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55" r:id="rId2"/>
  </p:sldMasterIdLst>
  <p:notesMasterIdLst>
    <p:notesMasterId r:id="rId15"/>
  </p:notesMasterIdLst>
  <p:sldIdLst>
    <p:sldId id="289" r:id="rId3"/>
    <p:sldId id="256" r:id="rId4"/>
    <p:sldId id="257" r:id="rId5"/>
    <p:sldId id="263" r:id="rId6"/>
    <p:sldId id="267" r:id="rId7"/>
    <p:sldId id="290" r:id="rId8"/>
    <p:sldId id="291" r:id="rId9"/>
    <p:sldId id="292" r:id="rId10"/>
    <p:sldId id="293" r:id="rId11"/>
    <p:sldId id="294" r:id="rId12"/>
    <p:sldId id="295" r:id="rId13"/>
    <p:sldId id="281" r:id="rId1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DAA"/>
    <a:srgbClr val="E15E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4471" autoAdjust="0"/>
  </p:normalViewPr>
  <p:slideViewPr>
    <p:cSldViewPr snapToGrid="0">
      <p:cViewPr varScale="1">
        <p:scale>
          <a:sx n="99" d="100"/>
          <a:sy n="99" d="100"/>
        </p:scale>
        <p:origin x="25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69FE68-A3DA-4DE2-BF3D-AD977643A7E9}" type="datetimeFigureOut">
              <a:rPr kumimoji="1" lang="ja-JP" altLang="en-US" smtClean="0"/>
              <a:t>2025/1/27</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269210-E740-40F4-AF5D-4F42BD57533E}" type="slidenum">
              <a:rPr kumimoji="1" lang="ja-JP" altLang="en-US" smtClean="0"/>
              <a:t>‹#›</a:t>
            </a:fld>
            <a:endParaRPr kumimoji="1" lang="ja-JP" altLang="en-US"/>
          </a:p>
        </p:txBody>
      </p:sp>
    </p:spTree>
    <p:extLst>
      <p:ext uri="{BB962C8B-B14F-4D97-AF65-F5344CB8AC3E}">
        <p14:creationId xmlns:p14="http://schemas.microsoft.com/office/powerpoint/2010/main" val="301326702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eiryo UI" panose="020B0604030504040204" pitchFamily="50" charset="-128"/>
                <a:ea typeface="Meiryo UI" panose="020B0604030504040204" pitchFamily="50" charset="-128"/>
              </a:rPr>
              <a:t>映像で知る情報セキュリティ「</a:t>
            </a:r>
            <a:r>
              <a:rPr lang="en-US" altLang="ja-JP" dirty="0">
                <a:latin typeface="Meiryo UI" panose="020B0604030504040204" pitchFamily="50" charset="-128"/>
                <a:ea typeface="Meiryo UI" panose="020B0604030504040204" pitchFamily="50" charset="-128"/>
              </a:rPr>
              <a:t>3</a:t>
            </a:r>
            <a:r>
              <a:rPr lang="ja-JP" altLang="en-US" dirty="0">
                <a:latin typeface="Meiryo UI" panose="020B0604030504040204" pitchFamily="50" charset="-128"/>
                <a:ea typeface="Meiryo UI" panose="020B0604030504040204" pitchFamily="50" charset="-128"/>
              </a:rPr>
              <a:t>つのかばん～新入社員が知るべき情報漏えいの脅威～</a:t>
            </a:r>
            <a:r>
              <a:rPr kumimoji="1" lang="ja-JP" altLang="en-US" dirty="0">
                <a:latin typeface="Meiryo UI" panose="020B0604030504040204" pitchFamily="50" charset="-128"/>
                <a:ea typeface="Meiryo UI" panose="020B0604030504040204" pitchFamily="50" charset="-128"/>
              </a:rPr>
              <a:t>」を使った講習会用スライドです。</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6A367-18DB-40F3-A0F5-E9026EB96EB9}"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7428903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eiryo UI" panose="020B0604030504040204" pitchFamily="50" charset="-128"/>
                <a:ea typeface="Meiryo UI" panose="020B0604030504040204" pitchFamily="50" charset="-128"/>
              </a:rPr>
              <a:t>新入社員の皆様が企業・組織で取り扱う重要な情報をうっかり漏えいしてしまわないように、情報漏えいの</a:t>
            </a:r>
            <a:r>
              <a:rPr kumimoji="1" lang="en-US" altLang="ja-JP" dirty="0">
                <a:latin typeface="Meiryo UI" panose="020B0604030504040204" pitchFamily="50" charset="-128"/>
                <a:ea typeface="Meiryo UI" panose="020B0604030504040204" pitchFamily="50" charset="-128"/>
              </a:rPr>
              <a:t>3</a:t>
            </a:r>
            <a:r>
              <a:rPr kumimoji="1" lang="ja-JP" altLang="en-US" dirty="0">
                <a:latin typeface="Meiryo UI" panose="020B0604030504040204" pitchFamily="50" charset="-128"/>
                <a:ea typeface="Meiryo UI" panose="020B0604030504040204" pitchFamily="50" charset="-128"/>
              </a:rPr>
              <a:t>つの事例を取り上げて注意点を説明します。</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6A367-18DB-40F3-A0F5-E9026EB96EB9}"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5198620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latin typeface="Meiryo UI" panose="020B0604030504040204" pitchFamily="50" charset="-128"/>
                <a:ea typeface="Meiryo UI" panose="020B0604030504040204" pitchFamily="50" charset="-128"/>
              </a:rPr>
              <a:t>映像を上映してください。（映像時間：約</a:t>
            </a:r>
            <a:r>
              <a:rPr kumimoji="1" lang="en-US" altLang="ja-JP" dirty="0">
                <a:latin typeface="Meiryo UI" panose="020B0604030504040204" pitchFamily="50" charset="-128"/>
                <a:ea typeface="Meiryo UI" panose="020B0604030504040204" pitchFamily="50" charset="-128"/>
              </a:rPr>
              <a:t>11</a:t>
            </a:r>
            <a:r>
              <a:rPr kumimoji="1" lang="ja-JP" altLang="en-US" dirty="0">
                <a:latin typeface="Meiryo UI" panose="020B0604030504040204" pitchFamily="50" charset="-128"/>
                <a:ea typeface="Meiryo UI" panose="020B0604030504040204" pitchFamily="50" charset="-128"/>
              </a:rPr>
              <a:t>分）</a:t>
            </a: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6A367-18DB-40F3-A0F5-E9026EB96EB9}"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2509859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映像では、３つの情報漏えい事例が取り上げられていました。</a:t>
            </a:r>
            <a:endParaRPr kumimoji="1" lang="en-US" altLang="ja-JP" dirty="0"/>
          </a:p>
          <a:p>
            <a:endParaRPr kumimoji="1" lang="en-US" altLang="ja-JP" dirty="0"/>
          </a:p>
          <a:p>
            <a:r>
              <a:rPr kumimoji="1" lang="ja-JP" altLang="en-US" dirty="0"/>
              <a:t>①ウイルス感染による「顧客情報」の漏えい</a:t>
            </a:r>
          </a:p>
          <a:p>
            <a:r>
              <a:rPr kumimoji="1" lang="ja-JP" altLang="en-US" dirty="0"/>
              <a:t>②</a:t>
            </a:r>
            <a:r>
              <a:rPr kumimoji="1" lang="en-US" altLang="ja-JP" dirty="0"/>
              <a:t>SNS</a:t>
            </a:r>
            <a:r>
              <a:rPr kumimoji="1" lang="ja-JP" altLang="en-US" dirty="0"/>
              <a:t>による「業務上知りえた情報」の漏えい</a:t>
            </a:r>
          </a:p>
          <a:p>
            <a:r>
              <a:rPr kumimoji="1" lang="ja-JP" altLang="en-US" dirty="0"/>
              <a:t>③誤送信による「営業秘密」の漏えい</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尚、不正競争防止法では、営業秘密とは、「秘密として管理されている生産方法、販売方法その他の事業活動に有用な技術的又は営業上の情報であって、公然と知られていないものをいう」とされています。</a:t>
            </a:r>
            <a:endParaRPr kumimoji="1" lang="en-US" altLang="ja-JP" dirty="0"/>
          </a:p>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dirty="0"/>
              <a:t>https://www.meti.go.jp/policy/economy/chizai/chiteki/trade-secret.html</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6A367-18DB-40F3-A0F5-E9026EB96EB9}"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133900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eiryo UI" panose="020B0604030504040204" pitchFamily="50" charset="-128"/>
                <a:ea typeface="Meiryo UI" panose="020B0604030504040204" pitchFamily="50" charset="-128"/>
              </a:rPr>
              <a:t>映像では、メールに添付されたファイルを開いたことでウイルス感染し、顧客情報の漏えいが発生しました。</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身に覚えのないファイルや日常利用しない拡張子のファイルを不用意に開くことがないよう注意してください。</a:t>
            </a:r>
            <a:endParaRPr kumimoji="1" lang="en-US" altLang="ja-JP" dirty="0">
              <a:latin typeface="Meiryo UI" panose="020B0604030504040204" pitchFamily="50" charset="-128"/>
              <a:ea typeface="Meiryo UI" panose="020B0604030504040204" pitchFamily="50" charset="-128"/>
            </a:endParaRPr>
          </a:p>
          <a:p>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また、ウイルス感染を狙った</a:t>
            </a:r>
            <a:r>
              <a:rPr kumimoji="1" lang="en-US" altLang="ja-JP" dirty="0">
                <a:latin typeface="Meiryo UI" panose="020B0604030504040204" pitchFamily="50" charset="-128"/>
                <a:ea typeface="Meiryo UI" panose="020B0604030504040204" pitchFamily="50" charset="-128"/>
              </a:rPr>
              <a:t>Web</a:t>
            </a:r>
            <a:r>
              <a:rPr kumimoji="1" lang="ja-JP" altLang="en-US" dirty="0">
                <a:latin typeface="Meiryo UI" panose="020B0604030504040204" pitchFamily="50" charset="-128"/>
                <a:ea typeface="Meiryo UI" panose="020B0604030504040204" pitchFamily="50" charset="-128"/>
              </a:rPr>
              <a:t>サイトへ誘導する手口も存在します。</a:t>
            </a:r>
            <a:endParaRPr kumimoji="1" lang="en-US" altLang="ja-JP" dirty="0">
              <a:latin typeface="Meiryo UI" panose="020B0604030504040204" pitchFamily="50" charset="-128"/>
              <a:ea typeface="Meiryo UI" panose="020B0604030504040204" pitchFamily="50" charset="-128"/>
            </a:endParaRPr>
          </a:p>
          <a:p>
            <a:r>
              <a:rPr kumimoji="1" lang="en-US" altLang="ja-JP" dirty="0">
                <a:latin typeface="Meiryo UI" panose="020B0604030504040204" pitchFamily="50" charset="-128"/>
                <a:ea typeface="Meiryo UI" panose="020B0604030504040204" pitchFamily="50" charset="-128"/>
              </a:rPr>
              <a:t>URL</a:t>
            </a:r>
            <a:r>
              <a:rPr kumimoji="1" lang="ja-JP" altLang="en-US" dirty="0">
                <a:latin typeface="Meiryo UI" panose="020B0604030504040204" pitchFamily="50" charset="-128"/>
                <a:ea typeface="Meiryo UI" panose="020B0604030504040204" pitchFamily="50" charset="-128"/>
              </a:rPr>
              <a:t>に一部に企業名やサービス名を入れることで騙してクリックさせることもあるのでよく確認することが必要です。</a:t>
            </a:r>
            <a:endParaRPr kumimoji="1" lang="en-US" altLang="ja-JP" dirty="0">
              <a:latin typeface="Meiryo UI" panose="020B0604030504040204" pitchFamily="50" charset="-128"/>
              <a:ea typeface="Meiryo UI" panose="020B0604030504040204" pitchFamily="50" charset="-128"/>
            </a:endParaRP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6A367-18DB-40F3-A0F5-E9026EB96EB9}"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8700530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eiryo UI" panose="020B0604030504040204" pitchFamily="50" charset="-128"/>
                <a:ea typeface="Meiryo UI" panose="020B0604030504040204" pitchFamily="50" charset="-128"/>
              </a:rPr>
              <a:t>映像では、業務上知ったお客様の新規プロモーション情報を許可なく</a:t>
            </a:r>
            <a:r>
              <a:rPr kumimoji="1" lang="en-US" altLang="ja-JP" dirty="0">
                <a:latin typeface="Meiryo UI" panose="020B0604030504040204" pitchFamily="50" charset="-128"/>
                <a:ea typeface="Meiryo UI" panose="020B0604030504040204" pitchFamily="50" charset="-128"/>
              </a:rPr>
              <a:t>SNS</a:t>
            </a:r>
            <a:r>
              <a:rPr kumimoji="1" lang="ja-JP" altLang="en-US" dirty="0">
                <a:latin typeface="Meiryo UI" panose="020B0604030504040204" pitchFamily="50" charset="-128"/>
                <a:ea typeface="Meiryo UI" panose="020B0604030504040204" pitchFamily="50" charset="-128"/>
              </a:rPr>
              <a:t>に公開したことで問題となりました。</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他にも、芸能人のお客様の来店情報や診療記録を許可なく公開して問題となった事例もあります。</a:t>
            </a:r>
            <a:endParaRPr kumimoji="1" lang="en-US" altLang="ja-JP" dirty="0">
              <a:latin typeface="Meiryo UI" panose="020B0604030504040204" pitchFamily="50" charset="-128"/>
              <a:ea typeface="Meiryo UI" panose="020B0604030504040204" pitchFamily="50" charset="-128"/>
            </a:endParaRPr>
          </a:p>
          <a:p>
            <a:endParaRPr kumimoji="1" lang="en-US" altLang="ja-JP" dirty="0">
              <a:latin typeface="Meiryo UI" panose="020B0604030504040204" pitchFamily="50" charset="-128"/>
              <a:ea typeface="Meiryo UI" panose="020B0604030504040204" pitchFamily="50" charset="-128"/>
            </a:endParaRPr>
          </a:p>
          <a:p>
            <a:r>
              <a:rPr kumimoji="1" lang="en-US" altLang="ja-JP" dirty="0">
                <a:latin typeface="Meiryo UI" panose="020B0604030504040204" pitchFamily="50" charset="-128"/>
                <a:ea typeface="Meiryo UI" panose="020B0604030504040204" pitchFamily="50" charset="-128"/>
              </a:rPr>
              <a:t>SNS</a:t>
            </a:r>
            <a:r>
              <a:rPr kumimoji="1" lang="ja-JP" altLang="en-US" dirty="0">
                <a:latin typeface="Meiryo UI" panose="020B0604030504040204" pitchFamily="50" charset="-128"/>
                <a:ea typeface="Meiryo UI" panose="020B0604030504040204" pitchFamily="50" charset="-128"/>
              </a:rPr>
              <a:t>に限らず、業務上知りえた情報の取扱いには注意を払いましょう。</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6A367-18DB-40F3-A0F5-E9026EB96EB9}"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7101723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eiryo UI" panose="020B0604030504040204" pitchFamily="50" charset="-128"/>
                <a:ea typeface="Meiryo UI" panose="020B0604030504040204" pitchFamily="50" charset="-128"/>
              </a:rPr>
              <a:t>映像では</a:t>
            </a:r>
            <a:r>
              <a:rPr kumimoji="1" lang="en-US" altLang="ja-JP" dirty="0">
                <a:latin typeface="Meiryo UI" panose="020B0604030504040204" pitchFamily="50" charset="-128"/>
                <a:ea typeface="Meiryo UI" panose="020B0604030504040204" pitchFamily="50" charset="-128"/>
              </a:rPr>
              <a:t>FAX</a:t>
            </a:r>
            <a:r>
              <a:rPr kumimoji="1" lang="ja-JP" altLang="en-US" dirty="0">
                <a:latin typeface="Meiryo UI" panose="020B0604030504040204" pitchFamily="50" charset="-128"/>
                <a:ea typeface="Meiryo UI" panose="020B0604030504040204" pitchFamily="50" charset="-128"/>
              </a:rPr>
              <a:t>の宛先間違いで、情報漏えいが発生しました。</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メールや</a:t>
            </a:r>
            <a:r>
              <a:rPr kumimoji="1" lang="en-US" altLang="ja-JP" dirty="0">
                <a:latin typeface="Meiryo UI" panose="020B0604030504040204" pitchFamily="50" charset="-128"/>
                <a:ea typeface="Meiryo UI" panose="020B0604030504040204" pitchFamily="50" charset="-128"/>
              </a:rPr>
              <a:t>FAX,</a:t>
            </a:r>
            <a:r>
              <a:rPr kumimoji="1" lang="ja-JP" altLang="en-US" dirty="0">
                <a:latin typeface="Meiryo UI" panose="020B0604030504040204" pitchFamily="50" charset="-128"/>
                <a:ea typeface="Meiryo UI" panose="020B0604030504040204" pitchFamily="50" charset="-128"/>
              </a:rPr>
              <a:t>郵送などで宛先間違い、内容物間違いによる情報漏えいは非常に多く注意が必要です。</a:t>
            </a:r>
            <a:endParaRPr kumimoji="1" lang="en-US" altLang="ja-JP" dirty="0">
              <a:latin typeface="Meiryo UI" panose="020B0604030504040204" pitchFamily="50" charset="-128"/>
              <a:ea typeface="Meiryo UI" panose="020B0604030504040204" pitchFamily="50" charset="-128"/>
            </a:endParaRPr>
          </a:p>
          <a:p>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また、メールを送信する際は、</a:t>
            </a:r>
            <a:r>
              <a:rPr kumimoji="1" lang="en-US" altLang="ja-JP" dirty="0">
                <a:latin typeface="Meiryo UI" panose="020B0604030504040204" pitchFamily="50" charset="-128"/>
                <a:ea typeface="Meiryo UI" panose="020B0604030504040204" pitchFamily="50" charset="-128"/>
              </a:rPr>
              <a:t>TO</a:t>
            </a:r>
            <a:r>
              <a:rPr kumimoji="1" lang="ja-JP" altLang="en-US" dirty="0">
                <a:latin typeface="Meiryo UI" panose="020B0604030504040204" pitchFamily="50" charset="-128"/>
                <a:ea typeface="Meiryo UI" panose="020B0604030504040204" pitchFamily="50" charset="-128"/>
              </a:rPr>
              <a:t>・</a:t>
            </a:r>
            <a:r>
              <a:rPr kumimoji="1" lang="en-US" altLang="ja-JP" dirty="0">
                <a:latin typeface="Meiryo UI" panose="020B0604030504040204" pitchFamily="50" charset="-128"/>
                <a:ea typeface="Meiryo UI" panose="020B0604030504040204" pitchFamily="50" charset="-128"/>
              </a:rPr>
              <a:t>CC </a:t>
            </a:r>
            <a:r>
              <a:rPr kumimoji="1" lang="ja-JP" altLang="en-US" dirty="0">
                <a:latin typeface="Meiryo UI" panose="020B0604030504040204" pitchFamily="50" charset="-128"/>
                <a:ea typeface="Meiryo UI" panose="020B0604030504040204" pitchFamily="50" charset="-128"/>
              </a:rPr>
              <a:t>と </a:t>
            </a:r>
            <a:r>
              <a:rPr kumimoji="1" lang="en-US" altLang="ja-JP" dirty="0">
                <a:latin typeface="Meiryo UI" panose="020B0604030504040204" pitchFamily="50" charset="-128"/>
                <a:ea typeface="Meiryo UI" panose="020B0604030504040204" pitchFamily="50" charset="-128"/>
              </a:rPr>
              <a:t>BCC </a:t>
            </a:r>
            <a:r>
              <a:rPr kumimoji="1" lang="ja-JP" altLang="en-US" dirty="0">
                <a:latin typeface="Meiryo UI" panose="020B0604030504040204" pitchFamily="50" charset="-128"/>
                <a:ea typeface="Meiryo UI" panose="020B0604030504040204" pitchFamily="50" charset="-128"/>
              </a:rPr>
              <a:t>の設定ミスによるメールアドレスの漏えいも多く発生しています。</a:t>
            </a:r>
            <a:endParaRPr kumimoji="1" lang="en-US" altLang="ja-JP" dirty="0">
              <a:latin typeface="Meiryo UI" panose="020B0604030504040204" pitchFamily="50" charset="-128"/>
              <a:ea typeface="Meiryo UI" panose="020B0604030504040204" pitchFamily="50" charset="-128"/>
            </a:endParaRPr>
          </a:p>
          <a:p>
            <a:r>
              <a:rPr kumimoji="1" lang="ja-JP" altLang="en-US" dirty="0">
                <a:latin typeface="Meiryo UI" panose="020B0604030504040204" pitchFamily="50" charset="-128"/>
                <a:ea typeface="Meiryo UI" panose="020B0604030504040204" pitchFamily="50" charset="-128"/>
              </a:rPr>
              <a:t>送信前には慌てず、宛先や内容、添付ファイルなど再確認するようにしましょう。</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6A367-18DB-40F3-A0F5-E9026EB96EB9}"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3801058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indent="0">
              <a:buFont typeface="+mj-lt"/>
              <a:buNone/>
            </a:pPr>
            <a:r>
              <a:rPr lang="ja-JP" altLang="en-US" dirty="0">
                <a:latin typeface="Meiryo UI" panose="020B0604030504040204" pitchFamily="50" charset="-128"/>
                <a:ea typeface="Meiryo UI" panose="020B0604030504040204" pitchFamily="50" charset="-128"/>
              </a:rPr>
              <a:t>情報漏えい対策のポイントをまとめます。</a:t>
            </a:r>
            <a:endParaRPr lang="en-US" altLang="ja-JP" dirty="0">
              <a:latin typeface="Meiryo UI" panose="020B0604030504040204" pitchFamily="50" charset="-128"/>
              <a:ea typeface="Meiryo UI" panose="020B0604030504040204" pitchFamily="50" charset="-128"/>
            </a:endParaRPr>
          </a:p>
          <a:p>
            <a:pPr marL="0" indent="0">
              <a:buFont typeface="+mj-lt"/>
              <a:buNone/>
            </a:pPr>
            <a:endParaRPr lang="en-US" altLang="ja-JP" dirty="0">
              <a:latin typeface="Meiryo UI" panose="020B0604030504040204" pitchFamily="50" charset="-128"/>
              <a:ea typeface="Meiryo UI" panose="020B0604030504040204" pitchFamily="50" charset="-128"/>
            </a:endParaRPr>
          </a:p>
          <a:p>
            <a:pPr marL="0" indent="0">
              <a:buFont typeface="+mj-lt"/>
              <a:buNone/>
            </a:pPr>
            <a:r>
              <a:rPr lang="ja-JP" altLang="en-US" dirty="0">
                <a:latin typeface="Meiryo UI" panose="020B0604030504040204" pitchFamily="50" charset="-128"/>
                <a:ea typeface="Meiryo UI" panose="020B0604030504040204" pitchFamily="50" charset="-128"/>
              </a:rPr>
              <a:t>「ウイルス感染」による情報漏えい対策として以下に注意しましょう。</a:t>
            </a:r>
            <a:endParaRPr lang="en-US" altLang="ja-JP" dirty="0">
              <a:latin typeface="Meiryo UI" panose="020B0604030504040204" pitchFamily="50" charset="-128"/>
              <a:ea typeface="Meiryo UI" panose="020B0604030504040204" pitchFamily="50" charset="-128"/>
            </a:endParaRPr>
          </a:p>
          <a:p>
            <a:pPr marL="0" indent="0">
              <a:buFont typeface="+mj-lt"/>
              <a:buNone/>
            </a:pPr>
            <a:r>
              <a:rPr lang="ja-JP" altLang="en-US" dirty="0">
                <a:latin typeface="Meiryo UI" panose="020B0604030504040204" pitchFamily="50" charset="-128"/>
                <a:ea typeface="Meiryo UI" panose="020B0604030504040204" pitchFamily="50" charset="-128"/>
              </a:rPr>
              <a:t>・ソフトウェアの脆弱性を放置しない</a:t>
            </a:r>
            <a:endParaRPr lang="en-US" altLang="ja-JP" dirty="0">
              <a:latin typeface="Meiryo UI" panose="020B0604030504040204" pitchFamily="50" charset="-128"/>
              <a:ea typeface="Meiryo UI" panose="020B0604030504040204" pitchFamily="50" charset="-128"/>
            </a:endParaRPr>
          </a:p>
          <a:p>
            <a:pPr marL="0" indent="0">
              <a:buFont typeface="+mj-lt"/>
              <a:buNone/>
            </a:pPr>
            <a:r>
              <a:rPr lang="ja-JP" altLang="en-US" dirty="0">
                <a:latin typeface="Meiryo UI" panose="020B0604030504040204" pitchFamily="50" charset="-128"/>
                <a:ea typeface="Meiryo UI" panose="020B0604030504040204" pitchFamily="50" charset="-128"/>
              </a:rPr>
              <a:t>・セキュリティソフトを最新に保つ</a:t>
            </a:r>
            <a:endParaRPr lang="en-US" altLang="ja-JP" dirty="0">
              <a:latin typeface="Meiryo UI" panose="020B0604030504040204" pitchFamily="50" charset="-128"/>
              <a:ea typeface="Meiryo UI" panose="020B0604030504040204" pitchFamily="50" charset="-128"/>
            </a:endParaRPr>
          </a:p>
          <a:p>
            <a:pPr marL="0" indent="0">
              <a:buFont typeface="+mj-lt"/>
              <a:buNone/>
            </a:pPr>
            <a:r>
              <a:rPr lang="ja-JP" altLang="en-US" dirty="0">
                <a:latin typeface="Meiryo UI" panose="020B0604030504040204" pitchFamily="50" charset="-128"/>
                <a:ea typeface="Meiryo UI" panose="020B0604030504040204" pitchFamily="50" charset="-128"/>
              </a:rPr>
              <a:t>・出所のはっきりしないファイルやメールの本文にある</a:t>
            </a:r>
            <a:r>
              <a:rPr lang="en-US" altLang="ja-JP" dirty="0">
                <a:latin typeface="Meiryo UI" panose="020B0604030504040204" pitchFamily="50" charset="-128"/>
                <a:ea typeface="Meiryo UI" panose="020B0604030504040204" pitchFamily="50" charset="-128"/>
              </a:rPr>
              <a:t>URL</a:t>
            </a:r>
            <a:r>
              <a:rPr lang="ja-JP" altLang="en-US" dirty="0">
                <a:latin typeface="Meiryo UI" panose="020B0604030504040204" pitchFamily="50" charset="-128"/>
                <a:ea typeface="Meiryo UI" panose="020B0604030504040204" pitchFamily="50" charset="-128"/>
              </a:rPr>
              <a:t>を不用意に開かない</a:t>
            </a:r>
            <a:endParaRPr lang="en-US" altLang="ja-JP" dirty="0">
              <a:latin typeface="Meiryo UI" panose="020B0604030504040204" pitchFamily="50" charset="-128"/>
              <a:ea typeface="Meiryo UI" panose="020B0604030504040204" pitchFamily="50" charset="-128"/>
            </a:endParaRPr>
          </a:p>
          <a:p>
            <a:pPr marL="0" indent="0">
              <a:buFont typeface="+mj-lt"/>
              <a:buNone/>
            </a:pPr>
            <a:endParaRPr lang="en-US" altLang="ja-JP" dirty="0">
              <a:latin typeface="Meiryo UI" panose="020B0604030504040204" pitchFamily="50" charset="-128"/>
              <a:ea typeface="Meiryo UI" panose="020B0604030504040204" pitchFamily="50" charset="-128"/>
            </a:endParaRPr>
          </a:p>
          <a:p>
            <a:pPr marL="0" indent="0">
              <a:buFont typeface="+mj-lt"/>
              <a:buNone/>
            </a:pPr>
            <a:r>
              <a:rPr lang="ja-JP" altLang="en-US" dirty="0">
                <a:latin typeface="Meiryo UI" panose="020B0604030504040204" pitchFamily="50" charset="-128"/>
                <a:ea typeface="Meiryo UI" panose="020B0604030504040204" pitchFamily="50" charset="-128"/>
              </a:rPr>
              <a:t>「</a:t>
            </a:r>
            <a:r>
              <a:rPr lang="en-US" altLang="ja-JP" dirty="0">
                <a:latin typeface="Meiryo UI" panose="020B0604030504040204" pitchFamily="50" charset="-128"/>
                <a:ea typeface="Meiryo UI" panose="020B0604030504040204" pitchFamily="50" charset="-128"/>
              </a:rPr>
              <a:t>SNS</a:t>
            </a:r>
            <a:r>
              <a:rPr lang="ja-JP" altLang="en-US" dirty="0">
                <a:latin typeface="Meiryo UI" panose="020B0604030504040204" pitchFamily="50" charset="-128"/>
                <a:ea typeface="Meiryo UI" panose="020B0604030504040204" pitchFamily="50" charset="-128"/>
              </a:rPr>
              <a:t>」による情報漏えい対策として、業務で知りえた情報はむやみに</a:t>
            </a:r>
            <a:r>
              <a:rPr lang="en-US" altLang="ja-JP" dirty="0">
                <a:latin typeface="Meiryo UI" panose="020B0604030504040204" pitchFamily="50" charset="-128"/>
                <a:ea typeface="Meiryo UI" panose="020B0604030504040204" pitchFamily="50" charset="-128"/>
              </a:rPr>
              <a:t>SNS</a:t>
            </a:r>
            <a:r>
              <a:rPr lang="ja-JP" altLang="en-US" dirty="0">
                <a:latin typeface="Meiryo UI" panose="020B0604030504040204" pitchFamily="50" charset="-128"/>
                <a:ea typeface="Meiryo UI" panose="020B0604030504040204" pitchFamily="50" charset="-128"/>
              </a:rPr>
              <a:t>などに公開しないようにしましょう。</a:t>
            </a:r>
            <a:endParaRPr lang="en-US" altLang="ja-JP" dirty="0">
              <a:latin typeface="Meiryo UI" panose="020B0604030504040204" pitchFamily="50" charset="-128"/>
              <a:ea typeface="Meiryo UI" panose="020B0604030504040204" pitchFamily="50" charset="-128"/>
            </a:endParaRPr>
          </a:p>
          <a:p>
            <a:pPr marL="0" indent="0">
              <a:buFont typeface="+mj-lt"/>
              <a:buNone/>
            </a:pPr>
            <a:endParaRPr lang="en-US" altLang="ja-JP" dirty="0">
              <a:latin typeface="Meiryo UI" panose="020B0604030504040204" pitchFamily="50" charset="-128"/>
              <a:ea typeface="Meiryo UI" panose="020B0604030504040204" pitchFamily="50" charset="-128"/>
            </a:endParaRPr>
          </a:p>
          <a:p>
            <a:pPr marL="0" indent="0">
              <a:buFont typeface="+mj-lt"/>
              <a:buNone/>
            </a:pPr>
            <a:r>
              <a:rPr lang="ja-JP" altLang="en-US" dirty="0">
                <a:latin typeface="Meiryo UI" panose="020B0604030504040204" pitchFamily="50" charset="-128"/>
                <a:ea typeface="Meiryo UI" panose="020B0604030504040204" pitchFamily="50" charset="-128"/>
              </a:rPr>
              <a:t>「誤送信」による情報漏えい対策として、送信前に宛先</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内容</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添付ファイルを確認するようにしましょう。</a:t>
            </a:r>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6A367-18DB-40F3-A0F5-E9026EB96EB9}"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1594737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latin typeface="Meiryo UI" panose="020B0604030504040204" pitchFamily="50" charset="-128"/>
                <a:ea typeface="Meiryo UI" panose="020B0604030504040204" pitchFamily="50" charset="-128"/>
              </a:rPr>
              <a:t>書類などの情報や、パソコンや</a:t>
            </a:r>
            <a:r>
              <a:rPr kumimoji="1" lang="en-US" altLang="ja-JP" dirty="0">
                <a:latin typeface="Meiryo UI" panose="020B0604030504040204" pitchFamily="50" charset="-128"/>
                <a:ea typeface="Meiryo UI" panose="020B0604030504040204" pitchFamily="50" charset="-128"/>
              </a:rPr>
              <a:t>USB</a:t>
            </a:r>
            <a:r>
              <a:rPr kumimoji="1" lang="ja-JP" altLang="en-US" dirty="0">
                <a:latin typeface="Meiryo UI" panose="020B0604030504040204" pitchFamily="50" charset="-128"/>
                <a:ea typeface="Meiryo UI" panose="020B0604030504040204" pitchFamily="50" charset="-128"/>
              </a:rPr>
              <a:t>メモリなどの情報機器の取扱いについて、社内で定められたルールに従うようにしましょう。</a:t>
            </a:r>
            <a:endParaRPr kumimoji="1" lang="en-US" altLang="ja-JP" dirty="0">
              <a:latin typeface="Meiryo UI" panose="020B0604030504040204" pitchFamily="50" charset="-128"/>
              <a:ea typeface="Meiryo UI" panose="020B0604030504040204" pitchFamily="50"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46A367-18DB-40F3-A0F5-E9026EB96EB9}" type="slidenum">
              <a:rPr kumimoji="1" lang="ja-JP" altLang="en-US" sz="1200" b="0" i="0" u="none" strike="noStrike" kern="1200" cap="none" spc="0" normalizeH="0" baseline="0" noProof="0" smtClean="0">
                <a:ln>
                  <a:noFill/>
                </a:ln>
                <a:solidFill>
                  <a:prstClr val="black"/>
                </a:solidFill>
                <a:effectLst/>
                <a:uLnTx/>
                <a:uFillTx/>
                <a:latin typeface="游ゴシック" panose="020F0502020204030204"/>
                <a:ea typeface="游ゴシック" panose="020B0400000000000000"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游ゴシック" panose="020F0502020204030204"/>
              <a:ea typeface="游ゴシック" panose="020B0400000000000000" pitchFamily="50" charset="-128"/>
              <a:cs typeface="+mn-cs"/>
            </a:endParaRPr>
          </a:p>
        </p:txBody>
      </p:sp>
    </p:spTree>
    <p:extLst>
      <p:ext uri="{BB962C8B-B14F-4D97-AF65-F5344CB8AC3E}">
        <p14:creationId xmlns:p14="http://schemas.microsoft.com/office/powerpoint/2010/main" val="3436004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9222DE-A4FC-9FF9-A843-81251B22373C}"/>
              </a:ext>
            </a:extLst>
          </p:cNvPr>
          <p:cNvSpPr>
            <a:spLocks noGrp="1"/>
          </p:cNvSpPr>
          <p:nvPr>
            <p:ph type="ctrTitle"/>
          </p:nvPr>
        </p:nvSpPr>
        <p:spPr>
          <a:xfrm>
            <a:off x="423949" y="1122363"/>
            <a:ext cx="11344102"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6729986-DAC0-1A98-ED50-37859CA63E0F}"/>
              </a:ext>
            </a:extLst>
          </p:cNvPr>
          <p:cNvSpPr>
            <a:spLocks noGrp="1"/>
          </p:cNvSpPr>
          <p:nvPr>
            <p:ph type="subTitle" idx="1"/>
          </p:nvPr>
        </p:nvSpPr>
        <p:spPr>
          <a:xfrm>
            <a:off x="423949" y="3602038"/>
            <a:ext cx="1134410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944FE50-D9BB-67A2-0944-AAC0EF1E94A6}"/>
              </a:ext>
            </a:extLst>
          </p:cNvPr>
          <p:cNvSpPr>
            <a:spLocks noGrp="1"/>
          </p:cNvSpPr>
          <p:nvPr>
            <p:ph type="dt" sz="half" idx="10"/>
          </p:nvPr>
        </p:nvSpPr>
        <p:spPr/>
        <p:txBody>
          <a:bodyPr/>
          <a:lstStyle/>
          <a:p>
            <a:fld id="{BC585CA3-B9F4-4CD9-8D4E-D1F8B5F317F8}" type="datetime1">
              <a:rPr kumimoji="1" lang="ja-JP" altLang="en-US" smtClean="0"/>
              <a:t>2025/1/27</a:t>
            </a:fld>
            <a:endParaRPr kumimoji="1" lang="ja-JP" altLang="en-US"/>
          </a:p>
        </p:txBody>
      </p:sp>
      <p:sp>
        <p:nvSpPr>
          <p:cNvPr id="5" name="フッター プレースホルダー 4">
            <a:extLst>
              <a:ext uri="{FF2B5EF4-FFF2-40B4-BE49-F238E27FC236}">
                <a16:creationId xmlns:a16="http://schemas.microsoft.com/office/drawing/2014/main" id="{0A370D57-B331-4186-8165-350FD20CB07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F6CDEC2-46C4-24A2-6BEA-32D8965525A0}"/>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267226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839789" y="2505075"/>
            <a:ext cx="5157787"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6172201" y="2505075"/>
            <a:ext cx="5183188"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4D45E81-0FC9-43B1-8747-09DA92A1EA97}" type="datetime1">
              <a:rPr kumimoji="1" lang="ja-JP" altLang="en-US" smtClean="0"/>
              <a:t>2025/1/27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3186970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327472B3-303B-4555-BB2D-D64B5EAE6B00}" type="datetime1">
              <a:rPr kumimoji="1" lang="ja-JP" altLang="en-US" smtClean="0"/>
              <a:t>2025/1/27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16354647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7E0320-9D34-4A06-AA70-F3117B3F93BF}" type="datetime1">
              <a:rPr kumimoji="1" lang="ja-JP" altLang="en-US" smtClean="0"/>
              <a:t>2025/1/27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3447375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37E578D-BCEA-40BF-8597-38B01B0EA723}" type="datetime1">
              <a:rPr kumimoji="1" lang="ja-JP" altLang="en-US" smtClean="0"/>
              <a:t>2025/1/27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33163193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6C7ED06C-79AD-41F0-AAD9-3350F0C75C06}" type="datetime1">
              <a:rPr kumimoji="1" lang="ja-JP" altLang="en-US" smtClean="0"/>
              <a:t>2025/1/27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17302175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18CDFAD-55BB-4098-991A-0CFCDD5F63D4}" type="datetime1">
              <a:rPr kumimoji="1" lang="ja-JP" altLang="en-US" smtClean="0"/>
              <a:t>2025/1/27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1618688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D496BF3-B3F2-4BF3-B2D4-716DB63A6A4B}" type="datetime1">
              <a:rPr kumimoji="1" lang="ja-JP" altLang="en-US" smtClean="0"/>
              <a:t>2025/1/27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26960925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14F0513-CC81-FC5A-78E2-F6C938FA63C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EC35792-DCFB-ACA8-9F73-69BF169343B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B1E5890-6926-32BF-584B-7807E16446E6}"/>
              </a:ext>
            </a:extLst>
          </p:cNvPr>
          <p:cNvSpPr>
            <a:spLocks noGrp="1"/>
          </p:cNvSpPr>
          <p:nvPr>
            <p:ph type="dt" sz="half" idx="10"/>
          </p:nvPr>
        </p:nvSpPr>
        <p:spPr/>
        <p:txBody>
          <a:bodyPr/>
          <a:lstStyle/>
          <a:p>
            <a:fld id="{C11FA2D4-F078-4D3A-AC75-642C653208A2}" type="datetime1">
              <a:rPr kumimoji="1" lang="ja-JP" altLang="en-US" smtClean="0"/>
              <a:t>2025/1/27</a:t>
            </a:fld>
            <a:endParaRPr kumimoji="1" lang="ja-JP" altLang="en-US"/>
          </a:p>
        </p:txBody>
      </p:sp>
      <p:sp>
        <p:nvSpPr>
          <p:cNvPr id="5" name="フッター プレースホルダー 4">
            <a:extLst>
              <a:ext uri="{FF2B5EF4-FFF2-40B4-BE49-F238E27FC236}">
                <a16:creationId xmlns:a16="http://schemas.microsoft.com/office/drawing/2014/main" id="{D2CC5E80-4815-6433-3A76-D37412B4FD7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4901D8A-53F9-ECBE-C68A-73A19C7F1261}"/>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3039397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512EEE2-41D5-8D4C-5C58-68D3A5E9A0EB}"/>
              </a:ext>
            </a:extLst>
          </p:cNvPr>
          <p:cNvSpPr>
            <a:spLocks noGrp="1"/>
          </p:cNvSpPr>
          <p:nvPr>
            <p:ph type="title"/>
          </p:nvPr>
        </p:nvSpPr>
        <p:spPr>
          <a:xfrm>
            <a:off x="423949" y="1709738"/>
            <a:ext cx="11331402"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01B3888-5517-2DC6-733F-10A7D47867C5}"/>
              </a:ext>
            </a:extLst>
          </p:cNvPr>
          <p:cNvSpPr>
            <a:spLocks noGrp="1"/>
          </p:cNvSpPr>
          <p:nvPr>
            <p:ph type="body" idx="1"/>
          </p:nvPr>
        </p:nvSpPr>
        <p:spPr>
          <a:xfrm>
            <a:off x="423949" y="4589463"/>
            <a:ext cx="11331402"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0C8EAEE3-E0EC-9126-8D91-FCEDC8849250}"/>
              </a:ext>
            </a:extLst>
          </p:cNvPr>
          <p:cNvSpPr>
            <a:spLocks noGrp="1"/>
          </p:cNvSpPr>
          <p:nvPr>
            <p:ph type="dt" sz="half" idx="10"/>
          </p:nvPr>
        </p:nvSpPr>
        <p:spPr/>
        <p:txBody>
          <a:bodyPr/>
          <a:lstStyle/>
          <a:p>
            <a:fld id="{57F63BBC-6CAA-4EF4-A80C-D5A88224F517}" type="datetime1">
              <a:rPr kumimoji="1" lang="ja-JP" altLang="en-US" smtClean="0"/>
              <a:t>2025/1/27</a:t>
            </a:fld>
            <a:endParaRPr kumimoji="1" lang="ja-JP" altLang="en-US"/>
          </a:p>
        </p:txBody>
      </p:sp>
      <p:sp>
        <p:nvSpPr>
          <p:cNvPr id="5" name="フッター プレースホルダー 4">
            <a:extLst>
              <a:ext uri="{FF2B5EF4-FFF2-40B4-BE49-F238E27FC236}">
                <a16:creationId xmlns:a16="http://schemas.microsoft.com/office/drawing/2014/main" id="{DA65A286-BC88-4256-FA6F-C3AC86983C0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1919FAF-7C08-E539-4F3A-BFDC3717F29D}"/>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627692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DA1FBFF-7F88-E693-D627-676EFBC7E923}"/>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04315334-27D4-9867-6F2F-32B4699ABB81}"/>
              </a:ext>
            </a:extLst>
          </p:cNvPr>
          <p:cNvSpPr>
            <a:spLocks noGrp="1"/>
          </p:cNvSpPr>
          <p:nvPr>
            <p:ph sz="half" idx="1"/>
          </p:nvPr>
        </p:nvSpPr>
        <p:spPr>
          <a:xfrm>
            <a:off x="423949" y="1296785"/>
            <a:ext cx="5595851" cy="488017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E6FA70B-40AB-5820-7A8A-4D996AAD7B66}"/>
              </a:ext>
            </a:extLst>
          </p:cNvPr>
          <p:cNvSpPr>
            <a:spLocks noGrp="1"/>
          </p:cNvSpPr>
          <p:nvPr>
            <p:ph sz="half" idx="2"/>
          </p:nvPr>
        </p:nvSpPr>
        <p:spPr>
          <a:xfrm>
            <a:off x="6172199" y="1296785"/>
            <a:ext cx="5595851" cy="488017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FC545E03-B171-7AF5-2255-D5944C6BA2BA}"/>
              </a:ext>
            </a:extLst>
          </p:cNvPr>
          <p:cNvSpPr>
            <a:spLocks noGrp="1"/>
          </p:cNvSpPr>
          <p:nvPr>
            <p:ph type="dt" sz="half" idx="10"/>
          </p:nvPr>
        </p:nvSpPr>
        <p:spPr/>
        <p:txBody>
          <a:bodyPr/>
          <a:lstStyle/>
          <a:p>
            <a:fld id="{A345522A-DA4C-4B45-B53C-0C1451379FB1}" type="datetime1">
              <a:rPr kumimoji="1" lang="ja-JP" altLang="en-US" smtClean="0"/>
              <a:t>2025/1/27</a:t>
            </a:fld>
            <a:endParaRPr kumimoji="1" lang="ja-JP" altLang="en-US"/>
          </a:p>
        </p:txBody>
      </p:sp>
      <p:sp>
        <p:nvSpPr>
          <p:cNvPr id="6" name="フッター プレースホルダー 5">
            <a:extLst>
              <a:ext uri="{FF2B5EF4-FFF2-40B4-BE49-F238E27FC236}">
                <a16:creationId xmlns:a16="http://schemas.microsoft.com/office/drawing/2014/main" id="{EB656235-8126-6786-4A75-75DB03D309CE}"/>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301B010D-2AA5-86D1-04E0-489EA2401685}"/>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40031131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A7ED7EF-1906-2B10-C621-BCFCFDBBF68A}"/>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6D00B3A-AE82-1A1D-FEA2-97115690D20C}"/>
              </a:ext>
            </a:extLst>
          </p:cNvPr>
          <p:cNvSpPr>
            <a:spLocks noGrp="1"/>
          </p:cNvSpPr>
          <p:nvPr>
            <p:ph type="dt" sz="half" idx="10"/>
          </p:nvPr>
        </p:nvSpPr>
        <p:spPr/>
        <p:txBody>
          <a:bodyPr/>
          <a:lstStyle/>
          <a:p>
            <a:fld id="{B45ABA96-5D87-481D-9433-34E07542ECAB}" type="datetime1">
              <a:rPr kumimoji="1" lang="ja-JP" altLang="en-US" smtClean="0"/>
              <a:t>2025/1/27</a:t>
            </a:fld>
            <a:endParaRPr kumimoji="1" lang="ja-JP" altLang="en-US"/>
          </a:p>
        </p:txBody>
      </p:sp>
      <p:sp>
        <p:nvSpPr>
          <p:cNvPr id="4" name="フッター プレースホルダー 3">
            <a:extLst>
              <a:ext uri="{FF2B5EF4-FFF2-40B4-BE49-F238E27FC236}">
                <a16:creationId xmlns:a16="http://schemas.microsoft.com/office/drawing/2014/main" id="{D3699201-80FB-D7C1-DC0F-71BFB3D18CB8}"/>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2F33438-8EF9-5AE7-CF84-7EC330D57AF2}"/>
              </a:ext>
            </a:extLst>
          </p:cNvPr>
          <p:cNvSpPr>
            <a:spLocks noGrp="1"/>
          </p:cNvSpPr>
          <p:nvPr>
            <p:ph type="sldNum" sz="quarter" idx="12"/>
          </p:nvPr>
        </p:nvSpPr>
        <p:spPr/>
        <p:txBody>
          <a:bodyPr/>
          <a:lstStyle/>
          <a:p>
            <a:fld id="{2D0B2721-0B86-4E2B-BA2B-D37C06C38BC6}" type="slidenum">
              <a:rPr kumimoji="1" lang="ja-JP" altLang="en-US" smtClean="0"/>
              <a:t>‹#›</a:t>
            </a:fld>
            <a:endParaRPr kumimoji="1" lang="ja-JP" altLang="en-US"/>
          </a:p>
        </p:txBody>
      </p:sp>
    </p:spTree>
    <p:extLst>
      <p:ext uri="{BB962C8B-B14F-4D97-AF65-F5344CB8AC3E}">
        <p14:creationId xmlns:p14="http://schemas.microsoft.com/office/powerpoint/2010/main" val="3462664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A04C8C25-AEFB-4A0B-BC13-11E2AC6E1A9A}" type="datetime1">
              <a:rPr kumimoji="1" lang="ja-JP" altLang="en-US" smtClean="0"/>
              <a:t>2025/1/27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2236657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dirty="0"/>
              <a:t>マスター タイトルの書式設定</a:t>
            </a:r>
            <a:endParaRPr lang="en-US" dirty="0"/>
          </a:p>
        </p:txBody>
      </p:sp>
      <p:sp>
        <p:nvSpPr>
          <p:cNvPr id="3" name="Content Placeholder 2"/>
          <p:cNvSpPr>
            <a:spLocks noGrp="1"/>
          </p:cNvSpPr>
          <p:nvPr>
            <p:ph idx="1"/>
          </p:nvPr>
        </p:nvSpPr>
        <p:spPr/>
        <p:txBody>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10"/>
          </p:nvPr>
        </p:nvSpPr>
        <p:spPr/>
        <p:txBody>
          <a:bodyPr/>
          <a:lstStyle/>
          <a:p>
            <a:fld id="{BB96B58A-996D-4909-B29E-435488D29B95}" type="datetime1">
              <a:rPr kumimoji="1" lang="ja-JP" altLang="en-US" smtClean="0"/>
              <a:t>2025/1/27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34112569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normAutofit/>
          </a:bodyPr>
          <a:lstStyle>
            <a:lvl1pPr>
              <a:defRPr sz="4000"/>
            </a:lvl1pPr>
          </a:lstStyle>
          <a:p>
            <a:r>
              <a:rPr lang="ja-JP" altLang="en-US" dirty="0"/>
              <a:t>マスター タイトルの書式設定</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AF24ED93-E2EA-444D-95F1-13C1F35AE197}" type="datetime1">
              <a:rPr kumimoji="1" lang="ja-JP" altLang="en-US" smtClean="0"/>
              <a:t>2025/1/27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2910137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6A55F71C-AFC3-4A7C-8CB4-2F7F0C3454EC}" type="datetime1">
              <a:rPr kumimoji="1" lang="ja-JP" altLang="en-US" smtClean="0"/>
              <a:t>2025/1/27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27936337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6DEBFC17-B635-6141-0AB0-FA1FD82B253E}"/>
              </a:ext>
            </a:extLst>
          </p:cNvPr>
          <p:cNvSpPr>
            <a:spLocks noGrp="1"/>
          </p:cNvSpPr>
          <p:nvPr>
            <p:ph type="title"/>
          </p:nvPr>
        </p:nvSpPr>
        <p:spPr>
          <a:xfrm>
            <a:off x="423949" y="365126"/>
            <a:ext cx="11344102" cy="748780"/>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a:extLst>
              <a:ext uri="{FF2B5EF4-FFF2-40B4-BE49-F238E27FC236}">
                <a16:creationId xmlns:a16="http://schemas.microsoft.com/office/drawing/2014/main" id="{619FE076-F69E-CAF7-9052-76A1BF0D7D02}"/>
              </a:ext>
            </a:extLst>
          </p:cNvPr>
          <p:cNvSpPr>
            <a:spLocks noGrp="1"/>
          </p:cNvSpPr>
          <p:nvPr>
            <p:ph type="body" idx="1"/>
          </p:nvPr>
        </p:nvSpPr>
        <p:spPr>
          <a:xfrm>
            <a:off x="423949" y="1296785"/>
            <a:ext cx="11344102" cy="4880178"/>
          </a:xfrm>
          <a:prstGeom prst="rect">
            <a:avLst/>
          </a:prstGeom>
        </p:spPr>
        <p:txBody>
          <a:bodyPr vert="horz" lIns="91440" tIns="45720" rIns="91440" bIns="4572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a:extLst>
              <a:ext uri="{FF2B5EF4-FFF2-40B4-BE49-F238E27FC236}">
                <a16:creationId xmlns:a16="http://schemas.microsoft.com/office/drawing/2014/main" id="{A8359534-BD98-2A24-DE0D-CA7F94340E0D}"/>
              </a:ext>
            </a:extLst>
          </p:cNvPr>
          <p:cNvSpPr>
            <a:spLocks noGrp="1"/>
          </p:cNvSpPr>
          <p:nvPr>
            <p:ph type="dt" sz="half" idx="2"/>
          </p:nvPr>
        </p:nvSpPr>
        <p:spPr>
          <a:xfrm>
            <a:off x="423949"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defRPr>
            </a:lvl1pPr>
          </a:lstStyle>
          <a:p>
            <a:fld id="{B7B04F8B-6CDC-45FA-A856-52B333287655}" type="datetime1">
              <a:rPr lang="ja-JP" altLang="en-US" smtClean="0"/>
              <a:t>2025/1/27</a:t>
            </a:fld>
            <a:endParaRPr lang="ja-JP" altLang="en-US"/>
          </a:p>
        </p:txBody>
      </p:sp>
      <p:sp>
        <p:nvSpPr>
          <p:cNvPr id="5" name="フッター プレースホルダー 4">
            <a:extLst>
              <a:ext uri="{FF2B5EF4-FFF2-40B4-BE49-F238E27FC236}">
                <a16:creationId xmlns:a16="http://schemas.microsoft.com/office/drawing/2014/main" id="{C203D5F5-C76E-C531-CD5B-B4B8AF5207DD}"/>
              </a:ext>
            </a:extLst>
          </p:cNvPr>
          <p:cNvSpPr>
            <a:spLocks noGrp="1"/>
          </p:cNvSpPr>
          <p:nvPr>
            <p:ph type="ftr" sz="quarter" idx="3"/>
          </p:nvPr>
        </p:nvSpPr>
        <p:spPr>
          <a:xfrm>
            <a:off x="3399905" y="6356350"/>
            <a:ext cx="5392190" cy="365125"/>
          </a:xfrm>
          <a:prstGeom prst="rect">
            <a:avLst/>
          </a:prstGeom>
        </p:spPr>
        <p:txBody>
          <a:bodyPr vert="horz" lIns="91440" tIns="45720" rIns="91440" bIns="45720" rtlCol="0" anchor="ctr"/>
          <a:lstStyle>
            <a:lvl1pPr algn="ctr">
              <a:defRPr sz="1200">
                <a:solidFill>
                  <a:schemeClr val="tx1">
                    <a:tint val="75000"/>
                  </a:schemeClr>
                </a:solidFill>
                <a:latin typeface="Meiryo UI" panose="020B0604030504040204" pitchFamily="50" charset="-128"/>
                <a:ea typeface="Meiryo UI" panose="020B0604030504040204" pitchFamily="50" charset="-128"/>
              </a:defRPr>
            </a:lvl1pPr>
          </a:lstStyle>
          <a:p>
            <a:endParaRPr lang="ja-JP" altLang="en-US"/>
          </a:p>
        </p:txBody>
      </p:sp>
      <p:sp>
        <p:nvSpPr>
          <p:cNvPr id="6" name="スライド番号プレースホルダー 5">
            <a:extLst>
              <a:ext uri="{FF2B5EF4-FFF2-40B4-BE49-F238E27FC236}">
                <a16:creationId xmlns:a16="http://schemas.microsoft.com/office/drawing/2014/main" id="{9E3B0B7E-CBE7-5BBD-704A-368671DA2CB6}"/>
              </a:ext>
            </a:extLst>
          </p:cNvPr>
          <p:cNvSpPr>
            <a:spLocks noGrp="1"/>
          </p:cNvSpPr>
          <p:nvPr>
            <p:ph type="sldNum" sz="quarter" idx="4"/>
          </p:nvPr>
        </p:nvSpPr>
        <p:spPr>
          <a:xfrm>
            <a:off x="9024851"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Meiryo UI" panose="020B0604030504040204" pitchFamily="50" charset="-128"/>
                <a:ea typeface="Meiryo UI" panose="020B0604030504040204" pitchFamily="50" charset="-128"/>
              </a:defRPr>
            </a:lvl1pPr>
          </a:lstStyle>
          <a:p>
            <a:fld id="{2D0B2721-0B86-4E2B-BA2B-D37C06C38BC6}" type="slidenum">
              <a:rPr lang="ja-JP" altLang="en-US" smtClean="0"/>
              <a:pPr/>
              <a:t>‹#›</a:t>
            </a:fld>
            <a:endParaRPr lang="ja-JP" altLang="en-US"/>
          </a:p>
        </p:txBody>
      </p:sp>
    </p:spTree>
    <p:extLst>
      <p:ext uri="{BB962C8B-B14F-4D97-AF65-F5344CB8AC3E}">
        <p14:creationId xmlns:p14="http://schemas.microsoft.com/office/powerpoint/2010/main" val="4260536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Lst>
  <p:hf hdr="0" ftr="0" dt="0"/>
  <p:txStyles>
    <p:titleStyle>
      <a:lvl1pPr algn="l" defTabSz="914400" rtl="0" eaLnBrk="1" latinLnBrk="0" hangingPunct="1">
        <a:lnSpc>
          <a:spcPct val="90000"/>
        </a:lnSpc>
        <a:spcBef>
          <a:spcPct val="0"/>
        </a:spcBef>
        <a:buNone/>
        <a:defRPr kumimoji="1" sz="4000" kern="1200">
          <a:solidFill>
            <a:schemeClr val="tx1"/>
          </a:solidFill>
          <a:latin typeface="Meiryo UI" panose="020B0604030504040204" pitchFamily="50" charset="-128"/>
          <a:ea typeface="Meiryo UI" panose="020B0604030504040204"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eiryo UI" panose="020B0604030504040204" pitchFamily="50" charset="-128"/>
          <a:ea typeface="Meiryo UI" panose="020B0604030504040204"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eiryo UI" panose="020B0604030504040204" pitchFamily="50" charset="-128"/>
          <a:ea typeface="Meiryo UI" panose="020B0604030504040204"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eiryo UI" panose="020B0604030504040204" pitchFamily="50" charset="-128"/>
          <a:ea typeface="Meiryo UI" panose="020B0604030504040204"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eiryo UI" panose="020B0604030504040204" pitchFamily="50" charset="-128"/>
          <a:ea typeface="Meiryo UI" panose="020B0604030504040204"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66A4E1-2F59-4B79-A601-F2D937156CEE}" type="datetime1">
              <a:rPr kumimoji="1" lang="ja-JP" altLang="en-US" smtClean="0"/>
              <a:t>2025/1/27</a:t>
            </a:fld>
            <a:endParaRPr kumimoji="1" lang="ja-JP" altLang="en-US"/>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75E638-636E-4B12-822D-88453BCE2442}" type="slidenum">
              <a:rPr kumimoji="1" lang="ja-JP" altLang="en-US" smtClean="0"/>
              <a:t>‹#›</a:t>
            </a:fld>
            <a:endParaRPr kumimoji="1" lang="ja-JP" altLang="en-US"/>
          </a:p>
        </p:txBody>
      </p:sp>
    </p:spTree>
    <p:extLst>
      <p:ext uri="{BB962C8B-B14F-4D97-AF65-F5344CB8AC3E}">
        <p14:creationId xmlns:p14="http://schemas.microsoft.com/office/powerpoint/2010/main" val="3231612575"/>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hf hdr="0" ftr="0" dt="0"/>
  <p:txStyles>
    <p:titleStyle>
      <a:lvl1pPr algn="l" defTabSz="914400" rtl="0" eaLnBrk="1" latinLnBrk="0" hangingPunct="1">
        <a:lnSpc>
          <a:spcPct val="90000"/>
        </a:lnSpc>
        <a:spcBef>
          <a:spcPct val="0"/>
        </a:spcBef>
        <a:buNone/>
        <a:defRPr kumimoji="1" sz="4000" kern="1200">
          <a:solidFill>
            <a:schemeClr val="tx1"/>
          </a:solidFill>
          <a:latin typeface="+mn-ea"/>
          <a:ea typeface="+mn-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ea"/>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ea"/>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ea"/>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ea"/>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ea"/>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AA74C9C-EA1D-179D-3741-F74D826834DA}"/>
              </a:ext>
            </a:extLst>
          </p:cNvPr>
          <p:cNvSpPr>
            <a:spLocks noGrp="1"/>
          </p:cNvSpPr>
          <p:nvPr>
            <p:ph type="title"/>
          </p:nvPr>
        </p:nvSpPr>
        <p:spPr/>
        <p:txBody>
          <a:bodyPr>
            <a:normAutofit/>
          </a:bodyPr>
          <a:lstStyle/>
          <a:p>
            <a:r>
              <a:rPr lang="ja-JP" altLang="en-US" dirty="0"/>
              <a:t>本資料の使用条件</a:t>
            </a:r>
            <a:endParaRPr kumimoji="1" lang="ja-JP" altLang="en-US" dirty="0"/>
          </a:p>
        </p:txBody>
      </p:sp>
      <p:sp>
        <p:nvSpPr>
          <p:cNvPr id="3" name="コンテンツ プレースホルダー 2">
            <a:extLst>
              <a:ext uri="{FF2B5EF4-FFF2-40B4-BE49-F238E27FC236}">
                <a16:creationId xmlns:a16="http://schemas.microsoft.com/office/drawing/2014/main" id="{99BF4038-7DB5-5EFA-6910-BA92B2B347A9}"/>
              </a:ext>
            </a:extLst>
          </p:cNvPr>
          <p:cNvSpPr>
            <a:spLocks noGrp="1"/>
          </p:cNvSpPr>
          <p:nvPr>
            <p:ph idx="1"/>
          </p:nvPr>
        </p:nvSpPr>
        <p:spPr/>
        <p:txBody>
          <a:bodyPr>
            <a:noAutofit/>
          </a:bodyPr>
          <a:lstStyle/>
          <a:p>
            <a:pPr marL="457200" indent="-457200">
              <a:buFont typeface="+mj-lt"/>
              <a:buAutoNum type="arabicPeriod"/>
            </a:pPr>
            <a:r>
              <a:rPr kumimoji="1" lang="ja-JP" altLang="en-US" sz="2000" dirty="0"/>
              <a:t>著作権は独立行政法人情報処理推進機構に帰属します。</a:t>
            </a:r>
            <a:br>
              <a:rPr kumimoji="1" lang="ja-JP" altLang="en-US" sz="2000" dirty="0"/>
            </a:br>
            <a:r>
              <a:rPr kumimoji="1" lang="ja-JP" altLang="en-US" sz="2000" dirty="0"/>
              <a:t>著作物として著作権法により保護されております。</a:t>
            </a:r>
          </a:p>
          <a:p>
            <a:pPr marL="457200" indent="-457200">
              <a:buFont typeface="+mj-lt"/>
              <a:buAutoNum type="arabicPeriod"/>
            </a:pPr>
            <a:r>
              <a:rPr kumimoji="1" lang="ja-JP" altLang="en-US" sz="2000" dirty="0"/>
              <a:t>本資料は、企業内でのセキュリティ講習や各種セミナー等でご使用下さい。</a:t>
            </a:r>
          </a:p>
          <a:p>
            <a:pPr marL="457200" indent="-457200">
              <a:buFont typeface="+mj-lt"/>
              <a:buAutoNum type="arabicPeriod"/>
            </a:pPr>
            <a:r>
              <a:rPr kumimoji="1" lang="ja-JP" altLang="en-US" sz="2000" dirty="0"/>
              <a:t>営利目的の使用はご遠慮下さい。</a:t>
            </a:r>
          </a:p>
          <a:p>
            <a:pPr marL="457200" indent="-457200">
              <a:buFont typeface="+mj-lt"/>
              <a:buAutoNum type="arabicPeriod"/>
            </a:pPr>
            <a:r>
              <a:rPr kumimoji="1" lang="ja-JP" altLang="en-US" sz="2000" dirty="0"/>
              <a:t>講習会等で使用する際に、本資料を一部割愛したり、必要に応じて追加する等のカスタマイズは行っていただいて結構です。 </a:t>
            </a:r>
          </a:p>
          <a:p>
            <a:pPr marL="457200" indent="-457200">
              <a:buFont typeface="+mj-lt"/>
              <a:buAutoNum type="arabicPeriod"/>
            </a:pPr>
            <a:r>
              <a:rPr kumimoji="1" lang="ja-JP" altLang="en-US" sz="2000" dirty="0"/>
              <a:t>本資料を掲載する場合は、外部からアクセスできないイントラネット内のサーバとしてください。</a:t>
            </a:r>
            <a:br>
              <a:rPr kumimoji="1" lang="ja-JP" altLang="en-US" sz="2000" dirty="0"/>
            </a:br>
            <a:r>
              <a:rPr kumimoji="1" lang="ja-JP" altLang="en-US" sz="2000" dirty="0"/>
              <a:t>外部よりアクセスできる</a:t>
            </a:r>
            <a:r>
              <a:rPr kumimoji="1" lang="en-US" altLang="ja-JP" sz="2000" dirty="0"/>
              <a:t>WEB</a:t>
            </a:r>
            <a:r>
              <a:rPr kumimoji="1" lang="ja-JP" altLang="en-US" sz="2000" dirty="0"/>
              <a:t>サイトへの掲載はご遠慮下さい。 　</a:t>
            </a:r>
          </a:p>
          <a:p>
            <a:pPr marL="457200" indent="-457200">
              <a:buFont typeface="+mj-lt"/>
              <a:buAutoNum type="arabicPeriod"/>
            </a:pPr>
            <a:r>
              <a:rPr kumimoji="1" lang="ja-JP" altLang="en-US" sz="2000" dirty="0"/>
              <a:t>上の使用条件の範囲内でのご使用であれば、本資料に限り当機構からの使用許諾を取得する必要はありません。</a:t>
            </a:r>
          </a:p>
          <a:p>
            <a:pPr marL="457200" indent="-457200">
              <a:buFont typeface="+mj-lt"/>
              <a:buAutoNum type="arabicPeriod"/>
            </a:pPr>
            <a:r>
              <a:rPr kumimoji="1" lang="ja-JP" altLang="en-US" sz="2000" dirty="0"/>
              <a:t>ご質問、ご要望等は、 </a:t>
            </a:r>
            <a:r>
              <a:rPr kumimoji="1" lang="en-US" altLang="ja-JP" sz="2000" dirty="0"/>
              <a:t>isec-secushien-p@ipa.go.jp </a:t>
            </a:r>
            <a:r>
              <a:rPr kumimoji="1" lang="ja-JP" altLang="en-US" sz="2000" dirty="0"/>
              <a:t>宛にお知らせ下さい。 </a:t>
            </a:r>
          </a:p>
        </p:txBody>
      </p:sp>
      <p:sp>
        <p:nvSpPr>
          <p:cNvPr id="4" name="スライド番号プレースホルダー 3">
            <a:extLst>
              <a:ext uri="{FF2B5EF4-FFF2-40B4-BE49-F238E27FC236}">
                <a16:creationId xmlns:a16="http://schemas.microsoft.com/office/drawing/2014/main" id="{417B2741-4B13-AF45-42DD-6B303F479AF0}"/>
              </a:ext>
            </a:extLst>
          </p:cNvPr>
          <p:cNvSpPr>
            <a:spLocks noGrp="1"/>
          </p:cNvSpPr>
          <p:nvPr>
            <p:ph type="sldNum" sz="quarter" idx="12"/>
          </p:nvPr>
        </p:nvSpPr>
        <p:spPr/>
        <p:txBody>
          <a:bodyPr/>
          <a:lstStyle/>
          <a:p>
            <a:fld id="{2D0B2721-0B86-4E2B-BA2B-D37C06C38BC6}" type="slidenum">
              <a:rPr kumimoji="1" lang="ja-JP" altLang="en-US" smtClean="0"/>
              <a:t>1</a:t>
            </a:fld>
            <a:endParaRPr kumimoji="1" lang="ja-JP" altLang="en-US"/>
          </a:p>
        </p:txBody>
      </p:sp>
    </p:spTree>
    <p:extLst>
      <p:ext uri="{BB962C8B-B14F-4D97-AF65-F5344CB8AC3E}">
        <p14:creationId xmlns:p14="http://schemas.microsoft.com/office/powerpoint/2010/main" val="32418335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1FB6B32-FBB5-4E55-8944-0FF7B0AC2B5C}"/>
              </a:ext>
            </a:extLst>
          </p:cNvPr>
          <p:cNvSpPr>
            <a:spLocks noGrp="1"/>
          </p:cNvSpPr>
          <p:nvPr>
            <p:ph type="title"/>
          </p:nvPr>
        </p:nvSpPr>
        <p:spPr>
          <a:xfrm>
            <a:off x="424800" y="365127"/>
            <a:ext cx="7886700" cy="1325563"/>
          </a:xfrm>
        </p:spPr>
        <p:txBody>
          <a:bodyPr/>
          <a:lstStyle/>
          <a:p>
            <a:r>
              <a:rPr kumimoji="1" lang="ja-JP" altLang="en-US" dirty="0">
                <a:latin typeface="Meiryo UI" panose="020B0604030504040204" pitchFamily="50" charset="-128"/>
                <a:ea typeface="Meiryo UI" panose="020B0604030504040204" pitchFamily="50" charset="-128"/>
              </a:rPr>
              <a:t>３．</a:t>
            </a:r>
            <a:r>
              <a:rPr lang="ja-JP" altLang="en-US" dirty="0">
                <a:latin typeface="Meiryo UI" panose="020B0604030504040204" pitchFamily="50" charset="-128"/>
                <a:ea typeface="Meiryo UI" panose="020B0604030504040204" pitchFamily="50" charset="-128"/>
              </a:rPr>
              <a:t>情報漏えい</a:t>
            </a:r>
            <a:r>
              <a:rPr kumimoji="1" lang="ja-JP" altLang="en-US" dirty="0">
                <a:latin typeface="Meiryo UI" panose="020B0604030504040204" pitchFamily="50" charset="-128"/>
                <a:ea typeface="Meiryo UI" panose="020B0604030504040204" pitchFamily="50" charset="-128"/>
              </a:rPr>
              <a:t>対策のポイント</a:t>
            </a:r>
          </a:p>
        </p:txBody>
      </p:sp>
      <p:sp>
        <p:nvSpPr>
          <p:cNvPr id="3" name="コンテンツ プレースホルダー 2">
            <a:extLst>
              <a:ext uri="{FF2B5EF4-FFF2-40B4-BE49-F238E27FC236}">
                <a16:creationId xmlns:a16="http://schemas.microsoft.com/office/drawing/2014/main" id="{5810D08E-E597-4938-850A-44CF7630A57D}"/>
              </a:ext>
            </a:extLst>
          </p:cNvPr>
          <p:cNvSpPr>
            <a:spLocks noGrp="1"/>
          </p:cNvSpPr>
          <p:nvPr>
            <p:ph idx="1"/>
          </p:nvPr>
        </p:nvSpPr>
        <p:spPr>
          <a:xfrm>
            <a:off x="2152650" y="1825625"/>
            <a:ext cx="7886700" cy="4351338"/>
          </a:xfrm>
        </p:spPr>
        <p:txBody>
          <a:bodyPr/>
          <a:lstStyle/>
          <a:p>
            <a:pPr marL="514350" indent="-514350">
              <a:buFont typeface="+mj-lt"/>
              <a:buAutoNum type="arabicPeriod"/>
            </a:pPr>
            <a:r>
              <a:rPr lang="ja-JP" altLang="en-US" dirty="0">
                <a:latin typeface="Meiryo UI" panose="020B0604030504040204" pitchFamily="50" charset="-128"/>
                <a:ea typeface="Meiryo UI" panose="020B0604030504040204" pitchFamily="50" charset="-128"/>
              </a:rPr>
              <a:t>ウイルス感染</a:t>
            </a:r>
            <a:endParaRPr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ソフトウェアの脆弱性を放置しない</a:t>
            </a:r>
            <a:endParaRPr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セキュリティソフトを最新に保つ</a:t>
            </a:r>
            <a:endParaRPr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出所のはっきりしないファイルやメールの本文にある</a:t>
            </a:r>
            <a:r>
              <a:rPr lang="en-US" altLang="ja-JP" dirty="0">
                <a:latin typeface="Meiryo UI" panose="020B0604030504040204" pitchFamily="50" charset="-128"/>
                <a:ea typeface="Meiryo UI" panose="020B0604030504040204" pitchFamily="50" charset="-128"/>
              </a:rPr>
              <a:t>URL</a:t>
            </a:r>
            <a:r>
              <a:rPr lang="ja-JP" altLang="en-US" dirty="0">
                <a:latin typeface="Meiryo UI" panose="020B0604030504040204" pitchFamily="50" charset="-128"/>
                <a:ea typeface="Meiryo UI" panose="020B0604030504040204" pitchFamily="50" charset="-128"/>
              </a:rPr>
              <a:t>を不用意に開かない</a:t>
            </a:r>
            <a:endParaRPr lang="en-US" altLang="ja-JP" dirty="0">
              <a:latin typeface="Meiryo UI" panose="020B0604030504040204" pitchFamily="50" charset="-128"/>
              <a:ea typeface="Meiryo UI" panose="020B0604030504040204" pitchFamily="50" charset="-128"/>
            </a:endParaRPr>
          </a:p>
          <a:p>
            <a:pPr marL="514350" indent="-514350">
              <a:buFont typeface="+mj-lt"/>
              <a:buAutoNum type="arabicPeriod"/>
            </a:pPr>
            <a:r>
              <a:rPr lang="en-US" altLang="ja-JP" dirty="0">
                <a:latin typeface="Meiryo UI" panose="020B0604030504040204" pitchFamily="50" charset="-128"/>
                <a:ea typeface="Meiryo UI" panose="020B0604030504040204" pitchFamily="50" charset="-128"/>
              </a:rPr>
              <a:t>SNS</a:t>
            </a:r>
          </a:p>
          <a:p>
            <a:pPr lvl="1"/>
            <a:r>
              <a:rPr lang="ja-JP" altLang="en-US" dirty="0">
                <a:latin typeface="Meiryo UI" panose="020B0604030504040204" pitchFamily="50" charset="-128"/>
                <a:ea typeface="Meiryo UI" panose="020B0604030504040204" pitchFamily="50" charset="-128"/>
              </a:rPr>
              <a:t>業務で知りえた情報はむやみに</a:t>
            </a:r>
            <a:r>
              <a:rPr lang="en-US" altLang="ja-JP" dirty="0">
                <a:latin typeface="Meiryo UI" panose="020B0604030504040204" pitchFamily="50" charset="-128"/>
                <a:ea typeface="Meiryo UI" panose="020B0604030504040204" pitchFamily="50" charset="-128"/>
              </a:rPr>
              <a:t>SNS</a:t>
            </a:r>
            <a:r>
              <a:rPr lang="ja-JP" altLang="en-US" dirty="0">
                <a:latin typeface="Meiryo UI" panose="020B0604030504040204" pitchFamily="50" charset="-128"/>
                <a:ea typeface="Meiryo UI" panose="020B0604030504040204" pitchFamily="50" charset="-128"/>
              </a:rPr>
              <a:t>などに公開してはいけない</a:t>
            </a:r>
            <a:endParaRPr lang="en-US" altLang="ja-JP" dirty="0">
              <a:latin typeface="Meiryo UI" panose="020B0604030504040204" pitchFamily="50" charset="-128"/>
              <a:ea typeface="Meiryo UI" panose="020B0604030504040204" pitchFamily="50" charset="-128"/>
            </a:endParaRPr>
          </a:p>
          <a:p>
            <a:pPr marL="514350" indent="-514350">
              <a:buFont typeface="+mj-lt"/>
              <a:buAutoNum type="arabicPeriod"/>
            </a:pPr>
            <a:r>
              <a:rPr lang="ja-JP" altLang="en-US" dirty="0">
                <a:latin typeface="Meiryo UI" panose="020B0604030504040204" pitchFamily="50" charset="-128"/>
                <a:ea typeface="Meiryo UI" panose="020B0604030504040204" pitchFamily="50" charset="-128"/>
              </a:rPr>
              <a:t>誤送信</a:t>
            </a:r>
            <a:endParaRPr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送信前に宛先</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内容</a:t>
            </a:r>
            <a:r>
              <a:rPr lang="en-US" altLang="ja-JP" dirty="0">
                <a:latin typeface="Meiryo UI" panose="020B0604030504040204" pitchFamily="50" charset="-128"/>
                <a:ea typeface="Meiryo UI" panose="020B0604030504040204" pitchFamily="50" charset="-128"/>
              </a:rPr>
              <a:t>/</a:t>
            </a:r>
            <a:r>
              <a:rPr lang="ja-JP" altLang="en-US" dirty="0">
                <a:latin typeface="Meiryo UI" panose="020B0604030504040204" pitchFamily="50" charset="-128"/>
                <a:ea typeface="Meiryo UI" panose="020B0604030504040204" pitchFamily="50" charset="-128"/>
              </a:rPr>
              <a:t>添付ファイルを確認する</a:t>
            </a:r>
          </a:p>
        </p:txBody>
      </p:sp>
      <p:sp>
        <p:nvSpPr>
          <p:cNvPr id="4" name="スライド番号プレースホルダー 3">
            <a:extLst>
              <a:ext uri="{FF2B5EF4-FFF2-40B4-BE49-F238E27FC236}">
                <a16:creationId xmlns:a16="http://schemas.microsoft.com/office/drawing/2014/main" id="{EF7BBC65-4E2D-4EF3-890C-002161D2D99A}"/>
              </a:ext>
            </a:extLst>
          </p:cNvPr>
          <p:cNvSpPr>
            <a:spLocks noGrp="1"/>
          </p:cNvSpPr>
          <p:nvPr>
            <p:ph type="sldNum" sz="quarter" idx="12"/>
          </p:nvPr>
        </p:nvSpPr>
        <p:spPr>
          <a:xfrm>
            <a:off x="7981950" y="6356352"/>
            <a:ext cx="2057400" cy="365125"/>
          </a:xfrm>
        </p:spPr>
        <p:txBody>
          <a:bodyPr/>
          <a:lstStyle/>
          <a:p>
            <a:fld id="{3675E638-636E-4B12-822D-88453BCE2442}" type="slidenum">
              <a:rPr lang="ja-JP" altLang="en-US">
                <a:solidFill>
                  <a:prstClr val="black">
                    <a:tint val="75000"/>
                  </a:prstClr>
                </a:solidFill>
                <a:latin typeface="Calibri" panose="020F0502020204030204"/>
                <a:ea typeface="ＭＳ Ｐゴシック" panose="020B0600070205080204" pitchFamily="50" charset="-128"/>
              </a:rPr>
              <a:pPr/>
              <a:t>10</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2199373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D496A6-F196-4EC6-9BFA-656DD37C3440}"/>
              </a:ext>
            </a:extLst>
          </p:cNvPr>
          <p:cNvSpPr>
            <a:spLocks noGrp="1"/>
          </p:cNvSpPr>
          <p:nvPr>
            <p:ph type="title"/>
          </p:nvPr>
        </p:nvSpPr>
        <p:spPr>
          <a:xfrm>
            <a:off x="424800" y="365127"/>
            <a:ext cx="10515600" cy="1325563"/>
          </a:xfrm>
        </p:spPr>
        <p:txBody>
          <a:bodyPr/>
          <a:lstStyle/>
          <a:p>
            <a:r>
              <a:rPr lang="ja-JP" altLang="en-US" dirty="0">
                <a:latin typeface="Meiryo UI" panose="020B0604030504040204" pitchFamily="50" charset="-128"/>
                <a:ea typeface="Meiryo UI" panose="020B0604030504040204" pitchFamily="50" charset="-128"/>
              </a:rPr>
              <a:t>３．情報漏えい対策のポイント</a:t>
            </a:r>
            <a:endParaRPr kumimoji="1" lang="ja-JP" altLang="en-US" dirty="0">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D629D17F-5AE0-44B0-93FE-EBED2230228C}"/>
              </a:ext>
            </a:extLst>
          </p:cNvPr>
          <p:cNvSpPr>
            <a:spLocks noGrp="1"/>
          </p:cNvSpPr>
          <p:nvPr>
            <p:ph idx="1"/>
          </p:nvPr>
        </p:nvSpPr>
        <p:spPr/>
        <p:txBody>
          <a:bodyPr/>
          <a:lstStyle/>
          <a:p>
            <a:pPr marL="514350" indent="-514350">
              <a:buFont typeface="+mj-lt"/>
              <a:buAutoNum type="arabicPeriod" startAt="4"/>
            </a:pPr>
            <a:r>
              <a:rPr kumimoji="1" lang="ja-JP" altLang="en-US" dirty="0">
                <a:latin typeface="Meiryo UI" panose="020B0604030504040204" pitchFamily="50" charset="-128"/>
                <a:ea typeface="Meiryo UI" panose="020B0604030504040204" pitchFamily="50" charset="-128"/>
              </a:rPr>
              <a:t>社内で定められたルールに従う</a:t>
            </a:r>
            <a:endParaRPr kumimoji="1"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書類、</a:t>
            </a:r>
            <a:r>
              <a:rPr kumimoji="1" lang="ja-JP" altLang="en-US" dirty="0">
                <a:latin typeface="Meiryo UI" panose="020B0604030504040204" pitchFamily="50" charset="-128"/>
                <a:ea typeface="Meiryo UI" panose="020B0604030504040204" pitchFamily="50" charset="-128"/>
              </a:rPr>
              <a:t>パソコン、</a:t>
            </a:r>
            <a:r>
              <a:rPr kumimoji="1" lang="en-US" altLang="ja-JP" dirty="0">
                <a:latin typeface="Meiryo UI" panose="020B0604030504040204" pitchFamily="50" charset="-128"/>
                <a:ea typeface="Meiryo UI" panose="020B0604030504040204" pitchFamily="50" charset="-128"/>
              </a:rPr>
              <a:t>USB</a:t>
            </a:r>
            <a:r>
              <a:rPr kumimoji="1" lang="ja-JP" altLang="en-US" dirty="0">
                <a:latin typeface="Meiryo UI" panose="020B0604030504040204" pitchFamily="50" charset="-128"/>
                <a:ea typeface="Meiryo UI" panose="020B0604030504040204" pitchFamily="50" charset="-128"/>
              </a:rPr>
              <a:t>メモリなどの取扱いルール</a:t>
            </a:r>
            <a:endParaRPr kumimoji="1" lang="en-US" altLang="ja-JP" dirty="0">
              <a:latin typeface="Meiryo UI" panose="020B0604030504040204" pitchFamily="50" charset="-128"/>
              <a:ea typeface="Meiryo UI" panose="020B0604030504040204" pitchFamily="50" charset="-128"/>
            </a:endParaRPr>
          </a:p>
          <a:p>
            <a:pPr lvl="1"/>
            <a:r>
              <a:rPr lang="ja-JP" altLang="en-US" dirty="0">
                <a:latin typeface="Meiryo UI" panose="020B0604030504040204" pitchFamily="50" charset="-128"/>
                <a:ea typeface="Meiryo UI" panose="020B0604030504040204" pitchFamily="50" charset="-128"/>
              </a:rPr>
              <a:t>持出し可否や削除方法</a:t>
            </a:r>
            <a:r>
              <a:rPr kumimoji="1" lang="ja-JP" altLang="en-US" dirty="0">
                <a:latin typeface="Meiryo UI" panose="020B0604030504040204" pitchFamily="50" charset="-128"/>
                <a:ea typeface="Meiryo UI" panose="020B0604030504040204" pitchFamily="50" charset="-128"/>
              </a:rPr>
              <a:t>　など</a:t>
            </a:r>
          </a:p>
        </p:txBody>
      </p:sp>
      <p:sp>
        <p:nvSpPr>
          <p:cNvPr id="4" name="スライド番号プレースホルダー 3">
            <a:extLst>
              <a:ext uri="{FF2B5EF4-FFF2-40B4-BE49-F238E27FC236}">
                <a16:creationId xmlns:a16="http://schemas.microsoft.com/office/drawing/2014/main" id="{314F9498-EA68-451D-8BF0-DD716DDFF3AD}"/>
              </a:ext>
            </a:extLst>
          </p:cNvPr>
          <p:cNvSpPr>
            <a:spLocks noGrp="1"/>
          </p:cNvSpPr>
          <p:nvPr>
            <p:ph type="sldNum" sz="quarter" idx="12"/>
          </p:nvPr>
        </p:nvSpPr>
        <p:spPr/>
        <p:txBody>
          <a:bodyPr/>
          <a:lstStyle/>
          <a:p>
            <a:fld id="{3675E638-636E-4B12-822D-88453BCE2442}" type="slidenum">
              <a:rPr lang="ja-JP" altLang="en-US">
                <a:solidFill>
                  <a:prstClr val="black">
                    <a:tint val="75000"/>
                  </a:prstClr>
                </a:solidFill>
                <a:latin typeface="Calibri" panose="020F0502020204030204"/>
                <a:ea typeface="ＭＳ Ｐゴシック" panose="020B0600070205080204" pitchFamily="50" charset="-128"/>
              </a:rPr>
              <a:pPr/>
              <a:t>11</a:t>
            </a:fld>
            <a:endParaRPr lang="ja-JP" altLang="en-US">
              <a:solidFill>
                <a:prstClr val="black">
                  <a:tint val="75000"/>
                </a:prstClr>
              </a:solidFill>
              <a:latin typeface="Calibri" panose="020F0502020204030204"/>
              <a:ea typeface="ＭＳ Ｐゴシック" panose="020B0600070205080204" pitchFamily="50" charset="-128"/>
            </a:endParaRPr>
          </a:p>
        </p:txBody>
      </p:sp>
      <p:pic>
        <p:nvPicPr>
          <p:cNvPr id="6" name="図 5">
            <a:extLst>
              <a:ext uri="{FF2B5EF4-FFF2-40B4-BE49-F238E27FC236}">
                <a16:creationId xmlns:a16="http://schemas.microsoft.com/office/drawing/2014/main" id="{028CAA0A-1AC3-4B95-A412-312430D67D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4085" y="3189773"/>
            <a:ext cx="5483830" cy="3076885"/>
          </a:xfrm>
          <a:prstGeom prst="rect">
            <a:avLst/>
          </a:prstGeom>
        </p:spPr>
      </p:pic>
    </p:spTree>
    <p:extLst>
      <p:ext uri="{BB962C8B-B14F-4D97-AF65-F5344CB8AC3E}">
        <p14:creationId xmlns:p14="http://schemas.microsoft.com/office/powerpoint/2010/main" val="4096399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800" y="365127"/>
            <a:ext cx="10515600" cy="1325563"/>
          </a:xfrm>
        </p:spPr>
        <p:txBody>
          <a:bodyPr>
            <a:normAutofit/>
          </a:bodyPr>
          <a:lstStyle/>
          <a:p>
            <a:r>
              <a:rPr lang="ja-JP" altLang="en-US" sz="4000" dirty="0">
                <a:latin typeface="Meiryo UI" panose="020B0604030504040204" pitchFamily="50" charset="-128"/>
                <a:ea typeface="Meiryo UI" panose="020B0604030504040204" pitchFamily="50" charset="-128"/>
              </a:rPr>
              <a:t>参考資料</a:t>
            </a:r>
            <a:endParaRPr kumimoji="1" lang="ja-JP" altLang="en-US" sz="4000" dirty="0">
              <a:latin typeface="Meiryo UI" panose="020B0604030504040204" pitchFamily="50" charset="-128"/>
              <a:ea typeface="Meiryo UI" panose="020B0604030504040204" pitchFamily="50" charset="-128"/>
            </a:endParaRPr>
          </a:p>
        </p:txBody>
      </p:sp>
      <p:sp>
        <p:nvSpPr>
          <p:cNvPr id="3" name="コンテンツ プレースホルダー 2"/>
          <p:cNvSpPr>
            <a:spLocks noGrp="1"/>
          </p:cNvSpPr>
          <p:nvPr>
            <p:ph idx="1"/>
          </p:nvPr>
        </p:nvSpPr>
        <p:spPr/>
        <p:txBody>
          <a:bodyPr>
            <a:noAutofit/>
          </a:bodyPr>
          <a:lstStyle/>
          <a:p>
            <a:pPr lvl="0">
              <a:defRPr/>
            </a:pPr>
            <a:r>
              <a:rPr lang="ja-JP" altLang="en-US" dirty="0">
                <a:solidFill>
                  <a:srgbClr val="002060"/>
                </a:solidFill>
                <a:latin typeface="Meiryo UI" panose="020B0604030504040204" pitchFamily="50" charset="-128"/>
                <a:ea typeface="Meiryo UI" panose="020B0604030504040204" pitchFamily="50" charset="-128"/>
              </a:rPr>
              <a:t>映像で知る情報セキュリティ</a:t>
            </a:r>
            <a:endParaRPr lang="en-US" altLang="ja-JP" dirty="0">
              <a:solidFill>
                <a:srgbClr val="002060"/>
              </a:solidFill>
              <a:latin typeface="Meiryo UI" panose="020B0604030504040204" pitchFamily="50" charset="-128"/>
              <a:ea typeface="Meiryo UI" panose="020B0604030504040204" pitchFamily="50" charset="-128"/>
            </a:endParaRPr>
          </a:p>
          <a:p>
            <a:pPr marL="0" indent="0">
              <a:buNone/>
              <a:defRPr/>
            </a:pPr>
            <a:r>
              <a:rPr lang="ja-JP" altLang="en-US" sz="2000" dirty="0">
                <a:solidFill>
                  <a:srgbClr val="000000"/>
                </a:solidFill>
                <a:latin typeface="Meiryo UI" panose="020B0604030504040204" pitchFamily="50" charset="-128"/>
                <a:ea typeface="Meiryo UI" panose="020B0604030504040204" pitchFamily="50" charset="-128"/>
              </a:rPr>
              <a:t>　</a:t>
            </a:r>
            <a:r>
              <a:rPr lang="en-US" altLang="ja-JP" sz="2000" dirty="0">
                <a:latin typeface="Meiryo UI" panose="020B0604030504040204" pitchFamily="50" charset="-128"/>
                <a:ea typeface="Meiryo UI" panose="020B0604030504040204" pitchFamily="50" charset="-128"/>
              </a:rPr>
              <a:t>3</a:t>
            </a:r>
            <a:r>
              <a:rPr lang="ja-JP" altLang="en-US" sz="2000" dirty="0">
                <a:latin typeface="Meiryo UI" panose="020B0604030504040204" pitchFamily="50" charset="-128"/>
                <a:ea typeface="Meiryo UI" panose="020B0604030504040204" pitchFamily="50" charset="-128"/>
              </a:rPr>
              <a:t>つのかばん</a:t>
            </a:r>
            <a:br>
              <a:rPr lang="en-US" altLang="ja-JP" sz="2000" dirty="0">
                <a:latin typeface="Meiryo UI" panose="020B0604030504040204" pitchFamily="50" charset="-128"/>
                <a:ea typeface="Meiryo UI" panose="020B0604030504040204" pitchFamily="50" charset="-128"/>
              </a:rPr>
            </a:br>
            <a:r>
              <a:rPr lang="ja-JP" altLang="en-US" sz="2000" dirty="0">
                <a:latin typeface="Meiryo UI" panose="020B0604030504040204" pitchFamily="50" charset="-128"/>
                <a:ea typeface="Meiryo UI" panose="020B0604030504040204" pitchFamily="50" charset="-128"/>
              </a:rPr>
              <a:t>　～新入社員が知るべき情報漏えいの脅威～</a:t>
            </a:r>
            <a:br>
              <a:rPr lang="en-US" altLang="ja-JP" sz="2000" dirty="0">
                <a:solidFill>
                  <a:srgbClr val="000000"/>
                </a:solidFill>
                <a:latin typeface="Meiryo UI" panose="020B0604030504040204" pitchFamily="50" charset="-128"/>
                <a:ea typeface="Meiryo UI" panose="020B0604030504040204" pitchFamily="50" charset="-128"/>
              </a:rPr>
            </a:br>
            <a:r>
              <a:rPr lang="ja-JP" altLang="en-US" sz="1600" dirty="0">
                <a:solidFill>
                  <a:srgbClr val="000000"/>
                </a:solidFill>
                <a:latin typeface="Meiryo UI" panose="020B0604030504040204" pitchFamily="50" charset="-128"/>
                <a:ea typeface="Meiryo UI" panose="020B0604030504040204" pitchFamily="50" charset="-128"/>
              </a:rPr>
              <a:t>　　</a:t>
            </a:r>
            <a:r>
              <a:rPr lang="en-US" altLang="ja-JP" sz="1600" dirty="0">
                <a:solidFill>
                  <a:srgbClr val="0070C0"/>
                </a:solidFill>
                <a:latin typeface="Meiryo UI" panose="020B0604030504040204" pitchFamily="50" charset="-128"/>
                <a:ea typeface="Meiryo UI" panose="020B0604030504040204" pitchFamily="50" charset="-128"/>
              </a:rPr>
              <a:t>https://www.ipa.go.jp/security/videos/list.html/</a:t>
            </a:r>
          </a:p>
          <a:p>
            <a:pPr lvl="0">
              <a:defRPr/>
            </a:pPr>
            <a:endParaRPr lang="en-US" altLang="ja-JP" sz="1600" dirty="0">
              <a:solidFill>
                <a:srgbClr val="000000"/>
              </a:solidFill>
              <a:latin typeface="Meiryo UI" panose="020B0604030504040204" pitchFamily="50" charset="-128"/>
              <a:ea typeface="Meiryo UI" panose="020B0604030504040204" pitchFamily="50" charset="-128"/>
            </a:endParaRPr>
          </a:p>
          <a:p>
            <a:pPr>
              <a:defRPr/>
            </a:pPr>
            <a:r>
              <a:rPr lang="ja-JP" altLang="en-US" dirty="0">
                <a:solidFill>
                  <a:srgbClr val="002060"/>
                </a:solidFill>
                <a:latin typeface="Meiryo UI" panose="020B0604030504040204" pitchFamily="50" charset="-128"/>
                <a:ea typeface="Meiryo UI" panose="020B0604030504040204" pitchFamily="50" charset="-128"/>
              </a:rPr>
              <a:t>中小企業の情報セキュリティ対策ガイドライン</a:t>
            </a:r>
            <a:endParaRPr lang="en-US" altLang="ja-JP" dirty="0">
              <a:solidFill>
                <a:srgbClr val="002060"/>
              </a:solidFill>
              <a:latin typeface="Meiryo UI" panose="020B0604030504040204" pitchFamily="50" charset="-128"/>
              <a:ea typeface="Meiryo UI" panose="020B0604030504040204" pitchFamily="50" charset="-128"/>
            </a:endParaRPr>
          </a:p>
          <a:p>
            <a:pPr marL="0" indent="0">
              <a:buNone/>
              <a:defRPr/>
            </a:pPr>
            <a:r>
              <a:rPr lang="ja-JP" altLang="en-US" sz="1800" dirty="0">
                <a:solidFill>
                  <a:prstClr val="black"/>
                </a:solidFill>
                <a:latin typeface="Meiryo UI" panose="020B0604030504040204" pitchFamily="50" charset="-128"/>
                <a:ea typeface="Meiryo UI" panose="020B0604030504040204" pitchFamily="50" charset="-128"/>
              </a:rPr>
              <a:t>　　中小企業の経営者や実務担当者が、情報セキュリティ対策の必要性を理解し、</a:t>
            </a:r>
            <a:br>
              <a:rPr lang="en-US" altLang="ja-JP" sz="1800" dirty="0">
                <a:solidFill>
                  <a:prstClr val="black"/>
                </a:solidFill>
                <a:latin typeface="Meiryo UI" panose="020B0604030504040204" pitchFamily="50" charset="-128"/>
                <a:ea typeface="Meiryo UI" panose="020B0604030504040204" pitchFamily="50" charset="-128"/>
              </a:rPr>
            </a:br>
            <a:r>
              <a:rPr lang="ja-JP" altLang="en-US" sz="1800" dirty="0">
                <a:solidFill>
                  <a:prstClr val="black"/>
                </a:solidFill>
                <a:latin typeface="Meiryo UI" panose="020B0604030504040204" pitchFamily="50" charset="-128"/>
                <a:ea typeface="Meiryo UI" panose="020B0604030504040204" pitchFamily="50" charset="-128"/>
              </a:rPr>
              <a:t>　　情報を安全に管理するための具体的な手順等を示したガイドライン</a:t>
            </a:r>
            <a:endParaRPr lang="en-US" altLang="ja-JP" sz="1800" dirty="0">
              <a:solidFill>
                <a:prstClr val="black"/>
              </a:solidFill>
              <a:latin typeface="Meiryo UI" panose="020B0604030504040204" pitchFamily="50" charset="-128"/>
              <a:ea typeface="Meiryo UI" panose="020B0604030504040204" pitchFamily="50" charset="-128"/>
            </a:endParaRPr>
          </a:p>
          <a:p>
            <a:pPr marL="0" indent="0">
              <a:buNone/>
              <a:defRPr/>
            </a:pPr>
            <a:r>
              <a:rPr lang="ja-JP" altLang="en-US" sz="1600" dirty="0">
                <a:solidFill>
                  <a:srgbClr val="0070C0"/>
                </a:solidFill>
                <a:latin typeface="Meiryo UI" panose="020B0604030504040204" pitchFamily="50" charset="-128"/>
                <a:ea typeface="Meiryo UI" panose="020B0604030504040204" pitchFamily="50" charset="-128"/>
              </a:rPr>
              <a:t>　　</a:t>
            </a:r>
            <a:r>
              <a:rPr lang="en-US" altLang="ja-JP" sz="1600" dirty="0">
                <a:solidFill>
                  <a:srgbClr val="0070C0"/>
                </a:solidFill>
                <a:latin typeface="Meiryo UI" panose="020B0604030504040204" pitchFamily="50" charset="-128"/>
                <a:ea typeface="Meiryo UI" panose="020B0604030504040204" pitchFamily="50" charset="-128"/>
              </a:rPr>
              <a:t>https://www.ipa.go.jp/security/guide/sme/about.html</a:t>
            </a:r>
          </a:p>
        </p:txBody>
      </p:sp>
      <p:sp>
        <p:nvSpPr>
          <p:cNvPr id="11" name="スライド番号プレースホルダー 10">
            <a:extLst>
              <a:ext uri="{FF2B5EF4-FFF2-40B4-BE49-F238E27FC236}">
                <a16:creationId xmlns:a16="http://schemas.microsoft.com/office/drawing/2014/main" id="{73A5A5AF-3280-4F67-B172-72701DE3E40E}"/>
              </a:ext>
            </a:extLst>
          </p:cNvPr>
          <p:cNvSpPr>
            <a:spLocks noGrp="1"/>
          </p:cNvSpPr>
          <p:nvPr>
            <p:ph type="sldNum" sz="quarter" idx="12"/>
          </p:nvPr>
        </p:nvSpPr>
        <p:spPr/>
        <p:txBody>
          <a:bodyPr/>
          <a:lstStyle/>
          <a:p>
            <a:fld id="{3675E638-636E-4B12-822D-88453BCE2442}" type="slidenum">
              <a:rPr lang="ja-JP" altLang="en-US">
                <a:solidFill>
                  <a:prstClr val="black">
                    <a:tint val="75000"/>
                  </a:prstClr>
                </a:solidFill>
                <a:latin typeface="Calibri" panose="020F0502020204030204"/>
                <a:ea typeface="ＭＳ Ｐゴシック" panose="020B0600070205080204" pitchFamily="50" charset="-128"/>
              </a:rPr>
              <a:pPr/>
              <a:t>12</a:t>
            </a:fld>
            <a:endParaRPr lang="ja-JP" altLang="en-US" dirty="0">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713491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748367" y="652672"/>
            <a:ext cx="8695266" cy="2403058"/>
          </a:xfrm>
        </p:spPr>
        <p:txBody>
          <a:bodyPr>
            <a:normAutofit/>
          </a:bodyPr>
          <a:lstStyle/>
          <a:p>
            <a:r>
              <a:rPr lang="ja-JP" altLang="en-US" dirty="0">
                <a:latin typeface="Meiryo UI" panose="020B0604030504040204" pitchFamily="50" charset="-128"/>
                <a:ea typeface="Meiryo UI" panose="020B0604030504040204" pitchFamily="50" charset="-128"/>
              </a:rPr>
              <a:t>映像で知る情報セキュリティ</a:t>
            </a:r>
          </a:p>
        </p:txBody>
      </p:sp>
      <p:sp>
        <p:nvSpPr>
          <p:cNvPr id="3" name="サブタイトル 2"/>
          <p:cNvSpPr>
            <a:spLocks noGrp="1"/>
          </p:cNvSpPr>
          <p:nvPr>
            <p:ph type="subTitle" idx="1"/>
          </p:nvPr>
        </p:nvSpPr>
        <p:spPr/>
        <p:txBody>
          <a:bodyPr anchor="ctr">
            <a:noAutofit/>
          </a:bodyPr>
          <a:lstStyle/>
          <a:p>
            <a:r>
              <a:rPr lang="ja-JP" altLang="en-US" sz="4000" dirty="0">
                <a:latin typeface="Meiryo UI" panose="020B0604030504040204" pitchFamily="50" charset="-128"/>
                <a:ea typeface="Meiryo UI" panose="020B0604030504040204" pitchFamily="50" charset="-128"/>
              </a:rPr>
              <a:t>使用映像教材</a:t>
            </a:r>
            <a:endParaRPr lang="en-US" altLang="ja-JP" sz="4000" dirty="0">
              <a:latin typeface="Meiryo UI" panose="020B0604030504040204" pitchFamily="50" charset="-128"/>
              <a:ea typeface="Meiryo UI" panose="020B0604030504040204" pitchFamily="50" charset="-128"/>
            </a:endParaRPr>
          </a:p>
          <a:p>
            <a:r>
              <a:rPr lang="en-US" altLang="ja-JP" sz="4000" dirty="0">
                <a:latin typeface="Meiryo UI" panose="020B0604030504040204" pitchFamily="50" charset="-128"/>
                <a:ea typeface="Meiryo UI" panose="020B0604030504040204" pitchFamily="50" charset="-128"/>
              </a:rPr>
              <a:t>3</a:t>
            </a:r>
            <a:r>
              <a:rPr lang="ja-JP" altLang="en-US" sz="4000" dirty="0">
                <a:latin typeface="Meiryo UI" panose="020B0604030504040204" pitchFamily="50" charset="-128"/>
                <a:ea typeface="Meiryo UI" panose="020B0604030504040204" pitchFamily="50" charset="-128"/>
              </a:rPr>
              <a:t>つのかばん</a:t>
            </a:r>
            <a:br>
              <a:rPr lang="en-US" altLang="ja-JP" sz="4000" dirty="0">
                <a:latin typeface="Meiryo UI" panose="020B0604030504040204" pitchFamily="50" charset="-128"/>
                <a:ea typeface="Meiryo UI" panose="020B0604030504040204" pitchFamily="50" charset="-128"/>
              </a:rPr>
            </a:br>
            <a:r>
              <a:rPr lang="ja-JP" altLang="en-US" sz="4000" dirty="0">
                <a:latin typeface="Meiryo UI" panose="020B0604030504040204" pitchFamily="50" charset="-128"/>
                <a:ea typeface="Meiryo UI" panose="020B0604030504040204" pitchFamily="50" charset="-128"/>
              </a:rPr>
              <a:t>～新入社員が知るべき情報漏えいの脅威～</a:t>
            </a:r>
            <a:endParaRPr kumimoji="1" lang="ja-JP" altLang="en-US" sz="4000" dirty="0">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995A642D-E84B-45CE-9C0D-F6EFEA8EE5A9}"/>
              </a:ext>
            </a:extLst>
          </p:cNvPr>
          <p:cNvSpPr>
            <a:spLocks noGrp="1"/>
          </p:cNvSpPr>
          <p:nvPr>
            <p:ph type="sldNum" sz="quarter" idx="12"/>
          </p:nvPr>
        </p:nvSpPr>
        <p:spPr/>
        <p:txBody>
          <a:bodyPr/>
          <a:lstStyle/>
          <a:p>
            <a:fld id="{3675E638-636E-4B12-822D-88453BCE2442}" type="slidenum">
              <a:rPr lang="ja-JP" altLang="en-US">
                <a:solidFill>
                  <a:prstClr val="black">
                    <a:tint val="75000"/>
                  </a:prstClr>
                </a:solidFill>
                <a:latin typeface="Calibri" panose="020F0502020204030204"/>
                <a:ea typeface="ＭＳ Ｐゴシック" panose="020B0600070205080204" pitchFamily="50" charset="-128"/>
              </a:rPr>
              <a:pPr/>
              <a:t>2</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1764035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24800" y="365127"/>
            <a:ext cx="10515600" cy="1325563"/>
          </a:xfrm>
        </p:spPr>
        <p:txBody>
          <a:bodyPr>
            <a:normAutofit/>
          </a:bodyPr>
          <a:lstStyle/>
          <a:p>
            <a:r>
              <a:rPr kumimoji="1" lang="ja-JP" altLang="en-US" sz="4000" dirty="0">
                <a:latin typeface="Meiryo UI" panose="020B0604030504040204" pitchFamily="50" charset="-128"/>
                <a:ea typeface="Meiryo UI" panose="020B0604030504040204" pitchFamily="50" charset="-128"/>
              </a:rPr>
              <a:t>目次</a:t>
            </a:r>
          </a:p>
        </p:txBody>
      </p:sp>
      <p:sp>
        <p:nvSpPr>
          <p:cNvPr id="3" name="コンテンツ プレースホルダー 2"/>
          <p:cNvSpPr>
            <a:spLocks noGrp="1"/>
          </p:cNvSpPr>
          <p:nvPr>
            <p:ph idx="1"/>
          </p:nvPr>
        </p:nvSpPr>
        <p:spPr>
          <a:xfrm>
            <a:off x="424800" y="1825625"/>
            <a:ext cx="10515600" cy="4351338"/>
          </a:xfrm>
        </p:spPr>
        <p:txBody>
          <a:bodyPr/>
          <a:lstStyle/>
          <a:p>
            <a:pPr>
              <a:buNone/>
            </a:pPr>
            <a:r>
              <a:rPr lang="ja-JP" altLang="en-US" dirty="0">
                <a:latin typeface="Meiryo UI" panose="020B0604030504040204" pitchFamily="50" charset="-128"/>
                <a:ea typeface="Meiryo UI" panose="020B0604030504040204" pitchFamily="50" charset="-128"/>
              </a:rPr>
              <a:t>１．はじめに</a:t>
            </a:r>
          </a:p>
          <a:p>
            <a:pPr>
              <a:buNone/>
            </a:pPr>
            <a:r>
              <a:rPr lang="ja-JP" altLang="en-US" dirty="0">
                <a:latin typeface="Meiryo UI" panose="020B0604030504040204" pitchFamily="50" charset="-128"/>
                <a:ea typeface="Meiryo UI" panose="020B0604030504040204" pitchFamily="50" charset="-128"/>
              </a:rPr>
              <a:t>２．情報漏えい事例</a:t>
            </a:r>
            <a:endParaRPr lang="en-US" altLang="ja-JP" dirty="0">
              <a:latin typeface="Meiryo UI" panose="020B0604030504040204" pitchFamily="50" charset="-128"/>
              <a:ea typeface="Meiryo UI" panose="020B0604030504040204" pitchFamily="50" charset="-128"/>
            </a:endParaRPr>
          </a:p>
          <a:p>
            <a:pPr>
              <a:buNone/>
            </a:pPr>
            <a:r>
              <a:rPr lang="ja-JP" altLang="en-US" dirty="0">
                <a:latin typeface="Meiryo UI" panose="020B0604030504040204" pitchFamily="50" charset="-128"/>
                <a:ea typeface="Meiryo UI" panose="020B0604030504040204" pitchFamily="50" charset="-128"/>
              </a:rPr>
              <a:t>３．情報漏えい対策のポイント</a:t>
            </a:r>
            <a:endParaRPr lang="en-US" altLang="ja-JP" dirty="0">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77C7A626-29A3-482C-A36F-6A025D973527}"/>
              </a:ext>
            </a:extLst>
          </p:cNvPr>
          <p:cNvSpPr>
            <a:spLocks noGrp="1"/>
          </p:cNvSpPr>
          <p:nvPr>
            <p:ph type="sldNum" sz="quarter" idx="12"/>
          </p:nvPr>
        </p:nvSpPr>
        <p:spPr/>
        <p:txBody>
          <a:bodyPr/>
          <a:lstStyle/>
          <a:p>
            <a:fld id="{3675E638-636E-4B12-822D-88453BCE2442}" type="slidenum">
              <a:rPr lang="ja-JP" altLang="en-US">
                <a:solidFill>
                  <a:prstClr val="black">
                    <a:tint val="75000"/>
                  </a:prstClr>
                </a:solidFill>
                <a:latin typeface="Calibri" panose="020F0502020204030204"/>
                <a:ea typeface="ＭＳ Ｐゴシック" panose="020B0600070205080204" pitchFamily="50" charset="-128"/>
              </a:rPr>
              <a:pPr/>
              <a:t>3</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24282019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コンテンツ プレースホルダー 3">
            <a:extLst>
              <a:ext uri="{FF2B5EF4-FFF2-40B4-BE49-F238E27FC236}">
                <a16:creationId xmlns:a16="http://schemas.microsoft.com/office/drawing/2014/main" id="{BD4511F1-EF11-4CE9-A335-6EB0163824DA}"/>
              </a:ext>
            </a:extLst>
          </p:cNvPr>
          <p:cNvPicPr>
            <a:picLocks noGrp="1" noChangeAspect="1"/>
          </p:cNvPicPr>
          <p:nvPr>
            <p:ph idx="1"/>
          </p:nvPr>
        </p:nvPicPr>
        <p:blipFill>
          <a:blip r:embed="rId3"/>
          <a:stretch>
            <a:fillRect/>
          </a:stretch>
        </p:blipFill>
        <p:spPr>
          <a:xfrm>
            <a:off x="2226005" y="1825625"/>
            <a:ext cx="7739990" cy="4351338"/>
          </a:xfrm>
          <a:prstGeom prst="rect">
            <a:avLst/>
          </a:prstGeom>
        </p:spPr>
      </p:pic>
      <p:sp>
        <p:nvSpPr>
          <p:cNvPr id="2" name="タイトル 1"/>
          <p:cNvSpPr>
            <a:spLocks noGrp="1"/>
          </p:cNvSpPr>
          <p:nvPr>
            <p:ph type="title"/>
          </p:nvPr>
        </p:nvSpPr>
        <p:spPr>
          <a:xfrm>
            <a:off x="424800" y="365127"/>
            <a:ext cx="10515600" cy="1325563"/>
          </a:xfrm>
        </p:spPr>
        <p:txBody>
          <a:bodyPr>
            <a:normAutofit/>
          </a:bodyPr>
          <a:lstStyle/>
          <a:p>
            <a:r>
              <a:rPr kumimoji="1" lang="en-US" altLang="ja-JP" dirty="0">
                <a:latin typeface="Meiryo UI" panose="020B0604030504040204" pitchFamily="50" charset="-128"/>
                <a:ea typeface="Meiryo UI" panose="020B0604030504040204" pitchFamily="50" charset="-128"/>
              </a:rPr>
              <a:t>1.</a:t>
            </a:r>
            <a:r>
              <a:rPr kumimoji="1" lang="ja-JP" altLang="en-US" dirty="0">
                <a:latin typeface="Meiryo UI" panose="020B0604030504040204" pitchFamily="50" charset="-128"/>
                <a:ea typeface="Meiryo UI" panose="020B0604030504040204" pitchFamily="50" charset="-128"/>
              </a:rPr>
              <a:t>はじめに</a:t>
            </a:r>
          </a:p>
        </p:txBody>
      </p:sp>
      <p:sp>
        <p:nvSpPr>
          <p:cNvPr id="5" name="角丸四角形 4"/>
          <p:cNvSpPr/>
          <p:nvPr/>
        </p:nvSpPr>
        <p:spPr>
          <a:xfrm>
            <a:off x="2855640" y="5373216"/>
            <a:ext cx="6624736" cy="1080120"/>
          </a:xfrm>
          <a:prstGeom prst="roundRect">
            <a:avLst/>
          </a:prstGeom>
          <a:solidFill>
            <a:srgbClr val="FFFF99"/>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latin typeface="Calibri" panose="020F0502020204030204"/>
              <a:ea typeface="ＭＳ Ｐゴシック" panose="020B0600070205080204" pitchFamily="50" charset="-128"/>
            </a:endParaRPr>
          </a:p>
        </p:txBody>
      </p:sp>
      <p:sp>
        <p:nvSpPr>
          <p:cNvPr id="6" name="正方形/長方形 5"/>
          <p:cNvSpPr/>
          <p:nvPr/>
        </p:nvSpPr>
        <p:spPr>
          <a:xfrm>
            <a:off x="3275239" y="5464948"/>
            <a:ext cx="5785538" cy="92333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wrap="square">
            <a:spAutoFit/>
          </a:bodyPr>
          <a:lstStyle/>
          <a:p>
            <a:r>
              <a:rPr lang="ja-JP" altLang="en-US" dirty="0">
                <a:solidFill>
                  <a:prstClr val="black"/>
                </a:solidFill>
                <a:latin typeface="Meiryo UI" panose="020B0604030504040204" pitchFamily="50" charset="-128"/>
                <a:ea typeface="Meiryo UI" panose="020B0604030504040204" pitchFamily="50" charset="-128"/>
              </a:rPr>
              <a:t>情報セキュリティ新人研修で机上に並べられた</a:t>
            </a:r>
            <a:r>
              <a:rPr lang="en-US" altLang="ja-JP" dirty="0">
                <a:solidFill>
                  <a:prstClr val="black"/>
                </a:solidFill>
                <a:latin typeface="Meiryo UI" panose="020B0604030504040204" pitchFamily="50" charset="-128"/>
                <a:ea typeface="Meiryo UI" panose="020B0604030504040204" pitchFamily="50" charset="-128"/>
              </a:rPr>
              <a:t>3</a:t>
            </a:r>
            <a:r>
              <a:rPr lang="ja-JP" altLang="en-US" dirty="0">
                <a:solidFill>
                  <a:prstClr val="black"/>
                </a:solidFill>
                <a:latin typeface="Meiryo UI" panose="020B0604030504040204" pitchFamily="50" charset="-128"/>
                <a:ea typeface="Meiryo UI" panose="020B0604030504040204" pitchFamily="50" charset="-128"/>
              </a:rPr>
              <a:t>つのカバン。</a:t>
            </a:r>
            <a:endParaRPr lang="en-US" altLang="ja-JP" dirty="0">
              <a:solidFill>
                <a:prstClr val="black"/>
              </a:solidFill>
              <a:latin typeface="Meiryo UI" panose="020B0604030504040204" pitchFamily="50" charset="-128"/>
              <a:ea typeface="Meiryo UI" panose="020B0604030504040204" pitchFamily="50" charset="-128"/>
            </a:endParaRPr>
          </a:p>
          <a:p>
            <a:r>
              <a:rPr lang="ja-JP" altLang="en-US" dirty="0">
                <a:solidFill>
                  <a:prstClr val="black"/>
                </a:solidFill>
                <a:latin typeface="Meiryo UI" panose="020B0604030504040204" pitchFamily="50" charset="-128"/>
                <a:ea typeface="Meiryo UI" panose="020B0604030504040204" pitchFamily="50" charset="-128"/>
              </a:rPr>
              <a:t>その一つ一つを開くたびに、主人公は組織には守るべき重要な情報があることをまざまざと知ることとなる。</a:t>
            </a:r>
            <a:endParaRPr lang="en-US" altLang="ja-JP" dirty="0">
              <a:solidFill>
                <a:prstClr val="black"/>
              </a:solidFill>
              <a:latin typeface="Meiryo UI" panose="020B0604030504040204" pitchFamily="50" charset="-128"/>
              <a:ea typeface="Meiryo UI" panose="020B0604030504040204" pitchFamily="50" charset="-128"/>
            </a:endParaRPr>
          </a:p>
        </p:txBody>
      </p:sp>
      <p:sp>
        <p:nvSpPr>
          <p:cNvPr id="7" name="スライド番号プレースホルダー 6">
            <a:extLst>
              <a:ext uri="{FF2B5EF4-FFF2-40B4-BE49-F238E27FC236}">
                <a16:creationId xmlns:a16="http://schemas.microsoft.com/office/drawing/2014/main" id="{3AC83456-D9AE-475A-BAA0-A58A622E0AFA}"/>
              </a:ext>
            </a:extLst>
          </p:cNvPr>
          <p:cNvSpPr>
            <a:spLocks noGrp="1"/>
          </p:cNvSpPr>
          <p:nvPr>
            <p:ph type="sldNum" sz="quarter" idx="12"/>
          </p:nvPr>
        </p:nvSpPr>
        <p:spPr/>
        <p:txBody>
          <a:bodyPr/>
          <a:lstStyle/>
          <a:p>
            <a:fld id="{3675E638-636E-4B12-822D-88453BCE2442}" type="slidenum">
              <a:rPr lang="ja-JP" altLang="en-US">
                <a:solidFill>
                  <a:prstClr val="black">
                    <a:tint val="75000"/>
                  </a:prstClr>
                </a:solidFill>
                <a:latin typeface="Calibri" panose="020F0502020204030204"/>
                <a:ea typeface="ＭＳ Ｐゴシック" panose="020B0600070205080204" pitchFamily="50" charset="-128"/>
              </a:rPr>
              <a:pPr/>
              <a:t>4</a:t>
            </a:fld>
            <a:endParaRPr lang="ja-JP" altLang="en-US">
              <a:solidFill>
                <a:prstClr val="black">
                  <a:tint val="75000"/>
                </a:prstClr>
              </a:solidFill>
              <a:latin typeface="Calibri" panose="020F0502020204030204"/>
              <a:ea typeface="ＭＳ Ｐゴシック" panose="020B0600070205080204" pitchFamily="50" charset="-128"/>
            </a:endParaRPr>
          </a:p>
        </p:txBody>
      </p:sp>
    </p:spTree>
    <p:extLst>
      <p:ext uri="{BB962C8B-B14F-4D97-AF65-F5344CB8AC3E}">
        <p14:creationId xmlns:p14="http://schemas.microsoft.com/office/powerpoint/2010/main" val="3577573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ctr"/>
            <a:r>
              <a:rPr lang="ja-JP" altLang="en-US" dirty="0">
                <a:latin typeface="Meiryo UI" panose="020B0604030504040204" pitchFamily="50" charset="-128"/>
                <a:ea typeface="Meiryo UI" panose="020B0604030504040204" pitchFamily="50" charset="-128"/>
              </a:rPr>
              <a:t>映像をご覧ください</a:t>
            </a:r>
            <a:endParaRPr kumimoji="1" lang="ja-JP" altLang="en-US" dirty="0">
              <a:latin typeface="Meiryo UI" panose="020B0604030504040204" pitchFamily="50" charset="-128"/>
              <a:ea typeface="Meiryo UI" panose="020B0604030504040204" pitchFamily="50" charset="-128"/>
            </a:endParaRPr>
          </a:p>
        </p:txBody>
      </p:sp>
      <p:sp>
        <p:nvSpPr>
          <p:cNvPr id="3" name="スライド番号プレースホルダー 2">
            <a:extLst>
              <a:ext uri="{FF2B5EF4-FFF2-40B4-BE49-F238E27FC236}">
                <a16:creationId xmlns:a16="http://schemas.microsoft.com/office/drawing/2014/main" id="{C0B03009-C268-4141-9669-B5C3549D6DA6}"/>
              </a:ext>
            </a:extLst>
          </p:cNvPr>
          <p:cNvSpPr>
            <a:spLocks noGrp="1"/>
          </p:cNvSpPr>
          <p:nvPr>
            <p:ph type="sldNum" sz="quarter" idx="12"/>
          </p:nvPr>
        </p:nvSpPr>
        <p:spPr/>
        <p:txBody>
          <a:bodyPr/>
          <a:lstStyle/>
          <a:p>
            <a:fld id="{3675E638-636E-4B12-822D-88453BCE2442}" type="slidenum">
              <a:rPr lang="ja-JP" altLang="en-US">
                <a:solidFill>
                  <a:prstClr val="black">
                    <a:tint val="75000"/>
                  </a:prstClr>
                </a:solidFill>
                <a:latin typeface="Calibri" panose="020F0502020204030204"/>
                <a:ea typeface="ＭＳ Ｐゴシック" panose="020B0600070205080204" pitchFamily="50" charset="-128"/>
              </a:rPr>
              <a:pPr/>
              <a:t>5</a:t>
            </a:fld>
            <a:endParaRPr lang="ja-JP" altLang="en-US">
              <a:solidFill>
                <a:prstClr val="black">
                  <a:tint val="75000"/>
                </a:prstClr>
              </a:solidFill>
              <a:latin typeface="Calibri" panose="020F0502020204030204"/>
              <a:ea typeface="ＭＳ Ｐゴシック" panose="020B0600070205080204" pitchFamily="50" charset="-128"/>
            </a:endParaRPr>
          </a:p>
        </p:txBody>
      </p:sp>
      <p:pic>
        <p:nvPicPr>
          <p:cNvPr id="7" name="コンテンツ プレースホルダー 3">
            <a:extLst>
              <a:ext uri="{FF2B5EF4-FFF2-40B4-BE49-F238E27FC236}">
                <a16:creationId xmlns:a16="http://schemas.microsoft.com/office/drawing/2014/main" id="{AD5F0BCB-14B5-4838-827D-7FC2C1594FBA}"/>
              </a:ext>
            </a:extLst>
          </p:cNvPr>
          <p:cNvPicPr>
            <a:picLocks noGrp="1" noChangeAspect="1"/>
          </p:cNvPicPr>
          <p:nvPr>
            <p:ph idx="1"/>
          </p:nvPr>
        </p:nvPicPr>
        <p:blipFill>
          <a:blip r:embed="rId3"/>
          <a:stretch>
            <a:fillRect/>
          </a:stretch>
        </p:blipFill>
        <p:spPr>
          <a:xfrm>
            <a:off x="2214453" y="1825625"/>
            <a:ext cx="7763095" cy="4351338"/>
          </a:xfrm>
          <a:prstGeom prst="rect">
            <a:avLst/>
          </a:prstGeom>
        </p:spPr>
      </p:pic>
    </p:spTree>
    <p:extLst>
      <p:ext uri="{BB962C8B-B14F-4D97-AF65-F5344CB8AC3E}">
        <p14:creationId xmlns:p14="http://schemas.microsoft.com/office/powerpoint/2010/main" val="2550315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A8A8E51-C806-46E5-9AB1-E896630ADEDA}"/>
              </a:ext>
            </a:extLst>
          </p:cNvPr>
          <p:cNvSpPr>
            <a:spLocks noGrp="1"/>
          </p:cNvSpPr>
          <p:nvPr>
            <p:ph type="title"/>
          </p:nvPr>
        </p:nvSpPr>
        <p:spPr>
          <a:xfrm>
            <a:off x="424800" y="365127"/>
            <a:ext cx="10515600" cy="1325563"/>
          </a:xfrm>
        </p:spPr>
        <p:txBody>
          <a:bodyPr/>
          <a:lstStyle/>
          <a:p>
            <a:r>
              <a:rPr lang="ja-JP" altLang="en-US" dirty="0">
                <a:latin typeface="Meiryo UI" panose="020B0604030504040204" pitchFamily="50" charset="-128"/>
                <a:ea typeface="Meiryo UI" panose="020B0604030504040204" pitchFamily="50" charset="-128"/>
              </a:rPr>
              <a:t>２．情報漏えい事例</a:t>
            </a:r>
            <a:endParaRPr kumimoji="1" lang="ja-JP" altLang="en-US" dirty="0">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C1ACC106-4CD0-412B-BEFC-91D9C2954FE9}"/>
              </a:ext>
            </a:extLst>
          </p:cNvPr>
          <p:cNvSpPr>
            <a:spLocks noGrp="1"/>
          </p:cNvSpPr>
          <p:nvPr>
            <p:ph idx="1"/>
          </p:nvPr>
        </p:nvSpPr>
        <p:spPr>
          <a:xfrm>
            <a:off x="2152650" y="1825625"/>
            <a:ext cx="7886700" cy="4351338"/>
          </a:xfrm>
        </p:spPr>
        <p:txBody>
          <a:bodyPr/>
          <a:lstStyle/>
          <a:p>
            <a:pPr marL="514350" indent="-514350">
              <a:buFont typeface="+mj-ea"/>
              <a:buAutoNum type="circleNumDbPlain"/>
            </a:pPr>
            <a:r>
              <a:rPr lang="ja-JP" altLang="en-US" dirty="0">
                <a:latin typeface="Meiryo UI" panose="020B0604030504040204" pitchFamily="50" charset="-128"/>
                <a:ea typeface="Meiryo UI" panose="020B0604030504040204" pitchFamily="50" charset="-128"/>
              </a:rPr>
              <a:t>ウイルス感染による「顧客情報」の漏えい</a:t>
            </a:r>
            <a:endParaRPr lang="en-US" altLang="ja-JP" dirty="0">
              <a:latin typeface="Meiryo UI" panose="020B0604030504040204" pitchFamily="50" charset="-128"/>
              <a:ea typeface="Meiryo UI" panose="020B0604030504040204" pitchFamily="50" charset="-128"/>
            </a:endParaRPr>
          </a:p>
          <a:p>
            <a:pPr marL="514350" indent="-514350">
              <a:buFont typeface="+mj-ea"/>
              <a:buAutoNum type="circleNumDbPlain"/>
            </a:pPr>
            <a:r>
              <a:rPr kumimoji="1" lang="en-US" altLang="ja-JP" dirty="0">
                <a:latin typeface="Meiryo UI" panose="020B0604030504040204" pitchFamily="50" charset="-128"/>
                <a:ea typeface="Meiryo UI" panose="020B0604030504040204" pitchFamily="50" charset="-128"/>
              </a:rPr>
              <a:t>SNS</a:t>
            </a:r>
            <a:r>
              <a:rPr kumimoji="1" lang="ja-JP" altLang="en-US" dirty="0">
                <a:latin typeface="Meiryo UI" panose="020B0604030504040204" pitchFamily="50" charset="-128"/>
                <a:ea typeface="Meiryo UI" panose="020B0604030504040204" pitchFamily="50" charset="-128"/>
              </a:rPr>
              <a:t>による「業務上知りえた情報」の漏えい</a:t>
            </a:r>
            <a:endParaRPr kumimoji="1" lang="en-US" altLang="ja-JP" dirty="0">
              <a:latin typeface="Meiryo UI" panose="020B0604030504040204" pitchFamily="50" charset="-128"/>
              <a:ea typeface="Meiryo UI" panose="020B0604030504040204" pitchFamily="50" charset="-128"/>
            </a:endParaRPr>
          </a:p>
          <a:p>
            <a:pPr marL="514350" indent="-514350">
              <a:buFont typeface="+mj-ea"/>
              <a:buAutoNum type="circleNumDbPlain"/>
            </a:pPr>
            <a:r>
              <a:rPr lang="ja-JP" altLang="en-US" dirty="0">
                <a:latin typeface="Meiryo UI" panose="020B0604030504040204" pitchFamily="50" charset="-128"/>
                <a:ea typeface="Meiryo UI" panose="020B0604030504040204" pitchFamily="50" charset="-128"/>
              </a:rPr>
              <a:t>誤送信による「営業秘密」の漏えい</a:t>
            </a:r>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DFF24431-69D4-41CC-B79A-279EFBF661D5}"/>
              </a:ext>
            </a:extLst>
          </p:cNvPr>
          <p:cNvSpPr>
            <a:spLocks noGrp="1"/>
          </p:cNvSpPr>
          <p:nvPr>
            <p:ph type="sldNum" sz="quarter" idx="12"/>
          </p:nvPr>
        </p:nvSpPr>
        <p:spPr/>
        <p:txBody>
          <a:bodyPr/>
          <a:lstStyle/>
          <a:p>
            <a:fld id="{3675E638-636E-4B12-822D-88453BCE2442}" type="slidenum">
              <a:rPr lang="ja-JP" altLang="en-US">
                <a:solidFill>
                  <a:prstClr val="black">
                    <a:tint val="75000"/>
                  </a:prstClr>
                </a:solidFill>
                <a:latin typeface="Calibri" panose="020F0502020204030204"/>
                <a:ea typeface="ＭＳ Ｐゴシック" panose="020B0600070205080204" pitchFamily="50" charset="-128"/>
              </a:rPr>
              <a:pPr/>
              <a:t>6</a:t>
            </a:fld>
            <a:endParaRPr lang="ja-JP" altLang="en-US">
              <a:solidFill>
                <a:prstClr val="black">
                  <a:tint val="75000"/>
                </a:prstClr>
              </a:solidFill>
              <a:latin typeface="Calibri" panose="020F0502020204030204"/>
              <a:ea typeface="ＭＳ Ｐゴシック" panose="020B0600070205080204" pitchFamily="50" charset="-128"/>
            </a:endParaRPr>
          </a:p>
        </p:txBody>
      </p:sp>
      <p:pic>
        <p:nvPicPr>
          <p:cNvPr id="6" name="コンテンツ プレースホルダー 5">
            <a:extLst>
              <a:ext uri="{FF2B5EF4-FFF2-40B4-BE49-F238E27FC236}">
                <a16:creationId xmlns:a16="http://schemas.microsoft.com/office/drawing/2014/main" id="{42AA8AE1-9F6E-4338-978D-5DC3731F3DF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632883" y="3429000"/>
            <a:ext cx="4862558" cy="2715894"/>
          </a:xfrm>
          <a:prstGeom prst="rect">
            <a:avLst/>
          </a:prstGeom>
        </p:spPr>
      </p:pic>
    </p:spTree>
    <p:extLst>
      <p:ext uri="{BB962C8B-B14F-4D97-AF65-F5344CB8AC3E}">
        <p14:creationId xmlns:p14="http://schemas.microsoft.com/office/powerpoint/2010/main" val="2933044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1EE403-9D00-4BFA-9C7A-188290B41D59}"/>
              </a:ext>
            </a:extLst>
          </p:cNvPr>
          <p:cNvSpPr>
            <a:spLocks noGrp="1"/>
          </p:cNvSpPr>
          <p:nvPr>
            <p:ph type="title"/>
          </p:nvPr>
        </p:nvSpPr>
        <p:spPr>
          <a:xfrm>
            <a:off x="424800" y="365127"/>
            <a:ext cx="10515600" cy="1325563"/>
          </a:xfrm>
        </p:spPr>
        <p:txBody>
          <a:bodyPr>
            <a:normAutofit/>
          </a:bodyPr>
          <a:lstStyle/>
          <a:p>
            <a:r>
              <a:rPr lang="ja-JP" altLang="en-US" sz="2400" dirty="0">
                <a:latin typeface="Meiryo UI" panose="020B0604030504040204" pitchFamily="50" charset="-128"/>
                <a:ea typeface="Meiryo UI" panose="020B0604030504040204" pitchFamily="50" charset="-128"/>
              </a:rPr>
              <a:t>２．情報漏えい事例</a:t>
            </a:r>
            <a:br>
              <a:rPr lang="en-US" altLang="ja-JP" dirty="0">
                <a:latin typeface="Meiryo UI" panose="020B0604030504040204" pitchFamily="50" charset="-128"/>
                <a:ea typeface="Meiryo UI" panose="020B0604030504040204" pitchFamily="50" charset="-128"/>
              </a:rPr>
            </a:br>
            <a:r>
              <a:rPr lang="ja-JP" altLang="en-US" sz="3200" dirty="0">
                <a:latin typeface="Meiryo UI" panose="020B0604030504040204" pitchFamily="50" charset="-128"/>
                <a:ea typeface="Meiryo UI" panose="020B0604030504040204" pitchFamily="50" charset="-128"/>
              </a:rPr>
              <a:t>①ウイルス感染による「顧客情報」の漏えい</a:t>
            </a:r>
            <a:endParaRPr kumimoji="1" lang="ja-JP" altLang="en-US" dirty="0">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59139E18-A2F3-4A10-BDFD-C2DD5D91C4FC}"/>
              </a:ext>
            </a:extLst>
          </p:cNvPr>
          <p:cNvSpPr>
            <a:spLocks noGrp="1"/>
          </p:cNvSpPr>
          <p:nvPr>
            <p:ph idx="1"/>
          </p:nvPr>
        </p:nvSpPr>
        <p:spPr/>
        <p:txBody>
          <a:bodyPr/>
          <a:lstStyle/>
          <a:p>
            <a:r>
              <a:rPr kumimoji="1" lang="ja-JP" altLang="en-US" dirty="0">
                <a:latin typeface="Meiryo UI" panose="020B0604030504040204" pitchFamily="50" charset="-128"/>
                <a:ea typeface="Meiryo UI" panose="020B0604030504040204" pitchFamily="50" charset="-128"/>
              </a:rPr>
              <a:t>メールに添付されたファイルを不用意に開くと、ウイルス感染することがあります。</a:t>
            </a:r>
            <a:endParaRPr kumimoji="1" lang="en-US" altLang="ja-JP" dirty="0">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6A96BD8E-51B1-42B3-B7E6-C8742E238E1F}"/>
              </a:ext>
            </a:extLst>
          </p:cNvPr>
          <p:cNvSpPr>
            <a:spLocks noGrp="1"/>
          </p:cNvSpPr>
          <p:nvPr>
            <p:ph type="sldNum" sz="quarter" idx="12"/>
          </p:nvPr>
        </p:nvSpPr>
        <p:spPr/>
        <p:txBody>
          <a:bodyPr/>
          <a:lstStyle/>
          <a:p>
            <a:fld id="{3675E638-636E-4B12-822D-88453BCE2442}" type="slidenum">
              <a:rPr lang="ja-JP" altLang="en-US">
                <a:solidFill>
                  <a:prstClr val="black">
                    <a:tint val="75000"/>
                  </a:prstClr>
                </a:solidFill>
                <a:latin typeface="Calibri" panose="020F0502020204030204"/>
                <a:ea typeface="ＭＳ Ｐゴシック" panose="020B0600070205080204" pitchFamily="50" charset="-128"/>
              </a:rPr>
              <a:pPr/>
              <a:t>7</a:t>
            </a:fld>
            <a:endParaRPr lang="ja-JP" altLang="en-US">
              <a:solidFill>
                <a:prstClr val="black">
                  <a:tint val="75000"/>
                </a:prstClr>
              </a:solidFill>
              <a:latin typeface="Calibri" panose="020F0502020204030204"/>
              <a:ea typeface="ＭＳ Ｐゴシック" panose="020B0600070205080204" pitchFamily="50" charset="-128"/>
            </a:endParaRPr>
          </a:p>
        </p:txBody>
      </p:sp>
      <p:pic>
        <p:nvPicPr>
          <p:cNvPr id="5" name="コンテンツ プレースホルダー 5">
            <a:extLst>
              <a:ext uri="{FF2B5EF4-FFF2-40B4-BE49-F238E27FC236}">
                <a16:creationId xmlns:a16="http://schemas.microsoft.com/office/drawing/2014/main" id="{97424C70-DA90-4223-B5F1-96D35C66C3A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31834" y="2868665"/>
            <a:ext cx="5878816" cy="3308298"/>
          </a:xfrm>
          <a:prstGeom prst="rect">
            <a:avLst/>
          </a:prstGeom>
        </p:spPr>
      </p:pic>
    </p:spTree>
    <p:extLst>
      <p:ext uri="{BB962C8B-B14F-4D97-AF65-F5344CB8AC3E}">
        <p14:creationId xmlns:p14="http://schemas.microsoft.com/office/powerpoint/2010/main" val="2055796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FAE295-6C39-4DF1-BE99-B44A7010E13F}"/>
              </a:ext>
            </a:extLst>
          </p:cNvPr>
          <p:cNvSpPr>
            <a:spLocks noGrp="1"/>
          </p:cNvSpPr>
          <p:nvPr>
            <p:ph type="title"/>
          </p:nvPr>
        </p:nvSpPr>
        <p:spPr>
          <a:xfrm>
            <a:off x="424800" y="365127"/>
            <a:ext cx="7985961" cy="1325563"/>
          </a:xfrm>
        </p:spPr>
        <p:txBody>
          <a:bodyPr>
            <a:normAutofit fontScale="90000"/>
          </a:bodyPr>
          <a:lstStyle/>
          <a:p>
            <a:r>
              <a:rPr lang="ja-JP" altLang="en-US" sz="2700" dirty="0">
                <a:latin typeface="Meiryo UI" panose="020B0604030504040204" pitchFamily="50" charset="-128"/>
                <a:ea typeface="Meiryo UI" panose="020B0604030504040204" pitchFamily="50" charset="-128"/>
              </a:rPr>
              <a:t>２．情報漏えい事例</a:t>
            </a:r>
            <a:br>
              <a:rPr lang="en-US" altLang="ja-JP" dirty="0">
                <a:latin typeface="Meiryo UI" panose="020B0604030504040204" pitchFamily="50" charset="-128"/>
                <a:ea typeface="Meiryo UI" panose="020B0604030504040204" pitchFamily="50" charset="-128"/>
              </a:rPr>
            </a:br>
            <a:r>
              <a:rPr lang="ja-JP" altLang="en-US" dirty="0">
                <a:latin typeface="Meiryo UI" panose="020B0604030504040204" pitchFamily="50" charset="-128"/>
                <a:ea typeface="Meiryo UI" panose="020B0604030504040204" pitchFamily="50" charset="-128"/>
              </a:rPr>
              <a:t>②</a:t>
            </a:r>
            <a:r>
              <a:rPr lang="en-US" altLang="ja-JP" dirty="0">
                <a:latin typeface="Meiryo UI" panose="020B0604030504040204" pitchFamily="50" charset="-128"/>
                <a:ea typeface="Meiryo UI" panose="020B0604030504040204" pitchFamily="50" charset="-128"/>
              </a:rPr>
              <a:t>SNS</a:t>
            </a:r>
            <a:r>
              <a:rPr lang="ja-JP" altLang="en-US" dirty="0">
                <a:latin typeface="Meiryo UI" panose="020B0604030504040204" pitchFamily="50" charset="-128"/>
                <a:ea typeface="Meiryo UI" panose="020B0604030504040204" pitchFamily="50" charset="-128"/>
              </a:rPr>
              <a:t>による「業務上知りえた情報」の漏えい</a:t>
            </a:r>
            <a:endParaRPr kumimoji="1" lang="ja-JP" altLang="en-US" dirty="0">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8B0E5AA7-17FF-4777-8496-9A9495122937}"/>
              </a:ext>
            </a:extLst>
          </p:cNvPr>
          <p:cNvSpPr>
            <a:spLocks noGrp="1"/>
          </p:cNvSpPr>
          <p:nvPr>
            <p:ph idx="1"/>
          </p:nvPr>
        </p:nvSpPr>
        <p:spPr/>
        <p:txBody>
          <a:bodyPr/>
          <a:lstStyle/>
          <a:p>
            <a:r>
              <a:rPr lang="ja-JP" altLang="en-US" dirty="0">
                <a:latin typeface="Meiryo UI" panose="020B0604030504040204" pitchFamily="50" charset="-128"/>
                <a:ea typeface="Meiryo UI" panose="020B0604030504040204" pitchFamily="50" charset="-128"/>
              </a:rPr>
              <a:t>業務上知りえた情報を許可なく公開すると、情報漏えいし損害賠償に発展することがあります。</a:t>
            </a:r>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552AE8E9-A223-4A44-B4DC-04102958145F}"/>
              </a:ext>
            </a:extLst>
          </p:cNvPr>
          <p:cNvSpPr>
            <a:spLocks noGrp="1"/>
          </p:cNvSpPr>
          <p:nvPr>
            <p:ph type="sldNum" sz="quarter" idx="12"/>
          </p:nvPr>
        </p:nvSpPr>
        <p:spPr/>
        <p:txBody>
          <a:bodyPr/>
          <a:lstStyle/>
          <a:p>
            <a:fld id="{3675E638-636E-4B12-822D-88453BCE2442}" type="slidenum">
              <a:rPr lang="ja-JP" altLang="en-US">
                <a:solidFill>
                  <a:prstClr val="black">
                    <a:tint val="75000"/>
                  </a:prstClr>
                </a:solidFill>
                <a:latin typeface="Calibri" panose="020F0502020204030204"/>
                <a:ea typeface="ＭＳ Ｐゴシック" panose="020B0600070205080204" pitchFamily="50" charset="-128"/>
              </a:rPr>
              <a:pPr/>
              <a:t>8</a:t>
            </a:fld>
            <a:endParaRPr lang="ja-JP" altLang="en-US">
              <a:solidFill>
                <a:prstClr val="black">
                  <a:tint val="75000"/>
                </a:prstClr>
              </a:solidFill>
              <a:latin typeface="Calibri" panose="020F0502020204030204"/>
              <a:ea typeface="ＭＳ Ｐゴシック" panose="020B0600070205080204" pitchFamily="50" charset="-128"/>
            </a:endParaRPr>
          </a:p>
        </p:txBody>
      </p:sp>
      <p:pic>
        <p:nvPicPr>
          <p:cNvPr id="6" name="コンテンツ プレースホルダー 3">
            <a:extLst>
              <a:ext uri="{FF2B5EF4-FFF2-40B4-BE49-F238E27FC236}">
                <a16:creationId xmlns:a16="http://schemas.microsoft.com/office/drawing/2014/main" id="{78F90053-CE02-4F80-A212-27AFB2306F3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59334" y="2883599"/>
            <a:ext cx="5809656" cy="3278431"/>
          </a:xfrm>
          <a:prstGeom prst="rect">
            <a:avLst/>
          </a:prstGeom>
        </p:spPr>
      </p:pic>
    </p:spTree>
    <p:extLst>
      <p:ext uri="{BB962C8B-B14F-4D97-AF65-F5344CB8AC3E}">
        <p14:creationId xmlns:p14="http://schemas.microsoft.com/office/powerpoint/2010/main" val="2357005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160CB7C-F494-43E1-A83E-D0E4672E26ED}"/>
              </a:ext>
            </a:extLst>
          </p:cNvPr>
          <p:cNvSpPr>
            <a:spLocks noGrp="1"/>
          </p:cNvSpPr>
          <p:nvPr>
            <p:ph type="title"/>
          </p:nvPr>
        </p:nvSpPr>
        <p:spPr>
          <a:xfrm>
            <a:off x="424800" y="365127"/>
            <a:ext cx="10515600" cy="1325563"/>
          </a:xfrm>
        </p:spPr>
        <p:txBody>
          <a:bodyPr>
            <a:normAutofit/>
          </a:bodyPr>
          <a:lstStyle/>
          <a:p>
            <a:r>
              <a:rPr lang="ja-JP" altLang="en-US" sz="2400" dirty="0">
                <a:latin typeface="Meiryo UI" panose="020B0604030504040204" pitchFamily="50" charset="-128"/>
                <a:ea typeface="Meiryo UI" panose="020B0604030504040204" pitchFamily="50" charset="-128"/>
              </a:rPr>
              <a:t>２．情報漏えい事例</a:t>
            </a:r>
            <a:br>
              <a:rPr lang="en-US" altLang="ja-JP" dirty="0">
                <a:latin typeface="Meiryo UI" panose="020B0604030504040204" pitchFamily="50" charset="-128"/>
                <a:ea typeface="Meiryo UI" panose="020B0604030504040204" pitchFamily="50" charset="-128"/>
              </a:rPr>
            </a:br>
            <a:r>
              <a:rPr lang="ja-JP" altLang="en-US" sz="3200" dirty="0">
                <a:latin typeface="Meiryo UI" panose="020B0604030504040204" pitchFamily="50" charset="-128"/>
                <a:ea typeface="Meiryo UI" panose="020B0604030504040204" pitchFamily="50" charset="-128"/>
              </a:rPr>
              <a:t>③誤送信による「営業秘密」の漏えい</a:t>
            </a:r>
            <a:endParaRPr kumimoji="1" lang="ja-JP" altLang="en-US" dirty="0">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89D53F24-F595-4477-9F32-761880475671}"/>
              </a:ext>
            </a:extLst>
          </p:cNvPr>
          <p:cNvSpPr>
            <a:spLocks noGrp="1"/>
          </p:cNvSpPr>
          <p:nvPr>
            <p:ph idx="1"/>
          </p:nvPr>
        </p:nvSpPr>
        <p:spPr/>
        <p:txBody>
          <a:bodyPr/>
          <a:lstStyle/>
          <a:p>
            <a:r>
              <a:rPr lang="ja-JP" altLang="en-US" dirty="0">
                <a:latin typeface="Meiryo UI" panose="020B0604030504040204" pitchFamily="50" charset="-128"/>
                <a:ea typeface="Meiryo UI" panose="020B0604030504040204" pitchFamily="50" charset="-128"/>
              </a:rPr>
              <a:t>メール</a:t>
            </a:r>
            <a:r>
              <a:rPr lang="en-US" altLang="ja-JP" dirty="0">
                <a:latin typeface="Meiryo UI" panose="020B0604030504040204" pitchFamily="50" charset="-128"/>
                <a:ea typeface="Meiryo UI" panose="020B0604030504040204" pitchFamily="50" charset="-128"/>
              </a:rPr>
              <a:t>/FAX</a:t>
            </a:r>
            <a:r>
              <a:rPr lang="ja-JP" altLang="en-US" dirty="0">
                <a:latin typeface="Meiryo UI" panose="020B0604030504040204" pitchFamily="50" charset="-128"/>
                <a:ea typeface="Meiryo UI" panose="020B0604030504040204" pitchFamily="50" charset="-128"/>
              </a:rPr>
              <a:t>の宛先を間違えると、本来知られてはいけないところに情報が漏えいすることがあります。</a:t>
            </a:r>
          </a:p>
          <a:p>
            <a:endParaRPr kumimoji="1" lang="ja-JP" altLang="en-US" dirty="0">
              <a:latin typeface="Meiryo UI" panose="020B0604030504040204" pitchFamily="50" charset="-128"/>
              <a:ea typeface="Meiryo UI" panose="020B0604030504040204" pitchFamily="50" charset="-128"/>
            </a:endParaRPr>
          </a:p>
        </p:txBody>
      </p:sp>
      <p:sp>
        <p:nvSpPr>
          <p:cNvPr id="4" name="スライド番号プレースホルダー 3">
            <a:extLst>
              <a:ext uri="{FF2B5EF4-FFF2-40B4-BE49-F238E27FC236}">
                <a16:creationId xmlns:a16="http://schemas.microsoft.com/office/drawing/2014/main" id="{9FB26066-3165-4E75-B705-EBDE8BE6FF9D}"/>
              </a:ext>
            </a:extLst>
          </p:cNvPr>
          <p:cNvSpPr>
            <a:spLocks noGrp="1"/>
          </p:cNvSpPr>
          <p:nvPr>
            <p:ph type="sldNum" sz="quarter" idx="12"/>
          </p:nvPr>
        </p:nvSpPr>
        <p:spPr/>
        <p:txBody>
          <a:bodyPr/>
          <a:lstStyle/>
          <a:p>
            <a:fld id="{3675E638-636E-4B12-822D-88453BCE2442}" type="slidenum">
              <a:rPr lang="ja-JP" altLang="en-US">
                <a:solidFill>
                  <a:prstClr val="black">
                    <a:tint val="75000"/>
                  </a:prstClr>
                </a:solidFill>
                <a:latin typeface="Calibri" panose="020F0502020204030204"/>
                <a:ea typeface="ＭＳ Ｐゴシック" panose="020B0600070205080204" pitchFamily="50" charset="-128"/>
              </a:rPr>
              <a:pPr/>
              <a:t>9</a:t>
            </a:fld>
            <a:endParaRPr lang="ja-JP" altLang="en-US">
              <a:solidFill>
                <a:prstClr val="black">
                  <a:tint val="75000"/>
                </a:prstClr>
              </a:solidFill>
              <a:latin typeface="Calibri" panose="020F0502020204030204"/>
              <a:ea typeface="ＭＳ Ｐゴシック" panose="020B0600070205080204" pitchFamily="50" charset="-128"/>
            </a:endParaRPr>
          </a:p>
        </p:txBody>
      </p:sp>
      <p:pic>
        <p:nvPicPr>
          <p:cNvPr id="6" name="図 1">
            <a:extLst>
              <a:ext uri="{FF2B5EF4-FFF2-40B4-BE49-F238E27FC236}">
                <a16:creationId xmlns:a16="http://schemas.microsoft.com/office/drawing/2014/main" id="{2E6F5C08-8B64-4D85-ACA7-B7C6A1C10343}"/>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489824" y="2883598"/>
            <a:ext cx="5212353" cy="3440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7057960"/>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1193</Words>
  <Application>Microsoft Office PowerPoint</Application>
  <PresentationFormat>ワイド画面</PresentationFormat>
  <Paragraphs>106</Paragraphs>
  <Slides>12</Slides>
  <Notes>9</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12</vt:i4>
      </vt:variant>
    </vt:vector>
  </HeadingPairs>
  <TitlesOfParts>
    <vt:vector size="19" baseType="lpstr">
      <vt:lpstr>Meiryo UI</vt:lpstr>
      <vt:lpstr>ＭＳ Ｐゴシック</vt:lpstr>
      <vt:lpstr>游ゴシック</vt:lpstr>
      <vt:lpstr>Arial</vt:lpstr>
      <vt:lpstr>Calibri</vt:lpstr>
      <vt:lpstr>Office テーマ</vt:lpstr>
      <vt:lpstr>1_Office テーマ</vt:lpstr>
      <vt:lpstr>本資料の使用条件</vt:lpstr>
      <vt:lpstr>映像で知る情報セキュリティ</vt:lpstr>
      <vt:lpstr>目次</vt:lpstr>
      <vt:lpstr>1.はじめに</vt:lpstr>
      <vt:lpstr>映像をご覧ください</vt:lpstr>
      <vt:lpstr>２．情報漏えい事例</vt:lpstr>
      <vt:lpstr>２．情報漏えい事例 ①ウイルス感染による「顧客情報」の漏えい</vt:lpstr>
      <vt:lpstr>２．情報漏えい事例 ②SNSによる「業務上知りえた情報」の漏えい</vt:lpstr>
      <vt:lpstr>２．情報漏えい事例 ③誤送信による「営業秘密」の漏えい</vt:lpstr>
      <vt:lpstr>３．情報漏えい対策のポイント</vt:lpstr>
      <vt:lpstr>３．情報漏えい対策のポイント</vt:lpstr>
      <vt:lpstr>参考資料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2024-08-05T06:49:20Z</dcterms:created>
  <dcterms:modified xsi:type="dcterms:W3CDTF">2025-01-27T07:37:50Z</dcterms:modified>
</cp:coreProperties>
</file>