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8"/>
  </p:notesMasterIdLst>
  <p:sldIdLst>
    <p:sldId id="289" r:id="rId2"/>
    <p:sldId id="256" r:id="rId3"/>
    <p:sldId id="290" r:id="rId4"/>
    <p:sldId id="291" r:id="rId5"/>
    <p:sldId id="288" r:id="rId6"/>
    <p:sldId id="292" r:id="rId7"/>
    <p:sldId id="293" r:id="rId8"/>
    <p:sldId id="294" r:id="rId9"/>
    <p:sldId id="295" r:id="rId10"/>
    <p:sldId id="296" r:id="rId11"/>
    <p:sldId id="297" r:id="rId12"/>
    <p:sldId id="298" r:id="rId13"/>
    <p:sldId id="299" r:id="rId14"/>
    <p:sldId id="300" r:id="rId15"/>
    <p:sldId id="301" r:id="rId16"/>
    <p:sldId id="302"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DAA"/>
    <a:srgbClr val="E15E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4471" autoAdjust="0"/>
  </p:normalViewPr>
  <p:slideViewPr>
    <p:cSldViewPr snapToGrid="0">
      <p:cViewPr varScale="1">
        <p:scale>
          <a:sx n="54" d="100"/>
          <a:sy n="54" d="100"/>
        </p:scale>
        <p:origin x="148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69FE68-A3DA-4DE2-BF3D-AD977643A7E9}" type="datetimeFigureOut">
              <a:rPr kumimoji="1" lang="ja-JP" altLang="en-US" smtClean="0"/>
              <a:t>2025/4/21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269210-E740-40F4-AF5D-4F42BD57533E}" type="slidenum">
              <a:rPr kumimoji="1" lang="ja-JP" altLang="en-US" smtClean="0"/>
              <a:t>‹#›</a:t>
            </a:fld>
            <a:endParaRPr kumimoji="1" lang="ja-JP" altLang="en-US"/>
          </a:p>
        </p:txBody>
      </p:sp>
    </p:spTree>
    <p:extLst>
      <p:ext uri="{BB962C8B-B14F-4D97-AF65-F5344CB8AC3E}">
        <p14:creationId xmlns:p14="http://schemas.microsoft.com/office/powerpoint/2010/main" val="30132670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映像で知る情報セキュリティ「</a:t>
            </a:r>
            <a:r>
              <a:rPr lang="ja-JP" altLang="en-US" dirty="0">
                <a:latin typeface="ＭＳ Ｐゴシック" panose="020B0600070205080204" pitchFamily="50" charset="-128"/>
                <a:ea typeface="ＭＳ Ｐゴシック" panose="020B0600070205080204" pitchFamily="50" charset="-128"/>
              </a:rPr>
              <a:t>陽だまり家族とパスワード～自分を守る</a:t>
            </a:r>
            <a:r>
              <a:rPr lang="en-US" altLang="ja-JP" dirty="0">
                <a:latin typeface="ＭＳ Ｐゴシック" panose="020B0600070205080204" pitchFamily="50" charset="-128"/>
                <a:ea typeface="ＭＳ Ｐゴシック" panose="020B0600070205080204" pitchFamily="50" charset="-128"/>
              </a:rPr>
              <a:t>3</a:t>
            </a:r>
            <a:r>
              <a:rPr lang="ja-JP" altLang="en-US" dirty="0">
                <a:latin typeface="ＭＳ Ｐゴシック" panose="020B0600070205080204" pitchFamily="50" charset="-128"/>
                <a:ea typeface="ＭＳ Ｐゴシック" panose="020B0600070205080204" pitchFamily="50" charset="-128"/>
              </a:rPr>
              <a:t>つのポイント～</a:t>
            </a:r>
            <a:r>
              <a:rPr kumimoji="1" lang="ja-JP" altLang="en-US" dirty="0">
                <a:latin typeface="ＭＳ Ｐゴシック" panose="020B0600070205080204" pitchFamily="50" charset="-128"/>
                <a:ea typeface="ＭＳ Ｐゴシック" panose="020B0600070205080204" pitchFamily="50" charset="-128"/>
              </a:rPr>
              <a:t>」を使った講習会用スライドです。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2</a:t>
            </a:fld>
            <a:endParaRPr kumimoji="1" lang="ja-JP" altLang="en-US"/>
          </a:p>
        </p:txBody>
      </p:sp>
    </p:spTree>
    <p:extLst>
      <p:ext uri="{BB962C8B-B14F-4D97-AF65-F5344CB8AC3E}">
        <p14:creationId xmlns:p14="http://schemas.microsoft.com/office/powerpoint/2010/main" val="34812572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ID</a:t>
            </a:r>
            <a:r>
              <a:rPr lang="ja-JP" altLang="en-US" dirty="0"/>
              <a:t>とパスワードを記載したリストを紙のメモに保持します。</a:t>
            </a:r>
            <a:endParaRPr lang="en-US" altLang="ja-JP" dirty="0"/>
          </a:p>
          <a:p>
            <a:r>
              <a:rPr lang="en-US" altLang="ja-JP" dirty="0"/>
              <a:t>ID</a:t>
            </a:r>
            <a:r>
              <a:rPr lang="ja-JP" altLang="en-US" dirty="0"/>
              <a:t>とパスワードを別々の紙に分けて管理するとより安全です。</a:t>
            </a:r>
            <a:endParaRPr lang="en-US" altLang="ja-JP" dirty="0"/>
          </a:p>
          <a:p>
            <a:r>
              <a:rPr lang="ja-JP" altLang="en-US" dirty="0"/>
              <a:t>紙にメモする場合、ネットワーク経由で窃取される危険はありませんが、紙そのものの紛失・盗難の恐れがあります。</a:t>
            </a:r>
            <a:endParaRPr lang="en-US" altLang="ja-JP" dirty="0"/>
          </a:p>
          <a:p>
            <a:r>
              <a:rPr lang="ja-JP" altLang="en-US" dirty="0"/>
              <a:t>そのため、第三者が見てもわからないように記載する必要があります。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13</a:t>
            </a:fld>
            <a:endParaRPr kumimoji="1" lang="ja-JP" altLang="en-US"/>
          </a:p>
        </p:txBody>
      </p:sp>
    </p:spTree>
    <p:extLst>
      <p:ext uri="{BB962C8B-B14F-4D97-AF65-F5344CB8AC3E}">
        <p14:creationId xmlns:p14="http://schemas.microsoft.com/office/powerpoint/2010/main" val="1402008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不正ログインの被害に遭ったことが判明した場合、可能であれば、さらなる被害を防ぐために、パスワードをすぐに変更してください。</a:t>
            </a:r>
            <a:endParaRPr lang="en-US" altLang="ja-JP" dirty="0"/>
          </a:p>
          <a:p>
            <a:r>
              <a:rPr lang="ja-JP" altLang="en-US" dirty="0"/>
              <a:t>その上で、サービス会社のサポート窓口に連絡し、実被害が生じた場合の補償や今後の対応について説明を受けてください。 </a:t>
            </a:r>
            <a:endParaRPr lang="en-US" altLang="ja-JP" dirty="0"/>
          </a:p>
          <a:p>
            <a:r>
              <a:rPr lang="ja-JP" altLang="en-US" dirty="0"/>
              <a:t>また、不正ログインされた</a:t>
            </a:r>
            <a:r>
              <a:rPr lang="en-US" altLang="ja-JP" dirty="0"/>
              <a:t>ID</a:t>
            </a:r>
            <a:r>
              <a:rPr lang="ja-JP" altLang="en-US" dirty="0"/>
              <a:t>の決済情報としてクレジットカードが紐付いている場合は不正利用される恐れがあるため、クレジットカード会社の窓口にも連絡してください。</a:t>
            </a:r>
            <a:endParaRPr lang="en-US" altLang="ja-JP" dirty="0"/>
          </a:p>
          <a:p>
            <a:r>
              <a:rPr lang="ja-JP" altLang="en-US" dirty="0"/>
              <a:t>万が一、クレジットカードが不正利用されても補償される可能性が高いですが、速やかにクレジットカード会社に連絡を取り、対処方法について相談することを勧めます。</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14</a:t>
            </a:fld>
            <a:endParaRPr kumimoji="1" lang="ja-JP" altLang="en-US"/>
          </a:p>
        </p:txBody>
      </p:sp>
    </p:spTree>
    <p:extLst>
      <p:ext uri="{BB962C8B-B14F-4D97-AF65-F5344CB8AC3E}">
        <p14:creationId xmlns:p14="http://schemas.microsoft.com/office/powerpoint/2010/main" val="4274083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仲良し</a:t>
            </a:r>
            <a:r>
              <a:rPr lang="en-US" altLang="ja-JP" dirty="0"/>
              <a:t>5</a:t>
            </a:r>
            <a:r>
              <a:rPr lang="ja-JP" altLang="en-US" dirty="0"/>
              <a:t>人家族それぞれを襲った「なりすまし」や「不正送金」などの被害。ネットサービスを利用する上で知っておきたいパスワード漏えいへの対策についてホームドラマを通してわかりやすく解説します。</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4</a:t>
            </a:fld>
            <a:endParaRPr kumimoji="1" lang="ja-JP" altLang="en-US"/>
          </a:p>
        </p:txBody>
      </p:sp>
    </p:spTree>
    <p:extLst>
      <p:ext uri="{BB962C8B-B14F-4D97-AF65-F5344CB8AC3E}">
        <p14:creationId xmlns:p14="http://schemas.microsoft.com/office/powerpoint/2010/main" val="782092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a:solidFill>
                  <a:schemeClr val="tx1"/>
                </a:solidFill>
                <a:effectLst/>
                <a:latin typeface="+mn-lt"/>
                <a:ea typeface="+mn-ea"/>
                <a:cs typeface="+mn-cs"/>
              </a:rPr>
              <a:t>映像を上映してください。（映像時間：約</a:t>
            </a:r>
            <a:r>
              <a:rPr kumimoji="1" lang="en-US" altLang="ja-JP" sz="1200" kern="1200" dirty="0">
                <a:solidFill>
                  <a:schemeClr val="tx1"/>
                </a:solidFill>
                <a:effectLst/>
                <a:latin typeface="+mn-lt"/>
                <a:ea typeface="+mn-ea"/>
                <a:cs typeface="+mn-cs"/>
              </a:rPr>
              <a:t>10</a:t>
            </a:r>
            <a:r>
              <a:rPr kumimoji="1" lang="ja-JP" altLang="ja-JP" sz="1200" kern="1200" dirty="0">
                <a:solidFill>
                  <a:schemeClr val="tx1"/>
                </a:solidFill>
                <a:effectLst/>
                <a:latin typeface="+mn-lt"/>
                <a:ea typeface="+mn-ea"/>
                <a:cs typeface="+mn-cs"/>
              </a:rPr>
              <a:t>分）</a:t>
            </a:r>
          </a:p>
        </p:txBody>
      </p:sp>
      <p:sp>
        <p:nvSpPr>
          <p:cNvPr id="4" name="スライド番号プレースホルダー 3"/>
          <p:cNvSpPr>
            <a:spLocks noGrp="1"/>
          </p:cNvSpPr>
          <p:nvPr>
            <p:ph type="sldNum" sz="quarter" idx="5"/>
          </p:nvPr>
        </p:nvSpPr>
        <p:spPr/>
        <p:txBody>
          <a:bodyPr/>
          <a:lstStyle/>
          <a:p>
            <a:fld id="{C434D029-EC7F-4D59-8E19-07CEE7616DA9}" type="slidenum">
              <a:rPr kumimoji="1" lang="ja-JP" altLang="en-US" smtClean="0"/>
              <a:t>5</a:t>
            </a:fld>
            <a:endParaRPr kumimoji="1" lang="ja-JP" altLang="en-US"/>
          </a:p>
        </p:txBody>
      </p:sp>
    </p:spTree>
    <p:extLst>
      <p:ext uri="{BB962C8B-B14F-4D97-AF65-F5344CB8AC3E}">
        <p14:creationId xmlns:p14="http://schemas.microsoft.com/office/powerpoint/2010/main" val="92819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インターネットバンキングの不正送金被害や</a:t>
            </a:r>
            <a:r>
              <a:rPr lang="en-US" altLang="ja-JP" dirty="0"/>
              <a:t>SNS</a:t>
            </a:r>
            <a:r>
              <a:rPr lang="ja-JP" altLang="en-US" dirty="0"/>
              <a:t>の不正ログインによるなりすましなど、不正アクセスの被害報告が増えています。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6</a:t>
            </a:fld>
            <a:endParaRPr kumimoji="1" lang="ja-JP" altLang="en-US"/>
          </a:p>
        </p:txBody>
      </p:sp>
    </p:spTree>
    <p:extLst>
      <p:ext uri="{BB962C8B-B14F-4D97-AF65-F5344CB8AC3E}">
        <p14:creationId xmlns:p14="http://schemas.microsoft.com/office/powerpoint/2010/main" val="63735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辞書攻撃とは、辞書にある単語などを片端から試行する攻撃方法です。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もし、パスワードの文字列に辞書にあるような単語や、人名、商標名といったものを使用している場合、辞書攻撃によってパスワードを解析される可能性が高くなります。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一般的な英和辞典が約</a:t>
            </a:r>
            <a:r>
              <a:rPr lang="en-US" altLang="ja-JP" dirty="0"/>
              <a:t>5</a:t>
            </a:r>
            <a:r>
              <a:rPr lang="ja-JP" altLang="en-US" dirty="0"/>
              <a:t>万語ですが、辞書攻撃に使われるワードリストは</a:t>
            </a:r>
            <a:r>
              <a:rPr lang="en-US" altLang="ja-JP" dirty="0"/>
              <a:t>80</a:t>
            </a:r>
            <a:r>
              <a:rPr lang="ja-JP" altLang="en-US" dirty="0"/>
              <a:t>万語とも</a:t>
            </a:r>
            <a:r>
              <a:rPr lang="en-US" altLang="ja-JP" dirty="0"/>
              <a:t>100</a:t>
            </a:r>
            <a:r>
              <a:rPr lang="ja-JP" altLang="en-US" dirty="0"/>
              <a:t>万語とも言われています。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パスワード解析に使用される辞書には、英和辞典などに掲載されている単語だけでなく、人名、地名といったものや、よく使われるユーザ名などが登録されています。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さらに、規則性を持たせた文字列も登録されています。たとえば</a:t>
            </a:r>
            <a:r>
              <a:rPr lang="en-US" altLang="ja-JP" dirty="0"/>
              <a:t>“12345” </a:t>
            </a:r>
            <a:r>
              <a:rPr lang="ja-JP" altLang="en-US" dirty="0"/>
              <a:t>や</a:t>
            </a:r>
            <a:r>
              <a:rPr lang="en-US" altLang="ja-JP" dirty="0"/>
              <a:t>“</a:t>
            </a:r>
            <a:r>
              <a:rPr lang="en-US" altLang="ja-JP" dirty="0" err="1"/>
              <a:t>abcde</a:t>
            </a:r>
            <a:r>
              <a:rPr lang="en-US" altLang="ja-JP" dirty="0"/>
              <a:t>”</a:t>
            </a:r>
            <a:r>
              <a:rPr lang="ja-JP" altLang="en-US" dirty="0"/>
              <a:t>といったものです。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これらを順に試していくわけです。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7</a:t>
            </a:fld>
            <a:endParaRPr kumimoji="1" lang="ja-JP" altLang="en-US"/>
          </a:p>
        </p:txBody>
      </p:sp>
    </p:spTree>
    <p:extLst>
      <p:ext uri="{BB962C8B-B14F-4D97-AF65-F5344CB8AC3E}">
        <p14:creationId xmlns:p14="http://schemas.microsoft.com/office/powerpoint/2010/main" val="2165055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インターネットサービスの利用者の多くが複数サイトで同一の</a:t>
            </a:r>
            <a:r>
              <a:rPr lang="en-US" altLang="ja-JP" dirty="0"/>
              <a:t>ID</a:t>
            </a:r>
            <a:r>
              <a:rPr lang="ja-JP" altLang="en-US" dirty="0"/>
              <a:t>とパスワードを使い回している状況に目をつけ、不正取得した</a:t>
            </a:r>
            <a:r>
              <a:rPr lang="en-US" altLang="ja-JP" dirty="0"/>
              <a:t>ID</a:t>
            </a:r>
            <a:r>
              <a:rPr lang="ja-JP" altLang="en-US" dirty="0"/>
              <a:t>とパスワードのリストを流用し、連続自動入力プログラムなどを用いて</a:t>
            </a:r>
            <a:r>
              <a:rPr lang="en-US" altLang="ja-JP" dirty="0"/>
              <a:t>ID</a:t>
            </a:r>
            <a:r>
              <a:rPr lang="ja-JP" altLang="en-US" dirty="0"/>
              <a:t>とパスワードを入力しウェブサイトへのログインを試行する手口です。</a:t>
            </a:r>
            <a:endParaRPr lang="en-US" altLang="ja-JP" dirty="0"/>
          </a:p>
          <a:p>
            <a:endParaRPr lang="en-US" altLang="ja-JP" dirty="0"/>
          </a:p>
          <a:p>
            <a:r>
              <a:rPr lang="ja-JP" altLang="en-US" dirty="0"/>
              <a:t>各社のサービスにおいて</a:t>
            </a:r>
            <a:r>
              <a:rPr lang="en-US" altLang="ja-JP" dirty="0"/>
              <a:t>ID</a:t>
            </a:r>
            <a:r>
              <a:rPr lang="ja-JP" altLang="en-US" dirty="0"/>
              <a:t>とパスワードをすべて同じにしている場合、その中のいずれかのサービス企業でアカウント情報が漏えいしてしまうと、図のように悪意ある者が他社のサービスで同じ</a:t>
            </a:r>
            <a:r>
              <a:rPr lang="en-US" altLang="ja-JP" dirty="0"/>
              <a:t>ID</a:t>
            </a:r>
            <a:r>
              <a:rPr lang="ja-JP" altLang="en-US" dirty="0"/>
              <a:t>とパスワードを用いて、利用者になりすましてログインすることができます。</a:t>
            </a:r>
            <a:endParaRPr lang="en-US" altLang="ja-JP" dirty="0"/>
          </a:p>
          <a:p>
            <a:r>
              <a:rPr lang="ja-JP" altLang="en-US" dirty="0"/>
              <a:t>これで、パスワードリスト攻撃が成功したことになります。</a:t>
            </a:r>
            <a:endParaRPr lang="en-US" altLang="ja-JP" dirty="0"/>
          </a:p>
          <a:p>
            <a:r>
              <a:rPr lang="ja-JP" altLang="en-US" dirty="0"/>
              <a:t>その後、悪意ある者はログイン可能な</a:t>
            </a:r>
            <a:r>
              <a:rPr lang="en-US" altLang="ja-JP" dirty="0"/>
              <a:t>ID</a:t>
            </a:r>
            <a:r>
              <a:rPr lang="ja-JP" altLang="en-US" dirty="0"/>
              <a:t>とパスワードを悪用して不正アクセスし、最終的には金銭に結びつくような二次的被害を引き起こします。</a:t>
            </a:r>
            <a:endParaRPr lang="en-US" altLang="ja-JP" dirty="0"/>
          </a:p>
          <a:p>
            <a:endParaRPr lang="en-US" altLang="ja-JP" dirty="0"/>
          </a:p>
          <a:p>
            <a:r>
              <a:rPr lang="ja-JP" altLang="en-US" dirty="0"/>
              <a:t>ここで注意すべき点は、パスワードリスト攻撃においては、その元となる</a:t>
            </a:r>
            <a:r>
              <a:rPr lang="en-US" altLang="ja-JP" dirty="0"/>
              <a:t>ID</a:t>
            </a:r>
            <a:r>
              <a:rPr lang="ja-JP" altLang="en-US" dirty="0"/>
              <a:t>とパスワードは、個人のパソコンからではなくインターネットサービスのサーバーから盗み取られる、ということです。</a:t>
            </a:r>
            <a:endParaRPr lang="en-US" altLang="ja-JP" dirty="0"/>
          </a:p>
          <a:p>
            <a:r>
              <a:rPr lang="ja-JP" altLang="en-US" dirty="0"/>
              <a:t>つまり、利用者側で強固なパスワードを設定し、かつパソコン上でセキュリティソフトを利用していても、同一のパスワードを使い回している限り、パスワードリスト攻撃の被害を防ぐことはできません。</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8</a:t>
            </a:fld>
            <a:endParaRPr kumimoji="1" lang="ja-JP" altLang="en-US"/>
          </a:p>
        </p:txBody>
      </p:sp>
    </p:spTree>
    <p:extLst>
      <p:ext uri="{BB962C8B-B14F-4D97-AF65-F5344CB8AC3E}">
        <p14:creationId xmlns:p14="http://schemas.microsoft.com/office/powerpoint/2010/main" val="3304888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パスワードの基本は、「長く」「複雑に」して「使い回さない」ことです。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10</a:t>
            </a:fld>
            <a:endParaRPr kumimoji="1" lang="ja-JP" altLang="en-US"/>
          </a:p>
        </p:txBody>
      </p:sp>
    </p:spTree>
    <p:extLst>
      <p:ext uri="{BB962C8B-B14F-4D97-AF65-F5344CB8AC3E}">
        <p14:creationId xmlns:p14="http://schemas.microsoft.com/office/powerpoint/2010/main" val="3352706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ID</a:t>
            </a:r>
            <a:r>
              <a:rPr lang="ja-JP" altLang="en-US" dirty="0"/>
              <a:t>とパスワードを記載したリストを紙のメモに保持します。</a:t>
            </a:r>
            <a:endParaRPr lang="en-US" altLang="ja-JP" dirty="0"/>
          </a:p>
          <a:p>
            <a:r>
              <a:rPr lang="en-US" altLang="ja-JP" dirty="0"/>
              <a:t>ID</a:t>
            </a:r>
            <a:r>
              <a:rPr lang="ja-JP" altLang="en-US" dirty="0"/>
              <a:t>とパスワードを別々の紙に分けて管理するとより安全です。</a:t>
            </a:r>
            <a:endParaRPr lang="en-US" altLang="ja-JP" dirty="0"/>
          </a:p>
          <a:p>
            <a:r>
              <a:rPr lang="ja-JP" altLang="en-US" dirty="0"/>
              <a:t>紙にメモする場合、ネットワーク経由で窃取される危険はありませんが、紙そのものの紛失・盗難の恐れがあります。</a:t>
            </a:r>
            <a:endParaRPr lang="en-US" altLang="ja-JP" dirty="0"/>
          </a:p>
          <a:p>
            <a:r>
              <a:rPr lang="ja-JP" altLang="en-US" dirty="0"/>
              <a:t>そのため、第三者が見てもわからないように記載する必要があります。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11</a:t>
            </a:fld>
            <a:endParaRPr kumimoji="1" lang="ja-JP" altLang="en-US"/>
          </a:p>
        </p:txBody>
      </p:sp>
    </p:spTree>
    <p:extLst>
      <p:ext uri="{BB962C8B-B14F-4D97-AF65-F5344CB8AC3E}">
        <p14:creationId xmlns:p14="http://schemas.microsoft.com/office/powerpoint/2010/main" val="1922947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ID</a:t>
            </a:r>
            <a:r>
              <a:rPr lang="ja-JP" altLang="en-US" dirty="0"/>
              <a:t>とパスワードを記載したリストを「パスワード付きの電子ファイル」として保持します。電子ファイルには、表計算ソフトやテキスト編集ソフトを使います。</a:t>
            </a:r>
            <a:endParaRPr lang="en-US" altLang="ja-JP" dirty="0"/>
          </a:p>
          <a:p>
            <a:r>
              <a:rPr lang="ja-JP" altLang="en-US" dirty="0"/>
              <a:t>その電子ファイルにパスワードを設定して保存します。</a:t>
            </a:r>
            <a:endParaRPr lang="en-US" altLang="ja-JP" dirty="0"/>
          </a:p>
          <a:p>
            <a:r>
              <a:rPr lang="ja-JP" altLang="en-US" dirty="0"/>
              <a:t>パスワードは表計算ソフトの機能でファイルそのものにかける方法と、</a:t>
            </a:r>
            <a:r>
              <a:rPr lang="en-US" altLang="ja-JP" dirty="0"/>
              <a:t>zip</a:t>
            </a:r>
            <a:r>
              <a:rPr lang="ja-JP" altLang="en-US" dirty="0"/>
              <a:t>などの圧縮ファイルにかける方法とがあります。</a:t>
            </a:r>
            <a:endParaRPr lang="en-US" altLang="ja-JP" dirty="0"/>
          </a:p>
          <a:p>
            <a:r>
              <a:rPr lang="ja-JP" altLang="en-US" dirty="0"/>
              <a:t>なお、テキスト編集ソフトの場合はファイルにパスワードはかかりませんので、圧縮ファイルでパスワードを設定します。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12</a:t>
            </a:fld>
            <a:endParaRPr kumimoji="1" lang="ja-JP" altLang="en-US"/>
          </a:p>
        </p:txBody>
      </p:sp>
    </p:spTree>
    <p:extLst>
      <p:ext uri="{BB962C8B-B14F-4D97-AF65-F5344CB8AC3E}">
        <p14:creationId xmlns:p14="http://schemas.microsoft.com/office/powerpoint/2010/main" val="215110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9222DE-A4FC-9FF9-A843-81251B22373C}"/>
              </a:ext>
            </a:extLst>
          </p:cNvPr>
          <p:cNvSpPr>
            <a:spLocks noGrp="1"/>
          </p:cNvSpPr>
          <p:nvPr>
            <p:ph type="ctrTitle"/>
          </p:nvPr>
        </p:nvSpPr>
        <p:spPr>
          <a:xfrm>
            <a:off x="423949" y="1122363"/>
            <a:ext cx="11344102"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6729986-DAC0-1A98-ED50-37859CA63E0F}"/>
              </a:ext>
            </a:extLst>
          </p:cNvPr>
          <p:cNvSpPr>
            <a:spLocks noGrp="1"/>
          </p:cNvSpPr>
          <p:nvPr>
            <p:ph type="subTitle" idx="1"/>
          </p:nvPr>
        </p:nvSpPr>
        <p:spPr>
          <a:xfrm>
            <a:off x="423949" y="3602038"/>
            <a:ext cx="1134410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944FE50-D9BB-67A2-0944-AAC0EF1E94A6}"/>
              </a:ext>
            </a:extLst>
          </p:cNvPr>
          <p:cNvSpPr>
            <a:spLocks noGrp="1"/>
          </p:cNvSpPr>
          <p:nvPr>
            <p:ph type="dt" sz="half" idx="10"/>
          </p:nvPr>
        </p:nvSpPr>
        <p:spPr/>
        <p:txBody>
          <a:bodyPr/>
          <a:lstStyle/>
          <a:p>
            <a:fld id="{BC585CA3-B9F4-4CD9-8D4E-D1F8B5F317F8}"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0A370D57-B331-4186-8165-350FD20CB07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6CDEC2-46C4-24A2-6BEA-32D8965525A0}"/>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267226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4F0513-CC81-FC5A-78E2-F6C938FA63C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C35792-DCFB-ACA8-9F73-69BF169343B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1E5890-6926-32BF-584B-7807E16446E6}"/>
              </a:ext>
            </a:extLst>
          </p:cNvPr>
          <p:cNvSpPr>
            <a:spLocks noGrp="1"/>
          </p:cNvSpPr>
          <p:nvPr>
            <p:ph type="dt" sz="half" idx="10"/>
          </p:nvPr>
        </p:nvSpPr>
        <p:spPr/>
        <p:txBody>
          <a:bodyPr/>
          <a:lstStyle/>
          <a:p>
            <a:fld id="{C11FA2D4-F078-4D3A-AC75-642C653208A2}"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D2CC5E80-4815-6433-3A76-D37412B4FD7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901D8A-53F9-ECBE-C68A-73A19C7F1261}"/>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039397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12EEE2-41D5-8D4C-5C58-68D3A5E9A0EB}"/>
              </a:ext>
            </a:extLst>
          </p:cNvPr>
          <p:cNvSpPr>
            <a:spLocks noGrp="1"/>
          </p:cNvSpPr>
          <p:nvPr>
            <p:ph type="title"/>
          </p:nvPr>
        </p:nvSpPr>
        <p:spPr>
          <a:xfrm>
            <a:off x="423949" y="1709738"/>
            <a:ext cx="11331402"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1B3888-5517-2DC6-733F-10A7D47867C5}"/>
              </a:ext>
            </a:extLst>
          </p:cNvPr>
          <p:cNvSpPr>
            <a:spLocks noGrp="1"/>
          </p:cNvSpPr>
          <p:nvPr>
            <p:ph type="body" idx="1"/>
          </p:nvPr>
        </p:nvSpPr>
        <p:spPr>
          <a:xfrm>
            <a:off x="423949" y="4589463"/>
            <a:ext cx="11331402"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C8EAEE3-E0EC-9126-8D91-FCEDC8849250}"/>
              </a:ext>
            </a:extLst>
          </p:cNvPr>
          <p:cNvSpPr>
            <a:spLocks noGrp="1"/>
          </p:cNvSpPr>
          <p:nvPr>
            <p:ph type="dt" sz="half" idx="10"/>
          </p:nvPr>
        </p:nvSpPr>
        <p:spPr/>
        <p:txBody>
          <a:bodyPr/>
          <a:lstStyle/>
          <a:p>
            <a:fld id="{57F63BBC-6CAA-4EF4-A80C-D5A88224F517}"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DA65A286-BC88-4256-FA6F-C3AC86983C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919FAF-7C08-E539-4F3A-BFDC3717F29D}"/>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6276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A1FBFF-7F88-E693-D627-676EFBC7E9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315334-27D4-9867-6F2F-32B4699ABB81}"/>
              </a:ext>
            </a:extLst>
          </p:cNvPr>
          <p:cNvSpPr>
            <a:spLocks noGrp="1"/>
          </p:cNvSpPr>
          <p:nvPr>
            <p:ph sz="half" idx="1"/>
          </p:nvPr>
        </p:nvSpPr>
        <p:spPr>
          <a:xfrm>
            <a:off x="42394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E6FA70B-40AB-5820-7A8A-4D996AAD7B66}"/>
              </a:ext>
            </a:extLst>
          </p:cNvPr>
          <p:cNvSpPr>
            <a:spLocks noGrp="1"/>
          </p:cNvSpPr>
          <p:nvPr>
            <p:ph sz="half" idx="2"/>
          </p:nvPr>
        </p:nvSpPr>
        <p:spPr>
          <a:xfrm>
            <a:off x="617219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C545E03-B171-7AF5-2255-D5944C6BA2BA}"/>
              </a:ext>
            </a:extLst>
          </p:cNvPr>
          <p:cNvSpPr>
            <a:spLocks noGrp="1"/>
          </p:cNvSpPr>
          <p:nvPr>
            <p:ph type="dt" sz="half" idx="10"/>
          </p:nvPr>
        </p:nvSpPr>
        <p:spPr/>
        <p:txBody>
          <a:bodyPr/>
          <a:lstStyle/>
          <a:p>
            <a:fld id="{A345522A-DA4C-4B45-B53C-0C1451379FB1}" type="datetime1">
              <a:rPr kumimoji="1" lang="ja-JP" altLang="en-US" smtClean="0"/>
              <a:t>2025/4/21</a:t>
            </a:fld>
            <a:endParaRPr kumimoji="1" lang="ja-JP" altLang="en-US"/>
          </a:p>
        </p:txBody>
      </p:sp>
      <p:sp>
        <p:nvSpPr>
          <p:cNvPr id="6" name="フッター プレースホルダー 5">
            <a:extLst>
              <a:ext uri="{FF2B5EF4-FFF2-40B4-BE49-F238E27FC236}">
                <a16:creationId xmlns:a16="http://schemas.microsoft.com/office/drawing/2014/main" id="{EB656235-8126-6786-4A75-75DB03D309C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01B010D-2AA5-86D1-04E0-489EA2401685}"/>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00311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ED7EF-1906-2B10-C621-BCFCFDBBF68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6D00B3A-AE82-1A1D-FEA2-97115690D20C}"/>
              </a:ext>
            </a:extLst>
          </p:cNvPr>
          <p:cNvSpPr>
            <a:spLocks noGrp="1"/>
          </p:cNvSpPr>
          <p:nvPr>
            <p:ph type="dt" sz="half" idx="10"/>
          </p:nvPr>
        </p:nvSpPr>
        <p:spPr/>
        <p:txBody>
          <a:bodyPr/>
          <a:lstStyle/>
          <a:p>
            <a:fld id="{B45ABA96-5D87-481D-9433-34E07542ECAB}" type="datetime1">
              <a:rPr kumimoji="1" lang="ja-JP" altLang="en-US" smtClean="0"/>
              <a:t>2025/4/21</a:t>
            </a:fld>
            <a:endParaRPr kumimoji="1" lang="ja-JP" altLang="en-US"/>
          </a:p>
        </p:txBody>
      </p:sp>
      <p:sp>
        <p:nvSpPr>
          <p:cNvPr id="4" name="フッター プレースホルダー 3">
            <a:extLst>
              <a:ext uri="{FF2B5EF4-FFF2-40B4-BE49-F238E27FC236}">
                <a16:creationId xmlns:a16="http://schemas.microsoft.com/office/drawing/2014/main" id="{D3699201-80FB-D7C1-DC0F-71BFB3D18CB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2F33438-8EF9-5AE7-CF84-7EC330D57AF2}"/>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4626643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DEBFC17-B635-6141-0AB0-FA1FD82B253E}"/>
              </a:ext>
            </a:extLst>
          </p:cNvPr>
          <p:cNvSpPr>
            <a:spLocks noGrp="1"/>
          </p:cNvSpPr>
          <p:nvPr>
            <p:ph type="title"/>
          </p:nvPr>
        </p:nvSpPr>
        <p:spPr>
          <a:xfrm>
            <a:off x="423949" y="365126"/>
            <a:ext cx="11344102" cy="74878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619FE076-F69E-CAF7-9052-76A1BF0D7D02}"/>
              </a:ext>
            </a:extLst>
          </p:cNvPr>
          <p:cNvSpPr>
            <a:spLocks noGrp="1"/>
          </p:cNvSpPr>
          <p:nvPr>
            <p:ph type="body" idx="1"/>
          </p:nvPr>
        </p:nvSpPr>
        <p:spPr>
          <a:xfrm>
            <a:off x="423949" y="1296785"/>
            <a:ext cx="11344102" cy="488017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A8359534-BD98-2A24-DE0D-CA7F94340E0D}"/>
              </a:ext>
            </a:extLst>
          </p:cNvPr>
          <p:cNvSpPr>
            <a:spLocks noGrp="1"/>
          </p:cNvSpPr>
          <p:nvPr>
            <p:ph type="dt" sz="half" idx="2"/>
          </p:nvPr>
        </p:nvSpPr>
        <p:spPr>
          <a:xfrm>
            <a:off x="423949"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defRPr>
            </a:lvl1pPr>
          </a:lstStyle>
          <a:p>
            <a:fld id="{B7B04F8B-6CDC-45FA-A856-52B333287655}" type="datetime1">
              <a:rPr lang="ja-JP" altLang="en-US" smtClean="0"/>
              <a:t>2025/4/21</a:t>
            </a:fld>
            <a:endParaRPr lang="ja-JP" altLang="en-US"/>
          </a:p>
        </p:txBody>
      </p:sp>
      <p:sp>
        <p:nvSpPr>
          <p:cNvPr id="5" name="フッター プレースホルダー 4">
            <a:extLst>
              <a:ext uri="{FF2B5EF4-FFF2-40B4-BE49-F238E27FC236}">
                <a16:creationId xmlns:a16="http://schemas.microsoft.com/office/drawing/2014/main" id="{C203D5F5-C76E-C531-CD5B-B4B8AF5207DD}"/>
              </a:ext>
            </a:extLst>
          </p:cNvPr>
          <p:cNvSpPr>
            <a:spLocks noGrp="1"/>
          </p:cNvSpPr>
          <p:nvPr>
            <p:ph type="ftr" sz="quarter" idx="3"/>
          </p:nvPr>
        </p:nvSpPr>
        <p:spPr>
          <a:xfrm>
            <a:off x="3399905" y="6356350"/>
            <a:ext cx="5392190" cy="365125"/>
          </a:xfrm>
          <a:prstGeom prst="rect">
            <a:avLst/>
          </a:prstGeom>
        </p:spPr>
        <p:txBody>
          <a:bodyPr vert="horz" lIns="91440" tIns="45720" rIns="91440" bIns="45720" rtlCol="0" anchor="ctr"/>
          <a:lstStyle>
            <a:lvl1pPr algn="ctr">
              <a:defRPr sz="1200">
                <a:solidFill>
                  <a:schemeClr val="tx1">
                    <a:tint val="75000"/>
                  </a:schemeClr>
                </a:solidFill>
                <a:latin typeface="Meiryo UI" panose="020B0604030504040204" pitchFamily="50" charset="-128"/>
                <a:ea typeface="Meiryo UI" panose="020B0604030504040204" pitchFamily="50" charset="-128"/>
              </a:defRPr>
            </a:lvl1pPr>
          </a:lstStyle>
          <a:p>
            <a:endParaRPr lang="ja-JP" altLang="en-US"/>
          </a:p>
        </p:txBody>
      </p:sp>
      <p:sp>
        <p:nvSpPr>
          <p:cNvPr id="6" name="スライド番号プレースホルダー 5">
            <a:extLst>
              <a:ext uri="{FF2B5EF4-FFF2-40B4-BE49-F238E27FC236}">
                <a16:creationId xmlns:a16="http://schemas.microsoft.com/office/drawing/2014/main" id="{9E3B0B7E-CBE7-5BBD-704A-368671DA2CB6}"/>
              </a:ext>
            </a:extLst>
          </p:cNvPr>
          <p:cNvSpPr>
            <a:spLocks noGrp="1"/>
          </p:cNvSpPr>
          <p:nvPr>
            <p:ph type="sldNum" sz="quarter" idx="4"/>
          </p:nvPr>
        </p:nvSpPr>
        <p:spPr>
          <a:xfrm>
            <a:off x="9024851"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2D0B2721-0B86-4E2B-BA2B-D37C06C38BC6}" type="slidenum">
              <a:rPr lang="ja-JP" altLang="en-US" smtClean="0"/>
              <a:pPr/>
              <a:t>‹#›</a:t>
            </a:fld>
            <a:endParaRPr lang="ja-JP" altLang="en-US"/>
          </a:p>
        </p:txBody>
      </p:sp>
    </p:spTree>
    <p:extLst>
      <p:ext uri="{BB962C8B-B14F-4D97-AF65-F5344CB8AC3E}">
        <p14:creationId xmlns:p14="http://schemas.microsoft.com/office/powerpoint/2010/main" val="4260536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dt="0"/>
  <p:txStyles>
    <p:titleStyle>
      <a:lvl1pPr algn="l" defTabSz="914400" rtl="0" eaLnBrk="1" latinLnBrk="0" hangingPunct="1">
        <a:lnSpc>
          <a:spcPct val="90000"/>
        </a:lnSpc>
        <a:spcBef>
          <a:spcPct val="0"/>
        </a:spcBef>
        <a:buNone/>
        <a:defRPr kumimoji="1" sz="40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A74C9C-EA1D-179D-3741-F74D826834DA}"/>
              </a:ext>
            </a:extLst>
          </p:cNvPr>
          <p:cNvSpPr>
            <a:spLocks noGrp="1"/>
          </p:cNvSpPr>
          <p:nvPr>
            <p:ph type="title"/>
          </p:nvPr>
        </p:nvSpPr>
        <p:spPr/>
        <p:txBody>
          <a:bodyPr/>
          <a:lstStyle/>
          <a:p>
            <a:r>
              <a:rPr lang="ja-JP" altLang="en-US" dirty="0"/>
              <a:t>本資料の使用条件</a:t>
            </a:r>
            <a:endParaRPr kumimoji="1" lang="ja-JP" altLang="en-US" dirty="0"/>
          </a:p>
        </p:txBody>
      </p:sp>
      <p:sp>
        <p:nvSpPr>
          <p:cNvPr id="3" name="コンテンツ プレースホルダー 2">
            <a:extLst>
              <a:ext uri="{FF2B5EF4-FFF2-40B4-BE49-F238E27FC236}">
                <a16:creationId xmlns:a16="http://schemas.microsoft.com/office/drawing/2014/main" id="{99BF4038-7DB5-5EFA-6910-BA92B2B347A9}"/>
              </a:ext>
            </a:extLst>
          </p:cNvPr>
          <p:cNvSpPr>
            <a:spLocks noGrp="1"/>
          </p:cNvSpPr>
          <p:nvPr>
            <p:ph idx="1"/>
          </p:nvPr>
        </p:nvSpPr>
        <p:spPr/>
        <p:txBody>
          <a:bodyPr>
            <a:noAutofit/>
          </a:bodyPr>
          <a:lstStyle/>
          <a:p>
            <a:pPr marL="457200" indent="-457200">
              <a:buFont typeface="+mj-lt"/>
              <a:buAutoNum type="arabicPeriod"/>
            </a:pPr>
            <a:r>
              <a:rPr kumimoji="1" lang="ja-JP" altLang="en-US" sz="2000" dirty="0"/>
              <a:t>著作権は独立行政法人情報処理推進機構に帰属します。</a:t>
            </a:r>
            <a:br>
              <a:rPr kumimoji="1" lang="ja-JP" altLang="en-US" sz="2000" dirty="0"/>
            </a:br>
            <a:r>
              <a:rPr kumimoji="1" lang="ja-JP" altLang="en-US" sz="2000" dirty="0"/>
              <a:t>著作物として著作権法により保護されております。</a:t>
            </a:r>
          </a:p>
          <a:p>
            <a:pPr marL="457200" indent="-457200">
              <a:buFont typeface="+mj-lt"/>
              <a:buAutoNum type="arabicPeriod"/>
            </a:pPr>
            <a:r>
              <a:rPr kumimoji="1" lang="ja-JP" altLang="en-US" sz="2000" dirty="0"/>
              <a:t>本資料は、企業内でのセキュリティ講習や各種セミナー等でご使用下さい。</a:t>
            </a:r>
          </a:p>
          <a:p>
            <a:pPr marL="457200" indent="-457200">
              <a:buFont typeface="+mj-lt"/>
              <a:buAutoNum type="arabicPeriod"/>
            </a:pPr>
            <a:r>
              <a:rPr kumimoji="1" lang="ja-JP" altLang="en-US" sz="2000" dirty="0"/>
              <a:t>営利目的の使用はご遠慮下さい。</a:t>
            </a:r>
          </a:p>
          <a:p>
            <a:pPr marL="457200" indent="-457200">
              <a:buFont typeface="+mj-lt"/>
              <a:buAutoNum type="arabicPeriod"/>
            </a:pPr>
            <a:r>
              <a:rPr kumimoji="1" lang="ja-JP" altLang="en-US" sz="2000" dirty="0"/>
              <a:t>講習会等で使用する際に、本資料を一部割愛したり、必要に応じて追加する等のカスタマイズは行っていただいて結構です。 </a:t>
            </a:r>
          </a:p>
          <a:p>
            <a:pPr marL="457200" indent="-457200">
              <a:buFont typeface="+mj-lt"/>
              <a:buAutoNum type="arabicPeriod"/>
            </a:pPr>
            <a:r>
              <a:rPr kumimoji="1" lang="ja-JP" altLang="en-US" sz="2000" dirty="0"/>
              <a:t>本資料を掲載する場合は、外部からアクセスできないイントラネット内のサーバとしてください。</a:t>
            </a:r>
            <a:br>
              <a:rPr kumimoji="1" lang="ja-JP" altLang="en-US" sz="2000" dirty="0"/>
            </a:br>
            <a:r>
              <a:rPr kumimoji="1" lang="ja-JP" altLang="en-US" sz="2000" dirty="0"/>
              <a:t>外部よりアクセスできる</a:t>
            </a:r>
            <a:r>
              <a:rPr kumimoji="1" lang="en-US" altLang="ja-JP" sz="2000" dirty="0"/>
              <a:t>WEB</a:t>
            </a:r>
            <a:r>
              <a:rPr kumimoji="1" lang="ja-JP" altLang="en-US" sz="2000" dirty="0"/>
              <a:t>サイトへの掲載はご遠慮下さい。 　</a:t>
            </a:r>
          </a:p>
          <a:p>
            <a:pPr marL="457200" indent="-457200">
              <a:buFont typeface="+mj-lt"/>
              <a:buAutoNum type="arabicPeriod"/>
            </a:pPr>
            <a:r>
              <a:rPr kumimoji="1" lang="ja-JP" altLang="en-US" sz="2000" dirty="0"/>
              <a:t>上の使用条件の範囲内でのご使用であれば、本資料に限り当機構からの使用許諾を取得する必要はありません。</a:t>
            </a:r>
          </a:p>
          <a:p>
            <a:pPr marL="457200" indent="-457200">
              <a:buFont typeface="+mj-lt"/>
              <a:buAutoNum type="arabicPeriod"/>
            </a:pPr>
            <a:r>
              <a:rPr kumimoji="1" lang="ja-JP" altLang="en-US" sz="2000" dirty="0"/>
              <a:t>ご質問、ご要望等は、 </a:t>
            </a:r>
            <a:r>
              <a:rPr kumimoji="1" lang="en-US" altLang="ja-JP" sz="2000" dirty="0"/>
              <a:t>isec-secushien-p@ipa.go.jp </a:t>
            </a:r>
            <a:r>
              <a:rPr kumimoji="1" lang="ja-JP" altLang="en-US" sz="2000" dirty="0"/>
              <a:t>宛にお知らせ下さい。 </a:t>
            </a:r>
          </a:p>
        </p:txBody>
      </p:sp>
      <p:sp>
        <p:nvSpPr>
          <p:cNvPr id="4" name="スライド番号プレースホルダー 3">
            <a:extLst>
              <a:ext uri="{FF2B5EF4-FFF2-40B4-BE49-F238E27FC236}">
                <a16:creationId xmlns:a16="http://schemas.microsoft.com/office/drawing/2014/main" id="{417B2741-4B13-AF45-42DD-6B303F479AF0}"/>
              </a:ext>
            </a:extLst>
          </p:cNvPr>
          <p:cNvSpPr>
            <a:spLocks noGrp="1"/>
          </p:cNvSpPr>
          <p:nvPr>
            <p:ph type="sldNum" sz="quarter" idx="12"/>
          </p:nvPr>
        </p:nvSpPr>
        <p:spPr/>
        <p:txBody>
          <a:bodyPr/>
          <a:lstStyle/>
          <a:p>
            <a:fld id="{2D0B2721-0B86-4E2B-BA2B-D37C06C38BC6}" type="slidenum">
              <a:rPr kumimoji="1" lang="ja-JP" altLang="en-US" smtClean="0"/>
              <a:t>1</a:t>
            </a:fld>
            <a:endParaRPr kumimoji="1" lang="ja-JP" altLang="en-US"/>
          </a:p>
        </p:txBody>
      </p:sp>
    </p:spTree>
    <p:extLst>
      <p:ext uri="{BB962C8B-B14F-4D97-AF65-F5344CB8AC3E}">
        <p14:creationId xmlns:p14="http://schemas.microsoft.com/office/powerpoint/2010/main" val="3241833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155875-1010-DEA0-4DA1-100B0D208E0F}"/>
              </a:ext>
            </a:extLst>
          </p:cNvPr>
          <p:cNvSpPr>
            <a:spLocks noGrp="1"/>
          </p:cNvSpPr>
          <p:nvPr>
            <p:ph type="title"/>
          </p:nvPr>
        </p:nvSpPr>
        <p:spPr/>
        <p:txBody>
          <a:bodyPr/>
          <a:lstStyle/>
          <a:p>
            <a:r>
              <a:rPr kumimoji="1" lang="en-US" altLang="ja-JP" dirty="0"/>
              <a:t>3. </a:t>
            </a:r>
            <a:r>
              <a:rPr kumimoji="1" lang="ja-JP" altLang="en-US" dirty="0"/>
              <a:t>対策</a:t>
            </a:r>
          </a:p>
        </p:txBody>
      </p:sp>
      <p:sp>
        <p:nvSpPr>
          <p:cNvPr id="4" name="スライド番号プレースホルダー 3">
            <a:extLst>
              <a:ext uri="{FF2B5EF4-FFF2-40B4-BE49-F238E27FC236}">
                <a16:creationId xmlns:a16="http://schemas.microsoft.com/office/drawing/2014/main" id="{3D81A9BC-FCBC-2902-EAE0-ADEEE3FF7956}"/>
              </a:ext>
            </a:extLst>
          </p:cNvPr>
          <p:cNvSpPr>
            <a:spLocks noGrp="1"/>
          </p:cNvSpPr>
          <p:nvPr>
            <p:ph type="sldNum" sz="quarter" idx="12"/>
          </p:nvPr>
        </p:nvSpPr>
        <p:spPr/>
        <p:txBody>
          <a:bodyPr/>
          <a:lstStyle/>
          <a:p>
            <a:fld id="{2D0B2721-0B86-4E2B-BA2B-D37C06C38BC6}" type="slidenum">
              <a:rPr kumimoji="1" lang="ja-JP" altLang="en-US" smtClean="0"/>
              <a:t>10</a:t>
            </a:fld>
            <a:endParaRPr kumimoji="1" lang="ja-JP" altLang="en-US"/>
          </a:p>
        </p:txBody>
      </p:sp>
      <p:pic>
        <p:nvPicPr>
          <p:cNvPr id="5" name="Picture 2">
            <a:extLst>
              <a:ext uri="{FF2B5EF4-FFF2-40B4-BE49-F238E27FC236}">
                <a16:creationId xmlns:a16="http://schemas.microsoft.com/office/drawing/2014/main" id="{8BE27DBB-89E1-43B7-B7E6-5879811B84EE}"/>
              </a:ext>
            </a:extLst>
          </p:cNvPr>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6113" y="1253331"/>
            <a:ext cx="7739774" cy="435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1305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C99220-169D-D757-A1A8-738629DA1017}"/>
              </a:ext>
            </a:extLst>
          </p:cNvPr>
          <p:cNvSpPr>
            <a:spLocks noGrp="1"/>
          </p:cNvSpPr>
          <p:nvPr>
            <p:ph type="title"/>
          </p:nvPr>
        </p:nvSpPr>
        <p:spPr/>
        <p:txBody>
          <a:bodyPr>
            <a:normAutofit fontScale="90000"/>
          </a:bodyPr>
          <a:lstStyle/>
          <a:p>
            <a:r>
              <a:rPr kumimoji="1" lang="en-US" altLang="ja-JP" dirty="0"/>
              <a:t>3. </a:t>
            </a:r>
            <a:r>
              <a:rPr kumimoji="1" lang="ja-JP" altLang="en-US" dirty="0"/>
              <a:t>対策</a:t>
            </a:r>
            <a:br>
              <a:rPr kumimoji="1" lang="ja-JP" altLang="en-US" dirty="0"/>
            </a:br>
            <a:r>
              <a:rPr kumimoji="1" lang="ja-JP" altLang="en-US" dirty="0"/>
              <a:t>パスワード管理方法①紙のメモ</a:t>
            </a:r>
          </a:p>
        </p:txBody>
      </p:sp>
      <p:sp>
        <p:nvSpPr>
          <p:cNvPr id="4" name="スライド番号プレースホルダー 3">
            <a:extLst>
              <a:ext uri="{FF2B5EF4-FFF2-40B4-BE49-F238E27FC236}">
                <a16:creationId xmlns:a16="http://schemas.microsoft.com/office/drawing/2014/main" id="{18A57918-8D20-C5B3-42ED-7F163C41E46F}"/>
              </a:ext>
            </a:extLst>
          </p:cNvPr>
          <p:cNvSpPr>
            <a:spLocks noGrp="1"/>
          </p:cNvSpPr>
          <p:nvPr>
            <p:ph type="sldNum" sz="quarter" idx="12"/>
          </p:nvPr>
        </p:nvSpPr>
        <p:spPr/>
        <p:txBody>
          <a:bodyPr/>
          <a:lstStyle/>
          <a:p>
            <a:fld id="{2D0B2721-0B86-4E2B-BA2B-D37C06C38BC6}" type="slidenum">
              <a:rPr kumimoji="1" lang="ja-JP" altLang="en-US" smtClean="0"/>
              <a:t>11</a:t>
            </a:fld>
            <a:endParaRPr kumimoji="1" lang="ja-JP" altLang="en-US"/>
          </a:p>
        </p:txBody>
      </p:sp>
      <p:sp>
        <p:nvSpPr>
          <p:cNvPr id="5" name="メモ 9">
            <a:extLst>
              <a:ext uri="{FF2B5EF4-FFF2-40B4-BE49-F238E27FC236}">
                <a16:creationId xmlns:a16="http://schemas.microsoft.com/office/drawing/2014/main" id="{0A2D1D38-399E-4A3B-B46D-DE00469B66A7}"/>
              </a:ext>
            </a:extLst>
          </p:cNvPr>
          <p:cNvSpPr/>
          <p:nvPr/>
        </p:nvSpPr>
        <p:spPr>
          <a:xfrm>
            <a:off x="2088680" y="4578350"/>
            <a:ext cx="3036887" cy="1778000"/>
          </a:xfrm>
          <a:prstGeom prst="foldedCorner">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latin typeface="Meiryo UI" panose="020B0604030504040204" pitchFamily="50" charset="-128"/>
              <a:ea typeface="Meiryo UI" panose="020B0604030504040204" pitchFamily="50" charset="-128"/>
            </a:endParaRPr>
          </a:p>
        </p:txBody>
      </p:sp>
      <p:pic>
        <p:nvPicPr>
          <p:cNvPr id="6" name="Picture 2">
            <a:extLst>
              <a:ext uri="{FF2B5EF4-FFF2-40B4-BE49-F238E27FC236}">
                <a16:creationId xmlns:a16="http://schemas.microsoft.com/office/drawing/2014/main" id="{3F2EC9B4-E307-4B39-8062-84AEB6D870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6292" y="1481138"/>
            <a:ext cx="5237385" cy="293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線コネクタ 6">
            <a:extLst>
              <a:ext uri="{FF2B5EF4-FFF2-40B4-BE49-F238E27FC236}">
                <a16:creationId xmlns:a16="http://schemas.microsoft.com/office/drawing/2014/main" id="{67562FB6-D7BF-480E-84BB-2E619C1866F4}"/>
              </a:ext>
            </a:extLst>
          </p:cNvPr>
          <p:cNvCxnSpPr>
            <a:cxnSpLocks/>
          </p:cNvCxnSpPr>
          <p:nvPr/>
        </p:nvCxnSpPr>
        <p:spPr>
          <a:xfrm>
            <a:off x="2809470" y="3660914"/>
            <a:ext cx="374721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下矢印 6">
            <a:extLst>
              <a:ext uri="{FF2B5EF4-FFF2-40B4-BE49-F238E27FC236}">
                <a16:creationId xmlns:a16="http://schemas.microsoft.com/office/drawing/2014/main" id="{020DBE48-F19D-44DD-BA62-586A2CA27584}"/>
              </a:ext>
            </a:extLst>
          </p:cNvPr>
          <p:cNvSpPr/>
          <p:nvPr/>
        </p:nvSpPr>
        <p:spPr>
          <a:xfrm>
            <a:off x="4447705" y="3721897"/>
            <a:ext cx="677862" cy="731041"/>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FE09C66C-5669-4F8C-A6FF-EEED12759807}"/>
              </a:ext>
            </a:extLst>
          </p:cNvPr>
          <p:cNvSpPr/>
          <p:nvPr/>
        </p:nvSpPr>
        <p:spPr>
          <a:xfrm>
            <a:off x="7488073" y="2892619"/>
            <a:ext cx="2403475" cy="143351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eaLnBrk="1" hangingPunct="1">
              <a:defRPr/>
            </a:pPr>
            <a:r>
              <a:rPr lang="ja-JP" altLang="en-US" sz="1800" dirty="0">
                <a:solidFill>
                  <a:srgbClr val="000000"/>
                </a:solidFill>
                <a:latin typeface="Meiryo UI" panose="020B0604030504040204" pitchFamily="50" charset="-128"/>
                <a:ea typeface="Meiryo UI" panose="020B0604030504040204" pitchFamily="50" charset="-128"/>
              </a:rPr>
              <a:t>金銭に絡む重要なものについては、</a:t>
            </a:r>
            <a:r>
              <a:rPr lang="en-US" altLang="ja-JP" sz="1800" dirty="0">
                <a:solidFill>
                  <a:srgbClr val="000000"/>
                </a:solidFill>
                <a:latin typeface="Meiryo UI" panose="020B0604030504040204" pitchFamily="50" charset="-128"/>
                <a:ea typeface="Meiryo UI" panose="020B0604030504040204" pitchFamily="50" charset="-128"/>
              </a:rPr>
              <a:t>ID</a:t>
            </a:r>
            <a:r>
              <a:rPr lang="ja-JP" altLang="en-US" sz="1800" dirty="0">
                <a:solidFill>
                  <a:srgbClr val="000000"/>
                </a:solidFill>
                <a:latin typeface="Meiryo UI" panose="020B0604030504040204" pitchFamily="50" charset="-128"/>
                <a:ea typeface="Meiryo UI" panose="020B0604030504040204" pitchFamily="50" charset="-128"/>
              </a:rPr>
              <a:t>とパスワードを切り離して保持することを推奨します</a:t>
            </a:r>
          </a:p>
        </p:txBody>
      </p:sp>
      <p:grpSp>
        <p:nvGrpSpPr>
          <p:cNvPr id="10" name="グループ化 9">
            <a:extLst>
              <a:ext uri="{FF2B5EF4-FFF2-40B4-BE49-F238E27FC236}">
                <a16:creationId xmlns:a16="http://schemas.microsoft.com/office/drawing/2014/main" id="{10FDC457-1E59-496F-8594-78D4127C9906}"/>
              </a:ext>
            </a:extLst>
          </p:cNvPr>
          <p:cNvGrpSpPr>
            <a:grpSpLocks/>
          </p:cNvGrpSpPr>
          <p:nvPr/>
        </p:nvGrpSpPr>
        <p:grpSpPr bwMode="auto">
          <a:xfrm>
            <a:off x="7386473" y="2325882"/>
            <a:ext cx="642937" cy="646112"/>
            <a:chOff x="1533858" y="5286915"/>
            <a:chExt cx="643098" cy="646331"/>
          </a:xfrm>
        </p:grpSpPr>
        <p:sp>
          <p:nvSpPr>
            <p:cNvPr id="18" name="円/楕円 13">
              <a:extLst>
                <a:ext uri="{FF2B5EF4-FFF2-40B4-BE49-F238E27FC236}">
                  <a16:creationId xmlns:a16="http://schemas.microsoft.com/office/drawing/2014/main" id="{AA61F398-8EB2-4B24-8414-FC698A9D10B0}"/>
                </a:ext>
              </a:extLst>
            </p:cNvPr>
            <p:cNvSpPr>
              <a:spLocks noChangeAspect="1"/>
            </p:cNvSpPr>
            <p:nvPr/>
          </p:nvSpPr>
          <p:spPr>
            <a:xfrm>
              <a:off x="1533858" y="5344084"/>
              <a:ext cx="585934" cy="58598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sz="1800" b="0">
                <a:solidFill>
                  <a:srgbClr val="FFFFFF"/>
                </a:solidFill>
              </a:endParaRPr>
            </a:p>
          </p:txBody>
        </p:sp>
        <p:sp>
          <p:nvSpPr>
            <p:cNvPr id="19" name="テキスト ボックス 12">
              <a:extLst>
                <a:ext uri="{FF2B5EF4-FFF2-40B4-BE49-F238E27FC236}">
                  <a16:creationId xmlns:a16="http://schemas.microsoft.com/office/drawing/2014/main" id="{6493D58B-FD61-43CB-BF56-52A2D307CEE3}"/>
                </a:ext>
              </a:extLst>
            </p:cNvPr>
            <p:cNvSpPr txBox="1">
              <a:spLocks noChangeArrowheads="1"/>
            </p:cNvSpPr>
            <p:nvPr/>
          </p:nvSpPr>
          <p:spPr bwMode="auto">
            <a:xfrm>
              <a:off x="1675180" y="5286915"/>
              <a:ext cx="5017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altLang="ja-JP" sz="3600">
                  <a:solidFill>
                    <a:srgbClr val="000000"/>
                  </a:solidFill>
                  <a:latin typeface="HGS明朝E" panose="02020900000000000000" pitchFamily="18" charset="-128"/>
                  <a:ea typeface="HGS明朝E" panose="02020900000000000000" pitchFamily="18" charset="-128"/>
                </a:rPr>
                <a:t>!</a:t>
              </a:r>
            </a:p>
          </p:txBody>
        </p:sp>
      </p:grpSp>
      <p:sp>
        <p:nvSpPr>
          <p:cNvPr id="11" name="正方形/長方形 10">
            <a:extLst>
              <a:ext uri="{FF2B5EF4-FFF2-40B4-BE49-F238E27FC236}">
                <a16:creationId xmlns:a16="http://schemas.microsoft.com/office/drawing/2014/main" id="{BD3B3D05-5320-402F-9F36-D50E126EB4F5}"/>
              </a:ext>
            </a:extLst>
          </p:cNvPr>
          <p:cNvSpPr/>
          <p:nvPr/>
        </p:nvSpPr>
        <p:spPr>
          <a:xfrm>
            <a:off x="7488073" y="4911919"/>
            <a:ext cx="2403475" cy="125888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eaLnBrk="1" hangingPunct="1">
              <a:defRPr/>
            </a:pPr>
            <a:r>
              <a:rPr lang="ja-JP" altLang="en-US" sz="1800" dirty="0">
                <a:solidFill>
                  <a:srgbClr val="000000"/>
                </a:solidFill>
                <a:latin typeface="Meiryo UI" panose="020B0604030504040204" pitchFamily="50" charset="-128"/>
                <a:ea typeface="Meiryo UI" panose="020B0604030504040204" pitchFamily="50" charset="-128"/>
              </a:rPr>
              <a:t>片方を盗み取られても、それだけでは不正ログインに悪用することができないため安全です</a:t>
            </a:r>
          </a:p>
        </p:txBody>
      </p:sp>
      <p:pic>
        <p:nvPicPr>
          <p:cNvPr id="12" name="table">
            <a:extLst>
              <a:ext uri="{FF2B5EF4-FFF2-40B4-BE49-F238E27FC236}">
                <a16:creationId xmlns:a16="http://schemas.microsoft.com/office/drawing/2014/main" id="{8DC40E62-C928-74CA-0287-88BD20F759B3}"/>
              </a:ext>
            </a:extLst>
          </p:cNvPr>
          <p:cNvPicPr>
            <a:picLocks noChangeAspect="1"/>
          </p:cNvPicPr>
          <p:nvPr/>
        </p:nvPicPr>
        <p:blipFill>
          <a:blip r:embed="rId4"/>
          <a:stretch>
            <a:fillRect/>
          </a:stretch>
        </p:blipFill>
        <p:spPr>
          <a:xfrm>
            <a:off x="2063280" y="4702175"/>
            <a:ext cx="3008312" cy="1524000"/>
          </a:xfrm>
          <a:prstGeom prst="rect">
            <a:avLst/>
          </a:prstGeom>
        </p:spPr>
      </p:pic>
      <p:sp>
        <p:nvSpPr>
          <p:cNvPr id="13" name="メモ 22">
            <a:extLst>
              <a:ext uri="{FF2B5EF4-FFF2-40B4-BE49-F238E27FC236}">
                <a16:creationId xmlns:a16="http://schemas.microsoft.com/office/drawing/2014/main" id="{77E149F2-9376-4A3C-9098-14D33A1C44F3}"/>
              </a:ext>
            </a:extLst>
          </p:cNvPr>
          <p:cNvSpPr/>
          <p:nvPr/>
        </p:nvSpPr>
        <p:spPr>
          <a:xfrm>
            <a:off x="5365960" y="4578350"/>
            <a:ext cx="1728788" cy="1778000"/>
          </a:xfrm>
          <a:prstGeom prst="foldedCorner">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latin typeface="Meiryo UI" panose="020B0604030504040204" pitchFamily="50" charset="-128"/>
              <a:ea typeface="Meiryo UI" panose="020B0604030504040204" pitchFamily="50" charset="-128"/>
            </a:endParaRPr>
          </a:p>
        </p:txBody>
      </p:sp>
      <p:pic>
        <p:nvPicPr>
          <p:cNvPr id="14" name="table">
            <a:extLst>
              <a:ext uri="{FF2B5EF4-FFF2-40B4-BE49-F238E27FC236}">
                <a16:creationId xmlns:a16="http://schemas.microsoft.com/office/drawing/2014/main" id="{C4ADC07B-00FC-4D29-AFA8-B0F6BF9FCA03}"/>
              </a:ext>
            </a:extLst>
          </p:cNvPr>
          <p:cNvPicPr>
            <a:picLocks noChangeAspect="1"/>
          </p:cNvPicPr>
          <p:nvPr/>
        </p:nvPicPr>
        <p:blipFill>
          <a:blip r:embed="rId5"/>
          <a:stretch>
            <a:fillRect/>
          </a:stretch>
        </p:blipFill>
        <p:spPr>
          <a:xfrm>
            <a:off x="5359610" y="4702175"/>
            <a:ext cx="1644650" cy="1524000"/>
          </a:xfrm>
          <a:prstGeom prst="rect">
            <a:avLst/>
          </a:prstGeom>
        </p:spPr>
      </p:pic>
      <p:grpSp>
        <p:nvGrpSpPr>
          <p:cNvPr id="15" name="グループ化 14">
            <a:extLst>
              <a:ext uri="{FF2B5EF4-FFF2-40B4-BE49-F238E27FC236}">
                <a16:creationId xmlns:a16="http://schemas.microsoft.com/office/drawing/2014/main" id="{8B1DB5E9-DE03-4E0A-953E-B95A61B243EC}"/>
              </a:ext>
            </a:extLst>
          </p:cNvPr>
          <p:cNvGrpSpPr>
            <a:grpSpLocks/>
          </p:cNvGrpSpPr>
          <p:nvPr/>
        </p:nvGrpSpPr>
        <p:grpSpPr bwMode="auto">
          <a:xfrm>
            <a:off x="7375360" y="4343589"/>
            <a:ext cx="642938" cy="647699"/>
            <a:chOff x="6032891" y="3114292"/>
            <a:chExt cx="643098" cy="646331"/>
          </a:xfrm>
        </p:grpSpPr>
        <p:sp>
          <p:nvSpPr>
            <p:cNvPr id="16" name="円/楕円 24">
              <a:extLst>
                <a:ext uri="{FF2B5EF4-FFF2-40B4-BE49-F238E27FC236}">
                  <a16:creationId xmlns:a16="http://schemas.microsoft.com/office/drawing/2014/main" id="{959228D0-6863-4E7A-80D6-4C5069B61158}"/>
                </a:ext>
              </a:extLst>
            </p:cNvPr>
            <p:cNvSpPr>
              <a:spLocks noChangeAspect="1"/>
            </p:cNvSpPr>
            <p:nvPr/>
          </p:nvSpPr>
          <p:spPr>
            <a:xfrm>
              <a:off x="6032891" y="3171321"/>
              <a:ext cx="585934" cy="58613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latin typeface="Meiryo UI" panose="020B0604030504040204" pitchFamily="50" charset="-128"/>
                <a:ea typeface="Meiryo UI" panose="020B0604030504040204" pitchFamily="50" charset="-128"/>
              </a:endParaRPr>
            </a:p>
          </p:txBody>
        </p:sp>
        <p:sp>
          <p:nvSpPr>
            <p:cNvPr id="17" name="テキスト ボックス 25">
              <a:extLst>
                <a:ext uri="{FF2B5EF4-FFF2-40B4-BE49-F238E27FC236}">
                  <a16:creationId xmlns:a16="http://schemas.microsoft.com/office/drawing/2014/main" id="{A6E7C83F-84AA-46B3-88AC-8B229470AAF5}"/>
                </a:ext>
              </a:extLst>
            </p:cNvPr>
            <p:cNvSpPr txBox="1">
              <a:spLocks noChangeArrowheads="1"/>
            </p:cNvSpPr>
            <p:nvPr/>
          </p:nvSpPr>
          <p:spPr bwMode="auto">
            <a:xfrm>
              <a:off x="6173571" y="3114292"/>
              <a:ext cx="5024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altLang="ja-JP" sz="3600">
                  <a:solidFill>
                    <a:schemeClr val="bg1"/>
                  </a:solidFill>
                  <a:latin typeface="Meiryo UI" panose="020B0604030504040204" pitchFamily="50" charset="-128"/>
                  <a:ea typeface="Meiryo UI" panose="020B0604030504040204" pitchFamily="50" charset="-128"/>
                </a:rPr>
                <a:t>i</a:t>
              </a:r>
            </a:p>
          </p:txBody>
        </p:sp>
      </p:grpSp>
    </p:spTree>
    <p:extLst>
      <p:ext uri="{BB962C8B-B14F-4D97-AF65-F5344CB8AC3E}">
        <p14:creationId xmlns:p14="http://schemas.microsoft.com/office/powerpoint/2010/main" val="563535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6E4B1A-9C70-9013-46BB-739C76CAE4E2}"/>
              </a:ext>
            </a:extLst>
          </p:cNvPr>
          <p:cNvSpPr>
            <a:spLocks noGrp="1"/>
          </p:cNvSpPr>
          <p:nvPr>
            <p:ph type="title"/>
          </p:nvPr>
        </p:nvSpPr>
        <p:spPr/>
        <p:txBody>
          <a:bodyPr>
            <a:normAutofit fontScale="90000"/>
          </a:bodyPr>
          <a:lstStyle/>
          <a:p>
            <a:r>
              <a:rPr kumimoji="1" lang="en-US" altLang="ja-JP" dirty="0"/>
              <a:t>3. </a:t>
            </a:r>
            <a:r>
              <a:rPr kumimoji="1" lang="ja-JP" altLang="en-US" dirty="0"/>
              <a:t>対策</a:t>
            </a:r>
            <a:br>
              <a:rPr kumimoji="1" lang="ja-JP" altLang="en-US" dirty="0"/>
            </a:br>
            <a:r>
              <a:rPr kumimoji="1" lang="ja-JP" altLang="en-US" dirty="0"/>
              <a:t>パスワード管理方法②電子ファイル</a:t>
            </a:r>
          </a:p>
        </p:txBody>
      </p:sp>
      <p:sp>
        <p:nvSpPr>
          <p:cNvPr id="4" name="スライド番号プレースホルダー 3">
            <a:extLst>
              <a:ext uri="{FF2B5EF4-FFF2-40B4-BE49-F238E27FC236}">
                <a16:creationId xmlns:a16="http://schemas.microsoft.com/office/drawing/2014/main" id="{7D2BCCB9-B251-55E5-284B-D5FA8DA75E83}"/>
              </a:ext>
            </a:extLst>
          </p:cNvPr>
          <p:cNvSpPr>
            <a:spLocks noGrp="1"/>
          </p:cNvSpPr>
          <p:nvPr>
            <p:ph type="sldNum" sz="quarter" idx="12"/>
          </p:nvPr>
        </p:nvSpPr>
        <p:spPr/>
        <p:txBody>
          <a:bodyPr/>
          <a:lstStyle/>
          <a:p>
            <a:fld id="{2D0B2721-0B86-4E2B-BA2B-D37C06C38BC6}" type="slidenum">
              <a:rPr kumimoji="1" lang="ja-JP" altLang="en-US" smtClean="0"/>
              <a:t>12</a:t>
            </a:fld>
            <a:endParaRPr kumimoji="1" lang="ja-JP" altLang="en-US"/>
          </a:p>
        </p:txBody>
      </p:sp>
      <p:sp>
        <p:nvSpPr>
          <p:cNvPr id="5" name="コンテンツ プレースホルダー 2">
            <a:extLst>
              <a:ext uri="{FF2B5EF4-FFF2-40B4-BE49-F238E27FC236}">
                <a16:creationId xmlns:a16="http://schemas.microsoft.com/office/drawing/2014/main" id="{834D9808-4B89-4236-978C-9637ADEE5228}"/>
              </a:ext>
            </a:extLst>
          </p:cNvPr>
          <p:cNvSpPr>
            <a:spLocks noGrp="1"/>
          </p:cNvSpPr>
          <p:nvPr/>
        </p:nvSpPr>
        <p:spPr>
          <a:xfrm>
            <a:off x="1990090" y="1587740"/>
            <a:ext cx="78867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kumimoji="1" lang="ja-JP" altLang="en-US" dirty="0"/>
          </a:p>
        </p:txBody>
      </p:sp>
      <p:sp>
        <p:nvSpPr>
          <p:cNvPr id="6" name="正方形/長方形 5">
            <a:extLst>
              <a:ext uri="{FF2B5EF4-FFF2-40B4-BE49-F238E27FC236}">
                <a16:creationId xmlns:a16="http://schemas.microsoft.com/office/drawing/2014/main" id="{F9AE9BE9-FF9E-458C-B653-3F7BDD55C7AC}"/>
              </a:ext>
            </a:extLst>
          </p:cNvPr>
          <p:cNvSpPr/>
          <p:nvPr/>
        </p:nvSpPr>
        <p:spPr>
          <a:xfrm>
            <a:off x="7452199" y="4619606"/>
            <a:ext cx="2403475" cy="15684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eaLnBrk="1" hangingPunct="1">
              <a:defRPr/>
            </a:pPr>
            <a:r>
              <a:rPr lang="ja-JP" altLang="en-US" sz="1800" dirty="0">
                <a:solidFill>
                  <a:srgbClr val="000000"/>
                </a:solidFill>
                <a:latin typeface="Meiryo UI" panose="020B0604030504040204" pitchFamily="50" charset="-128"/>
                <a:ea typeface="Meiryo UI" panose="020B0604030504040204" pitchFamily="50" charset="-128"/>
              </a:rPr>
              <a:t>テキスト編集ソフトの場合はファイルにパスワードはかかりません。圧縮ファイルでパスワードを設定しましょう。</a:t>
            </a:r>
          </a:p>
        </p:txBody>
      </p:sp>
      <p:sp>
        <p:nvSpPr>
          <p:cNvPr id="7" name="正方形/長方形 6">
            <a:extLst>
              <a:ext uri="{FF2B5EF4-FFF2-40B4-BE49-F238E27FC236}">
                <a16:creationId xmlns:a16="http://schemas.microsoft.com/office/drawing/2014/main" id="{05CFD8F4-5750-475D-A5C1-61475A40999B}"/>
              </a:ext>
            </a:extLst>
          </p:cNvPr>
          <p:cNvSpPr/>
          <p:nvPr/>
        </p:nvSpPr>
        <p:spPr>
          <a:xfrm>
            <a:off x="7452199" y="2792394"/>
            <a:ext cx="2403475" cy="9493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eaLnBrk="1" hangingPunct="1">
              <a:defRPr/>
            </a:pPr>
            <a:r>
              <a:rPr lang="ja-JP" altLang="en-US" sz="1800" dirty="0">
                <a:solidFill>
                  <a:srgbClr val="000000"/>
                </a:solidFill>
                <a:latin typeface="Meiryo UI" panose="020B0604030504040204" pitchFamily="50" charset="-128"/>
                <a:ea typeface="Meiryo UI" panose="020B0604030504040204" pitchFamily="50" charset="-128"/>
              </a:rPr>
              <a:t>電子ファイル</a:t>
            </a:r>
            <a:endParaRPr lang="en-US" altLang="ja-JP" sz="1800" dirty="0">
              <a:solidFill>
                <a:srgbClr val="000000"/>
              </a:solidFill>
              <a:latin typeface="Meiryo UI" panose="020B0604030504040204" pitchFamily="50" charset="-128"/>
              <a:ea typeface="Meiryo UI" panose="020B0604030504040204" pitchFamily="50" charset="-128"/>
            </a:endParaRPr>
          </a:p>
          <a:p>
            <a:pPr marL="285750" indent="-285750" eaLnBrk="1" hangingPunct="1">
              <a:buFont typeface="Arial" panose="020B0604020202020204" pitchFamily="34" charset="0"/>
              <a:buChar char="•"/>
              <a:defRPr/>
            </a:pPr>
            <a:r>
              <a:rPr lang="ja-JP" altLang="en-US" sz="1800" dirty="0">
                <a:solidFill>
                  <a:srgbClr val="000000"/>
                </a:solidFill>
                <a:latin typeface="Meiryo UI" panose="020B0604030504040204" pitchFamily="50" charset="-128"/>
                <a:ea typeface="Meiryo UI" panose="020B0604030504040204" pitchFamily="50" charset="-128"/>
              </a:rPr>
              <a:t>表計算ソフト</a:t>
            </a:r>
            <a:endParaRPr lang="en-US" altLang="ja-JP" sz="1800" dirty="0">
              <a:solidFill>
                <a:srgbClr val="000000"/>
              </a:solidFill>
              <a:latin typeface="Meiryo UI" panose="020B0604030504040204" pitchFamily="50" charset="-128"/>
              <a:ea typeface="Meiryo UI" panose="020B0604030504040204" pitchFamily="50" charset="-128"/>
            </a:endParaRPr>
          </a:p>
          <a:p>
            <a:pPr marL="285750" indent="-285750" eaLnBrk="1" hangingPunct="1">
              <a:buFont typeface="Arial" panose="020B0604020202020204" pitchFamily="34" charset="0"/>
              <a:buChar char="•"/>
              <a:defRPr/>
            </a:pPr>
            <a:r>
              <a:rPr lang="ja-JP" altLang="en-US" sz="1800" dirty="0">
                <a:solidFill>
                  <a:srgbClr val="000000"/>
                </a:solidFill>
                <a:latin typeface="Meiryo UI" panose="020B0604030504040204" pitchFamily="50" charset="-128"/>
                <a:ea typeface="Meiryo UI" panose="020B0604030504040204" pitchFamily="50" charset="-128"/>
              </a:rPr>
              <a:t>テキスト編集ソフト</a:t>
            </a:r>
          </a:p>
        </p:txBody>
      </p:sp>
      <p:grpSp>
        <p:nvGrpSpPr>
          <p:cNvPr id="8" name="グループ化 7">
            <a:extLst>
              <a:ext uri="{FF2B5EF4-FFF2-40B4-BE49-F238E27FC236}">
                <a16:creationId xmlns:a16="http://schemas.microsoft.com/office/drawing/2014/main" id="{F1B50009-5945-4CF9-86FB-CC573255ED9A}"/>
              </a:ext>
            </a:extLst>
          </p:cNvPr>
          <p:cNvGrpSpPr>
            <a:grpSpLocks/>
          </p:cNvGrpSpPr>
          <p:nvPr/>
        </p:nvGrpSpPr>
        <p:grpSpPr bwMode="auto">
          <a:xfrm>
            <a:off x="7339486" y="4040169"/>
            <a:ext cx="642938" cy="646112"/>
            <a:chOff x="6032891" y="3114292"/>
            <a:chExt cx="643098" cy="646331"/>
          </a:xfrm>
        </p:grpSpPr>
        <p:sp>
          <p:nvSpPr>
            <p:cNvPr id="12" name="円/楕円 12">
              <a:extLst>
                <a:ext uri="{FF2B5EF4-FFF2-40B4-BE49-F238E27FC236}">
                  <a16:creationId xmlns:a16="http://schemas.microsoft.com/office/drawing/2014/main" id="{5CBCA5F9-67AE-421E-B2C5-24B90F7D0610}"/>
                </a:ext>
              </a:extLst>
            </p:cNvPr>
            <p:cNvSpPr>
              <a:spLocks noChangeAspect="1"/>
            </p:cNvSpPr>
            <p:nvPr/>
          </p:nvSpPr>
          <p:spPr>
            <a:xfrm>
              <a:off x="6032891" y="3171461"/>
              <a:ext cx="585934" cy="585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latin typeface="Meiryo UI" panose="020B0604030504040204" pitchFamily="50" charset="-128"/>
                <a:ea typeface="Meiryo UI" panose="020B0604030504040204" pitchFamily="50" charset="-128"/>
              </a:endParaRPr>
            </a:p>
          </p:txBody>
        </p:sp>
        <p:sp>
          <p:nvSpPr>
            <p:cNvPr id="13" name="テキスト ボックス 13">
              <a:extLst>
                <a:ext uri="{FF2B5EF4-FFF2-40B4-BE49-F238E27FC236}">
                  <a16:creationId xmlns:a16="http://schemas.microsoft.com/office/drawing/2014/main" id="{92CC8D96-3AA7-429A-8D45-4D548F164DB4}"/>
                </a:ext>
              </a:extLst>
            </p:cNvPr>
            <p:cNvSpPr txBox="1">
              <a:spLocks noChangeArrowheads="1"/>
            </p:cNvSpPr>
            <p:nvPr/>
          </p:nvSpPr>
          <p:spPr bwMode="auto">
            <a:xfrm>
              <a:off x="6173571" y="3114292"/>
              <a:ext cx="5024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altLang="ja-JP" sz="3600">
                  <a:solidFill>
                    <a:schemeClr val="bg1"/>
                  </a:solidFill>
                  <a:latin typeface="Meiryo UI" panose="020B0604030504040204" pitchFamily="50" charset="-128"/>
                  <a:ea typeface="Meiryo UI" panose="020B0604030504040204" pitchFamily="50" charset="-128"/>
                </a:rPr>
                <a:t>i</a:t>
              </a:r>
            </a:p>
          </p:txBody>
        </p:sp>
      </p:grpSp>
      <p:pic>
        <p:nvPicPr>
          <p:cNvPr id="9" name="Picture 2">
            <a:extLst>
              <a:ext uri="{FF2B5EF4-FFF2-40B4-BE49-F238E27FC236}">
                <a16:creationId xmlns:a16="http://schemas.microsoft.com/office/drawing/2014/main" id="{4B91B029-98ED-4130-AF9A-FA87B347C1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4541" y="1462425"/>
            <a:ext cx="5218723" cy="293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直線コネクタ 9">
            <a:extLst>
              <a:ext uri="{FF2B5EF4-FFF2-40B4-BE49-F238E27FC236}">
                <a16:creationId xmlns:a16="http://schemas.microsoft.com/office/drawing/2014/main" id="{519F04BA-0E7D-471B-BE8D-73F27D8723CC}"/>
              </a:ext>
            </a:extLst>
          </p:cNvPr>
          <p:cNvCxnSpPr>
            <a:cxnSpLocks/>
          </p:cNvCxnSpPr>
          <p:nvPr/>
        </p:nvCxnSpPr>
        <p:spPr>
          <a:xfrm>
            <a:off x="2993714" y="3435833"/>
            <a:ext cx="314663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下矢印 9">
            <a:extLst>
              <a:ext uri="{FF2B5EF4-FFF2-40B4-BE49-F238E27FC236}">
                <a16:creationId xmlns:a16="http://schemas.microsoft.com/office/drawing/2014/main" id="{228F9E94-EC9E-4048-BC9E-581A9F33B533}"/>
              </a:ext>
            </a:extLst>
          </p:cNvPr>
          <p:cNvSpPr/>
          <p:nvPr/>
        </p:nvSpPr>
        <p:spPr>
          <a:xfrm rot="16200000">
            <a:off x="6470317" y="2776847"/>
            <a:ext cx="677863" cy="1131748"/>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p>
        </p:txBody>
      </p:sp>
    </p:spTree>
    <p:extLst>
      <p:ext uri="{BB962C8B-B14F-4D97-AF65-F5344CB8AC3E}">
        <p14:creationId xmlns:p14="http://schemas.microsoft.com/office/powerpoint/2010/main" val="3032832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80AFEE-C139-4C86-93B9-14A739418B6F}"/>
              </a:ext>
            </a:extLst>
          </p:cNvPr>
          <p:cNvSpPr>
            <a:spLocks noGrp="1"/>
          </p:cNvSpPr>
          <p:nvPr>
            <p:ph type="title"/>
          </p:nvPr>
        </p:nvSpPr>
        <p:spPr/>
        <p:txBody>
          <a:bodyPr>
            <a:normAutofit fontScale="90000"/>
          </a:bodyPr>
          <a:lstStyle/>
          <a:p>
            <a:r>
              <a:rPr kumimoji="1" lang="en-US" altLang="ja-JP" dirty="0"/>
              <a:t>3. </a:t>
            </a:r>
            <a:r>
              <a:rPr kumimoji="1" lang="ja-JP" altLang="en-US" dirty="0"/>
              <a:t>対策</a:t>
            </a:r>
            <a:br>
              <a:rPr kumimoji="1" lang="ja-JP" altLang="en-US" dirty="0"/>
            </a:br>
            <a:r>
              <a:rPr kumimoji="1" lang="ja-JP" altLang="en-US" dirty="0"/>
              <a:t>パスワード管理方法③管理ツール</a:t>
            </a:r>
          </a:p>
        </p:txBody>
      </p:sp>
      <p:sp>
        <p:nvSpPr>
          <p:cNvPr id="4" name="スライド番号プレースホルダー 3">
            <a:extLst>
              <a:ext uri="{FF2B5EF4-FFF2-40B4-BE49-F238E27FC236}">
                <a16:creationId xmlns:a16="http://schemas.microsoft.com/office/drawing/2014/main" id="{227365E7-E84E-7F17-C8FF-177F4D481ED4}"/>
              </a:ext>
            </a:extLst>
          </p:cNvPr>
          <p:cNvSpPr>
            <a:spLocks noGrp="1"/>
          </p:cNvSpPr>
          <p:nvPr>
            <p:ph type="sldNum" sz="quarter" idx="12"/>
          </p:nvPr>
        </p:nvSpPr>
        <p:spPr/>
        <p:txBody>
          <a:bodyPr/>
          <a:lstStyle/>
          <a:p>
            <a:fld id="{2D0B2721-0B86-4E2B-BA2B-D37C06C38BC6}" type="slidenum">
              <a:rPr kumimoji="1" lang="ja-JP" altLang="en-US" smtClean="0"/>
              <a:t>13</a:t>
            </a:fld>
            <a:endParaRPr kumimoji="1" lang="ja-JP" altLang="en-US"/>
          </a:p>
        </p:txBody>
      </p:sp>
      <p:sp>
        <p:nvSpPr>
          <p:cNvPr id="5" name="コンテンツ プレースホルダー 2">
            <a:extLst>
              <a:ext uri="{FF2B5EF4-FFF2-40B4-BE49-F238E27FC236}">
                <a16:creationId xmlns:a16="http://schemas.microsoft.com/office/drawing/2014/main" id="{834D9808-4B89-4236-978C-9637ADEE5228}"/>
              </a:ext>
            </a:extLst>
          </p:cNvPr>
          <p:cNvSpPr>
            <a:spLocks noGrp="1"/>
          </p:cNvSpPr>
          <p:nvPr/>
        </p:nvSpPr>
        <p:spPr>
          <a:xfrm>
            <a:off x="1645284" y="1719364"/>
            <a:ext cx="78867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kumimoji="1" lang="ja-JP" altLang="en-US"/>
          </a:p>
        </p:txBody>
      </p:sp>
      <p:pic>
        <p:nvPicPr>
          <p:cNvPr id="6" name="Picture 2">
            <a:extLst>
              <a:ext uri="{FF2B5EF4-FFF2-40B4-BE49-F238E27FC236}">
                <a16:creationId xmlns:a16="http://schemas.microsoft.com/office/drawing/2014/main" id="{F42A0B0D-7CBE-4619-8408-3E8A7A7693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5285" y="1594049"/>
            <a:ext cx="5320460" cy="2978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正方形/長方形 6">
            <a:extLst>
              <a:ext uri="{FF2B5EF4-FFF2-40B4-BE49-F238E27FC236}">
                <a16:creationId xmlns:a16="http://schemas.microsoft.com/office/drawing/2014/main" id="{2A13504F-C3C5-4A1F-AF3D-E0DAD2EB7CA9}"/>
              </a:ext>
            </a:extLst>
          </p:cNvPr>
          <p:cNvSpPr/>
          <p:nvPr/>
        </p:nvSpPr>
        <p:spPr>
          <a:xfrm>
            <a:off x="7574597" y="4822626"/>
            <a:ext cx="2403475" cy="12541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eaLnBrk="1" hangingPunct="1">
              <a:defRPr/>
            </a:pPr>
            <a:r>
              <a:rPr lang="ja-JP" altLang="en-US" sz="1800" dirty="0">
                <a:solidFill>
                  <a:srgbClr val="000000"/>
                </a:solidFill>
                <a:latin typeface="Meiryo UI" panose="020B0604030504040204" pitchFamily="50" charset="-128"/>
                <a:ea typeface="Meiryo UI" panose="020B0604030504040204" pitchFamily="50" charset="-128"/>
              </a:rPr>
              <a:t>インターネットサービスの認証まで自動で行うツールも存在します</a:t>
            </a:r>
          </a:p>
        </p:txBody>
      </p:sp>
      <p:sp>
        <p:nvSpPr>
          <p:cNvPr id="8" name="正方形/長方形 7">
            <a:extLst>
              <a:ext uri="{FF2B5EF4-FFF2-40B4-BE49-F238E27FC236}">
                <a16:creationId xmlns:a16="http://schemas.microsoft.com/office/drawing/2014/main" id="{E0511C78-12B2-440E-9873-A3E85F6A3DE2}"/>
              </a:ext>
            </a:extLst>
          </p:cNvPr>
          <p:cNvSpPr/>
          <p:nvPr/>
        </p:nvSpPr>
        <p:spPr>
          <a:xfrm>
            <a:off x="2462847" y="4849613"/>
            <a:ext cx="4822825" cy="12271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eaLnBrk="1" hangingPunct="1">
              <a:defRPr/>
            </a:pPr>
            <a:r>
              <a:rPr lang="ja-JP" altLang="en-US" sz="1800" dirty="0">
                <a:solidFill>
                  <a:srgbClr val="000000"/>
                </a:solidFill>
                <a:latin typeface="Meiryo UI" panose="020B0604030504040204" pitchFamily="50" charset="-128"/>
                <a:ea typeface="Meiryo UI" panose="020B0604030504040204" pitchFamily="50" charset="-128"/>
              </a:rPr>
              <a:t>マスターパスワードだけを覚えておけば、ツールを起動して各サービスの</a:t>
            </a:r>
            <a:r>
              <a:rPr lang="en-US" altLang="ja-JP" sz="1800" dirty="0">
                <a:solidFill>
                  <a:srgbClr val="000000"/>
                </a:solidFill>
                <a:latin typeface="Meiryo UI" panose="020B0604030504040204" pitchFamily="50" charset="-128"/>
                <a:ea typeface="Meiryo UI" panose="020B0604030504040204" pitchFamily="50" charset="-128"/>
              </a:rPr>
              <a:t>ID</a:t>
            </a:r>
            <a:r>
              <a:rPr lang="ja-JP" altLang="en-US" sz="1800" dirty="0">
                <a:solidFill>
                  <a:srgbClr val="000000"/>
                </a:solidFill>
                <a:latin typeface="Meiryo UI" panose="020B0604030504040204" pitchFamily="50" charset="-128"/>
                <a:ea typeface="Meiryo UI" panose="020B0604030504040204" pitchFamily="50" charset="-128"/>
              </a:rPr>
              <a:t>とパスワードを呼び出すことができて便利です</a:t>
            </a:r>
          </a:p>
        </p:txBody>
      </p:sp>
      <p:grpSp>
        <p:nvGrpSpPr>
          <p:cNvPr id="9" name="グループ化 8">
            <a:extLst>
              <a:ext uri="{FF2B5EF4-FFF2-40B4-BE49-F238E27FC236}">
                <a16:creationId xmlns:a16="http://schemas.microsoft.com/office/drawing/2014/main" id="{251DE063-ADA2-4735-BB5D-443254F8EE52}"/>
              </a:ext>
            </a:extLst>
          </p:cNvPr>
          <p:cNvGrpSpPr>
            <a:grpSpLocks/>
          </p:cNvGrpSpPr>
          <p:nvPr/>
        </p:nvGrpSpPr>
        <p:grpSpPr bwMode="auto">
          <a:xfrm>
            <a:off x="7434897" y="4240013"/>
            <a:ext cx="642937" cy="646113"/>
            <a:chOff x="6032891" y="3114292"/>
            <a:chExt cx="643098" cy="646331"/>
          </a:xfrm>
        </p:grpSpPr>
        <p:sp>
          <p:nvSpPr>
            <p:cNvPr id="12" name="円/楕円 14">
              <a:extLst>
                <a:ext uri="{FF2B5EF4-FFF2-40B4-BE49-F238E27FC236}">
                  <a16:creationId xmlns:a16="http://schemas.microsoft.com/office/drawing/2014/main" id="{87D8AF2F-0445-4D98-AD3A-DBC6D85C2F97}"/>
                </a:ext>
              </a:extLst>
            </p:cNvPr>
            <p:cNvSpPr>
              <a:spLocks noChangeAspect="1"/>
            </p:cNvSpPr>
            <p:nvPr/>
          </p:nvSpPr>
          <p:spPr>
            <a:xfrm>
              <a:off x="6032891" y="3171461"/>
              <a:ext cx="585934" cy="58598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latin typeface="Meiryo UI" panose="020B0604030504040204" pitchFamily="50" charset="-128"/>
                <a:ea typeface="Meiryo UI" panose="020B0604030504040204" pitchFamily="50" charset="-128"/>
              </a:endParaRPr>
            </a:p>
          </p:txBody>
        </p:sp>
        <p:sp>
          <p:nvSpPr>
            <p:cNvPr id="13" name="テキスト ボックス 15">
              <a:extLst>
                <a:ext uri="{FF2B5EF4-FFF2-40B4-BE49-F238E27FC236}">
                  <a16:creationId xmlns:a16="http://schemas.microsoft.com/office/drawing/2014/main" id="{8011660A-06F1-43FF-8AAE-501D8D0D0D47}"/>
                </a:ext>
              </a:extLst>
            </p:cNvPr>
            <p:cNvSpPr txBox="1">
              <a:spLocks noChangeArrowheads="1"/>
            </p:cNvSpPr>
            <p:nvPr/>
          </p:nvSpPr>
          <p:spPr bwMode="auto">
            <a:xfrm>
              <a:off x="6173571" y="3114292"/>
              <a:ext cx="5024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altLang="ja-JP" sz="3600">
                  <a:solidFill>
                    <a:schemeClr val="bg1"/>
                  </a:solidFill>
                  <a:latin typeface="Meiryo UI" panose="020B0604030504040204" pitchFamily="50" charset="-128"/>
                  <a:ea typeface="Meiryo UI" panose="020B0604030504040204" pitchFamily="50" charset="-128"/>
                </a:rPr>
                <a:t>i</a:t>
              </a:r>
            </a:p>
          </p:txBody>
        </p:sp>
      </p:grpSp>
      <p:cxnSp>
        <p:nvCxnSpPr>
          <p:cNvPr id="10" name="直線コネクタ 9">
            <a:extLst>
              <a:ext uri="{FF2B5EF4-FFF2-40B4-BE49-F238E27FC236}">
                <a16:creationId xmlns:a16="http://schemas.microsoft.com/office/drawing/2014/main" id="{14FCC9BD-1E64-4A51-B835-18C86A391F1C}"/>
              </a:ext>
            </a:extLst>
          </p:cNvPr>
          <p:cNvCxnSpPr>
            <a:cxnSpLocks/>
          </p:cNvCxnSpPr>
          <p:nvPr/>
        </p:nvCxnSpPr>
        <p:spPr>
          <a:xfrm>
            <a:off x="3338823" y="2875934"/>
            <a:ext cx="2730372"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右カーブ矢印 4">
            <a:extLst>
              <a:ext uri="{FF2B5EF4-FFF2-40B4-BE49-F238E27FC236}">
                <a16:creationId xmlns:a16="http://schemas.microsoft.com/office/drawing/2014/main" id="{3D93A19E-9308-4C46-97E2-9D26B5DE70E1}"/>
              </a:ext>
            </a:extLst>
          </p:cNvPr>
          <p:cNvSpPr/>
          <p:nvPr/>
        </p:nvSpPr>
        <p:spPr>
          <a:xfrm>
            <a:off x="1624647" y="2671120"/>
            <a:ext cx="784225" cy="2822575"/>
          </a:xfrm>
          <a:prstGeom prst="curvedRightArrow">
            <a:avLst>
              <a:gd name="adj1" fmla="val 25000"/>
              <a:gd name="adj2" fmla="val 69115"/>
              <a:gd name="adj3" fmla="val 25000"/>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a:solidFill>
                <a:schemeClr val="tx1"/>
              </a:solidFill>
            </a:endParaRPr>
          </a:p>
        </p:txBody>
      </p:sp>
    </p:spTree>
    <p:extLst>
      <p:ext uri="{BB962C8B-B14F-4D97-AF65-F5344CB8AC3E}">
        <p14:creationId xmlns:p14="http://schemas.microsoft.com/office/powerpoint/2010/main" val="1690561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F074A4-7D64-59F4-DAFD-8B4C4D378229}"/>
              </a:ext>
            </a:extLst>
          </p:cNvPr>
          <p:cNvSpPr>
            <a:spLocks noGrp="1"/>
          </p:cNvSpPr>
          <p:nvPr>
            <p:ph type="title"/>
          </p:nvPr>
        </p:nvSpPr>
        <p:spPr/>
        <p:txBody>
          <a:bodyPr>
            <a:normAutofit fontScale="90000"/>
          </a:bodyPr>
          <a:lstStyle/>
          <a:p>
            <a:r>
              <a:rPr kumimoji="1" lang="en-US" altLang="ja-JP" dirty="0"/>
              <a:t>3. </a:t>
            </a:r>
            <a:r>
              <a:rPr kumimoji="1" lang="ja-JP" altLang="en-US" dirty="0"/>
              <a:t>対策</a:t>
            </a:r>
            <a:br>
              <a:rPr kumimoji="1" lang="ja-JP" altLang="en-US" dirty="0"/>
            </a:br>
            <a:r>
              <a:rPr kumimoji="1" lang="ja-JP" altLang="en-US" dirty="0"/>
              <a:t>不正ログインの被害にあった場合</a:t>
            </a:r>
          </a:p>
        </p:txBody>
      </p:sp>
      <p:sp>
        <p:nvSpPr>
          <p:cNvPr id="3" name="コンテンツ プレースホルダー 2">
            <a:extLst>
              <a:ext uri="{FF2B5EF4-FFF2-40B4-BE49-F238E27FC236}">
                <a16:creationId xmlns:a16="http://schemas.microsoft.com/office/drawing/2014/main" id="{D7060216-8EDD-0826-059C-6905580D2304}"/>
              </a:ext>
            </a:extLst>
          </p:cNvPr>
          <p:cNvSpPr>
            <a:spLocks noGrp="1"/>
          </p:cNvSpPr>
          <p:nvPr>
            <p:ph idx="1"/>
          </p:nvPr>
        </p:nvSpPr>
        <p:spPr/>
        <p:txBody>
          <a:bodyPr/>
          <a:lstStyle/>
          <a:p>
            <a:r>
              <a:rPr kumimoji="1" lang="ja-JP" altLang="en-US" dirty="0"/>
              <a:t>被害拡大を防ぐために、</a:t>
            </a:r>
            <a:r>
              <a:rPr kumimoji="1" lang="ja-JP" altLang="en-US" dirty="0">
                <a:solidFill>
                  <a:srgbClr val="FF0000"/>
                </a:solidFill>
              </a:rPr>
              <a:t>パスワードをすぐに変更</a:t>
            </a:r>
          </a:p>
          <a:p>
            <a:r>
              <a:rPr kumimoji="1" lang="ja-JP" altLang="en-US" dirty="0"/>
              <a:t>サービス会社の</a:t>
            </a:r>
            <a:r>
              <a:rPr kumimoji="1" lang="ja-JP" altLang="en-US" dirty="0">
                <a:solidFill>
                  <a:srgbClr val="FF0000"/>
                </a:solidFill>
              </a:rPr>
              <a:t>サポート窓口に連絡</a:t>
            </a:r>
            <a:r>
              <a:rPr kumimoji="1" lang="ja-JP" altLang="en-US" dirty="0"/>
              <a:t>し、実被害が生じた場合の補償や今後の対応について相談</a:t>
            </a:r>
          </a:p>
          <a:p>
            <a:pPr marL="457200" lvl="1" indent="0">
              <a:buNone/>
            </a:pPr>
            <a:r>
              <a:rPr kumimoji="1" lang="ja-JP" altLang="en-US" dirty="0"/>
              <a:t>✓クレジットカードが紐付いている場合は、クレジットカード会社の窓口にも連絡しましょう</a:t>
            </a:r>
          </a:p>
          <a:p>
            <a:endParaRPr kumimoji="1" lang="ja-JP" altLang="en-US" dirty="0"/>
          </a:p>
        </p:txBody>
      </p:sp>
      <p:sp>
        <p:nvSpPr>
          <p:cNvPr id="4" name="スライド番号プレースホルダー 3">
            <a:extLst>
              <a:ext uri="{FF2B5EF4-FFF2-40B4-BE49-F238E27FC236}">
                <a16:creationId xmlns:a16="http://schemas.microsoft.com/office/drawing/2014/main" id="{7FB2D953-5F4B-1FB2-AB06-D8AF2C8D79C9}"/>
              </a:ext>
            </a:extLst>
          </p:cNvPr>
          <p:cNvSpPr>
            <a:spLocks noGrp="1"/>
          </p:cNvSpPr>
          <p:nvPr>
            <p:ph type="sldNum" sz="quarter" idx="12"/>
          </p:nvPr>
        </p:nvSpPr>
        <p:spPr/>
        <p:txBody>
          <a:bodyPr/>
          <a:lstStyle/>
          <a:p>
            <a:fld id="{2D0B2721-0B86-4E2B-BA2B-D37C06C38BC6}" type="slidenum">
              <a:rPr kumimoji="1" lang="ja-JP" altLang="en-US" smtClean="0"/>
              <a:t>14</a:t>
            </a:fld>
            <a:endParaRPr kumimoji="1" lang="ja-JP" altLang="en-US"/>
          </a:p>
        </p:txBody>
      </p:sp>
      <p:pic>
        <p:nvPicPr>
          <p:cNvPr id="7" name="Picture 3">
            <a:extLst>
              <a:ext uri="{FF2B5EF4-FFF2-40B4-BE49-F238E27FC236}">
                <a16:creationId xmlns:a16="http://schemas.microsoft.com/office/drawing/2014/main" id="{5832AA34-AF7F-48F7-8A3C-F7DEE07DD0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6305" y="3429000"/>
            <a:ext cx="4299390" cy="2413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07350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08E8E6-4CB4-2D7A-3072-560C90AF2E0F}"/>
              </a:ext>
            </a:extLst>
          </p:cNvPr>
          <p:cNvSpPr>
            <a:spLocks noGrp="1"/>
          </p:cNvSpPr>
          <p:nvPr>
            <p:ph type="title"/>
          </p:nvPr>
        </p:nvSpPr>
        <p:spPr/>
        <p:txBody>
          <a:bodyPr/>
          <a:lstStyle/>
          <a:p>
            <a:r>
              <a:rPr kumimoji="1" lang="en-US" altLang="ja-JP" dirty="0"/>
              <a:t>4. </a:t>
            </a:r>
            <a:r>
              <a:rPr kumimoji="1" lang="ja-JP" altLang="en-US" dirty="0"/>
              <a:t>まとめ</a:t>
            </a:r>
          </a:p>
        </p:txBody>
      </p:sp>
      <p:sp>
        <p:nvSpPr>
          <p:cNvPr id="3" name="コンテンツ プレースホルダー 2">
            <a:extLst>
              <a:ext uri="{FF2B5EF4-FFF2-40B4-BE49-F238E27FC236}">
                <a16:creationId xmlns:a16="http://schemas.microsoft.com/office/drawing/2014/main" id="{5CF15FA3-1D3F-8F01-F2C3-090B524CB56C}"/>
              </a:ext>
            </a:extLst>
          </p:cNvPr>
          <p:cNvSpPr>
            <a:spLocks noGrp="1"/>
          </p:cNvSpPr>
          <p:nvPr>
            <p:ph idx="1"/>
          </p:nvPr>
        </p:nvSpPr>
        <p:spPr/>
        <p:txBody>
          <a:bodyPr/>
          <a:lstStyle/>
          <a:p>
            <a:r>
              <a:rPr kumimoji="1" lang="ja-JP" altLang="en-US" dirty="0"/>
              <a:t>パスワード設定の基本</a:t>
            </a:r>
            <a:br>
              <a:rPr kumimoji="1" lang="ja-JP" altLang="en-US" dirty="0"/>
            </a:br>
            <a:r>
              <a:rPr kumimoji="1" lang="ja-JP" altLang="en-US" dirty="0"/>
              <a:t>　</a:t>
            </a:r>
            <a:r>
              <a:rPr kumimoji="1" lang="ja-JP" altLang="en-US" dirty="0">
                <a:solidFill>
                  <a:srgbClr val="FF0000"/>
                </a:solidFill>
              </a:rPr>
              <a:t>１．長く　　２．複雑に　　３．使い回さない</a:t>
            </a:r>
          </a:p>
          <a:p>
            <a:r>
              <a:rPr kumimoji="1" lang="ja-JP" altLang="en-US" dirty="0"/>
              <a:t>パスワードは</a:t>
            </a:r>
            <a:br>
              <a:rPr kumimoji="1" lang="ja-JP" altLang="en-US" dirty="0"/>
            </a:br>
            <a:r>
              <a:rPr kumimoji="1" lang="ja-JP" altLang="en-US" dirty="0"/>
              <a:t>　</a:t>
            </a:r>
            <a:r>
              <a:rPr kumimoji="1" lang="ja-JP" altLang="en-US" dirty="0">
                <a:solidFill>
                  <a:srgbClr val="FF0000"/>
                </a:solidFill>
              </a:rPr>
              <a:t>紙、電子ファイル、管理ソフトなどを活用し管理</a:t>
            </a:r>
          </a:p>
          <a:p>
            <a:r>
              <a:rPr kumimoji="1" lang="ja-JP" altLang="en-US" dirty="0"/>
              <a:t>不正ログインの被害にあった場合は</a:t>
            </a:r>
            <a:br>
              <a:rPr kumimoji="1" lang="ja-JP" altLang="en-US" dirty="0"/>
            </a:br>
            <a:r>
              <a:rPr kumimoji="1" lang="ja-JP" altLang="en-US" dirty="0"/>
              <a:t>　</a:t>
            </a:r>
            <a:r>
              <a:rPr kumimoji="1" lang="ja-JP" altLang="en-US" dirty="0">
                <a:solidFill>
                  <a:srgbClr val="FF0000"/>
                </a:solidFill>
              </a:rPr>
              <a:t>すぐにパスワードを変更しサービス窓口に相談</a:t>
            </a:r>
          </a:p>
          <a:p>
            <a:endParaRPr kumimoji="1" lang="ja-JP" altLang="en-US" dirty="0"/>
          </a:p>
        </p:txBody>
      </p:sp>
      <p:sp>
        <p:nvSpPr>
          <p:cNvPr id="4" name="スライド番号プレースホルダー 3">
            <a:extLst>
              <a:ext uri="{FF2B5EF4-FFF2-40B4-BE49-F238E27FC236}">
                <a16:creationId xmlns:a16="http://schemas.microsoft.com/office/drawing/2014/main" id="{B3455EC8-7A47-B846-A45F-BA8F2DE79D60}"/>
              </a:ext>
            </a:extLst>
          </p:cNvPr>
          <p:cNvSpPr>
            <a:spLocks noGrp="1"/>
          </p:cNvSpPr>
          <p:nvPr>
            <p:ph type="sldNum" sz="quarter" idx="12"/>
          </p:nvPr>
        </p:nvSpPr>
        <p:spPr/>
        <p:txBody>
          <a:bodyPr/>
          <a:lstStyle/>
          <a:p>
            <a:fld id="{2D0B2721-0B86-4E2B-BA2B-D37C06C38BC6}" type="slidenum">
              <a:rPr kumimoji="1" lang="ja-JP" altLang="en-US" smtClean="0"/>
              <a:t>15</a:t>
            </a:fld>
            <a:endParaRPr kumimoji="1" lang="ja-JP" altLang="en-US"/>
          </a:p>
        </p:txBody>
      </p:sp>
      <p:pic>
        <p:nvPicPr>
          <p:cNvPr id="5" name="Picture 2">
            <a:extLst>
              <a:ext uri="{FF2B5EF4-FFF2-40B4-BE49-F238E27FC236}">
                <a16:creationId xmlns:a16="http://schemas.microsoft.com/office/drawing/2014/main" id="{9317B0E0-D34A-4004-950B-7031BCC258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7450" y="4221957"/>
            <a:ext cx="3638550" cy="204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角丸四角形吹き出し 8">
            <a:extLst>
              <a:ext uri="{FF2B5EF4-FFF2-40B4-BE49-F238E27FC236}">
                <a16:creationId xmlns:a16="http://schemas.microsoft.com/office/drawing/2014/main" id="{975C181E-2BF2-4AE0-8413-E57DD4E615C5}"/>
              </a:ext>
            </a:extLst>
          </p:cNvPr>
          <p:cNvSpPr/>
          <p:nvPr/>
        </p:nvSpPr>
        <p:spPr>
          <a:xfrm>
            <a:off x="6300788" y="4304507"/>
            <a:ext cx="3100387" cy="1962150"/>
          </a:xfrm>
          <a:prstGeom prst="wedgeRoundRectCallout">
            <a:avLst>
              <a:gd name="adj1" fmla="val -94794"/>
              <a:gd name="adj2" fmla="val -13473"/>
              <a:gd name="adj3" fmla="val 16667"/>
            </a:avLst>
          </a:prstGeom>
          <a:solidFill>
            <a:srgbClr val="FFFF00">
              <a:alpha val="49000"/>
            </a:srgbClr>
          </a:solidFill>
          <a:ln w="25400" cap="flat" cmpd="sng" algn="ctr">
            <a:solidFill>
              <a:srgbClr val="00E4A8">
                <a:shade val="5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fontAlgn="auto" hangingPunct="1">
              <a:spcBef>
                <a:spcPts val="0"/>
              </a:spcBef>
              <a:spcAft>
                <a:spcPts val="0"/>
              </a:spcAft>
              <a:defRPr/>
            </a:pPr>
            <a:r>
              <a:rPr kumimoji="0" lang="en-US" altLang="ja-JP" sz="2400" kern="0" dirty="0">
                <a:solidFill>
                  <a:srgbClr val="000000"/>
                </a:solidFill>
                <a:latin typeface="Tahoma"/>
                <a:ea typeface="ＭＳ Ｐゴシック"/>
              </a:rPr>
              <a:t>ID</a:t>
            </a:r>
            <a:r>
              <a:rPr kumimoji="0" lang="ja-JP" altLang="en-US" sz="2400" kern="0" dirty="0">
                <a:solidFill>
                  <a:srgbClr val="000000"/>
                </a:solidFill>
                <a:latin typeface="Tahoma"/>
                <a:ea typeface="ＭＳ Ｐゴシック"/>
              </a:rPr>
              <a:t>・パスワードを</a:t>
            </a:r>
            <a:br>
              <a:rPr kumimoji="0" lang="en-US" altLang="ja-JP" sz="2400" kern="0" dirty="0">
                <a:solidFill>
                  <a:srgbClr val="000000"/>
                </a:solidFill>
                <a:latin typeface="Tahoma"/>
                <a:ea typeface="ＭＳ Ｐゴシック"/>
              </a:rPr>
            </a:br>
            <a:r>
              <a:rPr kumimoji="0" lang="ja-JP" altLang="en-US" sz="2400" kern="0" dirty="0">
                <a:solidFill>
                  <a:srgbClr val="000000"/>
                </a:solidFill>
                <a:latin typeface="Tahoma"/>
                <a:ea typeface="ＭＳ Ｐゴシック"/>
              </a:rPr>
              <a:t>しっかり管理して、</a:t>
            </a:r>
            <a:br>
              <a:rPr kumimoji="0" lang="en-US" altLang="ja-JP" sz="2400" kern="0" dirty="0">
                <a:solidFill>
                  <a:srgbClr val="000000"/>
                </a:solidFill>
                <a:latin typeface="Tahoma"/>
                <a:ea typeface="ＭＳ Ｐゴシック"/>
              </a:rPr>
            </a:br>
            <a:r>
              <a:rPr kumimoji="0" lang="ja-JP" altLang="en-US" sz="2400" kern="0" dirty="0">
                <a:solidFill>
                  <a:srgbClr val="000000"/>
                </a:solidFill>
                <a:latin typeface="Tahoma"/>
                <a:ea typeface="ＭＳ Ｐゴシック"/>
              </a:rPr>
              <a:t>インターネットを安全に利用しましょう！</a:t>
            </a:r>
          </a:p>
        </p:txBody>
      </p:sp>
    </p:spTree>
    <p:extLst>
      <p:ext uri="{BB962C8B-B14F-4D97-AF65-F5344CB8AC3E}">
        <p14:creationId xmlns:p14="http://schemas.microsoft.com/office/powerpoint/2010/main" val="10094059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1DCD16-D866-285B-F0F1-372E5B47CFEB}"/>
              </a:ext>
            </a:extLst>
          </p:cNvPr>
          <p:cNvSpPr>
            <a:spLocks noGrp="1"/>
          </p:cNvSpPr>
          <p:nvPr>
            <p:ph type="title"/>
          </p:nvPr>
        </p:nvSpPr>
        <p:spPr/>
        <p:txBody>
          <a:bodyPr/>
          <a:lstStyle/>
          <a:p>
            <a:r>
              <a:rPr kumimoji="1" lang="ja-JP" altLang="en-US" dirty="0"/>
              <a:t>参考資料</a:t>
            </a:r>
          </a:p>
        </p:txBody>
      </p:sp>
      <p:sp>
        <p:nvSpPr>
          <p:cNvPr id="3" name="コンテンツ プレースホルダー 2">
            <a:extLst>
              <a:ext uri="{FF2B5EF4-FFF2-40B4-BE49-F238E27FC236}">
                <a16:creationId xmlns:a16="http://schemas.microsoft.com/office/drawing/2014/main" id="{4E6284B1-C95A-E1F4-F5D6-3EA25A1D916F}"/>
              </a:ext>
            </a:extLst>
          </p:cNvPr>
          <p:cNvSpPr>
            <a:spLocks noGrp="1"/>
          </p:cNvSpPr>
          <p:nvPr>
            <p:ph idx="1"/>
          </p:nvPr>
        </p:nvSpPr>
        <p:spPr/>
        <p:txBody>
          <a:bodyPr>
            <a:noAutofit/>
          </a:bodyPr>
          <a:lstStyle/>
          <a:p>
            <a:r>
              <a:rPr kumimoji="1" lang="ja-JP" altLang="en-US" sz="2000" dirty="0"/>
              <a:t>映像で知る情報セキュリティ</a:t>
            </a:r>
          </a:p>
          <a:p>
            <a:pPr marL="0" indent="0">
              <a:buNone/>
            </a:pPr>
            <a:r>
              <a:rPr lang="ja-JP" altLang="en-US" sz="2000" dirty="0"/>
              <a:t>　</a:t>
            </a:r>
            <a:r>
              <a:rPr kumimoji="1" lang="ja-JP" altLang="en-US" sz="2000" dirty="0"/>
              <a:t>陽だまり家族とパスワード～自分を守る</a:t>
            </a:r>
            <a:r>
              <a:rPr kumimoji="1" lang="en-US" altLang="ja-JP" sz="2000" dirty="0"/>
              <a:t>3</a:t>
            </a:r>
            <a:r>
              <a:rPr kumimoji="1" lang="ja-JP" altLang="en-US" sz="2000" dirty="0"/>
              <a:t>つのポイント～　　</a:t>
            </a:r>
          </a:p>
          <a:p>
            <a:pPr marL="0" indent="0">
              <a:buNone/>
            </a:pPr>
            <a:r>
              <a:rPr lang="ja-JP" altLang="en-US" sz="2000" dirty="0"/>
              <a:t>　</a:t>
            </a:r>
            <a:r>
              <a:rPr kumimoji="1" lang="en-US" altLang="ja-JP" sz="2000" dirty="0">
                <a:solidFill>
                  <a:srgbClr val="006DAA"/>
                </a:solidFill>
              </a:rPr>
              <a:t>https://www.ipa.go.jp/security/keihatsu/videos/</a:t>
            </a:r>
            <a:br>
              <a:rPr kumimoji="1" lang="en-US" altLang="ja-JP" sz="2000" dirty="0">
                <a:solidFill>
                  <a:srgbClr val="006DAA"/>
                </a:solidFill>
              </a:rPr>
            </a:br>
            <a:endParaRPr kumimoji="1" lang="en-US" altLang="ja-JP" sz="2000" dirty="0">
              <a:solidFill>
                <a:srgbClr val="006DAA"/>
              </a:solidFill>
            </a:endParaRPr>
          </a:p>
          <a:p>
            <a:r>
              <a:rPr kumimoji="1" lang="ja-JP" altLang="en-US" sz="2000" dirty="0"/>
              <a:t>不正ログイン対策特集ページ</a:t>
            </a:r>
          </a:p>
          <a:p>
            <a:pPr marL="0" indent="0">
              <a:buNone/>
            </a:pPr>
            <a:r>
              <a:rPr lang="ja-JP" altLang="en-US" sz="2000" dirty="0"/>
              <a:t>　</a:t>
            </a:r>
            <a:r>
              <a:rPr kumimoji="1" lang="ja-JP" altLang="en-US" sz="2000" dirty="0"/>
              <a:t>「パスワードの作成・管理方法」と「多要素認証の設定」について</a:t>
            </a:r>
            <a:br>
              <a:rPr kumimoji="1" lang="ja-JP" altLang="en-US" sz="2000" dirty="0"/>
            </a:br>
            <a:r>
              <a:rPr kumimoji="1" lang="ja-JP" altLang="en-US" sz="2000" dirty="0"/>
              <a:t>　情報提供を行っています。　　　</a:t>
            </a:r>
          </a:p>
          <a:p>
            <a:pPr marL="0" indent="0">
              <a:buNone/>
            </a:pPr>
            <a:r>
              <a:rPr lang="ja-JP" altLang="en-US" sz="2000" dirty="0"/>
              <a:t>　</a:t>
            </a:r>
            <a:r>
              <a:rPr kumimoji="1" lang="en-US" altLang="ja-JP" sz="2000" dirty="0">
                <a:solidFill>
                  <a:srgbClr val="006DAA"/>
                </a:solidFill>
              </a:rPr>
              <a:t>https://www.ipa.go.jp/security/anshin/account_security.html</a:t>
            </a:r>
          </a:p>
          <a:p>
            <a:pPr marL="0" indent="0">
              <a:buNone/>
            </a:pPr>
            <a:endParaRPr lang="en-US" altLang="ja-JP" sz="2000" dirty="0">
              <a:solidFill>
                <a:srgbClr val="006DAA"/>
              </a:solidFill>
            </a:endParaRPr>
          </a:p>
          <a:p>
            <a:r>
              <a:rPr kumimoji="1" lang="ja-JP" altLang="en-US" sz="2000" dirty="0"/>
              <a:t>中小企業の情報セキュリティ対策ガイドライン</a:t>
            </a:r>
          </a:p>
          <a:p>
            <a:pPr marL="0" indent="0">
              <a:buNone/>
            </a:pPr>
            <a:r>
              <a:rPr lang="ja-JP" altLang="en-US" sz="2000" dirty="0"/>
              <a:t>　</a:t>
            </a:r>
            <a:r>
              <a:rPr kumimoji="1" lang="ja-JP" altLang="en-US" sz="2000" dirty="0"/>
              <a:t>中小企業の経営者や実務担当者が、情報セキュリティ対策の必要性を理解し、</a:t>
            </a:r>
            <a:br>
              <a:rPr kumimoji="1" lang="ja-JP" altLang="en-US" sz="2000" dirty="0"/>
            </a:br>
            <a:r>
              <a:rPr kumimoji="1" lang="ja-JP" altLang="en-US" sz="2000" dirty="0"/>
              <a:t>　情報を安全に管理するための具体的な手順等を示したガイドライン</a:t>
            </a:r>
          </a:p>
          <a:p>
            <a:pPr marL="0" indent="0">
              <a:buNone/>
            </a:pPr>
            <a:r>
              <a:rPr lang="ja-JP" altLang="en-US" sz="2000" dirty="0"/>
              <a:t>　</a:t>
            </a:r>
            <a:r>
              <a:rPr kumimoji="1" lang="en-US" altLang="ja-JP" sz="2000" dirty="0">
                <a:solidFill>
                  <a:srgbClr val="006DAA"/>
                </a:solidFill>
              </a:rPr>
              <a:t>https://www.ipa.go.jp/security/keihatsu/sme/guideline/</a:t>
            </a:r>
          </a:p>
        </p:txBody>
      </p:sp>
      <p:sp>
        <p:nvSpPr>
          <p:cNvPr id="4" name="スライド番号プレースホルダー 3">
            <a:extLst>
              <a:ext uri="{FF2B5EF4-FFF2-40B4-BE49-F238E27FC236}">
                <a16:creationId xmlns:a16="http://schemas.microsoft.com/office/drawing/2014/main" id="{C68EFC6F-EBFA-0B54-C628-A3DA5C7ACD2F}"/>
              </a:ext>
            </a:extLst>
          </p:cNvPr>
          <p:cNvSpPr>
            <a:spLocks noGrp="1"/>
          </p:cNvSpPr>
          <p:nvPr>
            <p:ph type="sldNum" sz="quarter" idx="12"/>
          </p:nvPr>
        </p:nvSpPr>
        <p:spPr/>
        <p:txBody>
          <a:bodyPr/>
          <a:lstStyle/>
          <a:p>
            <a:fld id="{2D0B2721-0B86-4E2B-BA2B-D37C06C38BC6}" type="slidenum">
              <a:rPr kumimoji="1" lang="ja-JP" altLang="en-US" smtClean="0"/>
              <a:t>16</a:t>
            </a:fld>
            <a:endParaRPr kumimoji="1" lang="ja-JP" altLang="en-US"/>
          </a:p>
        </p:txBody>
      </p:sp>
    </p:spTree>
    <p:extLst>
      <p:ext uri="{BB962C8B-B14F-4D97-AF65-F5344CB8AC3E}">
        <p14:creationId xmlns:p14="http://schemas.microsoft.com/office/powerpoint/2010/main" val="4250443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169577-BA65-0B6F-D119-3C132C4F05F0}"/>
              </a:ext>
            </a:extLst>
          </p:cNvPr>
          <p:cNvSpPr>
            <a:spLocks noGrp="1"/>
          </p:cNvSpPr>
          <p:nvPr>
            <p:ph type="ctrTitle"/>
          </p:nvPr>
        </p:nvSpPr>
        <p:spPr/>
        <p:txBody>
          <a:bodyPr>
            <a:normAutofit/>
          </a:bodyPr>
          <a:lstStyle/>
          <a:p>
            <a:r>
              <a:rPr lang="ja-JP" altLang="en-US" sz="5400" dirty="0"/>
              <a:t>パスワード</a:t>
            </a:r>
            <a:endParaRPr kumimoji="1" lang="ja-JP" altLang="en-US" sz="5400" dirty="0"/>
          </a:p>
        </p:txBody>
      </p:sp>
      <p:sp>
        <p:nvSpPr>
          <p:cNvPr id="3" name="字幕 2">
            <a:extLst>
              <a:ext uri="{FF2B5EF4-FFF2-40B4-BE49-F238E27FC236}">
                <a16:creationId xmlns:a16="http://schemas.microsoft.com/office/drawing/2014/main" id="{B1B86F05-FE7F-4FCA-6ED2-71E40983DDC1}"/>
              </a:ext>
            </a:extLst>
          </p:cNvPr>
          <p:cNvSpPr>
            <a:spLocks noGrp="1"/>
          </p:cNvSpPr>
          <p:nvPr>
            <p:ph type="subTitle" idx="1"/>
          </p:nvPr>
        </p:nvSpPr>
        <p:spPr/>
        <p:txBody>
          <a:bodyPr/>
          <a:lstStyle/>
          <a:p>
            <a:r>
              <a:rPr kumimoji="1" lang="ja-JP" altLang="en-US" dirty="0"/>
              <a:t>使用映像教材</a:t>
            </a:r>
          </a:p>
          <a:p>
            <a:r>
              <a:rPr kumimoji="1" lang="ja-JP" altLang="en-US" dirty="0"/>
              <a:t>陽だまり家族とパスワード</a:t>
            </a:r>
            <a:br>
              <a:rPr kumimoji="1" lang="ja-JP" altLang="en-US" dirty="0"/>
            </a:br>
            <a:r>
              <a:rPr kumimoji="1" lang="ja-JP" altLang="en-US" dirty="0"/>
              <a:t>～自分を守る</a:t>
            </a:r>
            <a:r>
              <a:rPr kumimoji="1" lang="en-US" altLang="ja-JP" dirty="0"/>
              <a:t>3</a:t>
            </a:r>
            <a:r>
              <a:rPr kumimoji="1" lang="ja-JP" altLang="en-US" dirty="0"/>
              <a:t>つのポイント～</a:t>
            </a:r>
          </a:p>
          <a:p>
            <a:endParaRPr kumimoji="1" lang="ja-JP" altLang="en-US" dirty="0"/>
          </a:p>
        </p:txBody>
      </p:sp>
      <p:sp>
        <p:nvSpPr>
          <p:cNvPr id="4" name="スライド番号プレースホルダー 3">
            <a:extLst>
              <a:ext uri="{FF2B5EF4-FFF2-40B4-BE49-F238E27FC236}">
                <a16:creationId xmlns:a16="http://schemas.microsoft.com/office/drawing/2014/main" id="{9D4421E1-2E15-6C72-84B0-C6C8EC0380F6}"/>
              </a:ext>
            </a:extLst>
          </p:cNvPr>
          <p:cNvSpPr>
            <a:spLocks noGrp="1"/>
          </p:cNvSpPr>
          <p:nvPr>
            <p:ph type="sldNum" sz="quarter" idx="12"/>
          </p:nvPr>
        </p:nvSpPr>
        <p:spPr/>
        <p:txBody>
          <a:bodyPr/>
          <a:lstStyle/>
          <a:p>
            <a:fld id="{2D0B2721-0B86-4E2B-BA2B-D37C06C38BC6}" type="slidenum">
              <a:rPr kumimoji="1" lang="ja-JP" altLang="en-US" smtClean="0"/>
              <a:t>2</a:t>
            </a:fld>
            <a:endParaRPr kumimoji="1" lang="ja-JP" altLang="en-US"/>
          </a:p>
        </p:txBody>
      </p:sp>
    </p:spTree>
    <p:extLst>
      <p:ext uri="{BB962C8B-B14F-4D97-AF65-F5344CB8AC3E}">
        <p14:creationId xmlns:p14="http://schemas.microsoft.com/office/powerpoint/2010/main" val="1457834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3E2A46-0F81-D785-2730-336C475555E0}"/>
              </a:ext>
            </a:extLst>
          </p:cNvPr>
          <p:cNvSpPr>
            <a:spLocks noGrp="1"/>
          </p:cNvSpPr>
          <p:nvPr>
            <p:ph type="title"/>
          </p:nvPr>
        </p:nvSpPr>
        <p:spPr/>
        <p:txBody>
          <a:bodyPr/>
          <a:lstStyle/>
          <a:p>
            <a:r>
              <a:rPr lang="ja-JP" altLang="en-US" dirty="0"/>
              <a:t>目次</a:t>
            </a:r>
            <a:endParaRPr kumimoji="1" lang="ja-JP" altLang="en-US" dirty="0"/>
          </a:p>
        </p:txBody>
      </p:sp>
      <p:sp>
        <p:nvSpPr>
          <p:cNvPr id="3" name="コンテンツ プレースホルダー 2">
            <a:extLst>
              <a:ext uri="{FF2B5EF4-FFF2-40B4-BE49-F238E27FC236}">
                <a16:creationId xmlns:a16="http://schemas.microsoft.com/office/drawing/2014/main" id="{CEDAF37F-336C-F45F-20AE-B38135DACCF3}"/>
              </a:ext>
            </a:extLst>
          </p:cNvPr>
          <p:cNvSpPr>
            <a:spLocks noGrp="1"/>
          </p:cNvSpPr>
          <p:nvPr>
            <p:ph idx="1"/>
          </p:nvPr>
        </p:nvSpPr>
        <p:spPr/>
        <p:txBody>
          <a:bodyPr/>
          <a:lstStyle/>
          <a:p>
            <a:pPr marL="0" indent="0">
              <a:buNone/>
            </a:pPr>
            <a:r>
              <a:rPr kumimoji="1" lang="ja-JP" altLang="en-US" dirty="0"/>
              <a:t>１．はじめに</a:t>
            </a:r>
          </a:p>
          <a:p>
            <a:pPr marL="0" indent="0">
              <a:buNone/>
            </a:pPr>
            <a:r>
              <a:rPr kumimoji="1" lang="ja-JP" altLang="en-US" dirty="0"/>
              <a:t>２．不正アクセスの被害と手口</a:t>
            </a:r>
          </a:p>
          <a:p>
            <a:pPr marL="0" indent="0">
              <a:buNone/>
            </a:pPr>
            <a:r>
              <a:rPr kumimoji="1" lang="ja-JP" altLang="en-US" dirty="0"/>
              <a:t>３．対策</a:t>
            </a:r>
          </a:p>
          <a:p>
            <a:pPr marL="0" indent="0">
              <a:buNone/>
            </a:pPr>
            <a:r>
              <a:rPr kumimoji="1" lang="ja-JP" altLang="en-US" dirty="0"/>
              <a:t>４．まとめ</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7F0F3675-D5A5-D19F-A36A-24BA727C53E8}"/>
              </a:ext>
            </a:extLst>
          </p:cNvPr>
          <p:cNvSpPr>
            <a:spLocks noGrp="1"/>
          </p:cNvSpPr>
          <p:nvPr>
            <p:ph type="sldNum" sz="quarter" idx="12"/>
          </p:nvPr>
        </p:nvSpPr>
        <p:spPr/>
        <p:txBody>
          <a:bodyPr/>
          <a:lstStyle/>
          <a:p>
            <a:fld id="{2D0B2721-0B86-4E2B-BA2B-D37C06C38BC6}" type="slidenum">
              <a:rPr kumimoji="1" lang="ja-JP" altLang="en-US" smtClean="0"/>
              <a:t>3</a:t>
            </a:fld>
            <a:endParaRPr kumimoji="1" lang="ja-JP" altLang="en-US"/>
          </a:p>
        </p:txBody>
      </p:sp>
    </p:spTree>
    <p:extLst>
      <p:ext uri="{BB962C8B-B14F-4D97-AF65-F5344CB8AC3E}">
        <p14:creationId xmlns:p14="http://schemas.microsoft.com/office/powerpoint/2010/main" val="1881659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0009C1-EEF9-9357-12C6-23BDD07E6521}"/>
              </a:ext>
            </a:extLst>
          </p:cNvPr>
          <p:cNvSpPr>
            <a:spLocks noGrp="1"/>
          </p:cNvSpPr>
          <p:nvPr>
            <p:ph type="title"/>
          </p:nvPr>
        </p:nvSpPr>
        <p:spPr/>
        <p:txBody>
          <a:bodyPr/>
          <a:lstStyle/>
          <a:p>
            <a:r>
              <a:rPr kumimoji="1" lang="en-US" altLang="ja-JP" dirty="0"/>
              <a:t>1.</a:t>
            </a:r>
            <a:r>
              <a:rPr kumimoji="1" lang="ja-JP" altLang="en-US" dirty="0"/>
              <a:t>はじめに</a:t>
            </a:r>
          </a:p>
        </p:txBody>
      </p:sp>
      <p:sp>
        <p:nvSpPr>
          <p:cNvPr id="4" name="スライド番号プレースホルダー 3">
            <a:extLst>
              <a:ext uri="{FF2B5EF4-FFF2-40B4-BE49-F238E27FC236}">
                <a16:creationId xmlns:a16="http://schemas.microsoft.com/office/drawing/2014/main" id="{3C5C1B9B-2270-06B2-E4C4-94FC033CD25F}"/>
              </a:ext>
            </a:extLst>
          </p:cNvPr>
          <p:cNvSpPr>
            <a:spLocks noGrp="1"/>
          </p:cNvSpPr>
          <p:nvPr>
            <p:ph type="sldNum" sz="quarter" idx="12"/>
          </p:nvPr>
        </p:nvSpPr>
        <p:spPr/>
        <p:txBody>
          <a:bodyPr/>
          <a:lstStyle/>
          <a:p>
            <a:fld id="{2D0B2721-0B86-4E2B-BA2B-D37C06C38BC6}" type="slidenum">
              <a:rPr kumimoji="1" lang="ja-JP" altLang="en-US" smtClean="0"/>
              <a:t>4</a:t>
            </a:fld>
            <a:endParaRPr kumimoji="1" lang="ja-JP" altLang="en-US"/>
          </a:p>
        </p:txBody>
      </p:sp>
      <p:sp>
        <p:nvSpPr>
          <p:cNvPr id="5" name="角丸四角形 20">
            <a:extLst>
              <a:ext uri="{FF2B5EF4-FFF2-40B4-BE49-F238E27FC236}">
                <a16:creationId xmlns:a16="http://schemas.microsoft.com/office/drawing/2014/main" id="{95677C0A-462D-ADBE-B4CE-E184EF111D3C}"/>
              </a:ext>
            </a:extLst>
          </p:cNvPr>
          <p:cNvSpPr/>
          <p:nvPr/>
        </p:nvSpPr>
        <p:spPr>
          <a:xfrm>
            <a:off x="2531604" y="5037916"/>
            <a:ext cx="7128792" cy="941109"/>
          </a:xfrm>
          <a:prstGeom prst="roundRect">
            <a:avLst/>
          </a:prstGeom>
          <a:solidFill>
            <a:schemeClr val="accent4">
              <a:lumMod val="20000"/>
              <a:lumOff val="80000"/>
            </a:schemeClr>
          </a:solidFill>
          <a:ln w="25400" cap="flat" cmpd="sng" algn="ctr">
            <a:solidFill>
              <a:srgbClr val="FBDF53">
                <a:shade val="50000"/>
              </a:srgbClr>
            </a:solidFill>
            <a:prstDash val="solid"/>
          </a:ln>
          <a:effectLst/>
        </p:spPr>
        <p:txBody>
          <a:bodyPr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lvl="0" algn="ctr">
              <a:defRPr/>
            </a:pPr>
            <a:r>
              <a:rPr kumimoji="0" lang="ja-JP" altLang="en-US" kern="0" dirty="0">
                <a:solidFill>
                  <a:srgbClr val="000000"/>
                </a:solidFill>
                <a:latin typeface="Meiryo UI" panose="020B0604030504040204" pitchFamily="50" charset="-128"/>
                <a:ea typeface="Meiryo UI" panose="020B0604030504040204" pitchFamily="50" charset="-128"/>
              </a:rPr>
              <a:t>元気な家族がいつもと様子が違う。</a:t>
            </a:r>
            <a:endParaRPr kumimoji="0" lang="en-US" altLang="ja-JP" kern="0" dirty="0">
              <a:solidFill>
                <a:srgbClr val="000000"/>
              </a:solidFill>
              <a:latin typeface="Meiryo UI" panose="020B0604030504040204" pitchFamily="50" charset="-128"/>
              <a:ea typeface="Meiryo UI" panose="020B0604030504040204" pitchFamily="50" charset="-128"/>
            </a:endParaRPr>
          </a:p>
          <a:p>
            <a:pPr lvl="0" algn="ctr">
              <a:defRPr/>
            </a:pPr>
            <a:r>
              <a:rPr kumimoji="0" lang="ja-JP" altLang="en-US" kern="0" dirty="0">
                <a:solidFill>
                  <a:srgbClr val="000000"/>
                </a:solidFill>
                <a:latin typeface="Meiryo UI" panose="020B0604030504040204" pitchFamily="50" charset="-128"/>
                <a:ea typeface="Meiryo UI" panose="020B0604030504040204" pitchFamily="50" charset="-128"/>
              </a:rPr>
              <a:t>みんなインターネットで被害にあったみたい。</a:t>
            </a:r>
            <a:endParaRPr kumimoji="0" lang="en-US" altLang="ja-JP" kern="0" dirty="0">
              <a:solidFill>
                <a:srgbClr val="000000"/>
              </a:solidFill>
              <a:latin typeface="Meiryo UI" panose="020B0604030504040204" pitchFamily="50" charset="-128"/>
              <a:ea typeface="Meiryo UI" panose="020B0604030504040204" pitchFamily="50" charset="-128"/>
            </a:endParaRPr>
          </a:p>
          <a:p>
            <a:pPr lvl="0" algn="ctr">
              <a:defRPr/>
            </a:pPr>
            <a:r>
              <a:rPr kumimoji="0" lang="ja-JP" altLang="en-US" kern="0" dirty="0">
                <a:solidFill>
                  <a:srgbClr val="000000"/>
                </a:solidFill>
                <a:latin typeface="Meiryo UI" panose="020B0604030504040204" pitchFamily="50" charset="-128"/>
                <a:ea typeface="Meiryo UI" panose="020B0604030504040204" pitchFamily="50" charset="-128"/>
              </a:rPr>
              <a:t>その原因は・・・</a:t>
            </a:r>
          </a:p>
        </p:txBody>
      </p:sp>
      <p:pic>
        <p:nvPicPr>
          <p:cNvPr id="6" name="図 5">
            <a:extLst>
              <a:ext uri="{FF2B5EF4-FFF2-40B4-BE49-F238E27FC236}">
                <a16:creationId xmlns:a16="http://schemas.microsoft.com/office/drawing/2014/main" id="{6D5625BE-D951-4F8B-B2A0-8B1E862DE02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69053" y="1113906"/>
            <a:ext cx="5432425" cy="306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円形吹き出し 7">
            <a:extLst>
              <a:ext uri="{FF2B5EF4-FFF2-40B4-BE49-F238E27FC236}">
                <a16:creationId xmlns:a16="http://schemas.microsoft.com/office/drawing/2014/main" id="{BE90A70E-61D3-4E20-8C88-6F260333B6A0}"/>
              </a:ext>
            </a:extLst>
          </p:cNvPr>
          <p:cNvSpPr/>
          <p:nvPr/>
        </p:nvSpPr>
        <p:spPr>
          <a:xfrm>
            <a:off x="8164902" y="1155975"/>
            <a:ext cx="1943100" cy="1504950"/>
          </a:xfrm>
          <a:prstGeom prst="wedgeEllipseCallout">
            <a:avLst>
              <a:gd name="adj1" fmla="val -62771"/>
              <a:gd name="adj2" fmla="val 43522"/>
            </a:avLst>
          </a:prstGeom>
          <a:solidFill>
            <a:srgbClr val="BBE0E3"/>
          </a:solidFill>
          <a:ln w="25400" cap="flat" cmpd="sng" algn="ctr">
            <a:solidFill>
              <a:srgbClr val="BBE0E3">
                <a:shade val="5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endParaRPr kumimoji="0" lang="ja-JP" altLang="en-US" sz="1800" b="0" kern="0">
              <a:solidFill>
                <a:srgbClr val="FFFFFF"/>
              </a:solidFill>
              <a:latin typeface="Meiryo UI" panose="020B0604030504040204" pitchFamily="50" charset="-128"/>
              <a:ea typeface="Meiryo UI" panose="020B0604030504040204" pitchFamily="50" charset="-128"/>
            </a:endParaRPr>
          </a:p>
        </p:txBody>
      </p:sp>
      <p:sp>
        <p:nvSpPr>
          <p:cNvPr id="8" name="角丸四角形 8">
            <a:extLst>
              <a:ext uri="{FF2B5EF4-FFF2-40B4-BE49-F238E27FC236}">
                <a16:creationId xmlns:a16="http://schemas.microsoft.com/office/drawing/2014/main" id="{ED3CABB0-45CE-4476-9FC0-627D872E685C}"/>
              </a:ext>
            </a:extLst>
          </p:cNvPr>
          <p:cNvSpPr/>
          <p:nvPr/>
        </p:nvSpPr>
        <p:spPr>
          <a:xfrm>
            <a:off x="3600841" y="4244456"/>
            <a:ext cx="2654300" cy="563562"/>
          </a:xfrm>
          <a:prstGeom prst="roundRect">
            <a:avLst/>
          </a:prstGeom>
          <a:noFill/>
          <a:ln w="28575" cap="flat" cmpd="sng" algn="ctr">
            <a:solidFill>
              <a:srgbClr val="FFFFFF">
                <a:lumMod val="5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r>
              <a:rPr kumimoji="0" lang="ja-JP" altLang="en-US" sz="1800" kern="0" dirty="0">
                <a:solidFill>
                  <a:srgbClr val="000000"/>
                </a:solidFill>
                <a:latin typeface="Meiryo UI" panose="020B0604030504040204" pitchFamily="50" charset="-128"/>
                <a:ea typeface="Meiryo UI" panose="020B0604030504040204" pitchFamily="50" charset="-128"/>
              </a:rPr>
              <a:t>解説ロボット</a:t>
            </a:r>
            <a:endParaRPr kumimoji="0" lang="en-US" altLang="ja-JP" sz="1800" kern="0" dirty="0">
              <a:solidFill>
                <a:srgbClr val="000000"/>
              </a:solidFill>
              <a:latin typeface="Meiryo UI" panose="020B0604030504040204" pitchFamily="50" charset="-128"/>
              <a:ea typeface="Meiryo UI" panose="020B0604030504040204" pitchFamily="50" charset="-128"/>
            </a:endParaRPr>
          </a:p>
        </p:txBody>
      </p:sp>
      <p:sp>
        <p:nvSpPr>
          <p:cNvPr id="9" name="角丸四角形 9">
            <a:extLst>
              <a:ext uri="{FF2B5EF4-FFF2-40B4-BE49-F238E27FC236}">
                <a16:creationId xmlns:a16="http://schemas.microsoft.com/office/drawing/2014/main" id="{54F5BFF2-9ED0-4135-90A6-C0A5FF3B5748}"/>
              </a:ext>
            </a:extLst>
          </p:cNvPr>
          <p:cNvSpPr/>
          <p:nvPr/>
        </p:nvSpPr>
        <p:spPr>
          <a:xfrm>
            <a:off x="6586929" y="4241281"/>
            <a:ext cx="1581150" cy="563562"/>
          </a:xfrm>
          <a:prstGeom prst="roundRect">
            <a:avLst/>
          </a:prstGeom>
          <a:noFill/>
          <a:ln w="28575" cap="flat" cmpd="sng" algn="ctr">
            <a:solidFill>
              <a:srgbClr val="FFFFFF">
                <a:lumMod val="5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r>
              <a:rPr kumimoji="0" lang="ja-JP" altLang="en-US" sz="1800" b="0" kern="0" dirty="0">
                <a:solidFill>
                  <a:srgbClr val="000000"/>
                </a:solidFill>
                <a:latin typeface="Meiryo UI" panose="020B0604030504040204" pitchFamily="50" charset="-128"/>
                <a:ea typeface="Meiryo UI" panose="020B0604030504040204" pitchFamily="50" charset="-128"/>
              </a:rPr>
              <a:t>主人公</a:t>
            </a:r>
            <a:endParaRPr kumimoji="0" lang="en-US" altLang="ja-JP" sz="1800" b="0" kern="0" dirty="0">
              <a:solidFill>
                <a:srgbClr val="000000"/>
              </a:solidFill>
              <a:latin typeface="Meiryo UI" panose="020B0604030504040204" pitchFamily="50" charset="-128"/>
              <a:ea typeface="Meiryo UI" panose="020B0604030504040204" pitchFamily="50" charset="-128"/>
            </a:endParaRPr>
          </a:p>
          <a:p>
            <a:pPr algn="ctr" eaLnBrk="1" fontAlgn="auto" hangingPunct="1">
              <a:spcBef>
                <a:spcPts val="0"/>
              </a:spcBef>
              <a:spcAft>
                <a:spcPts val="0"/>
              </a:spcAft>
              <a:defRPr/>
            </a:pPr>
            <a:r>
              <a:rPr kumimoji="0" lang="ja-JP" altLang="en-US" sz="1800" b="0" kern="0" dirty="0">
                <a:solidFill>
                  <a:srgbClr val="000000"/>
                </a:solidFill>
                <a:latin typeface="Meiryo UI" panose="020B0604030504040204" pitchFamily="50" charset="-128"/>
                <a:ea typeface="Meiryo UI" panose="020B0604030504040204" pitchFamily="50" charset="-128"/>
              </a:rPr>
              <a:t>（</a:t>
            </a:r>
            <a:r>
              <a:rPr kumimoji="0" lang="ja-JP" altLang="en-US" sz="1800" kern="0" dirty="0">
                <a:solidFill>
                  <a:srgbClr val="000000"/>
                </a:solidFill>
                <a:latin typeface="Meiryo UI" panose="020B0604030504040204" pitchFamily="50" charset="-128"/>
                <a:ea typeface="Meiryo UI" panose="020B0604030504040204" pitchFamily="50" charset="-128"/>
              </a:rPr>
              <a:t>はるな</a:t>
            </a:r>
            <a:r>
              <a:rPr kumimoji="0" lang="ja-JP" altLang="en-US" sz="1800" b="0" kern="0" dirty="0">
                <a:solidFill>
                  <a:srgbClr val="000000"/>
                </a:solidFill>
                <a:latin typeface="Meiryo UI" panose="020B0604030504040204" pitchFamily="50" charset="-128"/>
                <a:ea typeface="Meiryo UI" panose="020B0604030504040204" pitchFamily="50" charset="-128"/>
              </a:rPr>
              <a:t>）</a:t>
            </a:r>
          </a:p>
        </p:txBody>
      </p:sp>
      <p:sp>
        <p:nvSpPr>
          <p:cNvPr id="10" name="テキスト ボックス 12">
            <a:extLst>
              <a:ext uri="{FF2B5EF4-FFF2-40B4-BE49-F238E27FC236}">
                <a16:creationId xmlns:a16="http://schemas.microsoft.com/office/drawing/2014/main" id="{F83EDB13-358A-4223-9C50-921FDBDD86FA}"/>
              </a:ext>
            </a:extLst>
          </p:cNvPr>
          <p:cNvSpPr txBox="1">
            <a:spLocks noChangeArrowheads="1"/>
          </p:cNvSpPr>
          <p:nvPr/>
        </p:nvSpPr>
        <p:spPr bwMode="auto">
          <a:xfrm>
            <a:off x="8355402" y="1435375"/>
            <a:ext cx="16875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ja-JP" altLang="en-US" sz="1800">
                <a:solidFill>
                  <a:srgbClr val="000000"/>
                </a:solidFill>
                <a:latin typeface="Meiryo UI" panose="020B0604030504040204" pitchFamily="50" charset="-128"/>
                <a:ea typeface="Meiryo UI" panose="020B0604030504040204" pitchFamily="50" charset="-128"/>
              </a:rPr>
              <a:t>インターネットで被害にあってるの。助けて。</a:t>
            </a:r>
            <a:endParaRPr lang="en-US" altLang="ja-JP" sz="1800">
              <a:solidFill>
                <a:srgbClr val="000000"/>
              </a:solidFill>
              <a:latin typeface="Meiryo UI" panose="020B0604030504040204" pitchFamily="50" charset="-128"/>
              <a:ea typeface="Meiryo UI" panose="020B0604030504040204" pitchFamily="50" charset="-128"/>
            </a:endParaRPr>
          </a:p>
        </p:txBody>
      </p:sp>
      <p:sp>
        <p:nvSpPr>
          <p:cNvPr id="11" name="円形吹き出し 12">
            <a:extLst>
              <a:ext uri="{FF2B5EF4-FFF2-40B4-BE49-F238E27FC236}">
                <a16:creationId xmlns:a16="http://schemas.microsoft.com/office/drawing/2014/main" id="{6E2A2283-3843-4BAE-9304-11CC84C42974}"/>
              </a:ext>
            </a:extLst>
          </p:cNvPr>
          <p:cNvSpPr/>
          <p:nvPr/>
        </p:nvSpPr>
        <p:spPr>
          <a:xfrm>
            <a:off x="1713304" y="2218807"/>
            <a:ext cx="1989137" cy="1328737"/>
          </a:xfrm>
          <a:prstGeom prst="wedgeEllipseCallout">
            <a:avLst>
              <a:gd name="adj1" fmla="val 69169"/>
              <a:gd name="adj2" fmla="val -42274"/>
            </a:avLst>
          </a:prstGeom>
          <a:solidFill>
            <a:srgbClr val="2D2D8A">
              <a:lumMod val="20000"/>
              <a:lumOff val="80000"/>
            </a:srgbClr>
          </a:solidFill>
          <a:ln w="25400" cap="flat" cmpd="sng" algn="ctr">
            <a:solidFill>
              <a:srgbClr val="2D2D8A">
                <a:lumMod val="60000"/>
                <a:lumOff val="4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endParaRPr kumimoji="0" lang="ja-JP" altLang="en-US" sz="1800" b="0" kern="0">
              <a:solidFill>
                <a:srgbClr val="FFFFFF"/>
              </a:solidFill>
              <a:latin typeface="Meiryo UI" panose="020B0604030504040204" pitchFamily="50" charset="-128"/>
              <a:ea typeface="Meiryo UI" panose="020B0604030504040204" pitchFamily="50" charset="-128"/>
            </a:endParaRPr>
          </a:p>
        </p:txBody>
      </p:sp>
      <p:sp>
        <p:nvSpPr>
          <p:cNvPr id="12" name="テキスト ボックス 14">
            <a:extLst>
              <a:ext uri="{FF2B5EF4-FFF2-40B4-BE49-F238E27FC236}">
                <a16:creationId xmlns:a16="http://schemas.microsoft.com/office/drawing/2014/main" id="{A0FFA864-0FD8-4C8A-BE3F-B209B1391FBC}"/>
              </a:ext>
            </a:extLst>
          </p:cNvPr>
          <p:cNvSpPr txBox="1">
            <a:spLocks noChangeArrowheads="1"/>
          </p:cNvSpPr>
          <p:nvPr/>
        </p:nvSpPr>
        <p:spPr bwMode="auto">
          <a:xfrm>
            <a:off x="1862529" y="2447407"/>
            <a:ext cx="17192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ja-JP" altLang="en-US" sz="1800" dirty="0">
                <a:solidFill>
                  <a:srgbClr val="000000"/>
                </a:solidFill>
                <a:latin typeface="Meiryo UI" panose="020B0604030504040204" pitchFamily="50" charset="-128"/>
                <a:ea typeface="Meiryo UI" panose="020B0604030504040204" pitchFamily="50" charset="-128"/>
              </a:rPr>
              <a:t>了解。でも原因は皆さん自身にあるのですよ。</a:t>
            </a:r>
            <a:endParaRPr lang="en-US" altLang="ja-JP" sz="180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7253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9891B6-004D-4ABA-821F-846307ED4D83}"/>
              </a:ext>
            </a:extLst>
          </p:cNvPr>
          <p:cNvSpPr>
            <a:spLocks noGrp="1"/>
          </p:cNvSpPr>
          <p:nvPr>
            <p:ph type="title"/>
          </p:nvPr>
        </p:nvSpPr>
        <p:spPr>
          <a:xfrm>
            <a:off x="423949" y="681037"/>
            <a:ext cx="11344102" cy="748780"/>
          </a:xfrm>
        </p:spPr>
        <p:txBody>
          <a:bodyPr>
            <a:normAutofit/>
          </a:bodyPr>
          <a:lstStyle/>
          <a:p>
            <a:pPr algn="ctr"/>
            <a:r>
              <a:rPr lang="ja-JP" altLang="en-US" dirty="0"/>
              <a:t>映像をご覧ください</a:t>
            </a:r>
          </a:p>
        </p:txBody>
      </p:sp>
      <p:sp>
        <p:nvSpPr>
          <p:cNvPr id="4" name="スライド番号プレースホルダー 3">
            <a:extLst>
              <a:ext uri="{FF2B5EF4-FFF2-40B4-BE49-F238E27FC236}">
                <a16:creationId xmlns:a16="http://schemas.microsoft.com/office/drawing/2014/main" id="{B4211646-8117-4BA3-BCD6-3D9955E1F695}"/>
              </a:ext>
            </a:extLst>
          </p:cNvPr>
          <p:cNvSpPr>
            <a:spLocks noGrp="1"/>
          </p:cNvSpPr>
          <p:nvPr>
            <p:ph type="sldNum" sz="quarter" idx="12"/>
          </p:nvPr>
        </p:nvSpPr>
        <p:spPr/>
        <p:txBody>
          <a:bodyPr/>
          <a:lstStyle/>
          <a:p>
            <a:fld id="{52F5C37E-78E7-4400-AF3C-CDF83D76E687}" type="slidenum">
              <a:rPr kumimoji="1" lang="ja-JP" altLang="en-US" smtClean="0"/>
              <a:t>5</a:t>
            </a:fld>
            <a:endParaRPr kumimoji="1" lang="ja-JP" altLang="en-US"/>
          </a:p>
        </p:txBody>
      </p:sp>
      <p:pic>
        <p:nvPicPr>
          <p:cNvPr id="5" name="Picture 2">
            <a:extLst>
              <a:ext uri="{FF2B5EF4-FFF2-40B4-BE49-F238E27FC236}">
                <a16:creationId xmlns:a16="http://schemas.microsoft.com/office/drawing/2014/main" id="{3D6B4C68-6928-44FA-948E-6903FD74340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14583" y="1825625"/>
            <a:ext cx="7762835" cy="435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0732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C60BC6-2106-0A5F-9D4C-C535D61FC4AA}"/>
              </a:ext>
            </a:extLst>
          </p:cNvPr>
          <p:cNvSpPr>
            <a:spLocks noGrp="1"/>
          </p:cNvSpPr>
          <p:nvPr>
            <p:ph type="title"/>
          </p:nvPr>
        </p:nvSpPr>
        <p:spPr/>
        <p:txBody>
          <a:bodyPr/>
          <a:lstStyle/>
          <a:p>
            <a:r>
              <a:rPr kumimoji="1" lang="en-US" altLang="ja-JP" dirty="0"/>
              <a:t>2. </a:t>
            </a:r>
            <a:r>
              <a:rPr kumimoji="1" lang="ja-JP" altLang="en-US" dirty="0"/>
              <a:t>不正アクセスの被害と手口</a:t>
            </a:r>
          </a:p>
        </p:txBody>
      </p:sp>
      <p:sp>
        <p:nvSpPr>
          <p:cNvPr id="4" name="スライド番号プレースホルダー 3">
            <a:extLst>
              <a:ext uri="{FF2B5EF4-FFF2-40B4-BE49-F238E27FC236}">
                <a16:creationId xmlns:a16="http://schemas.microsoft.com/office/drawing/2014/main" id="{5ABB7640-0C41-A613-EB0F-240DE5FA0A58}"/>
              </a:ext>
            </a:extLst>
          </p:cNvPr>
          <p:cNvSpPr>
            <a:spLocks noGrp="1"/>
          </p:cNvSpPr>
          <p:nvPr>
            <p:ph type="sldNum" sz="quarter" idx="12"/>
          </p:nvPr>
        </p:nvSpPr>
        <p:spPr/>
        <p:txBody>
          <a:bodyPr/>
          <a:lstStyle/>
          <a:p>
            <a:fld id="{2D0B2721-0B86-4E2B-BA2B-D37C06C38BC6}" type="slidenum">
              <a:rPr kumimoji="1" lang="ja-JP" altLang="en-US" smtClean="0"/>
              <a:t>6</a:t>
            </a:fld>
            <a:endParaRPr kumimoji="1" lang="ja-JP" altLang="en-US"/>
          </a:p>
        </p:txBody>
      </p:sp>
      <p:pic>
        <p:nvPicPr>
          <p:cNvPr id="5" name="Picture 4">
            <a:extLst>
              <a:ext uri="{FF2B5EF4-FFF2-40B4-BE49-F238E27FC236}">
                <a16:creationId xmlns:a16="http://schemas.microsoft.com/office/drawing/2014/main" id="{5C4200F5-8ACF-4B0A-B8B5-B44B58FF69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2719" y="3617299"/>
            <a:ext cx="3355975" cy="188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a:extLst>
              <a:ext uri="{FF2B5EF4-FFF2-40B4-BE49-F238E27FC236}">
                <a16:creationId xmlns:a16="http://schemas.microsoft.com/office/drawing/2014/main" id="{48A47EED-20B1-4650-8F7F-D1BC21613F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719" y="1747224"/>
            <a:ext cx="3355975" cy="1878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extLst>
              <a:ext uri="{FF2B5EF4-FFF2-40B4-BE49-F238E27FC236}">
                <a16:creationId xmlns:a16="http://schemas.microsoft.com/office/drawing/2014/main" id="{ACF7312F-FDC6-4C3C-BA8A-ABE99519DD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51232" y="1740874"/>
            <a:ext cx="3355975" cy="1884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a:extLst>
              <a:ext uri="{FF2B5EF4-FFF2-40B4-BE49-F238E27FC236}">
                <a16:creationId xmlns:a16="http://schemas.microsoft.com/office/drawing/2014/main" id="{9CB9A03E-FD81-4FD1-8806-4B44FE8B92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1232" y="3625237"/>
            <a:ext cx="3355975" cy="188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a:extLst>
              <a:ext uri="{FF2B5EF4-FFF2-40B4-BE49-F238E27FC236}">
                <a16:creationId xmlns:a16="http://schemas.microsoft.com/office/drawing/2014/main" id="{F6C8E236-8EBF-4F21-AE94-58BC113896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4982" y="1282865"/>
            <a:ext cx="1895475" cy="1065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a:extLst>
              <a:ext uri="{FF2B5EF4-FFF2-40B4-BE49-F238E27FC236}">
                <a16:creationId xmlns:a16="http://schemas.microsoft.com/office/drawing/2014/main" id="{54B4D8C6-BF8B-4C97-94BC-7B54AD88F4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70582" y="1282865"/>
            <a:ext cx="1895475" cy="1065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a:extLst>
              <a:ext uri="{FF2B5EF4-FFF2-40B4-BE49-F238E27FC236}">
                <a16:creationId xmlns:a16="http://schemas.microsoft.com/office/drawing/2014/main" id="{5DBA9572-B523-4364-9F4B-8A569C2C931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70582" y="5168740"/>
            <a:ext cx="1895475" cy="1065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a:extLst>
              <a:ext uri="{FF2B5EF4-FFF2-40B4-BE49-F238E27FC236}">
                <a16:creationId xmlns:a16="http://schemas.microsoft.com/office/drawing/2014/main" id="{DE8A0242-9C16-440E-AB87-8AA3F58B954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64982" y="5168740"/>
            <a:ext cx="1892300" cy="1065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テキスト ボックス 12">
            <a:extLst>
              <a:ext uri="{FF2B5EF4-FFF2-40B4-BE49-F238E27FC236}">
                <a16:creationId xmlns:a16="http://schemas.microsoft.com/office/drawing/2014/main" id="{874B8F0C-9101-4DD2-901E-75E0BA3A7F5F}"/>
              </a:ext>
            </a:extLst>
          </p:cNvPr>
          <p:cNvSpPr txBox="1"/>
          <p:nvPr/>
        </p:nvSpPr>
        <p:spPr>
          <a:xfrm>
            <a:off x="3671500" y="5328374"/>
            <a:ext cx="2185214" cy="646331"/>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defRPr/>
            </a:pPr>
            <a:r>
              <a:rPr lang="ja-JP" altLang="en-US" sz="3600" spc="50" dirty="0">
                <a:ln w="11430"/>
                <a:solidFill>
                  <a:srgbClr val="FF0000"/>
                </a:solidFill>
                <a:effectLst>
                  <a:outerShdw blurRad="76200" dist="50800" dir="5400000" algn="tl" rotWithShape="0">
                    <a:srgbClr val="000000">
                      <a:alpha val="65000"/>
                    </a:srgbClr>
                  </a:outerShdw>
                </a:effectLst>
                <a:latin typeface="+mn-ea"/>
                <a:ea typeface="+mn-ea"/>
              </a:rPr>
              <a:t>なりすまし</a:t>
            </a:r>
          </a:p>
        </p:txBody>
      </p:sp>
      <p:sp>
        <p:nvSpPr>
          <p:cNvPr id="14" name="テキスト ボックス 13">
            <a:extLst>
              <a:ext uri="{FF2B5EF4-FFF2-40B4-BE49-F238E27FC236}">
                <a16:creationId xmlns:a16="http://schemas.microsoft.com/office/drawing/2014/main" id="{D5067B3D-CF72-4757-8562-EF80F76E6551}"/>
              </a:ext>
            </a:extLst>
          </p:cNvPr>
          <p:cNvSpPr txBox="1"/>
          <p:nvPr/>
        </p:nvSpPr>
        <p:spPr>
          <a:xfrm>
            <a:off x="6356207" y="1236304"/>
            <a:ext cx="2050561" cy="646331"/>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defRPr/>
            </a:pPr>
            <a:r>
              <a:rPr lang="ja-JP" altLang="en-US" sz="3600" spc="50" dirty="0">
                <a:ln w="11430"/>
                <a:solidFill>
                  <a:srgbClr val="FF0000"/>
                </a:solidFill>
                <a:effectLst>
                  <a:outerShdw blurRad="76200" dist="50800" dir="5400000" algn="tl" rotWithShape="0">
                    <a:srgbClr val="000000">
                      <a:alpha val="65000"/>
                    </a:srgbClr>
                  </a:outerShdw>
                </a:effectLst>
                <a:latin typeface="+mn-ea"/>
                <a:ea typeface="+mn-ea"/>
              </a:rPr>
              <a:t>不正送金</a:t>
            </a:r>
          </a:p>
        </p:txBody>
      </p:sp>
    </p:spTree>
    <p:extLst>
      <p:ext uri="{BB962C8B-B14F-4D97-AF65-F5344CB8AC3E}">
        <p14:creationId xmlns:p14="http://schemas.microsoft.com/office/powerpoint/2010/main" val="3662800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CFAA18-F2A3-F37F-6F7C-6CDC0A493E30}"/>
              </a:ext>
            </a:extLst>
          </p:cNvPr>
          <p:cNvSpPr>
            <a:spLocks noGrp="1"/>
          </p:cNvSpPr>
          <p:nvPr>
            <p:ph type="title"/>
          </p:nvPr>
        </p:nvSpPr>
        <p:spPr/>
        <p:txBody>
          <a:bodyPr/>
          <a:lstStyle/>
          <a:p>
            <a:r>
              <a:rPr kumimoji="1" lang="en-US" altLang="ja-JP" dirty="0"/>
              <a:t>2. </a:t>
            </a:r>
            <a:r>
              <a:rPr kumimoji="1" lang="ja-JP" altLang="en-US" dirty="0"/>
              <a:t>不正アクセスの被害と手口</a:t>
            </a:r>
          </a:p>
        </p:txBody>
      </p:sp>
      <p:sp>
        <p:nvSpPr>
          <p:cNvPr id="3" name="コンテンツ プレースホルダー 2">
            <a:extLst>
              <a:ext uri="{FF2B5EF4-FFF2-40B4-BE49-F238E27FC236}">
                <a16:creationId xmlns:a16="http://schemas.microsoft.com/office/drawing/2014/main" id="{915247C4-AF44-530E-9622-558E971E3A5E}"/>
              </a:ext>
            </a:extLst>
          </p:cNvPr>
          <p:cNvSpPr>
            <a:spLocks noGrp="1"/>
          </p:cNvSpPr>
          <p:nvPr>
            <p:ph idx="1"/>
          </p:nvPr>
        </p:nvSpPr>
        <p:spPr/>
        <p:txBody>
          <a:bodyPr/>
          <a:lstStyle/>
          <a:p>
            <a:r>
              <a:rPr kumimoji="1" lang="ja-JP" altLang="en-US" dirty="0">
                <a:solidFill>
                  <a:srgbClr val="FF0000"/>
                </a:solidFill>
              </a:rPr>
              <a:t>単純なパスワード</a:t>
            </a:r>
            <a:r>
              <a:rPr kumimoji="1" lang="ja-JP" altLang="en-US" dirty="0"/>
              <a:t>を狙った類推・辞書攻撃</a:t>
            </a:r>
          </a:p>
          <a:p>
            <a:endParaRPr kumimoji="1" lang="ja-JP" altLang="en-US" dirty="0"/>
          </a:p>
        </p:txBody>
      </p:sp>
      <p:sp>
        <p:nvSpPr>
          <p:cNvPr id="4" name="スライド番号プレースホルダー 3">
            <a:extLst>
              <a:ext uri="{FF2B5EF4-FFF2-40B4-BE49-F238E27FC236}">
                <a16:creationId xmlns:a16="http://schemas.microsoft.com/office/drawing/2014/main" id="{18942FA9-5887-C956-7387-94FB664EE85C}"/>
              </a:ext>
            </a:extLst>
          </p:cNvPr>
          <p:cNvSpPr>
            <a:spLocks noGrp="1"/>
          </p:cNvSpPr>
          <p:nvPr>
            <p:ph type="sldNum" sz="quarter" idx="12"/>
          </p:nvPr>
        </p:nvSpPr>
        <p:spPr/>
        <p:txBody>
          <a:bodyPr/>
          <a:lstStyle/>
          <a:p>
            <a:fld id="{2D0B2721-0B86-4E2B-BA2B-D37C06C38BC6}" type="slidenum">
              <a:rPr kumimoji="1" lang="ja-JP" altLang="en-US" smtClean="0"/>
              <a:t>7</a:t>
            </a:fld>
            <a:endParaRPr kumimoji="1" lang="ja-JP" altLang="en-US"/>
          </a:p>
        </p:txBody>
      </p:sp>
      <p:pic>
        <p:nvPicPr>
          <p:cNvPr id="5" name="Picture 2">
            <a:extLst>
              <a:ext uri="{FF2B5EF4-FFF2-40B4-BE49-F238E27FC236}">
                <a16:creationId xmlns:a16="http://schemas.microsoft.com/office/drawing/2014/main" id="{29412B9D-0F60-4304-B9BC-5E04D129CB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0279" y="2061073"/>
            <a:ext cx="3615769" cy="2031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a:extLst>
              <a:ext uri="{FF2B5EF4-FFF2-40B4-BE49-F238E27FC236}">
                <a16:creationId xmlns:a16="http://schemas.microsoft.com/office/drawing/2014/main" id="{FC2AAE56-FA6B-42B2-A862-566A03DE10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0280" y="4092153"/>
            <a:ext cx="3607400" cy="2019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table">
            <a:extLst>
              <a:ext uri="{FF2B5EF4-FFF2-40B4-BE49-F238E27FC236}">
                <a16:creationId xmlns:a16="http://schemas.microsoft.com/office/drawing/2014/main" id="{3E74E6B3-4D03-EB86-9DBD-9C09C7F31AC1}"/>
              </a:ext>
            </a:extLst>
          </p:cNvPr>
          <p:cNvPicPr>
            <a:picLocks noChangeAspect="1"/>
          </p:cNvPicPr>
          <p:nvPr/>
        </p:nvPicPr>
        <p:blipFill>
          <a:blip r:embed="rId5"/>
          <a:stretch>
            <a:fillRect/>
          </a:stretch>
        </p:blipFill>
        <p:spPr>
          <a:xfrm>
            <a:off x="6066320" y="2386904"/>
            <a:ext cx="3835400" cy="3687838"/>
          </a:xfrm>
          <a:prstGeom prst="rect">
            <a:avLst/>
          </a:prstGeom>
        </p:spPr>
      </p:pic>
      <p:sp>
        <p:nvSpPr>
          <p:cNvPr id="8" name="正方形/長方形 7">
            <a:extLst>
              <a:ext uri="{FF2B5EF4-FFF2-40B4-BE49-F238E27FC236}">
                <a16:creationId xmlns:a16="http://schemas.microsoft.com/office/drawing/2014/main" id="{EE0C9C2F-B8EC-4314-B275-5DB76541C226}"/>
              </a:ext>
            </a:extLst>
          </p:cNvPr>
          <p:cNvSpPr/>
          <p:nvPr/>
        </p:nvSpPr>
        <p:spPr>
          <a:xfrm>
            <a:off x="6372040" y="1979336"/>
            <a:ext cx="2884123"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defRPr/>
            </a:pPr>
            <a:r>
              <a:rPr lang="ja-JP" altLang="en-US" sz="2000" dirty="0">
                <a:latin typeface="Meiryo UI" panose="020B0604030504040204" pitchFamily="50" charset="-128"/>
                <a:ea typeface="Meiryo UI" panose="020B0604030504040204" pitchFamily="50" charset="-128"/>
              </a:rPr>
              <a:t>最悪なパスワードランキング</a:t>
            </a:r>
          </a:p>
        </p:txBody>
      </p:sp>
      <p:sp>
        <p:nvSpPr>
          <p:cNvPr id="9" name="正方形/長方形 8">
            <a:extLst>
              <a:ext uri="{FF2B5EF4-FFF2-40B4-BE49-F238E27FC236}">
                <a16:creationId xmlns:a16="http://schemas.microsoft.com/office/drawing/2014/main" id="{52BDDA59-5304-4773-96C1-D40FC98298E1}"/>
              </a:ext>
            </a:extLst>
          </p:cNvPr>
          <p:cNvSpPr/>
          <p:nvPr/>
        </p:nvSpPr>
        <p:spPr>
          <a:xfrm>
            <a:off x="5950432" y="6020566"/>
            <a:ext cx="2957861" cy="307777"/>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defRPr/>
            </a:pP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2019</a:t>
            </a:r>
            <a:r>
              <a:rPr lang="ja-JP" altLang="en-US" sz="1400" dirty="0">
                <a:latin typeface="Meiryo UI" panose="020B0604030504040204" pitchFamily="50" charset="-128"/>
                <a:ea typeface="Meiryo UI" panose="020B0604030504040204" pitchFamily="50" charset="-128"/>
              </a:rPr>
              <a:t>年、米</a:t>
            </a:r>
            <a:r>
              <a:rPr lang="en-US" altLang="ja-JP" sz="1400" dirty="0" err="1">
                <a:latin typeface="Meiryo UI" panose="020B0604030504040204" pitchFamily="50" charset="-128"/>
                <a:ea typeface="Meiryo UI" panose="020B0604030504040204" pitchFamily="50" charset="-128"/>
              </a:rPr>
              <a:t>SplashData</a:t>
            </a:r>
            <a:r>
              <a:rPr lang="ja-JP" altLang="en-US" sz="1400" dirty="0">
                <a:latin typeface="Meiryo UI" panose="020B0604030504040204" pitchFamily="50" charset="-128"/>
                <a:ea typeface="Meiryo UI" panose="020B0604030504040204" pitchFamily="50" charset="-128"/>
              </a:rPr>
              <a:t>社調べ）</a:t>
            </a:r>
          </a:p>
        </p:txBody>
      </p:sp>
    </p:spTree>
    <p:extLst>
      <p:ext uri="{BB962C8B-B14F-4D97-AF65-F5344CB8AC3E}">
        <p14:creationId xmlns:p14="http://schemas.microsoft.com/office/powerpoint/2010/main" val="1660083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FB9440-5DDD-E325-4486-B269C6BD87BE}"/>
              </a:ext>
            </a:extLst>
          </p:cNvPr>
          <p:cNvSpPr>
            <a:spLocks noGrp="1"/>
          </p:cNvSpPr>
          <p:nvPr>
            <p:ph type="title"/>
          </p:nvPr>
        </p:nvSpPr>
        <p:spPr/>
        <p:txBody>
          <a:bodyPr/>
          <a:lstStyle/>
          <a:p>
            <a:r>
              <a:rPr kumimoji="1" lang="en-US" altLang="ja-JP" dirty="0"/>
              <a:t>2. </a:t>
            </a:r>
            <a:r>
              <a:rPr kumimoji="1" lang="ja-JP" altLang="en-US" dirty="0"/>
              <a:t>不正アクセスの被害と手口</a:t>
            </a:r>
          </a:p>
        </p:txBody>
      </p:sp>
      <p:sp>
        <p:nvSpPr>
          <p:cNvPr id="3" name="コンテンツ プレースホルダー 2">
            <a:extLst>
              <a:ext uri="{FF2B5EF4-FFF2-40B4-BE49-F238E27FC236}">
                <a16:creationId xmlns:a16="http://schemas.microsoft.com/office/drawing/2014/main" id="{99764B33-AC8F-1085-DDD0-88A65BB457C9}"/>
              </a:ext>
            </a:extLst>
          </p:cNvPr>
          <p:cNvSpPr>
            <a:spLocks noGrp="1"/>
          </p:cNvSpPr>
          <p:nvPr>
            <p:ph idx="1"/>
          </p:nvPr>
        </p:nvSpPr>
        <p:spPr/>
        <p:txBody>
          <a:bodyPr/>
          <a:lstStyle/>
          <a:p>
            <a:r>
              <a:rPr kumimoji="1" lang="ja-JP" altLang="en-US" dirty="0">
                <a:solidFill>
                  <a:srgbClr val="FF0000"/>
                </a:solidFill>
              </a:rPr>
              <a:t>パスワードの使い回し</a:t>
            </a:r>
            <a:r>
              <a:rPr kumimoji="1" lang="ja-JP" altLang="en-US" dirty="0"/>
              <a:t>を狙ったパスワードリスト攻撃</a:t>
            </a:r>
          </a:p>
          <a:p>
            <a:endParaRPr kumimoji="1" lang="ja-JP" altLang="en-US" dirty="0"/>
          </a:p>
        </p:txBody>
      </p:sp>
      <p:sp>
        <p:nvSpPr>
          <p:cNvPr id="4" name="スライド番号プレースホルダー 3">
            <a:extLst>
              <a:ext uri="{FF2B5EF4-FFF2-40B4-BE49-F238E27FC236}">
                <a16:creationId xmlns:a16="http://schemas.microsoft.com/office/drawing/2014/main" id="{21F682E0-A6C9-DA05-E24E-59847CA79E75}"/>
              </a:ext>
            </a:extLst>
          </p:cNvPr>
          <p:cNvSpPr>
            <a:spLocks noGrp="1"/>
          </p:cNvSpPr>
          <p:nvPr>
            <p:ph type="sldNum" sz="quarter" idx="12"/>
          </p:nvPr>
        </p:nvSpPr>
        <p:spPr/>
        <p:txBody>
          <a:bodyPr/>
          <a:lstStyle/>
          <a:p>
            <a:fld id="{2D0B2721-0B86-4E2B-BA2B-D37C06C38BC6}" type="slidenum">
              <a:rPr kumimoji="1" lang="ja-JP" altLang="en-US" smtClean="0"/>
              <a:t>8</a:t>
            </a:fld>
            <a:endParaRPr kumimoji="1" lang="ja-JP" altLang="en-US"/>
          </a:p>
        </p:txBody>
      </p:sp>
      <p:pic>
        <p:nvPicPr>
          <p:cNvPr id="5" name="Picture 2">
            <a:extLst>
              <a:ext uri="{FF2B5EF4-FFF2-40B4-BE49-F238E27FC236}">
                <a16:creationId xmlns:a16="http://schemas.microsoft.com/office/drawing/2014/main" id="{B6AEE639-E537-4A1A-A794-0DECFAFB518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4132" y="1953322"/>
            <a:ext cx="5715786" cy="3137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正方形/長方形 5">
            <a:extLst>
              <a:ext uri="{FF2B5EF4-FFF2-40B4-BE49-F238E27FC236}">
                <a16:creationId xmlns:a16="http://schemas.microsoft.com/office/drawing/2014/main" id="{F7560D7F-1B39-446A-B427-197A191BA774}"/>
              </a:ext>
            </a:extLst>
          </p:cNvPr>
          <p:cNvSpPr/>
          <p:nvPr/>
        </p:nvSpPr>
        <p:spPr>
          <a:xfrm>
            <a:off x="1882775" y="5226051"/>
            <a:ext cx="8426450" cy="95091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eaLnBrk="1" hangingPunct="1">
              <a:defRPr/>
            </a:pPr>
            <a:r>
              <a:rPr lang="ja-JP" altLang="en-US" sz="2000" dirty="0">
                <a:solidFill>
                  <a:srgbClr val="000000"/>
                </a:solidFill>
                <a:latin typeface="Meiryo UI" panose="020B0604030504040204" pitchFamily="50" charset="-128"/>
                <a:ea typeface="Meiryo UI" panose="020B0604030504040204" pitchFamily="50" charset="-128"/>
              </a:rPr>
              <a:t>利用者側で強固なパスワードを設定し、かつパソコン上でセキュリティソフトを利用していても、</a:t>
            </a:r>
            <a:r>
              <a:rPr lang="ja-JP" altLang="en-US" sz="2000" dirty="0">
                <a:solidFill>
                  <a:srgbClr val="FF0000"/>
                </a:solidFill>
                <a:latin typeface="Meiryo UI" panose="020B0604030504040204" pitchFamily="50" charset="-128"/>
                <a:ea typeface="Meiryo UI" panose="020B0604030504040204" pitchFamily="50" charset="-128"/>
              </a:rPr>
              <a:t>同一のパスワードを使い回している</a:t>
            </a:r>
            <a:r>
              <a:rPr lang="ja-JP" altLang="en-US" sz="2000" dirty="0">
                <a:solidFill>
                  <a:srgbClr val="000000"/>
                </a:solidFill>
                <a:latin typeface="Meiryo UI" panose="020B0604030504040204" pitchFamily="50" charset="-128"/>
                <a:ea typeface="Meiryo UI" panose="020B0604030504040204" pitchFamily="50" charset="-128"/>
              </a:rPr>
              <a:t>限り、パスワードリスト攻撃の被害を防ぐことはできません</a:t>
            </a:r>
          </a:p>
        </p:txBody>
      </p:sp>
      <p:grpSp>
        <p:nvGrpSpPr>
          <p:cNvPr id="7" name="グループ化 6">
            <a:extLst>
              <a:ext uri="{FF2B5EF4-FFF2-40B4-BE49-F238E27FC236}">
                <a16:creationId xmlns:a16="http://schemas.microsoft.com/office/drawing/2014/main" id="{3A5FB5B8-60A5-43E7-9F49-DDFEA42FC15C}"/>
              </a:ext>
            </a:extLst>
          </p:cNvPr>
          <p:cNvGrpSpPr>
            <a:grpSpLocks/>
          </p:cNvGrpSpPr>
          <p:nvPr/>
        </p:nvGrpSpPr>
        <p:grpSpPr bwMode="auto">
          <a:xfrm>
            <a:off x="1882775" y="4627563"/>
            <a:ext cx="642938" cy="646113"/>
            <a:chOff x="1533858" y="5286915"/>
            <a:chExt cx="643098" cy="646331"/>
          </a:xfrm>
        </p:grpSpPr>
        <p:sp>
          <p:nvSpPr>
            <p:cNvPr id="8" name="円/楕円 9">
              <a:extLst>
                <a:ext uri="{FF2B5EF4-FFF2-40B4-BE49-F238E27FC236}">
                  <a16:creationId xmlns:a16="http://schemas.microsoft.com/office/drawing/2014/main" id="{E4A58E2C-978C-4105-ACDA-E73C6878D64D}"/>
                </a:ext>
              </a:extLst>
            </p:cNvPr>
            <p:cNvSpPr>
              <a:spLocks noChangeAspect="1"/>
            </p:cNvSpPr>
            <p:nvPr/>
          </p:nvSpPr>
          <p:spPr>
            <a:xfrm>
              <a:off x="1533858" y="5344084"/>
              <a:ext cx="585934" cy="58598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endParaRPr lang="ja-JP" altLang="en-US" sz="1800" b="0">
                <a:solidFill>
                  <a:srgbClr val="FFFFFF"/>
                </a:solidFill>
                <a:latin typeface="Meiryo UI" panose="020B0604030504040204" pitchFamily="50" charset="-128"/>
                <a:ea typeface="Meiryo UI" panose="020B0604030504040204" pitchFamily="50" charset="-128"/>
              </a:endParaRPr>
            </a:p>
          </p:txBody>
        </p:sp>
        <p:sp>
          <p:nvSpPr>
            <p:cNvPr id="9" name="テキスト ボックス 12">
              <a:extLst>
                <a:ext uri="{FF2B5EF4-FFF2-40B4-BE49-F238E27FC236}">
                  <a16:creationId xmlns:a16="http://schemas.microsoft.com/office/drawing/2014/main" id="{68A6CADC-830B-4A47-8CD4-89716E32FCD8}"/>
                </a:ext>
              </a:extLst>
            </p:cNvPr>
            <p:cNvSpPr txBox="1">
              <a:spLocks noChangeArrowheads="1"/>
            </p:cNvSpPr>
            <p:nvPr/>
          </p:nvSpPr>
          <p:spPr bwMode="auto">
            <a:xfrm>
              <a:off x="1675180" y="5286915"/>
              <a:ext cx="5017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r>
                <a:rPr lang="en-US" altLang="ja-JP" sz="3600" dirty="0">
                  <a:solidFill>
                    <a:srgbClr val="000000"/>
                  </a:solidFill>
                  <a:latin typeface="Meiryo UI" panose="020B0604030504040204" pitchFamily="50" charset="-128"/>
                  <a:ea typeface="Meiryo UI" panose="020B0604030504040204" pitchFamily="50" charset="-128"/>
                </a:rPr>
                <a:t>!</a:t>
              </a:r>
            </a:p>
          </p:txBody>
        </p:sp>
      </p:grpSp>
    </p:spTree>
    <p:extLst>
      <p:ext uri="{BB962C8B-B14F-4D97-AF65-F5344CB8AC3E}">
        <p14:creationId xmlns:p14="http://schemas.microsoft.com/office/powerpoint/2010/main" val="1536567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8B7637-11A2-4393-8319-A5D562ABEF57}"/>
              </a:ext>
            </a:extLst>
          </p:cNvPr>
          <p:cNvSpPr>
            <a:spLocks noGrp="1"/>
          </p:cNvSpPr>
          <p:nvPr>
            <p:ph type="title"/>
          </p:nvPr>
        </p:nvSpPr>
        <p:spPr/>
        <p:txBody>
          <a:bodyPr/>
          <a:lstStyle/>
          <a:p>
            <a:r>
              <a:rPr kumimoji="1" lang="en-US" altLang="ja-JP" dirty="0"/>
              <a:t>2. </a:t>
            </a:r>
            <a:r>
              <a:rPr kumimoji="1" lang="ja-JP" altLang="en-US" dirty="0"/>
              <a:t>不正アクセスの被害と手口</a:t>
            </a:r>
          </a:p>
        </p:txBody>
      </p:sp>
      <p:sp>
        <p:nvSpPr>
          <p:cNvPr id="4" name="スライド番号プレースホルダー 3">
            <a:extLst>
              <a:ext uri="{FF2B5EF4-FFF2-40B4-BE49-F238E27FC236}">
                <a16:creationId xmlns:a16="http://schemas.microsoft.com/office/drawing/2014/main" id="{66C9AFB3-C456-CCCE-0E70-D81440FCF120}"/>
              </a:ext>
            </a:extLst>
          </p:cNvPr>
          <p:cNvSpPr>
            <a:spLocks noGrp="1"/>
          </p:cNvSpPr>
          <p:nvPr>
            <p:ph type="sldNum" sz="quarter" idx="12"/>
          </p:nvPr>
        </p:nvSpPr>
        <p:spPr/>
        <p:txBody>
          <a:bodyPr/>
          <a:lstStyle/>
          <a:p>
            <a:fld id="{2D0B2721-0B86-4E2B-BA2B-D37C06C38BC6}" type="slidenum">
              <a:rPr kumimoji="1" lang="ja-JP" altLang="en-US" smtClean="0"/>
              <a:t>9</a:t>
            </a:fld>
            <a:endParaRPr kumimoji="1" lang="ja-JP" altLang="en-US"/>
          </a:p>
        </p:txBody>
      </p:sp>
      <p:pic>
        <p:nvPicPr>
          <p:cNvPr id="5" name="Picture 4">
            <a:extLst>
              <a:ext uri="{FF2B5EF4-FFF2-40B4-BE49-F238E27FC236}">
                <a16:creationId xmlns:a16="http://schemas.microsoft.com/office/drawing/2014/main" id="{CB719D49-675D-47CB-9C31-C9E26B800F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7124" y="1940833"/>
            <a:ext cx="2524125"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円形吹き出し 3">
            <a:extLst>
              <a:ext uri="{FF2B5EF4-FFF2-40B4-BE49-F238E27FC236}">
                <a16:creationId xmlns:a16="http://schemas.microsoft.com/office/drawing/2014/main" id="{F9B045E3-3DAD-4F04-BEE9-0947C478C040}"/>
              </a:ext>
            </a:extLst>
          </p:cNvPr>
          <p:cNvSpPr>
            <a:spLocks noChangeArrowheads="1"/>
          </p:cNvSpPr>
          <p:nvPr/>
        </p:nvSpPr>
        <p:spPr bwMode="auto">
          <a:xfrm>
            <a:off x="2518886" y="1940833"/>
            <a:ext cx="3848100" cy="3008312"/>
          </a:xfrm>
          <a:prstGeom prst="wedgeEllipseCallout">
            <a:avLst>
              <a:gd name="adj1" fmla="val 67532"/>
              <a:gd name="adj2" fmla="val 3304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lnSpc>
                <a:spcPct val="80000"/>
              </a:lnSpc>
              <a:spcBef>
                <a:spcPct val="20000"/>
              </a:spcBef>
              <a:buClr>
                <a:schemeClr val="folHlink"/>
              </a:buClr>
              <a:buSzPct val="60000"/>
              <a:buFont typeface="Wingdings" panose="05000000000000000000" pitchFamily="2" charset="2"/>
              <a:buNone/>
            </a:pPr>
            <a:endParaRPr lang="ja-JP" altLang="en-US"/>
          </a:p>
        </p:txBody>
      </p:sp>
      <p:sp>
        <p:nvSpPr>
          <p:cNvPr id="7" name="雲形吹き出し 4">
            <a:extLst>
              <a:ext uri="{FF2B5EF4-FFF2-40B4-BE49-F238E27FC236}">
                <a16:creationId xmlns:a16="http://schemas.microsoft.com/office/drawing/2014/main" id="{B198910A-B453-4F14-97AB-7E00E9538CCE}"/>
              </a:ext>
            </a:extLst>
          </p:cNvPr>
          <p:cNvSpPr/>
          <p:nvPr/>
        </p:nvSpPr>
        <p:spPr bwMode="auto">
          <a:xfrm flipH="1">
            <a:off x="1652111" y="1434420"/>
            <a:ext cx="5043488" cy="3781425"/>
          </a:xfrm>
          <a:prstGeom prst="cloudCallout">
            <a:avLst>
              <a:gd name="adj1" fmla="val -63204"/>
              <a:gd name="adj2" fmla="val 23066"/>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marL="342900" indent="-342900" eaLnBrk="1" hangingPunct="1">
              <a:lnSpc>
                <a:spcPct val="80000"/>
              </a:lnSpc>
              <a:spcBef>
                <a:spcPct val="20000"/>
              </a:spcBef>
              <a:buClr>
                <a:schemeClr val="folHlink"/>
              </a:buClr>
              <a:buSzPct val="60000"/>
              <a:buFont typeface="Wingdings" pitchFamily="2" charset="2"/>
              <a:buNone/>
              <a:defRPr/>
            </a:pPr>
            <a:endParaRPr lang="ja-JP" altLang="en-US">
              <a:solidFill>
                <a:schemeClr val="tx1"/>
              </a:solidFill>
              <a:latin typeface="ＭＳ Ｐゴシック" pitchFamily="50" charset="-128"/>
            </a:endParaRPr>
          </a:p>
        </p:txBody>
      </p:sp>
      <p:pic>
        <p:nvPicPr>
          <p:cNvPr id="8" name="Picture 5">
            <a:extLst>
              <a:ext uri="{FF2B5EF4-FFF2-40B4-BE49-F238E27FC236}">
                <a16:creationId xmlns:a16="http://schemas.microsoft.com/office/drawing/2014/main" id="{5874D503-A5D0-4A37-8FC5-557C7FCE70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8886" y="1715293"/>
            <a:ext cx="3276600" cy="307411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角丸四角形吹き出し 11">
            <a:extLst>
              <a:ext uri="{FF2B5EF4-FFF2-40B4-BE49-F238E27FC236}">
                <a16:creationId xmlns:a16="http://schemas.microsoft.com/office/drawing/2014/main" id="{3371FB06-57CA-4985-8111-6034D1EDFDEF}"/>
              </a:ext>
            </a:extLst>
          </p:cNvPr>
          <p:cNvSpPr/>
          <p:nvPr/>
        </p:nvSpPr>
        <p:spPr>
          <a:xfrm>
            <a:off x="2210716" y="5655355"/>
            <a:ext cx="7518400" cy="581025"/>
          </a:xfrm>
          <a:prstGeom prst="wedgeRoundRectCallout">
            <a:avLst>
              <a:gd name="adj1" fmla="val -6968"/>
              <a:gd name="adj2" fmla="val -51182"/>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1" hangingPunct="1">
              <a:defRPr/>
            </a:pPr>
            <a:r>
              <a:rPr lang="ja-JP" altLang="en-US" sz="2400" dirty="0">
                <a:solidFill>
                  <a:schemeClr val="tx1"/>
                </a:solidFill>
                <a:latin typeface="Meiryo UI" panose="020B0604030504040204" pitchFamily="50" charset="-128"/>
                <a:ea typeface="Meiryo UI" panose="020B0604030504040204" pitchFamily="50" charset="-128"/>
              </a:rPr>
              <a:t>パスワード管理のために気をつけるべき点とは？</a:t>
            </a:r>
          </a:p>
        </p:txBody>
      </p:sp>
      <p:sp>
        <p:nvSpPr>
          <p:cNvPr id="10" name="右矢印 12">
            <a:extLst>
              <a:ext uri="{FF2B5EF4-FFF2-40B4-BE49-F238E27FC236}">
                <a16:creationId xmlns:a16="http://schemas.microsoft.com/office/drawing/2014/main" id="{BBD945E8-2D5E-4717-A522-B07AED0D36F1}"/>
              </a:ext>
            </a:extLst>
          </p:cNvPr>
          <p:cNvSpPr/>
          <p:nvPr/>
        </p:nvSpPr>
        <p:spPr bwMode="auto">
          <a:xfrm rot="5400000">
            <a:off x="5710352" y="4755392"/>
            <a:ext cx="379426" cy="1217369"/>
          </a:xfrm>
          <a:prstGeom prst="rightArrow">
            <a:avLst/>
          </a:prstGeom>
          <a:solidFill>
            <a:srgbClr val="FFFF00"/>
          </a:solidFill>
          <a:ln w="38100" cap="flat" cmpd="sng" algn="ctr">
            <a:solidFill>
              <a:srgbClr val="FF0000"/>
            </a:solidFill>
            <a:prstDash val="solid"/>
            <a:round/>
            <a:headEnd type="none" w="med" len="med"/>
            <a:tailEnd type="none" w="med" len="med"/>
          </a:ln>
          <a:effec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hangingPunct="1">
              <a:lnSpc>
                <a:spcPct val="80000"/>
              </a:lnSpc>
              <a:spcBef>
                <a:spcPct val="15000"/>
              </a:spcBef>
              <a:buClr>
                <a:srgbClr val="0000FF"/>
              </a:buClr>
              <a:defRPr/>
            </a:pPr>
            <a:endParaRPr lang="ja-JP" altLang="en-US" sz="200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1765794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1711</Words>
  <Application>Microsoft Office PowerPoint</Application>
  <PresentationFormat>ワイド画面</PresentationFormat>
  <Paragraphs>137</Paragraphs>
  <Slides>16</Slides>
  <Notes>11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16</vt:i4>
      </vt:variant>
    </vt:vector>
  </HeadingPairs>
  <TitlesOfParts>
    <vt:vector size="24" baseType="lpstr">
      <vt:lpstr>HGS明朝E</vt:lpstr>
      <vt:lpstr>Meiryo UI</vt:lpstr>
      <vt:lpstr>ＭＳ Ｐゴシック</vt:lpstr>
      <vt:lpstr>游ゴシック</vt:lpstr>
      <vt:lpstr>Arial</vt:lpstr>
      <vt:lpstr>Tahoma</vt:lpstr>
      <vt:lpstr>Wingdings</vt:lpstr>
      <vt:lpstr>Office テーマ</vt:lpstr>
      <vt:lpstr>本資料の使用条件</vt:lpstr>
      <vt:lpstr>パスワード</vt:lpstr>
      <vt:lpstr>目次</vt:lpstr>
      <vt:lpstr>1.はじめに</vt:lpstr>
      <vt:lpstr>映像をご覧ください</vt:lpstr>
      <vt:lpstr>2. 不正アクセスの被害と手口</vt:lpstr>
      <vt:lpstr>2. 不正アクセスの被害と手口</vt:lpstr>
      <vt:lpstr>2. 不正アクセスの被害と手口</vt:lpstr>
      <vt:lpstr>2. 不正アクセスの被害と手口</vt:lpstr>
      <vt:lpstr>3. 対策</vt:lpstr>
      <vt:lpstr>3. 対策 パスワード管理方法①紙のメモ</vt:lpstr>
      <vt:lpstr>3. 対策 パスワード管理方法②電子ファイル</vt:lpstr>
      <vt:lpstr>3. 対策 パスワード管理方法③管理ツール</vt:lpstr>
      <vt:lpstr>3. 対策 不正ログインの被害にあった場合</vt:lpstr>
      <vt:lpstr>4. まとめ</vt:lpstr>
      <vt:lpstr>参考資料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2024-08-05T06:49:20Z</dcterms:created>
  <dcterms:modified xsi:type="dcterms:W3CDTF">2025-04-21T08:46:02Z</dcterms:modified>
</cp:coreProperties>
</file>