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55" r:id="rId2"/>
    <p:sldMasterId id="2147483663" r:id="rId3"/>
  </p:sldMasterIdLst>
  <p:notesMasterIdLst>
    <p:notesMasterId r:id="rId20"/>
  </p:notesMasterIdLst>
  <p:sldIdLst>
    <p:sldId id="289" r:id="rId4"/>
    <p:sldId id="1049" r:id="rId5"/>
    <p:sldId id="999" r:id="rId6"/>
    <p:sldId id="1052" r:id="rId7"/>
    <p:sldId id="1053" r:id="rId8"/>
    <p:sldId id="1037" r:id="rId9"/>
    <p:sldId id="1038" r:id="rId10"/>
    <p:sldId id="1039" r:id="rId11"/>
    <p:sldId id="1040" r:id="rId12"/>
    <p:sldId id="1041" r:id="rId13"/>
    <p:sldId id="1045" r:id="rId14"/>
    <p:sldId id="1042" r:id="rId15"/>
    <p:sldId id="1043" r:id="rId16"/>
    <p:sldId id="1044" r:id="rId17"/>
    <p:sldId id="1051" r:id="rId18"/>
    <p:sldId id="1054" r:id="rId1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DAA"/>
    <a:srgbClr val="E15E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4471" autoAdjust="0"/>
  </p:normalViewPr>
  <p:slideViewPr>
    <p:cSldViewPr snapToGrid="0">
      <p:cViewPr varScale="1">
        <p:scale>
          <a:sx n="54" d="100"/>
          <a:sy n="54" d="100"/>
        </p:scale>
        <p:origin x="148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69FE68-A3DA-4DE2-BF3D-AD977643A7E9}" type="datetimeFigureOut">
              <a:rPr kumimoji="1" lang="ja-JP" altLang="en-US" smtClean="0"/>
              <a:t>2025/4/21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269210-E740-40F4-AF5D-4F42BD57533E}" type="slidenum">
              <a:rPr kumimoji="1" lang="ja-JP" altLang="en-US" smtClean="0"/>
              <a:t>‹#›</a:t>
            </a:fld>
            <a:endParaRPr kumimoji="1" lang="ja-JP" altLang="en-US"/>
          </a:p>
        </p:txBody>
      </p:sp>
    </p:spTree>
    <p:extLst>
      <p:ext uri="{BB962C8B-B14F-4D97-AF65-F5344CB8AC3E}">
        <p14:creationId xmlns:p14="http://schemas.microsoft.com/office/powerpoint/2010/main" val="301326702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映像で知る情報セキュリティ「</a:t>
            </a:r>
            <a:r>
              <a:rPr lang="ja-JP" altLang="en-US" dirty="0">
                <a:latin typeface="ＭＳ Ｐゴシック" panose="020B0600070205080204" pitchFamily="50" charset="-128"/>
              </a:rPr>
              <a:t>あなたの会社のセキュリティドクター ～中小企業向け情報セキュリティ対策の基本～</a:t>
            </a:r>
            <a:r>
              <a:rPr kumimoji="1" lang="ja-JP" altLang="en-US" dirty="0">
                <a:latin typeface="ＭＳ Ｐゴシック" panose="020B0600070205080204" pitchFamily="50" charset="-128"/>
                <a:ea typeface="ＭＳ Ｐゴシック" panose="020B0600070205080204" pitchFamily="50" charset="-128"/>
              </a:rPr>
              <a:t>」を使った講習会用スライドです。</a:t>
            </a:r>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9E7BFF-AFE9-4982-AE36-F7D9E07AC72F}" type="slidenum">
              <a:rPr kumimoji="1" lang="en-US" altLang="ja-JP"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36703821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２つ目は、「ウイルス対策ソフトを導入する」</a:t>
            </a:r>
            <a:endParaRPr kumimoji="1" lang="en-US" altLang="ja-JP" dirty="0"/>
          </a:p>
          <a:p>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ja-JP" sz="1200" dirty="0"/>
              <a:t>ID</a:t>
            </a:r>
            <a:r>
              <a:rPr lang="ja-JP" altLang="en-US" sz="1200" dirty="0"/>
              <a:t>・パスワードを盗んだり、遠隔操作を行ったり、ファイルを勝手に暗号化するウイルスが増えています。</a:t>
            </a:r>
            <a:endParaRPr lang="en-US" altLang="ja-JP" sz="12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en-US" sz="1200" dirty="0"/>
              <a:t>ウイルス対策ソフトを導入し、ウイルス定義ファイル</a:t>
            </a:r>
            <a:r>
              <a:rPr lang="en-US" altLang="ja-JP" sz="1200" dirty="0"/>
              <a:t>(</a:t>
            </a:r>
            <a:r>
              <a:rPr lang="ja-JP" altLang="en-US" sz="1200" dirty="0"/>
              <a:t>パターンファイル</a:t>
            </a:r>
            <a:r>
              <a:rPr lang="en-US" altLang="ja-JP" sz="1200" dirty="0"/>
              <a:t>)</a:t>
            </a:r>
            <a:r>
              <a:rPr lang="ja-JP" altLang="en-US" sz="1200" dirty="0"/>
              <a:t>は常に最新の状態になるようにしましょう。</a:t>
            </a:r>
            <a:endParaRPr lang="en-US" altLang="ja-JP" sz="1200" dirty="0"/>
          </a:p>
          <a:p>
            <a:r>
              <a:rPr kumimoji="1" lang="ja-JP" altLang="en-US" dirty="0"/>
              <a:t>また、ウイルス定義ファイルが自動更新される設定になっているか、ウイルスを検知したら自動削除（隔離）される設定になっているかなど設定を確認しましょう。</a:t>
            </a:r>
            <a:endParaRPr kumimoji="1" lang="en-US" altLang="ja-JP" dirty="0"/>
          </a:p>
          <a:p>
            <a:r>
              <a:rPr kumimoji="1" lang="ja-JP" altLang="en-US" dirty="0"/>
              <a:t>ファイアウォールや脆弱性対策などの機能を統合（強化）したセキュリティ対策ソフトを導入（移行）することも推奨されます。</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9E7BFF-AFE9-4982-AE36-F7D9E07AC72F}" type="slidenum">
              <a:rPr kumimoji="1" lang="en-US" altLang="ja-JP"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4105940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３つ目は、「パスワードを強化する」</a:t>
            </a:r>
            <a:endParaRPr kumimoji="1" lang="en-US" altLang="ja-JP" dirty="0"/>
          </a:p>
          <a:p>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en-US" sz="1200" dirty="0"/>
              <a:t>パスワードが推測や解析されたり、ウェブサービスから窃取した</a:t>
            </a:r>
            <a:r>
              <a:rPr lang="en-US" altLang="ja-JP" sz="1200" dirty="0"/>
              <a:t>ID</a:t>
            </a:r>
            <a:r>
              <a:rPr lang="ja-JP" altLang="en-US" sz="1200" dirty="0"/>
              <a:t>・パスワードが流用されることで、不正にログインされる被害が増えています。</a:t>
            </a:r>
            <a:br>
              <a:rPr lang="en-US" altLang="ja-JP" sz="1200" dirty="0"/>
            </a:br>
            <a:r>
              <a:rPr lang="ja-JP" altLang="en-US" sz="1200" dirty="0"/>
              <a:t>パスワードは</a:t>
            </a:r>
            <a:r>
              <a:rPr lang="en-US" altLang="ja-JP" sz="1200" dirty="0"/>
              <a:t>｢</a:t>
            </a:r>
            <a:r>
              <a:rPr lang="ja-JP" altLang="en-US" sz="1200" dirty="0"/>
              <a:t>長く</a:t>
            </a:r>
            <a:r>
              <a:rPr lang="en-US" altLang="ja-JP" sz="1200" dirty="0"/>
              <a:t>｣｢</a:t>
            </a:r>
            <a:r>
              <a:rPr lang="ja-JP" altLang="en-US" sz="1200" dirty="0"/>
              <a:t>複雑に</a:t>
            </a:r>
            <a:r>
              <a:rPr lang="en-US" altLang="ja-JP" sz="1200" dirty="0"/>
              <a:t>｣｢</a:t>
            </a:r>
            <a:r>
              <a:rPr lang="ja-JP" altLang="en-US" sz="1200" dirty="0"/>
              <a:t>使い回さない</a:t>
            </a:r>
            <a:r>
              <a:rPr lang="en-US" altLang="ja-JP" sz="1200" dirty="0"/>
              <a:t>｣</a:t>
            </a:r>
            <a:r>
              <a:rPr lang="ja-JP" altLang="en-US" sz="1200" dirty="0"/>
              <a:t>ようにして強化しましょう。</a:t>
            </a:r>
            <a:endParaRPr lang="en-US" altLang="ja-JP" sz="1200"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en-US" dirty="0"/>
              <a:t>例えば、パスワードは</a:t>
            </a:r>
            <a:r>
              <a:rPr lang="ja-JP" altLang="en-US" sz="1200" dirty="0"/>
              <a:t>英数字記号を含めた「複雑」で、「長い」文字数に設定し、同じ</a:t>
            </a:r>
            <a:r>
              <a:rPr lang="en-US" altLang="ja-JP" sz="1200" dirty="0"/>
              <a:t>ID</a:t>
            </a:r>
            <a:r>
              <a:rPr lang="ja-JP" altLang="en-US" sz="1200" dirty="0"/>
              <a:t>・パスワードをいろいろなウェブサービスで「使い回さない」ようにしましょう。</a:t>
            </a:r>
            <a:endParaRPr lang="en-US" altLang="ja-JP" sz="120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ja-JP" sz="12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en-US" sz="1200" dirty="0"/>
              <a:t>なお、システムがワンタイムパスワードなどの二要素認証を提供している場合は、利用するようにしましょう。</a:t>
            </a:r>
            <a:endParaRPr lang="en-US" altLang="ja-JP" sz="1200"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9E7BFF-AFE9-4982-AE36-F7D9E07AC72F}" type="slidenum">
              <a:rPr kumimoji="1" lang="en-US" altLang="ja-JP"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39196307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４つ目は、「共有設定を見直す」</a:t>
            </a:r>
            <a:endParaRPr kumimoji="1" lang="en-US" altLang="ja-JP" dirty="0"/>
          </a:p>
          <a:p>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en-US" sz="1200" dirty="0"/>
              <a:t>データ保管などのクラウドサービスやネットワーク接続の複合機の設定を間違ったため無関係な人に情報を覗き見られるトラブルが増えています。</a:t>
            </a:r>
            <a:br>
              <a:rPr lang="en-US" altLang="ja-JP" sz="1200" dirty="0"/>
            </a:br>
            <a:r>
              <a:rPr lang="ja-JP" altLang="en-US" sz="1200" dirty="0"/>
              <a:t>クラウドサービスや機器は必要な人にのみ共有されるよう設定しましょう。</a:t>
            </a:r>
            <a:endParaRPr lang="en-US" altLang="ja-JP" sz="1200" dirty="0"/>
          </a:p>
          <a:p>
            <a:r>
              <a:rPr kumimoji="1" lang="ja-JP" altLang="en-US" dirty="0"/>
              <a:t>例えば、クラウドサービスやネットワーク接続機器の共有範囲を必要な方に限定しましょう。</a:t>
            </a:r>
            <a:endParaRPr kumimoji="1" lang="en-US" altLang="ja-JP" dirty="0"/>
          </a:p>
          <a:p>
            <a:r>
              <a:rPr kumimoji="1" lang="ja-JP" altLang="en-US" dirty="0"/>
              <a:t>従業員の移動や退職時には速やかに設定変更を行うことも重要です。</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9E7BFF-AFE9-4982-AE36-F7D9E07AC72F}" type="slidenum">
              <a:rPr kumimoji="1" lang="en-US" altLang="ja-JP"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34803281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５つ目は、「脅威や攻撃の手口を知る」</a:t>
            </a:r>
            <a:endParaRPr kumimoji="1" lang="en-US" altLang="ja-JP" dirty="0"/>
          </a:p>
          <a:p>
            <a:endParaRPr kumimoji="1" lang="en-US" altLang="ja-JP"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en-US" sz="1200" dirty="0"/>
              <a:t>取引先や関係者と偽ってウイルス付のメールを送ってきたり、正規のウェブサイトに似せた偽サイトを立ち上げて</a:t>
            </a:r>
            <a:r>
              <a:rPr lang="en-US" altLang="ja-JP" sz="1200" dirty="0"/>
              <a:t>ID</a:t>
            </a:r>
            <a:r>
              <a:rPr lang="ja-JP" altLang="en-US" sz="1200" dirty="0"/>
              <a:t>・パスワードを盗もうとする巧妙な「騙し」の手口が増えています。</a:t>
            </a:r>
            <a:endParaRPr lang="en-US" altLang="ja-JP" sz="12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en-US" sz="1200" dirty="0"/>
              <a:t>脅威や攻撃の手口を知ることで「騙し」てくる攻撃に対して対策をとりましょう。</a:t>
            </a:r>
            <a:endParaRPr lang="en-US" altLang="ja-JP" sz="1200" dirty="0"/>
          </a:p>
          <a:p>
            <a:r>
              <a:rPr kumimoji="1" lang="ja-JP" altLang="en-US" dirty="0"/>
              <a:t>例えば、</a:t>
            </a:r>
            <a:r>
              <a:rPr kumimoji="1" lang="en-US" altLang="ja-JP" dirty="0"/>
              <a:t>IPA</a:t>
            </a:r>
            <a:r>
              <a:rPr kumimoji="1" lang="ja-JP" altLang="en-US" dirty="0"/>
              <a:t>などのセキュリティ専門機関やセキュリティベンダーのメールマガジンで情報収集を行う、利用中のシステム・サービスから発信される注意喚起を確認するようにしましょう。</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9E7BFF-AFE9-4982-AE36-F7D9E07AC72F}" type="slidenum">
              <a:rPr kumimoji="1" lang="en-US" altLang="ja-JP"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39233316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en-US" dirty="0"/>
              <a:t>組織的な対策を進めるにあたっては、</a:t>
            </a:r>
            <a:r>
              <a:rPr lang="en-US" altLang="ja-JP" dirty="0"/>
              <a:t>IPA</a:t>
            </a:r>
            <a:r>
              <a:rPr lang="ja-JP" altLang="en-US" dirty="0"/>
              <a:t>「</a:t>
            </a:r>
            <a:r>
              <a:rPr lang="en-US" altLang="ja-JP" dirty="0"/>
              <a:t>5</a:t>
            </a:r>
            <a:r>
              <a:rPr lang="ja-JP" altLang="en-US" dirty="0"/>
              <a:t>分でできる！情報セキュリティ自社診断」を使って、貴社の情報セキュリティ対策状況を把握してみましょう。</a:t>
            </a:r>
          </a:p>
          <a:p>
            <a:r>
              <a:rPr kumimoji="1" lang="ja-JP" altLang="en-US" dirty="0"/>
              <a:t>ウイルス対策、パスワード管理、電子メール、</a:t>
            </a:r>
            <a:r>
              <a:rPr kumimoji="1" lang="en-US" altLang="ja-JP" dirty="0"/>
              <a:t>Web</a:t>
            </a:r>
            <a:r>
              <a:rPr kumimoji="1" lang="ja-JP" altLang="en-US" dirty="0"/>
              <a:t>など技術的対策だけでなく、保管や持ち出しなどの物理的な対策、取引先管理や従業員教育など組織的な対策など</a:t>
            </a:r>
            <a:r>
              <a:rPr kumimoji="1" lang="en-US" altLang="ja-JP" dirty="0"/>
              <a:t>25</a:t>
            </a:r>
            <a:r>
              <a:rPr kumimoji="1" lang="ja-JP" altLang="en-US" dirty="0"/>
              <a:t>個の診断項目で対策状況が把握できます。</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9E7BFF-AFE9-4982-AE36-F7D9E07AC72F}" type="slidenum">
              <a:rPr kumimoji="1" lang="en-US" altLang="ja-JP"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1736887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eaLnBrk="0" hangingPunct="0">
              <a:spcBef>
                <a:spcPct val="30000"/>
              </a:spcBef>
              <a:defRPr kumimoji="1" sz="1200">
                <a:solidFill>
                  <a:schemeClr val="tx1"/>
                </a:solidFill>
                <a:latin typeface="Times New Roman" panose="02020603050405020304" pitchFamily="18" charset="0"/>
                <a:ea typeface="ＭＳ Ｐ明朝" panose="02020600040205080304" pitchFamily="18" charset="-128"/>
              </a:defRPr>
            </a:lvl1pPr>
            <a:lvl2pPr marL="742950" indent="-285750" defTabSz="923925" eaLnBrk="0" hangingPunct="0">
              <a:spcBef>
                <a:spcPct val="30000"/>
              </a:spcBef>
              <a:defRPr kumimoji="1" sz="1200">
                <a:solidFill>
                  <a:schemeClr val="tx1"/>
                </a:solidFill>
                <a:latin typeface="Times New Roman" panose="02020603050405020304" pitchFamily="18" charset="0"/>
                <a:ea typeface="ＭＳ Ｐ明朝" panose="02020600040205080304" pitchFamily="18" charset="-128"/>
              </a:defRPr>
            </a:lvl2pPr>
            <a:lvl3pPr marL="1143000" indent="-228600" defTabSz="923925" eaLnBrk="0" hangingPunct="0">
              <a:spcBef>
                <a:spcPct val="30000"/>
              </a:spcBef>
              <a:defRPr kumimoji="1" sz="1200">
                <a:solidFill>
                  <a:schemeClr val="tx1"/>
                </a:solidFill>
                <a:latin typeface="Times New Roman" panose="02020603050405020304" pitchFamily="18" charset="0"/>
                <a:ea typeface="ＭＳ Ｐ明朝" panose="02020600040205080304" pitchFamily="18" charset="-128"/>
              </a:defRPr>
            </a:lvl3pPr>
            <a:lvl4pPr marL="1600200" indent="-228600" defTabSz="923925" eaLnBrk="0" hangingPunct="0">
              <a:spcBef>
                <a:spcPct val="30000"/>
              </a:spcBef>
              <a:defRPr kumimoji="1" sz="1200">
                <a:solidFill>
                  <a:schemeClr val="tx1"/>
                </a:solidFill>
                <a:latin typeface="Times New Roman" panose="02020603050405020304" pitchFamily="18" charset="0"/>
                <a:ea typeface="ＭＳ Ｐ明朝" panose="02020600040205080304" pitchFamily="18" charset="-128"/>
              </a:defRPr>
            </a:lvl4pPr>
            <a:lvl5pPr marL="2057400" indent="-228600" defTabSz="923925" eaLnBrk="0" hangingPunct="0">
              <a:spcBef>
                <a:spcPct val="30000"/>
              </a:spcBef>
              <a:defRPr kumimoji="1" sz="1200">
                <a:solidFill>
                  <a:schemeClr val="tx1"/>
                </a:solidFill>
                <a:latin typeface="Times New Roman" panose="02020603050405020304" pitchFamily="18" charset="0"/>
                <a:ea typeface="ＭＳ Ｐ明朝" panose="02020600040205080304" pitchFamily="18" charset="-128"/>
              </a:defRPr>
            </a:lvl5pPr>
            <a:lvl6pPr marL="2514600" indent="-228600" defTabSz="923925"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6pPr>
            <a:lvl7pPr marL="2971800" indent="-228600" defTabSz="923925"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7pPr>
            <a:lvl8pPr marL="3429000" indent="-228600" defTabSz="923925"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8pPr>
            <a:lvl9pPr marL="3886200" indent="-228600" defTabSz="923925" eaLnBrk="0" fontAlgn="base" hangingPunct="0">
              <a:spcBef>
                <a:spcPct val="30000"/>
              </a:spcBef>
              <a:spcAft>
                <a:spcPct val="0"/>
              </a:spcAft>
              <a:defRPr kumimoji="1" sz="1200">
                <a:solidFill>
                  <a:schemeClr val="tx1"/>
                </a:solidFill>
                <a:latin typeface="Times New Roman" panose="02020603050405020304" pitchFamily="18" charset="0"/>
                <a:ea typeface="ＭＳ Ｐ明朝" panose="02020600040205080304" pitchFamily="18" charset="-128"/>
              </a:defRPr>
            </a:lvl9pPr>
          </a:lstStyle>
          <a:p>
            <a:pPr marL="0" marR="0" lvl="0" indent="0" algn="r" defTabSz="923925" rtl="0" eaLnBrk="1" fontAlgn="base" latinLnBrk="0" hangingPunct="1">
              <a:lnSpc>
                <a:spcPct val="100000"/>
              </a:lnSpc>
              <a:spcBef>
                <a:spcPct val="0"/>
              </a:spcBef>
              <a:spcAft>
                <a:spcPct val="0"/>
              </a:spcAft>
              <a:buClrTx/>
              <a:buSzTx/>
              <a:buFontTx/>
              <a:buNone/>
              <a:tabLst/>
              <a:defRPr/>
            </a:pPr>
            <a:fld id="{652DFC09-B9D4-4B9C-8699-6C1560BDDF78}"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23925" rtl="0" eaLnBrk="1" fontAlgn="base" latinLnBrk="0" hangingPunct="1">
                <a:lnSpc>
                  <a:spcPct val="100000"/>
                </a:lnSpc>
                <a:spcBef>
                  <a:spcPct val="0"/>
                </a:spcBef>
                <a:spcAft>
                  <a:spcPct val="0"/>
                </a:spcAft>
                <a:buClrTx/>
                <a:buSzTx/>
                <a:buFontTx/>
                <a:buNone/>
                <a:tabLst/>
                <a:defRPr/>
              </a:pPr>
              <a:t>3</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9699" name="Rectangle 2"/>
          <p:cNvSpPr>
            <a:spLocks noGrp="1" noRot="1" noChangeAspect="1" noChangeArrowheads="1" noTextEdit="1"/>
          </p:cNvSpPr>
          <p:nvPr>
            <p:ph type="sldImg"/>
          </p:nvPr>
        </p:nvSpPr>
        <p:spPr>
          <a:xfrm>
            <a:off x="95250" y="746125"/>
            <a:ext cx="6621463" cy="3725863"/>
          </a:xfrm>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ja-JP" altLang="ja-JP" dirty="0">
              <a:latin typeface="Arial" panose="020B0604020202020204" pitchFamily="34" charset="0"/>
            </a:endParaRPr>
          </a:p>
        </p:txBody>
      </p:sp>
    </p:spTree>
    <p:extLst>
      <p:ext uri="{BB962C8B-B14F-4D97-AF65-F5344CB8AC3E}">
        <p14:creationId xmlns:p14="http://schemas.microsoft.com/office/powerpoint/2010/main" val="404646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人間ドックの結果を聞きに医院に訪れた中小企業の社長。そこで待っていたのは中小企業の情報セキュリティを診断をする女医だった</a:t>
            </a:r>
            <a:r>
              <a:rPr lang="en-US" altLang="ja-JP" dirty="0"/>
              <a:t>…</a:t>
            </a:r>
            <a:r>
              <a:rPr lang="ja-JP" altLang="en-US" dirty="0"/>
              <a:t>。</a:t>
            </a:r>
            <a:endParaRPr lang="en-US" altLang="ja-JP" dirty="0"/>
          </a:p>
          <a:p>
            <a:r>
              <a:rPr lang="ja-JP" altLang="en-US" dirty="0"/>
              <a:t>中小企業における情報セキュリティ対策の必要性とまず実践してほしい対策「情報セキュリティ</a:t>
            </a:r>
            <a:r>
              <a:rPr lang="en-US" altLang="ja-JP" dirty="0"/>
              <a:t>5</a:t>
            </a:r>
            <a:r>
              <a:rPr lang="ja-JP" altLang="en-US" dirty="0"/>
              <a:t>ヶ条」を人間ドックの診断に見立ててわかりやすく説明します</a:t>
            </a:r>
            <a:r>
              <a:rPr lang="zh-TW" altLang="en-US" dirty="0"/>
              <a:t>。</a:t>
            </a:r>
            <a:endParaRPr lang="en-US" altLang="zh-TW" dirty="0"/>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9E7BFF-AFE9-4982-AE36-F7D9E07AC72F}" type="slidenum">
              <a:rPr kumimoji="1" lang="en-US" altLang="ja-JP"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2540851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ja-JP" altLang="ja-JP" sz="1200" kern="1200" dirty="0">
                <a:solidFill>
                  <a:schemeClr val="tx1"/>
                </a:solidFill>
                <a:effectLst/>
                <a:latin typeface="Arial" charset="0"/>
                <a:ea typeface="ＭＳ Ｐ明朝" pitchFamily="18" charset="-128"/>
                <a:cs typeface="ＭＳ Ｐ明朝" charset="0"/>
              </a:rPr>
              <a:t>映像を上映してください。（映像時間：約</a:t>
            </a:r>
            <a:r>
              <a:rPr kumimoji="1" lang="en-US" altLang="ja-JP" sz="1200" kern="1200" dirty="0">
                <a:solidFill>
                  <a:schemeClr val="tx1"/>
                </a:solidFill>
                <a:effectLst/>
                <a:latin typeface="Arial" charset="0"/>
                <a:ea typeface="ＭＳ Ｐ明朝" pitchFamily="18" charset="-128"/>
                <a:cs typeface="ＭＳ Ｐ明朝" charset="0"/>
              </a:rPr>
              <a:t>12</a:t>
            </a:r>
            <a:r>
              <a:rPr kumimoji="1" lang="ja-JP" altLang="ja-JP" sz="1200" kern="1200" dirty="0">
                <a:solidFill>
                  <a:schemeClr val="tx1"/>
                </a:solidFill>
                <a:effectLst/>
                <a:latin typeface="Arial" charset="0"/>
                <a:ea typeface="ＭＳ Ｐ明朝" pitchFamily="18" charset="-128"/>
                <a:cs typeface="ＭＳ Ｐ明朝" charset="0"/>
              </a:rPr>
              <a:t>分）</a:t>
            </a:r>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9E7BFF-AFE9-4982-AE36-F7D9E07AC72F}" type="slidenum">
              <a:rPr kumimoji="1" lang="en-US" altLang="ja-JP"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1581959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「情報セキュリティ対策なんて必要ないよ」という経営者もいらっしゃいますが、あなたの会社からこれらの情報が外部に漏れたらどうなるか考えてみましょう。</a:t>
            </a:r>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9E7BFF-AFE9-4982-AE36-F7D9E07AC72F}" type="slidenum">
              <a:rPr kumimoji="1" lang="en-US" altLang="ja-JP"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2038374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en-US" sz="1200" dirty="0"/>
              <a:t>近年、標的とする企業を攻撃するために、セキュリティの弱い取引先企業を攻撃の踏み台にするケースが確認されています。</a:t>
            </a:r>
            <a:endParaRPr lang="en-US" altLang="ja-JP" sz="12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ja-JP" altLang="en-US" sz="1200" dirty="0"/>
              <a:t>事故が発生すると、取引先に迷惑をかけるだけでなく、取引停止などの恐れも考えられます。</a:t>
            </a:r>
            <a:endParaRPr lang="en-US" altLang="ja-JP" sz="1200"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9E7BFF-AFE9-4982-AE36-F7D9E07AC72F}" type="slidenum">
              <a:rPr kumimoji="1" lang="en-US" altLang="ja-JP"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25748137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情報セキュリティ対策を怠ると次のような影響が発生する可能性があります。</a:t>
            </a:r>
          </a:p>
          <a:p>
            <a:pPr marL="171450" indent="-171450">
              <a:buFont typeface="Arial" panose="020B0604020202020204" pitchFamily="34" charset="0"/>
              <a:buChar char="•"/>
            </a:pPr>
            <a:r>
              <a:rPr kumimoji="1" lang="ja-JP" altLang="en-US" dirty="0"/>
              <a:t>金銭の損失</a:t>
            </a:r>
            <a:br>
              <a:rPr kumimoji="1" lang="en-US" altLang="ja-JP" dirty="0"/>
            </a:br>
            <a:r>
              <a:rPr kumimoji="1" lang="ja-JP" altLang="en-US" dirty="0"/>
              <a:t>例えば、取引先からの損害賠償請求、インターネットバンキングの不正送金、漏えいしたクレジットカードの不正利用などにより金銭が喪失する可能性があります。</a:t>
            </a:r>
          </a:p>
          <a:p>
            <a:pPr marL="171450" indent="-171450">
              <a:buFont typeface="Arial" panose="020B0604020202020204" pitchFamily="34" charset="0"/>
              <a:buChar char="•"/>
            </a:pPr>
            <a:r>
              <a:rPr kumimoji="1" lang="ja-JP" altLang="en-US" dirty="0"/>
              <a:t>顧客の喪失</a:t>
            </a:r>
            <a:br>
              <a:rPr kumimoji="1" lang="en-US" altLang="ja-JP" dirty="0"/>
            </a:br>
            <a:r>
              <a:rPr kumimoji="1" lang="ja-JP" altLang="en-US" dirty="0"/>
              <a:t>例えば、社会的評価の低下によって顧客離れや取引停止が発生する可能性があります。</a:t>
            </a:r>
          </a:p>
          <a:p>
            <a:pPr marL="171450" indent="-171450">
              <a:buFont typeface="Arial" panose="020B0604020202020204" pitchFamily="34" charset="0"/>
              <a:buChar char="•"/>
            </a:pPr>
            <a:r>
              <a:rPr kumimoji="1" lang="ja-JP" altLang="en-US" dirty="0"/>
              <a:t>業務の喪失</a:t>
            </a:r>
            <a:br>
              <a:rPr kumimoji="1" lang="en-US" altLang="ja-JP" dirty="0"/>
            </a:br>
            <a:r>
              <a:rPr kumimoji="1" lang="ja-JP" altLang="en-US" dirty="0"/>
              <a:t>例えば、ウイルス感染などによってサーバーの停止やインターネット接続の遮断が発生し、社内業務の停滞する可能性があります。</a:t>
            </a:r>
          </a:p>
          <a:p>
            <a:pPr marL="171450" indent="-171450">
              <a:buFont typeface="Arial" panose="020B0604020202020204" pitchFamily="34" charset="0"/>
              <a:buChar char="•"/>
            </a:pPr>
            <a:r>
              <a:rPr kumimoji="1" lang="ja-JP" altLang="en-US" dirty="0"/>
              <a:t>従業員への影響</a:t>
            </a:r>
            <a:br>
              <a:rPr kumimoji="1" lang="en-US" altLang="ja-JP" dirty="0"/>
            </a:br>
            <a:r>
              <a:rPr kumimoji="1" lang="ja-JP" altLang="en-US" dirty="0"/>
              <a:t>例えば、従業員のモラルが低下し、内部不正が発生しやすくなる可能性があります。</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9E7BFF-AFE9-4982-AE36-F7D9E07AC72F}" type="slidenum">
              <a:rPr kumimoji="1" lang="en-US" altLang="ja-JP"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2129072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それではどのような情報セキュリティ対策を行えばよいのでしょうか？</a:t>
            </a:r>
            <a:endParaRPr kumimoji="1" lang="en-US" altLang="ja-JP" dirty="0"/>
          </a:p>
          <a:p>
            <a:endParaRPr kumimoji="1" lang="en-US" altLang="ja-JP" dirty="0"/>
          </a:p>
          <a:p>
            <a:r>
              <a:rPr kumimoji="1" lang="ja-JP" altLang="en-US" dirty="0"/>
              <a:t>まずは、「情報セキュリティ</a:t>
            </a:r>
            <a:r>
              <a:rPr kumimoji="1" lang="en-US" altLang="ja-JP" dirty="0"/>
              <a:t>5</a:t>
            </a:r>
            <a:r>
              <a:rPr kumimoji="1" lang="ja-JP" altLang="en-US" dirty="0"/>
              <a:t>か条」に取組みましょう。</a:t>
            </a:r>
            <a:endParaRPr kumimoji="1" lang="en-US" altLang="ja-JP" dirty="0"/>
          </a:p>
          <a:p>
            <a:r>
              <a:rPr kumimoji="1" lang="ja-JP" altLang="en-US" dirty="0"/>
              <a:t>情報セキュリティ５か条は、どんな規模の企業でも実施すべき基本的かつ効果的な対策です。</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9E7BFF-AFE9-4982-AE36-F7D9E07AC72F}" type="slidenum">
              <a:rPr kumimoji="1" lang="en-US" altLang="ja-JP"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28484100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１つ目は、「</a:t>
            </a:r>
            <a:r>
              <a:rPr kumimoji="1" lang="en-US" altLang="ja-JP" sz="1200" kern="1200" dirty="0">
                <a:solidFill>
                  <a:srgbClr val="002060"/>
                </a:solidFill>
                <a:latin typeface="Arial" charset="0"/>
                <a:ea typeface="ＭＳ Ｐ明朝" pitchFamily="18" charset="-128"/>
                <a:cs typeface="ＭＳ Ｐ明朝" charset="0"/>
              </a:rPr>
              <a:t>OS</a:t>
            </a:r>
            <a:r>
              <a:rPr kumimoji="1" lang="ja-JP" altLang="en-US" sz="1200" kern="1200" dirty="0">
                <a:solidFill>
                  <a:srgbClr val="002060"/>
                </a:solidFill>
                <a:latin typeface="Arial" charset="0"/>
                <a:ea typeface="ＭＳ Ｐ明朝" pitchFamily="18" charset="-128"/>
                <a:cs typeface="ＭＳ Ｐ明朝" charset="0"/>
              </a:rPr>
              <a:t>やソフトウェアは常に最新の状態にする」</a:t>
            </a:r>
            <a:endParaRPr kumimoji="1" lang="en-US" altLang="ja-JP" sz="1200" kern="1200" dirty="0">
              <a:solidFill>
                <a:srgbClr val="002060"/>
              </a:solidFill>
              <a:latin typeface="Arial" charset="0"/>
              <a:ea typeface="ＭＳ Ｐ明朝" pitchFamily="18" charset="-128"/>
              <a:cs typeface="ＭＳ Ｐ明朝" charset="0"/>
            </a:endParaRPr>
          </a:p>
          <a:p>
            <a:endParaRPr kumimoji="1" lang="en-US" altLang="ja-JP" sz="1200" kern="1200" dirty="0">
              <a:solidFill>
                <a:srgbClr val="002060"/>
              </a:solidFill>
              <a:latin typeface="Arial" charset="0"/>
              <a:ea typeface="ＭＳ Ｐ明朝" pitchFamily="18" charset="-128"/>
            </a:endParaRPr>
          </a:p>
          <a:p>
            <a:r>
              <a:rPr kumimoji="1" lang="en-US" altLang="ja-JP" dirty="0"/>
              <a:t>OS</a:t>
            </a:r>
            <a:r>
              <a:rPr kumimoji="1" lang="ja-JP" altLang="en-US" dirty="0"/>
              <a:t>やソフトウェアのセキュリティ上の問題点を放置していると、それを悪用したウイルスに感染してしまう危険性があります。</a:t>
            </a:r>
            <a:endParaRPr kumimoji="1" lang="en-US" altLang="ja-JP" dirty="0"/>
          </a:p>
          <a:p>
            <a:r>
              <a:rPr kumimoji="1" lang="ja-JP" altLang="en-US" dirty="0"/>
              <a:t>お使いの</a:t>
            </a:r>
            <a:r>
              <a:rPr kumimoji="1" lang="en-US" altLang="ja-JP" dirty="0"/>
              <a:t>OS</a:t>
            </a:r>
            <a:r>
              <a:rPr kumimoji="1" lang="ja-JP" altLang="en-US" dirty="0"/>
              <a:t>やソフトウェアに修正プログラムを適用する、もしくは最新版を利用しましょう。</a:t>
            </a:r>
          </a:p>
          <a:p>
            <a:r>
              <a:rPr kumimoji="1" lang="ja-JP" altLang="en-US" dirty="0"/>
              <a:t>例えば、</a:t>
            </a:r>
            <a:r>
              <a:rPr kumimoji="1" lang="en-US" altLang="ja-JP" dirty="0"/>
              <a:t>Windows Update</a:t>
            </a:r>
            <a:r>
              <a:rPr kumimoji="1" lang="ja-JP" altLang="en-US" dirty="0"/>
              <a:t>や</a:t>
            </a:r>
            <a:r>
              <a:rPr kumimoji="1" lang="en-US" altLang="ja-JP" dirty="0"/>
              <a:t>Adobe</a:t>
            </a:r>
            <a:r>
              <a:rPr kumimoji="1" lang="ja-JP" altLang="en-US" dirty="0"/>
              <a:t> </a:t>
            </a:r>
            <a:r>
              <a:rPr kumimoji="1" lang="en-US" altLang="ja-JP"/>
              <a:t>Reader</a:t>
            </a:r>
            <a:r>
              <a:rPr kumimoji="1" lang="ja-JP" altLang="en-US"/>
              <a:t>など</a:t>
            </a:r>
            <a:r>
              <a:rPr kumimoji="1" lang="ja-JP" altLang="en-US" dirty="0"/>
              <a:t>の修正プログラム（パッチ）を適用しましょう。</a:t>
            </a:r>
            <a:endParaRPr kumimoji="1" lang="en-US" altLang="ja-JP" dirty="0"/>
          </a:p>
          <a:p>
            <a:endParaRPr kumimoji="1" lang="en-US" altLang="ja-JP" dirty="0"/>
          </a:p>
          <a:p>
            <a:r>
              <a:rPr kumimoji="1" lang="ja-JP" altLang="en-US" dirty="0"/>
              <a:t>なお、サポートが終了した</a:t>
            </a:r>
            <a:r>
              <a:rPr kumimoji="1" lang="en-US" altLang="ja-JP" dirty="0"/>
              <a:t>OS</a:t>
            </a:r>
            <a:r>
              <a:rPr kumimoji="1" lang="ja-JP" altLang="en-US" dirty="0"/>
              <a:t>やソフトウェアは修正プログラムが提供されないため、速やかに移行するようにしましょう。</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9E7BFF-AFE9-4982-AE36-F7D9E07AC72F}" type="slidenum">
              <a:rPr kumimoji="1" lang="en-US" altLang="ja-JP"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2790701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9222DE-A4FC-9FF9-A843-81251B22373C}"/>
              </a:ext>
            </a:extLst>
          </p:cNvPr>
          <p:cNvSpPr>
            <a:spLocks noGrp="1"/>
          </p:cNvSpPr>
          <p:nvPr>
            <p:ph type="ctrTitle"/>
          </p:nvPr>
        </p:nvSpPr>
        <p:spPr>
          <a:xfrm>
            <a:off x="423949" y="1122363"/>
            <a:ext cx="11344102"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6729986-DAC0-1A98-ED50-37859CA63E0F}"/>
              </a:ext>
            </a:extLst>
          </p:cNvPr>
          <p:cNvSpPr>
            <a:spLocks noGrp="1"/>
          </p:cNvSpPr>
          <p:nvPr>
            <p:ph type="subTitle" idx="1"/>
          </p:nvPr>
        </p:nvSpPr>
        <p:spPr>
          <a:xfrm>
            <a:off x="423949" y="3602038"/>
            <a:ext cx="1134410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9944FE50-D9BB-67A2-0944-AAC0EF1E94A6}"/>
              </a:ext>
            </a:extLst>
          </p:cNvPr>
          <p:cNvSpPr>
            <a:spLocks noGrp="1"/>
          </p:cNvSpPr>
          <p:nvPr>
            <p:ph type="dt" sz="half" idx="10"/>
          </p:nvPr>
        </p:nvSpPr>
        <p:spPr/>
        <p:txBody>
          <a:bodyPr/>
          <a:lstStyle/>
          <a:p>
            <a:fld id="{BC585CA3-B9F4-4CD9-8D4E-D1F8B5F317F8}" type="datetime1">
              <a:rPr kumimoji="1" lang="ja-JP" altLang="en-US" smtClean="0"/>
              <a:t>2025/4/21</a:t>
            </a:fld>
            <a:endParaRPr kumimoji="1" lang="ja-JP" altLang="en-US"/>
          </a:p>
        </p:txBody>
      </p:sp>
      <p:sp>
        <p:nvSpPr>
          <p:cNvPr id="5" name="フッター プレースホルダー 4">
            <a:extLst>
              <a:ext uri="{FF2B5EF4-FFF2-40B4-BE49-F238E27FC236}">
                <a16:creationId xmlns:a16="http://schemas.microsoft.com/office/drawing/2014/main" id="{0A370D57-B331-4186-8165-350FD20CB07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F6CDEC2-46C4-24A2-6BEA-32D8965525A0}"/>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4267226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5"/>
          <p:cNvSpPr>
            <a:spLocks noGrp="1" noChangeArrowheads="1"/>
          </p:cNvSpPr>
          <p:nvPr>
            <p:ph type="dt" sz="half" idx="10"/>
          </p:nvPr>
        </p:nvSpPr>
        <p:spPr>
          <a:ln/>
        </p:spPr>
        <p:txBody>
          <a:bodyPr/>
          <a:lstStyle>
            <a:lvl1pPr>
              <a:defRPr/>
            </a:lvl1pPr>
          </a:lstStyle>
          <a:p>
            <a:pPr>
              <a:defRPr/>
            </a:pPr>
            <a:fld id="{A41D4E5B-5C23-4C90-AB80-DE388CAB995A}" type="datetime1">
              <a:rPr lang="ja-JP" altLang="en-US" smtClean="0"/>
              <a:t>2025/4/21</a:t>
            </a:fld>
            <a:endParaRPr lang="en-US" altLang="ja-JP"/>
          </a:p>
        </p:txBody>
      </p:sp>
    </p:spTree>
    <p:extLst>
      <p:ext uri="{BB962C8B-B14F-4D97-AF65-F5344CB8AC3E}">
        <p14:creationId xmlns:p14="http://schemas.microsoft.com/office/powerpoint/2010/main" val="3081024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5"/>
          <p:cNvSpPr>
            <a:spLocks noGrp="1" noChangeArrowheads="1"/>
          </p:cNvSpPr>
          <p:nvPr>
            <p:ph type="dt" sz="half" idx="10"/>
          </p:nvPr>
        </p:nvSpPr>
        <p:spPr>
          <a:ln/>
        </p:spPr>
        <p:txBody>
          <a:bodyPr/>
          <a:lstStyle>
            <a:lvl1pPr>
              <a:defRPr/>
            </a:lvl1pPr>
          </a:lstStyle>
          <a:p>
            <a:pPr>
              <a:defRPr/>
            </a:pPr>
            <a:fld id="{F77F487F-8D5E-4772-B6B1-B67567E85937}" type="datetime1">
              <a:rPr lang="ja-JP" altLang="en-US" smtClean="0"/>
              <a:t>2025/4/21</a:t>
            </a:fld>
            <a:endParaRPr lang="en-US" altLang="ja-JP"/>
          </a:p>
        </p:txBody>
      </p:sp>
    </p:spTree>
    <p:extLst>
      <p:ext uri="{BB962C8B-B14F-4D97-AF65-F5344CB8AC3E}">
        <p14:creationId xmlns:p14="http://schemas.microsoft.com/office/powerpoint/2010/main" val="7209964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0F0F456C-9A1D-4D52-B5F8-AF9D2C404CD4}" type="datetime1">
              <a:rPr lang="ja-JP" altLang="en-US" smtClean="0"/>
              <a:t>2025/4/21</a:t>
            </a:fld>
            <a:endParaRPr lang="en-US" altLang="ja-JP"/>
          </a:p>
        </p:txBody>
      </p:sp>
    </p:spTree>
    <p:extLst>
      <p:ext uri="{BB962C8B-B14F-4D97-AF65-F5344CB8AC3E}">
        <p14:creationId xmlns:p14="http://schemas.microsoft.com/office/powerpoint/2010/main" val="31407274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2130426"/>
            <a:ext cx="103632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5"/>
          <p:cNvSpPr>
            <a:spLocks noGrp="1" noChangeArrowheads="1"/>
          </p:cNvSpPr>
          <p:nvPr>
            <p:ph type="dt" sz="half" idx="10"/>
          </p:nvPr>
        </p:nvSpPr>
        <p:spPr>
          <a:ln/>
        </p:spPr>
        <p:txBody>
          <a:bodyPr/>
          <a:lstStyle>
            <a:lvl1pPr>
              <a:defRPr/>
            </a:lvl1pPr>
          </a:lstStyle>
          <a:p>
            <a:pPr>
              <a:defRPr/>
            </a:pPr>
            <a:fld id="{BEDB20E8-3669-4749-9CFE-D6B972FFBC10}" type="datetime1">
              <a:rPr lang="ja-JP" altLang="en-US" smtClean="0"/>
              <a:t>2025/4/21</a:t>
            </a:fld>
            <a:endParaRPr lang="en-US" altLang="ja-JP"/>
          </a:p>
        </p:txBody>
      </p:sp>
    </p:spTree>
    <p:extLst>
      <p:ext uri="{BB962C8B-B14F-4D97-AF65-F5344CB8AC3E}">
        <p14:creationId xmlns:p14="http://schemas.microsoft.com/office/powerpoint/2010/main" val="3684976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タイトルとコンテンツ">
    <p:spTree>
      <p:nvGrpSpPr>
        <p:cNvPr id="1" name=""/>
        <p:cNvGrpSpPr/>
        <p:nvPr/>
      </p:nvGrpSpPr>
      <p:grpSpPr>
        <a:xfrm>
          <a:off x="0" y="0"/>
          <a:ext cx="0" cy="0"/>
          <a:chOff x="0" y="0"/>
          <a:chExt cx="0" cy="0"/>
        </a:xfrm>
      </p:grpSpPr>
      <p:sp>
        <p:nvSpPr>
          <p:cNvPr id="7" name="Rectangle 7"/>
          <p:cNvSpPr txBox="1">
            <a:spLocks noGrp="1" noChangeArrowheads="1"/>
          </p:cNvSpPr>
          <p:nvPr userDrawn="1"/>
        </p:nvSpPr>
        <p:spPr bwMode="auto">
          <a:xfrm>
            <a:off x="9327449" y="6564846"/>
            <a:ext cx="2844800" cy="287338"/>
          </a:xfrm>
          <a:prstGeom prst="rect">
            <a:avLst/>
          </a:prstGeom>
          <a:noFill/>
          <a:ln>
            <a:noFill/>
          </a:ln>
        </p:spPr>
        <p:txBody>
          <a:bodyPr/>
          <a:lstStyle>
            <a:lvl1pPr>
              <a:defRPr kumimoji="1" sz="4800">
                <a:solidFill>
                  <a:schemeClr val="tx1"/>
                </a:solidFill>
                <a:latin typeface="Arial" panose="020B0604020202020204" pitchFamily="34" charset="0"/>
                <a:ea typeface="HGP創英角ﾎﾟｯﾌﾟ体" panose="040B0A00000000000000" pitchFamily="50" charset="-128"/>
              </a:defRPr>
            </a:lvl1pPr>
            <a:lvl2pPr marL="742950" indent="-285750">
              <a:defRPr kumimoji="1" sz="4800">
                <a:solidFill>
                  <a:schemeClr val="tx1"/>
                </a:solidFill>
                <a:latin typeface="Arial" panose="020B0604020202020204" pitchFamily="34" charset="0"/>
                <a:ea typeface="HGP創英角ﾎﾟｯﾌﾟ体" panose="040B0A00000000000000" pitchFamily="50" charset="-128"/>
              </a:defRPr>
            </a:lvl2pPr>
            <a:lvl3pPr marL="1143000" indent="-228600">
              <a:defRPr kumimoji="1" sz="4800">
                <a:solidFill>
                  <a:schemeClr val="tx1"/>
                </a:solidFill>
                <a:latin typeface="Arial" panose="020B0604020202020204" pitchFamily="34" charset="0"/>
                <a:ea typeface="HGP創英角ﾎﾟｯﾌﾟ体" panose="040B0A00000000000000" pitchFamily="50" charset="-128"/>
              </a:defRPr>
            </a:lvl3pPr>
            <a:lvl4pPr marL="1600200" indent="-228600">
              <a:defRPr kumimoji="1" sz="4800">
                <a:solidFill>
                  <a:schemeClr val="tx1"/>
                </a:solidFill>
                <a:latin typeface="Arial" panose="020B0604020202020204" pitchFamily="34" charset="0"/>
                <a:ea typeface="HGP創英角ﾎﾟｯﾌﾟ体" panose="040B0A00000000000000" pitchFamily="50" charset="-128"/>
              </a:defRPr>
            </a:lvl4pPr>
            <a:lvl5pPr marL="2057400" indent="-228600">
              <a:defRPr kumimoji="1" sz="4800">
                <a:solidFill>
                  <a:schemeClr val="tx1"/>
                </a:solidFill>
                <a:latin typeface="Arial" panose="020B0604020202020204" pitchFamily="34" charset="0"/>
                <a:ea typeface="HGP創英角ﾎﾟｯﾌﾟ体" panose="040B0A00000000000000" pitchFamily="50" charset="-128"/>
              </a:defRPr>
            </a:lvl5pPr>
            <a:lvl6pPr marL="2514600" indent="-228600" eaLnBrk="0" fontAlgn="base" hangingPunct="0">
              <a:spcBef>
                <a:spcPct val="0"/>
              </a:spcBef>
              <a:spcAft>
                <a:spcPct val="0"/>
              </a:spcAft>
              <a:defRPr kumimoji="1" sz="4800">
                <a:solidFill>
                  <a:schemeClr val="tx1"/>
                </a:solidFill>
                <a:latin typeface="Arial" panose="020B0604020202020204" pitchFamily="34" charset="0"/>
                <a:ea typeface="HGP創英角ﾎﾟｯﾌﾟ体" panose="040B0A00000000000000" pitchFamily="50" charset="-128"/>
              </a:defRPr>
            </a:lvl6pPr>
            <a:lvl7pPr marL="2971800" indent="-228600" eaLnBrk="0" fontAlgn="base" hangingPunct="0">
              <a:spcBef>
                <a:spcPct val="0"/>
              </a:spcBef>
              <a:spcAft>
                <a:spcPct val="0"/>
              </a:spcAft>
              <a:defRPr kumimoji="1" sz="4800">
                <a:solidFill>
                  <a:schemeClr val="tx1"/>
                </a:solidFill>
                <a:latin typeface="Arial" panose="020B0604020202020204" pitchFamily="34" charset="0"/>
                <a:ea typeface="HGP創英角ﾎﾟｯﾌﾟ体" panose="040B0A00000000000000" pitchFamily="50" charset="-128"/>
              </a:defRPr>
            </a:lvl7pPr>
            <a:lvl8pPr marL="3429000" indent="-228600" eaLnBrk="0" fontAlgn="base" hangingPunct="0">
              <a:spcBef>
                <a:spcPct val="0"/>
              </a:spcBef>
              <a:spcAft>
                <a:spcPct val="0"/>
              </a:spcAft>
              <a:defRPr kumimoji="1" sz="4800">
                <a:solidFill>
                  <a:schemeClr val="tx1"/>
                </a:solidFill>
                <a:latin typeface="Arial" panose="020B0604020202020204" pitchFamily="34" charset="0"/>
                <a:ea typeface="HGP創英角ﾎﾟｯﾌﾟ体" panose="040B0A00000000000000" pitchFamily="50" charset="-128"/>
              </a:defRPr>
            </a:lvl8pPr>
            <a:lvl9pPr marL="3886200" indent="-228600" eaLnBrk="0" fontAlgn="base" hangingPunct="0">
              <a:spcBef>
                <a:spcPct val="0"/>
              </a:spcBef>
              <a:spcAft>
                <a:spcPct val="0"/>
              </a:spcAft>
              <a:defRPr kumimoji="1" sz="4800">
                <a:solidFill>
                  <a:schemeClr val="tx1"/>
                </a:solidFill>
                <a:latin typeface="Arial" panose="020B0604020202020204" pitchFamily="34" charset="0"/>
                <a:ea typeface="HGP創英角ﾎﾟｯﾌﾟ体" panose="040B0A00000000000000" pitchFamily="50" charset="-128"/>
              </a:defRPr>
            </a:lvl9pPr>
          </a:lstStyle>
          <a:p>
            <a:pPr algn="r" eaLnBrk="1" hangingPunct="1">
              <a:defRPr/>
            </a:pPr>
            <a:fld id="{69A1F1C7-17E5-443C-A129-39ECC79D0A48}" type="slidenum">
              <a:rPr lang="en-US" altLang="ja-JP" sz="1400" smtClean="0">
                <a:ea typeface="ＭＳ Ｐゴシック" panose="020B0600070205080204" pitchFamily="50" charset="-128"/>
              </a:rPr>
              <a:pPr algn="r" eaLnBrk="1" hangingPunct="1">
                <a:defRPr/>
              </a:pPr>
              <a:t>‹#›</a:t>
            </a:fld>
            <a:endParaRPr lang="en-US" altLang="ja-JP" sz="1400" dirty="0">
              <a:ea typeface="ＭＳ Ｐゴシック" panose="020B0600070205080204" pitchFamily="50" charset="-128"/>
            </a:endParaRPr>
          </a:p>
        </p:txBody>
      </p:sp>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lvl1pPr marL="342900" indent="-342900">
              <a:buClr>
                <a:srgbClr val="0000FF"/>
              </a:buClr>
              <a:buSzPct val="90000"/>
              <a:buFont typeface="Wingdings" panose="05000000000000000000" pitchFamily="2" charset="2"/>
              <a:buChar char="l"/>
              <a:defRPr/>
            </a:lvl1pPr>
            <a:lvl2pPr marL="742950" indent="-285750">
              <a:buClr>
                <a:srgbClr val="FF0000"/>
              </a:buClr>
              <a:buSzPct val="70000"/>
              <a:buFont typeface="Wingdings" panose="05000000000000000000" pitchFamily="2" charset="2"/>
              <a:buChar char="n"/>
              <a:defRPr/>
            </a:lvl2pPr>
            <a:lvl3pPr>
              <a:buClrTx/>
              <a:defRPr/>
            </a:lvl3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Tree>
    <p:extLst>
      <p:ext uri="{BB962C8B-B14F-4D97-AF65-F5344CB8AC3E}">
        <p14:creationId xmlns:p14="http://schemas.microsoft.com/office/powerpoint/2010/main" val="37855570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1"/>
            <a:ext cx="103632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5"/>
          <p:cNvSpPr>
            <a:spLocks noGrp="1" noChangeArrowheads="1"/>
          </p:cNvSpPr>
          <p:nvPr>
            <p:ph type="dt" sz="half" idx="10"/>
          </p:nvPr>
        </p:nvSpPr>
        <p:spPr>
          <a:ln/>
        </p:spPr>
        <p:txBody>
          <a:bodyPr/>
          <a:lstStyle>
            <a:lvl1pPr>
              <a:defRPr/>
            </a:lvl1pPr>
          </a:lstStyle>
          <a:p>
            <a:pPr>
              <a:defRPr/>
            </a:pPr>
            <a:fld id="{6E5D459C-C539-4350-9D49-CDC415B01780}" type="datetime1">
              <a:rPr lang="ja-JP" altLang="en-US" smtClean="0"/>
              <a:t>2025/4/21</a:t>
            </a:fld>
            <a:endParaRPr lang="en-US" altLang="ja-JP"/>
          </a:p>
        </p:txBody>
      </p:sp>
    </p:spTree>
    <p:extLst>
      <p:ext uri="{BB962C8B-B14F-4D97-AF65-F5344CB8AC3E}">
        <p14:creationId xmlns:p14="http://schemas.microsoft.com/office/powerpoint/2010/main" val="23952011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5"/>
          <p:cNvSpPr>
            <a:spLocks noGrp="1" noChangeArrowheads="1"/>
          </p:cNvSpPr>
          <p:nvPr>
            <p:ph type="dt" sz="half" idx="10"/>
          </p:nvPr>
        </p:nvSpPr>
        <p:spPr>
          <a:ln/>
        </p:spPr>
        <p:txBody>
          <a:bodyPr/>
          <a:lstStyle>
            <a:lvl1pPr>
              <a:defRPr/>
            </a:lvl1pPr>
          </a:lstStyle>
          <a:p>
            <a:pPr>
              <a:defRPr/>
            </a:pPr>
            <a:fld id="{2B13476E-A5C9-4FFA-8D12-6E1B2B3394B3}" type="datetime1">
              <a:rPr lang="ja-JP" altLang="en-US" smtClean="0"/>
              <a:t>2025/4/21</a:t>
            </a:fld>
            <a:endParaRPr lang="en-US" altLang="ja-JP"/>
          </a:p>
        </p:txBody>
      </p:sp>
    </p:spTree>
    <p:extLst>
      <p:ext uri="{BB962C8B-B14F-4D97-AF65-F5344CB8AC3E}">
        <p14:creationId xmlns:p14="http://schemas.microsoft.com/office/powerpoint/2010/main" val="16842518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A9B1DD9B-512A-48A7-BC06-580917F3C3E9}" type="datetime1">
              <a:rPr lang="ja-JP" altLang="en-US" smtClean="0"/>
              <a:t>2025/4/21</a:t>
            </a:fld>
            <a:endParaRPr lang="en-US" altLang="ja-JP"/>
          </a:p>
        </p:txBody>
      </p:sp>
    </p:spTree>
    <p:extLst>
      <p:ext uri="{BB962C8B-B14F-4D97-AF65-F5344CB8AC3E}">
        <p14:creationId xmlns:p14="http://schemas.microsoft.com/office/powerpoint/2010/main" val="448390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4F0513-CC81-FC5A-78E2-F6C938FA63C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EC35792-DCFB-ACA8-9F73-69BF169343B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B1E5890-6926-32BF-584B-7807E16446E6}"/>
              </a:ext>
            </a:extLst>
          </p:cNvPr>
          <p:cNvSpPr>
            <a:spLocks noGrp="1"/>
          </p:cNvSpPr>
          <p:nvPr>
            <p:ph type="dt" sz="half" idx="10"/>
          </p:nvPr>
        </p:nvSpPr>
        <p:spPr/>
        <p:txBody>
          <a:bodyPr/>
          <a:lstStyle/>
          <a:p>
            <a:fld id="{C11FA2D4-F078-4D3A-AC75-642C653208A2}" type="datetime1">
              <a:rPr kumimoji="1" lang="ja-JP" altLang="en-US" smtClean="0"/>
              <a:t>2025/4/21</a:t>
            </a:fld>
            <a:endParaRPr kumimoji="1" lang="ja-JP" altLang="en-US"/>
          </a:p>
        </p:txBody>
      </p:sp>
      <p:sp>
        <p:nvSpPr>
          <p:cNvPr id="5" name="フッター プレースホルダー 4">
            <a:extLst>
              <a:ext uri="{FF2B5EF4-FFF2-40B4-BE49-F238E27FC236}">
                <a16:creationId xmlns:a16="http://schemas.microsoft.com/office/drawing/2014/main" id="{D2CC5E80-4815-6433-3A76-D37412B4FD7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4901D8A-53F9-ECBE-C68A-73A19C7F1261}"/>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3039397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12EEE2-41D5-8D4C-5C58-68D3A5E9A0EB}"/>
              </a:ext>
            </a:extLst>
          </p:cNvPr>
          <p:cNvSpPr>
            <a:spLocks noGrp="1"/>
          </p:cNvSpPr>
          <p:nvPr>
            <p:ph type="title"/>
          </p:nvPr>
        </p:nvSpPr>
        <p:spPr>
          <a:xfrm>
            <a:off x="423949" y="1709738"/>
            <a:ext cx="11331402"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01B3888-5517-2DC6-733F-10A7D47867C5}"/>
              </a:ext>
            </a:extLst>
          </p:cNvPr>
          <p:cNvSpPr>
            <a:spLocks noGrp="1"/>
          </p:cNvSpPr>
          <p:nvPr>
            <p:ph type="body" idx="1"/>
          </p:nvPr>
        </p:nvSpPr>
        <p:spPr>
          <a:xfrm>
            <a:off x="423949" y="4589463"/>
            <a:ext cx="11331402"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0C8EAEE3-E0EC-9126-8D91-FCEDC8849250}"/>
              </a:ext>
            </a:extLst>
          </p:cNvPr>
          <p:cNvSpPr>
            <a:spLocks noGrp="1"/>
          </p:cNvSpPr>
          <p:nvPr>
            <p:ph type="dt" sz="half" idx="10"/>
          </p:nvPr>
        </p:nvSpPr>
        <p:spPr/>
        <p:txBody>
          <a:bodyPr/>
          <a:lstStyle/>
          <a:p>
            <a:fld id="{57F63BBC-6CAA-4EF4-A80C-D5A88224F517}" type="datetime1">
              <a:rPr kumimoji="1" lang="ja-JP" altLang="en-US" smtClean="0"/>
              <a:t>2025/4/21</a:t>
            </a:fld>
            <a:endParaRPr kumimoji="1" lang="ja-JP" altLang="en-US"/>
          </a:p>
        </p:txBody>
      </p:sp>
      <p:sp>
        <p:nvSpPr>
          <p:cNvPr id="5" name="フッター プレースホルダー 4">
            <a:extLst>
              <a:ext uri="{FF2B5EF4-FFF2-40B4-BE49-F238E27FC236}">
                <a16:creationId xmlns:a16="http://schemas.microsoft.com/office/drawing/2014/main" id="{DA65A286-BC88-4256-FA6F-C3AC86983C0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1919FAF-7C08-E539-4F3A-BFDC3717F29D}"/>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462769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A1FBFF-7F88-E693-D627-676EFBC7E92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4315334-27D4-9867-6F2F-32B4699ABB81}"/>
              </a:ext>
            </a:extLst>
          </p:cNvPr>
          <p:cNvSpPr>
            <a:spLocks noGrp="1"/>
          </p:cNvSpPr>
          <p:nvPr>
            <p:ph sz="half" idx="1"/>
          </p:nvPr>
        </p:nvSpPr>
        <p:spPr>
          <a:xfrm>
            <a:off x="423949" y="1296785"/>
            <a:ext cx="5595851" cy="488017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E6FA70B-40AB-5820-7A8A-4D996AAD7B66}"/>
              </a:ext>
            </a:extLst>
          </p:cNvPr>
          <p:cNvSpPr>
            <a:spLocks noGrp="1"/>
          </p:cNvSpPr>
          <p:nvPr>
            <p:ph sz="half" idx="2"/>
          </p:nvPr>
        </p:nvSpPr>
        <p:spPr>
          <a:xfrm>
            <a:off x="6172199" y="1296785"/>
            <a:ext cx="5595851" cy="488017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C545E03-B171-7AF5-2255-D5944C6BA2BA}"/>
              </a:ext>
            </a:extLst>
          </p:cNvPr>
          <p:cNvSpPr>
            <a:spLocks noGrp="1"/>
          </p:cNvSpPr>
          <p:nvPr>
            <p:ph type="dt" sz="half" idx="10"/>
          </p:nvPr>
        </p:nvSpPr>
        <p:spPr/>
        <p:txBody>
          <a:bodyPr/>
          <a:lstStyle/>
          <a:p>
            <a:fld id="{A345522A-DA4C-4B45-B53C-0C1451379FB1}" type="datetime1">
              <a:rPr kumimoji="1" lang="ja-JP" altLang="en-US" smtClean="0"/>
              <a:t>2025/4/21</a:t>
            </a:fld>
            <a:endParaRPr kumimoji="1" lang="ja-JP" altLang="en-US"/>
          </a:p>
        </p:txBody>
      </p:sp>
      <p:sp>
        <p:nvSpPr>
          <p:cNvPr id="6" name="フッター プレースホルダー 5">
            <a:extLst>
              <a:ext uri="{FF2B5EF4-FFF2-40B4-BE49-F238E27FC236}">
                <a16:creationId xmlns:a16="http://schemas.microsoft.com/office/drawing/2014/main" id="{EB656235-8126-6786-4A75-75DB03D309C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01B010D-2AA5-86D1-04E0-489EA2401685}"/>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4003113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7ED7EF-1906-2B10-C621-BCFCFDBBF68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6D00B3A-AE82-1A1D-FEA2-97115690D20C}"/>
              </a:ext>
            </a:extLst>
          </p:cNvPr>
          <p:cNvSpPr>
            <a:spLocks noGrp="1"/>
          </p:cNvSpPr>
          <p:nvPr>
            <p:ph type="dt" sz="half" idx="10"/>
          </p:nvPr>
        </p:nvSpPr>
        <p:spPr/>
        <p:txBody>
          <a:bodyPr/>
          <a:lstStyle/>
          <a:p>
            <a:fld id="{B45ABA96-5D87-481D-9433-34E07542ECAB}" type="datetime1">
              <a:rPr kumimoji="1" lang="ja-JP" altLang="en-US" smtClean="0"/>
              <a:t>2025/4/21</a:t>
            </a:fld>
            <a:endParaRPr kumimoji="1" lang="ja-JP" altLang="en-US"/>
          </a:p>
        </p:txBody>
      </p:sp>
      <p:sp>
        <p:nvSpPr>
          <p:cNvPr id="4" name="フッター プレースホルダー 3">
            <a:extLst>
              <a:ext uri="{FF2B5EF4-FFF2-40B4-BE49-F238E27FC236}">
                <a16:creationId xmlns:a16="http://schemas.microsoft.com/office/drawing/2014/main" id="{D3699201-80FB-D7C1-DC0F-71BFB3D18CB8}"/>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C2F33438-8EF9-5AE7-CF84-7EC330D57AF2}"/>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3462664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2130426"/>
            <a:ext cx="103632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Tree>
    <p:extLst>
      <p:ext uri="{BB962C8B-B14F-4D97-AF65-F5344CB8AC3E}">
        <p14:creationId xmlns:p14="http://schemas.microsoft.com/office/powerpoint/2010/main" val="2726815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Rectangle 5"/>
          <p:cNvSpPr>
            <a:spLocks noGrp="1" noChangeArrowheads="1"/>
          </p:cNvSpPr>
          <p:nvPr>
            <p:ph type="dt" sz="half" idx="10"/>
          </p:nvPr>
        </p:nvSpPr>
        <p:spPr>
          <a:ln/>
        </p:spPr>
        <p:txBody>
          <a:bodyPr/>
          <a:lstStyle>
            <a:lvl1pPr>
              <a:defRPr/>
            </a:lvl1pPr>
          </a:lstStyle>
          <a:p>
            <a:pPr>
              <a:defRPr/>
            </a:pPr>
            <a:fld id="{FC793F79-0027-412E-8EAF-82AAB947F6C5}" type="datetime1">
              <a:rPr lang="ja-JP" altLang="en-US" smtClean="0"/>
              <a:t>2025/4/21</a:t>
            </a:fld>
            <a:endParaRPr lang="en-US" altLang="ja-JP"/>
          </a:p>
        </p:txBody>
      </p:sp>
    </p:spTree>
    <p:extLst>
      <p:ext uri="{BB962C8B-B14F-4D97-AF65-F5344CB8AC3E}">
        <p14:creationId xmlns:p14="http://schemas.microsoft.com/office/powerpoint/2010/main" val="2104103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1"/>
            <a:ext cx="103632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5"/>
          <p:cNvSpPr>
            <a:spLocks noGrp="1" noChangeArrowheads="1"/>
          </p:cNvSpPr>
          <p:nvPr>
            <p:ph type="dt" sz="half" idx="10"/>
          </p:nvPr>
        </p:nvSpPr>
        <p:spPr>
          <a:ln/>
        </p:spPr>
        <p:txBody>
          <a:bodyPr/>
          <a:lstStyle>
            <a:lvl1pPr>
              <a:defRPr/>
            </a:lvl1pPr>
          </a:lstStyle>
          <a:p>
            <a:pPr>
              <a:defRPr/>
            </a:pPr>
            <a:fld id="{6BC2F9BB-9B73-4664-9BC1-44FB07B25E7D}" type="datetime1">
              <a:rPr lang="ja-JP" altLang="en-US" smtClean="0"/>
              <a:t>2025/4/21</a:t>
            </a:fld>
            <a:endParaRPr lang="en-US" altLang="ja-JP"/>
          </a:p>
        </p:txBody>
      </p:sp>
    </p:spTree>
    <p:extLst>
      <p:ext uri="{BB962C8B-B14F-4D97-AF65-F5344CB8AC3E}">
        <p14:creationId xmlns:p14="http://schemas.microsoft.com/office/powerpoint/2010/main" val="1489383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64634" y="1412876"/>
            <a:ext cx="5329767" cy="4924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コンテンツ プレースホルダ 3"/>
          <p:cNvSpPr>
            <a:spLocks noGrp="1"/>
          </p:cNvSpPr>
          <p:nvPr>
            <p:ph sz="half" idx="2"/>
          </p:nvPr>
        </p:nvSpPr>
        <p:spPr>
          <a:xfrm>
            <a:off x="6197601" y="1412876"/>
            <a:ext cx="5329767" cy="4924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dt" sz="half" idx="10"/>
          </p:nvPr>
        </p:nvSpPr>
        <p:spPr>
          <a:ln/>
        </p:spPr>
        <p:txBody>
          <a:bodyPr/>
          <a:lstStyle>
            <a:lvl1pPr>
              <a:defRPr/>
            </a:lvl1pPr>
          </a:lstStyle>
          <a:p>
            <a:pPr>
              <a:defRPr/>
            </a:pPr>
            <a:fld id="{AB810227-F7E4-4F96-AEDC-D203CCFD9FD3}" type="datetime1">
              <a:rPr lang="ja-JP" altLang="en-US" smtClean="0"/>
              <a:t>2025/4/21</a:t>
            </a:fld>
            <a:endParaRPr lang="en-US" altLang="ja-JP"/>
          </a:p>
        </p:txBody>
      </p:sp>
    </p:spTree>
    <p:extLst>
      <p:ext uri="{BB962C8B-B14F-4D97-AF65-F5344CB8AC3E}">
        <p14:creationId xmlns:p14="http://schemas.microsoft.com/office/powerpoint/2010/main" val="13298915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3.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6DEBFC17-B635-6141-0AB0-FA1FD82B253E}"/>
              </a:ext>
            </a:extLst>
          </p:cNvPr>
          <p:cNvSpPr>
            <a:spLocks noGrp="1"/>
          </p:cNvSpPr>
          <p:nvPr>
            <p:ph type="title"/>
          </p:nvPr>
        </p:nvSpPr>
        <p:spPr>
          <a:xfrm>
            <a:off x="423949" y="365126"/>
            <a:ext cx="11344102" cy="748780"/>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619FE076-F69E-CAF7-9052-76A1BF0D7D02}"/>
              </a:ext>
            </a:extLst>
          </p:cNvPr>
          <p:cNvSpPr>
            <a:spLocks noGrp="1"/>
          </p:cNvSpPr>
          <p:nvPr>
            <p:ph type="body" idx="1"/>
          </p:nvPr>
        </p:nvSpPr>
        <p:spPr>
          <a:xfrm>
            <a:off x="423949" y="1296785"/>
            <a:ext cx="11344102" cy="488017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a:extLst>
              <a:ext uri="{FF2B5EF4-FFF2-40B4-BE49-F238E27FC236}">
                <a16:creationId xmlns:a16="http://schemas.microsoft.com/office/drawing/2014/main" id="{A8359534-BD98-2A24-DE0D-CA7F94340E0D}"/>
              </a:ext>
            </a:extLst>
          </p:cNvPr>
          <p:cNvSpPr>
            <a:spLocks noGrp="1"/>
          </p:cNvSpPr>
          <p:nvPr>
            <p:ph type="dt" sz="half" idx="2"/>
          </p:nvPr>
        </p:nvSpPr>
        <p:spPr>
          <a:xfrm>
            <a:off x="423949"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defRPr>
            </a:lvl1pPr>
          </a:lstStyle>
          <a:p>
            <a:fld id="{B7B04F8B-6CDC-45FA-A856-52B333287655}" type="datetime1">
              <a:rPr lang="ja-JP" altLang="en-US" smtClean="0"/>
              <a:t>2025/4/21</a:t>
            </a:fld>
            <a:endParaRPr lang="ja-JP" altLang="en-US"/>
          </a:p>
        </p:txBody>
      </p:sp>
      <p:sp>
        <p:nvSpPr>
          <p:cNvPr id="5" name="フッター プレースホルダー 4">
            <a:extLst>
              <a:ext uri="{FF2B5EF4-FFF2-40B4-BE49-F238E27FC236}">
                <a16:creationId xmlns:a16="http://schemas.microsoft.com/office/drawing/2014/main" id="{C203D5F5-C76E-C531-CD5B-B4B8AF5207DD}"/>
              </a:ext>
            </a:extLst>
          </p:cNvPr>
          <p:cNvSpPr>
            <a:spLocks noGrp="1"/>
          </p:cNvSpPr>
          <p:nvPr>
            <p:ph type="ftr" sz="quarter" idx="3"/>
          </p:nvPr>
        </p:nvSpPr>
        <p:spPr>
          <a:xfrm>
            <a:off x="3399905" y="6356350"/>
            <a:ext cx="5392190" cy="365125"/>
          </a:xfrm>
          <a:prstGeom prst="rect">
            <a:avLst/>
          </a:prstGeom>
        </p:spPr>
        <p:txBody>
          <a:bodyPr vert="horz" lIns="91440" tIns="45720" rIns="91440" bIns="45720" rtlCol="0" anchor="ctr"/>
          <a:lstStyle>
            <a:lvl1pPr algn="ctr">
              <a:defRPr sz="1200">
                <a:solidFill>
                  <a:schemeClr val="tx1">
                    <a:tint val="75000"/>
                  </a:schemeClr>
                </a:solidFill>
                <a:latin typeface="Meiryo UI" panose="020B0604030504040204" pitchFamily="50" charset="-128"/>
                <a:ea typeface="Meiryo UI" panose="020B0604030504040204" pitchFamily="50" charset="-128"/>
              </a:defRPr>
            </a:lvl1pPr>
          </a:lstStyle>
          <a:p>
            <a:endParaRPr lang="ja-JP" altLang="en-US"/>
          </a:p>
        </p:txBody>
      </p:sp>
      <p:sp>
        <p:nvSpPr>
          <p:cNvPr id="6" name="スライド番号プレースホルダー 5">
            <a:extLst>
              <a:ext uri="{FF2B5EF4-FFF2-40B4-BE49-F238E27FC236}">
                <a16:creationId xmlns:a16="http://schemas.microsoft.com/office/drawing/2014/main" id="{9E3B0B7E-CBE7-5BBD-704A-368671DA2CB6}"/>
              </a:ext>
            </a:extLst>
          </p:cNvPr>
          <p:cNvSpPr>
            <a:spLocks noGrp="1"/>
          </p:cNvSpPr>
          <p:nvPr>
            <p:ph type="sldNum" sz="quarter" idx="4"/>
          </p:nvPr>
        </p:nvSpPr>
        <p:spPr>
          <a:xfrm>
            <a:off x="9024851"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Meiryo UI" panose="020B0604030504040204" pitchFamily="50" charset="-128"/>
                <a:ea typeface="Meiryo UI" panose="020B0604030504040204" pitchFamily="50" charset="-128"/>
              </a:defRPr>
            </a:lvl1pPr>
          </a:lstStyle>
          <a:p>
            <a:fld id="{2D0B2721-0B86-4E2B-BA2B-D37C06C38BC6}" type="slidenum">
              <a:rPr lang="ja-JP" altLang="en-US" smtClean="0"/>
              <a:pPr/>
              <a:t>‹#›</a:t>
            </a:fld>
            <a:endParaRPr lang="ja-JP" altLang="en-US"/>
          </a:p>
        </p:txBody>
      </p:sp>
    </p:spTree>
    <p:extLst>
      <p:ext uri="{BB962C8B-B14F-4D97-AF65-F5344CB8AC3E}">
        <p14:creationId xmlns:p14="http://schemas.microsoft.com/office/powerpoint/2010/main" val="4260536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Lst>
  <p:hf hdr="0" ftr="0" dt="0"/>
  <p:txStyles>
    <p:titleStyle>
      <a:lvl1pPr algn="l" defTabSz="914400" rtl="0" eaLnBrk="1" latinLnBrk="0" hangingPunct="1">
        <a:lnSpc>
          <a:spcPct val="90000"/>
        </a:lnSpc>
        <a:spcBef>
          <a:spcPct val="0"/>
        </a:spcBef>
        <a:buNone/>
        <a:defRPr kumimoji="1" sz="4000" kern="1200">
          <a:solidFill>
            <a:schemeClr val="tx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Text Box 9"/>
          <p:cNvSpPr txBox="1">
            <a:spLocks noChangeArrowheads="1"/>
          </p:cNvSpPr>
          <p:nvPr/>
        </p:nvSpPr>
        <p:spPr bwMode="auto">
          <a:xfrm>
            <a:off x="6096000" y="260351"/>
            <a:ext cx="5471584" cy="366713"/>
          </a:xfrm>
          <a:prstGeom prst="rect">
            <a:avLst/>
          </a:prstGeom>
          <a:noFill/>
          <a:ln>
            <a:noFill/>
          </a:ln>
        </p:spPr>
        <p:txBody>
          <a:bodyPr>
            <a:spAutoFit/>
          </a:bodyPr>
          <a:lstStyle>
            <a:lvl1pPr>
              <a:defRPr kumimoji="1" sz="3200" b="1">
                <a:solidFill>
                  <a:schemeClr val="tx1"/>
                </a:solidFill>
                <a:latin typeface="Arial" charset="0"/>
                <a:ea typeface="ＭＳ Ｐゴシック" charset="-128"/>
              </a:defRPr>
            </a:lvl1pPr>
            <a:lvl2pPr marL="742950" indent="-285750">
              <a:defRPr kumimoji="1" sz="3200" b="1">
                <a:solidFill>
                  <a:schemeClr val="tx1"/>
                </a:solidFill>
                <a:latin typeface="Arial" charset="0"/>
                <a:ea typeface="ＭＳ Ｐゴシック" charset="-128"/>
              </a:defRPr>
            </a:lvl2pPr>
            <a:lvl3pPr marL="1143000" indent="-228600">
              <a:defRPr kumimoji="1" sz="3200" b="1">
                <a:solidFill>
                  <a:schemeClr val="tx1"/>
                </a:solidFill>
                <a:latin typeface="Arial" charset="0"/>
                <a:ea typeface="ＭＳ Ｐゴシック" charset="-128"/>
              </a:defRPr>
            </a:lvl3pPr>
            <a:lvl4pPr marL="1600200" indent="-228600">
              <a:defRPr kumimoji="1" sz="3200" b="1">
                <a:solidFill>
                  <a:schemeClr val="tx1"/>
                </a:solidFill>
                <a:latin typeface="Arial" charset="0"/>
                <a:ea typeface="ＭＳ Ｐゴシック" charset="-128"/>
              </a:defRPr>
            </a:lvl4pPr>
            <a:lvl5pPr marL="2057400" indent="-228600">
              <a:defRPr kumimoji="1" sz="3200" b="1">
                <a:solidFill>
                  <a:schemeClr val="tx1"/>
                </a:solidFill>
                <a:latin typeface="Arial" charset="0"/>
                <a:ea typeface="ＭＳ Ｐゴシック" charset="-128"/>
              </a:defRPr>
            </a:lvl5pPr>
            <a:lvl6pPr marL="2514600" indent="-228600" algn="ctr" eaLnBrk="0" fontAlgn="base" hangingPunct="0">
              <a:spcBef>
                <a:spcPct val="20000"/>
              </a:spcBef>
              <a:spcAft>
                <a:spcPct val="0"/>
              </a:spcAft>
              <a:buClr>
                <a:schemeClr val="tx1"/>
              </a:buClr>
              <a:defRPr kumimoji="1" sz="3200" b="1">
                <a:solidFill>
                  <a:schemeClr val="tx1"/>
                </a:solidFill>
                <a:latin typeface="Arial" charset="0"/>
                <a:ea typeface="ＭＳ Ｐゴシック" charset="-128"/>
              </a:defRPr>
            </a:lvl6pPr>
            <a:lvl7pPr marL="2971800" indent="-228600" algn="ctr" eaLnBrk="0" fontAlgn="base" hangingPunct="0">
              <a:spcBef>
                <a:spcPct val="20000"/>
              </a:spcBef>
              <a:spcAft>
                <a:spcPct val="0"/>
              </a:spcAft>
              <a:buClr>
                <a:schemeClr val="tx1"/>
              </a:buClr>
              <a:defRPr kumimoji="1" sz="3200" b="1">
                <a:solidFill>
                  <a:schemeClr val="tx1"/>
                </a:solidFill>
                <a:latin typeface="Arial" charset="0"/>
                <a:ea typeface="ＭＳ Ｐゴシック" charset="-128"/>
              </a:defRPr>
            </a:lvl7pPr>
            <a:lvl8pPr marL="3429000" indent="-228600" algn="ctr" eaLnBrk="0" fontAlgn="base" hangingPunct="0">
              <a:spcBef>
                <a:spcPct val="20000"/>
              </a:spcBef>
              <a:spcAft>
                <a:spcPct val="0"/>
              </a:spcAft>
              <a:buClr>
                <a:schemeClr val="tx1"/>
              </a:buClr>
              <a:defRPr kumimoji="1" sz="3200" b="1">
                <a:solidFill>
                  <a:schemeClr val="tx1"/>
                </a:solidFill>
                <a:latin typeface="Arial" charset="0"/>
                <a:ea typeface="ＭＳ Ｐゴシック" charset="-128"/>
              </a:defRPr>
            </a:lvl8pPr>
            <a:lvl9pPr marL="3886200" indent="-228600" algn="ctr" eaLnBrk="0" fontAlgn="base" hangingPunct="0">
              <a:spcBef>
                <a:spcPct val="20000"/>
              </a:spcBef>
              <a:spcAft>
                <a:spcPct val="0"/>
              </a:spcAft>
              <a:buClr>
                <a:schemeClr val="tx1"/>
              </a:buClr>
              <a:defRPr kumimoji="1" sz="3200" b="1">
                <a:solidFill>
                  <a:schemeClr val="tx1"/>
                </a:solidFill>
                <a:latin typeface="Arial" charset="0"/>
                <a:ea typeface="ＭＳ Ｐゴシック" charset="-128"/>
              </a:defRPr>
            </a:lvl9pPr>
          </a:lstStyle>
          <a:p>
            <a:pPr eaLnBrk="1" hangingPunct="1">
              <a:spcBef>
                <a:spcPct val="50000"/>
              </a:spcBef>
              <a:defRPr/>
            </a:pPr>
            <a:endParaRPr lang="ja-JP" altLang="ja-JP" sz="1800" b="0" dirty="0"/>
          </a:p>
        </p:txBody>
      </p:sp>
      <p:sp>
        <p:nvSpPr>
          <p:cNvPr id="1029" name="Rectangle 3"/>
          <p:cNvSpPr>
            <a:spLocks noGrp="1" noChangeArrowheads="1"/>
          </p:cNvSpPr>
          <p:nvPr>
            <p:ph type="title"/>
          </p:nvPr>
        </p:nvSpPr>
        <p:spPr bwMode="auto">
          <a:xfrm>
            <a:off x="719668" y="260351"/>
            <a:ext cx="9503833"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30" name="Rectangle 4"/>
          <p:cNvSpPr>
            <a:spLocks noGrp="1" noChangeArrowheads="1"/>
          </p:cNvSpPr>
          <p:nvPr>
            <p:ph type="body" idx="1"/>
          </p:nvPr>
        </p:nvSpPr>
        <p:spPr bwMode="auto">
          <a:xfrm>
            <a:off x="664634" y="1412876"/>
            <a:ext cx="10862733"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8" name="Rectangle 5"/>
          <p:cNvSpPr>
            <a:spLocks noGrp="1" noChangeArrowheads="1"/>
          </p:cNvSpPr>
          <p:nvPr>
            <p:ph type="dt" sz="half" idx="2"/>
          </p:nvPr>
        </p:nvSpPr>
        <p:spPr bwMode="auto">
          <a:xfrm>
            <a:off x="527051" y="5876926"/>
            <a:ext cx="2844800" cy="352425"/>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eaLnBrk="1" hangingPunct="1">
              <a:spcBef>
                <a:spcPct val="0"/>
              </a:spcBef>
              <a:buClrTx/>
              <a:defRPr sz="1400" b="0">
                <a:latin typeface="Arial" charset="0"/>
                <a:ea typeface="ＭＳ Ｐゴシック" pitchFamily="50" charset="-128"/>
                <a:cs typeface="+mn-cs"/>
              </a:defRPr>
            </a:lvl1pPr>
          </a:lstStyle>
          <a:p>
            <a:pPr>
              <a:defRPr/>
            </a:pPr>
            <a:fld id="{FE55D9FF-93C3-43F4-BCE2-97A8DE8F2FE8}" type="datetime1">
              <a:rPr lang="ja-JP" altLang="en-US" smtClean="0"/>
              <a:t>2025/4/21</a:t>
            </a:fld>
            <a:endParaRPr lang="en-US" altLang="ja-JP"/>
          </a:p>
        </p:txBody>
      </p:sp>
    </p:spTree>
    <p:extLst>
      <p:ext uri="{BB962C8B-B14F-4D97-AF65-F5344CB8AC3E}">
        <p14:creationId xmlns:p14="http://schemas.microsoft.com/office/powerpoint/2010/main" val="1061846609"/>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Lst>
  <p:hf hdr="0" ftr="0" dt="0"/>
  <p:txStyles>
    <p:titleStyle>
      <a:lvl1pPr algn="l" rtl="0" eaLnBrk="0" fontAlgn="base" hangingPunct="0">
        <a:spcBef>
          <a:spcPct val="0"/>
        </a:spcBef>
        <a:spcAft>
          <a:spcPct val="0"/>
        </a:spcAft>
        <a:defRPr kumimoji="1" sz="3600">
          <a:solidFill>
            <a:schemeClr val="tx1"/>
          </a:solidFill>
          <a:latin typeface="+mj-lt"/>
          <a:ea typeface="+mj-ea"/>
          <a:cs typeface="ＭＳ Ｐゴシック" charset="0"/>
        </a:defRPr>
      </a:lvl1pPr>
      <a:lvl2pPr algn="l" rtl="0" eaLnBrk="0" fontAlgn="base" hangingPunct="0">
        <a:spcBef>
          <a:spcPct val="0"/>
        </a:spcBef>
        <a:spcAft>
          <a:spcPct val="0"/>
        </a:spcAft>
        <a:defRPr kumimoji="1" sz="3600">
          <a:solidFill>
            <a:schemeClr val="tx1"/>
          </a:solidFill>
          <a:latin typeface="Arial" charset="0"/>
          <a:ea typeface="ＭＳ Ｐゴシック" pitchFamily="50" charset="-128"/>
          <a:cs typeface="ＭＳ Ｐゴシック" charset="0"/>
        </a:defRPr>
      </a:lvl2pPr>
      <a:lvl3pPr algn="l" rtl="0" eaLnBrk="0" fontAlgn="base" hangingPunct="0">
        <a:spcBef>
          <a:spcPct val="0"/>
        </a:spcBef>
        <a:spcAft>
          <a:spcPct val="0"/>
        </a:spcAft>
        <a:defRPr kumimoji="1" sz="3600">
          <a:solidFill>
            <a:schemeClr val="tx1"/>
          </a:solidFill>
          <a:latin typeface="Arial" charset="0"/>
          <a:ea typeface="ＭＳ Ｐゴシック" pitchFamily="50" charset="-128"/>
          <a:cs typeface="ＭＳ Ｐゴシック" charset="0"/>
        </a:defRPr>
      </a:lvl3pPr>
      <a:lvl4pPr algn="l" rtl="0" eaLnBrk="0" fontAlgn="base" hangingPunct="0">
        <a:spcBef>
          <a:spcPct val="0"/>
        </a:spcBef>
        <a:spcAft>
          <a:spcPct val="0"/>
        </a:spcAft>
        <a:defRPr kumimoji="1" sz="3600">
          <a:solidFill>
            <a:schemeClr val="tx1"/>
          </a:solidFill>
          <a:latin typeface="Arial" charset="0"/>
          <a:ea typeface="ＭＳ Ｐゴシック" pitchFamily="50" charset="-128"/>
          <a:cs typeface="ＭＳ Ｐゴシック" charset="0"/>
        </a:defRPr>
      </a:lvl4pPr>
      <a:lvl5pPr algn="l" rtl="0" eaLnBrk="0" fontAlgn="base" hangingPunct="0">
        <a:spcBef>
          <a:spcPct val="0"/>
        </a:spcBef>
        <a:spcAft>
          <a:spcPct val="0"/>
        </a:spcAft>
        <a:defRPr kumimoji="1" sz="3600">
          <a:solidFill>
            <a:schemeClr val="tx1"/>
          </a:solidFill>
          <a:latin typeface="Arial" charset="0"/>
          <a:ea typeface="ＭＳ Ｐゴシック" pitchFamily="50" charset="-128"/>
          <a:cs typeface="ＭＳ Ｐゴシック" charset="0"/>
        </a:defRPr>
      </a:lvl5pPr>
      <a:lvl6pPr marL="457200" algn="l" rtl="0" fontAlgn="base">
        <a:spcBef>
          <a:spcPct val="0"/>
        </a:spcBef>
        <a:spcAft>
          <a:spcPct val="0"/>
        </a:spcAft>
        <a:defRPr kumimoji="1" sz="3600">
          <a:solidFill>
            <a:schemeClr val="tx1"/>
          </a:solidFill>
          <a:latin typeface="Arial" charset="0"/>
          <a:ea typeface="ＭＳ Ｐゴシック" pitchFamily="50" charset="-128"/>
        </a:defRPr>
      </a:lvl6pPr>
      <a:lvl7pPr marL="914400" algn="l" rtl="0" fontAlgn="base">
        <a:spcBef>
          <a:spcPct val="0"/>
        </a:spcBef>
        <a:spcAft>
          <a:spcPct val="0"/>
        </a:spcAft>
        <a:defRPr kumimoji="1" sz="3600">
          <a:solidFill>
            <a:schemeClr val="tx1"/>
          </a:solidFill>
          <a:latin typeface="Arial" charset="0"/>
          <a:ea typeface="ＭＳ Ｐゴシック" pitchFamily="50" charset="-128"/>
        </a:defRPr>
      </a:lvl7pPr>
      <a:lvl8pPr marL="1371600" algn="l" rtl="0" fontAlgn="base">
        <a:spcBef>
          <a:spcPct val="0"/>
        </a:spcBef>
        <a:spcAft>
          <a:spcPct val="0"/>
        </a:spcAft>
        <a:defRPr kumimoji="1" sz="3600">
          <a:solidFill>
            <a:schemeClr val="tx1"/>
          </a:solidFill>
          <a:latin typeface="Arial" charset="0"/>
          <a:ea typeface="ＭＳ Ｐゴシック" pitchFamily="50" charset="-128"/>
        </a:defRPr>
      </a:lvl8pPr>
      <a:lvl9pPr marL="1828800" algn="l" rtl="0" fontAlgn="base">
        <a:spcBef>
          <a:spcPct val="0"/>
        </a:spcBef>
        <a:spcAft>
          <a:spcPct val="0"/>
        </a:spcAft>
        <a:defRPr kumimoji="1" sz="3600">
          <a:solidFill>
            <a:schemeClr val="tx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chemeClr val="tx1"/>
        </a:buClr>
        <a:buChar char="•"/>
        <a:defRPr kumimoji="1"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tx1"/>
        </a:buClr>
        <a:buFont typeface="Arial" panose="020B0604020202020204" pitchFamily="34"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tx1"/>
        </a:buClr>
        <a:buFont typeface="Arial" panose="020B0604020202020204" pitchFamily="34"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tx1"/>
        </a:buClr>
        <a:buFont typeface="Arial" panose="020B0604020202020204" pitchFamily="34"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tx1"/>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tx1"/>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tx1"/>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tx1"/>
        </a:buClr>
        <a:buFont typeface="Arial" charset="0"/>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2051" name="Rectangle 3"/>
          <p:cNvSpPr>
            <a:spLocks noGrp="1" noChangeArrowheads="1"/>
          </p:cNvSpPr>
          <p:nvPr>
            <p:ph type="title"/>
          </p:nvPr>
        </p:nvSpPr>
        <p:spPr bwMode="auto">
          <a:xfrm>
            <a:off x="719668" y="260351"/>
            <a:ext cx="9503833"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
        <p:nvSpPr>
          <p:cNvPr id="2052" name="Rectangle 4"/>
          <p:cNvSpPr>
            <a:spLocks noGrp="1" noChangeArrowheads="1"/>
          </p:cNvSpPr>
          <p:nvPr>
            <p:ph type="body" idx="1"/>
          </p:nvPr>
        </p:nvSpPr>
        <p:spPr bwMode="auto">
          <a:xfrm>
            <a:off x="664634" y="1412876"/>
            <a:ext cx="10862733"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101" name="Rectangle 5"/>
          <p:cNvSpPr>
            <a:spLocks noGrp="1" noChangeArrowheads="1"/>
          </p:cNvSpPr>
          <p:nvPr>
            <p:ph type="dt" sz="half" idx="2"/>
          </p:nvPr>
        </p:nvSpPr>
        <p:spPr bwMode="auto">
          <a:xfrm>
            <a:off x="609600" y="6381750"/>
            <a:ext cx="2844800" cy="2873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spcBef>
                <a:spcPct val="0"/>
              </a:spcBef>
              <a:buClrTx/>
              <a:defRPr sz="1400" b="0">
                <a:latin typeface="Arial" charset="0"/>
                <a:ea typeface="ＭＳ Ｐゴシック" pitchFamily="50" charset="-128"/>
                <a:cs typeface="+mn-cs"/>
              </a:defRPr>
            </a:lvl1pPr>
          </a:lstStyle>
          <a:p>
            <a:pPr>
              <a:defRPr/>
            </a:pPr>
            <a:fld id="{21190F10-04DA-4EAF-AC6D-B93665315623}" type="datetime1">
              <a:rPr lang="ja-JP" altLang="en-US" smtClean="0"/>
              <a:t>2025/4/21</a:t>
            </a:fld>
            <a:endParaRPr lang="en-US" altLang="ja-JP"/>
          </a:p>
        </p:txBody>
      </p:sp>
      <p:sp>
        <p:nvSpPr>
          <p:cNvPr id="2057" name="Rectangle 7"/>
          <p:cNvSpPr txBox="1">
            <a:spLocks noGrp="1" noChangeArrowheads="1"/>
          </p:cNvSpPr>
          <p:nvPr userDrawn="1"/>
        </p:nvSpPr>
        <p:spPr bwMode="auto">
          <a:xfrm>
            <a:off x="9203267" y="6454775"/>
            <a:ext cx="2844800" cy="287338"/>
          </a:xfrm>
          <a:prstGeom prst="rect">
            <a:avLst/>
          </a:prstGeom>
          <a:noFill/>
          <a:ln>
            <a:noFill/>
          </a:ln>
        </p:spPr>
        <p:txBody>
          <a:bodyPr/>
          <a:lstStyle>
            <a:lvl1pPr>
              <a:defRPr kumimoji="1" sz="4800">
                <a:solidFill>
                  <a:schemeClr val="tx1"/>
                </a:solidFill>
                <a:latin typeface="Arial" panose="020B0604020202020204" pitchFamily="34" charset="0"/>
                <a:ea typeface="HGP創英角ﾎﾟｯﾌﾟ体" panose="040B0A00000000000000" pitchFamily="50" charset="-128"/>
              </a:defRPr>
            </a:lvl1pPr>
            <a:lvl2pPr marL="742950" indent="-285750">
              <a:defRPr kumimoji="1" sz="4800">
                <a:solidFill>
                  <a:schemeClr val="tx1"/>
                </a:solidFill>
                <a:latin typeface="Arial" panose="020B0604020202020204" pitchFamily="34" charset="0"/>
                <a:ea typeface="HGP創英角ﾎﾟｯﾌﾟ体" panose="040B0A00000000000000" pitchFamily="50" charset="-128"/>
              </a:defRPr>
            </a:lvl2pPr>
            <a:lvl3pPr marL="1143000" indent="-228600">
              <a:defRPr kumimoji="1" sz="4800">
                <a:solidFill>
                  <a:schemeClr val="tx1"/>
                </a:solidFill>
                <a:latin typeface="Arial" panose="020B0604020202020204" pitchFamily="34" charset="0"/>
                <a:ea typeface="HGP創英角ﾎﾟｯﾌﾟ体" panose="040B0A00000000000000" pitchFamily="50" charset="-128"/>
              </a:defRPr>
            </a:lvl3pPr>
            <a:lvl4pPr marL="1600200" indent="-228600">
              <a:defRPr kumimoji="1" sz="4800">
                <a:solidFill>
                  <a:schemeClr val="tx1"/>
                </a:solidFill>
                <a:latin typeface="Arial" panose="020B0604020202020204" pitchFamily="34" charset="0"/>
                <a:ea typeface="HGP創英角ﾎﾟｯﾌﾟ体" panose="040B0A00000000000000" pitchFamily="50" charset="-128"/>
              </a:defRPr>
            </a:lvl4pPr>
            <a:lvl5pPr marL="2057400" indent="-228600">
              <a:defRPr kumimoji="1" sz="4800">
                <a:solidFill>
                  <a:schemeClr val="tx1"/>
                </a:solidFill>
                <a:latin typeface="Arial" panose="020B0604020202020204" pitchFamily="34" charset="0"/>
                <a:ea typeface="HGP創英角ﾎﾟｯﾌﾟ体" panose="040B0A00000000000000" pitchFamily="50" charset="-128"/>
              </a:defRPr>
            </a:lvl5pPr>
            <a:lvl6pPr marL="2514600" indent="-228600" eaLnBrk="0" fontAlgn="base" hangingPunct="0">
              <a:spcBef>
                <a:spcPct val="0"/>
              </a:spcBef>
              <a:spcAft>
                <a:spcPct val="0"/>
              </a:spcAft>
              <a:defRPr kumimoji="1" sz="4800">
                <a:solidFill>
                  <a:schemeClr val="tx1"/>
                </a:solidFill>
                <a:latin typeface="Arial" panose="020B0604020202020204" pitchFamily="34" charset="0"/>
                <a:ea typeface="HGP創英角ﾎﾟｯﾌﾟ体" panose="040B0A00000000000000" pitchFamily="50" charset="-128"/>
              </a:defRPr>
            </a:lvl6pPr>
            <a:lvl7pPr marL="2971800" indent="-228600" eaLnBrk="0" fontAlgn="base" hangingPunct="0">
              <a:spcBef>
                <a:spcPct val="0"/>
              </a:spcBef>
              <a:spcAft>
                <a:spcPct val="0"/>
              </a:spcAft>
              <a:defRPr kumimoji="1" sz="4800">
                <a:solidFill>
                  <a:schemeClr val="tx1"/>
                </a:solidFill>
                <a:latin typeface="Arial" panose="020B0604020202020204" pitchFamily="34" charset="0"/>
                <a:ea typeface="HGP創英角ﾎﾟｯﾌﾟ体" panose="040B0A00000000000000" pitchFamily="50" charset="-128"/>
              </a:defRPr>
            </a:lvl7pPr>
            <a:lvl8pPr marL="3429000" indent="-228600" eaLnBrk="0" fontAlgn="base" hangingPunct="0">
              <a:spcBef>
                <a:spcPct val="0"/>
              </a:spcBef>
              <a:spcAft>
                <a:spcPct val="0"/>
              </a:spcAft>
              <a:defRPr kumimoji="1" sz="4800">
                <a:solidFill>
                  <a:schemeClr val="tx1"/>
                </a:solidFill>
                <a:latin typeface="Arial" panose="020B0604020202020204" pitchFamily="34" charset="0"/>
                <a:ea typeface="HGP創英角ﾎﾟｯﾌﾟ体" panose="040B0A00000000000000" pitchFamily="50" charset="-128"/>
              </a:defRPr>
            </a:lvl8pPr>
            <a:lvl9pPr marL="3886200" indent="-228600" eaLnBrk="0" fontAlgn="base" hangingPunct="0">
              <a:spcBef>
                <a:spcPct val="0"/>
              </a:spcBef>
              <a:spcAft>
                <a:spcPct val="0"/>
              </a:spcAft>
              <a:defRPr kumimoji="1" sz="4800">
                <a:solidFill>
                  <a:schemeClr val="tx1"/>
                </a:solidFill>
                <a:latin typeface="Arial" panose="020B0604020202020204" pitchFamily="34" charset="0"/>
                <a:ea typeface="HGP創英角ﾎﾟｯﾌﾟ体" panose="040B0A00000000000000" pitchFamily="50" charset="-128"/>
              </a:defRPr>
            </a:lvl9pPr>
          </a:lstStyle>
          <a:p>
            <a:pPr algn="r" eaLnBrk="1" hangingPunct="1">
              <a:defRPr/>
            </a:pPr>
            <a:fld id="{15EFDABB-A066-4B5A-8A2D-4C17207526AC}" type="slidenum">
              <a:rPr lang="en-US" altLang="ja-JP" sz="2000" smtClean="0">
                <a:ea typeface="ＭＳ Ｐゴシック" panose="020B0600070205080204" pitchFamily="50" charset="-128"/>
              </a:rPr>
              <a:pPr algn="r" eaLnBrk="1" hangingPunct="1">
                <a:defRPr/>
              </a:pPr>
              <a:t>‹#›</a:t>
            </a:fld>
            <a:endParaRPr lang="en-US" altLang="ja-JP" sz="2000">
              <a:ea typeface="ＭＳ Ｐゴシック" panose="020B0600070205080204" pitchFamily="50" charset="-128"/>
            </a:endParaRPr>
          </a:p>
        </p:txBody>
      </p:sp>
    </p:spTree>
    <p:extLst>
      <p:ext uri="{BB962C8B-B14F-4D97-AF65-F5344CB8AC3E}">
        <p14:creationId xmlns:p14="http://schemas.microsoft.com/office/powerpoint/2010/main" val="358704674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Lst>
  <p:hf hdr="0" ftr="0" dt="0"/>
  <p:txStyles>
    <p:titleStyle>
      <a:lvl1pPr algn="l" rtl="0" eaLnBrk="0" fontAlgn="base" hangingPunct="0">
        <a:spcBef>
          <a:spcPct val="0"/>
        </a:spcBef>
        <a:spcAft>
          <a:spcPct val="0"/>
        </a:spcAft>
        <a:defRPr kumimoji="1" sz="3600">
          <a:solidFill>
            <a:schemeClr val="tx1"/>
          </a:solidFill>
          <a:latin typeface="+mj-ea"/>
          <a:ea typeface="+mj-ea"/>
          <a:cs typeface="ＭＳ Ｐゴシック" charset="0"/>
        </a:defRPr>
      </a:lvl1pPr>
      <a:lvl2pPr algn="l" rtl="0" eaLnBrk="0" fontAlgn="base" hangingPunct="0">
        <a:spcBef>
          <a:spcPct val="0"/>
        </a:spcBef>
        <a:spcAft>
          <a:spcPct val="0"/>
        </a:spcAft>
        <a:defRPr kumimoji="1" sz="3600">
          <a:solidFill>
            <a:schemeClr val="tx1"/>
          </a:solidFill>
          <a:latin typeface="Arial" charset="0"/>
          <a:ea typeface="ＭＳ Ｐゴシック" pitchFamily="50" charset="-128"/>
          <a:cs typeface="ＭＳ Ｐゴシック" charset="0"/>
        </a:defRPr>
      </a:lvl2pPr>
      <a:lvl3pPr algn="l" rtl="0" eaLnBrk="0" fontAlgn="base" hangingPunct="0">
        <a:spcBef>
          <a:spcPct val="0"/>
        </a:spcBef>
        <a:spcAft>
          <a:spcPct val="0"/>
        </a:spcAft>
        <a:defRPr kumimoji="1" sz="3600">
          <a:solidFill>
            <a:schemeClr val="tx1"/>
          </a:solidFill>
          <a:latin typeface="Arial" charset="0"/>
          <a:ea typeface="ＭＳ Ｐゴシック" pitchFamily="50" charset="-128"/>
          <a:cs typeface="ＭＳ Ｐゴシック" charset="0"/>
        </a:defRPr>
      </a:lvl3pPr>
      <a:lvl4pPr algn="l" rtl="0" eaLnBrk="0" fontAlgn="base" hangingPunct="0">
        <a:spcBef>
          <a:spcPct val="0"/>
        </a:spcBef>
        <a:spcAft>
          <a:spcPct val="0"/>
        </a:spcAft>
        <a:defRPr kumimoji="1" sz="3600">
          <a:solidFill>
            <a:schemeClr val="tx1"/>
          </a:solidFill>
          <a:latin typeface="Arial" charset="0"/>
          <a:ea typeface="ＭＳ Ｐゴシック" pitchFamily="50" charset="-128"/>
          <a:cs typeface="ＭＳ Ｐゴシック" charset="0"/>
        </a:defRPr>
      </a:lvl4pPr>
      <a:lvl5pPr algn="l" rtl="0" eaLnBrk="0" fontAlgn="base" hangingPunct="0">
        <a:spcBef>
          <a:spcPct val="0"/>
        </a:spcBef>
        <a:spcAft>
          <a:spcPct val="0"/>
        </a:spcAft>
        <a:defRPr kumimoji="1" sz="3600">
          <a:solidFill>
            <a:schemeClr val="tx1"/>
          </a:solidFill>
          <a:latin typeface="Arial" charset="0"/>
          <a:ea typeface="ＭＳ Ｐゴシック" pitchFamily="50" charset="-128"/>
          <a:cs typeface="ＭＳ Ｐゴシック" charset="0"/>
        </a:defRPr>
      </a:lvl5pPr>
      <a:lvl6pPr marL="457200" algn="l" rtl="0" fontAlgn="base">
        <a:spcBef>
          <a:spcPct val="0"/>
        </a:spcBef>
        <a:spcAft>
          <a:spcPct val="0"/>
        </a:spcAft>
        <a:defRPr kumimoji="1" sz="3600">
          <a:solidFill>
            <a:schemeClr val="tx1"/>
          </a:solidFill>
          <a:latin typeface="Arial" charset="0"/>
          <a:ea typeface="ＭＳ Ｐゴシック" pitchFamily="50" charset="-128"/>
        </a:defRPr>
      </a:lvl6pPr>
      <a:lvl7pPr marL="914400" algn="l" rtl="0" fontAlgn="base">
        <a:spcBef>
          <a:spcPct val="0"/>
        </a:spcBef>
        <a:spcAft>
          <a:spcPct val="0"/>
        </a:spcAft>
        <a:defRPr kumimoji="1" sz="3600">
          <a:solidFill>
            <a:schemeClr val="tx1"/>
          </a:solidFill>
          <a:latin typeface="Arial" charset="0"/>
          <a:ea typeface="ＭＳ Ｐゴシック" pitchFamily="50" charset="-128"/>
        </a:defRPr>
      </a:lvl7pPr>
      <a:lvl8pPr marL="1371600" algn="l" rtl="0" fontAlgn="base">
        <a:spcBef>
          <a:spcPct val="0"/>
        </a:spcBef>
        <a:spcAft>
          <a:spcPct val="0"/>
        </a:spcAft>
        <a:defRPr kumimoji="1" sz="3600">
          <a:solidFill>
            <a:schemeClr val="tx1"/>
          </a:solidFill>
          <a:latin typeface="Arial" charset="0"/>
          <a:ea typeface="ＭＳ Ｐゴシック" pitchFamily="50" charset="-128"/>
        </a:defRPr>
      </a:lvl8pPr>
      <a:lvl9pPr marL="1828800" algn="l" rtl="0" fontAlgn="base">
        <a:spcBef>
          <a:spcPct val="0"/>
        </a:spcBef>
        <a:spcAft>
          <a:spcPct val="0"/>
        </a:spcAft>
        <a:defRPr kumimoji="1" sz="3600">
          <a:solidFill>
            <a:schemeClr val="tx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chemeClr val="tx1"/>
        </a:buClr>
        <a:buChar char="•"/>
        <a:defRPr kumimoji="1"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tx1"/>
        </a:buClr>
        <a:buFont typeface="Arial" panose="020B0604020202020204" pitchFamily="34" charset="0"/>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tx1"/>
        </a:buClr>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tx1"/>
        </a:buClr>
        <a:buFont typeface="Arial" panose="020B0604020202020204" pitchFamily="34"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tx1"/>
        </a:buClr>
        <a:buFont typeface="Arial" panose="020B0604020202020204" pitchFamily="34" charset="0"/>
        <a:buChar char="»"/>
        <a:defRPr kumimoji="1" sz="2000">
          <a:solidFill>
            <a:schemeClr val="tx1"/>
          </a:solidFill>
          <a:latin typeface="+mn-lt"/>
          <a:ea typeface="+mn-ea"/>
        </a:defRPr>
      </a:lvl5pPr>
      <a:lvl6pPr marL="2514600" indent="-228600" algn="l" rtl="0" fontAlgn="base">
        <a:spcBef>
          <a:spcPct val="20000"/>
        </a:spcBef>
        <a:spcAft>
          <a:spcPct val="0"/>
        </a:spcAft>
        <a:buClr>
          <a:schemeClr val="tx1"/>
        </a:buClr>
        <a:buFont typeface="Arial" charset="0"/>
        <a:buChar char="»"/>
        <a:defRPr kumimoji="1" sz="2000">
          <a:solidFill>
            <a:schemeClr val="tx1"/>
          </a:solidFill>
          <a:latin typeface="+mn-lt"/>
          <a:ea typeface="+mn-ea"/>
        </a:defRPr>
      </a:lvl6pPr>
      <a:lvl7pPr marL="2971800" indent="-228600" algn="l" rtl="0" fontAlgn="base">
        <a:spcBef>
          <a:spcPct val="20000"/>
        </a:spcBef>
        <a:spcAft>
          <a:spcPct val="0"/>
        </a:spcAft>
        <a:buClr>
          <a:schemeClr val="tx1"/>
        </a:buClr>
        <a:buFont typeface="Arial" charset="0"/>
        <a:buChar char="»"/>
        <a:defRPr kumimoji="1" sz="2000">
          <a:solidFill>
            <a:schemeClr val="tx1"/>
          </a:solidFill>
          <a:latin typeface="+mn-lt"/>
          <a:ea typeface="+mn-ea"/>
        </a:defRPr>
      </a:lvl7pPr>
      <a:lvl8pPr marL="3429000" indent="-228600" algn="l" rtl="0" fontAlgn="base">
        <a:spcBef>
          <a:spcPct val="20000"/>
        </a:spcBef>
        <a:spcAft>
          <a:spcPct val="0"/>
        </a:spcAft>
        <a:buClr>
          <a:schemeClr val="tx1"/>
        </a:buClr>
        <a:buFont typeface="Arial" charset="0"/>
        <a:buChar char="»"/>
        <a:defRPr kumimoji="1" sz="2000">
          <a:solidFill>
            <a:schemeClr val="tx1"/>
          </a:solidFill>
          <a:latin typeface="+mn-lt"/>
          <a:ea typeface="+mn-ea"/>
        </a:defRPr>
      </a:lvl8pPr>
      <a:lvl9pPr marL="3886200" indent="-228600" algn="l" rtl="0" fontAlgn="base">
        <a:spcBef>
          <a:spcPct val="20000"/>
        </a:spcBef>
        <a:spcAft>
          <a:spcPct val="0"/>
        </a:spcAft>
        <a:buClr>
          <a:schemeClr val="tx1"/>
        </a:buClr>
        <a:buFont typeface="Arial" charset="0"/>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microsoft.com/office/2007/relationships/hdphoto" Target="../media/hdphoto1.wdp"/><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A74C9C-EA1D-179D-3741-F74D826834DA}"/>
              </a:ext>
            </a:extLst>
          </p:cNvPr>
          <p:cNvSpPr>
            <a:spLocks noGrp="1"/>
          </p:cNvSpPr>
          <p:nvPr>
            <p:ph type="title"/>
          </p:nvPr>
        </p:nvSpPr>
        <p:spPr/>
        <p:txBody>
          <a:bodyPr/>
          <a:lstStyle/>
          <a:p>
            <a:r>
              <a:rPr lang="ja-JP" altLang="en-US" dirty="0"/>
              <a:t>本資料の使用条件</a:t>
            </a:r>
            <a:endParaRPr kumimoji="1" lang="ja-JP" altLang="en-US" dirty="0"/>
          </a:p>
        </p:txBody>
      </p:sp>
      <p:sp>
        <p:nvSpPr>
          <p:cNvPr id="3" name="コンテンツ プレースホルダー 2">
            <a:extLst>
              <a:ext uri="{FF2B5EF4-FFF2-40B4-BE49-F238E27FC236}">
                <a16:creationId xmlns:a16="http://schemas.microsoft.com/office/drawing/2014/main" id="{99BF4038-7DB5-5EFA-6910-BA92B2B347A9}"/>
              </a:ext>
            </a:extLst>
          </p:cNvPr>
          <p:cNvSpPr>
            <a:spLocks noGrp="1"/>
          </p:cNvSpPr>
          <p:nvPr>
            <p:ph idx="1"/>
          </p:nvPr>
        </p:nvSpPr>
        <p:spPr/>
        <p:txBody>
          <a:bodyPr>
            <a:noAutofit/>
          </a:bodyPr>
          <a:lstStyle/>
          <a:p>
            <a:pPr marL="457200" indent="-457200">
              <a:buFont typeface="+mj-lt"/>
              <a:buAutoNum type="arabicPeriod"/>
            </a:pPr>
            <a:r>
              <a:rPr kumimoji="1" lang="ja-JP" altLang="en-US" sz="2000" dirty="0"/>
              <a:t>著作権は独立行政法人情報処理推進機構に帰属します。</a:t>
            </a:r>
            <a:br>
              <a:rPr kumimoji="1" lang="ja-JP" altLang="en-US" sz="2000" dirty="0"/>
            </a:br>
            <a:r>
              <a:rPr kumimoji="1" lang="ja-JP" altLang="en-US" sz="2000" dirty="0"/>
              <a:t>著作物として著作権法により保護されております。</a:t>
            </a:r>
          </a:p>
          <a:p>
            <a:pPr marL="457200" indent="-457200">
              <a:buFont typeface="+mj-lt"/>
              <a:buAutoNum type="arabicPeriod"/>
            </a:pPr>
            <a:r>
              <a:rPr kumimoji="1" lang="ja-JP" altLang="en-US" sz="2000" dirty="0"/>
              <a:t>本資料は、企業内でのセキュリティ講習や各種セミナー等でご使用下さい。</a:t>
            </a:r>
          </a:p>
          <a:p>
            <a:pPr marL="457200" indent="-457200">
              <a:buFont typeface="+mj-lt"/>
              <a:buAutoNum type="arabicPeriod"/>
            </a:pPr>
            <a:r>
              <a:rPr kumimoji="1" lang="ja-JP" altLang="en-US" sz="2000" dirty="0"/>
              <a:t>営利目的の使用はご遠慮下さい。</a:t>
            </a:r>
          </a:p>
          <a:p>
            <a:pPr marL="457200" indent="-457200">
              <a:buFont typeface="+mj-lt"/>
              <a:buAutoNum type="arabicPeriod"/>
            </a:pPr>
            <a:r>
              <a:rPr kumimoji="1" lang="ja-JP" altLang="en-US" sz="2000" dirty="0"/>
              <a:t>講習会等で使用する際に、本資料を一部割愛したり、必要に応じて追加する等のカスタマイズは行っていただいて結構です。 </a:t>
            </a:r>
          </a:p>
          <a:p>
            <a:pPr marL="457200" indent="-457200">
              <a:buFont typeface="+mj-lt"/>
              <a:buAutoNum type="arabicPeriod"/>
            </a:pPr>
            <a:r>
              <a:rPr kumimoji="1" lang="ja-JP" altLang="en-US" sz="2000" dirty="0"/>
              <a:t>本資料を掲載する場合は、外部からアクセスできないイントラネット内のサーバとしてください。</a:t>
            </a:r>
            <a:br>
              <a:rPr kumimoji="1" lang="ja-JP" altLang="en-US" sz="2000" dirty="0"/>
            </a:br>
            <a:r>
              <a:rPr kumimoji="1" lang="ja-JP" altLang="en-US" sz="2000" dirty="0"/>
              <a:t>外部よりアクセスできる</a:t>
            </a:r>
            <a:r>
              <a:rPr kumimoji="1" lang="en-US" altLang="ja-JP" sz="2000" dirty="0"/>
              <a:t>WEB</a:t>
            </a:r>
            <a:r>
              <a:rPr kumimoji="1" lang="ja-JP" altLang="en-US" sz="2000" dirty="0"/>
              <a:t>サイトへの掲載はご遠慮下さい。 　</a:t>
            </a:r>
          </a:p>
          <a:p>
            <a:pPr marL="457200" indent="-457200">
              <a:buFont typeface="+mj-lt"/>
              <a:buAutoNum type="arabicPeriod"/>
            </a:pPr>
            <a:r>
              <a:rPr kumimoji="1" lang="ja-JP" altLang="en-US" sz="2000" dirty="0"/>
              <a:t>上の使用条件の範囲内でのご使用であれば、本資料に限り当機構からの使用許諾を取得する必要はありません。</a:t>
            </a:r>
          </a:p>
          <a:p>
            <a:pPr marL="457200" indent="-457200">
              <a:buFont typeface="+mj-lt"/>
              <a:buAutoNum type="arabicPeriod"/>
            </a:pPr>
            <a:r>
              <a:rPr kumimoji="1" lang="ja-JP" altLang="en-US" sz="2000" dirty="0"/>
              <a:t>ご質問、ご要望等は、 </a:t>
            </a:r>
            <a:r>
              <a:rPr kumimoji="1" lang="en-US" altLang="ja-JP" sz="2000" dirty="0"/>
              <a:t>isec-secushien-p@ipa.go.jp </a:t>
            </a:r>
            <a:r>
              <a:rPr kumimoji="1" lang="ja-JP" altLang="en-US" sz="2000" dirty="0"/>
              <a:t>宛にお知らせ下さい。 </a:t>
            </a:r>
          </a:p>
        </p:txBody>
      </p:sp>
      <p:sp>
        <p:nvSpPr>
          <p:cNvPr id="4" name="スライド番号プレースホルダー 3">
            <a:extLst>
              <a:ext uri="{FF2B5EF4-FFF2-40B4-BE49-F238E27FC236}">
                <a16:creationId xmlns:a16="http://schemas.microsoft.com/office/drawing/2014/main" id="{417B2741-4B13-AF45-42DD-6B303F479AF0}"/>
              </a:ext>
            </a:extLst>
          </p:cNvPr>
          <p:cNvSpPr>
            <a:spLocks noGrp="1"/>
          </p:cNvSpPr>
          <p:nvPr>
            <p:ph type="sldNum" sz="quarter" idx="12"/>
          </p:nvPr>
        </p:nvSpPr>
        <p:spPr/>
        <p:txBody>
          <a:bodyPr/>
          <a:lstStyle/>
          <a:p>
            <a:fld id="{2D0B2721-0B86-4E2B-BA2B-D37C06C38BC6}" type="slidenum">
              <a:rPr kumimoji="1" lang="ja-JP" altLang="en-US" smtClean="0"/>
              <a:t>1</a:t>
            </a:fld>
            <a:endParaRPr kumimoji="1" lang="ja-JP" altLang="en-US"/>
          </a:p>
        </p:txBody>
      </p:sp>
    </p:spTree>
    <p:extLst>
      <p:ext uri="{BB962C8B-B14F-4D97-AF65-F5344CB8AC3E}">
        <p14:creationId xmlns:p14="http://schemas.microsoft.com/office/powerpoint/2010/main" val="32418335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800" y="363600"/>
            <a:ext cx="11343600" cy="748800"/>
          </a:xfrm>
        </p:spPr>
        <p:txBody>
          <a:bodyPr/>
          <a:lstStyle/>
          <a:p>
            <a:r>
              <a:rPr lang="ja-JP" altLang="en-US" sz="2000" dirty="0">
                <a:solidFill>
                  <a:srgbClr val="002060"/>
                </a:solidFill>
                <a:latin typeface="Meiryo UI" panose="020B0604030504040204" pitchFamily="50" charset="-128"/>
                <a:ea typeface="Meiryo UI" panose="020B0604030504040204" pitchFamily="50" charset="-128"/>
                <a:cs typeface="+mj-cs"/>
              </a:rPr>
              <a:t>３．情報セキュリティ５か条</a:t>
            </a:r>
            <a:br>
              <a:rPr lang="en-US" altLang="ja-JP" sz="3200" dirty="0">
                <a:solidFill>
                  <a:srgbClr val="002060"/>
                </a:solidFill>
                <a:latin typeface="Meiryo UI" panose="020B0604030504040204" pitchFamily="50" charset="-128"/>
                <a:ea typeface="Meiryo UI" panose="020B0604030504040204" pitchFamily="50" charset="-128"/>
                <a:cs typeface="+mj-cs"/>
              </a:rPr>
            </a:br>
            <a:r>
              <a:rPr lang="ja-JP" altLang="en-US" sz="3200" dirty="0">
                <a:solidFill>
                  <a:srgbClr val="002060"/>
                </a:solidFill>
                <a:latin typeface="Meiryo UI" panose="020B0604030504040204" pitchFamily="50" charset="-128"/>
                <a:ea typeface="Meiryo UI" panose="020B0604030504040204" pitchFamily="50" charset="-128"/>
                <a:cs typeface="+mj-cs"/>
              </a:rPr>
              <a:t>　　</a:t>
            </a:r>
            <a:r>
              <a:rPr lang="en-US" altLang="ja-JP" sz="4000" dirty="0">
                <a:solidFill>
                  <a:srgbClr val="002060"/>
                </a:solidFill>
                <a:latin typeface="Meiryo UI" panose="020B0604030504040204" pitchFamily="50" charset="-128"/>
                <a:ea typeface="Meiryo UI" panose="020B0604030504040204" pitchFamily="50" charset="-128"/>
                <a:cs typeface="+mj-cs"/>
              </a:rPr>
              <a:t>OS</a:t>
            </a:r>
            <a:r>
              <a:rPr lang="ja-JP" altLang="en-US" sz="4000" dirty="0">
                <a:solidFill>
                  <a:srgbClr val="002060"/>
                </a:solidFill>
                <a:latin typeface="Meiryo UI" panose="020B0604030504040204" pitchFamily="50" charset="-128"/>
                <a:ea typeface="Meiryo UI" panose="020B0604030504040204" pitchFamily="50" charset="-128"/>
                <a:cs typeface="+mj-cs"/>
              </a:rPr>
              <a:t>やソフトウェアは常に最新の状態に</a:t>
            </a:r>
            <a:endParaRPr kumimoji="1" lang="ja-JP" altLang="en-US" sz="4000" dirty="0">
              <a:solidFill>
                <a:srgbClr val="002060"/>
              </a:solidFill>
              <a:latin typeface="Meiryo UI" panose="020B0604030504040204" pitchFamily="50" charset="-128"/>
              <a:ea typeface="Meiryo UI" panose="020B0604030504040204" pitchFamily="50" charset="-128"/>
            </a:endParaRPr>
          </a:p>
        </p:txBody>
      </p:sp>
      <p:sp>
        <p:nvSpPr>
          <p:cNvPr id="3" name="コンテンツ プレースホルダー 2"/>
          <p:cNvSpPr>
            <a:spLocks noGrp="1"/>
          </p:cNvSpPr>
          <p:nvPr>
            <p:ph idx="1"/>
          </p:nvPr>
        </p:nvSpPr>
        <p:spPr>
          <a:xfrm>
            <a:off x="424800" y="1620000"/>
            <a:ext cx="11141766" cy="4924425"/>
          </a:xfrm>
        </p:spPr>
        <p:txBody>
          <a:bodyPr/>
          <a:lstStyle/>
          <a:p>
            <a:r>
              <a:rPr lang="en-US" altLang="ja-JP" sz="2800" dirty="0">
                <a:latin typeface="Meiryo UI" panose="020B0604030504040204" pitchFamily="50" charset="-128"/>
                <a:ea typeface="Meiryo UI" panose="020B0604030504040204" pitchFamily="50" charset="-128"/>
              </a:rPr>
              <a:t>OS</a:t>
            </a:r>
            <a:r>
              <a:rPr lang="ja-JP" altLang="en-US" sz="2800" dirty="0">
                <a:latin typeface="Meiryo UI" panose="020B0604030504040204" pitchFamily="50" charset="-128"/>
                <a:ea typeface="Meiryo UI" panose="020B0604030504040204" pitchFamily="50" charset="-128"/>
              </a:rPr>
              <a:t>やソフトウェアのセキュリティ上の問題点を放置していると、それを悪用したウイルスに感染してしまう危険性があります。お使いの</a:t>
            </a:r>
            <a:r>
              <a:rPr lang="en-US" altLang="ja-JP" sz="2800" dirty="0">
                <a:latin typeface="Meiryo UI" panose="020B0604030504040204" pitchFamily="50" charset="-128"/>
                <a:ea typeface="Meiryo UI" panose="020B0604030504040204" pitchFamily="50" charset="-128"/>
              </a:rPr>
              <a:t>OS</a:t>
            </a:r>
            <a:r>
              <a:rPr lang="ja-JP" altLang="en-US" sz="2800" dirty="0">
                <a:latin typeface="Meiryo UI" panose="020B0604030504040204" pitchFamily="50" charset="-128"/>
                <a:ea typeface="Meiryo UI" panose="020B0604030504040204" pitchFamily="50" charset="-128"/>
              </a:rPr>
              <a:t>やソフトウェアに修正プログラムを適用する、もしくは最新版を利用しましょう。</a:t>
            </a:r>
            <a:endParaRPr lang="en-US" altLang="ja-JP" sz="2800" dirty="0">
              <a:latin typeface="Meiryo UI" panose="020B0604030504040204" pitchFamily="50" charset="-128"/>
              <a:ea typeface="Meiryo UI" panose="020B0604030504040204" pitchFamily="50" charset="-128"/>
            </a:endParaRPr>
          </a:p>
          <a:p>
            <a:pPr marL="0" indent="0">
              <a:buNone/>
            </a:pPr>
            <a:r>
              <a:rPr lang="ja-JP" altLang="en-US" sz="2000" dirty="0">
                <a:latin typeface="Meiryo UI" panose="020B0604030504040204" pitchFamily="50" charset="-128"/>
                <a:ea typeface="Meiryo UI" panose="020B0604030504040204" pitchFamily="50" charset="-128"/>
              </a:rPr>
              <a:t>＜対策例＞</a:t>
            </a:r>
            <a:endParaRPr lang="en-US" altLang="ja-JP" sz="2000" dirty="0">
              <a:latin typeface="Meiryo UI" panose="020B0604030504040204" pitchFamily="50" charset="-128"/>
              <a:ea typeface="Meiryo UI" panose="020B0604030504040204" pitchFamily="50" charset="-128"/>
            </a:endParaRPr>
          </a:p>
          <a:p>
            <a:pPr lvl="1"/>
            <a:r>
              <a:rPr lang="en-US" altLang="ja-JP" sz="2400" dirty="0">
                <a:latin typeface="Meiryo UI" panose="020B0604030504040204" pitchFamily="50" charset="-128"/>
                <a:ea typeface="Meiryo UI" panose="020B0604030504040204" pitchFamily="50" charset="-128"/>
              </a:rPr>
              <a:t>Windows Update(Windows OS</a:t>
            </a:r>
            <a:r>
              <a:rPr lang="ja-JP" altLang="en-US" sz="2400" dirty="0">
                <a:latin typeface="Meiryo UI" panose="020B0604030504040204" pitchFamily="50" charset="-128"/>
                <a:ea typeface="Meiryo UI" panose="020B0604030504040204" pitchFamily="50" charset="-128"/>
              </a:rPr>
              <a:t>の場合</a:t>
            </a:r>
            <a:r>
              <a:rPr lang="en-US" altLang="ja-JP" sz="2400" dirty="0">
                <a:latin typeface="Meiryo UI" panose="020B0604030504040204" pitchFamily="50" charset="-128"/>
                <a:ea typeface="Meiryo UI" panose="020B0604030504040204" pitchFamily="50" charset="-128"/>
              </a:rPr>
              <a:t>)/</a:t>
            </a:r>
            <a:br>
              <a:rPr lang="en-US" altLang="ja-JP" sz="2400" dirty="0">
                <a:latin typeface="Meiryo UI" panose="020B0604030504040204" pitchFamily="50" charset="-128"/>
                <a:ea typeface="Meiryo UI" panose="020B0604030504040204" pitchFamily="50" charset="-128"/>
              </a:rPr>
            </a:br>
            <a:r>
              <a:rPr lang="ja-JP" altLang="en-US" sz="2400" dirty="0">
                <a:latin typeface="Meiryo UI" panose="020B0604030504040204" pitchFamily="50" charset="-128"/>
                <a:ea typeface="Meiryo UI" panose="020B0604030504040204" pitchFamily="50" charset="-128"/>
              </a:rPr>
              <a:t>ソフトウェア・アップデート</a:t>
            </a:r>
            <a:r>
              <a:rPr lang="en-US" altLang="ja-JP" sz="2400" dirty="0">
                <a:latin typeface="Meiryo UI" panose="020B0604030504040204" pitchFamily="50" charset="-128"/>
                <a:ea typeface="Meiryo UI" panose="020B0604030504040204" pitchFamily="50" charset="-128"/>
              </a:rPr>
              <a:t>(Mac OS</a:t>
            </a:r>
            <a:r>
              <a:rPr lang="ja-JP" altLang="en-US" sz="2400" dirty="0">
                <a:latin typeface="Meiryo UI" panose="020B0604030504040204" pitchFamily="50" charset="-128"/>
                <a:ea typeface="Meiryo UI" panose="020B0604030504040204" pitchFamily="50" charset="-128"/>
              </a:rPr>
              <a:t>の場合</a:t>
            </a:r>
            <a:r>
              <a:rPr lang="en-US" altLang="ja-JP" sz="2400" dirty="0">
                <a:latin typeface="Meiryo UI" panose="020B0604030504040204" pitchFamily="50" charset="-128"/>
                <a:ea typeface="Meiryo UI" panose="020B0604030504040204" pitchFamily="50" charset="-128"/>
              </a:rPr>
              <a:t>)</a:t>
            </a:r>
          </a:p>
          <a:p>
            <a:pPr lvl="1"/>
            <a:r>
              <a:rPr lang="en-US" altLang="ja-JP" sz="2400" dirty="0">
                <a:latin typeface="Meiryo UI" panose="020B0604030504040204" pitchFamily="50" charset="-128"/>
                <a:ea typeface="Meiryo UI" panose="020B0604030504040204" pitchFamily="50" charset="-128"/>
              </a:rPr>
              <a:t>OS</a:t>
            </a:r>
            <a:r>
              <a:rPr lang="ja-JP" altLang="en-US" sz="2400" dirty="0">
                <a:latin typeface="Meiryo UI" panose="020B0604030504040204" pitchFamily="50" charset="-128"/>
                <a:ea typeface="Meiryo UI" panose="020B0604030504040204" pitchFamily="50" charset="-128"/>
              </a:rPr>
              <a:t>バージョンアップ</a:t>
            </a:r>
            <a:r>
              <a:rPr lang="en-US" altLang="ja-JP" sz="2400" dirty="0">
                <a:latin typeface="Meiryo UI" panose="020B0604030504040204" pitchFamily="50" charset="-128"/>
                <a:ea typeface="Meiryo UI" panose="020B0604030504040204" pitchFamily="50" charset="-128"/>
              </a:rPr>
              <a:t>(Android </a:t>
            </a:r>
            <a:r>
              <a:rPr lang="ja-JP" altLang="en-US" sz="2400" dirty="0">
                <a:latin typeface="Meiryo UI" panose="020B0604030504040204" pitchFamily="50" charset="-128"/>
                <a:ea typeface="Meiryo UI" panose="020B0604030504040204" pitchFamily="50" charset="-128"/>
              </a:rPr>
              <a:t>の場合</a:t>
            </a:r>
            <a:r>
              <a:rPr lang="en-US" altLang="ja-JP" sz="2400" dirty="0">
                <a:latin typeface="Meiryo UI" panose="020B0604030504040204" pitchFamily="50" charset="-128"/>
                <a:ea typeface="Meiryo UI" panose="020B0604030504040204" pitchFamily="50" charset="-128"/>
              </a:rPr>
              <a:t>)</a:t>
            </a:r>
          </a:p>
          <a:p>
            <a:pPr lvl="1"/>
            <a:r>
              <a:rPr lang="en-US" altLang="ja-JP" sz="2400" dirty="0">
                <a:latin typeface="Meiryo UI" panose="020B0604030504040204" pitchFamily="50" charset="-128"/>
                <a:ea typeface="Meiryo UI" panose="020B0604030504040204" pitchFamily="50" charset="-128"/>
              </a:rPr>
              <a:t>Adobe Reader/Java</a:t>
            </a:r>
            <a:r>
              <a:rPr lang="ja-JP" altLang="en-US" sz="2400" dirty="0">
                <a:latin typeface="Meiryo UI" panose="020B0604030504040204" pitchFamily="50" charset="-128"/>
                <a:ea typeface="Meiryo UI" panose="020B0604030504040204" pitchFamily="50" charset="-128"/>
              </a:rPr>
              <a:t>実行環境</a:t>
            </a:r>
            <a:r>
              <a:rPr lang="en-US" altLang="ja-JP" sz="2400" dirty="0">
                <a:latin typeface="Meiryo UI" panose="020B0604030504040204" pitchFamily="50" charset="-128"/>
                <a:ea typeface="Meiryo UI" panose="020B0604030504040204" pitchFamily="50" charset="-128"/>
              </a:rPr>
              <a:t>(JRE)</a:t>
            </a:r>
            <a:r>
              <a:rPr lang="ja-JP" altLang="en-US" sz="2400" dirty="0">
                <a:latin typeface="Meiryo UI" panose="020B0604030504040204" pitchFamily="50" charset="-128"/>
                <a:ea typeface="Meiryo UI" panose="020B0604030504040204" pitchFamily="50" charset="-128"/>
              </a:rPr>
              <a:t>など</a:t>
            </a:r>
            <a:br>
              <a:rPr lang="en-US" altLang="ja-JP" sz="2400" dirty="0">
                <a:latin typeface="Meiryo UI" panose="020B0604030504040204" pitchFamily="50" charset="-128"/>
                <a:ea typeface="Meiryo UI" panose="020B0604030504040204" pitchFamily="50" charset="-128"/>
              </a:rPr>
            </a:br>
            <a:r>
              <a:rPr lang="ja-JP" altLang="en-US" sz="2400" dirty="0">
                <a:latin typeface="Meiryo UI" panose="020B0604030504040204" pitchFamily="50" charset="-128"/>
                <a:ea typeface="Meiryo UI" panose="020B0604030504040204" pitchFamily="50" charset="-128"/>
              </a:rPr>
              <a:t>利用中のソフトウェアを最新版にする</a:t>
            </a:r>
            <a:endParaRPr lang="en-US" altLang="ja-JP" sz="2400" dirty="0">
              <a:latin typeface="Meiryo UI" panose="020B0604030504040204" pitchFamily="50" charset="-128"/>
              <a:ea typeface="Meiryo UI" panose="020B0604030504040204" pitchFamily="50" charset="-128"/>
            </a:endParaRPr>
          </a:p>
          <a:p>
            <a:endParaRPr lang="ja-JP" altLang="en-US" sz="2800" dirty="0">
              <a:latin typeface="Meiryo UI" panose="020B0604030504040204" pitchFamily="50" charset="-128"/>
              <a:ea typeface="Meiryo UI" panose="020B0604030504040204" pitchFamily="50" charset="-128"/>
            </a:endParaRPr>
          </a:p>
        </p:txBody>
      </p:sp>
      <p:sp>
        <p:nvSpPr>
          <p:cNvPr id="5" name="円/楕円 4"/>
          <p:cNvSpPr/>
          <p:nvPr/>
        </p:nvSpPr>
        <p:spPr>
          <a:xfrm>
            <a:off x="652759" y="738000"/>
            <a:ext cx="360040" cy="360040"/>
          </a:xfrm>
          <a:prstGeom prst="ellipse">
            <a:avLst/>
          </a:prstGeom>
          <a:solidFill>
            <a:srgbClr val="FFFFFF"/>
          </a:solidFill>
          <a:ln w="25400" cap="flat" cmpd="sng" algn="ctr">
            <a:solidFill>
              <a:srgbClr val="FF9966"/>
            </a:solidFill>
            <a:prstDash val="solid"/>
          </a:ln>
          <a:effectLst/>
        </p:spPr>
        <p:txBody>
          <a:bodyPr rtlCol="0" anchor="ctr"/>
          <a:lstStyle/>
          <a:p>
            <a:pPr algn="ctr">
              <a:defRPr/>
            </a:pPr>
            <a:r>
              <a:rPr kumimoji="0" lang="en-US" altLang="ja-JP" kern="0" dirty="0">
                <a:solidFill>
                  <a:srgbClr val="000000"/>
                </a:solidFill>
                <a:latin typeface="Meiryo UI" panose="020B0604030504040204" pitchFamily="50" charset="-128"/>
                <a:ea typeface="Meiryo UI" panose="020B0604030504040204" pitchFamily="50" charset="-128"/>
              </a:rPr>
              <a:t>1</a:t>
            </a:r>
            <a:endParaRPr kumimoji="0" lang="ja-JP" altLang="en-US" kern="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73821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796" y="363600"/>
            <a:ext cx="11343600" cy="748800"/>
          </a:xfrm>
        </p:spPr>
        <p:txBody>
          <a:bodyPr/>
          <a:lstStyle/>
          <a:p>
            <a:r>
              <a:rPr lang="ja-JP" altLang="en-US" sz="2000" dirty="0">
                <a:solidFill>
                  <a:srgbClr val="002060"/>
                </a:solidFill>
                <a:latin typeface="Meiryo UI" panose="020B0604030504040204" pitchFamily="50" charset="-128"/>
                <a:ea typeface="Meiryo UI" panose="020B0604030504040204" pitchFamily="50" charset="-128"/>
                <a:cs typeface="+mj-cs"/>
              </a:rPr>
              <a:t>３．情報セキュリティ５か条</a:t>
            </a:r>
            <a:br>
              <a:rPr lang="en-US" altLang="ja-JP" sz="3200" dirty="0">
                <a:solidFill>
                  <a:srgbClr val="002060"/>
                </a:solidFill>
                <a:latin typeface="Meiryo UI" panose="020B0604030504040204" pitchFamily="50" charset="-128"/>
                <a:ea typeface="Meiryo UI" panose="020B0604030504040204" pitchFamily="50" charset="-128"/>
                <a:cs typeface="+mj-cs"/>
              </a:rPr>
            </a:br>
            <a:r>
              <a:rPr lang="ja-JP" altLang="en-US" sz="3200" dirty="0">
                <a:solidFill>
                  <a:srgbClr val="002060"/>
                </a:solidFill>
                <a:latin typeface="Meiryo UI" panose="020B0604030504040204" pitchFamily="50" charset="-128"/>
                <a:ea typeface="Meiryo UI" panose="020B0604030504040204" pitchFamily="50" charset="-128"/>
                <a:cs typeface="+mj-cs"/>
              </a:rPr>
              <a:t>　　</a:t>
            </a:r>
            <a:r>
              <a:rPr lang="ja-JP" altLang="en-US" sz="4000" dirty="0">
                <a:solidFill>
                  <a:srgbClr val="002060"/>
                </a:solidFill>
                <a:latin typeface="Meiryo UI" panose="020B0604030504040204" pitchFamily="50" charset="-128"/>
                <a:ea typeface="Meiryo UI" panose="020B0604030504040204" pitchFamily="50" charset="-128"/>
                <a:cs typeface="+mj-cs"/>
              </a:rPr>
              <a:t>ウイルス対策ソフトを導入</a:t>
            </a:r>
            <a:endParaRPr kumimoji="1" lang="ja-JP" altLang="en-US" sz="4000" dirty="0">
              <a:solidFill>
                <a:srgbClr val="002060"/>
              </a:solidFill>
              <a:latin typeface="Meiryo UI" panose="020B0604030504040204" pitchFamily="50" charset="-128"/>
              <a:ea typeface="Meiryo UI" panose="020B0604030504040204" pitchFamily="50" charset="-128"/>
            </a:endParaRPr>
          </a:p>
        </p:txBody>
      </p:sp>
      <p:sp>
        <p:nvSpPr>
          <p:cNvPr id="3" name="コンテンツ プレースホルダー 2"/>
          <p:cNvSpPr>
            <a:spLocks noGrp="1"/>
          </p:cNvSpPr>
          <p:nvPr>
            <p:ph idx="1"/>
          </p:nvPr>
        </p:nvSpPr>
        <p:spPr>
          <a:xfrm>
            <a:off x="424800" y="1620000"/>
            <a:ext cx="10862733" cy="4924425"/>
          </a:xfrm>
        </p:spPr>
        <p:txBody>
          <a:bodyPr/>
          <a:lstStyle/>
          <a:p>
            <a:r>
              <a:rPr lang="en-US" altLang="ja-JP" sz="2800" dirty="0">
                <a:latin typeface="Meiryo UI" panose="020B0604030504040204" pitchFamily="50" charset="-128"/>
                <a:ea typeface="Meiryo UI" panose="020B0604030504040204" pitchFamily="50" charset="-128"/>
              </a:rPr>
              <a:t>ID</a:t>
            </a:r>
            <a:r>
              <a:rPr lang="ja-JP" altLang="en-US" sz="2800" dirty="0">
                <a:latin typeface="Meiryo UI" panose="020B0604030504040204" pitchFamily="50" charset="-128"/>
                <a:ea typeface="Meiryo UI" panose="020B0604030504040204" pitchFamily="50" charset="-128"/>
              </a:rPr>
              <a:t>・パスワードを盗んだり、遠隔操作を行ったり、ファイルを勝手に暗号化するウイルスが増えています。ウイルス対策ソフトを導入し、ウイルス定義ファイル</a:t>
            </a:r>
            <a:r>
              <a:rPr lang="en-US" altLang="ja-JP" sz="2800" dirty="0">
                <a:latin typeface="Meiryo UI" panose="020B0604030504040204" pitchFamily="50" charset="-128"/>
                <a:ea typeface="Meiryo UI" panose="020B0604030504040204" pitchFamily="50" charset="-128"/>
              </a:rPr>
              <a:t>(</a:t>
            </a:r>
            <a:r>
              <a:rPr lang="ja-JP" altLang="en-US" sz="2800" dirty="0">
                <a:latin typeface="Meiryo UI" panose="020B0604030504040204" pitchFamily="50" charset="-128"/>
                <a:ea typeface="Meiryo UI" panose="020B0604030504040204" pitchFamily="50" charset="-128"/>
              </a:rPr>
              <a:t>パターンファイル</a:t>
            </a:r>
            <a:r>
              <a:rPr lang="en-US" altLang="ja-JP" sz="2800" dirty="0">
                <a:latin typeface="Meiryo UI" panose="020B0604030504040204" pitchFamily="50" charset="-128"/>
                <a:ea typeface="Meiryo UI" panose="020B0604030504040204" pitchFamily="50" charset="-128"/>
              </a:rPr>
              <a:t>)</a:t>
            </a:r>
            <a:r>
              <a:rPr lang="ja-JP" altLang="en-US" sz="2800" dirty="0">
                <a:latin typeface="Meiryo UI" panose="020B0604030504040204" pitchFamily="50" charset="-128"/>
                <a:ea typeface="Meiryo UI" panose="020B0604030504040204" pitchFamily="50" charset="-128"/>
              </a:rPr>
              <a:t>は常に最新の状態になるようにしましょう。</a:t>
            </a:r>
            <a:endParaRPr lang="en-US" altLang="ja-JP" sz="2800" dirty="0">
              <a:latin typeface="Meiryo UI" panose="020B0604030504040204" pitchFamily="50" charset="-128"/>
              <a:ea typeface="Meiryo UI" panose="020B0604030504040204" pitchFamily="50" charset="-128"/>
            </a:endParaRPr>
          </a:p>
          <a:p>
            <a:pPr marL="0" indent="0">
              <a:buNone/>
            </a:pPr>
            <a:r>
              <a:rPr lang="ja-JP" altLang="en-US" sz="2400" dirty="0">
                <a:latin typeface="Meiryo UI" panose="020B0604030504040204" pitchFamily="50" charset="-128"/>
                <a:ea typeface="Meiryo UI" panose="020B0604030504040204" pitchFamily="50" charset="-128"/>
              </a:rPr>
              <a:t>＜対策例＞</a:t>
            </a:r>
            <a:endParaRPr lang="en-US" altLang="ja-JP" sz="2400" dirty="0">
              <a:latin typeface="Meiryo UI" panose="020B0604030504040204" pitchFamily="50" charset="-128"/>
              <a:ea typeface="Meiryo UI" panose="020B0604030504040204" pitchFamily="50" charset="-128"/>
            </a:endParaRPr>
          </a:p>
          <a:p>
            <a:pPr lvl="1"/>
            <a:r>
              <a:rPr lang="ja-JP" altLang="en-US" sz="2400" dirty="0">
                <a:latin typeface="Meiryo UI" panose="020B0604030504040204" pitchFamily="50" charset="-128"/>
                <a:ea typeface="Meiryo UI" panose="020B0604030504040204" pitchFamily="50" charset="-128"/>
              </a:rPr>
              <a:t>ウイルス定義ファイルが自動更新されるように設定する</a:t>
            </a:r>
          </a:p>
          <a:p>
            <a:pPr lvl="1"/>
            <a:r>
              <a:rPr lang="ja-JP" altLang="en-US" sz="2400" dirty="0">
                <a:latin typeface="Meiryo UI" panose="020B0604030504040204" pitchFamily="50" charset="-128"/>
                <a:ea typeface="Meiryo UI" panose="020B0604030504040204" pitchFamily="50" charset="-128"/>
              </a:rPr>
              <a:t>統合型のセキュリティ対策ソフト</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ファイアウォールや脆弱性対策など統合的なセキュリティ機能を搭載したソフト</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を導入する</a:t>
            </a:r>
            <a:endParaRPr lang="en-US" altLang="ja-JP" sz="2400" dirty="0">
              <a:latin typeface="Meiryo UI" panose="020B0604030504040204" pitchFamily="50" charset="-128"/>
              <a:ea typeface="Meiryo UI" panose="020B0604030504040204" pitchFamily="50" charset="-128"/>
            </a:endParaRPr>
          </a:p>
        </p:txBody>
      </p:sp>
      <p:sp>
        <p:nvSpPr>
          <p:cNvPr id="5" name="円/楕円 4"/>
          <p:cNvSpPr/>
          <p:nvPr/>
        </p:nvSpPr>
        <p:spPr>
          <a:xfrm>
            <a:off x="664634" y="752360"/>
            <a:ext cx="360040" cy="360040"/>
          </a:xfrm>
          <a:prstGeom prst="ellipse">
            <a:avLst/>
          </a:prstGeom>
          <a:solidFill>
            <a:srgbClr val="FFFFFF"/>
          </a:solidFill>
          <a:ln w="25400" cap="flat" cmpd="sng" algn="ctr">
            <a:solidFill>
              <a:srgbClr val="FF9966"/>
            </a:solidFill>
            <a:prstDash val="solid"/>
          </a:ln>
          <a:effectLst/>
        </p:spPr>
        <p:txBody>
          <a:bodyPr rtlCol="0" anchor="ctr"/>
          <a:lstStyle/>
          <a:p>
            <a:pPr algn="ctr">
              <a:defRPr/>
            </a:pPr>
            <a:r>
              <a:rPr kumimoji="0" lang="en-US" altLang="ja-JP" kern="0" dirty="0">
                <a:solidFill>
                  <a:srgbClr val="000000"/>
                </a:solidFill>
                <a:latin typeface="Meiryo UI" panose="020B0604030504040204" pitchFamily="50" charset="-128"/>
                <a:ea typeface="Meiryo UI" panose="020B0604030504040204" pitchFamily="50" charset="-128"/>
              </a:rPr>
              <a:t>2</a:t>
            </a:r>
            <a:endParaRPr kumimoji="0" lang="ja-JP" altLang="en-US" kern="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4912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799" y="363600"/>
            <a:ext cx="11343600" cy="748800"/>
          </a:xfrm>
        </p:spPr>
        <p:txBody>
          <a:bodyPr>
            <a:noAutofit/>
          </a:bodyPr>
          <a:lstStyle/>
          <a:p>
            <a:r>
              <a:rPr lang="ja-JP" altLang="en-US" sz="2000" dirty="0">
                <a:solidFill>
                  <a:srgbClr val="002060"/>
                </a:solidFill>
                <a:latin typeface="Meiryo UI" panose="020B0604030504040204" pitchFamily="50" charset="-128"/>
                <a:ea typeface="Meiryo UI" panose="020B0604030504040204" pitchFamily="50" charset="-128"/>
                <a:cs typeface="+mj-cs"/>
              </a:rPr>
              <a:t>３．情報セキュリティ５か条</a:t>
            </a:r>
            <a:br>
              <a:rPr lang="en-US" altLang="ja-JP" sz="3200" dirty="0">
                <a:solidFill>
                  <a:srgbClr val="002060"/>
                </a:solidFill>
                <a:latin typeface="Meiryo UI" panose="020B0604030504040204" pitchFamily="50" charset="-128"/>
                <a:ea typeface="Meiryo UI" panose="020B0604030504040204" pitchFamily="50" charset="-128"/>
                <a:cs typeface="+mj-cs"/>
              </a:rPr>
            </a:br>
            <a:r>
              <a:rPr lang="ja-JP" altLang="en-US" sz="3200" dirty="0">
                <a:solidFill>
                  <a:srgbClr val="002060"/>
                </a:solidFill>
                <a:latin typeface="Meiryo UI" panose="020B0604030504040204" pitchFamily="50" charset="-128"/>
                <a:ea typeface="Meiryo UI" panose="020B0604030504040204" pitchFamily="50" charset="-128"/>
                <a:cs typeface="+mj-cs"/>
              </a:rPr>
              <a:t>　　</a:t>
            </a:r>
            <a:r>
              <a:rPr lang="ja-JP" altLang="en-US" sz="4000" dirty="0">
                <a:solidFill>
                  <a:srgbClr val="002060"/>
                </a:solidFill>
                <a:latin typeface="Meiryo UI" panose="020B0604030504040204" pitchFamily="50" charset="-128"/>
                <a:ea typeface="Meiryo UI" panose="020B0604030504040204" pitchFamily="50" charset="-128"/>
                <a:cs typeface="+mj-cs"/>
              </a:rPr>
              <a:t>パスワードを強化</a:t>
            </a:r>
            <a:endParaRPr kumimoji="1" lang="ja-JP" altLang="en-US" sz="4000" dirty="0">
              <a:solidFill>
                <a:srgbClr val="002060"/>
              </a:solidFill>
              <a:latin typeface="Meiryo UI" panose="020B0604030504040204" pitchFamily="50" charset="-128"/>
              <a:ea typeface="Meiryo UI" panose="020B0604030504040204" pitchFamily="50" charset="-128"/>
            </a:endParaRPr>
          </a:p>
        </p:txBody>
      </p:sp>
      <p:sp>
        <p:nvSpPr>
          <p:cNvPr id="3" name="コンテンツ プレースホルダー 2"/>
          <p:cNvSpPr>
            <a:spLocks noGrp="1"/>
          </p:cNvSpPr>
          <p:nvPr>
            <p:ph idx="1"/>
          </p:nvPr>
        </p:nvSpPr>
        <p:spPr>
          <a:xfrm>
            <a:off x="424800" y="1620000"/>
            <a:ext cx="10862733" cy="4924425"/>
          </a:xfrm>
        </p:spPr>
        <p:txBody>
          <a:bodyPr/>
          <a:lstStyle/>
          <a:p>
            <a:r>
              <a:rPr lang="ja-JP" altLang="en-US" sz="2800" dirty="0">
                <a:latin typeface="Meiryo UI" panose="020B0604030504040204" pitchFamily="50" charset="-128"/>
                <a:ea typeface="Meiryo UI" panose="020B0604030504040204" pitchFamily="50" charset="-128"/>
              </a:rPr>
              <a:t>パスワードが推測や解析されたり、ウェブサービスから窃取した</a:t>
            </a:r>
            <a:r>
              <a:rPr lang="en-US" altLang="ja-JP" sz="2800" dirty="0">
                <a:latin typeface="Meiryo UI" panose="020B0604030504040204" pitchFamily="50" charset="-128"/>
                <a:ea typeface="Meiryo UI" panose="020B0604030504040204" pitchFamily="50" charset="-128"/>
              </a:rPr>
              <a:t>ID</a:t>
            </a:r>
            <a:r>
              <a:rPr lang="ja-JP" altLang="en-US" sz="2800" dirty="0">
                <a:latin typeface="Meiryo UI" panose="020B0604030504040204" pitchFamily="50" charset="-128"/>
                <a:ea typeface="Meiryo UI" panose="020B0604030504040204" pitchFamily="50" charset="-128"/>
              </a:rPr>
              <a:t>・パスワードが流用されることで、不正にログインされる被害が増えています。</a:t>
            </a:r>
            <a:br>
              <a:rPr lang="en-US" altLang="ja-JP" sz="2800" dirty="0">
                <a:latin typeface="Meiryo UI" panose="020B0604030504040204" pitchFamily="50" charset="-128"/>
                <a:ea typeface="Meiryo UI" panose="020B0604030504040204" pitchFamily="50" charset="-128"/>
              </a:rPr>
            </a:br>
            <a:r>
              <a:rPr lang="ja-JP" altLang="en-US" sz="2800" dirty="0">
                <a:latin typeface="Meiryo UI" panose="020B0604030504040204" pitchFamily="50" charset="-128"/>
                <a:ea typeface="Meiryo UI" panose="020B0604030504040204" pitchFamily="50" charset="-128"/>
              </a:rPr>
              <a:t>パスワードは</a:t>
            </a:r>
            <a:r>
              <a:rPr lang="en-US" altLang="ja-JP" sz="2800" dirty="0">
                <a:latin typeface="Meiryo UI" panose="020B0604030504040204" pitchFamily="50" charset="-128"/>
                <a:ea typeface="Meiryo UI" panose="020B0604030504040204" pitchFamily="50" charset="-128"/>
              </a:rPr>
              <a:t>｢</a:t>
            </a:r>
            <a:r>
              <a:rPr lang="ja-JP" altLang="en-US" sz="2800" dirty="0">
                <a:latin typeface="Meiryo UI" panose="020B0604030504040204" pitchFamily="50" charset="-128"/>
                <a:ea typeface="Meiryo UI" panose="020B0604030504040204" pitchFamily="50" charset="-128"/>
              </a:rPr>
              <a:t>長く</a:t>
            </a:r>
            <a:r>
              <a:rPr lang="en-US" altLang="ja-JP" sz="2800" dirty="0">
                <a:latin typeface="Meiryo UI" panose="020B0604030504040204" pitchFamily="50" charset="-128"/>
                <a:ea typeface="Meiryo UI" panose="020B0604030504040204" pitchFamily="50" charset="-128"/>
              </a:rPr>
              <a:t>｣｢</a:t>
            </a:r>
            <a:r>
              <a:rPr lang="ja-JP" altLang="en-US" sz="2800" dirty="0">
                <a:latin typeface="Meiryo UI" panose="020B0604030504040204" pitchFamily="50" charset="-128"/>
                <a:ea typeface="Meiryo UI" panose="020B0604030504040204" pitchFamily="50" charset="-128"/>
              </a:rPr>
              <a:t>複雑に</a:t>
            </a:r>
            <a:r>
              <a:rPr lang="en-US" altLang="ja-JP" sz="2800" dirty="0">
                <a:latin typeface="Meiryo UI" panose="020B0604030504040204" pitchFamily="50" charset="-128"/>
                <a:ea typeface="Meiryo UI" panose="020B0604030504040204" pitchFamily="50" charset="-128"/>
              </a:rPr>
              <a:t>｣｢</a:t>
            </a:r>
            <a:r>
              <a:rPr lang="ja-JP" altLang="en-US" sz="2800" dirty="0">
                <a:latin typeface="Meiryo UI" panose="020B0604030504040204" pitchFamily="50" charset="-128"/>
                <a:ea typeface="Meiryo UI" panose="020B0604030504040204" pitchFamily="50" charset="-128"/>
              </a:rPr>
              <a:t>使い回さない</a:t>
            </a:r>
            <a:r>
              <a:rPr lang="en-US" altLang="ja-JP" sz="2800" dirty="0">
                <a:latin typeface="Meiryo UI" panose="020B0604030504040204" pitchFamily="50" charset="-128"/>
                <a:ea typeface="Meiryo UI" panose="020B0604030504040204" pitchFamily="50" charset="-128"/>
              </a:rPr>
              <a:t>｣</a:t>
            </a:r>
            <a:r>
              <a:rPr lang="ja-JP" altLang="en-US" sz="2800" dirty="0">
                <a:latin typeface="Meiryo UI" panose="020B0604030504040204" pitchFamily="50" charset="-128"/>
                <a:ea typeface="Meiryo UI" panose="020B0604030504040204" pitchFamily="50" charset="-128"/>
              </a:rPr>
              <a:t>ようにして強化しましょう。</a:t>
            </a:r>
            <a:endParaRPr lang="en-US" altLang="ja-JP" sz="2800" dirty="0">
              <a:latin typeface="Meiryo UI" panose="020B0604030504040204" pitchFamily="50" charset="-128"/>
              <a:ea typeface="Meiryo UI" panose="020B0604030504040204" pitchFamily="50" charset="-128"/>
            </a:endParaRPr>
          </a:p>
          <a:p>
            <a:pPr marL="0" indent="0">
              <a:buNone/>
            </a:pPr>
            <a:r>
              <a:rPr lang="ja-JP" altLang="en-US" sz="2400" dirty="0">
                <a:latin typeface="Meiryo UI" panose="020B0604030504040204" pitchFamily="50" charset="-128"/>
                <a:ea typeface="Meiryo UI" panose="020B0604030504040204" pitchFamily="50" charset="-128"/>
              </a:rPr>
              <a:t>＜対策例＞</a:t>
            </a:r>
            <a:endParaRPr lang="en-US" altLang="ja-JP" sz="2400" dirty="0">
              <a:latin typeface="Meiryo UI" panose="020B0604030504040204" pitchFamily="50" charset="-128"/>
              <a:ea typeface="Meiryo UI" panose="020B0604030504040204" pitchFamily="50" charset="-128"/>
            </a:endParaRPr>
          </a:p>
          <a:p>
            <a:pPr lvl="1"/>
            <a:r>
              <a:rPr lang="ja-JP" altLang="en-US" sz="2400" dirty="0">
                <a:latin typeface="Meiryo UI" panose="020B0604030504040204" pitchFamily="50" charset="-128"/>
                <a:ea typeface="Meiryo UI" panose="020B0604030504040204" pitchFamily="50" charset="-128"/>
              </a:rPr>
              <a:t>パスワードは英数字記号含めて長い文字数にする</a:t>
            </a:r>
          </a:p>
          <a:p>
            <a:pPr lvl="1"/>
            <a:r>
              <a:rPr lang="ja-JP" altLang="en-US" sz="2400" dirty="0">
                <a:latin typeface="Meiryo UI" panose="020B0604030504040204" pitchFamily="50" charset="-128"/>
                <a:ea typeface="Meiryo UI" panose="020B0604030504040204" pitchFamily="50" charset="-128"/>
              </a:rPr>
              <a:t>名前、電話番号、誕生日、簡単な英単語などはパスワードに使わない</a:t>
            </a:r>
          </a:p>
          <a:p>
            <a:pPr lvl="1"/>
            <a:r>
              <a:rPr lang="ja-JP" altLang="en-US" sz="2400" dirty="0">
                <a:latin typeface="Meiryo UI" panose="020B0604030504040204" pitchFamily="50" charset="-128"/>
                <a:ea typeface="Meiryo UI" panose="020B0604030504040204" pitchFamily="50" charset="-128"/>
              </a:rPr>
              <a:t>同じ</a:t>
            </a:r>
            <a:r>
              <a:rPr lang="en-US" altLang="ja-JP" sz="2400" dirty="0">
                <a:latin typeface="Meiryo UI" panose="020B0604030504040204" pitchFamily="50" charset="-128"/>
                <a:ea typeface="Meiryo UI" panose="020B0604030504040204" pitchFamily="50" charset="-128"/>
              </a:rPr>
              <a:t>ID</a:t>
            </a:r>
            <a:r>
              <a:rPr lang="ja-JP" altLang="en-US" sz="2400" dirty="0">
                <a:latin typeface="Meiryo UI" panose="020B0604030504040204" pitchFamily="50" charset="-128"/>
                <a:ea typeface="Meiryo UI" panose="020B0604030504040204" pitchFamily="50" charset="-128"/>
              </a:rPr>
              <a:t>・パスワードをいろいろなウェブサービスで使い回さない</a:t>
            </a:r>
            <a:endParaRPr lang="en-US" altLang="ja-JP" sz="2400" dirty="0">
              <a:latin typeface="Meiryo UI" panose="020B0604030504040204" pitchFamily="50" charset="-128"/>
              <a:ea typeface="Meiryo UI" panose="020B0604030504040204" pitchFamily="50" charset="-128"/>
            </a:endParaRPr>
          </a:p>
        </p:txBody>
      </p:sp>
      <p:sp>
        <p:nvSpPr>
          <p:cNvPr id="5" name="円/楕円 4"/>
          <p:cNvSpPr/>
          <p:nvPr/>
        </p:nvSpPr>
        <p:spPr>
          <a:xfrm>
            <a:off x="629008" y="752360"/>
            <a:ext cx="360040" cy="360040"/>
          </a:xfrm>
          <a:prstGeom prst="ellipse">
            <a:avLst/>
          </a:prstGeom>
          <a:solidFill>
            <a:srgbClr val="FFFFFF"/>
          </a:solidFill>
          <a:ln w="25400" cap="flat" cmpd="sng" algn="ctr">
            <a:solidFill>
              <a:srgbClr val="FF9966"/>
            </a:solidFill>
            <a:prstDash val="solid"/>
          </a:ln>
          <a:effectLst/>
        </p:spPr>
        <p:txBody>
          <a:bodyPr rtlCol="0" anchor="ctr"/>
          <a:lstStyle/>
          <a:p>
            <a:pPr algn="ctr">
              <a:defRPr/>
            </a:pPr>
            <a:r>
              <a:rPr kumimoji="0" lang="en-US" altLang="ja-JP" kern="0" dirty="0">
                <a:solidFill>
                  <a:srgbClr val="000000"/>
                </a:solidFill>
                <a:latin typeface="Meiryo UI" panose="020B0604030504040204" pitchFamily="50" charset="-128"/>
                <a:ea typeface="Meiryo UI" panose="020B0604030504040204" pitchFamily="50" charset="-128"/>
              </a:rPr>
              <a:t>3</a:t>
            </a:r>
            <a:endParaRPr kumimoji="0" lang="ja-JP" altLang="en-US" kern="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532699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798" y="363600"/>
            <a:ext cx="11343600" cy="748800"/>
          </a:xfrm>
        </p:spPr>
        <p:txBody>
          <a:bodyPr/>
          <a:lstStyle/>
          <a:p>
            <a:r>
              <a:rPr lang="ja-JP" altLang="en-US" sz="2000" dirty="0">
                <a:solidFill>
                  <a:srgbClr val="002060"/>
                </a:solidFill>
                <a:latin typeface="Meiryo UI" panose="020B0604030504040204" pitchFamily="50" charset="-128"/>
                <a:ea typeface="Meiryo UI" panose="020B0604030504040204" pitchFamily="50" charset="-128"/>
                <a:cs typeface="+mj-cs"/>
              </a:rPr>
              <a:t>３．情報セキュリティ５か条</a:t>
            </a:r>
            <a:br>
              <a:rPr lang="en-US" altLang="ja-JP" sz="3200" dirty="0">
                <a:solidFill>
                  <a:srgbClr val="002060"/>
                </a:solidFill>
                <a:latin typeface="Meiryo UI" panose="020B0604030504040204" pitchFamily="50" charset="-128"/>
                <a:ea typeface="Meiryo UI" panose="020B0604030504040204" pitchFamily="50" charset="-128"/>
                <a:cs typeface="+mj-cs"/>
              </a:rPr>
            </a:br>
            <a:r>
              <a:rPr lang="ja-JP" altLang="en-US" sz="3200" dirty="0">
                <a:solidFill>
                  <a:srgbClr val="002060"/>
                </a:solidFill>
                <a:latin typeface="Meiryo UI" panose="020B0604030504040204" pitchFamily="50" charset="-128"/>
                <a:ea typeface="Meiryo UI" panose="020B0604030504040204" pitchFamily="50" charset="-128"/>
                <a:cs typeface="+mj-cs"/>
              </a:rPr>
              <a:t>　　</a:t>
            </a:r>
            <a:r>
              <a:rPr lang="ja-JP" altLang="en-US" sz="4000" dirty="0">
                <a:solidFill>
                  <a:srgbClr val="002060"/>
                </a:solidFill>
                <a:latin typeface="Meiryo UI" panose="020B0604030504040204" pitchFamily="50" charset="-128"/>
                <a:ea typeface="Meiryo UI" panose="020B0604030504040204" pitchFamily="50" charset="-128"/>
                <a:cs typeface="+mj-cs"/>
              </a:rPr>
              <a:t>共有設定を見直す</a:t>
            </a:r>
            <a:endParaRPr kumimoji="1" lang="ja-JP" altLang="en-US" sz="4000" dirty="0">
              <a:solidFill>
                <a:srgbClr val="002060"/>
              </a:solidFill>
              <a:latin typeface="Meiryo UI" panose="020B0604030504040204" pitchFamily="50" charset="-128"/>
              <a:ea typeface="Meiryo UI" panose="020B0604030504040204" pitchFamily="50" charset="-128"/>
            </a:endParaRPr>
          </a:p>
        </p:txBody>
      </p:sp>
      <p:sp>
        <p:nvSpPr>
          <p:cNvPr id="3" name="コンテンツ プレースホルダー 2"/>
          <p:cNvSpPr>
            <a:spLocks noGrp="1"/>
          </p:cNvSpPr>
          <p:nvPr>
            <p:ph idx="1"/>
          </p:nvPr>
        </p:nvSpPr>
        <p:spPr>
          <a:xfrm>
            <a:off x="424800" y="1620000"/>
            <a:ext cx="10862733" cy="4924425"/>
          </a:xfrm>
        </p:spPr>
        <p:txBody>
          <a:bodyPr/>
          <a:lstStyle/>
          <a:p>
            <a:r>
              <a:rPr lang="ja-JP" altLang="en-US" sz="2800" dirty="0">
                <a:latin typeface="Meiryo UI" panose="020B0604030504040204" pitchFamily="50" charset="-128"/>
                <a:ea typeface="Meiryo UI" panose="020B0604030504040204" pitchFamily="50" charset="-128"/>
              </a:rPr>
              <a:t>データ保管などのクラウドサービスやネットワーク接続の複合機の設定を間違ったため無関係な人に情報を覗き見られるトラブルが増えています。クラウドサービスや機器は必要な人にのみ共有されるよう設定しましょう。</a:t>
            </a:r>
            <a:endParaRPr lang="en-US" altLang="ja-JP" sz="2800" dirty="0">
              <a:latin typeface="Meiryo UI" panose="020B0604030504040204" pitchFamily="50" charset="-128"/>
              <a:ea typeface="Meiryo UI" panose="020B0604030504040204" pitchFamily="50" charset="-128"/>
            </a:endParaRPr>
          </a:p>
          <a:p>
            <a:pPr marL="0" indent="0">
              <a:buNone/>
            </a:pPr>
            <a:r>
              <a:rPr lang="ja-JP" altLang="en-US" sz="2400" dirty="0">
                <a:latin typeface="Meiryo UI" panose="020B0604030504040204" pitchFamily="50" charset="-128"/>
                <a:ea typeface="Meiryo UI" panose="020B0604030504040204" pitchFamily="50" charset="-128"/>
              </a:rPr>
              <a:t>＜対策例＞</a:t>
            </a:r>
            <a:endParaRPr lang="en-US" altLang="ja-JP" sz="2400" dirty="0">
              <a:latin typeface="Meiryo UI" panose="020B0604030504040204" pitchFamily="50" charset="-128"/>
              <a:ea typeface="Meiryo UI" panose="020B0604030504040204" pitchFamily="50" charset="-128"/>
            </a:endParaRPr>
          </a:p>
          <a:p>
            <a:pPr lvl="1"/>
            <a:r>
              <a:rPr lang="ja-JP" altLang="en-US" sz="2400" dirty="0">
                <a:latin typeface="Meiryo UI" panose="020B0604030504040204" pitchFamily="50" charset="-128"/>
                <a:ea typeface="Meiryo UI" panose="020B0604030504040204" pitchFamily="50" charset="-128"/>
              </a:rPr>
              <a:t>クラウドサービスの共有範囲を限定する</a:t>
            </a:r>
          </a:p>
          <a:p>
            <a:pPr lvl="1"/>
            <a:r>
              <a:rPr lang="ja-JP" altLang="en-US" sz="2400" dirty="0">
                <a:latin typeface="Meiryo UI" panose="020B0604030504040204" pitchFamily="50" charset="-128"/>
                <a:ea typeface="Meiryo UI" panose="020B0604030504040204" pitchFamily="50" charset="-128"/>
              </a:rPr>
              <a:t>ネットワーク接続の複合機やカメラ、ハードディスク</a:t>
            </a:r>
            <a:r>
              <a:rPr lang="en-US" altLang="ja-JP" sz="2400" dirty="0">
                <a:latin typeface="Meiryo UI" panose="020B0604030504040204" pitchFamily="50" charset="-128"/>
                <a:ea typeface="Meiryo UI" panose="020B0604030504040204" pitchFamily="50" charset="-128"/>
              </a:rPr>
              <a:t>(NAS)</a:t>
            </a:r>
            <a:r>
              <a:rPr lang="ja-JP" altLang="en-US" sz="2400" dirty="0">
                <a:latin typeface="Meiryo UI" panose="020B0604030504040204" pitchFamily="50" charset="-128"/>
                <a:ea typeface="Meiryo UI" panose="020B0604030504040204" pitchFamily="50" charset="-128"/>
              </a:rPr>
              <a:t>などの共有範囲を限定する</a:t>
            </a:r>
          </a:p>
          <a:p>
            <a:pPr lvl="1"/>
            <a:r>
              <a:rPr lang="ja-JP" altLang="en-US" sz="2400" dirty="0">
                <a:latin typeface="Meiryo UI" panose="020B0604030504040204" pitchFamily="50" charset="-128"/>
                <a:ea typeface="Meiryo UI" panose="020B0604030504040204" pitchFamily="50" charset="-128"/>
              </a:rPr>
              <a:t>従業員の異動や退職時に設定の変更</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削除</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漏れがないように注意する</a:t>
            </a:r>
            <a:endParaRPr lang="en-US" altLang="ja-JP" sz="3200" dirty="0">
              <a:latin typeface="Meiryo UI" panose="020B0604030504040204" pitchFamily="50" charset="-128"/>
              <a:ea typeface="Meiryo UI" panose="020B0604030504040204" pitchFamily="50" charset="-128"/>
            </a:endParaRPr>
          </a:p>
        </p:txBody>
      </p:sp>
      <p:sp>
        <p:nvSpPr>
          <p:cNvPr id="5" name="円/楕円 4"/>
          <p:cNvSpPr/>
          <p:nvPr/>
        </p:nvSpPr>
        <p:spPr>
          <a:xfrm>
            <a:off x="640883" y="752360"/>
            <a:ext cx="360040" cy="360040"/>
          </a:xfrm>
          <a:prstGeom prst="ellipse">
            <a:avLst/>
          </a:prstGeom>
          <a:solidFill>
            <a:srgbClr val="FFFFFF"/>
          </a:solidFill>
          <a:ln w="25400" cap="flat" cmpd="sng" algn="ctr">
            <a:solidFill>
              <a:srgbClr val="FF9966"/>
            </a:solidFill>
            <a:prstDash val="solid"/>
          </a:ln>
          <a:effectLst/>
        </p:spPr>
        <p:txBody>
          <a:bodyPr rtlCol="0" anchor="ctr"/>
          <a:lstStyle/>
          <a:p>
            <a:pPr algn="ctr">
              <a:defRPr/>
            </a:pPr>
            <a:r>
              <a:rPr kumimoji="0" lang="en-US" altLang="ja-JP" kern="0" dirty="0">
                <a:solidFill>
                  <a:srgbClr val="000000"/>
                </a:solidFill>
                <a:latin typeface="Meiryo UI" panose="020B0604030504040204" pitchFamily="50" charset="-128"/>
                <a:ea typeface="Meiryo UI" panose="020B0604030504040204" pitchFamily="50" charset="-128"/>
              </a:rPr>
              <a:t>4</a:t>
            </a:r>
            <a:endParaRPr kumimoji="0" lang="ja-JP" altLang="en-US" kern="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306779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799" y="363600"/>
            <a:ext cx="11343600" cy="748800"/>
          </a:xfrm>
        </p:spPr>
        <p:txBody>
          <a:bodyPr/>
          <a:lstStyle/>
          <a:p>
            <a:r>
              <a:rPr lang="ja-JP" altLang="en-US" sz="2000" dirty="0">
                <a:solidFill>
                  <a:srgbClr val="002060"/>
                </a:solidFill>
                <a:latin typeface="Meiryo UI" panose="020B0604030504040204" pitchFamily="50" charset="-128"/>
                <a:ea typeface="Meiryo UI" panose="020B0604030504040204" pitchFamily="50" charset="-128"/>
                <a:cs typeface="+mj-cs"/>
              </a:rPr>
              <a:t>３．情報セキュリティ５か条</a:t>
            </a:r>
            <a:br>
              <a:rPr lang="en-US" altLang="ja-JP" sz="2000" dirty="0">
                <a:solidFill>
                  <a:srgbClr val="002060"/>
                </a:solidFill>
                <a:latin typeface="Meiryo UI" panose="020B0604030504040204" pitchFamily="50" charset="-128"/>
                <a:ea typeface="Meiryo UI" panose="020B0604030504040204" pitchFamily="50" charset="-128"/>
                <a:cs typeface="+mj-cs"/>
              </a:rPr>
            </a:br>
            <a:r>
              <a:rPr lang="ja-JP" altLang="en-US" sz="4000" dirty="0">
                <a:solidFill>
                  <a:srgbClr val="002060"/>
                </a:solidFill>
                <a:latin typeface="Meiryo UI" panose="020B0604030504040204" pitchFamily="50" charset="-128"/>
                <a:ea typeface="Meiryo UI" panose="020B0604030504040204" pitchFamily="50" charset="-128"/>
                <a:cs typeface="+mj-cs"/>
              </a:rPr>
              <a:t>　　脅威や攻撃の手口を知る</a:t>
            </a:r>
            <a:endParaRPr kumimoji="1" lang="ja-JP" altLang="en-US" sz="4000" dirty="0">
              <a:solidFill>
                <a:srgbClr val="002060"/>
              </a:solidFill>
              <a:latin typeface="Meiryo UI" panose="020B0604030504040204" pitchFamily="50" charset="-128"/>
              <a:ea typeface="Meiryo UI" panose="020B0604030504040204" pitchFamily="50" charset="-128"/>
            </a:endParaRPr>
          </a:p>
        </p:txBody>
      </p:sp>
      <p:sp>
        <p:nvSpPr>
          <p:cNvPr id="3" name="コンテンツ プレースホルダー 2"/>
          <p:cNvSpPr>
            <a:spLocks noGrp="1"/>
          </p:cNvSpPr>
          <p:nvPr>
            <p:ph idx="1"/>
          </p:nvPr>
        </p:nvSpPr>
        <p:spPr>
          <a:xfrm>
            <a:off x="424800" y="1620000"/>
            <a:ext cx="10862733" cy="4924425"/>
          </a:xfrm>
        </p:spPr>
        <p:txBody>
          <a:bodyPr/>
          <a:lstStyle/>
          <a:p>
            <a:r>
              <a:rPr lang="ja-JP" altLang="en-US" sz="2800" dirty="0">
                <a:latin typeface="Meiryo UI" panose="020B0604030504040204" pitchFamily="50" charset="-128"/>
                <a:ea typeface="Meiryo UI" panose="020B0604030504040204" pitchFamily="50" charset="-128"/>
              </a:rPr>
              <a:t>取引先や関係者と偽ってウイルス付のメールを送ってきたり、正規のウェブサイトに似せた偽サイトを立ち上げて</a:t>
            </a:r>
            <a:r>
              <a:rPr lang="en-US" altLang="ja-JP" sz="2800" dirty="0">
                <a:latin typeface="Meiryo UI" panose="020B0604030504040204" pitchFamily="50" charset="-128"/>
                <a:ea typeface="Meiryo UI" panose="020B0604030504040204" pitchFamily="50" charset="-128"/>
              </a:rPr>
              <a:t>ID</a:t>
            </a:r>
            <a:r>
              <a:rPr lang="ja-JP" altLang="en-US" sz="2800" dirty="0">
                <a:latin typeface="Meiryo UI" panose="020B0604030504040204" pitchFamily="50" charset="-128"/>
                <a:ea typeface="Meiryo UI" panose="020B0604030504040204" pitchFamily="50" charset="-128"/>
              </a:rPr>
              <a:t>・パスワードを盗もうとする巧妙な手口が増えています。脅威や攻撃の手口を知って対策をとりましょう。</a:t>
            </a:r>
            <a:endParaRPr lang="en-US" altLang="ja-JP" sz="2800" dirty="0">
              <a:latin typeface="Meiryo UI" panose="020B0604030504040204" pitchFamily="50" charset="-128"/>
              <a:ea typeface="Meiryo UI" panose="020B0604030504040204" pitchFamily="50" charset="-128"/>
            </a:endParaRPr>
          </a:p>
          <a:p>
            <a:pPr marL="0" indent="0">
              <a:buNone/>
            </a:pPr>
            <a:r>
              <a:rPr lang="ja-JP" altLang="en-US" sz="2400" dirty="0"/>
              <a:t>＜</a:t>
            </a:r>
            <a:r>
              <a:rPr lang="ja-JP" altLang="en-US" sz="2400" dirty="0">
                <a:latin typeface="Meiryo UI" panose="020B0604030504040204" pitchFamily="50" charset="-128"/>
                <a:ea typeface="Meiryo UI" panose="020B0604030504040204" pitchFamily="50" charset="-128"/>
              </a:rPr>
              <a:t>対策例</a:t>
            </a:r>
            <a:r>
              <a:rPr lang="ja-JP" altLang="en-US" sz="2400" dirty="0"/>
              <a:t>＞</a:t>
            </a:r>
            <a:endParaRPr lang="en-US" altLang="ja-JP" sz="2400" dirty="0"/>
          </a:p>
          <a:p>
            <a:pPr lvl="1"/>
            <a:r>
              <a:rPr lang="en-US" altLang="ja-JP" sz="2400" dirty="0">
                <a:latin typeface="Meiryo UI" panose="020B0604030504040204" pitchFamily="50" charset="-128"/>
                <a:ea typeface="Meiryo UI" panose="020B0604030504040204" pitchFamily="50" charset="-128"/>
              </a:rPr>
              <a:t>IPA</a:t>
            </a:r>
            <a:r>
              <a:rPr lang="ja-JP" altLang="en-US" sz="2400" dirty="0">
                <a:latin typeface="Meiryo UI" panose="020B0604030504040204" pitchFamily="50" charset="-128"/>
                <a:ea typeface="Meiryo UI" panose="020B0604030504040204" pitchFamily="50" charset="-128"/>
              </a:rPr>
              <a:t>などのセキュリティ専門機関のウェブサイトやメールマガジンで最新の脅威や攻撃の手口を知る</a:t>
            </a:r>
          </a:p>
          <a:p>
            <a:pPr lvl="1"/>
            <a:r>
              <a:rPr lang="ja-JP" altLang="en-US" sz="2400" dirty="0">
                <a:latin typeface="Meiryo UI" panose="020B0604030504040204" pitchFamily="50" charset="-128"/>
                <a:ea typeface="Meiryo UI" panose="020B0604030504040204" pitchFamily="50" charset="-128"/>
              </a:rPr>
              <a:t>利用中のインターネットバンキングやクラウドサービスなどが提供する注意喚起を確認する</a:t>
            </a:r>
            <a:endParaRPr lang="en-US" altLang="ja-JP" sz="3200" dirty="0">
              <a:latin typeface="Meiryo UI" panose="020B0604030504040204" pitchFamily="50" charset="-128"/>
              <a:ea typeface="Meiryo UI" panose="020B0604030504040204" pitchFamily="50" charset="-128"/>
            </a:endParaRPr>
          </a:p>
        </p:txBody>
      </p:sp>
      <p:sp>
        <p:nvSpPr>
          <p:cNvPr id="5" name="円/楕円 4"/>
          <p:cNvSpPr/>
          <p:nvPr/>
        </p:nvSpPr>
        <p:spPr>
          <a:xfrm>
            <a:off x="783385" y="752360"/>
            <a:ext cx="360040" cy="360040"/>
          </a:xfrm>
          <a:prstGeom prst="ellipse">
            <a:avLst/>
          </a:prstGeom>
          <a:solidFill>
            <a:srgbClr val="FFFFFF"/>
          </a:solidFill>
          <a:ln w="25400" cap="flat" cmpd="sng" algn="ctr">
            <a:solidFill>
              <a:srgbClr val="FF9966"/>
            </a:solidFill>
            <a:prstDash val="solid"/>
          </a:ln>
          <a:effectLst/>
        </p:spPr>
        <p:txBody>
          <a:bodyPr rtlCol="0" anchor="ctr"/>
          <a:lstStyle/>
          <a:p>
            <a:pPr algn="ctr">
              <a:defRPr/>
            </a:pPr>
            <a:r>
              <a:rPr kumimoji="0" lang="en-US" altLang="ja-JP" kern="0" dirty="0">
                <a:solidFill>
                  <a:srgbClr val="000000"/>
                </a:solidFill>
                <a:latin typeface="Meiryo UI" panose="020B0604030504040204" pitchFamily="50" charset="-128"/>
                <a:ea typeface="Meiryo UI" panose="020B0604030504040204" pitchFamily="50" charset="-128"/>
              </a:rPr>
              <a:t>5</a:t>
            </a:r>
            <a:endParaRPr kumimoji="0" lang="ja-JP" altLang="en-US" kern="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076766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D2C09F-D3AB-478C-A459-221331471B64}"/>
              </a:ext>
            </a:extLst>
          </p:cNvPr>
          <p:cNvSpPr>
            <a:spLocks noGrp="1"/>
          </p:cNvSpPr>
          <p:nvPr>
            <p:ph type="title"/>
          </p:nvPr>
        </p:nvSpPr>
        <p:spPr>
          <a:xfrm>
            <a:off x="424799" y="361949"/>
            <a:ext cx="11343600" cy="748800"/>
          </a:xfrm>
        </p:spPr>
        <p:txBody>
          <a:bodyPr/>
          <a:lstStyle/>
          <a:p>
            <a:r>
              <a:rPr lang="ja-JP" altLang="en-US" sz="4000" dirty="0">
                <a:solidFill>
                  <a:srgbClr val="002060"/>
                </a:solidFill>
                <a:latin typeface="Meiryo UI" panose="020B0604030504040204" pitchFamily="50" charset="-128"/>
                <a:ea typeface="Meiryo UI" panose="020B0604030504040204" pitchFamily="50" charset="-128"/>
              </a:rPr>
              <a:t>組織的な対策を進めるために</a:t>
            </a:r>
          </a:p>
        </p:txBody>
      </p:sp>
      <p:sp>
        <p:nvSpPr>
          <p:cNvPr id="3" name="コンテンツ プレースホルダー 2">
            <a:extLst>
              <a:ext uri="{FF2B5EF4-FFF2-40B4-BE49-F238E27FC236}">
                <a16:creationId xmlns:a16="http://schemas.microsoft.com/office/drawing/2014/main" id="{69556CC4-F2A6-4624-9703-27D8C293CA92}"/>
              </a:ext>
            </a:extLst>
          </p:cNvPr>
          <p:cNvSpPr>
            <a:spLocks noGrp="1"/>
          </p:cNvSpPr>
          <p:nvPr>
            <p:ph idx="1"/>
          </p:nvPr>
        </p:nvSpPr>
        <p:spPr>
          <a:xfrm>
            <a:off x="424800" y="1620000"/>
            <a:ext cx="10862733" cy="4924425"/>
          </a:xfrm>
        </p:spPr>
        <p:txBody>
          <a:bodyPr/>
          <a:lstStyle/>
          <a:p>
            <a:r>
              <a:rPr lang="ja-JP" altLang="en-US" sz="2800" dirty="0">
                <a:latin typeface="Meiryo UI" panose="020B0604030504040204" pitchFamily="50" charset="-128"/>
                <a:ea typeface="Meiryo UI" panose="020B0604030504040204" pitchFamily="50" charset="-128"/>
              </a:rPr>
              <a:t>「</a:t>
            </a:r>
            <a:r>
              <a:rPr lang="en-US" altLang="ja-JP" sz="2800" dirty="0">
                <a:latin typeface="Meiryo UI" panose="020B0604030504040204" pitchFamily="50" charset="-128"/>
                <a:ea typeface="Meiryo UI" panose="020B0604030504040204" pitchFamily="50" charset="-128"/>
              </a:rPr>
              <a:t>5</a:t>
            </a:r>
            <a:r>
              <a:rPr lang="ja-JP" altLang="en-US" sz="2800" dirty="0">
                <a:latin typeface="Meiryo UI" panose="020B0604030504040204" pitchFamily="50" charset="-128"/>
                <a:ea typeface="Meiryo UI" panose="020B0604030504040204" pitchFamily="50" charset="-128"/>
              </a:rPr>
              <a:t>分でできる！情報セキュリティ自社診断」を使って、情報セキュリティ対策状況を把握してみましょう。</a:t>
            </a:r>
          </a:p>
          <a:p>
            <a:r>
              <a:rPr lang="ja-JP" altLang="en-US" sz="2800" dirty="0">
                <a:latin typeface="Meiryo UI" panose="020B0604030504040204" pitchFamily="50" charset="-128"/>
                <a:ea typeface="Meiryo UI" panose="020B0604030504040204" pitchFamily="50" charset="-128"/>
              </a:rPr>
              <a:t>診断項目</a:t>
            </a:r>
          </a:p>
          <a:p>
            <a:pPr lvl="1"/>
            <a:r>
              <a:rPr lang="ja-JP" altLang="en-US" sz="2400" dirty="0">
                <a:latin typeface="Meiryo UI" panose="020B0604030504040204" pitchFamily="50" charset="-128"/>
                <a:ea typeface="Meiryo UI" panose="020B0604030504040204" pitchFamily="50" charset="-128"/>
              </a:rPr>
              <a:t>ウイルス対策</a:t>
            </a:r>
          </a:p>
          <a:p>
            <a:pPr lvl="1"/>
            <a:r>
              <a:rPr lang="ja-JP" altLang="en-US" sz="2400" dirty="0">
                <a:latin typeface="Meiryo UI" panose="020B0604030504040204" pitchFamily="50" charset="-128"/>
                <a:ea typeface="Meiryo UI" panose="020B0604030504040204" pitchFamily="50" charset="-128"/>
              </a:rPr>
              <a:t>パスワード管理</a:t>
            </a:r>
          </a:p>
          <a:p>
            <a:pPr lvl="1"/>
            <a:r>
              <a:rPr lang="ja-JP" altLang="en-US" sz="2400" dirty="0">
                <a:latin typeface="Meiryo UI" panose="020B0604030504040204" pitchFamily="50" charset="-128"/>
                <a:ea typeface="Meiryo UI" panose="020B0604030504040204" pitchFamily="50" charset="-128"/>
              </a:rPr>
              <a:t>電子メールのルール</a:t>
            </a:r>
          </a:p>
          <a:p>
            <a:pPr lvl="1"/>
            <a:r>
              <a:rPr lang="en-US" altLang="ja-JP" sz="2400" dirty="0">
                <a:latin typeface="Meiryo UI" panose="020B0604030504040204" pitchFamily="50" charset="-128"/>
                <a:ea typeface="Meiryo UI" panose="020B0604030504040204" pitchFamily="50" charset="-128"/>
              </a:rPr>
              <a:t>Web</a:t>
            </a:r>
            <a:r>
              <a:rPr lang="ja-JP" altLang="en-US" sz="2400" dirty="0">
                <a:latin typeface="Meiryo UI" panose="020B0604030504040204" pitchFamily="50" charset="-128"/>
                <a:ea typeface="Meiryo UI" panose="020B0604030504040204" pitchFamily="50" charset="-128"/>
              </a:rPr>
              <a:t>利用のルール</a:t>
            </a:r>
          </a:p>
          <a:p>
            <a:pPr lvl="1"/>
            <a:r>
              <a:rPr lang="ja-JP" altLang="en-US" sz="2400" dirty="0">
                <a:latin typeface="Meiryo UI" panose="020B0604030504040204" pitchFamily="50" charset="-128"/>
                <a:ea typeface="Meiryo UI" panose="020B0604030504040204" pitchFamily="50" charset="-128"/>
              </a:rPr>
              <a:t>保管のルール</a:t>
            </a:r>
          </a:p>
          <a:p>
            <a:pPr lvl="1"/>
            <a:r>
              <a:rPr lang="ja-JP" altLang="en-US" sz="2400" dirty="0">
                <a:latin typeface="Meiryo UI" panose="020B0604030504040204" pitchFamily="50" charset="-128"/>
                <a:ea typeface="Meiryo UI" panose="020B0604030504040204" pitchFamily="50" charset="-128"/>
              </a:rPr>
              <a:t>持ち出しのルール</a:t>
            </a:r>
          </a:p>
          <a:p>
            <a:pPr lvl="1"/>
            <a:r>
              <a:rPr lang="ja-JP" altLang="en-US" sz="2400" dirty="0">
                <a:latin typeface="Meiryo UI" panose="020B0604030504040204" pitchFamily="50" charset="-128"/>
                <a:ea typeface="Meiryo UI" panose="020B0604030504040204" pitchFamily="50" charset="-128"/>
              </a:rPr>
              <a:t>取引先管理</a:t>
            </a:r>
          </a:p>
          <a:p>
            <a:pPr lvl="1"/>
            <a:r>
              <a:rPr lang="ja-JP" altLang="en-US" sz="2400" dirty="0">
                <a:latin typeface="Meiryo UI" panose="020B0604030504040204" pitchFamily="50" charset="-128"/>
                <a:ea typeface="Meiryo UI" panose="020B0604030504040204" pitchFamily="50" charset="-128"/>
              </a:rPr>
              <a:t>従業員教育</a:t>
            </a:r>
            <a:r>
              <a:rPr lang="en-US" altLang="ja-JP" sz="2400" dirty="0">
                <a:latin typeface="Meiryo UI" panose="020B0604030504040204" pitchFamily="50" charset="-128"/>
                <a:ea typeface="Meiryo UI" panose="020B0604030504040204" pitchFamily="50" charset="-128"/>
              </a:rPr>
              <a:t>...</a:t>
            </a:r>
            <a:r>
              <a:rPr lang="ja-JP" altLang="en-US" sz="2400" dirty="0">
                <a:latin typeface="Meiryo UI" panose="020B0604030504040204" pitchFamily="50" charset="-128"/>
                <a:ea typeface="Meiryo UI" panose="020B0604030504040204" pitchFamily="50" charset="-128"/>
              </a:rPr>
              <a:t>など</a:t>
            </a:r>
          </a:p>
          <a:p>
            <a:endParaRPr kumimoji="1" lang="ja-JP" altLang="en-US"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881E8B86-4570-43D2-9096-E0678C28473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71679" y="3429000"/>
            <a:ext cx="4618230" cy="2600839"/>
          </a:xfrm>
          <a:prstGeom prst="rect">
            <a:avLst/>
          </a:prstGeom>
        </p:spPr>
      </p:pic>
    </p:spTree>
    <p:extLst>
      <p:ext uri="{BB962C8B-B14F-4D97-AF65-F5344CB8AC3E}">
        <p14:creationId xmlns:p14="http://schemas.microsoft.com/office/powerpoint/2010/main" val="18686028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5C14F4-5A0C-4E8C-ECF2-21797EE1F127}"/>
              </a:ext>
            </a:extLst>
          </p:cNvPr>
          <p:cNvSpPr>
            <a:spLocks noGrp="1"/>
          </p:cNvSpPr>
          <p:nvPr>
            <p:ph type="title"/>
          </p:nvPr>
        </p:nvSpPr>
        <p:spPr>
          <a:xfrm>
            <a:off x="424798" y="363601"/>
            <a:ext cx="11343600" cy="748800"/>
          </a:xfrm>
        </p:spPr>
        <p:txBody>
          <a:bodyPr/>
          <a:lstStyle/>
          <a:p>
            <a:r>
              <a:rPr lang="ja-JP" altLang="en-US" sz="4000" dirty="0">
                <a:latin typeface="Meiryo UI" panose="020B0604030504040204" pitchFamily="50" charset="-128"/>
                <a:ea typeface="Meiryo UI" panose="020B0604030504040204" pitchFamily="50" charset="-128"/>
              </a:rPr>
              <a:t>参考資料</a:t>
            </a:r>
            <a:endParaRPr kumimoji="1" lang="ja-JP" altLang="en-US" sz="4000" dirty="0">
              <a:latin typeface="Meiryo UI" panose="020B0604030504040204" pitchFamily="50" charset="-128"/>
              <a:ea typeface="Meiryo UI" panose="020B0604030504040204" pitchFamily="50" charset="-128"/>
            </a:endParaRPr>
          </a:p>
        </p:txBody>
      </p:sp>
      <p:sp>
        <p:nvSpPr>
          <p:cNvPr id="3" name="コンテンツ プレースホルダー 2">
            <a:extLst>
              <a:ext uri="{FF2B5EF4-FFF2-40B4-BE49-F238E27FC236}">
                <a16:creationId xmlns:a16="http://schemas.microsoft.com/office/drawing/2014/main" id="{BB2CD0EE-48D2-BECC-04EC-A95FB6A62AA3}"/>
              </a:ext>
            </a:extLst>
          </p:cNvPr>
          <p:cNvSpPr>
            <a:spLocks noGrp="1"/>
          </p:cNvSpPr>
          <p:nvPr>
            <p:ph idx="1"/>
          </p:nvPr>
        </p:nvSpPr>
        <p:spPr>
          <a:xfrm>
            <a:off x="424800" y="1620000"/>
            <a:ext cx="10862733" cy="4924425"/>
          </a:xfrm>
        </p:spPr>
        <p:txBody>
          <a:bodyPr/>
          <a:lstStyle/>
          <a:p>
            <a:pPr marL="228600" indent="-228600" eaLnBrk="1" fontAlgn="auto" hangingPunct="1">
              <a:lnSpc>
                <a:spcPct val="90000"/>
              </a:lnSpc>
              <a:spcBef>
                <a:spcPts val="1000"/>
              </a:spcBef>
              <a:spcAft>
                <a:spcPts val="0"/>
              </a:spcAft>
              <a:buClrTx/>
              <a:buSzTx/>
              <a:buFont typeface="Arial" panose="020B0604020202020204" pitchFamily="34" charset="0"/>
              <a:buChar char="•"/>
              <a:defRPr/>
            </a:pPr>
            <a:r>
              <a:rPr lang="ja-JP" altLang="en-US" sz="2800" kern="1200" dirty="0">
                <a:solidFill>
                  <a:srgbClr val="002060"/>
                </a:solidFill>
                <a:latin typeface="Meiryo UI" panose="020B0604030504040204" pitchFamily="50" charset="-128"/>
                <a:ea typeface="Meiryo UI" panose="020B0604030504040204" pitchFamily="50" charset="-128"/>
                <a:cs typeface="+mn-cs"/>
              </a:rPr>
              <a:t>映像で知る情報セキュリティ</a:t>
            </a:r>
            <a:endParaRPr lang="en-US" altLang="ja-JP" sz="2800" kern="1200" dirty="0">
              <a:solidFill>
                <a:srgbClr val="002060"/>
              </a:solidFill>
              <a:latin typeface="Meiryo UI" panose="020B0604030504040204" pitchFamily="50" charset="-128"/>
              <a:ea typeface="Meiryo UI" panose="020B0604030504040204" pitchFamily="50" charset="-128"/>
              <a:cs typeface="+mn-cs"/>
            </a:endParaRPr>
          </a:p>
          <a:p>
            <a:pPr marL="0" indent="0" eaLnBrk="1" fontAlgn="auto" hangingPunct="1">
              <a:lnSpc>
                <a:spcPct val="90000"/>
              </a:lnSpc>
              <a:spcBef>
                <a:spcPts val="1000"/>
              </a:spcBef>
              <a:spcAft>
                <a:spcPts val="0"/>
              </a:spcAft>
              <a:buClrTx/>
              <a:buSzTx/>
              <a:buNone/>
              <a:defRPr/>
            </a:pPr>
            <a:r>
              <a:rPr lang="ja-JP" altLang="en-US" sz="2000" kern="1200" dirty="0">
                <a:solidFill>
                  <a:srgbClr val="000000"/>
                </a:solidFill>
                <a:latin typeface="Meiryo UI" panose="020B0604030504040204" pitchFamily="50" charset="-128"/>
                <a:ea typeface="Meiryo UI" panose="020B0604030504040204" pitchFamily="50" charset="-128"/>
                <a:cs typeface="+mn-cs"/>
              </a:rPr>
              <a:t>　</a:t>
            </a:r>
            <a:r>
              <a:rPr lang="en-US" altLang="ja-JP" sz="2400" kern="1200" dirty="0">
                <a:solidFill>
                  <a:prstClr val="black"/>
                </a:solidFill>
                <a:latin typeface="Meiryo UI" panose="020B0604030504040204" pitchFamily="50" charset="-128"/>
                <a:ea typeface="Meiryo UI" panose="020B0604030504040204" pitchFamily="50" charset="-128"/>
                <a:cs typeface="+mn-cs"/>
              </a:rPr>
              <a:t>3</a:t>
            </a:r>
            <a:r>
              <a:rPr lang="ja-JP" altLang="en-US" sz="2400" kern="1200" dirty="0">
                <a:solidFill>
                  <a:prstClr val="black"/>
                </a:solidFill>
                <a:latin typeface="Meiryo UI" panose="020B0604030504040204" pitchFamily="50" charset="-128"/>
                <a:ea typeface="Meiryo UI" panose="020B0604030504040204" pitchFamily="50" charset="-128"/>
                <a:cs typeface="+mn-cs"/>
              </a:rPr>
              <a:t>つのかばん</a:t>
            </a:r>
            <a:br>
              <a:rPr lang="en-US" altLang="ja-JP" sz="2400" kern="1200" dirty="0">
                <a:solidFill>
                  <a:prstClr val="black"/>
                </a:solidFill>
                <a:latin typeface="Meiryo UI" panose="020B0604030504040204" pitchFamily="50" charset="-128"/>
                <a:ea typeface="Meiryo UI" panose="020B0604030504040204" pitchFamily="50" charset="-128"/>
                <a:cs typeface="+mn-cs"/>
              </a:rPr>
            </a:br>
            <a:r>
              <a:rPr lang="ja-JP" altLang="en-US" sz="2400" kern="1200" dirty="0">
                <a:solidFill>
                  <a:prstClr val="black"/>
                </a:solidFill>
                <a:latin typeface="Meiryo UI" panose="020B0604030504040204" pitchFamily="50" charset="-128"/>
                <a:ea typeface="Meiryo UI" panose="020B0604030504040204" pitchFamily="50" charset="-128"/>
                <a:cs typeface="+mn-cs"/>
              </a:rPr>
              <a:t>　</a:t>
            </a:r>
            <a:r>
              <a:rPr lang="ja-JP" altLang="en-US" sz="2000" kern="1200" dirty="0">
                <a:solidFill>
                  <a:prstClr val="black"/>
                </a:solidFill>
                <a:latin typeface="Meiryo UI" panose="020B0604030504040204" pitchFamily="50" charset="-128"/>
                <a:ea typeface="Meiryo UI" panose="020B0604030504040204" pitchFamily="50" charset="-128"/>
                <a:cs typeface="+mn-cs"/>
              </a:rPr>
              <a:t>～新入社員が知るべき情報漏えいの脅威～</a:t>
            </a:r>
            <a:br>
              <a:rPr lang="en-US" altLang="ja-JP" sz="2000" kern="1200" dirty="0">
                <a:solidFill>
                  <a:srgbClr val="000000"/>
                </a:solidFill>
                <a:latin typeface="Meiryo UI" panose="020B0604030504040204" pitchFamily="50" charset="-128"/>
                <a:ea typeface="Meiryo UI" panose="020B0604030504040204" pitchFamily="50" charset="-128"/>
                <a:cs typeface="+mn-cs"/>
              </a:rPr>
            </a:br>
            <a:r>
              <a:rPr lang="ja-JP" altLang="en-US" sz="1600" kern="1200" dirty="0">
                <a:solidFill>
                  <a:srgbClr val="000000"/>
                </a:solidFill>
                <a:latin typeface="Meiryo UI" panose="020B0604030504040204" pitchFamily="50" charset="-128"/>
                <a:ea typeface="Meiryo UI" panose="020B0604030504040204" pitchFamily="50" charset="-128"/>
                <a:cs typeface="+mn-cs"/>
              </a:rPr>
              <a:t>　　</a:t>
            </a:r>
            <a:r>
              <a:rPr lang="en-US" altLang="ja-JP" sz="1800" kern="1200" dirty="0">
                <a:solidFill>
                  <a:srgbClr val="0070C0"/>
                </a:solidFill>
                <a:latin typeface="Meiryo UI" panose="020B0604030504040204" pitchFamily="50" charset="-128"/>
                <a:ea typeface="Meiryo UI" panose="020B0604030504040204" pitchFamily="50" charset="-128"/>
                <a:cs typeface="+mn-cs"/>
              </a:rPr>
              <a:t>https://www.ipa.go.jp/security/videos/list.html/</a:t>
            </a:r>
          </a:p>
          <a:p>
            <a:pPr marL="228600" indent="-228600" eaLnBrk="1" fontAlgn="auto" hangingPunct="1">
              <a:lnSpc>
                <a:spcPct val="90000"/>
              </a:lnSpc>
              <a:spcBef>
                <a:spcPts val="1000"/>
              </a:spcBef>
              <a:spcAft>
                <a:spcPts val="0"/>
              </a:spcAft>
              <a:buClrTx/>
              <a:buSzTx/>
              <a:buFont typeface="Arial" panose="020B0604020202020204" pitchFamily="34" charset="0"/>
              <a:buChar char="•"/>
              <a:defRPr/>
            </a:pPr>
            <a:endParaRPr lang="en-US" altLang="ja-JP" sz="1600" kern="1200" dirty="0">
              <a:solidFill>
                <a:srgbClr val="000000"/>
              </a:solidFill>
              <a:latin typeface="Meiryo UI" panose="020B0604030504040204" pitchFamily="50" charset="-128"/>
              <a:ea typeface="Meiryo UI" panose="020B0604030504040204" pitchFamily="50" charset="-128"/>
              <a:cs typeface="+mn-cs"/>
            </a:endParaRPr>
          </a:p>
          <a:p>
            <a:pPr marL="228600" indent="-228600" eaLnBrk="1" fontAlgn="auto" hangingPunct="1">
              <a:lnSpc>
                <a:spcPct val="90000"/>
              </a:lnSpc>
              <a:spcBef>
                <a:spcPts val="1000"/>
              </a:spcBef>
              <a:spcAft>
                <a:spcPts val="0"/>
              </a:spcAft>
              <a:buClrTx/>
              <a:buSzTx/>
              <a:buFont typeface="Arial" panose="020B0604020202020204" pitchFamily="34" charset="0"/>
              <a:buChar char="•"/>
              <a:defRPr/>
            </a:pPr>
            <a:r>
              <a:rPr lang="ja-JP" altLang="en-US" sz="2800" kern="1200" dirty="0">
                <a:solidFill>
                  <a:srgbClr val="002060"/>
                </a:solidFill>
                <a:latin typeface="Meiryo UI" panose="020B0604030504040204" pitchFamily="50" charset="-128"/>
                <a:ea typeface="Meiryo UI" panose="020B0604030504040204" pitchFamily="50" charset="-128"/>
                <a:cs typeface="+mn-cs"/>
              </a:rPr>
              <a:t>中小企業の情報セキュリティ対策ガイドライン</a:t>
            </a:r>
            <a:endParaRPr lang="en-US" altLang="ja-JP" sz="2800" kern="1200" dirty="0">
              <a:solidFill>
                <a:srgbClr val="002060"/>
              </a:solidFill>
              <a:latin typeface="Meiryo UI" panose="020B0604030504040204" pitchFamily="50" charset="-128"/>
              <a:ea typeface="Meiryo UI" panose="020B0604030504040204" pitchFamily="50" charset="-128"/>
              <a:cs typeface="+mn-cs"/>
            </a:endParaRPr>
          </a:p>
          <a:p>
            <a:pPr marL="0" indent="0" eaLnBrk="1" fontAlgn="auto" hangingPunct="1">
              <a:lnSpc>
                <a:spcPct val="90000"/>
              </a:lnSpc>
              <a:spcBef>
                <a:spcPts val="1000"/>
              </a:spcBef>
              <a:spcAft>
                <a:spcPts val="0"/>
              </a:spcAft>
              <a:buClrTx/>
              <a:buSzTx/>
              <a:buNone/>
              <a:defRPr/>
            </a:pPr>
            <a:r>
              <a:rPr lang="ja-JP" altLang="en-US" sz="1800" kern="1200" dirty="0">
                <a:solidFill>
                  <a:prstClr val="black"/>
                </a:solidFill>
                <a:latin typeface="Meiryo UI" panose="020B0604030504040204" pitchFamily="50" charset="-128"/>
                <a:ea typeface="Meiryo UI" panose="020B0604030504040204" pitchFamily="50" charset="-128"/>
                <a:cs typeface="+mn-cs"/>
              </a:rPr>
              <a:t>　　</a:t>
            </a:r>
            <a:r>
              <a:rPr lang="ja-JP" altLang="en-US" sz="2000" kern="1200" dirty="0">
                <a:solidFill>
                  <a:prstClr val="black"/>
                </a:solidFill>
                <a:latin typeface="Meiryo UI" panose="020B0604030504040204" pitchFamily="50" charset="-128"/>
                <a:ea typeface="Meiryo UI" panose="020B0604030504040204" pitchFamily="50" charset="-128"/>
                <a:cs typeface="+mn-cs"/>
              </a:rPr>
              <a:t>中小企業の経営者や実務担当者が、情報セキュリティ対策の必要性を理解し、</a:t>
            </a:r>
            <a:br>
              <a:rPr lang="en-US" altLang="ja-JP" sz="2000" kern="1200" dirty="0">
                <a:solidFill>
                  <a:prstClr val="black"/>
                </a:solidFill>
                <a:latin typeface="Meiryo UI" panose="020B0604030504040204" pitchFamily="50" charset="-128"/>
                <a:ea typeface="Meiryo UI" panose="020B0604030504040204" pitchFamily="50" charset="-128"/>
                <a:cs typeface="+mn-cs"/>
              </a:rPr>
            </a:br>
            <a:r>
              <a:rPr lang="ja-JP" altLang="en-US" sz="2000" kern="1200" dirty="0">
                <a:solidFill>
                  <a:prstClr val="black"/>
                </a:solidFill>
                <a:latin typeface="Meiryo UI" panose="020B0604030504040204" pitchFamily="50" charset="-128"/>
                <a:ea typeface="Meiryo UI" panose="020B0604030504040204" pitchFamily="50" charset="-128"/>
                <a:cs typeface="+mn-cs"/>
              </a:rPr>
              <a:t>　　情報を安全に管理するための具体的な手順等を示したガイドライン</a:t>
            </a:r>
            <a:endParaRPr lang="en-US" altLang="ja-JP" sz="2000" kern="1200" dirty="0">
              <a:solidFill>
                <a:prstClr val="black"/>
              </a:solidFill>
              <a:latin typeface="Meiryo UI" panose="020B0604030504040204" pitchFamily="50" charset="-128"/>
              <a:ea typeface="Meiryo UI" panose="020B0604030504040204" pitchFamily="50" charset="-128"/>
              <a:cs typeface="+mn-cs"/>
            </a:endParaRPr>
          </a:p>
          <a:p>
            <a:pPr marL="0" indent="0" eaLnBrk="1" fontAlgn="auto" hangingPunct="1">
              <a:lnSpc>
                <a:spcPct val="90000"/>
              </a:lnSpc>
              <a:spcBef>
                <a:spcPts val="1000"/>
              </a:spcBef>
              <a:spcAft>
                <a:spcPts val="0"/>
              </a:spcAft>
              <a:buClrTx/>
              <a:buSzTx/>
              <a:buNone/>
              <a:defRPr/>
            </a:pPr>
            <a:r>
              <a:rPr lang="ja-JP" altLang="en-US" sz="1600" kern="1200" dirty="0">
                <a:solidFill>
                  <a:srgbClr val="0070C0"/>
                </a:solidFill>
                <a:latin typeface="Meiryo UI" panose="020B0604030504040204" pitchFamily="50" charset="-128"/>
                <a:ea typeface="Meiryo UI" panose="020B0604030504040204" pitchFamily="50" charset="-128"/>
                <a:cs typeface="+mn-cs"/>
              </a:rPr>
              <a:t>　　</a:t>
            </a:r>
            <a:r>
              <a:rPr lang="en-US" altLang="ja-JP" sz="1800" kern="1200" dirty="0">
                <a:solidFill>
                  <a:srgbClr val="0070C0"/>
                </a:solidFill>
                <a:latin typeface="Meiryo UI" panose="020B0604030504040204" pitchFamily="50" charset="-128"/>
                <a:ea typeface="Meiryo UI" panose="020B0604030504040204" pitchFamily="50" charset="-128"/>
                <a:cs typeface="+mn-cs"/>
              </a:rPr>
              <a:t>https://www.ipa.go.jp/security/guide/sme/about.html</a:t>
            </a:r>
          </a:p>
        </p:txBody>
      </p:sp>
    </p:spTree>
    <p:extLst>
      <p:ext uri="{BB962C8B-B14F-4D97-AF65-F5344CB8AC3E}">
        <p14:creationId xmlns:p14="http://schemas.microsoft.com/office/powerpoint/2010/main" val="88393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7DE962-3E10-457B-AE95-03182F6B34F0}"/>
              </a:ext>
            </a:extLst>
          </p:cNvPr>
          <p:cNvSpPr>
            <a:spLocks noGrp="1"/>
          </p:cNvSpPr>
          <p:nvPr>
            <p:ph type="ctrTitle"/>
          </p:nvPr>
        </p:nvSpPr>
        <p:spPr>
          <a:xfrm>
            <a:off x="914400" y="1501775"/>
            <a:ext cx="10363200" cy="1470025"/>
          </a:xfrm>
        </p:spPr>
        <p:txBody>
          <a:bodyPr/>
          <a:lstStyle/>
          <a:p>
            <a:pPr algn="ctr"/>
            <a:r>
              <a:rPr kumimoji="1" lang="ja-JP" altLang="en-US" sz="6000" dirty="0">
                <a:latin typeface="Meiryo UI" panose="020B0604030504040204" pitchFamily="50" charset="-128"/>
                <a:ea typeface="Meiryo UI" panose="020B0604030504040204" pitchFamily="50" charset="-128"/>
              </a:rPr>
              <a:t>映像で知る情報セキュリティ</a:t>
            </a:r>
          </a:p>
        </p:txBody>
      </p:sp>
      <p:sp>
        <p:nvSpPr>
          <p:cNvPr id="3" name="字幕 2">
            <a:extLst>
              <a:ext uri="{FF2B5EF4-FFF2-40B4-BE49-F238E27FC236}">
                <a16:creationId xmlns:a16="http://schemas.microsoft.com/office/drawing/2014/main" id="{33D99E15-5FB9-4075-A573-18F6A77A8D04}"/>
              </a:ext>
            </a:extLst>
          </p:cNvPr>
          <p:cNvSpPr>
            <a:spLocks noGrp="1"/>
          </p:cNvSpPr>
          <p:nvPr>
            <p:ph type="subTitle" idx="1"/>
          </p:nvPr>
        </p:nvSpPr>
        <p:spPr>
          <a:xfrm>
            <a:off x="955040" y="3454401"/>
            <a:ext cx="9916160" cy="1752600"/>
          </a:xfrm>
        </p:spPr>
        <p:txBody>
          <a:bodyPr/>
          <a:lstStyle/>
          <a:p>
            <a:pPr eaLnBrk="1" fontAlgn="auto" hangingPunct="1">
              <a:lnSpc>
                <a:spcPct val="90000"/>
              </a:lnSpc>
              <a:spcBef>
                <a:spcPts val="1000"/>
              </a:spcBef>
              <a:spcAft>
                <a:spcPts val="0"/>
              </a:spcAft>
              <a:buClrTx/>
            </a:pPr>
            <a:r>
              <a:rPr lang="ja-JP" altLang="en-US" sz="4000" kern="1200" dirty="0">
                <a:solidFill>
                  <a:prstClr val="black"/>
                </a:solidFill>
                <a:latin typeface="Meiryo UI" panose="020B0604030504040204" pitchFamily="50" charset="-128"/>
                <a:ea typeface="Meiryo UI" panose="020B0604030504040204" pitchFamily="50" charset="-128"/>
                <a:cs typeface="+mn-cs"/>
              </a:rPr>
              <a:t>使用映像教材</a:t>
            </a:r>
            <a:endParaRPr lang="en-US" altLang="ja-JP" sz="4000" kern="1200" dirty="0">
              <a:solidFill>
                <a:prstClr val="black"/>
              </a:solidFill>
              <a:latin typeface="Meiryo UI" panose="020B0604030504040204" pitchFamily="50" charset="-128"/>
              <a:ea typeface="Meiryo UI" panose="020B0604030504040204" pitchFamily="50" charset="-128"/>
              <a:cs typeface="+mn-cs"/>
            </a:endParaRPr>
          </a:p>
          <a:p>
            <a:pPr eaLnBrk="1" fontAlgn="auto" hangingPunct="1">
              <a:lnSpc>
                <a:spcPct val="90000"/>
              </a:lnSpc>
              <a:spcBef>
                <a:spcPts val="1000"/>
              </a:spcBef>
              <a:spcAft>
                <a:spcPts val="0"/>
              </a:spcAft>
              <a:buClrTx/>
            </a:pPr>
            <a:r>
              <a:rPr lang="ja-JP" altLang="en-US" sz="4000" kern="1200" dirty="0">
                <a:solidFill>
                  <a:prstClr val="black"/>
                </a:solidFill>
                <a:latin typeface="Meiryo UI" panose="020B0604030504040204" pitchFamily="50" charset="-128"/>
                <a:ea typeface="Meiryo UI" panose="020B0604030504040204" pitchFamily="50" charset="-128"/>
                <a:cs typeface="+mn-cs"/>
              </a:rPr>
              <a:t>あなたの会社のセキュリティドクター</a:t>
            </a:r>
            <a:br>
              <a:rPr lang="en-US" altLang="ja-JP" sz="4000" kern="1200" dirty="0">
                <a:solidFill>
                  <a:prstClr val="black"/>
                </a:solidFill>
                <a:latin typeface="Meiryo UI" panose="020B0604030504040204" pitchFamily="50" charset="-128"/>
                <a:ea typeface="Meiryo UI" panose="020B0604030504040204" pitchFamily="50" charset="-128"/>
                <a:cs typeface="+mn-cs"/>
              </a:rPr>
            </a:br>
            <a:r>
              <a:rPr lang="ja-JP" altLang="en-US" sz="4000" kern="1200" dirty="0">
                <a:solidFill>
                  <a:prstClr val="black"/>
                </a:solidFill>
                <a:latin typeface="Meiryo UI" panose="020B0604030504040204" pitchFamily="50" charset="-128"/>
                <a:ea typeface="Meiryo UI" panose="020B0604030504040204" pitchFamily="50" charset="-128"/>
                <a:cs typeface="+mn-cs"/>
              </a:rPr>
              <a:t>～中小企業向け情報セキュリティ対策の基本～</a:t>
            </a:r>
            <a:endParaRPr lang="en-US" altLang="ja-JP" sz="4000" kern="1200" dirty="0">
              <a:solidFill>
                <a:prstClr val="black"/>
              </a:solidFill>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2274888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title"/>
          </p:nvPr>
        </p:nvSpPr>
        <p:spPr>
          <a:xfrm>
            <a:off x="424799" y="363600"/>
            <a:ext cx="11343600" cy="748800"/>
          </a:xfrm>
        </p:spPr>
        <p:txBody>
          <a:bodyPr/>
          <a:lstStyle/>
          <a:p>
            <a:pPr eaLnBrk="1" hangingPunct="1"/>
            <a:r>
              <a:rPr lang="ja-JP" altLang="en-US" sz="4000" dirty="0">
                <a:solidFill>
                  <a:srgbClr val="002060"/>
                </a:solidFill>
                <a:latin typeface="Meiryo UI" panose="020B0604030504040204" pitchFamily="50" charset="-128"/>
                <a:ea typeface="Meiryo UI" panose="020B0604030504040204" pitchFamily="50" charset="-128"/>
              </a:rPr>
              <a:t>目次</a:t>
            </a:r>
          </a:p>
        </p:txBody>
      </p:sp>
      <p:sp>
        <p:nvSpPr>
          <p:cNvPr id="8196" name="Rectangle 4"/>
          <p:cNvSpPr>
            <a:spLocks noGrp="1" noChangeArrowheads="1"/>
          </p:cNvSpPr>
          <p:nvPr>
            <p:ph idx="1"/>
          </p:nvPr>
        </p:nvSpPr>
        <p:spPr bwMode="auto">
          <a:xfrm>
            <a:off x="424800" y="1620000"/>
            <a:ext cx="8147050" cy="4924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Tx/>
              <a:buNone/>
            </a:pPr>
            <a:r>
              <a:rPr lang="ja-JP" altLang="en-US" sz="2800" dirty="0">
                <a:latin typeface="Meiryo UI" panose="020B0604030504040204" pitchFamily="50" charset="-128"/>
                <a:ea typeface="Meiryo UI" panose="020B0604030504040204" pitchFamily="50" charset="-128"/>
              </a:rPr>
              <a:t>１．はじめに</a:t>
            </a:r>
          </a:p>
          <a:p>
            <a:pPr>
              <a:buFontTx/>
              <a:buNone/>
            </a:pPr>
            <a:r>
              <a:rPr lang="ja-JP" altLang="en-US" sz="2800" dirty="0">
                <a:latin typeface="Meiryo UI" panose="020B0604030504040204" pitchFamily="50" charset="-128"/>
                <a:ea typeface="Meiryo UI" panose="020B0604030504040204" pitchFamily="50" charset="-128"/>
              </a:rPr>
              <a:t>２．情報セキュリティ対策の必要性</a:t>
            </a:r>
            <a:endParaRPr lang="en-US" altLang="ja-JP" sz="2800" dirty="0">
              <a:latin typeface="Meiryo UI" panose="020B0604030504040204" pitchFamily="50" charset="-128"/>
              <a:ea typeface="Meiryo UI" panose="020B0604030504040204" pitchFamily="50" charset="-128"/>
            </a:endParaRPr>
          </a:p>
          <a:p>
            <a:pPr>
              <a:buFontTx/>
              <a:buNone/>
            </a:pPr>
            <a:r>
              <a:rPr lang="ja-JP" altLang="en-US" sz="2800" dirty="0">
                <a:latin typeface="Meiryo UI" panose="020B0604030504040204" pitchFamily="50" charset="-128"/>
                <a:ea typeface="Meiryo UI" panose="020B0604030504040204" pitchFamily="50" charset="-128"/>
              </a:rPr>
              <a:t>３．情報セキュリティ</a:t>
            </a:r>
            <a:r>
              <a:rPr lang="en-US" altLang="ja-JP" sz="2800" dirty="0">
                <a:latin typeface="Meiryo UI" panose="020B0604030504040204" pitchFamily="50" charset="-128"/>
                <a:ea typeface="Meiryo UI" panose="020B0604030504040204" pitchFamily="50" charset="-128"/>
              </a:rPr>
              <a:t>5</a:t>
            </a:r>
            <a:r>
              <a:rPr lang="ja-JP" altLang="en-US" sz="2800" dirty="0">
                <a:latin typeface="Meiryo UI" panose="020B0604030504040204" pitchFamily="50" charset="-128"/>
                <a:ea typeface="Meiryo UI" panose="020B0604030504040204" pitchFamily="50" charset="-128"/>
              </a:rPr>
              <a:t>か条</a:t>
            </a:r>
            <a:endParaRPr lang="en-US" altLang="ja-JP" sz="2800" dirty="0">
              <a:latin typeface="Meiryo UI" panose="020B0604030504040204" pitchFamily="50" charset="-128"/>
              <a:ea typeface="Meiryo UI" panose="020B0604030504040204" pitchFamily="50" charset="-128"/>
            </a:endParaRPr>
          </a:p>
          <a:p>
            <a:pPr>
              <a:buFontTx/>
              <a:buNone/>
            </a:pPr>
            <a:r>
              <a:rPr lang="ja-JP" altLang="en-US" sz="2800" dirty="0">
                <a:latin typeface="Meiryo UI" panose="020B0604030504040204" pitchFamily="50" charset="-128"/>
                <a:ea typeface="Meiryo UI" panose="020B0604030504040204" pitchFamily="50" charset="-128"/>
              </a:rPr>
              <a:t>４．中小企業における対策のポイント</a:t>
            </a:r>
            <a:endParaRPr lang="en-US" altLang="ja-JP" sz="2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74033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66443F-D206-4AF1-818B-2BBF9551C513}"/>
              </a:ext>
            </a:extLst>
          </p:cNvPr>
          <p:cNvSpPr>
            <a:spLocks noGrp="1"/>
          </p:cNvSpPr>
          <p:nvPr>
            <p:ph type="title"/>
          </p:nvPr>
        </p:nvSpPr>
        <p:spPr>
          <a:xfrm>
            <a:off x="424799" y="363600"/>
            <a:ext cx="11343600" cy="748800"/>
          </a:xfrm>
        </p:spPr>
        <p:txBody>
          <a:bodyPr/>
          <a:lstStyle/>
          <a:p>
            <a:r>
              <a:rPr lang="ja-JP" altLang="en-US" sz="4000" dirty="0">
                <a:solidFill>
                  <a:srgbClr val="002060"/>
                </a:solidFill>
                <a:latin typeface="Meiryo UI" panose="020B0604030504040204" pitchFamily="50" charset="-128"/>
                <a:ea typeface="Meiryo UI" panose="020B0604030504040204" pitchFamily="50" charset="-128"/>
              </a:rPr>
              <a:t>１．はじめに</a:t>
            </a:r>
            <a:endParaRPr lang="ja-JP" altLang="en-US" sz="4000"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F9192F98-F7EB-429E-8923-E68D78E4AB92}"/>
              </a:ext>
            </a:extLst>
          </p:cNvPr>
          <p:cNvPicPr>
            <a:picLocks noChangeAspect="1"/>
          </p:cNvPicPr>
          <p:nvPr/>
        </p:nvPicPr>
        <p:blipFill>
          <a:blip r:embed="rId3"/>
          <a:stretch>
            <a:fillRect/>
          </a:stretch>
        </p:blipFill>
        <p:spPr>
          <a:xfrm>
            <a:off x="2982728" y="1620000"/>
            <a:ext cx="6226544" cy="3498762"/>
          </a:xfrm>
          <a:prstGeom prst="rect">
            <a:avLst/>
          </a:prstGeom>
        </p:spPr>
      </p:pic>
      <p:sp>
        <p:nvSpPr>
          <p:cNvPr id="5" name="角丸四角形 13">
            <a:extLst>
              <a:ext uri="{FF2B5EF4-FFF2-40B4-BE49-F238E27FC236}">
                <a16:creationId xmlns:a16="http://schemas.microsoft.com/office/drawing/2014/main" id="{B6970280-E67E-49A9-B070-6816DEA9D6A9}"/>
              </a:ext>
            </a:extLst>
          </p:cNvPr>
          <p:cNvSpPr/>
          <p:nvPr/>
        </p:nvSpPr>
        <p:spPr>
          <a:xfrm>
            <a:off x="2531604" y="5229201"/>
            <a:ext cx="7128792" cy="1158053"/>
          </a:xfrm>
          <a:prstGeom prst="roundRect">
            <a:avLst/>
          </a:prstGeom>
          <a:solidFill>
            <a:srgbClr val="FFC000">
              <a:lumMod val="20000"/>
              <a:lumOff val="80000"/>
            </a:srgbClr>
          </a:solidFill>
          <a:ln w="25400" cap="flat" cmpd="sng" algn="ctr">
            <a:solidFill>
              <a:srgbClr val="FBDF53">
                <a:shade val="50000"/>
              </a:srgbClr>
            </a:solidFill>
            <a:prstDash val="solid"/>
          </a:ln>
          <a:effectLst/>
        </p:spPr>
        <p:txBody>
          <a:bodyPr rtlCol="0" anchor="ctr"/>
          <a:lstStyle/>
          <a:p>
            <a:pPr algn="ctr" eaLnBrk="0" fontAlgn="base" hangingPunct="0">
              <a:spcBef>
                <a:spcPct val="0"/>
              </a:spcBef>
              <a:spcAft>
                <a:spcPct val="0"/>
              </a:spcAft>
              <a:defRPr/>
            </a:pPr>
            <a:r>
              <a:rPr lang="ja-JP" altLang="en-US" sz="2000" b="1" kern="0" dirty="0">
                <a:solidFill>
                  <a:srgbClr val="000000"/>
                </a:solidFill>
                <a:latin typeface="Meiryo UI" panose="020B0604030504040204" pitchFamily="50" charset="-128"/>
                <a:ea typeface="Meiryo UI" panose="020B0604030504040204" pitchFamily="50" charset="-128"/>
              </a:rPr>
              <a:t>人間ドックの結果を聞きに医院に訪れた中小企業の社長。</a:t>
            </a:r>
            <a:br>
              <a:rPr lang="en-US" altLang="ja-JP" sz="2000" b="1" kern="0" dirty="0">
                <a:solidFill>
                  <a:srgbClr val="000000"/>
                </a:solidFill>
                <a:latin typeface="Meiryo UI" panose="020B0604030504040204" pitchFamily="50" charset="-128"/>
                <a:ea typeface="Meiryo UI" panose="020B0604030504040204" pitchFamily="50" charset="-128"/>
              </a:rPr>
            </a:br>
            <a:r>
              <a:rPr lang="ja-JP" altLang="en-US" sz="2000" b="1" kern="0" dirty="0">
                <a:solidFill>
                  <a:srgbClr val="000000"/>
                </a:solidFill>
                <a:latin typeface="Meiryo UI" panose="020B0604030504040204" pitchFamily="50" charset="-128"/>
                <a:ea typeface="Meiryo UI" panose="020B0604030504040204" pitchFamily="50" charset="-128"/>
              </a:rPr>
              <a:t>そこで待っていたのは中小企業の情報セキュリティを</a:t>
            </a:r>
            <a:br>
              <a:rPr lang="en-US" altLang="ja-JP" sz="2000" b="1" kern="0" dirty="0">
                <a:solidFill>
                  <a:srgbClr val="000000"/>
                </a:solidFill>
                <a:latin typeface="Meiryo UI" panose="020B0604030504040204" pitchFamily="50" charset="-128"/>
                <a:ea typeface="Meiryo UI" panose="020B0604030504040204" pitchFamily="50" charset="-128"/>
              </a:rPr>
            </a:br>
            <a:r>
              <a:rPr lang="ja-JP" altLang="en-US" sz="2000" b="1" kern="0" dirty="0">
                <a:solidFill>
                  <a:srgbClr val="000000"/>
                </a:solidFill>
                <a:latin typeface="Meiryo UI" panose="020B0604030504040204" pitchFamily="50" charset="-128"/>
                <a:ea typeface="Meiryo UI" panose="020B0604030504040204" pitchFamily="50" charset="-128"/>
              </a:rPr>
              <a:t>診断する女医だった</a:t>
            </a:r>
            <a:r>
              <a:rPr lang="en-US" altLang="ja-JP" sz="2000" b="1" kern="0" dirty="0">
                <a:solidFill>
                  <a:srgbClr val="000000"/>
                </a:solidFill>
                <a:latin typeface="Meiryo UI" panose="020B0604030504040204" pitchFamily="50" charset="-128"/>
                <a:ea typeface="Meiryo UI" panose="020B0604030504040204" pitchFamily="50" charset="-128"/>
              </a:rPr>
              <a:t>…</a:t>
            </a:r>
            <a:r>
              <a:rPr lang="ja-JP" altLang="en-US" sz="2000" b="1" kern="0" dirty="0">
                <a:solidFill>
                  <a:srgbClr val="000000"/>
                </a:solidFill>
                <a:latin typeface="Meiryo UI" panose="020B0604030504040204" pitchFamily="50" charset="-128"/>
                <a:ea typeface="Meiryo UI" panose="020B0604030504040204" pitchFamily="50" charset="-128"/>
              </a:rPr>
              <a:t>。</a:t>
            </a:r>
          </a:p>
        </p:txBody>
      </p:sp>
      <p:sp>
        <p:nvSpPr>
          <p:cNvPr id="6" name="角丸四角形吹き出し 14">
            <a:extLst>
              <a:ext uri="{FF2B5EF4-FFF2-40B4-BE49-F238E27FC236}">
                <a16:creationId xmlns:a16="http://schemas.microsoft.com/office/drawing/2014/main" id="{CAB1D7E5-CAC2-4D9B-892C-15453BFF964B}"/>
              </a:ext>
            </a:extLst>
          </p:cNvPr>
          <p:cNvSpPr/>
          <p:nvPr/>
        </p:nvSpPr>
        <p:spPr>
          <a:xfrm>
            <a:off x="1775520" y="1823978"/>
            <a:ext cx="1963830" cy="1201458"/>
          </a:xfrm>
          <a:prstGeom prst="wedgeRoundRectCallout">
            <a:avLst>
              <a:gd name="adj1" fmla="val 74964"/>
              <a:gd name="adj2" fmla="val -6908"/>
              <a:gd name="adj3" fmla="val 16667"/>
            </a:avLst>
          </a:prstGeom>
        </p:spPr>
        <p:style>
          <a:lnRef idx="2">
            <a:schemeClr val="accent4"/>
          </a:lnRef>
          <a:fillRef idx="1">
            <a:schemeClr val="lt1"/>
          </a:fillRef>
          <a:effectRef idx="0">
            <a:schemeClr val="accent4"/>
          </a:effectRef>
          <a:fontRef idx="minor">
            <a:schemeClr val="dk1"/>
          </a:fontRef>
        </p:style>
        <p:txBody>
          <a:bodyPr rtlCol="0" anchor="ctr"/>
          <a:lstStyle/>
          <a:p>
            <a:pPr algn="ctr" eaLnBrk="0" fontAlgn="base" hangingPunct="0">
              <a:spcBef>
                <a:spcPct val="0"/>
              </a:spcBef>
              <a:spcAft>
                <a:spcPct val="0"/>
              </a:spcAft>
            </a:pPr>
            <a:r>
              <a:rPr lang="ja-JP" altLang="en-US" dirty="0">
                <a:solidFill>
                  <a:srgbClr val="000000"/>
                </a:solidFill>
                <a:latin typeface="Meiryo UI" panose="020B0604030504040204" pitchFamily="50" charset="-128"/>
                <a:ea typeface="Meiryo UI" panose="020B0604030504040204" pitchFamily="50" charset="-128"/>
              </a:rPr>
              <a:t>あなたの会社の</a:t>
            </a:r>
            <a:br>
              <a:rPr lang="en-US" altLang="ja-JP" dirty="0">
                <a:solidFill>
                  <a:srgbClr val="000000"/>
                </a:solidFill>
                <a:latin typeface="Meiryo UI" panose="020B0604030504040204" pitchFamily="50" charset="-128"/>
                <a:ea typeface="Meiryo UI" panose="020B0604030504040204" pitchFamily="50" charset="-128"/>
              </a:rPr>
            </a:br>
            <a:r>
              <a:rPr lang="ja-JP" altLang="en-US" dirty="0">
                <a:solidFill>
                  <a:srgbClr val="000000"/>
                </a:solidFill>
                <a:latin typeface="Meiryo UI" panose="020B0604030504040204" pitchFamily="50" charset="-128"/>
                <a:ea typeface="Meiryo UI" panose="020B0604030504040204" pitchFamily="50" charset="-128"/>
              </a:rPr>
              <a:t>情報セキュリティ</a:t>
            </a:r>
            <a:br>
              <a:rPr lang="en-US" altLang="ja-JP" dirty="0">
                <a:solidFill>
                  <a:srgbClr val="000000"/>
                </a:solidFill>
                <a:latin typeface="Meiryo UI" panose="020B0604030504040204" pitchFamily="50" charset="-128"/>
                <a:ea typeface="Meiryo UI" panose="020B0604030504040204" pitchFamily="50" charset="-128"/>
              </a:rPr>
            </a:br>
            <a:r>
              <a:rPr lang="ja-JP" altLang="en-US" dirty="0">
                <a:solidFill>
                  <a:srgbClr val="000000"/>
                </a:solidFill>
                <a:latin typeface="Meiryo UI" panose="020B0604030504040204" pitchFamily="50" charset="-128"/>
                <a:ea typeface="Meiryo UI" panose="020B0604030504040204" pitchFamily="50" charset="-128"/>
              </a:rPr>
              <a:t>を診断したところ</a:t>
            </a:r>
            <a:br>
              <a:rPr lang="en-US" altLang="ja-JP" dirty="0">
                <a:solidFill>
                  <a:srgbClr val="000000"/>
                </a:solidFill>
                <a:latin typeface="Meiryo UI" panose="020B0604030504040204" pitchFamily="50" charset="-128"/>
                <a:ea typeface="Meiryo UI" panose="020B0604030504040204" pitchFamily="50" charset="-128"/>
              </a:rPr>
            </a:br>
            <a:r>
              <a:rPr lang="ja-JP" altLang="en-US" dirty="0">
                <a:solidFill>
                  <a:srgbClr val="000000"/>
                </a:solidFill>
                <a:latin typeface="Meiryo UI" panose="020B0604030504040204" pitchFamily="50" charset="-128"/>
                <a:ea typeface="Meiryo UI" panose="020B0604030504040204" pitchFamily="50" charset="-128"/>
              </a:rPr>
              <a:t>・・・</a:t>
            </a:r>
          </a:p>
        </p:txBody>
      </p:sp>
      <p:sp>
        <p:nvSpPr>
          <p:cNvPr id="7" name="角丸四角形吹き出し 4">
            <a:extLst>
              <a:ext uri="{FF2B5EF4-FFF2-40B4-BE49-F238E27FC236}">
                <a16:creationId xmlns:a16="http://schemas.microsoft.com/office/drawing/2014/main" id="{0367B143-EA53-4CF6-B052-6260B365A901}"/>
              </a:ext>
            </a:extLst>
          </p:cNvPr>
          <p:cNvSpPr/>
          <p:nvPr/>
        </p:nvSpPr>
        <p:spPr>
          <a:xfrm>
            <a:off x="8205697" y="3463362"/>
            <a:ext cx="2121630" cy="1224136"/>
          </a:xfrm>
          <a:prstGeom prst="wedgeRoundRectCallout">
            <a:avLst>
              <a:gd name="adj1" fmla="val -66226"/>
              <a:gd name="adj2" fmla="val -57207"/>
              <a:gd name="adj3" fmla="val 16667"/>
            </a:avLst>
          </a:prstGeom>
        </p:spPr>
        <p:style>
          <a:lnRef idx="2">
            <a:schemeClr val="accent4"/>
          </a:lnRef>
          <a:fillRef idx="1">
            <a:schemeClr val="lt1"/>
          </a:fillRef>
          <a:effectRef idx="0">
            <a:schemeClr val="accent4"/>
          </a:effectRef>
          <a:fontRef idx="minor">
            <a:schemeClr val="dk1"/>
          </a:fontRef>
        </p:style>
        <p:txBody>
          <a:bodyPr rtlCol="0" anchor="ctr"/>
          <a:lstStyle/>
          <a:p>
            <a:pPr algn="ctr" eaLnBrk="0" fontAlgn="base" hangingPunct="0">
              <a:spcBef>
                <a:spcPct val="0"/>
              </a:spcBef>
              <a:spcAft>
                <a:spcPct val="0"/>
              </a:spcAft>
            </a:pPr>
            <a:r>
              <a:rPr lang="ja-JP" altLang="en-US" dirty="0">
                <a:solidFill>
                  <a:srgbClr val="000000"/>
                </a:solidFill>
                <a:latin typeface="Meiryo UI" panose="020B0604030504040204" pitchFamily="50" charset="-128"/>
                <a:ea typeface="Meiryo UI" panose="020B0604030504040204" pitchFamily="50" charset="-128"/>
              </a:rPr>
              <a:t>ちょっと待ってよ、</a:t>
            </a:r>
            <a:br>
              <a:rPr lang="en-US" altLang="ja-JP" dirty="0">
                <a:solidFill>
                  <a:srgbClr val="000000"/>
                </a:solidFill>
                <a:latin typeface="Meiryo UI" panose="020B0604030504040204" pitchFamily="50" charset="-128"/>
                <a:ea typeface="Meiryo UI" panose="020B0604030504040204" pitchFamily="50" charset="-128"/>
              </a:rPr>
            </a:br>
            <a:r>
              <a:rPr lang="ja-JP" altLang="en-US" dirty="0">
                <a:solidFill>
                  <a:srgbClr val="000000"/>
                </a:solidFill>
                <a:latin typeface="Meiryo UI" panose="020B0604030504040204" pitchFamily="50" charset="-128"/>
                <a:ea typeface="Meiryo UI" panose="020B0604030504040204" pitchFamily="50" charset="-128"/>
              </a:rPr>
              <a:t>うちの会社には</a:t>
            </a:r>
            <a:br>
              <a:rPr lang="en-US" altLang="ja-JP" dirty="0">
                <a:solidFill>
                  <a:srgbClr val="000000"/>
                </a:solidFill>
                <a:latin typeface="Meiryo UI" panose="020B0604030504040204" pitchFamily="50" charset="-128"/>
                <a:ea typeface="Meiryo UI" panose="020B0604030504040204" pitchFamily="50" charset="-128"/>
              </a:rPr>
            </a:br>
            <a:r>
              <a:rPr lang="ja-JP" altLang="en-US" dirty="0">
                <a:solidFill>
                  <a:srgbClr val="000000"/>
                </a:solidFill>
                <a:latin typeface="Meiryo UI" panose="020B0604030504040204" pitchFamily="50" charset="-128"/>
                <a:ea typeface="Meiryo UI" panose="020B0604030504040204" pitchFamily="50" charset="-128"/>
              </a:rPr>
              <a:t>必要ないよ・・・</a:t>
            </a:r>
          </a:p>
        </p:txBody>
      </p:sp>
    </p:spTree>
    <p:extLst>
      <p:ext uri="{BB962C8B-B14F-4D97-AF65-F5344CB8AC3E}">
        <p14:creationId xmlns:p14="http://schemas.microsoft.com/office/powerpoint/2010/main" val="2070129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01A6C8-6571-4AF4-B9CF-112A8ECB5DB7}"/>
              </a:ext>
            </a:extLst>
          </p:cNvPr>
          <p:cNvSpPr>
            <a:spLocks noGrp="1"/>
          </p:cNvSpPr>
          <p:nvPr>
            <p:ph type="title"/>
          </p:nvPr>
        </p:nvSpPr>
        <p:spPr>
          <a:xfrm>
            <a:off x="424799" y="363600"/>
            <a:ext cx="11343600" cy="748800"/>
          </a:xfrm>
        </p:spPr>
        <p:txBody>
          <a:bodyPr/>
          <a:lstStyle/>
          <a:p>
            <a:r>
              <a:rPr lang="ja-JP" altLang="en-US" sz="4000" dirty="0">
                <a:solidFill>
                  <a:srgbClr val="002060"/>
                </a:solidFill>
                <a:latin typeface="Meiryo UI" panose="020B0604030504040204" pitchFamily="50" charset="-128"/>
                <a:ea typeface="Meiryo UI" panose="020B0604030504040204" pitchFamily="50" charset="-128"/>
              </a:rPr>
              <a:t>映像をご覧ください</a:t>
            </a:r>
            <a:endParaRPr lang="ja-JP" altLang="en-US" sz="4000" dirty="0">
              <a:latin typeface="Meiryo UI" panose="020B0604030504040204" pitchFamily="50" charset="-128"/>
              <a:ea typeface="Meiryo UI" panose="020B0604030504040204" pitchFamily="50" charset="-128"/>
            </a:endParaRPr>
          </a:p>
        </p:txBody>
      </p:sp>
      <p:pic>
        <p:nvPicPr>
          <p:cNvPr id="4" name="コンテンツ プレースホルダー 3" descr="画面の領域">
            <a:extLst>
              <a:ext uri="{FF2B5EF4-FFF2-40B4-BE49-F238E27FC236}">
                <a16:creationId xmlns:a16="http://schemas.microsoft.com/office/drawing/2014/main" id="{E670F1BC-251D-4598-945C-00323759F72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22475" y="1620000"/>
            <a:ext cx="8147050" cy="4566117"/>
          </a:xfrm>
          <a:prstGeom prst="rect">
            <a:avLst/>
          </a:prstGeom>
        </p:spPr>
      </p:pic>
    </p:spTree>
    <p:extLst>
      <p:ext uri="{BB962C8B-B14F-4D97-AF65-F5344CB8AC3E}">
        <p14:creationId xmlns:p14="http://schemas.microsoft.com/office/powerpoint/2010/main" val="8995196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799" y="363600"/>
            <a:ext cx="11343600" cy="748800"/>
          </a:xfrm>
        </p:spPr>
        <p:txBody>
          <a:bodyPr/>
          <a:lstStyle/>
          <a:p>
            <a:r>
              <a:rPr lang="ja-JP" altLang="en-US" sz="4000" dirty="0">
                <a:solidFill>
                  <a:srgbClr val="002060"/>
                </a:solidFill>
                <a:latin typeface="Meiryo UI" panose="020B0604030504040204" pitchFamily="50" charset="-128"/>
                <a:ea typeface="Meiryo UI" panose="020B0604030504040204" pitchFamily="50" charset="-128"/>
              </a:rPr>
              <a:t>２．情報セキュリティ対策の必要性</a:t>
            </a:r>
          </a:p>
        </p:txBody>
      </p:sp>
      <p:sp>
        <p:nvSpPr>
          <p:cNvPr id="3" name="コンテンツ プレースホルダー 2"/>
          <p:cNvSpPr>
            <a:spLocks noGrp="1"/>
          </p:cNvSpPr>
          <p:nvPr>
            <p:ph idx="1"/>
          </p:nvPr>
        </p:nvSpPr>
        <p:spPr>
          <a:xfrm>
            <a:off x="424800" y="1620000"/>
            <a:ext cx="10862733" cy="4924425"/>
          </a:xfrm>
        </p:spPr>
        <p:txBody>
          <a:bodyPr/>
          <a:lstStyle/>
          <a:p>
            <a:r>
              <a:rPr lang="ja-JP" altLang="en-US" sz="2800" dirty="0">
                <a:latin typeface="Meiryo UI" panose="020B0604030504040204" pitchFamily="50" charset="-128"/>
                <a:ea typeface="Meiryo UI" panose="020B0604030504040204" pitchFamily="50" charset="-128"/>
              </a:rPr>
              <a:t>あなたの会社からこれらの情報が外部に漏れたらどうなるか考えてみましょう</a:t>
            </a:r>
            <a:endParaRPr lang="en-US" altLang="ja-JP" sz="2800" dirty="0">
              <a:latin typeface="Meiryo UI" panose="020B0604030504040204" pitchFamily="50" charset="-128"/>
              <a:ea typeface="Meiryo UI" panose="020B0604030504040204" pitchFamily="50" charset="-128"/>
            </a:endParaRPr>
          </a:p>
          <a:p>
            <a:endParaRPr lang="ja-JP" altLang="en-US" sz="2800" dirty="0">
              <a:latin typeface="Meiryo UI" panose="020B0604030504040204" pitchFamily="50" charset="-128"/>
              <a:ea typeface="Meiryo UI" panose="020B0604030504040204" pitchFamily="50" charset="-128"/>
            </a:endParaRPr>
          </a:p>
        </p:txBody>
      </p:sp>
      <p:pic>
        <p:nvPicPr>
          <p:cNvPr id="4" name="図 3" descr="画面の領域"/>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2313" y="2498604"/>
            <a:ext cx="8296225" cy="3378669"/>
          </a:xfrm>
          <a:prstGeom prst="rect">
            <a:avLst/>
          </a:prstGeom>
        </p:spPr>
      </p:pic>
    </p:spTree>
    <p:extLst>
      <p:ext uri="{BB962C8B-B14F-4D97-AF65-F5344CB8AC3E}">
        <p14:creationId xmlns:p14="http://schemas.microsoft.com/office/powerpoint/2010/main" val="782446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799" y="363599"/>
            <a:ext cx="11343600" cy="748800"/>
          </a:xfrm>
        </p:spPr>
        <p:txBody>
          <a:bodyPr/>
          <a:lstStyle/>
          <a:p>
            <a:r>
              <a:rPr lang="ja-JP" altLang="en-US" sz="4000" dirty="0">
                <a:solidFill>
                  <a:srgbClr val="002060"/>
                </a:solidFill>
                <a:latin typeface="Meiryo UI" panose="020B0604030504040204" pitchFamily="50" charset="-128"/>
                <a:ea typeface="Meiryo UI" panose="020B0604030504040204" pitchFamily="50" charset="-128"/>
              </a:rPr>
              <a:t>２．情報セキュリティ対策の必要性</a:t>
            </a:r>
          </a:p>
        </p:txBody>
      </p:sp>
      <p:sp>
        <p:nvSpPr>
          <p:cNvPr id="3" name="コンテンツ プレースホルダー 2"/>
          <p:cNvSpPr>
            <a:spLocks noGrp="1"/>
          </p:cNvSpPr>
          <p:nvPr>
            <p:ph idx="1"/>
          </p:nvPr>
        </p:nvSpPr>
        <p:spPr>
          <a:xfrm>
            <a:off x="424800" y="1620000"/>
            <a:ext cx="10862733" cy="4924425"/>
          </a:xfrm>
        </p:spPr>
        <p:txBody>
          <a:bodyPr/>
          <a:lstStyle/>
          <a:p>
            <a:r>
              <a:rPr lang="ja-JP" altLang="en-US" sz="2800" dirty="0">
                <a:latin typeface="Meiryo UI" panose="020B0604030504040204" pitchFamily="50" charset="-128"/>
                <a:ea typeface="Meiryo UI" panose="020B0604030504040204" pitchFamily="50" charset="-128"/>
              </a:rPr>
              <a:t>標的とする企業を攻撃するために、セキュリティの弱い企業を攻撃の踏み台にする</a:t>
            </a:r>
            <a:endParaRPr lang="en-US" altLang="ja-JP" sz="2800" dirty="0">
              <a:latin typeface="Meiryo UI" panose="020B0604030504040204" pitchFamily="50" charset="-128"/>
              <a:ea typeface="Meiryo UI" panose="020B0604030504040204" pitchFamily="50" charset="-128"/>
            </a:endParaRPr>
          </a:p>
          <a:p>
            <a:endParaRPr lang="ja-JP" altLang="en-US" sz="2800" dirty="0">
              <a:latin typeface="Meiryo UI" panose="020B0604030504040204" pitchFamily="50" charset="-128"/>
              <a:ea typeface="Meiryo UI" panose="020B0604030504040204" pitchFamily="50" charset="-128"/>
            </a:endParaRPr>
          </a:p>
        </p:txBody>
      </p:sp>
      <p:pic>
        <p:nvPicPr>
          <p:cNvPr id="4" name="図 3" descr="画面の領域"/>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9405" y="2319753"/>
            <a:ext cx="7560840" cy="4230673"/>
          </a:xfrm>
          <a:prstGeom prst="rect">
            <a:avLst/>
          </a:prstGeom>
        </p:spPr>
      </p:pic>
    </p:spTree>
    <p:extLst>
      <p:ext uri="{BB962C8B-B14F-4D97-AF65-F5344CB8AC3E}">
        <p14:creationId xmlns:p14="http://schemas.microsoft.com/office/powerpoint/2010/main" val="1262421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799" y="363600"/>
            <a:ext cx="11343600" cy="748800"/>
          </a:xfrm>
        </p:spPr>
        <p:txBody>
          <a:bodyPr/>
          <a:lstStyle/>
          <a:p>
            <a:r>
              <a:rPr lang="ja-JP" altLang="en-US" sz="4000" dirty="0">
                <a:solidFill>
                  <a:srgbClr val="002060"/>
                </a:solidFill>
                <a:latin typeface="Meiryo UI" panose="020B0604030504040204" pitchFamily="50" charset="-128"/>
                <a:ea typeface="Meiryo UI" panose="020B0604030504040204" pitchFamily="50" charset="-128"/>
              </a:rPr>
              <a:t>２．情報セキュリティ対策の必要性</a:t>
            </a:r>
          </a:p>
        </p:txBody>
      </p:sp>
      <p:sp>
        <p:nvSpPr>
          <p:cNvPr id="3" name="コンテンツ プレースホルダー 2"/>
          <p:cNvSpPr>
            <a:spLocks noGrp="1"/>
          </p:cNvSpPr>
          <p:nvPr>
            <p:ph idx="1"/>
          </p:nvPr>
        </p:nvSpPr>
        <p:spPr>
          <a:xfrm>
            <a:off x="424800" y="1620000"/>
            <a:ext cx="10862733" cy="4924425"/>
          </a:xfrm>
        </p:spPr>
        <p:txBody>
          <a:bodyPr/>
          <a:lstStyle/>
          <a:p>
            <a:r>
              <a:rPr lang="ja-JP" altLang="en-US" sz="2800" dirty="0">
                <a:latin typeface="Meiryo UI" panose="020B0604030504040204" pitchFamily="50" charset="-128"/>
                <a:ea typeface="Meiryo UI" panose="020B0604030504040204" pitchFamily="50" charset="-128"/>
              </a:rPr>
              <a:t>情報セキュリティ対策を怠ると・・・</a:t>
            </a:r>
            <a:endParaRPr lang="en-US" altLang="ja-JP" sz="2800" dirty="0">
              <a:latin typeface="Meiryo UI" panose="020B0604030504040204" pitchFamily="50" charset="-128"/>
              <a:ea typeface="Meiryo UI" panose="020B0604030504040204" pitchFamily="50" charset="-128"/>
            </a:endParaRPr>
          </a:p>
          <a:p>
            <a:pPr lvl="1"/>
            <a:r>
              <a:rPr lang="ja-JP" altLang="en-US" sz="2400" dirty="0">
                <a:latin typeface="Meiryo UI" panose="020B0604030504040204" pitchFamily="50" charset="-128"/>
                <a:ea typeface="Meiryo UI" panose="020B0604030504040204" pitchFamily="50" charset="-128"/>
              </a:rPr>
              <a:t>金銭の損失</a:t>
            </a:r>
            <a:endParaRPr lang="en-US" altLang="ja-JP" sz="2400" dirty="0">
              <a:latin typeface="Meiryo UI" panose="020B0604030504040204" pitchFamily="50" charset="-128"/>
              <a:ea typeface="Meiryo UI" panose="020B0604030504040204" pitchFamily="50" charset="-128"/>
            </a:endParaRPr>
          </a:p>
          <a:p>
            <a:pPr lvl="2"/>
            <a:r>
              <a:rPr lang="ja-JP" altLang="en-US" sz="1400" dirty="0">
                <a:latin typeface="Meiryo UI" panose="020B0604030504040204" pitchFamily="50" charset="-128"/>
                <a:ea typeface="Meiryo UI" panose="020B0604030504040204" pitchFamily="50" charset="-128"/>
              </a:rPr>
              <a:t>損害賠償請求、インターネットバンキングの不正送金、クレジットカードの不正利用</a:t>
            </a:r>
            <a:endParaRPr lang="en-US" altLang="ja-JP" sz="1400" dirty="0">
              <a:latin typeface="Meiryo UI" panose="020B0604030504040204" pitchFamily="50" charset="-128"/>
              <a:ea typeface="Meiryo UI" panose="020B0604030504040204" pitchFamily="50" charset="-128"/>
            </a:endParaRPr>
          </a:p>
          <a:p>
            <a:pPr lvl="1"/>
            <a:r>
              <a:rPr lang="ja-JP" altLang="en-US" sz="2400" dirty="0">
                <a:latin typeface="Meiryo UI" panose="020B0604030504040204" pitchFamily="50" charset="-128"/>
                <a:ea typeface="Meiryo UI" panose="020B0604030504040204" pitchFamily="50" charset="-128"/>
              </a:rPr>
              <a:t>顧客の喪失</a:t>
            </a:r>
            <a:endParaRPr lang="en-US" altLang="ja-JP" sz="2400" dirty="0">
              <a:latin typeface="Meiryo UI" panose="020B0604030504040204" pitchFamily="50" charset="-128"/>
              <a:ea typeface="Meiryo UI" panose="020B0604030504040204" pitchFamily="50" charset="-128"/>
            </a:endParaRPr>
          </a:p>
          <a:p>
            <a:pPr lvl="2"/>
            <a:r>
              <a:rPr lang="ja-JP" altLang="en-US" sz="1400" dirty="0">
                <a:latin typeface="Meiryo UI" panose="020B0604030504040204" pitchFamily="50" charset="-128"/>
                <a:ea typeface="Meiryo UI" panose="020B0604030504040204" pitchFamily="50" charset="-128"/>
              </a:rPr>
              <a:t>顧客離れ、取引停止、社会的評価の低下</a:t>
            </a:r>
            <a:endParaRPr lang="en-US" altLang="ja-JP" sz="1400" dirty="0">
              <a:latin typeface="Meiryo UI" panose="020B0604030504040204" pitchFamily="50" charset="-128"/>
              <a:ea typeface="Meiryo UI" panose="020B0604030504040204" pitchFamily="50" charset="-128"/>
            </a:endParaRPr>
          </a:p>
          <a:p>
            <a:pPr lvl="1"/>
            <a:r>
              <a:rPr lang="ja-JP" altLang="en-US" sz="2400" dirty="0">
                <a:latin typeface="Meiryo UI" panose="020B0604030504040204" pitchFamily="50" charset="-128"/>
                <a:ea typeface="Meiryo UI" panose="020B0604030504040204" pitchFamily="50" charset="-128"/>
              </a:rPr>
              <a:t>業務の喪失</a:t>
            </a:r>
            <a:endParaRPr lang="en-US" altLang="ja-JP" sz="2400" dirty="0">
              <a:latin typeface="Meiryo UI" panose="020B0604030504040204" pitchFamily="50" charset="-128"/>
              <a:ea typeface="Meiryo UI" panose="020B0604030504040204" pitchFamily="50" charset="-128"/>
            </a:endParaRPr>
          </a:p>
          <a:p>
            <a:pPr lvl="2"/>
            <a:r>
              <a:rPr lang="ja-JP" altLang="en-US" sz="1400" dirty="0">
                <a:latin typeface="Meiryo UI" panose="020B0604030504040204" pitchFamily="50" charset="-128"/>
                <a:ea typeface="Meiryo UI" panose="020B0604030504040204" pitchFamily="50" charset="-128"/>
              </a:rPr>
              <a:t>サーバーの停止、インターネット接続の遮断、社内業務の停滞</a:t>
            </a:r>
            <a:endParaRPr lang="en-US" altLang="ja-JP" sz="1400" dirty="0">
              <a:latin typeface="Meiryo UI" panose="020B0604030504040204" pitchFamily="50" charset="-128"/>
              <a:ea typeface="Meiryo UI" panose="020B0604030504040204" pitchFamily="50" charset="-128"/>
            </a:endParaRPr>
          </a:p>
          <a:p>
            <a:pPr lvl="1"/>
            <a:r>
              <a:rPr lang="ja-JP" altLang="en-US" sz="2400" dirty="0">
                <a:latin typeface="Meiryo UI" panose="020B0604030504040204" pitchFamily="50" charset="-128"/>
                <a:ea typeface="Meiryo UI" panose="020B0604030504040204" pitchFamily="50" charset="-128"/>
              </a:rPr>
              <a:t>従業員への影響</a:t>
            </a:r>
            <a:endParaRPr lang="en-US" altLang="ja-JP" sz="2400" dirty="0">
              <a:latin typeface="Meiryo UI" panose="020B0604030504040204" pitchFamily="50" charset="-128"/>
              <a:ea typeface="Meiryo UI" panose="020B0604030504040204" pitchFamily="50" charset="-128"/>
            </a:endParaRPr>
          </a:p>
          <a:p>
            <a:pPr lvl="2"/>
            <a:r>
              <a:rPr lang="ja-JP" altLang="en-US" sz="1400" dirty="0">
                <a:latin typeface="Meiryo UI" panose="020B0604030504040204" pitchFamily="50" charset="-128"/>
                <a:ea typeface="Meiryo UI" panose="020B0604030504040204" pitchFamily="50" charset="-128"/>
              </a:rPr>
              <a:t>内部不正、モラル低下</a:t>
            </a:r>
            <a:endParaRPr lang="en-US" altLang="ja-JP" sz="2000" dirty="0">
              <a:latin typeface="Meiryo UI" panose="020B0604030504040204" pitchFamily="50" charset="-128"/>
              <a:ea typeface="Meiryo UI" panose="020B0604030504040204" pitchFamily="50" charset="-128"/>
            </a:endParaRPr>
          </a:p>
          <a:p>
            <a:endParaRPr lang="en-US" altLang="ja-JP" sz="2800" dirty="0">
              <a:latin typeface="Meiryo UI" panose="020B0604030504040204" pitchFamily="50" charset="-128"/>
              <a:ea typeface="Meiryo UI" panose="020B0604030504040204" pitchFamily="50" charset="-128"/>
            </a:endParaRPr>
          </a:p>
        </p:txBody>
      </p:sp>
      <p:pic>
        <p:nvPicPr>
          <p:cNvPr id="4" name="図 3" descr="画面の領域"/>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0895" y="4959344"/>
            <a:ext cx="3020939" cy="1692000"/>
          </a:xfrm>
          <a:prstGeom prst="rect">
            <a:avLst/>
          </a:prstGeom>
          <a:ln w="12700">
            <a:solidFill>
              <a:schemeClr val="bg1"/>
            </a:solidFill>
          </a:ln>
        </p:spPr>
      </p:pic>
      <p:pic>
        <p:nvPicPr>
          <p:cNvPr id="5" name="図 4" descr="画面の領域"/>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1981" y="4959344"/>
            <a:ext cx="3013222" cy="1692000"/>
          </a:xfrm>
          <a:prstGeom prst="rect">
            <a:avLst/>
          </a:prstGeom>
          <a:ln w="12700">
            <a:solidFill>
              <a:schemeClr val="bg1"/>
            </a:solidFill>
          </a:ln>
        </p:spPr>
      </p:pic>
      <p:pic>
        <p:nvPicPr>
          <p:cNvPr id="6" name="図 5" descr="画面の領域"/>
          <p:cNvPicPr>
            <a:picLocks noChangeAspect="1"/>
          </p:cNvPicPr>
          <p:nvPr/>
        </p:nvPicPr>
        <p:blipFill>
          <a:blip r:embed="rId5" cstate="print">
            <a:extLst>
              <a:ext uri="{BEBA8EAE-BF5A-486C-A8C5-ECC9F3942E4B}">
                <a14:imgProps xmlns:a14="http://schemas.microsoft.com/office/drawing/2010/main">
                  <a14:imgLayer r:embed="rId6">
                    <a14:imgEffect>
                      <a14:saturation sat="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4754605" y="4959344"/>
            <a:ext cx="3011417" cy="1692000"/>
          </a:xfrm>
          <a:prstGeom prst="rect">
            <a:avLst/>
          </a:prstGeom>
          <a:ln w="12700">
            <a:solidFill>
              <a:schemeClr val="bg1"/>
            </a:solidFill>
          </a:ln>
        </p:spPr>
      </p:pic>
    </p:spTree>
    <p:extLst>
      <p:ext uri="{BB962C8B-B14F-4D97-AF65-F5344CB8AC3E}">
        <p14:creationId xmlns:p14="http://schemas.microsoft.com/office/powerpoint/2010/main" val="1551275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800" y="363600"/>
            <a:ext cx="11343600" cy="748800"/>
          </a:xfrm>
        </p:spPr>
        <p:txBody>
          <a:bodyPr/>
          <a:lstStyle/>
          <a:p>
            <a:r>
              <a:rPr lang="ja-JP" altLang="en-US" sz="4000" dirty="0">
                <a:solidFill>
                  <a:srgbClr val="002060"/>
                </a:solidFill>
                <a:latin typeface="Meiryo UI" panose="020B0604030504040204" pitchFamily="50" charset="-128"/>
                <a:ea typeface="Meiryo UI" panose="020B0604030504040204" pitchFamily="50" charset="-128"/>
              </a:rPr>
              <a:t>３．情報セキュリティ５か条</a:t>
            </a:r>
          </a:p>
        </p:txBody>
      </p:sp>
      <p:pic>
        <p:nvPicPr>
          <p:cNvPr id="4" name="図 3"/>
          <p:cNvPicPr>
            <a:picLocks noChangeAspect="1"/>
          </p:cNvPicPr>
          <p:nvPr/>
        </p:nvPicPr>
        <p:blipFill>
          <a:blip r:embed="rId3"/>
          <a:stretch>
            <a:fillRect/>
          </a:stretch>
        </p:blipFill>
        <p:spPr>
          <a:xfrm>
            <a:off x="2062162" y="1620000"/>
            <a:ext cx="8240362" cy="4173690"/>
          </a:xfrm>
          <a:prstGeom prst="rect">
            <a:avLst/>
          </a:prstGeom>
        </p:spPr>
      </p:pic>
      <p:sp>
        <p:nvSpPr>
          <p:cNvPr id="5" name="コンテンツ プレースホルダー 2"/>
          <p:cNvSpPr txBox="1">
            <a:spLocks/>
          </p:cNvSpPr>
          <p:nvPr/>
        </p:nvSpPr>
        <p:spPr bwMode="auto">
          <a:xfrm>
            <a:off x="2062162" y="5661248"/>
            <a:ext cx="8240362" cy="648072"/>
          </a:xfrm>
          <a:prstGeom prst="rect">
            <a:avLst/>
          </a:prstGeom>
          <a:solidFill>
            <a:srgbClr val="0099FF"/>
          </a:solidFill>
          <a:ln>
            <a:noFill/>
          </a:ln>
        </p:spPr>
        <p:txBody>
          <a:bodyPr vert="horz" wrap="square" lIns="91440" tIns="45720" rIns="91440" bIns="45720" numCol="1" anchor="t" anchorCtr="0" compatLnSpc="1">
            <a:prstTxWarp prst="textNoShape">
              <a:avLst/>
            </a:prstTxWarp>
          </a:bodyPr>
          <a:lstStyle>
            <a:lvl1pPr marL="342898" indent="-342898" algn="l" rtl="0" eaLnBrk="1" fontAlgn="base" hangingPunct="1">
              <a:spcBef>
                <a:spcPct val="20000"/>
              </a:spcBef>
              <a:spcAft>
                <a:spcPct val="0"/>
              </a:spcAft>
              <a:buClr>
                <a:srgbClr val="000066"/>
              </a:buClr>
              <a:buFont typeface="Wingdings" pitchFamily="2" charset="2"/>
              <a:buChar char="l"/>
              <a:defRPr kumimoji="1" sz="2800">
                <a:solidFill>
                  <a:schemeClr val="tx1"/>
                </a:solidFill>
                <a:latin typeface="+mj-ea"/>
                <a:ea typeface="+mj-ea"/>
                <a:cs typeface="+mn-cs"/>
              </a:defRPr>
            </a:lvl1pPr>
            <a:lvl2pPr marL="742946" indent="-285748" algn="l" rtl="0" eaLnBrk="1" fontAlgn="base" hangingPunct="1">
              <a:spcBef>
                <a:spcPct val="20000"/>
              </a:spcBef>
              <a:spcAft>
                <a:spcPct val="0"/>
              </a:spcAft>
              <a:buClr>
                <a:srgbClr val="FF0000"/>
              </a:buClr>
              <a:buFont typeface="Arial" charset="0"/>
              <a:buChar char="•"/>
              <a:defRPr kumimoji="1" sz="2400">
                <a:solidFill>
                  <a:schemeClr val="tx1"/>
                </a:solidFill>
                <a:latin typeface="+mn-ea"/>
                <a:ea typeface="+mn-ea"/>
              </a:defRPr>
            </a:lvl2pPr>
            <a:lvl3pPr marL="1142993" indent="-228598" algn="l" rtl="0" eaLnBrk="1" fontAlgn="base" hangingPunct="1">
              <a:spcBef>
                <a:spcPct val="20000"/>
              </a:spcBef>
              <a:spcAft>
                <a:spcPct val="0"/>
              </a:spcAft>
              <a:buClr>
                <a:srgbClr val="000066"/>
              </a:buClr>
              <a:buFont typeface="IPA Pゴシック" panose="020B0500000000000000" pitchFamily="50" charset="-128"/>
              <a:buChar char="-"/>
              <a:defRPr kumimoji="1" sz="2000">
                <a:solidFill>
                  <a:schemeClr val="tx1"/>
                </a:solidFill>
                <a:latin typeface="+mn-ea"/>
                <a:ea typeface="+mn-ea"/>
              </a:defRPr>
            </a:lvl3pPr>
            <a:lvl4pPr marL="1600191" indent="-228598" algn="l" rtl="0" eaLnBrk="1" fontAlgn="base" hangingPunct="1">
              <a:spcBef>
                <a:spcPct val="20000"/>
              </a:spcBef>
              <a:spcAft>
                <a:spcPct val="0"/>
              </a:spcAft>
              <a:buClr>
                <a:srgbClr val="FF0000"/>
              </a:buClr>
              <a:buFont typeface="Arial" charset="0"/>
              <a:buChar char="•"/>
              <a:defRPr kumimoji="1" sz="1800">
                <a:solidFill>
                  <a:schemeClr val="tx1"/>
                </a:solidFill>
                <a:latin typeface="+mn-ea"/>
                <a:ea typeface="+mn-ea"/>
              </a:defRPr>
            </a:lvl4pPr>
            <a:lvl5pPr marL="2057388" indent="-228598" algn="l" rtl="0" eaLnBrk="1" fontAlgn="base" hangingPunct="1">
              <a:spcBef>
                <a:spcPct val="20000"/>
              </a:spcBef>
              <a:spcAft>
                <a:spcPct val="0"/>
              </a:spcAft>
              <a:buClr>
                <a:srgbClr val="000066"/>
              </a:buClr>
              <a:buFont typeface="Arial" charset="0"/>
              <a:buChar char="»"/>
              <a:defRPr kumimoji="1" sz="1600">
                <a:solidFill>
                  <a:schemeClr val="tx1"/>
                </a:solidFill>
                <a:latin typeface="+mn-ea"/>
                <a:ea typeface="+mn-ea"/>
              </a:defRPr>
            </a:lvl5pPr>
            <a:lvl6pPr marL="2514585"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a:lstStyle>
          <a:p>
            <a:pPr marL="0" indent="0" algn="ctr">
              <a:buNone/>
            </a:pPr>
            <a:r>
              <a:rPr lang="ja-JP" altLang="en-US" sz="3600" kern="0" dirty="0">
                <a:solidFill>
                  <a:srgbClr val="FFFFFF"/>
                </a:solidFill>
                <a:latin typeface="ＭＳ Ｐゴシック"/>
                <a:ea typeface="ＭＳ Ｐゴシック"/>
              </a:rPr>
              <a:t>基本的かつ効果的な対策</a:t>
            </a:r>
            <a:endParaRPr lang="en-US" altLang="ja-JP" kern="0" dirty="0">
              <a:solidFill>
                <a:srgbClr val="FFFFFF"/>
              </a:solidFill>
              <a:latin typeface="ＭＳ Ｐゴシック"/>
              <a:ea typeface="ＭＳ Ｐゴシック"/>
            </a:endParaRPr>
          </a:p>
        </p:txBody>
      </p:sp>
    </p:spTree>
    <p:extLst>
      <p:ext uri="{BB962C8B-B14F-4D97-AF65-F5344CB8AC3E}">
        <p14:creationId xmlns:p14="http://schemas.microsoft.com/office/powerpoint/2010/main" val="333556899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IPA2004">
  <a:themeElements>
    <a:clrScheme name="1_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IPA2004">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1_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IPA200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IPA200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IPA200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IPA200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IPA200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IPA200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IPA200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IPA200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IPA200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IPA200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IPA200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IPA2004">
  <a:themeElements>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PA2004">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200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200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200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200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200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200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200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200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200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200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200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2093</Words>
  <Application>Microsoft Office PowerPoint</Application>
  <PresentationFormat>ワイド画面</PresentationFormat>
  <Paragraphs>150</Paragraphs>
  <Slides>16</Slides>
  <Notes>14</Notes>
  <HiddenSlides>0</HiddenSlides>
  <MMClips>0</MMClips>
  <ScaleCrop>false</ScaleCrop>
  <HeadingPairs>
    <vt:vector size="6" baseType="variant">
      <vt:variant>
        <vt:lpstr>使用されているフォント</vt:lpstr>
      </vt:variant>
      <vt:variant>
        <vt:i4>5</vt:i4>
      </vt:variant>
      <vt:variant>
        <vt:lpstr>テーマ</vt:lpstr>
      </vt:variant>
      <vt:variant>
        <vt:i4>3</vt:i4>
      </vt:variant>
      <vt:variant>
        <vt:lpstr>スライド タイトル</vt:lpstr>
      </vt:variant>
      <vt:variant>
        <vt:i4>16</vt:i4>
      </vt:variant>
    </vt:vector>
  </HeadingPairs>
  <TitlesOfParts>
    <vt:vector size="24" baseType="lpstr">
      <vt:lpstr>Meiryo UI</vt:lpstr>
      <vt:lpstr>ＭＳ Ｐゴシック</vt:lpstr>
      <vt:lpstr>游ゴシック</vt:lpstr>
      <vt:lpstr>Arial</vt:lpstr>
      <vt:lpstr>Wingdings</vt:lpstr>
      <vt:lpstr>Office テーマ</vt:lpstr>
      <vt:lpstr>1_IPA2004</vt:lpstr>
      <vt:lpstr>IPA2004</vt:lpstr>
      <vt:lpstr>本資料の使用条件</vt:lpstr>
      <vt:lpstr>映像で知る情報セキュリティ</vt:lpstr>
      <vt:lpstr>目次</vt:lpstr>
      <vt:lpstr>１．はじめに</vt:lpstr>
      <vt:lpstr>映像をご覧ください</vt:lpstr>
      <vt:lpstr>２．情報セキュリティ対策の必要性</vt:lpstr>
      <vt:lpstr>２．情報セキュリティ対策の必要性</vt:lpstr>
      <vt:lpstr>２．情報セキュリティ対策の必要性</vt:lpstr>
      <vt:lpstr>３．情報セキュリティ５か条</vt:lpstr>
      <vt:lpstr>３．情報セキュリティ５か条 　　OSやソフトウェアは常に最新の状態に</vt:lpstr>
      <vt:lpstr>３．情報セキュリティ５か条 　　ウイルス対策ソフトを導入</vt:lpstr>
      <vt:lpstr>３．情報セキュリティ５か条 　　パスワードを強化</vt:lpstr>
      <vt:lpstr>３．情報セキュリティ５か条 　　共有設定を見直す</vt:lpstr>
      <vt:lpstr>３．情報セキュリティ５か条 　　脅威や攻撃の手口を知る</vt:lpstr>
      <vt:lpstr>組織的な対策を進めるために</vt:lpstr>
      <vt:lpstr>参考資料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2024-08-05T06:49:20Z</dcterms:created>
  <dcterms:modified xsi:type="dcterms:W3CDTF">2025-04-21T08:20:04Z</dcterms:modified>
</cp:coreProperties>
</file>