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9"/>
  </p:notesMasterIdLst>
  <p:sldIdLst>
    <p:sldId id="289" r:id="rId2"/>
    <p:sldId id="256" r:id="rId3"/>
    <p:sldId id="290" r:id="rId4"/>
    <p:sldId id="291" r:id="rId5"/>
    <p:sldId id="280" r:id="rId6"/>
    <p:sldId id="292" r:id="rId7"/>
    <p:sldId id="293" r:id="rId8"/>
    <p:sldId id="294" r:id="rId9"/>
    <p:sldId id="295" r:id="rId10"/>
    <p:sldId id="296" r:id="rId11"/>
    <p:sldId id="297" r:id="rId12"/>
    <p:sldId id="298" r:id="rId13"/>
    <p:sldId id="299" r:id="rId14"/>
    <p:sldId id="300" r:id="rId15"/>
    <p:sldId id="301" r:id="rId16"/>
    <p:sldId id="302" r:id="rId17"/>
    <p:sldId id="303" r:id="rId1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DAA"/>
    <a:srgbClr val="E15E3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4471" autoAdjust="0"/>
  </p:normalViewPr>
  <p:slideViewPr>
    <p:cSldViewPr snapToGrid="0">
      <p:cViewPr varScale="1">
        <p:scale>
          <a:sx n="54" d="100"/>
          <a:sy n="54" d="100"/>
        </p:scale>
        <p:origin x="148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69FE68-A3DA-4DE2-BF3D-AD977643A7E9}" type="datetimeFigureOut">
              <a:rPr kumimoji="1" lang="ja-JP" altLang="en-US" smtClean="0"/>
              <a:t>2025/4/21</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269210-E740-40F4-AF5D-4F42BD57533E}" type="slidenum">
              <a:rPr kumimoji="1" lang="ja-JP" altLang="en-US" smtClean="0"/>
              <a:t>‹#›</a:t>
            </a:fld>
            <a:endParaRPr kumimoji="1" lang="ja-JP" altLang="en-US"/>
          </a:p>
        </p:txBody>
      </p:sp>
    </p:spTree>
    <p:extLst>
      <p:ext uri="{BB962C8B-B14F-4D97-AF65-F5344CB8AC3E}">
        <p14:creationId xmlns:p14="http://schemas.microsoft.com/office/powerpoint/2010/main" val="301326702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映像で知る情報セキュリティ「</a:t>
            </a:r>
            <a:r>
              <a:rPr lang="ja-JP" altLang="en-US" sz="1200" kern="1200" dirty="0">
                <a:solidFill>
                  <a:prstClr val="black"/>
                </a:solidFill>
                <a:latin typeface="ＭＳ Ｐゴシック" panose="020B0600070205080204" pitchFamily="50" charset="-128"/>
                <a:ea typeface="+mn-ea"/>
              </a:rPr>
              <a:t>情報を漏らしたのは誰だ？～内部不正と情報漏えい対策～</a:t>
            </a:r>
            <a:r>
              <a:rPr kumimoji="1" lang="ja-JP" altLang="en-US" dirty="0">
                <a:latin typeface="ＭＳ Ｐゴシック" panose="020B0600070205080204" pitchFamily="50" charset="-128"/>
                <a:ea typeface="+mn-ea"/>
              </a:rPr>
              <a:t>」を使った講習会用スライドです。</a:t>
            </a:r>
          </a:p>
          <a:p>
            <a:endParaRPr kumimoji="1" lang="ja-JP" altLang="en-US" dirty="0"/>
          </a:p>
        </p:txBody>
      </p:sp>
      <p:sp>
        <p:nvSpPr>
          <p:cNvPr id="4" name="スライド番号プレースホルダー 3"/>
          <p:cNvSpPr>
            <a:spLocks noGrp="1"/>
          </p:cNvSpPr>
          <p:nvPr>
            <p:ph type="sldNum" sz="quarter" idx="5"/>
          </p:nvPr>
        </p:nvSpPr>
        <p:spPr/>
        <p:txBody>
          <a:bodyPr/>
          <a:lstStyle/>
          <a:p>
            <a:fld id="{B3269210-E740-40F4-AF5D-4F42BD57533E}" type="slidenum">
              <a:rPr kumimoji="1" lang="ja-JP" altLang="en-US" smtClean="0"/>
              <a:t>2</a:t>
            </a:fld>
            <a:endParaRPr kumimoji="1" lang="ja-JP" altLang="en-US"/>
          </a:p>
        </p:txBody>
      </p:sp>
    </p:spTree>
    <p:extLst>
      <p:ext uri="{BB962C8B-B14F-4D97-AF65-F5344CB8AC3E}">
        <p14:creationId xmlns:p14="http://schemas.microsoft.com/office/powerpoint/2010/main" val="24630759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５つ目に「</a:t>
            </a:r>
            <a:r>
              <a:rPr lang="ja-JP" altLang="en-US" sz="1200" dirty="0"/>
              <a:t>作業中のパソコンをそのままにして席を離れない」。</a:t>
            </a:r>
            <a:endParaRPr lang="en-US" altLang="ja-JP" sz="1200" dirty="0"/>
          </a:p>
          <a:p>
            <a:endParaRPr kumimoji="1" lang="en-US" altLang="ja-JP" sz="1200" dirty="0"/>
          </a:p>
          <a:p>
            <a:r>
              <a:rPr kumimoji="1" lang="ja-JP" altLang="en-US" sz="1200" dirty="0"/>
              <a:t>パソコンを勝手に使われて、情報を盗まれないように、席を離れるときは画面ロックを行うようにしましょう。</a:t>
            </a:r>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B3269210-E740-40F4-AF5D-4F42BD57533E}" type="slidenum">
              <a:rPr kumimoji="1" lang="ja-JP" altLang="en-US" smtClean="0"/>
              <a:t>12</a:t>
            </a:fld>
            <a:endParaRPr kumimoji="1" lang="ja-JP" altLang="en-US"/>
          </a:p>
        </p:txBody>
      </p:sp>
    </p:spTree>
    <p:extLst>
      <p:ext uri="{BB962C8B-B14F-4D97-AF65-F5344CB8AC3E}">
        <p14:creationId xmlns:p14="http://schemas.microsoft.com/office/powerpoint/2010/main" val="28278989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６つ目に「</a:t>
            </a:r>
            <a:r>
              <a:rPr lang="ja-JP" altLang="en-US" sz="1200" dirty="0"/>
              <a:t>フォルダ、ファイルはパスワードでロックする」。</a:t>
            </a:r>
            <a:endParaRPr lang="en-US" altLang="ja-JP" sz="1200" dirty="0"/>
          </a:p>
          <a:p>
            <a:endParaRPr kumimoji="1" lang="en-US" altLang="ja-JP" sz="1200" dirty="0"/>
          </a:p>
          <a:p>
            <a:r>
              <a:rPr lang="en-US" altLang="ja-JP" dirty="0"/>
              <a:t>Microsoft</a:t>
            </a:r>
            <a:r>
              <a:rPr lang="ja-JP" altLang="en-US" dirty="0"/>
              <a:t> </a:t>
            </a:r>
            <a:r>
              <a:rPr lang="en-US" altLang="ja-JP" dirty="0"/>
              <a:t>Office</a:t>
            </a:r>
            <a:r>
              <a:rPr lang="ja-JP" altLang="en-US" dirty="0"/>
              <a:t>（</a:t>
            </a:r>
            <a:r>
              <a:rPr lang="en-US" altLang="ja-JP" dirty="0"/>
              <a:t>Excel</a:t>
            </a:r>
            <a:r>
              <a:rPr lang="ja-JP" altLang="en-US" dirty="0"/>
              <a:t>、</a:t>
            </a:r>
            <a:r>
              <a:rPr lang="en-US" altLang="ja-JP" dirty="0"/>
              <a:t>Word</a:t>
            </a:r>
            <a:r>
              <a:rPr lang="ja-JP" altLang="en-US" dirty="0"/>
              <a:t>、</a:t>
            </a:r>
            <a:r>
              <a:rPr lang="en-US" altLang="ja-JP" dirty="0" err="1"/>
              <a:t>Powerpoint</a:t>
            </a:r>
            <a:r>
              <a:rPr lang="ja-JP" altLang="en-US" dirty="0"/>
              <a:t>）のファイルなど、アプリケーションの機能としてファイルにパスワードがかけられるものがあります。</a:t>
            </a:r>
            <a:endParaRPr lang="en-US" altLang="ja-JP" dirty="0"/>
          </a:p>
          <a:p>
            <a:endParaRPr kumimoji="1" lang="en-US" altLang="ja-JP" dirty="0"/>
          </a:p>
          <a:p>
            <a:r>
              <a:rPr kumimoji="1" lang="ja-JP" altLang="en-US" dirty="0"/>
              <a:t>また、</a:t>
            </a:r>
            <a:r>
              <a:rPr lang="en-US" altLang="ja-JP" dirty="0"/>
              <a:t>Windows</a:t>
            </a:r>
            <a:r>
              <a:rPr lang="ja-JP" altLang="en-US" dirty="0"/>
              <a:t>の機能としてフォルダの暗号化を行うことも可能です。</a:t>
            </a:r>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B3269210-E740-40F4-AF5D-4F42BD57533E}" type="slidenum">
              <a:rPr kumimoji="1" lang="ja-JP" altLang="en-US" smtClean="0"/>
              <a:t>13</a:t>
            </a:fld>
            <a:endParaRPr kumimoji="1" lang="ja-JP" altLang="en-US"/>
          </a:p>
        </p:txBody>
      </p:sp>
    </p:spTree>
    <p:extLst>
      <p:ext uri="{BB962C8B-B14F-4D97-AF65-F5344CB8AC3E}">
        <p14:creationId xmlns:p14="http://schemas.microsoft.com/office/powerpoint/2010/main" val="33670856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７つ目に「</a:t>
            </a:r>
            <a:r>
              <a:rPr lang="ja-JP" altLang="en-US" sz="1200" dirty="0"/>
              <a:t>パソコンの</a:t>
            </a:r>
            <a:r>
              <a:rPr lang="en-US" altLang="ja-JP" sz="1200" dirty="0"/>
              <a:t>ID</a:t>
            </a:r>
            <a:r>
              <a:rPr lang="ja-JP" altLang="en-US" sz="1200" dirty="0"/>
              <a:t>やパスワードを決して第三者に教えない」</a:t>
            </a:r>
            <a:endParaRPr lang="en-US" altLang="ja-JP" sz="1200" dirty="0"/>
          </a:p>
          <a:p>
            <a:endParaRPr kumimoji="1" lang="en-US" altLang="ja-JP" sz="1200" dirty="0"/>
          </a:p>
          <a:p>
            <a:r>
              <a:rPr kumimoji="1" lang="en-US" altLang="ja-JP" dirty="0"/>
              <a:t>ID</a:t>
            </a:r>
            <a:r>
              <a:rPr kumimoji="1" lang="ja-JP" altLang="en-US" dirty="0"/>
              <a:t>・パスワードは利用者を特定する非常に重要な情報です。安易に第三者に教えたり、</a:t>
            </a:r>
            <a:r>
              <a:rPr kumimoji="1" lang="en-US" altLang="ja-JP" dirty="0"/>
              <a:t>ID</a:t>
            </a:r>
            <a:r>
              <a:rPr kumimoji="1" lang="ja-JP" altLang="en-US" dirty="0"/>
              <a:t>・パスワードを記載したメモをモニタに張り付けたりなどはしないようにしましょう。</a:t>
            </a:r>
          </a:p>
        </p:txBody>
      </p:sp>
      <p:sp>
        <p:nvSpPr>
          <p:cNvPr id="4" name="スライド番号プレースホルダー 3"/>
          <p:cNvSpPr>
            <a:spLocks noGrp="1"/>
          </p:cNvSpPr>
          <p:nvPr>
            <p:ph type="sldNum" sz="quarter" idx="5"/>
          </p:nvPr>
        </p:nvSpPr>
        <p:spPr/>
        <p:txBody>
          <a:bodyPr/>
          <a:lstStyle/>
          <a:p>
            <a:fld id="{B3269210-E740-40F4-AF5D-4F42BD57533E}" type="slidenum">
              <a:rPr kumimoji="1" lang="ja-JP" altLang="en-US" smtClean="0"/>
              <a:t>14</a:t>
            </a:fld>
            <a:endParaRPr kumimoji="1" lang="ja-JP" altLang="en-US"/>
          </a:p>
        </p:txBody>
      </p:sp>
    </p:spTree>
    <p:extLst>
      <p:ext uri="{BB962C8B-B14F-4D97-AF65-F5344CB8AC3E}">
        <p14:creationId xmlns:p14="http://schemas.microsoft.com/office/powerpoint/2010/main" val="7505138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８つ目に「</a:t>
            </a:r>
            <a:r>
              <a:rPr lang="ja-JP" altLang="en-US" sz="1200" dirty="0"/>
              <a:t>簡単に想定される様なパスワードは使わない」。</a:t>
            </a:r>
            <a:endParaRPr lang="en-US" altLang="ja-JP" sz="1200" dirty="0"/>
          </a:p>
          <a:p>
            <a:endParaRPr kumimoji="1" lang="en-US" altLang="ja-JP" sz="1200" dirty="0"/>
          </a:p>
          <a:p>
            <a:r>
              <a:rPr kumimoji="1" lang="ja-JP" altLang="en-US" dirty="0"/>
              <a:t>パスワードは、大文字・小文字、数字、記号などを混ぜ、できるだけ長い文字列にし、また他人が推測できないものを設定するようにしましょう</a:t>
            </a:r>
            <a:endParaRPr kumimoji="1" lang="en-US" altLang="ja-JP" dirty="0"/>
          </a:p>
          <a:p>
            <a:endParaRPr kumimoji="1" lang="ja-JP" altLang="en-US" dirty="0"/>
          </a:p>
          <a:p>
            <a:r>
              <a:rPr kumimoji="1" lang="ja-JP" altLang="en-US" dirty="0"/>
              <a:t>パスワードは使いまわしたりせず、利用するサイトやシステムごとに違うものを設定するようにしましょう。</a:t>
            </a:r>
          </a:p>
          <a:p>
            <a:endParaRPr kumimoji="1" lang="ja-JP" altLang="en-US" dirty="0"/>
          </a:p>
        </p:txBody>
      </p:sp>
      <p:sp>
        <p:nvSpPr>
          <p:cNvPr id="4" name="スライド番号プレースホルダー 3"/>
          <p:cNvSpPr>
            <a:spLocks noGrp="1"/>
          </p:cNvSpPr>
          <p:nvPr>
            <p:ph type="sldNum" sz="quarter" idx="5"/>
          </p:nvPr>
        </p:nvSpPr>
        <p:spPr/>
        <p:txBody>
          <a:bodyPr/>
          <a:lstStyle/>
          <a:p>
            <a:fld id="{B3269210-E740-40F4-AF5D-4F42BD57533E}" type="slidenum">
              <a:rPr kumimoji="1" lang="ja-JP" altLang="en-US" smtClean="0"/>
              <a:t>15</a:t>
            </a:fld>
            <a:endParaRPr kumimoji="1" lang="ja-JP" altLang="en-US"/>
          </a:p>
        </p:txBody>
      </p:sp>
    </p:spTree>
    <p:extLst>
      <p:ext uri="{BB962C8B-B14F-4D97-AF65-F5344CB8AC3E}">
        <p14:creationId xmlns:p14="http://schemas.microsoft.com/office/powerpoint/2010/main" val="1968612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万が一、情報漏えいが発生したときは、二次被害、三次被害を起こさないためにも「初動対応」が大切です。</a:t>
            </a:r>
            <a:endParaRPr kumimoji="1" lang="en-US" altLang="ja-JP" dirty="0"/>
          </a:p>
          <a:p>
            <a:r>
              <a:rPr kumimoji="1" lang="ja-JP" altLang="en-US" dirty="0"/>
              <a:t>自分で判断せず、すぐに上司（管理者）に報告し、対応するようにしましょう。</a:t>
            </a:r>
            <a:endParaRPr kumimoji="1" lang="en-US" altLang="ja-JP" dirty="0"/>
          </a:p>
          <a:p>
            <a:endParaRPr kumimoji="1" lang="en-US" altLang="ja-JP" dirty="0"/>
          </a:p>
          <a:p>
            <a:r>
              <a:rPr kumimoji="1" lang="ja-JP" altLang="en-US" dirty="0"/>
              <a:t>また、漏えい先に対しては、当該漏えいデータの使用停止や調査への協力を要請します。</a:t>
            </a:r>
            <a:endParaRPr kumimoji="1" lang="en-US" altLang="ja-JP" dirty="0"/>
          </a:p>
          <a:p>
            <a:r>
              <a:rPr kumimoji="1" lang="ja-JP" altLang="en-US" dirty="0"/>
              <a:t>対応していただけない場合は法的措置も検討することになります。</a:t>
            </a:r>
          </a:p>
          <a:p>
            <a:endParaRPr kumimoji="1" lang="ja-JP" altLang="en-US" dirty="0"/>
          </a:p>
        </p:txBody>
      </p:sp>
      <p:sp>
        <p:nvSpPr>
          <p:cNvPr id="4" name="スライド番号プレースホルダー 3"/>
          <p:cNvSpPr>
            <a:spLocks noGrp="1"/>
          </p:cNvSpPr>
          <p:nvPr>
            <p:ph type="sldNum" sz="quarter" idx="5"/>
          </p:nvPr>
        </p:nvSpPr>
        <p:spPr/>
        <p:txBody>
          <a:bodyPr/>
          <a:lstStyle/>
          <a:p>
            <a:fld id="{B3269210-E740-40F4-AF5D-4F42BD57533E}" type="slidenum">
              <a:rPr kumimoji="1" lang="ja-JP" altLang="en-US" smtClean="0"/>
              <a:t>16</a:t>
            </a:fld>
            <a:endParaRPr kumimoji="1" lang="ja-JP" altLang="en-US"/>
          </a:p>
        </p:txBody>
      </p:sp>
    </p:spTree>
    <p:extLst>
      <p:ext uri="{BB962C8B-B14F-4D97-AF65-F5344CB8AC3E}">
        <p14:creationId xmlns:p14="http://schemas.microsoft.com/office/powerpoint/2010/main" val="32050382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顧客リスト漏えいの疑いをかけられた前田は、システム管理部に属する同期の高梨と漏えいの可能性を一つ一つ洗い出していく。浮かび上がってきたのは内部者の犯行による漏えいの可能性だった</a:t>
            </a:r>
            <a:r>
              <a:rPr lang="en-US" altLang="ja-JP" dirty="0"/>
              <a:t>…</a:t>
            </a:r>
            <a:r>
              <a:rPr lang="ja-JP" altLang="en-US" dirty="0"/>
              <a:t>。ドラマを通じて情報漏えいの基本的な対応を学ぶことができます。</a:t>
            </a:r>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B3269210-E740-40F4-AF5D-4F42BD57533E}" type="slidenum">
              <a:rPr kumimoji="1" lang="ja-JP" altLang="en-US" smtClean="0"/>
              <a:t>4</a:t>
            </a:fld>
            <a:endParaRPr kumimoji="1" lang="ja-JP" altLang="en-US"/>
          </a:p>
        </p:txBody>
      </p:sp>
    </p:spTree>
    <p:extLst>
      <p:ext uri="{BB962C8B-B14F-4D97-AF65-F5344CB8AC3E}">
        <p14:creationId xmlns:p14="http://schemas.microsoft.com/office/powerpoint/2010/main" val="27618683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a:solidFill>
                  <a:schemeClr val="tx1"/>
                </a:solidFill>
                <a:effectLst/>
                <a:latin typeface="+mn-lt"/>
                <a:ea typeface="+mn-ea"/>
                <a:cs typeface="+mn-cs"/>
              </a:rPr>
              <a:t>映像を上映してください。</a:t>
            </a:r>
            <a:r>
              <a:rPr lang="ja-JP" altLang="en-US" dirty="0"/>
              <a:t>（映像時間：約</a:t>
            </a:r>
            <a:r>
              <a:rPr lang="en-US" altLang="ja-JP" dirty="0"/>
              <a:t>11</a:t>
            </a:r>
            <a:r>
              <a:rPr lang="ja-JP" altLang="en-US" dirty="0"/>
              <a:t>分）</a:t>
            </a:r>
            <a:endParaRPr kumimoji="1" lang="ja-JP" altLang="en-US" dirty="0"/>
          </a:p>
        </p:txBody>
      </p:sp>
      <p:sp>
        <p:nvSpPr>
          <p:cNvPr id="4" name="スライド番号プレースホルダー 3"/>
          <p:cNvSpPr>
            <a:spLocks noGrp="1"/>
          </p:cNvSpPr>
          <p:nvPr>
            <p:ph type="sldNum" sz="quarter" idx="5"/>
          </p:nvPr>
        </p:nvSpPr>
        <p:spPr/>
        <p:txBody>
          <a:bodyPr/>
          <a:lstStyle/>
          <a:p>
            <a:fld id="{D4E3BB86-A231-4939-A3C4-4D2AFB6087FB}" type="slidenum">
              <a:rPr kumimoji="1" lang="ja-JP" altLang="en-US" smtClean="0"/>
              <a:t>5</a:t>
            </a:fld>
            <a:endParaRPr kumimoji="1" lang="ja-JP" altLang="en-US"/>
          </a:p>
        </p:txBody>
      </p:sp>
    </p:spTree>
    <p:extLst>
      <p:ext uri="{BB962C8B-B14F-4D97-AF65-F5344CB8AC3E}">
        <p14:creationId xmlns:p14="http://schemas.microsoft.com/office/powerpoint/2010/main" val="6626077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0" i="0" u="none" strike="noStrike" kern="1200" baseline="0" dirty="0">
                <a:solidFill>
                  <a:schemeClr val="tx1"/>
                </a:solidFill>
                <a:latin typeface="+mn-lt"/>
                <a:ea typeface="+mn-ea"/>
                <a:cs typeface="+mn-cs"/>
              </a:rPr>
              <a:t>近年、企業において、内部不正による情報セキュリティ事故が原因で事業の根幹を脅かすようなケースが目立つようになってきました。</a:t>
            </a:r>
            <a:endParaRPr kumimoji="1" lang="en-US" altLang="ja-JP" sz="1200" b="0" i="0" u="none" strike="noStrike" kern="1200" baseline="0" dirty="0">
              <a:solidFill>
                <a:schemeClr val="tx1"/>
              </a:solidFill>
              <a:latin typeface="+mn-lt"/>
              <a:ea typeface="+mn-ea"/>
              <a:cs typeface="+mn-cs"/>
            </a:endParaRPr>
          </a:p>
          <a:p>
            <a:r>
              <a:rPr kumimoji="1" lang="ja-JP" altLang="en-US" sz="1200" b="0" i="0" u="none" strike="noStrike" kern="1200" baseline="0" dirty="0">
                <a:solidFill>
                  <a:schemeClr val="tx1"/>
                </a:solidFill>
                <a:latin typeface="+mn-lt"/>
                <a:ea typeface="+mn-ea"/>
                <a:cs typeface="+mn-cs"/>
              </a:rPr>
              <a:t>その典型例としては、従業員によって顧客情報が不正に売られたことによる個人情報の大量漏えいや、製品情報が退職の際に不正に持ち出されたことによる技術情報の漏えい等が挙げられます。</a:t>
            </a:r>
            <a:endParaRPr kumimoji="1" lang="en-US" altLang="ja-JP" sz="1200" b="0" i="0" u="none" strike="noStrike" kern="1200" baseline="0" dirty="0">
              <a:solidFill>
                <a:schemeClr val="tx1"/>
              </a:solidFill>
              <a:latin typeface="+mn-lt"/>
              <a:ea typeface="+mn-ea"/>
              <a:cs typeface="+mn-cs"/>
            </a:endParaRPr>
          </a:p>
          <a:p>
            <a:endParaRPr kumimoji="1" lang="en-US" altLang="ja-JP"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a:solidFill>
                  <a:schemeClr val="tx1"/>
                </a:solidFill>
                <a:latin typeface="+mn-lt"/>
                <a:ea typeface="+mn-ea"/>
                <a:cs typeface="+mn-cs"/>
              </a:rPr>
              <a:t>今回のケース（映像教材）では、「</a:t>
            </a:r>
            <a:r>
              <a:rPr kumimoji="1" lang="ja-JP" altLang="en-US" sz="1200" b="0" i="0" u="none" strike="noStrike" cap="none" normalizeH="0" baseline="0" dirty="0">
                <a:ln>
                  <a:noFill/>
                </a:ln>
                <a:solidFill>
                  <a:schemeClr val="tx1"/>
                </a:solidFill>
                <a:effectLst/>
                <a:latin typeface="Arial" charset="0"/>
                <a:ea typeface="+mn-ea"/>
              </a:rPr>
              <a:t>ライバル会社の営業秘密を手土産にすれば、有利に転職できるかも</a:t>
            </a:r>
            <a:r>
              <a:rPr kumimoji="1" lang="en-US" altLang="ja-JP" sz="1200" b="0" i="0" u="none" strike="noStrike" cap="none" normalizeH="0" baseline="0" dirty="0">
                <a:ln>
                  <a:noFill/>
                </a:ln>
                <a:solidFill>
                  <a:schemeClr val="tx1"/>
                </a:solidFill>
                <a:effectLst/>
                <a:latin typeface="Arial" charset="0"/>
                <a:ea typeface="+mn-ea"/>
              </a:rPr>
              <a:t>…</a:t>
            </a:r>
            <a:r>
              <a:rPr kumimoji="1" lang="ja-JP" altLang="en-US" sz="1200" b="0" i="0" u="none" strike="noStrike" kern="1200" cap="none" normalizeH="0" baseline="0" dirty="0">
                <a:ln>
                  <a:noFill/>
                </a:ln>
                <a:solidFill>
                  <a:schemeClr val="tx1"/>
                </a:solidFill>
                <a:effectLst/>
                <a:latin typeface="+mn-lt"/>
                <a:ea typeface="+mn-ea"/>
                <a:cs typeface="+mn-cs"/>
              </a:rPr>
              <a:t>」と考えた元従業員が引き起こした内部不正の事例でした。</a:t>
            </a:r>
            <a:endParaRPr kumimoji="1" lang="ja-JP" altLang="en-US" sz="1200" b="0" i="0" u="none" strike="noStrike" cap="none" normalizeH="0" baseline="0" dirty="0">
              <a:ln>
                <a:noFill/>
              </a:ln>
              <a:solidFill>
                <a:schemeClr val="tx1"/>
              </a:solidFill>
              <a:effectLst/>
              <a:latin typeface="Arial" charset="0"/>
              <a:ea typeface="+mn-ea"/>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B3269210-E740-40F4-AF5D-4F42BD57533E}" type="slidenum">
              <a:rPr kumimoji="1" lang="ja-JP" altLang="en-US" smtClean="0"/>
              <a:t>6</a:t>
            </a:fld>
            <a:endParaRPr kumimoji="1" lang="ja-JP" altLang="en-US"/>
          </a:p>
        </p:txBody>
      </p:sp>
    </p:spTree>
    <p:extLst>
      <p:ext uri="{BB962C8B-B14F-4D97-AF65-F5344CB8AC3E}">
        <p14:creationId xmlns:p14="http://schemas.microsoft.com/office/powerpoint/2010/main" val="13265946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経済産業省の調査によると、</a:t>
            </a:r>
            <a:r>
              <a:rPr kumimoji="1" lang="ja-JP" altLang="en-US" sz="1200" b="0" i="0" u="none" strike="noStrike" kern="1200" baseline="0" dirty="0">
                <a:solidFill>
                  <a:schemeClr val="tx1"/>
                </a:solidFill>
                <a:latin typeface="+mn-lt"/>
                <a:ea typeface="+mn-ea"/>
                <a:cs typeface="+mn-cs"/>
              </a:rPr>
              <a:t>営業秘密の漏えいがあった企業では漏えい経路が「中途退職者</a:t>
            </a:r>
            <a:r>
              <a:rPr kumimoji="1" lang="en-US" altLang="ja-JP" sz="1200" b="0" i="0" u="none" strike="noStrike" kern="1200" baseline="0" dirty="0">
                <a:solidFill>
                  <a:schemeClr val="tx1"/>
                </a:solidFill>
                <a:latin typeface="+mn-lt"/>
                <a:ea typeface="+mn-ea"/>
                <a:cs typeface="+mn-cs"/>
              </a:rPr>
              <a:t>(</a:t>
            </a:r>
            <a:r>
              <a:rPr kumimoji="1" lang="ja-JP" altLang="en-US" sz="1200" b="0" i="0" u="none" strike="noStrike" kern="1200" baseline="0" dirty="0">
                <a:solidFill>
                  <a:schemeClr val="tx1"/>
                </a:solidFill>
                <a:latin typeface="+mn-lt"/>
                <a:ea typeface="+mn-ea"/>
                <a:cs typeface="+mn-cs"/>
              </a:rPr>
              <a:t>正社員</a:t>
            </a:r>
            <a:r>
              <a:rPr kumimoji="1" lang="en-US" altLang="ja-JP" sz="1200" b="0" i="0" u="none" strike="noStrike" kern="1200" baseline="0" dirty="0">
                <a:solidFill>
                  <a:schemeClr val="tx1"/>
                </a:solidFill>
                <a:latin typeface="+mn-lt"/>
                <a:ea typeface="+mn-ea"/>
                <a:cs typeface="+mn-cs"/>
              </a:rPr>
              <a:t>)</a:t>
            </a:r>
            <a:r>
              <a:rPr kumimoji="1" lang="ja-JP" altLang="en-US" sz="1200" b="0" i="0" u="none" strike="noStrike" kern="1200" baseline="0" dirty="0">
                <a:solidFill>
                  <a:schemeClr val="tx1"/>
                </a:solidFill>
                <a:latin typeface="+mn-lt"/>
                <a:ea typeface="+mn-ea"/>
                <a:cs typeface="+mn-cs"/>
              </a:rPr>
              <a:t>による漏えい（</a:t>
            </a:r>
            <a:r>
              <a:rPr kumimoji="1" lang="en-US" altLang="ja-JP" sz="1200" b="0" i="0" u="none" strike="noStrike" kern="1200" baseline="0" dirty="0">
                <a:solidFill>
                  <a:schemeClr val="tx1"/>
                </a:solidFill>
                <a:latin typeface="+mn-lt"/>
                <a:ea typeface="+mn-ea"/>
                <a:cs typeface="+mn-cs"/>
              </a:rPr>
              <a:t>50.3%</a:t>
            </a:r>
            <a:r>
              <a:rPr kumimoji="1" lang="ja-JP" altLang="en-US" sz="1200" b="0" i="0" u="none" strike="noStrike" kern="1200" baseline="0" dirty="0">
                <a:solidFill>
                  <a:schemeClr val="tx1"/>
                </a:solidFill>
                <a:latin typeface="+mn-lt"/>
                <a:ea typeface="+mn-ea"/>
                <a:cs typeface="+mn-cs"/>
              </a:rPr>
              <a:t>）」が最も多く、次いで「現職従業員等のミスによる漏えい（</a:t>
            </a:r>
            <a:r>
              <a:rPr kumimoji="1" lang="en-US" altLang="ja-JP" sz="1200" b="0" i="0" u="none" strike="noStrike" kern="1200" baseline="0" dirty="0">
                <a:solidFill>
                  <a:schemeClr val="tx1"/>
                </a:solidFill>
                <a:latin typeface="+mn-lt"/>
                <a:ea typeface="+mn-ea"/>
                <a:cs typeface="+mn-cs"/>
              </a:rPr>
              <a:t>26.9%</a:t>
            </a:r>
            <a:r>
              <a:rPr kumimoji="1" lang="ja-JP" altLang="en-US" sz="1200" b="0" i="0" u="none" strike="noStrike" kern="1200" baseline="0" dirty="0">
                <a:solidFill>
                  <a:schemeClr val="tx1"/>
                </a:solidFill>
                <a:latin typeface="+mn-lt"/>
                <a:ea typeface="+mn-ea"/>
                <a:cs typeface="+mn-cs"/>
              </a:rPr>
              <a:t>）」、「金銭目的等の動機をもった現職従業員等による漏えい（</a:t>
            </a:r>
            <a:r>
              <a:rPr kumimoji="1" lang="en-US" altLang="ja-JP" sz="1200" b="0" i="0" u="none" strike="noStrike" kern="1200" baseline="0" dirty="0">
                <a:solidFill>
                  <a:schemeClr val="tx1"/>
                </a:solidFill>
                <a:latin typeface="+mn-lt"/>
                <a:ea typeface="+mn-ea"/>
                <a:cs typeface="+mn-cs"/>
              </a:rPr>
              <a:t>10.9%</a:t>
            </a:r>
            <a:r>
              <a:rPr kumimoji="1" lang="ja-JP" altLang="en-US" sz="1200" b="0" i="0" u="none" strike="noStrike" kern="1200" baseline="0" dirty="0">
                <a:solidFill>
                  <a:schemeClr val="tx1"/>
                </a:solidFill>
                <a:latin typeface="+mn-lt"/>
                <a:ea typeface="+mn-ea"/>
                <a:cs typeface="+mn-cs"/>
              </a:rPr>
              <a:t>）」となっています。競争力につながる価値ある営業情報の漏えいは、内部の関係者によるものが多くを占めていることが分かります。</a:t>
            </a:r>
            <a:endParaRPr kumimoji="1" lang="en-US" altLang="ja-JP" sz="1200" b="0" i="0" u="none" strike="noStrike" kern="1200" baseline="0" dirty="0">
              <a:solidFill>
                <a:schemeClr val="tx1"/>
              </a:solidFill>
              <a:latin typeface="+mn-lt"/>
              <a:ea typeface="+mn-ea"/>
              <a:cs typeface="+mn-cs"/>
            </a:endParaRPr>
          </a:p>
          <a:p>
            <a:endParaRPr kumimoji="1" lang="en-US" altLang="ja-JP" sz="1200" b="0" i="0" u="none" strike="noStrike" kern="1200" baseline="0" dirty="0">
              <a:solidFill>
                <a:schemeClr val="tx1"/>
              </a:solidFill>
              <a:latin typeface="+mn-lt"/>
              <a:ea typeface="+mn-ea"/>
              <a:cs typeface="+mn-cs"/>
            </a:endParaRPr>
          </a:p>
          <a:p>
            <a:r>
              <a:rPr kumimoji="1" lang="ja-JP" altLang="en-US" sz="1200" b="0" i="0" u="none" strike="noStrike" kern="1200" baseline="0" dirty="0">
                <a:solidFill>
                  <a:schemeClr val="tx1"/>
                </a:solidFill>
                <a:latin typeface="+mn-lt"/>
                <a:ea typeface="+mn-ea"/>
                <a:cs typeface="+mn-cs"/>
              </a:rPr>
              <a:t>内部不正は、組織における脅威の一つと位置づけられており、経営課題として経営者・経営陣が真摯に取り組まなければなりません。</a:t>
            </a:r>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B3269210-E740-40F4-AF5D-4F42BD57533E}" type="slidenum">
              <a:rPr kumimoji="1" lang="ja-JP" altLang="en-US" smtClean="0"/>
              <a:t>7</a:t>
            </a:fld>
            <a:endParaRPr kumimoji="1" lang="ja-JP" altLang="en-US"/>
          </a:p>
        </p:txBody>
      </p:sp>
    </p:spTree>
    <p:extLst>
      <p:ext uri="{BB962C8B-B14F-4D97-AF65-F5344CB8AC3E}">
        <p14:creationId xmlns:p14="http://schemas.microsoft.com/office/powerpoint/2010/main" val="13716916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情報漏えい対策のポイントは次の通りです。</a:t>
            </a:r>
            <a:endParaRPr kumimoji="1" lang="en-US" altLang="ja-JP" dirty="0"/>
          </a:p>
          <a:p>
            <a:endParaRPr kumimoji="1" lang="en-US" altLang="ja-JP" dirty="0"/>
          </a:p>
          <a:p>
            <a:r>
              <a:rPr kumimoji="1" lang="ja-JP" altLang="en-US" dirty="0"/>
              <a:t>１つ目に、「</a:t>
            </a:r>
            <a:r>
              <a:rPr kumimoji="1" lang="ja-JP" altLang="en-US" sz="1200" dirty="0"/>
              <a:t>企業の情報を自宅等に許可なく持ち出さない</a:t>
            </a:r>
            <a:r>
              <a:rPr kumimoji="1" lang="ja-JP" altLang="en-US" dirty="0"/>
              <a:t>」。</a:t>
            </a:r>
            <a:endParaRPr kumimoji="1" lang="en-US" altLang="ja-JP" dirty="0"/>
          </a:p>
          <a:p>
            <a:endParaRPr kumimoji="1" lang="en-US" altLang="ja-JP" dirty="0"/>
          </a:p>
          <a:p>
            <a:r>
              <a:rPr kumimoji="1" lang="ja-JP" altLang="en-US" dirty="0"/>
              <a:t>情報漏えいの原因のひとつに「紛失・置忘れ」が挙げられます。情報の不要な持ち出しや、許可のない持ち出しはしない。また、持ち出しの際は会社のルールに従い、セキュリティ対策を施した</a:t>
            </a:r>
            <a:r>
              <a:rPr kumimoji="1" lang="en-US" altLang="ja-JP" dirty="0"/>
              <a:t>PC</a:t>
            </a:r>
            <a:r>
              <a:rPr kumimoji="1" lang="ja-JP" altLang="en-US" dirty="0"/>
              <a:t>・デバイスで持ち運ぶようにしましょう。</a:t>
            </a:r>
          </a:p>
          <a:p>
            <a:endParaRPr kumimoji="1" lang="ja-JP" altLang="en-US" dirty="0"/>
          </a:p>
        </p:txBody>
      </p:sp>
      <p:sp>
        <p:nvSpPr>
          <p:cNvPr id="4" name="スライド番号プレースホルダー 3"/>
          <p:cNvSpPr>
            <a:spLocks noGrp="1"/>
          </p:cNvSpPr>
          <p:nvPr>
            <p:ph type="sldNum" sz="quarter" idx="5"/>
          </p:nvPr>
        </p:nvSpPr>
        <p:spPr/>
        <p:txBody>
          <a:bodyPr/>
          <a:lstStyle/>
          <a:p>
            <a:fld id="{B3269210-E740-40F4-AF5D-4F42BD57533E}" type="slidenum">
              <a:rPr kumimoji="1" lang="ja-JP" altLang="en-US" smtClean="0"/>
              <a:t>8</a:t>
            </a:fld>
            <a:endParaRPr kumimoji="1" lang="ja-JP" altLang="en-US"/>
          </a:p>
        </p:txBody>
      </p:sp>
    </p:spTree>
    <p:extLst>
      <p:ext uri="{BB962C8B-B14F-4D97-AF65-F5344CB8AC3E}">
        <p14:creationId xmlns:p14="http://schemas.microsoft.com/office/powerpoint/2010/main" val="26254145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２つ目に「</a:t>
            </a:r>
            <a:r>
              <a:rPr lang="ja-JP" altLang="en-US" sz="1200" dirty="0"/>
              <a:t>私物のパソコンや電子媒体を会社に持ち込まない」。</a:t>
            </a:r>
            <a:endParaRPr lang="en-US" altLang="ja-JP" sz="1200" dirty="0"/>
          </a:p>
          <a:p>
            <a:endParaRPr kumimoji="1" lang="en-US" altLang="ja-JP" sz="1200" dirty="0"/>
          </a:p>
          <a:p>
            <a:r>
              <a:rPr kumimoji="1" lang="ja-JP" altLang="en-US" sz="1200" dirty="0"/>
              <a:t>万が一、私物のパソコンや電子媒体がウイルスに感染していたら、社内にウイルス感染が広がり、インターネット経由で情報漏えいが発生する等の恐れがあります。</a:t>
            </a:r>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B3269210-E740-40F4-AF5D-4F42BD57533E}" type="slidenum">
              <a:rPr kumimoji="1" lang="ja-JP" altLang="en-US" smtClean="0"/>
              <a:t>9</a:t>
            </a:fld>
            <a:endParaRPr kumimoji="1" lang="ja-JP" altLang="en-US"/>
          </a:p>
        </p:txBody>
      </p:sp>
    </p:spTree>
    <p:extLst>
      <p:ext uri="{BB962C8B-B14F-4D97-AF65-F5344CB8AC3E}">
        <p14:creationId xmlns:p14="http://schemas.microsoft.com/office/powerpoint/2010/main" val="15561987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３つ目に「</a:t>
            </a:r>
            <a:r>
              <a:rPr lang="ja-JP" altLang="en-US" sz="1200" dirty="0"/>
              <a:t>メールアドレスは何度も確認し、誤送信を防ぐ</a:t>
            </a:r>
            <a:r>
              <a:rPr kumimoji="1" lang="ja-JP" altLang="en-US" dirty="0"/>
              <a:t>」。</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「誤送信」による情報漏えいも多く報告されています。メールを送信するときは、宛先と内容に誤りがないか確認するようにしましょう。また、無関係な複数の宛先にメールを一斉送信するときは、</a:t>
            </a:r>
            <a:r>
              <a:rPr kumimoji="1" lang="en-US" altLang="ja-JP" dirty="0"/>
              <a:t>BCC</a:t>
            </a:r>
            <a:r>
              <a:rPr kumimoji="1" lang="ja-JP" altLang="en-US" dirty="0"/>
              <a:t>を利用するようにしましょう。</a:t>
            </a:r>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B3269210-E740-40F4-AF5D-4F42BD57533E}" type="slidenum">
              <a:rPr kumimoji="1" lang="ja-JP" altLang="en-US" smtClean="0"/>
              <a:t>10</a:t>
            </a:fld>
            <a:endParaRPr kumimoji="1" lang="ja-JP" altLang="en-US"/>
          </a:p>
        </p:txBody>
      </p:sp>
    </p:spTree>
    <p:extLst>
      <p:ext uri="{BB962C8B-B14F-4D97-AF65-F5344CB8AC3E}">
        <p14:creationId xmlns:p14="http://schemas.microsoft.com/office/powerpoint/2010/main" val="31190829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４つ目に「</a:t>
            </a:r>
            <a:r>
              <a:rPr lang="ja-JP" altLang="en-US" sz="1200" dirty="0"/>
              <a:t>重要なデータはパスワードで暗号化する」。</a:t>
            </a:r>
            <a:endParaRPr lang="en-US" altLang="ja-JP" sz="1200" dirty="0"/>
          </a:p>
          <a:p>
            <a:endParaRPr kumimoji="1"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重要なデータをメールでやりとりする場合、データを暗号化し誤送信や盗聴による情報漏えいを防ぎます。</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また、重要なデータをノートパソコンに保存している場合は、内蔵ディスクを暗号化することで、内蔵ディスクの抜き取りや盗難による情報漏えいを防ぎます。</a:t>
            </a:r>
            <a:endParaRPr lang="en-US" altLang="ja-JP" dirty="0"/>
          </a:p>
          <a:p>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B3269210-E740-40F4-AF5D-4F42BD57533E}" type="slidenum">
              <a:rPr kumimoji="1" lang="ja-JP" altLang="en-US" smtClean="0"/>
              <a:t>11</a:t>
            </a:fld>
            <a:endParaRPr kumimoji="1" lang="ja-JP" altLang="en-US"/>
          </a:p>
        </p:txBody>
      </p:sp>
    </p:spTree>
    <p:extLst>
      <p:ext uri="{BB962C8B-B14F-4D97-AF65-F5344CB8AC3E}">
        <p14:creationId xmlns:p14="http://schemas.microsoft.com/office/powerpoint/2010/main" val="2112786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9222DE-A4FC-9FF9-A843-81251B22373C}"/>
              </a:ext>
            </a:extLst>
          </p:cNvPr>
          <p:cNvSpPr>
            <a:spLocks noGrp="1"/>
          </p:cNvSpPr>
          <p:nvPr>
            <p:ph type="ctrTitle"/>
          </p:nvPr>
        </p:nvSpPr>
        <p:spPr>
          <a:xfrm>
            <a:off x="423949" y="1122363"/>
            <a:ext cx="11344102"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6729986-DAC0-1A98-ED50-37859CA63E0F}"/>
              </a:ext>
            </a:extLst>
          </p:cNvPr>
          <p:cNvSpPr>
            <a:spLocks noGrp="1"/>
          </p:cNvSpPr>
          <p:nvPr>
            <p:ph type="subTitle" idx="1"/>
          </p:nvPr>
        </p:nvSpPr>
        <p:spPr>
          <a:xfrm>
            <a:off x="423949" y="3602038"/>
            <a:ext cx="1134410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9944FE50-D9BB-67A2-0944-AAC0EF1E94A6}"/>
              </a:ext>
            </a:extLst>
          </p:cNvPr>
          <p:cNvSpPr>
            <a:spLocks noGrp="1"/>
          </p:cNvSpPr>
          <p:nvPr>
            <p:ph type="dt" sz="half" idx="10"/>
          </p:nvPr>
        </p:nvSpPr>
        <p:spPr/>
        <p:txBody>
          <a:bodyPr/>
          <a:lstStyle/>
          <a:p>
            <a:fld id="{BC585CA3-B9F4-4CD9-8D4E-D1F8B5F317F8}" type="datetime1">
              <a:rPr kumimoji="1" lang="ja-JP" altLang="en-US" smtClean="0"/>
              <a:t>2025/4/21</a:t>
            </a:fld>
            <a:endParaRPr kumimoji="1" lang="ja-JP" altLang="en-US"/>
          </a:p>
        </p:txBody>
      </p:sp>
      <p:sp>
        <p:nvSpPr>
          <p:cNvPr id="5" name="フッター プレースホルダー 4">
            <a:extLst>
              <a:ext uri="{FF2B5EF4-FFF2-40B4-BE49-F238E27FC236}">
                <a16:creationId xmlns:a16="http://schemas.microsoft.com/office/drawing/2014/main" id="{0A370D57-B331-4186-8165-350FD20CB07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F6CDEC2-46C4-24A2-6BEA-32D8965525A0}"/>
              </a:ext>
            </a:extLst>
          </p:cNvPr>
          <p:cNvSpPr>
            <a:spLocks noGrp="1"/>
          </p:cNvSpPr>
          <p:nvPr>
            <p:ph type="sldNum" sz="quarter" idx="12"/>
          </p:nvPr>
        </p:nvSpPr>
        <p:spPr/>
        <p:txBody>
          <a:bodyPr/>
          <a:lstStyle/>
          <a:p>
            <a:fld id="{2D0B2721-0B86-4E2B-BA2B-D37C06C38BC6}" type="slidenum">
              <a:rPr kumimoji="1" lang="ja-JP" altLang="en-US" smtClean="0"/>
              <a:t>‹#›</a:t>
            </a:fld>
            <a:endParaRPr kumimoji="1" lang="ja-JP" altLang="en-US"/>
          </a:p>
        </p:txBody>
      </p:sp>
    </p:spTree>
    <p:extLst>
      <p:ext uri="{BB962C8B-B14F-4D97-AF65-F5344CB8AC3E}">
        <p14:creationId xmlns:p14="http://schemas.microsoft.com/office/powerpoint/2010/main" val="4267226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14F0513-CC81-FC5A-78E2-F6C938FA63C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EC35792-DCFB-ACA8-9F73-69BF169343B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B1E5890-6926-32BF-584B-7807E16446E6}"/>
              </a:ext>
            </a:extLst>
          </p:cNvPr>
          <p:cNvSpPr>
            <a:spLocks noGrp="1"/>
          </p:cNvSpPr>
          <p:nvPr>
            <p:ph type="dt" sz="half" idx="10"/>
          </p:nvPr>
        </p:nvSpPr>
        <p:spPr/>
        <p:txBody>
          <a:bodyPr/>
          <a:lstStyle/>
          <a:p>
            <a:fld id="{C11FA2D4-F078-4D3A-AC75-642C653208A2}" type="datetime1">
              <a:rPr kumimoji="1" lang="ja-JP" altLang="en-US" smtClean="0"/>
              <a:t>2025/4/21</a:t>
            </a:fld>
            <a:endParaRPr kumimoji="1" lang="ja-JP" altLang="en-US"/>
          </a:p>
        </p:txBody>
      </p:sp>
      <p:sp>
        <p:nvSpPr>
          <p:cNvPr id="5" name="フッター プレースホルダー 4">
            <a:extLst>
              <a:ext uri="{FF2B5EF4-FFF2-40B4-BE49-F238E27FC236}">
                <a16:creationId xmlns:a16="http://schemas.microsoft.com/office/drawing/2014/main" id="{D2CC5E80-4815-6433-3A76-D37412B4FD7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4901D8A-53F9-ECBE-C68A-73A19C7F1261}"/>
              </a:ext>
            </a:extLst>
          </p:cNvPr>
          <p:cNvSpPr>
            <a:spLocks noGrp="1"/>
          </p:cNvSpPr>
          <p:nvPr>
            <p:ph type="sldNum" sz="quarter" idx="12"/>
          </p:nvPr>
        </p:nvSpPr>
        <p:spPr/>
        <p:txBody>
          <a:bodyPr/>
          <a:lstStyle/>
          <a:p>
            <a:fld id="{2D0B2721-0B86-4E2B-BA2B-D37C06C38BC6}" type="slidenum">
              <a:rPr kumimoji="1" lang="ja-JP" altLang="en-US" smtClean="0"/>
              <a:t>‹#›</a:t>
            </a:fld>
            <a:endParaRPr kumimoji="1" lang="ja-JP" altLang="en-US"/>
          </a:p>
        </p:txBody>
      </p:sp>
    </p:spTree>
    <p:extLst>
      <p:ext uri="{BB962C8B-B14F-4D97-AF65-F5344CB8AC3E}">
        <p14:creationId xmlns:p14="http://schemas.microsoft.com/office/powerpoint/2010/main" val="3039397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512EEE2-41D5-8D4C-5C58-68D3A5E9A0EB}"/>
              </a:ext>
            </a:extLst>
          </p:cNvPr>
          <p:cNvSpPr>
            <a:spLocks noGrp="1"/>
          </p:cNvSpPr>
          <p:nvPr>
            <p:ph type="title"/>
          </p:nvPr>
        </p:nvSpPr>
        <p:spPr>
          <a:xfrm>
            <a:off x="423949" y="1709738"/>
            <a:ext cx="11331402"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01B3888-5517-2DC6-733F-10A7D47867C5}"/>
              </a:ext>
            </a:extLst>
          </p:cNvPr>
          <p:cNvSpPr>
            <a:spLocks noGrp="1"/>
          </p:cNvSpPr>
          <p:nvPr>
            <p:ph type="body" idx="1"/>
          </p:nvPr>
        </p:nvSpPr>
        <p:spPr>
          <a:xfrm>
            <a:off x="423949" y="4589463"/>
            <a:ext cx="11331402"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0C8EAEE3-E0EC-9126-8D91-FCEDC8849250}"/>
              </a:ext>
            </a:extLst>
          </p:cNvPr>
          <p:cNvSpPr>
            <a:spLocks noGrp="1"/>
          </p:cNvSpPr>
          <p:nvPr>
            <p:ph type="dt" sz="half" idx="10"/>
          </p:nvPr>
        </p:nvSpPr>
        <p:spPr/>
        <p:txBody>
          <a:bodyPr/>
          <a:lstStyle/>
          <a:p>
            <a:fld id="{57F63BBC-6CAA-4EF4-A80C-D5A88224F517}" type="datetime1">
              <a:rPr kumimoji="1" lang="ja-JP" altLang="en-US" smtClean="0"/>
              <a:t>2025/4/21</a:t>
            </a:fld>
            <a:endParaRPr kumimoji="1" lang="ja-JP" altLang="en-US"/>
          </a:p>
        </p:txBody>
      </p:sp>
      <p:sp>
        <p:nvSpPr>
          <p:cNvPr id="5" name="フッター プレースホルダー 4">
            <a:extLst>
              <a:ext uri="{FF2B5EF4-FFF2-40B4-BE49-F238E27FC236}">
                <a16:creationId xmlns:a16="http://schemas.microsoft.com/office/drawing/2014/main" id="{DA65A286-BC88-4256-FA6F-C3AC86983C0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1919FAF-7C08-E539-4F3A-BFDC3717F29D}"/>
              </a:ext>
            </a:extLst>
          </p:cNvPr>
          <p:cNvSpPr>
            <a:spLocks noGrp="1"/>
          </p:cNvSpPr>
          <p:nvPr>
            <p:ph type="sldNum" sz="quarter" idx="12"/>
          </p:nvPr>
        </p:nvSpPr>
        <p:spPr/>
        <p:txBody>
          <a:bodyPr/>
          <a:lstStyle/>
          <a:p>
            <a:fld id="{2D0B2721-0B86-4E2B-BA2B-D37C06C38BC6}" type="slidenum">
              <a:rPr kumimoji="1" lang="ja-JP" altLang="en-US" smtClean="0"/>
              <a:t>‹#›</a:t>
            </a:fld>
            <a:endParaRPr kumimoji="1" lang="ja-JP" altLang="en-US"/>
          </a:p>
        </p:txBody>
      </p:sp>
    </p:spTree>
    <p:extLst>
      <p:ext uri="{BB962C8B-B14F-4D97-AF65-F5344CB8AC3E}">
        <p14:creationId xmlns:p14="http://schemas.microsoft.com/office/powerpoint/2010/main" val="462769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DA1FBFF-7F88-E693-D627-676EFBC7E92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4315334-27D4-9867-6F2F-32B4699ABB81}"/>
              </a:ext>
            </a:extLst>
          </p:cNvPr>
          <p:cNvSpPr>
            <a:spLocks noGrp="1"/>
          </p:cNvSpPr>
          <p:nvPr>
            <p:ph sz="half" idx="1"/>
          </p:nvPr>
        </p:nvSpPr>
        <p:spPr>
          <a:xfrm>
            <a:off x="423949" y="1296785"/>
            <a:ext cx="5595851" cy="488017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FE6FA70B-40AB-5820-7A8A-4D996AAD7B66}"/>
              </a:ext>
            </a:extLst>
          </p:cNvPr>
          <p:cNvSpPr>
            <a:spLocks noGrp="1"/>
          </p:cNvSpPr>
          <p:nvPr>
            <p:ph sz="half" idx="2"/>
          </p:nvPr>
        </p:nvSpPr>
        <p:spPr>
          <a:xfrm>
            <a:off x="6172199" y="1296785"/>
            <a:ext cx="5595851" cy="488017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FC545E03-B171-7AF5-2255-D5944C6BA2BA}"/>
              </a:ext>
            </a:extLst>
          </p:cNvPr>
          <p:cNvSpPr>
            <a:spLocks noGrp="1"/>
          </p:cNvSpPr>
          <p:nvPr>
            <p:ph type="dt" sz="half" idx="10"/>
          </p:nvPr>
        </p:nvSpPr>
        <p:spPr/>
        <p:txBody>
          <a:bodyPr/>
          <a:lstStyle/>
          <a:p>
            <a:fld id="{A345522A-DA4C-4B45-B53C-0C1451379FB1}" type="datetime1">
              <a:rPr kumimoji="1" lang="ja-JP" altLang="en-US" smtClean="0"/>
              <a:t>2025/4/21</a:t>
            </a:fld>
            <a:endParaRPr kumimoji="1" lang="ja-JP" altLang="en-US"/>
          </a:p>
        </p:txBody>
      </p:sp>
      <p:sp>
        <p:nvSpPr>
          <p:cNvPr id="6" name="フッター プレースホルダー 5">
            <a:extLst>
              <a:ext uri="{FF2B5EF4-FFF2-40B4-BE49-F238E27FC236}">
                <a16:creationId xmlns:a16="http://schemas.microsoft.com/office/drawing/2014/main" id="{EB656235-8126-6786-4A75-75DB03D309C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01B010D-2AA5-86D1-04E0-489EA2401685}"/>
              </a:ext>
            </a:extLst>
          </p:cNvPr>
          <p:cNvSpPr>
            <a:spLocks noGrp="1"/>
          </p:cNvSpPr>
          <p:nvPr>
            <p:ph type="sldNum" sz="quarter" idx="12"/>
          </p:nvPr>
        </p:nvSpPr>
        <p:spPr/>
        <p:txBody>
          <a:bodyPr/>
          <a:lstStyle/>
          <a:p>
            <a:fld id="{2D0B2721-0B86-4E2B-BA2B-D37C06C38BC6}" type="slidenum">
              <a:rPr kumimoji="1" lang="ja-JP" altLang="en-US" smtClean="0"/>
              <a:t>‹#›</a:t>
            </a:fld>
            <a:endParaRPr kumimoji="1" lang="ja-JP" altLang="en-US"/>
          </a:p>
        </p:txBody>
      </p:sp>
    </p:spTree>
    <p:extLst>
      <p:ext uri="{BB962C8B-B14F-4D97-AF65-F5344CB8AC3E}">
        <p14:creationId xmlns:p14="http://schemas.microsoft.com/office/powerpoint/2010/main" val="40031131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7ED7EF-1906-2B10-C621-BCFCFDBBF68A}"/>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D6D00B3A-AE82-1A1D-FEA2-97115690D20C}"/>
              </a:ext>
            </a:extLst>
          </p:cNvPr>
          <p:cNvSpPr>
            <a:spLocks noGrp="1"/>
          </p:cNvSpPr>
          <p:nvPr>
            <p:ph type="dt" sz="half" idx="10"/>
          </p:nvPr>
        </p:nvSpPr>
        <p:spPr/>
        <p:txBody>
          <a:bodyPr/>
          <a:lstStyle/>
          <a:p>
            <a:fld id="{B45ABA96-5D87-481D-9433-34E07542ECAB}" type="datetime1">
              <a:rPr kumimoji="1" lang="ja-JP" altLang="en-US" smtClean="0"/>
              <a:t>2025/4/21</a:t>
            </a:fld>
            <a:endParaRPr kumimoji="1" lang="ja-JP" altLang="en-US"/>
          </a:p>
        </p:txBody>
      </p:sp>
      <p:sp>
        <p:nvSpPr>
          <p:cNvPr id="4" name="フッター プレースホルダー 3">
            <a:extLst>
              <a:ext uri="{FF2B5EF4-FFF2-40B4-BE49-F238E27FC236}">
                <a16:creationId xmlns:a16="http://schemas.microsoft.com/office/drawing/2014/main" id="{D3699201-80FB-D7C1-DC0F-71BFB3D18CB8}"/>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C2F33438-8EF9-5AE7-CF84-7EC330D57AF2}"/>
              </a:ext>
            </a:extLst>
          </p:cNvPr>
          <p:cNvSpPr>
            <a:spLocks noGrp="1"/>
          </p:cNvSpPr>
          <p:nvPr>
            <p:ph type="sldNum" sz="quarter" idx="12"/>
          </p:nvPr>
        </p:nvSpPr>
        <p:spPr/>
        <p:txBody>
          <a:bodyPr/>
          <a:lstStyle/>
          <a:p>
            <a:fld id="{2D0B2721-0B86-4E2B-BA2B-D37C06C38BC6}" type="slidenum">
              <a:rPr kumimoji="1" lang="ja-JP" altLang="en-US" smtClean="0"/>
              <a:t>‹#›</a:t>
            </a:fld>
            <a:endParaRPr kumimoji="1" lang="ja-JP" altLang="en-US"/>
          </a:p>
        </p:txBody>
      </p:sp>
    </p:spTree>
    <p:extLst>
      <p:ext uri="{BB962C8B-B14F-4D97-AF65-F5344CB8AC3E}">
        <p14:creationId xmlns:p14="http://schemas.microsoft.com/office/powerpoint/2010/main" val="34626643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6DEBFC17-B635-6141-0AB0-FA1FD82B253E}"/>
              </a:ext>
            </a:extLst>
          </p:cNvPr>
          <p:cNvSpPr>
            <a:spLocks noGrp="1"/>
          </p:cNvSpPr>
          <p:nvPr>
            <p:ph type="title"/>
          </p:nvPr>
        </p:nvSpPr>
        <p:spPr>
          <a:xfrm>
            <a:off x="423949" y="365126"/>
            <a:ext cx="11344102" cy="748780"/>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619FE076-F69E-CAF7-9052-76A1BF0D7D02}"/>
              </a:ext>
            </a:extLst>
          </p:cNvPr>
          <p:cNvSpPr>
            <a:spLocks noGrp="1"/>
          </p:cNvSpPr>
          <p:nvPr>
            <p:ph type="body" idx="1"/>
          </p:nvPr>
        </p:nvSpPr>
        <p:spPr>
          <a:xfrm>
            <a:off x="423949" y="1296785"/>
            <a:ext cx="11344102" cy="4880178"/>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a:extLst>
              <a:ext uri="{FF2B5EF4-FFF2-40B4-BE49-F238E27FC236}">
                <a16:creationId xmlns:a16="http://schemas.microsoft.com/office/drawing/2014/main" id="{A8359534-BD98-2A24-DE0D-CA7F94340E0D}"/>
              </a:ext>
            </a:extLst>
          </p:cNvPr>
          <p:cNvSpPr>
            <a:spLocks noGrp="1"/>
          </p:cNvSpPr>
          <p:nvPr>
            <p:ph type="dt" sz="half" idx="2"/>
          </p:nvPr>
        </p:nvSpPr>
        <p:spPr>
          <a:xfrm>
            <a:off x="423949"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Meiryo UI" panose="020B0604030504040204" pitchFamily="50" charset="-128"/>
                <a:ea typeface="Meiryo UI" panose="020B0604030504040204" pitchFamily="50" charset="-128"/>
              </a:defRPr>
            </a:lvl1pPr>
          </a:lstStyle>
          <a:p>
            <a:fld id="{B7B04F8B-6CDC-45FA-A856-52B333287655}" type="datetime1">
              <a:rPr lang="ja-JP" altLang="en-US" smtClean="0"/>
              <a:t>2025/4/21</a:t>
            </a:fld>
            <a:endParaRPr lang="ja-JP" altLang="en-US"/>
          </a:p>
        </p:txBody>
      </p:sp>
      <p:sp>
        <p:nvSpPr>
          <p:cNvPr id="5" name="フッター プレースホルダー 4">
            <a:extLst>
              <a:ext uri="{FF2B5EF4-FFF2-40B4-BE49-F238E27FC236}">
                <a16:creationId xmlns:a16="http://schemas.microsoft.com/office/drawing/2014/main" id="{C203D5F5-C76E-C531-CD5B-B4B8AF5207DD}"/>
              </a:ext>
            </a:extLst>
          </p:cNvPr>
          <p:cNvSpPr>
            <a:spLocks noGrp="1"/>
          </p:cNvSpPr>
          <p:nvPr>
            <p:ph type="ftr" sz="quarter" idx="3"/>
          </p:nvPr>
        </p:nvSpPr>
        <p:spPr>
          <a:xfrm>
            <a:off x="3399905" y="6356350"/>
            <a:ext cx="5392190" cy="365125"/>
          </a:xfrm>
          <a:prstGeom prst="rect">
            <a:avLst/>
          </a:prstGeom>
        </p:spPr>
        <p:txBody>
          <a:bodyPr vert="horz" lIns="91440" tIns="45720" rIns="91440" bIns="45720" rtlCol="0" anchor="ctr"/>
          <a:lstStyle>
            <a:lvl1pPr algn="ctr">
              <a:defRPr sz="1200">
                <a:solidFill>
                  <a:schemeClr val="tx1">
                    <a:tint val="75000"/>
                  </a:schemeClr>
                </a:solidFill>
                <a:latin typeface="Meiryo UI" panose="020B0604030504040204" pitchFamily="50" charset="-128"/>
                <a:ea typeface="Meiryo UI" panose="020B0604030504040204" pitchFamily="50" charset="-128"/>
              </a:defRPr>
            </a:lvl1pPr>
          </a:lstStyle>
          <a:p>
            <a:endParaRPr lang="ja-JP" altLang="en-US"/>
          </a:p>
        </p:txBody>
      </p:sp>
      <p:sp>
        <p:nvSpPr>
          <p:cNvPr id="6" name="スライド番号プレースホルダー 5">
            <a:extLst>
              <a:ext uri="{FF2B5EF4-FFF2-40B4-BE49-F238E27FC236}">
                <a16:creationId xmlns:a16="http://schemas.microsoft.com/office/drawing/2014/main" id="{9E3B0B7E-CBE7-5BBD-704A-368671DA2CB6}"/>
              </a:ext>
            </a:extLst>
          </p:cNvPr>
          <p:cNvSpPr>
            <a:spLocks noGrp="1"/>
          </p:cNvSpPr>
          <p:nvPr>
            <p:ph type="sldNum" sz="quarter" idx="4"/>
          </p:nvPr>
        </p:nvSpPr>
        <p:spPr>
          <a:xfrm>
            <a:off x="9024851"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Meiryo UI" panose="020B0604030504040204" pitchFamily="50" charset="-128"/>
                <a:ea typeface="Meiryo UI" panose="020B0604030504040204" pitchFamily="50" charset="-128"/>
              </a:defRPr>
            </a:lvl1pPr>
          </a:lstStyle>
          <a:p>
            <a:fld id="{2D0B2721-0B86-4E2B-BA2B-D37C06C38BC6}" type="slidenum">
              <a:rPr lang="ja-JP" altLang="en-US" smtClean="0"/>
              <a:pPr/>
              <a:t>‹#›</a:t>
            </a:fld>
            <a:endParaRPr lang="ja-JP" altLang="en-US"/>
          </a:p>
        </p:txBody>
      </p:sp>
    </p:spTree>
    <p:extLst>
      <p:ext uri="{BB962C8B-B14F-4D97-AF65-F5344CB8AC3E}">
        <p14:creationId xmlns:p14="http://schemas.microsoft.com/office/powerpoint/2010/main" val="42605368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Lst>
  <p:hf hdr="0" ftr="0" dt="0"/>
  <p:txStyles>
    <p:titleStyle>
      <a:lvl1pPr algn="l" defTabSz="914400" rtl="0" eaLnBrk="1" latinLnBrk="0" hangingPunct="1">
        <a:lnSpc>
          <a:spcPct val="90000"/>
        </a:lnSpc>
        <a:spcBef>
          <a:spcPct val="0"/>
        </a:spcBef>
        <a:buNone/>
        <a:defRPr kumimoji="1" sz="4000" kern="1200">
          <a:solidFill>
            <a:schemeClr val="tx1"/>
          </a:solidFill>
          <a:latin typeface="Meiryo UI" panose="020B0604030504040204" pitchFamily="50" charset="-128"/>
          <a:ea typeface="Meiryo UI" panose="020B0604030504040204" pitchFamily="50"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AA74C9C-EA1D-179D-3741-F74D826834DA}"/>
              </a:ext>
            </a:extLst>
          </p:cNvPr>
          <p:cNvSpPr>
            <a:spLocks noGrp="1"/>
          </p:cNvSpPr>
          <p:nvPr>
            <p:ph type="title"/>
          </p:nvPr>
        </p:nvSpPr>
        <p:spPr/>
        <p:txBody>
          <a:bodyPr/>
          <a:lstStyle/>
          <a:p>
            <a:r>
              <a:rPr lang="ja-JP" altLang="en-US" dirty="0"/>
              <a:t>本資料の使用条件</a:t>
            </a:r>
            <a:endParaRPr kumimoji="1" lang="ja-JP" altLang="en-US" dirty="0"/>
          </a:p>
        </p:txBody>
      </p:sp>
      <p:sp>
        <p:nvSpPr>
          <p:cNvPr id="3" name="コンテンツ プレースホルダー 2">
            <a:extLst>
              <a:ext uri="{FF2B5EF4-FFF2-40B4-BE49-F238E27FC236}">
                <a16:creationId xmlns:a16="http://schemas.microsoft.com/office/drawing/2014/main" id="{99BF4038-7DB5-5EFA-6910-BA92B2B347A9}"/>
              </a:ext>
            </a:extLst>
          </p:cNvPr>
          <p:cNvSpPr>
            <a:spLocks noGrp="1"/>
          </p:cNvSpPr>
          <p:nvPr>
            <p:ph idx="1"/>
          </p:nvPr>
        </p:nvSpPr>
        <p:spPr/>
        <p:txBody>
          <a:bodyPr>
            <a:noAutofit/>
          </a:bodyPr>
          <a:lstStyle/>
          <a:p>
            <a:pPr marL="457200" indent="-457200">
              <a:buFont typeface="+mj-lt"/>
              <a:buAutoNum type="arabicPeriod"/>
            </a:pPr>
            <a:r>
              <a:rPr kumimoji="1" lang="ja-JP" altLang="en-US" sz="2000" dirty="0"/>
              <a:t>著作権は独立行政法人情報処理推進機構に帰属します。</a:t>
            </a:r>
            <a:br>
              <a:rPr kumimoji="1" lang="ja-JP" altLang="en-US" sz="2000" dirty="0"/>
            </a:br>
            <a:r>
              <a:rPr kumimoji="1" lang="ja-JP" altLang="en-US" sz="2000" dirty="0"/>
              <a:t>著作物として著作権法により保護されております。</a:t>
            </a:r>
          </a:p>
          <a:p>
            <a:pPr marL="457200" indent="-457200">
              <a:buFont typeface="+mj-lt"/>
              <a:buAutoNum type="arabicPeriod"/>
            </a:pPr>
            <a:r>
              <a:rPr kumimoji="1" lang="ja-JP" altLang="en-US" sz="2000" dirty="0"/>
              <a:t>本資料は、企業内でのセキュリティ講習や各種セミナー等でご使用下さい。</a:t>
            </a:r>
          </a:p>
          <a:p>
            <a:pPr marL="457200" indent="-457200">
              <a:buFont typeface="+mj-lt"/>
              <a:buAutoNum type="arabicPeriod"/>
            </a:pPr>
            <a:r>
              <a:rPr kumimoji="1" lang="ja-JP" altLang="en-US" sz="2000" dirty="0"/>
              <a:t>営利目的の使用はご遠慮下さい。</a:t>
            </a:r>
          </a:p>
          <a:p>
            <a:pPr marL="457200" indent="-457200">
              <a:buFont typeface="+mj-lt"/>
              <a:buAutoNum type="arabicPeriod"/>
            </a:pPr>
            <a:r>
              <a:rPr kumimoji="1" lang="ja-JP" altLang="en-US" sz="2000" dirty="0"/>
              <a:t>講習会等で使用する際に、本資料を一部割愛したり、必要に応じて追加する等のカスタマイズは行っていただいて結構です。 </a:t>
            </a:r>
          </a:p>
          <a:p>
            <a:pPr marL="457200" indent="-457200">
              <a:buFont typeface="+mj-lt"/>
              <a:buAutoNum type="arabicPeriod"/>
            </a:pPr>
            <a:r>
              <a:rPr kumimoji="1" lang="ja-JP" altLang="en-US" sz="2000" dirty="0"/>
              <a:t>本資料を掲載する場合は、外部からアクセスできないイントラネット内のサーバとしてください。</a:t>
            </a:r>
            <a:br>
              <a:rPr kumimoji="1" lang="ja-JP" altLang="en-US" sz="2000" dirty="0"/>
            </a:br>
            <a:r>
              <a:rPr kumimoji="1" lang="ja-JP" altLang="en-US" sz="2000" dirty="0"/>
              <a:t>外部よりアクセスできる</a:t>
            </a:r>
            <a:r>
              <a:rPr kumimoji="1" lang="en-US" altLang="ja-JP" sz="2000" dirty="0"/>
              <a:t>WEB</a:t>
            </a:r>
            <a:r>
              <a:rPr kumimoji="1" lang="ja-JP" altLang="en-US" sz="2000" dirty="0"/>
              <a:t>サイトへの掲載はご遠慮下さい。 　</a:t>
            </a:r>
          </a:p>
          <a:p>
            <a:pPr marL="457200" indent="-457200">
              <a:buFont typeface="+mj-lt"/>
              <a:buAutoNum type="arabicPeriod"/>
            </a:pPr>
            <a:r>
              <a:rPr kumimoji="1" lang="ja-JP" altLang="en-US" sz="2000" dirty="0"/>
              <a:t>上の使用条件の範囲内でのご使用であれば、本資料に限り当機構からの使用許諾を取得する必要はありません。</a:t>
            </a:r>
          </a:p>
          <a:p>
            <a:pPr marL="457200" indent="-457200">
              <a:buFont typeface="+mj-lt"/>
              <a:buAutoNum type="arabicPeriod"/>
            </a:pPr>
            <a:r>
              <a:rPr kumimoji="1" lang="ja-JP" altLang="en-US" sz="2000" dirty="0"/>
              <a:t>ご質問、ご要望等は、 </a:t>
            </a:r>
            <a:r>
              <a:rPr kumimoji="1" lang="en-US" altLang="ja-JP" sz="2000" dirty="0"/>
              <a:t>isec-secushien-p@ipa.go.jp </a:t>
            </a:r>
            <a:r>
              <a:rPr kumimoji="1" lang="ja-JP" altLang="en-US" sz="2000" dirty="0"/>
              <a:t>宛にお知らせ下さい。 </a:t>
            </a:r>
          </a:p>
        </p:txBody>
      </p:sp>
      <p:sp>
        <p:nvSpPr>
          <p:cNvPr id="4" name="スライド番号プレースホルダー 3">
            <a:extLst>
              <a:ext uri="{FF2B5EF4-FFF2-40B4-BE49-F238E27FC236}">
                <a16:creationId xmlns:a16="http://schemas.microsoft.com/office/drawing/2014/main" id="{417B2741-4B13-AF45-42DD-6B303F479AF0}"/>
              </a:ext>
            </a:extLst>
          </p:cNvPr>
          <p:cNvSpPr>
            <a:spLocks noGrp="1"/>
          </p:cNvSpPr>
          <p:nvPr>
            <p:ph type="sldNum" sz="quarter" idx="12"/>
          </p:nvPr>
        </p:nvSpPr>
        <p:spPr/>
        <p:txBody>
          <a:bodyPr/>
          <a:lstStyle/>
          <a:p>
            <a:fld id="{2D0B2721-0B86-4E2B-BA2B-D37C06C38BC6}" type="slidenum">
              <a:rPr kumimoji="1" lang="ja-JP" altLang="en-US" smtClean="0"/>
              <a:t>1</a:t>
            </a:fld>
            <a:endParaRPr kumimoji="1" lang="ja-JP" altLang="en-US"/>
          </a:p>
        </p:txBody>
      </p:sp>
    </p:spTree>
    <p:extLst>
      <p:ext uri="{BB962C8B-B14F-4D97-AF65-F5344CB8AC3E}">
        <p14:creationId xmlns:p14="http://schemas.microsoft.com/office/powerpoint/2010/main" val="32418335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2B8C47B-21F9-9450-C5F9-B3D6C3CE7931}"/>
              </a:ext>
            </a:extLst>
          </p:cNvPr>
          <p:cNvSpPr>
            <a:spLocks noGrp="1"/>
          </p:cNvSpPr>
          <p:nvPr>
            <p:ph type="title"/>
          </p:nvPr>
        </p:nvSpPr>
        <p:spPr/>
        <p:txBody>
          <a:bodyPr/>
          <a:lstStyle/>
          <a:p>
            <a:r>
              <a:rPr kumimoji="1" lang="en-US" altLang="ja-JP" dirty="0"/>
              <a:t>3. </a:t>
            </a:r>
            <a:r>
              <a:rPr kumimoji="1" lang="ja-JP" altLang="en-US" dirty="0"/>
              <a:t>情報漏えい対策ポイント</a:t>
            </a:r>
          </a:p>
        </p:txBody>
      </p:sp>
      <p:sp>
        <p:nvSpPr>
          <p:cNvPr id="3" name="コンテンツ プレースホルダー 2">
            <a:extLst>
              <a:ext uri="{FF2B5EF4-FFF2-40B4-BE49-F238E27FC236}">
                <a16:creationId xmlns:a16="http://schemas.microsoft.com/office/drawing/2014/main" id="{0C70378C-8DEF-AFFB-AB91-23B2124165D0}"/>
              </a:ext>
            </a:extLst>
          </p:cNvPr>
          <p:cNvSpPr>
            <a:spLocks noGrp="1"/>
          </p:cNvSpPr>
          <p:nvPr>
            <p:ph idx="1"/>
          </p:nvPr>
        </p:nvSpPr>
        <p:spPr/>
        <p:txBody>
          <a:bodyPr/>
          <a:lstStyle/>
          <a:p>
            <a:pPr marL="0" indent="0">
              <a:buNone/>
            </a:pPr>
            <a:r>
              <a:rPr kumimoji="1" lang="ja-JP" altLang="en-US" dirty="0"/>
              <a:t>（３）メールアドレスは何度も確認し、誤送信を防ぐ</a:t>
            </a:r>
          </a:p>
          <a:p>
            <a:pPr marL="0" indent="0">
              <a:buNone/>
            </a:pPr>
            <a:endParaRPr kumimoji="1" lang="ja-JP" altLang="en-US" dirty="0"/>
          </a:p>
        </p:txBody>
      </p:sp>
      <p:sp>
        <p:nvSpPr>
          <p:cNvPr id="4" name="スライド番号プレースホルダー 3">
            <a:extLst>
              <a:ext uri="{FF2B5EF4-FFF2-40B4-BE49-F238E27FC236}">
                <a16:creationId xmlns:a16="http://schemas.microsoft.com/office/drawing/2014/main" id="{C79A12FD-1EEC-0BE0-4D0C-7C08543C36B6}"/>
              </a:ext>
            </a:extLst>
          </p:cNvPr>
          <p:cNvSpPr>
            <a:spLocks noGrp="1"/>
          </p:cNvSpPr>
          <p:nvPr>
            <p:ph type="sldNum" sz="quarter" idx="12"/>
          </p:nvPr>
        </p:nvSpPr>
        <p:spPr/>
        <p:txBody>
          <a:bodyPr/>
          <a:lstStyle/>
          <a:p>
            <a:fld id="{2D0B2721-0B86-4E2B-BA2B-D37C06C38BC6}" type="slidenum">
              <a:rPr kumimoji="1" lang="ja-JP" altLang="en-US" smtClean="0"/>
              <a:t>10</a:t>
            </a:fld>
            <a:endParaRPr kumimoji="1" lang="ja-JP" altLang="en-US"/>
          </a:p>
        </p:txBody>
      </p:sp>
      <p:pic>
        <p:nvPicPr>
          <p:cNvPr id="5" name="Picture 2">
            <a:extLst>
              <a:ext uri="{FF2B5EF4-FFF2-40B4-BE49-F238E27FC236}">
                <a16:creationId xmlns:a16="http://schemas.microsoft.com/office/drawing/2014/main" id="{3ECDEAC5-A3B7-C3CA-FD28-314631431B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793" y="2395389"/>
            <a:ext cx="4877850" cy="3648473"/>
          </a:xfrm>
          <a:prstGeom prst="rect">
            <a:avLst/>
          </a:prstGeom>
          <a:noFill/>
          <a:extLst>
            <a:ext uri="{909E8E84-426E-40DD-AFC4-6F175D3DCCD1}">
              <a14:hiddenFill xmlns:a14="http://schemas.microsoft.com/office/drawing/2010/main">
                <a:solidFill>
                  <a:srgbClr val="FFFFFF"/>
                </a:solidFill>
              </a14:hiddenFill>
            </a:ext>
          </a:extLst>
        </p:spPr>
      </p:pic>
      <p:sp>
        <p:nvSpPr>
          <p:cNvPr id="6" name="角丸四角形 3">
            <a:extLst>
              <a:ext uri="{FF2B5EF4-FFF2-40B4-BE49-F238E27FC236}">
                <a16:creationId xmlns:a16="http://schemas.microsoft.com/office/drawing/2014/main" id="{45B84901-0754-CBAB-CCE5-A1A5A2A5250F}"/>
              </a:ext>
            </a:extLst>
          </p:cNvPr>
          <p:cNvSpPr/>
          <p:nvPr/>
        </p:nvSpPr>
        <p:spPr bwMode="auto">
          <a:xfrm>
            <a:off x="3494829" y="3665494"/>
            <a:ext cx="720080" cy="399714"/>
          </a:xfrm>
          <a:prstGeom prst="roundRect">
            <a:avLst/>
          </a:prstGeom>
          <a:no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200" b="0" i="0" u="none" strike="noStrike" cap="none" normalizeH="0" baseline="0">
              <a:ln>
                <a:noFill/>
              </a:ln>
              <a:solidFill>
                <a:schemeClr val="tx1"/>
              </a:solidFill>
              <a:effectLst/>
              <a:latin typeface="Meiryo UI" panose="020B0604030504040204" pitchFamily="50" charset="-128"/>
              <a:ea typeface="Meiryo UI" panose="020B0604030504040204" pitchFamily="50" charset="-128"/>
            </a:endParaRPr>
          </a:p>
        </p:txBody>
      </p:sp>
      <p:sp>
        <p:nvSpPr>
          <p:cNvPr id="7" name="角丸四角形 5">
            <a:extLst>
              <a:ext uri="{FF2B5EF4-FFF2-40B4-BE49-F238E27FC236}">
                <a16:creationId xmlns:a16="http://schemas.microsoft.com/office/drawing/2014/main" id="{68725F53-941D-A2D8-F009-6B1F075D7ABC}"/>
              </a:ext>
            </a:extLst>
          </p:cNvPr>
          <p:cNvSpPr/>
          <p:nvPr/>
        </p:nvSpPr>
        <p:spPr bwMode="auto">
          <a:xfrm>
            <a:off x="2197123" y="4717812"/>
            <a:ext cx="580750" cy="146183"/>
          </a:xfrm>
          <a:prstGeom prst="roundRect">
            <a:avLst/>
          </a:prstGeom>
          <a:no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200" b="0" i="0" u="none" strike="noStrike" cap="none" normalizeH="0" baseline="0">
              <a:ln>
                <a:noFill/>
              </a:ln>
              <a:solidFill>
                <a:schemeClr val="tx1"/>
              </a:solidFill>
              <a:effectLst/>
              <a:latin typeface="Meiryo UI" panose="020B0604030504040204" pitchFamily="50" charset="-128"/>
              <a:ea typeface="Meiryo UI" panose="020B0604030504040204" pitchFamily="50" charset="-128"/>
            </a:endParaRPr>
          </a:p>
        </p:txBody>
      </p:sp>
      <p:cxnSp>
        <p:nvCxnSpPr>
          <p:cNvPr id="8" name="直線矢印コネクタ 7">
            <a:extLst>
              <a:ext uri="{FF2B5EF4-FFF2-40B4-BE49-F238E27FC236}">
                <a16:creationId xmlns:a16="http://schemas.microsoft.com/office/drawing/2014/main" id="{BC8D4A98-65D0-B40C-4992-ACF409FC2EF3}"/>
              </a:ext>
            </a:extLst>
          </p:cNvPr>
          <p:cNvCxnSpPr/>
          <p:nvPr/>
        </p:nvCxnSpPr>
        <p:spPr bwMode="auto">
          <a:xfrm flipH="1" flipV="1">
            <a:off x="4214909" y="3824129"/>
            <a:ext cx="3027460" cy="213649"/>
          </a:xfrm>
          <a:prstGeom prst="straightConnector1">
            <a:avLst/>
          </a:prstGeom>
          <a:solidFill>
            <a:schemeClr val="accent1"/>
          </a:solidFill>
          <a:ln w="15875" cap="flat" cmpd="sng" algn="ctr">
            <a:solidFill>
              <a:srgbClr val="FF0000"/>
            </a:solidFill>
            <a:prstDash val="solid"/>
            <a:round/>
            <a:headEnd type="none" w="med" len="med"/>
            <a:tailEnd type="arrow"/>
          </a:ln>
          <a:effectLst/>
        </p:spPr>
      </p:cxnSp>
      <p:cxnSp>
        <p:nvCxnSpPr>
          <p:cNvPr id="9" name="直線矢印コネクタ 8">
            <a:extLst>
              <a:ext uri="{FF2B5EF4-FFF2-40B4-BE49-F238E27FC236}">
                <a16:creationId xmlns:a16="http://schemas.microsoft.com/office/drawing/2014/main" id="{8509701E-51BE-F189-2BB6-1DD34723DB2C}"/>
              </a:ext>
            </a:extLst>
          </p:cNvPr>
          <p:cNvCxnSpPr/>
          <p:nvPr/>
        </p:nvCxnSpPr>
        <p:spPr bwMode="auto">
          <a:xfrm flipH="1">
            <a:off x="2777873" y="4037778"/>
            <a:ext cx="4464496" cy="753125"/>
          </a:xfrm>
          <a:prstGeom prst="straightConnector1">
            <a:avLst/>
          </a:prstGeom>
          <a:solidFill>
            <a:schemeClr val="accent1"/>
          </a:solidFill>
          <a:ln w="15875" cap="flat" cmpd="sng" algn="ctr">
            <a:solidFill>
              <a:srgbClr val="FF0000"/>
            </a:solidFill>
            <a:prstDash val="solid"/>
            <a:round/>
            <a:headEnd type="none" w="med" len="med"/>
            <a:tailEnd type="arrow"/>
          </a:ln>
          <a:effectLst/>
        </p:spPr>
      </p:cxnSp>
      <p:sp>
        <p:nvSpPr>
          <p:cNvPr id="10" name="テキスト ボックス 9">
            <a:extLst>
              <a:ext uri="{FF2B5EF4-FFF2-40B4-BE49-F238E27FC236}">
                <a16:creationId xmlns:a16="http://schemas.microsoft.com/office/drawing/2014/main" id="{BA68F86C-F84B-60A1-0228-3171029B9765}"/>
              </a:ext>
            </a:extLst>
          </p:cNvPr>
          <p:cNvSpPr txBox="1"/>
          <p:nvPr/>
        </p:nvSpPr>
        <p:spPr>
          <a:xfrm>
            <a:off x="7340753" y="3853112"/>
            <a:ext cx="2289409" cy="646331"/>
          </a:xfrm>
          <a:prstGeom prst="rect">
            <a:avLst/>
          </a:prstGeom>
          <a:noFill/>
        </p:spPr>
        <p:txBody>
          <a:bodyPr wrap="non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b="1" dirty="0">
                <a:latin typeface="Meiryo UI" panose="020B0604030504040204" pitchFamily="50" charset="-128"/>
                <a:ea typeface="Meiryo UI" panose="020B0604030504040204" pitchFamily="50" charset="-128"/>
              </a:rPr>
              <a:t>①宛先の確認</a:t>
            </a:r>
            <a:endParaRPr kumimoji="1" lang="en-US" altLang="ja-JP" b="1" dirty="0">
              <a:latin typeface="Meiryo UI" panose="020B0604030504040204" pitchFamily="50" charset="-128"/>
              <a:ea typeface="Meiryo UI" panose="020B0604030504040204" pitchFamily="50" charset="-128"/>
            </a:endParaRPr>
          </a:p>
          <a:p>
            <a:r>
              <a:rPr lang="ja-JP" altLang="en-US" b="1" dirty="0">
                <a:latin typeface="Meiryo UI" panose="020B0604030504040204" pitchFamily="50" charset="-128"/>
                <a:ea typeface="Meiryo UI" panose="020B0604030504040204" pitchFamily="50" charset="-128"/>
              </a:rPr>
              <a:t>　（意図した宛先か）</a:t>
            </a:r>
            <a:endParaRPr kumimoji="1" lang="ja-JP" altLang="en-US" b="1" dirty="0">
              <a:latin typeface="Meiryo UI" panose="020B0604030504040204" pitchFamily="50" charset="-128"/>
              <a:ea typeface="Meiryo UI" panose="020B0604030504040204" pitchFamily="50" charset="-128"/>
            </a:endParaRPr>
          </a:p>
        </p:txBody>
      </p:sp>
      <p:sp>
        <p:nvSpPr>
          <p:cNvPr id="11" name="角丸四角形 11">
            <a:extLst>
              <a:ext uri="{FF2B5EF4-FFF2-40B4-BE49-F238E27FC236}">
                <a16:creationId xmlns:a16="http://schemas.microsoft.com/office/drawing/2014/main" id="{9D016894-3FB3-9438-7158-095134F7B046}"/>
              </a:ext>
            </a:extLst>
          </p:cNvPr>
          <p:cNvSpPr/>
          <p:nvPr/>
        </p:nvSpPr>
        <p:spPr bwMode="auto">
          <a:xfrm>
            <a:off x="3505339" y="4406415"/>
            <a:ext cx="504056" cy="144016"/>
          </a:xfrm>
          <a:prstGeom prst="roundRect">
            <a:avLst/>
          </a:prstGeom>
          <a:noFill/>
          <a:ln w="15875"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200" b="0" i="0" u="none" strike="noStrike" cap="none" normalizeH="0" baseline="0">
              <a:ln>
                <a:noFill/>
              </a:ln>
              <a:solidFill>
                <a:schemeClr val="tx1"/>
              </a:solidFill>
              <a:effectLst/>
              <a:latin typeface="Meiryo UI" panose="020B0604030504040204" pitchFamily="50" charset="-128"/>
              <a:ea typeface="Meiryo UI" panose="020B0604030504040204" pitchFamily="50" charset="-128"/>
            </a:endParaRPr>
          </a:p>
        </p:txBody>
      </p:sp>
      <p:sp>
        <p:nvSpPr>
          <p:cNvPr id="12" name="角丸四角形 12">
            <a:extLst>
              <a:ext uri="{FF2B5EF4-FFF2-40B4-BE49-F238E27FC236}">
                <a16:creationId xmlns:a16="http://schemas.microsoft.com/office/drawing/2014/main" id="{2F3269A4-0AA3-3030-23D7-AA4E93808607}"/>
              </a:ext>
            </a:extLst>
          </p:cNvPr>
          <p:cNvSpPr/>
          <p:nvPr/>
        </p:nvSpPr>
        <p:spPr bwMode="auto">
          <a:xfrm>
            <a:off x="2221267" y="5231856"/>
            <a:ext cx="648072" cy="173902"/>
          </a:xfrm>
          <a:prstGeom prst="roundRect">
            <a:avLst/>
          </a:prstGeom>
          <a:noFill/>
          <a:ln w="15875"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200" b="0" i="0" u="none" strike="noStrike" cap="none" normalizeH="0" baseline="0">
              <a:ln>
                <a:noFill/>
              </a:ln>
              <a:solidFill>
                <a:schemeClr val="tx1"/>
              </a:solidFill>
              <a:effectLst/>
              <a:latin typeface="Meiryo UI" panose="020B0604030504040204" pitchFamily="50" charset="-128"/>
              <a:ea typeface="Meiryo UI" panose="020B0604030504040204" pitchFamily="50" charset="-128"/>
            </a:endParaRPr>
          </a:p>
        </p:txBody>
      </p:sp>
      <p:cxnSp>
        <p:nvCxnSpPr>
          <p:cNvPr id="13" name="直線矢印コネクタ 12">
            <a:extLst>
              <a:ext uri="{FF2B5EF4-FFF2-40B4-BE49-F238E27FC236}">
                <a16:creationId xmlns:a16="http://schemas.microsoft.com/office/drawing/2014/main" id="{6AE2D033-7DBC-273A-E257-654DC5886E6C}"/>
              </a:ext>
            </a:extLst>
          </p:cNvPr>
          <p:cNvCxnSpPr/>
          <p:nvPr/>
        </p:nvCxnSpPr>
        <p:spPr bwMode="auto">
          <a:xfrm flipH="1" flipV="1">
            <a:off x="4009395" y="4499443"/>
            <a:ext cx="3232974" cy="45468"/>
          </a:xfrm>
          <a:prstGeom prst="straightConnector1">
            <a:avLst/>
          </a:prstGeom>
          <a:solidFill>
            <a:schemeClr val="accent1"/>
          </a:solidFill>
          <a:ln w="15875" cap="flat" cmpd="sng" algn="ctr">
            <a:solidFill>
              <a:srgbClr val="0070C0"/>
            </a:solidFill>
            <a:prstDash val="solid"/>
            <a:round/>
            <a:headEnd type="none" w="med" len="med"/>
            <a:tailEnd type="arrow"/>
          </a:ln>
          <a:effectLst/>
        </p:spPr>
      </p:cxnSp>
      <p:cxnSp>
        <p:nvCxnSpPr>
          <p:cNvPr id="14" name="直線矢印コネクタ 13">
            <a:extLst>
              <a:ext uri="{FF2B5EF4-FFF2-40B4-BE49-F238E27FC236}">
                <a16:creationId xmlns:a16="http://schemas.microsoft.com/office/drawing/2014/main" id="{0FD49084-640C-A76A-CE94-3B5EF80FA4A8}"/>
              </a:ext>
            </a:extLst>
          </p:cNvPr>
          <p:cNvCxnSpPr/>
          <p:nvPr/>
        </p:nvCxnSpPr>
        <p:spPr bwMode="auto">
          <a:xfrm flipH="1">
            <a:off x="2869339" y="4544911"/>
            <a:ext cx="4373030" cy="773896"/>
          </a:xfrm>
          <a:prstGeom prst="straightConnector1">
            <a:avLst/>
          </a:prstGeom>
          <a:solidFill>
            <a:schemeClr val="accent1"/>
          </a:solidFill>
          <a:ln w="15875" cap="flat" cmpd="sng" algn="ctr">
            <a:solidFill>
              <a:srgbClr val="0070C0"/>
            </a:solidFill>
            <a:prstDash val="solid"/>
            <a:round/>
            <a:headEnd type="none" w="med" len="med"/>
            <a:tailEnd type="arrow"/>
          </a:ln>
          <a:effectLst/>
        </p:spPr>
      </p:cxnSp>
      <p:sp>
        <p:nvSpPr>
          <p:cNvPr id="15" name="テキスト ボックス 17">
            <a:extLst>
              <a:ext uri="{FF2B5EF4-FFF2-40B4-BE49-F238E27FC236}">
                <a16:creationId xmlns:a16="http://schemas.microsoft.com/office/drawing/2014/main" id="{4C61E700-4199-770C-F9D9-74C7FF7AB14A}"/>
              </a:ext>
            </a:extLst>
          </p:cNvPr>
          <p:cNvSpPr txBox="1"/>
          <p:nvPr/>
        </p:nvSpPr>
        <p:spPr>
          <a:xfrm>
            <a:off x="7340753" y="4429176"/>
            <a:ext cx="2759089" cy="646331"/>
          </a:xfrm>
          <a:prstGeom prst="rect">
            <a:avLst/>
          </a:prstGeom>
          <a:noFill/>
        </p:spPr>
        <p:txBody>
          <a:bodyPr wrap="non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dirty="0">
                <a:latin typeface="Meiryo UI" panose="020B0604030504040204" pitchFamily="50" charset="-128"/>
                <a:ea typeface="Meiryo UI" panose="020B0604030504040204" pitchFamily="50" charset="-128"/>
              </a:rPr>
              <a:t>②内容の確認</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（件名、本文の整合等）</a:t>
            </a:r>
          </a:p>
        </p:txBody>
      </p:sp>
      <p:sp>
        <p:nvSpPr>
          <p:cNvPr id="16" name="角丸四角形 18">
            <a:extLst>
              <a:ext uri="{FF2B5EF4-FFF2-40B4-BE49-F238E27FC236}">
                <a16:creationId xmlns:a16="http://schemas.microsoft.com/office/drawing/2014/main" id="{9F20B45D-22DF-5F37-2079-8143CAF6F032}"/>
              </a:ext>
            </a:extLst>
          </p:cNvPr>
          <p:cNvSpPr/>
          <p:nvPr/>
        </p:nvSpPr>
        <p:spPr bwMode="auto">
          <a:xfrm>
            <a:off x="3515849" y="4153169"/>
            <a:ext cx="1224136" cy="144016"/>
          </a:xfrm>
          <a:prstGeom prst="roundRect">
            <a:avLst/>
          </a:prstGeom>
          <a:noFill/>
          <a:ln w="1587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200" b="0" i="0" u="none" strike="noStrike" cap="none" normalizeH="0" baseline="0">
              <a:ln>
                <a:noFill/>
              </a:ln>
              <a:solidFill>
                <a:schemeClr val="tx1"/>
              </a:solidFill>
              <a:effectLst/>
              <a:latin typeface="Meiryo UI" panose="020B0604030504040204" pitchFamily="50" charset="-128"/>
              <a:ea typeface="Meiryo UI" panose="020B0604030504040204" pitchFamily="50" charset="-128"/>
            </a:endParaRPr>
          </a:p>
        </p:txBody>
      </p:sp>
      <p:cxnSp>
        <p:nvCxnSpPr>
          <p:cNvPr id="17" name="直線矢印コネクタ 16">
            <a:extLst>
              <a:ext uri="{FF2B5EF4-FFF2-40B4-BE49-F238E27FC236}">
                <a16:creationId xmlns:a16="http://schemas.microsoft.com/office/drawing/2014/main" id="{8864039A-CB53-E7EE-43A0-1BB881335158}"/>
              </a:ext>
            </a:extLst>
          </p:cNvPr>
          <p:cNvCxnSpPr/>
          <p:nvPr/>
        </p:nvCxnSpPr>
        <p:spPr bwMode="auto">
          <a:xfrm flipH="1" flipV="1">
            <a:off x="4739985" y="4225177"/>
            <a:ext cx="1422264" cy="1191138"/>
          </a:xfrm>
          <a:prstGeom prst="straightConnector1">
            <a:avLst/>
          </a:prstGeom>
          <a:solidFill>
            <a:schemeClr val="accent1"/>
          </a:solidFill>
          <a:ln w="15875" cap="flat" cmpd="sng" algn="ctr">
            <a:solidFill>
              <a:srgbClr val="00B050"/>
            </a:solidFill>
            <a:prstDash val="solid"/>
            <a:round/>
            <a:headEnd type="none" w="med" len="med"/>
            <a:tailEnd type="arrow"/>
          </a:ln>
          <a:effectLst/>
        </p:spPr>
      </p:cxnSp>
      <p:sp>
        <p:nvSpPr>
          <p:cNvPr id="18" name="テキスト ボックス 21">
            <a:extLst>
              <a:ext uri="{FF2B5EF4-FFF2-40B4-BE49-F238E27FC236}">
                <a16:creationId xmlns:a16="http://schemas.microsoft.com/office/drawing/2014/main" id="{EF25567E-EE97-8D5D-4420-8D0DF89ABF7E}"/>
              </a:ext>
            </a:extLst>
          </p:cNvPr>
          <p:cNvSpPr txBox="1"/>
          <p:nvPr/>
        </p:nvSpPr>
        <p:spPr>
          <a:xfrm>
            <a:off x="6215935" y="5437288"/>
            <a:ext cx="3570208" cy="646331"/>
          </a:xfrm>
          <a:prstGeom prst="rect">
            <a:avLst/>
          </a:prstGeom>
          <a:noFill/>
        </p:spPr>
        <p:txBody>
          <a:bodyPr wrap="non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dirty="0">
                <a:latin typeface="Meiryo UI" panose="020B0604030504040204" pitchFamily="50" charset="-128"/>
                <a:ea typeface="Meiryo UI" panose="020B0604030504040204" pitchFamily="50" charset="-128"/>
              </a:rPr>
              <a:t>③</a:t>
            </a:r>
            <a:r>
              <a:rPr lang="en-US" altLang="ja-JP" dirty="0">
                <a:latin typeface="Meiryo UI" panose="020B0604030504040204" pitchFamily="50" charset="-128"/>
                <a:ea typeface="Meiryo UI" panose="020B0604030504040204" pitchFamily="50" charset="-128"/>
              </a:rPr>
              <a:t>BCC</a:t>
            </a:r>
            <a:r>
              <a:rPr lang="ja-JP" altLang="en-US" dirty="0" err="1">
                <a:latin typeface="Meiryo UI" panose="020B0604030504040204" pitchFamily="50" charset="-128"/>
                <a:ea typeface="Meiryo UI" panose="020B0604030504040204" pitchFamily="50" charset="-128"/>
              </a:rPr>
              <a:t>が適</a:t>
            </a:r>
            <a:r>
              <a:rPr lang="ja-JP" altLang="en-US" dirty="0">
                <a:latin typeface="Meiryo UI" panose="020B0604030504040204" pitchFamily="50" charset="-128"/>
                <a:ea typeface="Meiryo UI" panose="020B0604030504040204" pitchFamily="50" charset="-128"/>
              </a:rPr>
              <a:t>切に使用されているか</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（受信者相互を秘匿するとき等）</a:t>
            </a:r>
          </a:p>
        </p:txBody>
      </p:sp>
      <p:pic>
        <p:nvPicPr>
          <p:cNvPr id="19" name="Picture 2">
            <a:extLst>
              <a:ext uri="{FF2B5EF4-FFF2-40B4-BE49-F238E27FC236}">
                <a16:creationId xmlns:a16="http://schemas.microsoft.com/office/drawing/2014/main" id="{F4FC613C-2A1F-F39F-17E2-2C26BD139B5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70361" y="2156141"/>
            <a:ext cx="2660154" cy="16679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535148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2B8C47B-21F9-9450-C5F9-B3D6C3CE7931}"/>
              </a:ext>
            </a:extLst>
          </p:cNvPr>
          <p:cNvSpPr>
            <a:spLocks noGrp="1"/>
          </p:cNvSpPr>
          <p:nvPr>
            <p:ph type="title"/>
          </p:nvPr>
        </p:nvSpPr>
        <p:spPr/>
        <p:txBody>
          <a:bodyPr/>
          <a:lstStyle/>
          <a:p>
            <a:r>
              <a:rPr kumimoji="1" lang="en-US" altLang="ja-JP" dirty="0"/>
              <a:t>3. </a:t>
            </a:r>
            <a:r>
              <a:rPr kumimoji="1" lang="ja-JP" altLang="en-US" dirty="0"/>
              <a:t>情報漏えい対策ポイント</a:t>
            </a:r>
          </a:p>
        </p:txBody>
      </p:sp>
      <p:sp>
        <p:nvSpPr>
          <p:cNvPr id="3" name="コンテンツ プレースホルダー 2">
            <a:extLst>
              <a:ext uri="{FF2B5EF4-FFF2-40B4-BE49-F238E27FC236}">
                <a16:creationId xmlns:a16="http://schemas.microsoft.com/office/drawing/2014/main" id="{0C70378C-8DEF-AFFB-AB91-23B2124165D0}"/>
              </a:ext>
            </a:extLst>
          </p:cNvPr>
          <p:cNvSpPr>
            <a:spLocks noGrp="1"/>
          </p:cNvSpPr>
          <p:nvPr>
            <p:ph idx="1"/>
          </p:nvPr>
        </p:nvSpPr>
        <p:spPr/>
        <p:txBody>
          <a:bodyPr/>
          <a:lstStyle/>
          <a:p>
            <a:pPr marL="0" indent="0">
              <a:buNone/>
            </a:pPr>
            <a:r>
              <a:rPr kumimoji="1" lang="ja-JP" altLang="en-US" dirty="0"/>
              <a:t>（４）重要なデータはパスワードで暗号化する</a:t>
            </a:r>
          </a:p>
          <a:p>
            <a:pPr marL="0" indent="0">
              <a:buNone/>
            </a:pPr>
            <a:endParaRPr kumimoji="1" lang="ja-JP" altLang="en-US" dirty="0"/>
          </a:p>
        </p:txBody>
      </p:sp>
      <p:sp>
        <p:nvSpPr>
          <p:cNvPr id="4" name="スライド番号プレースホルダー 3">
            <a:extLst>
              <a:ext uri="{FF2B5EF4-FFF2-40B4-BE49-F238E27FC236}">
                <a16:creationId xmlns:a16="http://schemas.microsoft.com/office/drawing/2014/main" id="{C79A12FD-1EEC-0BE0-4D0C-7C08543C36B6}"/>
              </a:ext>
            </a:extLst>
          </p:cNvPr>
          <p:cNvSpPr>
            <a:spLocks noGrp="1"/>
          </p:cNvSpPr>
          <p:nvPr>
            <p:ph type="sldNum" sz="quarter" idx="12"/>
          </p:nvPr>
        </p:nvSpPr>
        <p:spPr/>
        <p:txBody>
          <a:bodyPr/>
          <a:lstStyle/>
          <a:p>
            <a:fld id="{2D0B2721-0B86-4E2B-BA2B-D37C06C38BC6}" type="slidenum">
              <a:rPr kumimoji="1" lang="ja-JP" altLang="en-US" smtClean="0"/>
              <a:t>11</a:t>
            </a:fld>
            <a:endParaRPr kumimoji="1" lang="ja-JP" altLang="en-US"/>
          </a:p>
        </p:txBody>
      </p:sp>
      <p:sp>
        <p:nvSpPr>
          <p:cNvPr id="20" name="テキスト ボックス 3">
            <a:extLst>
              <a:ext uri="{FF2B5EF4-FFF2-40B4-BE49-F238E27FC236}">
                <a16:creationId xmlns:a16="http://schemas.microsoft.com/office/drawing/2014/main" id="{C606AD30-F167-AC9E-A423-B2805578FDB5}"/>
              </a:ext>
            </a:extLst>
          </p:cNvPr>
          <p:cNvSpPr txBox="1"/>
          <p:nvPr/>
        </p:nvSpPr>
        <p:spPr>
          <a:xfrm>
            <a:off x="4012972" y="3801806"/>
            <a:ext cx="7071588" cy="2554545"/>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68288" indent="-268288"/>
            <a:r>
              <a:rPr lang="ja-JP" altLang="en-US" b="1" dirty="0"/>
              <a:t>②ノートパソコンやタブレットのディスクを暗号化します</a:t>
            </a:r>
            <a:br>
              <a:rPr lang="en-US" altLang="ja-JP" b="1" dirty="0"/>
            </a:br>
            <a:r>
              <a:rPr lang="ja-JP" altLang="en-US" b="1" dirty="0"/>
              <a:t>　内蔵ディスクの抜き取り・</a:t>
            </a:r>
            <a:br>
              <a:rPr lang="en-US" altLang="ja-JP" b="1" dirty="0"/>
            </a:br>
            <a:r>
              <a:rPr lang="ja-JP" altLang="en-US" b="1" dirty="0"/>
              <a:t>　盗難などによる情報漏えいを防ぎます</a:t>
            </a:r>
            <a:endParaRPr lang="en-US" altLang="ja-JP" b="1" dirty="0"/>
          </a:p>
          <a:p>
            <a:endParaRPr lang="en-US" altLang="ja-JP" dirty="0">
              <a:solidFill>
                <a:srgbClr val="000000"/>
              </a:solidFill>
            </a:endParaRPr>
          </a:p>
          <a:p>
            <a:pPr marL="268288" indent="-268288"/>
            <a:r>
              <a:rPr lang="ja-JP" altLang="en-US" dirty="0">
                <a:solidFill>
                  <a:srgbClr val="000000"/>
                </a:solidFill>
              </a:rPr>
              <a:t>　例</a:t>
            </a:r>
            <a:r>
              <a:rPr lang="en-US" altLang="ja-JP" dirty="0">
                <a:solidFill>
                  <a:srgbClr val="000000"/>
                </a:solidFill>
              </a:rPr>
              <a:t>. Windows</a:t>
            </a:r>
            <a:r>
              <a:rPr lang="ja-JP" altLang="en-US" dirty="0">
                <a:solidFill>
                  <a:srgbClr val="000000"/>
                </a:solidFill>
              </a:rPr>
              <a:t>のディスクを暗号化する場合</a:t>
            </a:r>
            <a:endParaRPr lang="en-US" altLang="ja-JP" dirty="0">
              <a:solidFill>
                <a:srgbClr val="000000"/>
              </a:solidFill>
            </a:endParaRPr>
          </a:p>
          <a:p>
            <a:pPr lvl="1"/>
            <a:r>
              <a:rPr lang="ja-JP" altLang="en-US" dirty="0">
                <a:solidFill>
                  <a:srgbClr val="000000"/>
                </a:solidFill>
              </a:rPr>
              <a:t>・　</a:t>
            </a:r>
            <a:r>
              <a:rPr lang="en-US" altLang="ja-JP" dirty="0">
                <a:solidFill>
                  <a:srgbClr val="000000"/>
                </a:solidFill>
              </a:rPr>
              <a:t>BitLocker</a:t>
            </a:r>
            <a:r>
              <a:rPr lang="ja-JP" altLang="en-US" dirty="0">
                <a:solidFill>
                  <a:srgbClr val="000000"/>
                </a:solidFill>
              </a:rPr>
              <a:t> によるディスク暗号化（内蔵ディスク）</a:t>
            </a:r>
            <a:endParaRPr lang="en-US" altLang="ja-JP" dirty="0">
              <a:solidFill>
                <a:srgbClr val="000000"/>
              </a:solidFill>
            </a:endParaRPr>
          </a:p>
          <a:p>
            <a:pPr lvl="1"/>
            <a:r>
              <a:rPr lang="ja-JP" altLang="en-US" dirty="0">
                <a:solidFill>
                  <a:srgbClr val="000000"/>
                </a:solidFill>
              </a:rPr>
              <a:t>・　</a:t>
            </a:r>
            <a:r>
              <a:rPr lang="en-US" altLang="ja-JP" dirty="0">
                <a:solidFill>
                  <a:srgbClr val="000000"/>
                </a:solidFill>
              </a:rPr>
              <a:t>BitLocker</a:t>
            </a:r>
            <a:r>
              <a:rPr lang="ja-JP" altLang="en-US" dirty="0">
                <a:solidFill>
                  <a:srgbClr val="000000"/>
                </a:solidFill>
              </a:rPr>
              <a:t> </a:t>
            </a:r>
            <a:r>
              <a:rPr lang="en-US" altLang="ja-JP" dirty="0">
                <a:solidFill>
                  <a:srgbClr val="000000"/>
                </a:solidFill>
              </a:rPr>
              <a:t>To</a:t>
            </a:r>
            <a:r>
              <a:rPr lang="ja-JP" altLang="en-US" dirty="0">
                <a:solidFill>
                  <a:srgbClr val="000000"/>
                </a:solidFill>
              </a:rPr>
              <a:t> </a:t>
            </a:r>
            <a:r>
              <a:rPr lang="en-US" altLang="ja-JP" dirty="0">
                <a:solidFill>
                  <a:srgbClr val="000000"/>
                </a:solidFill>
              </a:rPr>
              <a:t>Go</a:t>
            </a:r>
            <a:r>
              <a:rPr lang="ja-JP" altLang="en-US" dirty="0">
                <a:solidFill>
                  <a:srgbClr val="000000"/>
                </a:solidFill>
              </a:rPr>
              <a:t> によるディスク暗号化（</a:t>
            </a:r>
            <a:r>
              <a:rPr lang="en-US" altLang="ja-JP" dirty="0">
                <a:solidFill>
                  <a:srgbClr val="000000"/>
                </a:solidFill>
              </a:rPr>
              <a:t>USB</a:t>
            </a:r>
            <a:r>
              <a:rPr lang="ja-JP" altLang="en-US" dirty="0">
                <a:solidFill>
                  <a:srgbClr val="000000"/>
                </a:solidFill>
              </a:rPr>
              <a:t>等）</a:t>
            </a:r>
            <a:endParaRPr lang="en-US" altLang="ja-JP" dirty="0">
              <a:solidFill>
                <a:srgbClr val="000000"/>
              </a:solidFill>
            </a:endParaRPr>
          </a:p>
          <a:p>
            <a:endParaRPr lang="en-US" altLang="ja-JP" dirty="0">
              <a:solidFill>
                <a:srgbClr val="000000"/>
              </a:solidFill>
            </a:endParaRPr>
          </a:p>
          <a:p>
            <a:r>
              <a:rPr lang="en-US" altLang="ja-JP" sz="1600" dirty="0">
                <a:solidFill>
                  <a:srgbClr val="000000"/>
                </a:solidFill>
              </a:rPr>
              <a:t>※</a:t>
            </a:r>
            <a:r>
              <a:rPr lang="ja-JP" altLang="en-US" sz="1600" dirty="0">
                <a:solidFill>
                  <a:srgbClr val="000000"/>
                </a:solidFill>
              </a:rPr>
              <a:t>ただし</a:t>
            </a:r>
            <a:r>
              <a:rPr lang="en-US" altLang="ja-JP" sz="1600" dirty="0">
                <a:solidFill>
                  <a:srgbClr val="000000"/>
                </a:solidFill>
              </a:rPr>
              <a:t>BitLocker</a:t>
            </a:r>
            <a:r>
              <a:rPr lang="ja-JP" altLang="en-US" sz="1600" dirty="0">
                <a:solidFill>
                  <a:srgbClr val="000000"/>
                </a:solidFill>
              </a:rPr>
              <a:t>が利用できる</a:t>
            </a:r>
            <a:r>
              <a:rPr lang="en-US" altLang="ja-JP" sz="1600" dirty="0">
                <a:solidFill>
                  <a:srgbClr val="000000"/>
                </a:solidFill>
              </a:rPr>
              <a:t>OS</a:t>
            </a:r>
            <a:r>
              <a:rPr lang="ja-JP" altLang="en-US" sz="1600" dirty="0">
                <a:solidFill>
                  <a:srgbClr val="000000"/>
                </a:solidFill>
              </a:rPr>
              <a:t>のエディションには制限あり</a:t>
            </a:r>
          </a:p>
        </p:txBody>
      </p:sp>
      <p:pic>
        <p:nvPicPr>
          <p:cNvPr id="21" name="Picture 6">
            <a:extLst>
              <a:ext uri="{FF2B5EF4-FFF2-40B4-BE49-F238E27FC236}">
                <a16:creationId xmlns:a16="http://schemas.microsoft.com/office/drawing/2014/main" id="{D5D579A8-242F-B91E-BF0F-48AA6FF6D2E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40208" y="3801805"/>
            <a:ext cx="2160240" cy="2354295"/>
          </a:xfrm>
          <a:prstGeom prst="rect">
            <a:avLst/>
          </a:prstGeom>
          <a:noFill/>
          <a:extLst>
            <a:ext uri="{909E8E84-426E-40DD-AFC4-6F175D3DCCD1}">
              <a14:hiddenFill xmlns:a14="http://schemas.microsoft.com/office/drawing/2010/main">
                <a:solidFill>
                  <a:srgbClr val="FFFFFF"/>
                </a:solidFill>
              </a14:hiddenFill>
            </a:ext>
          </a:extLst>
        </p:spPr>
      </p:pic>
      <p:sp>
        <p:nvSpPr>
          <p:cNvPr id="22" name="テキスト ボックス 4">
            <a:extLst>
              <a:ext uri="{FF2B5EF4-FFF2-40B4-BE49-F238E27FC236}">
                <a16:creationId xmlns:a16="http://schemas.microsoft.com/office/drawing/2014/main" id="{6167D832-96F0-4BBE-33B6-48A0EB93DE7A}"/>
              </a:ext>
            </a:extLst>
          </p:cNvPr>
          <p:cNvSpPr txBox="1"/>
          <p:nvPr/>
        </p:nvSpPr>
        <p:spPr>
          <a:xfrm>
            <a:off x="1524184" y="1897418"/>
            <a:ext cx="5410455" cy="1754326"/>
          </a:xfrm>
          <a:prstGeom prst="rect">
            <a:avLst/>
          </a:prstGeom>
          <a:noFill/>
        </p:spPr>
        <p:txBody>
          <a:bodyPr wrap="non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dirty="0"/>
              <a:t>①重要なデータをやりとりする場合、データを暗号化し</a:t>
            </a:r>
            <a:br>
              <a:rPr lang="en-US" altLang="ja-JP" dirty="0"/>
            </a:br>
            <a:r>
              <a:rPr lang="ja-JP" altLang="en-US" dirty="0"/>
              <a:t>　　誤送信や盗聴による情報漏えいを防ぎます</a:t>
            </a:r>
            <a:endParaRPr lang="en-US" altLang="ja-JP" dirty="0"/>
          </a:p>
          <a:p>
            <a:r>
              <a:rPr lang="ja-JP" altLang="en-US" dirty="0"/>
              <a:t>　</a:t>
            </a:r>
            <a:endParaRPr lang="en-US" altLang="ja-JP" dirty="0"/>
          </a:p>
          <a:p>
            <a:r>
              <a:rPr lang="ja-JP" altLang="en-US" dirty="0"/>
              <a:t>　</a:t>
            </a:r>
            <a:r>
              <a:rPr lang="ja-JP" altLang="en-US" b="0" dirty="0">
                <a:solidFill>
                  <a:srgbClr val="000000"/>
                </a:solidFill>
              </a:rPr>
              <a:t>例</a:t>
            </a:r>
            <a:r>
              <a:rPr lang="en-US" altLang="ja-JP" b="0" dirty="0">
                <a:solidFill>
                  <a:srgbClr val="000000"/>
                </a:solidFill>
              </a:rPr>
              <a:t>. </a:t>
            </a:r>
            <a:r>
              <a:rPr lang="ja-JP" altLang="en-US" b="0" dirty="0">
                <a:solidFill>
                  <a:srgbClr val="000000"/>
                </a:solidFill>
              </a:rPr>
              <a:t>データを圧縮するときパスワードをつけて</a:t>
            </a:r>
            <a:endParaRPr lang="en-US" altLang="ja-JP" b="0" dirty="0">
              <a:solidFill>
                <a:srgbClr val="000000"/>
              </a:solidFill>
            </a:endParaRPr>
          </a:p>
          <a:p>
            <a:r>
              <a:rPr lang="ja-JP" altLang="en-US" b="0" dirty="0">
                <a:solidFill>
                  <a:srgbClr val="000000"/>
                </a:solidFill>
              </a:rPr>
              <a:t>　　　暗号化します。（</a:t>
            </a:r>
            <a:r>
              <a:rPr lang="en-US" altLang="ja-JP" b="0" dirty="0">
                <a:solidFill>
                  <a:srgbClr val="000000"/>
                </a:solidFill>
              </a:rPr>
              <a:t>Zip</a:t>
            </a:r>
            <a:r>
              <a:rPr lang="ja-JP" altLang="en-US" b="0" dirty="0">
                <a:solidFill>
                  <a:srgbClr val="000000"/>
                </a:solidFill>
              </a:rPr>
              <a:t>ファイルなど）</a:t>
            </a:r>
            <a:endParaRPr lang="en-US" altLang="ja-JP" b="0" dirty="0">
              <a:solidFill>
                <a:srgbClr val="000000"/>
              </a:solidFill>
            </a:endParaRPr>
          </a:p>
          <a:p>
            <a:endParaRPr lang="en-US" altLang="ja-JP" dirty="0"/>
          </a:p>
        </p:txBody>
      </p:sp>
      <p:pic>
        <p:nvPicPr>
          <p:cNvPr id="23" name="Picture 8">
            <a:extLst>
              <a:ext uri="{FF2B5EF4-FFF2-40B4-BE49-F238E27FC236}">
                <a16:creationId xmlns:a16="http://schemas.microsoft.com/office/drawing/2014/main" id="{B5AA5988-061E-03C2-7647-31A52980905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0900" y="2615755"/>
            <a:ext cx="1114425" cy="97155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a:extLst>
              <a:ext uri="{FF2B5EF4-FFF2-40B4-BE49-F238E27FC236}">
                <a16:creationId xmlns:a16="http://schemas.microsoft.com/office/drawing/2014/main" id="{11B7A086-F875-0BF9-204D-9C4EF2D597C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471048" y="1414570"/>
            <a:ext cx="2451280" cy="18096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974214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D90F9CB-F549-D3D2-D40D-5FCB5BF980A8}"/>
              </a:ext>
            </a:extLst>
          </p:cNvPr>
          <p:cNvSpPr>
            <a:spLocks noGrp="1"/>
          </p:cNvSpPr>
          <p:nvPr>
            <p:ph type="title"/>
          </p:nvPr>
        </p:nvSpPr>
        <p:spPr/>
        <p:txBody>
          <a:bodyPr/>
          <a:lstStyle/>
          <a:p>
            <a:r>
              <a:rPr kumimoji="1" lang="en-US" altLang="ja-JP" dirty="0"/>
              <a:t>3. </a:t>
            </a:r>
            <a:r>
              <a:rPr kumimoji="1" lang="ja-JP" altLang="en-US" dirty="0"/>
              <a:t>情報漏えい対策ポイント</a:t>
            </a:r>
          </a:p>
        </p:txBody>
      </p:sp>
      <p:sp>
        <p:nvSpPr>
          <p:cNvPr id="3" name="コンテンツ プレースホルダー 2">
            <a:extLst>
              <a:ext uri="{FF2B5EF4-FFF2-40B4-BE49-F238E27FC236}">
                <a16:creationId xmlns:a16="http://schemas.microsoft.com/office/drawing/2014/main" id="{1AC879E2-9897-A76C-EB55-F59E1FF59A6C}"/>
              </a:ext>
            </a:extLst>
          </p:cNvPr>
          <p:cNvSpPr>
            <a:spLocks noGrp="1"/>
          </p:cNvSpPr>
          <p:nvPr>
            <p:ph idx="1"/>
          </p:nvPr>
        </p:nvSpPr>
        <p:spPr/>
        <p:txBody>
          <a:bodyPr/>
          <a:lstStyle/>
          <a:p>
            <a:pPr marL="0" indent="0">
              <a:buNone/>
            </a:pPr>
            <a:r>
              <a:rPr kumimoji="1" lang="ja-JP" altLang="en-US" dirty="0"/>
              <a:t>（５）作業中のパソコンをそのままにして席を離れない</a:t>
            </a:r>
          </a:p>
          <a:p>
            <a:pPr marL="0" indent="0">
              <a:buNone/>
            </a:pPr>
            <a:endParaRPr kumimoji="1" lang="ja-JP" altLang="en-US" dirty="0"/>
          </a:p>
          <a:p>
            <a:pPr marL="0" indent="0">
              <a:buNone/>
            </a:pPr>
            <a:r>
              <a:rPr kumimoji="1" lang="ja-JP" altLang="en-US" dirty="0"/>
              <a:t>　　</a:t>
            </a:r>
            <a:r>
              <a:rPr kumimoji="1" lang="en-US" altLang="ja-JP" dirty="0"/>
              <a:t>※</a:t>
            </a:r>
            <a:r>
              <a:rPr kumimoji="1" lang="ja-JP" altLang="en-US" dirty="0"/>
              <a:t>画面ロックのショートカットは</a:t>
            </a:r>
          </a:p>
          <a:p>
            <a:pPr marL="0" indent="0">
              <a:buNone/>
            </a:pPr>
            <a:r>
              <a:rPr kumimoji="1" lang="ja-JP" altLang="en-US" dirty="0"/>
              <a:t>　　　 </a:t>
            </a:r>
            <a:r>
              <a:rPr kumimoji="1" lang="en-US" altLang="ja-JP" dirty="0"/>
              <a:t>Windows</a:t>
            </a:r>
            <a:r>
              <a:rPr kumimoji="1" lang="ja-JP" altLang="en-US" dirty="0"/>
              <a:t>の場合、　　　＋</a:t>
            </a:r>
            <a:r>
              <a:rPr kumimoji="1" lang="en-US" altLang="ja-JP" dirty="0"/>
              <a:t>L</a:t>
            </a:r>
          </a:p>
          <a:p>
            <a:pPr marL="0" indent="0">
              <a:buNone/>
            </a:pPr>
            <a:r>
              <a:rPr kumimoji="1" lang="ja-JP" altLang="en-US" dirty="0"/>
              <a:t>　　　 </a:t>
            </a:r>
            <a:r>
              <a:rPr kumimoji="1" lang="en-US" altLang="ja-JP" dirty="0"/>
              <a:t>MAC OS</a:t>
            </a:r>
            <a:r>
              <a:rPr kumimoji="1" lang="ja-JP" altLang="en-US" dirty="0"/>
              <a:t>の場合、</a:t>
            </a:r>
            <a:r>
              <a:rPr kumimoji="1" lang="en-US" altLang="ja-JP" dirty="0"/>
              <a:t>Control</a:t>
            </a:r>
            <a:r>
              <a:rPr kumimoji="1" lang="ja-JP" altLang="en-US" dirty="0"/>
              <a:t>＋</a:t>
            </a:r>
            <a:r>
              <a:rPr kumimoji="1" lang="en-US" altLang="ja-JP" dirty="0"/>
              <a:t>Shift</a:t>
            </a:r>
            <a:r>
              <a:rPr kumimoji="1" lang="ja-JP" altLang="en-US" dirty="0"/>
              <a:t>＋</a:t>
            </a:r>
            <a:r>
              <a:rPr kumimoji="1" lang="en-US" altLang="ja-JP" dirty="0"/>
              <a:t>eject</a:t>
            </a:r>
            <a:r>
              <a:rPr kumimoji="1" lang="ja-JP" altLang="en-US" dirty="0"/>
              <a:t>（</a:t>
            </a:r>
            <a:r>
              <a:rPr kumimoji="1" lang="en-US" altLang="ja-JP" dirty="0"/>
              <a:t>power)</a:t>
            </a:r>
          </a:p>
          <a:p>
            <a:pPr marL="0" indent="0">
              <a:buNone/>
            </a:pPr>
            <a:endParaRPr kumimoji="1" lang="ja-JP" altLang="en-US" dirty="0"/>
          </a:p>
        </p:txBody>
      </p:sp>
      <p:sp>
        <p:nvSpPr>
          <p:cNvPr id="4" name="スライド番号プレースホルダー 3">
            <a:extLst>
              <a:ext uri="{FF2B5EF4-FFF2-40B4-BE49-F238E27FC236}">
                <a16:creationId xmlns:a16="http://schemas.microsoft.com/office/drawing/2014/main" id="{E7F047C5-49E2-D361-2A47-C5155B12A23F}"/>
              </a:ext>
            </a:extLst>
          </p:cNvPr>
          <p:cNvSpPr>
            <a:spLocks noGrp="1"/>
          </p:cNvSpPr>
          <p:nvPr>
            <p:ph type="sldNum" sz="quarter" idx="12"/>
          </p:nvPr>
        </p:nvSpPr>
        <p:spPr/>
        <p:txBody>
          <a:bodyPr/>
          <a:lstStyle/>
          <a:p>
            <a:fld id="{2D0B2721-0B86-4E2B-BA2B-D37C06C38BC6}" type="slidenum">
              <a:rPr kumimoji="1" lang="ja-JP" altLang="en-US" smtClean="0"/>
              <a:t>12</a:t>
            </a:fld>
            <a:endParaRPr kumimoji="1" lang="ja-JP" altLang="en-US"/>
          </a:p>
        </p:txBody>
      </p:sp>
      <p:pic>
        <p:nvPicPr>
          <p:cNvPr id="5" name="Picture 2">
            <a:extLst>
              <a:ext uri="{FF2B5EF4-FFF2-40B4-BE49-F238E27FC236}">
                <a16:creationId xmlns:a16="http://schemas.microsoft.com/office/drawing/2014/main" id="{03B1999F-4296-500D-A7FD-6492BDD5ED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3629" y="3871073"/>
            <a:ext cx="3577580" cy="213462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a:extLst>
              <a:ext uri="{FF2B5EF4-FFF2-40B4-BE49-F238E27FC236}">
                <a16:creationId xmlns:a16="http://schemas.microsoft.com/office/drawing/2014/main" id="{15EBB0FB-F523-36E9-B2A8-AE0AF541EE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3374" y="3871073"/>
            <a:ext cx="3223424" cy="213462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a:extLst>
              <a:ext uri="{FF2B5EF4-FFF2-40B4-BE49-F238E27FC236}">
                <a16:creationId xmlns:a16="http://schemas.microsoft.com/office/drawing/2014/main" id="{5749A360-C53F-CA2E-1F9A-AFF8B4E3408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71901" y="2739166"/>
            <a:ext cx="620082" cy="578743"/>
          </a:xfrm>
          <a:prstGeom prst="rect">
            <a:avLst/>
          </a:prstGeom>
          <a:noFill/>
          <a:extLst>
            <a:ext uri="{909E8E84-426E-40DD-AFC4-6F175D3DCCD1}">
              <a14:hiddenFill xmlns:a14="http://schemas.microsoft.com/office/drawing/2010/main">
                <a:solidFill>
                  <a:srgbClr val="FFFFFF"/>
                </a:solidFill>
              </a14:hiddenFill>
            </a:ext>
          </a:extLst>
        </p:spPr>
      </p:pic>
      <p:sp>
        <p:nvSpPr>
          <p:cNvPr id="8" name="テキスト ボックス 3">
            <a:extLst>
              <a:ext uri="{FF2B5EF4-FFF2-40B4-BE49-F238E27FC236}">
                <a16:creationId xmlns:a16="http://schemas.microsoft.com/office/drawing/2014/main" id="{F754794D-72F1-A74A-2461-9CF730EABCFD}"/>
              </a:ext>
            </a:extLst>
          </p:cNvPr>
          <p:cNvSpPr txBox="1"/>
          <p:nvPr/>
        </p:nvSpPr>
        <p:spPr>
          <a:xfrm>
            <a:off x="3822278" y="6123542"/>
            <a:ext cx="2747868" cy="369332"/>
          </a:xfrm>
          <a:prstGeom prst="rect">
            <a:avLst/>
          </a:prstGeom>
          <a:noFill/>
        </p:spPr>
        <p:txBody>
          <a:bodyPr wrap="non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dirty="0">
                <a:latin typeface="Meiryo UI" panose="020B0604030504040204" pitchFamily="50" charset="-128"/>
                <a:ea typeface="Meiryo UI" panose="020B0604030504040204" pitchFamily="50" charset="-128"/>
              </a:rPr>
              <a:t>ロック画面に移行させて離席</a:t>
            </a:r>
          </a:p>
        </p:txBody>
      </p:sp>
      <p:pic>
        <p:nvPicPr>
          <p:cNvPr id="9" name="Picture 2">
            <a:extLst>
              <a:ext uri="{FF2B5EF4-FFF2-40B4-BE49-F238E27FC236}">
                <a16:creationId xmlns:a16="http://schemas.microsoft.com/office/drawing/2014/main" id="{206FBDA8-BCC8-AD54-1467-C77C7D5ADDD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409765" y="1717782"/>
            <a:ext cx="2139885" cy="13745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08766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4BB94F3-C69F-D3FD-ED21-E21D03517805}"/>
              </a:ext>
            </a:extLst>
          </p:cNvPr>
          <p:cNvSpPr>
            <a:spLocks noGrp="1"/>
          </p:cNvSpPr>
          <p:nvPr>
            <p:ph type="title"/>
          </p:nvPr>
        </p:nvSpPr>
        <p:spPr/>
        <p:txBody>
          <a:bodyPr/>
          <a:lstStyle/>
          <a:p>
            <a:r>
              <a:rPr kumimoji="1" lang="en-US" altLang="ja-JP" dirty="0"/>
              <a:t>3. </a:t>
            </a:r>
            <a:r>
              <a:rPr kumimoji="1" lang="ja-JP" altLang="en-US" dirty="0"/>
              <a:t>情報漏えい対策ポイント</a:t>
            </a:r>
          </a:p>
        </p:txBody>
      </p:sp>
      <p:sp>
        <p:nvSpPr>
          <p:cNvPr id="3" name="コンテンツ プレースホルダー 2">
            <a:extLst>
              <a:ext uri="{FF2B5EF4-FFF2-40B4-BE49-F238E27FC236}">
                <a16:creationId xmlns:a16="http://schemas.microsoft.com/office/drawing/2014/main" id="{D8891936-7A75-BF0B-60F8-4B5DA3D777E7}"/>
              </a:ext>
            </a:extLst>
          </p:cNvPr>
          <p:cNvSpPr>
            <a:spLocks noGrp="1"/>
          </p:cNvSpPr>
          <p:nvPr>
            <p:ph idx="1"/>
          </p:nvPr>
        </p:nvSpPr>
        <p:spPr/>
        <p:txBody>
          <a:bodyPr/>
          <a:lstStyle/>
          <a:p>
            <a:pPr marL="0" indent="0">
              <a:buNone/>
            </a:pPr>
            <a:r>
              <a:rPr kumimoji="1" lang="ja-JP" altLang="en-US" dirty="0"/>
              <a:t>（６）フォルダ、ファイルはパスワードでロックする</a:t>
            </a:r>
          </a:p>
          <a:p>
            <a:pPr marL="0" indent="0">
              <a:buNone/>
            </a:pPr>
            <a:endParaRPr kumimoji="1" lang="ja-JP" altLang="en-US" dirty="0"/>
          </a:p>
        </p:txBody>
      </p:sp>
      <p:sp>
        <p:nvSpPr>
          <p:cNvPr id="4" name="スライド番号プレースホルダー 3">
            <a:extLst>
              <a:ext uri="{FF2B5EF4-FFF2-40B4-BE49-F238E27FC236}">
                <a16:creationId xmlns:a16="http://schemas.microsoft.com/office/drawing/2014/main" id="{2DD8B0F6-A043-33D0-85AF-A6761B52139F}"/>
              </a:ext>
            </a:extLst>
          </p:cNvPr>
          <p:cNvSpPr>
            <a:spLocks noGrp="1"/>
          </p:cNvSpPr>
          <p:nvPr>
            <p:ph type="sldNum" sz="quarter" idx="12"/>
          </p:nvPr>
        </p:nvSpPr>
        <p:spPr/>
        <p:txBody>
          <a:bodyPr/>
          <a:lstStyle/>
          <a:p>
            <a:fld id="{2D0B2721-0B86-4E2B-BA2B-D37C06C38BC6}" type="slidenum">
              <a:rPr kumimoji="1" lang="ja-JP" altLang="en-US" smtClean="0"/>
              <a:t>13</a:t>
            </a:fld>
            <a:endParaRPr kumimoji="1" lang="ja-JP" altLang="en-US"/>
          </a:p>
        </p:txBody>
      </p:sp>
      <p:sp>
        <p:nvSpPr>
          <p:cNvPr id="5" name="テキスト ボックス 3">
            <a:extLst>
              <a:ext uri="{FF2B5EF4-FFF2-40B4-BE49-F238E27FC236}">
                <a16:creationId xmlns:a16="http://schemas.microsoft.com/office/drawing/2014/main" id="{1887BD73-83DE-888C-A405-E161C6E6590A}"/>
              </a:ext>
            </a:extLst>
          </p:cNvPr>
          <p:cNvSpPr txBox="1"/>
          <p:nvPr/>
        </p:nvSpPr>
        <p:spPr>
          <a:xfrm>
            <a:off x="1508434" y="2055059"/>
            <a:ext cx="7026282" cy="646331"/>
          </a:xfrm>
          <a:prstGeom prst="rect">
            <a:avLst/>
          </a:prstGeom>
          <a:noFill/>
        </p:spPr>
        <p:txBody>
          <a:bodyPr wrap="non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dirty="0">
                <a:latin typeface="Meiryo UI" panose="020B0604030504040204" pitchFamily="50" charset="-128"/>
                <a:ea typeface="Meiryo UI" panose="020B0604030504040204" pitchFamily="50" charset="-128"/>
              </a:rPr>
              <a:t>・　アプリケーションの機能としてファイルにパスワードがかけられるものがあります</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a:t>
            </a:r>
            <a:r>
              <a:rPr lang="en-US" altLang="ja-JP" dirty="0">
                <a:latin typeface="Meiryo UI" panose="020B0604030504040204" pitchFamily="50" charset="-128"/>
                <a:ea typeface="Meiryo UI" panose="020B0604030504040204" pitchFamily="50" charset="-128"/>
              </a:rPr>
              <a:t>Microsoft</a:t>
            </a:r>
            <a:r>
              <a:rPr lang="ja-JP" altLang="en-US" dirty="0">
                <a:latin typeface="Meiryo UI" panose="020B0604030504040204" pitchFamily="50" charset="-128"/>
                <a:ea typeface="Meiryo UI" panose="020B0604030504040204" pitchFamily="50" charset="-128"/>
              </a:rPr>
              <a:t> </a:t>
            </a:r>
            <a:r>
              <a:rPr lang="en-US" altLang="ja-JP" dirty="0">
                <a:latin typeface="Meiryo UI" panose="020B0604030504040204" pitchFamily="50" charset="-128"/>
                <a:ea typeface="Meiryo UI" panose="020B0604030504040204" pitchFamily="50" charset="-128"/>
              </a:rPr>
              <a:t>Office</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Excel</a:t>
            </a:r>
            <a:r>
              <a:rPr lang="ja-JP" altLang="en-US" dirty="0" err="1">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Word</a:t>
            </a:r>
            <a:r>
              <a:rPr lang="ja-JP" altLang="en-US" dirty="0" err="1">
                <a:latin typeface="Meiryo UI" panose="020B0604030504040204" pitchFamily="50" charset="-128"/>
                <a:ea typeface="Meiryo UI" panose="020B0604030504040204" pitchFamily="50" charset="-128"/>
              </a:rPr>
              <a:t>、</a:t>
            </a:r>
            <a:r>
              <a:rPr lang="en-US" altLang="ja-JP" dirty="0" err="1">
                <a:latin typeface="Meiryo UI" panose="020B0604030504040204" pitchFamily="50" charset="-128"/>
                <a:ea typeface="Meiryo UI" panose="020B0604030504040204" pitchFamily="50" charset="-128"/>
              </a:rPr>
              <a:t>Powerpoint</a:t>
            </a:r>
            <a:r>
              <a:rPr lang="ja-JP" altLang="en-US" dirty="0">
                <a:latin typeface="Meiryo UI" panose="020B0604030504040204" pitchFamily="50" charset="-128"/>
                <a:ea typeface="Meiryo UI" panose="020B0604030504040204" pitchFamily="50" charset="-128"/>
              </a:rPr>
              <a:t>）のファイルなど</a:t>
            </a:r>
          </a:p>
        </p:txBody>
      </p:sp>
      <p:sp>
        <p:nvSpPr>
          <p:cNvPr id="6" name="テキスト ボックス 6">
            <a:extLst>
              <a:ext uri="{FF2B5EF4-FFF2-40B4-BE49-F238E27FC236}">
                <a16:creationId xmlns:a16="http://schemas.microsoft.com/office/drawing/2014/main" id="{4B9D28BB-52A7-FE24-57A5-078C4C073C4A}"/>
              </a:ext>
            </a:extLst>
          </p:cNvPr>
          <p:cNvSpPr txBox="1"/>
          <p:nvPr/>
        </p:nvSpPr>
        <p:spPr>
          <a:xfrm>
            <a:off x="1580442" y="5655459"/>
            <a:ext cx="6827510" cy="646331"/>
          </a:xfrm>
          <a:prstGeom prst="rect">
            <a:avLst/>
          </a:prstGeom>
          <a:noFill/>
        </p:spPr>
        <p:txBody>
          <a:bodyPr wrap="non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dirty="0">
                <a:latin typeface="Meiryo UI" panose="020B0604030504040204" pitchFamily="50" charset="-128"/>
                <a:ea typeface="Meiryo UI" panose="020B0604030504040204" pitchFamily="50" charset="-128"/>
              </a:rPr>
              <a:t>・　フォルダの暗号化（</a:t>
            </a:r>
            <a:r>
              <a:rPr lang="en-US" altLang="ja-JP" dirty="0">
                <a:latin typeface="Meiryo UI" panose="020B0604030504040204" pitchFamily="50" charset="-128"/>
                <a:ea typeface="Meiryo UI" panose="020B0604030504040204" pitchFamily="50" charset="-128"/>
              </a:rPr>
              <a:t>Windows</a:t>
            </a:r>
            <a:r>
              <a:rPr lang="ja-JP" altLang="en-US" dirty="0">
                <a:latin typeface="Meiryo UI" panose="020B0604030504040204" pitchFamily="50" charset="-128"/>
                <a:ea typeface="Meiryo UI" panose="020B0604030504040204" pitchFamily="50" charset="-128"/>
              </a:rPr>
              <a:t>の機能　</a:t>
            </a:r>
            <a:r>
              <a:rPr lang="en-US" altLang="ja-JP" sz="1400" dirty="0">
                <a:latin typeface="Meiryo UI" panose="020B0604030504040204" pitchFamily="50" charset="-128"/>
                <a:ea typeface="Meiryo UI" panose="020B0604030504040204" pitchFamily="50" charset="-128"/>
              </a:rPr>
              <a:t>※Windows</a:t>
            </a:r>
            <a:r>
              <a:rPr lang="ja-JP" altLang="en-US" sz="1400" dirty="0">
                <a:latin typeface="Meiryo UI" panose="020B0604030504040204" pitchFamily="50" charset="-128"/>
                <a:ea typeface="Meiryo UI" panose="020B0604030504040204" pitchFamily="50" charset="-128"/>
              </a:rPr>
              <a:t>のエディションによります</a:t>
            </a:r>
            <a:r>
              <a:rPr lang="ja-JP" altLang="en-US" dirty="0">
                <a:latin typeface="Meiryo UI" panose="020B0604030504040204" pitchFamily="50" charset="-128"/>
                <a:ea typeface="Meiryo UI" panose="020B0604030504040204" pitchFamily="50" charset="-128"/>
              </a:rPr>
              <a:t>）</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ユーザがログインしていないと、ファイルがロックされた状態にできます</a:t>
            </a:r>
          </a:p>
        </p:txBody>
      </p:sp>
      <p:grpSp>
        <p:nvGrpSpPr>
          <p:cNvPr id="7" name="グループ化 6">
            <a:extLst>
              <a:ext uri="{FF2B5EF4-FFF2-40B4-BE49-F238E27FC236}">
                <a16:creationId xmlns:a16="http://schemas.microsoft.com/office/drawing/2014/main" id="{3F3A46F1-5868-2E01-2E7F-5EA4264D4447}"/>
              </a:ext>
            </a:extLst>
          </p:cNvPr>
          <p:cNvGrpSpPr/>
          <p:nvPr/>
        </p:nvGrpSpPr>
        <p:grpSpPr>
          <a:xfrm>
            <a:off x="1940483" y="2775139"/>
            <a:ext cx="7152455" cy="2736304"/>
            <a:chOff x="1259633" y="2708920"/>
            <a:chExt cx="7152455" cy="2736304"/>
          </a:xfrm>
        </p:grpSpPr>
        <p:sp>
          <p:nvSpPr>
            <p:cNvPr id="8" name="テキスト ボックス 5">
              <a:extLst>
                <a:ext uri="{FF2B5EF4-FFF2-40B4-BE49-F238E27FC236}">
                  <a16:creationId xmlns:a16="http://schemas.microsoft.com/office/drawing/2014/main" id="{112AC649-92E1-BA29-1278-2740ED057CF0}"/>
                </a:ext>
              </a:extLst>
            </p:cNvPr>
            <p:cNvSpPr txBox="1"/>
            <p:nvPr/>
          </p:nvSpPr>
          <p:spPr>
            <a:xfrm>
              <a:off x="5393140" y="4714659"/>
              <a:ext cx="2795958" cy="307777"/>
            </a:xfrm>
            <a:prstGeom prst="rect">
              <a:avLst/>
            </a:prstGeom>
            <a:noFill/>
          </p:spPr>
          <p:txBody>
            <a:bodyPr wrap="non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400" dirty="0">
                  <a:latin typeface="Meiryo UI" panose="020B0604030504040204" pitchFamily="50" charset="-128"/>
                  <a:ea typeface="Meiryo UI" panose="020B0604030504040204" pitchFamily="50" charset="-128"/>
                </a:rPr>
                <a:t>詳細は</a:t>
              </a:r>
              <a:r>
                <a:rPr lang="ja-JP" altLang="en-US" sz="1400" dirty="0">
                  <a:latin typeface="Meiryo UI" panose="020B0604030504040204" pitchFamily="50" charset="-128"/>
                  <a:ea typeface="Meiryo UI" panose="020B0604030504040204" pitchFamily="50" charset="-128"/>
                </a:rPr>
                <a:t>アプリケーション</a:t>
              </a:r>
              <a:r>
                <a:rPr kumimoji="1" lang="ja-JP" altLang="en-US" sz="1400" dirty="0">
                  <a:latin typeface="Meiryo UI" panose="020B0604030504040204" pitchFamily="50" charset="-128"/>
                  <a:ea typeface="Meiryo UI" panose="020B0604030504040204" pitchFamily="50" charset="-128"/>
                </a:rPr>
                <a:t>のヘルプを参照</a:t>
              </a:r>
            </a:p>
          </p:txBody>
        </p:sp>
        <p:pic>
          <p:nvPicPr>
            <p:cNvPr id="9" name="Picture 2">
              <a:extLst>
                <a:ext uri="{FF2B5EF4-FFF2-40B4-BE49-F238E27FC236}">
                  <a16:creationId xmlns:a16="http://schemas.microsoft.com/office/drawing/2014/main" id="{83A80E59-31C9-86D3-A999-32370E2BDC1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3" y="2708920"/>
              <a:ext cx="3798996" cy="273630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a:extLst>
                <a:ext uri="{FF2B5EF4-FFF2-40B4-BE49-F238E27FC236}">
                  <a16:creationId xmlns:a16="http://schemas.microsoft.com/office/drawing/2014/main" id="{C8B15CD9-8DF8-A889-240E-AE47F7CBB20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64088" y="2739839"/>
              <a:ext cx="3048000" cy="1895476"/>
            </a:xfrm>
            <a:prstGeom prst="rect">
              <a:avLst/>
            </a:prstGeom>
            <a:noFill/>
            <a:extLst>
              <a:ext uri="{909E8E84-426E-40DD-AFC4-6F175D3DCCD1}">
                <a14:hiddenFill xmlns:a14="http://schemas.microsoft.com/office/drawing/2010/main">
                  <a:solidFill>
                    <a:srgbClr val="FFFFFF"/>
                  </a:solidFill>
                </a14:hiddenFill>
              </a:ext>
            </a:extLst>
          </p:spPr>
        </p:pic>
        <p:sp>
          <p:nvSpPr>
            <p:cNvPr id="11" name="角丸四角形 4">
              <a:extLst>
                <a:ext uri="{FF2B5EF4-FFF2-40B4-BE49-F238E27FC236}">
                  <a16:creationId xmlns:a16="http://schemas.microsoft.com/office/drawing/2014/main" id="{4C0F17F1-B961-EA34-ED20-6E280B161442}"/>
                </a:ext>
              </a:extLst>
            </p:cNvPr>
            <p:cNvSpPr/>
            <p:nvPr/>
          </p:nvSpPr>
          <p:spPr bwMode="auto">
            <a:xfrm>
              <a:off x="1579194" y="2770418"/>
              <a:ext cx="648072" cy="293658"/>
            </a:xfrm>
            <a:prstGeom prst="roundRect">
              <a:avLst/>
            </a:prstGeom>
            <a:solidFill>
              <a:srgbClr val="FBE4A3"/>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200" b="1"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rPr>
                <a:t>Step1</a:t>
              </a:r>
              <a:endParaRPr kumimoji="1" lang="ja-JP" altLang="en-US" sz="1200" b="1"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12" name="角丸四角形 9">
              <a:extLst>
                <a:ext uri="{FF2B5EF4-FFF2-40B4-BE49-F238E27FC236}">
                  <a16:creationId xmlns:a16="http://schemas.microsoft.com/office/drawing/2014/main" id="{92F455AC-58D1-2079-B390-A3B6B7AC04A3}"/>
                </a:ext>
              </a:extLst>
            </p:cNvPr>
            <p:cNvSpPr/>
            <p:nvPr/>
          </p:nvSpPr>
          <p:spPr bwMode="auto">
            <a:xfrm>
              <a:off x="3419872" y="3195145"/>
              <a:ext cx="576064" cy="305863"/>
            </a:xfrm>
            <a:prstGeom prst="roundRect">
              <a:avLst/>
            </a:prstGeom>
            <a:solidFill>
              <a:srgbClr val="FBE4A3"/>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fontAlgn="base">
                <a:spcBef>
                  <a:spcPct val="0"/>
                </a:spcBef>
                <a:spcAft>
                  <a:spcPct val="0"/>
                </a:spcAft>
              </a:pPr>
              <a:r>
                <a:rPr lang="en-US" altLang="ja-JP" sz="1200" b="1" dirty="0">
                  <a:latin typeface="Meiryo UI" panose="020B0604030504040204" pitchFamily="50" charset="-128"/>
                  <a:ea typeface="Meiryo UI" panose="020B0604030504040204" pitchFamily="50" charset="-128"/>
                </a:rPr>
                <a:t>Step2</a:t>
              </a:r>
              <a:endParaRPr lang="ja-JP" altLang="en-US" sz="1200" b="1" dirty="0">
                <a:latin typeface="Meiryo UI" panose="020B0604030504040204" pitchFamily="50" charset="-128"/>
                <a:ea typeface="Meiryo UI" panose="020B0604030504040204" pitchFamily="50" charset="-128"/>
              </a:endParaRPr>
            </a:p>
          </p:txBody>
        </p:sp>
        <p:sp>
          <p:nvSpPr>
            <p:cNvPr id="13" name="角丸四角形 10">
              <a:extLst>
                <a:ext uri="{FF2B5EF4-FFF2-40B4-BE49-F238E27FC236}">
                  <a16:creationId xmlns:a16="http://schemas.microsoft.com/office/drawing/2014/main" id="{07135675-6F65-8B4F-40DF-762C30B9F2A8}"/>
                </a:ext>
              </a:extLst>
            </p:cNvPr>
            <p:cNvSpPr/>
            <p:nvPr/>
          </p:nvSpPr>
          <p:spPr bwMode="auto">
            <a:xfrm>
              <a:off x="7524328" y="3064076"/>
              <a:ext cx="720080" cy="344288"/>
            </a:xfrm>
            <a:prstGeom prst="roundRect">
              <a:avLst/>
            </a:prstGeom>
            <a:solidFill>
              <a:srgbClr val="FBE4A3"/>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fontAlgn="base">
                <a:spcBef>
                  <a:spcPct val="0"/>
                </a:spcBef>
                <a:spcAft>
                  <a:spcPct val="0"/>
                </a:spcAft>
              </a:pPr>
              <a:r>
                <a:rPr lang="en-US" altLang="ja-JP" sz="1200" b="1" dirty="0">
                  <a:latin typeface="Meiryo UI" panose="020B0604030504040204" pitchFamily="50" charset="-128"/>
                  <a:ea typeface="Meiryo UI" panose="020B0604030504040204" pitchFamily="50" charset="-128"/>
                </a:rPr>
                <a:t>Step3</a:t>
              </a:r>
              <a:endParaRPr lang="ja-JP" altLang="en-US" sz="1200" b="1" dirty="0">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12650874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7BFE12-FB54-93AB-3B75-CD6B6A44F7BF}"/>
              </a:ext>
            </a:extLst>
          </p:cNvPr>
          <p:cNvSpPr>
            <a:spLocks noGrp="1"/>
          </p:cNvSpPr>
          <p:nvPr>
            <p:ph type="title"/>
          </p:nvPr>
        </p:nvSpPr>
        <p:spPr/>
        <p:txBody>
          <a:bodyPr/>
          <a:lstStyle/>
          <a:p>
            <a:r>
              <a:rPr kumimoji="1" lang="en-US" altLang="ja-JP" dirty="0"/>
              <a:t>3. </a:t>
            </a:r>
            <a:r>
              <a:rPr kumimoji="1" lang="ja-JP" altLang="en-US" dirty="0"/>
              <a:t>情報漏えい対策ポイント</a:t>
            </a:r>
          </a:p>
        </p:txBody>
      </p:sp>
      <p:sp>
        <p:nvSpPr>
          <p:cNvPr id="3" name="コンテンツ プレースホルダー 2">
            <a:extLst>
              <a:ext uri="{FF2B5EF4-FFF2-40B4-BE49-F238E27FC236}">
                <a16:creationId xmlns:a16="http://schemas.microsoft.com/office/drawing/2014/main" id="{6877D94E-6CF2-7172-4869-11691B5E7927}"/>
              </a:ext>
            </a:extLst>
          </p:cNvPr>
          <p:cNvSpPr>
            <a:spLocks noGrp="1"/>
          </p:cNvSpPr>
          <p:nvPr>
            <p:ph idx="1"/>
          </p:nvPr>
        </p:nvSpPr>
        <p:spPr/>
        <p:txBody>
          <a:bodyPr/>
          <a:lstStyle/>
          <a:p>
            <a:pPr marL="0" indent="0">
              <a:buNone/>
            </a:pPr>
            <a:r>
              <a:rPr kumimoji="1" lang="ja-JP" altLang="en-US" dirty="0"/>
              <a:t>（７）パソコンの</a:t>
            </a:r>
            <a:r>
              <a:rPr kumimoji="1" lang="en-US" altLang="ja-JP" dirty="0"/>
              <a:t>ID</a:t>
            </a:r>
            <a:r>
              <a:rPr kumimoji="1" lang="ja-JP" altLang="en-US" dirty="0"/>
              <a:t>やパスワードを決して第三者に教えない</a:t>
            </a:r>
          </a:p>
          <a:p>
            <a:pPr marL="0" indent="0">
              <a:buNone/>
            </a:pPr>
            <a:endParaRPr kumimoji="1" lang="ja-JP" altLang="en-US" dirty="0"/>
          </a:p>
        </p:txBody>
      </p:sp>
      <p:sp>
        <p:nvSpPr>
          <p:cNvPr id="4" name="スライド番号プレースホルダー 3">
            <a:extLst>
              <a:ext uri="{FF2B5EF4-FFF2-40B4-BE49-F238E27FC236}">
                <a16:creationId xmlns:a16="http://schemas.microsoft.com/office/drawing/2014/main" id="{502F3D94-AB31-5438-BEEE-1CFBBCC1FA1E}"/>
              </a:ext>
            </a:extLst>
          </p:cNvPr>
          <p:cNvSpPr>
            <a:spLocks noGrp="1"/>
          </p:cNvSpPr>
          <p:nvPr>
            <p:ph type="sldNum" sz="quarter" idx="12"/>
          </p:nvPr>
        </p:nvSpPr>
        <p:spPr/>
        <p:txBody>
          <a:bodyPr/>
          <a:lstStyle/>
          <a:p>
            <a:fld id="{2D0B2721-0B86-4E2B-BA2B-D37C06C38BC6}" type="slidenum">
              <a:rPr kumimoji="1" lang="ja-JP" altLang="en-US" smtClean="0"/>
              <a:t>14</a:t>
            </a:fld>
            <a:endParaRPr kumimoji="1" lang="ja-JP" altLang="en-US"/>
          </a:p>
        </p:txBody>
      </p:sp>
      <p:pic>
        <p:nvPicPr>
          <p:cNvPr id="11" name="Picture 2">
            <a:extLst>
              <a:ext uri="{FF2B5EF4-FFF2-40B4-BE49-F238E27FC236}">
                <a16:creationId xmlns:a16="http://schemas.microsoft.com/office/drawing/2014/main" id="{5B59684A-6012-BC04-4303-BFAE948358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6608" y="2903087"/>
            <a:ext cx="5438080" cy="32738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角丸四角形吹き出し 4">
            <a:extLst>
              <a:ext uri="{FF2B5EF4-FFF2-40B4-BE49-F238E27FC236}">
                <a16:creationId xmlns:a16="http://schemas.microsoft.com/office/drawing/2014/main" id="{B016536A-E9B9-1D77-853C-F41BDE5942FF}"/>
              </a:ext>
            </a:extLst>
          </p:cNvPr>
          <p:cNvSpPr/>
          <p:nvPr/>
        </p:nvSpPr>
        <p:spPr bwMode="auto">
          <a:xfrm>
            <a:off x="7683232" y="3224635"/>
            <a:ext cx="2482800" cy="1375043"/>
          </a:xfrm>
          <a:prstGeom prst="wedgeRoundRectCallout">
            <a:avLst>
              <a:gd name="adj1" fmla="val -109526"/>
              <a:gd name="adj2" fmla="val -6287"/>
              <a:gd name="adj3" fmla="val 16667"/>
            </a:avLst>
          </a:prstGeom>
          <a:solidFill>
            <a:srgbClr val="FFFF00">
              <a:alpha val="49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eaLnBrk="0" fontAlgn="base" hangingPunct="0">
              <a:spcBef>
                <a:spcPct val="0"/>
              </a:spcBef>
              <a:spcAft>
                <a:spcPct val="0"/>
              </a:spcAft>
            </a:pPr>
            <a:r>
              <a:rPr lang="ja-JP" altLang="en-US" sz="2400" dirty="0">
                <a:solidFill>
                  <a:schemeClr val="tx1"/>
                </a:solidFill>
                <a:latin typeface="Meiryo UI" panose="020B0604030504040204" pitchFamily="50" charset="-128"/>
                <a:ea typeface="Meiryo UI" panose="020B0604030504040204" pitchFamily="50" charset="-128"/>
              </a:rPr>
              <a:t>パスワードは教えていません！</a:t>
            </a:r>
          </a:p>
        </p:txBody>
      </p:sp>
      <p:sp>
        <p:nvSpPr>
          <p:cNvPr id="13" name="テキスト ボックス 18">
            <a:extLst>
              <a:ext uri="{FF2B5EF4-FFF2-40B4-BE49-F238E27FC236}">
                <a16:creationId xmlns:a16="http://schemas.microsoft.com/office/drawing/2014/main" id="{5B663CC4-9780-3D7C-B113-45B4032A836C}"/>
              </a:ext>
            </a:extLst>
          </p:cNvPr>
          <p:cNvSpPr txBox="1">
            <a:spLocks noChangeArrowheads="1"/>
          </p:cNvSpPr>
          <p:nvPr/>
        </p:nvSpPr>
        <p:spPr bwMode="auto">
          <a:xfrm>
            <a:off x="3275100" y="2248404"/>
            <a:ext cx="5848292" cy="369332"/>
          </a:xfrm>
          <a:prstGeom prst="rect">
            <a:avLst/>
          </a:prstGeom>
          <a:solidFill>
            <a:srgbClr val="FFCCCC"/>
          </a:solidFill>
          <a:ln w="9525">
            <a:solidFill>
              <a:srgbClr val="000000"/>
            </a:solidFill>
            <a:miter lim="800000"/>
            <a:headEnd/>
            <a:tailEnd/>
          </a:ln>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spcBef>
                <a:spcPct val="0"/>
              </a:spcBef>
              <a:buClrTx/>
              <a:buNone/>
            </a:pPr>
            <a:r>
              <a:rPr lang="en-US" altLang="ja-JP" sz="1800" b="1" dirty="0">
                <a:solidFill>
                  <a:srgbClr val="FF0000"/>
                </a:solidFill>
                <a:latin typeface="Meiryo UI" panose="020B0604030504040204" pitchFamily="50" charset="-128"/>
                <a:ea typeface="Meiryo UI" panose="020B0604030504040204" pitchFamily="50" charset="-128"/>
              </a:rPr>
              <a:t>ID</a:t>
            </a:r>
            <a:r>
              <a:rPr lang="ja-JP" altLang="en-US" sz="1800" b="1" dirty="0">
                <a:solidFill>
                  <a:srgbClr val="FF0000"/>
                </a:solidFill>
                <a:latin typeface="Meiryo UI" panose="020B0604030504040204" pitchFamily="50" charset="-128"/>
                <a:ea typeface="Meiryo UI" panose="020B0604030504040204" pitchFamily="50" charset="-128"/>
              </a:rPr>
              <a:t>・パスワードは個人を特定する非常に重要な情報です！</a:t>
            </a:r>
            <a:endParaRPr lang="en-US" altLang="ja-JP" sz="1800" b="1" dirty="0">
              <a:solidFill>
                <a:srgbClr val="FF0000"/>
              </a:solidFill>
              <a:latin typeface="Meiryo UI" panose="020B0604030504040204" pitchFamily="50" charset="-128"/>
              <a:ea typeface="Meiryo UI" panose="020B0604030504040204" pitchFamily="50" charset="-128"/>
            </a:endParaRPr>
          </a:p>
        </p:txBody>
      </p:sp>
      <p:grpSp>
        <p:nvGrpSpPr>
          <p:cNvPr id="14" name="グループ化 13">
            <a:extLst>
              <a:ext uri="{FF2B5EF4-FFF2-40B4-BE49-F238E27FC236}">
                <a16:creationId xmlns:a16="http://schemas.microsoft.com/office/drawing/2014/main" id="{EB806FCC-2315-4352-13B8-9A1A8427C1A2}"/>
              </a:ext>
            </a:extLst>
          </p:cNvPr>
          <p:cNvGrpSpPr>
            <a:grpSpLocks/>
          </p:cNvGrpSpPr>
          <p:nvPr/>
        </p:nvGrpSpPr>
        <p:grpSpPr bwMode="auto">
          <a:xfrm>
            <a:off x="2642672" y="2074466"/>
            <a:ext cx="642938" cy="646113"/>
            <a:chOff x="1533858" y="5286915"/>
            <a:chExt cx="643098" cy="646331"/>
          </a:xfrm>
        </p:grpSpPr>
        <p:sp>
          <p:nvSpPr>
            <p:cNvPr id="15" name="円/楕円 8">
              <a:extLst>
                <a:ext uri="{FF2B5EF4-FFF2-40B4-BE49-F238E27FC236}">
                  <a16:creationId xmlns:a16="http://schemas.microsoft.com/office/drawing/2014/main" id="{1D62089B-FE0C-8C5D-BDE0-21F457D7CE6A}"/>
                </a:ext>
              </a:extLst>
            </p:cNvPr>
            <p:cNvSpPr>
              <a:spLocks noChangeAspect="1"/>
            </p:cNvSpPr>
            <p:nvPr/>
          </p:nvSpPr>
          <p:spPr>
            <a:xfrm>
              <a:off x="1533858" y="5344084"/>
              <a:ext cx="585934" cy="58598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defRPr/>
              </a:pPr>
              <a:endParaRPr lang="ja-JP" altLang="en-US">
                <a:latin typeface="Meiryo UI" panose="020B0604030504040204" pitchFamily="50" charset="-128"/>
                <a:ea typeface="Meiryo UI" panose="020B0604030504040204" pitchFamily="50" charset="-128"/>
              </a:endParaRPr>
            </a:p>
          </p:txBody>
        </p:sp>
        <p:sp>
          <p:nvSpPr>
            <p:cNvPr id="16" name="テキスト ボックス 28">
              <a:extLst>
                <a:ext uri="{FF2B5EF4-FFF2-40B4-BE49-F238E27FC236}">
                  <a16:creationId xmlns:a16="http://schemas.microsoft.com/office/drawing/2014/main" id="{5094F02C-524B-CEFD-4F96-089A620EEA16}"/>
                </a:ext>
              </a:extLst>
            </p:cNvPr>
            <p:cNvSpPr txBox="1">
              <a:spLocks noChangeArrowheads="1"/>
            </p:cNvSpPr>
            <p:nvPr/>
          </p:nvSpPr>
          <p:spPr bwMode="auto">
            <a:xfrm>
              <a:off x="1674538" y="5286915"/>
              <a:ext cx="50241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spcBef>
                  <a:spcPct val="0"/>
                </a:spcBef>
                <a:buClrTx/>
                <a:buFontTx/>
                <a:buNone/>
              </a:pPr>
              <a:r>
                <a:rPr lang="en-US" altLang="ja-JP" sz="3600" b="1" dirty="0">
                  <a:latin typeface="Meiryo UI" panose="020B0604030504040204" pitchFamily="50" charset="-128"/>
                  <a:ea typeface="Meiryo UI" panose="020B0604030504040204" pitchFamily="50" charset="-128"/>
                </a:rPr>
                <a:t>!</a:t>
              </a:r>
            </a:p>
          </p:txBody>
        </p:sp>
      </p:grpSp>
    </p:spTree>
    <p:extLst>
      <p:ext uri="{BB962C8B-B14F-4D97-AF65-F5344CB8AC3E}">
        <p14:creationId xmlns:p14="http://schemas.microsoft.com/office/powerpoint/2010/main" val="14094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ADEFD24-BAAA-07C2-F9BA-6A8D64A7CC8B}"/>
              </a:ext>
            </a:extLst>
          </p:cNvPr>
          <p:cNvSpPr>
            <a:spLocks noGrp="1"/>
          </p:cNvSpPr>
          <p:nvPr>
            <p:ph type="title"/>
          </p:nvPr>
        </p:nvSpPr>
        <p:spPr/>
        <p:txBody>
          <a:bodyPr/>
          <a:lstStyle/>
          <a:p>
            <a:r>
              <a:rPr kumimoji="1" lang="en-US" altLang="ja-JP" dirty="0"/>
              <a:t>3. </a:t>
            </a:r>
            <a:r>
              <a:rPr kumimoji="1" lang="ja-JP" altLang="en-US" dirty="0"/>
              <a:t>情報漏えい対策ポイント</a:t>
            </a:r>
          </a:p>
        </p:txBody>
      </p:sp>
      <p:sp>
        <p:nvSpPr>
          <p:cNvPr id="3" name="コンテンツ プレースホルダー 2">
            <a:extLst>
              <a:ext uri="{FF2B5EF4-FFF2-40B4-BE49-F238E27FC236}">
                <a16:creationId xmlns:a16="http://schemas.microsoft.com/office/drawing/2014/main" id="{E1B176CA-EB30-433D-5D70-E69C46F7F757}"/>
              </a:ext>
            </a:extLst>
          </p:cNvPr>
          <p:cNvSpPr>
            <a:spLocks noGrp="1"/>
          </p:cNvSpPr>
          <p:nvPr>
            <p:ph idx="1"/>
          </p:nvPr>
        </p:nvSpPr>
        <p:spPr/>
        <p:txBody>
          <a:bodyPr/>
          <a:lstStyle/>
          <a:p>
            <a:pPr marL="0" indent="0">
              <a:buNone/>
            </a:pPr>
            <a:r>
              <a:rPr kumimoji="1" lang="ja-JP" altLang="en-US" dirty="0"/>
              <a:t>（８）簡単に想定される様なパスワードは使わない</a:t>
            </a:r>
          </a:p>
          <a:p>
            <a:pPr marL="0" indent="0">
              <a:buNone/>
            </a:pPr>
            <a:endParaRPr kumimoji="1" lang="ja-JP" altLang="en-US" dirty="0"/>
          </a:p>
        </p:txBody>
      </p:sp>
      <p:sp>
        <p:nvSpPr>
          <p:cNvPr id="4" name="スライド番号プレースホルダー 3">
            <a:extLst>
              <a:ext uri="{FF2B5EF4-FFF2-40B4-BE49-F238E27FC236}">
                <a16:creationId xmlns:a16="http://schemas.microsoft.com/office/drawing/2014/main" id="{8C573CCF-181C-4482-CFAC-DE6538578EE6}"/>
              </a:ext>
            </a:extLst>
          </p:cNvPr>
          <p:cNvSpPr>
            <a:spLocks noGrp="1"/>
          </p:cNvSpPr>
          <p:nvPr>
            <p:ph type="sldNum" sz="quarter" idx="12"/>
          </p:nvPr>
        </p:nvSpPr>
        <p:spPr/>
        <p:txBody>
          <a:bodyPr/>
          <a:lstStyle/>
          <a:p>
            <a:fld id="{2D0B2721-0B86-4E2B-BA2B-D37C06C38BC6}" type="slidenum">
              <a:rPr kumimoji="1" lang="ja-JP" altLang="en-US" smtClean="0"/>
              <a:t>15</a:t>
            </a:fld>
            <a:endParaRPr kumimoji="1" lang="ja-JP" altLang="en-US"/>
          </a:p>
        </p:txBody>
      </p:sp>
      <p:sp>
        <p:nvSpPr>
          <p:cNvPr id="8" name="テキスト ボックス 3">
            <a:extLst>
              <a:ext uri="{FF2B5EF4-FFF2-40B4-BE49-F238E27FC236}">
                <a16:creationId xmlns:a16="http://schemas.microsoft.com/office/drawing/2014/main" id="{13EF287D-BED2-E83C-FEF2-D02B745549EF}"/>
              </a:ext>
            </a:extLst>
          </p:cNvPr>
          <p:cNvSpPr txBox="1"/>
          <p:nvPr/>
        </p:nvSpPr>
        <p:spPr>
          <a:xfrm>
            <a:off x="2008984" y="2156301"/>
            <a:ext cx="7015062" cy="1015663"/>
          </a:xfrm>
          <a:prstGeom prst="rect">
            <a:avLst/>
          </a:prstGeom>
          <a:noFill/>
        </p:spPr>
        <p:txBody>
          <a:bodyPr wrap="non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2000" b="1" dirty="0">
                <a:latin typeface="Meiryo UI" panose="020B0604030504040204" pitchFamily="50" charset="-128"/>
                <a:ea typeface="Meiryo UI" panose="020B0604030504040204" pitchFamily="50" charset="-128"/>
              </a:rPr>
              <a:t>・　パスワードは、大文字、数字、記号（＠、！、－）などを混ぜ、</a:t>
            </a:r>
            <a:endParaRPr lang="en-US" altLang="ja-JP" sz="2000" b="1" dirty="0">
              <a:latin typeface="Meiryo UI" panose="020B0604030504040204" pitchFamily="50" charset="-128"/>
              <a:ea typeface="Meiryo UI" panose="020B0604030504040204" pitchFamily="50" charset="-128"/>
            </a:endParaRPr>
          </a:p>
          <a:p>
            <a:r>
              <a:rPr lang="ja-JP" altLang="en-US" sz="2000" b="1" dirty="0">
                <a:latin typeface="Meiryo UI" panose="020B0604030504040204" pitchFamily="50" charset="-128"/>
                <a:ea typeface="Meiryo UI" panose="020B0604030504040204" pitchFamily="50" charset="-128"/>
              </a:rPr>
              <a:t>　  できるだけ長い文字列にし、他人が推測できないものを設定</a:t>
            </a:r>
            <a:endParaRPr lang="en-US" altLang="ja-JP" sz="2000" b="1" dirty="0">
              <a:latin typeface="Meiryo UI" panose="020B0604030504040204" pitchFamily="50" charset="-128"/>
              <a:ea typeface="Meiryo UI" panose="020B0604030504040204" pitchFamily="50" charset="-128"/>
            </a:endParaRPr>
          </a:p>
          <a:p>
            <a:r>
              <a:rPr lang="ja-JP" altLang="en-US" sz="2000" b="1" dirty="0">
                <a:latin typeface="Meiryo UI" panose="020B0604030504040204" pitchFamily="50" charset="-128"/>
                <a:ea typeface="Meiryo UI" panose="020B0604030504040204" pitchFamily="50" charset="-128"/>
              </a:rPr>
              <a:t>・　パスワードは使いまわしたりせず、利用するサイトごとに設定</a:t>
            </a:r>
            <a:endParaRPr lang="en-US" altLang="ja-JP" sz="2000" b="1" dirty="0">
              <a:latin typeface="Meiryo UI" panose="020B0604030504040204" pitchFamily="50" charset="-128"/>
              <a:ea typeface="Meiryo UI" panose="020B0604030504040204" pitchFamily="50" charset="-128"/>
            </a:endParaRPr>
          </a:p>
        </p:txBody>
      </p:sp>
      <p:pic>
        <p:nvPicPr>
          <p:cNvPr id="9" name="Picture 2">
            <a:extLst>
              <a:ext uri="{FF2B5EF4-FFF2-40B4-BE49-F238E27FC236}">
                <a16:creationId xmlns:a16="http://schemas.microsoft.com/office/drawing/2014/main" id="{D48FBB32-0F6B-9E09-9E71-EF503BB775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3934" y="4049291"/>
            <a:ext cx="3592066" cy="23070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角丸四角形吹き出し 4">
            <a:extLst>
              <a:ext uri="{FF2B5EF4-FFF2-40B4-BE49-F238E27FC236}">
                <a16:creationId xmlns:a16="http://schemas.microsoft.com/office/drawing/2014/main" id="{D003DFC3-7E07-D627-174A-5318B37B7D8E}"/>
              </a:ext>
            </a:extLst>
          </p:cNvPr>
          <p:cNvSpPr/>
          <p:nvPr/>
        </p:nvSpPr>
        <p:spPr bwMode="auto">
          <a:xfrm>
            <a:off x="6545488" y="4341391"/>
            <a:ext cx="2592288" cy="1508100"/>
          </a:xfrm>
          <a:prstGeom prst="wedgeRoundRectCallout">
            <a:avLst>
              <a:gd name="adj1" fmla="val -84108"/>
              <a:gd name="adj2" fmla="val -30448"/>
              <a:gd name="adj3" fmla="val 16667"/>
            </a:avLst>
          </a:prstGeom>
          <a:solidFill>
            <a:srgbClr val="FFFF00">
              <a:alpha val="49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eaLnBrk="0" fontAlgn="base" hangingPunct="0">
              <a:spcBef>
                <a:spcPct val="0"/>
              </a:spcBef>
              <a:spcAft>
                <a:spcPct val="0"/>
              </a:spcAft>
            </a:pPr>
            <a:r>
              <a:rPr lang="ja-JP" altLang="en-US" sz="2400" dirty="0">
                <a:solidFill>
                  <a:schemeClr val="tx1"/>
                </a:solidFill>
                <a:latin typeface="Meiryo UI" panose="020B0604030504040204" pitchFamily="50" charset="-128"/>
                <a:ea typeface="Meiryo UI" panose="020B0604030504040204" pitchFamily="50" charset="-128"/>
              </a:rPr>
              <a:t>パスワード、</a:t>
            </a:r>
            <a:endParaRPr lang="en-US" altLang="ja-JP" sz="2400" dirty="0">
              <a:solidFill>
                <a:schemeClr val="tx1"/>
              </a:solidFill>
              <a:latin typeface="Meiryo UI" panose="020B0604030504040204" pitchFamily="50" charset="-128"/>
              <a:ea typeface="Meiryo UI" panose="020B0604030504040204" pitchFamily="50" charset="-128"/>
            </a:endParaRPr>
          </a:p>
          <a:p>
            <a:pPr algn="ctr" eaLnBrk="0" fontAlgn="base" hangingPunct="0">
              <a:spcBef>
                <a:spcPct val="0"/>
              </a:spcBef>
              <a:spcAft>
                <a:spcPct val="0"/>
              </a:spcAft>
            </a:pPr>
            <a:r>
              <a:rPr lang="ja-JP" altLang="en-US" sz="2400" dirty="0">
                <a:solidFill>
                  <a:schemeClr val="tx1"/>
                </a:solidFill>
                <a:latin typeface="Meiryo UI" panose="020B0604030504040204" pitchFamily="50" charset="-128"/>
                <a:ea typeface="Meiryo UI" panose="020B0604030504040204" pitchFamily="50" charset="-128"/>
              </a:rPr>
              <a:t>単純過ぎた</a:t>
            </a:r>
            <a:r>
              <a:rPr lang="en-US" altLang="ja-JP" sz="2400" dirty="0">
                <a:solidFill>
                  <a:schemeClr val="tx1"/>
                </a:solidFill>
                <a:latin typeface="Meiryo UI" panose="020B0604030504040204" pitchFamily="50" charset="-128"/>
                <a:ea typeface="Meiryo UI" panose="020B0604030504040204" pitchFamily="50" charset="-128"/>
              </a:rPr>
              <a:t>…</a:t>
            </a:r>
            <a:endParaRPr lang="ja-JP" altLang="en-US" sz="2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332279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317D812-1344-461C-90BD-76DA5A67932B}"/>
              </a:ext>
            </a:extLst>
          </p:cNvPr>
          <p:cNvSpPr>
            <a:spLocks noGrp="1"/>
          </p:cNvSpPr>
          <p:nvPr>
            <p:ph type="title"/>
          </p:nvPr>
        </p:nvSpPr>
        <p:spPr/>
        <p:txBody>
          <a:bodyPr/>
          <a:lstStyle/>
          <a:p>
            <a:r>
              <a:rPr kumimoji="1" lang="en-US" altLang="ja-JP" dirty="0"/>
              <a:t>4. </a:t>
            </a:r>
            <a:r>
              <a:rPr kumimoji="1" lang="ja-JP" altLang="en-US" dirty="0"/>
              <a:t>情報漏えい発生時の対応ポイント</a:t>
            </a:r>
          </a:p>
        </p:txBody>
      </p:sp>
      <p:sp>
        <p:nvSpPr>
          <p:cNvPr id="3" name="コンテンツ プレースホルダー 2">
            <a:extLst>
              <a:ext uri="{FF2B5EF4-FFF2-40B4-BE49-F238E27FC236}">
                <a16:creationId xmlns:a16="http://schemas.microsoft.com/office/drawing/2014/main" id="{A3B7755D-CF08-103E-EE03-C4371772F2A5}"/>
              </a:ext>
            </a:extLst>
          </p:cNvPr>
          <p:cNvSpPr>
            <a:spLocks noGrp="1"/>
          </p:cNvSpPr>
          <p:nvPr>
            <p:ph idx="1"/>
          </p:nvPr>
        </p:nvSpPr>
        <p:spPr/>
        <p:txBody>
          <a:bodyPr/>
          <a:lstStyle/>
          <a:p>
            <a:pPr marL="0" indent="0">
              <a:buNone/>
            </a:pPr>
            <a:r>
              <a:rPr kumimoji="1" lang="ja-JP" altLang="en-US" dirty="0"/>
              <a:t>（１）二次、三次被害を起こさないために初動対応が大切</a:t>
            </a:r>
          </a:p>
          <a:p>
            <a:pPr marL="0" indent="0">
              <a:buNone/>
            </a:pPr>
            <a:r>
              <a:rPr kumimoji="1" lang="ja-JP" altLang="en-US" dirty="0"/>
              <a:t>（２）自分で判断せず、すぐに上司に報告</a:t>
            </a:r>
          </a:p>
          <a:p>
            <a:pPr marL="0" indent="0">
              <a:buNone/>
            </a:pPr>
            <a:r>
              <a:rPr kumimoji="1" lang="ja-JP" altLang="en-US" dirty="0"/>
              <a:t>（３）漏えい先に対しては</a:t>
            </a:r>
          </a:p>
          <a:p>
            <a:pPr marL="0" indent="0">
              <a:buNone/>
            </a:pPr>
            <a:r>
              <a:rPr kumimoji="1" lang="ja-JP" altLang="en-US" dirty="0"/>
              <a:t>　・当該顧客データの使用停止要請</a:t>
            </a:r>
          </a:p>
          <a:p>
            <a:pPr marL="0" indent="0">
              <a:buNone/>
            </a:pPr>
            <a:r>
              <a:rPr kumimoji="1" lang="ja-JP" altLang="en-US" dirty="0"/>
              <a:t>　・調査への協力要請</a:t>
            </a:r>
          </a:p>
          <a:p>
            <a:pPr marL="0" indent="0">
              <a:buNone/>
            </a:pPr>
            <a:r>
              <a:rPr kumimoji="1" lang="ja-JP" altLang="en-US" dirty="0"/>
              <a:t>　・上記了解の旨の通知要請（期限付きで）</a:t>
            </a:r>
          </a:p>
          <a:p>
            <a:pPr marL="0" indent="0">
              <a:buNone/>
            </a:pPr>
            <a:r>
              <a:rPr kumimoji="1" lang="ja-JP" altLang="en-US" dirty="0"/>
              <a:t>　・期限内に通知がない場合、法的措置も検討</a:t>
            </a:r>
          </a:p>
          <a:p>
            <a:pPr marL="0" indent="0">
              <a:buNone/>
            </a:pPr>
            <a:endParaRPr kumimoji="1" lang="ja-JP" altLang="en-US" dirty="0"/>
          </a:p>
        </p:txBody>
      </p:sp>
      <p:sp>
        <p:nvSpPr>
          <p:cNvPr id="4" name="スライド番号プレースホルダー 3">
            <a:extLst>
              <a:ext uri="{FF2B5EF4-FFF2-40B4-BE49-F238E27FC236}">
                <a16:creationId xmlns:a16="http://schemas.microsoft.com/office/drawing/2014/main" id="{28075181-38BD-14F3-42FA-0F0D0EE87424}"/>
              </a:ext>
            </a:extLst>
          </p:cNvPr>
          <p:cNvSpPr>
            <a:spLocks noGrp="1"/>
          </p:cNvSpPr>
          <p:nvPr>
            <p:ph type="sldNum" sz="quarter" idx="12"/>
          </p:nvPr>
        </p:nvSpPr>
        <p:spPr/>
        <p:txBody>
          <a:bodyPr/>
          <a:lstStyle/>
          <a:p>
            <a:fld id="{2D0B2721-0B86-4E2B-BA2B-D37C06C38BC6}" type="slidenum">
              <a:rPr kumimoji="1" lang="ja-JP" altLang="en-US" smtClean="0"/>
              <a:t>16</a:t>
            </a:fld>
            <a:endParaRPr kumimoji="1" lang="ja-JP" altLang="en-US"/>
          </a:p>
        </p:txBody>
      </p:sp>
      <p:sp>
        <p:nvSpPr>
          <p:cNvPr id="11" name="正方形/長方形 10">
            <a:extLst>
              <a:ext uri="{FF2B5EF4-FFF2-40B4-BE49-F238E27FC236}">
                <a16:creationId xmlns:a16="http://schemas.microsoft.com/office/drawing/2014/main" id="{B159DE2D-BB4D-A08B-C17F-1BBBE49B380B}"/>
              </a:ext>
            </a:extLst>
          </p:cNvPr>
          <p:cNvSpPr/>
          <p:nvPr/>
        </p:nvSpPr>
        <p:spPr bwMode="auto">
          <a:xfrm>
            <a:off x="714322" y="2789638"/>
            <a:ext cx="6661838" cy="2035570"/>
          </a:xfrm>
          <a:prstGeom prst="rect">
            <a:avLst/>
          </a:prstGeom>
          <a:noFill/>
          <a:ln w="38100" cap="flat" cmpd="sng" algn="ctr">
            <a:solidFill>
              <a:srgbClr val="333399">
                <a:lumMod val="40000"/>
                <a:lumOff val="60000"/>
              </a:srgbClr>
            </a:solidFill>
            <a:prstDash val="solid"/>
            <a:headEnd type="none" w="med" len="med"/>
            <a:tailEnd type="none" w="med" len="med"/>
          </a:ln>
          <a:effectLst>
            <a:outerShdw blurRad="40000" dist="20000" dir="5400000" rotWithShape="0">
              <a:srgbClr val="000000">
                <a:alpha val="38000"/>
              </a:srgbClr>
            </a:outerShdw>
          </a:effectLst>
        </p:spPr>
        <p:txBody>
          <a:bodyPr vert="horz" wrap="square" lIns="91440" tIns="45720" rIns="91440" bIns="45720" numCol="1" rtlCol="0" anchor="t" anchorCtr="0" compatLnSpc="1">
            <a:prstTxWarp prst="textNoShape">
              <a:avLst/>
            </a:prstTxWarp>
          </a:bodyP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200" b="0" i="0" u="none" strike="noStrike" kern="1200" cap="none" spc="0" normalizeH="0" baseline="0" noProof="0">
              <a:ln>
                <a:noFill/>
              </a:ln>
              <a:solidFill>
                <a:srgbClr val="000000"/>
              </a:solidFill>
              <a:effectLst/>
              <a:uLnTx/>
              <a:uFillTx/>
              <a:latin typeface="Arial" charset="0"/>
              <a:ea typeface="ＭＳ Ｐゴシック" pitchFamily="50" charset="-128"/>
              <a:cs typeface="+mn-cs"/>
            </a:endParaRPr>
          </a:p>
        </p:txBody>
      </p:sp>
      <p:pic>
        <p:nvPicPr>
          <p:cNvPr id="12" name="Picture 2">
            <a:extLst>
              <a:ext uri="{FF2B5EF4-FFF2-40B4-BE49-F238E27FC236}">
                <a16:creationId xmlns:a16="http://schemas.microsoft.com/office/drawing/2014/main" id="{B919064D-933B-3CF9-6D9D-418F9F6FF28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61257" y="4338418"/>
            <a:ext cx="3396334" cy="2154114"/>
          </a:xfrm>
          <a:prstGeom prst="rect">
            <a:avLst/>
          </a:prstGeom>
          <a:noFill/>
          <a:ln>
            <a:noFill/>
          </a:ln>
        </p:spPr>
      </p:pic>
      <p:sp>
        <p:nvSpPr>
          <p:cNvPr id="13" name="角丸四角形吹き出し 4">
            <a:extLst>
              <a:ext uri="{FF2B5EF4-FFF2-40B4-BE49-F238E27FC236}">
                <a16:creationId xmlns:a16="http://schemas.microsoft.com/office/drawing/2014/main" id="{457E924E-18E6-2A41-B93A-8216270D8960}"/>
              </a:ext>
            </a:extLst>
          </p:cNvPr>
          <p:cNvSpPr/>
          <p:nvPr/>
        </p:nvSpPr>
        <p:spPr bwMode="auto">
          <a:xfrm>
            <a:off x="4264747" y="5113406"/>
            <a:ext cx="2978233" cy="1221342"/>
          </a:xfrm>
          <a:prstGeom prst="wedgeRoundRectCallout">
            <a:avLst>
              <a:gd name="adj1" fmla="val 76897"/>
              <a:gd name="adj2" fmla="val -44169"/>
              <a:gd name="adj3" fmla="val 16667"/>
            </a:avLst>
          </a:prstGeom>
          <a:noFill/>
          <a:ln w="25400" cap="flat" cmpd="sng" algn="ctr">
            <a:solidFill>
              <a:srgbClr val="BBE0E3">
                <a:shade val="50000"/>
              </a:srgbClr>
            </a:solidFill>
            <a:prstDash val="solid"/>
          </a:ln>
          <a:effectLst/>
        </p:spPr>
        <p:txBody>
          <a:bodyPr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すぐに報告すべきでした</a:t>
            </a:r>
            <a:r>
              <a:rPr kumimoji="1" lang="en-US" altLang="ja-JP" sz="2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rPr>
              <a:t>…</a:t>
            </a:r>
            <a:endParaRPr kumimoji="1" lang="ja-JP" altLang="en-US" sz="2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262966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15B131-D756-D183-78B2-08AB505FC2CA}"/>
              </a:ext>
            </a:extLst>
          </p:cNvPr>
          <p:cNvSpPr>
            <a:spLocks noGrp="1"/>
          </p:cNvSpPr>
          <p:nvPr>
            <p:ph type="title"/>
          </p:nvPr>
        </p:nvSpPr>
        <p:spPr/>
        <p:txBody>
          <a:bodyPr/>
          <a:lstStyle/>
          <a:p>
            <a:r>
              <a:rPr kumimoji="1" lang="ja-JP" altLang="en-US" dirty="0"/>
              <a:t>参考資料</a:t>
            </a:r>
          </a:p>
        </p:txBody>
      </p:sp>
      <p:sp>
        <p:nvSpPr>
          <p:cNvPr id="3" name="コンテンツ プレースホルダー 2">
            <a:extLst>
              <a:ext uri="{FF2B5EF4-FFF2-40B4-BE49-F238E27FC236}">
                <a16:creationId xmlns:a16="http://schemas.microsoft.com/office/drawing/2014/main" id="{2BBFD410-B932-E18C-4510-7F3A4D91C57E}"/>
              </a:ext>
            </a:extLst>
          </p:cNvPr>
          <p:cNvSpPr>
            <a:spLocks noGrp="1"/>
          </p:cNvSpPr>
          <p:nvPr>
            <p:ph idx="1"/>
          </p:nvPr>
        </p:nvSpPr>
        <p:spPr/>
        <p:txBody>
          <a:bodyPr/>
          <a:lstStyle/>
          <a:p>
            <a:r>
              <a:rPr kumimoji="1" lang="ja-JP" altLang="en-US" dirty="0"/>
              <a:t>映像で知る情報セキュリティ</a:t>
            </a:r>
          </a:p>
          <a:p>
            <a:pPr marL="0" indent="0">
              <a:buNone/>
            </a:pPr>
            <a:r>
              <a:rPr lang="ja-JP" altLang="en-US" dirty="0"/>
              <a:t>　情報を漏らしたのは誰だ？</a:t>
            </a:r>
            <a:endParaRPr lang="en-US" altLang="ja-JP" dirty="0"/>
          </a:p>
          <a:p>
            <a:pPr marL="0" indent="0">
              <a:buNone/>
            </a:pPr>
            <a:r>
              <a:rPr lang="ja-JP" altLang="en-US" dirty="0"/>
              <a:t>　～内部不正と情報漏えい対策～</a:t>
            </a:r>
            <a:br>
              <a:rPr kumimoji="1" lang="ja-JP" altLang="en-US" dirty="0"/>
            </a:br>
            <a:r>
              <a:rPr kumimoji="1" lang="ja-JP" altLang="en-US" dirty="0"/>
              <a:t>　</a:t>
            </a:r>
            <a:r>
              <a:rPr kumimoji="1" lang="en-US" altLang="ja-JP" dirty="0">
                <a:solidFill>
                  <a:srgbClr val="006DAA"/>
                </a:solidFill>
              </a:rPr>
              <a:t>https://www.ipa.go.jp/security/videos/list.html/</a:t>
            </a:r>
          </a:p>
          <a:p>
            <a:endParaRPr kumimoji="1" lang="en-US" altLang="ja-JP" dirty="0"/>
          </a:p>
          <a:p>
            <a:r>
              <a:rPr kumimoji="1" lang="ja-JP" altLang="en-US" dirty="0"/>
              <a:t>中小企業の情報セキュリティ対策ガイドライン</a:t>
            </a:r>
          </a:p>
          <a:p>
            <a:pPr marL="0" indent="0">
              <a:buNone/>
            </a:pPr>
            <a:r>
              <a:rPr lang="ja-JP" altLang="en-US" dirty="0"/>
              <a:t>　</a:t>
            </a:r>
            <a:r>
              <a:rPr kumimoji="1" lang="ja-JP" altLang="en-US" dirty="0"/>
              <a:t>中小企業の経営者や実務担当者が、情報セキュリティ対策の必要性を理解し、</a:t>
            </a:r>
            <a:br>
              <a:rPr kumimoji="1" lang="ja-JP" altLang="en-US" dirty="0"/>
            </a:br>
            <a:r>
              <a:rPr kumimoji="1" lang="ja-JP" altLang="en-US" dirty="0"/>
              <a:t>　情報を安全に管理するための具体的な手順等を示したガイドライン</a:t>
            </a:r>
          </a:p>
          <a:p>
            <a:pPr marL="0" indent="0">
              <a:buNone/>
            </a:pPr>
            <a:r>
              <a:rPr lang="ja-JP" altLang="en-US" dirty="0"/>
              <a:t>　</a:t>
            </a:r>
            <a:r>
              <a:rPr kumimoji="1" lang="en-US" altLang="ja-JP" dirty="0">
                <a:solidFill>
                  <a:srgbClr val="006DAA"/>
                </a:solidFill>
              </a:rPr>
              <a:t>https://www.ipa.go.jp/security/guide/sme/about.html</a:t>
            </a:r>
          </a:p>
          <a:p>
            <a:endParaRPr kumimoji="1" lang="ja-JP" altLang="en-US" dirty="0"/>
          </a:p>
        </p:txBody>
      </p:sp>
      <p:sp>
        <p:nvSpPr>
          <p:cNvPr id="4" name="スライド番号プレースホルダー 3">
            <a:extLst>
              <a:ext uri="{FF2B5EF4-FFF2-40B4-BE49-F238E27FC236}">
                <a16:creationId xmlns:a16="http://schemas.microsoft.com/office/drawing/2014/main" id="{28715708-657D-A349-DE53-582FF98D94DC}"/>
              </a:ext>
            </a:extLst>
          </p:cNvPr>
          <p:cNvSpPr>
            <a:spLocks noGrp="1"/>
          </p:cNvSpPr>
          <p:nvPr>
            <p:ph type="sldNum" sz="quarter" idx="12"/>
          </p:nvPr>
        </p:nvSpPr>
        <p:spPr/>
        <p:txBody>
          <a:bodyPr/>
          <a:lstStyle/>
          <a:p>
            <a:fld id="{2D0B2721-0B86-4E2B-BA2B-D37C06C38BC6}" type="slidenum">
              <a:rPr kumimoji="1" lang="ja-JP" altLang="en-US" smtClean="0"/>
              <a:t>17</a:t>
            </a:fld>
            <a:endParaRPr kumimoji="1" lang="ja-JP" altLang="en-US"/>
          </a:p>
        </p:txBody>
      </p:sp>
    </p:spTree>
    <p:extLst>
      <p:ext uri="{BB962C8B-B14F-4D97-AF65-F5344CB8AC3E}">
        <p14:creationId xmlns:p14="http://schemas.microsoft.com/office/powerpoint/2010/main" val="2920009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3169577-BA65-0B6F-D119-3C132C4F05F0}"/>
              </a:ext>
            </a:extLst>
          </p:cNvPr>
          <p:cNvSpPr>
            <a:spLocks noGrp="1"/>
          </p:cNvSpPr>
          <p:nvPr>
            <p:ph type="ctrTitle"/>
          </p:nvPr>
        </p:nvSpPr>
        <p:spPr/>
        <p:txBody>
          <a:bodyPr>
            <a:normAutofit/>
          </a:bodyPr>
          <a:lstStyle/>
          <a:p>
            <a:r>
              <a:rPr kumimoji="1" lang="ja-JP" altLang="en-US" sz="5400" dirty="0"/>
              <a:t>映像で知る情報セキュリティ</a:t>
            </a:r>
          </a:p>
        </p:txBody>
      </p:sp>
      <p:sp>
        <p:nvSpPr>
          <p:cNvPr id="3" name="字幕 2">
            <a:extLst>
              <a:ext uri="{FF2B5EF4-FFF2-40B4-BE49-F238E27FC236}">
                <a16:creationId xmlns:a16="http://schemas.microsoft.com/office/drawing/2014/main" id="{B1B86F05-FE7F-4FCA-6ED2-71E40983DDC1}"/>
              </a:ext>
            </a:extLst>
          </p:cNvPr>
          <p:cNvSpPr>
            <a:spLocks noGrp="1"/>
          </p:cNvSpPr>
          <p:nvPr>
            <p:ph type="subTitle" idx="1"/>
          </p:nvPr>
        </p:nvSpPr>
        <p:spPr/>
        <p:txBody>
          <a:bodyPr/>
          <a:lstStyle/>
          <a:p>
            <a:r>
              <a:rPr kumimoji="1" lang="ja-JP" altLang="en-US" dirty="0"/>
              <a:t>使用映像教材</a:t>
            </a:r>
          </a:p>
          <a:p>
            <a:r>
              <a:rPr kumimoji="1" lang="ja-JP" altLang="en-US" dirty="0"/>
              <a:t>情報を漏らしたのは誰だ？</a:t>
            </a:r>
            <a:br>
              <a:rPr kumimoji="1" lang="ja-JP" altLang="en-US" dirty="0"/>
            </a:br>
            <a:r>
              <a:rPr kumimoji="1" lang="ja-JP" altLang="en-US" dirty="0"/>
              <a:t>～内部不正と情報漏えい対策～</a:t>
            </a:r>
          </a:p>
          <a:p>
            <a:endParaRPr kumimoji="1" lang="ja-JP" altLang="en-US" dirty="0"/>
          </a:p>
        </p:txBody>
      </p:sp>
      <p:sp>
        <p:nvSpPr>
          <p:cNvPr id="4" name="スライド番号プレースホルダー 3">
            <a:extLst>
              <a:ext uri="{FF2B5EF4-FFF2-40B4-BE49-F238E27FC236}">
                <a16:creationId xmlns:a16="http://schemas.microsoft.com/office/drawing/2014/main" id="{9D4421E1-2E15-6C72-84B0-C6C8EC0380F6}"/>
              </a:ext>
            </a:extLst>
          </p:cNvPr>
          <p:cNvSpPr>
            <a:spLocks noGrp="1"/>
          </p:cNvSpPr>
          <p:nvPr>
            <p:ph type="sldNum" sz="quarter" idx="12"/>
          </p:nvPr>
        </p:nvSpPr>
        <p:spPr/>
        <p:txBody>
          <a:bodyPr/>
          <a:lstStyle/>
          <a:p>
            <a:fld id="{2D0B2721-0B86-4E2B-BA2B-D37C06C38BC6}" type="slidenum">
              <a:rPr kumimoji="1" lang="ja-JP" altLang="en-US" smtClean="0"/>
              <a:t>2</a:t>
            </a:fld>
            <a:endParaRPr kumimoji="1" lang="ja-JP" altLang="en-US"/>
          </a:p>
        </p:txBody>
      </p:sp>
    </p:spTree>
    <p:extLst>
      <p:ext uri="{BB962C8B-B14F-4D97-AF65-F5344CB8AC3E}">
        <p14:creationId xmlns:p14="http://schemas.microsoft.com/office/powerpoint/2010/main" val="14578349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53E2A46-0F81-D785-2730-336C475555E0}"/>
              </a:ext>
            </a:extLst>
          </p:cNvPr>
          <p:cNvSpPr>
            <a:spLocks noGrp="1"/>
          </p:cNvSpPr>
          <p:nvPr>
            <p:ph type="title"/>
          </p:nvPr>
        </p:nvSpPr>
        <p:spPr/>
        <p:txBody>
          <a:bodyPr/>
          <a:lstStyle/>
          <a:p>
            <a:r>
              <a:rPr kumimoji="1" lang="ja-JP" altLang="en-US" dirty="0"/>
              <a:t>目次</a:t>
            </a:r>
          </a:p>
        </p:txBody>
      </p:sp>
      <p:sp>
        <p:nvSpPr>
          <p:cNvPr id="3" name="コンテンツ プレースホルダー 2">
            <a:extLst>
              <a:ext uri="{FF2B5EF4-FFF2-40B4-BE49-F238E27FC236}">
                <a16:creationId xmlns:a16="http://schemas.microsoft.com/office/drawing/2014/main" id="{CEDAF37F-336C-F45F-20AE-B38135DACCF3}"/>
              </a:ext>
            </a:extLst>
          </p:cNvPr>
          <p:cNvSpPr>
            <a:spLocks noGrp="1"/>
          </p:cNvSpPr>
          <p:nvPr>
            <p:ph idx="1"/>
          </p:nvPr>
        </p:nvSpPr>
        <p:spPr/>
        <p:txBody>
          <a:bodyPr/>
          <a:lstStyle/>
          <a:p>
            <a:pPr marL="0" indent="0">
              <a:buNone/>
            </a:pPr>
            <a:r>
              <a:rPr kumimoji="1" lang="ja-JP" altLang="en-US" dirty="0"/>
              <a:t>１．はじめに</a:t>
            </a:r>
          </a:p>
          <a:p>
            <a:pPr marL="0" indent="0">
              <a:buNone/>
            </a:pPr>
            <a:r>
              <a:rPr kumimoji="1" lang="ja-JP" altLang="en-US" dirty="0"/>
              <a:t>２．内部不正による情報漏えいの危険性</a:t>
            </a:r>
          </a:p>
          <a:p>
            <a:pPr marL="0" indent="0">
              <a:buNone/>
            </a:pPr>
            <a:r>
              <a:rPr kumimoji="1" lang="ja-JP" altLang="en-US" dirty="0"/>
              <a:t>３．情報漏えい対策ポイント</a:t>
            </a:r>
          </a:p>
          <a:p>
            <a:pPr marL="0" indent="0">
              <a:buNone/>
            </a:pPr>
            <a:r>
              <a:rPr kumimoji="1" lang="ja-JP" altLang="en-US" dirty="0"/>
              <a:t>４．情報漏えい発生時の対応ポイント</a:t>
            </a:r>
          </a:p>
          <a:p>
            <a:pPr marL="0" indent="0">
              <a:buNone/>
            </a:pPr>
            <a:endParaRPr kumimoji="1" lang="ja-JP" altLang="en-US" dirty="0"/>
          </a:p>
        </p:txBody>
      </p:sp>
      <p:sp>
        <p:nvSpPr>
          <p:cNvPr id="4" name="スライド番号プレースホルダー 3">
            <a:extLst>
              <a:ext uri="{FF2B5EF4-FFF2-40B4-BE49-F238E27FC236}">
                <a16:creationId xmlns:a16="http://schemas.microsoft.com/office/drawing/2014/main" id="{7F0F3675-D5A5-D19F-A36A-24BA727C53E8}"/>
              </a:ext>
            </a:extLst>
          </p:cNvPr>
          <p:cNvSpPr>
            <a:spLocks noGrp="1"/>
          </p:cNvSpPr>
          <p:nvPr>
            <p:ph type="sldNum" sz="quarter" idx="12"/>
          </p:nvPr>
        </p:nvSpPr>
        <p:spPr/>
        <p:txBody>
          <a:bodyPr/>
          <a:lstStyle/>
          <a:p>
            <a:fld id="{2D0B2721-0B86-4E2B-BA2B-D37C06C38BC6}" type="slidenum">
              <a:rPr kumimoji="1" lang="ja-JP" altLang="en-US" smtClean="0"/>
              <a:t>3</a:t>
            </a:fld>
            <a:endParaRPr kumimoji="1" lang="ja-JP" altLang="en-US"/>
          </a:p>
        </p:txBody>
      </p:sp>
    </p:spTree>
    <p:extLst>
      <p:ext uri="{BB962C8B-B14F-4D97-AF65-F5344CB8AC3E}">
        <p14:creationId xmlns:p14="http://schemas.microsoft.com/office/powerpoint/2010/main" val="18816599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F0FCA7F-86E7-01E7-88E2-16A6C4DF5D1C}"/>
              </a:ext>
            </a:extLst>
          </p:cNvPr>
          <p:cNvSpPr>
            <a:spLocks noGrp="1"/>
          </p:cNvSpPr>
          <p:nvPr>
            <p:ph type="title"/>
          </p:nvPr>
        </p:nvSpPr>
        <p:spPr/>
        <p:txBody>
          <a:bodyPr/>
          <a:lstStyle/>
          <a:p>
            <a:r>
              <a:rPr kumimoji="1" lang="en-US" altLang="ja-JP" dirty="0"/>
              <a:t>1. </a:t>
            </a:r>
            <a:r>
              <a:rPr kumimoji="1" lang="ja-JP" altLang="en-US" dirty="0"/>
              <a:t>はじめに</a:t>
            </a:r>
          </a:p>
        </p:txBody>
      </p:sp>
      <p:sp>
        <p:nvSpPr>
          <p:cNvPr id="4" name="スライド番号プレースホルダー 3">
            <a:extLst>
              <a:ext uri="{FF2B5EF4-FFF2-40B4-BE49-F238E27FC236}">
                <a16:creationId xmlns:a16="http://schemas.microsoft.com/office/drawing/2014/main" id="{AE276FC8-E1DA-348E-4F3B-1396C74D9F2A}"/>
              </a:ext>
            </a:extLst>
          </p:cNvPr>
          <p:cNvSpPr>
            <a:spLocks noGrp="1"/>
          </p:cNvSpPr>
          <p:nvPr>
            <p:ph type="sldNum" sz="quarter" idx="12"/>
          </p:nvPr>
        </p:nvSpPr>
        <p:spPr/>
        <p:txBody>
          <a:bodyPr/>
          <a:lstStyle/>
          <a:p>
            <a:fld id="{2D0B2721-0B86-4E2B-BA2B-D37C06C38BC6}" type="slidenum">
              <a:rPr kumimoji="1" lang="ja-JP" altLang="en-US" smtClean="0"/>
              <a:t>4</a:t>
            </a:fld>
            <a:endParaRPr kumimoji="1" lang="ja-JP" altLang="en-US"/>
          </a:p>
        </p:txBody>
      </p:sp>
      <p:pic>
        <p:nvPicPr>
          <p:cNvPr id="5" name="Picture 11">
            <a:extLst>
              <a:ext uri="{FF2B5EF4-FFF2-40B4-BE49-F238E27FC236}">
                <a16:creationId xmlns:a16="http://schemas.microsoft.com/office/drawing/2014/main" id="{EBCD907D-E967-B414-9C4C-B48DDB97A4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75318" y="1216559"/>
            <a:ext cx="4550077" cy="2841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角丸四角形 6">
            <a:extLst>
              <a:ext uri="{FF2B5EF4-FFF2-40B4-BE49-F238E27FC236}">
                <a16:creationId xmlns:a16="http://schemas.microsoft.com/office/drawing/2014/main" id="{5E9B3CF3-CA67-DD00-45E5-8D8AC26F654E}"/>
              </a:ext>
            </a:extLst>
          </p:cNvPr>
          <p:cNvSpPr>
            <a:spLocks noChangeArrowheads="1"/>
          </p:cNvSpPr>
          <p:nvPr/>
        </p:nvSpPr>
        <p:spPr bwMode="auto">
          <a:xfrm>
            <a:off x="3055944" y="4872571"/>
            <a:ext cx="5832647" cy="1381125"/>
          </a:xfrm>
          <a:prstGeom prst="roundRect">
            <a:avLst>
              <a:gd name="adj" fmla="val 16667"/>
            </a:avLst>
          </a:prstGeom>
          <a:solidFill>
            <a:srgbClr val="FFFFCC"/>
          </a:solidFill>
          <a:ln w="28575">
            <a:solidFill>
              <a:srgbClr val="FFC000"/>
            </a:solidFill>
            <a:round/>
            <a:headEnd/>
            <a:tailEnd/>
          </a:ln>
        </p:spPr>
        <p:txBody>
          <a:bodyPr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spcBef>
                <a:spcPct val="50000"/>
              </a:spcBef>
              <a:buClrTx/>
              <a:buFontTx/>
              <a:buNone/>
            </a:pPr>
            <a:r>
              <a:rPr lang="ja-JP" altLang="en-US" sz="1800" b="1" dirty="0">
                <a:solidFill>
                  <a:srgbClr val="000000"/>
                </a:solidFill>
                <a:latin typeface="Meiryo UI" panose="020B0604030504040204" pitchFamily="50" charset="-128"/>
                <a:ea typeface="Meiryo UI" panose="020B0604030504040204" pitchFamily="50" charset="-128"/>
                <a:cs typeface="Microsoft GothicNeo" panose="020B0500000101010101" pitchFamily="34" charset="-127"/>
              </a:rPr>
              <a:t>顧客リスト漏えいの疑いをかけられた主人公の前田は、システム管理部に属する同期の高梨と漏えいの可能性を一つ一つ洗い出していく。浮かび上がってきたのは内部不正による漏えいの可能性だった</a:t>
            </a:r>
            <a:r>
              <a:rPr lang="ja-JP" altLang="ja-JP" sz="1800" b="1" dirty="0">
                <a:solidFill>
                  <a:srgbClr val="000000"/>
                </a:solidFill>
                <a:latin typeface="Meiryo UI" panose="020B0604030504040204" pitchFamily="50" charset="-128"/>
                <a:ea typeface="Meiryo UI" panose="020B0604030504040204" pitchFamily="50" charset="-128"/>
                <a:cs typeface="Microsoft GothicNeo" panose="020B0500000101010101" pitchFamily="34" charset="-127"/>
              </a:rPr>
              <a:t>…</a:t>
            </a:r>
            <a:endParaRPr kumimoji="0" lang="ja-JP" altLang="en-US" sz="1800" b="1" dirty="0">
              <a:solidFill>
                <a:srgbClr val="000000"/>
              </a:solidFill>
              <a:latin typeface="Meiryo UI" panose="020B0604030504040204" pitchFamily="50" charset="-128"/>
              <a:ea typeface="Meiryo UI" panose="020B0604030504040204" pitchFamily="50" charset="-128"/>
              <a:cs typeface="Microsoft GothicNeo" panose="020B0500000101010101" pitchFamily="34" charset="-127"/>
            </a:endParaRPr>
          </a:p>
        </p:txBody>
      </p:sp>
      <p:sp>
        <p:nvSpPr>
          <p:cNvPr id="7" name="円形吹き出し 6">
            <a:extLst>
              <a:ext uri="{FF2B5EF4-FFF2-40B4-BE49-F238E27FC236}">
                <a16:creationId xmlns:a16="http://schemas.microsoft.com/office/drawing/2014/main" id="{C9D402E7-F05B-FF6D-9375-7B46496B395B}"/>
              </a:ext>
            </a:extLst>
          </p:cNvPr>
          <p:cNvSpPr/>
          <p:nvPr/>
        </p:nvSpPr>
        <p:spPr bwMode="auto">
          <a:xfrm>
            <a:off x="8144476" y="1218146"/>
            <a:ext cx="1968251" cy="1812925"/>
          </a:xfrm>
          <a:prstGeom prst="wedgeEllipseCallout">
            <a:avLst>
              <a:gd name="adj1" fmla="val -114636"/>
              <a:gd name="adj2" fmla="val 19235"/>
            </a:avLst>
          </a:prstGeom>
          <a:solidFill>
            <a:srgbClr val="BBE0E3"/>
          </a:solidFill>
          <a:ln w="25400" cap="flat" cmpd="sng" algn="ctr">
            <a:solidFill>
              <a:srgbClr val="BBE0E3">
                <a:shade val="50000"/>
              </a:srgbClr>
            </a:solidFill>
            <a:prstDash val="solid"/>
          </a:ln>
          <a:effectLst/>
        </p:spPr>
        <p:txBody>
          <a:bodyPr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eaLnBrk="1" fontAlgn="auto" hangingPunct="1">
              <a:spcBef>
                <a:spcPts val="0"/>
              </a:spcBef>
              <a:spcAft>
                <a:spcPts val="0"/>
              </a:spcAft>
              <a:defRPr/>
            </a:pPr>
            <a:endParaRPr kumimoji="0" lang="ja-JP" altLang="en-US" sz="1800" kern="0">
              <a:solidFill>
                <a:srgbClr val="FFFFFF"/>
              </a:solidFill>
              <a:latin typeface="Meiryo UI" panose="020B0604030504040204" pitchFamily="50" charset="-128"/>
              <a:ea typeface="Meiryo UI" panose="020B0604030504040204" pitchFamily="50" charset="-128"/>
              <a:cs typeface="Microsoft GothicNeo" panose="020B0500000101010101" pitchFamily="34" charset="-127"/>
            </a:endParaRPr>
          </a:p>
        </p:txBody>
      </p:sp>
      <p:sp>
        <p:nvSpPr>
          <p:cNvPr id="8" name="角丸四角形 7">
            <a:extLst>
              <a:ext uri="{FF2B5EF4-FFF2-40B4-BE49-F238E27FC236}">
                <a16:creationId xmlns:a16="http://schemas.microsoft.com/office/drawing/2014/main" id="{B19D002D-1381-D545-057A-690BBF186CB3}"/>
              </a:ext>
            </a:extLst>
          </p:cNvPr>
          <p:cNvSpPr/>
          <p:nvPr/>
        </p:nvSpPr>
        <p:spPr bwMode="auto">
          <a:xfrm>
            <a:off x="4404326" y="4191534"/>
            <a:ext cx="1787525" cy="563562"/>
          </a:xfrm>
          <a:prstGeom prst="roundRect">
            <a:avLst/>
          </a:prstGeom>
          <a:noFill/>
          <a:ln w="28575" cap="flat" cmpd="sng" algn="ctr">
            <a:solidFill>
              <a:srgbClr val="FFFFFF">
                <a:lumMod val="50000"/>
              </a:srgbClr>
            </a:solidFill>
            <a:prstDash val="solid"/>
          </a:ln>
          <a:effectLst/>
        </p:spPr>
        <p:txBody>
          <a:bodyPr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eaLnBrk="1" fontAlgn="auto" hangingPunct="1">
              <a:spcBef>
                <a:spcPts val="0"/>
              </a:spcBef>
              <a:spcAft>
                <a:spcPts val="0"/>
              </a:spcAft>
              <a:defRPr/>
            </a:pPr>
            <a:r>
              <a:rPr kumimoji="0" lang="ja-JP" altLang="en-US" sz="1800" kern="0" dirty="0">
                <a:solidFill>
                  <a:srgbClr val="000000"/>
                </a:solidFill>
                <a:latin typeface="Meiryo UI" panose="020B0604030504040204" pitchFamily="50" charset="-128"/>
                <a:ea typeface="Meiryo UI" panose="020B0604030504040204" pitchFamily="50" charset="-128"/>
                <a:cs typeface="Microsoft GothicNeo" panose="020B0500000101010101" pitchFamily="34" charset="-127"/>
              </a:rPr>
              <a:t>システム管理部</a:t>
            </a:r>
            <a:endParaRPr kumimoji="0" lang="en-US" altLang="ja-JP" sz="1800" kern="0" dirty="0">
              <a:solidFill>
                <a:srgbClr val="000000"/>
              </a:solidFill>
              <a:latin typeface="Meiryo UI" panose="020B0604030504040204" pitchFamily="50" charset="-128"/>
              <a:ea typeface="Meiryo UI" panose="020B0604030504040204" pitchFamily="50" charset="-128"/>
              <a:cs typeface="Microsoft GothicNeo" panose="020B0500000101010101" pitchFamily="34" charset="-127"/>
            </a:endParaRPr>
          </a:p>
          <a:p>
            <a:pPr algn="ctr" eaLnBrk="1" fontAlgn="auto" hangingPunct="1">
              <a:spcBef>
                <a:spcPts val="0"/>
              </a:spcBef>
              <a:spcAft>
                <a:spcPts val="0"/>
              </a:spcAft>
              <a:defRPr/>
            </a:pPr>
            <a:r>
              <a:rPr kumimoji="0" lang="ja-JP" altLang="en-US" sz="1800" kern="0" dirty="0">
                <a:solidFill>
                  <a:srgbClr val="000000"/>
                </a:solidFill>
                <a:latin typeface="Meiryo UI" panose="020B0604030504040204" pitchFamily="50" charset="-128"/>
                <a:ea typeface="Meiryo UI" panose="020B0604030504040204" pitchFamily="50" charset="-128"/>
                <a:cs typeface="Microsoft GothicNeo" panose="020B0500000101010101" pitchFamily="34" charset="-127"/>
              </a:rPr>
              <a:t>（高梨）</a:t>
            </a:r>
            <a:endParaRPr kumimoji="0" lang="en-US" altLang="ja-JP" sz="1800" kern="0" dirty="0">
              <a:solidFill>
                <a:srgbClr val="000000"/>
              </a:solidFill>
              <a:latin typeface="Meiryo UI" panose="020B0604030504040204" pitchFamily="50" charset="-128"/>
              <a:ea typeface="Meiryo UI" panose="020B0604030504040204" pitchFamily="50" charset="-128"/>
              <a:cs typeface="Microsoft GothicNeo" panose="020B0500000101010101" pitchFamily="34" charset="-127"/>
            </a:endParaRPr>
          </a:p>
        </p:txBody>
      </p:sp>
      <p:sp>
        <p:nvSpPr>
          <p:cNvPr id="9" name="角丸四角形 8">
            <a:extLst>
              <a:ext uri="{FF2B5EF4-FFF2-40B4-BE49-F238E27FC236}">
                <a16:creationId xmlns:a16="http://schemas.microsoft.com/office/drawing/2014/main" id="{1E5BD893-A5D7-DC72-D321-D288E99430FC}"/>
              </a:ext>
            </a:extLst>
          </p:cNvPr>
          <p:cNvSpPr/>
          <p:nvPr/>
        </p:nvSpPr>
        <p:spPr bwMode="auto">
          <a:xfrm>
            <a:off x="6518876" y="4188359"/>
            <a:ext cx="1711325" cy="563562"/>
          </a:xfrm>
          <a:prstGeom prst="roundRect">
            <a:avLst/>
          </a:prstGeom>
          <a:noFill/>
          <a:ln w="28575" cap="flat" cmpd="sng" algn="ctr">
            <a:solidFill>
              <a:srgbClr val="FFFFFF">
                <a:lumMod val="50000"/>
              </a:srgbClr>
            </a:solidFill>
            <a:prstDash val="solid"/>
          </a:ln>
          <a:effectLst/>
        </p:spPr>
        <p:txBody>
          <a:bodyPr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eaLnBrk="1" fontAlgn="auto" hangingPunct="1">
              <a:spcBef>
                <a:spcPts val="0"/>
              </a:spcBef>
              <a:spcAft>
                <a:spcPts val="0"/>
              </a:spcAft>
              <a:defRPr/>
            </a:pPr>
            <a:r>
              <a:rPr kumimoji="0" lang="ja-JP" altLang="en-US" sz="1800" kern="0" dirty="0">
                <a:solidFill>
                  <a:srgbClr val="000000"/>
                </a:solidFill>
                <a:latin typeface="Meiryo UI" panose="020B0604030504040204" pitchFamily="50" charset="-128"/>
                <a:ea typeface="Meiryo UI" panose="020B0604030504040204" pitchFamily="50" charset="-128"/>
                <a:cs typeface="Microsoft GothicNeo" panose="020B0500000101010101" pitchFamily="34" charset="-127"/>
              </a:rPr>
              <a:t>主人公</a:t>
            </a:r>
            <a:endParaRPr kumimoji="0" lang="en-US" altLang="ja-JP" sz="1800" kern="0" dirty="0">
              <a:solidFill>
                <a:srgbClr val="000000"/>
              </a:solidFill>
              <a:latin typeface="Meiryo UI" panose="020B0604030504040204" pitchFamily="50" charset="-128"/>
              <a:ea typeface="Meiryo UI" panose="020B0604030504040204" pitchFamily="50" charset="-128"/>
              <a:cs typeface="Microsoft GothicNeo" panose="020B0500000101010101" pitchFamily="34" charset="-127"/>
            </a:endParaRPr>
          </a:p>
          <a:p>
            <a:pPr algn="ctr" eaLnBrk="1" fontAlgn="auto" hangingPunct="1">
              <a:spcBef>
                <a:spcPts val="0"/>
              </a:spcBef>
              <a:spcAft>
                <a:spcPts val="0"/>
              </a:spcAft>
              <a:defRPr/>
            </a:pPr>
            <a:r>
              <a:rPr kumimoji="0" lang="ja-JP" altLang="en-US" sz="1800" kern="0" dirty="0">
                <a:solidFill>
                  <a:srgbClr val="000000"/>
                </a:solidFill>
                <a:latin typeface="Meiryo UI" panose="020B0604030504040204" pitchFamily="50" charset="-128"/>
                <a:ea typeface="Meiryo UI" panose="020B0604030504040204" pitchFamily="50" charset="-128"/>
                <a:cs typeface="Microsoft GothicNeo" panose="020B0500000101010101" pitchFamily="34" charset="-127"/>
              </a:rPr>
              <a:t>（前田）</a:t>
            </a:r>
          </a:p>
        </p:txBody>
      </p:sp>
      <p:sp>
        <p:nvSpPr>
          <p:cNvPr id="10" name="テキスト ボックス 12">
            <a:extLst>
              <a:ext uri="{FF2B5EF4-FFF2-40B4-BE49-F238E27FC236}">
                <a16:creationId xmlns:a16="http://schemas.microsoft.com/office/drawing/2014/main" id="{BF3AF0F9-2D27-4770-6711-5CD570F53FE5}"/>
              </a:ext>
            </a:extLst>
          </p:cNvPr>
          <p:cNvSpPr txBox="1">
            <a:spLocks noChangeArrowheads="1"/>
          </p:cNvSpPr>
          <p:nvPr/>
        </p:nvSpPr>
        <p:spPr bwMode="auto">
          <a:xfrm>
            <a:off x="8301416" y="1480588"/>
            <a:ext cx="166729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eaLnBrk="1" hangingPunct="1">
              <a:spcBef>
                <a:spcPct val="50000"/>
              </a:spcBef>
              <a:buClrTx/>
              <a:buFontTx/>
              <a:buNone/>
            </a:pPr>
            <a:r>
              <a:rPr lang="ja-JP" altLang="en-US" sz="1800" b="1" dirty="0">
                <a:solidFill>
                  <a:srgbClr val="000000"/>
                </a:solidFill>
                <a:latin typeface="Meiryo UI" panose="020B0604030504040204" pitchFamily="50" charset="-128"/>
                <a:ea typeface="Meiryo UI" panose="020B0604030504040204" pitchFamily="50" charset="-128"/>
                <a:cs typeface="Microsoft GothicNeo" panose="020B0500000101010101" pitchFamily="34" charset="-127"/>
              </a:rPr>
              <a:t>顧客リストを</a:t>
            </a:r>
            <a:br>
              <a:rPr lang="en-US" altLang="ja-JP" sz="1800" b="1" dirty="0">
                <a:solidFill>
                  <a:srgbClr val="000000"/>
                </a:solidFill>
                <a:latin typeface="Meiryo UI" panose="020B0604030504040204" pitchFamily="50" charset="-128"/>
                <a:ea typeface="Meiryo UI" panose="020B0604030504040204" pitchFamily="50" charset="-128"/>
                <a:cs typeface="Microsoft GothicNeo" panose="020B0500000101010101" pitchFamily="34" charset="-127"/>
              </a:rPr>
            </a:br>
            <a:r>
              <a:rPr lang="ja-JP" altLang="en-US" sz="1800" b="1" dirty="0">
                <a:solidFill>
                  <a:srgbClr val="000000"/>
                </a:solidFill>
                <a:latin typeface="Meiryo UI" panose="020B0604030504040204" pitchFamily="50" charset="-128"/>
                <a:ea typeface="Meiryo UI" panose="020B0604030504040204" pitchFamily="50" charset="-128"/>
                <a:cs typeface="Microsoft GothicNeo" panose="020B0500000101010101" pitchFamily="34" charset="-127"/>
              </a:rPr>
              <a:t>漏えいしていないか疑われているんだけど</a:t>
            </a:r>
            <a:r>
              <a:rPr lang="en-US" altLang="ja-JP" sz="1800" b="1" dirty="0">
                <a:solidFill>
                  <a:srgbClr val="000000"/>
                </a:solidFill>
                <a:latin typeface="Meiryo UI" panose="020B0604030504040204" pitchFamily="50" charset="-128"/>
                <a:ea typeface="Meiryo UI" panose="020B0604030504040204" pitchFamily="50" charset="-128"/>
                <a:cs typeface="Microsoft GothicNeo" panose="020B0500000101010101" pitchFamily="34" charset="-127"/>
              </a:rPr>
              <a:t>…</a:t>
            </a:r>
          </a:p>
        </p:txBody>
      </p:sp>
      <p:sp>
        <p:nvSpPr>
          <p:cNvPr id="11" name="円形吹き出し 10">
            <a:extLst>
              <a:ext uri="{FF2B5EF4-FFF2-40B4-BE49-F238E27FC236}">
                <a16:creationId xmlns:a16="http://schemas.microsoft.com/office/drawing/2014/main" id="{6ABF2957-03CA-7B3E-98D8-15D165E05844}"/>
              </a:ext>
            </a:extLst>
          </p:cNvPr>
          <p:cNvSpPr/>
          <p:nvPr/>
        </p:nvSpPr>
        <p:spPr bwMode="auto">
          <a:xfrm>
            <a:off x="2018313" y="2346859"/>
            <a:ext cx="1763713" cy="1328737"/>
          </a:xfrm>
          <a:prstGeom prst="wedgeEllipseCallout">
            <a:avLst>
              <a:gd name="adj1" fmla="val 117054"/>
              <a:gd name="adj2" fmla="val -22202"/>
            </a:avLst>
          </a:prstGeom>
          <a:solidFill>
            <a:srgbClr val="2D2D8A">
              <a:lumMod val="20000"/>
              <a:lumOff val="80000"/>
            </a:srgbClr>
          </a:solidFill>
          <a:ln w="25400" cap="flat" cmpd="sng" algn="ctr">
            <a:solidFill>
              <a:srgbClr val="2D2D8A">
                <a:lumMod val="60000"/>
                <a:lumOff val="40000"/>
              </a:srgbClr>
            </a:solidFill>
            <a:prstDash val="solid"/>
          </a:ln>
          <a:effectLst/>
        </p:spPr>
        <p:txBody>
          <a:bodyPr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eaLnBrk="1" fontAlgn="auto" hangingPunct="1">
              <a:spcBef>
                <a:spcPts val="0"/>
              </a:spcBef>
              <a:spcAft>
                <a:spcPts val="0"/>
              </a:spcAft>
              <a:defRPr/>
            </a:pPr>
            <a:endParaRPr kumimoji="0" lang="ja-JP" altLang="en-US" sz="1800" kern="0">
              <a:solidFill>
                <a:srgbClr val="FFFFFF"/>
              </a:solidFill>
              <a:latin typeface="Meiryo UI" panose="020B0604030504040204" pitchFamily="50" charset="-128"/>
              <a:ea typeface="Meiryo UI" panose="020B0604030504040204" pitchFamily="50" charset="-128"/>
              <a:cs typeface="Microsoft GothicNeo" panose="020B0500000101010101" pitchFamily="34" charset="-127"/>
            </a:endParaRPr>
          </a:p>
        </p:txBody>
      </p:sp>
      <p:sp>
        <p:nvSpPr>
          <p:cNvPr id="12" name="テキスト ボックス 14">
            <a:extLst>
              <a:ext uri="{FF2B5EF4-FFF2-40B4-BE49-F238E27FC236}">
                <a16:creationId xmlns:a16="http://schemas.microsoft.com/office/drawing/2014/main" id="{4EC374CD-F26E-84CC-873C-49FFFB7840A0}"/>
              </a:ext>
            </a:extLst>
          </p:cNvPr>
          <p:cNvSpPr txBox="1">
            <a:spLocks noChangeArrowheads="1"/>
          </p:cNvSpPr>
          <p:nvPr/>
        </p:nvSpPr>
        <p:spPr bwMode="auto">
          <a:xfrm>
            <a:off x="2096107" y="2550059"/>
            <a:ext cx="1641154"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eaLnBrk="1" hangingPunct="1">
              <a:spcBef>
                <a:spcPct val="50000"/>
              </a:spcBef>
              <a:buClrTx/>
              <a:buFontTx/>
              <a:buNone/>
            </a:pPr>
            <a:r>
              <a:rPr lang="ja-JP" altLang="en-US" sz="1800" b="1" dirty="0">
                <a:solidFill>
                  <a:srgbClr val="000000"/>
                </a:solidFill>
                <a:latin typeface="Meiryo UI" panose="020B0604030504040204" pitchFamily="50" charset="-128"/>
                <a:ea typeface="Meiryo UI" panose="020B0604030504040204" pitchFamily="50" charset="-128"/>
                <a:cs typeface="Microsoft GothicNeo" panose="020B0500000101010101" pitchFamily="34" charset="-127"/>
              </a:rPr>
              <a:t>可能性を一つ一つ確認してみましょう</a:t>
            </a:r>
            <a:endParaRPr lang="en-US" altLang="ja-JP" sz="1800" b="1" dirty="0">
              <a:solidFill>
                <a:srgbClr val="000000"/>
              </a:solidFill>
              <a:latin typeface="Meiryo UI" panose="020B0604030504040204" pitchFamily="50" charset="-128"/>
              <a:ea typeface="Meiryo UI" panose="020B0604030504040204" pitchFamily="50" charset="-128"/>
              <a:cs typeface="Microsoft GothicNeo" panose="020B0500000101010101" pitchFamily="34" charset="-127"/>
            </a:endParaRPr>
          </a:p>
        </p:txBody>
      </p:sp>
    </p:spTree>
    <p:extLst>
      <p:ext uri="{BB962C8B-B14F-4D97-AF65-F5344CB8AC3E}">
        <p14:creationId xmlns:p14="http://schemas.microsoft.com/office/powerpoint/2010/main" val="35196202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23949" y="619126"/>
            <a:ext cx="11344102" cy="74878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p>
            <a:pPr algn="ctr"/>
            <a:r>
              <a:rPr lang="ja-JP" altLang="en-US" dirty="0"/>
              <a:t>映像をご覧ください</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1584" y="1690298"/>
            <a:ext cx="7730405" cy="43204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97014905"/>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71F0FF5-3D68-5C41-B21E-2DB30E56D332}"/>
              </a:ext>
            </a:extLst>
          </p:cNvPr>
          <p:cNvSpPr>
            <a:spLocks noGrp="1"/>
          </p:cNvSpPr>
          <p:nvPr>
            <p:ph type="title"/>
          </p:nvPr>
        </p:nvSpPr>
        <p:spPr/>
        <p:txBody>
          <a:bodyPr/>
          <a:lstStyle/>
          <a:p>
            <a:r>
              <a:rPr kumimoji="1" lang="en-US" altLang="ja-JP" dirty="0"/>
              <a:t>2. </a:t>
            </a:r>
            <a:r>
              <a:rPr kumimoji="1" lang="ja-JP" altLang="en-US" dirty="0"/>
              <a:t>内部不正による情報漏えいの危険性</a:t>
            </a:r>
          </a:p>
        </p:txBody>
      </p:sp>
      <p:sp>
        <p:nvSpPr>
          <p:cNvPr id="4" name="スライド番号プレースホルダー 3">
            <a:extLst>
              <a:ext uri="{FF2B5EF4-FFF2-40B4-BE49-F238E27FC236}">
                <a16:creationId xmlns:a16="http://schemas.microsoft.com/office/drawing/2014/main" id="{89493077-1B89-5B18-C8E2-200F21086ACC}"/>
              </a:ext>
            </a:extLst>
          </p:cNvPr>
          <p:cNvSpPr>
            <a:spLocks noGrp="1"/>
          </p:cNvSpPr>
          <p:nvPr>
            <p:ph type="sldNum" sz="quarter" idx="12"/>
          </p:nvPr>
        </p:nvSpPr>
        <p:spPr/>
        <p:txBody>
          <a:bodyPr/>
          <a:lstStyle/>
          <a:p>
            <a:fld id="{2D0B2721-0B86-4E2B-BA2B-D37C06C38BC6}" type="slidenum">
              <a:rPr kumimoji="1" lang="ja-JP" altLang="en-US" smtClean="0"/>
              <a:t>6</a:t>
            </a:fld>
            <a:endParaRPr kumimoji="1" lang="ja-JP" altLang="en-US"/>
          </a:p>
        </p:txBody>
      </p:sp>
      <p:pic>
        <p:nvPicPr>
          <p:cNvPr id="5" name="table">
            <a:extLst>
              <a:ext uri="{FF2B5EF4-FFF2-40B4-BE49-F238E27FC236}">
                <a16:creationId xmlns:a16="http://schemas.microsoft.com/office/drawing/2014/main" id="{8FD2C4D2-9FF4-2C31-4BE3-52A6C8F5354B}"/>
              </a:ext>
            </a:extLst>
          </p:cNvPr>
          <p:cNvPicPr>
            <a:picLocks noChangeAspect="1"/>
          </p:cNvPicPr>
          <p:nvPr/>
        </p:nvPicPr>
        <p:blipFill>
          <a:blip r:embed="rId3"/>
          <a:stretch>
            <a:fillRect/>
          </a:stretch>
        </p:blipFill>
        <p:spPr>
          <a:xfrm>
            <a:off x="1668675" y="1679707"/>
            <a:ext cx="6048672" cy="4110841"/>
          </a:xfrm>
          <a:prstGeom prst="rect">
            <a:avLst/>
          </a:prstGeom>
        </p:spPr>
      </p:pic>
      <p:pic>
        <p:nvPicPr>
          <p:cNvPr id="6" name="Picture 2">
            <a:extLst>
              <a:ext uri="{FF2B5EF4-FFF2-40B4-BE49-F238E27FC236}">
                <a16:creationId xmlns:a16="http://schemas.microsoft.com/office/drawing/2014/main" id="{8EBB5E38-E093-58F5-F0B9-EA38654E61F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53623" y="1679707"/>
            <a:ext cx="2525861" cy="13814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四角形吹き出し 2">
            <a:extLst>
              <a:ext uri="{FF2B5EF4-FFF2-40B4-BE49-F238E27FC236}">
                <a16:creationId xmlns:a16="http://schemas.microsoft.com/office/drawing/2014/main" id="{5FB17912-64AB-BF8B-C611-A9CFF2F226B7}"/>
              </a:ext>
            </a:extLst>
          </p:cNvPr>
          <p:cNvSpPr/>
          <p:nvPr/>
        </p:nvSpPr>
        <p:spPr bwMode="auto">
          <a:xfrm>
            <a:off x="7975228" y="3523152"/>
            <a:ext cx="2304256" cy="1396915"/>
          </a:xfrm>
          <a:prstGeom prst="wedgeRectCallout">
            <a:avLst>
              <a:gd name="adj1" fmla="val -73395"/>
              <a:gd name="adj2" fmla="val -70383"/>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rPr>
              <a:t>ライバル会社の営業秘密を手土産にすれば、有利に転職できるかも</a:t>
            </a:r>
            <a:r>
              <a:rPr kumimoji="1" lang="en-US" altLang="ja-JP" sz="20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rPr>
              <a:t>…</a:t>
            </a:r>
            <a:endParaRPr kumimoji="1" lang="ja-JP" altLang="en-US" sz="20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8" name="角丸四角形吹き出し 6">
            <a:extLst>
              <a:ext uri="{FF2B5EF4-FFF2-40B4-BE49-F238E27FC236}">
                <a16:creationId xmlns:a16="http://schemas.microsoft.com/office/drawing/2014/main" id="{2DE4F758-FAE7-70E9-B184-BB8DAC2B332F}"/>
              </a:ext>
            </a:extLst>
          </p:cNvPr>
          <p:cNvSpPr/>
          <p:nvPr/>
        </p:nvSpPr>
        <p:spPr>
          <a:xfrm>
            <a:off x="8280425" y="3159810"/>
            <a:ext cx="1693862" cy="344488"/>
          </a:xfrm>
          <a:prstGeom prst="wedgeRoundRectCallout">
            <a:avLst>
              <a:gd name="adj1" fmla="val -22171"/>
              <a:gd name="adj2" fmla="val 42920"/>
              <a:gd name="adj3" fmla="val 16667"/>
            </a:avLst>
          </a:prstGeom>
          <a:solidFill>
            <a:srgbClr val="FFFF00">
              <a:alpha val="66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defRPr/>
            </a:pPr>
            <a:r>
              <a:rPr lang="ja-JP" altLang="en-US" sz="1800" b="1" dirty="0">
                <a:solidFill>
                  <a:srgbClr val="FF0000"/>
                </a:solidFill>
                <a:latin typeface="Meiryo UI" panose="020B0604030504040204" pitchFamily="50" charset="-128"/>
                <a:ea typeface="Meiryo UI" panose="020B0604030504040204" pitchFamily="50" charset="-128"/>
              </a:rPr>
              <a:t>今回のケース</a:t>
            </a:r>
          </a:p>
        </p:txBody>
      </p:sp>
    </p:spTree>
    <p:extLst>
      <p:ext uri="{BB962C8B-B14F-4D97-AF65-F5344CB8AC3E}">
        <p14:creationId xmlns:p14="http://schemas.microsoft.com/office/powerpoint/2010/main" val="17240389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40035F-D0B6-6B1D-5E26-A5BBF9D61391}"/>
              </a:ext>
            </a:extLst>
          </p:cNvPr>
          <p:cNvSpPr>
            <a:spLocks noGrp="1"/>
          </p:cNvSpPr>
          <p:nvPr>
            <p:ph type="title"/>
          </p:nvPr>
        </p:nvSpPr>
        <p:spPr/>
        <p:txBody>
          <a:bodyPr/>
          <a:lstStyle/>
          <a:p>
            <a:r>
              <a:rPr kumimoji="1" lang="en-US" altLang="ja-JP" dirty="0"/>
              <a:t>2. </a:t>
            </a:r>
            <a:r>
              <a:rPr kumimoji="1" lang="ja-JP" altLang="en-US" dirty="0"/>
              <a:t>内部不正による情報漏えいの危険性</a:t>
            </a:r>
          </a:p>
        </p:txBody>
      </p:sp>
      <p:sp>
        <p:nvSpPr>
          <p:cNvPr id="4" name="スライド番号プレースホルダー 3">
            <a:extLst>
              <a:ext uri="{FF2B5EF4-FFF2-40B4-BE49-F238E27FC236}">
                <a16:creationId xmlns:a16="http://schemas.microsoft.com/office/drawing/2014/main" id="{C29F7252-1858-DDED-D8A3-3F133B3310D5}"/>
              </a:ext>
            </a:extLst>
          </p:cNvPr>
          <p:cNvSpPr>
            <a:spLocks noGrp="1"/>
          </p:cNvSpPr>
          <p:nvPr>
            <p:ph type="sldNum" sz="quarter" idx="12"/>
          </p:nvPr>
        </p:nvSpPr>
        <p:spPr/>
        <p:txBody>
          <a:bodyPr/>
          <a:lstStyle/>
          <a:p>
            <a:fld id="{2D0B2721-0B86-4E2B-BA2B-D37C06C38BC6}" type="slidenum">
              <a:rPr kumimoji="1" lang="ja-JP" altLang="en-US" smtClean="0"/>
              <a:t>7</a:t>
            </a:fld>
            <a:endParaRPr kumimoji="1" lang="ja-JP" altLang="en-US"/>
          </a:p>
        </p:txBody>
      </p:sp>
      <p:sp>
        <p:nvSpPr>
          <p:cNvPr id="5" name="正方形/長方形 4">
            <a:extLst>
              <a:ext uri="{FF2B5EF4-FFF2-40B4-BE49-F238E27FC236}">
                <a16:creationId xmlns:a16="http://schemas.microsoft.com/office/drawing/2014/main" id="{D512AA61-6AF9-C2ED-2969-25CA251A61D2}"/>
              </a:ext>
            </a:extLst>
          </p:cNvPr>
          <p:cNvSpPr/>
          <p:nvPr/>
        </p:nvSpPr>
        <p:spPr bwMode="auto">
          <a:xfrm>
            <a:off x="1928446" y="2144414"/>
            <a:ext cx="7344816" cy="3744416"/>
          </a:xfrm>
          <a:prstGeom prst="rect">
            <a:avLst/>
          </a:prstGeom>
          <a:solidFill>
            <a:schemeClr val="accent1"/>
          </a:solidFill>
          <a:ln w="9525" cap="flat" cmpd="sng" algn="ctr">
            <a:solidFill>
              <a:schemeClr val="tx1"/>
            </a:solidFill>
            <a:prstDash val="solid"/>
            <a:round/>
            <a:headEnd type="none" w="med" len="med"/>
            <a:tailEnd type="none" w="med" len="med"/>
          </a:ln>
          <a:effectLst>
            <a:innerShdw blurRad="63500" dist="50800">
              <a:prstClr val="black">
                <a:alpha val="50000"/>
              </a:prstClr>
            </a:innerShdw>
          </a:effectLst>
        </p:spPr>
        <p:txBody>
          <a:bodyPr vert="horz" wrap="square" lIns="91440" tIns="45720" rIns="91440" bIns="45720" numCol="1" rtlCol="0" anchor="t"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200" b="0" i="0" u="none" strike="noStrike" cap="none" normalizeH="0" baseline="0">
              <a:ln>
                <a:noFill/>
              </a:ln>
              <a:solidFill>
                <a:schemeClr val="tx1"/>
              </a:solidFill>
              <a:effectLst/>
              <a:latin typeface="Meiryo UI" panose="020B0604030504040204" pitchFamily="50" charset="-128"/>
              <a:ea typeface="Meiryo UI" panose="020B0604030504040204" pitchFamily="50" charset="-128"/>
            </a:endParaRPr>
          </a:p>
        </p:txBody>
      </p:sp>
      <p:sp>
        <p:nvSpPr>
          <p:cNvPr id="6" name="コンテンツ プレースホルダー 2">
            <a:extLst>
              <a:ext uri="{FF2B5EF4-FFF2-40B4-BE49-F238E27FC236}">
                <a16:creationId xmlns:a16="http://schemas.microsoft.com/office/drawing/2014/main" id="{796E8436-26AE-33F4-B36F-AC883B6ACB26}"/>
              </a:ext>
            </a:extLst>
          </p:cNvPr>
          <p:cNvSpPr>
            <a:spLocks noGrp="1"/>
          </p:cNvSpPr>
          <p:nvPr/>
        </p:nvSpPr>
        <p:spPr bwMode="auto">
          <a:xfrm>
            <a:off x="1743353" y="1568449"/>
            <a:ext cx="8147050" cy="492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tx1"/>
              </a:buClr>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Font typeface="Arial" pitchFamily="34" charset="0"/>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lr>
                <a:schemeClr val="tx1"/>
              </a:buClr>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lr>
                <a:schemeClr val="tx1"/>
              </a:buClr>
              <a:buFont typeface="Arial" pitchFamily="34" charset="0"/>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lr>
                <a:schemeClr val="tx1"/>
              </a:buClr>
              <a:buFont typeface="Arial" pitchFamily="34" charset="0"/>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lr>
                <a:schemeClr val="tx1"/>
              </a:buClr>
              <a:buFont typeface="Arial" charset="0"/>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lr>
                <a:schemeClr val="tx1"/>
              </a:buClr>
              <a:buFont typeface="Arial" charset="0"/>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lr>
                <a:schemeClr val="tx1"/>
              </a:buClr>
              <a:buFont typeface="Arial" charset="0"/>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lr>
                <a:schemeClr val="tx1"/>
              </a:buClr>
              <a:buFont typeface="Arial" charset="0"/>
              <a:buChar char="»"/>
              <a:defRPr kumimoji="1" sz="2000">
                <a:solidFill>
                  <a:schemeClr val="tx1"/>
                </a:solidFill>
                <a:latin typeface="+mn-lt"/>
                <a:ea typeface="+mn-ea"/>
              </a:defRPr>
            </a:lvl9pPr>
          </a:lstStyle>
          <a:p>
            <a:pPr marL="0" indent="0">
              <a:buNone/>
            </a:pPr>
            <a:r>
              <a:rPr kumimoji="1" lang="en-US" altLang="ja-JP" dirty="0">
                <a:latin typeface="Meiryo UI" panose="020B0604030504040204" pitchFamily="50" charset="-128"/>
                <a:ea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rPr>
              <a:t>営業秘密の漏えい</a:t>
            </a:r>
            <a:r>
              <a:rPr lang="ja-JP" altLang="en-US" dirty="0">
                <a:latin typeface="Meiryo UI" panose="020B0604030504040204" pitchFamily="50" charset="-128"/>
                <a:ea typeface="Meiryo UI" panose="020B0604030504040204" pitchFamily="50" charset="-128"/>
              </a:rPr>
              <a:t>者の内訳</a:t>
            </a:r>
            <a:r>
              <a:rPr kumimoji="1" lang="en-US" altLang="ja-JP" dirty="0">
                <a:latin typeface="Meiryo UI" panose="020B0604030504040204" pitchFamily="50" charset="-128"/>
                <a:ea typeface="Meiryo UI" panose="020B0604030504040204" pitchFamily="50" charset="-128"/>
              </a:rPr>
              <a:t>】</a:t>
            </a:r>
            <a:endParaRPr kumimoji="1" lang="ja-JP" altLang="en-US" dirty="0">
              <a:latin typeface="Meiryo UI" panose="020B0604030504040204" pitchFamily="50" charset="-128"/>
              <a:ea typeface="Meiryo UI" panose="020B0604030504040204" pitchFamily="50" charset="-128"/>
            </a:endParaRPr>
          </a:p>
        </p:txBody>
      </p:sp>
      <p:pic>
        <p:nvPicPr>
          <p:cNvPr id="7" name="図 6">
            <a:extLst>
              <a:ext uri="{FF2B5EF4-FFF2-40B4-BE49-F238E27FC236}">
                <a16:creationId xmlns:a16="http://schemas.microsoft.com/office/drawing/2014/main" id="{812D9A4A-0DA6-8E24-5EE6-04A0EFE8DA45}"/>
              </a:ext>
            </a:extLst>
          </p:cNvPr>
          <p:cNvPicPr>
            <a:picLocks noChangeArrowheads="1"/>
          </p:cNvPicPr>
          <p:nvPr/>
        </p:nvPicPr>
        <p:blipFill>
          <a:blip r:embed="rId3"/>
          <a:srcRect/>
          <a:stretch>
            <a:fillRect/>
          </a:stretch>
        </p:blipFill>
        <p:spPr bwMode="auto">
          <a:xfrm>
            <a:off x="1929091" y="2144712"/>
            <a:ext cx="7300912" cy="3738562"/>
          </a:xfrm>
          <a:prstGeom prst="rect">
            <a:avLst/>
          </a:prstGeom>
          <a:noFill/>
        </p:spPr>
      </p:pic>
      <p:sp>
        <p:nvSpPr>
          <p:cNvPr id="8" name="角丸四角形 6">
            <a:extLst>
              <a:ext uri="{FF2B5EF4-FFF2-40B4-BE49-F238E27FC236}">
                <a16:creationId xmlns:a16="http://schemas.microsoft.com/office/drawing/2014/main" id="{417A816B-1983-87BE-A075-546C3B670022}"/>
              </a:ext>
            </a:extLst>
          </p:cNvPr>
          <p:cNvSpPr/>
          <p:nvPr/>
        </p:nvSpPr>
        <p:spPr>
          <a:xfrm>
            <a:off x="2216479" y="2483434"/>
            <a:ext cx="6509832" cy="36004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solidFill>
                <a:prstClr val="white"/>
              </a:solidFill>
              <a:latin typeface="Meiryo UI" panose="020B0604030504040204" pitchFamily="50" charset="-128"/>
              <a:ea typeface="Meiryo UI" panose="020B0604030504040204" pitchFamily="50" charset="-128"/>
            </a:endParaRPr>
          </a:p>
        </p:txBody>
      </p:sp>
      <p:sp>
        <p:nvSpPr>
          <p:cNvPr id="9" name="角丸四角形 8">
            <a:extLst>
              <a:ext uri="{FF2B5EF4-FFF2-40B4-BE49-F238E27FC236}">
                <a16:creationId xmlns:a16="http://schemas.microsoft.com/office/drawing/2014/main" id="{4137ADFC-5466-CD8B-7EFE-BD76FF64C20D}"/>
              </a:ext>
            </a:extLst>
          </p:cNvPr>
          <p:cNvSpPr/>
          <p:nvPr/>
        </p:nvSpPr>
        <p:spPr>
          <a:xfrm>
            <a:off x="2216478" y="3233482"/>
            <a:ext cx="6509832" cy="36004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lang="ja-JP" altLang="en-US">
              <a:solidFill>
                <a:prstClr val="white"/>
              </a:solidFill>
              <a:latin typeface="Meiryo UI" panose="020B0604030504040204" pitchFamily="50" charset="-128"/>
              <a:ea typeface="Meiryo UI" panose="020B0604030504040204" pitchFamily="50" charset="-128"/>
            </a:endParaRPr>
          </a:p>
        </p:txBody>
      </p:sp>
      <p:sp>
        <p:nvSpPr>
          <p:cNvPr id="10" name="テキスト ボックス 12">
            <a:extLst>
              <a:ext uri="{FF2B5EF4-FFF2-40B4-BE49-F238E27FC236}">
                <a16:creationId xmlns:a16="http://schemas.microsoft.com/office/drawing/2014/main" id="{C1C0DEB7-8497-2682-C44F-8888E26824BD}"/>
              </a:ext>
            </a:extLst>
          </p:cNvPr>
          <p:cNvSpPr txBox="1">
            <a:spLocks noChangeArrowheads="1"/>
          </p:cNvSpPr>
          <p:nvPr/>
        </p:nvSpPr>
        <p:spPr bwMode="auto">
          <a:xfrm>
            <a:off x="2614375" y="6032846"/>
            <a:ext cx="748883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spcBef>
                <a:spcPct val="0"/>
              </a:spcBef>
              <a:buClrTx/>
              <a:buFontTx/>
              <a:buNone/>
            </a:pPr>
            <a:r>
              <a:rPr lang="ja-JP" altLang="en-US" sz="1600" dirty="0">
                <a:solidFill>
                  <a:prstClr val="black"/>
                </a:solidFill>
                <a:latin typeface="Meiryo UI" panose="020B0604030504040204" pitchFamily="50" charset="-128"/>
                <a:ea typeface="Meiryo UI" panose="020B0604030504040204" pitchFamily="50" charset="-128"/>
              </a:rPr>
              <a:t>（出典）経済産業省</a:t>
            </a:r>
            <a:r>
              <a:rPr lang="en-US" altLang="ja-JP" sz="1600" dirty="0">
                <a:solidFill>
                  <a:prstClr val="black"/>
                </a:solidFill>
                <a:latin typeface="Meiryo UI" panose="020B0604030504040204" pitchFamily="50" charset="-128"/>
                <a:ea typeface="Meiryo UI" panose="020B0604030504040204" pitchFamily="50" charset="-128"/>
              </a:rPr>
              <a:t>:</a:t>
            </a:r>
            <a:r>
              <a:rPr lang="ja-JP" altLang="en-US" sz="1600" dirty="0">
                <a:solidFill>
                  <a:prstClr val="black"/>
                </a:solidFill>
                <a:latin typeface="Meiryo UI" panose="020B0604030504040204" pitchFamily="50" charset="-128"/>
                <a:ea typeface="Meiryo UI" panose="020B0604030504040204" pitchFamily="50" charset="-128"/>
              </a:rPr>
              <a:t>「営業秘密の管理実態に関するアンケート調査」</a:t>
            </a:r>
            <a:r>
              <a:rPr lang="en-US" altLang="ja-JP" sz="1600" dirty="0">
                <a:solidFill>
                  <a:prstClr val="black"/>
                </a:solidFill>
                <a:latin typeface="Meiryo UI" panose="020B0604030504040204" pitchFamily="50" charset="-128"/>
                <a:ea typeface="Meiryo UI" panose="020B0604030504040204" pitchFamily="50" charset="-128"/>
              </a:rPr>
              <a:t>(2013</a:t>
            </a:r>
            <a:r>
              <a:rPr lang="ja-JP" altLang="en-US" sz="1600" dirty="0">
                <a:solidFill>
                  <a:prstClr val="black"/>
                </a:solidFill>
                <a:latin typeface="Meiryo UI" panose="020B0604030504040204" pitchFamily="50" charset="-128"/>
                <a:ea typeface="Meiryo UI" panose="020B0604030504040204" pitchFamily="50" charset="-128"/>
              </a:rPr>
              <a:t>年</a:t>
            </a:r>
            <a:r>
              <a:rPr lang="en-US" altLang="ja-JP" sz="1600" dirty="0">
                <a:solidFill>
                  <a:prstClr val="black"/>
                </a:solidFill>
                <a:latin typeface="Meiryo UI" panose="020B0604030504040204" pitchFamily="50" charset="-128"/>
                <a:ea typeface="Meiryo UI" panose="020B0604030504040204" pitchFamily="50" charset="-128"/>
              </a:rPr>
              <a:t>)</a:t>
            </a:r>
            <a:endParaRPr lang="ja-JP" altLang="en-US" sz="1600" dirty="0">
              <a:solidFill>
                <a:prstClr val="black"/>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332539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92DFF40-795E-1888-1389-9B40245F113F}"/>
              </a:ext>
            </a:extLst>
          </p:cNvPr>
          <p:cNvSpPr>
            <a:spLocks noGrp="1"/>
          </p:cNvSpPr>
          <p:nvPr>
            <p:ph type="title"/>
          </p:nvPr>
        </p:nvSpPr>
        <p:spPr/>
        <p:txBody>
          <a:bodyPr/>
          <a:lstStyle/>
          <a:p>
            <a:r>
              <a:rPr kumimoji="1" lang="en-US" altLang="ja-JP" dirty="0"/>
              <a:t>3. </a:t>
            </a:r>
            <a:r>
              <a:rPr kumimoji="1" lang="ja-JP" altLang="en-US" dirty="0"/>
              <a:t>情報漏えい対策ポイント</a:t>
            </a:r>
          </a:p>
        </p:txBody>
      </p:sp>
      <p:sp>
        <p:nvSpPr>
          <p:cNvPr id="3" name="コンテンツ プレースホルダー 2">
            <a:extLst>
              <a:ext uri="{FF2B5EF4-FFF2-40B4-BE49-F238E27FC236}">
                <a16:creationId xmlns:a16="http://schemas.microsoft.com/office/drawing/2014/main" id="{F3D36003-0C3C-C88A-95F2-08B8769DA1CB}"/>
              </a:ext>
            </a:extLst>
          </p:cNvPr>
          <p:cNvSpPr>
            <a:spLocks noGrp="1"/>
          </p:cNvSpPr>
          <p:nvPr>
            <p:ph idx="1"/>
          </p:nvPr>
        </p:nvSpPr>
        <p:spPr/>
        <p:txBody>
          <a:bodyPr/>
          <a:lstStyle/>
          <a:p>
            <a:pPr marL="0" indent="0">
              <a:buNone/>
            </a:pPr>
            <a:r>
              <a:rPr kumimoji="1" lang="ja-JP" altLang="en-US" dirty="0"/>
              <a:t>（１）企業の情報を自宅等に許可なく持ち出さない</a:t>
            </a:r>
          </a:p>
          <a:p>
            <a:pPr marL="0" indent="0">
              <a:buNone/>
            </a:pPr>
            <a:endParaRPr kumimoji="1" lang="ja-JP" altLang="en-US" dirty="0"/>
          </a:p>
        </p:txBody>
      </p:sp>
      <p:sp>
        <p:nvSpPr>
          <p:cNvPr id="4" name="スライド番号プレースホルダー 3">
            <a:extLst>
              <a:ext uri="{FF2B5EF4-FFF2-40B4-BE49-F238E27FC236}">
                <a16:creationId xmlns:a16="http://schemas.microsoft.com/office/drawing/2014/main" id="{EA5D5ABC-C34A-6ED9-7388-2C99DA26A615}"/>
              </a:ext>
            </a:extLst>
          </p:cNvPr>
          <p:cNvSpPr>
            <a:spLocks noGrp="1"/>
          </p:cNvSpPr>
          <p:nvPr>
            <p:ph type="sldNum" sz="quarter" idx="12"/>
          </p:nvPr>
        </p:nvSpPr>
        <p:spPr/>
        <p:txBody>
          <a:bodyPr/>
          <a:lstStyle/>
          <a:p>
            <a:fld id="{2D0B2721-0B86-4E2B-BA2B-D37C06C38BC6}" type="slidenum">
              <a:rPr kumimoji="1" lang="ja-JP" altLang="en-US" smtClean="0"/>
              <a:t>8</a:t>
            </a:fld>
            <a:endParaRPr kumimoji="1" lang="ja-JP" altLang="en-US"/>
          </a:p>
        </p:txBody>
      </p:sp>
      <p:pic>
        <p:nvPicPr>
          <p:cNvPr id="5" name="Picture 2">
            <a:extLst>
              <a:ext uri="{FF2B5EF4-FFF2-40B4-BE49-F238E27FC236}">
                <a16:creationId xmlns:a16="http://schemas.microsoft.com/office/drawing/2014/main" id="{EA48D433-069D-3B71-B1EA-EB11664E439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00438" y="1953629"/>
            <a:ext cx="6027102" cy="39372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テキスト ボックス 18">
            <a:extLst>
              <a:ext uri="{FF2B5EF4-FFF2-40B4-BE49-F238E27FC236}">
                <a16:creationId xmlns:a16="http://schemas.microsoft.com/office/drawing/2014/main" id="{0456F5E2-42ED-4C68-9DFE-10B829C4479F}"/>
              </a:ext>
            </a:extLst>
          </p:cNvPr>
          <p:cNvSpPr txBox="1">
            <a:spLocks noChangeArrowheads="1"/>
          </p:cNvSpPr>
          <p:nvPr/>
        </p:nvSpPr>
        <p:spPr bwMode="auto">
          <a:xfrm>
            <a:off x="3945962" y="6123542"/>
            <a:ext cx="4649398" cy="369332"/>
          </a:xfrm>
          <a:prstGeom prst="rect">
            <a:avLst/>
          </a:prstGeom>
          <a:solidFill>
            <a:srgbClr val="FFCCCC"/>
          </a:solidFill>
          <a:ln w="9525">
            <a:solidFill>
              <a:srgbClr val="000000"/>
            </a:solidFill>
            <a:miter lim="800000"/>
            <a:headEnd/>
            <a:tailEnd/>
          </a:ln>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spcBef>
                <a:spcPct val="0"/>
              </a:spcBef>
              <a:buClrTx/>
              <a:buNone/>
            </a:pPr>
            <a:r>
              <a:rPr lang="ja-JP" altLang="en-US" sz="1800" b="1" dirty="0">
                <a:solidFill>
                  <a:srgbClr val="FF0000"/>
                </a:solidFill>
                <a:latin typeface="ＭＳ Ｐゴシック" pitchFamily="50" charset="-128"/>
              </a:rPr>
              <a:t>紛失による情報漏えいの危険もあります！</a:t>
            </a:r>
            <a:endParaRPr lang="en-US" altLang="ja-JP" sz="1800" b="1" dirty="0">
              <a:solidFill>
                <a:srgbClr val="FF0000"/>
              </a:solidFill>
              <a:latin typeface="ＭＳ Ｐゴシック" pitchFamily="50" charset="-128"/>
            </a:endParaRPr>
          </a:p>
        </p:txBody>
      </p:sp>
      <p:grpSp>
        <p:nvGrpSpPr>
          <p:cNvPr id="7" name="グループ化 6">
            <a:extLst>
              <a:ext uri="{FF2B5EF4-FFF2-40B4-BE49-F238E27FC236}">
                <a16:creationId xmlns:a16="http://schemas.microsoft.com/office/drawing/2014/main" id="{F3268DAA-52FC-AC78-A33F-37BBE0701BED}"/>
              </a:ext>
            </a:extLst>
          </p:cNvPr>
          <p:cNvGrpSpPr>
            <a:grpSpLocks/>
          </p:cNvGrpSpPr>
          <p:nvPr/>
        </p:nvGrpSpPr>
        <p:grpSpPr bwMode="auto">
          <a:xfrm>
            <a:off x="3313534" y="5949604"/>
            <a:ext cx="642938" cy="646113"/>
            <a:chOff x="1533858" y="5286915"/>
            <a:chExt cx="643098" cy="646331"/>
          </a:xfrm>
        </p:grpSpPr>
        <p:sp>
          <p:nvSpPr>
            <p:cNvPr id="8" name="円/楕円 31">
              <a:extLst>
                <a:ext uri="{FF2B5EF4-FFF2-40B4-BE49-F238E27FC236}">
                  <a16:creationId xmlns:a16="http://schemas.microsoft.com/office/drawing/2014/main" id="{604CA92A-FC31-BC3E-C2CD-D434E27E7307}"/>
                </a:ext>
              </a:extLst>
            </p:cNvPr>
            <p:cNvSpPr>
              <a:spLocks noChangeAspect="1"/>
            </p:cNvSpPr>
            <p:nvPr/>
          </p:nvSpPr>
          <p:spPr>
            <a:xfrm>
              <a:off x="1533858" y="5344084"/>
              <a:ext cx="585934" cy="58598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defRPr/>
              </a:pPr>
              <a:endParaRPr lang="ja-JP" altLang="en-US"/>
            </a:p>
          </p:txBody>
        </p:sp>
        <p:sp>
          <p:nvSpPr>
            <p:cNvPr id="9" name="テキスト ボックス 28">
              <a:extLst>
                <a:ext uri="{FF2B5EF4-FFF2-40B4-BE49-F238E27FC236}">
                  <a16:creationId xmlns:a16="http://schemas.microsoft.com/office/drawing/2014/main" id="{68C64698-B056-F170-7F75-5372C1F8E6BF}"/>
                </a:ext>
              </a:extLst>
            </p:cNvPr>
            <p:cNvSpPr txBox="1">
              <a:spLocks noChangeArrowheads="1"/>
            </p:cNvSpPr>
            <p:nvPr/>
          </p:nvSpPr>
          <p:spPr bwMode="auto">
            <a:xfrm>
              <a:off x="1674538" y="5286915"/>
              <a:ext cx="50241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spcBef>
                  <a:spcPct val="0"/>
                </a:spcBef>
                <a:buClrTx/>
                <a:buFontTx/>
                <a:buNone/>
              </a:pPr>
              <a:r>
                <a:rPr lang="en-US" altLang="ja-JP" sz="3600" b="1" dirty="0">
                  <a:latin typeface="HGS明朝E" pitchFamily="18" charset="-128"/>
                  <a:ea typeface="HGS明朝E" pitchFamily="18" charset="-128"/>
                </a:rPr>
                <a:t>!</a:t>
              </a:r>
            </a:p>
          </p:txBody>
        </p:sp>
      </p:grpSp>
    </p:spTree>
    <p:extLst>
      <p:ext uri="{BB962C8B-B14F-4D97-AF65-F5344CB8AC3E}">
        <p14:creationId xmlns:p14="http://schemas.microsoft.com/office/powerpoint/2010/main" val="6895677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AC99862-F249-CA2D-2002-D9BA8F2BE527}"/>
              </a:ext>
            </a:extLst>
          </p:cNvPr>
          <p:cNvSpPr>
            <a:spLocks noGrp="1"/>
          </p:cNvSpPr>
          <p:nvPr>
            <p:ph type="title"/>
          </p:nvPr>
        </p:nvSpPr>
        <p:spPr/>
        <p:txBody>
          <a:bodyPr/>
          <a:lstStyle/>
          <a:p>
            <a:r>
              <a:rPr kumimoji="1" lang="en-US" altLang="ja-JP" dirty="0"/>
              <a:t>3. </a:t>
            </a:r>
            <a:r>
              <a:rPr kumimoji="1" lang="ja-JP" altLang="en-US" dirty="0"/>
              <a:t>情報漏えい対策ポイント</a:t>
            </a:r>
          </a:p>
        </p:txBody>
      </p:sp>
      <p:sp>
        <p:nvSpPr>
          <p:cNvPr id="3" name="コンテンツ プレースホルダー 2">
            <a:extLst>
              <a:ext uri="{FF2B5EF4-FFF2-40B4-BE49-F238E27FC236}">
                <a16:creationId xmlns:a16="http://schemas.microsoft.com/office/drawing/2014/main" id="{1E6F67DA-BC24-D6ED-8B54-7106396E068D}"/>
              </a:ext>
            </a:extLst>
          </p:cNvPr>
          <p:cNvSpPr>
            <a:spLocks noGrp="1"/>
          </p:cNvSpPr>
          <p:nvPr>
            <p:ph idx="1"/>
          </p:nvPr>
        </p:nvSpPr>
        <p:spPr/>
        <p:txBody>
          <a:bodyPr/>
          <a:lstStyle/>
          <a:p>
            <a:pPr marL="0" indent="0">
              <a:buNone/>
            </a:pPr>
            <a:r>
              <a:rPr kumimoji="1" lang="ja-JP" altLang="en-US" dirty="0"/>
              <a:t>（２）私物のパソコンや電子媒体を会社に持ち込まない</a:t>
            </a:r>
          </a:p>
          <a:p>
            <a:pPr marL="0" indent="0">
              <a:buNone/>
            </a:pPr>
            <a:endParaRPr kumimoji="1" lang="ja-JP" altLang="en-US" dirty="0"/>
          </a:p>
        </p:txBody>
      </p:sp>
      <p:sp>
        <p:nvSpPr>
          <p:cNvPr id="4" name="スライド番号プレースホルダー 3">
            <a:extLst>
              <a:ext uri="{FF2B5EF4-FFF2-40B4-BE49-F238E27FC236}">
                <a16:creationId xmlns:a16="http://schemas.microsoft.com/office/drawing/2014/main" id="{F1D707FE-F18E-999D-5580-FFC49FB88553}"/>
              </a:ext>
            </a:extLst>
          </p:cNvPr>
          <p:cNvSpPr>
            <a:spLocks noGrp="1"/>
          </p:cNvSpPr>
          <p:nvPr>
            <p:ph type="sldNum" sz="quarter" idx="12"/>
          </p:nvPr>
        </p:nvSpPr>
        <p:spPr/>
        <p:txBody>
          <a:bodyPr/>
          <a:lstStyle/>
          <a:p>
            <a:fld id="{2D0B2721-0B86-4E2B-BA2B-D37C06C38BC6}" type="slidenum">
              <a:rPr kumimoji="1" lang="ja-JP" altLang="en-US" smtClean="0"/>
              <a:t>9</a:t>
            </a:fld>
            <a:endParaRPr kumimoji="1" lang="ja-JP" altLang="en-US"/>
          </a:p>
        </p:txBody>
      </p:sp>
      <p:sp>
        <p:nvSpPr>
          <p:cNvPr id="5" name="テキスト ボックス 18">
            <a:extLst>
              <a:ext uri="{FF2B5EF4-FFF2-40B4-BE49-F238E27FC236}">
                <a16:creationId xmlns:a16="http://schemas.microsoft.com/office/drawing/2014/main" id="{46836BCD-4C85-E2A3-AD42-ADFDF4514CB6}"/>
              </a:ext>
            </a:extLst>
          </p:cNvPr>
          <p:cNvSpPr txBox="1">
            <a:spLocks noChangeArrowheads="1"/>
          </p:cNvSpPr>
          <p:nvPr/>
        </p:nvSpPr>
        <p:spPr bwMode="auto">
          <a:xfrm>
            <a:off x="4209844" y="5873784"/>
            <a:ext cx="3772312" cy="369332"/>
          </a:xfrm>
          <a:prstGeom prst="rect">
            <a:avLst/>
          </a:prstGeom>
          <a:solidFill>
            <a:srgbClr val="FFCCCC"/>
          </a:solidFill>
          <a:ln w="9525">
            <a:solidFill>
              <a:srgbClr val="000000"/>
            </a:solidFill>
            <a:miter lim="800000"/>
            <a:headEnd/>
            <a:tailEnd/>
          </a:ln>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spcBef>
                <a:spcPct val="0"/>
              </a:spcBef>
              <a:buClrTx/>
              <a:buNone/>
            </a:pPr>
            <a:r>
              <a:rPr lang="ja-JP" altLang="en-US" sz="1800" b="1" dirty="0">
                <a:solidFill>
                  <a:srgbClr val="FF0000"/>
                </a:solidFill>
                <a:latin typeface="Meiryo UI" panose="020B0604030504040204" pitchFamily="50" charset="-128"/>
                <a:ea typeface="Meiryo UI" panose="020B0604030504040204" pitchFamily="50" charset="-128"/>
              </a:rPr>
              <a:t>ウイルス感染のリスクも高まります！</a:t>
            </a:r>
            <a:endParaRPr lang="en-US" altLang="ja-JP" sz="1800" b="1" dirty="0">
              <a:solidFill>
                <a:srgbClr val="FF0000"/>
              </a:solidFill>
              <a:latin typeface="Meiryo UI" panose="020B0604030504040204" pitchFamily="50" charset="-128"/>
              <a:ea typeface="Meiryo UI" panose="020B0604030504040204" pitchFamily="50" charset="-128"/>
            </a:endParaRPr>
          </a:p>
        </p:txBody>
      </p:sp>
      <p:grpSp>
        <p:nvGrpSpPr>
          <p:cNvPr id="6" name="グループ化 5">
            <a:extLst>
              <a:ext uri="{FF2B5EF4-FFF2-40B4-BE49-F238E27FC236}">
                <a16:creationId xmlns:a16="http://schemas.microsoft.com/office/drawing/2014/main" id="{C99A90F2-A190-64F5-3E0E-FFF5449E5E42}"/>
              </a:ext>
            </a:extLst>
          </p:cNvPr>
          <p:cNvGrpSpPr>
            <a:grpSpLocks/>
          </p:cNvGrpSpPr>
          <p:nvPr/>
        </p:nvGrpSpPr>
        <p:grpSpPr bwMode="auto">
          <a:xfrm>
            <a:off x="3577415" y="5710237"/>
            <a:ext cx="642938" cy="646113"/>
            <a:chOff x="1533858" y="5286915"/>
            <a:chExt cx="643098" cy="646331"/>
          </a:xfrm>
        </p:grpSpPr>
        <p:sp>
          <p:nvSpPr>
            <p:cNvPr id="8" name="円/楕円 19">
              <a:extLst>
                <a:ext uri="{FF2B5EF4-FFF2-40B4-BE49-F238E27FC236}">
                  <a16:creationId xmlns:a16="http://schemas.microsoft.com/office/drawing/2014/main" id="{87C5CD9D-19BC-397A-414D-B140B9FDD41B}"/>
                </a:ext>
              </a:extLst>
            </p:cNvPr>
            <p:cNvSpPr>
              <a:spLocks noChangeAspect="1"/>
            </p:cNvSpPr>
            <p:nvPr/>
          </p:nvSpPr>
          <p:spPr>
            <a:xfrm>
              <a:off x="1533858" y="5344084"/>
              <a:ext cx="585934" cy="58598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defRPr/>
              </a:pPr>
              <a:endParaRPr lang="ja-JP" altLang="en-US">
                <a:latin typeface="Meiryo UI" panose="020B0604030504040204" pitchFamily="50" charset="-128"/>
                <a:ea typeface="Meiryo UI" panose="020B0604030504040204" pitchFamily="50" charset="-128"/>
              </a:endParaRPr>
            </a:p>
          </p:txBody>
        </p:sp>
        <p:sp>
          <p:nvSpPr>
            <p:cNvPr id="9" name="テキスト ボックス 28">
              <a:extLst>
                <a:ext uri="{FF2B5EF4-FFF2-40B4-BE49-F238E27FC236}">
                  <a16:creationId xmlns:a16="http://schemas.microsoft.com/office/drawing/2014/main" id="{28459709-491F-3A25-1C97-E9E7B965A52F}"/>
                </a:ext>
              </a:extLst>
            </p:cNvPr>
            <p:cNvSpPr txBox="1">
              <a:spLocks noChangeArrowheads="1"/>
            </p:cNvSpPr>
            <p:nvPr/>
          </p:nvSpPr>
          <p:spPr bwMode="auto">
            <a:xfrm>
              <a:off x="1674538" y="5286915"/>
              <a:ext cx="50241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spcBef>
                  <a:spcPct val="0"/>
                </a:spcBef>
                <a:buClrTx/>
                <a:buFontTx/>
                <a:buNone/>
              </a:pPr>
              <a:r>
                <a:rPr lang="en-US" altLang="ja-JP" sz="3600" b="1" dirty="0">
                  <a:latin typeface="Meiryo UI" panose="020B0604030504040204" pitchFamily="50" charset="-128"/>
                  <a:ea typeface="Meiryo UI" panose="020B0604030504040204" pitchFamily="50" charset="-128"/>
                </a:rPr>
                <a:t>!</a:t>
              </a:r>
            </a:p>
          </p:txBody>
        </p:sp>
      </p:grpSp>
      <p:pic>
        <p:nvPicPr>
          <p:cNvPr id="7" name="Picture 2">
            <a:extLst>
              <a:ext uri="{FF2B5EF4-FFF2-40B4-BE49-F238E27FC236}">
                <a16:creationId xmlns:a16="http://schemas.microsoft.com/office/drawing/2014/main" id="{0B2F4156-4049-6EC2-B8D2-9E989181B70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11114" y="2223881"/>
            <a:ext cx="5973913" cy="3345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1053790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2023</Words>
  <Application>Microsoft Office PowerPoint</Application>
  <PresentationFormat>ワイド画面</PresentationFormat>
  <Paragraphs>183</Paragraphs>
  <Slides>17</Slides>
  <Notes>14</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17</vt:i4>
      </vt:variant>
    </vt:vector>
  </HeadingPairs>
  <TitlesOfParts>
    <vt:vector size="23" baseType="lpstr">
      <vt:lpstr>HGS明朝E</vt:lpstr>
      <vt:lpstr>Meiryo UI</vt:lpstr>
      <vt:lpstr>ＭＳ Ｐゴシック</vt:lpstr>
      <vt:lpstr>游ゴシック</vt:lpstr>
      <vt:lpstr>Arial</vt:lpstr>
      <vt:lpstr>Office テーマ</vt:lpstr>
      <vt:lpstr>本資料の使用条件</vt:lpstr>
      <vt:lpstr>映像で知る情報セキュリティ</vt:lpstr>
      <vt:lpstr>目次</vt:lpstr>
      <vt:lpstr>1. はじめに</vt:lpstr>
      <vt:lpstr>映像をご覧ください</vt:lpstr>
      <vt:lpstr>2. 内部不正による情報漏えいの危険性</vt:lpstr>
      <vt:lpstr>2. 内部不正による情報漏えいの危険性</vt:lpstr>
      <vt:lpstr>3. 情報漏えい対策ポイント</vt:lpstr>
      <vt:lpstr>3. 情報漏えい対策ポイント</vt:lpstr>
      <vt:lpstr>3. 情報漏えい対策ポイント</vt:lpstr>
      <vt:lpstr>3. 情報漏えい対策ポイント</vt:lpstr>
      <vt:lpstr>3. 情報漏えい対策ポイント</vt:lpstr>
      <vt:lpstr>3. 情報漏えい対策ポイント</vt:lpstr>
      <vt:lpstr>3. 情報漏えい対策ポイント</vt:lpstr>
      <vt:lpstr>3. 情報漏えい対策ポイント</vt:lpstr>
      <vt:lpstr>4. 情報漏えい発生時の対応ポイント</vt:lpstr>
      <vt:lpstr>参考資料</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2024-08-05T06:49:20Z</dcterms:created>
  <dcterms:modified xsi:type="dcterms:W3CDTF">2025-04-21T08:43:30Z</dcterms:modified>
</cp:coreProperties>
</file>