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5" r:id="rId2"/>
  </p:sldMasterIdLst>
  <p:notesMasterIdLst>
    <p:notesMasterId r:id="rId27"/>
  </p:notesMasterIdLst>
  <p:sldIdLst>
    <p:sldId id="289" r:id="rId3"/>
    <p:sldId id="291" r:id="rId4"/>
    <p:sldId id="258" r:id="rId5"/>
    <p:sldId id="261" r:id="rId6"/>
    <p:sldId id="259" r:id="rId7"/>
    <p:sldId id="1052" r:id="rId8"/>
    <p:sldId id="260" r:id="rId9"/>
    <p:sldId id="262" r:id="rId10"/>
    <p:sldId id="1055" r:id="rId11"/>
    <p:sldId id="1072" r:id="rId12"/>
    <p:sldId id="1057" r:id="rId13"/>
    <p:sldId id="1059" r:id="rId14"/>
    <p:sldId id="1061" r:id="rId15"/>
    <p:sldId id="1063" r:id="rId16"/>
    <p:sldId id="1064" r:id="rId17"/>
    <p:sldId id="1074" r:id="rId18"/>
    <p:sldId id="1066" r:id="rId19"/>
    <p:sldId id="1067" r:id="rId20"/>
    <p:sldId id="1062" r:id="rId21"/>
    <p:sldId id="1068" r:id="rId22"/>
    <p:sldId id="1069" r:id="rId23"/>
    <p:sldId id="1070" r:id="rId24"/>
    <p:sldId id="1071" r:id="rId25"/>
    <p:sldId id="1050" r:id="rId2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DAA"/>
    <a:srgbClr val="E15E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4471" autoAdjust="0"/>
  </p:normalViewPr>
  <p:slideViewPr>
    <p:cSldViewPr snapToGrid="0">
      <p:cViewPr varScale="1">
        <p:scale>
          <a:sx n="78" d="100"/>
          <a:sy n="78" d="100"/>
        </p:scale>
        <p:origin x="82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69FE68-A3DA-4DE2-BF3D-AD977643A7E9}" type="datetimeFigureOut">
              <a:rPr kumimoji="1" lang="ja-JP" altLang="en-US" smtClean="0"/>
              <a:t>2025/4/8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269210-E740-40F4-AF5D-4F42BD57533E}" type="slidenum">
              <a:rPr kumimoji="1" lang="ja-JP" altLang="en-US" smtClean="0"/>
              <a:t>‹#›</a:t>
            </a:fld>
            <a:endParaRPr kumimoji="1" lang="ja-JP" altLang="en-US"/>
          </a:p>
        </p:txBody>
      </p:sp>
    </p:spTree>
    <p:extLst>
      <p:ext uri="{BB962C8B-B14F-4D97-AF65-F5344CB8AC3E}">
        <p14:creationId xmlns:p14="http://schemas.microsoft.com/office/powerpoint/2010/main" val="301326702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映像で知る情報セキュリティ「今、そこにある脅威　</a:t>
            </a:r>
            <a:r>
              <a:rPr lang="ja-JP" altLang="en-US" sz="1200" kern="1200" dirty="0">
                <a:solidFill>
                  <a:prstClr val="black"/>
                </a:solidFill>
                <a:latin typeface="ＭＳ Ｐゴシック" panose="020B0600070205080204" pitchFamily="50" charset="-128"/>
                <a:ea typeface="+mn-ea"/>
              </a:rPr>
              <a:t>～内部不正による情報流出のリスク～</a:t>
            </a:r>
            <a:r>
              <a:rPr kumimoji="1" lang="ja-JP" altLang="en-US" dirty="0">
                <a:latin typeface="ＭＳ Ｐゴシック" panose="020B0600070205080204" pitchFamily="50" charset="-128"/>
                <a:ea typeface="+mn-ea"/>
              </a:rPr>
              <a:t>」を使った講習会用スライドです。</a:t>
            </a:r>
          </a:p>
          <a:p>
            <a:endParaRPr kumimoji="1" lang="ja-JP" altLang="en-US" dirty="0"/>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70085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ここからは、内部不正の主な手口を説明します。</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１つ目は、正規の権限を持つ組織の内部者が情報を持ち出す手口です。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所属部署、職位に応じて正規に付与された権限を悪用します。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外部からの攻撃による漏えいと異なり、対策を講じにくいことが特徴です。</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E3BB86-A231-4939-A3C4-4D2AFB6087F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63371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２つ目は、</a:t>
            </a:r>
            <a:r>
              <a:rPr lang="en-US" altLang="ja-JP" sz="1200" dirty="0">
                <a:latin typeface="Meiryo UI" panose="020B0604030504040204" pitchFamily="50" charset="-128"/>
                <a:ea typeface="Meiryo UI" panose="020B0604030504040204" pitchFamily="50" charset="-128"/>
              </a:rPr>
              <a:t>SNS</a:t>
            </a:r>
            <a:r>
              <a:rPr lang="ja-JP" altLang="en-US" sz="1200" dirty="0">
                <a:latin typeface="Meiryo UI" panose="020B0604030504040204" pitchFamily="50" charset="-128"/>
                <a:ea typeface="Meiryo UI" panose="020B0604030504040204" pitchFamily="50" charset="-128"/>
              </a:rPr>
              <a:t>などメッセージアプリで</a:t>
            </a:r>
            <a:r>
              <a:rPr lang="en-US" altLang="ja-JP" sz="1200" dirty="0">
                <a:latin typeface="Meiryo UI" panose="020B0604030504040204" pitchFamily="50" charset="-128"/>
                <a:ea typeface="Meiryo UI" panose="020B0604030504040204" pitchFamily="50" charset="-128"/>
              </a:rPr>
              <a:t>ID</a:t>
            </a:r>
            <a:r>
              <a:rPr lang="ja-JP" altLang="en-US" sz="1200" dirty="0">
                <a:latin typeface="Meiryo UI" panose="020B0604030504040204" pitchFamily="50" charset="-128"/>
                <a:ea typeface="Meiryo UI" panose="020B0604030504040204" pitchFamily="50" charset="-128"/>
              </a:rPr>
              <a:t>、パスワードを聞き出す</a:t>
            </a:r>
            <a:r>
              <a:rPr lang="ja-JP" altLang="en-US" sz="1200" b="0" dirty="0">
                <a:latin typeface="Meiryo UI" panose="020B0604030504040204" pitchFamily="50" charset="-128"/>
                <a:ea typeface="Meiryo UI" panose="020B0604030504040204" pitchFamily="50" charset="-128"/>
              </a:rPr>
              <a:t>という手口です。</a:t>
            </a:r>
            <a:endParaRPr lang="en-US" altLang="ja-JP" sz="1200" b="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SNS</a:t>
            </a:r>
            <a:r>
              <a:rPr kumimoji="1" lang="ja-JP" altLang="en-US" dirty="0">
                <a:latin typeface="Meiryo UI" panose="020B0604030504040204" pitchFamily="50" charset="-128"/>
                <a:ea typeface="Meiryo UI" panose="020B0604030504040204" pitchFamily="50" charset="-128"/>
              </a:rPr>
              <a:t>やスマートフォンなどの普及により、パソコン以外の機器で気軽に連絡を取り合うことが可能になりました。</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その気軽さを逆手に取り、退職した元上司や同僚から認証情報などの社内情報を聞かれることがあるかもしれません。</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教えてしまった在職者も情報漏えいの責任を問われるので、</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たとえ相手が親交のある退職した元上司だったとしても、認証情報を伝えてはいけません。</a:t>
            </a:r>
            <a:endParaRPr kumimoji="1"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E3BB86-A231-4939-A3C4-4D2AFB6087F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0985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３つ目は</a:t>
            </a:r>
            <a:r>
              <a:rPr lang="ja-JP" altLang="en-US" sz="1200" dirty="0">
                <a:latin typeface="Meiryo UI" panose="020B0604030504040204" pitchFamily="50" charset="-128"/>
                <a:ea typeface="Meiryo UI" panose="020B0604030504040204" pitchFamily="50" charset="-128"/>
              </a:rPr>
              <a:t>外部記録媒体やクラウドサービスを使って持ち出す手口です</a:t>
            </a:r>
            <a:r>
              <a:rPr kumimoji="1" lang="ja-JP" altLang="en-US" dirty="0">
                <a:latin typeface="Meiryo UI" panose="020B0604030504040204" pitchFamily="50" charset="-128"/>
                <a:ea typeface="Meiryo UI" panose="020B0604030504040204" pitchFamily="50" charset="-128"/>
              </a:rPr>
              <a:t>。</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在宅勤務の浸透やクラウドファーストの普及により、</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場所を選ばない、自由なワークスタイルが定着しています。</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こうした環境下で資料やデータを業務利用する場合、</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外部記録媒体やクラウドサービスが活用されています。</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一方で</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組織内の情報を容易にコピーし持ち出すことが可能になると、</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内部不正のリスクも高まります。</a:t>
            </a:r>
            <a:endParaRPr kumimoji="1"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E3BB86-A231-4939-A3C4-4D2AFB6087F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350868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None/>
            </a:pPr>
            <a:r>
              <a:rPr lang="ja-JP" altLang="en-US" dirty="0">
                <a:latin typeface="Meiryo UI" panose="020B0604030504040204" pitchFamily="50" charset="-128"/>
                <a:ea typeface="Meiryo UI" panose="020B0604030504040204" pitchFamily="50" charset="-128"/>
              </a:rPr>
              <a:t>続いて、不正をおこさせないためのポイントについて説明していきます。</a:t>
            </a:r>
            <a:endParaRPr lang="en-US" altLang="ja-JP" dirty="0">
              <a:latin typeface="Meiryo UI" panose="020B0604030504040204" pitchFamily="50" charset="-128"/>
              <a:ea typeface="Meiryo UI" panose="020B0604030504040204" pitchFamily="50" charset="-128"/>
            </a:endParaRPr>
          </a:p>
          <a:p>
            <a:pPr marL="0" indent="0">
              <a:buNone/>
            </a:pPr>
            <a:endParaRPr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不正を起こさせないポイントはご覧の</a:t>
            </a:r>
            <a:r>
              <a:rPr kumimoji="1" lang="en-US" altLang="ja-JP" dirty="0">
                <a:latin typeface="Meiryo UI" panose="020B0604030504040204" pitchFamily="50" charset="-128"/>
                <a:ea typeface="Meiryo UI" panose="020B0604030504040204" pitchFamily="50" charset="-128"/>
              </a:rPr>
              <a:t>5</a:t>
            </a:r>
            <a:r>
              <a:rPr kumimoji="1" lang="ja-JP" altLang="en-US" dirty="0">
                <a:latin typeface="Meiryo UI" panose="020B0604030504040204" pitchFamily="50" charset="-128"/>
                <a:ea typeface="Meiryo UI" panose="020B0604030504040204" pitchFamily="50" charset="-128"/>
              </a:rPr>
              <a:t>点です。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次から詳細を説明します。</a:t>
            </a:r>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E3BB86-A231-4939-A3C4-4D2AFB6087F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79069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まずは「その気にさせない」ことです。</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内部不正を処罰する規程を定めて周知するとともに、</a:t>
            </a:r>
            <a:endParaRPr kumimoji="1" lang="en-US" altLang="ja-JP" dirty="0"/>
          </a:p>
          <a:p>
            <a:r>
              <a:rPr kumimoji="1" lang="ja-JP" altLang="en-US" dirty="0"/>
              <a:t>公平な人事評価を行い、内部不正を起こす気を持たせないなど</a:t>
            </a:r>
            <a:endParaRPr kumimoji="1" lang="en-US" altLang="ja-JP" dirty="0"/>
          </a:p>
          <a:p>
            <a:r>
              <a:rPr kumimoji="1" lang="ja-JP" altLang="en-US" dirty="0"/>
              <a:t>「その気にさせない」ことが重要です。</a:t>
            </a:r>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E3BB86-A231-4939-A3C4-4D2AFB6087F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95088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「知らなかった　とはいわせない」ことが重要です。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守秘義務や必要に応じて競業避止義務の誓約書を提出させて、</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個人情報以外の業務情報も含め、</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情報を持ち出し、第三者へ提供することは不正行為であることを認識させます。</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そして、</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eiryo UI" panose="020B0604030504040204" pitchFamily="50" charset="-128"/>
                <a:ea typeface="Meiryo UI" panose="020B0604030504040204" pitchFamily="50" charset="-128"/>
              </a:rPr>
              <a:t>「持ち出したくても持ち出せない」</a:t>
            </a:r>
            <a:r>
              <a:rPr kumimoji="1" lang="ja-JP" altLang="en-US" dirty="0">
                <a:solidFill>
                  <a:srgbClr val="FF0000"/>
                </a:solidFill>
                <a:latin typeface="Meiryo UI" panose="020B0604030504040204" pitchFamily="50" charset="-128"/>
                <a:ea typeface="Meiryo UI" panose="020B0604030504040204" pitchFamily="50" charset="-128"/>
              </a:rPr>
              <a:t>ことも重要であり、</a:t>
            </a:r>
            <a:endParaRPr kumimoji="1" lang="en-US" altLang="ja-JP" dirty="0">
              <a:solidFill>
                <a:srgbClr val="FF0000"/>
              </a:solidFill>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システム的なアクセス制限や</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私物の記録媒体の持ち込みを禁止し、</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私的利用のクラウドサービスの業務利用を禁じることも有効です。</a:t>
            </a:r>
            <a:endParaRPr kumimoji="1"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E3BB86-A231-4939-A3C4-4D2AFB6087F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15159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「やると見つかる」環境を整えることも大切です。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アクセスログ取得や入退室管理、監視カメラの設置は抑止力になります。</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さらに、「やったのに「やってない」といわせない」ためのエビデンスが残るようにしましょう。</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具体的には、メールやウェブサービスのログ監視・管理をします。</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こうした対策は「万が一、内部不正が発生した場合に</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社員の身の潔白を証明する手段である」ことを伝えるのも重要です。</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これら</a:t>
            </a:r>
            <a:r>
              <a:rPr lang="en-US" altLang="ja-JP" dirty="0"/>
              <a:t>5</a:t>
            </a:r>
            <a:r>
              <a:rPr lang="ja-JP" altLang="en-US" dirty="0"/>
              <a:t>つのポイントを踏まえた対策を実施してください。</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E3BB86-A231-4939-A3C4-4D2AFB6087F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539061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最後に、内部不正を防止するための組織的対策について説明します。</a:t>
            </a:r>
            <a:endParaRPr kumimoji="1" lang="en-US" altLang="ja-JP" dirty="0"/>
          </a:p>
          <a:p>
            <a:endParaRPr kumimoji="1" lang="en-US" altLang="ja-JP" dirty="0"/>
          </a:p>
          <a:p>
            <a:r>
              <a:rPr kumimoji="1" lang="ja-JP" altLang="en-US" dirty="0"/>
              <a:t>内部不正の対策は、特定の部署だけが行えばよい、というものではありません。</a:t>
            </a:r>
            <a:endParaRPr kumimoji="1" lang="en-US" altLang="ja-JP" dirty="0"/>
          </a:p>
          <a:p>
            <a:r>
              <a:rPr kumimoji="1" lang="ja-JP" altLang="en-US" dirty="0"/>
              <a:t>それぞれの立場、部署に合わせた対策が求められます。</a:t>
            </a:r>
            <a:endParaRPr kumimoji="1" lang="en-US" altLang="ja-JP" dirty="0"/>
          </a:p>
          <a:p>
            <a:r>
              <a:rPr kumimoji="1" lang="ja-JP" altLang="en-US" dirty="0"/>
              <a:t>また、自社だけでなく、関連会社、海外の委託先など</a:t>
            </a:r>
            <a:endParaRPr kumimoji="1" lang="en-US" altLang="ja-JP" dirty="0"/>
          </a:p>
          <a:p>
            <a:r>
              <a:rPr kumimoji="1" lang="ja-JP" altLang="en-US" dirty="0"/>
              <a:t>サプライチェーン全体での徹底も必要です。</a:t>
            </a: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990300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まず、経営者及び管理部門が実施すべき対策についてです。</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経営者および管理部門は</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「情報取り扱いポリシーの作成」</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「就業規則の整備」を行います。</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ポイントはこのスライドにある通り、</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・重要情報の取扱範囲の把握</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・重要度に応じた情報管理者の設定</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を行うことです。</a:t>
            </a:r>
            <a:endParaRPr kumimoji="1" lang="en-US" altLang="ja-JP" dirty="0">
              <a:latin typeface="Meiryo UI" panose="020B0604030504040204" pitchFamily="50" charset="-128"/>
              <a:ea typeface="Meiryo UI" panose="020B0604030504040204" pitchFamily="50" charset="-128"/>
            </a:endParaRPr>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E3BB86-A231-4939-A3C4-4D2AFB6087F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928196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次に行うのは、</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どのような情報資産があるのかを把握し、</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対策を実施する体制を整備することです。</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体制を整備した後、策定した規則の遵守を促すよう、コンプライアンス教育も必要になります。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規則の遵守、研修の受講は、社長及び役員も対象になります。</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E3BB86-A231-4939-A3C4-4D2AFB6087F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29515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20519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情報システムや管理部門が行う対策は、</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アクセス権の設定やシステム操作履歴の監視など、ご覧の通りです。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・ログを記録する、</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・電磁的記録媒体の持ち込み及び持ち出しを制限する、</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・データを適切に廃棄する</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といったような対策も必要です。</a:t>
            </a:r>
            <a:endParaRPr kumimoji="1"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158619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情報システム・管理部門で行う対策のうち、システム操作履歴の監視においては、</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不自然なデータアクセスの通知や</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外部送信メールのチェック、</a:t>
            </a:r>
            <a:endParaRPr kumimoji="1" lang="en-US" altLang="ja-JP"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PC</a:t>
            </a:r>
            <a:r>
              <a:rPr kumimoji="1" lang="ja-JP" altLang="en-US" dirty="0">
                <a:latin typeface="Meiryo UI" panose="020B0604030504040204" pitchFamily="50" charset="-128"/>
                <a:ea typeface="Meiryo UI" panose="020B0604030504040204" pitchFamily="50" charset="-128"/>
              </a:rPr>
              <a:t>やネットワークなどのログの保存を行う必要があります</a:t>
            </a:r>
            <a:r>
              <a:rPr kumimoji="1" lang="ja-JP" altLang="en-US" dirty="0"/>
              <a:t>。</a:t>
            </a:r>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470961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先ほどご覧いただいた映像は、こちらの</a:t>
            </a:r>
            <a:r>
              <a:rPr kumimoji="1" lang="en-US" altLang="ja-JP" dirty="0">
                <a:latin typeface="Meiryo UI" panose="020B0604030504040204" pitchFamily="50" charset="-128"/>
                <a:ea typeface="Meiryo UI" panose="020B0604030504040204" pitchFamily="50" charset="-128"/>
              </a:rPr>
              <a:t>URL</a:t>
            </a:r>
            <a:r>
              <a:rPr kumimoji="1" lang="ja-JP" altLang="en-US" dirty="0">
                <a:latin typeface="Meiryo UI" panose="020B0604030504040204" pitchFamily="50" charset="-128"/>
                <a:ea typeface="Meiryo UI" panose="020B0604030504040204" pitchFamily="50" charset="-128"/>
              </a:rPr>
              <a:t>からいつでもご覧いただけます。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社内の環境において</a:t>
            </a:r>
            <a:r>
              <a:rPr kumimoji="1" lang="en-US" altLang="ja-JP" dirty="0">
                <a:latin typeface="Meiryo UI" panose="020B0604030504040204" pitchFamily="50" charset="-128"/>
                <a:ea typeface="Meiryo UI" panose="020B0604030504040204" pitchFamily="50" charset="-128"/>
              </a:rPr>
              <a:t>YouTube</a:t>
            </a:r>
            <a:r>
              <a:rPr kumimoji="1" lang="ja-JP" altLang="en-US" dirty="0">
                <a:latin typeface="Meiryo UI" panose="020B0604030504040204" pitchFamily="50" charset="-128"/>
                <a:ea typeface="Meiryo UI" panose="020B0604030504040204" pitchFamily="50" charset="-128"/>
              </a:rPr>
              <a:t>の視聴を制限している場合には、</a:t>
            </a:r>
            <a:endParaRPr kumimoji="1" lang="en-US" altLang="ja-JP"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IPA</a:t>
            </a:r>
            <a:r>
              <a:rPr kumimoji="1" lang="ja-JP" altLang="en-US" dirty="0">
                <a:latin typeface="Meiryo UI" panose="020B0604030504040204" pitchFamily="50" charset="-128"/>
                <a:ea typeface="Meiryo UI" panose="020B0604030504040204" pitchFamily="50" charset="-128"/>
              </a:rPr>
              <a:t>から</a:t>
            </a:r>
            <a:r>
              <a:rPr kumimoji="1" lang="en-US" altLang="ja-JP" dirty="0">
                <a:latin typeface="Meiryo UI" panose="020B0604030504040204" pitchFamily="50" charset="-128"/>
                <a:ea typeface="Meiryo UI" panose="020B0604030504040204" pitchFamily="50" charset="-128"/>
              </a:rPr>
              <a:t>DVD</a:t>
            </a:r>
            <a:r>
              <a:rPr kumimoji="1" lang="ja-JP" altLang="en-US" dirty="0">
                <a:latin typeface="Meiryo UI" panose="020B0604030504040204" pitchFamily="50" charset="-128"/>
                <a:ea typeface="Meiryo UI" panose="020B0604030504040204" pitchFamily="50" charset="-128"/>
              </a:rPr>
              <a:t>で映像を提供していますので、お気軽にお申し付けください。</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その他、情報セキュリティ対策に役立つ資料の情報を載せています。</a:t>
            </a:r>
            <a:endParaRPr kumimoji="1" lang="en-US" altLang="ja-JP"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URL</a:t>
            </a:r>
            <a:r>
              <a:rPr kumimoji="1" lang="ja-JP" altLang="en-US" dirty="0">
                <a:latin typeface="Meiryo UI" panose="020B0604030504040204" pitchFamily="50" charset="-128"/>
                <a:ea typeface="Meiryo UI" panose="020B0604030504040204" pitchFamily="50" charset="-128"/>
              </a:rPr>
              <a:t>からご覧ください。</a:t>
            </a:r>
            <a:endParaRPr kumimoji="1" lang="en-US" alt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49339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strike="noStrike" dirty="0">
                <a:solidFill>
                  <a:srgbClr val="FFFFFF"/>
                </a:solidFill>
                <a:effectLst/>
                <a:latin typeface="Meiryo UI" panose="020B0604030504040204" pitchFamily="50" charset="-128"/>
                <a:ea typeface="Meiryo UI" panose="020B0604030504040204" pitchFamily="50" charset="-128"/>
              </a:rPr>
              <a:t>昨今、</a:t>
            </a:r>
            <a:r>
              <a:rPr kumimoji="1" lang="ja-JP" altLang="en-US" dirty="0">
                <a:latin typeface="Meiryo UI" panose="020B0604030504040204" pitchFamily="50" charset="-128"/>
                <a:ea typeface="Meiryo UI" panose="020B0604030504040204" pitchFamily="50" charset="-128"/>
              </a:rPr>
              <a:t>内部不正の</a:t>
            </a:r>
            <a:r>
              <a:rPr lang="ja-JP" altLang="en-US" b="0" i="0" strike="noStrike" dirty="0">
                <a:solidFill>
                  <a:srgbClr val="FFFFFF"/>
                </a:solidFill>
                <a:effectLst/>
                <a:latin typeface="Meiryo UI" panose="020B0604030504040204" pitchFamily="50" charset="-128"/>
                <a:ea typeface="Meiryo UI" panose="020B0604030504040204" pitchFamily="50" charset="-128"/>
              </a:rPr>
              <a:t>事案の発生が顕著になっています。</a:t>
            </a:r>
            <a:endParaRPr lang="en-US" altLang="ja-JP" b="0" i="0" strike="noStrike" dirty="0">
              <a:solidFill>
                <a:srgbClr val="FFFFFF"/>
              </a:solidFill>
              <a:effectLst/>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strike="noStrike" dirty="0">
                <a:solidFill>
                  <a:srgbClr val="FFFFFF"/>
                </a:solidFill>
                <a:effectLst/>
                <a:latin typeface="Meiryo UI" panose="020B0604030504040204" pitchFamily="50" charset="-128"/>
                <a:ea typeface="Meiryo UI" panose="020B0604030504040204" pitchFamily="50" charset="-128"/>
              </a:rPr>
              <a:t>中でも、競争力の高い国内の技術情報が海外に流出する事案が複数確認されています。</a:t>
            </a:r>
            <a:endParaRPr lang="en-US" altLang="ja-JP" b="0" i="0" strike="noStrike" dirty="0">
              <a:solidFill>
                <a:srgbClr val="FFFFFF"/>
              </a:solidFill>
              <a:effectLst/>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strike="noStrike" dirty="0">
                <a:solidFill>
                  <a:srgbClr val="FFFFFF"/>
                </a:solidFill>
                <a:effectLst/>
                <a:latin typeface="Meiryo UI" panose="020B0604030504040204" pitchFamily="50" charset="-128"/>
                <a:ea typeface="Meiryo UI" panose="020B0604030504040204" pitchFamily="50" charset="-128"/>
              </a:rPr>
              <a:t>そして、その手口は近年のデジタル化の加速により一層巧妙化しています。</a:t>
            </a:r>
            <a:endParaRPr lang="en-US" altLang="ja-JP" b="0" i="0" strike="noStrike" dirty="0">
              <a:solidFill>
                <a:srgbClr val="FFFFFF"/>
              </a:solidFill>
              <a:effectLst/>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b="0" i="0" strike="noStrike" dirty="0">
              <a:solidFill>
                <a:srgbClr val="FFFFFF"/>
              </a:solidFill>
              <a:effectLst/>
              <a:latin typeface="Meiryo UI" panose="020B0604030504040204" pitchFamily="50" charset="-128"/>
              <a:ea typeface="Meiryo UI" panose="020B0604030504040204" pitchFamily="50" charset="-128"/>
            </a:endParaRPr>
          </a:p>
          <a:p>
            <a:r>
              <a:rPr lang="ja-JP" altLang="en-US" b="0" i="0" dirty="0">
                <a:solidFill>
                  <a:srgbClr val="FFFFFF"/>
                </a:solidFill>
                <a:effectLst/>
                <a:latin typeface="Meiryo UI" panose="020B0604030504040204" pitchFamily="50" charset="-128"/>
                <a:ea typeface="Meiryo UI" panose="020B0604030504040204" pitchFamily="50" charset="-128"/>
              </a:rPr>
              <a:t>背景には雇用や人材の流動化、国家間の技術競争激化、新興技術の進展などがあります。</a:t>
            </a:r>
            <a:endParaRPr lang="en-US" altLang="ja-JP" b="0" i="0" dirty="0">
              <a:solidFill>
                <a:srgbClr val="FFFFFF"/>
              </a:solidFill>
              <a:effectLst/>
              <a:latin typeface="Meiryo UI" panose="020B0604030504040204" pitchFamily="50" charset="-128"/>
              <a:ea typeface="Meiryo UI" panose="020B0604030504040204" pitchFamily="50" charset="-128"/>
            </a:endParaRPr>
          </a:p>
          <a:p>
            <a:endParaRPr lang="en-US" altLang="ja-JP" b="0" i="0" strike="noStrike" dirty="0">
              <a:solidFill>
                <a:srgbClr val="FFFFFF"/>
              </a:solidFill>
              <a:effectLst/>
              <a:latin typeface="Roboto" panose="02000000000000000000" pitchFamily="2" charset="0"/>
            </a:endParaRPr>
          </a:p>
          <a:p>
            <a:endParaRPr lang="en-US" altLang="ja-JP" b="0" i="0" strike="noStrike" dirty="0">
              <a:solidFill>
                <a:srgbClr val="FFFFFF"/>
              </a:solidFill>
              <a:effectLst/>
              <a:latin typeface="Roboto" panose="02000000000000000000" pitchFamily="2"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86871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これからご覧頂く映像の舞台は「大日本エナジー」という架空のエネルギー関連の中堅企業です。</a:t>
            </a: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情報セキュリティ課の社員が機密情報を含む大量のファイルがコピーされたログを見つけ、</a:t>
            </a: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上司と共に、確認したところ、管理職による内部不正であることが判明した、というあらすじです。</a:t>
            </a: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この架空の事案を通じて、</a:t>
            </a: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・近年の事例から主な手口、</a:t>
            </a: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・不正を起こさせないポイント、</a:t>
            </a: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・企業の各部門が行うべき対策、</a:t>
            </a: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・役割など</a:t>
            </a: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について解説しています。</a:t>
            </a: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42500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この</a:t>
            </a:r>
            <a:r>
              <a:rPr kumimoji="1" lang="en-US" altLang="ja-JP" dirty="0">
                <a:latin typeface="Meiryo UI" panose="020B0604030504040204" pitchFamily="50" charset="-128"/>
                <a:ea typeface="Meiryo UI" panose="020B0604030504040204" pitchFamily="50" charset="-128"/>
              </a:rPr>
              <a:t>3</a:t>
            </a:r>
            <a:r>
              <a:rPr kumimoji="1" lang="ja-JP" altLang="en-US" dirty="0">
                <a:latin typeface="Meiryo UI" panose="020B0604030504040204" pitchFamily="50" charset="-128"/>
                <a:ea typeface="Meiryo UI" panose="020B0604030504040204" pitchFamily="50" charset="-128"/>
              </a:rPr>
              <a:t>人が主な登場人物です。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怪しいログの発見をきっかけに、部下のセキュリティ意識の欠如が露呈し、さらに部長の関与が判明します。</a:t>
            </a:r>
            <a:endParaRPr kumimoji="1" lang="en-US" altLang="ja-JP" dirty="0">
              <a:latin typeface="Meiryo UI" panose="020B0604030504040204" pitchFamily="50" charset="-128"/>
              <a:ea typeface="Meiryo UI" panose="020B0604030504040204" pitchFamily="50" charset="-128"/>
            </a:endParaRP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38690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eiryo UI" panose="020B0604030504040204" pitchFamily="50" charset="-128"/>
                <a:ea typeface="Meiryo UI" panose="020B0604030504040204" pitchFamily="50" charset="-128"/>
                <a:cs typeface="+mn-cs"/>
              </a:rPr>
              <a:t>それでは映像をご覧ください。</a:t>
            </a:r>
            <a:endParaRPr kumimoji="1" lang="en-US" altLang="ja-JP" sz="1200" kern="1200" dirty="0">
              <a:solidFill>
                <a:schemeClr val="tx1"/>
              </a:solidFill>
              <a:effectLst/>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eiryo UI" panose="020B0604030504040204" pitchFamily="50" charset="-128"/>
                <a:ea typeface="Meiryo UI" panose="020B0604030504040204" pitchFamily="50" charset="-128"/>
                <a:cs typeface="+mn-cs"/>
              </a:rPr>
              <a:t>＜</a:t>
            </a:r>
            <a:r>
              <a:rPr kumimoji="1" lang="ja-JP" altLang="ja-JP" sz="1200" kern="1200" dirty="0">
                <a:solidFill>
                  <a:schemeClr val="tx1"/>
                </a:solidFill>
                <a:effectLst/>
                <a:latin typeface="Meiryo UI" panose="020B0604030504040204" pitchFamily="50" charset="-128"/>
                <a:ea typeface="Meiryo UI" panose="020B0604030504040204" pitchFamily="50" charset="-128"/>
                <a:cs typeface="+mn-cs"/>
              </a:rPr>
              <a:t>映像を上映してください。</a:t>
            </a:r>
            <a:r>
              <a:rPr lang="ja-JP" altLang="en-US" dirty="0">
                <a:latin typeface="Meiryo UI" panose="020B0604030504040204" pitchFamily="50" charset="-128"/>
                <a:ea typeface="Meiryo UI" panose="020B0604030504040204" pitchFamily="50" charset="-128"/>
              </a:rPr>
              <a:t>（映像時間：約</a:t>
            </a:r>
            <a:r>
              <a:rPr lang="en-US" altLang="ja-JP" dirty="0">
                <a:latin typeface="Meiryo UI" panose="020B0604030504040204" pitchFamily="50" charset="-128"/>
                <a:ea typeface="Meiryo UI" panose="020B0604030504040204" pitchFamily="50" charset="-128"/>
              </a:rPr>
              <a:t>18</a:t>
            </a:r>
            <a:r>
              <a:rPr lang="ja-JP" altLang="en-US" dirty="0">
                <a:latin typeface="Meiryo UI" panose="020B0604030504040204" pitchFamily="50" charset="-128"/>
                <a:ea typeface="Meiryo UI" panose="020B0604030504040204" pitchFamily="50" charset="-128"/>
              </a:rPr>
              <a:t>分）＞　</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latin typeface="Meiryo UI" panose="020B0604030504040204" pitchFamily="50" charset="-128"/>
                <a:ea typeface="Meiryo UI" panose="020B0604030504040204" pitchFamily="50" charset="-128"/>
              </a:rPr>
              <a:t>https://www.youtube.com/watch?v=YVBHBIf23gA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latin typeface="Meiryo UI" panose="020B0604030504040204" pitchFamily="50" charset="-128"/>
              <a:ea typeface="Meiryo UI" panose="020B060403050404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87347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eiryo UI" panose="020B0604030504040204" pitchFamily="50" charset="-128"/>
                <a:ea typeface="Meiryo UI" panose="020B0604030504040204" pitchFamily="50" charset="-128"/>
              </a:rPr>
              <a:t>さて、今ご覧いただいた映像の内容を踏まえて、</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ここからは、昨今の内部不正の事例や、対策のポイントなどを説明していきます。</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内部不正の事案の発生は報道を通じて、以前よりも目にする機会が増えています。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昨今の事案の特徴は、　同業他社への持ち出し　や　国外への持ち出し　です。</a:t>
            </a:r>
            <a:endParaRPr kumimoji="1" lang="en-US" altLang="ja-JP" dirty="0">
              <a:latin typeface="Meiryo UI" panose="020B0604030504040204" pitchFamily="50" charset="-128"/>
              <a:ea typeface="Meiryo UI" panose="020B0604030504040204" pitchFamily="50" charset="-128"/>
            </a:endParaRPr>
          </a:p>
          <a:p>
            <a:endParaRPr kumimoji="1" lang="ja-JP" altLang="en-US" dirty="0">
              <a:latin typeface="Meiryo UI" panose="020B0604030504040204" pitchFamily="50" charset="-128"/>
              <a:ea typeface="Meiryo UI" panose="020B060403050404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18601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内部不正は、組織の情報セキュリティにおける脅威の一つです。</a:t>
            </a:r>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経営層は経営課題と認識し、真摯に対策に取り組む必要があります。</a:t>
            </a:r>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r>
              <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rPr>
              <a:t>2020</a:t>
            </a:r>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年度に</a:t>
            </a:r>
            <a:r>
              <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rPr>
              <a:t>IPA</a:t>
            </a:r>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が実施した調査では、営業秘密の漏えいを経験した企業の</a:t>
            </a:r>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漏えい経路は</a:t>
            </a:r>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「中途退職者</a:t>
            </a:r>
            <a:r>
              <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rPr>
              <a:t>(</a:t>
            </a:r>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正社員</a:t>
            </a:r>
            <a:r>
              <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rPr>
              <a:t>)</a:t>
            </a:r>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による漏えい」が　</a:t>
            </a:r>
            <a:r>
              <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rPr>
              <a:t>36.3%</a:t>
            </a:r>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a:t>
            </a:r>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「金銭目的等の動機をもった現職従業員等による漏えい」が　</a:t>
            </a:r>
            <a:r>
              <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rPr>
              <a:t>8.0%</a:t>
            </a:r>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でした。</a:t>
            </a:r>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それ以外にも、</a:t>
            </a:r>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現職従業員の誤操作やルールの不徹底による漏えい、</a:t>
            </a:r>
          </a:p>
          <a:p>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取引先や海外拠点からの漏えい　など</a:t>
            </a:r>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r>
              <a:rPr kumimoji="1" lang="ja-JP" altLang="en-US" sz="1200" b="0" i="0" u="none" strike="noStrike" kern="1200" baseline="0" dirty="0">
                <a:solidFill>
                  <a:schemeClr val="tx1"/>
                </a:solidFill>
                <a:latin typeface="Meiryo UI" panose="020B0604030504040204" pitchFamily="50" charset="-128"/>
                <a:ea typeface="Meiryo UI" panose="020B0604030504040204" pitchFamily="50" charset="-128"/>
                <a:cs typeface="+mn-cs"/>
              </a:rPr>
              <a:t>漏えいの経路は多岐にわたります。</a:t>
            </a:r>
          </a:p>
          <a:p>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endParaRPr kumimoji="1" lang="en-US" altLang="ja-JP" sz="1200" b="0" i="0" u="none" strike="noStrike" kern="1200" baseline="0" dirty="0">
              <a:solidFill>
                <a:schemeClr val="tx1"/>
              </a:solidFill>
              <a:latin typeface="Meiryo UI" panose="020B0604030504040204" pitchFamily="50" charset="-128"/>
              <a:ea typeface="Meiryo UI" panose="020B0604030504040204" pitchFamily="50" charset="-128"/>
              <a:cs typeface="+mn-cs"/>
            </a:endParaRP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E3BB86-A231-4939-A3C4-4D2AFB6087F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36617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800" kern="100" dirty="0">
                <a:effectLst/>
                <a:latin typeface="Meiryo UI" panose="020B0604030504040204" pitchFamily="50" charset="-128"/>
                <a:ea typeface="Meiryo UI" panose="020B0604030504040204" pitchFamily="50" charset="-128"/>
                <a:cs typeface="Courier New" panose="02070309020205020404" pitchFamily="49" charset="0"/>
              </a:rPr>
              <a:t>また、</a:t>
            </a:r>
            <a:r>
              <a:rPr lang="en-US" altLang="ja-JP" sz="1800" kern="100" dirty="0">
                <a:effectLst/>
                <a:latin typeface="Meiryo UI" panose="020B0604030504040204" pitchFamily="50" charset="-128"/>
                <a:ea typeface="Meiryo UI" panose="020B0604030504040204" pitchFamily="50" charset="-128"/>
                <a:cs typeface="Courier New" panose="02070309020205020404" pitchFamily="49" charset="0"/>
              </a:rPr>
              <a:t>2022</a:t>
            </a:r>
            <a:r>
              <a:rPr lang="ja-JP" altLang="ja-JP" sz="1800" kern="100" dirty="0">
                <a:effectLst/>
                <a:latin typeface="Meiryo UI" panose="020B0604030504040204" pitchFamily="50" charset="-128"/>
                <a:ea typeface="Meiryo UI" panose="020B0604030504040204" pitchFamily="50" charset="-128"/>
                <a:cs typeface="Courier New" panose="02070309020205020404" pitchFamily="49" charset="0"/>
              </a:rPr>
              <a:t>年度</a:t>
            </a:r>
            <a:r>
              <a:rPr lang="ja-JP" altLang="en-US" sz="1800" kern="100" dirty="0">
                <a:effectLst/>
                <a:latin typeface="Meiryo UI" panose="020B0604030504040204" pitchFamily="50" charset="-128"/>
                <a:ea typeface="Meiryo UI" panose="020B0604030504040204" pitchFamily="50" charset="-128"/>
                <a:cs typeface="Courier New" panose="02070309020205020404" pitchFamily="49" charset="0"/>
              </a:rPr>
              <a:t>に</a:t>
            </a:r>
            <a:r>
              <a:rPr lang="en-US" altLang="ja-JP" sz="1800" kern="100" dirty="0">
                <a:effectLst/>
                <a:latin typeface="Meiryo UI" panose="020B0604030504040204" pitchFamily="50" charset="-128"/>
                <a:ea typeface="Meiryo UI" panose="020B0604030504040204" pitchFamily="50" charset="-128"/>
                <a:cs typeface="Courier New" panose="02070309020205020404" pitchFamily="49" charset="0"/>
              </a:rPr>
              <a:t>IPA</a:t>
            </a:r>
            <a:r>
              <a:rPr lang="ja-JP" altLang="en-US" sz="1800" kern="100" dirty="0">
                <a:effectLst/>
                <a:latin typeface="Meiryo UI" panose="020B0604030504040204" pitchFamily="50" charset="-128"/>
                <a:ea typeface="Meiryo UI" panose="020B0604030504040204" pitchFamily="50" charset="-128"/>
                <a:cs typeface="Courier New" panose="02070309020205020404" pitchFamily="49" charset="0"/>
              </a:rPr>
              <a:t>が実施した調査からは、</a:t>
            </a:r>
            <a:endParaRPr lang="ja-JP" altLang="ja-JP" sz="1800" kern="100" dirty="0">
              <a:effectLst/>
              <a:latin typeface="Meiryo UI" panose="020B0604030504040204" pitchFamily="50" charset="-128"/>
              <a:ea typeface="Meiryo UI" panose="020B0604030504040204" pitchFamily="50" charset="-128"/>
              <a:cs typeface="Courier New" panose="02070309020205020404" pitchFamily="49" charset="0"/>
            </a:endParaRPr>
          </a:p>
          <a:p>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企業における</a:t>
            </a:r>
            <a:r>
              <a:rPr lang="ja-JP" altLang="en-US" sz="1800" dirty="0">
                <a:effectLst/>
                <a:latin typeface="Meiryo UI" panose="020B0604030504040204" pitchFamily="50" charset="-128"/>
                <a:ea typeface="Meiryo UI" panose="020B0604030504040204" pitchFamily="50" charset="-128"/>
                <a:cs typeface="Times New Roman" panose="02020603050405020304" pitchFamily="18" charset="0"/>
              </a:rPr>
              <a:t>内部不正</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対策の実施がいまだ途上であることが</a:t>
            </a:r>
            <a:r>
              <a:rPr lang="ja-JP" altLang="en-US" sz="1800" dirty="0">
                <a:effectLst/>
                <a:latin typeface="Meiryo UI" panose="020B0604030504040204" pitchFamily="50" charset="-128"/>
                <a:ea typeface="Meiryo UI" panose="020B0604030504040204" pitchFamily="50" charset="-128"/>
                <a:cs typeface="Times New Roman" panose="02020603050405020304" pitchFamily="18" charset="0"/>
              </a:rPr>
              <a:t>判明しています</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a:t>
            </a:r>
            <a:endPar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endParaRPr>
          </a:p>
          <a:p>
            <a:endParaRPr kumimoji="1" lang="en-US" altLang="ja-JP" dirty="0">
              <a:latin typeface="Meiryo UI" panose="020B0604030504040204" pitchFamily="50" charset="-128"/>
              <a:ea typeface="Meiryo UI" panose="020B0604030504040204" pitchFamily="50" charset="-128"/>
            </a:endParaRPr>
          </a:p>
          <a:p>
            <a:r>
              <a:rPr lang="ja-JP" altLang="en-US" sz="1200" dirty="0">
                <a:effectLst/>
                <a:latin typeface="Meiryo UI" panose="020B0604030504040204" pitchFamily="50" charset="-128"/>
                <a:ea typeface="Meiryo UI" panose="020B0604030504040204" pitchFamily="50" charset="-128"/>
              </a:rPr>
              <a:t>本調査において</a:t>
            </a:r>
            <a:endParaRPr lang="en-US" altLang="ja-JP" sz="1200" dirty="0">
              <a:effectLst/>
              <a:latin typeface="Meiryo UI" panose="020B0604030504040204" pitchFamily="50" charset="-128"/>
              <a:ea typeface="Meiryo UI" panose="020B0604030504040204" pitchFamily="50" charset="-128"/>
            </a:endParaRPr>
          </a:p>
          <a:p>
            <a:r>
              <a:rPr lang="ja-JP" altLang="en-US" sz="1200" dirty="0">
                <a:effectLst/>
                <a:latin typeface="Meiryo UI" panose="020B0604030504040204" pitchFamily="50" charset="-128"/>
                <a:ea typeface="Meiryo UI" panose="020B0604030504040204" pitchFamily="50" charset="-128"/>
              </a:rPr>
              <a:t>国内の企業</a:t>
            </a:r>
            <a:r>
              <a:rPr lang="en-US" altLang="ja-JP" sz="1200" dirty="0">
                <a:effectLst/>
                <a:latin typeface="Meiryo UI" panose="020B0604030504040204" pitchFamily="50" charset="-128"/>
                <a:ea typeface="Meiryo UI" panose="020B0604030504040204" pitchFamily="50" charset="-128"/>
              </a:rPr>
              <a:t>1179</a:t>
            </a:r>
            <a:r>
              <a:rPr lang="ja-JP" altLang="en-US" sz="1200" dirty="0">
                <a:effectLst/>
                <a:latin typeface="Meiryo UI" panose="020B0604030504040204" pitchFamily="50" charset="-128"/>
                <a:ea typeface="Meiryo UI" panose="020B0604030504040204" pitchFamily="50" charset="-128"/>
              </a:rPr>
              <a:t>社の内部不正対策に関与すると思われる部門担当者に調査を行ったところ</a:t>
            </a:r>
            <a:r>
              <a:rPr kumimoji="1" lang="ja-JP" altLang="en-US" sz="1200" dirty="0">
                <a:effectLst/>
                <a:latin typeface="Meiryo UI" panose="020B0604030504040204" pitchFamily="50" charset="-128"/>
                <a:ea typeface="Meiryo UI" panose="020B0604030504040204" pitchFamily="50" charset="-128"/>
              </a:rPr>
              <a:t>、</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内部不正対策の基本方針の策定及び周知、</a:t>
            </a:r>
            <a:endParaRPr kumimoji="1" lang="en-US" altLang="ja-JP"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PC</a:t>
            </a:r>
            <a:r>
              <a:rPr kumimoji="1" lang="ja-JP" altLang="en-US" dirty="0">
                <a:latin typeface="Meiryo UI" panose="020B0604030504040204" pitchFamily="50" charset="-128"/>
                <a:ea typeface="Meiryo UI" panose="020B0604030504040204" pitchFamily="50" charset="-128"/>
              </a:rPr>
              <a:t>等の組織外持出の管理、</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重要情報へのアクセスログの管理など、</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基本的な対策の実施率はいずれも</a:t>
            </a:r>
            <a:r>
              <a:rPr kumimoji="1" lang="en-US" altLang="ja-JP" dirty="0">
                <a:latin typeface="Meiryo UI" panose="020B0604030504040204" pitchFamily="50" charset="-128"/>
                <a:ea typeface="Meiryo UI" panose="020B0604030504040204" pitchFamily="50" charset="-128"/>
              </a:rPr>
              <a:t>50</a:t>
            </a:r>
            <a:r>
              <a:rPr kumimoji="1" lang="ja-JP" altLang="en-US" dirty="0">
                <a:latin typeface="Meiryo UI" panose="020B0604030504040204" pitchFamily="50" charset="-128"/>
                <a:ea typeface="Meiryo UI" panose="020B0604030504040204" pitchFamily="50" charset="-128"/>
              </a:rPr>
              <a:t>％未満　という結果が得られています。</a:t>
            </a:r>
            <a:endParaRPr kumimoji="1" lang="en-US" altLang="ja-JP" dirty="0">
              <a:latin typeface="Meiryo UI" panose="020B0604030504040204" pitchFamily="50" charset="-128"/>
              <a:ea typeface="Meiryo UI" panose="020B0604030504040204" pitchFamily="50" charset="-128"/>
            </a:endParaRPr>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D6B0EF-7E33-45A0-A1E7-9C5EB1517BF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03288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9222DE-A4FC-9FF9-A843-81251B22373C}"/>
              </a:ext>
            </a:extLst>
          </p:cNvPr>
          <p:cNvSpPr>
            <a:spLocks noGrp="1"/>
          </p:cNvSpPr>
          <p:nvPr>
            <p:ph type="ctrTitle"/>
          </p:nvPr>
        </p:nvSpPr>
        <p:spPr>
          <a:xfrm>
            <a:off x="423949" y="1122363"/>
            <a:ext cx="11344102"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F6729986-DAC0-1A98-ED50-37859CA63E0F}"/>
              </a:ext>
            </a:extLst>
          </p:cNvPr>
          <p:cNvSpPr>
            <a:spLocks noGrp="1"/>
          </p:cNvSpPr>
          <p:nvPr>
            <p:ph type="subTitle" idx="1"/>
          </p:nvPr>
        </p:nvSpPr>
        <p:spPr>
          <a:xfrm>
            <a:off x="423949" y="3602038"/>
            <a:ext cx="1134410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944FE50-D9BB-67A2-0944-AAC0EF1E94A6}"/>
              </a:ext>
            </a:extLst>
          </p:cNvPr>
          <p:cNvSpPr>
            <a:spLocks noGrp="1"/>
          </p:cNvSpPr>
          <p:nvPr>
            <p:ph type="dt" sz="half" idx="10"/>
          </p:nvPr>
        </p:nvSpPr>
        <p:spPr/>
        <p:txBody>
          <a:bodyPr/>
          <a:lstStyle/>
          <a:p>
            <a:fld id="{BC585CA3-B9F4-4CD9-8D4E-D1F8B5F317F8}" type="datetime1">
              <a:rPr kumimoji="1" lang="ja-JP" altLang="en-US" smtClean="0"/>
              <a:t>2025/4/8</a:t>
            </a:fld>
            <a:endParaRPr kumimoji="1" lang="ja-JP" altLang="en-US"/>
          </a:p>
        </p:txBody>
      </p:sp>
      <p:sp>
        <p:nvSpPr>
          <p:cNvPr id="5" name="フッター プレースホルダー 4">
            <a:extLst>
              <a:ext uri="{FF2B5EF4-FFF2-40B4-BE49-F238E27FC236}">
                <a16:creationId xmlns:a16="http://schemas.microsoft.com/office/drawing/2014/main" id="{0A370D57-B331-4186-8165-350FD20CB07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F6CDEC2-46C4-24A2-6BEA-32D8965525A0}"/>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267226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BB8DD53-17D3-5023-A371-7C4A1F52C8DD}"/>
              </a:ext>
            </a:extLst>
          </p:cNvPr>
          <p:cNvSpPr>
            <a:spLocks noGrp="1"/>
          </p:cNvSpPr>
          <p:nvPr>
            <p:ph type="title"/>
          </p:nvPr>
        </p:nvSpPr>
        <p:spPr>
          <a:xfrm>
            <a:off x="839788" y="365127"/>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BADF1A5-368C-E8D2-9F43-34118F1C1AA9}"/>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874036B0-1799-B977-E8FE-B2256E51828E}"/>
              </a:ext>
            </a:extLst>
          </p:cNvPr>
          <p:cNvSpPr>
            <a:spLocks noGrp="1"/>
          </p:cNvSpPr>
          <p:nvPr>
            <p:ph sz="half" idx="2"/>
          </p:nvPr>
        </p:nvSpPr>
        <p:spPr>
          <a:xfrm>
            <a:off x="839789"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CA350C99-D3BA-65F2-5D42-C16219DF6DBD}"/>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79517E32-6132-3FF3-2CB3-22AD9A5C4EE7}"/>
              </a:ext>
            </a:extLst>
          </p:cNvPr>
          <p:cNvSpPr>
            <a:spLocks noGrp="1"/>
          </p:cNvSpPr>
          <p:nvPr>
            <p:ph sz="quarter" idx="4"/>
          </p:nvPr>
        </p:nvSpPr>
        <p:spPr>
          <a:xfrm>
            <a:off x="6172201"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F8AAAA1-B71F-7305-B029-70036E3ED1D8}"/>
              </a:ext>
            </a:extLst>
          </p:cNvPr>
          <p:cNvSpPr>
            <a:spLocks noGrp="1"/>
          </p:cNvSpPr>
          <p:nvPr>
            <p:ph type="dt" sz="half" idx="10"/>
          </p:nvPr>
        </p:nvSpPr>
        <p:spPr/>
        <p:txBody>
          <a:bodyPr/>
          <a:lstStyle/>
          <a:p>
            <a:fld id="{4713D018-C61E-4BF7-8CC8-FB7ED54051C4}" type="datetimeFigureOut">
              <a:rPr kumimoji="1" lang="ja-JP" altLang="en-US" smtClean="0"/>
              <a:t>2025/4/8</a:t>
            </a:fld>
            <a:endParaRPr kumimoji="1" lang="ja-JP" altLang="en-US"/>
          </a:p>
        </p:txBody>
      </p:sp>
      <p:sp>
        <p:nvSpPr>
          <p:cNvPr id="8" name="フッター プレースホルダー 7">
            <a:extLst>
              <a:ext uri="{FF2B5EF4-FFF2-40B4-BE49-F238E27FC236}">
                <a16:creationId xmlns:a16="http://schemas.microsoft.com/office/drawing/2014/main" id="{71E8A233-2E8C-7329-5782-61CED6D4A416}"/>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0348F608-AD5B-EAE5-333A-A074D8B4B8BC}"/>
              </a:ext>
            </a:extLst>
          </p:cNvPr>
          <p:cNvSpPr>
            <a:spLocks noGrp="1"/>
          </p:cNvSpPr>
          <p:nvPr>
            <p:ph type="sldNum" sz="quarter" idx="12"/>
          </p:nvPr>
        </p:nvSpPr>
        <p:spPr/>
        <p:txBody>
          <a:bodyPr/>
          <a:lstStyle/>
          <a:p>
            <a:fld id="{53E6CA5D-FD50-44F4-841F-BF63623034BF}" type="slidenum">
              <a:rPr kumimoji="1" lang="ja-JP" altLang="en-US" smtClean="0"/>
              <a:t>‹#›</a:t>
            </a:fld>
            <a:endParaRPr kumimoji="1" lang="ja-JP" altLang="en-US"/>
          </a:p>
        </p:txBody>
      </p:sp>
    </p:spTree>
    <p:extLst>
      <p:ext uri="{BB962C8B-B14F-4D97-AF65-F5344CB8AC3E}">
        <p14:creationId xmlns:p14="http://schemas.microsoft.com/office/powerpoint/2010/main" val="1076354191"/>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B09183-6843-4F68-148D-ED62C776854E}"/>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D7A4B21-66E9-D1A7-E07F-0DB8908A07CA}"/>
              </a:ext>
            </a:extLst>
          </p:cNvPr>
          <p:cNvSpPr>
            <a:spLocks noGrp="1"/>
          </p:cNvSpPr>
          <p:nvPr>
            <p:ph type="dt" sz="half" idx="10"/>
          </p:nvPr>
        </p:nvSpPr>
        <p:spPr/>
        <p:txBody>
          <a:bodyPr/>
          <a:lstStyle/>
          <a:p>
            <a:fld id="{4713D018-C61E-4BF7-8CC8-FB7ED54051C4}" type="datetimeFigureOut">
              <a:rPr lang="ja-JP" altLang="en-US" smtClean="0"/>
              <a:pPr/>
              <a:t>2025/4/8</a:t>
            </a:fld>
            <a:endParaRPr lang="ja-JP" altLang="en-US"/>
          </a:p>
        </p:txBody>
      </p:sp>
      <p:sp>
        <p:nvSpPr>
          <p:cNvPr id="4" name="フッター プレースホルダー 3">
            <a:extLst>
              <a:ext uri="{FF2B5EF4-FFF2-40B4-BE49-F238E27FC236}">
                <a16:creationId xmlns:a16="http://schemas.microsoft.com/office/drawing/2014/main" id="{6301A6EE-D126-F7DB-057C-A620011D18A4}"/>
              </a:ext>
            </a:extLst>
          </p:cNvPr>
          <p:cNvSpPr>
            <a:spLocks noGrp="1"/>
          </p:cNvSpPr>
          <p:nvPr>
            <p:ph type="ftr" sz="quarter" idx="11"/>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0CFE233F-14D2-AE59-629A-A4A438CBCFBA}"/>
              </a:ext>
            </a:extLst>
          </p:cNvPr>
          <p:cNvSpPr>
            <a:spLocks noGrp="1"/>
          </p:cNvSpPr>
          <p:nvPr>
            <p:ph type="sldNum" sz="quarter" idx="12"/>
          </p:nvPr>
        </p:nvSpPr>
        <p:spPr/>
        <p:txBody>
          <a:bodyPr/>
          <a:lstStyle/>
          <a:p>
            <a:fld id="{53E6CA5D-FD50-44F4-841F-BF63623034BF}" type="slidenum">
              <a:rPr lang="ja-JP" altLang="en-US" smtClean="0"/>
              <a:pPr/>
              <a:t>‹#›</a:t>
            </a:fld>
            <a:endParaRPr lang="ja-JP" altLang="en-US"/>
          </a:p>
        </p:txBody>
      </p:sp>
    </p:spTree>
    <p:extLst>
      <p:ext uri="{BB962C8B-B14F-4D97-AF65-F5344CB8AC3E}">
        <p14:creationId xmlns:p14="http://schemas.microsoft.com/office/powerpoint/2010/main" val="286582209"/>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0E7D0BB-4492-8AB2-BFAB-2D145FE95D50}"/>
              </a:ext>
            </a:extLst>
          </p:cNvPr>
          <p:cNvSpPr>
            <a:spLocks noGrp="1"/>
          </p:cNvSpPr>
          <p:nvPr>
            <p:ph type="dt" sz="half" idx="10"/>
          </p:nvPr>
        </p:nvSpPr>
        <p:spPr/>
        <p:txBody>
          <a:bodyPr/>
          <a:lstStyle/>
          <a:p>
            <a:fld id="{4713D018-C61E-4BF7-8CC8-FB7ED54051C4}" type="datetimeFigureOut">
              <a:rPr kumimoji="1" lang="ja-JP" altLang="en-US" smtClean="0"/>
              <a:t>2025/4/8</a:t>
            </a:fld>
            <a:endParaRPr kumimoji="1" lang="ja-JP" altLang="en-US"/>
          </a:p>
        </p:txBody>
      </p:sp>
      <p:sp>
        <p:nvSpPr>
          <p:cNvPr id="3" name="フッター プレースホルダー 2">
            <a:extLst>
              <a:ext uri="{FF2B5EF4-FFF2-40B4-BE49-F238E27FC236}">
                <a16:creationId xmlns:a16="http://schemas.microsoft.com/office/drawing/2014/main" id="{5B51FCAA-BC7D-CA45-1706-AA9649EF9D80}"/>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7C8E17A-AA1B-D8C1-2638-5F6D785A3BB6}"/>
              </a:ext>
            </a:extLst>
          </p:cNvPr>
          <p:cNvSpPr>
            <a:spLocks noGrp="1"/>
          </p:cNvSpPr>
          <p:nvPr>
            <p:ph type="sldNum" sz="quarter" idx="12"/>
          </p:nvPr>
        </p:nvSpPr>
        <p:spPr/>
        <p:txBody>
          <a:bodyPr/>
          <a:lstStyle/>
          <a:p>
            <a:fld id="{53E6CA5D-FD50-44F4-841F-BF63623034BF}" type="slidenum">
              <a:rPr kumimoji="1" lang="ja-JP" altLang="en-US" smtClean="0"/>
              <a:t>‹#›</a:t>
            </a:fld>
            <a:endParaRPr kumimoji="1" lang="ja-JP" altLang="en-US"/>
          </a:p>
        </p:txBody>
      </p:sp>
    </p:spTree>
    <p:extLst>
      <p:ext uri="{BB962C8B-B14F-4D97-AF65-F5344CB8AC3E}">
        <p14:creationId xmlns:p14="http://schemas.microsoft.com/office/powerpoint/2010/main" val="974992921"/>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E1C1D2C-9C60-60A3-4134-3BC754812311}"/>
              </a:ext>
            </a:extLst>
          </p:cNvPr>
          <p:cNvSpPr>
            <a:spLocks noGrp="1"/>
          </p:cNvSpPr>
          <p:nvPr>
            <p:ph type="title"/>
          </p:nvPr>
        </p:nvSpPr>
        <p:spPr>
          <a:xfrm>
            <a:off x="839788" y="457200"/>
            <a:ext cx="3932237" cy="1600200"/>
          </a:xfrm>
        </p:spPr>
        <p:txBody>
          <a:bodyPr anchor="b"/>
          <a:lstStyle>
            <a:lvl1pPr>
              <a:defRPr sz="24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2FCF912-DADC-A979-6927-C04AF947ABB8}"/>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8AB8C564-6C3C-AA10-240E-A1D05F4C1FBB}"/>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C405DCE-1BF0-2D05-51FF-C0AB340FA010}"/>
              </a:ext>
            </a:extLst>
          </p:cNvPr>
          <p:cNvSpPr>
            <a:spLocks noGrp="1"/>
          </p:cNvSpPr>
          <p:nvPr>
            <p:ph type="dt" sz="half" idx="10"/>
          </p:nvPr>
        </p:nvSpPr>
        <p:spPr/>
        <p:txBody>
          <a:bodyPr/>
          <a:lstStyle/>
          <a:p>
            <a:fld id="{4713D018-C61E-4BF7-8CC8-FB7ED54051C4}" type="datetimeFigureOut">
              <a:rPr kumimoji="1" lang="ja-JP" altLang="en-US" smtClean="0"/>
              <a:t>2025/4/8</a:t>
            </a:fld>
            <a:endParaRPr kumimoji="1" lang="ja-JP" altLang="en-US"/>
          </a:p>
        </p:txBody>
      </p:sp>
      <p:sp>
        <p:nvSpPr>
          <p:cNvPr id="6" name="フッター プレースホルダー 5">
            <a:extLst>
              <a:ext uri="{FF2B5EF4-FFF2-40B4-BE49-F238E27FC236}">
                <a16:creationId xmlns:a16="http://schemas.microsoft.com/office/drawing/2014/main" id="{62DED88C-C31F-06EA-66A0-B941DC2A64F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417490E-87FC-F736-8A78-D7263714D09C}"/>
              </a:ext>
            </a:extLst>
          </p:cNvPr>
          <p:cNvSpPr>
            <a:spLocks noGrp="1"/>
          </p:cNvSpPr>
          <p:nvPr>
            <p:ph type="sldNum" sz="quarter" idx="12"/>
          </p:nvPr>
        </p:nvSpPr>
        <p:spPr/>
        <p:txBody>
          <a:bodyPr/>
          <a:lstStyle/>
          <a:p>
            <a:fld id="{53E6CA5D-FD50-44F4-841F-BF63623034BF}" type="slidenum">
              <a:rPr kumimoji="1" lang="ja-JP" altLang="en-US" smtClean="0"/>
              <a:t>‹#›</a:t>
            </a:fld>
            <a:endParaRPr kumimoji="1" lang="ja-JP" altLang="en-US"/>
          </a:p>
        </p:txBody>
      </p:sp>
    </p:spTree>
    <p:extLst>
      <p:ext uri="{BB962C8B-B14F-4D97-AF65-F5344CB8AC3E}">
        <p14:creationId xmlns:p14="http://schemas.microsoft.com/office/powerpoint/2010/main" val="34941984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7A506B-6CE1-A7D9-7217-12E541F0E99A}"/>
              </a:ext>
            </a:extLst>
          </p:cNvPr>
          <p:cNvSpPr>
            <a:spLocks noGrp="1"/>
          </p:cNvSpPr>
          <p:nvPr>
            <p:ph type="title"/>
          </p:nvPr>
        </p:nvSpPr>
        <p:spPr>
          <a:xfrm>
            <a:off x="839788" y="457200"/>
            <a:ext cx="3932237" cy="1600200"/>
          </a:xfrm>
        </p:spPr>
        <p:txBody>
          <a:bodyPr anchor="b"/>
          <a:lstStyle>
            <a:lvl1pPr>
              <a:defRPr sz="24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BC58D02C-D28B-1927-F90C-29743295CC33}"/>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a:extLst>
              <a:ext uri="{FF2B5EF4-FFF2-40B4-BE49-F238E27FC236}">
                <a16:creationId xmlns:a16="http://schemas.microsoft.com/office/drawing/2014/main" id="{4643E7C5-D323-F742-DCCB-B0591BB2F8DD}"/>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40A1F9C-5D98-99F8-4F73-50A898EE2CF9}"/>
              </a:ext>
            </a:extLst>
          </p:cNvPr>
          <p:cNvSpPr>
            <a:spLocks noGrp="1"/>
          </p:cNvSpPr>
          <p:nvPr>
            <p:ph type="dt" sz="half" idx="10"/>
          </p:nvPr>
        </p:nvSpPr>
        <p:spPr/>
        <p:txBody>
          <a:bodyPr/>
          <a:lstStyle/>
          <a:p>
            <a:fld id="{4713D018-C61E-4BF7-8CC8-FB7ED54051C4}" type="datetimeFigureOut">
              <a:rPr kumimoji="1" lang="ja-JP" altLang="en-US" smtClean="0"/>
              <a:t>2025/4/8</a:t>
            </a:fld>
            <a:endParaRPr kumimoji="1" lang="ja-JP" altLang="en-US"/>
          </a:p>
        </p:txBody>
      </p:sp>
      <p:sp>
        <p:nvSpPr>
          <p:cNvPr id="6" name="フッター プレースホルダー 5">
            <a:extLst>
              <a:ext uri="{FF2B5EF4-FFF2-40B4-BE49-F238E27FC236}">
                <a16:creationId xmlns:a16="http://schemas.microsoft.com/office/drawing/2014/main" id="{838E1116-D1BE-9A86-2204-578BCD5DF11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93CD057-5549-C10A-0B7F-4CEEA9E115D5}"/>
              </a:ext>
            </a:extLst>
          </p:cNvPr>
          <p:cNvSpPr>
            <a:spLocks noGrp="1"/>
          </p:cNvSpPr>
          <p:nvPr>
            <p:ph type="sldNum" sz="quarter" idx="12"/>
          </p:nvPr>
        </p:nvSpPr>
        <p:spPr/>
        <p:txBody>
          <a:bodyPr/>
          <a:lstStyle/>
          <a:p>
            <a:fld id="{53E6CA5D-FD50-44F4-841F-BF63623034BF}" type="slidenum">
              <a:rPr kumimoji="1" lang="ja-JP" altLang="en-US" smtClean="0"/>
              <a:t>‹#›</a:t>
            </a:fld>
            <a:endParaRPr kumimoji="1" lang="ja-JP" altLang="en-US"/>
          </a:p>
        </p:txBody>
      </p:sp>
    </p:spTree>
    <p:extLst>
      <p:ext uri="{BB962C8B-B14F-4D97-AF65-F5344CB8AC3E}">
        <p14:creationId xmlns:p14="http://schemas.microsoft.com/office/powerpoint/2010/main" val="30018301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CEAE62-5280-6FF7-E7FB-F3E6C9F88E90}"/>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66754DA-6A76-C4B9-F736-0BC04C08DE0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27F4FB5-2CFE-3E13-9D33-44662C8657FE}"/>
              </a:ext>
            </a:extLst>
          </p:cNvPr>
          <p:cNvSpPr>
            <a:spLocks noGrp="1"/>
          </p:cNvSpPr>
          <p:nvPr>
            <p:ph type="dt" sz="half" idx="10"/>
          </p:nvPr>
        </p:nvSpPr>
        <p:spPr/>
        <p:txBody>
          <a:bodyPr/>
          <a:lstStyle/>
          <a:p>
            <a:fld id="{4713D018-C61E-4BF7-8CC8-FB7ED54051C4}" type="datetimeFigureOut">
              <a:rPr kumimoji="1" lang="ja-JP" altLang="en-US" smtClean="0"/>
              <a:t>2025/4/8</a:t>
            </a:fld>
            <a:endParaRPr kumimoji="1" lang="ja-JP" altLang="en-US"/>
          </a:p>
        </p:txBody>
      </p:sp>
      <p:sp>
        <p:nvSpPr>
          <p:cNvPr id="5" name="フッター プレースホルダー 4">
            <a:extLst>
              <a:ext uri="{FF2B5EF4-FFF2-40B4-BE49-F238E27FC236}">
                <a16:creationId xmlns:a16="http://schemas.microsoft.com/office/drawing/2014/main" id="{AA6606BB-8D2C-2466-A854-2BBE6AC15AD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6FF115-BF23-F7C5-5E36-AAF1538A287F}"/>
              </a:ext>
            </a:extLst>
          </p:cNvPr>
          <p:cNvSpPr>
            <a:spLocks noGrp="1"/>
          </p:cNvSpPr>
          <p:nvPr>
            <p:ph type="sldNum" sz="quarter" idx="12"/>
          </p:nvPr>
        </p:nvSpPr>
        <p:spPr/>
        <p:txBody>
          <a:bodyPr/>
          <a:lstStyle/>
          <a:p>
            <a:fld id="{53E6CA5D-FD50-44F4-841F-BF63623034BF}" type="slidenum">
              <a:rPr kumimoji="1" lang="ja-JP" altLang="en-US" smtClean="0"/>
              <a:t>‹#›</a:t>
            </a:fld>
            <a:endParaRPr kumimoji="1" lang="ja-JP" altLang="en-US"/>
          </a:p>
        </p:txBody>
      </p:sp>
    </p:spTree>
    <p:extLst>
      <p:ext uri="{BB962C8B-B14F-4D97-AF65-F5344CB8AC3E}">
        <p14:creationId xmlns:p14="http://schemas.microsoft.com/office/powerpoint/2010/main" val="18807291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F686D298-3532-DB37-EFFF-2A153EE9002F}"/>
              </a:ext>
            </a:extLst>
          </p:cNvPr>
          <p:cNvSpPr>
            <a:spLocks noGrp="1"/>
          </p:cNvSpPr>
          <p:nvPr>
            <p:ph type="title" orient="vert"/>
          </p:nvPr>
        </p:nvSpPr>
        <p:spPr>
          <a:xfrm>
            <a:off x="8724901"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FEE2C24-E660-6F93-C1BC-8D307C0E1EF0}"/>
              </a:ext>
            </a:extLst>
          </p:cNvPr>
          <p:cNvSpPr>
            <a:spLocks noGrp="1"/>
          </p:cNvSpPr>
          <p:nvPr>
            <p:ph type="body" orient="vert" idx="1"/>
          </p:nvPr>
        </p:nvSpPr>
        <p:spPr>
          <a:xfrm>
            <a:off x="838201"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FBDAD5E-1AAB-D6A8-992D-A161B5F93058}"/>
              </a:ext>
            </a:extLst>
          </p:cNvPr>
          <p:cNvSpPr>
            <a:spLocks noGrp="1"/>
          </p:cNvSpPr>
          <p:nvPr>
            <p:ph type="dt" sz="half" idx="10"/>
          </p:nvPr>
        </p:nvSpPr>
        <p:spPr/>
        <p:txBody>
          <a:bodyPr/>
          <a:lstStyle/>
          <a:p>
            <a:fld id="{4713D018-C61E-4BF7-8CC8-FB7ED54051C4}" type="datetimeFigureOut">
              <a:rPr kumimoji="1" lang="ja-JP" altLang="en-US" smtClean="0"/>
              <a:t>2025/4/8</a:t>
            </a:fld>
            <a:endParaRPr kumimoji="1" lang="ja-JP" altLang="en-US"/>
          </a:p>
        </p:txBody>
      </p:sp>
      <p:sp>
        <p:nvSpPr>
          <p:cNvPr id="5" name="フッター プレースホルダー 4">
            <a:extLst>
              <a:ext uri="{FF2B5EF4-FFF2-40B4-BE49-F238E27FC236}">
                <a16:creationId xmlns:a16="http://schemas.microsoft.com/office/drawing/2014/main" id="{A9BA6207-6A0E-6F39-0778-6F92E073A45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5358634-11A3-37DD-724F-5FAE199E6BFA}"/>
              </a:ext>
            </a:extLst>
          </p:cNvPr>
          <p:cNvSpPr>
            <a:spLocks noGrp="1"/>
          </p:cNvSpPr>
          <p:nvPr>
            <p:ph type="sldNum" sz="quarter" idx="12"/>
          </p:nvPr>
        </p:nvSpPr>
        <p:spPr/>
        <p:txBody>
          <a:bodyPr/>
          <a:lstStyle/>
          <a:p>
            <a:fld id="{53E6CA5D-FD50-44F4-841F-BF63623034BF}" type="slidenum">
              <a:rPr kumimoji="1" lang="ja-JP" altLang="en-US" smtClean="0"/>
              <a:t>‹#›</a:t>
            </a:fld>
            <a:endParaRPr kumimoji="1" lang="ja-JP" altLang="en-US"/>
          </a:p>
        </p:txBody>
      </p:sp>
    </p:spTree>
    <p:extLst>
      <p:ext uri="{BB962C8B-B14F-4D97-AF65-F5344CB8AC3E}">
        <p14:creationId xmlns:p14="http://schemas.microsoft.com/office/powerpoint/2010/main" val="2209651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4F0513-CC81-FC5A-78E2-F6C938FA63C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EC35792-DCFB-ACA8-9F73-69BF169343B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B1E5890-6926-32BF-584B-7807E16446E6}"/>
              </a:ext>
            </a:extLst>
          </p:cNvPr>
          <p:cNvSpPr>
            <a:spLocks noGrp="1"/>
          </p:cNvSpPr>
          <p:nvPr>
            <p:ph type="dt" sz="half" idx="10"/>
          </p:nvPr>
        </p:nvSpPr>
        <p:spPr/>
        <p:txBody>
          <a:bodyPr/>
          <a:lstStyle/>
          <a:p>
            <a:fld id="{C11FA2D4-F078-4D3A-AC75-642C653208A2}" type="datetime1">
              <a:rPr kumimoji="1" lang="ja-JP" altLang="en-US" smtClean="0"/>
              <a:t>2025/4/8</a:t>
            </a:fld>
            <a:endParaRPr kumimoji="1" lang="ja-JP" altLang="en-US"/>
          </a:p>
        </p:txBody>
      </p:sp>
      <p:sp>
        <p:nvSpPr>
          <p:cNvPr id="5" name="フッター プレースホルダー 4">
            <a:extLst>
              <a:ext uri="{FF2B5EF4-FFF2-40B4-BE49-F238E27FC236}">
                <a16:creationId xmlns:a16="http://schemas.microsoft.com/office/drawing/2014/main" id="{D2CC5E80-4815-6433-3A76-D37412B4FD7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4901D8A-53F9-ECBE-C68A-73A19C7F1261}"/>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3039397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12EEE2-41D5-8D4C-5C58-68D3A5E9A0EB}"/>
              </a:ext>
            </a:extLst>
          </p:cNvPr>
          <p:cNvSpPr>
            <a:spLocks noGrp="1"/>
          </p:cNvSpPr>
          <p:nvPr>
            <p:ph type="title"/>
          </p:nvPr>
        </p:nvSpPr>
        <p:spPr>
          <a:xfrm>
            <a:off x="423949" y="1709738"/>
            <a:ext cx="11331402"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01B3888-5517-2DC6-733F-10A7D47867C5}"/>
              </a:ext>
            </a:extLst>
          </p:cNvPr>
          <p:cNvSpPr>
            <a:spLocks noGrp="1"/>
          </p:cNvSpPr>
          <p:nvPr>
            <p:ph type="body" idx="1"/>
          </p:nvPr>
        </p:nvSpPr>
        <p:spPr>
          <a:xfrm>
            <a:off x="423949" y="4589463"/>
            <a:ext cx="11331402"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C8EAEE3-E0EC-9126-8D91-FCEDC8849250}"/>
              </a:ext>
            </a:extLst>
          </p:cNvPr>
          <p:cNvSpPr>
            <a:spLocks noGrp="1"/>
          </p:cNvSpPr>
          <p:nvPr>
            <p:ph type="dt" sz="half" idx="10"/>
          </p:nvPr>
        </p:nvSpPr>
        <p:spPr/>
        <p:txBody>
          <a:bodyPr/>
          <a:lstStyle/>
          <a:p>
            <a:fld id="{57F63BBC-6CAA-4EF4-A80C-D5A88224F517}" type="datetime1">
              <a:rPr kumimoji="1" lang="ja-JP" altLang="en-US" smtClean="0"/>
              <a:t>2025/4/8</a:t>
            </a:fld>
            <a:endParaRPr kumimoji="1" lang="ja-JP" altLang="en-US"/>
          </a:p>
        </p:txBody>
      </p:sp>
      <p:sp>
        <p:nvSpPr>
          <p:cNvPr id="5" name="フッター プレースホルダー 4">
            <a:extLst>
              <a:ext uri="{FF2B5EF4-FFF2-40B4-BE49-F238E27FC236}">
                <a16:creationId xmlns:a16="http://schemas.microsoft.com/office/drawing/2014/main" id="{DA65A286-BC88-4256-FA6F-C3AC86983C0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1919FAF-7C08-E539-4F3A-BFDC3717F29D}"/>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62769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A1FBFF-7F88-E693-D627-676EFBC7E92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4315334-27D4-9867-6F2F-32B4699ABB81}"/>
              </a:ext>
            </a:extLst>
          </p:cNvPr>
          <p:cNvSpPr>
            <a:spLocks noGrp="1"/>
          </p:cNvSpPr>
          <p:nvPr>
            <p:ph sz="half" idx="1"/>
          </p:nvPr>
        </p:nvSpPr>
        <p:spPr>
          <a:xfrm>
            <a:off x="423949" y="1296785"/>
            <a:ext cx="5595851" cy="48801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E6FA70B-40AB-5820-7A8A-4D996AAD7B66}"/>
              </a:ext>
            </a:extLst>
          </p:cNvPr>
          <p:cNvSpPr>
            <a:spLocks noGrp="1"/>
          </p:cNvSpPr>
          <p:nvPr>
            <p:ph sz="half" idx="2"/>
          </p:nvPr>
        </p:nvSpPr>
        <p:spPr>
          <a:xfrm>
            <a:off x="6172199" y="1296785"/>
            <a:ext cx="5595851" cy="48801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FC545E03-B171-7AF5-2255-D5944C6BA2BA}"/>
              </a:ext>
            </a:extLst>
          </p:cNvPr>
          <p:cNvSpPr>
            <a:spLocks noGrp="1"/>
          </p:cNvSpPr>
          <p:nvPr>
            <p:ph type="dt" sz="half" idx="10"/>
          </p:nvPr>
        </p:nvSpPr>
        <p:spPr/>
        <p:txBody>
          <a:bodyPr/>
          <a:lstStyle/>
          <a:p>
            <a:fld id="{A345522A-DA4C-4B45-B53C-0C1451379FB1}" type="datetime1">
              <a:rPr kumimoji="1" lang="ja-JP" altLang="en-US" smtClean="0"/>
              <a:t>2025/4/8</a:t>
            </a:fld>
            <a:endParaRPr kumimoji="1" lang="ja-JP" altLang="en-US"/>
          </a:p>
        </p:txBody>
      </p:sp>
      <p:sp>
        <p:nvSpPr>
          <p:cNvPr id="6" name="フッター プレースホルダー 5">
            <a:extLst>
              <a:ext uri="{FF2B5EF4-FFF2-40B4-BE49-F238E27FC236}">
                <a16:creationId xmlns:a16="http://schemas.microsoft.com/office/drawing/2014/main" id="{EB656235-8126-6786-4A75-75DB03D309C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01B010D-2AA5-86D1-04E0-489EA2401685}"/>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4003113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A7ED7EF-1906-2B10-C621-BCFCFDBBF68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D6D00B3A-AE82-1A1D-FEA2-97115690D20C}"/>
              </a:ext>
            </a:extLst>
          </p:cNvPr>
          <p:cNvSpPr>
            <a:spLocks noGrp="1"/>
          </p:cNvSpPr>
          <p:nvPr>
            <p:ph type="dt" sz="half" idx="10"/>
          </p:nvPr>
        </p:nvSpPr>
        <p:spPr/>
        <p:txBody>
          <a:bodyPr/>
          <a:lstStyle/>
          <a:p>
            <a:fld id="{B45ABA96-5D87-481D-9433-34E07542ECAB}" type="datetime1">
              <a:rPr kumimoji="1" lang="ja-JP" altLang="en-US" smtClean="0"/>
              <a:t>2025/4/8</a:t>
            </a:fld>
            <a:endParaRPr kumimoji="1" lang="ja-JP" altLang="en-US"/>
          </a:p>
        </p:txBody>
      </p:sp>
      <p:sp>
        <p:nvSpPr>
          <p:cNvPr id="4" name="フッター プレースホルダー 3">
            <a:extLst>
              <a:ext uri="{FF2B5EF4-FFF2-40B4-BE49-F238E27FC236}">
                <a16:creationId xmlns:a16="http://schemas.microsoft.com/office/drawing/2014/main" id="{D3699201-80FB-D7C1-DC0F-71BFB3D18CB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C2F33438-8EF9-5AE7-CF84-7EC330D57AF2}"/>
              </a:ext>
            </a:extLst>
          </p:cNvPr>
          <p:cNvSpPr>
            <a:spLocks noGrp="1"/>
          </p:cNvSpPr>
          <p:nvPr>
            <p:ph type="sldNum" sz="quarter" idx="12"/>
          </p:nvPr>
        </p:nvSpPr>
        <p:spPr/>
        <p:txBody>
          <a:bodyPr/>
          <a:lstStyle/>
          <a:p>
            <a:fld id="{2D0B2721-0B86-4E2B-BA2B-D37C06C38BC6}" type="slidenum">
              <a:rPr kumimoji="1" lang="ja-JP" altLang="en-US" smtClean="0"/>
              <a:t>‹#›</a:t>
            </a:fld>
            <a:endParaRPr kumimoji="1" lang="ja-JP" altLang="en-US"/>
          </a:p>
        </p:txBody>
      </p:sp>
    </p:spTree>
    <p:extLst>
      <p:ext uri="{BB962C8B-B14F-4D97-AF65-F5344CB8AC3E}">
        <p14:creationId xmlns:p14="http://schemas.microsoft.com/office/powerpoint/2010/main" val="346266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9FA15C-D403-FAD8-B8B3-C9ABAEE69063}"/>
              </a:ext>
            </a:extLst>
          </p:cNvPr>
          <p:cNvSpPr>
            <a:spLocks noGrp="1"/>
          </p:cNvSpPr>
          <p:nvPr>
            <p:ph type="ctrTitle"/>
          </p:nvPr>
        </p:nvSpPr>
        <p:spPr>
          <a:xfrm>
            <a:off x="1524000" y="1122363"/>
            <a:ext cx="9144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D0AA324B-03E5-0243-A0BD-914E8044E731}"/>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0851511-D8CB-B153-A53C-9BDA169A2AFC}"/>
              </a:ext>
            </a:extLst>
          </p:cNvPr>
          <p:cNvSpPr>
            <a:spLocks noGrp="1"/>
          </p:cNvSpPr>
          <p:nvPr>
            <p:ph type="dt" sz="half" idx="10"/>
          </p:nvPr>
        </p:nvSpPr>
        <p:spPr/>
        <p:txBody>
          <a:bodyPr/>
          <a:lstStyle/>
          <a:p>
            <a:fld id="{4713D018-C61E-4BF7-8CC8-FB7ED54051C4}" type="datetimeFigureOut">
              <a:rPr kumimoji="1" lang="ja-JP" altLang="en-US" smtClean="0"/>
              <a:t>2025/4/8</a:t>
            </a:fld>
            <a:endParaRPr kumimoji="1" lang="ja-JP" altLang="en-US"/>
          </a:p>
        </p:txBody>
      </p:sp>
      <p:sp>
        <p:nvSpPr>
          <p:cNvPr id="5" name="フッター プレースホルダー 4">
            <a:extLst>
              <a:ext uri="{FF2B5EF4-FFF2-40B4-BE49-F238E27FC236}">
                <a16:creationId xmlns:a16="http://schemas.microsoft.com/office/drawing/2014/main" id="{D958635B-46F4-338C-46B5-5F039D0EE4C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16E89CF-DFA1-A74C-FAA1-A055E5F976CD}"/>
              </a:ext>
            </a:extLst>
          </p:cNvPr>
          <p:cNvSpPr>
            <a:spLocks noGrp="1"/>
          </p:cNvSpPr>
          <p:nvPr>
            <p:ph type="sldNum" sz="quarter" idx="12"/>
          </p:nvPr>
        </p:nvSpPr>
        <p:spPr/>
        <p:txBody>
          <a:bodyPr/>
          <a:lstStyle/>
          <a:p>
            <a:fld id="{53E6CA5D-FD50-44F4-841F-BF63623034BF}" type="slidenum">
              <a:rPr kumimoji="1" lang="ja-JP" altLang="en-US" smtClean="0"/>
              <a:t>‹#›</a:t>
            </a:fld>
            <a:endParaRPr kumimoji="1" lang="ja-JP" altLang="en-US"/>
          </a:p>
        </p:txBody>
      </p:sp>
    </p:spTree>
    <p:extLst>
      <p:ext uri="{BB962C8B-B14F-4D97-AF65-F5344CB8AC3E}">
        <p14:creationId xmlns:p14="http://schemas.microsoft.com/office/powerpoint/2010/main" val="270570461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0D4F1AE-0F3A-F457-E145-ACFC848356F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350D68C-6D1C-FFA8-F9BB-CD68AC323DBA}"/>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9E81865-2A3A-176E-1635-E918FB343DDE}"/>
              </a:ext>
            </a:extLst>
          </p:cNvPr>
          <p:cNvSpPr>
            <a:spLocks noGrp="1"/>
          </p:cNvSpPr>
          <p:nvPr>
            <p:ph type="dt" sz="half" idx="10"/>
          </p:nvPr>
        </p:nvSpPr>
        <p:spPr/>
        <p:txBody>
          <a:bodyPr/>
          <a:lstStyle/>
          <a:p>
            <a:fld id="{4713D018-C61E-4BF7-8CC8-FB7ED54051C4}" type="datetimeFigureOut">
              <a:rPr kumimoji="1" lang="ja-JP" altLang="en-US" smtClean="0"/>
              <a:t>2025/4/8</a:t>
            </a:fld>
            <a:endParaRPr kumimoji="1" lang="ja-JP" altLang="en-US"/>
          </a:p>
        </p:txBody>
      </p:sp>
      <p:sp>
        <p:nvSpPr>
          <p:cNvPr id="5" name="フッター プレースホルダー 4">
            <a:extLst>
              <a:ext uri="{FF2B5EF4-FFF2-40B4-BE49-F238E27FC236}">
                <a16:creationId xmlns:a16="http://schemas.microsoft.com/office/drawing/2014/main" id="{E573BE8F-BAFD-262C-3BBC-1D27A831177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B7ED18F-B666-D975-CC55-E49A4DAC0D10}"/>
              </a:ext>
            </a:extLst>
          </p:cNvPr>
          <p:cNvSpPr>
            <a:spLocks noGrp="1"/>
          </p:cNvSpPr>
          <p:nvPr>
            <p:ph type="sldNum" sz="quarter" idx="12"/>
          </p:nvPr>
        </p:nvSpPr>
        <p:spPr/>
        <p:txBody>
          <a:bodyPr/>
          <a:lstStyle/>
          <a:p>
            <a:fld id="{53E6CA5D-FD50-44F4-841F-BF63623034BF}" type="slidenum">
              <a:rPr kumimoji="1" lang="ja-JP" altLang="en-US" smtClean="0"/>
              <a:t>‹#›</a:t>
            </a:fld>
            <a:endParaRPr kumimoji="1" lang="ja-JP" altLang="en-US"/>
          </a:p>
        </p:txBody>
      </p:sp>
    </p:spTree>
    <p:extLst>
      <p:ext uri="{BB962C8B-B14F-4D97-AF65-F5344CB8AC3E}">
        <p14:creationId xmlns:p14="http://schemas.microsoft.com/office/powerpoint/2010/main" val="279854810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A5DB75-528F-12DD-CCF3-63AFD9F91936}"/>
              </a:ext>
            </a:extLst>
          </p:cNvPr>
          <p:cNvSpPr>
            <a:spLocks noGrp="1"/>
          </p:cNvSpPr>
          <p:nvPr>
            <p:ph type="title"/>
          </p:nvPr>
        </p:nvSpPr>
        <p:spPr>
          <a:xfrm>
            <a:off x="831851" y="1709740"/>
            <a:ext cx="10515600" cy="2852737"/>
          </a:xfrm>
        </p:spPr>
        <p:txBody>
          <a:bodyPr anchor="b"/>
          <a:lstStyle>
            <a:lvl1pPr>
              <a:defRPr sz="45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BF7C986-2AB8-DFDB-0063-EB7B834A7ED5}"/>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7A25232E-EC32-2347-1C04-9663CF669AEE}"/>
              </a:ext>
            </a:extLst>
          </p:cNvPr>
          <p:cNvSpPr>
            <a:spLocks noGrp="1"/>
          </p:cNvSpPr>
          <p:nvPr>
            <p:ph type="dt" sz="half" idx="10"/>
          </p:nvPr>
        </p:nvSpPr>
        <p:spPr/>
        <p:txBody>
          <a:bodyPr/>
          <a:lstStyle/>
          <a:p>
            <a:fld id="{4713D018-C61E-4BF7-8CC8-FB7ED54051C4}" type="datetimeFigureOut">
              <a:rPr kumimoji="1" lang="ja-JP" altLang="en-US" smtClean="0"/>
              <a:t>2025/4/8</a:t>
            </a:fld>
            <a:endParaRPr kumimoji="1" lang="ja-JP" altLang="en-US"/>
          </a:p>
        </p:txBody>
      </p:sp>
      <p:sp>
        <p:nvSpPr>
          <p:cNvPr id="5" name="フッター プレースホルダー 4">
            <a:extLst>
              <a:ext uri="{FF2B5EF4-FFF2-40B4-BE49-F238E27FC236}">
                <a16:creationId xmlns:a16="http://schemas.microsoft.com/office/drawing/2014/main" id="{E87ED619-87AC-BB94-F045-24A35D254DF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425A279-1891-D28F-9D92-B27ACC1460A1}"/>
              </a:ext>
            </a:extLst>
          </p:cNvPr>
          <p:cNvSpPr>
            <a:spLocks noGrp="1"/>
          </p:cNvSpPr>
          <p:nvPr>
            <p:ph type="sldNum" sz="quarter" idx="12"/>
          </p:nvPr>
        </p:nvSpPr>
        <p:spPr/>
        <p:txBody>
          <a:bodyPr/>
          <a:lstStyle/>
          <a:p>
            <a:fld id="{53E6CA5D-FD50-44F4-841F-BF63623034BF}" type="slidenum">
              <a:rPr kumimoji="1" lang="ja-JP" altLang="en-US" smtClean="0"/>
              <a:t>‹#›</a:t>
            </a:fld>
            <a:endParaRPr kumimoji="1" lang="ja-JP" altLang="en-US"/>
          </a:p>
        </p:txBody>
      </p:sp>
    </p:spTree>
    <p:extLst>
      <p:ext uri="{BB962C8B-B14F-4D97-AF65-F5344CB8AC3E}">
        <p14:creationId xmlns:p14="http://schemas.microsoft.com/office/powerpoint/2010/main" val="206671188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A036B15-1F75-8CC1-2BA2-850A0C223FA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49F5191-B55E-C033-B2CC-FFAFBD6723CC}"/>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BC742F11-A635-4043-EEBF-E13BD198E1C2}"/>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60995C38-D36A-3AE4-CC99-1BEB9BCDBAD1}"/>
              </a:ext>
            </a:extLst>
          </p:cNvPr>
          <p:cNvSpPr>
            <a:spLocks noGrp="1"/>
          </p:cNvSpPr>
          <p:nvPr>
            <p:ph type="dt" sz="half" idx="10"/>
          </p:nvPr>
        </p:nvSpPr>
        <p:spPr/>
        <p:txBody>
          <a:bodyPr/>
          <a:lstStyle/>
          <a:p>
            <a:fld id="{4713D018-C61E-4BF7-8CC8-FB7ED54051C4}" type="datetimeFigureOut">
              <a:rPr kumimoji="1" lang="ja-JP" altLang="en-US" smtClean="0"/>
              <a:t>2025/4/8</a:t>
            </a:fld>
            <a:endParaRPr kumimoji="1" lang="ja-JP" altLang="en-US"/>
          </a:p>
        </p:txBody>
      </p:sp>
      <p:sp>
        <p:nvSpPr>
          <p:cNvPr id="6" name="フッター プレースホルダー 5">
            <a:extLst>
              <a:ext uri="{FF2B5EF4-FFF2-40B4-BE49-F238E27FC236}">
                <a16:creationId xmlns:a16="http://schemas.microsoft.com/office/drawing/2014/main" id="{9DA18C22-5F27-0D59-2BA0-450A42DA24A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CE348D8-3CB5-B693-8D9E-5384B76F78A4}"/>
              </a:ext>
            </a:extLst>
          </p:cNvPr>
          <p:cNvSpPr>
            <a:spLocks noGrp="1"/>
          </p:cNvSpPr>
          <p:nvPr>
            <p:ph type="sldNum" sz="quarter" idx="12"/>
          </p:nvPr>
        </p:nvSpPr>
        <p:spPr/>
        <p:txBody>
          <a:bodyPr/>
          <a:lstStyle/>
          <a:p>
            <a:fld id="{53E6CA5D-FD50-44F4-841F-BF63623034BF}" type="slidenum">
              <a:rPr kumimoji="1" lang="ja-JP" altLang="en-US" smtClean="0"/>
              <a:t>‹#›</a:t>
            </a:fld>
            <a:endParaRPr kumimoji="1" lang="ja-JP" altLang="en-US"/>
          </a:p>
        </p:txBody>
      </p:sp>
    </p:spTree>
    <p:extLst>
      <p:ext uri="{BB962C8B-B14F-4D97-AF65-F5344CB8AC3E}">
        <p14:creationId xmlns:p14="http://schemas.microsoft.com/office/powerpoint/2010/main" val="2748753721"/>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6DEBFC17-B635-6141-0AB0-FA1FD82B253E}"/>
              </a:ext>
            </a:extLst>
          </p:cNvPr>
          <p:cNvSpPr>
            <a:spLocks noGrp="1"/>
          </p:cNvSpPr>
          <p:nvPr>
            <p:ph type="title"/>
          </p:nvPr>
        </p:nvSpPr>
        <p:spPr>
          <a:xfrm>
            <a:off x="423949" y="365126"/>
            <a:ext cx="11344102" cy="748780"/>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619FE076-F69E-CAF7-9052-76A1BF0D7D02}"/>
              </a:ext>
            </a:extLst>
          </p:cNvPr>
          <p:cNvSpPr>
            <a:spLocks noGrp="1"/>
          </p:cNvSpPr>
          <p:nvPr>
            <p:ph type="body" idx="1"/>
          </p:nvPr>
        </p:nvSpPr>
        <p:spPr>
          <a:xfrm>
            <a:off x="423949" y="1296785"/>
            <a:ext cx="11344102" cy="488017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a:extLst>
              <a:ext uri="{FF2B5EF4-FFF2-40B4-BE49-F238E27FC236}">
                <a16:creationId xmlns:a16="http://schemas.microsoft.com/office/drawing/2014/main" id="{A8359534-BD98-2A24-DE0D-CA7F94340E0D}"/>
              </a:ext>
            </a:extLst>
          </p:cNvPr>
          <p:cNvSpPr>
            <a:spLocks noGrp="1"/>
          </p:cNvSpPr>
          <p:nvPr>
            <p:ph type="dt" sz="half" idx="2"/>
          </p:nvPr>
        </p:nvSpPr>
        <p:spPr>
          <a:xfrm>
            <a:off x="423949"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eiryo UI" panose="020B0604030504040204" pitchFamily="50" charset="-128"/>
                <a:ea typeface="Meiryo UI" panose="020B0604030504040204" pitchFamily="50" charset="-128"/>
              </a:defRPr>
            </a:lvl1pPr>
          </a:lstStyle>
          <a:p>
            <a:fld id="{B7B04F8B-6CDC-45FA-A856-52B333287655}" type="datetime1">
              <a:rPr lang="ja-JP" altLang="en-US" smtClean="0"/>
              <a:t>2025/4/8</a:t>
            </a:fld>
            <a:endParaRPr lang="ja-JP" altLang="en-US"/>
          </a:p>
        </p:txBody>
      </p:sp>
      <p:sp>
        <p:nvSpPr>
          <p:cNvPr id="5" name="フッター プレースホルダー 4">
            <a:extLst>
              <a:ext uri="{FF2B5EF4-FFF2-40B4-BE49-F238E27FC236}">
                <a16:creationId xmlns:a16="http://schemas.microsoft.com/office/drawing/2014/main" id="{C203D5F5-C76E-C531-CD5B-B4B8AF5207DD}"/>
              </a:ext>
            </a:extLst>
          </p:cNvPr>
          <p:cNvSpPr>
            <a:spLocks noGrp="1"/>
          </p:cNvSpPr>
          <p:nvPr>
            <p:ph type="ftr" sz="quarter" idx="3"/>
          </p:nvPr>
        </p:nvSpPr>
        <p:spPr>
          <a:xfrm>
            <a:off x="3399905" y="6356350"/>
            <a:ext cx="5392190" cy="365125"/>
          </a:xfrm>
          <a:prstGeom prst="rect">
            <a:avLst/>
          </a:prstGeom>
        </p:spPr>
        <p:txBody>
          <a:bodyPr vert="horz" lIns="91440" tIns="45720" rIns="91440" bIns="45720" rtlCol="0" anchor="ctr"/>
          <a:lstStyle>
            <a:lvl1pPr algn="ctr">
              <a:defRPr sz="1200">
                <a:solidFill>
                  <a:schemeClr val="tx1">
                    <a:tint val="75000"/>
                  </a:schemeClr>
                </a:solidFill>
                <a:latin typeface="Meiryo UI" panose="020B0604030504040204" pitchFamily="50" charset="-128"/>
                <a:ea typeface="Meiryo UI" panose="020B0604030504040204" pitchFamily="50" charset="-128"/>
              </a:defRPr>
            </a:lvl1pPr>
          </a:lstStyle>
          <a:p>
            <a:endParaRPr lang="ja-JP" altLang="en-US"/>
          </a:p>
        </p:txBody>
      </p:sp>
      <p:sp>
        <p:nvSpPr>
          <p:cNvPr id="6" name="スライド番号プレースホルダー 5">
            <a:extLst>
              <a:ext uri="{FF2B5EF4-FFF2-40B4-BE49-F238E27FC236}">
                <a16:creationId xmlns:a16="http://schemas.microsoft.com/office/drawing/2014/main" id="{9E3B0B7E-CBE7-5BBD-704A-368671DA2CB6}"/>
              </a:ext>
            </a:extLst>
          </p:cNvPr>
          <p:cNvSpPr>
            <a:spLocks noGrp="1"/>
          </p:cNvSpPr>
          <p:nvPr>
            <p:ph type="sldNum" sz="quarter" idx="4"/>
          </p:nvPr>
        </p:nvSpPr>
        <p:spPr>
          <a:xfrm>
            <a:off x="9024851"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eiryo UI" panose="020B0604030504040204" pitchFamily="50" charset="-128"/>
                <a:ea typeface="Meiryo UI" panose="020B0604030504040204" pitchFamily="50" charset="-128"/>
              </a:defRPr>
            </a:lvl1pPr>
          </a:lstStyle>
          <a:p>
            <a:fld id="{2D0B2721-0B86-4E2B-BA2B-D37C06C38BC6}" type="slidenum">
              <a:rPr lang="ja-JP" altLang="en-US" smtClean="0"/>
              <a:pPr/>
              <a:t>‹#›</a:t>
            </a:fld>
            <a:endParaRPr lang="ja-JP" altLang="en-US"/>
          </a:p>
        </p:txBody>
      </p:sp>
    </p:spTree>
    <p:extLst>
      <p:ext uri="{BB962C8B-B14F-4D97-AF65-F5344CB8AC3E}">
        <p14:creationId xmlns:p14="http://schemas.microsoft.com/office/powerpoint/2010/main" val="42605368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Lst>
  <p:hf hdr="0" ftr="0" dt="0"/>
  <p:txStyles>
    <p:titleStyle>
      <a:lvl1pPr algn="l" defTabSz="914400" rtl="0" eaLnBrk="1" latinLnBrk="0" hangingPunct="1">
        <a:lnSpc>
          <a:spcPct val="90000"/>
        </a:lnSpc>
        <a:spcBef>
          <a:spcPct val="0"/>
        </a:spcBef>
        <a:buNone/>
        <a:defRPr kumimoji="1" sz="4000" kern="1200">
          <a:solidFill>
            <a:schemeClr val="tx1"/>
          </a:solidFill>
          <a:latin typeface="Meiryo UI" panose="020B0604030504040204" pitchFamily="50" charset="-128"/>
          <a:ea typeface="Meiryo UI"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E615E3AC-B20F-F4FF-736A-EC3EB0BB9CF9}"/>
              </a:ext>
            </a:extLst>
          </p:cNvPr>
          <p:cNvSpPr>
            <a:spLocks noGrp="1"/>
          </p:cNvSpPr>
          <p:nvPr>
            <p:ph type="title"/>
          </p:nvPr>
        </p:nvSpPr>
        <p:spPr>
          <a:xfrm>
            <a:off x="398839" y="315699"/>
            <a:ext cx="11463647" cy="1251845"/>
          </a:xfrm>
          <a:prstGeom prst="rect">
            <a:avLst/>
          </a:prstGeom>
        </p:spPr>
        <p:txBody>
          <a:bodyPr vert="horz" lIns="36000" tIns="36000" rIns="91440" bIns="3600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90836C0-E9E1-F03F-9D47-6B4F9F9DAC6A}"/>
              </a:ext>
            </a:extLst>
          </p:cNvPr>
          <p:cNvSpPr>
            <a:spLocks noGrp="1"/>
          </p:cNvSpPr>
          <p:nvPr>
            <p:ph type="body" idx="1"/>
          </p:nvPr>
        </p:nvSpPr>
        <p:spPr>
          <a:xfrm>
            <a:off x="838200" y="160791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6E8E65E-2C0B-8E21-B0E8-B0F36EDB1041}"/>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713D018-C61E-4BF7-8CC8-FB7ED54051C4}" type="datetimeFigureOut">
              <a:rPr lang="ja-JP" altLang="en-US" smtClean="0"/>
              <a:pPr/>
              <a:t>2025/4/8</a:t>
            </a:fld>
            <a:endParaRPr lang="ja-JP" altLang="en-US"/>
          </a:p>
        </p:txBody>
      </p:sp>
      <p:sp>
        <p:nvSpPr>
          <p:cNvPr id="5" name="フッター プレースホルダー 4">
            <a:extLst>
              <a:ext uri="{FF2B5EF4-FFF2-40B4-BE49-F238E27FC236}">
                <a16:creationId xmlns:a16="http://schemas.microsoft.com/office/drawing/2014/main" id="{E1393C51-2095-277F-0CCB-81FDFCC4FDFE}"/>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a:p>
        </p:txBody>
      </p:sp>
      <p:sp>
        <p:nvSpPr>
          <p:cNvPr id="6" name="スライド番号プレースホルダー 5">
            <a:extLst>
              <a:ext uri="{FF2B5EF4-FFF2-40B4-BE49-F238E27FC236}">
                <a16:creationId xmlns:a16="http://schemas.microsoft.com/office/drawing/2014/main" id="{A6843570-6834-CCE4-3B11-9ADACBB64DD7}"/>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3E6CA5D-FD50-44F4-841F-BF63623034BF}" type="slidenum">
              <a:rPr lang="ja-JP" altLang="en-US" smtClean="0"/>
              <a:pPr/>
              <a:t>‹#›</a:t>
            </a:fld>
            <a:endParaRPr lang="ja-JP" altLang="en-US"/>
          </a:p>
        </p:txBody>
      </p:sp>
    </p:spTree>
    <p:extLst>
      <p:ext uri="{BB962C8B-B14F-4D97-AF65-F5344CB8AC3E}">
        <p14:creationId xmlns:p14="http://schemas.microsoft.com/office/powerpoint/2010/main" val="3018617534"/>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hyperlink" Target="https://www.ipa.go.jp/security/reports/economics/ts-kanri/20230406.htm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1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50.png"/><Relationship Id="rId7"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microsoft.com/office/2007/relationships/hdphoto" Target="../media/hdphoto2.wdp"/><Relationship Id="rId5" Type="http://schemas.openxmlformats.org/officeDocument/2006/relationships/image" Target="../media/image51.png"/><Relationship Id="rId10" Type="http://schemas.openxmlformats.org/officeDocument/2006/relationships/image" Target="../media/image54.png"/><Relationship Id="rId4" Type="http://schemas.microsoft.com/office/2007/relationships/hdphoto" Target="../media/hdphoto1.wdp"/><Relationship Id="rId9" Type="http://schemas.openxmlformats.org/officeDocument/2006/relationships/image" Target="../media/image5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microsoft.com/office/2007/relationships/hdphoto" Target="../media/hdphoto5.wdp"/><Relationship Id="rId5" Type="http://schemas.openxmlformats.org/officeDocument/2006/relationships/image" Target="../media/image56.png"/><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7.png"/><Relationship Id="rId7"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59.png"/><Relationship Id="rId5" Type="http://schemas.microsoft.com/office/2007/relationships/hdphoto" Target="../media/hdphoto6.wdp"/><Relationship Id="rId4" Type="http://schemas.openxmlformats.org/officeDocument/2006/relationships/image" Target="../media/image58.png"/><Relationship Id="rId9" Type="http://schemas.openxmlformats.org/officeDocument/2006/relationships/image" Target="../media/image62.png"/></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microsoft.com/office/2007/relationships/hdphoto" Target="../media/hdphoto7.wdp"/><Relationship Id="rId5" Type="http://schemas.openxmlformats.org/officeDocument/2006/relationships/image" Target="../media/image63.png"/><Relationship Id="rId4" Type="http://schemas.microsoft.com/office/2007/relationships/hdphoto" Target="../media/hdphoto6.wdp"/></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6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svg"/><Relationship Id="rId26" Type="http://schemas.openxmlformats.org/officeDocument/2006/relationships/image" Target="../media/image24.svg"/><Relationship Id="rId3" Type="http://schemas.openxmlformats.org/officeDocument/2006/relationships/image" Target="../media/image1.png"/><Relationship Id="rId21" Type="http://schemas.openxmlformats.org/officeDocument/2006/relationships/image" Target="../media/image19.png"/><Relationship Id="rId34" Type="http://schemas.openxmlformats.org/officeDocument/2006/relationships/image" Target="../media/image32.svg"/><Relationship Id="rId7" Type="http://schemas.openxmlformats.org/officeDocument/2006/relationships/image" Target="../media/image5.png"/><Relationship Id="rId12" Type="http://schemas.openxmlformats.org/officeDocument/2006/relationships/image" Target="../media/image10.sv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2" Type="http://schemas.openxmlformats.org/officeDocument/2006/relationships/notesSlide" Target="../notesSlides/notesSlide3.xml"/><Relationship Id="rId16" Type="http://schemas.openxmlformats.org/officeDocument/2006/relationships/image" Target="../media/image14.svg"/><Relationship Id="rId20" Type="http://schemas.openxmlformats.org/officeDocument/2006/relationships/image" Target="../media/image18.svg"/><Relationship Id="rId29" Type="http://schemas.openxmlformats.org/officeDocument/2006/relationships/image" Target="../media/image27.png"/><Relationship Id="rId1" Type="http://schemas.openxmlformats.org/officeDocument/2006/relationships/slideLayout" Target="../slideLayouts/slideLayout11.xml"/><Relationship Id="rId6" Type="http://schemas.openxmlformats.org/officeDocument/2006/relationships/image" Target="../media/image4.svg"/><Relationship Id="rId11" Type="http://schemas.openxmlformats.org/officeDocument/2006/relationships/image" Target="../media/image9.png"/><Relationship Id="rId24" Type="http://schemas.openxmlformats.org/officeDocument/2006/relationships/image" Target="../media/image22.svg"/><Relationship Id="rId32" Type="http://schemas.openxmlformats.org/officeDocument/2006/relationships/image" Target="../media/image30.sv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svg"/><Relationship Id="rId10" Type="http://schemas.openxmlformats.org/officeDocument/2006/relationships/image" Target="../media/image8.sv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svg"/><Relationship Id="rId9" Type="http://schemas.openxmlformats.org/officeDocument/2006/relationships/image" Target="../media/image7.png"/><Relationship Id="rId14" Type="http://schemas.openxmlformats.org/officeDocument/2006/relationships/image" Target="../media/image12.svg"/><Relationship Id="rId22" Type="http://schemas.openxmlformats.org/officeDocument/2006/relationships/image" Target="../media/image20.svg"/><Relationship Id="rId27" Type="http://schemas.openxmlformats.org/officeDocument/2006/relationships/image" Target="../media/image25.svg"/><Relationship Id="rId30" Type="http://schemas.openxmlformats.org/officeDocument/2006/relationships/image" Target="../media/image28.svg"/><Relationship Id="rId8" Type="http://schemas.openxmlformats.org/officeDocument/2006/relationships/image" Target="../media/image6.svg"/></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hyperlink" Target="https://www.ipa.go.jp/security/reports/economics/ts-kanri/20210318.html" TargetMode="External"/><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A74C9C-EA1D-179D-3741-F74D826834DA}"/>
              </a:ext>
            </a:extLst>
          </p:cNvPr>
          <p:cNvSpPr>
            <a:spLocks noGrp="1"/>
          </p:cNvSpPr>
          <p:nvPr>
            <p:ph type="title"/>
          </p:nvPr>
        </p:nvSpPr>
        <p:spPr/>
        <p:txBody>
          <a:bodyPr>
            <a:normAutofit/>
          </a:bodyPr>
          <a:lstStyle/>
          <a:p>
            <a:r>
              <a:rPr lang="ja-JP" altLang="en-US" sz="3600" dirty="0"/>
              <a:t>本資料の使用条件</a:t>
            </a:r>
            <a:endParaRPr kumimoji="1" lang="ja-JP" altLang="en-US" sz="3600" dirty="0"/>
          </a:p>
        </p:txBody>
      </p:sp>
      <p:sp>
        <p:nvSpPr>
          <p:cNvPr id="3" name="コンテンツ プレースホルダー 2">
            <a:extLst>
              <a:ext uri="{FF2B5EF4-FFF2-40B4-BE49-F238E27FC236}">
                <a16:creationId xmlns:a16="http://schemas.microsoft.com/office/drawing/2014/main" id="{99BF4038-7DB5-5EFA-6910-BA92B2B347A9}"/>
              </a:ext>
            </a:extLst>
          </p:cNvPr>
          <p:cNvSpPr>
            <a:spLocks noGrp="1"/>
          </p:cNvSpPr>
          <p:nvPr>
            <p:ph idx="1"/>
          </p:nvPr>
        </p:nvSpPr>
        <p:spPr>
          <a:xfrm>
            <a:off x="423949" y="1620000"/>
            <a:ext cx="11344102" cy="4880178"/>
          </a:xfrm>
        </p:spPr>
        <p:txBody>
          <a:bodyPr>
            <a:noAutofit/>
          </a:bodyPr>
          <a:lstStyle/>
          <a:p>
            <a:pPr marL="457200" indent="-457200">
              <a:buFont typeface="+mj-lt"/>
              <a:buAutoNum type="arabicPeriod"/>
            </a:pPr>
            <a:r>
              <a:rPr kumimoji="1" lang="ja-JP" altLang="en-US" sz="2000" dirty="0"/>
              <a:t>著作権は独立行政法人情報処理推進機構に帰属します。</a:t>
            </a:r>
            <a:br>
              <a:rPr kumimoji="1" lang="ja-JP" altLang="en-US" sz="2000" dirty="0"/>
            </a:br>
            <a:r>
              <a:rPr kumimoji="1" lang="ja-JP" altLang="en-US" sz="2000" dirty="0"/>
              <a:t>著作物として著作権法により保護されております。</a:t>
            </a:r>
          </a:p>
          <a:p>
            <a:pPr marL="457200" indent="-457200">
              <a:buFont typeface="+mj-lt"/>
              <a:buAutoNum type="arabicPeriod"/>
            </a:pPr>
            <a:r>
              <a:rPr kumimoji="1" lang="ja-JP" altLang="en-US" sz="2000" dirty="0"/>
              <a:t>本資料は、企業内でのセキュリティ講習や各種セミナー等でご使用下さい。</a:t>
            </a:r>
          </a:p>
          <a:p>
            <a:pPr marL="457200" indent="-457200">
              <a:buFont typeface="+mj-lt"/>
              <a:buAutoNum type="arabicPeriod"/>
            </a:pPr>
            <a:r>
              <a:rPr kumimoji="1" lang="ja-JP" altLang="en-US" sz="2000" dirty="0"/>
              <a:t>営利目的の使用はご遠慮下さい。</a:t>
            </a:r>
          </a:p>
          <a:p>
            <a:pPr marL="457200" indent="-457200">
              <a:buFont typeface="+mj-lt"/>
              <a:buAutoNum type="arabicPeriod"/>
            </a:pPr>
            <a:r>
              <a:rPr kumimoji="1" lang="ja-JP" altLang="en-US" sz="2000" dirty="0"/>
              <a:t>講習会等で使用する際に、本資料を一部割愛したり、必要に応じて追加する等のカスタマイズは行っていただいて結構です。 </a:t>
            </a:r>
          </a:p>
          <a:p>
            <a:pPr marL="457200" indent="-457200">
              <a:buFont typeface="+mj-lt"/>
              <a:buAutoNum type="arabicPeriod"/>
            </a:pPr>
            <a:r>
              <a:rPr kumimoji="1" lang="ja-JP" altLang="en-US" sz="2000" dirty="0"/>
              <a:t>本資料を掲載する場合は、外部からアクセスできないイントラネット内のサーバとしてください。</a:t>
            </a:r>
            <a:br>
              <a:rPr kumimoji="1" lang="ja-JP" altLang="en-US" sz="2000" dirty="0"/>
            </a:br>
            <a:r>
              <a:rPr kumimoji="1" lang="ja-JP" altLang="en-US" sz="2000" dirty="0"/>
              <a:t>外部よりアクセスできる</a:t>
            </a:r>
            <a:r>
              <a:rPr kumimoji="1" lang="en-US" altLang="ja-JP" sz="2000" dirty="0"/>
              <a:t>WEB</a:t>
            </a:r>
            <a:r>
              <a:rPr kumimoji="1" lang="ja-JP" altLang="en-US" sz="2000" dirty="0"/>
              <a:t>サイトへの掲載はご遠慮下さい。 　</a:t>
            </a:r>
          </a:p>
          <a:p>
            <a:pPr marL="457200" indent="-457200">
              <a:buFont typeface="+mj-lt"/>
              <a:buAutoNum type="arabicPeriod"/>
            </a:pPr>
            <a:r>
              <a:rPr kumimoji="1" lang="ja-JP" altLang="en-US" sz="2000" dirty="0"/>
              <a:t>上の使用条件の範囲内でのご使用であれば、本資料に限り当機構からの使用許諾を取得する必要はありません。</a:t>
            </a:r>
          </a:p>
          <a:p>
            <a:pPr marL="457200" indent="-457200">
              <a:buFont typeface="+mj-lt"/>
              <a:buAutoNum type="arabicPeriod"/>
            </a:pPr>
            <a:r>
              <a:rPr kumimoji="1" lang="ja-JP" altLang="en-US" sz="2000" dirty="0"/>
              <a:t>ご質問、ご要望等は、 </a:t>
            </a:r>
            <a:r>
              <a:rPr kumimoji="1" lang="en-US" altLang="ja-JP" sz="2000" dirty="0"/>
              <a:t>isec-secushien-p@ipa.go.jp </a:t>
            </a:r>
            <a:r>
              <a:rPr kumimoji="1" lang="ja-JP" altLang="en-US" sz="2000" dirty="0"/>
              <a:t>宛にお知らせ下さい。 </a:t>
            </a:r>
          </a:p>
        </p:txBody>
      </p:sp>
      <p:sp>
        <p:nvSpPr>
          <p:cNvPr id="4" name="スライド番号プレースホルダー 3">
            <a:extLst>
              <a:ext uri="{FF2B5EF4-FFF2-40B4-BE49-F238E27FC236}">
                <a16:creationId xmlns:a16="http://schemas.microsoft.com/office/drawing/2014/main" id="{417B2741-4B13-AF45-42DD-6B303F479AF0}"/>
              </a:ext>
            </a:extLst>
          </p:cNvPr>
          <p:cNvSpPr>
            <a:spLocks noGrp="1"/>
          </p:cNvSpPr>
          <p:nvPr>
            <p:ph type="sldNum" sz="quarter" idx="12"/>
          </p:nvPr>
        </p:nvSpPr>
        <p:spPr/>
        <p:txBody>
          <a:bodyPr/>
          <a:lstStyle/>
          <a:p>
            <a:fld id="{2D0B2721-0B86-4E2B-BA2B-D37C06C38BC6}" type="slidenum">
              <a:rPr kumimoji="1" lang="ja-JP" altLang="en-US" smtClean="0"/>
              <a:t>1</a:t>
            </a:fld>
            <a:endParaRPr kumimoji="1" lang="ja-JP" altLang="en-US"/>
          </a:p>
        </p:txBody>
      </p:sp>
    </p:spTree>
    <p:extLst>
      <p:ext uri="{BB962C8B-B14F-4D97-AF65-F5344CB8AC3E}">
        <p14:creationId xmlns:p14="http://schemas.microsoft.com/office/powerpoint/2010/main" val="3241833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D3432596-3132-F3D1-C610-3A6619CDF6AA}"/>
              </a:ext>
            </a:extLst>
          </p:cNvPr>
          <p:cNvPicPr>
            <a:picLocks noChangeAspect="1"/>
          </p:cNvPicPr>
          <p:nvPr/>
        </p:nvPicPr>
        <p:blipFill>
          <a:blip r:embed="rId3"/>
          <a:stretch>
            <a:fillRect/>
          </a:stretch>
        </p:blipFill>
        <p:spPr>
          <a:xfrm>
            <a:off x="2125683" y="1620000"/>
            <a:ext cx="8016432" cy="4909553"/>
          </a:xfrm>
          <a:prstGeom prst="rect">
            <a:avLst/>
          </a:prstGeom>
        </p:spPr>
      </p:pic>
      <p:sp>
        <p:nvSpPr>
          <p:cNvPr id="2" name="タイトル 1">
            <a:extLst>
              <a:ext uri="{FF2B5EF4-FFF2-40B4-BE49-F238E27FC236}">
                <a16:creationId xmlns:a16="http://schemas.microsoft.com/office/drawing/2014/main" id="{51D71695-4F68-B154-6C85-536E466D9F05}"/>
              </a:ext>
            </a:extLst>
          </p:cNvPr>
          <p:cNvSpPr>
            <a:spLocks noGrp="1"/>
          </p:cNvSpPr>
          <p:nvPr>
            <p:ph type="title"/>
          </p:nvPr>
        </p:nvSpPr>
        <p:spPr>
          <a:xfrm>
            <a:off x="424800" y="363600"/>
            <a:ext cx="11344102" cy="748780"/>
          </a:xfrm>
        </p:spPr>
        <p:txBody>
          <a:bodyPr>
            <a:normAutofit fontScale="90000"/>
          </a:bodyPr>
          <a:lstStyle/>
          <a:p>
            <a:r>
              <a:rPr kumimoji="1" lang="en-US" altLang="ja-JP" sz="4000" dirty="0">
                <a:latin typeface="Meiryo UI" panose="020B0604030504040204" pitchFamily="50" charset="-128"/>
                <a:ea typeface="Meiryo UI" panose="020B0604030504040204" pitchFamily="50" charset="-128"/>
              </a:rPr>
              <a:t>2</a:t>
            </a:r>
            <a:r>
              <a:rPr kumimoji="1" lang="ja-JP" altLang="en-US" sz="4000" dirty="0">
                <a:latin typeface="Meiryo UI" panose="020B0604030504040204" pitchFamily="50" charset="-128"/>
                <a:ea typeface="Meiryo UI" panose="020B0604030504040204" pitchFamily="50" charset="-128"/>
              </a:rPr>
              <a:t>．昨今の内部不正</a:t>
            </a:r>
            <a:br>
              <a:rPr kumimoji="1" lang="en-US" altLang="ja-JP" sz="4400" dirty="0">
                <a:latin typeface="Meiryo UI" panose="020B0604030504040204" pitchFamily="50" charset="-128"/>
                <a:ea typeface="Meiryo UI" panose="020B0604030504040204" pitchFamily="50" charset="-128"/>
              </a:rPr>
            </a:br>
            <a:r>
              <a:rPr lang="ja-JP" altLang="en-US" sz="2200" dirty="0">
                <a:latin typeface="Meiryo UI" panose="020B0604030504040204" pitchFamily="50" charset="-128"/>
                <a:ea typeface="Meiryo UI" panose="020B0604030504040204" pitchFamily="50" charset="-128"/>
              </a:rPr>
              <a:t>（</a:t>
            </a:r>
            <a:r>
              <a:rPr lang="en-US" altLang="ja-JP" sz="2200" dirty="0">
                <a:latin typeface="Meiryo UI" panose="020B0604030504040204" pitchFamily="50" charset="-128"/>
                <a:ea typeface="Meiryo UI" panose="020B0604030504040204" pitchFamily="50" charset="-128"/>
              </a:rPr>
              <a:t>3</a:t>
            </a:r>
            <a:r>
              <a:rPr lang="ja-JP" altLang="en-US" sz="2200" dirty="0">
                <a:latin typeface="Meiryo UI" panose="020B0604030504040204" pitchFamily="50" charset="-128"/>
                <a:ea typeface="Meiryo UI" panose="020B0604030504040204" pitchFamily="50" charset="-128"/>
              </a:rPr>
              <a:t>）企業における対策の進捗状況～</a:t>
            </a:r>
            <a:r>
              <a:rPr lang="en-US" altLang="ja-JP" sz="2200" dirty="0">
                <a:latin typeface="Meiryo UI" panose="020B0604030504040204" pitchFamily="50" charset="-128"/>
                <a:ea typeface="Meiryo UI" panose="020B0604030504040204" pitchFamily="50" charset="-128"/>
              </a:rPr>
              <a:t>2022</a:t>
            </a:r>
            <a:r>
              <a:rPr lang="ja-JP" altLang="en-US" sz="2200" dirty="0">
                <a:latin typeface="Meiryo UI" panose="020B0604030504040204" pitchFamily="50" charset="-128"/>
                <a:ea typeface="Meiryo UI" panose="020B0604030504040204" pitchFamily="50" charset="-128"/>
              </a:rPr>
              <a:t>年度調査より～</a:t>
            </a:r>
            <a:endParaRPr kumimoji="1" lang="ja-JP" altLang="en-US" sz="2200" dirty="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A2502E88-4615-6B82-3AC4-AEBBC2C38C14}"/>
              </a:ext>
            </a:extLst>
          </p:cNvPr>
          <p:cNvSpPr txBox="1"/>
          <p:nvPr/>
        </p:nvSpPr>
        <p:spPr>
          <a:xfrm>
            <a:off x="7692329" y="3459997"/>
            <a:ext cx="2883519" cy="830997"/>
          </a:xfrm>
          <a:prstGeom prst="rect">
            <a:avLst/>
          </a:prstGeom>
          <a:solidFill>
            <a:schemeClr val="bg1"/>
          </a:solidFill>
          <a:ln w="25400">
            <a:solidFill>
              <a:schemeClr val="accent3"/>
            </a:solidFill>
          </a:ln>
        </p:spPr>
        <p:txBody>
          <a:bodyPr wrap="square">
            <a:spAutoFit/>
          </a:bodyPr>
          <a:lstStyle/>
          <a:p>
            <a:pPr algn="ctr"/>
            <a:r>
              <a:rPr lang="ja-JP" altLang="en-US" sz="2400" dirty="0">
                <a:solidFill>
                  <a:prstClr val="black"/>
                </a:solidFill>
                <a:latin typeface="Meiryo UI" panose="020B0604030504040204" pitchFamily="50" charset="-128"/>
                <a:ea typeface="Meiryo UI" panose="020B0604030504040204" pitchFamily="50" charset="-128"/>
              </a:rPr>
              <a:t>いずれの対策も</a:t>
            </a:r>
            <a:endParaRPr lang="en-US" altLang="ja-JP" sz="2400" dirty="0">
              <a:solidFill>
                <a:prstClr val="black"/>
              </a:solidFill>
              <a:latin typeface="Meiryo UI" panose="020B0604030504040204" pitchFamily="50" charset="-128"/>
              <a:ea typeface="Meiryo UI" panose="020B0604030504040204" pitchFamily="50" charset="-128"/>
            </a:endParaRPr>
          </a:p>
          <a:p>
            <a:pPr algn="ctr"/>
            <a:r>
              <a:rPr lang="ja-JP" altLang="en-US" sz="2400" dirty="0">
                <a:solidFill>
                  <a:prstClr val="black"/>
                </a:solidFill>
                <a:latin typeface="Meiryo UI" panose="020B0604030504040204" pitchFamily="50" charset="-128"/>
                <a:ea typeface="Meiryo UI" panose="020B0604030504040204" pitchFamily="50" charset="-128"/>
              </a:rPr>
              <a:t>実施率が</a:t>
            </a:r>
            <a:r>
              <a:rPr lang="en-US" altLang="ja-JP" sz="2400" dirty="0">
                <a:solidFill>
                  <a:prstClr val="black"/>
                </a:solidFill>
                <a:latin typeface="Meiryo UI" panose="020B0604030504040204" pitchFamily="50" charset="-128"/>
                <a:ea typeface="Meiryo UI" panose="020B0604030504040204" pitchFamily="50" charset="-128"/>
              </a:rPr>
              <a:t>50</a:t>
            </a:r>
            <a:r>
              <a:rPr lang="ja-JP" altLang="en-US" sz="2400" dirty="0">
                <a:solidFill>
                  <a:prstClr val="black"/>
                </a:solidFill>
                <a:latin typeface="Meiryo UI" panose="020B0604030504040204" pitchFamily="50" charset="-128"/>
                <a:ea typeface="Meiryo UI" panose="020B0604030504040204" pitchFamily="50" charset="-128"/>
              </a:rPr>
              <a:t>％未満</a:t>
            </a:r>
          </a:p>
        </p:txBody>
      </p:sp>
      <p:sp>
        <p:nvSpPr>
          <p:cNvPr id="11" name="テキスト ボックス 12">
            <a:extLst>
              <a:ext uri="{FF2B5EF4-FFF2-40B4-BE49-F238E27FC236}">
                <a16:creationId xmlns:a16="http://schemas.microsoft.com/office/drawing/2014/main" id="{763ABFFE-81F3-5611-5AE3-5A2E1C39C3D9}"/>
              </a:ext>
            </a:extLst>
          </p:cNvPr>
          <p:cNvSpPr txBox="1">
            <a:spLocks noChangeArrowheads="1"/>
          </p:cNvSpPr>
          <p:nvPr/>
        </p:nvSpPr>
        <p:spPr bwMode="auto">
          <a:xfrm>
            <a:off x="1823130" y="6223388"/>
            <a:ext cx="88448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1950" indent="-361950" eaLnBrk="0" hangingPunct="0">
              <a:spcBef>
                <a:spcPct val="20000"/>
              </a:spcBef>
              <a:buClr>
                <a:srgbClr val="0000FF"/>
              </a:buClr>
              <a:buChar char="•"/>
              <a:defRPr kumimoji="1" sz="3200">
                <a:solidFill>
                  <a:schemeClr val="tx1"/>
                </a:solidFill>
                <a:latin typeface="Arial" charset="0"/>
                <a:ea typeface="ＭＳ Ｐゴシック" pitchFamily="50" charset="-128"/>
              </a:defRPr>
            </a:lvl1pPr>
            <a:lvl2pPr marL="742950" indent="-285750" eaLnBrk="0" hangingPunct="0">
              <a:spcBef>
                <a:spcPct val="20000"/>
              </a:spcBef>
              <a:buClr>
                <a:srgbClr val="FF0000"/>
              </a:buClr>
              <a:buFont typeface="Arial" charset="0"/>
              <a:buChar char="–"/>
              <a:defRPr kumimoji="1" sz="2800">
                <a:solidFill>
                  <a:schemeClr val="tx1"/>
                </a:solidFill>
                <a:latin typeface="Arial" charset="0"/>
                <a:ea typeface="ＭＳ Ｐゴシック" pitchFamily="50" charset="-128"/>
              </a:defRPr>
            </a:lvl2pPr>
            <a:lvl3pPr marL="1143000" indent="-228600" eaLnBrk="0" hangingPunct="0">
              <a:spcBef>
                <a:spcPct val="20000"/>
              </a:spcBef>
              <a:buClr>
                <a:srgbClr val="0000FF"/>
              </a:buClr>
              <a:buChar char="•"/>
              <a:defRPr kumimoji="1" sz="2400">
                <a:solidFill>
                  <a:schemeClr val="tx1"/>
                </a:solidFill>
                <a:latin typeface="Arial" charset="0"/>
                <a:ea typeface="ＭＳ Ｐゴシック" pitchFamily="50" charset="-128"/>
              </a:defRPr>
            </a:lvl3pPr>
            <a:lvl4pPr marL="1600200" indent="-228600" eaLnBrk="0" hangingPunct="0">
              <a:spcBef>
                <a:spcPct val="20000"/>
              </a:spcBef>
              <a:buClr>
                <a:srgbClr val="FF6600"/>
              </a:buClr>
              <a:buFont typeface="Arial" charset="0"/>
              <a:buChar char="–"/>
              <a:defRPr kumimoji="1" sz="2000">
                <a:solidFill>
                  <a:schemeClr val="tx1"/>
                </a:solidFill>
                <a:latin typeface="Arial" charset="0"/>
                <a:ea typeface="ＭＳ Ｐゴシック" pitchFamily="50" charset="-128"/>
              </a:defRPr>
            </a:lvl4pPr>
            <a:lvl5pPr marL="2057400" indent="-228600" eaLnBrk="0" hangingPunct="0">
              <a:spcBef>
                <a:spcPct val="20000"/>
              </a:spcBef>
              <a:buClr>
                <a:schemeClr val="accent2"/>
              </a:buClr>
              <a:buFont typeface="Arial" charset="0"/>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lr>
                <a:schemeClr val="accent2"/>
              </a:buClr>
              <a:buFont typeface="Arial" charset="0"/>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lr>
                <a:schemeClr val="accent2"/>
              </a:buClr>
              <a:buFont typeface="Arial" charset="0"/>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lr>
                <a:schemeClr val="accent2"/>
              </a:buClr>
              <a:buFont typeface="Arial" charset="0"/>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lr>
                <a:schemeClr val="accent2"/>
              </a:buClr>
              <a:buFont typeface="Arial" charset="0"/>
              <a:buChar char="»"/>
              <a:defRPr kumimoji="1" sz="2000">
                <a:solidFill>
                  <a:schemeClr val="tx1"/>
                </a:solidFill>
                <a:latin typeface="Arial" charset="0"/>
                <a:ea typeface="ＭＳ Ｐゴシック" pitchFamily="50" charset="-128"/>
              </a:defRPr>
            </a:lvl9pPr>
          </a:lstStyle>
          <a:p>
            <a:pPr eaLnBrk="1" hangingPunct="1">
              <a:spcBef>
                <a:spcPct val="0"/>
              </a:spcBef>
              <a:buClrTx/>
              <a:buNone/>
            </a:pPr>
            <a:r>
              <a:rPr lang="ja-JP" altLang="en-US" sz="1600" dirty="0">
                <a:solidFill>
                  <a:prstClr val="black"/>
                </a:solidFill>
                <a:latin typeface="Meiryo UI" panose="020B0604030504040204" pitchFamily="50" charset="-128"/>
                <a:ea typeface="Meiryo UI" panose="020B0604030504040204" pitchFamily="50" charset="-128"/>
              </a:rPr>
              <a:t>（出典）</a:t>
            </a:r>
            <a:r>
              <a:rPr lang="en-US" altLang="ja-JP" sz="1600" dirty="0">
                <a:solidFill>
                  <a:prstClr val="black"/>
                </a:solidFill>
                <a:latin typeface="Meiryo UI" panose="020B0604030504040204" pitchFamily="50" charset="-128"/>
                <a:ea typeface="Meiryo UI" panose="020B0604030504040204" pitchFamily="50" charset="-128"/>
              </a:rPr>
              <a:t>IPA</a:t>
            </a:r>
            <a:r>
              <a:rPr lang="ja-JP" altLang="en-US" sz="1600" dirty="0">
                <a:solidFill>
                  <a:prstClr val="black"/>
                </a:solidFill>
                <a:latin typeface="Meiryo UI" panose="020B0604030504040204" pitchFamily="50" charset="-128"/>
                <a:ea typeface="Meiryo UI" panose="020B0604030504040204" pitchFamily="50" charset="-128"/>
              </a:rPr>
              <a:t>　「企業の内部不正防止体制に関する実態調査」報告書（</a:t>
            </a:r>
            <a:r>
              <a:rPr lang="en-US" altLang="ja-JP" sz="1600" dirty="0">
                <a:solidFill>
                  <a:prstClr val="black"/>
                </a:solidFill>
                <a:latin typeface="Meiryo UI" panose="020B0604030504040204" pitchFamily="50" charset="-128"/>
                <a:ea typeface="Meiryo UI" panose="020B0604030504040204" pitchFamily="50" charset="-128"/>
              </a:rPr>
              <a:t>2022</a:t>
            </a:r>
            <a:r>
              <a:rPr lang="ja-JP" altLang="en-US" sz="1600" dirty="0">
                <a:solidFill>
                  <a:prstClr val="black"/>
                </a:solidFill>
                <a:latin typeface="Meiryo UI" panose="020B0604030504040204" pitchFamily="50" charset="-128"/>
                <a:ea typeface="Meiryo UI" panose="020B0604030504040204" pitchFamily="50" charset="-128"/>
              </a:rPr>
              <a:t>）の</a:t>
            </a:r>
            <a:r>
              <a:rPr lang="en-US" altLang="ja-JP" sz="1600" dirty="0">
                <a:solidFill>
                  <a:prstClr val="black"/>
                </a:solidFill>
                <a:latin typeface="Meiryo UI" panose="020B0604030504040204" pitchFamily="50" charset="-128"/>
                <a:ea typeface="Meiryo UI" panose="020B0604030504040204" pitchFamily="50" charset="-128"/>
              </a:rPr>
              <a:t>Q12</a:t>
            </a:r>
            <a:r>
              <a:rPr lang="ja-JP" altLang="en-US" sz="1600" dirty="0">
                <a:solidFill>
                  <a:prstClr val="black"/>
                </a:solidFill>
                <a:latin typeface="Meiryo UI" panose="020B0604030504040204" pitchFamily="50" charset="-128"/>
                <a:ea typeface="Meiryo UI" panose="020B0604030504040204" pitchFamily="50" charset="-128"/>
              </a:rPr>
              <a:t>より編集</a:t>
            </a:r>
            <a:endParaRPr lang="en-US" altLang="ja-JP" sz="1600" dirty="0">
              <a:solidFill>
                <a:prstClr val="black"/>
              </a:solidFill>
              <a:latin typeface="Meiryo UI" panose="020B0604030504040204" pitchFamily="50" charset="-128"/>
              <a:ea typeface="Meiryo UI" panose="020B0604030504040204" pitchFamily="50" charset="-128"/>
            </a:endParaRPr>
          </a:p>
          <a:p>
            <a:pPr eaLnBrk="1" hangingPunct="1">
              <a:spcBef>
                <a:spcPct val="0"/>
              </a:spcBef>
              <a:buClrTx/>
              <a:buNone/>
            </a:pPr>
            <a:r>
              <a:rPr lang="ja-JP" altLang="en-US" sz="1600" dirty="0">
                <a:solidFill>
                  <a:prstClr val="black"/>
                </a:solidFill>
                <a:latin typeface="Meiryo UI" panose="020B0604030504040204" pitchFamily="50" charset="-128"/>
                <a:ea typeface="Meiryo UI" panose="020B0604030504040204" pitchFamily="50" charset="-128"/>
              </a:rPr>
              <a:t>　　　　</a:t>
            </a:r>
            <a:r>
              <a:rPr lang="en-US" altLang="ja-JP" sz="1600" dirty="0">
                <a:solidFill>
                  <a:prstClr val="black"/>
                </a:solidFill>
                <a:latin typeface="Meiryo UI" panose="020B0604030504040204" pitchFamily="50" charset="-128"/>
                <a:ea typeface="Meiryo UI" panose="020B0604030504040204" pitchFamily="50" charset="-128"/>
                <a:hlinkClick r:id="rId4"/>
              </a:rPr>
              <a:t>https://www.ipa.go.jp/security/reports/economics/ts-kanri/20230406.html</a:t>
            </a:r>
            <a:endParaRPr lang="en-US" altLang="ja-JP" sz="1600" dirty="0">
              <a:solidFill>
                <a:prstClr val="black"/>
              </a:solidFill>
              <a:latin typeface="Meiryo UI" panose="020B0604030504040204" pitchFamily="50" charset="-128"/>
              <a:ea typeface="Meiryo UI" panose="020B0604030504040204" pitchFamily="50" charset="-128"/>
            </a:endParaRPr>
          </a:p>
        </p:txBody>
      </p:sp>
      <p:cxnSp>
        <p:nvCxnSpPr>
          <p:cNvPr id="4" name="直線コネクタ 3">
            <a:extLst>
              <a:ext uri="{FF2B5EF4-FFF2-40B4-BE49-F238E27FC236}">
                <a16:creationId xmlns:a16="http://schemas.microsoft.com/office/drawing/2014/main" id="{1D861850-5A1C-50E3-39A0-5401981D646C}"/>
              </a:ext>
            </a:extLst>
          </p:cNvPr>
          <p:cNvCxnSpPr/>
          <p:nvPr/>
        </p:nvCxnSpPr>
        <p:spPr>
          <a:xfrm>
            <a:off x="7594423" y="2015090"/>
            <a:ext cx="0" cy="4029559"/>
          </a:xfrm>
          <a:prstGeom prst="line">
            <a:avLst/>
          </a:pr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8F852241-EAE4-705E-1164-3CDCE3D2CC65}"/>
              </a:ext>
            </a:extLst>
          </p:cNvPr>
          <p:cNvSpPr txBox="1"/>
          <p:nvPr/>
        </p:nvSpPr>
        <p:spPr>
          <a:xfrm>
            <a:off x="8743952" y="1577581"/>
            <a:ext cx="1076983" cy="369332"/>
          </a:xfrm>
          <a:prstGeom prst="rect">
            <a:avLst/>
          </a:prstGeom>
          <a:noFill/>
        </p:spPr>
        <p:txBody>
          <a:bodyPr wrap="square" rtlCol="0">
            <a:spAutoFit/>
          </a:bodyPr>
          <a:lstStyle/>
          <a:p>
            <a:r>
              <a:rPr lang="en-US" altLang="ja-JP" b="1" dirty="0">
                <a:solidFill>
                  <a:prstClr val="black"/>
                </a:solidFill>
                <a:latin typeface="Arial"/>
                <a:ea typeface="メイリオ"/>
              </a:rPr>
              <a:t>n: </a:t>
            </a:r>
            <a:r>
              <a:rPr lang="en-US" altLang="ja-JP" sz="1400" b="1" dirty="0">
                <a:solidFill>
                  <a:prstClr val="black"/>
                </a:solidFill>
                <a:latin typeface="Arial"/>
                <a:ea typeface="メイリオ"/>
              </a:rPr>
              <a:t>1,179</a:t>
            </a:r>
            <a:endParaRPr lang="ja-JP" altLang="en-US" b="1" dirty="0">
              <a:solidFill>
                <a:prstClr val="black"/>
              </a:solidFill>
              <a:latin typeface="Arial"/>
              <a:ea typeface="メイリオ"/>
            </a:endParaRPr>
          </a:p>
        </p:txBody>
      </p:sp>
    </p:spTree>
    <p:extLst>
      <p:ext uri="{BB962C8B-B14F-4D97-AF65-F5344CB8AC3E}">
        <p14:creationId xmlns:p14="http://schemas.microsoft.com/office/powerpoint/2010/main" val="30132887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24794" y="363600"/>
            <a:ext cx="11321426" cy="748512"/>
          </a:xfrm>
        </p:spPr>
        <p:txBody>
          <a:bodyPr>
            <a:normAutofit fontScale="90000"/>
          </a:bodyPr>
          <a:lstStyle/>
          <a:p>
            <a:r>
              <a:rPr kumimoji="1" lang="en-US" altLang="ja-JP" sz="4000" dirty="0">
                <a:latin typeface="Meiryo UI" panose="020B0604030504040204" pitchFamily="50" charset="-128"/>
                <a:ea typeface="Meiryo UI" panose="020B0604030504040204" pitchFamily="50" charset="-128"/>
              </a:rPr>
              <a:t>3</a:t>
            </a:r>
            <a:r>
              <a:rPr kumimoji="1" lang="ja-JP" altLang="en-US" sz="4000" dirty="0">
                <a:latin typeface="Meiryo UI" panose="020B0604030504040204" pitchFamily="50" charset="-128"/>
                <a:ea typeface="Meiryo UI" panose="020B0604030504040204" pitchFamily="50" charset="-128"/>
              </a:rPr>
              <a:t>．内部不正の主な手口</a:t>
            </a:r>
            <a:br>
              <a:rPr kumimoji="1" lang="en-US" altLang="ja-JP" dirty="0">
                <a:latin typeface="Meiryo UI" panose="020B0604030504040204" pitchFamily="50" charset="-128"/>
                <a:ea typeface="Meiryo UI" panose="020B0604030504040204" pitchFamily="50" charset="-128"/>
              </a:rPr>
            </a:br>
            <a:r>
              <a:rPr lang="ja-JP" altLang="en-US" sz="2200" dirty="0">
                <a:latin typeface="Meiryo UI" panose="020B0604030504040204" pitchFamily="50" charset="-128"/>
                <a:ea typeface="Meiryo UI" panose="020B0604030504040204" pitchFamily="50" charset="-128"/>
              </a:rPr>
              <a:t>（１）正規の権限で社内情報にアクセスし、不正に持ち出し</a:t>
            </a:r>
            <a:endParaRPr kumimoji="1" lang="ja-JP" altLang="en-US" sz="2200" dirty="0">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65FD5313-9704-FAEA-7C73-4FFF6D56C84A}"/>
              </a:ext>
            </a:extLst>
          </p:cNvPr>
          <p:cNvGrpSpPr/>
          <p:nvPr/>
        </p:nvGrpSpPr>
        <p:grpSpPr>
          <a:xfrm>
            <a:off x="3301794" y="5230080"/>
            <a:ext cx="4766867" cy="643578"/>
            <a:chOff x="1031446" y="1876638"/>
            <a:chExt cx="4766867" cy="643578"/>
          </a:xfrm>
        </p:grpSpPr>
        <p:pic>
          <p:nvPicPr>
            <p:cNvPr id="8" name="図 7">
              <a:extLst>
                <a:ext uri="{FF2B5EF4-FFF2-40B4-BE49-F238E27FC236}">
                  <a16:creationId xmlns:a16="http://schemas.microsoft.com/office/drawing/2014/main" id="{75C8B324-BD09-F8E9-4F07-3E11A3D1B6E1}"/>
                </a:ext>
              </a:extLst>
            </p:cNvPr>
            <p:cNvPicPr>
              <a:picLocks noChangeAspect="1"/>
            </p:cNvPicPr>
            <p:nvPr/>
          </p:nvPicPr>
          <p:blipFill>
            <a:blip r:embed="rId3"/>
            <a:stretch>
              <a:fillRect/>
            </a:stretch>
          </p:blipFill>
          <p:spPr>
            <a:xfrm>
              <a:off x="5112049" y="1876638"/>
              <a:ext cx="686264" cy="643578"/>
            </a:xfrm>
            <a:prstGeom prst="rect">
              <a:avLst/>
            </a:prstGeom>
          </p:spPr>
        </p:pic>
        <p:sp>
          <p:nvSpPr>
            <p:cNvPr id="30" name="テキスト ボックス 18"/>
            <p:cNvSpPr txBox="1">
              <a:spLocks noChangeArrowheads="1"/>
            </p:cNvSpPr>
            <p:nvPr/>
          </p:nvSpPr>
          <p:spPr bwMode="auto">
            <a:xfrm>
              <a:off x="1031446" y="1978954"/>
              <a:ext cx="4080603" cy="400110"/>
            </a:xfrm>
            <a:prstGeom prst="rect">
              <a:avLst/>
            </a:prstGeom>
            <a:solidFill>
              <a:srgbClr val="FFCCCC"/>
            </a:solidFill>
            <a:ln w="9525">
              <a:solidFill>
                <a:srgbClr val="000000"/>
              </a:solidFill>
              <a:miter lim="800000"/>
              <a:headEnd/>
              <a:tailEnd/>
            </a:ln>
          </p:spPr>
          <p:txBody>
            <a:bodyPr wrap="square">
              <a:spAutoFit/>
            </a:bodyPr>
            <a:lstStyle>
              <a:lvl1pPr>
                <a:spcBef>
                  <a:spcPct val="20000"/>
                </a:spcBef>
                <a:buClr>
                  <a:schemeClr val="tx1"/>
                </a:buClr>
                <a:buChar char="•"/>
                <a:defRPr kumimoji="1" sz="3200">
                  <a:solidFill>
                    <a:schemeClr val="tx1"/>
                  </a:solidFill>
                  <a:latin typeface="Arial" pitchFamily="34" charset="0"/>
                  <a:ea typeface="ＭＳ Ｐゴシック" pitchFamily="50" charset="-128"/>
                </a:defRPr>
              </a:lvl1pPr>
              <a:lvl2pPr marL="742950" indent="-285750">
                <a:spcBef>
                  <a:spcPct val="20000"/>
                </a:spcBef>
                <a:buClr>
                  <a:schemeClr val="tx1"/>
                </a:buClr>
                <a:buFont typeface="Arial" pitchFamily="34" charset="0"/>
                <a:buChar char="–"/>
                <a:defRPr kumimoji="1" sz="2800">
                  <a:solidFill>
                    <a:schemeClr val="tx1"/>
                  </a:solidFill>
                  <a:latin typeface="Arial" pitchFamily="34" charset="0"/>
                  <a:ea typeface="ＭＳ Ｐゴシック" pitchFamily="50" charset="-128"/>
                </a:defRPr>
              </a:lvl2pPr>
              <a:lvl3pPr marL="1143000" indent="-228600">
                <a:spcBef>
                  <a:spcPct val="20000"/>
                </a:spcBef>
                <a:buClr>
                  <a:schemeClr val="tx1"/>
                </a:buClr>
                <a:buChar char="•"/>
                <a:defRPr kumimoji="1" sz="2400">
                  <a:solidFill>
                    <a:schemeClr val="tx1"/>
                  </a:solidFill>
                  <a:latin typeface="Arial" pitchFamily="34" charset="0"/>
                  <a:ea typeface="ＭＳ Ｐゴシック" pitchFamily="50" charset="-128"/>
                </a:defRPr>
              </a:lvl3pPr>
              <a:lvl4pPr marL="1600200" indent="-228600">
                <a:spcBef>
                  <a:spcPct val="20000"/>
                </a:spcBef>
                <a:buClr>
                  <a:schemeClr val="tx1"/>
                </a:buClr>
                <a:buFont typeface="Arial" pitchFamily="34" charset="0"/>
                <a:buChar char="–"/>
                <a:defRPr kumimoji="1" sz="2000">
                  <a:solidFill>
                    <a:schemeClr val="tx1"/>
                  </a:solidFill>
                  <a:latin typeface="Arial" pitchFamily="34" charset="0"/>
                  <a:ea typeface="ＭＳ Ｐゴシック" pitchFamily="50" charset="-128"/>
                </a:defRPr>
              </a:lvl4pPr>
              <a:lvl5pPr marL="2057400" indent="-228600">
                <a:spcBef>
                  <a:spcPct val="20000"/>
                </a:spcBef>
                <a:buClr>
                  <a:schemeClr val="tx1"/>
                </a:buClr>
                <a:buFont typeface="Arial" pitchFamily="34" charset="0"/>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9pPr>
            </a:lstStyle>
            <a:p>
              <a:pPr>
                <a:spcBef>
                  <a:spcPct val="0"/>
                </a:spcBef>
                <a:buClrTx/>
                <a:buNone/>
              </a:pPr>
              <a:r>
                <a:rPr lang="ja-JP" altLang="en-US" sz="2000" b="1" dirty="0">
                  <a:solidFill>
                    <a:srgbClr val="FF0000"/>
                  </a:solidFill>
                  <a:latin typeface="Meiryo UI" panose="020B0604030504040204" pitchFamily="50" charset="-128"/>
                  <a:ea typeface="Meiryo UI" panose="020B0604030504040204" pitchFamily="50" charset="-128"/>
                </a:rPr>
                <a:t>必要以上のアクセス権限を付与は</a:t>
              </a:r>
              <a:endParaRPr lang="en-US" altLang="ja-JP" sz="2000" b="1" dirty="0">
                <a:solidFill>
                  <a:srgbClr val="FF0000"/>
                </a:solidFill>
                <a:latin typeface="Meiryo UI" panose="020B0604030504040204" pitchFamily="50" charset="-128"/>
                <a:ea typeface="Meiryo UI" panose="020B0604030504040204" pitchFamily="50" charset="-128"/>
              </a:endParaRPr>
            </a:p>
          </p:txBody>
        </p:sp>
      </p:grpSp>
      <p:pic>
        <p:nvPicPr>
          <p:cNvPr id="5" name="図 4">
            <a:extLst>
              <a:ext uri="{FF2B5EF4-FFF2-40B4-BE49-F238E27FC236}">
                <a16:creationId xmlns:a16="http://schemas.microsoft.com/office/drawing/2014/main" id="{85D38A1C-CE75-C5CA-11F6-5D22CDD19650}"/>
              </a:ext>
            </a:extLst>
          </p:cNvPr>
          <p:cNvPicPr>
            <a:picLocks noChangeAspect="1"/>
          </p:cNvPicPr>
          <p:nvPr/>
        </p:nvPicPr>
        <p:blipFill rotWithShape="1">
          <a:blip r:embed="rId4"/>
          <a:srcRect r="10655"/>
          <a:stretch/>
        </p:blipFill>
        <p:spPr>
          <a:xfrm>
            <a:off x="2482396" y="1620000"/>
            <a:ext cx="6087863" cy="3102192"/>
          </a:xfrm>
          <a:prstGeom prst="rect">
            <a:avLst/>
          </a:prstGeom>
        </p:spPr>
      </p:pic>
    </p:spTree>
    <p:extLst>
      <p:ext uri="{BB962C8B-B14F-4D97-AF65-F5344CB8AC3E}">
        <p14:creationId xmlns:p14="http://schemas.microsoft.com/office/powerpoint/2010/main" val="780164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24800" y="363600"/>
            <a:ext cx="11321426" cy="748512"/>
          </a:xfrm>
        </p:spPr>
        <p:txBody>
          <a:bodyPr>
            <a:normAutofit fontScale="90000"/>
          </a:bodyPr>
          <a:lstStyle/>
          <a:p>
            <a:r>
              <a:rPr lang="en-US" altLang="ja-JP" sz="4000" dirty="0">
                <a:latin typeface="Meiryo UI" panose="020B0604030504040204" pitchFamily="50" charset="-128"/>
                <a:ea typeface="Meiryo UI" panose="020B0604030504040204" pitchFamily="50" charset="-128"/>
              </a:rPr>
              <a:t>3</a:t>
            </a:r>
            <a:r>
              <a:rPr lang="ja-JP" altLang="en-US" sz="4000" dirty="0">
                <a:latin typeface="Meiryo UI" panose="020B0604030504040204" pitchFamily="50" charset="-128"/>
                <a:ea typeface="Meiryo UI" panose="020B0604030504040204" pitchFamily="50" charset="-128"/>
              </a:rPr>
              <a:t>．内部不正の主な手口</a:t>
            </a:r>
            <a:br>
              <a:rPr lang="en-US" altLang="ja-JP" dirty="0">
                <a:latin typeface="Meiryo UI" panose="020B0604030504040204" pitchFamily="50" charset="-128"/>
                <a:ea typeface="Meiryo UI" panose="020B0604030504040204" pitchFamily="50" charset="-128"/>
              </a:rPr>
            </a:br>
            <a:r>
              <a:rPr lang="ja-JP" altLang="en-US" sz="2200" dirty="0">
                <a:latin typeface="Meiryo UI" panose="020B0604030504040204" pitchFamily="50" charset="-128"/>
                <a:ea typeface="Meiryo UI" panose="020B0604030504040204" pitchFamily="50" charset="-128"/>
              </a:rPr>
              <a:t>（２）</a:t>
            </a:r>
            <a:r>
              <a:rPr lang="en-US" altLang="ja-JP" sz="2200" dirty="0">
                <a:latin typeface="Meiryo UI" panose="020B0604030504040204" pitchFamily="50" charset="-128"/>
                <a:ea typeface="Meiryo UI" panose="020B0604030504040204" pitchFamily="50" charset="-128"/>
              </a:rPr>
              <a:t>SNS</a:t>
            </a:r>
            <a:r>
              <a:rPr lang="ja-JP" altLang="en-US" sz="2200" dirty="0">
                <a:latin typeface="Meiryo UI" panose="020B0604030504040204" pitchFamily="50" charset="-128"/>
                <a:ea typeface="Meiryo UI" panose="020B0604030504040204" pitchFamily="50" charset="-128"/>
              </a:rPr>
              <a:t>などメッセージアプリで</a:t>
            </a:r>
            <a:r>
              <a:rPr lang="en-US" altLang="ja-JP" sz="2200" dirty="0">
                <a:latin typeface="Meiryo UI" panose="020B0604030504040204" pitchFamily="50" charset="-128"/>
                <a:ea typeface="Meiryo UI" panose="020B0604030504040204" pitchFamily="50" charset="-128"/>
              </a:rPr>
              <a:t>ID</a:t>
            </a:r>
            <a:r>
              <a:rPr lang="ja-JP" altLang="en-US" sz="2200" dirty="0">
                <a:latin typeface="Meiryo UI" panose="020B0604030504040204" pitchFamily="50" charset="-128"/>
                <a:ea typeface="Meiryo UI" panose="020B0604030504040204" pitchFamily="50" charset="-128"/>
              </a:rPr>
              <a:t>、パスワードを聞き出す</a:t>
            </a:r>
            <a:endParaRPr kumimoji="1" lang="ja-JP" altLang="en-US" sz="2200" dirty="0">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38D4BD6D-B720-AED2-F5C4-F62890D10A69}"/>
              </a:ext>
            </a:extLst>
          </p:cNvPr>
          <p:cNvGrpSpPr/>
          <p:nvPr/>
        </p:nvGrpSpPr>
        <p:grpSpPr>
          <a:xfrm>
            <a:off x="2901313" y="4888325"/>
            <a:ext cx="5271887" cy="643578"/>
            <a:chOff x="1115353" y="1893184"/>
            <a:chExt cx="5271887" cy="643578"/>
          </a:xfrm>
        </p:grpSpPr>
        <p:pic>
          <p:nvPicPr>
            <p:cNvPr id="6" name="図 5">
              <a:extLst>
                <a:ext uri="{FF2B5EF4-FFF2-40B4-BE49-F238E27FC236}">
                  <a16:creationId xmlns:a16="http://schemas.microsoft.com/office/drawing/2014/main" id="{5BE2D6A2-CBC9-5835-13C4-BE55B24A60F6}"/>
                </a:ext>
              </a:extLst>
            </p:cNvPr>
            <p:cNvPicPr>
              <a:picLocks noChangeAspect="1"/>
            </p:cNvPicPr>
            <p:nvPr/>
          </p:nvPicPr>
          <p:blipFill>
            <a:blip r:embed="rId3"/>
            <a:stretch>
              <a:fillRect/>
            </a:stretch>
          </p:blipFill>
          <p:spPr>
            <a:xfrm>
              <a:off x="5700976" y="1893184"/>
              <a:ext cx="686264" cy="643578"/>
            </a:xfrm>
            <a:prstGeom prst="rect">
              <a:avLst/>
            </a:prstGeom>
          </p:spPr>
        </p:pic>
        <p:sp>
          <p:nvSpPr>
            <p:cNvPr id="7" name="テキスト ボックス 18">
              <a:extLst>
                <a:ext uri="{FF2B5EF4-FFF2-40B4-BE49-F238E27FC236}">
                  <a16:creationId xmlns:a16="http://schemas.microsoft.com/office/drawing/2014/main" id="{268FFECD-C24C-0131-1923-FAA58F5AFA83}"/>
                </a:ext>
              </a:extLst>
            </p:cNvPr>
            <p:cNvSpPr txBox="1">
              <a:spLocks noChangeArrowheads="1"/>
            </p:cNvSpPr>
            <p:nvPr/>
          </p:nvSpPr>
          <p:spPr bwMode="auto">
            <a:xfrm>
              <a:off x="1115353" y="2031599"/>
              <a:ext cx="4578865" cy="369332"/>
            </a:xfrm>
            <a:prstGeom prst="rect">
              <a:avLst/>
            </a:prstGeom>
            <a:solidFill>
              <a:srgbClr val="FFCCCC"/>
            </a:solidFill>
            <a:ln w="9525">
              <a:solidFill>
                <a:srgbClr val="000000"/>
              </a:solidFill>
              <a:miter lim="800000"/>
              <a:headEnd/>
              <a:tailEnd/>
            </a:ln>
          </p:spPr>
          <p:txBody>
            <a:bodyPr wrap="square">
              <a:spAutoFit/>
            </a:bodyPr>
            <a:lstStyle>
              <a:lvl1pPr>
                <a:spcBef>
                  <a:spcPct val="20000"/>
                </a:spcBef>
                <a:buClr>
                  <a:schemeClr val="tx1"/>
                </a:buClr>
                <a:buChar char="•"/>
                <a:defRPr kumimoji="1" sz="3200">
                  <a:solidFill>
                    <a:schemeClr val="tx1"/>
                  </a:solidFill>
                  <a:latin typeface="Arial" pitchFamily="34" charset="0"/>
                  <a:ea typeface="ＭＳ Ｐゴシック" pitchFamily="50" charset="-128"/>
                </a:defRPr>
              </a:lvl1pPr>
              <a:lvl2pPr marL="742950" indent="-285750">
                <a:spcBef>
                  <a:spcPct val="20000"/>
                </a:spcBef>
                <a:buClr>
                  <a:schemeClr val="tx1"/>
                </a:buClr>
                <a:buFont typeface="Arial" pitchFamily="34" charset="0"/>
                <a:buChar char="–"/>
                <a:defRPr kumimoji="1" sz="2800">
                  <a:solidFill>
                    <a:schemeClr val="tx1"/>
                  </a:solidFill>
                  <a:latin typeface="Arial" pitchFamily="34" charset="0"/>
                  <a:ea typeface="ＭＳ Ｐゴシック" pitchFamily="50" charset="-128"/>
                </a:defRPr>
              </a:lvl2pPr>
              <a:lvl3pPr marL="1143000" indent="-228600">
                <a:spcBef>
                  <a:spcPct val="20000"/>
                </a:spcBef>
                <a:buClr>
                  <a:schemeClr val="tx1"/>
                </a:buClr>
                <a:buChar char="•"/>
                <a:defRPr kumimoji="1" sz="2400">
                  <a:solidFill>
                    <a:schemeClr val="tx1"/>
                  </a:solidFill>
                  <a:latin typeface="Arial" pitchFamily="34" charset="0"/>
                  <a:ea typeface="ＭＳ Ｐゴシック" pitchFamily="50" charset="-128"/>
                </a:defRPr>
              </a:lvl3pPr>
              <a:lvl4pPr marL="1600200" indent="-228600">
                <a:spcBef>
                  <a:spcPct val="20000"/>
                </a:spcBef>
                <a:buClr>
                  <a:schemeClr val="tx1"/>
                </a:buClr>
                <a:buFont typeface="Arial" pitchFamily="34" charset="0"/>
                <a:buChar char="–"/>
                <a:defRPr kumimoji="1" sz="2000">
                  <a:solidFill>
                    <a:schemeClr val="tx1"/>
                  </a:solidFill>
                  <a:latin typeface="Arial" pitchFamily="34" charset="0"/>
                  <a:ea typeface="ＭＳ Ｐゴシック" pitchFamily="50" charset="-128"/>
                </a:defRPr>
              </a:lvl4pPr>
              <a:lvl5pPr marL="2057400" indent="-228600">
                <a:spcBef>
                  <a:spcPct val="20000"/>
                </a:spcBef>
                <a:buClr>
                  <a:schemeClr val="tx1"/>
                </a:buClr>
                <a:buFont typeface="Arial" pitchFamily="34" charset="0"/>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9pPr>
            </a:lstStyle>
            <a:p>
              <a:pPr>
                <a:spcBef>
                  <a:spcPct val="0"/>
                </a:spcBef>
                <a:buClrTx/>
                <a:buNone/>
              </a:pPr>
              <a:r>
                <a:rPr lang="ja-JP" altLang="en-US" sz="1800" b="1" dirty="0">
                  <a:solidFill>
                    <a:srgbClr val="FF0000"/>
                  </a:solidFill>
                  <a:latin typeface="Meiryo UI" panose="020B0604030504040204" pitchFamily="50" charset="-128"/>
                  <a:ea typeface="Meiryo UI" panose="020B0604030504040204" pitchFamily="50" charset="-128"/>
                </a:rPr>
                <a:t>退職者を含め社外の人間に認証情報を流す</a:t>
              </a:r>
              <a:endParaRPr lang="en-US" altLang="ja-JP" sz="1800" b="1" dirty="0">
                <a:solidFill>
                  <a:srgbClr val="FF0000"/>
                </a:solidFill>
                <a:latin typeface="Meiryo UI" panose="020B0604030504040204" pitchFamily="50" charset="-128"/>
                <a:ea typeface="Meiryo UI" panose="020B0604030504040204" pitchFamily="50" charset="-128"/>
              </a:endParaRPr>
            </a:p>
          </p:txBody>
        </p:sp>
      </p:grpSp>
      <p:pic>
        <p:nvPicPr>
          <p:cNvPr id="12" name="図 11">
            <a:extLst>
              <a:ext uri="{FF2B5EF4-FFF2-40B4-BE49-F238E27FC236}">
                <a16:creationId xmlns:a16="http://schemas.microsoft.com/office/drawing/2014/main" id="{67E6A4D5-9133-F31E-9A80-93D2242C7404}"/>
              </a:ext>
            </a:extLst>
          </p:cNvPr>
          <p:cNvPicPr>
            <a:picLocks noChangeAspect="1"/>
          </p:cNvPicPr>
          <p:nvPr/>
        </p:nvPicPr>
        <p:blipFill>
          <a:blip r:embed="rId4"/>
          <a:stretch>
            <a:fillRect/>
          </a:stretch>
        </p:blipFill>
        <p:spPr>
          <a:xfrm>
            <a:off x="2501271" y="1620000"/>
            <a:ext cx="6071973" cy="3108416"/>
          </a:xfrm>
          <a:prstGeom prst="rect">
            <a:avLst/>
          </a:prstGeom>
        </p:spPr>
      </p:pic>
      <p:sp>
        <p:nvSpPr>
          <p:cNvPr id="9" name="テキスト ボックス 8">
            <a:extLst>
              <a:ext uri="{FF2B5EF4-FFF2-40B4-BE49-F238E27FC236}">
                <a16:creationId xmlns:a16="http://schemas.microsoft.com/office/drawing/2014/main" id="{DBA4E416-F575-5270-FAB5-955E7F6B520A}"/>
              </a:ext>
            </a:extLst>
          </p:cNvPr>
          <p:cNvSpPr txBox="1"/>
          <p:nvPr/>
        </p:nvSpPr>
        <p:spPr>
          <a:xfrm>
            <a:off x="7239001" y="5735241"/>
            <a:ext cx="3294528" cy="707886"/>
          </a:xfrm>
          <a:prstGeom prst="rect">
            <a:avLst/>
          </a:prstGeom>
          <a:noFill/>
        </p:spPr>
        <p:txBody>
          <a:bodyPr wrap="square">
            <a:spAutoFit/>
          </a:bodyPr>
          <a:lstStyle/>
          <a:p>
            <a:r>
              <a:rPr lang="ja-JP" altLang="en-US" sz="2000" dirty="0">
                <a:solidFill>
                  <a:prstClr val="black"/>
                </a:solidFill>
                <a:latin typeface="Meiryo UI" panose="020B0604030504040204" pitchFamily="50" charset="-128"/>
                <a:ea typeface="Meiryo UI" panose="020B0604030504040204" pitchFamily="50" charset="-128"/>
              </a:rPr>
              <a:t>たとえ親交のある元上司が</a:t>
            </a:r>
            <a:br>
              <a:rPr lang="en-US" altLang="ja-JP" sz="2000" dirty="0">
                <a:solidFill>
                  <a:prstClr val="black"/>
                </a:solidFill>
                <a:latin typeface="Meiryo UI" panose="020B0604030504040204" pitchFamily="50" charset="-128"/>
                <a:ea typeface="Meiryo UI" panose="020B0604030504040204" pitchFamily="50" charset="-128"/>
              </a:rPr>
            </a:br>
            <a:r>
              <a:rPr lang="ja-JP" altLang="en-US" sz="2000" dirty="0">
                <a:solidFill>
                  <a:prstClr val="black"/>
                </a:solidFill>
                <a:latin typeface="Meiryo UI" panose="020B0604030504040204" pitchFamily="50" charset="-128"/>
                <a:ea typeface="Meiryo UI" panose="020B0604030504040204" pitchFamily="50" charset="-128"/>
              </a:rPr>
              <a:t>相手でも伝えてはいけません。</a:t>
            </a:r>
          </a:p>
        </p:txBody>
      </p:sp>
    </p:spTree>
    <p:extLst>
      <p:ext uri="{BB962C8B-B14F-4D97-AF65-F5344CB8AC3E}">
        <p14:creationId xmlns:p14="http://schemas.microsoft.com/office/powerpoint/2010/main" val="3173211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24796" y="363600"/>
            <a:ext cx="11344102" cy="748800"/>
          </a:xfrm>
        </p:spPr>
        <p:txBody>
          <a:bodyPr>
            <a:normAutofit fontScale="90000"/>
          </a:bodyPr>
          <a:lstStyle/>
          <a:p>
            <a:r>
              <a:rPr lang="en-US" altLang="ja-JP" sz="4000" dirty="0">
                <a:latin typeface="Meiryo UI" panose="020B0604030504040204" pitchFamily="50" charset="-128"/>
                <a:ea typeface="Meiryo UI" panose="020B0604030504040204" pitchFamily="50" charset="-128"/>
              </a:rPr>
              <a:t>3</a:t>
            </a:r>
            <a:r>
              <a:rPr lang="ja-JP" altLang="en-US" sz="4000" dirty="0">
                <a:latin typeface="Meiryo UI" panose="020B0604030504040204" pitchFamily="50" charset="-128"/>
                <a:ea typeface="Meiryo UI" panose="020B0604030504040204" pitchFamily="50" charset="-128"/>
              </a:rPr>
              <a:t>．内部不正の主な手口</a:t>
            </a:r>
            <a:br>
              <a:rPr lang="en-US" altLang="ja-JP" dirty="0"/>
            </a:br>
            <a:r>
              <a:rPr lang="ja-JP" altLang="en-US" sz="2200" dirty="0">
                <a:latin typeface="Meiryo UI" panose="020B0604030504040204" pitchFamily="50" charset="-128"/>
                <a:ea typeface="Meiryo UI" panose="020B0604030504040204" pitchFamily="50" charset="-128"/>
              </a:rPr>
              <a:t>（３）外部記録媒体やクラウドサービスを介した持ち出し</a:t>
            </a:r>
            <a:endParaRPr kumimoji="1" lang="ja-JP" altLang="en-US" sz="2200" dirty="0">
              <a:latin typeface="Meiryo UI" panose="020B0604030504040204" pitchFamily="50" charset="-128"/>
              <a:ea typeface="Meiryo UI" panose="020B0604030504040204" pitchFamily="50" charset="-128"/>
            </a:endParaRPr>
          </a:p>
        </p:txBody>
      </p:sp>
      <p:pic>
        <p:nvPicPr>
          <p:cNvPr id="15" name="図 14">
            <a:extLst>
              <a:ext uri="{FF2B5EF4-FFF2-40B4-BE49-F238E27FC236}">
                <a16:creationId xmlns:a16="http://schemas.microsoft.com/office/drawing/2014/main" id="{9C5CFEA0-F136-EC0B-B142-C4CE0DD805E7}"/>
              </a:ext>
            </a:extLst>
          </p:cNvPr>
          <p:cNvPicPr>
            <a:picLocks noChangeAspect="1"/>
          </p:cNvPicPr>
          <p:nvPr/>
        </p:nvPicPr>
        <p:blipFill>
          <a:blip r:embed="rId3"/>
          <a:stretch>
            <a:fillRect/>
          </a:stretch>
        </p:blipFill>
        <p:spPr>
          <a:xfrm>
            <a:off x="2527388" y="1620000"/>
            <a:ext cx="5789299" cy="3373895"/>
          </a:xfrm>
          <a:prstGeom prst="rect">
            <a:avLst/>
          </a:prstGeom>
        </p:spPr>
      </p:pic>
      <p:grpSp>
        <p:nvGrpSpPr>
          <p:cNvPr id="3" name="グループ化 2">
            <a:extLst>
              <a:ext uri="{FF2B5EF4-FFF2-40B4-BE49-F238E27FC236}">
                <a16:creationId xmlns:a16="http://schemas.microsoft.com/office/drawing/2014/main" id="{C648379C-1653-5FD5-284B-F687E27BD354}"/>
              </a:ext>
            </a:extLst>
          </p:cNvPr>
          <p:cNvGrpSpPr/>
          <p:nvPr/>
        </p:nvGrpSpPr>
        <p:grpSpPr>
          <a:xfrm>
            <a:off x="2527389" y="5167203"/>
            <a:ext cx="6280468" cy="643578"/>
            <a:chOff x="1115354" y="1657444"/>
            <a:chExt cx="6280468" cy="643578"/>
          </a:xfrm>
        </p:grpSpPr>
        <p:pic>
          <p:nvPicPr>
            <p:cNvPr id="9" name="図 8">
              <a:extLst>
                <a:ext uri="{FF2B5EF4-FFF2-40B4-BE49-F238E27FC236}">
                  <a16:creationId xmlns:a16="http://schemas.microsoft.com/office/drawing/2014/main" id="{3FCB878C-E660-7A53-BE1A-26F12D784F25}"/>
                </a:ext>
              </a:extLst>
            </p:cNvPr>
            <p:cNvPicPr>
              <a:picLocks noChangeAspect="1"/>
            </p:cNvPicPr>
            <p:nvPr/>
          </p:nvPicPr>
          <p:blipFill>
            <a:blip r:embed="rId4"/>
            <a:stretch>
              <a:fillRect/>
            </a:stretch>
          </p:blipFill>
          <p:spPr>
            <a:xfrm>
              <a:off x="6709558" y="1657444"/>
              <a:ext cx="686264" cy="643578"/>
            </a:xfrm>
            <a:prstGeom prst="rect">
              <a:avLst/>
            </a:prstGeom>
          </p:spPr>
        </p:pic>
        <p:sp>
          <p:nvSpPr>
            <p:cNvPr id="10" name="テキスト ボックス 18">
              <a:extLst>
                <a:ext uri="{FF2B5EF4-FFF2-40B4-BE49-F238E27FC236}">
                  <a16:creationId xmlns:a16="http://schemas.microsoft.com/office/drawing/2014/main" id="{9575B58E-0DA5-5724-AF3D-65E7032ADBA7}"/>
                </a:ext>
              </a:extLst>
            </p:cNvPr>
            <p:cNvSpPr txBox="1">
              <a:spLocks noChangeArrowheads="1"/>
            </p:cNvSpPr>
            <p:nvPr/>
          </p:nvSpPr>
          <p:spPr bwMode="auto">
            <a:xfrm>
              <a:off x="1115354" y="1794567"/>
              <a:ext cx="5417204" cy="369332"/>
            </a:xfrm>
            <a:prstGeom prst="rect">
              <a:avLst/>
            </a:prstGeom>
            <a:solidFill>
              <a:srgbClr val="FFCCCC"/>
            </a:solidFill>
            <a:ln w="9525">
              <a:solidFill>
                <a:srgbClr val="000000"/>
              </a:solidFill>
              <a:miter lim="800000"/>
              <a:headEnd/>
              <a:tailEnd/>
            </a:ln>
          </p:spPr>
          <p:txBody>
            <a:bodyPr wrap="square">
              <a:spAutoFit/>
            </a:bodyPr>
            <a:lstStyle>
              <a:lvl1pPr>
                <a:spcBef>
                  <a:spcPct val="20000"/>
                </a:spcBef>
                <a:buClr>
                  <a:schemeClr val="tx1"/>
                </a:buClr>
                <a:buChar char="•"/>
                <a:defRPr kumimoji="1" sz="3200">
                  <a:solidFill>
                    <a:schemeClr val="tx1"/>
                  </a:solidFill>
                  <a:latin typeface="Arial" pitchFamily="34" charset="0"/>
                  <a:ea typeface="ＭＳ Ｐゴシック" pitchFamily="50" charset="-128"/>
                </a:defRPr>
              </a:lvl1pPr>
              <a:lvl2pPr marL="742950" indent="-285750">
                <a:spcBef>
                  <a:spcPct val="20000"/>
                </a:spcBef>
                <a:buClr>
                  <a:schemeClr val="tx1"/>
                </a:buClr>
                <a:buFont typeface="Arial" pitchFamily="34" charset="0"/>
                <a:buChar char="–"/>
                <a:defRPr kumimoji="1" sz="2800">
                  <a:solidFill>
                    <a:schemeClr val="tx1"/>
                  </a:solidFill>
                  <a:latin typeface="Arial" pitchFamily="34" charset="0"/>
                  <a:ea typeface="ＭＳ Ｐゴシック" pitchFamily="50" charset="-128"/>
                </a:defRPr>
              </a:lvl2pPr>
              <a:lvl3pPr marL="1143000" indent="-228600">
                <a:spcBef>
                  <a:spcPct val="20000"/>
                </a:spcBef>
                <a:buClr>
                  <a:schemeClr val="tx1"/>
                </a:buClr>
                <a:buChar char="•"/>
                <a:defRPr kumimoji="1" sz="2400">
                  <a:solidFill>
                    <a:schemeClr val="tx1"/>
                  </a:solidFill>
                  <a:latin typeface="Arial" pitchFamily="34" charset="0"/>
                  <a:ea typeface="ＭＳ Ｐゴシック" pitchFamily="50" charset="-128"/>
                </a:defRPr>
              </a:lvl3pPr>
              <a:lvl4pPr marL="1600200" indent="-228600">
                <a:spcBef>
                  <a:spcPct val="20000"/>
                </a:spcBef>
                <a:buClr>
                  <a:schemeClr val="tx1"/>
                </a:buClr>
                <a:buFont typeface="Arial" pitchFamily="34" charset="0"/>
                <a:buChar char="–"/>
                <a:defRPr kumimoji="1" sz="2000">
                  <a:solidFill>
                    <a:schemeClr val="tx1"/>
                  </a:solidFill>
                  <a:latin typeface="Arial" pitchFamily="34" charset="0"/>
                  <a:ea typeface="ＭＳ Ｐゴシック" pitchFamily="50" charset="-128"/>
                </a:defRPr>
              </a:lvl4pPr>
              <a:lvl5pPr marL="2057400" indent="-228600">
                <a:spcBef>
                  <a:spcPct val="20000"/>
                </a:spcBef>
                <a:buClr>
                  <a:schemeClr val="tx1"/>
                </a:buClr>
                <a:buFont typeface="Arial" pitchFamily="34" charset="0"/>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9pPr>
            </a:lstStyle>
            <a:p>
              <a:pPr>
                <a:spcBef>
                  <a:spcPct val="0"/>
                </a:spcBef>
                <a:buClrTx/>
                <a:buNone/>
              </a:pPr>
              <a:r>
                <a:rPr lang="ja-JP" altLang="en-US" sz="1800" b="1" dirty="0">
                  <a:solidFill>
                    <a:srgbClr val="FF0000"/>
                  </a:solidFill>
                  <a:latin typeface="Meiryo UI" panose="020B0604030504040204" pitchFamily="50" charset="-128"/>
                  <a:ea typeface="Meiryo UI" panose="020B0604030504040204" pitchFamily="50" charset="-128"/>
                </a:rPr>
                <a:t>外部記録媒体やクラウドサービスに営業秘密を複製する</a:t>
              </a:r>
              <a:endParaRPr lang="en-US" altLang="ja-JP" sz="1800" b="1" dirty="0">
                <a:solidFill>
                  <a:srgbClr val="FF0000"/>
                </a:solidFill>
                <a:latin typeface="Meiryo UI" panose="020B0604030504040204" pitchFamily="50" charset="-128"/>
                <a:ea typeface="Meiryo UI" panose="020B0604030504040204" pitchFamily="50" charset="-128"/>
              </a:endParaRPr>
            </a:p>
          </p:txBody>
        </p:sp>
      </p:grpSp>
    </p:spTree>
    <p:extLst>
      <p:ext uri="{BB962C8B-B14F-4D97-AF65-F5344CB8AC3E}">
        <p14:creationId xmlns:p14="http://schemas.microsoft.com/office/powerpoint/2010/main" val="3439524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F65235A-177D-A819-DC35-4EB68942E2E4}"/>
              </a:ext>
            </a:extLst>
          </p:cNvPr>
          <p:cNvPicPr>
            <a:picLocks noChangeAspect="1"/>
          </p:cNvPicPr>
          <p:nvPr/>
        </p:nvPicPr>
        <p:blipFill>
          <a:blip r:embed="rId3"/>
          <a:stretch>
            <a:fillRect/>
          </a:stretch>
        </p:blipFill>
        <p:spPr>
          <a:xfrm>
            <a:off x="5849524" y="3910379"/>
            <a:ext cx="5919378" cy="2815173"/>
          </a:xfrm>
          <a:prstGeom prst="rect">
            <a:avLst/>
          </a:prstGeom>
        </p:spPr>
      </p:pic>
      <p:sp>
        <p:nvSpPr>
          <p:cNvPr id="10" name="タイトル 1"/>
          <p:cNvSpPr>
            <a:spLocks noGrp="1"/>
          </p:cNvSpPr>
          <p:nvPr>
            <p:ph type="title"/>
          </p:nvPr>
        </p:nvSpPr>
        <p:spPr>
          <a:xfrm>
            <a:off x="424800" y="363600"/>
            <a:ext cx="11344102" cy="748780"/>
          </a:xfrm>
        </p:spPr>
        <p:txBody>
          <a:bodyPr>
            <a:noAutofit/>
          </a:bodyPr>
          <a:lstStyle/>
          <a:p>
            <a:r>
              <a:rPr lang="en-US" altLang="ja-JP" sz="3600" dirty="0">
                <a:latin typeface="Meiryo UI" panose="020B0604030504040204" pitchFamily="50" charset="-128"/>
                <a:ea typeface="Meiryo UI" panose="020B0604030504040204" pitchFamily="50" charset="-128"/>
              </a:rPr>
              <a:t>4</a:t>
            </a:r>
            <a:r>
              <a:rPr lang="ja-JP" altLang="en-US" sz="3600" dirty="0">
                <a:latin typeface="Meiryo UI" panose="020B0604030504040204" pitchFamily="50" charset="-128"/>
                <a:ea typeface="Meiryo UI" panose="020B0604030504040204" pitchFamily="50" charset="-128"/>
              </a:rPr>
              <a:t>．不正をおこさせないポイント</a:t>
            </a:r>
            <a:endParaRPr kumimoji="1" lang="ja-JP" altLang="en-US" sz="3600" dirty="0">
              <a:latin typeface="Meiryo UI" panose="020B0604030504040204" pitchFamily="50" charset="-128"/>
              <a:ea typeface="Meiryo UI" panose="020B0604030504040204" pitchFamily="50" charset="-128"/>
            </a:endParaRPr>
          </a:p>
        </p:txBody>
      </p:sp>
      <p:sp>
        <p:nvSpPr>
          <p:cNvPr id="3" name="コンテンツ プレースホルダー 2"/>
          <p:cNvSpPr>
            <a:spLocks noGrp="1"/>
          </p:cNvSpPr>
          <p:nvPr>
            <p:ph idx="1"/>
          </p:nvPr>
        </p:nvSpPr>
        <p:spPr>
          <a:xfrm>
            <a:off x="396000" y="1620000"/>
            <a:ext cx="10515600" cy="4351338"/>
          </a:xfrm>
        </p:spPr>
        <p:txBody>
          <a:bodyPr/>
          <a:lstStyle/>
          <a:p>
            <a:pPr marL="0" indent="0">
              <a:buNone/>
            </a:pPr>
            <a:r>
              <a:rPr lang="ja-JP" altLang="en-US" sz="2800" dirty="0">
                <a:latin typeface="Meiryo UI" panose="020B0604030504040204" pitchFamily="50" charset="-128"/>
                <a:ea typeface="Meiryo UI" panose="020B0604030504040204" pitchFamily="50" charset="-128"/>
              </a:rPr>
              <a:t>（１）　その気にさせない</a:t>
            </a:r>
            <a:endParaRPr lang="en-US" altLang="ja-JP" sz="2800" dirty="0">
              <a:latin typeface="Meiryo UI" panose="020B0604030504040204" pitchFamily="50" charset="-128"/>
              <a:ea typeface="Meiryo UI" panose="020B0604030504040204" pitchFamily="50" charset="-128"/>
            </a:endParaRPr>
          </a:p>
          <a:p>
            <a:pPr marL="0" indent="0">
              <a:buNone/>
            </a:pPr>
            <a:r>
              <a:rPr lang="ja-JP" altLang="en-US" sz="2800" dirty="0">
                <a:latin typeface="Meiryo UI" panose="020B0604030504040204" pitchFamily="50" charset="-128"/>
                <a:ea typeface="Meiryo UI" panose="020B0604030504040204" pitchFamily="50" charset="-128"/>
              </a:rPr>
              <a:t>（２）　知らなかったと言わせない</a:t>
            </a:r>
            <a:endParaRPr lang="en-US" altLang="ja-JP" sz="2800" dirty="0">
              <a:latin typeface="Meiryo UI" panose="020B0604030504040204" pitchFamily="50" charset="-128"/>
              <a:ea typeface="Meiryo UI" panose="020B0604030504040204" pitchFamily="50" charset="-128"/>
            </a:endParaRPr>
          </a:p>
          <a:p>
            <a:pPr marL="0" indent="0">
              <a:buNone/>
            </a:pPr>
            <a:r>
              <a:rPr lang="ja-JP" altLang="en-US" sz="2800" dirty="0">
                <a:latin typeface="Meiryo UI" panose="020B0604030504040204" pitchFamily="50" charset="-128"/>
                <a:ea typeface="Meiryo UI" panose="020B0604030504040204" pitchFamily="50" charset="-128"/>
              </a:rPr>
              <a:t>（３）　持ち出したくてもできない</a:t>
            </a:r>
            <a:endParaRPr lang="en-US" altLang="ja-JP" sz="2800" dirty="0">
              <a:latin typeface="Meiryo UI" panose="020B0604030504040204" pitchFamily="50" charset="-128"/>
              <a:ea typeface="Meiryo UI" panose="020B0604030504040204" pitchFamily="50" charset="-128"/>
            </a:endParaRPr>
          </a:p>
          <a:p>
            <a:pPr marL="0" indent="0">
              <a:buNone/>
            </a:pPr>
            <a:r>
              <a:rPr lang="ja-JP" altLang="en-US" sz="2800" dirty="0">
                <a:latin typeface="Meiryo UI" panose="020B0604030504040204" pitchFamily="50" charset="-128"/>
                <a:ea typeface="Meiryo UI" panose="020B0604030504040204" pitchFamily="50" charset="-128"/>
              </a:rPr>
              <a:t>（４）　やると見つかる</a:t>
            </a:r>
            <a:endParaRPr lang="en-US" altLang="ja-JP" sz="2800" dirty="0">
              <a:latin typeface="Meiryo UI" panose="020B0604030504040204" pitchFamily="50" charset="-128"/>
              <a:ea typeface="Meiryo UI" panose="020B0604030504040204" pitchFamily="50" charset="-128"/>
            </a:endParaRPr>
          </a:p>
          <a:p>
            <a:pPr marL="0" indent="0">
              <a:buNone/>
            </a:pPr>
            <a:r>
              <a:rPr lang="ja-JP" altLang="en-US" sz="2800" dirty="0">
                <a:latin typeface="Meiryo UI" panose="020B0604030504040204" pitchFamily="50" charset="-128"/>
                <a:ea typeface="Meiryo UI" panose="020B0604030504040204" pitchFamily="50" charset="-128"/>
              </a:rPr>
              <a:t>（５）　やったのにやっていないと言わせない</a:t>
            </a:r>
          </a:p>
          <a:p>
            <a:pPr marL="0" indent="0">
              <a:buNone/>
            </a:pPr>
            <a:endParaRPr kumimoji="1" lang="ja-JP" altLang="en-US"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24010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1"/>
          <p:cNvSpPr>
            <a:spLocks noGrp="1"/>
          </p:cNvSpPr>
          <p:nvPr>
            <p:ph type="title"/>
          </p:nvPr>
        </p:nvSpPr>
        <p:spPr>
          <a:xfrm>
            <a:off x="424800" y="363600"/>
            <a:ext cx="11344102" cy="748800"/>
          </a:xfrm>
        </p:spPr>
        <p:txBody>
          <a:bodyPr>
            <a:normAutofit/>
          </a:bodyPr>
          <a:lstStyle/>
          <a:p>
            <a:r>
              <a:rPr lang="en-US" altLang="ja-JP" sz="3600" dirty="0">
                <a:latin typeface="Meiryo UI" panose="020B0604030504040204" pitchFamily="50" charset="-128"/>
                <a:ea typeface="Meiryo UI" panose="020B0604030504040204" pitchFamily="50" charset="-128"/>
              </a:rPr>
              <a:t>4</a:t>
            </a:r>
            <a:r>
              <a:rPr lang="ja-JP" altLang="en-US" sz="3600" dirty="0">
                <a:latin typeface="Meiryo UI" panose="020B0604030504040204" pitchFamily="50" charset="-128"/>
                <a:ea typeface="Meiryo UI" panose="020B0604030504040204" pitchFamily="50" charset="-128"/>
              </a:rPr>
              <a:t>．不正をおこさせないポイント</a:t>
            </a:r>
            <a:endParaRPr kumimoji="1" lang="ja-JP" altLang="en-US" sz="3600" dirty="0">
              <a:latin typeface="Meiryo UI" panose="020B0604030504040204" pitchFamily="50" charset="-128"/>
              <a:ea typeface="Meiryo UI" panose="020B0604030504040204" pitchFamily="50" charset="-128"/>
            </a:endParaRPr>
          </a:p>
        </p:txBody>
      </p:sp>
      <p:sp>
        <p:nvSpPr>
          <p:cNvPr id="3" name="コンテンツ プレースホルダー 2"/>
          <p:cNvSpPr>
            <a:spLocks noGrp="1"/>
          </p:cNvSpPr>
          <p:nvPr>
            <p:ph idx="4294967295"/>
          </p:nvPr>
        </p:nvSpPr>
        <p:spPr>
          <a:xfrm>
            <a:off x="424800" y="1620000"/>
            <a:ext cx="8147050" cy="2679700"/>
          </a:xfrm>
        </p:spPr>
        <p:txBody>
          <a:bodyPr/>
          <a:lstStyle/>
          <a:p>
            <a:pPr marL="0" indent="0">
              <a:buNone/>
            </a:pPr>
            <a:r>
              <a:rPr lang="ja-JP" altLang="en-US" sz="2800" dirty="0">
                <a:latin typeface="Meiryo UI" panose="020B0604030504040204" pitchFamily="50" charset="-128"/>
                <a:ea typeface="Meiryo UI" panose="020B0604030504040204" pitchFamily="50" charset="-128"/>
              </a:rPr>
              <a:t>（１）その気にさせない</a:t>
            </a:r>
            <a:endParaRPr lang="en-US" altLang="ja-JP" sz="2800" dirty="0">
              <a:latin typeface="Meiryo UI" panose="020B0604030504040204" pitchFamily="50" charset="-128"/>
              <a:ea typeface="Meiryo UI" panose="020B0604030504040204" pitchFamily="50" charset="-128"/>
            </a:endParaRPr>
          </a:p>
          <a:p>
            <a:pPr marL="0" indent="0">
              <a:buNone/>
            </a:pPr>
            <a:endParaRPr lang="en-US" altLang="ja-JP" sz="2400" dirty="0">
              <a:latin typeface="Meiryo UI" panose="020B0604030504040204" pitchFamily="50" charset="-128"/>
              <a:ea typeface="Meiryo UI" panose="020B0604030504040204" pitchFamily="50" charset="-128"/>
            </a:endParaRPr>
          </a:p>
          <a:p>
            <a:pPr marL="635000" indent="-342900">
              <a:buFont typeface="+mj-ea"/>
              <a:buAutoNum type="circleNumDbPlain"/>
            </a:pPr>
            <a:r>
              <a:rPr lang="ja-JP" altLang="en-US" sz="2400" b="1" dirty="0">
                <a:latin typeface="Meiryo UI" panose="020B0604030504040204" pitchFamily="50" charset="-128"/>
                <a:ea typeface="Meiryo UI" panose="020B0604030504040204" pitchFamily="50" charset="-128"/>
              </a:rPr>
              <a:t>内部不正に関する処罰を規定</a:t>
            </a:r>
            <a:endParaRPr lang="en-US" altLang="ja-JP" sz="2400" b="1" dirty="0">
              <a:latin typeface="Meiryo UI" panose="020B0604030504040204" pitchFamily="50" charset="-128"/>
              <a:ea typeface="Meiryo UI" panose="020B0604030504040204" pitchFamily="50" charset="-128"/>
            </a:endParaRPr>
          </a:p>
          <a:p>
            <a:pPr marL="635000" indent="-342900">
              <a:buFont typeface="+mj-ea"/>
              <a:buAutoNum type="circleNumDbPlain"/>
            </a:pPr>
            <a:r>
              <a:rPr lang="ja-JP" altLang="en-US" sz="2400" b="1" dirty="0">
                <a:latin typeface="Meiryo UI" panose="020B0604030504040204" pitchFamily="50" charset="-128"/>
                <a:ea typeface="Meiryo UI" panose="020B0604030504040204" pitchFamily="50" charset="-128"/>
              </a:rPr>
              <a:t>コンプライアンス教育を通じた規程の周知徹底</a:t>
            </a:r>
            <a:endParaRPr lang="en-US" altLang="ja-JP" sz="2400" b="1" dirty="0">
              <a:latin typeface="Meiryo UI" panose="020B0604030504040204" pitchFamily="50" charset="-128"/>
              <a:ea typeface="Meiryo UI" panose="020B0604030504040204" pitchFamily="50" charset="-128"/>
            </a:endParaRPr>
          </a:p>
          <a:p>
            <a:pPr marL="635000" indent="-342900">
              <a:buFont typeface="+mj-ea"/>
              <a:buAutoNum type="circleNumDbPlain"/>
            </a:pPr>
            <a:r>
              <a:rPr lang="ja-JP" altLang="en-US" sz="2400" b="1" dirty="0">
                <a:latin typeface="Meiryo UI" panose="020B0604030504040204" pitchFamily="50" charset="-128"/>
                <a:ea typeface="Meiryo UI" panose="020B0604030504040204" pitchFamily="50" charset="-128"/>
              </a:rPr>
              <a:t>良好な職場環境</a:t>
            </a:r>
            <a:endParaRPr lang="en-US" altLang="ja-JP" sz="2400" b="1" dirty="0">
              <a:latin typeface="Meiryo UI" panose="020B0604030504040204" pitchFamily="50" charset="-128"/>
              <a:ea typeface="Meiryo UI" panose="020B0604030504040204" pitchFamily="50" charset="-128"/>
            </a:endParaRPr>
          </a:p>
        </p:txBody>
      </p:sp>
      <p:pic>
        <p:nvPicPr>
          <p:cNvPr id="6" name="図 5">
            <a:extLst>
              <a:ext uri="{FF2B5EF4-FFF2-40B4-BE49-F238E27FC236}">
                <a16:creationId xmlns:a16="http://schemas.microsoft.com/office/drawing/2014/main" id="{3AB9A389-8668-2037-56FD-0EDC1BC1B734}"/>
              </a:ext>
            </a:extLst>
          </p:cNvPr>
          <p:cNvPicPr>
            <a:picLocks noChangeAspect="1"/>
          </p:cNvPicPr>
          <p:nvPr/>
        </p:nvPicPr>
        <p:blipFill>
          <a:blip r:embed="rId3"/>
          <a:stretch>
            <a:fillRect/>
          </a:stretch>
        </p:blipFill>
        <p:spPr>
          <a:xfrm>
            <a:off x="4690356" y="3624696"/>
            <a:ext cx="4969548" cy="2237307"/>
          </a:xfrm>
          <a:prstGeom prst="rect">
            <a:avLst/>
          </a:prstGeom>
        </p:spPr>
      </p:pic>
    </p:spTree>
    <p:extLst>
      <p:ext uri="{BB962C8B-B14F-4D97-AF65-F5344CB8AC3E}">
        <p14:creationId xmlns:p14="http://schemas.microsoft.com/office/powerpoint/2010/main" val="6423996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54F0AD1-E136-82CE-A760-80B08689C01F}"/>
              </a:ext>
            </a:extLst>
          </p:cNvPr>
          <p:cNvPicPr>
            <a:picLocks noChangeAspect="1"/>
          </p:cNvPicPr>
          <p:nvPr/>
        </p:nvPicPr>
        <p:blipFill>
          <a:blip r:embed="rId3"/>
          <a:stretch>
            <a:fillRect/>
          </a:stretch>
        </p:blipFill>
        <p:spPr>
          <a:xfrm>
            <a:off x="2741629" y="2390241"/>
            <a:ext cx="4579665" cy="1973276"/>
          </a:xfrm>
          <a:prstGeom prst="rect">
            <a:avLst/>
          </a:prstGeom>
        </p:spPr>
      </p:pic>
      <p:sp>
        <p:nvSpPr>
          <p:cNvPr id="7" name="コンテンツ プレースホルダー 2">
            <a:extLst>
              <a:ext uri="{FF2B5EF4-FFF2-40B4-BE49-F238E27FC236}">
                <a16:creationId xmlns:a16="http://schemas.microsoft.com/office/drawing/2014/main" id="{18DA2B55-012F-3D9D-8411-B42D0AC92AEC}"/>
              </a:ext>
            </a:extLst>
          </p:cNvPr>
          <p:cNvSpPr txBox="1">
            <a:spLocks/>
          </p:cNvSpPr>
          <p:nvPr/>
        </p:nvSpPr>
        <p:spPr bwMode="auto">
          <a:xfrm>
            <a:off x="424800" y="4694266"/>
            <a:ext cx="814705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Font typeface="Arial" pitchFamily="34" charset="0"/>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lr>
                <a:schemeClr val="tx1"/>
              </a:buClr>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lr>
                <a:schemeClr val="tx1"/>
              </a:buClr>
              <a:buFont typeface="Arial" pitchFamily="34" charset="0"/>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lr>
                <a:schemeClr val="tx1"/>
              </a:buClr>
              <a:buFont typeface="Arial" pitchFamily="34" charset="0"/>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lr>
                <a:schemeClr val="tx1"/>
              </a:buClr>
              <a:buFont typeface="Arial" charset="0"/>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tx1"/>
              </a:buClr>
              <a:buFont typeface="Arial" charset="0"/>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tx1"/>
              </a:buClr>
              <a:buFont typeface="Arial" charset="0"/>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tx1"/>
              </a:buClr>
              <a:buFont typeface="Arial" charset="0"/>
              <a:buChar char="»"/>
              <a:defRPr kumimoji="1" sz="2000">
                <a:solidFill>
                  <a:schemeClr val="tx1"/>
                </a:solidFill>
                <a:latin typeface="+mn-lt"/>
                <a:ea typeface="+mn-ea"/>
              </a:defRPr>
            </a:lvl9pPr>
          </a:lstStyle>
          <a:p>
            <a:pPr marL="0" indent="0">
              <a:buClr>
                <a:prstClr val="black"/>
              </a:buClr>
              <a:buNone/>
            </a:pPr>
            <a:r>
              <a:rPr lang="ja-JP" altLang="en-US" sz="2800" kern="0" dirty="0">
                <a:solidFill>
                  <a:prstClr val="black"/>
                </a:solidFill>
                <a:latin typeface="Meiryo UI" panose="020B0604030504040204" pitchFamily="50" charset="-128"/>
                <a:ea typeface="Meiryo UI" panose="020B0604030504040204" pitchFamily="50" charset="-128"/>
              </a:rPr>
              <a:t>（３）持ち出したくてもできない</a:t>
            </a:r>
          </a:p>
          <a:p>
            <a:pPr marL="0" indent="0">
              <a:buClr>
                <a:prstClr val="black"/>
              </a:buClr>
              <a:buNone/>
            </a:pPr>
            <a:endParaRPr lang="ja-JP" altLang="en-US" kern="0" dirty="0">
              <a:solidFill>
                <a:prstClr val="black"/>
              </a:solidFill>
              <a:latin typeface="Meiryo UI" panose="020B0604030504040204" pitchFamily="50" charset="-128"/>
              <a:ea typeface="Meiryo UI" panose="020B0604030504040204" pitchFamily="50" charset="-128"/>
            </a:endParaRPr>
          </a:p>
        </p:txBody>
      </p:sp>
      <p:sp>
        <p:nvSpPr>
          <p:cNvPr id="10" name="タイトル 1"/>
          <p:cNvSpPr>
            <a:spLocks noGrp="1"/>
          </p:cNvSpPr>
          <p:nvPr>
            <p:ph type="title"/>
          </p:nvPr>
        </p:nvSpPr>
        <p:spPr>
          <a:xfrm>
            <a:off x="424800" y="363600"/>
            <a:ext cx="11344102" cy="748800"/>
          </a:xfrm>
        </p:spPr>
        <p:txBody>
          <a:bodyPr>
            <a:normAutofit/>
          </a:bodyPr>
          <a:lstStyle/>
          <a:p>
            <a:r>
              <a:rPr lang="en-US" altLang="ja-JP" sz="3600" dirty="0">
                <a:latin typeface="Meiryo UI" panose="020B0604030504040204" pitchFamily="50" charset="-128"/>
                <a:ea typeface="Meiryo UI" panose="020B0604030504040204" pitchFamily="50" charset="-128"/>
              </a:rPr>
              <a:t>4</a:t>
            </a:r>
            <a:r>
              <a:rPr lang="ja-JP" altLang="en-US" sz="3600" dirty="0">
                <a:latin typeface="Meiryo UI" panose="020B0604030504040204" pitchFamily="50" charset="-128"/>
                <a:ea typeface="Meiryo UI" panose="020B0604030504040204" pitchFamily="50" charset="-128"/>
              </a:rPr>
              <a:t>．不正をおこさせないポイント</a:t>
            </a:r>
            <a:endParaRPr kumimoji="1" lang="ja-JP" altLang="en-US" sz="3600" dirty="0">
              <a:latin typeface="Meiryo UI" panose="020B0604030504040204" pitchFamily="50" charset="-128"/>
              <a:ea typeface="Meiryo UI" panose="020B0604030504040204" pitchFamily="50" charset="-128"/>
            </a:endParaRPr>
          </a:p>
        </p:txBody>
      </p:sp>
      <p:sp>
        <p:nvSpPr>
          <p:cNvPr id="5" name="テキスト ボックス 4"/>
          <p:cNvSpPr txBox="1"/>
          <p:nvPr/>
        </p:nvSpPr>
        <p:spPr>
          <a:xfrm>
            <a:off x="424800" y="1825735"/>
            <a:ext cx="9406742" cy="738664"/>
          </a:xfrm>
          <a:prstGeom prst="rect">
            <a:avLst/>
          </a:prstGeom>
          <a:noFill/>
        </p:spPr>
        <p:txBody>
          <a:bodyPr wrap="none" rtlCol="0">
            <a:spAutoFit/>
          </a:bodyPr>
          <a:lstStyle>
            <a:defPPr>
              <a:defRPr lang="ja-JP"/>
            </a:defPPr>
            <a:lvl1pPr>
              <a:defRPr b="1"/>
            </a:lvl1pPr>
          </a:lstStyle>
          <a:p>
            <a:r>
              <a:rPr lang="ja-JP" altLang="en-US" sz="2400" dirty="0">
                <a:solidFill>
                  <a:prstClr val="black"/>
                </a:solidFill>
                <a:latin typeface="Meiryo UI" panose="020B0604030504040204" pitchFamily="50" charset="-128"/>
                <a:ea typeface="Meiryo UI" panose="020B0604030504040204" pitchFamily="50" charset="-128"/>
              </a:rPr>
              <a:t>・遵守義務：守秘義務や必要に応じて競業避止義務の誓約書の提出　</a:t>
            </a:r>
            <a:endParaRPr lang="en-US" altLang="ja-JP" sz="2400" dirty="0">
              <a:solidFill>
                <a:prstClr val="black"/>
              </a:solidFill>
              <a:latin typeface="Meiryo UI" panose="020B0604030504040204" pitchFamily="50" charset="-128"/>
              <a:ea typeface="Meiryo UI" panose="020B0604030504040204" pitchFamily="50" charset="-128"/>
            </a:endParaRPr>
          </a:p>
          <a:p>
            <a:r>
              <a:rPr lang="ja-JP" altLang="en-US" dirty="0">
                <a:solidFill>
                  <a:prstClr val="black"/>
                </a:solidFill>
                <a:latin typeface="Meiryo UI" panose="020B0604030504040204" pitchFamily="50" charset="-128"/>
                <a:ea typeface="Meiryo UI" panose="020B0604030504040204" pitchFamily="50" charset="-128"/>
              </a:rPr>
              <a:t>　</a:t>
            </a:r>
            <a:endParaRPr lang="en-US" altLang="ja-JP" b="0" dirty="0">
              <a:solidFill>
                <a:srgbClr val="000000"/>
              </a:solidFill>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4736E0C5-A7BA-FB9A-1EFA-0B5FB9ADF53E}"/>
              </a:ext>
            </a:extLst>
          </p:cNvPr>
          <p:cNvSpPr txBox="1"/>
          <p:nvPr/>
        </p:nvSpPr>
        <p:spPr>
          <a:xfrm>
            <a:off x="424800" y="5119956"/>
            <a:ext cx="7750840" cy="461665"/>
          </a:xfrm>
          <a:prstGeom prst="rect">
            <a:avLst/>
          </a:prstGeom>
          <a:noFill/>
        </p:spPr>
        <p:txBody>
          <a:bodyPr wrap="none" rtlCol="0">
            <a:spAutoFit/>
          </a:bodyPr>
          <a:lstStyle>
            <a:defPPr>
              <a:defRPr lang="ja-JP"/>
            </a:defPPr>
            <a:lvl1pPr>
              <a:defRPr b="1"/>
            </a:lvl1pPr>
          </a:lstStyle>
          <a:p>
            <a:r>
              <a:rPr lang="ja-JP" altLang="en-US" sz="2400" dirty="0">
                <a:solidFill>
                  <a:prstClr val="black"/>
                </a:solidFill>
                <a:latin typeface="Meiryo UI" panose="020B0604030504040204" pitchFamily="50" charset="-128"/>
                <a:ea typeface="Meiryo UI" panose="020B0604030504040204" pitchFamily="50" charset="-128"/>
              </a:rPr>
              <a:t>・持ち出し防止：アクセス制限、私物記録媒体の使用禁止　</a:t>
            </a:r>
            <a:endParaRPr lang="en-US" altLang="ja-JP" sz="2400" b="0" dirty="0">
              <a:solidFill>
                <a:srgbClr val="000000"/>
              </a:solidFill>
              <a:latin typeface="Meiryo UI" panose="020B0604030504040204" pitchFamily="50" charset="-128"/>
              <a:ea typeface="Meiryo UI" panose="020B0604030504040204" pitchFamily="50" charset="-128"/>
            </a:endParaRPr>
          </a:p>
        </p:txBody>
      </p:sp>
      <p:pic>
        <p:nvPicPr>
          <p:cNvPr id="11" name="図 10">
            <a:extLst>
              <a:ext uri="{FF2B5EF4-FFF2-40B4-BE49-F238E27FC236}">
                <a16:creationId xmlns:a16="http://schemas.microsoft.com/office/drawing/2014/main" id="{97E3AA97-ACD8-C15F-A7ED-C5A63A93AE91}"/>
              </a:ext>
            </a:extLst>
          </p:cNvPr>
          <p:cNvPicPr>
            <a:picLocks noChangeAspect="1"/>
          </p:cNvPicPr>
          <p:nvPr/>
        </p:nvPicPr>
        <p:blipFill>
          <a:blip r:embed="rId4"/>
          <a:stretch>
            <a:fillRect/>
          </a:stretch>
        </p:blipFill>
        <p:spPr>
          <a:xfrm>
            <a:off x="8617134" y="4109916"/>
            <a:ext cx="1659531" cy="2271786"/>
          </a:xfrm>
          <a:prstGeom prst="rect">
            <a:avLst/>
          </a:prstGeom>
        </p:spPr>
      </p:pic>
      <p:sp>
        <p:nvSpPr>
          <p:cNvPr id="4" name="テキスト ボックス 3">
            <a:extLst>
              <a:ext uri="{FF2B5EF4-FFF2-40B4-BE49-F238E27FC236}">
                <a16:creationId xmlns:a16="http://schemas.microsoft.com/office/drawing/2014/main" id="{371B844F-0272-DB76-543B-902221DD30E3}"/>
              </a:ext>
            </a:extLst>
          </p:cNvPr>
          <p:cNvSpPr txBox="1"/>
          <p:nvPr/>
        </p:nvSpPr>
        <p:spPr>
          <a:xfrm>
            <a:off x="424800" y="1296000"/>
            <a:ext cx="5145856" cy="523220"/>
          </a:xfrm>
          <a:prstGeom prst="rect">
            <a:avLst/>
          </a:prstGeom>
          <a:noFill/>
        </p:spPr>
        <p:txBody>
          <a:bodyPr wrap="square">
            <a:spAutoFit/>
          </a:bodyPr>
          <a:lstStyle/>
          <a:p>
            <a:r>
              <a:rPr lang="ja-JP" altLang="en-US" sz="2800" dirty="0">
                <a:solidFill>
                  <a:prstClr val="black"/>
                </a:solidFill>
                <a:latin typeface="Meiryo UI" panose="020B0604030504040204" pitchFamily="50" charset="-128"/>
                <a:ea typeface="Meiryo UI" panose="020B0604030504040204" pitchFamily="50" charset="-128"/>
              </a:rPr>
              <a:t>（２）知らなかったとはいわせない</a:t>
            </a:r>
          </a:p>
        </p:txBody>
      </p:sp>
    </p:spTree>
    <p:extLst>
      <p:ext uri="{BB962C8B-B14F-4D97-AF65-F5344CB8AC3E}">
        <p14:creationId xmlns:p14="http://schemas.microsoft.com/office/powerpoint/2010/main" val="1602828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1"/>
          <p:cNvSpPr>
            <a:spLocks noGrp="1"/>
          </p:cNvSpPr>
          <p:nvPr>
            <p:ph type="title"/>
          </p:nvPr>
        </p:nvSpPr>
        <p:spPr>
          <a:xfrm>
            <a:off x="424800" y="363600"/>
            <a:ext cx="11344102" cy="748800"/>
          </a:xfrm>
        </p:spPr>
        <p:txBody>
          <a:bodyPr>
            <a:normAutofit/>
          </a:bodyPr>
          <a:lstStyle/>
          <a:p>
            <a:r>
              <a:rPr lang="en-US" altLang="ja-JP" sz="3600" dirty="0">
                <a:latin typeface="Meiryo UI" panose="020B0604030504040204" pitchFamily="50" charset="-128"/>
                <a:ea typeface="Meiryo UI" panose="020B0604030504040204" pitchFamily="50" charset="-128"/>
              </a:rPr>
              <a:t>4</a:t>
            </a:r>
            <a:r>
              <a:rPr lang="ja-JP" altLang="en-US" sz="3600" dirty="0">
                <a:latin typeface="Meiryo UI" panose="020B0604030504040204" pitchFamily="50" charset="-128"/>
                <a:ea typeface="Meiryo UI" panose="020B0604030504040204" pitchFamily="50" charset="-128"/>
              </a:rPr>
              <a:t>．不正をおこさせないポイント</a:t>
            </a:r>
            <a:endParaRPr kumimoji="1" lang="ja-JP" altLang="en-US" sz="3600" dirty="0">
              <a:latin typeface="Meiryo UI" panose="020B0604030504040204" pitchFamily="50" charset="-128"/>
              <a:ea typeface="Meiryo UI" panose="020B0604030504040204" pitchFamily="50" charset="-128"/>
            </a:endParaRPr>
          </a:p>
        </p:txBody>
      </p:sp>
      <p:sp>
        <p:nvSpPr>
          <p:cNvPr id="5" name="テキスト ボックス 4"/>
          <p:cNvSpPr txBox="1"/>
          <p:nvPr/>
        </p:nvSpPr>
        <p:spPr>
          <a:xfrm>
            <a:off x="424800" y="1836000"/>
            <a:ext cx="7627409" cy="830997"/>
          </a:xfrm>
          <a:prstGeom prst="rect">
            <a:avLst/>
          </a:prstGeom>
          <a:noFill/>
        </p:spPr>
        <p:txBody>
          <a:bodyPr wrap="none" rtlCol="0">
            <a:spAutoFit/>
          </a:bodyPr>
          <a:lstStyle>
            <a:defPPr>
              <a:defRPr lang="ja-JP"/>
            </a:defPPr>
            <a:lvl1pPr>
              <a:defRPr b="1"/>
            </a:lvl1pPr>
          </a:lstStyle>
          <a:p>
            <a:r>
              <a:rPr lang="ja-JP" altLang="en-US" sz="2400" dirty="0">
                <a:solidFill>
                  <a:prstClr val="black"/>
                </a:solidFill>
                <a:latin typeface="Meiryo UI" panose="020B0604030504040204" pitchFamily="50" charset="-128"/>
                <a:ea typeface="Meiryo UI" panose="020B0604030504040204" pitchFamily="50" charset="-128"/>
              </a:rPr>
              <a:t>・抑止力：アクセスログ取得、入退室管理、監視カメラ設置</a:t>
            </a:r>
            <a:endParaRPr lang="en-US" altLang="ja-JP" sz="2400" dirty="0">
              <a:solidFill>
                <a:prstClr val="black"/>
              </a:solidFill>
              <a:latin typeface="Meiryo UI" panose="020B0604030504040204" pitchFamily="50" charset="-128"/>
              <a:ea typeface="Meiryo UI" panose="020B0604030504040204" pitchFamily="50" charset="-128"/>
            </a:endParaRPr>
          </a:p>
          <a:p>
            <a:endParaRPr lang="en-US" altLang="ja-JP" sz="2400" dirty="0">
              <a:solidFill>
                <a:prstClr val="black"/>
              </a:solidFill>
              <a:latin typeface="Meiryo UI" panose="020B0604030504040204" pitchFamily="50" charset="-128"/>
              <a:ea typeface="Meiryo UI" panose="020B0604030504040204" pitchFamily="50" charset="-128"/>
            </a:endParaRPr>
          </a:p>
        </p:txBody>
      </p:sp>
      <p:sp>
        <p:nvSpPr>
          <p:cNvPr id="7" name="コンテンツ プレースホルダー 2">
            <a:extLst>
              <a:ext uri="{FF2B5EF4-FFF2-40B4-BE49-F238E27FC236}">
                <a16:creationId xmlns:a16="http://schemas.microsoft.com/office/drawing/2014/main" id="{8F421818-24A1-0948-5850-EED594DEE3DF}"/>
              </a:ext>
            </a:extLst>
          </p:cNvPr>
          <p:cNvSpPr txBox="1">
            <a:spLocks/>
          </p:cNvSpPr>
          <p:nvPr/>
        </p:nvSpPr>
        <p:spPr bwMode="auto">
          <a:xfrm>
            <a:off x="424800" y="2520000"/>
            <a:ext cx="8147050" cy="458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buClr>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Font typeface="Arial" pitchFamily="34" charset="0"/>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lr>
                <a:schemeClr val="tx1"/>
              </a:buClr>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lr>
                <a:schemeClr val="tx1"/>
              </a:buClr>
              <a:buFont typeface="Arial" pitchFamily="34" charset="0"/>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lr>
                <a:schemeClr val="tx1"/>
              </a:buClr>
              <a:buFont typeface="Arial" pitchFamily="34" charset="0"/>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lr>
                <a:schemeClr val="tx1"/>
              </a:buClr>
              <a:buFont typeface="Arial" charset="0"/>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lr>
                <a:schemeClr val="tx1"/>
              </a:buClr>
              <a:buFont typeface="Arial" charset="0"/>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lr>
                <a:schemeClr val="tx1"/>
              </a:buClr>
              <a:buFont typeface="Arial" charset="0"/>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lr>
                <a:schemeClr val="tx1"/>
              </a:buClr>
              <a:buFont typeface="Arial" charset="0"/>
              <a:buChar char="»"/>
              <a:defRPr kumimoji="1" sz="2000">
                <a:solidFill>
                  <a:schemeClr val="tx1"/>
                </a:solidFill>
                <a:latin typeface="+mn-lt"/>
                <a:ea typeface="+mn-ea"/>
              </a:defRPr>
            </a:lvl9pPr>
          </a:lstStyle>
          <a:p>
            <a:pPr marL="0" indent="0">
              <a:buClr>
                <a:prstClr val="black"/>
              </a:buClr>
              <a:buNone/>
            </a:pPr>
            <a:r>
              <a:rPr lang="ja-JP" altLang="en-US" sz="2800" kern="0" dirty="0">
                <a:solidFill>
                  <a:prstClr val="black"/>
                </a:solidFill>
                <a:latin typeface="Meiryo UI" panose="020B0604030504040204" pitchFamily="50" charset="-128"/>
                <a:ea typeface="Meiryo UI" panose="020B0604030504040204" pitchFamily="50" charset="-128"/>
              </a:rPr>
              <a:t>（５）やったのに「やってない」といわせない</a:t>
            </a:r>
          </a:p>
          <a:p>
            <a:pPr marL="0" indent="0">
              <a:buClr>
                <a:prstClr val="black"/>
              </a:buClr>
              <a:buNone/>
            </a:pPr>
            <a:endParaRPr lang="ja-JP" altLang="en-US" kern="0" dirty="0">
              <a:solidFill>
                <a:prstClr val="black"/>
              </a:solidFill>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C0F83B5A-82B8-871D-4272-203C536A2B33}"/>
              </a:ext>
            </a:extLst>
          </p:cNvPr>
          <p:cNvSpPr txBox="1"/>
          <p:nvPr/>
        </p:nvSpPr>
        <p:spPr>
          <a:xfrm>
            <a:off x="424800" y="3024000"/>
            <a:ext cx="8065640" cy="461665"/>
          </a:xfrm>
          <a:prstGeom prst="rect">
            <a:avLst/>
          </a:prstGeom>
          <a:noFill/>
        </p:spPr>
        <p:txBody>
          <a:bodyPr wrap="square" rtlCol="0">
            <a:spAutoFit/>
          </a:bodyPr>
          <a:lstStyle>
            <a:defPPr>
              <a:defRPr lang="ja-JP"/>
            </a:defPPr>
            <a:lvl1pPr>
              <a:defRPr b="1"/>
            </a:lvl1pPr>
          </a:lstStyle>
          <a:p>
            <a:r>
              <a:rPr lang="ja-JP" altLang="en-US" sz="2400" dirty="0">
                <a:solidFill>
                  <a:prstClr val="black"/>
                </a:solidFill>
                <a:latin typeface="Meiryo UI" panose="020B0604030504040204" pitchFamily="50" charset="-128"/>
                <a:ea typeface="Meiryo UI" panose="020B0604030504040204" pitchFamily="50" charset="-128"/>
              </a:rPr>
              <a:t>・否認防止：メールやウェブサービスのログ監視・管理</a:t>
            </a:r>
            <a:endParaRPr lang="en-US" altLang="ja-JP" sz="2400" dirty="0">
              <a:solidFill>
                <a:prstClr val="black"/>
              </a:solidFill>
              <a:latin typeface="Meiryo UI" panose="020B0604030504040204" pitchFamily="50" charset="-128"/>
              <a:ea typeface="Meiryo UI" panose="020B0604030504040204" pitchFamily="50" charset="-128"/>
            </a:endParaRPr>
          </a:p>
        </p:txBody>
      </p:sp>
      <p:pic>
        <p:nvPicPr>
          <p:cNvPr id="11" name="図 10">
            <a:extLst>
              <a:ext uri="{FF2B5EF4-FFF2-40B4-BE49-F238E27FC236}">
                <a16:creationId xmlns:a16="http://schemas.microsoft.com/office/drawing/2014/main" id="{9DA308A0-88C6-33CF-10B5-A777988DA5CE}"/>
              </a:ext>
            </a:extLst>
          </p:cNvPr>
          <p:cNvPicPr>
            <a:picLocks noChangeAspect="1"/>
          </p:cNvPicPr>
          <p:nvPr/>
        </p:nvPicPr>
        <p:blipFill>
          <a:blip r:embed="rId3"/>
          <a:stretch>
            <a:fillRect/>
          </a:stretch>
        </p:blipFill>
        <p:spPr>
          <a:xfrm>
            <a:off x="2063750" y="4144041"/>
            <a:ext cx="4493702" cy="2091496"/>
          </a:xfrm>
          <a:prstGeom prst="rect">
            <a:avLst/>
          </a:prstGeom>
        </p:spPr>
      </p:pic>
      <p:pic>
        <p:nvPicPr>
          <p:cNvPr id="13" name="図 12">
            <a:extLst>
              <a:ext uri="{FF2B5EF4-FFF2-40B4-BE49-F238E27FC236}">
                <a16:creationId xmlns:a16="http://schemas.microsoft.com/office/drawing/2014/main" id="{E823EE53-E4CB-89B0-FD94-1289E80C0395}"/>
              </a:ext>
            </a:extLst>
          </p:cNvPr>
          <p:cNvPicPr>
            <a:picLocks noChangeAspect="1"/>
          </p:cNvPicPr>
          <p:nvPr/>
        </p:nvPicPr>
        <p:blipFill>
          <a:blip r:embed="rId4"/>
          <a:stretch>
            <a:fillRect/>
          </a:stretch>
        </p:blipFill>
        <p:spPr>
          <a:xfrm>
            <a:off x="6680246" y="4161653"/>
            <a:ext cx="3736234" cy="2056273"/>
          </a:xfrm>
          <a:prstGeom prst="rect">
            <a:avLst/>
          </a:prstGeom>
        </p:spPr>
      </p:pic>
      <p:sp>
        <p:nvSpPr>
          <p:cNvPr id="4" name="テキスト ボックス 3">
            <a:extLst>
              <a:ext uri="{FF2B5EF4-FFF2-40B4-BE49-F238E27FC236}">
                <a16:creationId xmlns:a16="http://schemas.microsoft.com/office/drawing/2014/main" id="{4F4707C5-0A13-16E3-F4D7-BBAA2BD8215D}"/>
              </a:ext>
            </a:extLst>
          </p:cNvPr>
          <p:cNvSpPr txBox="1"/>
          <p:nvPr/>
        </p:nvSpPr>
        <p:spPr>
          <a:xfrm>
            <a:off x="424800" y="1296000"/>
            <a:ext cx="4572000" cy="523220"/>
          </a:xfrm>
          <a:prstGeom prst="rect">
            <a:avLst/>
          </a:prstGeom>
          <a:noFill/>
        </p:spPr>
        <p:txBody>
          <a:bodyPr wrap="square">
            <a:spAutoFit/>
          </a:bodyPr>
          <a:lstStyle/>
          <a:p>
            <a:r>
              <a:rPr lang="ja-JP" altLang="en-US" sz="2800" dirty="0">
                <a:solidFill>
                  <a:prstClr val="black"/>
                </a:solidFill>
                <a:latin typeface="Meiryo UI" panose="020B0604030504040204" pitchFamily="50" charset="-128"/>
                <a:ea typeface="Meiryo UI" panose="020B0604030504040204" pitchFamily="50" charset="-128"/>
              </a:rPr>
              <a:t>（４）やると見つかる</a:t>
            </a:r>
          </a:p>
        </p:txBody>
      </p:sp>
    </p:spTree>
    <p:extLst>
      <p:ext uri="{BB962C8B-B14F-4D97-AF65-F5344CB8AC3E}">
        <p14:creationId xmlns:p14="http://schemas.microsoft.com/office/powerpoint/2010/main" val="1153663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9B1ACE-F253-B659-5CAF-53FFA40EFD9D}"/>
              </a:ext>
            </a:extLst>
          </p:cNvPr>
          <p:cNvSpPr>
            <a:spLocks noGrp="1"/>
          </p:cNvSpPr>
          <p:nvPr>
            <p:ph type="title"/>
          </p:nvPr>
        </p:nvSpPr>
        <p:spPr>
          <a:xfrm>
            <a:off x="424800" y="363600"/>
            <a:ext cx="11214000" cy="748800"/>
          </a:xfrm>
        </p:spPr>
        <p:txBody>
          <a:bodyPr>
            <a:normAutofit/>
          </a:bodyPr>
          <a:lstStyle/>
          <a:p>
            <a:r>
              <a:rPr kumimoji="1" lang="en-US" altLang="ja-JP" sz="3600" dirty="0">
                <a:latin typeface="Meiryo UI" panose="020B0604030504040204" pitchFamily="50" charset="-128"/>
                <a:ea typeface="Meiryo UI" panose="020B0604030504040204" pitchFamily="50" charset="-128"/>
              </a:rPr>
              <a:t>5</a:t>
            </a:r>
            <a:r>
              <a:rPr kumimoji="1" lang="ja-JP" altLang="en-US" sz="3600" dirty="0">
                <a:latin typeface="Meiryo UI" panose="020B0604030504040204" pitchFamily="50" charset="-128"/>
                <a:ea typeface="Meiryo UI" panose="020B0604030504040204" pitchFamily="50" charset="-128"/>
              </a:rPr>
              <a:t>．内部不正を防止するための組織的対策</a:t>
            </a:r>
          </a:p>
        </p:txBody>
      </p:sp>
      <p:sp>
        <p:nvSpPr>
          <p:cNvPr id="3" name="コンテンツ プレースホルダー 2">
            <a:extLst>
              <a:ext uri="{FF2B5EF4-FFF2-40B4-BE49-F238E27FC236}">
                <a16:creationId xmlns:a16="http://schemas.microsoft.com/office/drawing/2014/main" id="{DBBA21EB-FABD-6718-8B6D-B70F9BF92831}"/>
              </a:ext>
            </a:extLst>
          </p:cNvPr>
          <p:cNvSpPr>
            <a:spLocks noGrp="1"/>
          </p:cNvSpPr>
          <p:nvPr>
            <p:ph idx="4294967295"/>
          </p:nvPr>
        </p:nvSpPr>
        <p:spPr>
          <a:xfrm>
            <a:off x="424800" y="1620000"/>
            <a:ext cx="8292938" cy="619243"/>
          </a:xfrm>
        </p:spPr>
        <p:txBody>
          <a:bodyPr>
            <a:noAutofit/>
          </a:bodyPr>
          <a:lstStyle/>
          <a:p>
            <a:pPr marL="0" indent="0">
              <a:buNone/>
            </a:pPr>
            <a:r>
              <a:rPr lang="ja-JP" altLang="en-US" sz="2800" b="1" dirty="0">
                <a:latin typeface="Meiryo UI" panose="020B0604030504040204" pitchFamily="50" charset="-128"/>
                <a:ea typeface="Meiryo UI" panose="020B0604030504040204" pitchFamily="50" charset="-128"/>
              </a:rPr>
              <a:t>内部不正を起こさせないためには</a:t>
            </a:r>
            <a:r>
              <a:rPr lang="ja-JP" altLang="en-US" sz="2800" b="1" u="sng" dirty="0">
                <a:solidFill>
                  <a:schemeClr val="accent3"/>
                </a:solidFill>
                <a:latin typeface="Meiryo UI" panose="020B0604030504040204" pitchFamily="50" charset="-128"/>
                <a:ea typeface="Meiryo UI" panose="020B0604030504040204" pitchFamily="50" charset="-128"/>
              </a:rPr>
              <a:t>全社的</a:t>
            </a:r>
            <a:r>
              <a:rPr lang="ja-JP" altLang="en-US" sz="2800" b="1" dirty="0">
                <a:latin typeface="Meiryo UI" panose="020B0604030504040204" pitchFamily="50" charset="-128"/>
                <a:ea typeface="Meiryo UI" panose="020B0604030504040204" pitchFamily="50" charset="-128"/>
              </a:rPr>
              <a:t>な対応が必要</a:t>
            </a:r>
            <a:endParaRPr lang="en-US" altLang="ja-JP" sz="2800" b="1" dirty="0">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EE2F63BB-79E7-5160-C2F0-320277E10B09}"/>
              </a:ext>
            </a:extLst>
          </p:cNvPr>
          <p:cNvGrpSpPr/>
          <p:nvPr/>
        </p:nvGrpSpPr>
        <p:grpSpPr>
          <a:xfrm>
            <a:off x="6468847" y="2814112"/>
            <a:ext cx="3186699" cy="2553022"/>
            <a:chOff x="1360149" y="2159689"/>
            <a:chExt cx="3211851" cy="2408286"/>
          </a:xfrm>
        </p:grpSpPr>
        <p:sp>
          <p:nvSpPr>
            <p:cNvPr id="5" name="楕円 4">
              <a:extLst>
                <a:ext uri="{FF2B5EF4-FFF2-40B4-BE49-F238E27FC236}">
                  <a16:creationId xmlns:a16="http://schemas.microsoft.com/office/drawing/2014/main" id="{92C03790-BC07-3789-FA62-2024A624E5EB}"/>
                </a:ext>
              </a:extLst>
            </p:cNvPr>
            <p:cNvSpPr/>
            <p:nvPr/>
          </p:nvSpPr>
          <p:spPr>
            <a:xfrm>
              <a:off x="1360149" y="3502509"/>
              <a:ext cx="3211851" cy="1065466"/>
            </a:xfrm>
            <a:prstGeom prst="ellipse">
              <a:avLst/>
            </a:prstGeom>
            <a:gradFill flip="none" rotWithShape="1">
              <a:gsLst>
                <a:gs pos="100000">
                  <a:schemeClr val="accent2"/>
                </a:gs>
                <a:gs pos="26000">
                  <a:schemeClr val="bg1"/>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pic>
          <p:nvPicPr>
            <p:cNvPr id="6" name="グラフィックス 5" descr="建物 枠線">
              <a:extLst>
                <a:ext uri="{FF2B5EF4-FFF2-40B4-BE49-F238E27FC236}">
                  <a16:creationId xmlns:a16="http://schemas.microsoft.com/office/drawing/2014/main" id="{327A9515-E57E-0FEA-EEDC-5F6B157FDFE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50353" y="2159689"/>
              <a:ext cx="950796" cy="882834"/>
            </a:xfrm>
            <a:prstGeom prst="rect">
              <a:avLst/>
            </a:prstGeom>
          </p:spPr>
        </p:pic>
        <p:pic>
          <p:nvPicPr>
            <p:cNvPr id="7" name="グラフィックス 6" descr="都市 枠線">
              <a:extLst>
                <a:ext uri="{FF2B5EF4-FFF2-40B4-BE49-F238E27FC236}">
                  <a16:creationId xmlns:a16="http://schemas.microsoft.com/office/drawing/2014/main" id="{20D69AD3-5438-7DF6-A6C7-AD472690C95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12497" y="3143497"/>
              <a:ext cx="870071" cy="807879"/>
            </a:xfrm>
            <a:prstGeom prst="rect">
              <a:avLst/>
            </a:prstGeom>
          </p:spPr>
        </p:pic>
        <p:grpSp>
          <p:nvGrpSpPr>
            <p:cNvPr id="8" name="グループ化 7">
              <a:extLst>
                <a:ext uri="{FF2B5EF4-FFF2-40B4-BE49-F238E27FC236}">
                  <a16:creationId xmlns:a16="http://schemas.microsoft.com/office/drawing/2014/main" id="{C7B27A1A-0A7C-02CF-0977-ED59D266D0BA}"/>
                </a:ext>
              </a:extLst>
            </p:cNvPr>
            <p:cNvGrpSpPr/>
            <p:nvPr/>
          </p:nvGrpSpPr>
          <p:grpSpPr>
            <a:xfrm>
              <a:off x="1367905" y="3300560"/>
              <a:ext cx="1050035" cy="801948"/>
              <a:chOff x="344000" y="2895332"/>
              <a:chExt cx="1367414" cy="1089783"/>
            </a:xfrm>
          </p:grpSpPr>
          <p:pic>
            <p:nvPicPr>
              <p:cNvPr id="18" name="グラフィックス 17" descr="男性 枠線">
                <a:extLst>
                  <a:ext uri="{FF2B5EF4-FFF2-40B4-BE49-F238E27FC236}">
                    <a16:creationId xmlns:a16="http://schemas.microsoft.com/office/drawing/2014/main" id="{232F357A-A978-9C72-B750-72D5CC580D4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4000" y="3018164"/>
                <a:ext cx="887641" cy="887641"/>
              </a:xfrm>
              <a:prstGeom prst="rect">
                <a:avLst/>
              </a:prstGeom>
            </p:spPr>
          </p:pic>
          <p:pic>
            <p:nvPicPr>
              <p:cNvPr id="19" name="グラフィックス 18" descr="男性 枠線">
                <a:extLst>
                  <a:ext uri="{FF2B5EF4-FFF2-40B4-BE49-F238E27FC236}">
                    <a16:creationId xmlns:a16="http://schemas.microsoft.com/office/drawing/2014/main" id="{C3E8FA63-7229-434D-9A29-8431DD19AE1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5532" y="3097474"/>
                <a:ext cx="887641" cy="887641"/>
              </a:xfrm>
              <a:prstGeom prst="rect">
                <a:avLst/>
              </a:prstGeom>
            </p:spPr>
          </p:pic>
          <p:pic>
            <p:nvPicPr>
              <p:cNvPr id="20" name="グラフィックス 19" descr="男性 枠線">
                <a:extLst>
                  <a:ext uri="{FF2B5EF4-FFF2-40B4-BE49-F238E27FC236}">
                    <a16:creationId xmlns:a16="http://schemas.microsoft.com/office/drawing/2014/main" id="{C876B80A-AFAE-6E14-CC5D-3615106E738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3773" y="2895332"/>
                <a:ext cx="887641" cy="887641"/>
              </a:xfrm>
              <a:prstGeom prst="rect">
                <a:avLst/>
              </a:prstGeom>
            </p:spPr>
          </p:pic>
        </p:grpSp>
        <p:pic>
          <p:nvPicPr>
            <p:cNvPr id="9" name="グラフィックス 8" descr="建物 枠線">
              <a:extLst>
                <a:ext uri="{FF2B5EF4-FFF2-40B4-BE49-F238E27FC236}">
                  <a16:creationId xmlns:a16="http://schemas.microsoft.com/office/drawing/2014/main" id="{28255664-2D09-5341-BA3F-43138AEF8DD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79532" y="3012402"/>
              <a:ext cx="876506" cy="813854"/>
            </a:xfrm>
            <a:prstGeom prst="rect">
              <a:avLst/>
            </a:prstGeom>
          </p:spPr>
        </p:pic>
        <p:grpSp>
          <p:nvGrpSpPr>
            <p:cNvPr id="10" name="グループ化 9">
              <a:extLst>
                <a:ext uri="{FF2B5EF4-FFF2-40B4-BE49-F238E27FC236}">
                  <a16:creationId xmlns:a16="http://schemas.microsoft.com/office/drawing/2014/main" id="{DD178758-71E9-7D05-DAE3-7A7EB47667B2}"/>
                </a:ext>
              </a:extLst>
            </p:cNvPr>
            <p:cNvGrpSpPr/>
            <p:nvPr/>
          </p:nvGrpSpPr>
          <p:grpSpPr>
            <a:xfrm>
              <a:off x="3431997" y="3013537"/>
              <a:ext cx="918543" cy="807879"/>
              <a:chOff x="344000" y="2895332"/>
              <a:chExt cx="1367414" cy="1089783"/>
            </a:xfrm>
          </p:grpSpPr>
          <p:pic>
            <p:nvPicPr>
              <p:cNvPr id="15" name="グラフィックス 14" descr="男性 枠線">
                <a:extLst>
                  <a:ext uri="{FF2B5EF4-FFF2-40B4-BE49-F238E27FC236}">
                    <a16:creationId xmlns:a16="http://schemas.microsoft.com/office/drawing/2014/main" id="{A95C7F2E-84AD-5B80-6C52-E83FFEF5766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4000" y="3018164"/>
                <a:ext cx="887641" cy="887641"/>
              </a:xfrm>
              <a:prstGeom prst="rect">
                <a:avLst/>
              </a:prstGeom>
            </p:spPr>
          </p:pic>
          <p:pic>
            <p:nvPicPr>
              <p:cNvPr id="16" name="グラフィックス 15" descr="男性 枠線">
                <a:extLst>
                  <a:ext uri="{FF2B5EF4-FFF2-40B4-BE49-F238E27FC236}">
                    <a16:creationId xmlns:a16="http://schemas.microsoft.com/office/drawing/2014/main" id="{BC3F4D73-8434-644F-6606-371498F8026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5532" y="3097474"/>
                <a:ext cx="887641" cy="887641"/>
              </a:xfrm>
              <a:prstGeom prst="rect">
                <a:avLst/>
              </a:prstGeom>
            </p:spPr>
          </p:pic>
          <p:pic>
            <p:nvPicPr>
              <p:cNvPr id="17" name="グラフィックス 16" descr="男性 枠線">
                <a:extLst>
                  <a:ext uri="{FF2B5EF4-FFF2-40B4-BE49-F238E27FC236}">
                    <a16:creationId xmlns:a16="http://schemas.microsoft.com/office/drawing/2014/main" id="{E3AE7999-E9CC-06D6-C8BC-95BB4C64D49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3773" y="2895332"/>
                <a:ext cx="887641" cy="887641"/>
              </a:xfrm>
              <a:prstGeom prst="rect">
                <a:avLst/>
              </a:prstGeom>
            </p:spPr>
          </p:pic>
        </p:grpSp>
        <p:sp>
          <p:nvSpPr>
            <p:cNvPr id="11" name="テキスト ボックス 10">
              <a:extLst>
                <a:ext uri="{FF2B5EF4-FFF2-40B4-BE49-F238E27FC236}">
                  <a16:creationId xmlns:a16="http://schemas.microsoft.com/office/drawing/2014/main" id="{7212091D-C31D-79C3-F4AB-74AB0800781A}"/>
                </a:ext>
              </a:extLst>
            </p:cNvPr>
            <p:cNvSpPr txBox="1"/>
            <p:nvPr/>
          </p:nvSpPr>
          <p:spPr>
            <a:xfrm>
              <a:off x="2036121" y="3937815"/>
              <a:ext cx="2314419" cy="348394"/>
            </a:xfrm>
            <a:prstGeom prst="rect">
              <a:avLst/>
            </a:prstGeom>
            <a:noFill/>
          </p:spPr>
          <p:txBody>
            <a:bodyPr wrap="square">
              <a:spAutoFit/>
            </a:bodyPr>
            <a:lstStyle/>
            <a:p>
              <a:pPr algn="ctr"/>
              <a:r>
                <a:rPr lang="ja-JP" altLang="en-US" dirty="0">
                  <a:solidFill>
                    <a:prstClr val="black"/>
                  </a:solidFill>
                  <a:latin typeface="Meiryo UI" panose="020B0604030504040204" pitchFamily="50" charset="-128"/>
                  <a:ea typeface="Meiryo UI" panose="020B0604030504040204" pitchFamily="50" charset="-128"/>
                </a:rPr>
                <a:t>関連会社・委託先 等</a:t>
              </a:r>
            </a:p>
          </p:txBody>
        </p:sp>
        <p:sp>
          <p:nvSpPr>
            <p:cNvPr id="12" name="テキスト ボックス 11">
              <a:extLst>
                <a:ext uri="{FF2B5EF4-FFF2-40B4-BE49-F238E27FC236}">
                  <a16:creationId xmlns:a16="http://schemas.microsoft.com/office/drawing/2014/main" id="{08B9B69C-819B-0DB0-41B2-38290F27F5E7}"/>
                </a:ext>
              </a:extLst>
            </p:cNvPr>
            <p:cNvSpPr txBox="1"/>
            <p:nvPr/>
          </p:nvSpPr>
          <p:spPr>
            <a:xfrm>
              <a:off x="2982568" y="2262517"/>
              <a:ext cx="1197254" cy="377427"/>
            </a:xfrm>
            <a:prstGeom prst="rect">
              <a:avLst/>
            </a:prstGeom>
            <a:noFill/>
          </p:spPr>
          <p:txBody>
            <a:bodyPr wrap="square">
              <a:spAutoFit/>
            </a:bodyPr>
            <a:lstStyle/>
            <a:p>
              <a:r>
                <a:rPr lang="ja-JP" altLang="en-US" sz="2000" dirty="0">
                  <a:solidFill>
                    <a:prstClr val="black"/>
                  </a:solidFill>
                  <a:latin typeface="Meiryo UI" panose="020B0604030504040204" pitchFamily="50" charset="-128"/>
                  <a:ea typeface="Meiryo UI" panose="020B0604030504040204" pitchFamily="50" charset="-128"/>
                </a:rPr>
                <a:t>自組織</a:t>
              </a:r>
            </a:p>
          </p:txBody>
        </p:sp>
        <p:sp>
          <p:nvSpPr>
            <p:cNvPr id="13" name="フリーフォーム: 図形 12">
              <a:extLst>
                <a:ext uri="{FF2B5EF4-FFF2-40B4-BE49-F238E27FC236}">
                  <a16:creationId xmlns:a16="http://schemas.microsoft.com/office/drawing/2014/main" id="{16868F87-354D-258A-1A02-2C386752F756}"/>
                </a:ext>
              </a:extLst>
            </p:cNvPr>
            <p:cNvSpPr/>
            <p:nvPr/>
          </p:nvSpPr>
          <p:spPr>
            <a:xfrm rot="17269116">
              <a:off x="1867328" y="2865253"/>
              <a:ext cx="612652" cy="416715"/>
            </a:xfrm>
            <a:custGeom>
              <a:avLst/>
              <a:gdLst>
                <a:gd name="connsiteX0" fmla="*/ 244723 w 706986"/>
                <a:gd name="connsiteY0" fmla="*/ 0 h 429846"/>
                <a:gd name="connsiteX1" fmla="*/ 244723 w 706986"/>
                <a:gd name="connsiteY1" fmla="*/ 81488 h 429846"/>
                <a:gd name="connsiteX2" fmla="*/ 706986 w 706986"/>
                <a:gd name="connsiteY2" fmla="*/ 387833 h 429846"/>
                <a:gd name="connsiteX3" fmla="*/ 706986 w 706986"/>
                <a:gd name="connsiteY3" fmla="*/ 429846 h 429846"/>
                <a:gd name="connsiteX4" fmla="*/ 697825 w 706986"/>
                <a:gd name="connsiteY4" fmla="*/ 429846 h 429846"/>
                <a:gd name="connsiteX5" fmla="*/ 675231 w 706986"/>
                <a:gd name="connsiteY5" fmla="*/ 385552 h 429846"/>
                <a:gd name="connsiteX6" fmla="*/ 663783 w 706986"/>
                <a:gd name="connsiteY6" fmla="*/ 371290 h 429846"/>
                <a:gd name="connsiteX7" fmla="*/ 638474 w 706986"/>
                <a:gd name="connsiteY7" fmla="*/ 342307 h 429846"/>
                <a:gd name="connsiteX8" fmla="*/ 620430 w 706986"/>
                <a:gd name="connsiteY8" fmla="*/ 326564 h 429846"/>
                <a:gd name="connsiteX9" fmla="*/ 589013 w 706986"/>
                <a:gd name="connsiteY9" fmla="*/ 302011 h 429846"/>
                <a:gd name="connsiteX10" fmla="*/ 565674 w 706986"/>
                <a:gd name="connsiteY10" fmla="*/ 286848 h 429846"/>
                <a:gd name="connsiteX11" fmla="*/ 527466 w 706986"/>
                <a:gd name="connsiteY11" fmla="*/ 265185 h 429846"/>
                <a:gd name="connsiteX12" fmla="*/ 499961 w 706986"/>
                <a:gd name="connsiteY12" fmla="*/ 251527 h 429846"/>
                <a:gd name="connsiteX13" fmla="*/ 454021 w 706986"/>
                <a:gd name="connsiteY13" fmla="*/ 232277 h 429846"/>
                <a:gd name="connsiteX14" fmla="*/ 424025 w 706986"/>
                <a:gd name="connsiteY14" fmla="*/ 220853 h 429846"/>
                <a:gd name="connsiteX15" fmla="*/ 367039 w 706986"/>
                <a:gd name="connsiteY15" fmla="*/ 203426 h 429846"/>
                <a:gd name="connsiteX16" fmla="*/ 338669 w 706986"/>
                <a:gd name="connsiteY16" fmla="*/ 195281 h 429846"/>
                <a:gd name="connsiteX17" fmla="*/ 244723 w 706986"/>
                <a:gd name="connsiteY17" fmla="*/ 175339 h 429846"/>
                <a:gd name="connsiteX18" fmla="*/ 244723 w 706986"/>
                <a:gd name="connsiteY18" fmla="*/ 256827 h 429846"/>
                <a:gd name="connsiteX19" fmla="*/ 0 w 706986"/>
                <a:gd name="connsiteY19" fmla="*/ 108227 h 42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6986" h="429846">
                  <a:moveTo>
                    <a:pt x="244723" y="0"/>
                  </a:moveTo>
                  <a:lnTo>
                    <a:pt x="244723" y="81488"/>
                  </a:lnTo>
                  <a:cubicBezTo>
                    <a:pt x="522496" y="128823"/>
                    <a:pt x="706986" y="251086"/>
                    <a:pt x="706986" y="387833"/>
                  </a:cubicBezTo>
                  <a:lnTo>
                    <a:pt x="706986" y="429846"/>
                  </a:lnTo>
                  <a:lnTo>
                    <a:pt x="697825" y="429846"/>
                  </a:lnTo>
                  <a:lnTo>
                    <a:pt x="675231" y="385552"/>
                  </a:lnTo>
                  <a:lnTo>
                    <a:pt x="663783" y="371290"/>
                  </a:lnTo>
                  <a:lnTo>
                    <a:pt x="638474" y="342307"/>
                  </a:lnTo>
                  <a:lnTo>
                    <a:pt x="620430" y="326564"/>
                  </a:lnTo>
                  <a:lnTo>
                    <a:pt x="589013" y="302011"/>
                  </a:lnTo>
                  <a:lnTo>
                    <a:pt x="565674" y="286848"/>
                  </a:lnTo>
                  <a:lnTo>
                    <a:pt x="527466" y="265185"/>
                  </a:lnTo>
                  <a:lnTo>
                    <a:pt x="499961" y="251527"/>
                  </a:lnTo>
                  <a:lnTo>
                    <a:pt x="454021" y="232277"/>
                  </a:lnTo>
                  <a:lnTo>
                    <a:pt x="424025" y="220853"/>
                  </a:lnTo>
                  <a:lnTo>
                    <a:pt x="367039" y="203426"/>
                  </a:lnTo>
                  <a:lnTo>
                    <a:pt x="338669" y="195281"/>
                  </a:lnTo>
                  <a:lnTo>
                    <a:pt x="244723" y="175339"/>
                  </a:lnTo>
                  <a:lnTo>
                    <a:pt x="244723" y="256827"/>
                  </a:lnTo>
                  <a:lnTo>
                    <a:pt x="0" y="108227"/>
                  </a:lnTo>
                  <a:close/>
                </a:path>
              </a:pathLst>
            </a:custGeom>
            <a:solidFill>
              <a:schemeClr val="accent1">
                <a:lumMod val="20000"/>
                <a:lumOff val="80000"/>
              </a:schemeClr>
            </a:solidFill>
            <a:ln w="31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ja-JP" altLang="en-US">
                <a:solidFill>
                  <a:prstClr val="white"/>
                </a:solidFill>
                <a:latin typeface="Arial"/>
                <a:ea typeface="メイリオ"/>
              </a:endParaRPr>
            </a:p>
          </p:txBody>
        </p:sp>
        <p:sp>
          <p:nvSpPr>
            <p:cNvPr id="14" name="フリーフォーム: 図形 13">
              <a:extLst>
                <a:ext uri="{FF2B5EF4-FFF2-40B4-BE49-F238E27FC236}">
                  <a16:creationId xmlns:a16="http://schemas.microsoft.com/office/drawing/2014/main" id="{CC763846-374E-629D-C319-3FC547B1D150}"/>
                </a:ext>
              </a:extLst>
            </p:cNvPr>
            <p:cNvSpPr/>
            <p:nvPr/>
          </p:nvSpPr>
          <p:spPr>
            <a:xfrm rot="4330884" flipH="1">
              <a:off x="3162765" y="2682747"/>
              <a:ext cx="612652" cy="416715"/>
            </a:xfrm>
            <a:custGeom>
              <a:avLst/>
              <a:gdLst>
                <a:gd name="connsiteX0" fmla="*/ 244723 w 706986"/>
                <a:gd name="connsiteY0" fmla="*/ 0 h 429846"/>
                <a:gd name="connsiteX1" fmla="*/ 244723 w 706986"/>
                <a:gd name="connsiteY1" fmla="*/ 81488 h 429846"/>
                <a:gd name="connsiteX2" fmla="*/ 706986 w 706986"/>
                <a:gd name="connsiteY2" fmla="*/ 387833 h 429846"/>
                <a:gd name="connsiteX3" fmla="*/ 706986 w 706986"/>
                <a:gd name="connsiteY3" fmla="*/ 429846 h 429846"/>
                <a:gd name="connsiteX4" fmla="*/ 697825 w 706986"/>
                <a:gd name="connsiteY4" fmla="*/ 429846 h 429846"/>
                <a:gd name="connsiteX5" fmla="*/ 675231 w 706986"/>
                <a:gd name="connsiteY5" fmla="*/ 385552 h 429846"/>
                <a:gd name="connsiteX6" fmla="*/ 663783 w 706986"/>
                <a:gd name="connsiteY6" fmla="*/ 371290 h 429846"/>
                <a:gd name="connsiteX7" fmla="*/ 638474 w 706986"/>
                <a:gd name="connsiteY7" fmla="*/ 342307 h 429846"/>
                <a:gd name="connsiteX8" fmla="*/ 620430 w 706986"/>
                <a:gd name="connsiteY8" fmla="*/ 326564 h 429846"/>
                <a:gd name="connsiteX9" fmla="*/ 589013 w 706986"/>
                <a:gd name="connsiteY9" fmla="*/ 302011 h 429846"/>
                <a:gd name="connsiteX10" fmla="*/ 565674 w 706986"/>
                <a:gd name="connsiteY10" fmla="*/ 286848 h 429846"/>
                <a:gd name="connsiteX11" fmla="*/ 527466 w 706986"/>
                <a:gd name="connsiteY11" fmla="*/ 265185 h 429846"/>
                <a:gd name="connsiteX12" fmla="*/ 499961 w 706986"/>
                <a:gd name="connsiteY12" fmla="*/ 251527 h 429846"/>
                <a:gd name="connsiteX13" fmla="*/ 454021 w 706986"/>
                <a:gd name="connsiteY13" fmla="*/ 232277 h 429846"/>
                <a:gd name="connsiteX14" fmla="*/ 424025 w 706986"/>
                <a:gd name="connsiteY14" fmla="*/ 220853 h 429846"/>
                <a:gd name="connsiteX15" fmla="*/ 367039 w 706986"/>
                <a:gd name="connsiteY15" fmla="*/ 203426 h 429846"/>
                <a:gd name="connsiteX16" fmla="*/ 338669 w 706986"/>
                <a:gd name="connsiteY16" fmla="*/ 195281 h 429846"/>
                <a:gd name="connsiteX17" fmla="*/ 244723 w 706986"/>
                <a:gd name="connsiteY17" fmla="*/ 175339 h 429846"/>
                <a:gd name="connsiteX18" fmla="*/ 244723 w 706986"/>
                <a:gd name="connsiteY18" fmla="*/ 256827 h 429846"/>
                <a:gd name="connsiteX19" fmla="*/ 0 w 706986"/>
                <a:gd name="connsiteY19" fmla="*/ 108227 h 42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6986" h="429846">
                  <a:moveTo>
                    <a:pt x="244723" y="0"/>
                  </a:moveTo>
                  <a:lnTo>
                    <a:pt x="244723" y="81488"/>
                  </a:lnTo>
                  <a:cubicBezTo>
                    <a:pt x="522496" y="128823"/>
                    <a:pt x="706986" y="251086"/>
                    <a:pt x="706986" y="387833"/>
                  </a:cubicBezTo>
                  <a:lnTo>
                    <a:pt x="706986" y="429846"/>
                  </a:lnTo>
                  <a:lnTo>
                    <a:pt x="697825" y="429846"/>
                  </a:lnTo>
                  <a:lnTo>
                    <a:pt x="675231" y="385552"/>
                  </a:lnTo>
                  <a:lnTo>
                    <a:pt x="663783" y="371290"/>
                  </a:lnTo>
                  <a:lnTo>
                    <a:pt x="638474" y="342307"/>
                  </a:lnTo>
                  <a:lnTo>
                    <a:pt x="620430" y="326564"/>
                  </a:lnTo>
                  <a:lnTo>
                    <a:pt x="589013" y="302011"/>
                  </a:lnTo>
                  <a:lnTo>
                    <a:pt x="565674" y="286848"/>
                  </a:lnTo>
                  <a:lnTo>
                    <a:pt x="527466" y="265185"/>
                  </a:lnTo>
                  <a:lnTo>
                    <a:pt x="499961" y="251527"/>
                  </a:lnTo>
                  <a:lnTo>
                    <a:pt x="454021" y="232277"/>
                  </a:lnTo>
                  <a:lnTo>
                    <a:pt x="424025" y="220853"/>
                  </a:lnTo>
                  <a:lnTo>
                    <a:pt x="367039" y="203426"/>
                  </a:lnTo>
                  <a:lnTo>
                    <a:pt x="338669" y="195281"/>
                  </a:lnTo>
                  <a:lnTo>
                    <a:pt x="244723" y="175339"/>
                  </a:lnTo>
                  <a:lnTo>
                    <a:pt x="244723" y="256827"/>
                  </a:lnTo>
                  <a:lnTo>
                    <a:pt x="0" y="108227"/>
                  </a:lnTo>
                  <a:close/>
                </a:path>
              </a:pathLst>
            </a:custGeom>
            <a:solidFill>
              <a:schemeClr val="accent1">
                <a:lumMod val="20000"/>
                <a:lumOff val="80000"/>
              </a:schemeClr>
            </a:solidFill>
            <a:ln w="31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ja-JP" altLang="en-US">
                <a:solidFill>
                  <a:prstClr val="white"/>
                </a:solidFill>
                <a:latin typeface="Arial"/>
                <a:ea typeface="メイリオ"/>
              </a:endParaRPr>
            </a:p>
          </p:txBody>
        </p:sp>
      </p:grpSp>
      <p:sp>
        <p:nvSpPr>
          <p:cNvPr id="21" name="テキスト ボックス 20">
            <a:extLst>
              <a:ext uri="{FF2B5EF4-FFF2-40B4-BE49-F238E27FC236}">
                <a16:creationId xmlns:a16="http://schemas.microsoft.com/office/drawing/2014/main" id="{DC44AC49-BC45-CF0E-0B43-E860F02A6917}"/>
              </a:ext>
            </a:extLst>
          </p:cNvPr>
          <p:cNvSpPr txBox="1"/>
          <p:nvPr/>
        </p:nvSpPr>
        <p:spPr>
          <a:xfrm>
            <a:off x="1914937" y="3018717"/>
            <a:ext cx="3569877" cy="1162523"/>
          </a:xfrm>
          <a:prstGeom prst="rect">
            <a:avLst/>
          </a:prstGeom>
          <a:noFill/>
          <a:ln>
            <a:solidFill>
              <a:schemeClr val="accent2"/>
            </a:solidFill>
          </a:ln>
        </p:spPr>
        <p:txBody>
          <a:bodyPr wrap="square" lIns="27000" tIns="27000" rIns="27000" bIns="27000" rtlCol="0" anchor="ctr">
            <a:spAutoFit/>
          </a:bodyPr>
          <a:lstStyle/>
          <a:p>
            <a:r>
              <a:rPr lang="ja-JP" altLang="en-US" sz="2400" dirty="0">
                <a:solidFill>
                  <a:prstClr val="black"/>
                </a:solidFill>
                <a:latin typeface="Meiryo UI" panose="020B0604030504040204" pitchFamily="50" charset="-128"/>
                <a:ea typeface="Meiryo UI" panose="020B0604030504040204" pitchFamily="50" charset="-128"/>
              </a:rPr>
              <a:t>自社だけでなく、</a:t>
            </a:r>
            <a:endParaRPr lang="en-US" altLang="ja-JP" sz="2400" dirty="0">
              <a:solidFill>
                <a:prstClr val="black"/>
              </a:solidFill>
              <a:latin typeface="Meiryo UI" panose="020B0604030504040204" pitchFamily="50" charset="-128"/>
              <a:ea typeface="Meiryo UI" panose="020B0604030504040204" pitchFamily="50" charset="-128"/>
            </a:endParaRPr>
          </a:p>
          <a:p>
            <a:r>
              <a:rPr lang="ja-JP" altLang="en-US" sz="2400" dirty="0">
                <a:solidFill>
                  <a:prstClr val="black"/>
                </a:solidFill>
                <a:latin typeface="Meiryo UI" panose="020B0604030504040204" pitchFamily="50" charset="-128"/>
                <a:ea typeface="Meiryo UI" panose="020B0604030504040204" pitchFamily="50" charset="-128"/>
              </a:rPr>
              <a:t>・関連会社</a:t>
            </a:r>
            <a:endParaRPr lang="en-US" altLang="ja-JP" sz="2400" dirty="0">
              <a:solidFill>
                <a:prstClr val="black"/>
              </a:solidFill>
              <a:latin typeface="Meiryo UI" panose="020B0604030504040204" pitchFamily="50" charset="-128"/>
              <a:ea typeface="Meiryo UI" panose="020B0604030504040204" pitchFamily="50" charset="-128"/>
            </a:endParaRPr>
          </a:p>
          <a:p>
            <a:r>
              <a:rPr lang="ja-JP" altLang="en-US" sz="2400" dirty="0">
                <a:solidFill>
                  <a:prstClr val="black"/>
                </a:solidFill>
                <a:latin typeface="Meiryo UI" panose="020B0604030504040204" pitchFamily="50" charset="-128"/>
                <a:ea typeface="Meiryo UI" panose="020B0604030504040204" pitchFamily="50" charset="-128"/>
              </a:rPr>
              <a:t>・国内外の委託先　も含む</a:t>
            </a:r>
            <a:endParaRPr lang="en-US" altLang="ja-JP" sz="2400"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277500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24800" y="363600"/>
            <a:ext cx="11343600" cy="748800"/>
          </a:xfrm>
        </p:spPr>
        <p:txBody>
          <a:bodyPr>
            <a:noAutofit/>
          </a:bodyPr>
          <a:lstStyle/>
          <a:p>
            <a:r>
              <a:rPr kumimoji="1" lang="en-US" altLang="ja-JP" sz="3600" dirty="0">
                <a:latin typeface="Meiryo UI" panose="020B0604030504040204" pitchFamily="50" charset="-128"/>
                <a:ea typeface="Meiryo UI" panose="020B0604030504040204" pitchFamily="50" charset="-128"/>
              </a:rPr>
              <a:t>5</a:t>
            </a:r>
            <a:r>
              <a:rPr kumimoji="1" lang="ja-JP" altLang="en-US" sz="3600" dirty="0">
                <a:latin typeface="Meiryo UI" panose="020B0604030504040204" pitchFamily="50" charset="-128"/>
                <a:ea typeface="Meiryo UI" panose="020B0604030504040204" pitchFamily="50" charset="-128"/>
              </a:rPr>
              <a:t>．内部不正を防止するための組織的対策</a:t>
            </a:r>
            <a:br>
              <a:rPr lang="en-US" altLang="ja-JP" sz="44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a:t>
            </a:r>
            <a:r>
              <a:rPr lang="en-US" altLang="ja-JP" sz="2000" dirty="0">
                <a:latin typeface="Meiryo UI" panose="020B0604030504040204" pitchFamily="50" charset="-128"/>
                <a:ea typeface="Meiryo UI" panose="020B0604030504040204" pitchFamily="50" charset="-128"/>
              </a:rPr>
              <a:t>1</a:t>
            </a:r>
            <a:r>
              <a:rPr lang="ja-JP" altLang="en-US" sz="2000" dirty="0">
                <a:latin typeface="Meiryo UI" panose="020B0604030504040204" pitchFamily="50" charset="-128"/>
                <a:ea typeface="Meiryo UI" panose="020B0604030504040204" pitchFamily="50" charset="-128"/>
              </a:rPr>
              <a:t>）経営者・管理部門</a:t>
            </a:r>
            <a:r>
              <a:rPr lang="en-US" altLang="ja-JP" sz="2000" dirty="0">
                <a:latin typeface="Meiryo UI" panose="020B0604030504040204" pitchFamily="50" charset="-128"/>
                <a:ea typeface="Meiryo UI" panose="020B0604030504040204" pitchFamily="50" charset="-128"/>
              </a:rPr>
              <a:t>-1/2</a:t>
            </a:r>
            <a:endParaRPr kumimoji="1" lang="ja-JP" altLang="en-US" sz="2000" dirty="0">
              <a:latin typeface="Meiryo UI" panose="020B0604030504040204" pitchFamily="50" charset="-128"/>
              <a:ea typeface="Meiryo UI" panose="020B0604030504040204" pitchFamily="50" charset="-128"/>
            </a:endParaRPr>
          </a:p>
        </p:txBody>
      </p:sp>
      <p:pic>
        <p:nvPicPr>
          <p:cNvPr id="8206" name="図 8205">
            <a:extLst>
              <a:ext uri="{FF2B5EF4-FFF2-40B4-BE49-F238E27FC236}">
                <a16:creationId xmlns:a16="http://schemas.microsoft.com/office/drawing/2014/main" id="{B3058CB1-7DB1-34F0-1CE9-D20408528885}"/>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2328079" y="1572958"/>
            <a:ext cx="3981931" cy="1941118"/>
          </a:xfrm>
          <a:prstGeom prst="rect">
            <a:avLst/>
          </a:prstGeom>
        </p:spPr>
      </p:pic>
      <p:pic>
        <p:nvPicPr>
          <p:cNvPr id="8210" name="図 8209">
            <a:extLst>
              <a:ext uri="{FF2B5EF4-FFF2-40B4-BE49-F238E27FC236}">
                <a16:creationId xmlns:a16="http://schemas.microsoft.com/office/drawing/2014/main" id="{C703D9CA-9CD9-04B9-C0B5-3C035868857D}"/>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5300"/>
                    </a14:imgEffect>
                  </a14:imgLayer>
                </a14:imgProps>
              </a:ext>
            </a:extLst>
          </a:blip>
          <a:stretch>
            <a:fillRect/>
          </a:stretch>
        </p:blipFill>
        <p:spPr>
          <a:xfrm>
            <a:off x="3046814" y="4081291"/>
            <a:ext cx="3635884" cy="1747814"/>
          </a:xfrm>
          <a:prstGeom prst="rect">
            <a:avLst/>
          </a:prstGeom>
        </p:spPr>
      </p:pic>
      <p:pic>
        <p:nvPicPr>
          <p:cNvPr id="8212" name="図 8211">
            <a:extLst>
              <a:ext uri="{FF2B5EF4-FFF2-40B4-BE49-F238E27FC236}">
                <a16:creationId xmlns:a16="http://schemas.microsoft.com/office/drawing/2014/main" id="{495952D7-7B19-FCD9-E32C-B6954A1EDC7F}"/>
              </a:ext>
            </a:extLst>
          </p:cNvPr>
          <p:cNvPicPr>
            <a:picLocks noChangeAspect="1"/>
          </p:cNvPicPr>
          <p:nvPr/>
        </p:nvPicPr>
        <p:blipFill>
          <a:blip r:embed="rId7">
            <a:extLst>
              <a:ext uri="{BEBA8EAE-BF5A-486C-A8C5-ECC9F3942E4B}">
                <a14:imgProps xmlns:a14="http://schemas.microsoft.com/office/drawing/2010/main">
                  <a14:imgLayer r:embed="rId8">
                    <a14:imgEffect>
                      <a14:colorTemperature colorTemp="5300"/>
                    </a14:imgEffect>
                  </a14:imgLayer>
                </a14:imgProps>
              </a:ext>
            </a:extLst>
          </a:blip>
          <a:stretch>
            <a:fillRect/>
          </a:stretch>
        </p:blipFill>
        <p:spPr>
          <a:xfrm>
            <a:off x="6833416" y="4090289"/>
            <a:ext cx="3677038" cy="1731660"/>
          </a:xfrm>
          <a:prstGeom prst="rect">
            <a:avLst/>
          </a:prstGeom>
        </p:spPr>
      </p:pic>
      <p:pic>
        <p:nvPicPr>
          <p:cNvPr id="8204" name="図 8203">
            <a:extLst>
              <a:ext uri="{FF2B5EF4-FFF2-40B4-BE49-F238E27FC236}">
                <a16:creationId xmlns:a16="http://schemas.microsoft.com/office/drawing/2014/main" id="{F50A497B-2598-714C-529D-350CBD753083}"/>
              </a:ext>
            </a:extLst>
          </p:cNvPr>
          <p:cNvPicPr>
            <a:picLocks noChangeAspect="1"/>
          </p:cNvPicPr>
          <p:nvPr/>
        </p:nvPicPr>
        <p:blipFill>
          <a:blip r:embed="rId9"/>
          <a:stretch>
            <a:fillRect/>
          </a:stretch>
        </p:blipFill>
        <p:spPr>
          <a:xfrm>
            <a:off x="6656143" y="2103171"/>
            <a:ext cx="1694815" cy="1225305"/>
          </a:xfrm>
          <a:prstGeom prst="rect">
            <a:avLst/>
          </a:prstGeom>
        </p:spPr>
      </p:pic>
      <p:sp>
        <p:nvSpPr>
          <p:cNvPr id="8213" name="四角形: 角を丸くする 8212">
            <a:extLst>
              <a:ext uri="{FF2B5EF4-FFF2-40B4-BE49-F238E27FC236}">
                <a16:creationId xmlns:a16="http://schemas.microsoft.com/office/drawing/2014/main" id="{11045B47-4BBA-0D19-05FD-CBFF3B15EB86}"/>
              </a:ext>
            </a:extLst>
          </p:cNvPr>
          <p:cNvSpPr/>
          <p:nvPr/>
        </p:nvSpPr>
        <p:spPr>
          <a:xfrm>
            <a:off x="2431353" y="2215588"/>
            <a:ext cx="3562134" cy="356790"/>
          </a:xfrm>
          <a:prstGeom prst="roundRect">
            <a:avLst>
              <a:gd name="adj" fmla="val 8154"/>
            </a:avLst>
          </a:prstGeom>
          <a:noFill/>
          <a:ln w="508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8214" name="四角形: 角を丸くする 8213">
            <a:extLst>
              <a:ext uri="{FF2B5EF4-FFF2-40B4-BE49-F238E27FC236}">
                <a16:creationId xmlns:a16="http://schemas.microsoft.com/office/drawing/2014/main" id="{7ED98C15-16B0-F888-844E-AAA6479E0821}"/>
              </a:ext>
            </a:extLst>
          </p:cNvPr>
          <p:cNvSpPr/>
          <p:nvPr/>
        </p:nvSpPr>
        <p:spPr>
          <a:xfrm>
            <a:off x="3197532" y="4081292"/>
            <a:ext cx="3485166" cy="1731659"/>
          </a:xfrm>
          <a:prstGeom prst="roundRect">
            <a:avLst>
              <a:gd name="adj" fmla="val 0"/>
            </a:avLst>
          </a:prstGeom>
          <a:noFill/>
          <a:ln w="698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8215" name="四角形: 角を丸くする 8214">
            <a:extLst>
              <a:ext uri="{FF2B5EF4-FFF2-40B4-BE49-F238E27FC236}">
                <a16:creationId xmlns:a16="http://schemas.microsoft.com/office/drawing/2014/main" id="{1622FA1E-EDE3-5A76-69A7-D1CFDE32E480}"/>
              </a:ext>
            </a:extLst>
          </p:cNvPr>
          <p:cNvSpPr/>
          <p:nvPr/>
        </p:nvSpPr>
        <p:spPr>
          <a:xfrm>
            <a:off x="6979444" y="4081292"/>
            <a:ext cx="3485166" cy="1731659"/>
          </a:xfrm>
          <a:prstGeom prst="roundRect">
            <a:avLst>
              <a:gd name="adj" fmla="val 3596"/>
            </a:avLst>
          </a:prstGeom>
          <a:noFill/>
          <a:ln w="698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8227" name="矢印: 折線 8226">
            <a:extLst>
              <a:ext uri="{FF2B5EF4-FFF2-40B4-BE49-F238E27FC236}">
                <a16:creationId xmlns:a16="http://schemas.microsoft.com/office/drawing/2014/main" id="{DBA3F8BF-F9E9-C603-EEF1-BD732DAD7086}"/>
              </a:ext>
            </a:extLst>
          </p:cNvPr>
          <p:cNvSpPr/>
          <p:nvPr/>
        </p:nvSpPr>
        <p:spPr>
          <a:xfrm flipV="1">
            <a:off x="2431352" y="2572379"/>
            <a:ext cx="720336" cy="2149529"/>
          </a:xfrm>
          <a:prstGeom prst="bentArrow">
            <a:avLst>
              <a:gd name="adj1" fmla="val 25000"/>
              <a:gd name="adj2" fmla="val 32170"/>
              <a:gd name="adj3" fmla="val 50000"/>
              <a:gd name="adj4" fmla="val 4375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latin typeface="Arial"/>
              <a:ea typeface="メイリオ"/>
            </a:endParaRPr>
          </a:p>
        </p:txBody>
      </p:sp>
      <p:pic>
        <p:nvPicPr>
          <p:cNvPr id="8229" name="図 8228">
            <a:extLst>
              <a:ext uri="{FF2B5EF4-FFF2-40B4-BE49-F238E27FC236}">
                <a16:creationId xmlns:a16="http://schemas.microsoft.com/office/drawing/2014/main" id="{90A6DB98-C4CC-7B8C-BE3E-7D69DCFE041A}"/>
              </a:ext>
            </a:extLst>
          </p:cNvPr>
          <p:cNvPicPr>
            <a:picLocks noChangeAspect="1"/>
          </p:cNvPicPr>
          <p:nvPr/>
        </p:nvPicPr>
        <p:blipFill>
          <a:blip r:embed="rId10"/>
          <a:stretch>
            <a:fillRect/>
          </a:stretch>
        </p:blipFill>
        <p:spPr>
          <a:xfrm>
            <a:off x="8350957" y="2166265"/>
            <a:ext cx="2021662" cy="1162211"/>
          </a:xfrm>
          <a:prstGeom prst="rect">
            <a:avLst/>
          </a:prstGeom>
        </p:spPr>
      </p:pic>
    </p:spTree>
    <p:extLst>
      <p:ext uri="{BB962C8B-B14F-4D97-AF65-F5344CB8AC3E}">
        <p14:creationId xmlns:p14="http://schemas.microsoft.com/office/powerpoint/2010/main" val="3305007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EC34800A-373C-403A-5172-53F4AD5EA1D5}"/>
              </a:ext>
            </a:extLst>
          </p:cNvPr>
          <p:cNvSpPr>
            <a:spLocks noGrp="1"/>
          </p:cNvSpPr>
          <p:nvPr>
            <p:ph type="ctrTitle"/>
          </p:nvPr>
        </p:nvSpPr>
        <p:spPr>
          <a:xfrm>
            <a:off x="1524000" y="1122363"/>
            <a:ext cx="9144000" cy="1519237"/>
          </a:xfrm>
        </p:spPr>
        <p:txBody>
          <a:bodyPr>
            <a:normAutofit/>
          </a:bodyPr>
          <a:lstStyle/>
          <a:p>
            <a:r>
              <a:rPr lang="ja-JP" altLang="en-US" sz="4800" dirty="0">
                <a:latin typeface="Meiryo UI" panose="020B0604030504040204" pitchFamily="50" charset="-128"/>
                <a:ea typeface="Meiryo UI" panose="020B0604030504040204" pitchFamily="50" charset="-128"/>
              </a:rPr>
              <a:t>内部不正</a:t>
            </a:r>
          </a:p>
        </p:txBody>
      </p:sp>
      <p:sp>
        <p:nvSpPr>
          <p:cNvPr id="5" name="テキスト プレースホルダー 4">
            <a:extLst>
              <a:ext uri="{FF2B5EF4-FFF2-40B4-BE49-F238E27FC236}">
                <a16:creationId xmlns:a16="http://schemas.microsoft.com/office/drawing/2014/main" id="{D1AB2074-D211-368E-B17C-3790D0B746BD}"/>
              </a:ext>
            </a:extLst>
          </p:cNvPr>
          <p:cNvSpPr>
            <a:spLocks noGrp="1"/>
          </p:cNvSpPr>
          <p:nvPr>
            <p:ph type="subTitle" idx="1"/>
          </p:nvPr>
        </p:nvSpPr>
        <p:spPr>
          <a:xfrm>
            <a:off x="1524000" y="2982278"/>
            <a:ext cx="9144000" cy="1655762"/>
          </a:xfrm>
        </p:spPr>
        <p:txBody>
          <a:bodyPr>
            <a:normAutofit/>
          </a:bodyPr>
          <a:lstStyle/>
          <a:p>
            <a:r>
              <a:rPr lang="ja-JP" altLang="en-US" sz="2800" dirty="0">
                <a:latin typeface="Meiryo UI" panose="020B0604030504040204" pitchFamily="50" charset="-128"/>
                <a:ea typeface="Meiryo UI" panose="020B0604030504040204" pitchFamily="50" charset="-128"/>
              </a:rPr>
              <a:t>使用映像教材</a:t>
            </a:r>
            <a:endParaRPr lang="en-US" altLang="ja-JP" sz="2800" dirty="0">
              <a:latin typeface="Meiryo UI" panose="020B0604030504040204" pitchFamily="50" charset="-128"/>
              <a:ea typeface="Meiryo UI" panose="020B0604030504040204" pitchFamily="50" charset="-128"/>
            </a:endParaRPr>
          </a:p>
          <a:p>
            <a:r>
              <a:rPr lang="ja-JP" altLang="en-US" sz="2800" dirty="0">
                <a:latin typeface="Meiryo UI" panose="020B0604030504040204" pitchFamily="50" charset="-128"/>
                <a:ea typeface="Meiryo UI" panose="020B0604030504040204" pitchFamily="50" charset="-128"/>
              </a:rPr>
              <a:t>今、そこにある脅威～内部不正による情報流出のリスク～</a:t>
            </a:r>
          </a:p>
        </p:txBody>
      </p:sp>
    </p:spTree>
    <p:extLst>
      <p:ext uri="{BB962C8B-B14F-4D97-AF65-F5344CB8AC3E}">
        <p14:creationId xmlns:p14="http://schemas.microsoft.com/office/powerpoint/2010/main" val="1711550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24800" y="363600"/>
            <a:ext cx="11343600" cy="748800"/>
          </a:xfrm>
        </p:spPr>
        <p:txBody>
          <a:bodyPr>
            <a:noAutofit/>
          </a:bodyPr>
          <a:lstStyle/>
          <a:p>
            <a:r>
              <a:rPr kumimoji="1" lang="en-US" altLang="ja-JP" sz="3600" dirty="0">
                <a:latin typeface="Meiryo UI" panose="020B0604030504040204" pitchFamily="50" charset="-128"/>
                <a:ea typeface="Meiryo UI" panose="020B0604030504040204" pitchFamily="50" charset="-128"/>
              </a:rPr>
              <a:t>5</a:t>
            </a:r>
            <a:r>
              <a:rPr kumimoji="1" lang="ja-JP" altLang="en-US" sz="3600" dirty="0">
                <a:latin typeface="Meiryo UI" panose="020B0604030504040204" pitchFamily="50" charset="-128"/>
                <a:ea typeface="Meiryo UI" panose="020B0604030504040204" pitchFamily="50" charset="-128"/>
              </a:rPr>
              <a:t>．内部不正を防止するための組織的対策</a:t>
            </a:r>
            <a:br>
              <a:rPr lang="en-US" altLang="ja-JP" sz="31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a:t>
            </a:r>
            <a:r>
              <a:rPr lang="en-US" altLang="ja-JP" sz="2000" dirty="0">
                <a:latin typeface="Meiryo UI" panose="020B0604030504040204" pitchFamily="50" charset="-128"/>
                <a:ea typeface="Meiryo UI" panose="020B0604030504040204" pitchFamily="50" charset="-128"/>
              </a:rPr>
              <a:t>1</a:t>
            </a:r>
            <a:r>
              <a:rPr lang="ja-JP" altLang="en-US" sz="2000" dirty="0">
                <a:latin typeface="Meiryo UI" panose="020B0604030504040204" pitchFamily="50" charset="-128"/>
                <a:ea typeface="Meiryo UI" panose="020B0604030504040204" pitchFamily="50" charset="-128"/>
              </a:rPr>
              <a:t>）経営者・管理部門</a:t>
            </a:r>
            <a:r>
              <a:rPr lang="en-US" altLang="ja-JP" sz="2000" dirty="0">
                <a:latin typeface="Meiryo UI" panose="020B0604030504040204" pitchFamily="50" charset="-128"/>
                <a:ea typeface="Meiryo UI" panose="020B0604030504040204" pitchFamily="50" charset="-128"/>
              </a:rPr>
              <a:t>-2/2</a:t>
            </a:r>
            <a:endParaRPr kumimoji="1" lang="ja-JP" altLang="en-US" sz="2000" dirty="0">
              <a:latin typeface="Meiryo UI" panose="020B0604030504040204" pitchFamily="50" charset="-128"/>
              <a:ea typeface="Meiryo UI" panose="020B0604030504040204" pitchFamily="50" charset="-128"/>
            </a:endParaRPr>
          </a:p>
        </p:txBody>
      </p:sp>
      <p:pic>
        <p:nvPicPr>
          <p:cNvPr id="8208" name="図 8207">
            <a:extLst>
              <a:ext uri="{FF2B5EF4-FFF2-40B4-BE49-F238E27FC236}">
                <a16:creationId xmlns:a16="http://schemas.microsoft.com/office/drawing/2014/main" id="{AE732755-E891-E904-001D-EFABCA449D2E}"/>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2572390" y="1357058"/>
            <a:ext cx="4505237" cy="2182538"/>
          </a:xfrm>
          <a:prstGeom prst="rect">
            <a:avLst/>
          </a:prstGeom>
        </p:spPr>
      </p:pic>
      <p:sp>
        <p:nvSpPr>
          <p:cNvPr id="3" name="四角形: 角を丸くする 2">
            <a:extLst>
              <a:ext uri="{FF2B5EF4-FFF2-40B4-BE49-F238E27FC236}">
                <a16:creationId xmlns:a16="http://schemas.microsoft.com/office/drawing/2014/main" id="{CB4E2B92-9207-D6C4-AC66-D5125F5F8532}"/>
              </a:ext>
            </a:extLst>
          </p:cNvPr>
          <p:cNvSpPr/>
          <p:nvPr/>
        </p:nvSpPr>
        <p:spPr>
          <a:xfrm>
            <a:off x="3489038" y="2516092"/>
            <a:ext cx="2671938" cy="396245"/>
          </a:xfrm>
          <a:prstGeom prst="roundRect">
            <a:avLst>
              <a:gd name="adj" fmla="val 8154"/>
            </a:avLst>
          </a:prstGeom>
          <a:noFill/>
          <a:ln w="508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4" name="矢印: 折線 3">
            <a:extLst>
              <a:ext uri="{FF2B5EF4-FFF2-40B4-BE49-F238E27FC236}">
                <a16:creationId xmlns:a16="http://schemas.microsoft.com/office/drawing/2014/main" id="{E64322B2-34B8-AF0D-145D-F6C5F646A838}"/>
              </a:ext>
            </a:extLst>
          </p:cNvPr>
          <p:cNvSpPr/>
          <p:nvPr/>
        </p:nvSpPr>
        <p:spPr>
          <a:xfrm flipV="1">
            <a:off x="3489038" y="2912337"/>
            <a:ext cx="713288" cy="1242933"/>
          </a:xfrm>
          <a:prstGeom prst="bentArrow">
            <a:avLst>
              <a:gd name="adj1" fmla="val 25000"/>
              <a:gd name="adj2" fmla="val 32170"/>
              <a:gd name="adj3" fmla="val 50000"/>
              <a:gd name="adj4" fmla="val 4375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latin typeface="Arial"/>
              <a:ea typeface="メイリオ"/>
            </a:endParaRPr>
          </a:p>
        </p:txBody>
      </p:sp>
      <p:pic>
        <p:nvPicPr>
          <p:cNvPr id="6" name="図 5">
            <a:extLst>
              <a:ext uri="{FF2B5EF4-FFF2-40B4-BE49-F238E27FC236}">
                <a16:creationId xmlns:a16="http://schemas.microsoft.com/office/drawing/2014/main" id="{766CC89C-5364-6690-3DFE-526C0DFB304F}"/>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5300"/>
                    </a14:imgEffect>
                  </a14:imgLayer>
                </a14:imgProps>
              </a:ext>
            </a:extLst>
          </a:blip>
          <a:stretch>
            <a:fillRect/>
          </a:stretch>
        </p:blipFill>
        <p:spPr>
          <a:xfrm>
            <a:off x="4202326" y="3773890"/>
            <a:ext cx="4487844" cy="2182538"/>
          </a:xfrm>
          <a:prstGeom prst="rect">
            <a:avLst/>
          </a:prstGeom>
        </p:spPr>
      </p:pic>
      <p:sp>
        <p:nvSpPr>
          <p:cNvPr id="7" name="四角形: 角を丸くする 6">
            <a:extLst>
              <a:ext uri="{FF2B5EF4-FFF2-40B4-BE49-F238E27FC236}">
                <a16:creationId xmlns:a16="http://schemas.microsoft.com/office/drawing/2014/main" id="{57CDE924-7A35-C84A-746E-49C2EBD57A3C}"/>
              </a:ext>
            </a:extLst>
          </p:cNvPr>
          <p:cNvSpPr/>
          <p:nvPr/>
        </p:nvSpPr>
        <p:spPr>
          <a:xfrm>
            <a:off x="4202326" y="3773890"/>
            <a:ext cx="4487843" cy="2182538"/>
          </a:xfrm>
          <a:prstGeom prst="roundRect">
            <a:avLst>
              <a:gd name="adj" fmla="val 0"/>
            </a:avLst>
          </a:prstGeom>
          <a:noFill/>
          <a:ln w="698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9" name="テキスト ボックス 8">
            <a:extLst>
              <a:ext uri="{FF2B5EF4-FFF2-40B4-BE49-F238E27FC236}">
                <a16:creationId xmlns:a16="http://schemas.microsoft.com/office/drawing/2014/main" id="{91104FF7-EB9C-B8EF-2028-547A782378B3}"/>
              </a:ext>
            </a:extLst>
          </p:cNvPr>
          <p:cNvSpPr txBox="1"/>
          <p:nvPr/>
        </p:nvSpPr>
        <p:spPr>
          <a:xfrm>
            <a:off x="6504612" y="5425304"/>
            <a:ext cx="2075639" cy="422405"/>
          </a:xfrm>
          <a:prstGeom prst="rect">
            <a:avLst/>
          </a:prstGeom>
          <a:solidFill>
            <a:schemeClr val="bg1"/>
          </a:solidFill>
          <a:ln w="19050">
            <a:solidFill>
              <a:srgbClr val="FFC000"/>
            </a:solidFill>
          </a:ln>
        </p:spPr>
        <p:txBody>
          <a:bodyPr wrap="square" lIns="72000" tIns="72000" rIns="72000" bIns="72000">
            <a:spAutoFit/>
          </a:bodyPr>
          <a:lstStyle/>
          <a:p>
            <a:r>
              <a:rPr lang="ja-JP" altLang="en-US" dirty="0">
                <a:solidFill>
                  <a:prstClr val="black"/>
                </a:solidFill>
                <a:latin typeface="Arial"/>
                <a:ea typeface="メイリオ"/>
              </a:rPr>
              <a:t>社長、</a:t>
            </a:r>
            <a:r>
              <a:rPr lang="ja-JP" altLang="en-US" dirty="0">
                <a:solidFill>
                  <a:prstClr val="black"/>
                </a:solidFill>
                <a:latin typeface="Meiryo UI" panose="020B0604030504040204" pitchFamily="50" charset="-128"/>
                <a:ea typeface="Meiryo UI" panose="020B0604030504040204" pitchFamily="50" charset="-128"/>
              </a:rPr>
              <a:t>役員</a:t>
            </a:r>
            <a:r>
              <a:rPr lang="ja-JP" altLang="en-US" dirty="0">
                <a:solidFill>
                  <a:prstClr val="black"/>
                </a:solidFill>
                <a:latin typeface="Arial"/>
                <a:ea typeface="メイリオ"/>
              </a:rPr>
              <a:t>も対象</a:t>
            </a:r>
          </a:p>
        </p:txBody>
      </p:sp>
      <p:sp>
        <p:nvSpPr>
          <p:cNvPr id="5" name="テキスト ボックス 4">
            <a:extLst>
              <a:ext uri="{FF2B5EF4-FFF2-40B4-BE49-F238E27FC236}">
                <a16:creationId xmlns:a16="http://schemas.microsoft.com/office/drawing/2014/main" id="{D144A60A-68C8-21BF-12DD-372A0FCC86AE}"/>
              </a:ext>
            </a:extLst>
          </p:cNvPr>
          <p:cNvSpPr txBox="1"/>
          <p:nvPr/>
        </p:nvSpPr>
        <p:spPr>
          <a:xfrm>
            <a:off x="2038097" y="6190722"/>
            <a:ext cx="8245757" cy="646331"/>
          </a:xfrm>
          <a:prstGeom prst="rect">
            <a:avLst/>
          </a:prstGeom>
          <a:solidFill>
            <a:schemeClr val="bg1"/>
          </a:solid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注意）競業避止義務を記載する場合は、職業選択の自由を侵害しないように、</a:t>
            </a:r>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適切に範囲を設定することが必要です。弁護士等の助言を得ることをお勧めします。</a:t>
            </a:r>
          </a:p>
        </p:txBody>
      </p:sp>
    </p:spTree>
    <p:extLst>
      <p:ext uri="{BB962C8B-B14F-4D97-AF65-F5344CB8AC3E}">
        <p14:creationId xmlns:p14="http://schemas.microsoft.com/office/powerpoint/2010/main" val="15486948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図 30">
            <a:extLst>
              <a:ext uri="{FF2B5EF4-FFF2-40B4-BE49-F238E27FC236}">
                <a16:creationId xmlns:a16="http://schemas.microsoft.com/office/drawing/2014/main" id="{087F12F8-ACE0-A934-44A3-FC3999BFA77D}"/>
              </a:ext>
            </a:extLst>
          </p:cNvPr>
          <p:cNvPicPr>
            <a:picLocks noChangeAspect="1"/>
          </p:cNvPicPr>
          <p:nvPr/>
        </p:nvPicPr>
        <p:blipFill>
          <a:blip r:embed="rId3"/>
          <a:stretch>
            <a:fillRect/>
          </a:stretch>
        </p:blipFill>
        <p:spPr>
          <a:xfrm>
            <a:off x="9747725" y="5294094"/>
            <a:ext cx="753639" cy="564591"/>
          </a:xfrm>
          <a:prstGeom prst="rect">
            <a:avLst/>
          </a:prstGeom>
        </p:spPr>
      </p:pic>
      <p:sp>
        <p:nvSpPr>
          <p:cNvPr id="18" name="四角形: 角を丸くする 17">
            <a:extLst>
              <a:ext uri="{FF2B5EF4-FFF2-40B4-BE49-F238E27FC236}">
                <a16:creationId xmlns:a16="http://schemas.microsoft.com/office/drawing/2014/main" id="{0D0CF3A8-3E84-8E41-5972-597DA4076234}"/>
              </a:ext>
            </a:extLst>
          </p:cNvPr>
          <p:cNvSpPr/>
          <p:nvPr/>
        </p:nvSpPr>
        <p:spPr>
          <a:xfrm>
            <a:off x="2484938" y="3857037"/>
            <a:ext cx="8189987" cy="2546738"/>
          </a:xfrm>
          <a:prstGeom prst="roundRect">
            <a:avLst>
              <a:gd name="adj" fmla="val 1026"/>
            </a:avLst>
          </a:prstGeom>
          <a:noFill/>
          <a:ln w="508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2" name="タイトル 1">
            <a:extLst>
              <a:ext uri="{FF2B5EF4-FFF2-40B4-BE49-F238E27FC236}">
                <a16:creationId xmlns:a16="http://schemas.microsoft.com/office/drawing/2014/main" id="{79276F37-AFFC-43FB-8C0F-6A9AB4F89971}"/>
              </a:ext>
            </a:extLst>
          </p:cNvPr>
          <p:cNvSpPr>
            <a:spLocks noGrp="1"/>
          </p:cNvSpPr>
          <p:nvPr>
            <p:ph type="title"/>
          </p:nvPr>
        </p:nvSpPr>
        <p:spPr>
          <a:xfrm>
            <a:off x="424800" y="363600"/>
            <a:ext cx="11343600" cy="748800"/>
          </a:xfrm>
        </p:spPr>
        <p:txBody>
          <a:bodyPr>
            <a:noAutofit/>
          </a:bodyPr>
          <a:lstStyle/>
          <a:p>
            <a:r>
              <a:rPr kumimoji="1" lang="en-US" altLang="ja-JP" sz="3600" dirty="0">
                <a:latin typeface="Meiryo UI" panose="020B0604030504040204" pitchFamily="50" charset="-128"/>
                <a:ea typeface="Meiryo UI" panose="020B0604030504040204" pitchFamily="50" charset="-128"/>
              </a:rPr>
              <a:t>5</a:t>
            </a:r>
            <a:r>
              <a:rPr kumimoji="1" lang="ja-JP" altLang="en-US" sz="3600" dirty="0">
                <a:latin typeface="Meiryo UI" panose="020B0604030504040204" pitchFamily="50" charset="-128"/>
                <a:ea typeface="Meiryo UI" panose="020B0604030504040204" pitchFamily="50" charset="-128"/>
              </a:rPr>
              <a:t>．内部不正を防止するための組織的対策</a:t>
            </a:r>
            <a:br>
              <a:rPr lang="en-US" altLang="ja-JP" sz="31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a:t>
            </a:r>
            <a:r>
              <a:rPr lang="en-US" altLang="ja-JP" sz="2000" dirty="0">
                <a:latin typeface="Meiryo UI" panose="020B0604030504040204" pitchFamily="50" charset="-128"/>
                <a:ea typeface="Meiryo UI" panose="020B0604030504040204" pitchFamily="50" charset="-128"/>
              </a:rPr>
              <a:t>2</a:t>
            </a:r>
            <a:r>
              <a:rPr lang="ja-JP" altLang="en-US" sz="2000" dirty="0">
                <a:latin typeface="Meiryo UI" panose="020B0604030504040204" pitchFamily="50" charset="-128"/>
                <a:ea typeface="Meiryo UI" panose="020B0604030504040204" pitchFamily="50" charset="-128"/>
              </a:rPr>
              <a:t>）情報システム・管理部門</a:t>
            </a:r>
            <a:r>
              <a:rPr lang="en-US" altLang="ja-JP" sz="2000" dirty="0">
                <a:latin typeface="Meiryo UI" panose="020B0604030504040204" pitchFamily="50" charset="-128"/>
                <a:ea typeface="Meiryo UI" panose="020B0604030504040204" pitchFamily="50" charset="-128"/>
              </a:rPr>
              <a:t>-1/2</a:t>
            </a:r>
            <a:endParaRPr kumimoji="1" lang="ja-JP" altLang="en-US" sz="2000" dirty="0">
              <a:latin typeface="Meiryo UI" panose="020B0604030504040204" pitchFamily="50" charset="-128"/>
              <a:ea typeface="Meiryo UI" panose="020B0604030504040204" pitchFamily="50" charset="-128"/>
            </a:endParaRPr>
          </a:p>
        </p:txBody>
      </p:sp>
      <p:pic>
        <p:nvPicPr>
          <p:cNvPr id="4" name="図 3">
            <a:extLst>
              <a:ext uri="{FF2B5EF4-FFF2-40B4-BE49-F238E27FC236}">
                <a16:creationId xmlns:a16="http://schemas.microsoft.com/office/drawing/2014/main" id="{E571A8B0-5F04-2D4A-0DCE-083D468992B3}"/>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Layer>
                </a14:imgProps>
              </a:ext>
            </a:extLst>
          </a:blip>
          <a:stretch>
            <a:fillRect/>
          </a:stretch>
        </p:blipFill>
        <p:spPr>
          <a:xfrm>
            <a:off x="1850569" y="1296000"/>
            <a:ext cx="4216849" cy="2142322"/>
          </a:xfrm>
          <a:prstGeom prst="rect">
            <a:avLst/>
          </a:prstGeom>
        </p:spPr>
      </p:pic>
      <p:sp>
        <p:nvSpPr>
          <p:cNvPr id="8" name="矢印: 折線 7">
            <a:extLst>
              <a:ext uri="{FF2B5EF4-FFF2-40B4-BE49-F238E27FC236}">
                <a16:creationId xmlns:a16="http://schemas.microsoft.com/office/drawing/2014/main" id="{1A8376AE-D60D-46D1-DF7C-9281E7D12AB5}"/>
              </a:ext>
            </a:extLst>
          </p:cNvPr>
          <p:cNvSpPr/>
          <p:nvPr/>
        </p:nvSpPr>
        <p:spPr>
          <a:xfrm flipV="1">
            <a:off x="2034828" y="3406843"/>
            <a:ext cx="420959" cy="860823"/>
          </a:xfrm>
          <a:prstGeom prst="bentArrow">
            <a:avLst>
              <a:gd name="adj1" fmla="val 30811"/>
              <a:gd name="adj2" fmla="val 32170"/>
              <a:gd name="adj3" fmla="val 50000"/>
              <a:gd name="adj4" fmla="val 4375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latin typeface="Arial"/>
              <a:ea typeface="メイリオ"/>
            </a:endParaRPr>
          </a:p>
        </p:txBody>
      </p:sp>
      <p:sp>
        <p:nvSpPr>
          <p:cNvPr id="11" name="四角形: 角を丸くする 10">
            <a:extLst>
              <a:ext uri="{FF2B5EF4-FFF2-40B4-BE49-F238E27FC236}">
                <a16:creationId xmlns:a16="http://schemas.microsoft.com/office/drawing/2014/main" id="{4C56C53C-A76C-C7A5-8299-A733DAEE25C3}"/>
              </a:ext>
            </a:extLst>
          </p:cNvPr>
          <p:cNvSpPr/>
          <p:nvPr/>
        </p:nvSpPr>
        <p:spPr>
          <a:xfrm>
            <a:off x="1960881" y="1328280"/>
            <a:ext cx="4106537" cy="2078562"/>
          </a:xfrm>
          <a:prstGeom prst="roundRect">
            <a:avLst>
              <a:gd name="adj" fmla="val 8154"/>
            </a:avLst>
          </a:prstGeom>
          <a:noFill/>
          <a:ln w="508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12" name="テキスト ボックス 11">
            <a:extLst>
              <a:ext uri="{FF2B5EF4-FFF2-40B4-BE49-F238E27FC236}">
                <a16:creationId xmlns:a16="http://schemas.microsoft.com/office/drawing/2014/main" id="{57477D16-D3A1-56DD-A14E-0EE32E009CA7}"/>
              </a:ext>
            </a:extLst>
          </p:cNvPr>
          <p:cNvSpPr txBox="1"/>
          <p:nvPr/>
        </p:nvSpPr>
        <p:spPr>
          <a:xfrm>
            <a:off x="2721422" y="3626053"/>
            <a:ext cx="3046294" cy="453183"/>
          </a:xfrm>
          <a:prstGeom prst="rect">
            <a:avLst/>
          </a:prstGeom>
          <a:solidFill>
            <a:schemeClr val="bg1"/>
          </a:solidFill>
          <a:ln w="19050">
            <a:solidFill>
              <a:srgbClr val="FFC000"/>
            </a:solidFill>
          </a:ln>
        </p:spPr>
        <p:txBody>
          <a:bodyPr wrap="square" lIns="72000" tIns="72000" rIns="72000" bIns="72000">
            <a:spAutoFit/>
          </a:bodyPr>
          <a:lstStyle/>
          <a:p>
            <a:r>
              <a:rPr lang="ja-JP" altLang="en-US" sz="2000" dirty="0">
                <a:solidFill>
                  <a:prstClr val="black"/>
                </a:solidFill>
                <a:latin typeface="Meiryo UI" panose="020B0604030504040204" pitchFamily="50" charset="-128"/>
                <a:ea typeface="Meiryo UI" panose="020B0604030504040204" pitchFamily="50" charset="-128"/>
              </a:rPr>
              <a:t>必要に応じて物理的対策も</a:t>
            </a:r>
            <a:endParaRPr lang="en-US" altLang="ja-JP" sz="2000" dirty="0">
              <a:solidFill>
                <a:prstClr val="black"/>
              </a:solidFill>
              <a:latin typeface="Meiryo UI" panose="020B0604030504040204" pitchFamily="50" charset="-128"/>
              <a:ea typeface="Meiryo UI" panose="020B0604030504040204" pitchFamily="50" charset="-128"/>
            </a:endParaRPr>
          </a:p>
        </p:txBody>
      </p:sp>
      <p:pic>
        <p:nvPicPr>
          <p:cNvPr id="15" name="図 14">
            <a:extLst>
              <a:ext uri="{FF2B5EF4-FFF2-40B4-BE49-F238E27FC236}">
                <a16:creationId xmlns:a16="http://schemas.microsoft.com/office/drawing/2014/main" id="{5AF68B00-9D8E-BB91-216E-F8CC70E11CEF}"/>
              </a:ext>
            </a:extLst>
          </p:cNvPr>
          <p:cNvPicPr>
            <a:picLocks noChangeAspect="1"/>
          </p:cNvPicPr>
          <p:nvPr/>
        </p:nvPicPr>
        <p:blipFill>
          <a:blip r:embed="rId6"/>
          <a:stretch>
            <a:fillRect/>
          </a:stretch>
        </p:blipFill>
        <p:spPr>
          <a:xfrm>
            <a:off x="2650579" y="4685993"/>
            <a:ext cx="1217938" cy="1304316"/>
          </a:xfrm>
          <a:prstGeom prst="rect">
            <a:avLst/>
          </a:prstGeom>
        </p:spPr>
      </p:pic>
      <p:pic>
        <p:nvPicPr>
          <p:cNvPr id="17" name="図 16">
            <a:extLst>
              <a:ext uri="{FF2B5EF4-FFF2-40B4-BE49-F238E27FC236}">
                <a16:creationId xmlns:a16="http://schemas.microsoft.com/office/drawing/2014/main" id="{F1009074-B28C-7560-7003-A054FD8C15C5}"/>
              </a:ext>
            </a:extLst>
          </p:cNvPr>
          <p:cNvPicPr>
            <a:picLocks noChangeAspect="1"/>
          </p:cNvPicPr>
          <p:nvPr/>
        </p:nvPicPr>
        <p:blipFill>
          <a:blip r:embed="rId7"/>
          <a:stretch>
            <a:fillRect/>
          </a:stretch>
        </p:blipFill>
        <p:spPr>
          <a:xfrm>
            <a:off x="3999895" y="4685993"/>
            <a:ext cx="1366651" cy="977968"/>
          </a:xfrm>
          <a:prstGeom prst="rect">
            <a:avLst/>
          </a:prstGeom>
        </p:spPr>
      </p:pic>
      <p:sp>
        <p:nvSpPr>
          <p:cNvPr id="23" name="テキスト ボックス 22">
            <a:extLst>
              <a:ext uri="{FF2B5EF4-FFF2-40B4-BE49-F238E27FC236}">
                <a16:creationId xmlns:a16="http://schemas.microsoft.com/office/drawing/2014/main" id="{669581CD-B75E-42B2-D7B0-50371C986CAD}"/>
              </a:ext>
            </a:extLst>
          </p:cNvPr>
          <p:cNvSpPr txBox="1"/>
          <p:nvPr/>
        </p:nvSpPr>
        <p:spPr>
          <a:xfrm>
            <a:off x="2501863" y="4267667"/>
            <a:ext cx="1498032" cy="400110"/>
          </a:xfrm>
          <a:prstGeom prst="rect">
            <a:avLst/>
          </a:prstGeom>
          <a:noFill/>
        </p:spPr>
        <p:txBody>
          <a:bodyPr wrap="square">
            <a:spAutoFit/>
          </a:bodyPr>
          <a:lstStyle/>
          <a:p>
            <a:r>
              <a:rPr lang="ja-JP" altLang="en-US" sz="2000" dirty="0">
                <a:solidFill>
                  <a:prstClr val="black"/>
                </a:solidFill>
                <a:latin typeface="Meiryo UI" panose="020B0604030504040204" pitchFamily="50" charset="-128"/>
                <a:ea typeface="Meiryo UI" panose="020B0604030504040204" pitchFamily="50" charset="-128"/>
              </a:rPr>
              <a:t>入退室管理</a:t>
            </a:r>
          </a:p>
        </p:txBody>
      </p:sp>
      <p:sp>
        <p:nvSpPr>
          <p:cNvPr id="24" name="テキスト ボックス 23">
            <a:extLst>
              <a:ext uri="{FF2B5EF4-FFF2-40B4-BE49-F238E27FC236}">
                <a16:creationId xmlns:a16="http://schemas.microsoft.com/office/drawing/2014/main" id="{CBD20B30-E6BD-4D7C-C792-5DC35B6BCF6A}"/>
              </a:ext>
            </a:extLst>
          </p:cNvPr>
          <p:cNvSpPr txBox="1"/>
          <p:nvPr/>
        </p:nvSpPr>
        <p:spPr>
          <a:xfrm>
            <a:off x="4002257" y="4267667"/>
            <a:ext cx="1366652" cy="400110"/>
          </a:xfrm>
          <a:prstGeom prst="rect">
            <a:avLst/>
          </a:prstGeom>
          <a:noFill/>
        </p:spPr>
        <p:txBody>
          <a:bodyPr wrap="square">
            <a:spAutoFit/>
          </a:bodyPr>
          <a:lstStyle/>
          <a:p>
            <a:r>
              <a:rPr lang="ja-JP" altLang="en-US" sz="2000" dirty="0">
                <a:solidFill>
                  <a:prstClr val="black"/>
                </a:solidFill>
                <a:latin typeface="Meiryo UI" panose="020B0604030504040204" pitchFamily="50" charset="-128"/>
                <a:ea typeface="Meiryo UI" panose="020B0604030504040204" pitchFamily="50" charset="-128"/>
              </a:rPr>
              <a:t>監視カメラ</a:t>
            </a:r>
          </a:p>
        </p:txBody>
      </p:sp>
      <p:sp>
        <p:nvSpPr>
          <p:cNvPr id="25" name="テキスト ボックス 24">
            <a:extLst>
              <a:ext uri="{FF2B5EF4-FFF2-40B4-BE49-F238E27FC236}">
                <a16:creationId xmlns:a16="http://schemas.microsoft.com/office/drawing/2014/main" id="{FA99D0EC-D7CD-B4FF-BCDF-87EB8B55105C}"/>
              </a:ext>
            </a:extLst>
          </p:cNvPr>
          <p:cNvSpPr txBox="1"/>
          <p:nvPr/>
        </p:nvSpPr>
        <p:spPr>
          <a:xfrm>
            <a:off x="5312650" y="4267668"/>
            <a:ext cx="3463215" cy="400110"/>
          </a:xfrm>
          <a:prstGeom prst="rect">
            <a:avLst/>
          </a:prstGeom>
          <a:noFill/>
        </p:spPr>
        <p:txBody>
          <a:bodyPr wrap="square">
            <a:spAutoFit/>
          </a:bodyPr>
          <a:lstStyle/>
          <a:p>
            <a:r>
              <a:rPr lang="ja-JP" altLang="en-US" sz="2000" dirty="0">
                <a:solidFill>
                  <a:prstClr val="black"/>
                </a:solidFill>
                <a:latin typeface="Meiryo UI" panose="020B0604030504040204" pitchFamily="50" charset="-128"/>
                <a:ea typeface="Meiryo UI" panose="020B0604030504040204" pitchFamily="50" charset="-128"/>
              </a:rPr>
              <a:t>電磁的記録媒体等の利用制限</a:t>
            </a:r>
          </a:p>
        </p:txBody>
      </p:sp>
      <p:pic>
        <p:nvPicPr>
          <p:cNvPr id="27" name="図 26">
            <a:extLst>
              <a:ext uri="{FF2B5EF4-FFF2-40B4-BE49-F238E27FC236}">
                <a16:creationId xmlns:a16="http://schemas.microsoft.com/office/drawing/2014/main" id="{8B77CF5A-9EE1-CF16-A132-7CE6BE490909}"/>
              </a:ext>
            </a:extLst>
          </p:cNvPr>
          <p:cNvPicPr>
            <a:picLocks noChangeAspect="1"/>
          </p:cNvPicPr>
          <p:nvPr/>
        </p:nvPicPr>
        <p:blipFill>
          <a:blip r:embed="rId8"/>
          <a:stretch>
            <a:fillRect/>
          </a:stretch>
        </p:blipFill>
        <p:spPr>
          <a:xfrm>
            <a:off x="5521672" y="4685994"/>
            <a:ext cx="3046294" cy="1325563"/>
          </a:xfrm>
          <a:prstGeom prst="rect">
            <a:avLst/>
          </a:prstGeom>
        </p:spPr>
      </p:pic>
      <p:pic>
        <p:nvPicPr>
          <p:cNvPr id="29" name="図 28">
            <a:extLst>
              <a:ext uri="{FF2B5EF4-FFF2-40B4-BE49-F238E27FC236}">
                <a16:creationId xmlns:a16="http://schemas.microsoft.com/office/drawing/2014/main" id="{6512158D-B9F9-DFCC-C0E4-6F2FF163827B}"/>
              </a:ext>
            </a:extLst>
          </p:cNvPr>
          <p:cNvPicPr>
            <a:picLocks noChangeAspect="1"/>
          </p:cNvPicPr>
          <p:nvPr/>
        </p:nvPicPr>
        <p:blipFill>
          <a:blip r:embed="rId9"/>
          <a:stretch>
            <a:fillRect/>
          </a:stretch>
        </p:blipFill>
        <p:spPr>
          <a:xfrm>
            <a:off x="8749239" y="4685993"/>
            <a:ext cx="1178771" cy="724270"/>
          </a:xfrm>
          <a:prstGeom prst="rect">
            <a:avLst/>
          </a:prstGeom>
        </p:spPr>
      </p:pic>
      <p:sp>
        <p:nvSpPr>
          <p:cNvPr id="32" name="テキスト ボックス 31">
            <a:extLst>
              <a:ext uri="{FF2B5EF4-FFF2-40B4-BE49-F238E27FC236}">
                <a16:creationId xmlns:a16="http://schemas.microsoft.com/office/drawing/2014/main" id="{8C81DFB3-C556-316C-26F6-AF0AB0EC90D0}"/>
              </a:ext>
            </a:extLst>
          </p:cNvPr>
          <p:cNvSpPr txBox="1"/>
          <p:nvPr/>
        </p:nvSpPr>
        <p:spPr>
          <a:xfrm>
            <a:off x="8585264" y="4267667"/>
            <a:ext cx="2089661" cy="400110"/>
          </a:xfrm>
          <a:prstGeom prst="rect">
            <a:avLst/>
          </a:prstGeom>
          <a:noFill/>
        </p:spPr>
        <p:txBody>
          <a:bodyPr wrap="square">
            <a:spAutoFit/>
          </a:bodyPr>
          <a:lstStyle/>
          <a:p>
            <a:r>
              <a:rPr lang="ja-JP" altLang="en-US" sz="2000" dirty="0">
                <a:solidFill>
                  <a:prstClr val="black"/>
                </a:solidFill>
                <a:latin typeface="Meiryo UI" panose="020B0604030504040204" pitchFamily="50" charset="-128"/>
                <a:ea typeface="Meiryo UI" panose="020B0604030504040204" pitchFamily="50" charset="-128"/>
              </a:rPr>
              <a:t>適切なデータ消去</a:t>
            </a:r>
          </a:p>
        </p:txBody>
      </p:sp>
    </p:spTree>
    <p:extLst>
      <p:ext uri="{BB962C8B-B14F-4D97-AF65-F5344CB8AC3E}">
        <p14:creationId xmlns:p14="http://schemas.microsoft.com/office/powerpoint/2010/main" val="353334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9276F37-AFFC-43FB-8C0F-6A9AB4F89971}"/>
              </a:ext>
            </a:extLst>
          </p:cNvPr>
          <p:cNvSpPr>
            <a:spLocks noGrp="1"/>
          </p:cNvSpPr>
          <p:nvPr>
            <p:ph type="title"/>
          </p:nvPr>
        </p:nvSpPr>
        <p:spPr>
          <a:xfrm>
            <a:off x="424800" y="363600"/>
            <a:ext cx="11343600" cy="748800"/>
          </a:xfrm>
        </p:spPr>
        <p:txBody>
          <a:bodyPr>
            <a:noAutofit/>
          </a:bodyPr>
          <a:lstStyle/>
          <a:p>
            <a:r>
              <a:rPr kumimoji="1" lang="en-US" altLang="ja-JP" sz="3600" dirty="0">
                <a:latin typeface="Meiryo UI" panose="020B0604030504040204" pitchFamily="50" charset="-128"/>
                <a:ea typeface="Meiryo UI" panose="020B0604030504040204" pitchFamily="50" charset="-128"/>
              </a:rPr>
              <a:t>5</a:t>
            </a:r>
            <a:r>
              <a:rPr kumimoji="1" lang="ja-JP" altLang="en-US" sz="3600" dirty="0">
                <a:latin typeface="Meiryo UI" panose="020B0604030504040204" pitchFamily="50" charset="-128"/>
                <a:ea typeface="Meiryo UI" panose="020B0604030504040204" pitchFamily="50" charset="-128"/>
              </a:rPr>
              <a:t>．内部不正を防止するための組織的対策</a:t>
            </a:r>
            <a:br>
              <a:rPr lang="en-US" altLang="ja-JP" sz="31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a:t>
            </a:r>
            <a:r>
              <a:rPr lang="en-US" altLang="ja-JP" sz="2000" dirty="0">
                <a:latin typeface="Meiryo UI" panose="020B0604030504040204" pitchFamily="50" charset="-128"/>
                <a:ea typeface="Meiryo UI" panose="020B0604030504040204" pitchFamily="50" charset="-128"/>
              </a:rPr>
              <a:t>2</a:t>
            </a:r>
            <a:r>
              <a:rPr lang="ja-JP" altLang="en-US" sz="2000" dirty="0">
                <a:latin typeface="Meiryo UI" panose="020B0604030504040204" pitchFamily="50" charset="-128"/>
                <a:ea typeface="Meiryo UI" panose="020B0604030504040204" pitchFamily="50" charset="-128"/>
              </a:rPr>
              <a:t>）情報システム・管理部門</a:t>
            </a:r>
            <a:r>
              <a:rPr lang="en-US" altLang="ja-JP" sz="2000" dirty="0">
                <a:latin typeface="Meiryo UI" panose="020B0604030504040204" pitchFamily="50" charset="-128"/>
                <a:ea typeface="Meiryo UI" panose="020B0604030504040204" pitchFamily="50" charset="-128"/>
              </a:rPr>
              <a:t>-2/2</a:t>
            </a:r>
            <a:endParaRPr kumimoji="1" lang="ja-JP" altLang="en-US" sz="2000" dirty="0">
              <a:latin typeface="Meiryo UI" panose="020B0604030504040204" pitchFamily="50" charset="-128"/>
              <a:ea typeface="Meiryo UI" panose="020B0604030504040204" pitchFamily="50" charset="-128"/>
            </a:endParaRPr>
          </a:p>
        </p:txBody>
      </p:sp>
      <p:pic>
        <p:nvPicPr>
          <p:cNvPr id="4" name="図 3">
            <a:extLst>
              <a:ext uri="{FF2B5EF4-FFF2-40B4-BE49-F238E27FC236}">
                <a16:creationId xmlns:a16="http://schemas.microsoft.com/office/drawing/2014/main" id="{E571A8B0-5F04-2D4A-0DCE-083D468992B3}"/>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2209801" y="1620000"/>
            <a:ext cx="4216849" cy="2142322"/>
          </a:xfrm>
          <a:prstGeom prst="rect">
            <a:avLst/>
          </a:prstGeom>
        </p:spPr>
      </p:pic>
      <p:pic>
        <p:nvPicPr>
          <p:cNvPr id="6" name="図 5">
            <a:extLst>
              <a:ext uri="{FF2B5EF4-FFF2-40B4-BE49-F238E27FC236}">
                <a16:creationId xmlns:a16="http://schemas.microsoft.com/office/drawing/2014/main" id="{7020649A-02D6-12D9-81C1-55BFD744219F}"/>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5300"/>
                    </a14:imgEffect>
                  </a14:imgLayer>
                </a14:imgProps>
              </a:ext>
            </a:extLst>
          </a:blip>
          <a:stretch>
            <a:fillRect/>
          </a:stretch>
        </p:blipFill>
        <p:spPr>
          <a:xfrm>
            <a:off x="4526097" y="3931654"/>
            <a:ext cx="4714257" cy="2513749"/>
          </a:xfrm>
          <a:prstGeom prst="rect">
            <a:avLst/>
          </a:prstGeom>
        </p:spPr>
      </p:pic>
      <p:sp>
        <p:nvSpPr>
          <p:cNvPr id="7" name="四角形: 角を丸くする 6">
            <a:extLst>
              <a:ext uri="{FF2B5EF4-FFF2-40B4-BE49-F238E27FC236}">
                <a16:creationId xmlns:a16="http://schemas.microsoft.com/office/drawing/2014/main" id="{96B3D499-872B-8452-0AA5-D73DB1EE0FFF}"/>
              </a:ext>
            </a:extLst>
          </p:cNvPr>
          <p:cNvSpPr/>
          <p:nvPr/>
        </p:nvSpPr>
        <p:spPr>
          <a:xfrm>
            <a:off x="2610389" y="3249154"/>
            <a:ext cx="3365756" cy="494574"/>
          </a:xfrm>
          <a:prstGeom prst="roundRect">
            <a:avLst>
              <a:gd name="adj" fmla="val 8154"/>
            </a:avLst>
          </a:prstGeom>
          <a:noFill/>
          <a:ln w="508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8" name="矢印: 折線 7">
            <a:extLst>
              <a:ext uri="{FF2B5EF4-FFF2-40B4-BE49-F238E27FC236}">
                <a16:creationId xmlns:a16="http://schemas.microsoft.com/office/drawing/2014/main" id="{1A8376AE-D60D-46D1-DF7C-9281E7D12AB5}"/>
              </a:ext>
            </a:extLst>
          </p:cNvPr>
          <p:cNvSpPr/>
          <p:nvPr/>
        </p:nvSpPr>
        <p:spPr>
          <a:xfrm flipV="1">
            <a:off x="3355965" y="3743728"/>
            <a:ext cx="1170131" cy="1188780"/>
          </a:xfrm>
          <a:prstGeom prst="bentArrow">
            <a:avLst>
              <a:gd name="adj1" fmla="val 20116"/>
              <a:gd name="adj2" fmla="val 24844"/>
              <a:gd name="adj3" fmla="val 40232"/>
              <a:gd name="adj4" fmla="val 32354"/>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latin typeface="Arial"/>
              <a:ea typeface="メイリオ"/>
            </a:endParaRPr>
          </a:p>
        </p:txBody>
      </p:sp>
      <p:sp>
        <p:nvSpPr>
          <p:cNvPr id="9" name="四角形: 角を丸くする 8">
            <a:extLst>
              <a:ext uri="{FF2B5EF4-FFF2-40B4-BE49-F238E27FC236}">
                <a16:creationId xmlns:a16="http://schemas.microsoft.com/office/drawing/2014/main" id="{7A08CF41-2C41-2AFE-F397-E9C6E9AB3DAC}"/>
              </a:ext>
            </a:extLst>
          </p:cNvPr>
          <p:cNvSpPr/>
          <p:nvPr/>
        </p:nvSpPr>
        <p:spPr>
          <a:xfrm>
            <a:off x="4542247" y="3968984"/>
            <a:ext cx="4698106" cy="2476418"/>
          </a:xfrm>
          <a:prstGeom prst="roundRect">
            <a:avLst>
              <a:gd name="adj" fmla="val 0"/>
            </a:avLst>
          </a:prstGeom>
          <a:noFill/>
          <a:ln w="698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10" name="テキスト ボックス 9">
            <a:extLst>
              <a:ext uri="{FF2B5EF4-FFF2-40B4-BE49-F238E27FC236}">
                <a16:creationId xmlns:a16="http://schemas.microsoft.com/office/drawing/2014/main" id="{4DB425CB-DAC9-B005-4E0C-9AF3F036F916}"/>
              </a:ext>
            </a:extLst>
          </p:cNvPr>
          <p:cNvSpPr txBox="1"/>
          <p:nvPr/>
        </p:nvSpPr>
        <p:spPr>
          <a:xfrm>
            <a:off x="7737585" y="5580057"/>
            <a:ext cx="2706421" cy="699404"/>
          </a:xfrm>
          <a:prstGeom prst="rect">
            <a:avLst/>
          </a:prstGeom>
          <a:solidFill>
            <a:schemeClr val="bg1"/>
          </a:solidFill>
          <a:ln w="19050">
            <a:solidFill>
              <a:srgbClr val="FFC000"/>
            </a:solidFill>
          </a:ln>
        </p:spPr>
        <p:txBody>
          <a:bodyPr wrap="square" lIns="72000" tIns="72000" rIns="72000" bIns="72000">
            <a:spAutoFit/>
          </a:bodyPr>
          <a:lstStyle/>
          <a:p>
            <a:r>
              <a:rPr lang="ja-JP" altLang="en-US" dirty="0">
                <a:solidFill>
                  <a:prstClr val="black"/>
                </a:solidFill>
                <a:latin typeface="Meiryo UI" panose="020B0604030504040204" pitchFamily="50" charset="-128"/>
                <a:ea typeface="Meiryo UI" panose="020B0604030504040204" pitchFamily="50" charset="-128"/>
              </a:rPr>
              <a:t>インシデントの際、</a:t>
            </a:r>
            <a:endParaRPr lang="en-US" altLang="ja-JP" dirty="0">
              <a:solidFill>
                <a:prstClr val="black"/>
              </a:solidFill>
              <a:latin typeface="Meiryo UI" panose="020B0604030504040204" pitchFamily="50" charset="-128"/>
              <a:ea typeface="Meiryo UI" panose="020B0604030504040204" pitchFamily="50" charset="-128"/>
            </a:endParaRPr>
          </a:p>
          <a:p>
            <a:r>
              <a:rPr lang="ja-JP" altLang="en-US" dirty="0">
                <a:solidFill>
                  <a:prstClr val="black"/>
                </a:solidFill>
                <a:latin typeface="Meiryo UI" panose="020B0604030504040204" pitchFamily="50" charset="-128"/>
                <a:ea typeface="Meiryo UI" panose="020B0604030504040204" pitchFamily="50" charset="-128"/>
              </a:rPr>
              <a:t>身の潔白の証拠にもなる</a:t>
            </a:r>
          </a:p>
        </p:txBody>
      </p:sp>
    </p:spTree>
    <p:extLst>
      <p:ext uri="{BB962C8B-B14F-4D97-AF65-F5344CB8AC3E}">
        <p14:creationId xmlns:p14="http://schemas.microsoft.com/office/powerpoint/2010/main" val="18417927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E8B3ED-CFE7-D053-C72B-98D72122DD92}"/>
              </a:ext>
            </a:extLst>
          </p:cNvPr>
          <p:cNvSpPr>
            <a:spLocks noGrp="1"/>
          </p:cNvSpPr>
          <p:nvPr>
            <p:ph type="title"/>
          </p:nvPr>
        </p:nvSpPr>
        <p:spPr>
          <a:xfrm>
            <a:off x="424800" y="363600"/>
            <a:ext cx="11343600" cy="748800"/>
          </a:xfrm>
        </p:spPr>
        <p:txBody>
          <a:bodyPr>
            <a:normAutofit/>
          </a:bodyPr>
          <a:lstStyle/>
          <a:p>
            <a:r>
              <a:rPr kumimoji="1" lang="ja-JP" altLang="en-US" sz="3600" dirty="0">
                <a:latin typeface="Meiryo UI" panose="020B0604030504040204" pitchFamily="50" charset="-128"/>
                <a:ea typeface="Meiryo UI" panose="020B0604030504040204" pitchFamily="50" charset="-128"/>
              </a:rPr>
              <a:t>参考資料</a:t>
            </a:r>
          </a:p>
        </p:txBody>
      </p:sp>
      <p:sp>
        <p:nvSpPr>
          <p:cNvPr id="3" name="コンテンツ プレースホルダー 2">
            <a:extLst>
              <a:ext uri="{FF2B5EF4-FFF2-40B4-BE49-F238E27FC236}">
                <a16:creationId xmlns:a16="http://schemas.microsoft.com/office/drawing/2014/main" id="{C93151AB-C4AB-D6B6-4C13-3F3C44B99F85}"/>
              </a:ext>
            </a:extLst>
          </p:cNvPr>
          <p:cNvSpPr txBox="1">
            <a:spLocks/>
          </p:cNvSpPr>
          <p:nvPr/>
        </p:nvSpPr>
        <p:spPr>
          <a:xfrm>
            <a:off x="424800" y="1620000"/>
            <a:ext cx="8397875" cy="4924425"/>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a:defRPr/>
            </a:pPr>
            <a:r>
              <a:rPr lang="ja-JP" altLang="en-US" sz="2800" dirty="0">
                <a:solidFill>
                  <a:srgbClr val="002060"/>
                </a:solidFill>
                <a:latin typeface="Meiryo UI" panose="020B0604030504040204" pitchFamily="50" charset="-128"/>
                <a:ea typeface="Meiryo UI" panose="020B0604030504040204" pitchFamily="50" charset="-128"/>
              </a:rPr>
              <a:t>映像で知る情報セキュリティ</a:t>
            </a:r>
            <a:endParaRPr lang="en-US" altLang="ja-JP" sz="2800" dirty="0">
              <a:solidFill>
                <a:srgbClr val="002060"/>
              </a:solidFill>
              <a:latin typeface="Meiryo UI" panose="020B0604030504040204" pitchFamily="50" charset="-128"/>
              <a:ea typeface="Meiryo UI" panose="020B0604030504040204" pitchFamily="50" charset="-128"/>
            </a:endParaRPr>
          </a:p>
          <a:p>
            <a:pPr marL="0" indent="0">
              <a:buNone/>
              <a:defRPr/>
            </a:pPr>
            <a:r>
              <a:rPr lang="ja-JP" altLang="en-US" sz="2000" dirty="0">
                <a:solidFill>
                  <a:prstClr val="black"/>
                </a:solidFill>
                <a:latin typeface="Meiryo UI" panose="020B0604030504040204" pitchFamily="50" charset="-128"/>
                <a:ea typeface="Meiryo UI" panose="020B0604030504040204" pitchFamily="50" charset="-128"/>
              </a:rPr>
              <a:t>　　今、そこにある脅威～内部不正による情報流出のリスク～</a:t>
            </a:r>
            <a:r>
              <a:rPr lang="ja-JP" altLang="en-US" sz="2000" dirty="0">
                <a:solidFill>
                  <a:srgbClr val="0070C0"/>
                </a:solidFill>
                <a:latin typeface="Meiryo UI" panose="020B0604030504040204" pitchFamily="50" charset="-128"/>
                <a:ea typeface="Meiryo UI" panose="020B0604030504040204" pitchFamily="50" charset="-128"/>
                <a:cs typeface="Arial" panose="020B0604020202020204" pitchFamily="34" charset="0"/>
              </a:rPr>
              <a:t>　　</a:t>
            </a:r>
            <a:endParaRPr lang="en-US" altLang="ja-JP" sz="2000" dirty="0">
              <a:solidFill>
                <a:srgbClr val="0070C0"/>
              </a:solidFill>
              <a:latin typeface="Meiryo UI" panose="020B0604030504040204" pitchFamily="50" charset="-128"/>
              <a:ea typeface="Meiryo UI" panose="020B0604030504040204" pitchFamily="50" charset="-128"/>
              <a:cs typeface="Arial" panose="020B0604020202020204" pitchFamily="34" charset="0"/>
            </a:endParaRPr>
          </a:p>
          <a:p>
            <a:pPr marL="0" indent="0">
              <a:buNone/>
              <a:defRPr/>
            </a:pPr>
            <a:r>
              <a:rPr lang="ja-JP" altLang="en-US" sz="2000" dirty="0">
                <a:solidFill>
                  <a:srgbClr val="0070C0"/>
                </a:solidFill>
                <a:latin typeface="Meiryo UI" panose="020B0604030504040204" pitchFamily="50" charset="-128"/>
                <a:ea typeface="Meiryo UI" panose="020B0604030504040204" pitchFamily="50" charset="-128"/>
                <a:cs typeface="Arial" panose="020B0604020202020204" pitchFamily="34" charset="0"/>
              </a:rPr>
              <a:t>　　　</a:t>
            </a:r>
            <a:r>
              <a:rPr lang="en-US" altLang="ja-JP" sz="2000" dirty="0">
                <a:solidFill>
                  <a:srgbClr val="0070C0"/>
                </a:solidFill>
                <a:latin typeface="Meiryo UI" panose="020B0604030504040204" pitchFamily="50" charset="-128"/>
                <a:ea typeface="Meiryo UI" panose="020B0604030504040204" pitchFamily="50" charset="-128"/>
                <a:cs typeface="Arial" panose="020B0604020202020204" pitchFamily="34" charset="0"/>
              </a:rPr>
              <a:t>https://www.youtube.com/watch?v=YVBHBIf23gA</a:t>
            </a:r>
            <a:br>
              <a:rPr lang="en-US" altLang="ja-JP" sz="2300" dirty="0">
                <a:solidFill>
                  <a:srgbClr val="0070C0"/>
                </a:solidFill>
                <a:latin typeface="Meiryo UI" panose="020B0604030504040204" pitchFamily="50" charset="-128"/>
                <a:ea typeface="Meiryo UI" panose="020B0604030504040204" pitchFamily="50" charset="-128"/>
                <a:cs typeface="Arial" panose="020B0604020202020204" pitchFamily="34" charset="0"/>
              </a:rPr>
            </a:br>
            <a:endParaRPr lang="en-US" altLang="ja-JP" sz="2300" dirty="0">
              <a:solidFill>
                <a:srgbClr val="0070C0"/>
              </a:solidFill>
              <a:latin typeface="Meiryo UI" panose="020B0604030504040204" pitchFamily="50" charset="-128"/>
              <a:ea typeface="Meiryo UI" panose="020B0604030504040204" pitchFamily="50" charset="-128"/>
              <a:cs typeface="Arial" panose="020B0604020202020204" pitchFamily="34" charset="0"/>
            </a:endParaRPr>
          </a:p>
          <a:p>
            <a:pPr marL="0" indent="0">
              <a:buNone/>
              <a:defRPr/>
            </a:pPr>
            <a:endParaRPr lang="en-US" altLang="ja-JP" sz="2300" dirty="0">
              <a:solidFill>
                <a:srgbClr val="0070C0"/>
              </a:solidFill>
              <a:latin typeface="Meiryo UI" panose="020B0604030504040204" pitchFamily="50" charset="-128"/>
              <a:ea typeface="Meiryo UI" panose="020B0604030504040204" pitchFamily="50" charset="-128"/>
              <a:cs typeface="Arial" panose="020B0604020202020204" pitchFamily="34" charset="0"/>
            </a:endParaRPr>
          </a:p>
          <a:p>
            <a:pPr marL="0" indent="0">
              <a:buNone/>
              <a:defRPr/>
            </a:pPr>
            <a:endParaRPr lang="en-US" altLang="ja-JP" sz="2400" dirty="0">
              <a:solidFill>
                <a:prstClr val="black"/>
              </a:solidFill>
              <a:latin typeface="Meiryo UI" panose="020B0604030504040204" pitchFamily="50" charset="-128"/>
              <a:ea typeface="Meiryo UI" panose="020B0604030504040204" pitchFamily="50" charset="-128"/>
            </a:endParaRPr>
          </a:p>
          <a:p>
            <a:pPr>
              <a:defRPr/>
            </a:pPr>
            <a:r>
              <a:rPr lang="ja-JP" altLang="en-US" sz="2800" dirty="0">
                <a:solidFill>
                  <a:srgbClr val="002060"/>
                </a:solidFill>
                <a:latin typeface="Meiryo UI" panose="020B0604030504040204" pitchFamily="50" charset="-128"/>
                <a:ea typeface="Meiryo UI" panose="020B0604030504040204" pitchFamily="50" charset="-128"/>
              </a:rPr>
              <a:t>組織における内部不正防止ガイドライン　</a:t>
            </a:r>
            <a:r>
              <a:rPr lang="ja-JP" altLang="en-US" sz="2800" dirty="0">
                <a:solidFill>
                  <a:prstClr val="black"/>
                </a:solidFill>
                <a:latin typeface="Meiryo UI" panose="020B0604030504040204" pitchFamily="50" charset="-128"/>
                <a:ea typeface="Meiryo UI" panose="020B0604030504040204" pitchFamily="50" charset="-128"/>
              </a:rPr>
              <a:t>　</a:t>
            </a:r>
            <a:endParaRPr lang="en-US" altLang="ja-JP" sz="2800" dirty="0">
              <a:solidFill>
                <a:prstClr val="black"/>
              </a:solidFill>
              <a:latin typeface="Meiryo UI" panose="020B0604030504040204" pitchFamily="50" charset="-128"/>
              <a:ea typeface="Meiryo UI" panose="020B0604030504040204" pitchFamily="50" charset="-128"/>
            </a:endParaRPr>
          </a:p>
          <a:p>
            <a:pPr marL="0" indent="0">
              <a:buNone/>
              <a:defRPr/>
            </a:pPr>
            <a:r>
              <a:rPr lang="ja-JP" altLang="en-US" sz="2000" dirty="0">
                <a:solidFill>
                  <a:prstClr val="black"/>
                </a:solidFill>
                <a:latin typeface="Meiryo UI" panose="020B0604030504040204" pitchFamily="50" charset="-128"/>
                <a:ea typeface="Meiryo UI" panose="020B0604030504040204" pitchFamily="50" charset="-128"/>
              </a:rPr>
              <a:t>　　内部不正防止の在り方について、</a:t>
            </a:r>
            <a:r>
              <a:rPr lang="en-US" altLang="ja-JP" sz="2000" dirty="0">
                <a:solidFill>
                  <a:prstClr val="black"/>
                </a:solidFill>
                <a:latin typeface="Meiryo UI" panose="020B0604030504040204" pitchFamily="50" charset="-128"/>
                <a:ea typeface="Meiryo UI" panose="020B0604030504040204" pitchFamily="50" charset="-128"/>
              </a:rPr>
              <a:t>10</a:t>
            </a:r>
            <a:r>
              <a:rPr lang="ja-JP" altLang="en-US" sz="2000" dirty="0">
                <a:solidFill>
                  <a:prstClr val="black"/>
                </a:solidFill>
                <a:latin typeface="Meiryo UI" panose="020B0604030504040204" pitchFamily="50" charset="-128"/>
                <a:ea typeface="Meiryo UI" panose="020B0604030504040204" pitchFamily="50" charset="-128"/>
              </a:rPr>
              <a:t>の観点のもと、合計</a:t>
            </a:r>
            <a:r>
              <a:rPr lang="en-US" altLang="ja-JP" sz="2000" dirty="0">
                <a:solidFill>
                  <a:prstClr val="black"/>
                </a:solidFill>
                <a:latin typeface="Meiryo UI" panose="020B0604030504040204" pitchFamily="50" charset="-128"/>
                <a:ea typeface="Meiryo UI" panose="020B0604030504040204" pitchFamily="50" charset="-128"/>
              </a:rPr>
              <a:t>30</a:t>
            </a:r>
            <a:r>
              <a:rPr lang="ja-JP" altLang="en-US" sz="2000" dirty="0">
                <a:solidFill>
                  <a:prstClr val="black"/>
                </a:solidFill>
                <a:latin typeface="Meiryo UI" panose="020B0604030504040204" pitchFamily="50" charset="-128"/>
                <a:ea typeface="Meiryo UI" panose="020B0604030504040204" pitchFamily="50" charset="-128"/>
              </a:rPr>
              <a:t>項目からなる</a:t>
            </a:r>
            <a:br>
              <a:rPr lang="en-US" altLang="ja-JP" sz="2000" dirty="0">
                <a:solidFill>
                  <a:prstClr val="black"/>
                </a:solidFill>
                <a:latin typeface="Meiryo UI" panose="020B0604030504040204" pitchFamily="50" charset="-128"/>
                <a:ea typeface="Meiryo UI" panose="020B0604030504040204" pitchFamily="50" charset="-128"/>
              </a:rPr>
            </a:br>
            <a:r>
              <a:rPr lang="ja-JP" altLang="en-US" sz="2000" dirty="0">
                <a:solidFill>
                  <a:prstClr val="black"/>
                </a:solidFill>
                <a:latin typeface="Meiryo UI" panose="020B0604030504040204" pitchFamily="50" charset="-128"/>
                <a:ea typeface="Meiryo UI" panose="020B0604030504040204" pitchFamily="50" charset="-128"/>
              </a:rPr>
              <a:t>　　具体的な対策を示したガイドライン </a:t>
            </a:r>
            <a:r>
              <a:rPr lang="ja-JP" altLang="en-US" sz="2000" dirty="0">
                <a:solidFill>
                  <a:srgbClr val="0070C0"/>
                </a:solidFill>
                <a:latin typeface="Meiryo UI" panose="020B0604030504040204" pitchFamily="50" charset="-128"/>
                <a:ea typeface="Meiryo UI" panose="020B0604030504040204" pitchFamily="50" charset="-128"/>
              </a:rPr>
              <a:t>　　　</a:t>
            </a:r>
            <a:endParaRPr lang="en-US" altLang="ja-JP" sz="2000" dirty="0">
              <a:solidFill>
                <a:srgbClr val="0070C0"/>
              </a:solidFill>
              <a:latin typeface="Meiryo UI" panose="020B0604030504040204" pitchFamily="50" charset="-128"/>
              <a:ea typeface="Meiryo UI" panose="020B0604030504040204" pitchFamily="50" charset="-128"/>
            </a:endParaRPr>
          </a:p>
          <a:p>
            <a:pPr marL="0" indent="0">
              <a:buNone/>
              <a:defRPr/>
            </a:pPr>
            <a:r>
              <a:rPr lang="ja-JP" altLang="en-US" sz="2000" dirty="0">
                <a:solidFill>
                  <a:srgbClr val="0070C0"/>
                </a:solidFill>
                <a:latin typeface="Meiryo UI" panose="020B0604030504040204" pitchFamily="50" charset="-128"/>
                <a:ea typeface="Meiryo UI" panose="020B0604030504040204" pitchFamily="50" charset="-128"/>
                <a:cs typeface="Arial" panose="020B0604020202020204" pitchFamily="34" charset="0"/>
              </a:rPr>
              <a:t>　　　</a:t>
            </a:r>
            <a:r>
              <a:rPr lang="en-US" altLang="ja-JP" sz="2000" dirty="0">
                <a:solidFill>
                  <a:srgbClr val="0070C0"/>
                </a:solidFill>
                <a:latin typeface="Meiryo UI" panose="020B0604030504040204" pitchFamily="50" charset="-128"/>
                <a:ea typeface="Meiryo UI" panose="020B0604030504040204" pitchFamily="50" charset="-128"/>
                <a:cs typeface="Arial" panose="020B0604020202020204" pitchFamily="34" charset="0"/>
              </a:rPr>
              <a:t>https://www.ipa.go.jp/security/guide/insider.html</a:t>
            </a:r>
            <a:endParaRPr lang="ja-JP" altLang="en-US" sz="2000" dirty="0">
              <a:solidFill>
                <a:prstClr val="black"/>
              </a:solidFill>
              <a:latin typeface="Meiryo UI" panose="020B0604030504040204" pitchFamily="50" charset="-128"/>
              <a:ea typeface="Meiryo UI" panose="020B0604030504040204" pitchFamily="50" charset="-128"/>
            </a:endParaRPr>
          </a:p>
        </p:txBody>
      </p:sp>
      <p:pic>
        <p:nvPicPr>
          <p:cNvPr id="7" name="図 6">
            <a:extLst>
              <a:ext uri="{FF2B5EF4-FFF2-40B4-BE49-F238E27FC236}">
                <a16:creationId xmlns:a16="http://schemas.microsoft.com/office/drawing/2014/main" id="{414083A8-CBB6-1AF0-4DBE-4D1D0616E51F}"/>
              </a:ext>
            </a:extLst>
          </p:cNvPr>
          <p:cNvPicPr>
            <a:picLocks noChangeAspect="1"/>
          </p:cNvPicPr>
          <p:nvPr/>
        </p:nvPicPr>
        <p:blipFill>
          <a:blip r:embed="rId3"/>
          <a:stretch>
            <a:fillRect/>
          </a:stretch>
        </p:blipFill>
        <p:spPr>
          <a:xfrm>
            <a:off x="7973390" y="1435476"/>
            <a:ext cx="2446959" cy="1325563"/>
          </a:xfrm>
          <a:prstGeom prst="rect">
            <a:avLst/>
          </a:prstGeom>
        </p:spPr>
      </p:pic>
      <p:pic>
        <p:nvPicPr>
          <p:cNvPr id="5" name="図 4" descr="QR コード&#10;&#10;自動的に生成された説明">
            <a:extLst>
              <a:ext uri="{FF2B5EF4-FFF2-40B4-BE49-F238E27FC236}">
                <a16:creationId xmlns:a16="http://schemas.microsoft.com/office/drawing/2014/main" id="{61BC6F8D-2A9C-72ED-6A28-2BE94371E8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06063" y="3758212"/>
            <a:ext cx="1714286" cy="2438095"/>
          </a:xfrm>
          <a:prstGeom prst="rect">
            <a:avLst/>
          </a:prstGeom>
        </p:spPr>
      </p:pic>
    </p:spTree>
    <p:extLst>
      <p:ext uri="{BB962C8B-B14F-4D97-AF65-F5344CB8AC3E}">
        <p14:creationId xmlns:p14="http://schemas.microsoft.com/office/powerpoint/2010/main" val="27993875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8444894-EB49-4E13-865C-B2FD12F64314}"/>
              </a:ext>
            </a:extLst>
          </p:cNvPr>
          <p:cNvSpPr>
            <a:spLocks noGrp="1"/>
          </p:cNvSpPr>
          <p:nvPr>
            <p:ph type="title"/>
          </p:nvPr>
        </p:nvSpPr>
        <p:spPr>
          <a:xfrm>
            <a:off x="424800" y="363600"/>
            <a:ext cx="11343600" cy="748800"/>
          </a:xfrm>
        </p:spPr>
        <p:txBody>
          <a:bodyPr>
            <a:normAutofit/>
          </a:bodyPr>
          <a:lstStyle/>
          <a:p>
            <a:r>
              <a:rPr lang="ja-JP" altLang="en-US" sz="3600" dirty="0">
                <a:latin typeface="Meiryo UI" panose="020B0604030504040204" pitchFamily="50" charset="-128"/>
                <a:ea typeface="Meiryo UI" panose="020B0604030504040204" pitchFamily="50" charset="-128"/>
              </a:rPr>
              <a:t>参考資料</a:t>
            </a:r>
          </a:p>
        </p:txBody>
      </p:sp>
      <p:sp>
        <p:nvSpPr>
          <p:cNvPr id="5" name="スライド番号プレースホルダー 4">
            <a:extLst>
              <a:ext uri="{FF2B5EF4-FFF2-40B4-BE49-F238E27FC236}">
                <a16:creationId xmlns:a16="http://schemas.microsoft.com/office/drawing/2014/main" id="{C33EF7AD-8967-4BC8-AB5D-D047882A3C37}"/>
              </a:ext>
            </a:extLst>
          </p:cNvPr>
          <p:cNvSpPr>
            <a:spLocks noGrp="1"/>
          </p:cNvSpPr>
          <p:nvPr>
            <p:ph type="sldNum" sz="quarter" idx="12"/>
          </p:nvPr>
        </p:nvSpPr>
        <p:spPr>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52F5C37E-78E7-4400-AF3C-CDF83D76E687}" type="slidenum">
              <a:rPr lang="ja-JP" altLang="en-US">
                <a:solidFill>
                  <a:prstClr val="black">
                    <a:tint val="75000"/>
                  </a:prstClr>
                </a:solidFill>
                <a:latin typeface="Arial"/>
                <a:ea typeface="メイリオ"/>
              </a:rPr>
              <a:pPr/>
              <a:t>24</a:t>
            </a:fld>
            <a:endParaRPr lang="ja-JP" altLang="en-US">
              <a:solidFill>
                <a:prstClr val="black">
                  <a:tint val="75000"/>
                </a:prstClr>
              </a:solidFill>
              <a:latin typeface="Arial"/>
              <a:ea typeface="メイリオ"/>
            </a:endParaRPr>
          </a:p>
        </p:txBody>
      </p:sp>
      <p:sp>
        <p:nvSpPr>
          <p:cNvPr id="3" name="コンテンツ プレースホルダー 2">
            <a:extLst>
              <a:ext uri="{FF2B5EF4-FFF2-40B4-BE49-F238E27FC236}">
                <a16:creationId xmlns:a16="http://schemas.microsoft.com/office/drawing/2014/main" id="{C7EDD58F-876C-4DAA-A755-E0073B81926D}"/>
              </a:ext>
            </a:extLst>
          </p:cNvPr>
          <p:cNvSpPr>
            <a:spLocks noGrp="1"/>
          </p:cNvSpPr>
          <p:nvPr>
            <p:ph idx="4294967295"/>
          </p:nvPr>
        </p:nvSpPr>
        <p:spPr>
          <a:xfrm>
            <a:off x="424799" y="1620000"/>
            <a:ext cx="10833009" cy="4351338"/>
          </a:xfrm>
        </p:spPr>
        <p:txBody>
          <a:bodyPr/>
          <a:lstStyle/>
          <a:p>
            <a:r>
              <a:rPr lang="ja-JP" altLang="en-US" sz="2800" dirty="0">
                <a:solidFill>
                  <a:srgbClr val="002060"/>
                </a:solidFill>
                <a:latin typeface="Meiryo UI" panose="020B0604030504040204" pitchFamily="50" charset="-128"/>
                <a:ea typeface="Meiryo UI" panose="020B0604030504040204" pitchFamily="50" charset="-128"/>
              </a:rPr>
              <a:t>中小企業の情報セキュリティ対策ガイドライン</a:t>
            </a:r>
            <a:endParaRPr lang="en-US" altLang="ja-JP" sz="2800" dirty="0">
              <a:solidFill>
                <a:srgbClr val="002060"/>
              </a:solidFill>
              <a:latin typeface="Meiryo UI" panose="020B0604030504040204" pitchFamily="50" charset="-128"/>
              <a:ea typeface="Meiryo UI" panose="020B0604030504040204" pitchFamily="50" charset="-128"/>
            </a:endParaRPr>
          </a:p>
          <a:p>
            <a:pPr marL="0" indent="0">
              <a:buNone/>
            </a:pPr>
            <a:r>
              <a:rPr lang="ja-JP" altLang="en-US" sz="18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中小企業の経営者や実務担当者が、情報セキュリティ対策の必要性を理解し、情報を安全に</a:t>
            </a:r>
            <a:endParaRPr lang="en-US" altLang="ja-JP" sz="2000" dirty="0">
              <a:latin typeface="Meiryo UI" panose="020B0604030504040204" pitchFamily="50" charset="-128"/>
              <a:ea typeface="Meiryo UI" panose="020B0604030504040204" pitchFamily="50" charset="-128"/>
            </a:endParaRPr>
          </a:p>
          <a:p>
            <a:pPr marL="0" indent="0">
              <a:buNone/>
            </a:pPr>
            <a:r>
              <a:rPr lang="ja-JP" altLang="en-US" sz="2000" dirty="0">
                <a:latin typeface="Meiryo UI" panose="020B0604030504040204" pitchFamily="50" charset="-128"/>
                <a:ea typeface="Meiryo UI" panose="020B0604030504040204" pitchFamily="50" charset="-128"/>
              </a:rPr>
              <a:t>　　管理するための具体的な手順等を示したガイドライン</a:t>
            </a:r>
            <a:endParaRPr lang="en-US" altLang="ja-JP" sz="2000" dirty="0">
              <a:latin typeface="Meiryo UI" panose="020B0604030504040204" pitchFamily="50" charset="-128"/>
              <a:ea typeface="Meiryo UI" panose="020B0604030504040204" pitchFamily="50" charset="-128"/>
            </a:endParaRPr>
          </a:p>
          <a:p>
            <a:pPr marL="0" indent="0">
              <a:buNone/>
            </a:pPr>
            <a:r>
              <a:rPr lang="ja-JP" altLang="en-US" sz="1600" dirty="0">
                <a:solidFill>
                  <a:srgbClr val="0070C0"/>
                </a:solidFill>
                <a:latin typeface="Meiryo UI" panose="020B0604030504040204" pitchFamily="50" charset="-128"/>
                <a:ea typeface="Meiryo UI" panose="020B0604030504040204" pitchFamily="50" charset="-128"/>
              </a:rPr>
              <a:t>　　</a:t>
            </a:r>
            <a:r>
              <a:rPr lang="en-US" altLang="ja-JP" sz="2000" dirty="0">
                <a:solidFill>
                  <a:srgbClr val="0070C0"/>
                </a:solidFill>
                <a:latin typeface="Meiryo UI" panose="020B0604030504040204" pitchFamily="50" charset="-128"/>
                <a:ea typeface="Meiryo UI" panose="020B0604030504040204" pitchFamily="50" charset="-128"/>
              </a:rPr>
              <a:t>https://www.ipa.go.jp/security/keihatsu/sme/guideline/</a:t>
            </a:r>
          </a:p>
          <a:p>
            <a:pPr marL="0" indent="0">
              <a:buNone/>
            </a:pPr>
            <a:endParaRPr lang="en-US" altLang="ja-JP" sz="2400" dirty="0">
              <a:latin typeface="Meiryo UI" panose="020B0604030504040204" pitchFamily="50" charset="-128"/>
              <a:ea typeface="Meiryo UI" panose="020B0604030504040204" pitchFamily="50" charset="-128"/>
            </a:endParaRPr>
          </a:p>
          <a:p>
            <a:r>
              <a:rPr lang="en-US" altLang="ja-JP" sz="2800" dirty="0">
                <a:solidFill>
                  <a:srgbClr val="002060"/>
                </a:solidFill>
                <a:latin typeface="Meiryo UI" panose="020B0604030504040204" pitchFamily="50" charset="-128"/>
                <a:ea typeface="Meiryo UI" panose="020B0604030504040204" pitchFamily="50" charset="-128"/>
              </a:rPr>
              <a:t>SECURITY ACTION</a:t>
            </a:r>
          </a:p>
          <a:p>
            <a:pPr marL="0" indent="0">
              <a:buNone/>
            </a:pPr>
            <a:r>
              <a:rPr lang="ja-JP" altLang="en-US" sz="18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中小企業自らが情報セキュリティ対策に取組むことを自己宣言する制度</a:t>
            </a:r>
            <a:endParaRPr lang="en-US" altLang="ja-JP" sz="2000" dirty="0">
              <a:latin typeface="Meiryo UI" panose="020B0604030504040204" pitchFamily="50" charset="-128"/>
              <a:ea typeface="Meiryo UI" panose="020B0604030504040204" pitchFamily="50" charset="-128"/>
            </a:endParaRPr>
          </a:p>
          <a:p>
            <a:pPr marL="0" indent="0">
              <a:buNone/>
            </a:pPr>
            <a:r>
              <a:rPr lang="ja-JP" altLang="en-US" sz="1600" dirty="0">
                <a:latin typeface="Meiryo UI" panose="020B0604030504040204" pitchFamily="50" charset="-128"/>
                <a:ea typeface="Meiryo UI" panose="020B0604030504040204" pitchFamily="50" charset="-128"/>
              </a:rPr>
              <a:t>　</a:t>
            </a:r>
            <a:r>
              <a:rPr lang="ja-JP" altLang="en-US" sz="1600" dirty="0">
                <a:solidFill>
                  <a:srgbClr val="0070C0"/>
                </a:solidFill>
                <a:latin typeface="Meiryo UI" panose="020B0604030504040204" pitchFamily="50" charset="-128"/>
                <a:ea typeface="Meiryo UI" panose="020B0604030504040204" pitchFamily="50" charset="-128"/>
              </a:rPr>
              <a:t>　</a:t>
            </a:r>
            <a:r>
              <a:rPr lang="en-US" altLang="ja-JP" sz="2000" dirty="0">
                <a:solidFill>
                  <a:srgbClr val="0070C0"/>
                </a:solidFill>
                <a:latin typeface="Meiryo UI" panose="020B0604030504040204" pitchFamily="50" charset="-128"/>
                <a:ea typeface="Meiryo UI" panose="020B0604030504040204" pitchFamily="50" charset="-128"/>
              </a:rPr>
              <a:t>https://www.ipa.go.jp/security/security-action/</a:t>
            </a:r>
            <a:endParaRPr lang="ja-JP" altLang="en-US" sz="2000" dirty="0">
              <a:solidFill>
                <a:srgbClr val="0070C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40177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1756C545-11DD-4323-5181-ECEF73C3C060}"/>
              </a:ext>
            </a:extLst>
          </p:cNvPr>
          <p:cNvSpPr>
            <a:spLocks noGrp="1"/>
          </p:cNvSpPr>
          <p:nvPr>
            <p:ph type="title"/>
          </p:nvPr>
        </p:nvSpPr>
        <p:spPr>
          <a:xfrm>
            <a:off x="424800" y="363600"/>
            <a:ext cx="11344102" cy="748780"/>
          </a:xfrm>
        </p:spPr>
        <p:txBody>
          <a:bodyPr>
            <a:normAutofit/>
          </a:bodyPr>
          <a:lstStyle/>
          <a:p>
            <a:r>
              <a:rPr lang="ja-JP" altLang="en-US" sz="3600" dirty="0">
                <a:latin typeface="Meiryo UI" panose="020B0604030504040204" pitchFamily="50" charset="-128"/>
                <a:ea typeface="Meiryo UI" panose="020B0604030504040204" pitchFamily="50" charset="-128"/>
              </a:rPr>
              <a:t>目次</a:t>
            </a:r>
          </a:p>
        </p:txBody>
      </p:sp>
      <p:sp>
        <p:nvSpPr>
          <p:cNvPr id="5" name="コンテンツ プレースホルダー 4">
            <a:extLst>
              <a:ext uri="{FF2B5EF4-FFF2-40B4-BE49-F238E27FC236}">
                <a16:creationId xmlns:a16="http://schemas.microsoft.com/office/drawing/2014/main" id="{D434AEAB-C80F-8286-41B2-E8E7E74F269B}"/>
              </a:ext>
            </a:extLst>
          </p:cNvPr>
          <p:cNvSpPr>
            <a:spLocks noGrp="1"/>
          </p:cNvSpPr>
          <p:nvPr>
            <p:ph idx="1"/>
          </p:nvPr>
        </p:nvSpPr>
        <p:spPr>
          <a:xfrm>
            <a:off x="424800" y="1620000"/>
            <a:ext cx="10515600" cy="4351338"/>
          </a:xfrm>
        </p:spPr>
        <p:txBody>
          <a:bodyPr>
            <a:normAutofit/>
          </a:bodyPr>
          <a:lstStyle/>
          <a:p>
            <a:pPr marL="287213" indent="-385763">
              <a:buFont typeface="+mj-lt"/>
              <a:buAutoNum type="arabicPeriod"/>
            </a:pPr>
            <a:r>
              <a:rPr lang="ja-JP" altLang="en-US" sz="2800" dirty="0">
                <a:latin typeface="Meiryo UI" panose="020B0604030504040204" pitchFamily="50" charset="-128"/>
                <a:ea typeface="Meiryo UI" panose="020B0604030504040204" pitchFamily="50" charset="-128"/>
              </a:rPr>
              <a:t>はじめに</a:t>
            </a:r>
            <a:endParaRPr lang="en-US" altLang="ja-JP" sz="2800" dirty="0">
              <a:latin typeface="Meiryo UI" panose="020B0604030504040204" pitchFamily="50" charset="-128"/>
              <a:ea typeface="Meiryo UI" panose="020B0604030504040204" pitchFamily="50" charset="-128"/>
            </a:endParaRPr>
          </a:p>
          <a:p>
            <a:pPr marL="287213" indent="-385763">
              <a:buFont typeface="+mj-lt"/>
              <a:buAutoNum type="arabicPeriod"/>
            </a:pPr>
            <a:r>
              <a:rPr lang="ja-JP" altLang="en-US" sz="2800" dirty="0">
                <a:latin typeface="Meiryo UI" panose="020B0604030504040204" pitchFamily="50" charset="-128"/>
                <a:ea typeface="Meiryo UI" panose="020B0604030504040204" pitchFamily="50" charset="-128"/>
              </a:rPr>
              <a:t>昨今の内部不正</a:t>
            </a:r>
            <a:endParaRPr lang="en-US" altLang="ja-JP" sz="2800" dirty="0">
              <a:latin typeface="Meiryo UI" panose="020B0604030504040204" pitchFamily="50" charset="-128"/>
              <a:ea typeface="Meiryo UI" panose="020B0604030504040204" pitchFamily="50" charset="-128"/>
            </a:endParaRPr>
          </a:p>
          <a:p>
            <a:pPr marL="287213" indent="-385763">
              <a:buFont typeface="+mj-lt"/>
              <a:buAutoNum type="arabicPeriod"/>
            </a:pPr>
            <a:r>
              <a:rPr lang="ja-JP" altLang="en-US" sz="2800" dirty="0">
                <a:latin typeface="Meiryo UI" panose="020B0604030504040204" pitchFamily="50" charset="-128"/>
                <a:ea typeface="Meiryo UI" panose="020B0604030504040204" pitchFamily="50" charset="-128"/>
              </a:rPr>
              <a:t>内部不正の主な手口</a:t>
            </a:r>
            <a:endParaRPr lang="en-US" altLang="ja-JP" sz="2800" dirty="0">
              <a:latin typeface="Meiryo UI" panose="020B0604030504040204" pitchFamily="50" charset="-128"/>
              <a:ea typeface="Meiryo UI" panose="020B0604030504040204" pitchFamily="50" charset="-128"/>
            </a:endParaRPr>
          </a:p>
          <a:p>
            <a:pPr marL="287213" indent="-385763">
              <a:buFont typeface="+mj-lt"/>
              <a:buAutoNum type="arabicPeriod"/>
            </a:pPr>
            <a:r>
              <a:rPr lang="ja-JP" altLang="en-US" sz="2800" dirty="0">
                <a:latin typeface="Meiryo UI" panose="020B0604030504040204" pitchFamily="50" charset="-128"/>
                <a:ea typeface="Meiryo UI" panose="020B0604030504040204" pitchFamily="50" charset="-128"/>
              </a:rPr>
              <a:t>不正をおこさせないポイント</a:t>
            </a:r>
            <a:endParaRPr lang="en-US" altLang="ja-JP" sz="2800" dirty="0">
              <a:latin typeface="Meiryo UI" panose="020B0604030504040204" pitchFamily="50" charset="-128"/>
              <a:ea typeface="Meiryo UI" panose="020B0604030504040204" pitchFamily="50" charset="-128"/>
            </a:endParaRPr>
          </a:p>
          <a:p>
            <a:pPr marL="287213" indent="-385763">
              <a:buFont typeface="+mj-lt"/>
              <a:buAutoNum type="arabicPeriod"/>
            </a:pPr>
            <a:r>
              <a:rPr lang="ja-JP" altLang="en-US" sz="2800" dirty="0">
                <a:latin typeface="Meiryo UI" panose="020B0604030504040204" pitchFamily="50" charset="-128"/>
                <a:ea typeface="Meiryo UI" panose="020B0604030504040204" pitchFamily="50" charset="-128"/>
              </a:rPr>
              <a:t>内部不正を防止するための組織的対策</a:t>
            </a:r>
            <a:endParaRPr lang="en-US" altLang="ja-JP" sz="2800" dirty="0">
              <a:latin typeface="Meiryo UI" panose="020B0604030504040204" pitchFamily="50" charset="-128"/>
              <a:ea typeface="Meiryo UI" panose="020B0604030504040204" pitchFamily="50" charset="-128"/>
            </a:endParaRPr>
          </a:p>
          <a:p>
            <a:pPr marL="287213" indent="-385763">
              <a:buFont typeface="+mj-lt"/>
              <a:buAutoNum type="arabicPeriod"/>
            </a:pPr>
            <a:r>
              <a:rPr lang="ja-JP" altLang="en-US" sz="2800" dirty="0">
                <a:latin typeface="Meiryo UI" panose="020B0604030504040204" pitchFamily="50" charset="-128"/>
                <a:ea typeface="Meiryo UI" panose="020B0604030504040204" pitchFamily="50" charset="-128"/>
              </a:rPr>
              <a:t>参考資料</a:t>
            </a:r>
            <a:endParaRPr lang="en-US" altLang="ja-JP" sz="28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65786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8" name="グラフィックス 1037" descr="建物 枠線">
            <a:extLst>
              <a:ext uri="{FF2B5EF4-FFF2-40B4-BE49-F238E27FC236}">
                <a16:creationId xmlns:a16="http://schemas.microsoft.com/office/drawing/2014/main" id="{659953FF-E946-117D-088C-93DE364A98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84132" y="2152877"/>
            <a:ext cx="1051877" cy="1051877"/>
          </a:xfrm>
          <a:prstGeom prst="rect">
            <a:avLst/>
          </a:prstGeom>
        </p:spPr>
      </p:pic>
      <p:sp>
        <p:nvSpPr>
          <p:cNvPr id="1051" name="楕円 1050">
            <a:extLst>
              <a:ext uri="{FF2B5EF4-FFF2-40B4-BE49-F238E27FC236}">
                <a16:creationId xmlns:a16="http://schemas.microsoft.com/office/drawing/2014/main" id="{F97A19D0-5688-5BDE-8623-5FA396AB1F34}"/>
              </a:ext>
            </a:extLst>
          </p:cNvPr>
          <p:cNvSpPr/>
          <p:nvPr/>
        </p:nvSpPr>
        <p:spPr>
          <a:xfrm>
            <a:off x="2446188" y="5123505"/>
            <a:ext cx="3412524" cy="1325563"/>
          </a:xfrm>
          <a:prstGeom prst="ellipse">
            <a:avLst/>
          </a:prstGeom>
          <a:gradFill flip="none" rotWithShape="1">
            <a:gsLst>
              <a:gs pos="100000">
                <a:schemeClr val="accent2"/>
              </a:gs>
              <a:gs pos="85000">
                <a:schemeClr val="bg1"/>
              </a:gs>
            </a:gsLst>
            <a:path path="shap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1049" name="四角形: 角を丸くする 1048">
            <a:extLst>
              <a:ext uri="{FF2B5EF4-FFF2-40B4-BE49-F238E27FC236}">
                <a16:creationId xmlns:a16="http://schemas.microsoft.com/office/drawing/2014/main" id="{18BBE4B8-E7D0-81C4-3193-EA94E1AA3BAA}"/>
              </a:ext>
            </a:extLst>
          </p:cNvPr>
          <p:cNvSpPr/>
          <p:nvPr/>
        </p:nvSpPr>
        <p:spPr>
          <a:xfrm>
            <a:off x="2424220" y="1533719"/>
            <a:ext cx="3434492" cy="3468390"/>
          </a:xfrm>
          <a:prstGeom prst="roundRect">
            <a:avLst>
              <a:gd name="adj" fmla="val 8154"/>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1039" name="フリーフォーム: 図形 1038">
            <a:extLst>
              <a:ext uri="{FF2B5EF4-FFF2-40B4-BE49-F238E27FC236}">
                <a16:creationId xmlns:a16="http://schemas.microsoft.com/office/drawing/2014/main" id="{06EE019B-66A4-CB1E-5AA4-0C3129914A40}"/>
              </a:ext>
            </a:extLst>
          </p:cNvPr>
          <p:cNvSpPr/>
          <p:nvPr/>
        </p:nvSpPr>
        <p:spPr>
          <a:xfrm rot="10320963">
            <a:off x="3455509" y="2355758"/>
            <a:ext cx="1079913" cy="812754"/>
          </a:xfrm>
          <a:custGeom>
            <a:avLst/>
            <a:gdLst>
              <a:gd name="connsiteX0" fmla="*/ 244723 w 706986"/>
              <a:gd name="connsiteY0" fmla="*/ 0 h 429846"/>
              <a:gd name="connsiteX1" fmla="*/ 244723 w 706986"/>
              <a:gd name="connsiteY1" fmla="*/ 81488 h 429846"/>
              <a:gd name="connsiteX2" fmla="*/ 706986 w 706986"/>
              <a:gd name="connsiteY2" fmla="*/ 387833 h 429846"/>
              <a:gd name="connsiteX3" fmla="*/ 706986 w 706986"/>
              <a:gd name="connsiteY3" fmla="*/ 429846 h 429846"/>
              <a:gd name="connsiteX4" fmla="*/ 697825 w 706986"/>
              <a:gd name="connsiteY4" fmla="*/ 429846 h 429846"/>
              <a:gd name="connsiteX5" fmla="*/ 675231 w 706986"/>
              <a:gd name="connsiteY5" fmla="*/ 385552 h 429846"/>
              <a:gd name="connsiteX6" fmla="*/ 663783 w 706986"/>
              <a:gd name="connsiteY6" fmla="*/ 371290 h 429846"/>
              <a:gd name="connsiteX7" fmla="*/ 638474 w 706986"/>
              <a:gd name="connsiteY7" fmla="*/ 342307 h 429846"/>
              <a:gd name="connsiteX8" fmla="*/ 620430 w 706986"/>
              <a:gd name="connsiteY8" fmla="*/ 326564 h 429846"/>
              <a:gd name="connsiteX9" fmla="*/ 589013 w 706986"/>
              <a:gd name="connsiteY9" fmla="*/ 302011 h 429846"/>
              <a:gd name="connsiteX10" fmla="*/ 565674 w 706986"/>
              <a:gd name="connsiteY10" fmla="*/ 286848 h 429846"/>
              <a:gd name="connsiteX11" fmla="*/ 527466 w 706986"/>
              <a:gd name="connsiteY11" fmla="*/ 265185 h 429846"/>
              <a:gd name="connsiteX12" fmla="*/ 499961 w 706986"/>
              <a:gd name="connsiteY12" fmla="*/ 251527 h 429846"/>
              <a:gd name="connsiteX13" fmla="*/ 454021 w 706986"/>
              <a:gd name="connsiteY13" fmla="*/ 232277 h 429846"/>
              <a:gd name="connsiteX14" fmla="*/ 424025 w 706986"/>
              <a:gd name="connsiteY14" fmla="*/ 220853 h 429846"/>
              <a:gd name="connsiteX15" fmla="*/ 367039 w 706986"/>
              <a:gd name="connsiteY15" fmla="*/ 203426 h 429846"/>
              <a:gd name="connsiteX16" fmla="*/ 338669 w 706986"/>
              <a:gd name="connsiteY16" fmla="*/ 195281 h 429846"/>
              <a:gd name="connsiteX17" fmla="*/ 244723 w 706986"/>
              <a:gd name="connsiteY17" fmla="*/ 175339 h 429846"/>
              <a:gd name="connsiteX18" fmla="*/ 244723 w 706986"/>
              <a:gd name="connsiteY18" fmla="*/ 256827 h 429846"/>
              <a:gd name="connsiteX19" fmla="*/ 0 w 706986"/>
              <a:gd name="connsiteY19" fmla="*/ 108227 h 42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6986" h="429846">
                <a:moveTo>
                  <a:pt x="244723" y="0"/>
                </a:moveTo>
                <a:lnTo>
                  <a:pt x="244723" y="81488"/>
                </a:lnTo>
                <a:cubicBezTo>
                  <a:pt x="522496" y="128823"/>
                  <a:pt x="706986" y="251086"/>
                  <a:pt x="706986" y="387833"/>
                </a:cubicBezTo>
                <a:lnTo>
                  <a:pt x="706986" y="429846"/>
                </a:lnTo>
                <a:lnTo>
                  <a:pt x="697825" y="429846"/>
                </a:lnTo>
                <a:lnTo>
                  <a:pt x="675231" y="385552"/>
                </a:lnTo>
                <a:lnTo>
                  <a:pt x="663783" y="371290"/>
                </a:lnTo>
                <a:lnTo>
                  <a:pt x="638474" y="342307"/>
                </a:lnTo>
                <a:lnTo>
                  <a:pt x="620430" y="326564"/>
                </a:lnTo>
                <a:lnTo>
                  <a:pt x="589013" y="302011"/>
                </a:lnTo>
                <a:lnTo>
                  <a:pt x="565674" y="286848"/>
                </a:lnTo>
                <a:lnTo>
                  <a:pt x="527466" y="265185"/>
                </a:lnTo>
                <a:lnTo>
                  <a:pt x="499961" y="251527"/>
                </a:lnTo>
                <a:lnTo>
                  <a:pt x="454021" y="232277"/>
                </a:lnTo>
                <a:lnTo>
                  <a:pt x="424025" y="220853"/>
                </a:lnTo>
                <a:lnTo>
                  <a:pt x="367039" y="203426"/>
                </a:lnTo>
                <a:lnTo>
                  <a:pt x="338669" y="195281"/>
                </a:lnTo>
                <a:lnTo>
                  <a:pt x="244723" y="175339"/>
                </a:lnTo>
                <a:lnTo>
                  <a:pt x="244723" y="256827"/>
                </a:lnTo>
                <a:lnTo>
                  <a:pt x="0" y="108227"/>
                </a:lnTo>
                <a:close/>
              </a:path>
            </a:pathLst>
          </a:custGeom>
          <a:solidFill>
            <a:schemeClr val="accent1">
              <a:lumMod val="20000"/>
              <a:lumOff val="80000"/>
            </a:schemeClr>
          </a:solidFill>
          <a:ln w="31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ja-JP" altLang="en-US">
              <a:solidFill>
                <a:prstClr val="white"/>
              </a:solidFill>
              <a:latin typeface="Arial"/>
              <a:ea typeface="メイリオ"/>
            </a:endParaRPr>
          </a:p>
        </p:txBody>
      </p:sp>
      <p:sp>
        <p:nvSpPr>
          <p:cNvPr id="32" name="四角形: 角を丸くする 31">
            <a:extLst>
              <a:ext uri="{FF2B5EF4-FFF2-40B4-BE49-F238E27FC236}">
                <a16:creationId xmlns:a16="http://schemas.microsoft.com/office/drawing/2014/main" id="{00EE9CF4-0E33-E587-7E3D-CA70E196A1BD}"/>
              </a:ext>
            </a:extLst>
          </p:cNvPr>
          <p:cNvSpPr/>
          <p:nvPr/>
        </p:nvSpPr>
        <p:spPr>
          <a:xfrm>
            <a:off x="7108505" y="1544458"/>
            <a:ext cx="2768059" cy="4859898"/>
          </a:xfrm>
          <a:prstGeom prst="roundRect">
            <a:avLst>
              <a:gd name="adj" fmla="val 8154"/>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2" name="タイトル 1">
            <a:extLst>
              <a:ext uri="{FF2B5EF4-FFF2-40B4-BE49-F238E27FC236}">
                <a16:creationId xmlns:a16="http://schemas.microsoft.com/office/drawing/2014/main" id="{152E890D-BB8B-81D3-428E-1DC4E6675914}"/>
              </a:ext>
            </a:extLst>
          </p:cNvPr>
          <p:cNvSpPr>
            <a:spLocks noGrp="1"/>
          </p:cNvSpPr>
          <p:nvPr>
            <p:ph type="title"/>
          </p:nvPr>
        </p:nvSpPr>
        <p:spPr>
          <a:xfrm>
            <a:off x="424800" y="363600"/>
            <a:ext cx="11344102" cy="748780"/>
          </a:xfrm>
        </p:spPr>
        <p:txBody>
          <a:bodyPr>
            <a:normAutofit/>
          </a:bodyPr>
          <a:lstStyle/>
          <a:p>
            <a:r>
              <a:rPr kumimoji="1" lang="en-US" altLang="ja-JP" sz="3600" dirty="0">
                <a:latin typeface="Meiryo UI" panose="020B0604030504040204" pitchFamily="50" charset="-128"/>
                <a:ea typeface="Meiryo UI" panose="020B0604030504040204" pitchFamily="50" charset="-128"/>
              </a:rPr>
              <a:t>1</a:t>
            </a:r>
            <a:r>
              <a:rPr kumimoji="1" lang="ja-JP" altLang="en-US" sz="3600" dirty="0">
                <a:latin typeface="Meiryo UI" panose="020B0604030504040204" pitchFamily="50" charset="-128"/>
                <a:ea typeface="Meiryo UI" panose="020B0604030504040204" pitchFamily="50" charset="-128"/>
              </a:rPr>
              <a:t>．はじめに</a:t>
            </a:r>
          </a:p>
        </p:txBody>
      </p:sp>
      <p:sp>
        <p:nvSpPr>
          <p:cNvPr id="3" name="テキスト ボックス 2">
            <a:extLst>
              <a:ext uri="{FF2B5EF4-FFF2-40B4-BE49-F238E27FC236}">
                <a16:creationId xmlns:a16="http://schemas.microsoft.com/office/drawing/2014/main" id="{C2171C10-CA16-B4B1-5B0E-1A24F735906C}"/>
              </a:ext>
            </a:extLst>
          </p:cNvPr>
          <p:cNvSpPr txBox="1"/>
          <p:nvPr/>
        </p:nvSpPr>
        <p:spPr>
          <a:xfrm>
            <a:off x="7228052" y="1701236"/>
            <a:ext cx="2286000" cy="331526"/>
          </a:xfrm>
          <a:prstGeom prst="rect">
            <a:avLst/>
          </a:prstGeom>
          <a:solidFill>
            <a:schemeClr val="bg1"/>
          </a:solidFill>
          <a:ln>
            <a:noFill/>
          </a:ln>
        </p:spPr>
        <p:txBody>
          <a:bodyPr wrap="square" lIns="27000" tIns="27000" rIns="27000" bIns="27000" rtlCol="0" anchor="ctr">
            <a:spAutoFit/>
          </a:bodyPr>
          <a:lstStyle/>
          <a:p>
            <a:pPr algn="ctr"/>
            <a:r>
              <a:rPr lang="ja-JP" altLang="en-US" dirty="0">
                <a:solidFill>
                  <a:prstClr val="black"/>
                </a:solidFill>
                <a:latin typeface="Meiryo UI" panose="020B0604030504040204" pitchFamily="50" charset="-128"/>
                <a:ea typeface="Meiryo UI" panose="020B0604030504040204" pitchFamily="50" charset="-128"/>
              </a:rPr>
              <a:t>雇用・人材の流動化</a:t>
            </a:r>
            <a:endParaRPr lang="en-US" altLang="ja-JP" dirty="0">
              <a:solidFill>
                <a:prstClr val="black"/>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54CA6EE9-4FAD-5430-16C1-92D04214CC6A}"/>
              </a:ext>
            </a:extLst>
          </p:cNvPr>
          <p:cNvSpPr txBox="1"/>
          <p:nvPr/>
        </p:nvSpPr>
        <p:spPr>
          <a:xfrm>
            <a:off x="7310092" y="3671799"/>
            <a:ext cx="2473569" cy="331526"/>
          </a:xfrm>
          <a:prstGeom prst="rect">
            <a:avLst/>
          </a:prstGeom>
          <a:solidFill>
            <a:schemeClr val="bg1"/>
          </a:solidFill>
          <a:ln>
            <a:noFill/>
          </a:ln>
        </p:spPr>
        <p:txBody>
          <a:bodyPr wrap="square" lIns="27000" tIns="27000" rIns="27000" bIns="27000" rtlCol="0" anchor="ctr">
            <a:spAutoFit/>
          </a:bodyPr>
          <a:lstStyle/>
          <a:p>
            <a:r>
              <a:rPr lang="ja-JP" altLang="en-US" dirty="0">
                <a:solidFill>
                  <a:prstClr val="black"/>
                </a:solidFill>
                <a:latin typeface="Meiryo UI" panose="020B0604030504040204" pitchFamily="50" charset="-128"/>
                <a:ea typeface="Meiryo UI" panose="020B0604030504040204" pitchFamily="50" charset="-128"/>
              </a:rPr>
              <a:t>国家間の技術競争激化</a:t>
            </a:r>
            <a:endParaRPr lang="en-US" altLang="ja-JP" dirty="0">
              <a:solidFill>
                <a:prstClr val="black"/>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20D77D94-F2A8-6F33-89FA-57DF606DEAE6}"/>
              </a:ext>
            </a:extLst>
          </p:cNvPr>
          <p:cNvSpPr txBox="1"/>
          <p:nvPr/>
        </p:nvSpPr>
        <p:spPr>
          <a:xfrm>
            <a:off x="2774767" y="5505219"/>
            <a:ext cx="2702238" cy="369332"/>
          </a:xfrm>
          <a:prstGeom prst="rect">
            <a:avLst/>
          </a:prstGeom>
          <a:noFill/>
        </p:spPr>
        <p:txBody>
          <a:bodyPr wrap="square" rtlCol="0">
            <a:spAutoFit/>
          </a:bodyPr>
          <a:lstStyle/>
          <a:p>
            <a:r>
              <a:rPr lang="ja-JP" altLang="en-US" dirty="0">
                <a:solidFill>
                  <a:prstClr val="black"/>
                </a:solidFill>
                <a:latin typeface="Meiryo UI" panose="020B0604030504040204" pitchFamily="50" charset="-128"/>
                <a:ea typeface="Meiryo UI" panose="020B0604030504040204" pitchFamily="50" charset="-128"/>
              </a:rPr>
              <a:t>近年のデジタル化の加速</a:t>
            </a:r>
          </a:p>
        </p:txBody>
      </p:sp>
      <p:sp>
        <p:nvSpPr>
          <p:cNvPr id="9" name="テキスト ボックス 8">
            <a:extLst>
              <a:ext uri="{FF2B5EF4-FFF2-40B4-BE49-F238E27FC236}">
                <a16:creationId xmlns:a16="http://schemas.microsoft.com/office/drawing/2014/main" id="{9B3C02DA-1613-7CF6-1297-BCABA326150F}"/>
              </a:ext>
            </a:extLst>
          </p:cNvPr>
          <p:cNvSpPr txBox="1"/>
          <p:nvPr/>
        </p:nvSpPr>
        <p:spPr>
          <a:xfrm>
            <a:off x="3111731" y="5836745"/>
            <a:ext cx="2041456" cy="369332"/>
          </a:xfrm>
          <a:prstGeom prst="rect">
            <a:avLst/>
          </a:prstGeom>
          <a:noFill/>
        </p:spPr>
        <p:txBody>
          <a:bodyPr wrap="square">
            <a:spAutoFit/>
          </a:bodyPr>
          <a:lstStyle/>
          <a:p>
            <a:r>
              <a:rPr lang="ja-JP" altLang="en-US" dirty="0">
                <a:solidFill>
                  <a:prstClr val="black"/>
                </a:solidFill>
                <a:latin typeface="Meiryo UI" panose="020B0604030504040204" pitchFamily="50" charset="-128"/>
                <a:ea typeface="Meiryo UI" panose="020B0604030504040204" pitchFamily="50" charset="-128"/>
              </a:rPr>
              <a:t>手口は一層巧妙化</a:t>
            </a:r>
          </a:p>
        </p:txBody>
      </p:sp>
      <p:grpSp>
        <p:nvGrpSpPr>
          <p:cNvPr id="30" name="グループ化 29">
            <a:extLst>
              <a:ext uri="{FF2B5EF4-FFF2-40B4-BE49-F238E27FC236}">
                <a16:creationId xmlns:a16="http://schemas.microsoft.com/office/drawing/2014/main" id="{C49137D5-F633-3727-D888-2701ADFB8147}"/>
              </a:ext>
            </a:extLst>
          </p:cNvPr>
          <p:cNvGrpSpPr/>
          <p:nvPr/>
        </p:nvGrpSpPr>
        <p:grpSpPr>
          <a:xfrm>
            <a:off x="7329742" y="1936282"/>
            <a:ext cx="2011096" cy="1468226"/>
            <a:chOff x="404482" y="2076704"/>
            <a:chExt cx="2189561" cy="1721574"/>
          </a:xfrm>
        </p:grpSpPr>
        <p:grpSp>
          <p:nvGrpSpPr>
            <p:cNvPr id="29" name="グループ化 28">
              <a:extLst>
                <a:ext uri="{FF2B5EF4-FFF2-40B4-BE49-F238E27FC236}">
                  <a16:creationId xmlns:a16="http://schemas.microsoft.com/office/drawing/2014/main" id="{DFD9D800-69E6-3732-C318-8C8234CE17DA}"/>
                </a:ext>
              </a:extLst>
            </p:cNvPr>
            <p:cNvGrpSpPr/>
            <p:nvPr/>
          </p:nvGrpSpPr>
          <p:grpSpPr>
            <a:xfrm>
              <a:off x="1006354" y="2534689"/>
              <a:ext cx="1157733" cy="980657"/>
              <a:chOff x="1006354" y="2534689"/>
              <a:chExt cx="1157733" cy="980657"/>
            </a:xfrm>
          </p:grpSpPr>
          <p:sp>
            <p:nvSpPr>
              <p:cNvPr id="27" name="矢印: 右カーブ 26">
                <a:extLst>
                  <a:ext uri="{FF2B5EF4-FFF2-40B4-BE49-F238E27FC236}">
                    <a16:creationId xmlns:a16="http://schemas.microsoft.com/office/drawing/2014/main" id="{40DB3E2A-F7E1-DC62-C570-D0AEC027AA5A}"/>
                  </a:ext>
                </a:extLst>
              </p:cNvPr>
              <p:cNvSpPr/>
              <p:nvPr/>
            </p:nvSpPr>
            <p:spPr>
              <a:xfrm>
                <a:off x="1006354" y="2534689"/>
                <a:ext cx="706986" cy="828401"/>
              </a:xfrm>
              <a:prstGeom prst="curvedRightArrow">
                <a:avLst>
                  <a:gd name="adj1" fmla="val 13275"/>
                  <a:gd name="adj2" fmla="val 36327"/>
                  <a:gd name="adj3" fmla="val 34615"/>
                </a:avLst>
              </a:prstGeom>
              <a:gradFill>
                <a:gsLst>
                  <a:gs pos="0">
                    <a:schemeClr val="accent2"/>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latin typeface="Arial"/>
                  <a:ea typeface="メイリオ"/>
                </a:endParaRPr>
              </a:p>
            </p:txBody>
          </p:sp>
          <p:sp>
            <p:nvSpPr>
              <p:cNvPr id="28" name="矢印: 右カーブ 27">
                <a:extLst>
                  <a:ext uri="{FF2B5EF4-FFF2-40B4-BE49-F238E27FC236}">
                    <a16:creationId xmlns:a16="http://schemas.microsoft.com/office/drawing/2014/main" id="{6AE463F1-BDEA-9279-8897-D473E52F59BF}"/>
                  </a:ext>
                </a:extLst>
              </p:cNvPr>
              <p:cNvSpPr/>
              <p:nvPr/>
            </p:nvSpPr>
            <p:spPr>
              <a:xfrm flipH="1" flipV="1">
                <a:off x="1457101" y="2686945"/>
                <a:ext cx="706986" cy="828401"/>
              </a:xfrm>
              <a:prstGeom prst="curvedRightArrow">
                <a:avLst>
                  <a:gd name="adj1" fmla="val 13275"/>
                  <a:gd name="adj2" fmla="val 36327"/>
                  <a:gd name="adj3" fmla="val 34615"/>
                </a:avLst>
              </a:prstGeom>
              <a:gradFill>
                <a:gsLst>
                  <a:gs pos="0">
                    <a:schemeClr val="accent2"/>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latin typeface="Arial"/>
                  <a:ea typeface="メイリオ"/>
                </a:endParaRPr>
              </a:p>
            </p:txBody>
          </p:sp>
        </p:grpSp>
        <p:pic>
          <p:nvPicPr>
            <p:cNvPr id="11" name="グラフィックス 10" descr="建物 枠線">
              <a:extLst>
                <a:ext uri="{FF2B5EF4-FFF2-40B4-BE49-F238E27FC236}">
                  <a16:creationId xmlns:a16="http://schemas.microsoft.com/office/drawing/2014/main" id="{8428E310-01DC-0488-F455-ED66AF8831E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37031" y="2895332"/>
              <a:ext cx="757012" cy="757012"/>
            </a:xfrm>
            <a:prstGeom prst="rect">
              <a:avLst/>
            </a:prstGeom>
          </p:spPr>
        </p:pic>
        <p:pic>
          <p:nvPicPr>
            <p:cNvPr id="13" name="グラフィックス 12" descr="都市 枠線">
              <a:extLst>
                <a:ext uri="{FF2B5EF4-FFF2-40B4-BE49-F238E27FC236}">
                  <a16:creationId xmlns:a16="http://schemas.microsoft.com/office/drawing/2014/main" id="{B27ADAF8-542E-5E7A-B71F-CB88D28E51F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4317" y="2156183"/>
              <a:ext cx="757012" cy="757012"/>
            </a:xfrm>
            <a:prstGeom prst="rect">
              <a:avLst/>
            </a:prstGeom>
          </p:spPr>
        </p:pic>
        <p:grpSp>
          <p:nvGrpSpPr>
            <p:cNvPr id="22" name="グループ化 21">
              <a:extLst>
                <a:ext uri="{FF2B5EF4-FFF2-40B4-BE49-F238E27FC236}">
                  <a16:creationId xmlns:a16="http://schemas.microsoft.com/office/drawing/2014/main" id="{29C19487-EFD8-10F6-FC34-6F16269E6AD3}"/>
                </a:ext>
              </a:extLst>
            </p:cNvPr>
            <p:cNvGrpSpPr/>
            <p:nvPr/>
          </p:nvGrpSpPr>
          <p:grpSpPr>
            <a:xfrm>
              <a:off x="404482" y="2708495"/>
              <a:ext cx="1367414" cy="1089783"/>
              <a:chOff x="344000" y="2895332"/>
              <a:chExt cx="1367414" cy="1089783"/>
            </a:xfrm>
          </p:grpSpPr>
          <p:pic>
            <p:nvPicPr>
              <p:cNvPr id="15" name="グラフィックス 14" descr="男性 枠線">
                <a:extLst>
                  <a:ext uri="{FF2B5EF4-FFF2-40B4-BE49-F238E27FC236}">
                    <a16:creationId xmlns:a16="http://schemas.microsoft.com/office/drawing/2014/main" id="{6F0FFB1F-956D-81E6-177F-9E380CA75E6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44000" y="3018164"/>
                <a:ext cx="887641" cy="887641"/>
              </a:xfrm>
              <a:prstGeom prst="rect">
                <a:avLst/>
              </a:prstGeom>
            </p:spPr>
          </p:pic>
          <p:pic>
            <p:nvPicPr>
              <p:cNvPr id="16" name="グラフィックス 15" descr="男性 枠線">
                <a:extLst>
                  <a:ext uri="{FF2B5EF4-FFF2-40B4-BE49-F238E27FC236}">
                    <a16:creationId xmlns:a16="http://schemas.microsoft.com/office/drawing/2014/main" id="{107F3BB9-D431-DE25-03AD-281D1DBFF26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5532" y="3097474"/>
                <a:ext cx="887641" cy="887641"/>
              </a:xfrm>
              <a:prstGeom prst="rect">
                <a:avLst/>
              </a:prstGeom>
            </p:spPr>
          </p:pic>
          <p:pic>
            <p:nvPicPr>
              <p:cNvPr id="17" name="グラフィックス 16" descr="男性 枠線">
                <a:extLst>
                  <a:ext uri="{FF2B5EF4-FFF2-40B4-BE49-F238E27FC236}">
                    <a16:creationId xmlns:a16="http://schemas.microsoft.com/office/drawing/2014/main" id="{D8ED353B-2418-4ACA-8C93-7D477F48DEE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23773" y="2895332"/>
                <a:ext cx="887641" cy="887641"/>
              </a:xfrm>
              <a:prstGeom prst="rect">
                <a:avLst/>
              </a:prstGeom>
            </p:spPr>
          </p:pic>
        </p:grpSp>
        <p:grpSp>
          <p:nvGrpSpPr>
            <p:cNvPr id="23" name="グループ化 22">
              <a:extLst>
                <a:ext uri="{FF2B5EF4-FFF2-40B4-BE49-F238E27FC236}">
                  <a16:creationId xmlns:a16="http://schemas.microsoft.com/office/drawing/2014/main" id="{6DB1614D-5837-5B47-0286-ECFEBC7D5626}"/>
                </a:ext>
              </a:extLst>
            </p:cNvPr>
            <p:cNvGrpSpPr/>
            <p:nvPr/>
          </p:nvGrpSpPr>
          <p:grpSpPr>
            <a:xfrm>
              <a:off x="1539336" y="2076704"/>
              <a:ext cx="887641" cy="706267"/>
              <a:chOff x="344000" y="2895332"/>
              <a:chExt cx="1367414" cy="1089783"/>
            </a:xfrm>
          </p:grpSpPr>
          <p:pic>
            <p:nvPicPr>
              <p:cNvPr id="24" name="グラフィックス 23" descr="男性 枠線">
                <a:extLst>
                  <a:ext uri="{FF2B5EF4-FFF2-40B4-BE49-F238E27FC236}">
                    <a16:creationId xmlns:a16="http://schemas.microsoft.com/office/drawing/2014/main" id="{ECE0B2F8-E506-60DD-23BB-37995DE2542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44000" y="3018164"/>
                <a:ext cx="887641" cy="887641"/>
              </a:xfrm>
              <a:prstGeom prst="rect">
                <a:avLst/>
              </a:prstGeom>
            </p:spPr>
          </p:pic>
          <p:pic>
            <p:nvPicPr>
              <p:cNvPr id="25" name="グラフィックス 24" descr="男性 枠線">
                <a:extLst>
                  <a:ext uri="{FF2B5EF4-FFF2-40B4-BE49-F238E27FC236}">
                    <a16:creationId xmlns:a16="http://schemas.microsoft.com/office/drawing/2014/main" id="{022EA77E-8C16-B4DA-2948-49701029599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5532" y="3097474"/>
                <a:ext cx="887641" cy="887641"/>
              </a:xfrm>
              <a:prstGeom prst="rect">
                <a:avLst/>
              </a:prstGeom>
            </p:spPr>
          </p:pic>
          <p:pic>
            <p:nvPicPr>
              <p:cNvPr id="26" name="グラフィックス 25" descr="男性 枠線">
                <a:extLst>
                  <a:ext uri="{FF2B5EF4-FFF2-40B4-BE49-F238E27FC236}">
                    <a16:creationId xmlns:a16="http://schemas.microsoft.com/office/drawing/2014/main" id="{96DF3487-5CCC-5EE2-699D-51CDCA2CA36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23773" y="2895332"/>
                <a:ext cx="887641" cy="887641"/>
              </a:xfrm>
              <a:prstGeom prst="rect">
                <a:avLst/>
              </a:prstGeom>
            </p:spPr>
          </p:pic>
        </p:grpSp>
      </p:grpSp>
      <p:sp>
        <p:nvSpPr>
          <p:cNvPr id="5" name="テキスト ボックス 4">
            <a:extLst>
              <a:ext uri="{FF2B5EF4-FFF2-40B4-BE49-F238E27FC236}">
                <a16:creationId xmlns:a16="http://schemas.microsoft.com/office/drawing/2014/main" id="{805604A2-8244-9F60-43B1-5538F54E30A6}"/>
              </a:ext>
            </a:extLst>
          </p:cNvPr>
          <p:cNvSpPr txBox="1"/>
          <p:nvPr/>
        </p:nvSpPr>
        <p:spPr>
          <a:xfrm>
            <a:off x="2851912" y="3337714"/>
            <a:ext cx="2770785" cy="300749"/>
          </a:xfrm>
          <a:prstGeom prst="rect">
            <a:avLst/>
          </a:prstGeom>
          <a:solidFill>
            <a:schemeClr val="bg1"/>
          </a:solidFill>
          <a:ln>
            <a:noFill/>
          </a:ln>
        </p:spPr>
        <p:txBody>
          <a:bodyPr wrap="square" lIns="27000" tIns="27000" rIns="27000" bIns="27000" rtlCol="0" anchor="ctr">
            <a:spAutoFit/>
          </a:bodyPr>
          <a:lstStyle/>
          <a:p>
            <a:r>
              <a:rPr lang="ja-JP" altLang="en-US" sz="1600" dirty="0">
                <a:solidFill>
                  <a:prstClr val="black"/>
                </a:solidFill>
                <a:latin typeface="Meiryo UI" panose="020B0604030504040204" pitchFamily="50" charset="-128"/>
                <a:ea typeface="Meiryo UI" panose="020B0604030504040204" pitchFamily="50" charset="-128"/>
              </a:rPr>
              <a:t>国内の技術情報等の海外流出</a:t>
            </a:r>
            <a:endParaRPr lang="en-US" altLang="ja-JP" sz="1600" dirty="0">
              <a:solidFill>
                <a:prstClr val="black"/>
              </a:solidFill>
              <a:latin typeface="Meiryo UI" panose="020B0604030504040204" pitchFamily="50" charset="-128"/>
              <a:ea typeface="Meiryo UI" panose="020B0604030504040204" pitchFamily="50" charset="-128"/>
            </a:endParaRPr>
          </a:p>
        </p:txBody>
      </p:sp>
      <p:grpSp>
        <p:nvGrpSpPr>
          <p:cNvPr id="1050" name="グループ化 1049">
            <a:extLst>
              <a:ext uri="{FF2B5EF4-FFF2-40B4-BE49-F238E27FC236}">
                <a16:creationId xmlns:a16="http://schemas.microsoft.com/office/drawing/2014/main" id="{D70C2A14-652D-72F3-2D2D-F68869EF78F0}"/>
              </a:ext>
            </a:extLst>
          </p:cNvPr>
          <p:cNvGrpSpPr/>
          <p:nvPr/>
        </p:nvGrpSpPr>
        <p:grpSpPr>
          <a:xfrm>
            <a:off x="2936034" y="3560094"/>
            <a:ext cx="2219271" cy="1484427"/>
            <a:chOff x="5651834" y="2889938"/>
            <a:chExt cx="2946664" cy="1923368"/>
          </a:xfrm>
        </p:grpSpPr>
        <p:grpSp>
          <p:nvGrpSpPr>
            <p:cNvPr id="54" name="グループ化 53">
              <a:extLst>
                <a:ext uri="{FF2B5EF4-FFF2-40B4-BE49-F238E27FC236}">
                  <a16:creationId xmlns:a16="http://schemas.microsoft.com/office/drawing/2014/main" id="{538FCDB9-9DD3-D74B-F13F-C57C8416986E}"/>
                </a:ext>
              </a:extLst>
            </p:cNvPr>
            <p:cNvGrpSpPr/>
            <p:nvPr/>
          </p:nvGrpSpPr>
          <p:grpSpPr>
            <a:xfrm>
              <a:off x="5651834" y="2889938"/>
              <a:ext cx="2946664" cy="1923368"/>
              <a:chOff x="4699114" y="3550931"/>
              <a:chExt cx="3670718" cy="2153183"/>
            </a:xfrm>
            <a:solidFill>
              <a:schemeClr val="accent2">
                <a:lumMod val="60000"/>
                <a:lumOff val="40000"/>
              </a:schemeClr>
            </a:solidFill>
          </p:grpSpPr>
          <p:pic>
            <p:nvPicPr>
              <p:cNvPr id="40" name="グラフィックス 39" descr="アジア 単色塗りつぶし">
                <a:extLst>
                  <a:ext uri="{FF2B5EF4-FFF2-40B4-BE49-F238E27FC236}">
                    <a16:creationId xmlns:a16="http://schemas.microsoft.com/office/drawing/2014/main" id="{B5AC4931-D839-9A96-81C2-18A6F546861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646606" y="3686975"/>
                <a:ext cx="1723226" cy="1723226"/>
              </a:xfrm>
              <a:prstGeom prst="rect">
                <a:avLst/>
              </a:prstGeom>
            </p:spPr>
          </p:pic>
          <p:pic>
            <p:nvPicPr>
              <p:cNvPr id="44" name="グラフィックス 43" descr="オーストラリア 単色塗りつぶし">
                <a:extLst>
                  <a:ext uri="{FF2B5EF4-FFF2-40B4-BE49-F238E27FC236}">
                    <a16:creationId xmlns:a16="http://schemas.microsoft.com/office/drawing/2014/main" id="{7BD8B1CE-FF19-0C36-8E0B-0AE6F7566D6B}"/>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546229" y="4937141"/>
                <a:ext cx="704834" cy="704834"/>
              </a:xfrm>
              <a:prstGeom prst="rect">
                <a:avLst/>
              </a:prstGeom>
            </p:spPr>
          </p:pic>
          <p:pic>
            <p:nvPicPr>
              <p:cNvPr id="46" name="グラフィックス 45" descr="南米 単色塗りつぶし">
                <a:extLst>
                  <a:ext uri="{FF2B5EF4-FFF2-40B4-BE49-F238E27FC236}">
                    <a16:creationId xmlns:a16="http://schemas.microsoft.com/office/drawing/2014/main" id="{0FC1B6E2-F35F-44B3-AB10-4A33AC970C0D}"/>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456456" y="4864024"/>
                <a:ext cx="814334" cy="840090"/>
              </a:xfrm>
              <a:prstGeom prst="rect">
                <a:avLst/>
              </a:prstGeom>
            </p:spPr>
          </p:pic>
          <p:pic>
            <p:nvPicPr>
              <p:cNvPr id="48" name="グラフィックス 47" descr="北米 単色塗りつぶし">
                <a:extLst>
                  <a:ext uri="{FF2B5EF4-FFF2-40B4-BE49-F238E27FC236}">
                    <a16:creationId xmlns:a16="http://schemas.microsoft.com/office/drawing/2014/main" id="{B433D939-1353-4643-FBD0-FF086B58439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699114" y="3550931"/>
                <a:ext cx="1716199" cy="1770478"/>
              </a:xfrm>
              <a:prstGeom prst="rect">
                <a:avLst/>
              </a:prstGeom>
            </p:spPr>
          </p:pic>
          <p:pic>
            <p:nvPicPr>
              <p:cNvPr id="50" name="グラフィックス 49" descr="アフリカ 単色塗りつぶし">
                <a:extLst>
                  <a:ext uri="{FF2B5EF4-FFF2-40B4-BE49-F238E27FC236}">
                    <a16:creationId xmlns:a16="http://schemas.microsoft.com/office/drawing/2014/main" id="{4D84811A-18AD-C3E1-ED24-3B79CC1E646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175669" y="4589812"/>
                <a:ext cx="870004" cy="870004"/>
              </a:xfrm>
              <a:prstGeom prst="rect">
                <a:avLst/>
              </a:prstGeom>
            </p:spPr>
          </p:pic>
          <p:pic>
            <p:nvPicPr>
              <p:cNvPr id="52" name="グラフィックス 51" descr="欧州 単色塗りつぶし">
                <a:extLst>
                  <a:ext uri="{FF2B5EF4-FFF2-40B4-BE49-F238E27FC236}">
                    <a16:creationId xmlns:a16="http://schemas.microsoft.com/office/drawing/2014/main" id="{67BE4F90-DF16-A5E6-30EB-CED79554ABE0}"/>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6163770" y="3824288"/>
                <a:ext cx="999030" cy="999645"/>
              </a:xfrm>
              <a:prstGeom prst="rect">
                <a:avLst/>
              </a:prstGeom>
            </p:spPr>
          </p:pic>
        </p:grpSp>
        <p:sp>
          <p:nvSpPr>
            <p:cNvPr id="1027" name="フリーフォーム: 図形 1026">
              <a:extLst>
                <a:ext uri="{FF2B5EF4-FFF2-40B4-BE49-F238E27FC236}">
                  <a16:creationId xmlns:a16="http://schemas.microsoft.com/office/drawing/2014/main" id="{BBF67958-B43E-C571-E739-57C59FF98D39}"/>
                </a:ext>
              </a:extLst>
            </p:cNvPr>
            <p:cNvSpPr/>
            <p:nvPr/>
          </p:nvSpPr>
          <p:spPr>
            <a:xfrm>
              <a:off x="7352052" y="3311686"/>
              <a:ext cx="813456" cy="539936"/>
            </a:xfrm>
            <a:custGeom>
              <a:avLst/>
              <a:gdLst>
                <a:gd name="connsiteX0" fmla="*/ 244723 w 706986"/>
                <a:gd name="connsiteY0" fmla="*/ 0 h 429846"/>
                <a:gd name="connsiteX1" fmla="*/ 244723 w 706986"/>
                <a:gd name="connsiteY1" fmla="*/ 81488 h 429846"/>
                <a:gd name="connsiteX2" fmla="*/ 706986 w 706986"/>
                <a:gd name="connsiteY2" fmla="*/ 387833 h 429846"/>
                <a:gd name="connsiteX3" fmla="*/ 706986 w 706986"/>
                <a:gd name="connsiteY3" fmla="*/ 429846 h 429846"/>
                <a:gd name="connsiteX4" fmla="*/ 697825 w 706986"/>
                <a:gd name="connsiteY4" fmla="*/ 429846 h 429846"/>
                <a:gd name="connsiteX5" fmla="*/ 675231 w 706986"/>
                <a:gd name="connsiteY5" fmla="*/ 385552 h 429846"/>
                <a:gd name="connsiteX6" fmla="*/ 663783 w 706986"/>
                <a:gd name="connsiteY6" fmla="*/ 371290 h 429846"/>
                <a:gd name="connsiteX7" fmla="*/ 638474 w 706986"/>
                <a:gd name="connsiteY7" fmla="*/ 342307 h 429846"/>
                <a:gd name="connsiteX8" fmla="*/ 620430 w 706986"/>
                <a:gd name="connsiteY8" fmla="*/ 326564 h 429846"/>
                <a:gd name="connsiteX9" fmla="*/ 589013 w 706986"/>
                <a:gd name="connsiteY9" fmla="*/ 302011 h 429846"/>
                <a:gd name="connsiteX10" fmla="*/ 565674 w 706986"/>
                <a:gd name="connsiteY10" fmla="*/ 286848 h 429846"/>
                <a:gd name="connsiteX11" fmla="*/ 527466 w 706986"/>
                <a:gd name="connsiteY11" fmla="*/ 265185 h 429846"/>
                <a:gd name="connsiteX12" fmla="*/ 499961 w 706986"/>
                <a:gd name="connsiteY12" fmla="*/ 251527 h 429846"/>
                <a:gd name="connsiteX13" fmla="*/ 454021 w 706986"/>
                <a:gd name="connsiteY13" fmla="*/ 232277 h 429846"/>
                <a:gd name="connsiteX14" fmla="*/ 424025 w 706986"/>
                <a:gd name="connsiteY14" fmla="*/ 220853 h 429846"/>
                <a:gd name="connsiteX15" fmla="*/ 367039 w 706986"/>
                <a:gd name="connsiteY15" fmla="*/ 203426 h 429846"/>
                <a:gd name="connsiteX16" fmla="*/ 338669 w 706986"/>
                <a:gd name="connsiteY16" fmla="*/ 195281 h 429846"/>
                <a:gd name="connsiteX17" fmla="*/ 244723 w 706986"/>
                <a:gd name="connsiteY17" fmla="*/ 175339 h 429846"/>
                <a:gd name="connsiteX18" fmla="*/ 244723 w 706986"/>
                <a:gd name="connsiteY18" fmla="*/ 256827 h 429846"/>
                <a:gd name="connsiteX19" fmla="*/ 0 w 706986"/>
                <a:gd name="connsiteY19" fmla="*/ 108227 h 42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6986" h="429846">
                  <a:moveTo>
                    <a:pt x="244723" y="0"/>
                  </a:moveTo>
                  <a:lnTo>
                    <a:pt x="244723" y="81488"/>
                  </a:lnTo>
                  <a:cubicBezTo>
                    <a:pt x="522496" y="128823"/>
                    <a:pt x="706986" y="251086"/>
                    <a:pt x="706986" y="387833"/>
                  </a:cubicBezTo>
                  <a:lnTo>
                    <a:pt x="706986" y="429846"/>
                  </a:lnTo>
                  <a:lnTo>
                    <a:pt x="697825" y="429846"/>
                  </a:lnTo>
                  <a:lnTo>
                    <a:pt x="675231" y="385552"/>
                  </a:lnTo>
                  <a:lnTo>
                    <a:pt x="663783" y="371290"/>
                  </a:lnTo>
                  <a:lnTo>
                    <a:pt x="638474" y="342307"/>
                  </a:lnTo>
                  <a:lnTo>
                    <a:pt x="620430" y="326564"/>
                  </a:lnTo>
                  <a:lnTo>
                    <a:pt x="589013" y="302011"/>
                  </a:lnTo>
                  <a:lnTo>
                    <a:pt x="565674" y="286848"/>
                  </a:lnTo>
                  <a:lnTo>
                    <a:pt x="527466" y="265185"/>
                  </a:lnTo>
                  <a:lnTo>
                    <a:pt x="499961" y="251527"/>
                  </a:lnTo>
                  <a:lnTo>
                    <a:pt x="454021" y="232277"/>
                  </a:lnTo>
                  <a:lnTo>
                    <a:pt x="424025" y="220853"/>
                  </a:lnTo>
                  <a:lnTo>
                    <a:pt x="367039" y="203426"/>
                  </a:lnTo>
                  <a:lnTo>
                    <a:pt x="338669" y="195281"/>
                  </a:lnTo>
                  <a:lnTo>
                    <a:pt x="244723" y="175339"/>
                  </a:lnTo>
                  <a:lnTo>
                    <a:pt x="244723" y="256827"/>
                  </a:lnTo>
                  <a:lnTo>
                    <a:pt x="0" y="108227"/>
                  </a:lnTo>
                  <a:close/>
                </a:path>
              </a:pathLst>
            </a:custGeom>
            <a:solidFill>
              <a:schemeClr val="accent1">
                <a:lumMod val="20000"/>
                <a:lumOff val="80000"/>
              </a:schemeClr>
            </a:solidFill>
            <a:ln w="31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ja-JP" altLang="en-US">
                <a:solidFill>
                  <a:prstClr val="white"/>
                </a:solidFill>
                <a:latin typeface="Arial"/>
                <a:ea typeface="メイリオ"/>
              </a:endParaRPr>
            </a:p>
          </p:txBody>
        </p:sp>
        <p:grpSp>
          <p:nvGrpSpPr>
            <p:cNvPr id="1033" name="グループ化 1032">
              <a:extLst>
                <a:ext uri="{FF2B5EF4-FFF2-40B4-BE49-F238E27FC236}">
                  <a16:creationId xmlns:a16="http://schemas.microsoft.com/office/drawing/2014/main" id="{F3B2C11F-5AFD-D20F-6873-F64BF0AB44BA}"/>
                </a:ext>
              </a:extLst>
            </p:cNvPr>
            <p:cNvGrpSpPr/>
            <p:nvPr/>
          </p:nvGrpSpPr>
          <p:grpSpPr>
            <a:xfrm>
              <a:off x="6926170" y="2939305"/>
              <a:ext cx="647886" cy="670534"/>
              <a:chOff x="6901905" y="1788470"/>
              <a:chExt cx="911696" cy="910210"/>
            </a:xfrm>
          </p:grpSpPr>
          <p:pic>
            <p:nvPicPr>
              <p:cNvPr id="1029" name="グラフィックス 1028" descr="男性 枠線">
                <a:extLst>
                  <a:ext uri="{FF2B5EF4-FFF2-40B4-BE49-F238E27FC236}">
                    <a16:creationId xmlns:a16="http://schemas.microsoft.com/office/drawing/2014/main" id="{4E06FE74-3FAD-9B1B-0FD5-3E886BA9690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901905" y="1788470"/>
                <a:ext cx="911696" cy="910210"/>
              </a:xfrm>
              <a:prstGeom prst="rect">
                <a:avLst/>
              </a:prstGeom>
            </p:spPr>
          </p:pic>
          <p:pic>
            <p:nvPicPr>
              <p:cNvPr id="1031" name="グラフィックス 1030" descr="ブリーフケース 枠線">
                <a:extLst>
                  <a:ext uri="{FF2B5EF4-FFF2-40B4-BE49-F238E27FC236}">
                    <a16:creationId xmlns:a16="http://schemas.microsoft.com/office/drawing/2014/main" id="{609FDF36-E25D-BE22-07A8-14280E54F29A}"/>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6978733" y="2246655"/>
                <a:ext cx="406394" cy="406394"/>
              </a:xfrm>
              <a:prstGeom prst="rect">
                <a:avLst/>
              </a:prstGeom>
            </p:spPr>
          </p:pic>
        </p:grpSp>
      </p:grpSp>
      <p:pic>
        <p:nvPicPr>
          <p:cNvPr id="1032" name="グラフィックス 1031" descr="建物 枠線">
            <a:extLst>
              <a:ext uri="{FF2B5EF4-FFF2-40B4-BE49-F238E27FC236}">
                <a16:creationId xmlns:a16="http://schemas.microsoft.com/office/drawing/2014/main" id="{ACA9A692-4F09-256A-749E-E92061D722CA}"/>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3160576" y="2060568"/>
            <a:ext cx="459437" cy="459437"/>
          </a:xfrm>
          <a:prstGeom prst="rect">
            <a:avLst/>
          </a:prstGeom>
        </p:spPr>
      </p:pic>
      <p:grpSp>
        <p:nvGrpSpPr>
          <p:cNvPr id="1034" name="グループ化 1033">
            <a:extLst>
              <a:ext uri="{FF2B5EF4-FFF2-40B4-BE49-F238E27FC236}">
                <a16:creationId xmlns:a16="http://schemas.microsoft.com/office/drawing/2014/main" id="{AEB03EFB-977F-E84B-73DB-3E3ED2CDC53A}"/>
              </a:ext>
            </a:extLst>
          </p:cNvPr>
          <p:cNvGrpSpPr/>
          <p:nvPr/>
        </p:nvGrpSpPr>
        <p:grpSpPr>
          <a:xfrm>
            <a:off x="3730020" y="2348131"/>
            <a:ext cx="669765" cy="600171"/>
            <a:chOff x="6901905" y="1788470"/>
            <a:chExt cx="911696" cy="910210"/>
          </a:xfrm>
          <a:solidFill>
            <a:schemeClr val="tx1"/>
          </a:solidFill>
        </p:grpSpPr>
        <p:pic>
          <p:nvPicPr>
            <p:cNvPr id="1036" name="グラフィックス 1035" descr="ブリーフケース 枠線">
              <a:extLst>
                <a:ext uri="{FF2B5EF4-FFF2-40B4-BE49-F238E27FC236}">
                  <a16:creationId xmlns:a16="http://schemas.microsoft.com/office/drawing/2014/main" id="{F3C08A79-D544-9755-D7F5-2EBC377EF95F}"/>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6978733" y="2246655"/>
              <a:ext cx="406394" cy="406394"/>
            </a:xfrm>
            <a:prstGeom prst="rect">
              <a:avLst/>
            </a:prstGeom>
          </p:spPr>
        </p:pic>
        <p:pic>
          <p:nvPicPr>
            <p:cNvPr id="1035" name="グラフィックス 1034" descr="男性 枠線">
              <a:extLst>
                <a:ext uri="{FF2B5EF4-FFF2-40B4-BE49-F238E27FC236}">
                  <a16:creationId xmlns:a16="http://schemas.microsoft.com/office/drawing/2014/main" id="{7CF2CB3C-4604-A347-E682-3CBA665FB83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6901905" y="1788470"/>
              <a:ext cx="911696" cy="910210"/>
            </a:xfrm>
            <a:prstGeom prst="rect">
              <a:avLst/>
            </a:prstGeom>
          </p:spPr>
        </p:pic>
      </p:grpSp>
      <p:sp>
        <p:nvSpPr>
          <p:cNvPr id="6" name="テキスト ボックス 5">
            <a:extLst>
              <a:ext uri="{FF2B5EF4-FFF2-40B4-BE49-F238E27FC236}">
                <a16:creationId xmlns:a16="http://schemas.microsoft.com/office/drawing/2014/main" id="{A6785961-7FF5-1C5C-F5EC-470D590107D8}"/>
              </a:ext>
            </a:extLst>
          </p:cNvPr>
          <p:cNvSpPr txBox="1"/>
          <p:nvPr/>
        </p:nvSpPr>
        <p:spPr>
          <a:xfrm>
            <a:off x="2585613" y="1356123"/>
            <a:ext cx="3132693" cy="362304"/>
          </a:xfrm>
          <a:prstGeom prst="rect">
            <a:avLst/>
          </a:prstGeom>
          <a:solidFill>
            <a:schemeClr val="bg1"/>
          </a:solidFill>
          <a:ln>
            <a:noFill/>
          </a:ln>
        </p:spPr>
        <p:txBody>
          <a:bodyPr wrap="square" lIns="27000" tIns="27000" rIns="27000" bIns="27000" rtlCol="0" anchor="ctr">
            <a:spAutoFit/>
          </a:bodyPr>
          <a:lstStyle/>
          <a:p>
            <a:r>
              <a:rPr lang="ja-JP" altLang="en-US" sz="2000" b="1" u="sng" dirty="0">
                <a:solidFill>
                  <a:prstClr val="black"/>
                </a:solidFill>
                <a:latin typeface="Arial"/>
                <a:ea typeface="メイリオ" panose="020B0604030504040204" pitchFamily="50" charset="-128"/>
              </a:rPr>
              <a:t>内部不正による情報漏えい</a:t>
            </a:r>
            <a:endParaRPr lang="en-US" altLang="ja-JP" sz="2000" b="1" u="sng" dirty="0">
              <a:solidFill>
                <a:prstClr val="black"/>
              </a:solidFill>
              <a:latin typeface="Arial"/>
              <a:ea typeface="メイリオ" panose="020B0604030504040204" pitchFamily="50" charset="-128"/>
            </a:endParaRPr>
          </a:p>
        </p:txBody>
      </p:sp>
      <p:grpSp>
        <p:nvGrpSpPr>
          <p:cNvPr id="1040" name="グループ化 1039">
            <a:extLst>
              <a:ext uri="{FF2B5EF4-FFF2-40B4-BE49-F238E27FC236}">
                <a16:creationId xmlns:a16="http://schemas.microsoft.com/office/drawing/2014/main" id="{29147598-ABDB-A697-9A55-AFBB1AE2BFE9}"/>
              </a:ext>
            </a:extLst>
          </p:cNvPr>
          <p:cNvGrpSpPr/>
          <p:nvPr/>
        </p:nvGrpSpPr>
        <p:grpSpPr>
          <a:xfrm>
            <a:off x="7411151" y="3804447"/>
            <a:ext cx="2092543" cy="1440789"/>
            <a:chOff x="4699114" y="3550931"/>
            <a:chExt cx="3670718" cy="2153183"/>
          </a:xfrm>
          <a:solidFill>
            <a:schemeClr val="accent2">
              <a:lumMod val="60000"/>
              <a:lumOff val="40000"/>
            </a:schemeClr>
          </a:solidFill>
        </p:grpSpPr>
        <p:pic>
          <p:nvPicPr>
            <p:cNvPr id="1041" name="グラフィックス 1040" descr="アジア 単色塗りつぶし">
              <a:extLst>
                <a:ext uri="{FF2B5EF4-FFF2-40B4-BE49-F238E27FC236}">
                  <a16:creationId xmlns:a16="http://schemas.microsoft.com/office/drawing/2014/main" id="{75672AA7-E674-234F-C1CF-725BD3BC1D2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646606" y="3686975"/>
              <a:ext cx="1723226" cy="1723226"/>
            </a:xfrm>
            <a:prstGeom prst="rect">
              <a:avLst/>
            </a:prstGeom>
          </p:spPr>
        </p:pic>
        <p:pic>
          <p:nvPicPr>
            <p:cNvPr id="1042" name="グラフィックス 1041" descr="オーストラリア 単色塗りつぶし">
              <a:extLst>
                <a:ext uri="{FF2B5EF4-FFF2-40B4-BE49-F238E27FC236}">
                  <a16:creationId xmlns:a16="http://schemas.microsoft.com/office/drawing/2014/main" id="{D3DDE395-A13C-DFDA-E933-BB69EFD570B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546229" y="4937141"/>
              <a:ext cx="704834" cy="704834"/>
            </a:xfrm>
            <a:prstGeom prst="rect">
              <a:avLst/>
            </a:prstGeom>
          </p:spPr>
        </p:pic>
        <p:pic>
          <p:nvPicPr>
            <p:cNvPr id="1043" name="グラフィックス 1042" descr="南米 単色塗りつぶし">
              <a:extLst>
                <a:ext uri="{FF2B5EF4-FFF2-40B4-BE49-F238E27FC236}">
                  <a16:creationId xmlns:a16="http://schemas.microsoft.com/office/drawing/2014/main" id="{C8041EB9-1690-CB88-35A5-B322ADE23E5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456456" y="4864024"/>
              <a:ext cx="814334" cy="840090"/>
            </a:xfrm>
            <a:prstGeom prst="rect">
              <a:avLst/>
            </a:prstGeom>
          </p:spPr>
        </p:pic>
        <p:pic>
          <p:nvPicPr>
            <p:cNvPr id="1044" name="グラフィックス 1043" descr="北米 単色塗りつぶし">
              <a:extLst>
                <a:ext uri="{FF2B5EF4-FFF2-40B4-BE49-F238E27FC236}">
                  <a16:creationId xmlns:a16="http://schemas.microsoft.com/office/drawing/2014/main" id="{1D2D40BD-100C-773F-3AAE-3731115EA13A}"/>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699114" y="3550931"/>
              <a:ext cx="1716199" cy="1770478"/>
            </a:xfrm>
            <a:prstGeom prst="rect">
              <a:avLst/>
            </a:prstGeom>
          </p:spPr>
        </p:pic>
        <p:pic>
          <p:nvPicPr>
            <p:cNvPr id="1045" name="グラフィックス 1044" descr="アフリカ 単色塗りつぶし">
              <a:extLst>
                <a:ext uri="{FF2B5EF4-FFF2-40B4-BE49-F238E27FC236}">
                  <a16:creationId xmlns:a16="http://schemas.microsoft.com/office/drawing/2014/main" id="{87E8D403-DD71-C24C-15DF-44B14D04946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175669" y="4589812"/>
              <a:ext cx="870004" cy="870004"/>
            </a:xfrm>
            <a:prstGeom prst="rect">
              <a:avLst/>
            </a:prstGeom>
          </p:spPr>
        </p:pic>
        <p:pic>
          <p:nvPicPr>
            <p:cNvPr id="1046" name="グラフィックス 1045" descr="欧州 単色塗りつぶし">
              <a:extLst>
                <a:ext uri="{FF2B5EF4-FFF2-40B4-BE49-F238E27FC236}">
                  <a16:creationId xmlns:a16="http://schemas.microsoft.com/office/drawing/2014/main" id="{C7AD4E24-D7F3-B470-C8CA-DF40885E066F}"/>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6163770" y="3824288"/>
              <a:ext cx="999030" cy="999645"/>
            </a:xfrm>
            <a:prstGeom prst="rect">
              <a:avLst/>
            </a:prstGeom>
          </p:spPr>
        </p:pic>
      </p:grpSp>
      <p:sp>
        <p:nvSpPr>
          <p:cNvPr id="1047" name="テキスト ボックス 1046">
            <a:extLst>
              <a:ext uri="{FF2B5EF4-FFF2-40B4-BE49-F238E27FC236}">
                <a16:creationId xmlns:a16="http://schemas.microsoft.com/office/drawing/2014/main" id="{9B9E9998-F560-FBFA-8094-DC443FFDD975}"/>
              </a:ext>
            </a:extLst>
          </p:cNvPr>
          <p:cNvSpPr txBox="1"/>
          <p:nvPr/>
        </p:nvSpPr>
        <p:spPr>
          <a:xfrm>
            <a:off x="7293236" y="1356123"/>
            <a:ext cx="623183" cy="362304"/>
          </a:xfrm>
          <a:prstGeom prst="rect">
            <a:avLst/>
          </a:prstGeom>
          <a:solidFill>
            <a:schemeClr val="bg1"/>
          </a:solidFill>
          <a:ln>
            <a:noFill/>
          </a:ln>
        </p:spPr>
        <p:txBody>
          <a:bodyPr wrap="square" lIns="27000" tIns="27000" rIns="27000" bIns="27000" rtlCol="0" anchor="ctr">
            <a:spAutoFit/>
          </a:bodyPr>
          <a:lstStyle/>
          <a:p>
            <a:r>
              <a:rPr lang="ja-JP" altLang="en-US" sz="2000" b="1" u="sng" dirty="0">
                <a:solidFill>
                  <a:prstClr val="black"/>
                </a:solidFill>
                <a:latin typeface="Arial"/>
                <a:ea typeface="メイリオ" panose="020B0604030504040204" pitchFamily="50" charset="-128"/>
              </a:rPr>
              <a:t>背景</a:t>
            </a:r>
            <a:endParaRPr lang="en-US" altLang="ja-JP" sz="2000" b="1" u="sng" dirty="0">
              <a:solidFill>
                <a:prstClr val="black"/>
              </a:solidFill>
              <a:latin typeface="Arial"/>
              <a:ea typeface="メイリオ" panose="020B0604030504040204" pitchFamily="50" charset="-128"/>
            </a:endParaRPr>
          </a:p>
        </p:txBody>
      </p:sp>
      <p:sp>
        <p:nvSpPr>
          <p:cNvPr id="1048" name="矢印: 右 1047">
            <a:extLst>
              <a:ext uri="{FF2B5EF4-FFF2-40B4-BE49-F238E27FC236}">
                <a16:creationId xmlns:a16="http://schemas.microsoft.com/office/drawing/2014/main" id="{BF6E7041-2F86-653E-1DD5-99D64612942F}"/>
              </a:ext>
            </a:extLst>
          </p:cNvPr>
          <p:cNvSpPr/>
          <p:nvPr/>
        </p:nvSpPr>
        <p:spPr>
          <a:xfrm flipH="1">
            <a:off x="6489894" y="3125421"/>
            <a:ext cx="542463" cy="560337"/>
          </a:xfrm>
          <a:prstGeom prst="rightArrow">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8" name="テキスト ボックス 7">
            <a:extLst>
              <a:ext uri="{FF2B5EF4-FFF2-40B4-BE49-F238E27FC236}">
                <a16:creationId xmlns:a16="http://schemas.microsoft.com/office/drawing/2014/main" id="{44A63C3A-BD1D-68F7-421E-BF40954C0C32}"/>
              </a:ext>
            </a:extLst>
          </p:cNvPr>
          <p:cNvSpPr txBox="1"/>
          <p:nvPr/>
        </p:nvSpPr>
        <p:spPr>
          <a:xfrm>
            <a:off x="2848184" y="1785355"/>
            <a:ext cx="1935933" cy="300749"/>
          </a:xfrm>
          <a:prstGeom prst="rect">
            <a:avLst/>
          </a:prstGeom>
          <a:solidFill>
            <a:schemeClr val="bg1"/>
          </a:solidFill>
          <a:ln>
            <a:noFill/>
          </a:ln>
        </p:spPr>
        <p:txBody>
          <a:bodyPr wrap="square" lIns="27000" tIns="27000" rIns="27000" bIns="27000" rtlCol="0" anchor="ctr">
            <a:spAutoFit/>
          </a:bodyPr>
          <a:lstStyle/>
          <a:p>
            <a:r>
              <a:rPr lang="ja-JP" altLang="en-US" sz="1600" dirty="0">
                <a:solidFill>
                  <a:prstClr val="black"/>
                </a:solidFill>
                <a:latin typeface="Meiryo UI" panose="020B0604030504040204" pitchFamily="50" charset="-128"/>
                <a:ea typeface="Meiryo UI" panose="020B0604030504040204" pitchFamily="50" charset="-128"/>
              </a:rPr>
              <a:t>同業他社への持出し</a:t>
            </a:r>
            <a:endParaRPr lang="en-US" altLang="ja-JP" sz="1600" dirty="0">
              <a:solidFill>
                <a:prstClr val="black"/>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FBE6B6EB-9D51-E6B3-1394-93BAF49BE06B}"/>
              </a:ext>
            </a:extLst>
          </p:cNvPr>
          <p:cNvSpPr txBox="1"/>
          <p:nvPr/>
        </p:nvSpPr>
        <p:spPr>
          <a:xfrm>
            <a:off x="7293236" y="5306716"/>
            <a:ext cx="2473569" cy="331526"/>
          </a:xfrm>
          <a:prstGeom prst="rect">
            <a:avLst/>
          </a:prstGeom>
          <a:solidFill>
            <a:schemeClr val="bg1"/>
          </a:solidFill>
          <a:ln>
            <a:noFill/>
          </a:ln>
        </p:spPr>
        <p:txBody>
          <a:bodyPr wrap="square" lIns="27000" tIns="27000" rIns="27000" bIns="27000" rtlCol="0" anchor="ctr">
            <a:spAutoFit/>
          </a:bodyPr>
          <a:lstStyle/>
          <a:p>
            <a:r>
              <a:rPr lang="ja-JP" altLang="en-US" dirty="0">
                <a:solidFill>
                  <a:prstClr val="black"/>
                </a:solidFill>
                <a:latin typeface="Meiryo UI" panose="020B0604030504040204" pitchFamily="50" charset="-128"/>
                <a:ea typeface="Meiryo UI" panose="020B0604030504040204" pitchFamily="50" charset="-128"/>
              </a:rPr>
              <a:t>新興技術の進展</a:t>
            </a:r>
            <a:endParaRPr lang="en-US" altLang="ja-JP" dirty="0">
              <a:solidFill>
                <a:prstClr val="black"/>
              </a:solidFill>
              <a:latin typeface="Meiryo UI" panose="020B0604030504040204" pitchFamily="50" charset="-128"/>
              <a:ea typeface="Meiryo UI" panose="020B0604030504040204" pitchFamily="50" charset="-128"/>
            </a:endParaRPr>
          </a:p>
        </p:txBody>
      </p:sp>
      <p:pic>
        <p:nvPicPr>
          <p:cNvPr id="14" name="グラフィックス 13" descr="クラウド コンピューティング 枠線">
            <a:extLst>
              <a:ext uri="{FF2B5EF4-FFF2-40B4-BE49-F238E27FC236}">
                <a16:creationId xmlns:a16="http://schemas.microsoft.com/office/drawing/2014/main" id="{187F2390-518B-6425-D77B-6188A4139C9E}"/>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778431" y="5408332"/>
            <a:ext cx="895252" cy="895252"/>
          </a:xfrm>
          <a:prstGeom prst="rect">
            <a:avLst/>
          </a:prstGeom>
        </p:spPr>
      </p:pic>
      <p:pic>
        <p:nvPicPr>
          <p:cNvPr id="19" name="グラフィックス 18" descr="人工知能 枠線">
            <a:extLst>
              <a:ext uri="{FF2B5EF4-FFF2-40B4-BE49-F238E27FC236}">
                <a16:creationId xmlns:a16="http://schemas.microsoft.com/office/drawing/2014/main" id="{523FD372-DEA6-6B7B-356A-0892291B303B}"/>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7633538" y="5780175"/>
            <a:ext cx="521977" cy="521977"/>
          </a:xfrm>
          <a:prstGeom prst="rect">
            <a:avLst/>
          </a:prstGeom>
        </p:spPr>
      </p:pic>
      <p:pic>
        <p:nvPicPr>
          <p:cNvPr id="21" name="グラフィックス 20" descr="イラストレーター 枠線">
            <a:extLst>
              <a:ext uri="{FF2B5EF4-FFF2-40B4-BE49-F238E27FC236}">
                <a16:creationId xmlns:a16="http://schemas.microsoft.com/office/drawing/2014/main" id="{AB0775AD-E141-1372-ABE9-5790783CD9EC}"/>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8003092" y="5524432"/>
            <a:ext cx="794816" cy="794816"/>
          </a:xfrm>
          <a:prstGeom prst="rect">
            <a:avLst/>
          </a:prstGeom>
        </p:spPr>
      </p:pic>
    </p:spTree>
    <p:extLst>
      <p:ext uri="{BB962C8B-B14F-4D97-AF65-F5344CB8AC3E}">
        <p14:creationId xmlns:p14="http://schemas.microsoft.com/office/powerpoint/2010/main" val="6737239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矢印: 下 16">
            <a:extLst>
              <a:ext uri="{FF2B5EF4-FFF2-40B4-BE49-F238E27FC236}">
                <a16:creationId xmlns:a16="http://schemas.microsoft.com/office/drawing/2014/main" id="{FE9B1552-28F7-618B-FFDF-8A592D2D0CDF}"/>
              </a:ext>
            </a:extLst>
          </p:cNvPr>
          <p:cNvSpPr/>
          <p:nvPr/>
        </p:nvSpPr>
        <p:spPr>
          <a:xfrm>
            <a:off x="8086289" y="3031998"/>
            <a:ext cx="749300" cy="120650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2" name="タイトル 1">
            <a:extLst>
              <a:ext uri="{FF2B5EF4-FFF2-40B4-BE49-F238E27FC236}">
                <a16:creationId xmlns:a16="http://schemas.microsoft.com/office/drawing/2014/main" id="{84530E32-8B82-E5C5-17FD-5433A17FF063}"/>
              </a:ext>
            </a:extLst>
          </p:cNvPr>
          <p:cNvSpPr>
            <a:spLocks noGrp="1"/>
          </p:cNvSpPr>
          <p:nvPr>
            <p:ph type="title"/>
          </p:nvPr>
        </p:nvSpPr>
        <p:spPr>
          <a:xfrm>
            <a:off x="424800" y="363600"/>
            <a:ext cx="11344102" cy="748780"/>
          </a:xfrm>
        </p:spPr>
        <p:txBody>
          <a:bodyPr>
            <a:normAutofit/>
          </a:bodyPr>
          <a:lstStyle/>
          <a:p>
            <a:r>
              <a:rPr kumimoji="1" lang="en-US" altLang="ja-JP" sz="3600" dirty="0">
                <a:latin typeface="Meiryo UI" panose="020B0604030504040204" pitchFamily="50" charset="-128"/>
                <a:ea typeface="Meiryo UI" panose="020B0604030504040204" pitchFamily="50" charset="-128"/>
              </a:rPr>
              <a:t>1</a:t>
            </a:r>
            <a:r>
              <a:rPr kumimoji="1" lang="ja-JP" altLang="en-US" sz="3600" dirty="0">
                <a:latin typeface="Meiryo UI" panose="020B0604030504040204" pitchFamily="50" charset="-128"/>
                <a:ea typeface="Meiryo UI" panose="020B0604030504040204" pitchFamily="50" charset="-128"/>
              </a:rPr>
              <a:t>．はじめに </a:t>
            </a:r>
            <a:r>
              <a:rPr kumimoji="1" lang="en-US" altLang="ja-JP" sz="3600" dirty="0">
                <a:latin typeface="Meiryo UI" panose="020B0604030504040204" pitchFamily="50" charset="-128"/>
                <a:ea typeface="Meiryo UI" panose="020B0604030504040204" pitchFamily="50" charset="-128"/>
              </a:rPr>
              <a:t>–</a:t>
            </a:r>
            <a:r>
              <a:rPr kumimoji="1" lang="ja-JP" altLang="en-US" sz="3600" dirty="0">
                <a:latin typeface="Meiryo UI" panose="020B0604030504040204" pitchFamily="50" charset="-128"/>
                <a:ea typeface="Meiryo UI" panose="020B0604030504040204" pitchFamily="50" charset="-128"/>
              </a:rPr>
              <a:t>動画について</a:t>
            </a:r>
            <a:r>
              <a:rPr kumimoji="1" lang="en-US" altLang="ja-JP" sz="3600" dirty="0">
                <a:latin typeface="Meiryo UI" panose="020B0604030504040204" pitchFamily="50" charset="-128"/>
                <a:ea typeface="Meiryo UI" panose="020B0604030504040204" pitchFamily="50" charset="-128"/>
              </a:rPr>
              <a:t>–</a:t>
            </a:r>
            <a:endParaRPr kumimoji="1" lang="ja-JP" altLang="en-US" sz="3600" dirty="0">
              <a:latin typeface="Meiryo UI" panose="020B0604030504040204" pitchFamily="50" charset="-128"/>
              <a:ea typeface="Meiryo UI" panose="020B0604030504040204" pitchFamily="50" charset="-128"/>
            </a:endParaRPr>
          </a:p>
        </p:txBody>
      </p:sp>
      <p:pic>
        <p:nvPicPr>
          <p:cNvPr id="5" name="図 4">
            <a:extLst>
              <a:ext uri="{FF2B5EF4-FFF2-40B4-BE49-F238E27FC236}">
                <a16:creationId xmlns:a16="http://schemas.microsoft.com/office/drawing/2014/main" id="{91781CAB-A3D6-E5E1-A7CA-1D75016F8320}"/>
              </a:ext>
            </a:extLst>
          </p:cNvPr>
          <p:cNvPicPr>
            <a:picLocks noChangeAspect="1"/>
          </p:cNvPicPr>
          <p:nvPr/>
        </p:nvPicPr>
        <p:blipFill rotWithShape="1">
          <a:blip r:embed="rId3"/>
          <a:srcRect r="1590"/>
          <a:stretch/>
        </p:blipFill>
        <p:spPr>
          <a:xfrm>
            <a:off x="2141972" y="2307848"/>
            <a:ext cx="4157229" cy="2441952"/>
          </a:xfrm>
          <a:prstGeom prst="rect">
            <a:avLst/>
          </a:prstGeom>
        </p:spPr>
      </p:pic>
      <p:sp>
        <p:nvSpPr>
          <p:cNvPr id="6" name="吹き出し: 角を丸めた四角形 5">
            <a:extLst>
              <a:ext uri="{FF2B5EF4-FFF2-40B4-BE49-F238E27FC236}">
                <a16:creationId xmlns:a16="http://schemas.microsoft.com/office/drawing/2014/main" id="{74619BE0-77B9-4CE8-AE00-BC915C2F31DF}"/>
              </a:ext>
            </a:extLst>
          </p:cNvPr>
          <p:cNvSpPr/>
          <p:nvPr/>
        </p:nvSpPr>
        <p:spPr>
          <a:xfrm>
            <a:off x="2011797" y="1309415"/>
            <a:ext cx="1761259" cy="935079"/>
          </a:xfrm>
          <a:prstGeom prst="wedgeRoundRectCallout">
            <a:avLst>
              <a:gd name="adj1" fmla="val -5167"/>
              <a:gd name="adj2" fmla="val 89238"/>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ja-JP" altLang="en-US" sz="1350">
              <a:solidFill>
                <a:prstClr val="white"/>
              </a:solidFill>
              <a:latin typeface="Arial"/>
              <a:ea typeface="メイリオ"/>
            </a:endParaRPr>
          </a:p>
        </p:txBody>
      </p:sp>
      <p:sp>
        <p:nvSpPr>
          <p:cNvPr id="7" name="テキスト ボックス 6">
            <a:extLst>
              <a:ext uri="{FF2B5EF4-FFF2-40B4-BE49-F238E27FC236}">
                <a16:creationId xmlns:a16="http://schemas.microsoft.com/office/drawing/2014/main" id="{9CF11952-426B-7ABD-D691-5C3B50FFC1F2}"/>
              </a:ext>
            </a:extLst>
          </p:cNvPr>
          <p:cNvSpPr txBox="1"/>
          <p:nvPr/>
        </p:nvSpPr>
        <p:spPr>
          <a:xfrm>
            <a:off x="2162464" y="1435913"/>
            <a:ext cx="1610591" cy="700858"/>
          </a:xfrm>
          <a:prstGeom prst="rect">
            <a:avLst/>
          </a:prstGeom>
          <a:noFill/>
        </p:spPr>
        <p:txBody>
          <a:bodyPr wrap="square" lIns="27000" tIns="27000" rIns="27000" bIns="27000" rtlCol="0" anchor="ctr">
            <a:spAutoFit/>
          </a:bodyPr>
          <a:lstStyle/>
          <a:p>
            <a:r>
              <a:rPr lang="ja-JP" altLang="en-US" sz="1400" dirty="0">
                <a:solidFill>
                  <a:prstClr val="black"/>
                </a:solidFill>
                <a:latin typeface="Meiryo UI" panose="020B0604030504040204" pitchFamily="50" charset="-128"/>
                <a:ea typeface="Meiryo UI" panose="020B0604030504040204" pitchFamily="50" charset="-128"/>
              </a:rPr>
              <a:t>大量のファイルがコピーされているログが見つかりました。</a:t>
            </a:r>
          </a:p>
        </p:txBody>
      </p:sp>
      <p:sp>
        <p:nvSpPr>
          <p:cNvPr id="8" name="吹き出し: 角を丸めた四角形 7">
            <a:extLst>
              <a:ext uri="{FF2B5EF4-FFF2-40B4-BE49-F238E27FC236}">
                <a16:creationId xmlns:a16="http://schemas.microsoft.com/office/drawing/2014/main" id="{1904BDC9-23C8-DBB1-51B4-D8B611EC43E9}"/>
              </a:ext>
            </a:extLst>
          </p:cNvPr>
          <p:cNvSpPr/>
          <p:nvPr/>
        </p:nvSpPr>
        <p:spPr>
          <a:xfrm>
            <a:off x="4627709" y="1299385"/>
            <a:ext cx="1761259" cy="962383"/>
          </a:xfrm>
          <a:prstGeom prst="wedgeRoundRectCallout">
            <a:avLst>
              <a:gd name="adj1" fmla="val 13600"/>
              <a:gd name="adj2" fmla="val 124441"/>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ja-JP" altLang="en-US" sz="1350">
              <a:solidFill>
                <a:prstClr val="white"/>
              </a:solidFill>
              <a:latin typeface="Arial"/>
              <a:ea typeface="メイリオ"/>
            </a:endParaRPr>
          </a:p>
        </p:txBody>
      </p:sp>
      <p:sp>
        <p:nvSpPr>
          <p:cNvPr id="9" name="テキスト ボックス 8">
            <a:extLst>
              <a:ext uri="{FF2B5EF4-FFF2-40B4-BE49-F238E27FC236}">
                <a16:creationId xmlns:a16="http://schemas.microsoft.com/office/drawing/2014/main" id="{D7903B1D-8086-F908-EB0B-D82CAE9F4D7C}"/>
              </a:ext>
            </a:extLst>
          </p:cNvPr>
          <p:cNvSpPr txBox="1"/>
          <p:nvPr/>
        </p:nvSpPr>
        <p:spPr>
          <a:xfrm>
            <a:off x="4703040" y="1453187"/>
            <a:ext cx="1761260" cy="700858"/>
          </a:xfrm>
          <a:prstGeom prst="rect">
            <a:avLst/>
          </a:prstGeom>
          <a:noFill/>
        </p:spPr>
        <p:txBody>
          <a:bodyPr wrap="square" lIns="27000" tIns="27000" rIns="27000" bIns="27000" rtlCol="0" anchor="ctr">
            <a:spAutoFit/>
          </a:bodyPr>
          <a:lstStyle/>
          <a:p>
            <a:r>
              <a:rPr lang="ja-JP" altLang="en-US" sz="1400" dirty="0">
                <a:solidFill>
                  <a:prstClr val="black"/>
                </a:solidFill>
                <a:latin typeface="Meiryo UI" panose="020B0604030504040204" pitchFamily="50" charset="-128"/>
                <a:ea typeface="Meiryo UI" panose="020B0604030504040204" pitchFamily="50" charset="-128"/>
              </a:rPr>
              <a:t>機密情報を含むファイルですね。作業をした者に状況を確認しましょう。</a:t>
            </a:r>
          </a:p>
        </p:txBody>
      </p:sp>
      <p:sp>
        <p:nvSpPr>
          <p:cNvPr id="10" name="テキスト ボックス 9">
            <a:extLst>
              <a:ext uri="{FF2B5EF4-FFF2-40B4-BE49-F238E27FC236}">
                <a16:creationId xmlns:a16="http://schemas.microsoft.com/office/drawing/2014/main" id="{5243B53C-C382-71D6-CA8E-25D230D867E6}"/>
              </a:ext>
            </a:extLst>
          </p:cNvPr>
          <p:cNvSpPr txBox="1"/>
          <p:nvPr/>
        </p:nvSpPr>
        <p:spPr>
          <a:xfrm>
            <a:off x="6692197" y="2261768"/>
            <a:ext cx="3692792" cy="608525"/>
          </a:xfrm>
          <a:prstGeom prst="rect">
            <a:avLst/>
          </a:prstGeom>
          <a:noFill/>
          <a:ln w="25400">
            <a:solidFill>
              <a:schemeClr val="accent1"/>
            </a:solidFill>
          </a:ln>
        </p:spPr>
        <p:txBody>
          <a:bodyPr wrap="square" lIns="27000" tIns="27000" rIns="27000" bIns="27000" rtlCol="0" anchor="ctr">
            <a:spAutoFit/>
          </a:bodyPr>
          <a:lstStyle/>
          <a:p>
            <a:pPr algn="ctr"/>
            <a:r>
              <a:rPr lang="ja-JP" altLang="en-US" dirty="0">
                <a:solidFill>
                  <a:prstClr val="black"/>
                </a:solidFill>
                <a:latin typeface="Meiryo UI" panose="020B0604030504040204" pitchFamily="50" charset="-128"/>
                <a:ea typeface="Meiryo UI" panose="020B0604030504040204" pitchFamily="50" charset="-128"/>
              </a:rPr>
              <a:t>機密情報を含む大量のファイルがコピーされているログを発見</a:t>
            </a:r>
            <a:endParaRPr lang="en-US" altLang="ja-JP" dirty="0">
              <a:solidFill>
                <a:prstClr val="black"/>
              </a:solidFill>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BEA80046-5B9D-2BC2-9FEB-4BD6E73F8D8F}"/>
              </a:ext>
            </a:extLst>
          </p:cNvPr>
          <p:cNvSpPr txBox="1"/>
          <p:nvPr/>
        </p:nvSpPr>
        <p:spPr>
          <a:xfrm>
            <a:off x="7476634" y="3331595"/>
            <a:ext cx="2123921" cy="369332"/>
          </a:xfrm>
          <a:prstGeom prst="rect">
            <a:avLst/>
          </a:prstGeom>
          <a:solidFill>
            <a:schemeClr val="bg1"/>
          </a:solidFill>
        </p:spPr>
        <p:txBody>
          <a:bodyPr wrap="square">
            <a:spAutoFit/>
          </a:bodyPr>
          <a:lstStyle/>
          <a:p>
            <a:r>
              <a:rPr lang="ja-JP" altLang="en-US" dirty="0">
                <a:solidFill>
                  <a:prstClr val="black"/>
                </a:solidFill>
                <a:latin typeface="Meiryo UI" panose="020B0604030504040204" pitchFamily="50" charset="-128"/>
                <a:ea typeface="Meiryo UI" panose="020B0604030504040204" pitchFamily="50" charset="-128"/>
              </a:rPr>
              <a:t>社員に状況を確認</a:t>
            </a:r>
          </a:p>
        </p:txBody>
      </p:sp>
      <p:sp>
        <p:nvSpPr>
          <p:cNvPr id="16" name="テキスト ボックス 15">
            <a:extLst>
              <a:ext uri="{FF2B5EF4-FFF2-40B4-BE49-F238E27FC236}">
                <a16:creationId xmlns:a16="http://schemas.microsoft.com/office/drawing/2014/main" id="{A537AEB8-9888-DEB3-AB46-C16D0833A48D}"/>
              </a:ext>
            </a:extLst>
          </p:cNvPr>
          <p:cNvSpPr txBox="1"/>
          <p:nvPr/>
        </p:nvSpPr>
        <p:spPr>
          <a:xfrm>
            <a:off x="6896984" y="4446899"/>
            <a:ext cx="3283220" cy="830997"/>
          </a:xfrm>
          <a:prstGeom prst="rect">
            <a:avLst/>
          </a:prstGeom>
          <a:noFill/>
          <a:ln w="25400">
            <a:solidFill>
              <a:schemeClr val="accent3"/>
            </a:solidFill>
          </a:ln>
        </p:spPr>
        <p:txBody>
          <a:bodyPr wrap="square">
            <a:spAutoFit/>
          </a:bodyPr>
          <a:lstStyle/>
          <a:p>
            <a:pPr algn="ctr"/>
            <a:r>
              <a:rPr lang="ja-JP" altLang="en-US" sz="2400" dirty="0">
                <a:solidFill>
                  <a:srgbClr val="FF0000"/>
                </a:solidFill>
                <a:latin typeface="Meiryo UI" panose="020B0604030504040204" pitchFamily="50" charset="-128"/>
                <a:ea typeface="Meiryo UI" panose="020B0604030504040204" pitchFamily="50" charset="-128"/>
              </a:rPr>
              <a:t>管理職</a:t>
            </a:r>
            <a:r>
              <a:rPr lang="ja-JP" altLang="en-US" sz="2400" dirty="0">
                <a:solidFill>
                  <a:prstClr val="black"/>
                </a:solidFill>
                <a:latin typeface="Meiryo UI" panose="020B0604030504040204" pitchFamily="50" charset="-128"/>
                <a:ea typeface="Meiryo UI" panose="020B0604030504040204" pitchFamily="50" charset="-128"/>
              </a:rPr>
              <a:t>の私利私欲による内部不正</a:t>
            </a:r>
          </a:p>
        </p:txBody>
      </p:sp>
      <p:sp>
        <p:nvSpPr>
          <p:cNvPr id="18" name="四角形: 角を丸くする 17">
            <a:extLst>
              <a:ext uri="{FF2B5EF4-FFF2-40B4-BE49-F238E27FC236}">
                <a16:creationId xmlns:a16="http://schemas.microsoft.com/office/drawing/2014/main" id="{3BB5EA6C-B9FD-9B43-7B8E-6F5415245D90}"/>
              </a:ext>
            </a:extLst>
          </p:cNvPr>
          <p:cNvSpPr/>
          <p:nvPr/>
        </p:nvSpPr>
        <p:spPr>
          <a:xfrm>
            <a:off x="2152649" y="5644247"/>
            <a:ext cx="8368927" cy="814701"/>
          </a:xfrm>
          <a:prstGeom prst="roundRect">
            <a:avLst>
              <a:gd name="adj" fmla="val 8154"/>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20" name="テキスト ボックス 19">
            <a:extLst>
              <a:ext uri="{FF2B5EF4-FFF2-40B4-BE49-F238E27FC236}">
                <a16:creationId xmlns:a16="http://schemas.microsoft.com/office/drawing/2014/main" id="{D6EC2A27-CE4D-6443-7795-D6F310DEC77A}"/>
              </a:ext>
            </a:extLst>
          </p:cNvPr>
          <p:cNvSpPr txBox="1"/>
          <p:nvPr/>
        </p:nvSpPr>
        <p:spPr>
          <a:xfrm>
            <a:off x="2076826" y="5812617"/>
            <a:ext cx="8444750" cy="646331"/>
          </a:xfrm>
          <a:prstGeom prst="rect">
            <a:avLst/>
          </a:prstGeom>
          <a:noFill/>
        </p:spPr>
        <p:txBody>
          <a:bodyPr wrap="square">
            <a:spAutoFit/>
          </a:bodyPr>
          <a:lstStyle/>
          <a:p>
            <a:r>
              <a:rPr lang="ja-JP" altLang="en-US" dirty="0">
                <a:solidFill>
                  <a:prstClr val="black"/>
                </a:solidFill>
                <a:latin typeface="Meiryo UI" panose="020B0604030504040204" pitchFamily="50" charset="-128"/>
                <a:ea typeface="Meiryo UI" panose="020B0604030504040204" pitchFamily="50" charset="-128"/>
              </a:rPr>
              <a:t>架空の事案をベースに、実際にあった近年の事例から主な手口、不正を起こさせないポイント、対策を行うべき各部門の役割等を解説。</a:t>
            </a:r>
          </a:p>
        </p:txBody>
      </p:sp>
      <p:sp>
        <p:nvSpPr>
          <p:cNvPr id="21" name="テキスト ボックス 20">
            <a:extLst>
              <a:ext uri="{FF2B5EF4-FFF2-40B4-BE49-F238E27FC236}">
                <a16:creationId xmlns:a16="http://schemas.microsoft.com/office/drawing/2014/main" id="{DD7A323C-8236-3272-F741-74FDFBB5EE4E}"/>
              </a:ext>
            </a:extLst>
          </p:cNvPr>
          <p:cNvSpPr txBox="1"/>
          <p:nvPr/>
        </p:nvSpPr>
        <p:spPr>
          <a:xfrm>
            <a:off x="2225964" y="5463094"/>
            <a:ext cx="1139537" cy="362304"/>
          </a:xfrm>
          <a:prstGeom prst="rect">
            <a:avLst/>
          </a:prstGeom>
          <a:solidFill>
            <a:schemeClr val="bg1"/>
          </a:solidFill>
          <a:ln>
            <a:noFill/>
          </a:ln>
        </p:spPr>
        <p:txBody>
          <a:bodyPr wrap="square" lIns="27000" tIns="27000" rIns="27000" bIns="27000" rtlCol="0" anchor="ctr">
            <a:spAutoFit/>
          </a:bodyPr>
          <a:lstStyle/>
          <a:p>
            <a:r>
              <a:rPr lang="ja-JP" altLang="en-US" sz="2000" b="1" u="sng" dirty="0">
                <a:solidFill>
                  <a:prstClr val="black"/>
                </a:solidFill>
                <a:latin typeface="Meiryo UI" panose="020B0604030504040204" pitchFamily="50" charset="-128"/>
                <a:ea typeface="Meiryo UI" panose="020B0604030504040204" pitchFamily="50" charset="-128"/>
              </a:rPr>
              <a:t>動画では</a:t>
            </a:r>
            <a:endParaRPr lang="en-US" altLang="ja-JP" sz="2000" b="1" u="sng"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31684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06074C5-BC9D-EFA3-B038-70CB035B6A9D}"/>
              </a:ext>
            </a:extLst>
          </p:cNvPr>
          <p:cNvSpPr>
            <a:spLocks noGrp="1"/>
          </p:cNvSpPr>
          <p:nvPr>
            <p:ph type="title"/>
          </p:nvPr>
        </p:nvSpPr>
        <p:spPr>
          <a:xfrm>
            <a:off x="424800" y="363600"/>
            <a:ext cx="11344102" cy="748780"/>
          </a:xfrm>
        </p:spPr>
        <p:txBody>
          <a:bodyPr>
            <a:normAutofit/>
          </a:bodyPr>
          <a:lstStyle/>
          <a:p>
            <a:r>
              <a:rPr lang="en-US" altLang="ja-JP" sz="3600" dirty="0">
                <a:latin typeface="Meiryo UI" panose="020B0604030504040204" pitchFamily="50" charset="-128"/>
                <a:ea typeface="Meiryo UI" panose="020B0604030504040204" pitchFamily="50" charset="-128"/>
              </a:rPr>
              <a:t>1</a:t>
            </a:r>
            <a:r>
              <a:rPr lang="ja-JP" altLang="en-US" sz="3600" dirty="0">
                <a:latin typeface="Meiryo UI" panose="020B0604030504040204" pitchFamily="50" charset="-128"/>
                <a:ea typeface="Meiryo UI" panose="020B0604030504040204" pitchFamily="50" charset="-128"/>
              </a:rPr>
              <a:t>．はじめに</a:t>
            </a:r>
            <a:r>
              <a:rPr lang="en-US" altLang="ja-JP" sz="3600" dirty="0">
                <a:latin typeface="Meiryo UI" panose="020B0604030504040204" pitchFamily="50" charset="-128"/>
                <a:ea typeface="Meiryo UI" panose="020B0604030504040204" pitchFamily="50" charset="-128"/>
              </a:rPr>
              <a:t> </a:t>
            </a:r>
            <a:r>
              <a:rPr kumimoji="1" lang="en-US" altLang="ja-JP" sz="3600" dirty="0">
                <a:latin typeface="Meiryo UI" panose="020B0604030504040204" pitchFamily="50" charset="-128"/>
                <a:ea typeface="Meiryo UI" panose="020B0604030504040204" pitchFamily="50" charset="-128"/>
              </a:rPr>
              <a:t>–</a:t>
            </a:r>
            <a:r>
              <a:rPr lang="ja-JP" altLang="en-US" sz="3600" dirty="0">
                <a:latin typeface="Meiryo UI" panose="020B0604030504040204" pitchFamily="50" charset="-128"/>
                <a:ea typeface="Meiryo UI" panose="020B0604030504040204" pitchFamily="50" charset="-128"/>
              </a:rPr>
              <a:t>動画の主要な登場人物など</a:t>
            </a:r>
            <a:r>
              <a:rPr kumimoji="1" lang="en-US" altLang="ja-JP" sz="3600" dirty="0">
                <a:latin typeface="Meiryo UI" panose="020B0604030504040204" pitchFamily="50" charset="-128"/>
                <a:ea typeface="Meiryo UI" panose="020B0604030504040204" pitchFamily="50" charset="-128"/>
              </a:rPr>
              <a:t>–</a:t>
            </a:r>
            <a:endParaRPr kumimoji="1" lang="ja-JP" altLang="en-US" sz="3600" dirty="0">
              <a:latin typeface="Meiryo UI" panose="020B0604030504040204" pitchFamily="50" charset="-128"/>
              <a:ea typeface="Meiryo UI" panose="020B0604030504040204" pitchFamily="50" charset="-128"/>
            </a:endParaRPr>
          </a:p>
        </p:txBody>
      </p:sp>
      <p:sp>
        <p:nvSpPr>
          <p:cNvPr id="3" name="角丸四角形 6">
            <a:extLst>
              <a:ext uri="{FF2B5EF4-FFF2-40B4-BE49-F238E27FC236}">
                <a16:creationId xmlns:a16="http://schemas.microsoft.com/office/drawing/2014/main" id="{8731D973-BE55-8ADA-65BC-745551A0DC51}"/>
              </a:ext>
            </a:extLst>
          </p:cNvPr>
          <p:cNvSpPr>
            <a:spLocks noChangeArrowheads="1"/>
          </p:cNvSpPr>
          <p:nvPr/>
        </p:nvSpPr>
        <p:spPr bwMode="auto">
          <a:xfrm>
            <a:off x="2862360" y="5337125"/>
            <a:ext cx="6610069" cy="1381125"/>
          </a:xfrm>
          <a:prstGeom prst="roundRect">
            <a:avLst>
              <a:gd name="adj" fmla="val 16667"/>
            </a:avLst>
          </a:prstGeom>
          <a:solidFill>
            <a:srgbClr val="FFFFCC"/>
          </a:solidFill>
          <a:ln w="28575">
            <a:solidFill>
              <a:srgbClr val="FFC000"/>
            </a:solidFill>
            <a:round/>
            <a:headEnd/>
            <a:tailEnd/>
          </a:ln>
        </p:spPr>
        <p:txBody>
          <a:bodyPr anchor="ctr"/>
          <a:lstStyle>
            <a:lvl1pPr>
              <a:spcBef>
                <a:spcPct val="20000"/>
              </a:spcBef>
              <a:buClr>
                <a:schemeClr val="tx1"/>
              </a:buClr>
              <a:buChar char="•"/>
              <a:defRPr kumimoji="1" sz="3200">
                <a:solidFill>
                  <a:schemeClr val="tx1"/>
                </a:solidFill>
                <a:latin typeface="Arial" pitchFamily="34" charset="0"/>
                <a:ea typeface="ＭＳ Ｐゴシック" pitchFamily="50" charset="-128"/>
              </a:defRPr>
            </a:lvl1pPr>
            <a:lvl2pPr marL="742950" indent="-285750">
              <a:spcBef>
                <a:spcPct val="20000"/>
              </a:spcBef>
              <a:buClr>
                <a:schemeClr val="tx1"/>
              </a:buClr>
              <a:buFont typeface="Arial" pitchFamily="34" charset="0"/>
              <a:buChar char="–"/>
              <a:defRPr kumimoji="1" sz="2800">
                <a:solidFill>
                  <a:schemeClr val="tx1"/>
                </a:solidFill>
                <a:latin typeface="Arial" pitchFamily="34" charset="0"/>
                <a:ea typeface="ＭＳ Ｐゴシック" pitchFamily="50" charset="-128"/>
              </a:defRPr>
            </a:lvl2pPr>
            <a:lvl3pPr marL="1143000" indent="-228600">
              <a:spcBef>
                <a:spcPct val="20000"/>
              </a:spcBef>
              <a:buClr>
                <a:schemeClr val="tx1"/>
              </a:buClr>
              <a:buChar char="•"/>
              <a:defRPr kumimoji="1" sz="2400">
                <a:solidFill>
                  <a:schemeClr val="tx1"/>
                </a:solidFill>
                <a:latin typeface="Arial" pitchFamily="34" charset="0"/>
                <a:ea typeface="ＭＳ Ｐゴシック" pitchFamily="50" charset="-128"/>
              </a:defRPr>
            </a:lvl3pPr>
            <a:lvl4pPr marL="1600200" indent="-228600">
              <a:spcBef>
                <a:spcPct val="20000"/>
              </a:spcBef>
              <a:buClr>
                <a:schemeClr val="tx1"/>
              </a:buClr>
              <a:buFont typeface="Arial" pitchFamily="34" charset="0"/>
              <a:buChar char="–"/>
              <a:defRPr kumimoji="1" sz="2000">
                <a:solidFill>
                  <a:schemeClr val="tx1"/>
                </a:solidFill>
                <a:latin typeface="Arial" pitchFamily="34" charset="0"/>
                <a:ea typeface="ＭＳ Ｐゴシック" pitchFamily="50" charset="-128"/>
              </a:defRPr>
            </a:lvl4pPr>
            <a:lvl5pPr marL="2057400" indent="-228600">
              <a:spcBef>
                <a:spcPct val="20000"/>
              </a:spcBef>
              <a:buClr>
                <a:schemeClr val="tx1"/>
              </a:buClr>
              <a:buFont typeface="Arial" pitchFamily="34" charset="0"/>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lr>
                <a:schemeClr val="tx1"/>
              </a:buClr>
              <a:buFont typeface="Arial" pitchFamily="34" charset="0"/>
              <a:buChar char="»"/>
              <a:defRPr kumimoji="1" sz="2000">
                <a:solidFill>
                  <a:schemeClr val="tx1"/>
                </a:solidFill>
                <a:latin typeface="Arial" pitchFamily="34" charset="0"/>
                <a:ea typeface="ＭＳ Ｐゴシック" pitchFamily="50" charset="-128"/>
              </a:defRPr>
            </a:lvl9pPr>
          </a:lstStyle>
          <a:p>
            <a:pPr>
              <a:spcBef>
                <a:spcPct val="50000"/>
              </a:spcBef>
              <a:buClrTx/>
              <a:buNone/>
            </a:pPr>
            <a:r>
              <a:rPr lang="ja-JP" altLang="en-US" sz="2000" b="1" dirty="0">
                <a:solidFill>
                  <a:srgbClr val="000000"/>
                </a:solidFill>
                <a:latin typeface="Meiryo UI" panose="020B0604030504040204" pitchFamily="50" charset="-128"/>
                <a:ea typeface="Meiryo UI" panose="020B0604030504040204" pitchFamily="50" charset="-128"/>
              </a:rPr>
              <a:t>事の発端は、開発部のデータが大量にコピーされているログを情報セキュリティ課の守田が見つけたこと。早速、情報セキュリティ課 </a:t>
            </a:r>
            <a:r>
              <a:rPr lang="ja-JP" altLang="en-US" sz="2000" b="1" dirty="0">
                <a:solidFill>
                  <a:prstClr val="black"/>
                </a:solidFill>
                <a:latin typeface="Meiryo UI" panose="020B0604030504040204" pitchFamily="50" charset="-128"/>
                <a:ea typeface="Meiryo UI" panose="020B0604030504040204" pitchFamily="50" charset="-128"/>
              </a:rPr>
              <a:t>課長</a:t>
            </a:r>
            <a:r>
              <a:rPr lang="ja-JP" altLang="en-US" sz="2000" b="1" dirty="0">
                <a:solidFill>
                  <a:srgbClr val="000000"/>
                </a:solidFill>
                <a:latin typeface="Meiryo UI" panose="020B0604030504040204" pitchFamily="50" charset="-128"/>
                <a:ea typeface="Meiryo UI" panose="020B0604030504040204" pitchFamily="50" charset="-128"/>
              </a:rPr>
              <a:t> 田辺に報告し、社内調査にのりだすと・・・。</a:t>
            </a:r>
            <a:endParaRPr kumimoji="0" lang="ja-JP" altLang="en-US" sz="2000" b="1" dirty="0">
              <a:solidFill>
                <a:srgbClr val="000000"/>
              </a:solidFill>
              <a:latin typeface="Meiryo UI" panose="020B0604030504040204" pitchFamily="50" charset="-128"/>
              <a:ea typeface="Meiryo UI" panose="020B0604030504040204" pitchFamily="50" charset="-128"/>
            </a:endParaRPr>
          </a:p>
        </p:txBody>
      </p:sp>
      <p:sp>
        <p:nvSpPr>
          <p:cNvPr id="4" name="角丸四角形 7">
            <a:extLst>
              <a:ext uri="{FF2B5EF4-FFF2-40B4-BE49-F238E27FC236}">
                <a16:creationId xmlns:a16="http://schemas.microsoft.com/office/drawing/2014/main" id="{37EFEBB3-986F-F851-CE67-5B2E60439B47}"/>
              </a:ext>
            </a:extLst>
          </p:cNvPr>
          <p:cNvSpPr/>
          <p:nvPr/>
        </p:nvSpPr>
        <p:spPr bwMode="auto">
          <a:xfrm>
            <a:off x="2625013" y="4609897"/>
            <a:ext cx="2380410" cy="563562"/>
          </a:xfrm>
          <a:prstGeom prst="roundRect">
            <a:avLst/>
          </a:prstGeom>
          <a:solidFill>
            <a:schemeClr val="bg1"/>
          </a:solidFill>
          <a:ln w="28575" cap="flat" cmpd="sng" algn="ctr">
            <a:solidFill>
              <a:srgbClr val="FFFFFF">
                <a:lumMod val="50000"/>
              </a:srgbClr>
            </a:solidFill>
            <a:prstDash val="solid"/>
          </a:ln>
          <a:effectLst/>
        </p:spPr>
        <p:txBody>
          <a:bodyPr anchor="ctr"/>
          <a:lstStyle/>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情報セキュリティ課</a:t>
            </a:r>
            <a:endParaRPr kumimoji="0" lang="en-US" altLang="ja-JP" sz="2000" kern="0" dirty="0">
              <a:solidFill>
                <a:srgbClr val="000000"/>
              </a:solidFill>
              <a:latin typeface="Meiryo UI" panose="020B0604030504040204" pitchFamily="50" charset="-128"/>
              <a:ea typeface="Meiryo UI" panose="020B0604030504040204" pitchFamily="50" charset="-128"/>
            </a:endParaRPr>
          </a:p>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守田</a:t>
            </a:r>
            <a:endParaRPr kumimoji="0" lang="en-US" altLang="ja-JP" sz="2000" kern="0" dirty="0">
              <a:solidFill>
                <a:srgbClr val="000000"/>
              </a:solidFill>
              <a:latin typeface="Meiryo UI" panose="020B0604030504040204" pitchFamily="50" charset="-128"/>
              <a:ea typeface="Meiryo UI" panose="020B0604030504040204" pitchFamily="50" charset="-128"/>
            </a:endParaRPr>
          </a:p>
        </p:txBody>
      </p:sp>
      <p:sp>
        <p:nvSpPr>
          <p:cNvPr id="5" name="四角形: 角を丸くする 4">
            <a:extLst>
              <a:ext uri="{FF2B5EF4-FFF2-40B4-BE49-F238E27FC236}">
                <a16:creationId xmlns:a16="http://schemas.microsoft.com/office/drawing/2014/main" id="{E6D3CEF4-195E-0365-155A-A4D33DC2C529}"/>
              </a:ext>
            </a:extLst>
          </p:cNvPr>
          <p:cNvSpPr/>
          <p:nvPr/>
        </p:nvSpPr>
        <p:spPr bwMode="auto">
          <a:xfrm>
            <a:off x="2814121" y="1296000"/>
            <a:ext cx="6377505" cy="416982"/>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ja-JP" altLang="en-US" sz="2400" dirty="0">
                <a:solidFill>
                  <a:prstClr val="black"/>
                </a:solidFill>
                <a:latin typeface="Meiryo UI" panose="020B0604030504040204" pitchFamily="50" charset="-128"/>
                <a:ea typeface="Meiryo UI" panose="020B0604030504040204" pitchFamily="50" charset="-128"/>
              </a:rPr>
              <a:t>「株式会社大日本エナジー」</a:t>
            </a:r>
          </a:p>
        </p:txBody>
      </p:sp>
      <p:sp>
        <p:nvSpPr>
          <p:cNvPr id="6" name="角丸四角形 8">
            <a:extLst>
              <a:ext uri="{FF2B5EF4-FFF2-40B4-BE49-F238E27FC236}">
                <a16:creationId xmlns:a16="http://schemas.microsoft.com/office/drawing/2014/main" id="{135220A3-1AAD-4C35-A591-42804A86A55A}"/>
              </a:ext>
            </a:extLst>
          </p:cNvPr>
          <p:cNvSpPr/>
          <p:nvPr/>
        </p:nvSpPr>
        <p:spPr bwMode="auto">
          <a:xfrm>
            <a:off x="5100161" y="4612691"/>
            <a:ext cx="2134469" cy="563562"/>
          </a:xfrm>
          <a:prstGeom prst="roundRect">
            <a:avLst/>
          </a:prstGeom>
          <a:solidFill>
            <a:schemeClr val="bg1"/>
          </a:solidFill>
          <a:ln w="28575" cap="flat" cmpd="sng" algn="ctr">
            <a:solidFill>
              <a:srgbClr val="FFFFFF">
                <a:lumMod val="50000"/>
              </a:srgbClr>
            </a:solidFill>
            <a:prstDash val="solid"/>
          </a:ln>
          <a:effectLst/>
        </p:spPr>
        <p:txBody>
          <a:bodyPr anchor="ctr"/>
          <a:lstStyle/>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開発部　</a:t>
            </a:r>
            <a:br>
              <a:rPr kumimoji="0" lang="en-US" altLang="ja-JP" sz="2000" kern="0" dirty="0">
                <a:solidFill>
                  <a:srgbClr val="000000"/>
                </a:solidFill>
                <a:latin typeface="Meiryo UI" panose="020B0604030504040204" pitchFamily="50" charset="-128"/>
                <a:ea typeface="Meiryo UI" panose="020B0604030504040204" pitchFamily="50" charset="-128"/>
              </a:rPr>
            </a:br>
            <a:r>
              <a:rPr kumimoji="0" lang="ja-JP" altLang="en-US" sz="2000" kern="0" dirty="0">
                <a:solidFill>
                  <a:srgbClr val="000000"/>
                </a:solidFill>
                <a:latin typeface="Meiryo UI" panose="020B0604030504040204" pitchFamily="50" charset="-128"/>
                <a:ea typeface="Meiryo UI" panose="020B0604030504040204" pitchFamily="50" charset="-128"/>
              </a:rPr>
              <a:t>若手社員　若杉</a:t>
            </a:r>
          </a:p>
        </p:txBody>
      </p:sp>
      <p:sp>
        <p:nvSpPr>
          <p:cNvPr id="7" name="角丸四角形 8">
            <a:extLst>
              <a:ext uri="{FF2B5EF4-FFF2-40B4-BE49-F238E27FC236}">
                <a16:creationId xmlns:a16="http://schemas.microsoft.com/office/drawing/2014/main" id="{42B7994C-B93E-15E3-ED6E-BA5CEED19D4F}"/>
              </a:ext>
            </a:extLst>
          </p:cNvPr>
          <p:cNvSpPr/>
          <p:nvPr/>
        </p:nvSpPr>
        <p:spPr bwMode="auto">
          <a:xfrm>
            <a:off x="7327935" y="4598280"/>
            <a:ext cx="1806133" cy="586796"/>
          </a:xfrm>
          <a:prstGeom prst="roundRect">
            <a:avLst/>
          </a:prstGeom>
          <a:solidFill>
            <a:schemeClr val="bg1"/>
          </a:solidFill>
          <a:ln w="28575" cap="flat" cmpd="sng" algn="ctr">
            <a:solidFill>
              <a:srgbClr val="FFFFFF">
                <a:lumMod val="50000"/>
              </a:srgbClr>
            </a:solidFill>
            <a:prstDash val="solid"/>
          </a:ln>
          <a:effectLst/>
        </p:spPr>
        <p:txBody>
          <a:bodyPr anchor="ctr"/>
          <a:lstStyle/>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開発部　</a:t>
            </a:r>
            <a:endParaRPr kumimoji="0" lang="en-US" altLang="ja-JP" sz="2000" kern="0" dirty="0">
              <a:solidFill>
                <a:srgbClr val="000000"/>
              </a:solidFill>
              <a:latin typeface="Meiryo UI" panose="020B0604030504040204" pitchFamily="50" charset="-128"/>
              <a:ea typeface="Meiryo UI" panose="020B0604030504040204" pitchFamily="50" charset="-128"/>
            </a:endParaRPr>
          </a:p>
          <a:p>
            <a:pPr algn="ctr">
              <a:defRPr/>
            </a:pPr>
            <a:r>
              <a:rPr kumimoji="0" lang="ja-JP" altLang="en-US" sz="2000" kern="0" dirty="0">
                <a:solidFill>
                  <a:srgbClr val="000000"/>
                </a:solidFill>
                <a:latin typeface="Meiryo UI" panose="020B0604030504040204" pitchFamily="50" charset="-128"/>
                <a:ea typeface="Meiryo UI" panose="020B0604030504040204" pitchFamily="50" charset="-128"/>
              </a:rPr>
              <a:t>部長　野村</a:t>
            </a:r>
          </a:p>
        </p:txBody>
      </p:sp>
      <p:pic>
        <p:nvPicPr>
          <p:cNvPr id="8" name="図 7">
            <a:extLst>
              <a:ext uri="{FF2B5EF4-FFF2-40B4-BE49-F238E27FC236}">
                <a16:creationId xmlns:a16="http://schemas.microsoft.com/office/drawing/2014/main" id="{0ED5E4F8-0E5B-A2DB-3892-DE3F87CCA717}"/>
              </a:ext>
            </a:extLst>
          </p:cNvPr>
          <p:cNvPicPr>
            <a:picLocks noChangeAspect="1"/>
          </p:cNvPicPr>
          <p:nvPr/>
        </p:nvPicPr>
        <p:blipFill>
          <a:blip r:embed="rId3"/>
          <a:stretch>
            <a:fillRect/>
          </a:stretch>
        </p:blipFill>
        <p:spPr>
          <a:xfrm>
            <a:off x="4993860" y="1794036"/>
            <a:ext cx="2038244" cy="2715660"/>
          </a:xfrm>
          <a:prstGeom prst="rect">
            <a:avLst/>
          </a:prstGeom>
        </p:spPr>
      </p:pic>
      <p:pic>
        <p:nvPicPr>
          <p:cNvPr id="9" name="図 8">
            <a:extLst>
              <a:ext uri="{FF2B5EF4-FFF2-40B4-BE49-F238E27FC236}">
                <a16:creationId xmlns:a16="http://schemas.microsoft.com/office/drawing/2014/main" id="{8E5CF239-825C-8D18-2886-FD34C3E30A42}"/>
              </a:ext>
            </a:extLst>
          </p:cNvPr>
          <p:cNvPicPr>
            <a:picLocks noChangeAspect="1"/>
          </p:cNvPicPr>
          <p:nvPr/>
        </p:nvPicPr>
        <p:blipFill>
          <a:blip r:embed="rId4"/>
          <a:stretch>
            <a:fillRect/>
          </a:stretch>
        </p:blipFill>
        <p:spPr>
          <a:xfrm>
            <a:off x="2921948" y="1810560"/>
            <a:ext cx="2058463" cy="2699137"/>
          </a:xfrm>
          <a:prstGeom prst="rect">
            <a:avLst/>
          </a:prstGeom>
        </p:spPr>
      </p:pic>
      <p:pic>
        <p:nvPicPr>
          <p:cNvPr id="10" name="図 9">
            <a:extLst>
              <a:ext uri="{FF2B5EF4-FFF2-40B4-BE49-F238E27FC236}">
                <a16:creationId xmlns:a16="http://schemas.microsoft.com/office/drawing/2014/main" id="{5AECE1B3-6CF8-8C48-FDC6-4E7E15049FFB}"/>
              </a:ext>
            </a:extLst>
          </p:cNvPr>
          <p:cNvPicPr>
            <a:picLocks noChangeAspect="1"/>
          </p:cNvPicPr>
          <p:nvPr/>
        </p:nvPicPr>
        <p:blipFill>
          <a:blip r:embed="rId5"/>
          <a:stretch>
            <a:fillRect/>
          </a:stretch>
        </p:blipFill>
        <p:spPr>
          <a:xfrm>
            <a:off x="7064963" y="1803239"/>
            <a:ext cx="2072953" cy="2715659"/>
          </a:xfrm>
          <a:prstGeom prst="rect">
            <a:avLst/>
          </a:prstGeom>
        </p:spPr>
      </p:pic>
    </p:spTree>
    <p:extLst>
      <p:ext uri="{BB962C8B-B14F-4D97-AF65-F5344CB8AC3E}">
        <p14:creationId xmlns:p14="http://schemas.microsoft.com/office/powerpoint/2010/main" val="1882093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0FFA210-7AA8-891D-0776-A1835B502B27}"/>
              </a:ext>
            </a:extLst>
          </p:cNvPr>
          <p:cNvSpPr>
            <a:spLocks noGrp="1"/>
          </p:cNvSpPr>
          <p:nvPr>
            <p:ph type="title"/>
          </p:nvPr>
        </p:nvSpPr>
        <p:spPr>
          <a:xfrm>
            <a:off x="424800" y="363600"/>
            <a:ext cx="11344102" cy="748780"/>
          </a:xfrm>
        </p:spPr>
        <p:txBody>
          <a:bodyPr>
            <a:normAutofit/>
          </a:bodyPr>
          <a:lstStyle/>
          <a:p>
            <a:r>
              <a:rPr kumimoji="1" lang="ja-JP" altLang="en-US" sz="3600" dirty="0">
                <a:latin typeface="Meiryo UI" panose="020B0604030504040204" pitchFamily="50" charset="-128"/>
                <a:ea typeface="Meiryo UI" panose="020B0604030504040204" pitchFamily="50" charset="-128"/>
              </a:rPr>
              <a:t>映像をご覧ください</a:t>
            </a:r>
          </a:p>
        </p:txBody>
      </p:sp>
      <p:pic>
        <p:nvPicPr>
          <p:cNvPr id="4" name="図 3">
            <a:extLst>
              <a:ext uri="{FF2B5EF4-FFF2-40B4-BE49-F238E27FC236}">
                <a16:creationId xmlns:a16="http://schemas.microsoft.com/office/drawing/2014/main" id="{06F0D7B7-3FD1-EDAC-8A39-A29A3A38DFF7}"/>
              </a:ext>
            </a:extLst>
          </p:cNvPr>
          <p:cNvPicPr>
            <a:picLocks noChangeAspect="1"/>
          </p:cNvPicPr>
          <p:nvPr/>
        </p:nvPicPr>
        <p:blipFill>
          <a:blip r:embed="rId3"/>
          <a:stretch>
            <a:fillRect/>
          </a:stretch>
        </p:blipFill>
        <p:spPr>
          <a:xfrm>
            <a:off x="1840523" y="1296000"/>
            <a:ext cx="8515350" cy="4171889"/>
          </a:xfrm>
          <a:prstGeom prst="rect">
            <a:avLst/>
          </a:prstGeom>
        </p:spPr>
      </p:pic>
    </p:spTree>
    <p:extLst>
      <p:ext uri="{BB962C8B-B14F-4D97-AF65-F5344CB8AC3E}">
        <p14:creationId xmlns:p14="http://schemas.microsoft.com/office/powerpoint/2010/main" val="2233838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6317BF-DA83-F399-386E-AB19024F78E9}"/>
              </a:ext>
            </a:extLst>
          </p:cNvPr>
          <p:cNvSpPr>
            <a:spLocks noGrp="1"/>
          </p:cNvSpPr>
          <p:nvPr>
            <p:ph type="title"/>
          </p:nvPr>
        </p:nvSpPr>
        <p:spPr>
          <a:xfrm>
            <a:off x="424800" y="363603"/>
            <a:ext cx="11344102" cy="747897"/>
          </a:xfrm>
        </p:spPr>
        <p:txBody>
          <a:bodyPr>
            <a:normAutofit fontScale="90000"/>
          </a:bodyPr>
          <a:lstStyle/>
          <a:p>
            <a:r>
              <a:rPr kumimoji="1" lang="en-US" altLang="ja-JP" sz="4000" dirty="0">
                <a:latin typeface="Meiryo UI" panose="020B0604030504040204" pitchFamily="50" charset="-128"/>
                <a:ea typeface="Meiryo UI" panose="020B0604030504040204" pitchFamily="50" charset="-128"/>
              </a:rPr>
              <a:t>2</a:t>
            </a:r>
            <a:r>
              <a:rPr kumimoji="1" lang="ja-JP" altLang="en-US" sz="4000" dirty="0">
                <a:latin typeface="Meiryo UI" panose="020B0604030504040204" pitchFamily="50" charset="-128"/>
                <a:ea typeface="Meiryo UI" panose="020B0604030504040204" pitchFamily="50" charset="-128"/>
              </a:rPr>
              <a:t>．昨今の内部不正</a:t>
            </a:r>
            <a:br>
              <a:rPr kumimoji="1" lang="en-US" altLang="ja-JP" sz="4000" dirty="0">
                <a:latin typeface="Meiryo UI" panose="020B0604030504040204" pitchFamily="50" charset="-128"/>
                <a:ea typeface="Meiryo UI" panose="020B0604030504040204" pitchFamily="50" charset="-128"/>
              </a:rPr>
            </a:br>
            <a:r>
              <a:rPr lang="ja-JP" altLang="en-US" sz="2200" dirty="0">
                <a:latin typeface="Meiryo UI" panose="020B0604030504040204" pitchFamily="50" charset="-128"/>
                <a:ea typeface="Meiryo UI" panose="020B0604030504040204" pitchFamily="50" charset="-128"/>
              </a:rPr>
              <a:t>（</a:t>
            </a:r>
            <a:r>
              <a:rPr lang="en-US" altLang="ja-JP" sz="2200" dirty="0">
                <a:latin typeface="Meiryo UI" panose="020B0604030504040204" pitchFamily="50" charset="-128"/>
                <a:ea typeface="Meiryo UI" panose="020B0604030504040204" pitchFamily="50" charset="-128"/>
              </a:rPr>
              <a:t>1</a:t>
            </a:r>
            <a:r>
              <a:rPr lang="ja-JP" altLang="en-US" sz="2200" dirty="0">
                <a:latin typeface="Meiryo UI" panose="020B0604030504040204" pitchFamily="50" charset="-128"/>
                <a:ea typeface="Meiryo UI" panose="020B0604030504040204" pitchFamily="50" charset="-128"/>
              </a:rPr>
              <a:t>）事例の傾向とその動機</a:t>
            </a:r>
            <a:endParaRPr kumimoji="1" lang="ja-JP" altLang="en-US" sz="2200" dirty="0">
              <a:latin typeface="Meiryo UI" panose="020B0604030504040204" pitchFamily="50" charset="-128"/>
              <a:ea typeface="Meiryo UI" panose="020B0604030504040204" pitchFamily="50" charset="-128"/>
            </a:endParaRPr>
          </a:p>
        </p:txBody>
      </p:sp>
      <p:graphicFrame>
        <p:nvGraphicFramePr>
          <p:cNvPr id="3" name="表 3">
            <a:extLst>
              <a:ext uri="{FF2B5EF4-FFF2-40B4-BE49-F238E27FC236}">
                <a16:creationId xmlns:a16="http://schemas.microsoft.com/office/drawing/2014/main" id="{3FA56BE6-46C0-6DB1-008B-23D4F4347A1F}"/>
              </a:ext>
            </a:extLst>
          </p:cNvPr>
          <p:cNvGraphicFramePr>
            <a:graphicFrameLocks noGrp="1"/>
          </p:cNvGraphicFramePr>
          <p:nvPr>
            <p:extLst>
              <p:ext uri="{D42A27DB-BD31-4B8C-83A1-F6EECF244321}">
                <p14:modId xmlns:p14="http://schemas.microsoft.com/office/powerpoint/2010/main" val="1172121394"/>
              </p:ext>
            </p:extLst>
          </p:nvPr>
        </p:nvGraphicFramePr>
        <p:xfrm>
          <a:off x="2355321" y="2654671"/>
          <a:ext cx="7340222" cy="3566160"/>
        </p:xfrm>
        <a:graphic>
          <a:graphicData uri="http://schemas.openxmlformats.org/drawingml/2006/table">
            <a:tbl>
              <a:tblPr firstRow="1" bandRow="1">
                <a:tableStyleId>{5C22544A-7EE6-4342-B048-85BDC9FD1C3A}</a:tableStyleId>
              </a:tblPr>
              <a:tblGrid>
                <a:gridCol w="5700108">
                  <a:extLst>
                    <a:ext uri="{9D8B030D-6E8A-4147-A177-3AD203B41FA5}">
                      <a16:colId xmlns:a16="http://schemas.microsoft.com/office/drawing/2014/main" val="143384845"/>
                    </a:ext>
                  </a:extLst>
                </a:gridCol>
                <a:gridCol w="1640114">
                  <a:extLst>
                    <a:ext uri="{9D8B030D-6E8A-4147-A177-3AD203B41FA5}">
                      <a16:colId xmlns:a16="http://schemas.microsoft.com/office/drawing/2014/main" val="678526280"/>
                    </a:ext>
                  </a:extLst>
                </a:gridCol>
              </a:tblGrid>
              <a:tr h="185411">
                <a:tc>
                  <a:txBody>
                    <a:bodyPr/>
                    <a:lstStyle/>
                    <a:p>
                      <a:pPr algn="ctr"/>
                      <a:r>
                        <a:rPr kumimoji="1" lang="ja-JP" altLang="en-US" sz="1800" dirty="0">
                          <a:latin typeface="Meiryo UI" panose="020B0604030504040204" pitchFamily="50" charset="-128"/>
                          <a:ea typeface="Meiryo UI" panose="020B0604030504040204" pitchFamily="50" charset="-128"/>
                        </a:rPr>
                        <a:t>事例（発生年）</a:t>
                      </a:r>
                    </a:p>
                  </a:txBody>
                  <a:tcPr anchor="ctr"/>
                </a:tc>
                <a:tc>
                  <a:txBody>
                    <a:bodyPr/>
                    <a:lstStyle/>
                    <a:p>
                      <a:pPr algn="ctr"/>
                      <a:r>
                        <a:rPr kumimoji="1" lang="ja-JP" altLang="en-US" sz="1800" dirty="0">
                          <a:latin typeface="Meiryo UI" panose="020B0604030504040204" pitchFamily="50" charset="-128"/>
                          <a:ea typeface="Meiryo UI" panose="020B0604030504040204" pitchFamily="50" charset="-128"/>
                        </a:rPr>
                        <a:t>動機</a:t>
                      </a:r>
                    </a:p>
                  </a:txBody>
                  <a:tcPr anchor="ctr"/>
                </a:tc>
                <a:extLst>
                  <a:ext uri="{0D108BD9-81ED-4DB2-BD59-A6C34878D82A}">
                    <a16:rowId xmlns:a16="http://schemas.microsoft.com/office/drawing/2014/main" val="3967131701"/>
                  </a:ext>
                </a:extLst>
              </a:tr>
              <a:tr h="463527">
                <a:tc>
                  <a:txBody>
                    <a:bodyPr/>
                    <a:lstStyle/>
                    <a:p>
                      <a:r>
                        <a:rPr lang="ja-JP" altLang="en-US" sz="1800" u="none" strike="noStrike" dirty="0">
                          <a:effectLst/>
                          <a:latin typeface="Meiryo UI" panose="020B0604030504040204" pitchFamily="50" charset="-128"/>
                          <a:ea typeface="Meiryo UI" panose="020B0604030504040204" pitchFamily="50" charset="-128"/>
                        </a:rPr>
                        <a:t>解雇された元社員がガラス製造技術情報等の機密情報を持ち出し、</a:t>
                      </a:r>
                      <a:r>
                        <a:rPr lang="ja-JP" altLang="en-US" sz="1800" b="1" u="sng" strike="noStrike" dirty="0">
                          <a:effectLst/>
                          <a:latin typeface="Meiryo UI" panose="020B0604030504040204" pitchFamily="50" charset="-128"/>
                          <a:ea typeface="Meiryo UI" panose="020B0604030504040204" pitchFamily="50" charset="-128"/>
                        </a:rPr>
                        <a:t>国外に</a:t>
                      </a:r>
                      <a:r>
                        <a:rPr lang="ja-JP" altLang="en-US" sz="1800" u="none" strike="noStrike" dirty="0">
                          <a:effectLst/>
                          <a:latin typeface="Meiryo UI" panose="020B0604030504040204" pitchFamily="50" charset="-128"/>
                          <a:ea typeface="Meiryo UI" panose="020B0604030504040204" pitchFamily="50" charset="-128"/>
                        </a:rPr>
                        <a:t>売却。　（</a:t>
                      </a:r>
                      <a:r>
                        <a:rPr lang="en-US" altLang="ja-JP" sz="1800" u="none" strike="noStrike" dirty="0">
                          <a:effectLst/>
                          <a:latin typeface="Meiryo UI" panose="020B0604030504040204" pitchFamily="50" charset="-128"/>
                          <a:ea typeface="Meiryo UI" panose="020B0604030504040204" pitchFamily="50" charset="-128"/>
                        </a:rPr>
                        <a:t>2016</a:t>
                      </a:r>
                      <a:r>
                        <a:rPr lang="ja-JP" altLang="en-US" sz="1800" u="none" strike="noStrike" dirty="0">
                          <a:effectLst/>
                          <a:latin typeface="Meiryo UI" panose="020B0604030504040204" pitchFamily="50" charset="-128"/>
                          <a:ea typeface="Meiryo UI" panose="020B0604030504040204" pitchFamily="50" charset="-128"/>
                        </a:rPr>
                        <a:t>）</a:t>
                      </a:r>
                      <a:endParaRPr kumimoji="1" lang="ja-JP" altLang="en-US" sz="1800" dirty="0">
                        <a:latin typeface="Meiryo UI" panose="020B0604030504040204" pitchFamily="50" charset="-128"/>
                        <a:ea typeface="Meiryo UI" panose="020B0604030504040204" pitchFamily="50" charset="-128"/>
                      </a:endParaRPr>
                    </a:p>
                  </a:txBody>
                  <a:tcPr/>
                </a:tc>
                <a:tc>
                  <a:txBody>
                    <a:bodyPr/>
                    <a:lstStyle/>
                    <a:p>
                      <a:r>
                        <a:rPr kumimoji="1" lang="ja-JP" altLang="en-US" sz="1800" dirty="0">
                          <a:latin typeface="Meiryo UI" panose="020B0604030504040204" pitchFamily="50" charset="-128"/>
                          <a:ea typeface="Meiryo UI" panose="020B0604030504040204" pitchFamily="50" charset="-128"/>
                        </a:rPr>
                        <a:t>金銭取得</a:t>
                      </a:r>
                    </a:p>
                  </a:txBody>
                  <a:tcPr/>
                </a:tc>
                <a:extLst>
                  <a:ext uri="{0D108BD9-81ED-4DB2-BD59-A6C34878D82A}">
                    <a16:rowId xmlns:a16="http://schemas.microsoft.com/office/drawing/2014/main" val="1310772755"/>
                  </a:ext>
                </a:extLst>
              </a:tr>
              <a:tr h="463527">
                <a:tc>
                  <a:txBody>
                    <a:bodyPr/>
                    <a:lstStyle/>
                    <a:p>
                      <a:r>
                        <a:rPr kumimoji="1" lang="ja-JP" altLang="en-US" sz="1800" dirty="0">
                          <a:latin typeface="Meiryo UI" panose="020B0604030504040204" pitchFamily="50" charset="-128"/>
                          <a:ea typeface="Meiryo UI" panose="020B0604030504040204" pitchFamily="50" charset="-128"/>
                        </a:rPr>
                        <a:t>電子部品の独自の技術情報を元社員が同業他社に渡すため、</a:t>
                      </a:r>
                      <a:r>
                        <a:rPr kumimoji="1" lang="ja-JP" altLang="en-US" sz="1800" b="1" u="sng" dirty="0">
                          <a:latin typeface="Meiryo UI" panose="020B0604030504040204" pitchFamily="50" charset="-128"/>
                          <a:ea typeface="Meiryo UI" panose="020B0604030504040204" pitchFamily="50" charset="-128"/>
                        </a:rPr>
                        <a:t>国外へ</a:t>
                      </a:r>
                      <a:r>
                        <a:rPr kumimoji="1" lang="ja-JP" altLang="en-US" sz="1800" dirty="0">
                          <a:latin typeface="Meiryo UI" panose="020B0604030504040204" pitchFamily="50" charset="-128"/>
                          <a:ea typeface="Meiryo UI" panose="020B0604030504040204" pitchFamily="50" charset="-128"/>
                        </a:rPr>
                        <a:t>不正に持ち出し。（</a:t>
                      </a:r>
                      <a:r>
                        <a:rPr kumimoji="1" lang="en-US" altLang="ja-JP" sz="1800" dirty="0">
                          <a:latin typeface="Meiryo UI" panose="020B0604030504040204" pitchFamily="50" charset="-128"/>
                          <a:ea typeface="Meiryo UI" panose="020B0604030504040204" pitchFamily="50" charset="-128"/>
                        </a:rPr>
                        <a:t>2021</a:t>
                      </a:r>
                      <a:r>
                        <a:rPr kumimoji="1" lang="ja-JP" altLang="en-US" sz="1800" dirty="0">
                          <a:latin typeface="Meiryo UI" panose="020B0604030504040204" pitchFamily="50" charset="-128"/>
                          <a:ea typeface="Meiryo UI" panose="020B0604030504040204" pitchFamily="50" charset="-128"/>
                        </a:rPr>
                        <a:t>）</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800" dirty="0">
                          <a:latin typeface="Meiryo UI" panose="020B0604030504040204" pitchFamily="50" charset="-128"/>
                          <a:ea typeface="Meiryo UI" panose="020B0604030504040204" pitchFamily="50" charset="-128"/>
                        </a:rPr>
                        <a:t>転職に関わる利益取得</a:t>
                      </a:r>
                    </a:p>
                  </a:txBody>
                  <a:tcPr/>
                </a:tc>
                <a:extLst>
                  <a:ext uri="{0D108BD9-81ED-4DB2-BD59-A6C34878D82A}">
                    <a16:rowId xmlns:a16="http://schemas.microsoft.com/office/drawing/2014/main" val="2732127583"/>
                  </a:ext>
                </a:extLst>
              </a:tr>
              <a:tr h="463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Meiryo UI" panose="020B0604030504040204" pitchFamily="50" charset="-128"/>
                          <a:ea typeface="Meiryo UI" panose="020B0604030504040204" pitchFamily="50" charset="-128"/>
                        </a:rPr>
                        <a:t>意図して接触してきた某国の外交官に通信会社の社員が技術情報を提供。外交官は</a:t>
                      </a:r>
                      <a:r>
                        <a:rPr kumimoji="1" lang="ja-JP" altLang="en-US" sz="1800" b="1" u="sng" dirty="0">
                          <a:latin typeface="Meiryo UI" panose="020B0604030504040204" pitchFamily="50" charset="-128"/>
                          <a:ea typeface="Meiryo UI" panose="020B0604030504040204" pitchFamily="50" charset="-128"/>
                        </a:rPr>
                        <a:t>出国</a:t>
                      </a:r>
                      <a:r>
                        <a:rPr kumimoji="1" lang="ja-JP" altLang="en-US" sz="1800" dirty="0">
                          <a:latin typeface="Meiryo UI" panose="020B0604030504040204" pitchFamily="50" charset="-128"/>
                          <a:ea typeface="Meiryo UI" panose="020B0604030504040204" pitchFamily="50" charset="-128"/>
                        </a:rPr>
                        <a:t>。（</a:t>
                      </a:r>
                      <a:r>
                        <a:rPr kumimoji="1" lang="en-US" altLang="ja-JP" sz="1800" dirty="0">
                          <a:latin typeface="Meiryo UI" panose="020B0604030504040204" pitchFamily="50" charset="-128"/>
                          <a:ea typeface="Meiryo UI" panose="020B0604030504040204" pitchFamily="50" charset="-128"/>
                        </a:rPr>
                        <a:t>2021</a:t>
                      </a:r>
                      <a:r>
                        <a:rPr kumimoji="1" lang="ja-JP" altLang="en-US" sz="1800" dirty="0">
                          <a:latin typeface="Meiryo UI" panose="020B0604030504040204" pitchFamily="50" charset="-128"/>
                          <a:ea typeface="Meiryo UI" panose="020B0604030504040204" pitchFamily="50" charset="-128"/>
                        </a:rPr>
                        <a:t>）</a:t>
                      </a:r>
                    </a:p>
                  </a:txBody>
                  <a:tcPr/>
                </a:tc>
                <a:tc>
                  <a:txBody>
                    <a:bodyPr/>
                    <a:lstStyle/>
                    <a:p>
                      <a:r>
                        <a:rPr kumimoji="1" lang="ja-JP" altLang="en-US" sz="1800" dirty="0">
                          <a:latin typeface="Meiryo UI" panose="020B0604030504040204" pitchFamily="50" charset="-128"/>
                          <a:ea typeface="Meiryo UI" panose="020B0604030504040204" pitchFamily="50" charset="-128"/>
                        </a:rPr>
                        <a:t>金銭取得</a:t>
                      </a:r>
                    </a:p>
                  </a:txBody>
                  <a:tcPr/>
                </a:tc>
                <a:extLst>
                  <a:ext uri="{0D108BD9-81ED-4DB2-BD59-A6C34878D82A}">
                    <a16:rowId xmlns:a16="http://schemas.microsoft.com/office/drawing/2014/main" val="1359846337"/>
                  </a:ext>
                </a:extLst>
              </a:tr>
              <a:tr h="4326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Meiryo UI" panose="020B0604030504040204" pitchFamily="50" charset="-128"/>
                          <a:ea typeface="Meiryo UI" panose="020B0604030504040204" pitchFamily="50" charset="-128"/>
                        </a:rPr>
                        <a:t>総合商社の同業他社への転職に際し、元職場の営業情報を持ち出し。（</a:t>
                      </a:r>
                      <a:r>
                        <a:rPr kumimoji="1" lang="en-US" altLang="ja-JP" sz="1800" dirty="0">
                          <a:latin typeface="Meiryo UI" panose="020B0604030504040204" pitchFamily="50" charset="-128"/>
                          <a:ea typeface="Meiryo UI" panose="020B0604030504040204" pitchFamily="50" charset="-128"/>
                        </a:rPr>
                        <a:t>2022</a:t>
                      </a:r>
                      <a:r>
                        <a:rPr kumimoji="1" lang="ja-JP" altLang="en-US" sz="1800" dirty="0">
                          <a:latin typeface="Meiryo UI" panose="020B0604030504040204" pitchFamily="50" charset="-128"/>
                          <a:ea typeface="Meiryo UI" panose="020B0604030504040204" pitchFamily="50" charset="-128"/>
                        </a:rPr>
                        <a:t>）</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800" dirty="0">
                          <a:latin typeface="Meiryo UI" panose="020B0604030504040204" pitchFamily="50" charset="-128"/>
                          <a:ea typeface="Meiryo UI" panose="020B0604030504040204" pitchFamily="50" charset="-128"/>
                        </a:rPr>
                        <a:t>転職に関わる利益取得</a:t>
                      </a:r>
                    </a:p>
                  </a:txBody>
                  <a:tcPr/>
                </a:tc>
                <a:extLst>
                  <a:ext uri="{0D108BD9-81ED-4DB2-BD59-A6C34878D82A}">
                    <a16:rowId xmlns:a16="http://schemas.microsoft.com/office/drawing/2014/main" val="1684047458"/>
                  </a:ext>
                </a:extLst>
              </a:tr>
              <a:tr h="463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Meiryo UI" panose="020B0604030504040204" pitchFamily="50" charset="-128"/>
                          <a:ea typeface="Meiryo UI" panose="020B0604030504040204" pitchFamily="50" charset="-128"/>
                        </a:rPr>
                        <a:t>大手通信会社の子会社の元派遣社員が</a:t>
                      </a:r>
                      <a:r>
                        <a:rPr kumimoji="1" lang="ja-JP" altLang="en-US" sz="1800" b="1" u="sng" dirty="0">
                          <a:latin typeface="Meiryo UI" panose="020B0604030504040204" pitchFamily="50" charset="-128"/>
                          <a:ea typeface="Meiryo UI" panose="020B0604030504040204" pitchFamily="50" charset="-128"/>
                        </a:rPr>
                        <a:t>約</a:t>
                      </a:r>
                      <a:r>
                        <a:rPr kumimoji="1" lang="en-US" altLang="ja-JP" sz="1800" b="1" u="sng" dirty="0">
                          <a:latin typeface="Meiryo UI" panose="020B0604030504040204" pitchFamily="50" charset="-128"/>
                          <a:ea typeface="Meiryo UI" panose="020B0604030504040204" pitchFamily="50" charset="-128"/>
                        </a:rPr>
                        <a:t>10</a:t>
                      </a:r>
                      <a:r>
                        <a:rPr kumimoji="1" lang="ja-JP" altLang="en-US" sz="1800" b="1" u="sng" dirty="0">
                          <a:latin typeface="Meiryo UI" panose="020B0604030504040204" pitchFamily="50" charset="-128"/>
                          <a:ea typeface="Meiryo UI" panose="020B0604030504040204" pitchFamily="50" charset="-128"/>
                        </a:rPr>
                        <a:t>年間にわたり</a:t>
                      </a:r>
                      <a:r>
                        <a:rPr kumimoji="1" lang="ja-JP" altLang="en-US" sz="1800" dirty="0">
                          <a:latin typeface="Meiryo UI" panose="020B0604030504040204" pitchFamily="50" charset="-128"/>
                          <a:ea typeface="Meiryo UI" panose="020B0604030504040204" pitchFamily="50" charset="-128"/>
                        </a:rPr>
                        <a:t>営業秘密を、持ち出し。</a:t>
                      </a:r>
                      <a:r>
                        <a:rPr kumimoji="1" lang="en-US" altLang="ja-JP" sz="1800" dirty="0">
                          <a:latin typeface="Meiryo UI" panose="020B0604030504040204" pitchFamily="50" charset="-128"/>
                          <a:ea typeface="Meiryo UI" panose="020B0604030504040204" pitchFamily="50" charset="-128"/>
                        </a:rPr>
                        <a:t>(2023)</a:t>
                      </a:r>
                      <a:endParaRPr kumimoji="1" lang="ja-JP" altLang="en-US" sz="1800" dirty="0">
                        <a:latin typeface="Meiryo UI" panose="020B0604030504040204" pitchFamily="50" charset="-128"/>
                        <a:ea typeface="Meiryo UI" panose="020B0604030504040204" pitchFamily="50" charset="-128"/>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800" dirty="0">
                          <a:latin typeface="Meiryo UI" panose="020B0604030504040204" pitchFamily="50" charset="-128"/>
                          <a:ea typeface="Meiryo UI" panose="020B0604030504040204" pitchFamily="50" charset="-128"/>
                        </a:rPr>
                        <a:t>金銭取得</a:t>
                      </a:r>
                    </a:p>
                  </a:txBody>
                  <a:tcPr/>
                </a:tc>
                <a:extLst>
                  <a:ext uri="{0D108BD9-81ED-4DB2-BD59-A6C34878D82A}">
                    <a16:rowId xmlns:a16="http://schemas.microsoft.com/office/drawing/2014/main" val="2444944502"/>
                  </a:ext>
                </a:extLst>
              </a:tr>
            </a:tbl>
          </a:graphicData>
        </a:graphic>
      </p:graphicFrame>
      <p:sp>
        <p:nvSpPr>
          <p:cNvPr id="7" name="テキスト ボックス 6">
            <a:extLst>
              <a:ext uri="{FF2B5EF4-FFF2-40B4-BE49-F238E27FC236}">
                <a16:creationId xmlns:a16="http://schemas.microsoft.com/office/drawing/2014/main" id="{AD25FEEC-E6A3-A657-4E11-B5C3FCCB9048}"/>
              </a:ext>
            </a:extLst>
          </p:cNvPr>
          <p:cNvSpPr txBox="1"/>
          <p:nvPr/>
        </p:nvSpPr>
        <p:spPr>
          <a:xfrm>
            <a:off x="424800" y="1620000"/>
            <a:ext cx="11463647" cy="954107"/>
          </a:xfrm>
          <a:prstGeom prst="rect">
            <a:avLst/>
          </a:prstGeom>
          <a:noFill/>
        </p:spPr>
        <p:txBody>
          <a:bodyPr wrap="square" rtlCol="0">
            <a:spAutoFit/>
          </a:bodyPr>
          <a:lstStyle/>
          <a:p>
            <a:r>
              <a:rPr lang="ja-JP" altLang="en-US" sz="2800" dirty="0">
                <a:solidFill>
                  <a:prstClr val="black"/>
                </a:solidFill>
                <a:latin typeface="Meiryo UI" panose="020B0604030504040204" pitchFamily="50" charset="-128"/>
                <a:ea typeface="Meiryo UI" panose="020B0604030504040204" pitchFamily="50" charset="-128"/>
              </a:rPr>
              <a:t>「雇用・人材の流動化の加速」「新興技術の進展」「国家間の技術競争激化」等を背景とし、同業他社、国外の競合他社などへの持ち出しが散見される</a:t>
            </a:r>
          </a:p>
        </p:txBody>
      </p:sp>
    </p:spTree>
    <p:extLst>
      <p:ext uri="{BB962C8B-B14F-4D97-AF65-F5344CB8AC3E}">
        <p14:creationId xmlns:p14="http://schemas.microsoft.com/office/powerpoint/2010/main" val="4285284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24800" y="363600"/>
            <a:ext cx="11344102" cy="748780"/>
          </a:xfrm>
        </p:spPr>
        <p:txBody>
          <a:bodyPr>
            <a:normAutofit fontScale="90000"/>
          </a:bodyPr>
          <a:lstStyle/>
          <a:p>
            <a:r>
              <a:rPr lang="en-US" altLang="ja-JP" sz="4000" dirty="0">
                <a:latin typeface="Meiryo UI" panose="020B0604030504040204" pitchFamily="50" charset="-128"/>
                <a:ea typeface="Meiryo UI" panose="020B0604030504040204" pitchFamily="50" charset="-128"/>
              </a:rPr>
              <a:t>2</a:t>
            </a:r>
            <a:r>
              <a:rPr lang="ja-JP" altLang="en-US" sz="4000" dirty="0">
                <a:latin typeface="Meiryo UI" panose="020B0604030504040204" pitchFamily="50" charset="-128"/>
                <a:ea typeface="Meiryo UI" panose="020B0604030504040204" pitchFamily="50" charset="-128"/>
              </a:rPr>
              <a:t>．昨今の内部不正</a:t>
            </a:r>
            <a:br>
              <a:rPr lang="en-US" altLang="ja-JP" dirty="0">
                <a:latin typeface="Meiryo UI" panose="020B0604030504040204" pitchFamily="50" charset="-128"/>
                <a:ea typeface="Meiryo UI" panose="020B0604030504040204" pitchFamily="50" charset="-128"/>
              </a:rPr>
            </a:br>
            <a:r>
              <a:rPr lang="ja-JP" altLang="en-US" sz="2200" dirty="0">
                <a:latin typeface="Meiryo UI" panose="020B0604030504040204" pitchFamily="50" charset="-128"/>
                <a:ea typeface="Meiryo UI" panose="020B0604030504040204" pitchFamily="50" charset="-128"/>
              </a:rPr>
              <a:t>（</a:t>
            </a:r>
            <a:r>
              <a:rPr lang="en-US" altLang="ja-JP" sz="2200" dirty="0">
                <a:latin typeface="Meiryo UI" panose="020B0604030504040204" pitchFamily="50" charset="-128"/>
                <a:ea typeface="Meiryo UI" panose="020B0604030504040204" pitchFamily="50" charset="-128"/>
              </a:rPr>
              <a:t>2</a:t>
            </a:r>
            <a:r>
              <a:rPr lang="ja-JP" altLang="en-US" sz="2200" dirty="0">
                <a:latin typeface="Meiryo UI" panose="020B0604030504040204" pitchFamily="50" charset="-128"/>
                <a:ea typeface="Meiryo UI" panose="020B0604030504040204" pitchFamily="50" charset="-128"/>
              </a:rPr>
              <a:t>）情報漏えいの危険性</a:t>
            </a:r>
          </a:p>
        </p:txBody>
      </p:sp>
      <p:sp>
        <p:nvSpPr>
          <p:cNvPr id="10" name="テキスト ボックス 12"/>
          <p:cNvSpPr txBox="1">
            <a:spLocks noChangeArrowheads="1"/>
          </p:cNvSpPr>
          <p:nvPr/>
        </p:nvSpPr>
        <p:spPr bwMode="auto">
          <a:xfrm>
            <a:off x="1463040" y="6169604"/>
            <a:ext cx="87064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61950" indent="-361950" eaLnBrk="0" hangingPunct="0">
              <a:spcBef>
                <a:spcPct val="20000"/>
              </a:spcBef>
              <a:buClr>
                <a:srgbClr val="0000FF"/>
              </a:buClr>
              <a:buChar char="•"/>
              <a:defRPr kumimoji="1" sz="3200">
                <a:solidFill>
                  <a:schemeClr val="tx1"/>
                </a:solidFill>
                <a:latin typeface="Arial" charset="0"/>
                <a:ea typeface="ＭＳ Ｐゴシック" pitchFamily="50" charset="-128"/>
              </a:defRPr>
            </a:lvl1pPr>
            <a:lvl2pPr marL="742950" indent="-285750" eaLnBrk="0" hangingPunct="0">
              <a:spcBef>
                <a:spcPct val="20000"/>
              </a:spcBef>
              <a:buClr>
                <a:srgbClr val="FF0000"/>
              </a:buClr>
              <a:buFont typeface="Arial" charset="0"/>
              <a:buChar char="–"/>
              <a:defRPr kumimoji="1" sz="2800">
                <a:solidFill>
                  <a:schemeClr val="tx1"/>
                </a:solidFill>
                <a:latin typeface="Arial" charset="0"/>
                <a:ea typeface="ＭＳ Ｐゴシック" pitchFamily="50" charset="-128"/>
              </a:defRPr>
            </a:lvl2pPr>
            <a:lvl3pPr marL="1143000" indent="-228600" eaLnBrk="0" hangingPunct="0">
              <a:spcBef>
                <a:spcPct val="20000"/>
              </a:spcBef>
              <a:buClr>
                <a:srgbClr val="0000FF"/>
              </a:buClr>
              <a:buChar char="•"/>
              <a:defRPr kumimoji="1" sz="2400">
                <a:solidFill>
                  <a:schemeClr val="tx1"/>
                </a:solidFill>
                <a:latin typeface="Arial" charset="0"/>
                <a:ea typeface="ＭＳ Ｐゴシック" pitchFamily="50" charset="-128"/>
              </a:defRPr>
            </a:lvl3pPr>
            <a:lvl4pPr marL="1600200" indent="-228600" eaLnBrk="0" hangingPunct="0">
              <a:spcBef>
                <a:spcPct val="20000"/>
              </a:spcBef>
              <a:buClr>
                <a:srgbClr val="FF6600"/>
              </a:buClr>
              <a:buFont typeface="Arial" charset="0"/>
              <a:buChar char="–"/>
              <a:defRPr kumimoji="1" sz="2000">
                <a:solidFill>
                  <a:schemeClr val="tx1"/>
                </a:solidFill>
                <a:latin typeface="Arial" charset="0"/>
                <a:ea typeface="ＭＳ Ｐゴシック" pitchFamily="50" charset="-128"/>
              </a:defRPr>
            </a:lvl4pPr>
            <a:lvl5pPr marL="2057400" indent="-228600" eaLnBrk="0" hangingPunct="0">
              <a:spcBef>
                <a:spcPct val="20000"/>
              </a:spcBef>
              <a:buClr>
                <a:schemeClr val="accent2"/>
              </a:buClr>
              <a:buFont typeface="Arial" charset="0"/>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lr>
                <a:schemeClr val="accent2"/>
              </a:buClr>
              <a:buFont typeface="Arial" charset="0"/>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lr>
                <a:schemeClr val="accent2"/>
              </a:buClr>
              <a:buFont typeface="Arial" charset="0"/>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lr>
                <a:schemeClr val="accent2"/>
              </a:buClr>
              <a:buFont typeface="Arial" charset="0"/>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lr>
                <a:schemeClr val="accent2"/>
              </a:buClr>
              <a:buFont typeface="Arial" charset="0"/>
              <a:buChar char="»"/>
              <a:defRPr kumimoji="1" sz="2000">
                <a:solidFill>
                  <a:schemeClr val="tx1"/>
                </a:solidFill>
                <a:latin typeface="Arial" charset="0"/>
                <a:ea typeface="ＭＳ Ｐゴシック" pitchFamily="50" charset="-128"/>
              </a:defRPr>
            </a:lvl9pPr>
          </a:lstStyle>
          <a:p>
            <a:pPr eaLnBrk="1" hangingPunct="1">
              <a:spcBef>
                <a:spcPct val="0"/>
              </a:spcBef>
              <a:buClrTx/>
              <a:buNone/>
            </a:pPr>
            <a:r>
              <a:rPr lang="ja-JP" altLang="en-US" sz="1600" dirty="0">
                <a:solidFill>
                  <a:prstClr val="black"/>
                </a:solidFill>
                <a:latin typeface="Meiryo UI" panose="020B0604030504040204" pitchFamily="50" charset="-128"/>
                <a:ea typeface="Meiryo UI" panose="020B0604030504040204" pitchFamily="50" charset="-128"/>
              </a:rPr>
              <a:t>（出典）</a:t>
            </a:r>
            <a:r>
              <a:rPr lang="en-US" altLang="ja-JP" sz="1600" dirty="0">
                <a:solidFill>
                  <a:prstClr val="black"/>
                </a:solidFill>
                <a:latin typeface="Meiryo UI" panose="020B0604030504040204" pitchFamily="50" charset="-128"/>
                <a:ea typeface="Meiryo UI" panose="020B0604030504040204" pitchFamily="50" charset="-128"/>
              </a:rPr>
              <a:t>IPA</a:t>
            </a:r>
            <a:r>
              <a:rPr lang="ja-JP" altLang="en-US" sz="1600" dirty="0">
                <a:solidFill>
                  <a:prstClr val="black"/>
                </a:solidFill>
                <a:latin typeface="Meiryo UI" panose="020B0604030504040204" pitchFamily="50" charset="-128"/>
                <a:ea typeface="Meiryo UI" panose="020B0604030504040204" pitchFamily="50" charset="-128"/>
              </a:rPr>
              <a:t>　企業における営業秘密管理に関する実態調査</a:t>
            </a:r>
            <a:r>
              <a:rPr lang="en-US" altLang="ja-JP" sz="1600" dirty="0">
                <a:solidFill>
                  <a:prstClr val="black"/>
                </a:solidFill>
                <a:latin typeface="Meiryo UI" panose="020B0604030504040204" pitchFamily="50" charset="-128"/>
                <a:ea typeface="Meiryo UI" panose="020B0604030504040204" pitchFamily="50" charset="-128"/>
              </a:rPr>
              <a:t>2020</a:t>
            </a:r>
          </a:p>
          <a:p>
            <a:pPr eaLnBrk="1" hangingPunct="1">
              <a:spcBef>
                <a:spcPct val="0"/>
              </a:spcBef>
              <a:buClrTx/>
              <a:buNone/>
            </a:pPr>
            <a:r>
              <a:rPr lang="ja-JP" altLang="en-US" sz="1600" dirty="0">
                <a:solidFill>
                  <a:prstClr val="black"/>
                </a:solidFill>
                <a:latin typeface="Meiryo UI" panose="020B0604030504040204" pitchFamily="50" charset="-128"/>
                <a:ea typeface="Meiryo UI" panose="020B0604030504040204" pitchFamily="50" charset="-128"/>
              </a:rPr>
              <a:t>　　　　</a:t>
            </a:r>
            <a:r>
              <a:rPr lang="en-US" altLang="ja-JP" sz="1600" dirty="0">
                <a:solidFill>
                  <a:prstClr val="black"/>
                </a:solidFill>
                <a:latin typeface="Meiryo UI" panose="020B0604030504040204" pitchFamily="50" charset="-128"/>
                <a:ea typeface="Meiryo UI" panose="020B0604030504040204" pitchFamily="50" charset="-128"/>
                <a:hlinkClick r:id="rId3"/>
              </a:rPr>
              <a:t>https://www.ipa.go.jp/security/reports/economics/ts-kanri/20210318.html</a:t>
            </a:r>
            <a:endParaRPr lang="ja-JP" altLang="en-US" sz="1600" dirty="0">
              <a:solidFill>
                <a:prstClr val="black"/>
              </a:solidFill>
              <a:latin typeface="Meiryo UI" panose="020B0604030504040204" pitchFamily="50" charset="-128"/>
              <a:ea typeface="Meiryo UI" panose="020B0604030504040204" pitchFamily="50" charset="-128"/>
            </a:endParaRPr>
          </a:p>
        </p:txBody>
      </p:sp>
      <p:pic>
        <p:nvPicPr>
          <p:cNvPr id="12" name="図 11">
            <a:extLst>
              <a:ext uri="{FF2B5EF4-FFF2-40B4-BE49-F238E27FC236}">
                <a16:creationId xmlns:a16="http://schemas.microsoft.com/office/drawing/2014/main" id="{A096B3E5-716C-8826-4596-3E0315878D38}"/>
              </a:ext>
            </a:extLst>
          </p:cNvPr>
          <p:cNvPicPr>
            <a:picLocks noChangeAspect="1"/>
          </p:cNvPicPr>
          <p:nvPr/>
        </p:nvPicPr>
        <p:blipFill>
          <a:blip r:embed="rId4"/>
          <a:stretch>
            <a:fillRect/>
          </a:stretch>
        </p:blipFill>
        <p:spPr>
          <a:xfrm>
            <a:off x="5604391" y="2079864"/>
            <a:ext cx="4900587" cy="4193698"/>
          </a:xfrm>
          <a:prstGeom prst="rect">
            <a:avLst/>
          </a:prstGeom>
        </p:spPr>
      </p:pic>
      <p:sp>
        <p:nvSpPr>
          <p:cNvPr id="7" name="角丸四角形 6"/>
          <p:cNvSpPr/>
          <p:nvPr/>
        </p:nvSpPr>
        <p:spPr>
          <a:xfrm>
            <a:off x="3393904" y="2106726"/>
            <a:ext cx="6146080" cy="325881"/>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9" name="角丸四角形 8"/>
          <p:cNvSpPr/>
          <p:nvPr/>
        </p:nvSpPr>
        <p:spPr>
          <a:xfrm>
            <a:off x="2312376" y="3354792"/>
            <a:ext cx="4663457" cy="299473"/>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Arial"/>
              <a:ea typeface="メイリオ"/>
            </a:endParaRPr>
          </a:p>
        </p:txBody>
      </p:sp>
      <p:sp>
        <p:nvSpPr>
          <p:cNvPr id="13" name="テキスト ボックス 12">
            <a:extLst>
              <a:ext uri="{FF2B5EF4-FFF2-40B4-BE49-F238E27FC236}">
                <a16:creationId xmlns:a16="http://schemas.microsoft.com/office/drawing/2014/main" id="{AB0D3973-0C97-0351-EE3E-F02DDE2A2B1E}"/>
              </a:ext>
            </a:extLst>
          </p:cNvPr>
          <p:cNvSpPr txBox="1"/>
          <p:nvPr/>
        </p:nvSpPr>
        <p:spPr>
          <a:xfrm>
            <a:off x="3355664" y="2128740"/>
            <a:ext cx="2361942"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中途退職者（役員・正規社員）</a:t>
            </a:r>
          </a:p>
        </p:txBody>
      </p:sp>
      <p:sp>
        <p:nvSpPr>
          <p:cNvPr id="14" name="テキスト ボックス 13">
            <a:extLst>
              <a:ext uri="{FF2B5EF4-FFF2-40B4-BE49-F238E27FC236}">
                <a16:creationId xmlns:a16="http://schemas.microsoft.com/office/drawing/2014/main" id="{C0B8984B-87FB-B9C4-CBE0-5AA90D0DAD85}"/>
              </a:ext>
            </a:extLst>
          </p:cNvPr>
          <p:cNvSpPr txBox="1"/>
          <p:nvPr/>
        </p:nvSpPr>
        <p:spPr>
          <a:xfrm>
            <a:off x="2398192" y="2435027"/>
            <a:ext cx="3312368"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現職従業員等の誤操作・誤認等</a:t>
            </a:r>
          </a:p>
        </p:txBody>
      </p:sp>
      <p:sp>
        <p:nvSpPr>
          <p:cNvPr id="15" name="テキスト ボックス 14">
            <a:extLst>
              <a:ext uri="{FF2B5EF4-FFF2-40B4-BE49-F238E27FC236}">
                <a16:creationId xmlns:a16="http://schemas.microsoft.com/office/drawing/2014/main" id="{70D14E57-C0CD-6CEF-C57E-AA147B7804E3}"/>
              </a:ext>
            </a:extLst>
          </p:cNvPr>
          <p:cNvSpPr txBox="1"/>
          <p:nvPr/>
        </p:nvSpPr>
        <p:spPr>
          <a:xfrm>
            <a:off x="2392538" y="2812756"/>
            <a:ext cx="3312368"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現職従業員等のルール不徹底</a:t>
            </a:r>
            <a:r>
              <a:rPr lang="en-US" altLang="ja-JP" sz="1200" b="1" dirty="0">
                <a:solidFill>
                  <a:prstClr val="black"/>
                </a:solidFill>
                <a:latin typeface="Meiryo UI" panose="020B0604030504040204" pitchFamily="50" charset="-128"/>
                <a:ea typeface="Meiryo UI" panose="020B0604030504040204" pitchFamily="50" charset="-128"/>
              </a:rPr>
              <a:t>(2020</a:t>
            </a:r>
            <a:r>
              <a:rPr lang="ja-JP" altLang="en-US" sz="1200" b="1" dirty="0">
                <a:solidFill>
                  <a:prstClr val="black"/>
                </a:solidFill>
                <a:latin typeface="Meiryo UI" panose="020B0604030504040204" pitchFamily="50" charset="-128"/>
                <a:ea typeface="Meiryo UI" panose="020B0604030504040204" pitchFamily="50" charset="-128"/>
              </a:rPr>
              <a:t>年のみ</a:t>
            </a:r>
            <a:r>
              <a:rPr lang="en-US" altLang="ja-JP" sz="1200" b="1" dirty="0">
                <a:solidFill>
                  <a:prstClr val="black"/>
                </a:solidFill>
                <a:latin typeface="Meiryo UI" panose="020B0604030504040204" pitchFamily="50" charset="-128"/>
                <a:ea typeface="Meiryo UI" panose="020B0604030504040204" pitchFamily="50" charset="-128"/>
              </a:rPr>
              <a:t>)</a:t>
            </a:r>
            <a:endParaRPr lang="ja-JP" altLang="en-US" sz="1200" b="1" dirty="0">
              <a:solidFill>
                <a:prstClr val="black"/>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21C53D93-098D-A2E1-7550-F050867EE5B4}"/>
              </a:ext>
            </a:extLst>
          </p:cNvPr>
          <p:cNvSpPr txBox="1"/>
          <p:nvPr/>
        </p:nvSpPr>
        <p:spPr>
          <a:xfrm>
            <a:off x="2156298" y="3069761"/>
            <a:ext cx="3548608"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サイバー攻撃等による社内ネットワークへの侵入</a:t>
            </a:r>
          </a:p>
        </p:txBody>
      </p:sp>
      <p:sp>
        <p:nvSpPr>
          <p:cNvPr id="17" name="テキスト ボックス 16">
            <a:extLst>
              <a:ext uri="{FF2B5EF4-FFF2-40B4-BE49-F238E27FC236}">
                <a16:creationId xmlns:a16="http://schemas.microsoft.com/office/drawing/2014/main" id="{DE44A68E-B9DC-2764-DF1B-CB8C8D1F24FD}"/>
              </a:ext>
            </a:extLst>
          </p:cNvPr>
          <p:cNvSpPr txBox="1"/>
          <p:nvPr/>
        </p:nvSpPr>
        <p:spPr>
          <a:xfrm>
            <a:off x="2130898" y="3349180"/>
            <a:ext cx="3548608" cy="276999"/>
          </a:xfrm>
          <a:prstGeom prst="rect">
            <a:avLst/>
          </a:prstGeom>
          <a:noFill/>
        </p:spPr>
        <p:txBody>
          <a:bodyPr wrap="square" rtlCol="0">
            <a:spAutoFit/>
          </a:bodyPr>
          <a:lstStyle/>
          <a:p>
            <a:pPr algn="r"/>
            <a:r>
              <a:rPr lang="ja-JP" altLang="en-US" sz="1200" b="1" dirty="0">
                <a:solidFill>
                  <a:prstClr val="black"/>
                </a:solidFill>
                <a:latin typeface="Arial"/>
                <a:ea typeface="メイリオ"/>
              </a:rPr>
              <a:t>現職従業員等による金銭目的等の具体的な動機</a:t>
            </a:r>
          </a:p>
        </p:txBody>
      </p:sp>
      <p:sp>
        <p:nvSpPr>
          <p:cNvPr id="18" name="テキスト ボックス 17">
            <a:extLst>
              <a:ext uri="{FF2B5EF4-FFF2-40B4-BE49-F238E27FC236}">
                <a16:creationId xmlns:a16="http://schemas.microsoft.com/office/drawing/2014/main" id="{AA4E35EC-2791-A26F-8404-19D3FAB8F0F4}"/>
              </a:ext>
            </a:extLst>
          </p:cNvPr>
          <p:cNvSpPr txBox="1"/>
          <p:nvPr/>
        </p:nvSpPr>
        <p:spPr>
          <a:xfrm>
            <a:off x="2391251" y="3614217"/>
            <a:ext cx="3312368"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外部者</a:t>
            </a:r>
            <a:r>
              <a:rPr lang="en-US" altLang="ja-JP" sz="1200" b="1" dirty="0">
                <a:solidFill>
                  <a:prstClr val="black"/>
                </a:solidFill>
                <a:latin typeface="Meiryo UI" panose="020B0604030504040204" pitchFamily="50" charset="-128"/>
                <a:ea typeface="Meiryo UI" panose="020B0604030504040204" pitchFamily="50" charset="-128"/>
              </a:rPr>
              <a:t>(</a:t>
            </a:r>
            <a:r>
              <a:rPr lang="ja-JP" altLang="en-US" sz="1200" b="1" dirty="0">
                <a:solidFill>
                  <a:prstClr val="black"/>
                </a:solidFill>
                <a:latin typeface="Meiryo UI" panose="020B0604030504040204" pitchFamily="50" charset="-128"/>
                <a:ea typeface="Meiryo UI" panose="020B0604030504040204" pitchFamily="50" charset="-128"/>
              </a:rPr>
              <a:t>除</a:t>
            </a:r>
            <a:r>
              <a:rPr lang="en-US" altLang="ja-JP" sz="1200" b="1" dirty="0">
                <a:solidFill>
                  <a:prstClr val="black"/>
                </a:solidFill>
                <a:latin typeface="Meiryo UI" panose="020B0604030504040204" pitchFamily="50" charset="-128"/>
                <a:ea typeface="Meiryo UI" panose="020B0604030504040204" pitchFamily="50" charset="-128"/>
              </a:rPr>
              <a:t>:</a:t>
            </a:r>
            <a:r>
              <a:rPr lang="ja-JP" altLang="en-US" sz="1200" b="1" dirty="0">
                <a:solidFill>
                  <a:prstClr val="black"/>
                </a:solidFill>
                <a:latin typeface="Meiryo UI" panose="020B0604030504040204" pitchFamily="50" charset="-128"/>
                <a:ea typeface="Meiryo UI" panose="020B0604030504040204" pitchFamily="50" charset="-128"/>
              </a:rPr>
              <a:t>退職者</a:t>
            </a:r>
            <a:r>
              <a:rPr lang="en-US" altLang="ja-JP" sz="1200" b="1" dirty="0">
                <a:solidFill>
                  <a:prstClr val="black"/>
                </a:solidFill>
                <a:latin typeface="Meiryo UI" panose="020B0604030504040204" pitchFamily="50" charset="-128"/>
                <a:ea typeface="Meiryo UI" panose="020B0604030504040204" pitchFamily="50" charset="-128"/>
              </a:rPr>
              <a:t>)</a:t>
            </a:r>
            <a:r>
              <a:rPr lang="ja-JP" altLang="en-US" sz="1200" b="1" dirty="0">
                <a:solidFill>
                  <a:prstClr val="black"/>
                </a:solidFill>
                <a:latin typeface="Meiryo UI" panose="020B0604030504040204" pitchFamily="50" charset="-128"/>
                <a:ea typeface="Meiryo UI" panose="020B0604030504040204" pitchFamily="50" charset="-128"/>
              </a:rPr>
              <a:t>の立ち入り</a:t>
            </a:r>
          </a:p>
        </p:txBody>
      </p:sp>
      <p:sp>
        <p:nvSpPr>
          <p:cNvPr id="19" name="テキスト ボックス 18">
            <a:extLst>
              <a:ext uri="{FF2B5EF4-FFF2-40B4-BE49-F238E27FC236}">
                <a16:creationId xmlns:a16="http://schemas.microsoft.com/office/drawing/2014/main" id="{77E29DFD-06B3-8B9C-FF23-C50A06F667B8}"/>
              </a:ext>
            </a:extLst>
          </p:cNvPr>
          <p:cNvSpPr txBox="1"/>
          <p:nvPr/>
        </p:nvSpPr>
        <p:spPr>
          <a:xfrm>
            <a:off x="2368647" y="3952235"/>
            <a:ext cx="3312368"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国内の取引先や共同研究先</a:t>
            </a:r>
          </a:p>
        </p:txBody>
      </p:sp>
      <p:sp>
        <p:nvSpPr>
          <p:cNvPr id="20" name="テキスト ボックス 19">
            <a:extLst>
              <a:ext uri="{FF2B5EF4-FFF2-40B4-BE49-F238E27FC236}">
                <a16:creationId xmlns:a16="http://schemas.microsoft.com/office/drawing/2014/main" id="{63ACE521-CDFF-5BD4-D172-07E817C6EFD6}"/>
              </a:ext>
            </a:extLst>
          </p:cNvPr>
          <p:cNvSpPr txBox="1"/>
          <p:nvPr/>
        </p:nvSpPr>
        <p:spPr>
          <a:xfrm>
            <a:off x="2384231" y="4274588"/>
            <a:ext cx="3312368"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契約満了後、中途退職した契約社員等</a:t>
            </a:r>
          </a:p>
        </p:txBody>
      </p:sp>
      <p:sp>
        <p:nvSpPr>
          <p:cNvPr id="21" name="テキスト ボックス 20">
            <a:extLst>
              <a:ext uri="{FF2B5EF4-FFF2-40B4-BE49-F238E27FC236}">
                <a16:creationId xmlns:a16="http://schemas.microsoft.com/office/drawing/2014/main" id="{D79BC043-47FD-0466-A9B2-62688B02D146}"/>
              </a:ext>
            </a:extLst>
          </p:cNvPr>
          <p:cNvSpPr txBox="1"/>
          <p:nvPr/>
        </p:nvSpPr>
        <p:spPr>
          <a:xfrm>
            <a:off x="2373707" y="4584019"/>
            <a:ext cx="3312368"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定年退職者</a:t>
            </a:r>
          </a:p>
        </p:txBody>
      </p:sp>
      <p:sp>
        <p:nvSpPr>
          <p:cNvPr id="22" name="テキスト ボックス 21">
            <a:extLst>
              <a:ext uri="{FF2B5EF4-FFF2-40B4-BE49-F238E27FC236}">
                <a16:creationId xmlns:a16="http://schemas.microsoft.com/office/drawing/2014/main" id="{09500682-D4EA-BC47-685C-B3117CA14D8C}"/>
              </a:ext>
            </a:extLst>
          </p:cNvPr>
          <p:cNvSpPr txBox="1"/>
          <p:nvPr/>
        </p:nvSpPr>
        <p:spPr>
          <a:xfrm>
            <a:off x="2385663" y="4946200"/>
            <a:ext cx="3312368"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海外拠点・取引先・連携先等（</a:t>
            </a:r>
            <a:r>
              <a:rPr lang="en-US" altLang="ja-JP" sz="1200" b="1" dirty="0">
                <a:solidFill>
                  <a:prstClr val="black"/>
                </a:solidFill>
                <a:latin typeface="Meiryo UI" panose="020B0604030504040204" pitchFamily="50" charset="-128"/>
                <a:ea typeface="Meiryo UI" panose="020B0604030504040204" pitchFamily="50" charset="-128"/>
              </a:rPr>
              <a:t>2020</a:t>
            </a:r>
            <a:r>
              <a:rPr lang="ja-JP" altLang="en-US" sz="1200" b="1" dirty="0">
                <a:solidFill>
                  <a:prstClr val="black"/>
                </a:solidFill>
                <a:latin typeface="Meiryo UI" panose="020B0604030504040204" pitchFamily="50" charset="-128"/>
                <a:ea typeface="Meiryo UI" panose="020B0604030504040204" pitchFamily="50" charset="-128"/>
              </a:rPr>
              <a:t>年のみ）</a:t>
            </a:r>
          </a:p>
        </p:txBody>
      </p:sp>
      <p:sp>
        <p:nvSpPr>
          <p:cNvPr id="23" name="テキスト ボックス 22">
            <a:extLst>
              <a:ext uri="{FF2B5EF4-FFF2-40B4-BE49-F238E27FC236}">
                <a16:creationId xmlns:a16="http://schemas.microsoft.com/office/drawing/2014/main" id="{A54967D8-9AAC-F309-EA91-3C152829FD16}"/>
              </a:ext>
            </a:extLst>
          </p:cNvPr>
          <p:cNvSpPr txBox="1"/>
          <p:nvPr/>
        </p:nvSpPr>
        <p:spPr>
          <a:xfrm>
            <a:off x="2172647" y="5253563"/>
            <a:ext cx="3548608"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営業秘密の開示を受けた第三者（</a:t>
            </a:r>
            <a:r>
              <a:rPr lang="en-US" altLang="ja-JP" sz="1200" b="1" dirty="0">
                <a:solidFill>
                  <a:prstClr val="black"/>
                </a:solidFill>
                <a:latin typeface="Meiryo UI" panose="020B0604030504040204" pitchFamily="50" charset="-128"/>
                <a:ea typeface="Meiryo UI" panose="020B0604030504040204" pitchFamily="50" charset="-128"/>
              </a:rPr>
              <a:t>2020</a:t>
            </a:r>
            <a:r>
              <a:rPr lang="ja-JP" altLang="en-US" sz="1200" b="1" dirty="0">
                <a:solidFill>
                  <a:prstClr val="black"/>
                </a:solidFill>
                <a:latin typeface="Meiryo UI" panose="020B0604030504040204" pitchFamily="50" charset="-128"/>
                <a:ea typeface="Meiryo UI" panose="020B0604030504040204" pitchFamily="50" charset="-128"/>
              </a:rPr>
              <a:t>年のみ）</a:t>
            </a:r>
          </a:p>
        </p:txBody>
      </p:sp>
      <p:sp>
        <p:nvSpPr>
          <p:cNvPr id="24" name="テキスト ボックス 23">
            <a:extLst>
              <a:ext uri="{FF2B5EF4-FFF2-40B4-BE49-F238E27FC236}">
                <a16:creationId xmlns:a16="http://schemas.microsoft.com/office/drawing/2014/main" id="{3DEBE3F6-EB4E-C1D8-81D0-34DF7EEF21DB}"/>
              </a:ext>
            </a:extLst>
          </p:cNvPr>
          <p:cNvSpPr txBox="1"/>
          <p:nvPr/>
        </p:nvSpPr>
        <p:spPr>
          <a:xfrm>
            <a:off x="2401991" y="5521169"/>
            <a:ext cx="3312368"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わからない</a:t>
            </a:r>
          </a:p>
        </p:txBody>
      </p:sp>
      <p:sp>
        <p:nvSpPr>
          <p:cNvPr id="25" name="テキスト ボックス 24">
            <a:extLst>
              <a:ext uri="{FF2B5EF4-FFF2-40B4-BE49-F238E27FC236}">
                <a16:creationId xmlns:a16="http://schemas.microsoft.com/office/drawing/2014/main" id="{7AF86497-C4AA-9241-D31A-4063F1DE5DAF}"/>
              </a:ext>
            </a:extLst>
          </p:cNvPr>
          <p:cNvSpPr txBox="1"/>
          <p:nvPr/>
        </p:nvSpPr>
        <p:spPr>
          <a:xfrm>
            <a:off x="2378767" y="5853088"/>
            <a:ext cx="3312368" cy="276999"/>
          </a:xfrm>
          <a:prstGeom prst="rect">
            <a:avLst/>
          </a:prstGeom>
          <a:noFill/>
        </p:spPr>
        <p:txBody>
          <a:bodyPr wrap="square" rtlCol="0">
            <a:spAutoFit/>
          </a:bodyPr>
          <a:lstStyle/>
          <a:p>
            <a:pPr algn="r"/>
            <a:r>
              <a:rPr lang="ja-JP" altLang="en-US" sz="1200" b="1" dirty="0">
                <a:solidFill>
                  <a:prstClr val="black"/>
                </a:solidFill>
                <a:latin typeface="Meiryo UI" panose="020B0604030504040204" pitchFamily="50" charset="-128"/>
                <a:ea typeface="Meiryo UI" panose="020B0604030504040204" pitchFamily="50" charset="-128"/>
              </a:rPr>
              <a:t>その他</a:t>
            </a:r>
          </a:p>
        </p:txBody>
      </p:sp>
      <p:sp>
        <p:nvSpPr>
          <p:cNvPr id="5" name="テキスト ボックス 4">
            <a:extLst>
              <a:ext uri="{FF2B5EF4-FFF2-40B4-BE49-F238E27FC236}">
                <a16:creationId xmlns:a16="http://schemas.microsoft.com/office/drawing/2014/main" id="{D6AED795-0A84-5CD6-A80C-8C98ED83068E}"/>
              </a:ext>
            </a:extLst>
          </p:cNvPr>
          <p:cNvSpPr txBox="1"/>
          <p:nvPr/>
        </p:nvSpPr>
        <p:spPr>
          <a:xfrm>
            <a:off x="424800" y="1620000"/>
            <a:ext cx="4572000" cy="523220"/>
          </a:xfrm>
          <a:prstGeom prst="rect">
            <a:avLst/>
          </a:prstGeom>
          <a:noFill/>
        </p:spPr>
        <p:txBody>
          <a:bodyPr wrap="square">
            <a:spAutoFit/>
          </a:bodyPr>
          <a:lstStyle/>
          <a:p>
            <a:r>
              <a:rPr lang="en-US" altLang="ja-JP" sz="2800" dirty="0">
                <a:solidFill>
                  <a:prstClr val="black"/>
                </a:solidFill>
                <a:latin typeface="Meiryo UI" panose="020B0604030504040204" pitchFamily="50" charset="-128"/>
                <a:ea typeface="Meiryo UI" panose="020B0604030504040204" pitchFamily="50" charset="-128"/>
              </a:rPr>
              <a:t>【</a:t>
            </a:r>
            <a:r>
              <a:rPr lang="ja-JP" altLang="en-US" sz="2800" dirty="0">
                <a:solidFill>
                  <a:prstClr val="black"/>
                </a:solidFill>
                <a:latin typeface="Meiryo UI" panose="020B0604030504040204" pitchFamily="50" charset="-128"/>
                <a:ea typeface="Meiryo UI" panose="020B0604030504040204" pitchFamily="50" charset="-128"/>
              </a:rPr>
              <a:t>営業秘密の漏えいルート</a:t>
            </a:r>
            <a:r>
              <a:rPr lang="en-US" altLang="ja-JP" sz="2800" dirty="0">
                <a:solidFill>
                  <a:prstClr val="black"/>
                </a:solidFill>
                <a:latin typeface="Meiryo UI" panose="020B0604030504040204" pitchFamily="50" charset="-128"/>
                <a:ea typeface="Meiryo UI" panose="020B0604030504040204" pitchFamily="50" charset="-128"/>
              </a:rPr>
              <a:t>】</a:t>
            </a:r>
            <a:endParaRPr lang="ja-JP" altLang="en-US" sz="2800"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0877270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暖かみのある青">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英Arial日メイリオ">
      <a:majorFont>
        <a:latin typeface="Arial"/>
        <a:ea typeface="メイリオ"/>
        <a:cs typeface=""/>
      </a:majorFont>
      <a:minorFont>
        <a:latin typeface="Arial"/>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3071</Words>
  <Application>Microsoft Office PowerPoint</Application>
  <PresentationFormat>ワイド画面</PresentationFormat>
  <Paragraphs>323</Paragraphs>
  <Slides>24</Slides>
  <Notes>22</Notes>
  <HiddenSlides>0</HiddenSlides>
  <MMClips>0</MMClips>
  <ScaleCrop>false</ScaleCrop>
  <HeadingPairs>
    <vt:vector size="6" baseType="variant">
      <vt:variant>
        <vt:lpstr>使用されているフォント</vt:lpstr>
      </vt:variant>
      <vt:variant>
        <vt:i4>5</vt:i4>
      </vt:variant>
      <vt:variant>
        <vt:lpstr>テーマ</vt:lpstr>
      </vt:variant>
      <vt:variant>
        <vt:i4>2</vt:i4>
      </vt:variant>
      <vt:variant>
        <vt:lpstr>スライド タイトル</vt:lpstr>
      </vt:variant>
      <vt:variant>
        <vt:i4>24</vt:i4>
      </vt:variant>
    </vt:vector>
  </HeadingPairs>
  <TitlesOfParts>
    <vt:vector size="31" baseType="lpstr">
      <vt:lpstr>Meiryo UI</vt:lpstr>
      <vt:lpstr>ＭＳ Ｐゴシック</vt:lpstr>
      <vt:lpstr>游ゴシック</vt:lpstr>
      <vt:lpstr>Arial</vt:lpstr>
      <vt:lpstr>Roboto</vt:lpstr>
      <vt:lpstr>Office テーマ</vt:lpstr>
      <vt:lpstr>1_Office テーマ</vt:lpstr>
      <vt:lpstr>本資料の使用条件</vt:lpstr>
      <vt:lpstr>内部不正</vt:lpstr>
      <vt:lpstr>目次</vt:lpstr>
      <vt:lpstr>1．はじめに</vt:lpstr>
      <vt:lpstr>1．はじめに –動画について–</vt:lpstr>
      <vt:lpstr>1．はじめに –動画の主要な登場人物など–</vt:lpstr>
      <vt:lpstr>映像をご覧ください</vt:lpstr>
      <vt:lpstr>2．昨今の内部不正 （1）事例の傾向とその動機</vt:lpstr>
      <vt:lpstr>2．昨今の内部不正 （2）情報漏えいの危険性</vt:lpstr>
      <vt:lpstr>2．昨今の内部不正 （3）企業における対策の進捗状況～2022年度調査より～</vt:lpstr>
      <vt:lpstr>3．内部不正の主な手口 （１）正規の権限で社内情報にアクセスし、不正に持ち出し</vt:lpstr>
      <vt:lpstr>3．内部不正の主な手口 （２）SNSなどメッセージアプリでID、パスワードを聞き出す</vt:lpstr>
      <vt:lpstr>3．内部不正の主な手口 （３）外部記録媒体やクラウドサービスを介した持ち出し</vt:lpstr>
      <vt:lpstr>4．不正をおこさせないポイント</vt:lpstr>
      <vt:lpstr>4．不正をおこさせないポイント</vt:lpstr>
      <vt:lpstr>4．不正をおこさせないポイント</vt:lpstr>
      <vt:lpstr>4．不正をおこさせないポイント</vt:lpstr>
      <vt:lpstr>5．内部不正を防止するための組織的対策</vt:lpstr>
      <vt:lpstr>5．内部不正を防止するための組織的対策 （1）経営者・管理部門-1/2</vt:lpstr>
      <vt:lpstr>5．内部不正を防止するための組織的対策 （1）経営者・管理部門-2/2</vt:lpstr>
      <vt:lpstr>5．内部不正を防止するための組織的対策 （2）情報システム・管理部門-1/2</vt:lpstr>
      <vt:lpstr>5．内部不正を防止するための組織的対策 （2）情報システム・管理部門-2/2</vt:lpstr>
      <vt:lpstr>参考資料</vt:lpstr>
      <vt:lpstr>参考資料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2024-08-05T06:49:20Z</dcterms:created>
  <dcterms:modified xsi:type="dcterms:W3CDTF">2025-04-08T11:52:53Z</dcterms:modified>
</cp:coreProperties>
</file>