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21"/>
  </p:notesMasterIdLst>
  <p:sldIdLst>
    <p:sldId id="289" r:id="rId2"/>
    <p:sldId id="256" r:id="rId3"/>
    <p:sldId id="290" r:id="rId4"/>
    <p:sldId id="291" r:id="rId5"/>
    <p:sldId id="267" r:id="rId6"/>
    <p:sldId id="292" r:id="rId7"/>
    <p:sldId id="293" r:id="rId8"/>
    <p:sldId id="294" r:id="rId9"/>
    <p:sldId id="295" r:id="rId10"/>
    <p:sldId id="296" r:id="rId11"/>
    <p:sldId id="297" r:id="rId12"/>
    <p:sldId id="298" r:id="rId13"/>
    <p:sldId id="299" r:id="rId14"/>
    <p:sldId id="300" r:id="rId15"/>
    <p:sldId id="301" r:id="rId16"/>
    <p:sldId id="302" r:id="rId17"/>
    <p:sldId id="303" r:id="rId18"/>
    <p:sldId id="304" r:id="rId19"/>
    <p:sldId id="305" r:id="rId20"/>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DAA"/>
    <a:srgbClr val="E15E3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84471" autoAdjust="0"/>
  </p:normalViewPr>
  <p:slideViewPr>
    <p:cSldViewPr snapToGrid="0">
      <p:cViewPr varScale="1">
        <p:scale>
          <a:sx n="54" d="100"/>
          <a:sy n="54" d="100"/>
        </p:scale>
        <p:origin x="148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E69FE68-A3DA-4DE2-BF3D-AD977643A7E9}" type="datetimeFigureOut">
              <a:rPr kumimoji="1" lang="ja-JP" altLang="en-US" smtClean="0"/>
              <a:t>2025/4/21</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269210-E740-40F4-AF5D-4F42BD57533E}" type="slidenum">
              <a:rPr kumimoji="1" lang="ja-JP" altLang="en-US" smtClean="0"/>
              <a:t>‹#›</a:t>
            </a:fld>
            <a:endParaRPr kumimoji="1" lang="ja-JP" altLang="en-US"/>
          </a:p>
        </p:txBody>
      </p:sp>
    </p:spTree>
    <p:extLst>
      <p:ext uri="{BB962C8B-B14F-4D97-AF65-F5344CB8AC3E}">
        <p14:creationId xmlns:p14="http://schemas.microsoft.com/office/powerpoint/2010/main" val="301326702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映像で知る情報セキュリティ「</a:t>
            </a:r>
            <a:r>
              <a:rPr lang="ja-JP" altLang="en-US" dirty="0">
                <a:latin typeface="ＭＳ Ｐゴシック" panose="020B0600070205080204" pitchFamily="50" charset="-128"/>
                <a:ea typeface="ＭＳ Ｐゴシック" panose="020B0600070205080204" pitchFamily="50" charset="-128"/>
              </a:rPr>
              <a:t>組織の情報資産を守れ！～標的型サイバー攻撃にそなえたマネジメント～</a:t>
            </a:r>
            <a:r>
              <a:rPr kumimoji="1" lang="ja-JP" altLang="en-US" dirty="0">
                <a:latin typeface="ＭＳ Ｐゴシック" panose="020B0600070205080204" pitchFamily="50" charset="-128"/>
                <a:ea typeface="ＭＳ Ｐゴシック" panose="020B0600070205080204" pitchFamily="50" charset="-128"/>
              </a:rPr>
              <a:t>」を使った講習会用スライドです。</a:t>
            </a:r>
          </a:p>
          <a:p>
            <a:endParaRPr kumimoji="1" lang="ja-JP" altLang="en-US" dirty="0"/>
          </a:p>
        </p:txBody>
      </p:sp>
      <p:sp>
        <p:nvSpPr>
          <p:cNvPr id="4" name="スライド番号プレースホルダー 3"/>
          <p:cNvSpPr>
            <a:spLocks noGrp="1"/>
          </p:cNvSpPr>
          <p:nvPr>
            <p:ph type="sldNum" sz="quarter" idx="5"/>
          </p:nvPr>
        </p:nvSpPr>
        <p:spPr/>
        <p:txBody>
          <a:bodyPr/>
          <a:lstStyle/>
          <a:p>
            <a:fld id="{B3269210-E740-40F4-AF5D-4F42BD57533E}" type="slidenum">
              <a:rPr kumimoji="1" lang="ja-JP" altLang="en-US" smtClean="0"/>
              <a:t>2</a:t>
            </a:fld>
            <a:endParaRPr kumimoji="1" lang="ja-JP" altLang="en-US"/>
          </a:p>
        </p:txBody>
      </p:sp>
    </p:spTree>
    <p:extLst>
      <p:ext uri="{BB962C8B-B14F-4D97-AF65-F5344CB8AC3E}">
        <p14:creationId xmlns:p14="http://schemas.microsoft.com/office/powerpoint/2010/main" val="11831659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次に、「内部侵入調査」段階です。</a:t>
            </a:r>
            <a:endParaRPr kumimoji="1" lang="en-US" altLang="ja-JP" dirty="0"/>
          </a:p>
          <a:p>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latin typeface="ＭＳ Ｐゴシック" panose="020B0600070205080204" pitchFamily="50" charset="-128"/>
                <a:ea typeface="ＭＳ Ｐゴシック" panose="020B0600070205080204" pitchFamily="50" charset="-128"/>
              </a:rPr>
              <a:t>情報の所在場所を探し、情報を取得します。この取得情報を基に、攻撃者は新たな攻撃を仕掛けてきます。</a:t>
            </a:r>
            <a:endParaRPr kumimoji="1" lang="ja-JP" altLang="en-US" dirty="0">
              <a:latin typeface="ＭＳ Ｐゴシック" panose="020B0600070205080204" pitchFamily="50" charset="-128"/>
              <a:ea typeface="ＭＳ Ｐゴシック" panose="020B0600070205080204" pitchFamily="50" charset="-128"/>
            </a:endParaRPr>
          </a:p>
          <a:p>
            <a:endParaRPr kumimoji="1" lang="ja-JP" altLang="en-US" dirty="0"/>
          </a:p>
          <a:p>
            <a:endParaRPr kumimoji="1" lang="ja-JP" altLang="en-US" dirty="0"/>
          </a:p>
        </p:txBody>
      </p:sp>
      <p:sp>
        <p:nvSpPr>
          <p:cNvPr id="4" name="スライド番号プレースホルダー 3"/>
          <p:cNvSpPr>
            <a:spLocks noGrp="1"/>
          </p:cNvSpPr>
          <p:nvPr>
            <p:ph type="sldNum" sz="quarter" idx="5"/>
          </p:nvPr>
        </p:nvSpPr>
        <p:spPr/>
        <p:txBody>
          <a:bodyPr/>
          <a:lstStyle/>
          <a:p>
            <a:fld id="{B3269210-E740-40F4-AF5D-4F42BD57533E}" type="slidenum">
              <a:rPr kumimoji="1" lang="ja-JP" altLang="en-US" smtClean="0"/>
              <a:t>12</a:t>
            </a:fld>
            <a:endParaRPr kumimoji="1" lang="ja-JP" altLang="en-US"/>
          </a:p>
        </p:txBody>
      </p:sp>
    </p:spTree>
    <p:extLst>
      <p:ext uri="{BB962C8B-B14F-4D97-AF65-F5344CB8AC3E}">
        <p14:creationId xmlns:p14="http://schemas.microsoft.com/office/powerpoint/2010/main" val="37069798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最後が「最終目的遂行」段階です。</a:t>
            </a:r>
            <a:endParaRPr kumimoji="1" lang="en-US" altLang="ja-JP" dirty="0"/>
          </a:p>
          <a:p>
            <a:endParaRPr kumimoji="1" lang="en-US" altLang="ja-JP" dirty="0"/>
          </a:p>
          <a:p>
            <a:r>
              <a:rPr kumimoji="1" lang="ja-JP" altLang="en-US" dirty="0"/>
              <a:t>機密情報を格納したコンピュータを攻撃して、情報を抜き取るなどの攻撃を遂行します。</a:t>
            </a:r>
          </a:p>
          <a:p>
            <a:endParaRPr kumimoji="1" lang="ja-JP" altLang="en-US" dirty="0"/>
          </a:p>
        </p:txBody>
      </p:sp>
      <p:sp>
        <p:nvSpPr>
          <p:cNvPr id="4" name="スライド番号プレースホルダー 3"/>
          <p:cNvSpPr>
            <a:spLocks noGrp="1"/>
          </p:cNvSpPr>
          <p:nvPr>
            <p:ph type="sldNum" sz="quarter" idx="5"/>
          </p:nvPr>
        </p:nvSpPr>
        <p:spPr/>
        <p:txBody>
          <a:bodyPr/>
          <a:lstStyle/>
          <a:p>
            <a:fld id="{B3269210-E740-40F4-AF5D-4F42BD57533E}" type="slidenum">
              <a:rPr kumimoji="1" lang="ja-JP" altLang="en-US" smtClean="0"/>
              <a:t>13</a:t>
            </a:fld>
            <a:endParaRPr kumimoji="1" lang="ja-JP" altLang="en-US"/>
          </a:p>
        </p:txBody>
      </p:sp>
    </p:spTree>
    <p:extLst>
      <p:ext uri="{BB962C8B-B14F-4D97-AF65-F5344CB8AC3E}">
        <p14:creationId xmlns:p14="http://schemas.microsoft.com/office/powerpoint/2010/main" val="27850544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標的型サイバー攻撃の対策は、日常のリスク管理が大切です。</a:t>
            </a:r>
            <a:endParaRPr kumimoji="1" lang="en-US" altLang="ja-JP" dirty="0"/>
          </a:p>
          <a:p>
            <a:endParaRPr kumimoji="1" lang="en-US" altLang="ja-JP" dirty="0"/>
          </a:p>
          <a:p>
            <a:pPr marL="171450" indent="-171450">
              <a:buFont typeface="Arial" panose="020B0604020202020204" pitchFamily="34" charset="0"/>
              <a:buChar char="•"/>
            </a:pPr>
            <a:r>
              <a:rPr kumimoji="1" lang="ja-JP" altLang="en-US" dirty="0"/>
              <a:t>事故が発生しないようにすること。</a:t>
            </a:r>
            <a:br>
              <a:rPr kumimoji="1" lang="en-US" altLang="ja-JP" dirty="0"/>
            </a:br>
            <a:r>
              <a:rPr kumimoji="1" lang="ja-JP" altLang="en-US" dirty="0"/>
              <a:t>例えば、ウイルス対策ソフトの導入や、ソフトウェアの更新を怠らない。不審なメールの添付ファイルの</a:t>
            </a:r>
            <a:r>
              <a:rPr kumimoji="1" lang="en-US" altLang="ja-JP" dirty="0"/>
              <a:t>URL</a:t>
            </a:r>
            <a:r>
              <a:rPr kumimoji="1" lang="ja-JP" altLang="en-US" dirty="0"/>
              <a:t>リンクを安易にクリックしないなどが挙げられます。</a:t>
            </a:r>
            <a:endParaRPr kumimoji="1" lang="en-US" altLang="ja-JP" dirty="0"/>
          </a:p>
          <a:p>
            <a:pPr marL="171450" indent="-171450">
              <a:buFont typeface="Arial" panose="020B0604020202020204" pitchFamily="34" charset="0"/>
              <a:buChar char="•"/>
            </a:pPr>
            <a:r>
              <a:rPr kumimoji="1" lang="ja-JP" altLang="en-US" dirty="0"/>
              <a:t>万が一発生した場合は影響を最小限にすること。</a:t>
            </a:r>
            <a:br>
              <a:rPr kumimoji="1" lang="en-US" altLang="ja-JP" dirty="0"/>
            </a:br>
            <a:r>
              <a:rPr kumimoji="1" lang="ja-JP" altLang="en-US" dirty="0"/>
              <a:t>例えば、機密情報と日常業務を行う端末のネットワークを切り離して管理しておく、ウイルス感染した端末をすぐに隔離して感染拡大を防ぐなどが挙げられます。</a:t>
            </a:r>
            <a:endParaRPr kumimoji="1" lang="en-US" altLang="ja-JP" dirty="0"/>
          </a:p>
          <a:p>
            <a:pPr marL="171450" indent="-171450">
              <a:buFont typeface="Arial" panose="020B0604020202020204" pitchFamily="34" charset="0"/>
              <a:buChar char="•"/>
            </a:pPr>
            <a:r>
              <a:rPr kumimoji="1" lang="ja-JP" altLang="en-US" dirty="0"/>
              <a:t>事故の兆候が上がってくるように監視体制をしいておくこと。</a:t>
            </a:r>
            <a:br>
              <a:rPr kumimoji="1" lang="en-US" altLang="ja-JP" dirty="0"/>
            </a:br>
            <a:r>
              <a:rPr kumimoji="1" lang="ja-JP" altLang="en-US" dirty="0"/>
              <a:t>例えば、不審なメールが届いたら管理者に報告するよう教育する、外部との不正な通信を検知したら管理者にアラートが届くようにすることなどが挙げられます。</a:t>
            </a:r>
            <a:endParaRPr kumimoji="1" lang="en-US"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B3269210-E740-40F4-AF5D-4F42BD57533E}" type="slidenum">
              <a:rPr kumimoji="1" lang="ja-JP" altLang="en-US" smtClean="0"/>
              <a:t>14</a:t>
            </a:fld>
            <a:endParaRPr kumimoji="1" lang="ja-JP" altLang="en-US"/>
          </a:p>
        </p:txBody>
      </p:sp>
    </p:spTree>
    <p:extLst>
      <p:ext uri="{BB962C8B-B14F-4D97-AF65-F5344CB8AC3E}">
        <p14:creationId xmlns:p14="http://schemas.microsoft.com/office/powerpoint/2010/main" val="7154385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セキュリティ対策を怠ったために損失を出せば、経営者は株主や関係者に責任が果たせません。</a:t>
            </a:r>
            <a:endParaRPr kumimoji="1" lang="en-US" altLang="ja-JP" dirty="0"/>
          </a:p>
          <a:p>
            <a:r>
              <a:rPr kumimoji="1" lang="ja-JP" altLang="en-US" dirty="0"/>
              <a:t>そのため経営者の関与が非常に重要になります。</a:t>
            </a:r>
            <a:endParaRPr kumimoji="1" lang="en-US" altLang="ja-JP" dirty="0"/>
          </a:p>
          <a:p>
            <a:r>
              <a:rPr kumimoji="1" lang="ja-JP" altLang="en-US" dirty="0"/>
              <a:t>経営者は、サイバー攻撃によるリスクを認識し、リーダーシップをとって対策を進める必要があります。</a:t>
            </a:r>
          </a:p>
          <a:p>
            <a:endParaRPr kumimoji="1" lang="ja-JP" altLang="en-US" dirty="0"/>
          </a:p>
        </p:txBody>
      </p:sp>
      <p:sp>
        <p:nvSpPr>
          <p:cNvPr id="4" name="スライド番号プレースホルダー 3"/>
          <p:cNvSpPr>
            <a:spLocks noGrp="1"/>
          </p:cNvSpPr>
          <p:nvPr>
            <p:ph type="sldNum" sz="quarter" idx="5"/>
          </p:nvPr>
        </p:nvSpPr>
        <p:spPr/>
        <p:txBody>
          <a:bodyPr/>
          <a:lstStyle/>
          <a:p>
            <a:fld id="{B3269210-E740-40F4-AF5D-4F42BD57533E}" type="slidenum">
              <a:rPr kumimoji="1" lang="ja-JP" altLang="en-US" smtClean="0"/>
              <a:t>15</a:t>
            </a:fld>
            <a:endParaRPr kumimoji="1" lang="ja-JP" altLang="en-US"/>
          </a:p>
        </p:txBody>
      </p:sp>
    </p:spTree>
    <p:extLst>
      <p:ext uri="{BB962C8B-B14F-4D97-AF65-F5344CB8AC3E}">
        <p14:creationId xmlns:p14="http://schemas.microsoft.com/office/powerpoint/2010/main" val="11796686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経営者にとって「セキュリティ対策は専門的で関与できない」などと勘違いしてはいけません。むしろ経営者なしでは何も始められないのがセキュリティ対策です。</a:t>
            </a:r>
            <a:endParaRPr kumimoji="1" lang="en-US" altLang="ja-JP" dirty="0"/>
          </a:p>
          <a:p>
            <a:endParaRPr kumimoji="1" lang="en-US" altLang="ja-JP" dirty="0"/>
          </a:p>
          <a:p>
            <a:r>
              <a:rPr kumimoji="1" lang="ja-JP" altLang="en-US" dirty="0"/>
              <a:t>例えば、事故が発生すると経営者はいろいろな判断を迫られます。</a:t>
            </a:r>
            <a:endParaRPr kumimoji="1" lang="en-US" altLang="ja-JP" dirty="0"/>
          </a:p>
          <a:p>
            <a:endParaRPr kumimoji="1" lang="ja-JP" altLang="en-US" dirty="0"/>
          </a:p>
          <a:p>
            <a:endParaRPr kumimoji="1" lang="ja-JP" altLang="en-US" dirty="0"/>
          </a:p>
        </p:txBody>
      </p:sp>
      <p:sp>
        <p:nvSpPr>
          <p:cNvPr id="4" name="スライド番号プレースホルダー 3"/>
          <p:cNvSpPr>
            <a:spLocks noGrp="1"/>
          </p:cNvSpPr>
          <p:nvPr>
            <p:ph type="sldNum" sz="quarter" idx="5"/>
          </p:nvPr>
        </p:nvSpPr>
        <p:spPr/>
        <p:txBody>
          <a:bodyPr/>
          <a:lstStyle/>
          <a:p>
            <a:fld id="{B3269210-E740-40F4-AF5D-4F42BD57533E}" type="slidenum">
              <a:rPr kumimoji="1" lang="ja-JP" altLang="en-US" smtClean="0"/>
              <a:t>16</a:t>
            </a:fld>
            <a:endParaRPr kumimoji="1" lang="ja-JP" altLang="en-US"/>
          </a:p>
        </p:txBody>
      </p:sp>
    </p:spTree>
    <p:extLst>
      <p:ext uri="{BB962C8B-B14F-4D97-AF65-F5344CB8AC3E}">
        <p14:creationId xmlns:p14="http://schemas.microsoft.com/office/powerpoint/2010/main" val="33786305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標的型サイバー攻撃対策を進めるにあたっては、明確な責任体制と情報集約体制を構築しておく必要があります。</a:t>
            </a:r>
            <a:endParaRPr kumimoji="1" lang="en-US" altLang="ja-JP" dirty="0"/>
          </a:p>
          <a:p>
            <a:endParaRPr kumimoji="1" lang="en-US" altLang="ja-JP" dirty="0"/>
          </a:p>
          <a:p>
            <a:r>
              <a:rPr lang="en-US" altLang="ja-JP" dirty="0">
                <a:latin typeface="ＭＳ Ｐゴシック" panose="020B0600070205080204" pitchFamily="50" charset="-128"/>
                <a:ea typeface="ＭＳ Ｐゴシック" panose="020B0600070205080204" pitchFamily="50" charset="-128"/>
              </a:rPr>
              <a:t>IT</a:t>
            </a:r>
            <a:r>
              <a:rPr lang="ja-JP" altLang="en-US" dirty="0">
                <a:latin typeface="ＭＳ Ｐゴシック" panose="020B0600070205080204" pitchFamily="50" charset="-128"/>
                <a:ea typeface="ＭＳ Ｐゴシック" panose="020B0600070205080204" pitchFamily="50" charset="-128"/>
              </a:rPr>
              <a:t>に関する指示は責任ある経営陣が行います。（</a:t>
            </a:r>
            <a:r>
              <a:rPr lang="en-US" altLang="ja-JP" dirty="0">
                <a:latin typeface="ＭＳ Ｐゴシック" panose="020B0600070205080204" pitchFamily="50" charset="-128"/>
                <a:ea typeface="ＭＳ Ｐゴシック" panose="020B0600070205080204" pitchFamily="50" charset="-128"/>
              </a:rPr>
              <a:t>IT</a:t>
            </a:r>
            <a:r>
              <a:rPr lang="ja-JP" altLang="en-US" dirty="0">
                <a:latin typeface="ＭＳ Ｐゴシック" panose="020B0600070205080204" pitchFamily="50" charset="-128"/>
                <a:ea typeface="ＭＳ Ｐゴシック" panose="020B0600070205080204" pitchFamily="50" charset="-128"/>
              </a:rPr>
              <a:t>に詳しい人任せにしない）</a:t>
            </a:r>
            <a:endParaRPr lang="en-US" altLang="ja-JP" dirty="0">
              <a:latin typeface="ＭＳ Ｐゴシック" panose="020B0600070205080204" pitchFamily="50" charset="-128"/>
              <a:ea typeface="ＭＳ Ｐゴシック" panose="020B0600070205080204" pitchFamily="50" charset="-128"/>
            </a:endParaRPr>
          </a:p>
          <a:p>
            <a:r>
              <a:rPr lang="ja-JP" altLang="en-US" dirty="0">
                <a:latin typeface="ＭＳ Ｐゴシック" panose="020B0600070205080204" pitchFamily="50" charset="-128"/>
                <a:ea typeface="ＭＳ Ｐゴシック" panose="020B0600070205080204" pitchFamily="50" charset="-128"/>
              </a:rPr>
              <a:t>また、すべての報告が担当から経営陣に集まる体制にしておかなければなりません。</a:t>
            </a:r>
            <a:endParaRPr lang="en-US" altLang="ja-JP" dirty="0">
              <a:latin typeface="ＭＳ Ｐゴシック" panose="020B0600070205080204" pitchFamily="50" charset="-128"/>
              <a:ea typeface="ＭＳ Ｐゴシック" panose="020B0600070205080204" pitchFamily="50" charset="-128"/>
            </a:endParaRPr>
          </a:p>
          <a:p>
            <a:r>
              <a:rPr lang="ja-JP" altLang="en-US" dirty="0">
                <a:latin typeface="ＭＳ Ｐゴシック" panose="020B0600070205080204" pitchFamily="50" charset="-128"/>
                <a:ea typeface="ＭＳ Ｐゴシック" panose="020B0600070205080204" pitchFamily="50" charset="-128"/>
              </a:rPr>
              <a:t>実情にあった社内ルールの点検と見直し、そのために運用のための人材配置も行います。</a:t>
            </a:r>
            <a:endParaRPr kumimoji="1" lang="ja-JP" altLang="en-US" dirty="0">
              <a:latin typeface="ＭＳ Ｐゴシック" panose="020B0600070205080204" pitchFamily="50" charset="-128"/>
              <a:ea typeface="ＭＳ Ｐゴシック" panose="020B0600070205080204" pitchFamily="50" charset="-128"/>
            </a:endParaRPr>
          </a:p>
          <a:p>
            <a:endParaRPr kumimoji="1" lang="ja-JP" altLang="en-US" dirty="0"/>
          </a:p>
          <a:p>
            <a:endParaRPr kumimoji="1" lang="ja-JP" altLang="en-US" dirty="0"/>
          </a:p>
        </p:txBody>
      </p:sp>
      <p:sp>
        <p:nvSpPr>
          <p:cNvPr id="4" name="スライド番号プレースホルダー 3"/>
          <p:cNvSpPr>
            <a:spLocks noGrp="1"/>
          </p:cNvSpPr>
          <p:nvPr>
            <p:ph type="sldNum" sz="quarter" idx="5"/>
          </p:nvPr>
        </p:nvSpPr>
        <p:spPr/>
        <p:txBody>
          <a:bodyPr/>
          <a:lstStyle/>
          <a:p>
            <a:fld id="{B3269210-E740-40F4-AF5D-4F42BD57533E}" type="slidenum">
              <a:rPr kumimoji="1" lang="ja-JP" altLang="en-US" smtClean="0"/>
              <a:t>17</a:t>
            </a:fld>
            <a:endParaRPr kumimoji="1" lang="ja-JP" altLang="en-US"/>
          </a:p>
        </p:txBody>
      </p:sp>
    </p:spTree>
    <p:extLst>
      <p:ext uri="{BB962C8B-B14F-4D97-AF65-F5344CB8AC3E}">
        <p14:creationId xmlns:p14="http://schemas.microsoft.com/office/powerpoint/2010/main" val="14897539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まとめ</a:t>
            </a:r>
            <a:endParaRPr kumimoji="1" lang="en-US" altLang="ja-JP" dirty="0"/>
          </a:p>
          <a:p>
            <a:endParaRPr kumimoji="1" lang="en-US" altLang="ja-JP" dirty="0"/>
          </a:p>
          <a:p>
            <a:pPr marL="228600" indent="-228600">
              <a:buFont typeface="+mj-lt"/>
              <a:buAutoNum type="arabicPeriod"/>
            </a:pPr>
            <a:r>
              <a:rPr kumimoji="1" lang="ja-JP" altLang="en-US" dirty="0"/>
              <a:t>経営者がリーダーシップをとって対策を推進する</a:t>
            </a:r>
          </a:p>
          <a:p>
            <a:pPr marL="228600" indent="-228600">
              <a:buFont typeface="+mj-lt"/>
              <a:buAutoNum type="arabicPeriod"/>
            </a:pPr>
            <a:r>
              <a:rPr kumimoji="1" lang="ja-JP" altLang="en-US" dirty="0"/>
              <a:t>必要な情報が経営者に集まる体制にする</a:t>
            </a:r>
          </a:p>
          <a:p>
            <a:pPr marL="228600" indent="-228600">
              <a:buFont typeface="+mj-lt"/>
              <a:buAutoNum type="arabicPeriod"/>
            </a:pPr>
            <a:r>
              <a:rPr kumimoji="1" lang="ja-JP" altLang="en-US" dirty="0"/>
              <a:t>自社のセキュリティ課題を把握して改善を進める</a:t>
            </a:r>
          </a:p>
          <a:p>
            <a:pPr marL="228600" indent="-228600">
              <a:buFont typeface="+mj-lt"/>
              <a:buAutoNum type="arabicPeriod"/>
            </a:pPr>
            <a:r>
              <a:rPr kumimoji="1" lang="ja-JP" altLang="en-US" dirty="0"/>
              <a:t>日頃からインシデントの兆候を把握できるようにする</a:t>
            </a:r>
          </a:p>
          <a:p>
            <a:pPr marL="228600" indent="-228600">
              <a:buFont typeface="+mj-lt"/>
              <a:buAutoNum type="arabicPeriod"/>
            </a:pPr>
            <a:r>
              <a:rPr kumimoji="1" lang="ja-JP" altLang="en-US" dirty="0"/>
              <a:t>ルールが守られているか定期的にチェックする</a:t>
            </a:r>
          </a:p>
          <a:p>
            <a:endParaRPr kumimoji="1" lang="ja-JP" altLang="en-US" dirty="0"/>
          </a:p>
          <a:p>
            <a:endParaRPr kumimoji="1" lang="ja-JP" altLang="en-US" dirty="0"/>
          </a:p>
        </p:txBody>
      </p:sp>
      <p:sp>
        <p:nvSpPr>
          <p:cNvPr id="4" name="スライド番号プレースホルダー 3"/>
          <p:cNvSpPr>
            <a:spLocks noGrp="1"/>
          </p:cNvSpPr>
          <p:nvPr>
            <p:ph type="sldNum" sz="quarter" idx="5"/>
          </p:nvPr>
        </p:nvSpPr>
        <p:spPr/>
        <p:txBody>
          <a:bodyPr/>
          <a:lstStyle/>
          <a:p>
            <a:fld id="{B3269210-E740-40F4-AF5D-4F42BD57533E}" type="slidenum">
              <a:rPr kumimoji="1" lang="ja-JP" altLang="en-US" smtClean="0"/>
              <a:t>18</a:t>
            </a:fld>
            <a:endParaRPr kumimoji="1" lang="ja-JP" altLang="en-US"/>
          </a:p>
        </p:txBody>
      </p:sp>
    </p:spTree>
    <p:extLst>
      <p:ext uri="{BB962C8B-B14F-4D97-AF65-F5344CB8AC3E}">
        <p14:creationId xmlns:p14="http://schemas.microsoft.com/office/powerpoint/2010/main" val="25053331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雑誌の対談記事取材に臨んだ二人の社長。話題は最近ホットな「標的型サイバー攻撃」へ</a:t>
            </a:r>
            <a:r>
              <a:rPr kumimoji="1" lang="en-US" altLang="ja-JP" dirty="0"/>
              <a:t>…</a:t>
            </a:r>
            <a:r>
              <a:rPr kumimoji="1" lang="ja-JP" altLang="en-US" dirty="0"/>
              <a:t>。標的型サイバー攻撃に備えて経営者がなすべき組織マネジメントのポイントを経営者の視点で説明します。</a:t>
            </a:r>
          </a:p>
          <a:p>
            <a:endParaRPr kumimoji="1" lang="ja-JP" altLang="en-US" dirty="0"/>
          </a:p>
        </p:txBody>
      </p:sp>
      <p:sp>
        <p:nvSpPr>
          <p:cNvPr id="4" name="スライド番号プレースホルダー 3"/>
          <p:cNvSpPr>
            <a:spLocks noGrp="1"/>
          </p:cNvSpPr>
          <p:nvPr>
            <p:ph type="sldNum" sz="quarter" idx="5"/>
          </p:nvPr>
        </p:nvSpPr>
        <p:spPr/>
        <p:txBody>
          <a:bodyPr/>
          <a:lstStyle/>
          <a:p>
            <a:fld id="{B3269210-E740-40F4-AF5D-4F42BD57533E}" type="slidenum">
              <a:rPr kumimoji="1" lang="ja-JP" altLang="en-US" smtClean="0"/>
              <a:t>4</a:t>
            </a:fld>
            <a:endParaRPr kumimoji="1" lang="ja-JP" altLang="en-US"/>
          </a:p>
        </p:txBody>
      </p:sp>
    </p:spTree>
    <p:extLst>
      <p:ext uri="{BB962C8B-B14F-4D97-AF65-F5344CB8AC3E}">
        <p14:creationId xmlns:p14="http://schemas.microsoft.com/office/powerpoint/2010/main" val="38313465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映像を上映してください。（映像時間：約</a:t>
            </a:r>
            <a:r>
              <a:rPr kumimoji="1" lang="en-US" altLang="ja-JP" dirty="0"/>
              <a:t>10</a:t>
            </a:r>
            <a:r>
              <a:rPr kumimoji="1" lang="ja-JP" altLang="en-US" dirty="0"/>
              <a:t>分）</a:t>
            </a:r>
          </a:p>
          <a:p>
            <a:endParaRPr kumimoji="1" lang="ja-JP" altLang="en-US" dirty="0"/>
          </a:p>
        </p:txBody>
      </p:sp>
      <p:sp>
        <p:nvSpPr>
          <p:cNvPr id="4" name="スライド番号プレースホルダー 3"/>
          <p:cNvSpPr>
            <a:spLocks noGrp="1"/>
          </p:cNvSpPr>
          <p:nvPr>
            <p:ph type="sldNum" sz="quarter" idx="5"/>
          </p:nvPr>
        </p:nvSpPr>
        <p:spPr/>
        <p:txBody>
          <a:bodyPr/>
          <a:lstStyle/>
          <a:p>
            <a:fld id="{8846A367-18DB-40F3-A0F5-E9026EB96EB9}" type="slidenum">
              <a:rPr kumimoji="1" lang="ja-JP" altLang="en-US" smtClean="0"/>
              <a:t>5</a:t>
            </a:fld>
            <a:endParaRPr kumimoji="1" lang="ja-JP" altLang="en-US"/>
          </a:p>
        </p:txBody>
      </p:sp>
    </p:spTree>
    <p:extLst>
      <p:ext uri="{BB962C8B-B14F-4D97-AF65-F5344CB8AC3E}">
        <p14:creationId xmlns:p14="http://schemas.microsoft.com/office/powerpoint/2010/main" val="25098592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標的型サイバー攻撃（標的型攻撃）とは、特定の企業・組織を狙ったサイバー攻撃です。</a:t>
            </a:r>
            <a:endParaRPr kumimoji="1" lang="en-US" altLang="ja-JP" dirty="0"/>
          </a:p>
          <a:p>
            <a:r>
              <a:rPr kumimoji="1" lang="ja-JP" altLang="en-US" dirty="0"/>
              <a:t>顧客情報、営業機密、技術情報などの情報資産が狙われるだけでなく、企業の情報システムを乗っ取って他社へのサイバー攻撃の踏み台とすることもあります。</a:t>
            </a:r>
          </a:p>
          <a:p>
            <a:endParaRPr kumimoji="1" lang="ja-JP" altLang="en-US" dirty="0"/>
          </a:p>
        </p:txBody>
      </p:sp>
      <p:sp>
        <p:nvSpPr>
          <p:cNvPr id="4" name="スライド番号プレースホルダー 3"/>
          <p:cNvSpPr>
            <a:spLocks noGrp="1"/>
          </p:cNvSpPr>
          <p:nvPr>
            <p:ph type="sldNum" sz="quarter" idx="5"/>
          </p:nvPr>
        </p:nvSpPr>
        <p:spPr/>
        <p:txBody>
          <a:bodyPr/>
          <a:lstStyle/>
          <a:p>
            <a:fld id="{B3269210-E740-40F4-AF5D-4F42BD57533E}" type="slidenum">
              <a:rPr kumimoji="1" lang="ja-JP" altLang="en-US" smtClean="0"/>
              <a:t>6</a:t>
            </a:fld>
            <a:endParaRPr kumimoji="1" lang="ja-JP" altLang="en-US"/>
          </a:p>
        </p:txBody>
      </p:sp>
    </p:spTree>
    <p:extLst>
      <p:ext uri="{BB962C8B-B14F-4D97-AF65-F5344CB8AC3E}">
        <p14:creationId xmlns:p14="http://schemas.microsoft.com/office/powerpoint/2010/main" val="11420272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標的型サイバー攻撃を受けて顧客情報が流出したため、社長自ら謝罪会見を行った企業があります。</a:t>
            </a:r>
            <a:endParaRPr kumimoji="1" lang="en-US" altLang="ja-JP" dirty="0"/>
          </a:p>
          <a:p>
            <a:r>
              <a:rPr kumimoji="1" lang="ja-JP" altLang="en-US" dirty="0"/>
              <a:t>信用失墜して売り上げが激減した企業もあります。</a:t>
            </a:r>
          </a:p>
          <a:p>
            <a:endParaRPr kumimoji="1" lang="ja-JP" altLang="en-US" dirty="0"/>
          </a:p>
        </p:txBody>
      </p:sp>
      <p:sp>
        <p:nvSpPr>
          <p:cNvPr id="4" name="スライド番号プレースホルダー 3"/>
          <p:cNvSpPr>
            <a:spLocks noGrp="1"/>
          </p:cNvSpPr>
          <p:nvPr>
            <p:ph type="sldNum" sz="quarter" idx="5"/>
          </p:nvPr>
        </p:nvSpPr>
        <p:spPr/>
        <p:txBody>
          <a:bodyPr/>
          <a:lstStyle/>
          <a:p>
            <a:fld id="{B3269210-E740-40F4-AF5D-4F42BD57533E}" type="slidenum">
              <a:rPr kumimoji="1" lang="ja-JP" altLang="en-US" smtClean="0"/>
              <a:t>7</a:t>
            </a:fld>
            <a:endParaRPr kumimoji="1" lang="ja-JP" altLang="en-US"/>
          </a:p>
        </p:txBody>
      </p:sp>
    </p:spTree>
    <p:extLst>
      <p:ext uri="{BB962C8B-B14F-4D97-AF65-F5344CB8AC3E}">
        <p14:creationId xmlns:p14="http://schemas.microsoft.com/office/powerpoint/2010/main" val="39813715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sz="1200" dirty="0">
                <a:latin typeface="+mj-ea"/>
              </a:rPr>
              <a:t>標的型サイバー攻撃の手口を時系列に説明します。</a:t>
            </a:r>
            <a:endParaRPr lang="en-US" altLang="ja-JP" sz="1200" dirty="0">
              <a:latin typeface="+mj-ea"/>
            </a:endParaRPr>
          </a:p>
          <a:p>
            <a:endParaRPr kumimoji="1" lang="en-US" altLang="ja-JP" sz="1200" dirty="0">
              <a:latin typeface="+mj-ea"/>
            </a:endParaRPr>
          </a:p>
          <a:p>
            <a:r>
              <a:rPr kumimoji="1" lang="ja-JP" altLang="en-US" dirty="0"/>
              <a:t>まず、「事前調査」段階。</a:t>
            </a:r>
            <a:endParaRPr kumimoji="1" lang="en-US" altLang="ja-JP" dirty="0"/>
          </a:p>
          <a:p>
            <a:r>
              <a:rPr lang="ja-JP" altLang="en-US" dirty="0">
                <a:latin typeface="ＭＳ Ｐゴシック" panose="020B0600070205080204" pitchFamily="50" charset="-128"/>
                <a:ea typeface="ＭＳ Ｐゴシック" panose="020B0600070205080204" pitchFamily="50" charset="-128"/>
              </a:rPr>
              <a:t>攻撃対象の組織体制や、狙うべき弱い部分などの情報収集を周到に行ってきます。</a:t>
            </a:r>
            <a:endParaRPr kumimoji="1" lang="ja-JP" altLang="en-US" dirty="0">
              <a:latin typeface="ＭＳ Ｐゴシック" panose="020B0600070205080204" pitchFamily="50" charset="-128"/>
              <a:ea typeface="ＭＳ Ｐゴシック" panose="020B0600070205080204" pitchFamily="50" charset="-128"/>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B3269210-E740-40F4-AF5D-4F42BD57533E}" type="slidenum">
              <a:rPr kumimoji="1" lang="ja-JP" altLang="en-US" smtClean="0"/>
              <a:t>8</a:t>
            </a:fld>
            <a:endParaRPr kumimoji="1" lang="ja-JP" altLang="en-US"/>
          </a:p>
        </p:txBody>
      </p:sp>
    </p:spTree>
    <p:extLst>
      <p:ext uri="{BB962C8B-B14F-4D97-AF65-F5344CB8AC3E}">
        <p14:creationId xmlns:p14="http://schemas.microsoft.com/office/powerpoint/2010/main" val="36898638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次に、「初期潜入」段階です。</a:t>
            </a:r>
            <a:endParaRPr kumimoji="1" lang="en-US" altLang="ja-JP" dirty="0"/>
          </a:p>
          <a:p>
            <a:endParaRPr kumimoji="1" lang="en-US" altLang="ja-JP" dirty="0"/>
          </a:p>
          <a:p>
            <a:r>
              <a:rPr kumimoji="1" lang="ja-JP" altLang="en-US" dirty="0"/>
              <a:t>関係者を装ったウイルス付きメールやウイルスを仕込んだ</a:t>
            </a:r>
            <a:r>
              <a:rPr kumimoji="1" lang="en-US" altLang="ja-JP" dirty="0"/>
              <a:t>Web</a:t>
            </a:r>
            <a:r>
              <a:rPr kumimoji="1" lang="ja-JP" altLang="en-US" dirty="0"/>
              <a:t>サイトへの誘導などを通して、攻撃対象企業・組織のパソコンをウイルス感染させて侵入します。</a:t>
            </a:r>
          </a:p>
          <a:p>
            <a:endParaRPr kumimoji="1" lang="ja-JP" altLang="en-US" dirty="0"/>
          </a:p>
        </p:txBody>
      </p:sp>
      <p:sp>
        <p:nvSpPr>
          <p:cNvPr id="4" name="スライド番号プレースホルダー 3"/>
          <p:cNvSpPr>
            <a:spLocks noGrp="1"/>
          </p:cNvSpPr>
          <p:nvPr>
            <p:ph type="sldNum" sz="quarter" idx="5"/>
          </p:nvPr>
        </p:nvSpPr>
        <p:spPr/>
        <p:txBody>
          <a:bodyPr/>
          <a:lstStyle/>
          <a:p>
            <a:fld id="{B3269210-E740-40F4-AF5D-4F42BD57533E}" type="slidenum">
              <a:rPr kumimoji="1" lang="ja-JP" altLang="en-US" smtClean="0"/>
              <a:t>9</a:t>
            </a:fld>
            <a:endParaRPr kumimoji="1" lang="ja-JP" altLang="en-US"/>
          </a:p>
        </p:txBody>
      </p:sp>
    </p:spTree>
    <p:extLst>
      <p:ext uri="{BB962C8B-B14F-4D97-AF65-F5344CB8AC3E}">
        <p14:creationId xmlns:p14="http://schemas.microsoft.com/office/powerpoint/2010/main" val="31759888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特定の企業・組織のウイルス感染を狙ったメールを「標的型攻撃メール」と呼びます。</a:t>
            </a:r>
            <a:endParaRPr kumimoji="1" lang="en-US" altLang="ja-JP" dirty="0"/>
          </a:p>
          <a:p>
            <a:endParaRPr kumimoji="1" lang="en-US" altLang="ja-JP" dirty="0"/>
          </a:p>
          <a:p>
            <a:r>
              <a:rPr kumimoji="1" lang="ja-JP" altLang="en-US" dirty="0"/>
              <a:t>標的型攻撃メールでは、興味を引くタイトル（件名）や添付ファイル名を使用したり、送信者や本文署名に信頼しそうな組織名称を騙ったり、添付ファイルのアイコンを偽装するなどの手口が見られます。</a:t>
            </a:r>
            <a:endParaRPr kumimoji="1" lang="en-US"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B3269210-E740-40F4-AF5D-4F42BD57533E}" type="slidenum">
              <a:rPr kumimoji="1" lang="ja-JP" altLang="en-US" smtClean="0"/>
              <a:t>10</a:t>
            </a:fld>
            <a:endParaRPr kumimoji="1" lang="ja-JP" altLang="en-US"/>
          </a:p>
        </p:txBody>
      </p:sp>
    </p:spTree>
    <p:extLst>
      <p:ext uri="{BB962C8B-B14F-4D97-AF65-F5344CB8AC3E}">
        <p14:creationId xmlns:p14="http://schemas.microsoft.com/office/powerpoint/2010/main" val="28711298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次に、「攻撃基盤構築」段階です。</a:t>
            </a:r>
            <a:endParaRPr kumimoji="1" lang="en-US" altLang="ja-JP" dirty="0"/>
          </a:p>
          <a:p>
            <a:endParaRPr kumimoji="1" lang="en-US" altLang="ja-JP" dirty="0"/>
          </a:p>
          <a:p>
            <a:r>
              <a:rPr kumimoji="1" lang="ja-JP" altLang="en-US" dirty="0"/>
              <a:t>攻撃者の外部の指令用サーバー（</a:t>
            </a:r>
            <a:r>
              <a:rPr kumimoji="1" lang="en-US" altLang="ja-JP" dirty="0"/>
              <a:t>C&amp;C</a:t>
            </a:r>
            <a:r>
              <a:rPr kumimoji="1" lang="ja-JP" altLang="en-US" dirty="0"/>
              <a:t>サーバー）と通信を行い、遠隔操作ウイルスなど新たなウイルスをダウンロードさせます。</a:t>
            </a:r>
            <a:endParaRPr kumimoji="1" lang="en-US" altLang="ja-JP" dirty="0"/>
          </a:p>
          <a:p>
            <a:endParaRPr kumimoji="1" lang="en-US" altLang="ja-JP" dirty="0"/>
          </a:p>
          <a:p>
            <a:r>
              <a:rPr kumimoji="1" lang="en-US" altLang="ja-JP" dirty="0"/>
              <a:t>※C&amp;C(Command and Control)</a:t>
            </a:r>
            <a:r>
              <a:rPr kumimoji="1" lang="ja-JP" altLang="en-US" dirty="0"/>
              <a:t>サーバー：ウイルスに感染している</a:t>
            </a:r>
            <a:r>
              <a:rPr kumimoji="1" lang="en-US" altLang="ja-JP" dirty="0"/>
              <a:t>PC</a:t>
            </a:r>
            <a:r>
              <a:rPr kumimoji="1" lang="ja-JP" altLang="en-US" dirty="0"/>
              <a:t>に対して命令するサーバー</a:t>
            </a:r>
          </a:p>
          <a:p>
            <a:endParaRPr kumimoji="1" lang="ja-JP" altLang="en-US" dirty="0"/>
          </a:p>
        </p:txBody>
      </p:sp>
      <p:sp>
        <p:nvSpPr>
          <p:cNvPr id="4" name="スライド番号プレースホルダー 3"/>
          <p:cNvSpPr>
            <a:spLocks noGrp="1"/>
          </p:cNvSpPr>
          <p:nvPr>
            <p:ph type="sldNum" sz="quarter" idx="5"/>
          </p:nvPr>
        </p:nvSpPr>
        <p:spPr/>
        <p:txBody>
          <a:bodyPr/>
          <a:lstStyle/>
          <a:p>
            <a:fld id="{B3269210-E740-40F4-AF5D-4F42BD57533E}" type="slidenum">
              <a:rPr kumimoji="1" lang="ja-JP" altLang="en-US" smtClean="0"/>
              <a:t>11</a:t>
            </a:fld>
            <a:endParaRPr kumimoji="1" lang="ja-JP" altLang="en-US"/>
          </a:p>
        </p:txBody>
      </p:sp>
    </p:spTree>
    <p:extLst>
      <p:ext uri="{BB962C8B-B14F-4D97-AF65-F5344CB8AC3E}">
        <p14:creationId xmlns:p14="http://schemas.microsoft.com/office/powerpoint/2010/main" val="2936082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C9222DE-A4FC-9FF9-A843-81251B22373C}"/>
              </a:ext>
            </a:extLst>
          </p:cNvPr>
          <p:cNvSpPr>
            <a:spLocks noGrp="1"/>
          </p:cNvSpPr>
          <p:nvPr>
            <p:ph type="ctrTitle"/>
          </p:nvPr>
        </p:nvSpPr>
        <p:spPr>
          <a:xfrm>
            <a:off x="423949" y="1122363"/>
            <a:ext cx="11344102"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F6729986-DAC0-1A98-ED50-37859CA63E0F}"/>
              </a:ext>
            </a:extLst>
          </p:cNvPr>
          <p:cNvSpPr>
            <a:spLocks noGrp="1"/>
          </p:cNvSpPr>
          <p:nvPr>
            <p:ph type="subTitle" idx="1"/>
          </p:nvPr>
        </p:nvSpPr>
        <p:spPr>
          <a:xfrm>
            <a:off x="423949" y="3602038"/>
            <a:ext cx="1134410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9944FE50-D9BB-67A2-0944-AAC0EF1E94A6}"/>
              </a:ext>
            </a:extLst>
          </p:cNvPr>
          <p:cNvSpPr>
            <a:spLocks noGrp="1"/>
          </p:cNvSpPr>
          <p:nvPr>
            <p:ph type="dt" sz="half" idx="10"/>
          </p:nvPr>
        </p:nvSpPr>
        <p:spPr/>
        <p:txBody>
          <a:bodyPr/>
          <a:lstStyle/>
          <a:p>
            <a:fld id="{BC585CA3-B9F4-4CD9-8D4E-D1F8B5F317F8}" type="datetime1">
              <a:rPr kumimoji="1" lang="ja-JP" altLang="en-US" smtClean="0"/>
              <a:t>2025/4/21</a:t>
            </a:fld>
            <a:endParaRPr kumimoji="1" lang="ja-JP" altLang="en-US"/>
          </a:p>
        </p:txBody>
      </p:sp>
      <p:sp>
        <p:nvSpPr>
          <p:cNvPr id="5" name="フッター プレースホルダー 4">
            <a:extLst>
              <a:ext uri="{FF2B5EF4-FFF2-40B4-BE49-F238E27FC236}">
                <a16:creationId xmlns:a16="http://schemas.microsoft.com/office/drawing/2014/main" id="{0A370D57-B331-4186-8165-350FD20CB07B}"/>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4F6CDEC2-46C4-24A2-6BEA-32D8965525A0}"/>
              </a:ext>
            </a:extLst>
          </p:cNvPr>
          <p:cNvSpPr>
            <a:spLocks noGrp="1"/>
          </p:cNvSpPr>
          <p:nvPr>
            <p:ph type="sldNum" sz="quarter" idx="12"/>
          </p:nvPr>
        </p:nvSpPr>
        <p:spPr/>
        <p:txBody>
          <a:bodyPr/>
          <a:lstStyle/>
          <a:p>
            <a:fld id="{2D0B2721-0B86-4E2B-BA2B-D37C06C38BC6}" type="slidenum">
              <a:rPr kumimoji="1" lang="ja-JP" altLang="en-US" smtClean="0"/>
              <a:t>‹#›</a:t>
            </a:fld>
            <a:endParaRPr kumimoji="1" lang="ja-JP" altLang="en-US"/>
          </a:p>
        </p:txBody>
      </p:sp>
    </p:spTree>
    <p:extLst>
      <p:ext uri="{BB962C8B-B14F-4D97-AF65-F5344CB8AC3E}">
        <p14:creationId xmlns:p14="http://schemas.microsoft.com/office/powerpoint/2010/main" val="42672268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14F0513-CC81-FC5A-78E2-F6C938FA63C9}"/>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BEC35792-DCFB-ACA8-9F73-69BF169343B1}"/>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CB1E5890-6926-32BF-584B-7807E16446E6}"/>
              </a:ext>
            </a:extLst>
          </p:cNvPr>
          <p:cNvSpPr>
            <a:spLocks noGrp="1"/>
          </p:cNvSpPr>
          <p:nvPr>
            <p:ph type="dt" sz="half" idx="10"/>
          </p:nvPr>
        </p:nvSpPr>
        <p:spPr/>
        <p:txBody>
          <a:bodyPr/>
          <a:lstStyle/>
          <a:p>
            <a:fld id="{C11FA2D4-F078-4D3A-AC75-642C653208A2}" type="datetime1">
              <a:rPr kumimoji="1" lang="ja-JP" altLang="en-US" smtClean="0"/>
              <a:t>2025/4/21</a:t>
            </a:fld>
            <a:endParaRPr kumimoji="1" lang="ja-JP" altLang="en-US"/>
          </a:p>
        </p:txBody>
      </p:sp>
      <p:sp>
        <p:nvSpPr>
          <p:cNvPr id="5" name="フッター プレースホルダー 4">
            <a:extLst>
              <a:ext uri="{FF2B5EF4-FFF2-40B4-BE49-F238E27FC236}">
                <a16:creationId xmlns:a16="http://schemas.microsoft.com/office/drawing/2014/main" id="{D2CC5E80-4815-6433-3A76-D37412B4FD77}"/>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A4901D8A-53F9-ECBE-C68A-73A19C7F1261}"/>
              </a:ext>
            </a:extLst>
          </p:cNvPr>
          <p:cNvSpPr>
            <a:spLocks noGrp="1"/>
          </p:cNvSpPr>
          <p:nvPr>
            <p:ph type="sldNum" sz="quarter" idx="12"/>
          </p:nvPr>
        </p:nvSpPr>
        <p:spPr/>
        <p:txBody>
          <a:bodyPr/>
          <a:lstStyle/>
          <a:p>
            <a:fld id="{2D0B2721-0B86-4E2B-BA2B-D37C06C38BC6}" type="slidenum">
              <a:rPr kumimoji="1" lang="ja-JP" altLang="en-US" smtClean="0"/>
              <a:t>‹#›</a:t>
            </a:fld>
            <a:endParaRPr kumimoji="1" lang="ja-JP" altLang="en-US"/>
          </a:p>
        </p:txBody>
      </p:sp>
    </p:spTree>
    <p:extLst>
      <p:ext uri="{BB962C8B-B14F-4D97-AF65-F5344CB8AC3E}">
        <p14:creationId xmlns:p14="http://schemas.microsoft.com/office/powerpoint/2010/main" val="30393971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512EEE2-41D5-8D4C-5C58-68D3A5E9A0EB}"/>
              </a:ext>
            </a:extLst>
          </p:cNvPr>
          <p:cNvSpPr>
            <a:spLocks noGrp="1"/>
          </p:cNvSpPr>
          <p:nvPr>
            <p:ph type="title"/>
          </p:nvPr>
        </p:nvSpPr>
        <p:spPr>
          <a:xfrm>
            <a:off x="423949" y="1709738"/>
            <a:ext cx="11331402"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701B3888-5517-2DC6-733F-10A7D47867C5}"/>
              </a:ext>
            </a:extLst>
          </p:cNvPr>
          <p:cNvSpPr>
            <a:spLocks noGrp="1"/>
          </p:cNvSpPr>
          <p:nvPr>
            <p:ph type="body" idx="1"/>
          </p:nvPr>
        </p:nvSpPr>
        <p:spPr>
          <a:xfrm>
            <a:off x="423949" y="4589463"/>
            <a:ext cx="11331402"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0C8EAEE3-E0EC-9126-8D91-FCEDC8849250}"/>
              </a:ext>
            </a:extLst>
          </p:cNvPr>
          <p:cNvSpPr>
            <a:spLocks noGrp="1"/>
          </p:cNvSpPr>
          <p:nvPr>
            <p:ph type="dt" sz="half" idx="10"/>
          </p:nvPr>
        </p:nvSpPr>
        <p:spPr/>
        <p:txBody>
          <a:bodyPr/>
          <a:lstStyle/>
          <a:p>
            <a:fld id="{57F63BBC-6CAA-4EF4-A80C-D5A88224F517}" type="datetime1">
              <a:rPr kumimoji="1" lang="ja-JP" altLang="en-US" smtClean="0"/>
              <a:t>2025/4/21</a:t>
            </a:fld>
            <a:endParaRPr kumimoji="1" lang="ja-JP" altLang="en-US"/>
          </a:p>
        </p:txBody>
      </p:sp>
      <p:sp>
        <p:nvSpPr>
          <p:cNvPr id="5" name="フッター プレースホルダー 4">
            <a:extLst>
              <a:ext uri="{FF2B5EF4-FFF2-40B4-BE49-F238E27FC236}">
                <a16:creationId xmlns:a16="http://schemas.microsoft.com/office/drawing/2014/main" id="{DA65A286-BC88-4256-FA6F-C3AC86983C0A}"/>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C1919FAF-7C08-E539-4F3A-BFDC3717F29D}"/>
              </a:ext>
            </a:extLst>
          </p:cNvPr>
          <p:cNvSpPr>
            <a:spLocks noGrp="1"/>
          </p:cNvSpPr>
          <p:nvPr>
            <p:ph type="sldNum" sz="quarter" idx="12"/>
          </p:nvPr>
        </p:nvSpPr>
        <p:spPr/>
        <p:txBody>
          <a:bodyPr/>
          <a:lstStyle/>
          <a:p>
            <a:fld id="{2D0B2721-0B86-4E2B-BA2B-D37C06C38BC6}" type="slidenum">
              <a:rPr kumimoji="1" lang="ja-JP" altLang="en-US" smtClean="0"/>
              <a:t>‹#›</a:t>
            </a:fld>
            <a:endParaRPr kumimoji="1" lang="ja-JP" altLang="en-US"/>
          </a:p>
        </p:txBody>
      </p:sp>
    </p:spTree>
    <p:extLst>
      <p:ext uri="{BB962C8B-B14F-4D97-AF65-F5344CB8AC3E}">
        <p14:creationId xmlns:p14="http://schemas.microsoft.com/office/powerpoint/2010/main" val="4627692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DA1FBFF-7F88-E693-D627-676EFBC7E923}"/>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04315334-27D4-9867-6F2F-32B4699ABB81}"/>
              </a:ext>
            </a:extLst>
          </p:cNvPr>
          <p:cNvSpPr>
            <a:spLocks noGrp="1"/>
          </p:cNvSpPr>
          <p:nvPr>
            <p:ph sz="half" idx="1"/>
          </p:nvPr>
        </p:nvSpPr>
        <p:spPr>
          <a:xfrm>
            <a:off x="423949" y="1296785"/>
            <a:ext cx="5595851" cy="488017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FE6FA70B-40AB-5820-7A8A-4D996AAD7B66}"/>
              </a:ext>
            </a:extLst>
          </p:cNvPr>
          <p:cNvSpPr>
            <a:spLocks noGrp="1"/>
          </p:cNvSpPr>
          <p:nvPr>
            <p:ph sz="half" idx="2"/>
          </p:nvPr>
        </p:nvSpPr>
        <p:spPr>
          <a:xfrm>
            <a:off x="6172199" y="1296785"/>
            <a:ext cx="5595851" cy="488017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FC545E03-B171-7AF5-2255-D5944C6BA2BA}"/>
              </a:ext>
            </a:extLst>
          </p:cNvPr>
          <p:cNvSpPr>
            <a:spLocks noGrp="1"/>
          </p:cNvSpPr>
          <p:nvPr>
            <p:ph type="dt" sz="half" idx="10"/>
          </p:nvPr>
        </p:nvSpPr>
        <p:spPr/>
        <p:txBody>
          <a:bodyPr/>
          <a:lstStyle/>
          <a:p>
            <a:fld id="{A345522A-DA4C-4B45-B53C-0C1451379FB1}" type="datetime1">
              <a:rPr kumimoji="1" lang="ja-JP" altLang="en-US" smtClean="0"/>
              <a:t>2025/4/21</a:t>
            </a:fld>
            <a:endParaRPr kumimoji="1" lang="ja-JP" altLang="en-US"/>
          </a:p>
        </p:txBody>
      </p:sp>
      <p:sp>
        <p:nvSpPr>
          <p:cNvPr id="6" name="フッター プレースホルダー 5">
            <a:extLst>
              <a:ext uri="{FF2B5EF4-FFF2-40B4-BE49-F238E27FC236}">
                <a16:creationId xmlns:a16="http://schemas.microsoft.com/office/drawing/2014/main" id="{EB656235-8126-6786-4A75-75DB03D309CE}"/>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301B010D-2AA5-86D1-04E0-489EA2401685}"/>
              </a:ext>
            </a:extLst>
          </p:cNvPr>
          <p:cNvSpPr>
            <a:spLocks noGrp="1"/>
          </p:cNvSpPr>
          <p:nvPr>
            <p:ph type="sldNum" sz="quarter" idx="12"/>
          </p:nvPr>
        </p:nvSpPr>
        <p:spPr/>
        <p:txBody>
          <a:bodyPr/>
          <a:lstStyle/>
          <a:p>
            <a:fld id="{2D0B2721-0B86-4E2B-BA2B-D37C06C38BC6}" type="slidenum">
              <a:rPr kumimoji="1" lang="ja-JP" altLang="en-US" smtClean="0"/>
              <a:t>‹#›</a:t>
            </a:fld>
            <a:endParaRPr kumimoji="1" lang="ja-JP" altLang="en-US"/>
          </a:p>
        </p:txBody>
      </p:sp>
    </p:spTree>
    <p:extLst>
      <p:ext uri="{BB962C8B-B14F-4D97-AF65-F5344CB8AC3E}">
        <p14:creationId xmlns:p14="http://schemas.microsoft.com/office/powerpoint/2010/main" val="40031131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A7ED7EF-1906-2B10-C621-BCFCFDBBF68A}"/>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D6D00B3A-AE82-1A1D-FEA2-97115690D20C}"/>
              </a:ext>
            </a:extLst>
          </p:cNvPr>
          <p:cNvSpPr>
            <a:spLocks noGrp="1"/>
          </p:cNvSpPr>
          <p:nvPr>
            <p:ph type="dt" sz="half" idx="10"/>
          </p:nvPr>
        </p:nvSpPr>
        <p:spPr/>
        <p:txBody>
          <a:bodyPr/>
          <a:lstStyle/>
          <a:p>
            <a:fld id="{B45ABA96-5D87-481D-9433-34E07542ECAB}" type="datetime1">
              <a:rPr kumimoji="1" lang="ja-JP" altLang="en-US" smtClean="0"/>
              <a:t>2025/4/21</a:t>
            </a:fld>
            <a:endParaRPr kumimoji="1" lang="ja-JP" altLang="en-US"/>
          </a:p>
        </p:txBody>
      </p:sp>
      <p:sp>
        <p:nvSpPr>
          <p:cNvPr id="4" name="フッター プレースホルダー 3">
            <a:extLst>
              <a:ext uri="{FF2B5EF4-FFF2-40B4-BE49-F238E27FC236}">
                <a16:creationId xmlns:a16="http://schemas.microsoft.com/office/drawing/2014/main" id="{D3699201-80FB-D7C1-DC0F-71BFB3D18CB8}"/>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C2F33438-8EF9-5AE7-CF84-7EC330D57AF2}"/>
              </a:ext>
            </a:extLst>
          </p:cNvPr>
          <p:cNvSpPr>
            <a:spLocks noGrp="1"/>
          </p:cNvSpPr>
          <p:nvPr>
            <p:ph type="sldNum" sz="quarter" idx="12"/>
          </p:nvPr>
        </p:nvSpPr>
        <p:spPr/>
        <p:txBody>
          <a:bodyPr/>
          <a:lstStyle/>
          <a:p>
            <a:fld id="{2D0B2721-0B86-4E2B-BA2B-D37C06C38BC6}" type="slidenum">
              <a:rPr kumimoji="1" lang="ja-JP" altLang="en-US" smtClean="0"/>
              <a:t>‹#›</a:t>
            </a:fld>
            <a:endParaRPr kumimoji="1" lang="ja-JP" altLang="en-US"/>
          </a:p>
        </p:txBody>
      </p:sp>
    </p:spTree>
    <p:extLst>
      <p:ext uri="{BB962C8B-B14F-4D97-AF65-F5344CB8AC3E}">
        <p14:creationId xmlns:p14="http://schemas.microsoft.com/office/powerpoint/2010/main" val="346266438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6DEBFC17-B635-6141-0AB0-FA1FD82B253E}"/>
              </a:ext>
            </a:extLst>
          </p:cNvPr>
          <p:cNvSpPr>
            <a:spLocks noGrp="1"/>
          </p:cNvSpPr>
          <p:nvPr>
            <p:ph type="title"/>
          </p:nvPr>
        </p:nvSpPr>
        <p:spPr>
          <a:xfrm>
            <a:off x="423949" y="365126"/>
            <a:ext cx="11344102" cy="748780"/>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3" name="テキスト プレースホルダー 2">
            <a:extLst>
              <a:ext uri="{FF2B5EF4-FFF2-40B4-BE49-F238E27FC236}">
                <a16:creationId xmlns:a16="http://schemas.microsoft.com/office/drawing/2014/main" id="{619FE076-F69E-CAF7-9052-76A1BF0D7D02}"/>
              </a:ext>
            </a:extLst>
          </p:cNvPr>
          <p:cNvSpPr>
            <a:spLocks noGrp="1"/>
          </p:cNvSpPr>
          <p:nvPr>
            <p:ph type="body" idx="1"/>
          </p:nvPr>
        </p:nvSpPr>
        <p:spPr>
          <a:xfrm>
            <a:off x="423949" y="1296785"/>
            <a:ext cx="11344102" cy="4880178"/>
          </a:xfrm>
          <a:prstGeom prst="rect">
            <a:avLst/>
          </a:prstGeom>
        </p:spPr>
        <p:txBody>
          <a:bodyPr vert="horz" lIns="91440" tIns="45720" rIns="91440" bIns="45720" rtlCol="0">
            <a:norm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4" name="日付プレースホルダー 3">
            <a:extLst>
              <a:ext uri="{FF2B5EF4-FFF2-40B4-BE49-F238E27FC236}">
                <a16:creationId xmlns:a16="http://schemas.microsoft.com/office/drawing/2014/main" id="{A8359534-BD98-2A24-DE0D-CA7F94340E0D}"/>
              </a:ext>
            </a:extLst>
          </p:cNvPr>
          <p:cNvSpPr>
            <a:spLocks noGrp="1"/>
          </p:cNvSpPr>
          <p:nvPr>
            <p:ph type="dt" sz="half" idx="2"/>
          </p:nvPr>
        </p:nvSpPr>
        <p:spPr>
          <a:xfrm>
            <a:off x="423949"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Meiryo UI" panose="020B0604030504040204" pitchFamily="50" charset="-128"/>
                <a:ea typeface="Meiryo UI" panose="020B0604030504040204" pitchFamily="50" charset="-128"/>
              </a:defRPr>
            </a:lvl1pPr>
          </a:lstStyle>
          <a:p>
            <a:fld id="{B7B04F8B-6CDC-45FA-A856-52B333287655}" type="datetime1">
              <a:rPr lang="ja-JP" altLang="en-US" smtClean="0"/>
              <a:t>2025/4/21</a:t>
            </a:fld>
            <a:endParaRPr lang="ja-JP" altLang="en-US"/>
          </a:p>
        </p:txBody>
      </p:sp>
      <p:sp>
        <p:nvSpPr>
          <p:cNvPr id="5" name="フッター プレースホルダー 4">
            <a:extLst>
              <a:ext uri="{FF2B5EF4-FFF2-40B4-BE49-F238E27FC236}">
                <a16:creationId xmlns:a16="http://schemas.microsoft.com/office/drawing/2014/main" id="{C203D5F5-C76E-C531-CD5B-B4B8AF5207DD}"/>
              </a:ext>
            </a:extLst>
          </p:cNvPr>
          <p:cNvSpPr>
            <a:spLocks noGrp="1"/>
          </p:cNvSpPr>
          <p:nvPr>
            <p:ph type="ftr" sz="quarter" idx="3"/>
          </p:nvPr>
        </p:nvSpPr>
        <p:spPr>
          <a:xfrm>
            <a:off x="3399905" y="6356350"/>
            <a:ext cx="5392190" cy="365125"/>
          </a:xfrm>
          <a:prstGeom prst="rect">
            <a:avLst/>
          </a:prstGeom>
        </p:spPr>
        <p:txBody>
          <a:bodyPr vert="horz" lIns="91440" tIns="45720" rIns="91440" bIns="45720" rtlCol="0" anchor="ctr"/>
          <a:lstStyle>
            <a:lvl1pPr algn="ctr">
              <a:defRPr sz="1200">
                <a:solidFill>
                  <a:schemeClr val="tx1">
                    <a:tint val="75000"/>
                  </a:schemeClr>
                </a:solidFill>
                <a:latin typeface="Meiryo UI" panose="020B0604030504040204" pitchFamily="50" charset="-128"/>
                <a:ea typeface="Meiryo UI" panose="020B0604030504040204" pitchFamily="50" charset="-128"/>
              </a:defRPr>
            </a:lvl1pPr>
          </a:lstStyle>
          <a:p>
            <a:endParaRPr lang="ja-JP" altLang="en-US"/>
          </a:p>
        </p:txBody>
      </p:sp>
      <p:sp>
        <p:nvSpPr>
          <p:cNvPr id="6" name="スライド番号プレースホルダー 5">
            <a:extLst>
              <a:ext uri="{FF2B5EF4-FFF2-40B4-BE49-F238E27FC236}">
                <a16:creationId xmlns:a16="http://schemas.microsoft.com/office/drawing/2014/main" id="{9E3B0B7E-CBE7-5BBD-704A-368671DA2CB6}"/>
              </a:ext>
            </a:extLst>
          </p:cNvPr>
          <p:cNvSpPr>
            <a:spLocks noGrp="1"/>
          </p:cNvSpPr>
          <p:nvPr>
            <p:ph type="sldNum" sz="quarter" idx="4"/>
          </p:nvPr>
        </p:nvSpPr>
        <p:spPr>
          <a:xfrm>
            <a:off x="9024851"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Meiryo UI" panose="020B0604030504040204" pitchFamily="50" charset="-128"/>
                <a:ea typeface="Meiryo UI" panose="020B0604030504040204" pitchFamily="50" charset="-128"/>
              </a:defRPr>
            </a:lvl1pPr>
          </a:lstStyle>
          <a:p>
            <a:fld id="{2D0B2721-0B86-4E2B-BA2B-D37C06C38BC6}" type="slidenum">
              <a:rPr lang="ja-JP" altLang="en-US" smtClean="0"/>
              <a:pPr/>
              <a:t>‹#›</a:t>
            </a:fld>
            <a:endParaRPr lang="ja-JP" altLang="en-US"/>
          </a:p>
        </p:txBody>
      </p:sp>
    </p:spTree>
    <p:extLst>
      <p:ext uri="{BB962C8B-B14F-4D97-AF65-F5344CB8AC3E}">
        <p14:creationId xmlns:p14="http://schemas.microsoft.com/office/powerpoint/2010/main" val="42605368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Lst>
  <p:hf hdr="0" ftr="0" dt="0"/>
  <p:txStyles>
    <p:titleStyle>
      <a:lvl1pPr algn="l" defTabSz="914400" rtl="0" eaLnBrk="1" latinLnBrk="0" hangingPunct="1">
        <a:lnSpc>
          <a:spcPct val="90000"/>
        </a:lnSpc>
        <a:spcBef>
          <a:spcPct val="0"/>
        </a:spcBef>
        <a:buNone/>
        <a:defRPr kumimoji="1" sz="4000" kern="1200">
          <a:solidFill>
            <a:schemeClr val="tx1"/>
          </a:solidFill>
          <a:latin typeface="Meiryo UI" panose="020B0604030504040204" pitchFamily="50" charset="-128"/>
          <a:ea typeface="Meiryo UI" panose="020B0604030504040204" pitchFamily="50" charset="-128"/>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eiryo UI" panose="020B0604030504040204" pitchFamily="50" charset="-128"/>
          <a:ea typeface="Meiryo UI" panose="020B0604030504040204" pitchFamily="50"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eiryo UI" panose="020B0604030504040204" pitchFamily="50" charset="-128"/>
          <a:ea typeface="Meiryo UI" panose="020B0604030504040204" pitchFamily="50"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eiryo UI" panose="020B0604030504040204" pitchFamily="50" charset="-128"/>
          <a:ea typeface="Meiryo UI" panose="020B0604030504040204" pitchFamily="50"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eiryo UI" panose="020B0604030504040204" pitchFamily="50" charset="-128"/>
          <a:ea typeface="Meiryo UI" panose="020B0604030504040204" pitchFamily="50"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eiryo UI" panose="020B0604030504040204" pitchFamily="50" charset="-128"/>
          <a:ea typeface="Meiryo UI" panose="020B060403050404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AA74C9C-EA1D-179D-3741-F74D826834DA}"/>
              </a:ext>
            </a:extLst>
          </p:cNvPr>
          <p:cNvSpPr>
            <a:spLocks noGrp="1"/>
          </p:cNvSpPr>
          <p:nvPr>
            <p:ph type="title"/>
          </p:nvPr>
        </p:nvSpPr>
        <p:spPr/>
        <p:txBody>
          <a:bodyPr/>
          <a:lstStyle/>
          <a:p>
            <a:r>
              <a:rPr lang="ja-JP" altLang="en-US" dirty="0"/>
              <a:t>本資料の使用条件</a:t>
            </a:r>
            <a:endParaRPr kumimoji="1" lang="ja-JP" altLang="en-US" dirty="0"/>
          </a:p>
        </p:txBody>
      </p:sp>
      <p:sp>
        <p:nvSpPr>
          <p:cNvPr id="3" name="コンテンツ プレースホルダー 2">
            <a:extLst>
              <a:ext uri="{FF2B5EF4-FFF2-40B4-BE49-F238E27FC236}">
                <a16:creationId xmlns:a16="http://schemas.microsoft.com/office/drawing/2014/main" id="{99BF4038-7DB5-5EFA-6910-BA92B2B347A9}"/>
              </a:ext>
            </a:extLst>
          </p:cNvPr>
          <p:cNvSpPr>
            <a:spLocks noGrp="1"/>
          </p:cNvSpPr>
          <p:nvPr>
            <p:ph idx="1"/>
          </p:nvPr>
        </p:nvSpPr>
        <p:spPr/>
        <p:txBody>
          <a:bodyPr>
            <a:noAutofit/>
          </a:bodyPr>
          <a:lstStyle/>
          <a:p>
            <a:pPr marL="457200" indent="-457200">
              <a:buFont typeface="+mj-lt"/>
              <a:buAutoNum type="arabicPeriod"/>
            </a:pPr>
            <a:r>
              <a:rPr kumimoji="1" lang="ja-JP" altLang="en-US" sz="2000" dirty="0"/>
              <a:t>著作権は独立行政法人情報処理推進機構に帰属します。</a:t>
            </a:r>
            <a:br>
              <a:rPr kumimoji="1" lang="ja-JP" altLang="en-US" sz="2000" dirty="0"/>
            </a:br>
            <a:r>
              <a:rPr kumimoji="1" lang="ja-JP" altLang="en-US" sz="2000" dirty="0"/>
              <a:t>著作物として著作権法により保護されております。</a:t>
            </a:r>
          </a:p>
          <a:p>
            <a:pPr marL="457200" indent="-457200">
              <a:buFont typeface="+mj-lt"/>
              <a:buAutoNum type="arabicPeriod"/>
            </a:pPr>
            <a:r>
              <a:rPr kumimoji="1" lang="ja-JP" altLang="en-US" sz="2000" dirty="0"/>
              <a:t>本資料は、企業内でのセキュリティ講習や各種セミナー等でご使用下さい。</a:t>
            </a:r>
          </a:p>
          <a:p>
            <a:pPr marL="457200" indent="-457200">
              <a:buFont typeface="+mj-lt"/>
              <a:buAutoNum type="arabicPeriod"/>
            </a:pPr>
            <a:r>
              <a:rPr kumimoji="1" lang="ja-JP" altLang="en-US" sz="2000" dirty="0"/>
              <a:t>営利目的の使用はご遠慮下さい。</a:t>
            </a:r>
          </a:p>
          <a:p>
            <a:pPr marL="457200" indent="-457200">
              <a:buFont typeface="+mj-lt"/>
              <a:buAutoNum type="arabicPeriod"/>
            </a:pPr>
            <a:r>
              <a:rPr kumimoji="1" lang="ja-JP" altLang="en-US" sz="2000" dirty="0"/>
              <a:t>講習会等で使用する際に、本資料を一部割愛したり、必要に応じて追加する等のカスタマイズは行っていただいて結構です。 </a:t>
            </a:r>
          </a:p>
          <a:p>
            <a:pPr marL="457200" indent="-457200">
              <a:buFont typeface="+mj-lt"/>
              <a:buAutoNum type="arabicPeriod"/>
            </a:pPr>
            <a:r>
              <a:rPr kumimoji="1" lang="ja-JP" altLang="en-US" sz="2000" dirty="0"/>
              <a:t>本資料を掲載する場合は、外部からアクセスできないイントラネット内のサーバとしてください。</a:t>
            </a:r>
            <a:br>
              <a:rPr kumimoji="1" lang="ja-JP" altLang="en-US" sz="2000" dirty="0"/>
            </a:br>
            <a:r>
              <a:rPr kumimoji="1" lang="ja-JP" altLang="en-US" sz="2000" dirty="0"/>
              <a:t>外部よりアクセスできる</a:t>
            </a:r>
            <a:r>
              <a:rPr kumimoji="1" lang="en-US" altLang="ja-JP" sz="2000" dirty="0"/>
              <a:t>WEB</a:t>
            </a:r>
            <a:r>
              <a:rPr kumimoji="1" lang="ja-JP" altLang="en-US" sz="2000" dirty="0"/>
              <a:t>サイトへの掲載はご遠慮下さい。 　</a:t>
            </a:r>
          </a:p>
          <a:p>
            <a:pPr marL="457200" indent="-457200">
              <a:buFont typeface="+mj-lt"/>
              <a:buAutoNum type="arabicPeriod"/>
            </a:pPr>
            <a:r>
              <a:rPr kumimoji="1" lang="ja-JP" altLang="en-US" sz="2000" dirty="0"/>
              <a:t>上の使用条件の範囲内でのご使用であれば、本資料に限り当機構からの使用許諾を取得する必要はありません。</a:t>
            </a:r>
          </a:p>
          <a:p>
            <a:pPr marL="457200" indent="-457200">
              <a:buFont typeface="+mj-lt"/>
              <a:buAutoNum type="arabicPeriod"/>
            </a:pPr>
            <a:r>
              <a:rPr kumimoji="1" lang="ja-JP" altLang="en-US" sz="2000" dirty="0"/>
              <a:t>ご質問、ご要望等は、 </a:t>
            </a:r>
            <a:r>
              <a:rPr kumimoji="1" lang="en-US" altLang="ja-JP" sz="2000" dirty="0"/>
              <a:t>isec-secushien-p@ipa.go.jp </a:t>
            </a:r>
            <a:r>
              <a:rPr kumimoji="1" lang="ja-JP" altLang="en-US" sz="2000" dirty="0"/>
              <a:t>宛にお知らせ下さい。 </a:t>
            </a:r>
          </a:p>
        </p:txBody>
      </p:sp>
      <p:sp>
        <p:nvSpPr>
          <p:cNvPr id="4" name="スライド番号プレースホルダー 3">
            <a:extLst>
              <a:ext uri="{FF2B5EF4-FFF2-40B4-BE49-F238E27FC236}">
                <a16:creationId xmlns:a16="http://schemas.microsoft.com/office/drawing/2014/main" id="{417B2741-4B13-AF45-42DD-6B303F479AF0}"/>
              </a:ext>
            </a:extLst>
          </p:cNvPr>
          <p:cNvSpPr>
            <a:spLocks noGrp="1"/>
          </p:cNvSpPr>
          <p:nvPr>
            <p:ph type="sldNum" sz="quarter" idx="12"/>
          </p:nvPr>
        </p:nvSpPr>
        <p:spPr/>
        <p:txBody>
          <a:bodyPr/>
          <a:lstStyle/>
          <a:p>
            <a:fld id="{2D0B2721-0B86-4E2B-BA2B-D37C06C38BC6}" type="slidenum">
              <a:rPr kumimoji="1" lang="ja-JP" altLang="en-US" smtClean="0"/>
              <a:t>1</a:t>
            </a:fld>
            <a:endParaRPr kumimoji="1" lang="ja-JP" altLang="en-US"/>
          </a:p>
        </p:txBody>
      </p:sp>
    </p:spTree>
    <p:extLst>
      <p:ext uri="{BB962C8B-B14F-4D97-AF65-F5344CB8AC3E}">
        <p14:creationId xmlns:p14="http://schemas.microsoft.com/office/powerpoint/2010/main" val="32418335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58B0D6C-017D-0584-42D0-BADA0959D3C1}"/>
              </a:ext>
            </a:extLst>
          </p:cNvPr>
          <p:cNvSpPr>
            <a:spLocks noGrp="1"/>
          </p:cNvSpPr>
          <p:nvPr>
            <p:ph type="title"/>
          </p:nvPr>
        </p:nvSpPr>
        <p:spPr/>
        <p:txBody>
          <a:bodyPr>
            <a:normAutofit fontScale="90000"/>
          </a:bodyPr>
          <a:lstStyle/>
          <a:p>
            <a:r>
              <a:rPr kumimoji="1" lang="en-US" altLang="ja-JP" sz="2200" dirty="0"/>
              <a:t>3.</a:t>
            </a:r>
            <a:r>
              <a:rPr kumimoji="1" lang="ja-JP" altLang="en-US" sz="2200" dirty="0"/>
              <a:t>標的型サイバー攻撃の手口</a:t>
            </a:r>
            <a:br>
              <a:rPr kumimoji="1" lang="ja-JP" altLang="en-US" dirty="0"/>
            </a:br>
            <a:r>
              <a:rPr kumimoji="1" lang="ja-JP" altLang="en-US" dirty="0"/>
              <a:t>②初期潜入</a:t>
            </a:r>
          </a:p>
        </p:txBody>
      </p:sp>
      <p:sp>
        <p:nvSpPr>
          <p:cNvPr id="3" name="コンテンツ プレースホルダー 2">
            <a:extLst>
              <a:ext uri="{FF2B5EF4-FFF2-40B4-BE49-F238E27FC236}">
                <a16:creationId xmlns:a16="http://schemas.microsoft.com/office/drawing/2014/main" id="{3F04E401-A084-598D-4F32-D48EB11CDD4F}"/>
              </a:ext>
            </a:extLst>
          </p:cNvPr>
          <p:cNvSpPr>
            <a:spLocks noGrp="1"/>
          </p:cNvSpPr>
          <p:nvPr>
            <p:ph idx="1"/>
          </p:nvPr>
        </p:nvSpPr>
        <p:spPr/>
        <p:txBody>
          <a:bodyPr/>
          <a:lstStyle/>
          <a:p>
            <a:r>
              <a:rPr kumimoji="1" lang="ja-JP" altLang="en-US" dirty="0"/>
              <a:t>興味を引くタイトルやファイル名を使用する</a:t>
            </a:r>
          </a:p>
          <a:p>
            <a:pPr lvl="1"/>
            <a:r>
              <a:rPr kumimoji="1" lang="ja-JP" altLang="en-US" dirty="0"/>
              <a:t>製品の問合せ</a:t>
            </a:r>
          </a:p>
          <a:p>
            <a:pPr lvl="1"/>
            <a:r>
              <a:rPr kumimoji="1" lang="ja-JP" altLang="en-US" dirty="0"/>
              <a:t>偽の注文書</a:t>
            </a:r>
          </a:p>
          <a:p>
            <a:pPr lvl="1"/>
            <a:r>
              <a:rPr kumimoji="1" lang="ja-JP" altLang="en-US" dirty="0"/>
              <a:t>就職に関する問合せ</a:t>
            </a:r>
          </a:p>
          <a:p>
            <a:pPr lvl="1"/>
            <a:r>
              <a:rPr kumimoji="1" lang="ja-JP" altLang="en-US" dirty="0"/>
              <a:t>マスコミの取材依頼</a:t>
            </a:r>
          </a:p>
          <a:p>
            <a:r>
              <a:rPr kumimoji="1" lang="ja-JP" altLang="en-US" dirty="0"/>
              <a:t>「送信者」の偽装</a:t>
            </a:r>
          </a:p>
          <a:p>
            <a:pPr lvl="1"/>
            <a:r>
              <a:rPr kumimoji="1" lang="ja-JP" altLang="en-US" dirty="0"/>
              <a:t>送信者欄／本文署名欄に受信者が信頼しそうな組織の名前を使用</a:t>
            </a:r>
          </a:p>
          <a:p>
            <a:r>
              <a:rPr kumimoji="1" lang="ja-JP" altLang="en-US" dirty="0"/>
              <a:t>ファイル偽装</a:t>
            </a:r>
          </a:p>
          <a:p>
            <a:endParaRPr kumimoji="1" lang="ja-JP" altLang="en-US" dirty="0"/>
          </a:p>
        </p:txBody>
      </p:sp>
      <p:sp>
        <p:nvSpPr>
          <p:cNvPr id="4" name="スライド番号プレースホルダー 3">
            <a:extLst>
              <a:ext uri="{FF2B5EF4-FFF2-40B4-BE49-F238E27FC236}">
                <a16:creationId xmlns:a16="http://schemas.microsoft.com/office/drawing/2014/main" id="{CF2D5D65-9AED-D2B6-4B52-1EB2DC8383F2}"/>
              </a:ext>
            </a:extLst>
          </p:cNvPr>
          <p:cNvSpPr>
            <a:spLocks noGrp="1"/>
          </p:cNvSpPr>
          <p:nvPr>
            <p:ph type="sldNum" sz="quarter" idx="12"/>
          </p:nvPr>
        </p:nvSpPr>
        <p:spPr/>
        <p:txBody>
          <a:bodyPr/>
          <a:lstStyle/>
          <a:p>
            <a:fld id="{2D0B2721-0B86-4E2B-BA2B-D37C06C38BC6}" type="slidenum">
              <a:rPr kumimoji="1" lang="ja-JP" altLang="en-US" smtClean="0"/>
              <a:t>10</a:t>
            </a:fld>
            <a:endParaRPr kumimoji="1" lang="ja-JP" altLang="en-US"/>
          </a:p>
        </p:txBody>
      </p:sp>
    </p:spTree>
    <p:extLst>
      <p:ext uri="{BB962C8B-B14F-4D97-AF65-F5344CB8AC3E}">
        <p14:creationId xmlns:p14="http://schemas.microsoft.com/office/powerpoint/2010/main" val="17734743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D40DA47-DBD3-7DEE-7A1D-40BB11A3450B}"/>
              </a:ext>
            </a:extLst>
          </p:cNvPr>
          <p:cNvSpPr>
            <a:spLocks noGrp="1"/>
          </p:cNvSpPr>
          <p:nvPr>
            <p:ph type="title"/>
          </p:nvPr>
        </p:nvSpPr>
        <p:spPr/>
        <p:txBody>
          <a:bodyPr>
            <a:normAutofit fontScale="90000"/>
          </a:bodyPr>
          <a:lstStyle/>
          <a:p>
            <a:r>
              <a:rPr kumimoji="1" lang="en-US" altLang="ja-JP" sz="2200" dirty="0"/>
              <a:t>3.</a:t>
            </a:r>
            <a:r>
              <a:rPr kumimoji="1" lang="ja-JP" altLang="en-US" sz="2200" dirty="0"/>
              <a:t>標的型サイバー攻撃の手口</a:t>
            </a:r>
            <a:br>
              <a:rPr kumimoji="1" lang="ja-JP" altLang="en-US" dirty="0"/>
            </a:br>
            <a:r>
              <a:rPr kumimoji="1" lang="ja-JP" altLang="en-US" dirty="0"/>
              <a:t>③攻撃基盤構築</a:t>
            </a:r>
          </a:p>
        </p:txBody>
      </p:sp>
      <p:sp>
        <p:nvSpPr>
          <p:cNvPr id="3" name="コンテンツ プレースホルダー 2">
            <a:extLst>
              <a:ext uri="{FF2B5EF4-FFF2-40B4-BE49-F238E27FC236}">
                <a16:creationId xmlns:a16="http://schemas.microsoft.com/office/drawing/2014/main" id="{12BB53A4-6BCB-0BBE-374C-50D68C17FD01}"/>
              </a:ext>
            </a:extLst>
          </p:cNvPr>
          <p:cNvSpPr>
            <a:spLocks noGrp="1"/>
          </p:cNvSpPr>
          <p:nvPr>
            <p:ph idx="1"/>
          </p:nvPr>
        </p:nvSpPr>
        <p:spPr/>
        <p:txBody>
          <a:bodyPr/>
          <a:lstStyle/>
          <a:p>
            <a:r>
              <a:rPr kumimoji="1" lang="ja-JP" altLang="en-US" dirty="0"/>
              <a:t>攻撃者の外部の司令用サーバーと通信を行い、新たなウイルスをダウンロード</a:t>
            </a:r>
            <a:br>
              <a:rPr kumimoji="1" lang="en-US" altLang="ja-JP" dirty="0"/>
            </a:br>
            <a:r>
              <a:rPr kumimoji="1" lang="ja-JP" altLang="en-US" dirty="0"/>
              <a:t>させる</a:t>
            </a:r>
          </a:p>
          <a:p>
            <a:endParaRPr kumimoji="1" lang="ja-JP" altLang="en-US" dirty="0"/>
          </a:p>
        </p:txBody>
      </p:sp>
      <p:sp>
        <p:nvSpPr>
          <p:cNvPr id="4" name="スライド番号プレースホルダー 3">
            <a:extLst>
              <a:ext uri="{FF2B5EF4-FFF2-40B4-BE49-F238E27FC236}">
                <a16:creationId xmlns:a16="http://schemas.microsoft.com/office/drawing/2014/main" id="{5FCB486C-7B89-CEB5-5420-E9B3C1ABD06F}"/>
              </a:ext>
            </a:extLst>
          </p:cNvPr>
          <p:cNvSpPr>
            <a:spLocks noGrp="1"/>
          </p:cNvSpPr>
          <p:nvPr>
            <p:ph type="sldNum" sz="quarter" idx="12"/>
          </p:nvPr>
        </p:nvSpPr>
        <p:spPr/>
        <p:txBody>
          <a:bodyPr/>
          <a:lstStyle/>
          <a:p>
            <a:fld id="{2D0B2721-0B86-4E2B-BA2B-D37C06C38BC6}" type="slidenum">
              <a:rPr kumimoji="1" lang="ja-JP" altLang="en-US" smtClean="0"/>
              <a:t>11</a:t>
            </a:fld>
            <a:endParaRPr kumimoji="1" lang="ja-JP" altLang="en-US"/>
          </a:p>
        </p:txBody>
      </p:sp>
      <p:pic>
        <p:nvPicPr>
          <p:cNvPr id="5" name="コンテンツ プレースホルダー 3">
            <a:extLst>
              <a:ext uri="{FF2B5EF4-FFF2-40B4-BE49-F238E27FC236}">
                <a16:creationId xmlns:a16="http://schemas.microsoft.com/office/drawing/2014/main" id="{F696DDC0-DB1A-97DB-7F8C-81F411BC26CF}"/>
              </a:ext>
            </a:extLst>
          </p:cNvPr>
          <p:cNvPicPr>
            <a:picLocks noChangeAspect="1"/>
          </p:cNvPicPr>
          <p:nvPr/>
        </p:nvPicPr>
        <p:blipFill>
          <a:blip r:embed="rId3"/>
          <a:stretch>
            <a:fillRect/>
          </a:stretch>
        </p:blipFill>
        <p:spPr bwMode="auto">
          <a:xfrm>
            <a:off x="2711624" y="2368876"/>
            <a:ext cx="6768752" cy="3808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924882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A0722D-CB37-17D1-28D0-02B72B515600}"/>
              </a:ext>
            </a:extLst>
          </p:cNvPr>
          <p:cNvSpPr>
            <a:spLocks noGrp="1"/>
          </p:cNvSpPr>
          <p:nvPr>
            <p:ph type="title"/>
          </p:nvPr>
        </p:nvSpPr>
        <p:spPr/>
        <p:txBody>
          <a:bodyPr>
            <a:normAutofit fontScale="90000"/>
          </a:bodyPr>
          <a:lstStyle/>
          <a:p>
            <a:r>
              <a:rPr kumimoji="1" lang="en-US" altLang="ja-JP" sz="2200" dirty="0"/>
              <a:t>3.</a:t>
            </a:r>
            <a:r>
              <a:rPr kumimoji="1" lang="ja-JP" altLang="en-US" sz="2200" dirty="0"/>
              <a:t>標的型サイバー攻撃の手口</a:t>
            </a:r>
            <a:br>
              <a:rPr kumimoji="1" lang="ja-JP" altLang="en-US" dirty="0"/>
            </a:br>
            <a:r>
              <a:rPr kumimoji="1" lang="ja-JP" altLang="en-US" dirty="0"/>
              <a:t>④内部侵入調査</a:t>
            </a:r>
          </a:p>
        </p:txBody>
      </p:sp>
      <p:sp>
        <p:nvSpPr>
          <p:cNvPr id="3" name="コンテンツ プレースホルダー 2">
            <a:extLst>
              <a:ext uri="{FF2B5EF4-FFF2-40B4-BE49-F238E27FC236}">
                <a16:creationId xmlns:a16="http://schemas.microsoft.com/office/drawing/2014/main" id="{184BAB66-3A1D-39FA-397E-E968308BF4EF}"/>
              </a:ext>
            </a:extLst>
          </p:cNvPr>
          <p:cNvSpPr>
            <a:spLocks noGrp="1"/>
          </p:cNvSpPr>
          <p:nvPr>
            <p:ph idx="1"/>
          </p:nvPr>
        </p:nvSpPr>
        <p:spPr/>
        <p:txBody>
          <a:bodyPr/>
          <a:lstStyle/>
          <a:p>
            <a:r>
              <a:rPr kumimoji="1" lang="ja-JP" altLang="en-US" dirty="0"/>
              <a:t>情報の所在場所を探し、情報を取得し、攻撃者は新たな攻撃を仕掛けてくる</a:t>
            </a:r>
          </a:p>
          <a:p>
            <a:endParaRPr kumimoji="1" lang="ja-JP" altLang="en-US" dirty="0"/>
          </a:p>
        </p:txBody>
      </p:sp>
      <p:sp>
        <p:nvSpPr>
          <p:cNvPr id="4" name="スライド番号プレースホルダー 3">
            <a:extLst>
              <a:ext uri="{FF2B5EF4-FFF2-40B4-BE49-F238E27FC236}">
                <a16:creationId xmlns:a16="http://schemas.microsoft.com/office/drawing/2014/main" id="{8BAD071B-DCD0-6AFB-C128-07397EC46E2D}"/>
              </a:ext>
            </a:extLst>
          </p:cNvPr>
          <p:cNvSpPr>
            <a:spLocks noGrp="1"/>
          </p:cNvSpPr>
          <p:nvPr>
            <p:ph type="sldNum" sz="quarter" idx="12"/>
          </p:nvPr>
        </p:nvSpPr>
        <p:spPr/>
        <p:txBody>
          <a:bodyPr/>
          <a:lstStyle/>
          <a:p>
            <a:fld id="{2D0B2721-0B86-4E2B-BA2B-D37C06C38BC6}" type="slidenum">
              <a:rPr kumimoji="1" lang="ja-JP" altLang="en-US" smtClean="0"/>
              <a:t>12</a:t>
            </a:fld>
            <a:endParaRPr kumimoji="1" lang="ja-JP" altLang="en-US"/>
          </a:p>
        </p:txBody>
      </p:sp>
      <p:pic>
        <p:nvPicPr>
          <p:cNvPr id="5" name="コンテンツ プレースホルダー 3">
            <a:extLst>
              <a:ext uri="{FF2B5EF4-FFF2-40B4-BE49-F238E27FC236}">
                <a16:creationId xmlns:a16="http://schemas.microsoft.com/office/drawing/2014/main" id="{178EA161-D925-79CE-0BDF-94665CA9CFBB}"/>
              </a:ext>
            </a:extLst>
          </p:cNvPr>
          <p:cNvPicPr>
            <a:picLocks noChangeAspect="1"/>
          </p:cNvPicPr>
          <p:nvPr/>
        </p:nvPicPr>
        <p:blipFill>
          <a:blip r:embed="rId3"/>
          <a:stretch>
            <a:fillRect/>
          </a:stretch>
        </p:blipFill>
        <p:spPr bwMode="auto">
          <a:xfrm>
            <a:off x="2711624" y="2220296"/>
            <a:ext cx="6768752" cy="3799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970148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4AED3C4-1977-A8E8-9A1C-03689BD04C88}"/>
              </a:ext>
            </a:extLst>
          </p:cNvPr>
          <p:cNvSpPr>
            <a:spLocks noGrp="1"/>
          </p:cNvSpPr>
          <p:nvPr>
            <p:ph type="title"/>
          </p:nvPr>
        </p:nvSpPr>
        <p:spPr/>
        <p:txBody>
          <a:bodyPr>
            <a:normAutofit fontScale="90000"/>
          </a:bodyPr>
          <a:lstStyle/>
          <a:p>
            <a:r>
              <a:rPr kumimoji="1" lang="en-US" altLang="ja-JP" sz="2200" dirty="0"/>
              <a:t>3.</a:t>
            </a:r>
            <a:r>
              <a:rPr kumimoji="1" lang="ja-JP" altLang="en-US" sz="2200" dirty="0"/>
              <a:t>標的型サイバー攻撃の手口</a:t>
            </a:r>
            <a:br>
              <a:rPr kumimoji="1" lang="ja-JP" altLang="en-US" dirty="0"/>
            </a:br>
            <a:r>
              <a:rPr kumimoji="1" lang="ja-JP" altLang="en-US" dirty="0"/>
              <a:t>⑤最終目的遂行</a:t>
            </a:r>
          </a:p>
        </p:txBody>
      </p:sp>
      <p:sp>
        <p:nvSpPr>
          <p:cNvPr id="3" name="コンテンツ プレースホルダー 2">
            <a:extLst>
              <a:ext uri="{FF2B5EF4-FFF2-40B4-BE49-F238E27FC236}">
                <a16:creationId xmlns:a16="http://schemas.microsoft.com/office/drawing/2014/main" id="{DA7C5D99-DDFC-3D4A-C1A3-37DDA8203E92}"/>
              </a:ext>
            </a:extLst>
          </p:cNvPr>
          <p:cNvSpPr>
            <a:spLocks noGrp="1"/>
          </p:cNvSpPr>
          <p:nvPr>
            <p:ph idx="1"/>
          </p:nvPr>
        </p:nvSpPr>
        <p:spPr/>
        <p:txBody>
          <a:bodyPr/>
          <a:lstStyle/>
          <a:p>
            <a:r>
              <a:rPr kumimoji="1" lang="ja-JP" altLang="en-US" dirty="0"/>
              <a:t>機密情報が入っているコンピュータを攻撃し情報を抜き取る</a:t>
            </a:r>
          </a:p>
          <a:p>
            <a:endParaRPr kumimoji="1" lang="ja-JP" altLang="en-US" dirty="0"/>
          </a:p>
        </p:txBody>
      </p:sp>
      <p:sp>
        <p:nvSpPr>
          <p:cNvPr id="4" name="スライド番号プレースホルダー 3">
            <a:extLst>
              <a:ext uri="{FF2B5EF4-FFF2-40B4-BE49-F238E27FC236}">
                <a16:creationId xmlns:a16="http://schemas.microsoft.com/office/drawing/2014/main" id="{B91905D2-89AD-B68A-7E5D-B06B3F94C4A4}"/>
              </a:ext>
            </a:extLst>
          </p:cNvPr>
          <p:cNvSpPr>
            <a:spLocks noGrp="1"/>
          </p:cNvSpPr>
          <p:nvPr>
            <p:ph type="sldNum" sz="quarter" idx="12"/>
          </p:nvPr>
        </p:nvSpPr>
        <p:spPr/>
        <p:txBody>
          <a:bodyPr/>
          <a:lstStyle/>
          <a:p>
            <a:fld id="{2D0B2721-0B86-4E2B-BA2B-D37C06C38BC6}" type="slidenum">
              <a:rPr kumimoji="1" lang="ja-JP" altLang="en-US" smtClean="0"/>
              <a:t>13</a:t>
            </a:fld>
            <a:endParaRPr kumimoji="1" lang="ja-JP" altLang="en-US"/>
          </a:p>
        </p:txBody>
      </p:sp>
      <p:pic>
        <p:nvPicPr>
          <p:cNvPr id="5" name="コンテンツ プレースホルダー 3">
            <a:extLst>
              <a:ext uri="{FF2B5EF4-FFF2-40B4-BE49-F238E27FC236}">
                <a16:creationId xmlns:a16="http://schemas.microsoft.com/office/drawing/2014/main" id="{B55F6F17-490C-4B1A-ABF1-C0F3DEA04940}"/>
              </a:ext>
            </a:extLst>
          </p:cNvPr>
          <p:cNvPicPr>
            <a:picLocks noChangeAspect="1"/>
          </p:cNvPicPr>
          <p:nvPr/>
        </p:nvPicPr>
        <p:blipFill>
          <a:blip r:embed="rId3"/>
          <a:stretch>
            <a:fillRect/>
          </a:stretch>
        </p:blipFill>
        <p:spPr bwMode="auto">
          <a:xfrm>
            <a:off x="2711624" y="2366563"/>
            <a:ext cx="6768752" cy="381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520115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F053A11-275E-E966-8440-2DE8C9116CE1}"/>
              </a:ext>
            </a:extLst>
          </p:cNvPr>
          <p:cNvSpPr>
            <a:spLocks noGrp="1"/>
          </p:cNvSpPr>
          <p:nvPr>
            <p:ph type="title"/>
          </p:nvPr>
        </p:nvSpPr>
        <p:spPr/>
        <p:txBody>
          <a:bodyPr>
            <a:normAutofit fontScale="90000"/>
          </a:bodyPr>
          <a:lstStyle/>
          <a:p>
            <a:r>
              <a:rPr kumimoji="1" lang="en-US" altLang="ja-JP" sz="2200" dirty="0"/>
              <a:t>4.</a:t>
            </a:r>
            <a:r>
              <a:rPr kumimoji="1" lang="ja-JP" altLang="en-US" sz="2200" dirty="0"/>
              <a:t>標的型サイバー攻撃の対策</a:t>
            </a:r>
            <a:br>
              <a:rPr kumimoji="1" lang="ja-JP" altLang="en-US" dirty="0"/>
            </a:br>
            <a:r>
              <a:rPr kumimoji="1" lang="ja-JP" altLang="en-US" dirty="0"/>
              <a:t>日常のリスク管理が大切</a:t>
            </a:r>
          </a:p>
        </p:txBody>
      </p:sp>
      <p:sp>
        <p:nvSpPr>
          <p:cNvPr id="3" name="コンテンツ プレースホルダー 2">
            <a:extLst>
              <a:ext uri="{FF2B5EF4-FFF2-40B4-BE49-F238E27FC236}">
                <a16:creationId xmlns:a16="http://schemas.microsoft.com/office/drawing/2014/main" id="{7A2A9D34-0891-4B06-FD1A-CABF96840762}"/>
              </a:ext>
            </a:extLst>
          </p:cNvPr>
          <p:cNvSpPr>
            <a:spLocks noGrp="1"/>
          </p:cNvSpPr>
          <p:nvPr>
            <p:ph idx="1"/>
          </p:nvPr>
        </p:nvSpPr>
        <p:spPr/>
        <p:txBody>
          <a:bodyPr/>
          <a:lstStyle/>
          <a:p>
            <a:r>
              <a:rPr kumimoji="1" lang="ja-JP" altLang="en-US" dirty="0"/>
              <a:t>事故が発生しないようにする</a:t>
            </a:r>
          </a:p>
          <a:p>
            <a:r>
              <a:rPr kumimoji="1" lang="ja-JP" altLang="en-US" dirty="0"/>
              <a:t>万が一発生してしまった場合は影響を最小限にする</a:t>
            </a:r>
          </a:p>
          <a:p>
            <a:r>
              <a:rPr kumimoji="1" lang="ja-JP" altLang="en-US" dirty="0"/>
              <a:t>事故の兆候があがってくるように監視体制を強いておく</a:t>
            </a:r>
          </a:p>
          <a:p>
            <a:endParaRPr kumimoji="1" lang="ja-JP" altLang="en-US" dirty="0"/>
          </a:p>
        </p:txBody>
      </p:sp>
      <p:sp>
        <p:nvSpPr>
          <p:cNvPr id="4" name="スライド番号プレースホルダー 3">
            <a:extLst>
              <a:ext uri="{FF2B5EF4-FFF2-40B4-BE49-F238E27FC236}">
                <a16:creationId xmlns:a16="http://schemas.microsoft.com/office/drawing/2014/main" id="{5A3F7F69-5BF3-919F-84A3-2BFDDEAA89DD}"/>
              </a:ext>
            </a:extLst>
          </p:cNvPr>
          <p:cNvSpPr>
            <a:spLocks noGrp="1"/>
          </p:cNvSpPr>
          <p:nvPr>
            <p:ph type="sldNum" sz="quarter" idx="12"/>
          </p:nvPr>
        </p:nvSpPr>
        <p:spPr/>
        <p:txBody>
          <a:bodyPr/>
          <a:lstStyle/>
          <a:p>
            <a:fld id="{2D0B2721-0B86-4E2B-BA2B-D37C06C38BC6}" type="slidenum">
              <a:rPr kumimoji="1" lang="ja-JP" altLang="en-US" smtClean="0"/>
              <a:t>14</a:t>
            </a:fld>
            <a:endParaRPr kumimoji="1" lang="ja-JP" altLang="en-US"/>
          </a:p>
        </p:txBody>
      </p:sp>
      <p:pic>
        <p:nvPicPr>
          <p:cNvPr id="5" name="図 4">
            <a:extLst>
              <a:ext uri="{FF2B5EF4-FFF2-40B4-BE49-F238E27FC236}">
                <a16:creationId xmlns:a16="http://schemas.microsoft.com/office/drawing/2014/main" id="{3FB34C51-026A-702A-BC9F-8EACE201D166}"/>
              </a:ext>
            </a:extLst>
          </p:cNvPr>
          <p:cNvPicPr>
            <a:picLocks noChangeAspect="1"/>
          </p:cNvPicPr>
          <p:nvPr/>
        </p:nvPicPr>
        <p:blipFill>
          <a:blip r:embed="rId3"/>
          <a:stretch>
            <a:fillRect/>
          </a:stretch>
        </p:blipFill>
        <p:spPr>
          <a:xfrm>
            <a:off x="3897956" y="3429000"/>
            <a:ext cx="4396087" cy="2466349"/>
          </a:xfrm>
          <a:prstGeom prst="rect">
            <a:avLst/>
          </a:prstGeom>
        </p:spPr>
      </p:pic>
    </p:spTree>
    <p:extLst>
      <p:ext uri="{BB962C8B-B14F-4D97-AF65-F5344CB8AC3E}">
        <p14:creationId xmlns:p14="http://schemas.microsoft.com/office/powerpoint/2010/main" val="7119686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4BD8F2E-3465-6680-34B1-A6DA618E4E5C}"/>
              </a:ext>
            </a:extLst>
          </p:cNvPr>
          <p:cNvSpPr>
            <a:spLocks noGrp="1"/>
          </p:cNvSpPr>
          <p:nvPr>
            <p:ph type="title"/>
          </p:nvPr>
        </p:nvSpPr>
        <p:spPr/>
        <p:txBody>
          <a:bodyPr>
            <a:normAutofit fontScale="90000"/>
          </a:bodyPr>
          <a:lstStyle/>
          <a:p>
            <a:r>
              <a:rPr kumimoji="1" lang="en-US" altLang="ja-JP" sz="2200" dirty="0"/>
              <a:t>4.</a:t>
            </a:r>
            <a:r>
              <a:rPr kumimoji="1" lang="ja-JP" altLang="en-US" sz="2200" dirty="0"/>
              <a:t>標的型サイバー攻撃の対策</a:t>
            </a:r>
            <a:br>
              <a:rPr kumimoji="1" lang="ja-JP" altLang="en-US" dirty="0"/>
            </a:br>
            <a:r>
              <a:rPr kumimoji="1" lang="ja-JP" altLang="en-US" dirty="0"/>
              <a:t>経営陣の心得</a:t>
            </a:r>
          </a:p>
        </p:txBody>
      </p:sp>
      <p:sp>
        <p:nvSpPr>
          <p:cNvPr id="3" name="コンテンツ プレースホルダー 2">
            <a:extLst>
              <a:ext uri="{FF2B5EF4-FFF2-40B4-BE49-F238E27FC236}">
                <a16:creationId xmlns:a16="http://schemas.microsoft.com/office/drawing/2014/main" id="{3763BC52-EF98-8D3D-48CF-E52AE2D7FB57}"/>
              </a:ext>
            </a:extLst>
          </p:cNvPr>
          <p:cNvSpPr>
            <a:spLocks noGrp="1"/>
          </p:cNvSpPr>
          <p:nvPr>
            <p:ph idx="1"/>
          </p:nvPr>
        </p:nvSpPr>
        <p:spPr/>
        <p:txBody>
          <a:bodyPr/>
          <a:lstStyle/>
          <a:p>
            <a:r>
              <a:rPr kumimoji="1" lang="ja-JP" altLang="en-US" dirty="0"/>
              <a:t>サイバー攻撃により被るリスクを認識しリーダーシップを取って対策を進める</a:t>
            </a:r>
          </a:p>
          <a:p>
            <a:endParaRPr kumimoji="1" lang="ja-JP" altLang="en-US" dirty="0"/>
          </a:p>
        </p:txBody>
      </p:sp>
      <p:sp>
        <p:nvSpPr>
          <p:cNvPr id="4" name="スライド番号プレースホルダー 3">
            <a:extLst>
              <a:ext uri="{FF2B5EF4-FFF2-40B4-BE49-F238E27FC236}">
                <a16:creationId xmlns:a16="http://schemas.microsoft.com/office/drawing/2014/main" id="{4E8FC67C-E514-5DA1-178D-95BEF7AED4DC}"/>
              </a:ext>
            </a:extLst>
          </p:cNvPr>
          <p:cNvSpPr>
            <a:spLocks noGrp="1"/>
          </p:cNvSpPr>
          <p:nvPr>
            <p:ph type="sldNum" sz="quarter" idx="12"/>
          </p:nvPr>
        </p:nvSpPr>
        <p:spPr/>
        <p:txBody>
          <a:bodyPr/>
          <a:lstStyle/>
          <a:p>
            <a:fld id="{2D0B2721-0B86-4E2B-BA2B-D37C06C38BC6}" type="slidenum">
              <a:rPr kumimoji="1" lang="ja-JP" altLang="en-US" smtClean="0"/>
              <a:t>15</a:t>
            </a:fld>
            <a:endParaRPr kumimoji="1" lang="ja-JP" altLang="en-US"/>
          </a:p>
        </p:txBody>
      </p:sp>
      <p:pic>
        <p:nvPicPr>
          <p:cNvPr id="5" name="図 4">
            <a:extLst>
              <a:ext uri="{FF2B5EF4-FFF2-40B4-BE49-F238E27FC236}">
                <a16:creationId xmlns:a16="http://schemas.microsoft.com/office/drawing/2014/main" id="{9340FF60-D62E-D6AD-10B0-DF00F5A2719A}"/>
              </a:ext>
            </a:extLst>
          </p:cNvPr>
          <p:cNvPicPr>
            <a:picLocks noChangeAspect="1"/>
          </p:cNvPicPr>
          <p:nvPr/>
        </p:nvPicPr>
        <p:blipFill>
          <a:blip r:embed="rId3"/>
          <a:stretch>
            <a:fillRect/>
          </a:stretch>
        </p:blipFill>
        <p:spPr>
          <a:xfrm>
            <a:off x="3018395" y="2403403"/>
            <a:ext cx="6155209" cy="3453275"/>
          </a:xfrm>
          <a:prstGeom prst="rect">
            <a:avLst/>
          </a:prstGeom>
        </p:spPr>
      </p:pic>
    </p:spTree>
    <p:extLst>
      <p:ext uri="{BB962C8B-B14F-4D97-AF65-F5344CB8AC3E}">
        <p14:creationId xmlns:p14="http://schemas.microsoft.com/office/powerpoint/2010/main" val="9480812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EBE8DB3-6CA9-1F83-7823-BB3388EA84EE}"/>
              </a:ext>
            </a:extLst>
          </p:cNvPr>
          <p:cNvSpPr>
            <a:spLocks noGrp="1"/>
          </p:cNvSpPr>
          <p:nvPr>
            <p:ph type="title"/>
          </p:nvPr>
        </p:nvSpPr>
        <p:spPr/>
        <p:txBody>
          <a:bodyPr>
            <a:normAutofit fontScale="90000"/>
          </a:bodyPr>
          <a:lstStyle/>
          <a:p>
            <a:r>
              <a:rPr kumimoji="1" lang="en-US" altLang="ja-JP" sz="2200" dirty="0"/>
              <a:t>4.</a:t>
            </a:r>
            <a:r>
              <a:rPr kumimoji="1" lang="ja-JP" altLang="en-US" sz="2200" dirty="0"/>
              <a:t>標的型サイバー攻撃の対策</a:t>
            </a:r>
            <a:br>
              <a:rPr kumimoji="1" lang="ja-JP" altLang="en-US" dirty="0"/>
            </a:br>
            <a:r>
              <a:rPr kumimoji="1" lang="ja-JP" altLang="en-US" dirty="0"/>
              <a:t>経営者に求められる事故対応</a:t>
            </a:r>
          </a:p>
        </p:txBody>
      </p:sp>
      <p:sp>
        <p:nvSpPr>
          <p:cNvPr id="3" name="コンテンツ プレースホルダー 2">
            <a:extLst>
              <a:ext uri="{FF2B5EF4-FFF2-40B4-BE49-F238E27FC236}">
                <a16:creationId xmlns:a16="http://schemas.microsoft.com/office/drawing/2014/main" id="{4D211AC5-BD91-CDE4-2E15-95795253AEC4}"/>
              </a:ext>
            </a:extLst>
          </p:cNvPr>
          <p:cNvSpPr>
            <a:spLocks noGrp="1"/>
          </p:cNvSpPr>
          <p:nvPr>
            <p:ph idx="1"/>
          </p:nvPr>
        </p:nvSpPr>
        <p:spPr/>
        <p:txBody>
          <a:bodyPr/>
          <a:lstStyle/>
          <a:p>
            <a:r>
              <a:rPr kumimoji="1" lang="ja-JP" altLang="en-US" dirty="0"/>
              <a:t>判断するのは経営者</a:t>
            </a:r>
          </a:p>
          <a:p>
            <a:endParaRPr kumimoji="1" lang="ja-JP" altLang="en-US" dirty="0"/>
          </a:p>
        </p:txBody>
      </p:sp>
      <p:sp>
        <p:nvSpPr>
          <p:cNvPr id="4" name="スライド番号プレースホルダー 3">
            <a:extLst>
              <a:ext uri="{FF2B5EF4-FFF2-40B4-BE49-F238E27FC236}">
                <a16:creationId xmlns:a16="http://schemas.microsoft.com/office/drawing/2014/main" id="{F9461657-FF0F-2651-2A0B-C7BA2EFC92A6}"/>
              </a:ext>
            </a:extLst>
          </p:cNvPr>
          <p:cNvSpPr>
            <a:spLocks noGrp="1"/>
          </p:cNvSpPr>
          <p:nvPr>
            <p:ph type="sldNum" sz="quarter" idx="12"/>
          </p:nvPr>
        </p:nvSpPr>
        <p:spPr/>
        <p:txBody>
          <a:bodyPr/>
          <a:lstStyle/>
          <a:p>
            <a:fld id="{2D0B2721-0B86-4E2B-BA2B-D37C06C38BC6}" type="slidenum">
              <a:rPr kumimoji="1" lang="ja-JP" altLang="en-US" smtClean="0"/>
              <a:t>16</a:t>
            </a:fld>
            <a:endParaRPr kumimoji="1" lang="ja-JP" altLang="en-US"/>
          </a:p>
        </p:txBody>
      </p:sp>
      <p:pic>
        <p:nvPicPr>
          <p:cNvPr id="5" name="コンテンツ プレースホルダー 3">
            <a:extLst>
              <a:ext uri="{FF2B5EF4-FFF2-40B4-BE49-F238E27FC236}">
                <a16:creationId xmlns:a16="http://schemas.microsoft.com/office/drawing/2014/main" id="{A3DFE3A4-973B-93F9-9F71-C57366B34DCE}"/>
              </a:ext>
            </a:extLst>
          </p:cNvPr>
          <p:cNvPicPr>
            <a:picLocks noChangeAspect="1"/>
          </p:cNvPicPr>
          <p:nvPr/>
        </p:nvPicPr>
        <p:blipFill>
          <a:blip r:embed="rId3"/>
          <a:stretch>
            <a:fillRect/>
          </a:stretch>
        </p:blipFill>
        <p:spPr bwMode="auto">
          <a:xfrm>
            <a:off x="2423592" y="2149197"/>
            <a:ext cx="7344816" cy="4117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954455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D54FBC3-AE94-8986-CED3-F42891F92484}"/>
              </a:ext>
            </a:extLst>
          </p:cNvPr>
          <p:cNvSpPr>
            <a:spLocks noGrp="1"/>
          </p:cNvSpPr>
          <p:nvPr>
            <p:ph type="title"/>
          </p:nvPr>
        </p:nvSpPr>
        <p:spPr/>
        <p:txBody>
          <a:bodyPr>
            <a:normAutofit fontScale="90000"/>
          </a:bodyPr>
          <a:lstStyle/>
          <a:p>
            <a:r>
              <a:rPr kumimoji="1" lang="en-US" altLang="ja-JP" sz="2200" dirty="0"/>
              <a:t>4.</a:t>
            </a:r>
            <a:r>
              <a:rPr kumimoji="1" lang="ja-JP" altLang="en-US" sz="2200" dirty="0"/>
              <a:t>標的型サイバー攻撃の対策</a:t>
            </a:r>
            <a:br>
              <a:rPr kumimoji="1" lang="ja-JP" altLang="en-US" dirty="0"/>
            </a:br>
            <a:r>
              <a:rPr kumimoji="1" lang="ja-JP" altLang="en-US" dirty="0"/>
              <a:t>責任体制・情報集約体制の構築</a:t>
            </a:r>
          </a:p>
        </p:txBody>
      </p:sp>
      <p:sp>
        <p:nvSpPr>
          <p:cNvPr id="3" name="コンテンツ プレースホルダー 2">
            <a:extLst>
              <a:ext uri="{FF2B5EF4-FFF2-40B4-BE49-F238E27FC236}">
                <a16:creationId xmlns:a16="http://schemas.microsoft.com/office/drawing/2014/main" id="{CF6C1B81-7E4B-FE76-9E53-B8AE3BB52BD8}"/>
              </a:ext>
            </a:extLst>
          </p:cNvPr>
          <p:cNvSpPr>
            <a:spLocks noGrp="1"/>
          </p:cNvSpPr>
          <p:nvPr>
            <p:ph idx="1"/>
          </p:nvPr>
        </p:nvSpPr>
        <p:spPr/>
        <p:txBody>
          <a:bodyPr/>
          <a:lstStyle/>
          <a:p>
            <a:r>
              <a:rPr kumimoji="1" lang="ja-JP" altLang="en-US" dirty="0"/>
              <a:t>ＩＴに関する指示は責任ある経営陣が行う</a:t>
            </a:r>
          </a:p>
          <a:p>
            <a:r>
              <a:rPr kumimoji="1" lang="ja-JP" altLang="en-US" dirty="0"/>
              <a:t>すべての報告が担当から経営陣に集まる体制にする</a:t>
            </a:r>
          </a:p>
          <a:p>
            <a:r>
              <a:rPr kumimoji="1" lang="ja-JP" altLang="en-US" dirty="0"/>
              <a:t>実情にあった社内ルールの点検と見直し</a:t>
            </a:r>
          </a:p>
          <a:p>
            <a:r>
              <a:rPr kumimoji="1" lang="ja-JP" altLang="en-US" dirty="0"/>
              <a:t>運用のための人材配置</a:t>
            </a:r>
          </a:p>
          <a:p>
            <a:endParaRPr kumimoji="1" lang="ja-JP" altLang="en-US" dirty="0"/>
          </a:p>
        </p:txBody>
      </p:sp>
      <p:sp>
        <p:nvSpPr>
          <p:cNvPr id="4" name="スライド番号プレースホルダー 3">
            <a:extLst>
              <a:ext uri="{FF2B5EF4-FFF2-40B4-BE49-F238E27FC236}">
                <a16:creationId xmlns:a16="http://schemas.microsoft.com/office/drawing/2014/main" id="{3028C658-31C0-BC6A-41FF-1EA08A7B3110}"/>
              </a:ext>
            </a:extLst>
          </p:cNvPr>
          <p:cNvSpPr>
            <a:spLocks noGrp="1"/>
          </p:cNvSpPr>
          <p:nvPr>
            <p:ph type="sldNum" sz="quarter" idx="12"/>
          </p:nvPr>
        </p:nvSpPr>
        <p:spPr/>
        <p:txBody>
          <a:bodyPr/>
          <a:lstStyle/>
          <a:p>
            <a:fld id="{2D0B2721-0B86-4E2B-BA2B-D37C06C38BC6}" type="slidenum">
              <a:rPr kumimoji="1" lang="ja-JP" altLang="en-US" smtClean="0"/>
              <a:t>17</a:t>
            </a:fld>
            <a:endParaRPr kumimoji="1" lang="ja-JP" altLang="en-US"/>
          </a:p>
        </p:txBody>
      </p:sp>
      <p:pic>
        <p:nvPicPr>
          <p:cNvPr id="5" name="コンテンツ プレースホルダー 5">
            <a:extLst>
              <a:ext uri="{FF2B5EF4-FFF2-40B4-BE49-F238E27FC236}">
                <a16:creationId xmlns:a16="http://schemas.microsoft.com/office/drawing/2014/main" id="{EF9B3DAD-300C-43CF-60B4-1C2D77EFE153}"/>
              </a:ext>
            </a:extLst>
          </p:cNvPr>
          <p:cNvPicPr>
            <a:picLocks noChangeAspect="1"/>
          </p:cNvPicPr>
          <p:nvPr/>
        </p:nvPicPr>
        <p:blipFill>
          <a:blip r:embed="rId3"/>
          <a:stretch>
            <a:fillRect/>
          </a:stretch>
        </p:blipFill>
        <p:spPr bwMode="auto">
          <a:xfrm>
            <a:off x="3839465" y="3736874"/>
            <a:ext cx="4289549" cy="24028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377211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4A421FC-CC89-5FDA-6460-A129B7F1C308}"/>
              </a:ext>
            </a:extLst>
          </p:cNvPr>
          <p:cNvSpPr>
            <a:spLocks noGrp="1"/>
          </p:cNvSpPr>
          <p:nvPr>
            <p:ph type="title"/>
          </p:nvPr>
        </p:nvSpPr>
        <p:spPr/>
        <p:txBody>
          <a:bodyPr/>
          <a:lstStyle/>
          <a:p>
            <a:r>
              <a:rPr kumimoji="1" lang="en-US" altLang="ja-JP" dirty="0"/>
              <a:t>5.</a:t>
            </a:r>
            <a:r>
              <a:rPr kumimoji="1" lang="ja-JP" altLang="en-US" dirty="0"/>
              <a:t>まとめ</a:t>
            </a:r>
          </a:p>
        </p:txBody>
      </p:sp>
      <p:sp>
        <p:nvSpPr>
          <p:cNvPr id="3" name="コンテンツ プレースホルダー 2">
            <a:extLst>
              <a:ext uri="{FF2B5EF4-FFF2-40B4-BE49-F238E27FC236}">
                <a16:creationId xmlns:a16="http://schemas.microsoft.com/office/drawing/2014/main" id="{1341EC73-8902-C232-C144-11A6F760DEFF}"/>
              </a:ext>
            </a:extLst>
          </p:cNvPr>
          <p:cNvSpPr>
            <a:spLocks noGrp="1"/>
          </p:cNvSpPr>
          <p:nvPr>
            <p:ph idx="1"/>
          </p:nvPr>
        </p:nvSpPr>
        <p:spPr/>
        <p:txBody>
          <a:bodyPr/>
          <a:lstStyle/>
          <a:p>
            <a:pPr marL="514350" indent="-514350">
              <a:buFont typeface="+mj-lt"/>
              <a:buAutoNum type="arabicPeriod"/>
            </a:pPr>
            <a:r>
              <a:rPr lang="ja-JP" altLang="en-US" dirty="0"/>
              <a:t>経営者がリーダーシップをとって対策を推進する</a:t>
            </a:r>
            <a:endParaRPr lang="en-US" altLang="ja-JP" dirty="0"/>
          </a:p>
          <a:p>
            <a:pPr marL="514350" indent="-514350">
              <a:buFont typeface="+mj-lt"/>
              <a:buAutoNum type="arabicPeriod"/>
            </a:pPr>
            <a:r>
              <a:rPr kumimoji="1" lang="ja-JP" altLang="en-US" dirty="0"/>
              <a:t>必要な情報が経営者に集まる体制にする</a:t>
            </a:r>
            <a:endParaRPr kumimoji="1" lang="en-US" altLang="ja-JP" dirty="0"/>
          </a:p>
          <a:p>
            <a:pPr marL="514350" indent="-514350">
              <a:buFont typeface="+mj-lt"/>
              <a:buAutoNum type="arabicPeriod"/>
            </a:pPr>
            <a:r>
              <a:rPr lang="ja-JP" altLang="en-US" dirty="0"/>
              <a:t>自社のセキュリティ課題を把握して改善を進める</a:t>
            </a:r>
            <a:endParaRPr lang="en-US" altLang="ja-JP" dirty="0"/>
          </a:p>
          <a:p>
            <a:pPr marL="514350" indent="-514350">
              <a:buFont typeface="+mj-lt"/>
              <a:buAutoNum type="arabicPeriod"/>
            </a:pPr>
            <a:r>
              <a:rPr kumimoji="1" lang="ja-JP" altLang="en-US" dirty="0"/>
              <a:t>日頃からインシデントの兆候を把握できるようにする</a:t>
            </a:r>
            <a:endParaRPr kumimoji="1" lang="en-US" altLang="ja-JP" dirty="0"/>
          </a:p>
          <a:p>
            <a:pPr marL="514350" indent="-514350">
              <a:buFont typeface="+mj-lt"/>
              <a:buAutoNum type="arabicPeriod"/>
            </a:pPr>
            <a:r>
              <a:rPr lang="ja-JP" altLang="en-US" dirty="0"/>
              <a:t>ルールが守られているか定期的にチェックする</a:t>
            </a:r>
            <a:endParaRPr kumimoji="1" lang="ja-JP" altLang="en-US" dirty="0"/>
          </a:p>
          <a:p>
            <a:pPr marL="0" indent="0">
              <a:buNone/>
            </a:pPr>
            <a:endParaRPr kumimoji="1" lang="ja-JP" altLang="en-US" dirty="0"/>
          </a:p>
        </p:txBody>
      </p:sp>
      <p:sp>
        <p:nvSpPr>
          <p:cNvPr id="4" name="スライド番号プレースホルダー 3">
            <a:extLst>
              <a:ext uri="{FF2B5EF4-FFF2-40B4-BE49-F238E27FC236}">
                <a16:creationId xmlns:a16="http://schemas.microsoft.com/office/drawing/2014/main" id="{04EB26DA-0053-2129-260D-FD5E99AF0E76}"/>
              </a:ext>
            </a:extLst>
          </p:cNvPr>
          <p:cNvSpPr>
            <a:spLocks noGrp="1"/>
          </p:cNvSpPr>
          <p:nvPr>
            <p:ph type="sldNum" sz="quarter" idx="12"/>
          </p:nvPr>
        </p:nvSpPr>
        <p:spPr/>
        <p:txBody>
          <a:bodyPr/>
          <a:lstStyle/>
          <a:p>
            <a:fld id="{2D0B2721-0B86-4E2B-BA2B-D37C06C38BC6}" type="slidenum">
              <a:rPr kumimoji="1" lang="ja-JP" altLang="en-US" smtClean="0"/>
              <a:t>18</a:t>
            </a:fld>
            <a:endParaRPr kumimoji="1" lang="ja-JP" altLang="en-US"/>
          </a:p>
        </p:txBody>
      </p:sp>
    </p:spTree>
    <p:extLst>
      <p:ext uri="{BB962C8B-B14F-4D97-AF65-F5344CB8AC3E}">
        <p14:creationId xmlns:p14="http://schemas.microsoft.com/office/powerpoint/2010/main" val="27825094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C3BCF11-4AB0-5F98-0547-334821237CB8}"/>
              </a:ext>
            </a:extLst>
          </p:cNvPr>
          <p:cNvSpPr>
            <a:spLocks noGrp="1"/>
          </p:cNvSpPr>
          <p:nvPr>
            <p:ph type="title"/>
          </p:nvPr>
        </p:nvSpPr>
        <p:spPr/>
        <p:txBody>
          <a:bodyPr/>
          <a:lstStyle/>
          <a:p>
            <a:r>
              <a:rPr kumimoji="1" lang="ja-JP" altLang="en-US" dirty="0"/>
              <a:t>参考資料</a:t>
            </a:r>
          </a:p>
        </p:txBody>
      </p:sp>
      <p:sp>
        <p:nvSpPr>
          <p:cNvPr id="3" name="コンテンツ プレースホルダー 2">
            <a:extLst>
              <a:ext uri="{FF2B5EF4-FFF2-40B4-BE49-F238E27FC236}">
                <a16:creationId xmlns:a16="http://schemas.microsoft.com/office/drawing/2014/main" id="{683E72C9-4264-8D7F-45DB-A66134B52830}"/>
              </a:ext>
            </a:extLst>
          </p:cNvPr>
          <p:cNvSpPr>
            <a:spLocks noGrp="1"/>
          </p:cNvSpPr>
          <p:nvPr>
            <p:ph idx="1"/>
          </p:nvPr>
        </p:nvSpPr>
        <p:spPr/>
        <p:txBody>
          <a:bodyPr/>
          <a:lstStyle/>
          <a:p>
            <a:r>
              <a:rPr kumimoji="1" lang="ja-JP" altLang="en-US" dirty="0"/>
              <a:t>映像で知る情報セキュリティ</a:t>
            </a:r>
          </a:p>
          <a:p>
            <a:pPr marL="0" indent="0">
              <a:buNone/>
            </a:pPr>
            <a:r>
              <a:rPr lang="ja-JP" altLang="en-US" dirty="0"/>
              <a:t>　</a:t>
            </a:r>
            <a:r>
              <a:rPr kumimoji="1" lang="ja-JP" altLang="en-US" dirty="0"/>
              <a:t>組織の情報資産を守れ！～標的型サイバー攻撃にそなえたマネジメント～</a:t>
            </a:r>
            <a:br>
              <a:rPr kumimoji="1" lang="ja-JP" altLang="en-US" dirty="0"/>
            </a:br>
            <a:r>
              <a:rPr kumimoji="1" lang="ja-JP" altLang="en-US" dirty="0"/>
              <a:t>　</a:t>
            </a:r>
            <a:r>
              <a:rPr kumimoji="1" lang="en-US" altLang="ja-JP" dirty="0">
                <a:solidFill>
                  <a:srgbClr val="006DAA"/>
                </a:solidFill>
              </a:rPr>
              <a:t>https://www.ipa.go.jp/security/videos/list.html</a:t>
            </a:r>
          </a:p>
          <a:p>
            <a:pPr marL="0" indent="0">
              <a:buNone/>
            </a:pPr>
            <a:endParaRPr lang="en-US" altLang="ja-JP" dirty="0">
              <a:solidFill>
                <a:srgbClr val="006DAA"/>
              </a:solidFill>
            </a:endParaRPr>
          </a:p>
          <a:p>
            <a:r>
              <a:rPr kumimoji="1" lang="ja-JP" altLang="en-US" dirty="0"/>
              <a:t>中小企業の情報セキュリティ対策ガイドライン</a:t>
            </a:r>
          </a:p>
          <a:p>
            <a:pPr marL="0" indent="0">
              <a:buNone/>
            </a:pPr>
            <a:r>
              <a:rPr lang="ja-JP" altLang="en-US" dirty="0"/>
              <a:t>　</a:t>
            </a:r>
            <a:r>
              <a:rPr kumimoji="1" lang="ja-JP" altLang="en-US" dirty="0"/>
              <a:t>中小企業の経営者や実務担当者が、情報セキュリティ対策の必要性を理解し、</a:t>
            </a:r>
            <a:br>
              <a:rPr kumimoji="1" lang="ja-JP" altLang="en-US" dirty="0"/>
            </a:br>
            <a:r>
              <a:rPr kumimoji="1" lang="ja-JP" altLang="en-US" dirty="0"/>
              <a:t>　情報を安全に管理するための具体的な手順等を示したガイドライン</a:t>
            </a:r>
          </a:p>
          <a:p>
            <a:pPr marL="0" indent="0">
              <a:buNone/>
            </a:pPr>
            <a:r>
              <a:rPr lang="ja-JP" altLang="en-US" dirty="0"/>
              <a:t>　</a:t>
            </a:r>
            <a:r>
              <a:rPr kumimoji="1" lang="en-US" altLang="ja-JP" dirty="0">
                <a:solidFill>
                  <a:srgbClr val="006DAA"/>
                </a:solidFill>
              </a:rPr>
              <a:t>https://www.ipa.go.jp/security/guide/sme/about.html</a:t>
            </a:r>
          </a:p>
          <a:p>
            <a:endParaRPr kumimoji="1" lang="ja-JP" altLang="en-US" dirty="0"/>
          </a:p>
        </p:txBody>
      </p:sp>
      <p:sp>
        <p:nvSpPr>
          <p:cNvPr id="4" name="スライド番号プレースホルダー 3">
            <a:extLst>
              <a:ext uri="{FF2B5EF4-FFF2-40B4-BE49-F238E27FC236}">
                <a16:creationId xmlns:a16="http://schemas.microsoft.com/office/drawing/2014/main" id="{121BFCE1-DF43-7E9D-F818-77A1D55D6B2B}"/>
              </a:ext>
            </a:extLst>
          </p:cNvPr>
          <p:cNvSpPr>
            <a:spLocks noGrp="1"/>
          </p:cNvSpPr>
          <p:nvPr>
            <p:ph type="sldNum" sz="quarter" idx="12"/>
          </p:nvPr>
        </p:nvSpPr>
        <p:spPr/>
        <p:txBody>
          <a:bodyPr/>
          <a:lstStyle/>
          <a:p>
            <a:fld id="{2D0B2721-0B86-4E2B-BA2B-D37C06C38BC6}" type="slidenum">
              <a:rPr kumimoji="1" lang="ja-JP" altLang="en-US" smtClean="0"/>
              <a:t>19</a:t>
            </a:fld>
            <a:endParaRPr kumimoji="1" lang="ja-JP" altLang="en-US"/>
          </a:p>
        </p:txBody>
      </p:sp>
    </p:spTree>
    <p:extLst>
      <p:ext uri="{BB962C8B-B14F-4D97-AF65-F5344CB8AC3E}">
        <p14:creationId xmlns:p14="http://schemas.microsoft.com/office/powerpoint/2010/main" val="11688144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3169577-BA65-0B6F-D119-3C132C4F05F0}"/>
              </a:ext>
            </a:extLst>
          </p:cNvPr>
          <p:cNvSpPr>
            <a:spLocks noGrp="1"/>
          </p:cNvSpPr>
          <p:nvPr>
            <p:ph type="ctrTitle"/>
          </p:nvPr>
        </p:nvSpPr>
        <p:spPr/>
        <p:txBody>
          <a:bodyPr>
            <a:normAutofit/>
          </a:bodyPr>
          <a:lstStyle/>
          <a:p>
            <a:r>
              <a:rPr kumimoji="1" lang="ja-JP" altLang="en-US" sz="5400" dirty="0"/>
              <a:t>映像で知る情報セキュリティ</a:t>
            </a:r>
          </a:p>
        </p:txBody>
      </p:sp>
      <p:sp>
        <p:nvSpPr>
          <p:cNvPr id="3" name="字幕 2">
            <a:extLst>
              <a:ext uri="{FF2B5EF4-FFF2-40B4-BE49-F238E27FC236}">
                <a16:creationId xmlns:a16="http://schemas.microsoft.com/office/drawing/2014/main" id="{B1B86F05-FE7F-4FCA-6ED2-71E40983DDC1}"/>
              </a:ext>
            </a:extLst>
          </p:cNvPr>
          <p:cNvSpPr>
            <a:spLocks noGrp="1"/>
          </p:cNvSpPr>
          <p:nvPr>
            <p:ph type="subTitle" idx="1"/>
          </p:nvPr>
        </p:nvSpPr>
        <p:spPr/>
        <p:txBody>
          <a:bodyPr/>
          <a:lstStyle/>
          <a:p>
            <a:r>
              <a:rPr kumimoji="1" lang="ja-JP" altLang="en-US" dirty="0"/>
              <a:t>使用映像教材</a:t>
            </a:r>
          </a:p>
          <a:p>
            <a:r>
              <a:rPr kumimoji="1" lang="ja-JP" altLang="en-US" dirty="0"/>
              <a:t>組織の情報資産を守れ！</a:t>
            </a:r>
            <a:br>
              <a:rPr kumimoji="1" lang="ja-JP" altLang="en-US" dirty="0"/>
            </a:br>
            <a:r>
              <a:rPr kumimoji="1" lang="ja-JP" altLang="en-US" dirty="0"/>
              <a:t>～標的型サイバー攻撃にそなえたマネジメント～</a:t>
            </a:r>
          </a:p>
          <a:p>
            <a:endParaRPr kumimoji="1" lang="ja-JP" altLang="en-US" dirty="0"/>
          </a:p>
        </p:txBody>
      </p:sp>
      <p:sp>
        <p:nvSpPr>
          <p:cNvPr id="4" name="スライド番号プレースホルダー 3">
            <a:extLst>
              <a:ext uri="{FF2B5EF4-FFF2-40B4-BE49-F238E27FC236}">
                <a16:creationId xmlns:a16="http://schemas.microsoft.com/office/drawing/2014/main" id="{9D4421E1-2E15-6C72-84B0-C6C8EC0380F6}"/>
              </a:ext>
            </a:extLst>
          </p:cNvPr>
          <p:cNvSpPr>
            <a:spLocks noGrp="1"/>
          </p:cNvSpPr>
          <p:nvPr>
            <p:ph type="sldNum" sz="quarter" idx="12"/>
          </p:nvPr>
        </p:nvSpPr>
        <p:spPr/>
        <p:txBody>
          <a:bodyPr/>
          <a:lstStyle/>
          <a:p>
            <a:fld id="{2D0B2721-0B86-4E2B-BA2B-D37C06C38BC6}" type="slidenum">
              <a:rPr kumimoji="1" lang="ja-JP" altLang="en-US" smtClean="0"/>
              <a:t>2</a:t>
            </a:fld>
            <a:endParaRPr kumimoji="1" lang="ja-JP" altLang="en-US"/>
          </a:p>
        </p:txBody>
      </p:sp>
    </p:spTree>
    <p:extLst>
      <p:ext uri="{BB962C8B-B14F-4D97-AF65-F5344CB8AC3E}">
        <p14:creationId xmlns:p14="http://schemas.microsoft.com/office/powerpoint/2010/main" val="14578349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53E2A46-0F81-D785-2730-336C475555E0}"/>
              </a:ext>
            </a:extLst>
          </p:cNvPr>
          <p:cNvSpPr>
            <a:spLocks noGrp="1"/>
          </p:cNvSpPr>
          <p:nvPr>
            <p:ph type="title"/>
          </p:nvPr>
        </p:nvSpPr>
        <p:spPr/>
        <p:txBody>
          <a:bodyPr/>
          <a:lstStyle/>
          <a:p>
            <a:r>
              <a:rPr kumimoji="1" lang="ja-JP" altLang="en-US" dirty="0"/>
              <a:t>目次</a:t>
            </a:r>
          </a:p>
        </p:txBody>
      </p:sp>
      <p:sp>
        <p:nvSpPr>
          <p:cNvPr id="3" name="コンテンツ プレースホルダー 2">
            <a:extLst>
              <a:ext uri="{FF2B5EF4-FFF2-40B4-BE49-F238E27FC236}">
                <a16:creationId xmlns:a16="http://schemas.microsoft.com/office/drawing/2014/main" id="{CEDAF37F-336C-F45F-20AE-B38135DACCF3}"/>
              </a:ext>
            </a:extLst>
          </p:cNvPr>
          <p:cNvSpPr>
            <a:spLocks noGrp="1"/>
          </p:cNvSpPr>
          <p:nvPr>
            <p:ph idx="1"/>
          </p:nvPr>
        </p:nvSpPr>
        <p:spPr/>
        <p:txBody>
          <a:bodyPr/>
          <a:lstStyle/>
          <a:p>
            <a:pPr marL="0" indent="0">
              <a:buNone/>
            </a:pPr>
            <a:r>
              <a:rPr kumimoji="1" lang="ja-JP" altLang="en-US" dirty="0"/>
              <a:t>１．はじめに</a:t>
            </a:r>
          </a:p>
          <a:p>
            <a:pPr marL="0" indent="0">
              <a:buNone/>
            </a:pPr>
            <a:r>
              <a:rPr kumimoji="1" lang="ja-JP" altLang="en-US" dirty="0"/>
              <a:t>２．標的型サイバー攻撃の脅威</a:t>
            </a:r>
          </a:p>
          <a:p>
            <a:pPr marL="0" indent="0">
              <a:buNone/>
            </a:pPr>
            <a:r>
              <a:rPr kumimoji="1" lang="ja-JP" altLang="en-US" dirty="0"/>
              <a:t>３．標的型サイバー攻撃の手口</a:t>
            </a:r>
          </a:p>
          <a:p>
            <a:pPr marL="0" indent="0">
              <a:buNone/>
            </a:pPr>
            <a:r>
              <a:rPr kumimoji="1" lang="ja-JP" altLang="en-US" dirty="0"/>
              <a:t>４．標的型サイバー攻撃の対策</a:t>
            </a:r>
          </a:p>
          <a:p>
            <a:pPr marL="0" indent="0">
              <a:buNone/>
            </a:pPr>
            <a:r>
              <a:rPr kumimoji="1" lang="ja-JP" altLang="en-US" dirty="0"/>
              <a:t>５．まとめ</a:t>
            </a:r>
          </a:p>
          <a:p>
            <a:pPr marL="0" indent="0">
              <a:buNone/>
            </a:pPr>
            <a:endParaRPr kumimoji="1" lang="ja-JP" altLang="en-US" dirty="0"/>
          </a:p>
        </p:txBody>
      </p:sp>
      <p:sp>
        <p:nvSpPr>
          <p:cNvPr id="4" name="スライド番号プレースホルダー 3">
            <a:extLst>
              <a:ext uri="{FF2B5EF4-FFF2-40B4-BE49-F238E27FC236}">
                <a16:creationId xmlns:a16="http://schemas.microsoft.com/office/drawing/2014/main" id="{7F0F3675-D5A5-D19F-A36A-24BA727C53E8}"/>
              </a:ext>
            </a:extLst>
          </p:cNvPr>
          <p:cNvSpPr>
            <a:spLocks noGrp="1"/>
          </p:cNvSpPr>
          <p:nvPr>
            <p:ph type="sldNum" sz="quarter" idx="12"/>
          </p:nvPr>
        </p:nvSpPr>
        <p:spPr/>
        <p:txBody>
          <a:bodyPr/>
          <a:lstStyle/>
          <a:p>
            <a:fld id="{2D0B2721-0B86-4E2B-BA2B-D37C06C38BC6}" type="slidenum">
              <a:rPr kumimoji="1" lang="ja-JP" altLang="en-US" smtClean="0"/>
              <a:t>3</a:t>
            </a:fld>
            <a:endParaRPr kumimoji="1" lang="ja-JP" altLang="en-US"/>
          </a:p>
        </p:txBody>
      </p:sp>
    </p:spTree>
    <p:extLst>
      <p:ext uri="{BB962C8B-B14F-4D97-AF65-F5344CB8AC3E}">
        <p14:creationId xmlns:p14="http://schemas.microsoft.com/office/powerpoint/2010/main" val="18816599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3B52668-8CA4-D73B-34F3-C2D676735346}"/>
              </a:ext>
            </a:extLst>
          </p:cNvPr>
          <p:cNvSpPr>
            <a:spLocks noGrp="1"/>
          </p:cNvSpPr>
          <p:nvPr>
            <p:ph type="title"/>
          </p:nvPr>
        </p:nvSpPr>
        <p:spPr/>
        <p:txBody>
          <a:bodyPr/>
          <a:lstStyle/>
          <a:p>
            <a:r>
              <a:rPr kumimoji="1" lang="en-US" altLang="ja-JP" dirty="0"/>
              <a:t>1.</a:t>
            </a:r>
            <a:r>
              <a:rPr kumimoji="1" lang="ja-JP" altLang="en-US" dirty="0"/>
              <a:t>はじめに</a:t>
            </a:r>
          </a:p>
        </p:txBody>
      </p:sp>
      <p:sp>
        <p:nvSpPr>
          <p:cNvPr id="4" name="スライド番号プレースホルダー 3">
            <a:extLst>
              <a:ext uri="{FF2B5EF4-FFF2-40B4-BE49-F238E27FC236}">
                <a16:creationId xmlns:a16="http://schemas.microsoft.com/office/drawing/2014/main" id="{1511BD4D-6590-FD34-0FDA-27C3A78286B5}"/>
              </a:ext>
            </a:extLst>
          </p:cNvPr>
          <p:cNvSpPr>
            <a:spLocks noGrp="1"/>
          </p:cNvSpPr>
          <p:nvPr>
            <p:ph type="sldNum" sz="quarter" idx="12"/>
          </p:nvPr>
        </p:nvSpPr>
        <p:spPr/>
        <p:txBody>
          <a:bodyPr/>
          <a:lstStyle/>
          <a:p>
            <a:fld id="{2D0B2721-0B86-4E2B-BA2B-D37C06C38BC6}" type="slidenum">
              <a:rPr kumimoji="1" lang="ja-JP" altLang="en-US" smtClean="0"/>
              <a:t>4</a:t>
            </a:fld>
            <a:endParaRPr kumimoji="1" lang="ja-JP" altLang="en-US"/>
          </a:p>
        </p:txBody>
      </p:sp>
      <p:pic>
        <p:nvPicPr>
          <p:cNvPr id="5" name="コンテンツ プレースホルダー 3">
            <a:extLst>
              <a:ext uri="{FF2B5EF4-FFF2-40B4-BE49-F238E27FC236}">
                <a16:creationId xmlns:a16="http://schemas.microsoft.com/office/drawing/2014/main" id="{0BE14F48-9347-A622-1FC1-0248B244A68F}"/>
              </a:ext>
            </a:extLst>
          </p:cNvPr>
          <p:cNvPicPr>
            <a:picLocks noGrp="1" noChangeAspect="1"/>
          </p:cNvPicPr>
          <p:nvPr/>
        </p:nvPicPr>
        <p:blipFill rotWithShape="1">
          <a:blip r:embed="rId3"/>
          <a:srcRect l="27020" t="12997" r="28631" b="43635"/>
          <a:stretch/>
        </p:blipFill>
        <p:spPr>
          <a:xfrm>
            <a:off x="5612223" y="1232179"/>
            <a:ext cx="4319629" cy="2376000"/>
          </a:xfrm>
          <a:prstGeom prst="rect">
            <a:avLst/>
          </a:prstGeom>
          <a:ln>
            <a:solidFill>
              <a:schemeClr val="bg1">
                <a:lumMod val="75000"/>
              </a:schemeClr>
            </a:solidFill>
          </a:ln>
        </p:spPr>
      </p:pic>
      <p:pic>
        <p:nvPicPr>
          <p:cNvPr id="6" name="図 5">
            <a:extLst>
              <a:ext uri="{FF2B5EF4-FFF2-40B4-BE49-F238E27FC236}">
                <a16:creationId xmlns:a16="http://schemas.microsoft.com/office/drawing/2014/main" id="{4C29CAEA-C0B8-677A-00BB-E25580F63870}"/>
              </a:ext>
            </a:extLst>
          </p:cNvPr>
          <p:cNvPicPr>
            <a:picLocks noChangeAspect="1"/>
          </p:cNvPicPr>
          <p:nvPr/>
        </p:nvPicPr>
        <p:blipFill rotWithShape="1">
          <a:blip r:embed="rId4"/>
          <a:srcRect l="43312" t="16800" r="12195" b="38401"/>
          <a:stretch/>
        </p:blipFill>
        <p:spPr>
          <a:xfrm>
            <a:off x="1609907" y="2648219"/>
            <a:ext cx="4258687" cy="2412000"/>
          </a:xfrm>
          <a:prstGeom prst="rect">
            <a:avLst/>
          </a:prstGeom>
          <a:ln>
            <a:solidFill>
              <a:schemeClr val="bg1">
                <a:lumMod val="75000"/>
              </a:schemeClr>
            </a:solidFill>
          </a:ln>
        </p:spPr>
      </p:pic>
      <p:sp>
        <p:nvSpPr>
          <p:cNvPr id="7" name="角丸四角形 4">
            <a:extLst>
              <a:ext uri="{FF2B5EF4-FFF2-40B4-BE49-F238E27FC236}">
                <a16:creationId xmlns:a16="http://schemas.microsoft.com/office/drawing/2014/main" id="{BA24A31C-38D7-E6C1-7FA6-5C6B4318572B}"/>
              </a:ext>
            </a:extLst>
          </p:cNvPr>
          <p:cNvSpPr/>
          <p:nvPr/>
        </p:nvSpPr>
        <p:spPr>
          <a:xfrm>
            <a:off x="2443868" y="5157956"/>
            <a:ext cx="6624736" cy="1080120"/>
          </a:xfrm>
          <a:prstGeom prst="roundRect">
            <a:avLst/>
          </a:prstGeom>
          <a:solidFill>
            <a:srgbClr val="FFFF99"/>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lang="ja-JP" altLang="en-US">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458307F0-00A0-FFA2-F9B3-5AC95D55E618}"/>
              </a:ext>
            </a:extLst>
          </p:cNvPr>
          <p:cNvSpPr/>
          <p:nvPr/>
        </p:nvSpPr>
        <p:spPr>
          <a:xfrm>
            <a:off x="2634103" y="5373983"/>
            <a:ext cx="6264696" cy="646331"/>
          </a:xfrm>
          <a:prstGeom prst="rect">
            <a:avLst/>
          </a:prstGeom>
          <a:noFill/>
          <a:ln>
            <a:noFill/>
          </a:ln>
        </p:spPr>
        <p:style>
          <a:lnRef idx="2">
            <a:schemeClr val="accent6"/>
          </a:lnRef>
          <a:fillRef idx="1">
            <a:schemeClr val="lt1"/>
          </a:fillRef>
          <a:effectRef idx="0">
            <a:schemeClr val="accent6"/>
          </a:effectRef>
          <a:fontRef idx="minor">
            <a:schemeClr val="dk1"/>
          </a:fontRef>
        </p:style>
        <p:txBody>
          <a:bodyPr wrap="square">
            <a:spAutoFit/>
          </a:bodyP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r>
              <a:rPr lang="ja-JP" altLang="en-US" dirty="0">
                <a:latin typeface="Meiryo UI" panose="020B0604030504040204" pitchFamily="50" charset="-128"/>
                <a:ea typeface="Meiryo UI" panose="020B0604030504040204" pitchFamily="50" charset="-128"/>
              </a:rPr>
              <a:t>　経営者同士の雑誌対談を舞台に経営者の視点で標的型</a:t>
            </a:r>
            <a:endParaRPr lang="en-US" altLang="ja-JP" dirty="0">
              <a:latin typeface="Meiryo UI" panose="020B0604030504040204" pitchFamily="50" charset="-128"/>
              <a:ea typeface="Meiryo UI" panose="020B0604030504040204" pitchFamily="50" charset="-128"/>
            </a:endParaRPr>
          </a:p>
          <a:p>
            <a:r>
              <a:rPr lang="ja-JP" altLang="en-US" dirty="0">
                <a:latin typeface="Meiryo UI" panose="020B0604030504040204" pitchFamily="50" charset="-128"/>
                <a:ea typeface="Meiryo UI" panose="020B0604030504040204" pitchFamily="50" charset="-128"/>
              </a:rPr>
              <a:t>サイバー攻撃に備えた組織マネジメントのポイントを説明します。</a:t>
            </a:r>
          </a:p>
        </p:txBody>
      </p:sp>
    </p:spTree>
    <p:extLst>
      <p:ext uri="{BB962C8B-B14F-4D97-AF65-F5344CB8AC3E}">
        <p14:creationId xmlns:p14="http://schemas.microsoft.com/office/powerpoint/2010/main" val="22466670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84051" y="645051"/>
            <a:ext cx="11344102" cy="748780"/>
          </a:xfrm>
        </p:spPr>
        <p:txBody>
          <a:bodyPr>
            <a:normAutofit/>
          </a:bodyPr>
          <a:lstStyle/>
          <a:p>
            <a:pPr algn="ctr"/>
            <a:r>
              <a:rPr lang="ja-JP" altLang="en-US" dirty="0"/>
              <a:t>映像をご覧ください</a:t>
            </a:r>
            <a:endParaRPr kumimoji="1" lang="ja-JP" altLang="en-US" dirty="0"/>
          </a:p>
        </p:txBody>
      </p:sp>
      <p:pic>
        <p:nvPicPr>
          <p:cNvPr id="4" name="コンテンツ プレースホルダー 3"/>
          <p:cNvPicPr>
            <a:picLocks noGrp="1" noChangeAspect="1"/>
          </p:cNvPicPr>
          <p:nvPr>
            <p:ph idx="1"/>
          </p:nvPr>
        </p:nvPicPr>
        <p:blipFill rotWithShape="1">
          <a:blip r:embed="rId3"/>
          <a:srcRect l="14645" t="21409" r="31439" b="26738"/>
          <a:stretch/>
        </p:blipFill>
        <p:spPr>
          <a:xfrm>
            <a:off x="2022477" y="1671407"/>
            <a:ext cx="8147051" cy="4407367"/>
          </a:xfrm>
          <a:prstGeom prst="rect">
            <a:avLst/>
          </a:prstGeom>
          <a:ln>
            <a:solidFill>
              <a:schemeClr val="bg1">
                <a:lumMod val="75000"/>
              </a:schemeClr>
            </a:solidFill>
          </a:ln>
        </p:spPr>
      </p:pic>
      <p:sp>
        <p:nvSpPr>
          <p:cNvPr id="3" name="スライド番号プレースホルダー 2">
            <a:extLst>
              <a:ext uri="{FF2B5EF4-FFF2-40B4-BE49-F238E27FC236}">
                <a16:creationId xmlns:a16="http://schemas.microsoft.com/office/drawing/2014/main" id="{C0B03009-C268-4141-9669-B5C3549D6DA6}"/>
              </a:ext>
            </a:extLst>
          </p:cNvPr>
          <p:cNvSpPr>
            <a:spLocks noGrp="1"/>
          </p:cNvSpPr>
          <p:nvPr>
            <p:ph type="sldNum" sz="quarter" idx="12"/>
          </p:nvPr>
        </p:nvSpPr>
        <p:spPr/>
        <p:txBody>
          <a:bodyPr/>
          <a:lstStyle/>
          <a:p>
            <a:fld id="{3675E638-636E-4B12-822D-88453BCE2442}" type="slidenum">
              <a:rPr kumimoji="1" lang="ja-JP" altLang="en-US" smtClean="0"/>
              <a:t>5</a:t>
            </a:fld>
            <a:endParaRPr kumimoji="1" lang="ja-JP" altLang="en-US"/>
          </a:p>
        </p:txBody>
      </p:sp>
    </p:spTree>
    <p:extLst>
      <p:ext uri="{BB962C8B-B14F-4D97-AF65-F5344CB8AC3E}">
        <p14:creationId xmlns:p14="http://schemas.microsoft.com/office/powerpoint/2010/main" val="25503155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B4F1D3B-3C01-61AD-3984-D4DAB0315AC8}"/>
              </a:ext>
            </a:extLst>
          </p:cNvPr>
          <p:cNvSpPr>
            <a:spLocks noGrp="1"/>
          </p:cNvSpPr>
          <p:nvPr>
            <p:ph type="title"/>
          </p:nvPr>
        </p:nvSpPr>
        <p:spPr/>
        <p:txBody>
          <a:bodyPr/>
          <a:lstStyle/>
          <a:p>
            <a:r>
              <a:rPr kumimoji="1" lang="en-US" altLang="ja-JP" dirty="0"/>
              <a:t>2.</a:t>
            </a:r>
            <a:r>
              <a:rPr kumimoji="1" lang="ja-JP" altLang="en-US" dirty="0"/>
              <a:t>標的型サイバー攻撃の脅威</a:t>
            </a:r>
          </a:p>
        </p:txBody>
      </p:sp>
      <p:sp>
        <p:nvSpPr>
          <p:cNvPr id="4" name="スライド番号プレースホルダー 3">
            <a:extLst>
              <a:ext uri="{FF2B5EF4-FFF2-40B4-BE49-F238E27FC236}">
                <a16:creationId xmlns:a16="http://schemas.microsoft.com/office/drawing/2014/main" id="{98BBFD4E-E97B-E39D-4971-816059554422}"/>
              </a:ext>
            </a:extLst>
          </p:cNvPr>
          <p:cNvSpPr>
            <a:spLocks noGrp="1"/>
          </p:cNvSpPr>
          <p:nvPr>
            <p:ph type="sldNum" sz="quarter" idx="12"/>
          </p:nvPr>
        </p:nvSpPr>
        <p:spPr/>
        <p:txBody>
          <a:bodyPr/>
          <a:lstStyle/>
          <a:p>
            <a:fld id="{2D0B2721-0B86-4E2B-BA2B-D37C06C38BC6}" type="slidenum">
              <a:rPr kumimoji="1" lang="ja-JP" altLang="en-US" smtClean="0"/>
              <a:t>6</a:t>
            </a:fld>
            <a:endParaRPr kumimoji="1" lang="ja-JP" altLang="en-US"/>
          </a:p>
        </p:txBody>
      </p:sp>
      <p:pic>
        <p:nvPicPr>
          <p:cNvPr id="5" name="コンテンツ プレースホルダー 3">
            <a:extLst>
              <a:ext uri="{FF2B5EF4-FFF2-40B4-BE49-F238E27FC236}">
                <a16:creationId xmlns:a16="http://schemas.microsoft.com/office/drawing/2014/main" id="{901B4E25-FD7E-2FC1-64EE-DABFFF183AEE}"/>
              </a:ext>
            </a:extLst>
          </p:cNvPr>
          <p:cNvPicPr>
            <a:picLocks noGrp="1" noChangeAspect="1"/>
          </p:cNvPicPr>
          <p:nvPr/>
        </p:nvPicPr>
        <p:blipFill>
          <a:blip r:embed="rId3"/>
          <a:stretch>
            <a:fillRect/>
          </a:stretch>
        </p:blipFill>
        <p:spPr>
          <a:xfrm>
            <a:off x="2017205" y="1769192"/>
            <a:ext cx="7632848" cy="4290867"/>
          </a:xfrm>
          <a:prstGeom prst="rect">
            <a:avLst/>
          </a:prstGeom>
        </p:spPr>
      </p:pic>
      <p:sp>
        <p:nvSpPr>
          <p:cNvPr id="6" name="爆発 1 4">
            <a:extLst>
              <a:ext uri="{FF2B5EF4-FFF2-40B4-BE49-F238E27FC236}">
                <a16:creationId xmlns:a16="http://schemas.microsoft.com/office/drawing/2014/main" id="{88D18AFE-3C2E-E2E7-B199-F7C1BB2D571C}"/>
              </a:ext>
            </a:extLst>
          </p:cNvPr>
          <p:cNvSpPr/>
          <p:nvPr/>
        </p:nvSpPr>
        <p:spPr>
          <a:xfrm>
            <a:off x="7669114" y="1308298"/>
            <a:ext cx="2520280" cy="1944216"/>
          </a:xfrm>
          <a:prstGeom prst="irregularSeal1">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sz="2400" dirty="0">
                <a:latin typeface="Meiryo UI" panose="020B0604030504040204" pitchFamily="50" charset="-128"/>
                <a:ea typeface="Meiryo UI" panose="020B0604030504040204" pitchFamily="50" charset="-128"/>
              </a:rPr>
              <a:t>顧客情報</a:t>
            </a:r>
          </a:p>
        </p:txBody>
      </p:sp>
      <p:sp>
        <p:nvSpPr>
          <p:cNvPr id="7" name="爆発 1 5">
            <a:extLst>
              <a:ext uri="{FF2B5EF4-FFF2-40B4-BE49-F238E27FC236}">
                <a16:creationId xmlns:a16="http://schemas.microsoft.com/office/drawing/2014/main" id="{1FE12F64-32EA-C57D-E8DB-46554EACD09D}"/>
              </a:ext>
            </a:extLst>
          </p:cNvPr>
          <p:cNvSpPr/>
          <p:nvPr/>
        </p:nvSpPr>
        <p:spPr>
          <a:xfrm>
            <a:off x="1657165" y="1308298"/>
            <a:ext cx="2520280" cy="1944216"/>
          </a:xfrm>
          <a:prstGeom prst="irregularSeal1">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sz="2400" dirty="0">
                <a:latin typeface="Meiryo UI" panose="020B0604030504040204" pitchFamily="50" charset="-128"/>
                <a:ea typeface="Meiryo UI" panose="020B0604030504040204" pitchFamily="50" charset="-128"/>
              </a:rPr>
              <a:t>営業機密</a:t>
            </a:r>
          </a:p>
        </p:txBody>
      </p:sp>
      <p:sp>
        <p:nvSpPr>
          <p:cNvPr id="8" name="爆発 1 6">
            <a:extLst>
              <a:ext uri="{FF2B5EF4-FFF2-40B4-BE49-F238E27FC236}">
                <a16:creationId xmlns:a16="http://schemas.microsoft.com/office/drawing/2014/main" id="{0F4303CD-B70E-8227-A116-653DD8CA743F}"/>
              </a:ext>
            </a:extLst>
          </p:cNvPr>
          <p:cNvSpPr/>
          <p:nvPr/>
        </p:nvSpPr>
        <p:spPr>
          <a:xfrm>
            <a:off x="7669114" y="4548658"/>
            <a:ext cx="2520280" cy="1944216"/>
          </a:xfrm>
          <a:prstGeom prst="irregularSeal1">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sz="2400" dirty="0">
                <a:latin typeface="Meiryo UI" panose="020B0604030504040204" pitchFamily="50" charset="-128"/>
                <a:ea typeface="Meiryo UI" panose="020B0604030504040204" pitchFamily="50" charset="-128"/>
              </a:rPr>
              <a:t>攻撃の</a:t>
            </a:r>
            <a:endParaRPr lang="en-US" altLang="ja-JP" sz="2400" dirty="0">
              <a:latin typeface="Meiryo UI" panose="020B0604030504040204" pitchFamily="50" charset="-128"/>
              <a:ea typeface="Meiryo UI" panose="020B0604030504040204" pitchFamily="50" charset="-128"/>
            </a:endParaRPr>
          </a:p>
          <a:p>
            <a:pPr algn="ctr"/>
            <a:r>
              <a:rPr lang="ja-JP" altLang="en-US" sz="2400" dirty="0">
                <a:latin typeface="Meiryo UI" panose="020B0604030504040204" pitchFamily="50" charset="-128"/>
                <a:ea typeface="Meiryo UI" panose="020B0604030504040204" pitchFamily="50" charset="-128"/>
              </a:rPr>
              <a:t>踏み台</a:t>
            </a:r>
          </a:p>
        </p:txBody>
      </p:sp>
      <p:sp>
        <p:nvSpPr>
          <p:cNvPr id="9" name="爆発 1 7">
            <a:extLst>
              <a:ext uri="{FF2B5EF4-FFF2-40B4-BE49-F238E27FC236}">
                <a16:creationId xmlns:a16="http://schemas.microsoft.com/office/drawing/2014/main" id="{A0D8C92F-5CA0-0115-275C-C225A9D9509D}"/>
              </a:ext>
            </a:extLst>
          </p:cNvPr>
          <p:cNvSpPr/>
          <p:nvPr/>
        </p:nvSpPr>
        <p:spPr>
          <a:xfrm>
            <a:off x="1657165" y="4548658"/>
            <a:ext cx="2520280" cy="1944216"/>
          </a:xfrm>
          <a:prstGeom prst="irregularSeal1">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sz="2400" dirty="0">
                <a:latin typeface="Meiryo UI" panose="020B0604030504040204" pitchFamily="50" charset="-128"/>
                <a:ea typeface="Meiryo UI" panose="020B0604030504040204" pitchFamily="50" charset="-128"/>
              </a:rPr>
              <a:t>技術情報</a:t>
            </a:r>
          </a:p>
        </p:txBody>
      </p:sp>
    </p:spTree>
    <p:extLst>
      <p:ext uri="{BB962C8B-B14F-4D97-AF65-F5344CB8AC3E}">
        <p14:creationId xmlns:p14="http://schemas.microsoft.com/office/powerpoint/2010/main" val="12359984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C6BDF1E-0456-1CDB-BD21-EB3AD8BA7516}"/>
              </a:ext>
            </a:extLst>
          </p:cNvPr>
          <p:cNvSpPr>
            <a:spLocks noGrp="1"/>
          </p:cNvSpPr>
          <p:nvPr>
            <p:ph type="title"/>
          </p:nvPr>
        </p:nvSpPr>
        <p:spPr/>
        <p:txBody>
          <a:bodyPr/>
          <a:lstStyle/>
          <a:p>
            <a:r>
              <a:rPr kumimoji="1" lang="en-US" altLang="ja-JP" dirty="0"/>
              <a:t>2.</a:t>
            </a:r>
            <a:r>
              <a:rPr kumimoji="1" lang="ja-JP" altLang="en-US" dirty="0"/>
              <a:t>標的型サイバー攻撃の脅威</a:t>
            </a:r>
          </a:p>
        </p:txBody>
      </p:sp>
      <p:sp>
        <p:nvSpPr>
          <p:cNvPr id="3" name="コンテンツ プレースホルダー 2">
            <a:extLst>
              <a:ext uri="{FF2B5EF4-FFF2-40B4-BE49-F238E27FC236}">
                <a16:creationId xmlns:a16="http://schemas.microsoft.com/office/drawing/2014/main" id="{938A7A55-6700-16AB-B062-FDC36AC1C353}"/>
              </a:ext>
            </a:extLst>
          </p:cNvPr>
          <p:cNvSpPr>
            <a:spLocks noGrp="1"/>
          </p:cNvSpPr>
          <p:nvPr>
            <p:ph idx="1"/>
          </p:nvPr>
        </p:nvSpPr>
        <p:spPr/>
        <p:txBody>
          <a:bodyPr/>
          <a:lstStyle/>
          <a:p>
            <a:r>
              <a:rPr kumimoji="1" lang="ja-JP" altLang="en-US" dirty="0"/>
              <a:t>社長自ら謝罪会見</a:t>
            </a:r>
          </a:p>
          <a:p>
            <a:r>
              <a:rPr kumimoji="1" lang="ja-JP" altLang="en-US" dirty="0"/>
              <a:t>信用失墜で売上激減</a:t>
            </a:r>
          </a:p>
          <a:p>
            <a:endParaRPr kumimoji="1" lang="ja-JP" altLang="en-US" dirty="0"/>
          </a:p>
        </p:txBody>
      </p:sp>
      <p:sp>
        <p:nvSpPr>
          <p:cNvPr id="4" name="スライド番号プレースホルダー 3">
            <a:extLst>
              <a:ext uri="{FF2B5EF4-FFF2-40B4-BE49-F238E27FC236}">
                <a16:creationId xmlns:a16="http://schemas.microsoft.com/office/drawing/2014/main" id="{3B38F34E-FC35-0EB6-FAE9-BA53AF7F0F30}"/>
              </a:ext>
            </a:extLst>
          </p:cNvPr>
          <p:cNvSpPr>
            <a:spLocks noGrp="1"/>
          </p:cNvSpPr>
          <p:nvPr>
            <p:ph type="sldNum" sz="quarter" idx="12"/>
          </p:nvPr>
        </p:nvSpPr>
        <p:spPr/>
        <p:txBody>
          <a:bodyPr/>
          <a:lstStyle/>
          <a:p>
            <a:fld id="{2D0B2721-0B86-4E2B-BA2B-D37C06C38BC6}" type="slidenum">
              <a:rPr kumimoji="1" lang="ja-JP" altLang="en-US" smtClean="0"/>
              <a:t>7</a:t>
            </a:fld>
            <a:endParaRPr kumimoji="1" lang="ja-JP" altLang="en-US"/>
          </a:p>
        </p:txBody>
      </p:sp>
      <p:pic>
        <p:nvPicPr>
          <p:cNvPr id="5" name="コンテンツ プレースホルダー 3">
            <a:extLst>
              <a:ext uri="{FF2B5EF4-FFF2-40B4-BE49-F238E27FC236}">
                <a16:creationId xmlns:a16="http://schemas.microsoft.com/office/drawing/2014/main" id="{3ED14879-E630-4B59-0D3C-408A1BF09256}"/>
              </a:ext>
            </a:extLst>
          </p:cNvPr>
          <p:cNvPicPr>
            <a:picLocks noChangeAspect="1"/>
          </p:cNvPicPr>
          <p:nvPr/>
        </p:nvPicPr>
        <p:blipFill>
          <a:blip r:embed="rId3"/>
          <a:stretch>
            <a:fillRect/>
          </a:stretch>
        </p:blipFill>
        <p:spPr bwMode="auto">
          <a:xfrm>
            <a:off x="2078229" y="2679571"/>
            <a:ext cx="6030191" cy="3387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コンテンツ プレースホルダー 3">
            <a:extLst>
              <a:ext uri="{FF2B5EF4-FFF2-40B4-BE49-F238E27FC236}">
                <a16:creationId xmlns:a16="http://schemas.microsoft.com/office/drawing/2014/main" id="{BE8CB721-CAE2-E76B-1BD4-2A06B3B32859}"/>
              </a:ext>
            </a:extLst>
          </p:cNvPr>
          <p:cNvPicPr>
            <a:picLocks noChangeAspect="1"/>
          </p:cNvPicPr>
          <p:nvPr/>
        </p:nvPicPr>
        <p:blipFill>
          <a:blip r:embed="rId4"/>
          <a:stretch>
            <a:fillRect/>
          </a:stretch>
        </p:blipFill>
        <p:spPr bwMode="auto">
          <a:xfrm>
            <a:off x="6940536" y="1542998"/>
            <a:ext cx="3071635" cy="17280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45609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237CE8B-2DEB-9C0F-C1F1-F1A4A3628DD9}"/>
              </a:ext>
            </a:extLst>
          </p:cNvPr>
          <p:cNvSpPr>
            <a:spLocks noGrp="1"/>
          </p:cNvSpPr>
          <p:nvPr>
            <p:ph type="title"/>
          </p:nvPr>
        </p:nvSpPr>
        <p:spPr/>
        <p:txBody>
          <a:bodyPr>
            <a:normAutofit fontScale="90000"/>
          </a:bodyPr>
          <a:lstStyle/>
          <a:p>
            <a:r>
              <a:rPr kumimoji="1" lang="en-US" altLang="ja-JP" sz="2200" dirty="0"/>
              <a:t>3.</a:t>
            </a:r>
            <a:r>
              <a:rPr kumimoji="1" lang="ja-JP" altLang="en-US" sz="2200" dirty="0"/>
              <a:t>標的型サイバー攻撃の手口</a:t>
            </a:r>
            <a:br>
              <a:rPr kumimoji="1" lang="ja-JP" altLang="en-US" dirty="0"/>
            </a:br>
            <a:r>
              <a:rPr kumimoji="1" lang="ja-JP" altLang="en-US" dirty="0"/>
              <a:t>①事前調査</a:t>
            </a:r>
          </a:p>
        </p:txBody>
      </p:sp>
      <p:sp>
        <p:nvSpPr>
          <p:cNvPr id="3" name="コンテンツ プレースホルダー 2">
            <a:extLst>
              <a:ext uri="{FF2B5EF4-FFF2-40B4-BE49-F238E27FC236}">
                <a16:creationId xmlns:a16="http://schemas.microsoft.com/office/drawing/2014/main" id="{33ED320F-D02A-981E-4ED7-EAF9030DB624}"/>
              </a:ext>
            </a:extLst>
          </p:cNvPr>
          <p:cNvSpPr>
            <a:spLocks noGrp="1"/>
          </p:cNvSpPr>
          <p:nvPr>
            <p:ph idx="1"/>
          </p:nvPr>
        </p:nvSpPr>
        <p:spPr>
          <a:xfrm>
            <a:off x="423948" y="1296785"/>
            <a:ext cx="11666451" cy="4870335"/>
          </a:xfrm>
        </p:spPr>
        <p:txBody>
          <a:bodyPr/>
          <a:lstStyle/>
          <a:p>
            <a:r>
              <a:rPr kumimoji="1" lang="ja-JP" altLang="en-US" dirty="0"/>
              <a:t>攻撃対象の組織体制や、狙うべき弱い部分などの情報収集を周到に行ってくる</a:t>
            </a:r>
          </a:p>
          <a:p>
            <a:endParaRPr kumimoji="1" lang="ja-JP" altLang="en-US" dirty="0"/>
          </a:p>
        </p:txBody>
      </p:sp>
      <p:sp>
        <p:nvSpPr>
          <p:cNvPr id="4" name="スライド番号プレースホルダー 3">
            <a:extLst>
              <a:ext uri="{FF2B5EF4-FFF2-40B4-BE49-F238E27FC236}">
                <a16:creationId xmlns:a16="http://schemas.microsoft.com/office/drawing/2014/main" id="{B60CA453-64DC-DEE9-6166-F43A645084DA}"/>
              </a:ext>
            </a:extLst>
          </p:cNvPr>
          <p:cNvSpPr>
            <a:spLocks noGrp="1"/>
          </p:cNvSpPr>
          <p:nvPr>
            <p:ph type="sldNum" sz="quarter" idx="12"/>
          </p:nvPr>
        </p:nvSpPr>
        <p:spPr/>
        <p:txBody>
          <a:bodyPr/>
          <a:lstStyle/>
          <a:p>
            <a:fld id="{2D0B2721-0B86-4E2B-BA2B-D37C06C38BC6}" type="slidenum">
              <a:rPr kumimoji="1" lang="ja-JP" altLang="en-US" smtClean="0"/>
              <a:t>8</a:t>
            </a:fld>
            <a:endParaRPr kumimoji="1" lang="ja-JP" altLang="en-US"/>
          </a:p>
        </p:txBody>
      </p:sp>
      <p:pic>
        <p:nvPicPr>
          <p:cNvPr id="5" name="コンテンツ プレースホルダー 3">
            <a:extLst>
              <a:ext uri="{FF2B5EF4-FFF2-40B4-BE49-F238E27FC236}">
                <a16:creationId xmlns:a16="http://schemas.microsoft.com/office/drawing/2014/main" id="{33C16FC8-66D2-1B3C-9931-C1C51702763D}"/>
              </a:ext>
            </a:extLst>
          </p:cNvPr>
          <p:cNvPicPr>
            <a:picLocks noChangeAspect="1"/>
          </p:cNvPicPr>
          <p:nvPr/>
        </p:nvPicPr>
        <p:blipFill>
          <a:blip r:embed="rId3"/>
          <a:stretch>
            <a:fillRect/>
          </a:stretch>
        </p:blipFill>
        <p:spPr bwMode="auto">
          <a:xfrm>
            <a:off x="2711624" y="2184200"/>
            <a:ext cx="6768752" cy="381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422562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077E966-361D-2722-F936-0AF90AA38EFC}"/>
              </a:ext>
            </a:extLst>
          </p:cNvPr>
          <p:cNvSpPr>
            <a:spLocks noGrp="1"/>
          </p:cNvSpPr>
          <p:nvPr>
            <p:ph type="title"/>
          </p:nvPr>
        </p:nvSpPr>
        <p:spPr/>
        <p:txBody>
          <a:bodyPr>
            <a:normAutofit fontScale="90000"/>
          </a:bodyPr>
          <a:lstStyle/>
          <a:p>
            <a:r>
              <a:rPr kumimoji="1" lang="en-US" altLang="ja-JP" sz="2200" dirty="0"/>
              <a:t>3.</a:t>
            </a:r>
            <a:r>
              <a:rPr kumimoji="1" lang="ja-JP" altLang="en-US" sz="2200" dirty="0"/>
              <a:t>標的型サイバー攻撃の手口</a:t>
            </a:r>
            <a:br>
              <a:rPr kumimoji="1" lang="ja-JP" altLang="en-US" dirty="0"/>
            </a:br>
            <a:r>
              <a:rPr kumimoji="1" lang="ja-JP" altLang="en-US" dirty="0"/>
              <a:t>②初期潜入</a:t>
            </a:r>
          </a:p>
        </p:txBody>
      </p:sp>
      <p:sp>
        <p:nvSpPr>
          <p:cNvPr id="3" name="コンテンツ プレースホルダー 2">
            <a:extLst>
              <a:ext uri="{FF2B5EF4-FFF2-40B4-BE49-F238E27FC236}">
                <a16:creationId xmlns:a16="http://schemas.microsoft.com/office/drawing/2014/main" id="{F60FF1B7-3535-2C68-1DC6-57082A6FD934}"/>
              </a:ext>
            </a:extLst>
          </p:cNvPr>
          <p:cNvSpPr>
            <a:spLocks noGrp="1"/>
          </p:cNvSpPr>
          <p:nvPr>
            <p:ph idx="1"/>
          </p:nvPr>
        </p:nvSpPr>
        <p:spPr/>
        <p:txBody>
          <a:bodyPr/>
          <a:lstStyle/>
          <a:p>
            <a:r>
              <a:rPr kumimoji="1" lang="ja-JP" altLang="en-US" dirty="0"/>
              <a:t>偽装したメールなどを通して攻撃対象のパソコンをウイルス感染させる</a:t>
            </a:r>
          </a:p>
          <a:p>
            <a:endParaRPr kumimoji="1" lang="ja-JP" altLang="en-US" dirty="0"/>
          </a:p>
        </p:txBody>
      </p:sp>
      <p:sp>
        <p:nvSpPr>
          <p:cNvPr id="4" name="スライド番号プレースホルダー 3">
            <a:extLst>
              <a:ext uri="{FF2B5EF4-FFF2-40B4-BE49-F238E27FC236}">
                <a16:creationId xmlns:a16="http://schemas.microsoft.com/office/drawing/2014/main" id="{94F9B410-B9B7-751D-6573-2F9B987A5D32}"/>
              </a:ext>
            </a:extLst>
          </p:cNvPr>
          <p:cNvSpPr>
            <a:spLocks noGrp="1"/>
          </p:cNvSpPr>
          <p:nvPr>
            <p:ph type="sldNum" sz="quarter" idx="12"/>
          </p:nvPr>
        </p:nvSpPr>
        <p:spPr/>
        <p:txBody>
          <a:bodyPr/>
          <a:lstStyle/>
          <a:p>
            <a:fld id="{2D0B2721-0B86-4E2B-BA2B-D37C06C38BC6}" type="slidenum">
              <a:rPr kumimoji="1" lang="ja-JP" altLang="en-US" smtClean="0"/>
              <a:t>9</a:t>
            </a:fld>
            <a:endParaRPr kumimoji="1" lang="ja-JP" altLang="en-US"/>
          </a:p>
        </p:txBody>
      </p:sp>
      <p:pic>
        <p:nvPicPr>
          <p:cNvPr id="5" name="コンテンツ プレースホルダー 3">
            <a:extLst>
              <a:ext uri="{FF2B5EF4-FFF2-40B4-BE49-F238E27FC236}">
                <a16:creationId xmlns:a16="http://schemas.microsoft.com/office/drawing/2014/main" id="{2B9AC78C-AEBD-1412-C451-46F267F97B93}"/>
              </a:ext>
            </a:extLst>
          </p:cNvPr>
          <p:cNvPicPr>
            <a:picLocks noChangeAspect="1"/>
          </p:cNvPicPr>
          <p:nvPr/>
        </p:nvPicPr>
        <p:blipFill>
          <a:blip r:embed="rId3"/>
          <a:stretch>
            <a:fillRect/>
          </a:stretch>
        </p:blipFill>
        <p:spPr bwMode="auto">
          <a:xfrm>
            <a:off x="2711624" y="2258295"/>
            <a:ext cx="6768752" cy="38044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89663924"/>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1654</Words>
  <Application>Microsoft Office PowerPoint</Application>
  <PresentationFormat>ワイド画面</PresentationFormat>
  <Paragraphs>161</Paragraphs>
  <Slides>19</Slides>
  <Notes>16</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19</vt:i4>
      </vt:variant>
    </vt:vector>
  </HeadingPairs>
  <TitlesOfParts>
    <vt:vector size="24" baseType="lpstr">
      <vt:lpstr>Meiryo UI</vt:lpstr>
      <vt:lpstr>ＭＳ Ｐゴシック</vt:lpstr>
      <vt:lpstr>游ゴシック</vt:lpstr>
      <vt:lpstr>Arial</vt:lpstr>
      <vt:lpstr>Office テーマ</vt:lpstr>
      <vt:lpstr>本資料の使用条件</vt:lpstr>
      <vt:lpstr>映像で知る情報セキュリティ</vt:lpstr>
      <vt:lpstr>目次</vt:lpstr>
      <vt:lpstr>1.はじめに</vt:lpstr>
      <vt:lpstr>映像をご覧ください</vt:lpstr>
      <vt:lpstr>2.標的型サイバー攻撃の脅威</vt:lpstr>
      <vt:lpstr>2.標的型サイバー攻撃の脅威</vt:lpstr>
      <vt:lpstr>3.標的型サイバー攻撃の手口 ①事前調査</vt:lpstr>
      <vt:lpstr>3.標的型サイバー攻撃の手口 ②初期潜入</vt:lpstr>
      <vt:lpstr>3.標的型サイバー攻撃の手口 ②初期潜入</vt:lpstr>
      <vt:lpstr>3.標的型サイバー攻撃の手口 ③攻撃基盤構築</vt:lpstr>
      <vt:lpstr>3.標的型サイバー攻撃の手口 ④内部侵入調査</vt:lpstr>
      <vt:lpstr>3.標的型サイバー攻撃の手口 ⑤最終目的遂行</vt:lpstr>
      <vt:lpstr>4.標的型サイバー攻撃の対策 日常のリスク管理が大切</vt:lpstr>
      <vt:lpstr>4.標的型サイバー攻撃の対策 経営陣の心得</vt:lpstr>
      <vt:lpstr>4.標的型サイバー攻撃の対策 経営者に求められる事故対応</vt:lpstr>
      <vt:lpstr>4.標的型サイバー攻撃の対策 責任体制・情報集約体制の構築</vt:lpstr>
      <vt:lpstr>5.まとめ</vt:lpstr>
      <vt:lpstr>参考資料</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2024-08-05T06:49:20Z</dcterms:created>
  <dcterms:modified xsi:type="dcterms:W3CDTF">2025-04-21T08:44:34Z</dcterms:modified>
</cp:coreProperties>
</file>