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5" r:id="rId2"/>
  </p:sldMasterIdLst>
  <p:notesMasterIdLst>
    <p:notesMasterId r:id="rId23"/>
  </p:notesMasterIdLst>
  <p:sldIdLst>
    <p:sldId id="289" r:id="rId3"/>
    <p:sldId id="256" r:id="rId4"/>
    <p:sldId id="257" r:id="rId5"/>
    <p:sldId id="258" r:id="rId6"/>
    <p:sldId id="259" r:id="rId7"/>
    <p:sldId id="260" r:id="rId8"/>
    <p:sldId id="261" r:id="rId9"/>
    <p:sldId id="262" r:id="rId10"/>
    <p:sldId id="263" r:id="rId11"/>
    <p:sldId id="264" r:id="rId12"/>
    <p:sldId id="265" r:id="rId13"/>
    <p:sldId id="266" r:id="rId14"/>
    <p:sldId id="267" r:id="rId15"/>
    <p:sldId id="278" r:id="rId16"/>
    <p:sldId id="282" r:id="rId17"/>
    <p:sldId id="283" r:id="rId18"/>
    <p:sldId id="285" r:id="rId19"/>
    <p:sldId id="284" r:id="rId20"/>
    <p:sldId id="272" r:id="rId21"/>
    <p:sldId id="273"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DAA"/>
    <a:srgbClr val="E15E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4471" autoAdjust="0"/>
  </p:normalViewPr>
  <p:slideViewPr>
    <p:cSldViewPr snapToGrid="0">
      <p:cViewPr varScale="1">
        <p:scale>
          <a:sx n="54" d="100"/>
          <a:sy n="54" d="100"/>
        </p:scale>
        <p:origin x="14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69FE68-A3DA-4DE2-BF3D-AD977643A7E9}" type="datetimeFigureOut">
              <a:rPr kumimoji="1" lang="ja-JP" altLang="en-US" smtClean="0"/>
              <a:t>2025/4/21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69210-E740-40F4-AF5D-4F42BD57533E}" type="slidenum">
              <a:rPr kumimoji="1" lang="ja-JP" altLang="en-US" smtClean="0"/>
              <a:t>‹#›</a:t>
            </a:fld>
            <a:endParaRPr kumimoji="1" lang="ja-JP" altLang="en-US"/>
          </a:p>
        </p:txBody>
      </p:sp>
    </p:spTree>
    <p:extLst>
      <p:ext uri="{BB962C8B-B14F-4D97-AF65-F5344CB8AC3E}">
        <p14:creationId xmlns:p14="http://schemas.microsoft.com/office/powerpoint/2010/main" val="301326702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映像で知る情報セキュリティ「</a:t>
            </a:r>
            <a:r>
              <a:rPr lang="ja-JP" altLang="en-US" dirty="0">
                <a:latin typeface="Meiryo UI" panose="020B0604030504040204" pitchFamily="50" charset="-128"/>
                <a:ea typeface="Meiryo UI" panose="020B0604030504040204" pitchFamily="50" charset="-128"/>
              </a:rPr>
              <a:t>そのメール本当に信用してもいいんですか？～標的型サイバー攻撃メールの手口と対策～</a:t>
            </a:r>
            <a:r>
              <a:rPr kumimoji="1" lang="ja-JP" altLang="en-US" dirty="0">
                <a:latin typeface="Meiryo UI" panose="020B0604030504040204" pitchFamily="50" charset="-128"/>
                <a:ea typeface="Meiryo UI" panose="020B0604030504040204" pitchFamily="50" charset="-128"/>
              </a:rPr>
              <a:t>」を使った講習会用スライドです。</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81943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標的型攻撃では、セキュリティ上の脅威となる血管や問題点（脆弱性）が悪用されます。</a:t>
            </a:r>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OS</a:t>
            </a:r>
            <a:r>
              <a:rPr kumimoji="1" lang="ja-JP" altLang="en-US" dirty="0">
                <a:latin typeface="Meiryo UI" panose="020B0604030504040204" pitchFamily="50" charset="-128"/>
                <a:ea typeface="Meiryo UI" panose="020B0604030504040204" pitchFamily="50" charset="-128"/>
              </a:rPr>
              <a:t>や</a:t>
            </a:r>
            <a:r>
              <a:rPr kumimoji="1" lang="en-US" altLang="ja-JP" dirty="0">
                <a:latin typeface="Meiryo UI" panose="020B0604030504040204" pitchFamily="50" charset="-128"/>
                <a:ea typeface="Meiryo UI" panose="020B0604030504040204" pitchFamily="50" charset="-128"/>
              </a:rPr>
              <a:t>Office</a:t>
            </a:r>
            <a:r>
              <a:rPr kumimoji="1" lang="ja-JP" altLang="en-US" dirty="0">
                <a:latin typeface="Meiryo UI" panose="020B0604030504040204" pitchFamily="50" charset="-128"/>
                <a:ea typeface="Meiryo UI" panose="020B0604030504040204" pitchFamily="50" charset="-128"/>
              </a:rPr>
              <a:t>製品は当然として、</a:t>
            </a:r>
            <a:r>
              <a:rPr kumimoji="1" lang="en-US" altLang="ja-JP" dirty="0">
                <a:latin typeface="Meiryo UI" panose="020B0604030504040204" pitchFamily="50" charset="-128"/>
                <a:ea typeface="Meiryo UI" panose="020B0604030504040204" pitchFamily="50" charset="-128"/>
              </a:rPr>
              <a:t>Adobe </a:t>
            </a:r>
            <a:r>
              <a:rPr kumimoji="1" lang="en-US" altLang="ja-JP" dirty="0" err="1">
                <a:latin typeface="Meiryo UI" panose="020B0604030504040204" pitchFamily="50" charset="-128"/>
                <a:ea typeface="Meiryo UI" panose="020B0604030504040204" pitchFamily="50" charset="-128"/>
              </a:rPr>
              <a:t>Reasder</a:t>
            </a:r>
            <a:r>
              <a:rPr kumimoji="1" lang="ja-JP" altLang="en-US" dirty="0">
                <a:latin typeface="Meiryo UI" panose="020B0604030504040204" pitchFamily="50" charset="-128"/>
                <a:ea typeface="Meiryo UI" panose="020B0604030504040204" pitchFamily="50" charset="-128"/>
              </a:rPr>
              <a:t>や</a:t>
            </a:r>
            <a:r>
              <a:rPr kumimoji="1" lang="en-US" altLang="ja-JP" dirty="0">
                <a:latin typeface="Meiryo UI" panose="020B0604030504040204" pitchFamily="50" charset="-128"/>
                <a:ea typeface="Meiryo UI" panose="020B0604030504040204" pitchFamily="50" charset="-128"/>
              </a:rPr>
              <a:t>PDF</a:t>
            </a:r>
            <a:r>
              <a:rPr kumimoji="1" lang="ja-JP" altLang="en-US" dirty="0">
                <a:latin typeface="Meiryo UI" panose="020B0604030504040204" pitchFamily="50" charset="-128"/>
                <a:ea typeface="Meiryo UI" panose="020B0604030504040204" pitchFamily="50" charset="-128"/>
              </a:rPr>
              <a:t>などのソフトウェアも最新に保つようにしましょう。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サポートが切れた</a:t>
            </a:r>
            <a:r>
              <a:rPr kumimoji="1" lang="en-US" altLang="ja-JP" dirty="0">
                <a:latin typeface="Meiryo UI" panose="020B0604030504040204" pitchFamily="50" charset="-128"/>
                <a:ea typeface="Meiryo UI" panose="020B0604030504040204" pitchFamily="50" charset="-128"/>
              </a:rPr>
              <a:t>OS</a:t>
            </a:r>
            <a:r>
              <a:rPr kumimoji="1" lang="ja-JP" altLang="en-US" dirty="0">
                <a:latin typeface="Meiryo UI" panose="020B0604030504040204" pitchFamily="50" charset="-128"/>
                <a:ea typeface="Meiryo UI" panose="020B0604030504040204" pitchFamily="50" charset="-128"/>
              </a:rPr>
              <a:t>やソフトウェアは特に注意が必要です。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企業内講習では、自社における脆弱性管理の取り組みを説明してください。</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64172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ウイルス対策ソフトを導入して、定義ファイルも常に最新の状態にしましょう。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ウイルス対策ソフトの設定について、ウイルス定義ファイルの自動更新設定やウイルスを発見した時に自動削除（隔離）の設定になっているか確認してください。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なお、ウイルス対策ソフトでは検知できない新種のウイルスなども確認されていますので、過信は禁物です。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企業内講習では、自社におけるウイルス対策の取り組みを説明してください。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39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標的型攻撃メールを見分ける着眼点を説明します。これから説明する着眼点に複数合致する場合は、標的型攻撃メールと疑って対処してください。</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着眼点</a:t>
            </a:r>
            <a:r>
              <a:rPr lang="en-US" altLang="ja-JP" sz="1200" dirty="0">
                <a:latin typeface="Meiryo UI" panose="020B0604030504040204" pitchFamily="50" charset="-128"/>
                <a:ea typeface="Meiryo UI" panose="020B0604030504040204" pitchFamily="50" charset="-128"/>
              </a:rPr>
              <a:t>》</a:t>
            </a:r>
          </a:p>
          <a:p>
            <a:r>
              <a:rPr lang="ja-JP" altLang="en-US" sz="1200" dirty="0">
                <a:latin typeface="Meiryo UI" panose="020B0604030504040204" pitchFamily="50" charset="-128"/>
                <a:ea typeface="Meiryo UI" panose="020B0604030504040204" pitchFamily="50" charset="-128"/>
              </a:rPr>
              <a:t>①</a:t>
            </a:r>
            <a:r>
              <a:rPr kumimoji="1" lang="ja-JP" altLang="en-US" sz="1200" dirty="0">
                <a:latin typeface="Meiryo UI" panose="020B0604030504040204" pitchFamily="50" charset="-128"/>
                <a:ea typeface="Meiryo UI" panose="020B0604030504040204" pitchFamily="50" charset="-128"/>
              </a:rPr>
              <a:t>日本語の言い回しが不自然である。</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②日本語では使用されない漢字</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繁体字、簡体字</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が使用されている。</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pPr marL="0" indent="0">
              <a:buNone/>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詳細は</a:t>
            </a:r>
            <a:r>
              <a:rPr kumimoji="1" lang="en-US" altLang="ja-JP" sz="1200" dirty="0">
                <a:latin typeface="Meiryo UI" panose="020B0604030504040204" pitchFamily="50" charset="-128"/>
                <a:ea typeface="Meiryo UI" panose="020B0604030504040204" pitchFamily="50" charset="-128"/>
              </a:rPr>
              <a:t>IPA</a:t>
            </a:r>
            <a:r>
              <a:rPr kumimoji="1" lang="ja-JP" altLang="en-US" sz="1200" dirty="0">
                <a:latin typeface="Meiryo UI" panose="020B0604030504040204" pitchFamily="50" charset="-128"/>
                <a:ea typeface="Meiryo UI" panose="020B0604030504040204" pitchFamily="50" charset="-128"/>
              </a:rPr>
              <a:t>テクニカルウォッチ「</a:t>
            </a:r>
            <a:r>
              <a:rPr lang="ja-JP" altLang="en-US" sz="1800" dirty="0">
                <a:latin typeface="Meiryo UI" panose="020B0604030504040204" pitchFamily="50" charset="-128"/>
                <a:ea typeface="Meiryo UI" panose="020B0604030504040204" pitchFamily="50" charset="-128"/>
              </a:rPr>
              <a:t>標的型攻撃メールの例と見分け方」を参照してください。</a:t>
            </a:r>
            <a:endParaRPr lang="ja-JP" altLang="en-US" sz="2800" dirty="0">
              <a:latin typeface="Meiryo UI" panose="020B0604030504040204" pitchFamily="50" charset="-128"/>
              <a:ea typeface="Meiryo UI" panose="020B0604030504040204" pitchFamily="50" charset="-128"/>
            </a:endParaRPr>
          </a:p>
          <a:p>
            <a:pPr marL="0" indent="0">
              <a:buNone/>
              <a:defRPr/>
            </a:pPr>
            <a:r>
              <a:rPr lang="ja-JP" altLang="en-US" sz="1200" dirty="0">
                <a:solidFill>
                  <a:srgbClr val="0070C0"/>
                </a:solidFill>
                <a:latin typeface="Meiryo UI" panose="020B0604030504040204" pitchFamily="50" charset="-128"/>
                <a:ea typeface="Meiryo UI" panose="020B0604030504040204" pitchFamily="50" charset="-128"/>
                <a:cs typeface="Arial" panose="020B0604020202020204" pitchFamily="34" charset="0"/>
              </a:rPr>
              <a:t>　　</a:t>
            </a:r>
            <a:r>
              <a:rPr lang="en-US" altLang="ja-JP" sz="1200" dirty="0">
                <a:solidFill>
                  <a:srgbClr val="0070C0"/>
                </a:solidFill>
                <a:latin typeface="Meiryo UI" panose="020B0604030504040204" pitchFamily="50" charset="-128"/>
                <a:ea typeface="Meiryo UI" panose="020B0604030504040204" pitchFamily="50" charset="-128"/>
                <a:cs typeface="Arial" panose="020B0604020202020204" pitchFamily="34" charset="0"/>
              </a:rPr>
              <a:t>https://www.ipa.go.jp/security/technicalwatch/20150109.html</a:t>
            </a:r>
          </a:p>
          <a:p>
            <a:endParaRPr lang="en-US" altLang="ja-JP" sz="1200" dirty="0">
              <a:latin typeface="+mn-ea"/>
              <a:ea typeface="+mn-ea"/>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49843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着眼点</a:t>
            </a:r>
            <a:r>
              <a:rPr lang="en-US" altLang="ja-JP" sz="1200" dirty="0">
                <a:latin typeface="Meiryo UI" panose="020B0604030504040204" pitchFamily="50" charset="-128"/>
                <a:ea typeface="Meiryo UI" panose="020B0604030504040204" pitchFamily="50" charset="-128"/>
              </a:rPr>
              <a:t>》</a:t>
            </a:r>
          </a:p>
          <a:p>
            <a:r>
              <a:rPr lang="ja-JP" altLang="en-US" sz="1200" dirty="0">
                <a:latin typeface="Meiryo UI" panose="020B0604030504040204" pitchFamily="50" charset="-128"/>
                <a:ea typeface="Meiryo UI" panose="020B0604030504040204" pitchFamily="50" charset="-128"/>
              </a:rPr>
              <a:t>業務の発注メールにも関わらず、差出人がフリーアドレスである。</a:t>
            </a:r>
            <a:endParaRPr lang="en-US" altLang="ja-JP" sz="1200" dirty="0">
              <a:latin typeface="Meiryo UI" panose="020B0604030504040204" pitchFamily="50" charset="-128"/>
              <a:ea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22986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着眼点</a:t>
            </a:r>
            <a:r>
              <a:rPr kumimoji="1" lang="en-US" altLang="ja-JP" sz="1200" dirty="0">
                <a:latin typeface="Meiryo UI" panose="020B0604030504040204" pitchFamily="50" charset="-128"/>
                <a:ea typeface="Meiryo UI" panose="020B0604030504040204" pitchFamily="50" charset="-128"/>
              </a:rPr>
              <a:t>》</a:t>
            </a:r>
          </a:p>
          <a:p>
            <a:r>
              <a:rPr kumimoji="1" lang="ja-JP" altLang="en-US" sz="1200" dirty="0">
                <a:latin typeface="Meiryo UI" panose="020B0604030504040204" pitchFamily="50" charset="-128"/>
                <a:ea typeface="Meiryo UI" panose="020B0604030504040204" pitchFamily="50" charset="-128"/>
              </a:rPr>
              <a:t>①</a:t>
            </a:r>
            <a:r>
              <a:rPr kumimoji="1" lang="ja-JP" altLang="en-US" sz="1200" u="sng" dirty="0">
                <a:latin typeface="Meiryo UI" panose="020B0604030504040204" pitchFamily="50" charset="-128"/>
                <a:ea typeface="Meiryo UI" panose="020B0604030504040204" pitchFamily="50" charset="-128"/>
              </a:rPr>
              <a:t>差出人</a:t>
            </a:r>
            <a:r>
              <a:rPr lang="ja-JP" altLang="en-US" sz="1200" u="sng" dirty="0">
                <a:latin typeface="Meiryo UI" panose="020B0604030504040204" pitchFamily="50" charset="-128"/>
                <a:ea typeface="Meiryo UI" panose="020B0604030504040204" pitchFamily="50" charset="-128"/>
              </a:rPr>
              <a:t>の</a:t>
            </a:r>
            <a:r>
              <a:rPr kumimoji="1" lang="ja-JP" altLang="en-US" sz="1200" u="sng" dirty="0">
                <a:latin typeface="Meiryo UI" panose="020B0604030504040204" pitchFamily="50" charset="-128"/>
                <a:ea typeface="Meiryo UI" panose="020B0604030504040204" pitchFamily="50" charset="-128"/>
              </a:rPr>
              <a:t>メールアドレス</a:t>
            </a:r>
            <a:r>
              <a:rPr kumimoji="1" lang="ja-JP" altLang="en-US" sz="1200" dirty="0">
                <a:latin typeface="Meiryo UI" panose="020B0604030504040204" pitchFamily="50" charset="-128"/>
                <a:ea typeface="Meiryo UI" panose="020B0604030504040204" pitchFamily="50" charset="-128"/>
              </a:rPr>
              <a:t>と本文に</a:t>
            </a:r>
            <a:r>
              <a:rPr lang="ja-JP" altLang="en-US" sz="1200" dirty="0">
                <a:latin typeface="Meiryo UI" panose="020B0604030504040204" pitchFamily="50" charset="-128"/>
                <a:ea typeface="Meiryo UI" panose="020B0604030504040204" pitchFamily="50" charset="-128"/>
              </a:rPr>
              <a:t>記載された</a:t>
            </a:r>
            <a:r>
              <a:rPr kumimoji="1" lang="ja-JP" altLang="en-US" sz="1200" u="sng" dirty="0">
                <a:latin typeface="Meiryo UI" panose="020B0604030504040204" pitchFamily="50" charset="-128"/>
                <a:ea typeface="Meiryo UI" panose="020B0604030504040204" pitchFamily="50" charset="-128"/>
              </a:rPr>
              <a:t>署名のメールアドレス</a:t>
            </a:r>
            <a:r>
              <a:rPr kumimoji="1" lang="ja-JP" altLang="en-US" sz="1200" dirty="0">
                <a:latin typeface="Meiryo UI" panose="020B0604030504040204" pitchFamily="50" charset="-128"/>
                <a:ea typeface="Meiryo UI" panose="020B0604030504040204" pitchFamily="50" charset="-128"/>
              </a:rPr>
              <a:t>が一致しない。</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②</a:t>
            </a:r>
            <a:r>
              <a:rPr kumimoji="1" lang="en-US" altLang="ja-JP" sz="1200" dirty="0" err="1">
                <a:latin typeface="Meiryo UI" panose="020B0604030504040204" pitchFamily="50" charset="-128"/>
                <a:ea typeface="Meiryo UI" panose="020B0604030504040204" pitchFamily="50" charset="-128"/>
              </a:rPr>
              <a:t>rar</a:t>
            </a:r>
            <a:r>
              <a:rPr kumimoji="1" lang="ja-JP" altLang="en-US" sz="1200" dirty="0">
                <a:latin typeface="Meiryo UI" panose="020B0604030504040204" pitchFamily="50" charset="-128"/>
                <a:ea typeface="Meiryo UI" panose="020B0604030504040204" pitchFamily="50" charset="-128"/>
              </a:rPr>
              <a:t>圧縮形式は国内で使用されることは少ない。（見慣れない拡張子を使用している）</a:t>
            </a:r>
            <a:endParaRPr kumimoji="1" lang="en-US" altLang="ja-JP" sz="120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0456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着眼点</a:t>
            </a:r>
            <a:r>
              <a:rPr kumimoji="1" lang="en-US" altLang="ja-JP" sz="1200" dirty="0">
                <a:latin typeface="Meiryo UI" panose="020B0604030504040204" pitchFamily="50" charset="-128"/>
                <a:ea typeface="Meiryo UI" panose="020B0604030504040204" pitchFamily="50" charset="-128"/>
              </a:rPr>
              <a:t>》</a:t>
            </a:r>
          </a:p>
          <a:p>
            <a:r>
              <a:rPr kumimoji="1" lang="ja-JP" altLang="en-US" sz="1200" dirty="0">
                <a:latin typeface="Meiryo UI" panose="020B0604030504040204" pitchFamily="50" charset="-128"/>
                <a:ea typeface="Meiryo UI" panose="020B0604030504040204" pitchFamily="50" charset="-128"/>
              </a:rPr>
              <a:t>①実在する名称を一部に含む</a:t>
            </a:r>
            <a:r>
              <a:rPr kumimoji="1" lang="en-US" altLang="ja-JP" sz="1200" dirty="0">
                <a:latin typeface="Meiryo UI" panose="020B0604030504040204" pitchFamily="50" charset="-128"/>
                <a:ea typeface="Meiryo UI" panose="020B0604030504040204" pitchFamily="50" charset="-128"/>
              </a:rPr>
              <a:t>URL</a:t>
            </a:r>
            <a:r>
              <a:rPr kumimoji="1" lang="ja-JP" altLang="en-US" sz="1200" dirty="0">
                <a:latin typeface="Meiryo UI" panose="020B0604030504040204" pitchFamily="50" charset="-128"/>
                <a:ea typeface="Meiryo UI" panose="020B0604030504040204" pitchFamily="50" charset="-128"/>
              </a:rPr>
              <a:t>が記載されている。</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②</a:t>
            </a:r>
            <a:r>
              <a:rPr lang="en-US" altLang="ja-JP" sz="1200" dirty="0">
                <a:latin typeface="Meiryo UI" panose="020B0604030504040204" pitchFamily="50" charset="-128"/>
                <a:ea typeface="Meiryo UI" panose="020B0604030504040204" pitchFamily="50" charset="-128"/>
              </a:rPr>
              <a:t>HTML</a:t>
            </a:r>
            <a:r>
              <a:rPr lang="ja-JP" altLang="en-US" sz="1200" dirty="0">
                <a:latin typeface="Meiryo UI" panose="020B0604030504040204" pitchFamily="50" charset="-128"/>
                <a:ea typeface="Meiryo UI" panose="020B0604030504040204" pitchFamily="50" charset="-128"/>
              </a:rPr>
              <a:t>メールの場合は、記載されている</a:t>
            </a:r>
            <a:r>
              <a:rPr lang="en-US" altLang="ja-JP" sz="1200" dirty="0">
                <a:latin typeface="Meiryo UI" panose="020B0604030504040204" pitchFamily="50" charset="-128"/>
                <a:ea typeface="Meiryo UI" panose="020B0604030504040204" pitchFamily="50" charset="-128"/>
              </a:rPr>
              <a:t>URL</a:t>
            </a:r>
            <a:r>
              <a:rPr lang="ja-JP" altLang="en-US" sz="1200" dirty="0">
                <a:latin typeface="Meiryo UI" panose="020B0604030504040204" pitchFamily="50" charset="-128"/>
                <a:ea typeface="Meiryo UI" panose="020B0604030504040204" pitchFamily="50" charset="-128"/>
              </a:rPr>
              <a:t>と実際にクリックした際に表示される</a:t>
            </a:r>
            <a:r>
              <a:rPr lang="en-US" altLang="ja-JP" sz="1200" dirty="0">
                <a:latin typeface="Meiryo UI" panose="020B0604030504040204" pitchFamily="50" charset="-128"/>
                <a:ea typeface="Meiryo UI" panose="020B0604030504040204" pitchFamily="50" charset="-128"/>
              </a:rPr>
              <a:t>Web</a:t>
            </a:r>
            <a:r>
              <a:rPr lang="ja-JP" altLang="en-US" sz="1200" dirty="0">
                <a:latin typeface="Meiryo UI" panose="020B0604030504040204" pitchFamily="50" charset="-128"/>
                <a:ea typeface="Meiryo UI" panose="020B0604030504040204" pitchFamily="50" charset="-128"/>
              </a:rPr>
              <a:t>ページの</a:t>
            </a:r>
            <a:r>
              <a:rPr lang="en-US" altLang="ja-JP" sz="1200" dirty="0">
                <a:latin typeface="Meiryo UI" panose="020B0604030504040204" pitchFamily="50" charset="-128"/>
                <a:ea typeface="Meiryo UI" panose="020B0604030504040204" pitchFamily="50" charset="-128"/>
              </a:rPr>
              <a:t>URL</a:t>
            </a:r>
            <a:r>
              <a:rPr lang="ja-JP" altLang="en-US" sz="1200" dirty="0">
                <a:latin typeface="Meiryo UI" panose="020B0604030504040204" pitchFamily="50" charset="-128"/>
                <a:ea typeface="Meiryo UI" panose="020B0604030504040204" pitchFamily="50" charset="-128"/>
              </a:rPr>
              <a:t>が異なる場合があるので注意。</a:t>
            </a:r>
            <a:endParaRPr kumimoji="1" lang="ja-JP" altLang="en-US" sz="1200" dirty="0">
              <a:latin typeface="Meiryo UI" panose="020B0604030504040204" pitchFamily="50" charset="-128"/>
              <a:ea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31857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着眼点</a:t>
            </a:r>
            <a:r>
              <a:rPr kumimoji="1" lang="en-US" altLang="ja-JP" sz="1200" dirty="0">
                <a:latin typeface="Meiryo UI" panose="020B0604030504040204" pitchFamily="50" charset="-128"/>
                <a:ea typeface="Meiryo UI" panose="020B0604030504040204" pitchFamily="50" charset="-128"/>
              </a:rPr>
              <a:t>》</a:t>
            </a:r>
          </a:p>
          <a:p>
            <a:r>
              <a:rPr kumimoji="1" lang="ja-JP" altLang="en-US" sz="1200" dirty="0">
                <a:latin typeface="Meiryo UI" panose="020B0604030504040204" pitchFamily="50" charset="-128"/>
                <a:ea typeface="Meiryo UI" panose="020B0604030504040204" pitchFamily="50" charset="-128"/>
              </a:rPr>
              <a:t>①</a:t>
            </a:r>
            <a:r>
              <a:rPr lang="ja-JP" altLang="en-US" sz="1200" dirty="0">
                <a:latin typeface="Meiryo UI" panose="020B0604030504040204" pitchFamily="50" charset="-128"/>
                <a:ea typeface="Meiryo UI" panose="020B0604030504040204" pitchFamily="50" charset="-128"/>
              </a:rPr>
              <a:t>送信者欄／本文署名欄に受信者が信頼しそうな組織・担当者の名前を使用してくる場合がある。</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②興味を引くような件名、本文、添付ファイル名で仕掛けてくる場合がある。</a:t>
            </a: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67879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latin typeface="Meiryo UI" panose="020B0604030504040204" pitchFamily="50" charset="-128"/>
                <a:ea typeface="Meiryo UI" panose="020B0604030504040204" pitchFamily="50" charset="-128"/>
              </a:rPr>
              <a:t>標的型攻撃メールは、一人でも気付くことができれば、他の人に届いた標的型攻撃メールも発見できる可能性が高くなります。</a:t>
            </a:r>
          </a:p>
          <a:p>
            <a:r>
              <a:rPr lang="ja-JP" altLang="en-US" dirty="0">
                <a:latin typeface="Meiryo UI" panose="020B0604030504040204" pitchFamily="50" charset="-128"/>
                <a:ea typeface="Meiryo UI" panose="020B0604030504040204" pitchFamily="50" charset="-128"/>
              </a:rPr>
              <a:t>標的型攻撃メールと疑われる不審なメールに気付いた人は、組織で定められている運用ルールに従い、速やかに情報を集約している窓口に報告することが重要です。</a:t>
            </a:r>
          </a:p>
          <a:p>
            <a:endParaRPr kumimoji="1" lang="ja-JP" altLang="en-US"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企業内講習では、自社における情報共有の取り組みや窓口を説明してください。</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193110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標的型攻撃メールの訓練を舞台に、標的型攻撃メールの見分け方や、従業員が日常気を付けるべきポイントを説明します。</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27070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映像を上映してください。（映像時間：約</a:t>
            </a:r>
            <a:r>
              <a:rPr kumimoji="1" lang="en-US" altLang="ja-JP" dirty="0">
                <a:latin typeface="Meiryo UI" panose="020B0604030504040204" pitchFamily="50" charset="-128"/>
                <a:ea typeface="Meiryo UI" panose="020B0604030504040204" pitchFamily="50" charset="-128"/>
              </a:rPr>
              <a:t>10</a:t>
            </a:r>
            <a:r>
              <a:rPr kumimoji="1" lang="ja-JP" altLang="en-US" dirty="0">
                <a:latin typeface="Meiryo UI" panose="020B0604030504040204" pitchFamily="50" charset="-128"/>
                <a:ea typeface="Meiryo UI" panose="020B0604030504040204" pitchFamily="50" charset="-128"/>
              </a:rPr>
              <a:t>分）</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93178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近年、「標的型攻撃」と呼ばれ特定の企業・組織を狙ったサイバー攻撃が増加し、脅威となっています。その手口は日々進化しています。</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標的型攻撃メールとは、メールの本文や添付ファイル名で受信者の興味を引いて添付ファイルを開かせ、脆弱性を悪用してウイルスに感染させる攻撃の手口です。</a:t>
            </a:r>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32878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標的型攻撃メールでウイルスに感染しても本人は気付かず、知らないうちに企業の重要な情報が抜き取られてしまいます。</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04029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latin typeface="Meiryo UI" panose="020B0604030504040204" pitchFamily="50" charset="-128"/>
                <a:ea typeface="Meiryo UI" panose="020B0604030504040204" pitchFamily="50" charset="-128"/>
              </a:rPr>
              <a:t>IPA</a:t>
            </a:r>
            <a:r>
              <a:rPr kumimoji="1" lang="ja-JP" altLang="en-US" dirty="0">
                <a:latin typeface="Meiryo UI" panose="020B0604030504040204" pitchFamily="50" charset="-128"/>
                <a:ea typeface="Meiryo UI" panose="020B0604030504040204" pitchFamily="50" charset="-128"/>
              </a:rPr>
              <a:t>（サイバー情報共有イニシアティブ：</a:t>
            </a:r>
            <a:r>
              <a:rPr kumimoji="1" lang="en-US" altLang="ja-JP" dirty="0">
                <a:latin typeface="Meiryo UI" panose="020B0604030504040204" pitchFamily="50" charset="-128"/>
                <a:ea typeface="Meiryo UI" panose="020B0604030504040204" pitchFamily="50" charset="-128"/>
              </a:rPr>
              <a:t>J-CSIP</a:t>
            </a:r>
            <a:r>
              <a:rPr kumimoji="1" lang="ja-JP" altLang="en-US" dirty="0">
                <a:latin typeface="Meiryo UI" panose="020B0604030504040204" pitchFamily="50" charset="-128"/>
                <a:ea typeface="Meiryo UI" panose="020B0604030504040204" pitchFamily="50" charset="-128"/>
              </a:rPr>
              <a:t>）の調査によると、悪意のあるファイルをメールに添付してくる手口が最も多く、次いでメール本文中にウイルス感染を狙った</a:t>
            </a:r>
            <a:r>
              <a:rPr kumimoji="1" lang="en-US" altLang="ja-JP" dirty="0">
                <a:latin typeface="Meiryo UI" panose="020B0604030504040204" pitchFamily="50" charset="-128"/>
                <a:ea typeface="Meiryo UI" panose="020B0604030504040204" pitchFamily="50" charset="-128"/>
              </a:rPr>
              <a:t>WEB</a:t>
            </a:r>
            <a:r>
              <a:rPr kumimoji="1" lang="ja-JP" altLang="en-US" dirty="0">
                <a:latin typeface="Meiryo UI" panose="020B0604030504040204" pitchFamily="50" charset="-128"/>
                <a:ea typeface="Meiryo UI" panose="020B0604030504040204" pitchFamily="50" charset="-128"/>
              </a:rPr>
              <a:t>サイトへの</a:t>
            </a:r>
            <a:r>
              <a:rPr kumimoji="1" lang="en-US" altLang="ja-JP" dirty="0">
                <a:latin typeface="Meiryo UI" panose="020B0604030504040204" pitchFamily="50" charset="-128"/>
                <a:ea typeface="Meiryo UI" panose="020B0604030504040204" pitchFamily="50" charset="-128"/>
              </a:rPr>
              <a:t>URL</a:t>
            </a:r>
            <a:r>
              <a:rPr kumimoji="1" lang="ja-JP" altLang="en-US" dirty="0">
                <a:latin typeface="Meiryo UI" panose="020B0604030504040204" pitchFamily="50" charset="-128"/>
                <a:ea typeface="Meiryo UI" panose="020B0604030504040204" pitchFamily="50" charset="-128"/>
              </a:rPr>
              <a:t>リンクを記載した手口が多くなっています。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最新データはサイバー情報共有イニシアティブ（</a:t>
            </a:r>
            <a:r>
              <a:rPr kumimoji="1" lang="en-US" altLang="ja-JP" dirty="0">
                <a:latin typeface="Meiryo UI" panose="020B0604030504040204" pitchFamily="50" charset="-128"/>
                <a:ea typeface="Meiryo UI" panose="020B0604030504040204" pitchFamily="50" charset="-128"/>
              </a:rPr>
              <a:t>J-CSIP</a:t>
            </a:r>
            <a:r>
              <a:rPr kumimoji="1" lang="ja-JP" altLang="en-US" dirty="0">
                <a:latin typeface="Meiryo UI" panose="020B0604030504040204" pitchFamily="50" charset="-128"/>
                <a:ea typeface="Meiryo UI" panose="020B0604030504040204" pitchFamily="50" charset="-128"/>
              </a:rPr>
              <a:t>）の</a:t>
            </a:r>
            <a:r>
              <a:rPr kumimoji="1" lang="en-US" altLang="ja-JP" dirty="0">
                <a:latin typeface="Meiryo UI" panose="020B0604030504040204" pitchFamily="50" charset="-128"/>
                <a:ea typeface="Meiryo UI" panose="020B0604030504040204" pitchFamily="50" charset="-128"/>
              </a:rPr>
              <a:t>Web</a:t>
            </a:r>
            <a:r>
              <a:rPr kumimoji="1" lang="ja-JP" altLang="en-US" dirty="0">
                <a:latin typeface="Meiryo UI" panose="020B0604030504040204" pitchFamily="50" charset="-128"/>
                <a:ea typeface="Meiryo UI" panose="020B0604030504040204" pitchFamily="50" charset="-128"/>
              </a:rPr>
              <a:t>サイトでご確認ください。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https://www.ipa.go.jp/security/J-CSIP/</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81536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添付ファイルの種別は、</a:t>
            </a:r>
            <a:r>
              <a:rPr kumimoji="1" lang="en-US" altLang="ja-JP" dirty="0">
                <a:latin typeface="Meiryo UI" panose="020B0604030504040204" pitchFamily="50" charset="-128"/>
                <a:ea typeface="Meiryo UI" panose="020B0604030504040204" pitchFamily="50" charset="-128"/>
              </a:rPr>
              <a:t>exe</a:t>
            </a:r>
            <a:r>
              <a:rPr kumimoji="1" lang="ja-JP" altLang="en-US" dirty="0">
                <a:latin typeface="Meiryo UI" panose="020B0604030504040204" pitchFamily="50" charset="-128"/>
                <a:ea typeface="Meiryo UI" panose="020B0604030504040204" pitchFamily="50" charset="-128"/>
              </a:rPr>
              <a:t>、</a:t>
            </a:r>
            <a:r>
              <a:rPr kumimoji="1" lang="en-US" altLang="ja-JP" dirty="0" err="1">
                <a:latin typeface="Meiryo UI" panose="020B0604030504040204" pitchFamily="50" charset="-128"/>
                <a:ea typeface="Meiryo UI" panose="020B0604030504040204" pitchFamily="50" charset="-128"/>
              </a:rPr>
              <a:t>scr</a:t>
            </a:r>
            <a:r>
              <a:rPr kumimoji="1" lang="ja-JP" altLang="en-US" dirty="0">
                <a:latin typeface="Meiryo UI" panose="020B0604030504040204" pitchFamily="50" charset="-128"/>
                <a:ea typeface="Meiryo UI" panose="020B0604030504040204" pitchFamily="50" charset="-128"/>
              </a:rPr>
              <a:t>、</a:t>
            </a:r>
            <a:r>
              <a:rPr kumimoji="1" lang="en-US" altLang="ja-JP" dirty="0" err="1">
                <a:latin typeface="Meiryo UI" panose="020B0604030504040204" pitchFamily="50" charset="-128"/>
                <a:ea typeface="Meiryo UI" panose="020B0604030504040204" pitchFamily="50" charset="-128"/>
              </a:rPr>
              <a:t>cpl</a:t>
            </a:r>
            <a:r>
              <a:rPr kumimoji="1" lang="ja-JP" altLang="en-US" dirty="0">
                <a:latin typeface="Meiryo UI" panose="020B0604030504040204" pitchFamily="50" charset="-128"/>
                <a:ea typeface="Meiryo UI" panose="020B0604030504040204" pitchFamily="50" charset="-128"/>
              </a:rPr>
              <a:t>などの拡張子を持つ実行ファイルを最も多く、マクロ機能を悪用した</a:t>
            </a:r>
            <a:r>
              <a:rPr kumimoji="1" lang="en-US" altLang="ja-JP" dirty="0">
                <a:latin typeface="Meiryo UI" panose="020B0604030504040204" pitchFamily="50" charset="-128"/>
                <a:ea typeface="Meiryo UI" panose="020B0604030504040204" pitchFamily="50" charset="-128"/>
              </a:rPr>
              <a:t>Office</a:t>
            </a:r>
            <a:r>
              <a:rPr kumimoji="1" lang="ja-JP" altLang="en-US" dirty="0">
                <a:latin typeface="Meiryo UI" panose="020B0604030504040204" pitchFamily="50" charset="-128"/>
                <a:ea typeface="Meiryo UI" panose="020B0604030504040204" pitchFamily="50" charset="-128"/>
              </a:rPr>
              <a:t>文書ファイルが次いで多くなっています。</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12384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送信元メールアドレスは、国内外のフリーメールアドレスを使用するケースが多くなっています。企業間取引でフリーメールアドレスを使用することは少ないので、注意してください。</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34918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従業員の方の標的型攻撃メール対策の基本は次の３つです。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①ソフトウェアを最新に保つ</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②ウイルス対策ソフトを導入し、定義ファイルも常に最新の状態にする</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③添付ファイルを安易に開かない、本文中の</a:t>
            </a:r>
            <a:r>
              <a:rPr kumimoji="1" lang="en-US" altLang="ja-JP" dirty="0">
                <a:latin typeface="Meiryo UI" panose="020B0604030504040204" pitchFamily="50" charset="-128"/>
                <a:ea typeface="Meiryo UI" panose="020B0604030504040204" pitchFamily="50" charset="-128"/>
              </a:rPr>
              <a:t>URL</a:t>
            </a:r>
            <a:r>
              <a:rPr kumimoji="1" lang="ja-JP" altLang="en-US" dirty="0">
                <a:latin typeface="Meiryo UI" panose="020B0604030504040204" pitchFamily="50" charset="-128"/>
                <a:ea typeface="Meiryo UI" panose="020B0604030504040204" pitchFamily="50" charset="-128"/>
              </a:rPr>
              <a:t>を安直にクリックしない</a:t>
            </a:r>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34D029-EC7F-4D59-8E19-07CEE7616DA9}"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62298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9222DE-A4FC-9FF9-A843-81251B22373C}"/>
              </a:ext>
            </a:extLst>
          </p:cNvPr>
          <p:cNvSpPr>
            <a:spLocks noGrp="1"/>
          </p:cNvSpPr>
          <p:nvPr>
            <p:ph type="ctrTitle"/>
          </p:nvPr>
        </p:nvSpPr>
        <p:spPr>
          <a:xfrm>
            <a:off x="423949" y="1122363"/>
            <a:ext cx="11344102"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6729986-DAC0-1A98-ED50-37859CA63E0F}"/>
              </a:ext>
            </a:extLst>
          </p:cNvPr>
          <p:cNvSpPr>
            <a:spLocks noGrp="1"/>
          </p:cNvSpPr>
          <p:nvPr>
            <p:ph type="subTitle" idx="1"/>
          </p:nvPr>
        </p:nvSpPr>
        <p:spPr>
          <a:xfrm>
            <a:off x="423949" y="3602038"/>
            <a:ext cx="1134410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944FE50-D9BB-67A2-0944-AAC0EF1E94A6}"/>
              </a:ext>
            </a:extLst>
          </p:cNvPr>
          <p:cNvSpPr>
            <a:spLocks noGrp="1"/>
          </p:cNvSpPr>
          <p:nvPr>
            <p:ph type="dt" sz="half" idx="10"/>
          </p:nvPr>
        </p:nvSpPr>
        <p:spPr/>
        <p:txBody>
          <a:bodyPr/>
          <a:lstStyle/>
          <a:p>
            <a:fld id="{BC585CA3-B9F4-4CD9-8D4E-D1F8B5F317F8}"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0A370D57-B331-4186-8165-350FD20CB07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F6CDEC2-46C4-24A2-6BEA-32D8965525A0}"/>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267226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7A9A560-178E-408D-9409-360233DD5CE7}" type="datetime1">
              <a:rPr kumimoji="1" lang="ja-JP" altLang="en-US" smtClean="0"/>
              <a:t>2025/4/21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183686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E21F41B-9E96-4CD1-8A8A-75AAD81E2394}" type="datetime1">
              <a:rPr kumimoji="1" lang="ja-JP" altLang="en-US" smtClean="0"/>
              <a:t>2025/4/21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1924377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74E207-B0C0-4262-90D4-4DA799CE43A9}" type="datetime1">
              <a:rPr kumimoji="1" lang="ja-JP" altLang="en-US" smtClean="0"/>
              <a:t>2025/4/21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27182128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AD0C07B-AD96-4E6C-A94B-2E63505C37DF}" type="datetime1">
              <a:rPr kumimoji="1" lang="ja-JP" altLang="en-US" smtClean="0"/>
              <a:t>2025/4/21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7759676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B416DC9-3E66-44A7-8DC8-2827753D5910}" type="datetime1">
              <a:rPr kumimoji="1" lang="ja-JP" altLang="en-US" smtClean="0"/>
              <a:t>2025/4/21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14027948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AFAF97C-1182-40BB-835B-7AD1C9D9BFFA}"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959363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D3D6A63-8585-4D89-8BB6-1F9B3D72525C}"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1343427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4F0513-CC81-FC5A-78E2-F6C938FA63C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EC35792-DCFB-ACA8-9F73-69BF169343B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B1E5890-6926-32BF-584B-7807E16446E6}"/>
              </a:ext>
            </a:extLst>
          </p:cNvPr>
          <p:cNvSpPr>
            <a:spLocks noGrp="1"/>
          </p:cNvSpPr>
          <p:nvPr>
            <p:ph type="dt" sz="half" idx="10"/>
          </p:nvPr>
        </p:nvSpPr>
        <p:spPr/>
        <p:txBody>
          <a:bodyPr/>
          <a:lstStyle/>
          <a:p>
            <a:fld id="{C11FA2D4-F078-4D3A-AC75-642C653208A2}"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D2CC5E80-4815-6433-3A76-D37412B4FD7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4901D8A-53F9-ECBE-C68A-73A19C7F1261}"/>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03939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12EEE2-41D5-8D4C-5C58-68D3A5E9A0EB}"/>
              </a:ext>
            </a:extLst>
          </p:cNvPr>
          <p:cNvSpPr>
            <a:spLocks noGrp="1"/>
          </p:cNvSpPr>
          <p:nvPr>
            <p:ph type="title"/>
          </p:nvPr>
        </p:nvSpPr>
        <p:spPr>
          <a:xfrm>
            <a:off x="423949" y="1709738"/>
            <a:ext cx="11331402"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01B3888-5517-2DC6-733F-10A7D47867C5}"/>
              </a:ext>
            </a:extLst>
          </p:cNvPr>
          <p:cNvSpPr>
            <a:spLocks noGrp="1"/>
          </p:cNvSpPr>
          <p:nvPr>
            <p:ph type="body" idx="1"/>
          </p:nvPr>
        </p:nvSpPr>
        <p:spPr>
          <a:xfrm>
            <a:off x="423949" y="4589463"/>
            <a:ext cx="11331402"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C8EAEE3-E0EC-9126-8D91-FCEDC8849250}"/>
              </a:ext>
            </a:extLst>
          </p:cNvPr>
          <p:cNvSpPr>
            <a:spLocks noGrp="1"/>
          </p:cNvSpPr>
          <p:nvPr>
            <p:ph type="dt" sz="half" idx="10"/>
          </p:nvPr>
        </p:nvSpPr>
        <p:spPr/>
        <p:txBody>
          <a:bodyPr/>
          <a:lstStyle/>
          <a:p>
            <a:fld id="{57F63BBC-6CAA-4EF4-A80C-D5A88224F517}"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DA65A286-BC88-4256-FA6F-C3AC86983C0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1919FAF-7C08-E539-4F3A-BFDC3717F29D}"/>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6276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A1FBFF-7F88-E693-D627-676EFBC7E92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4315334-27D4-9867-6F2F-32B4699ABB81}"/>
              </a:ext>
            </a:extLst>
          </p:cNvPr>
          <p:cNvSpPr>
            <a:spLocks noGrp="1"/>
          </p:cNvSpPr>
          <p:nvPr>
            <p:ph sz="half" idx="1"/>
          </p:nvPr>
        </p:nvSpPr>
        <p:spPr>
          <a:xfrm>
            <a:off x="42394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E6FA70B-40AB-5820-7A8A-4D996AAD7B66}"/>
              </a:ext>
            </a:extLst>
          </p:cNvPr>
          <p:cNvSpPr>
            <a:spLocks noGrp="1"/>
          </p:cNvSpPr>
          <p:nvPr>
            <p:ph sz="half" idx="2"/>
          </p:nvPr>
        </p:nvSpPr>
        <p:spPr>
          <a:xfrm>
            <a:off x="617219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C545E03-B171-7AF5-2255-D5944C6BA2BA}"/>
              </a:ext>
            </a:extLst>
          </p:cNvPr>
          <p:cNvSpPr>
            <a:spLocks noGrp="1"/>
          </p:cNvSpPr>
          <p:nvPr>
            <p:ph type="dt" sz="half" idx="10"/>
          </p:nvPr>
        </p:nvSpPr>
        <p:spPr/>
        <p:txBody>
          <a:bodyPr/>
          <a:lstStyle/>
          <a:p>
            <a:fld id="{A345522A-DA4C-4B45-B53C-0C1451379FB1}" type="datetime1">
              <a:rPr kumimoji="1" lang="ja-JP" altLang="en-US" smtClean="0"/>
              <a:t>2025/4/21</a:t>
            </a:fld>
            <a:endParaRPr kumimoji="1" lang="ja-JP" altLang="en-US"/>
          </a:p>
        </p:txBody>
      </p:sp>
      <p:sp>
        <p:nvSpPr>
          <p:cNvPr id="6" name="フッター プレースホルダー 5">
            <a:extLst>
              <a:ext uri="{FF2B5EF4-FFF2-40B4-BE49-F238E27FC236}">
                <a16:creationId xmlns:a16="http://schemas.microsoft.com/office/drawing/2014/main" id="{EB656235-8126-6786-4A75-75DB03D309C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01B010D-2AA5-86D1-04E0-489EA2401685}"/>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003113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7ED7EF-1906-2B10-C621-BCFCFDBBF68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D6D00B3A-AE82-1A1D-FEA2-97115690D20C}"/>
              </a:ext>
            </a:extLst>
          </p:cNvPr>
          <p:cNvSpPr>
            <a:spLocks noGrp="1"/>
          </p:cNvSpPr>
          <p:nvPr>
            <p:ph type="dt" sz="half" idx="10"/>
          </p:nvPr>
        </p:nvSpPr>
        <p:spPr/>
        <p:txBody>
          <a:bodyPr/>
          <a:lstStyle/>
          <a:p>
            <a:fld id="{B45ABA96-5D87-481D-9433-34E07542ECAB}" type="datetime1">
              <a:rPr kumimoji="1" lang="ja-JP" altLang="en-US" smtClean="0"/>
              <a:t>2025/4/21</a:t>
            </a:fld>
            <a:endParaRPr kumimoji="1" lang="ja-JP" altLang="en-US"/>
          </a:p>
        </p:txBody>
      </p:sp>
      <p:sp>
        <p:nvSpPr>
          <p:cNvPr id="4" name="フッター プレースホルダー 3">
            <a:extLst>
              <a:ext uri="{FF2B5EF4-FFF2-40B4-BE49-F238E27FC236}">
                <a16:creationId xmlns:a16="http://schemas.microsoft.com/office/drawing/2014/main" id="{D3699201-80FB-D7C1-DC0F-71BFB3D18CB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2F33438-8EF9-5AE7-CF84-7EC330D57AF2}"/>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46266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6A3C50B-5022-4D35-BF32-3A22FF1EBF3B}"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1346386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B52EC01-268D-4176-9AF0-C63A9910B8F3}"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669235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EE88027-50BF-4EB3-8C29-7A4E21A960F0}" type="datetime1">
              <a:rPr kumimoji="1" lang="ja-JP" altLang="en-US" smtClean="0"/>
              <a:t>2025/4/21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483264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63866A1-3F80-4BC8-91ED-F16D7409B1C6}" type="datetime1">
              <a:rPr kumimoji="1" lang="ja-JP" altLang="en-US" smtClean="0"/>
              <a:t>2025/4/21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8278269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DEBFC17-B635-6141-0AB0-FA1FD82B253E}"/>
              </a:ext>
            </a:extLst>
          </p:cNvPr>
          <p:cNvSpPr>
            <a:spLocks noGrp="1"/>
          </p:cNvSpPr>
          <p:nvPr>
            <p:ph type="title"/>
          </p:nvPr>
        </p:nvSpPr>
        <p:spPr>
          <a:xfrm>
            <a:off x="423949" y="365126"/>
            <a:ext cx="11344102" cy="74878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619FE076-F69E-CAF7-9052-76A1BF0D7D02}"/>
              </a:ext>
            </a:extLst>
          </p:cNvPr>
          <p:cNvSpPr>
            <a:spLocks noGrp="1"/>
          </p:cNvSpPr>
          <p:nvPr>
            <p:ph type="body" idx="1"/>
          </p:nvPr>
        </p:nvSpPr>
        <p:spPr>
          <a:xfrm>
            <a:off x="423949" y="1296785"/>
            <a:ext cx="11344102" cy="488017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A8359534-BD98-2A24-DE0D-CA7F94340E0D}"/>
              </a:ext>
            </a:extLst>
          </p:cNvPr>
          <p:cNvSpPr>
            <a:spLocks noGrp="1"/>
          </p:cNvSpPr>
          <p:nvPr>
            <p:ph type="dt" sz="half" idx="2"/>
          </p:nvPr>
        </p:nvSpPr>
        <p:spPr>
          <a:xfrm>
            <a:off x="423949"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eiryo UI" panose="020B0604030504040204" pitchFamily="50" charset="-128"/>
                <a:ea typeface="Meiryo UI" panose="020B0604030504040204" pitchFamily="50" charset="-128"/>
              </a:defRPr>
            </a:lvl1pPr>
          </a:lstStyle>
          <a:p>
            <a:fld id="{B7B04F8B-6CDC-45FA-A856-52B333287655}" type="datetime1">
              <a:rPr lang="ja-JP" altLang="en-US" smtClean="0"/>
              <a:t>2025/4/21</a:t>
            </a:fld>
            <a:endParaRPr lang="ja-JP" altLang="en-US"/>
          </a:p>
        </p:txBody>
      </p:sp>
      <p:sp>
        <p:nvSpPr>
          <p:cNvPr id="5" name="フッター プレースホルダー 4">
            <a:extLst>
              <a:ext uri="{FF2B5EF4-FFF2-40B4-BE49-F238E27FC236}">
                <a16:creationId xmlns:a16="http://schemas.microsoft.com/office/drawing/2014/main" id="{C203D5F5-C76E-C531-CD5B-B4B8AF5207DD}"/>
              </a:ext>
            </a:extLst>
          </p:cNvPr>
          <p:cNvSpPr>
            <a:spLocks noGrp="1"/>
          </p:cNvSpPr>
          <p:nvPr>
            <p:ph type="ftr" sz="quarter" idx="3"/>
          </p:nvPr>
        </p:nvSpPr>
        <p:spPr>
          <a:xfrm>
            <a:off x="3399905" y="6356350"/>
            <a:ext cx="5392190" cy="365125"/>
          </a:xfrm>
          <a:prstGeom prst="rect">
            <a:avLst/>
          </a:prstGeom>
        </p:spPr>
        <p:txBody>
          <a:bodyPr vert="horz" lIns="91440" tIns="45720" rIns="91440" bIns="45720" rtlCol="0" anchor="ctr"/>
          <a:lstStyle>
            <a:lvl1pPr algn="ctr">
              <a:defRPr sz="1200">
                <a:solidFill>
                  <a:schemeClr val="tx1">
                    <a:tint val="75000"/>
                  </a:schemeClr>
                </a:solidFill>
                <a:latin typeface="Meiryo UI" panose="020B0604030504040204" pitchFamily="50" charset="-128"/>
                <a:ea typeface="Meiryo UI" panose="020B0604030504040204"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9E3B0B7E-CBE7-5BBD-704A-368671DA2CB6}"/>
              </a:ext>
            </a:extLst>
          </p:cNvPr>
          <p:cNvSpPr>
            <a:spLocks noGrp="1"/>
          </p:cNvSpPr>
          <p:nvPr>
            <p:ph type="sldNum" sz="quarter" idx="4"/>
          </p:nvPr>
        </p:nvSpPr>
        <p:spPr>
          <a:xfrm>
            <a:off x="9024851"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eiryo UI" panose="020B0604030504040204" pitchFamily="50" charset="-128"/>
                <a:ea typeface="Meiryo UI" panose="020B0604030504040204" pitchFamily="50" charset="-128"/>
              </a:defRPr>
            </a:lvl1pPr>
          </a:lstStyle>
          <a:p>
            <a:fld id="{2D0B2721-0B86-4E2B-BA2B-D37C06C38BC6}" type="slidenum">
              <a:rPr lang="ja-JP" altLang="en-US" smtClean="0"/>
              <a:pPr/>
              <a:t>‹#›</a:t>
            </a:fld>
            <a:endParaRPr lang="ja-JP" altLang="en-US"/>
          </a:p>
        </p:txBody>
      </p:sp>
    </p:spTree>
    <p:extLst>
      <p:ext uri="{BB962C8B-B14F-4D97-AF65-F5344CB8AC3E}">
        <p14:creationId xmlns:p14="http://schemas.microsoft.com/office/powerpoint/2010/main" val="4260536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Lst>
  <p:hf hdr="0" ftr="0" dt="0"/>
  <p:txStyles>
    <p:titleStyle>
      <a:lvl1pPr algn="l" defTabSz="914400" rtl="0" eaLnBrk="1" latinLnBrk="0" hangingPunct="1">
        <a:lnSpc>
          <a:spcPct val="90000"/>
        </a:lnSpc>
        <a:spcBef>
          <a:spcPct val="0"/>
        </a:spcBef>
        <a:buNone/>
        <a:defRPr kumimoji="1" sz="40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013208-F646-4E2C-AB6D-FE34A54223B5}" type="datetime1">
              <a:rPr kumimoji="1" lang="ja-JP" altLang="en-US" smtClean="0"/>
              <a:t>2025/4/21</a:t>
            </a:fld>
            <a:endParaRPr kumimoji="1" lang="ja-JP"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F5C37E-78E7-4400-AF3C-CDF83D76E687}" type="slidenum">
              <a:rPr kumimoji="1" lang="ja-JP" altLang="en-US" smtClean="0"/>
              <a:t>‹#›</a:t>
            </a:fld>
            <a:endParaRPr kumimoji="1" lang="ja-JP" altLang="en-US"/>
          </a:p>
        </p:txBody>
      </p:sp>
    </p:spTree>
    <p:extLst>
      <p:ext uri="{BB962C8B-B14F-4D97-AF65-F5344CB8AC3E}">
        <p14:creationId xmlns:p14="http://schemas.microsoft.com/office/powerpoint/2010/main" val="3498044104"/>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tmp"/><Relationship Id="rId5" Type="http://schemas.openxmlformats.org/officeDocument/2006/relationships/image" Target="../media/image3.tmp"/><Relationship Id="rId4" Type="http://schemas.openxmlformats.org/officeDocument/2006/relationships/image" Target="../media/image2.tm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A74C9C-EA1D-179D-3741-F74D826834DA}"/>
              </a:ext>
            </a:extLst>
          </p:cNvPr>
          <p:cNvSpPr>
            <a:spLocks noGrp="1"/>
          </p:cNvSpPr>
          <p:nvPr>
            <p:ph type="title"/>
          </p:nvPr>
        </p:nvSpPr>
        <p:spPr/>
        <p:txBody>
          <a:bodyPr>
            <a:normAutofit/>
          </a:bodyPr>
          <a:lstStyle/>
          <a:p>
            <a:r>
              <a:rPr lang="ja-JP" altLang="en-US" sz="3600" dirty="0"/>
              <a:t>本資料の使用条件</a:t>
            </a:r>
            <a:endParaRPr kumimoji="1" lang="ja-JP" altLang="en-US" sz="3600" dirty="0"/>
          </a:p>
        </p:txBody>
      </p:sp>
      <p:sp>
        <p:nvSpPr>
          <p:cNvPr id="3" name="コンテンツ プレースホルダー 2">
            <a:extLst>
              <a:ext uri="{FF2B5EF4-FFF2-40B4-BE49-F238E27FC236}">
                <a16:creationId xmlns:a16="http://schemas.microsoft.com/office/drawing/2014/main" id="{99BF4038-7DB5-5EFA-6910-BA92B2B347A9}"/>
              </a:ext>
            </a:extLst>
          </p:cNvPr>
          <p:cNvSpPr>
            <a:spLocks noGrp="1"/>
          </p:cNvSpPr>
          <p:nvPr>
            <p:ph idx="1"/>
          </p:nvPr>
        </p:nvSpPr>
        <p:spPr/>
        <p:txBody>
          <a:bodyPr>
            <a:noAutofit/>
          </a:bodyPr>
          <a:lstStyle/>
          <a:p>
            <a:pPr marL="457200" indent="-457200">
              <a:buFont typeface="+mj-lt"/>
              <a:buAutoNum type="arabicPeriod"/>
            </a:pPr>
            <a:r>
              <a:rPr kumimoji="1" lang="ja-JP" altLang="en-US" sz="2000" dirty="0"/>
              <a:t>著作権は独立行政法人情報処理推進機構に帰属します。</a:t>
            </a:r>
            <a:br>
              <a:rPr kumimoji="1" lang="ja-JP" altLang="en-US" sz="2000" dirty="0"/>
            </a:br>
            <a:r>
              <a:rPr kumimoji="1" lang="ja-JP" altLang="en-US" sz="2000" dirty="0"/>
              <a:t>著作物として著作権法により保護されております。</a:t>
            </a:r>
          </a:p>
          <a:p>
            <a:pPr marL="457200" indent="-457200">
              <a:buFont typeface="+mj-lt"/>
              <a:buAutoNum type="arabicPeriod"/>
            </a:pPr>
            <a:r>
              <a:rPr kumimoji="1" lang="ja-JP" altLang="en-US" sz="2000" dirty="0"/>
              <a:t>本資料は、企業内でのセキュリティ講習や各種セミナー等でご使用下さい。</a:t>
            </a:r>
          </a:p>
          <a:p>
            <a:pPr marL="457200" indent="-457200">
              <a:buFont typeface="+mj-lt"/>
              <a:buAutoNum type="arabicPeriod"/>
            </a:pPr>
            <a:r>
              <a:rPr kumimoji="1" lang="ja-JP" altLang="en-US" sz="2000" dirty="0"/>
              <a:t>営利目的の使用はご遠慮下さい。</a:t>
            </a:r>
          </a:p>
          <a:p>
            <a:pPr marL="457200" indent="-457200">
              <a:buFont typeface="+mj-lt"/>
              <a:buAutoNum type="arabicPeriod"/>
            </a:pPr>
            <a:r>
              <a:rPr kumimoji="1" lang="ja-JP" altLang="en-US" sz="2000" dirty="0"/>
              <a:t>講習会等で使用する際に、本資料を一部割愛したり、必要に応じて追加する等のカスタマイズは行っていただいて結構です。 </a:t>
            </a:r>
          </a:p>
          <a:p>
            <a:pPr marL="457200" indent="-457200">
              <a:buFont typeface="+mj-lt"/>
              <a:buAutoNum type="arabicPeriod"/>
            </a:pPr>
            <a:r>
              <a:rPr kumimoji="1" lang="ja-JP" altLang="en-US" sz="2000" dirty="0"/>
              <a:t>本資料を掲載する場合は、外部からアクセスできないイントラネット内のサーバとしてください。</a:t>
            </a:r>
            <a:br>
              <a:rPr kumimoji="1" lang="ja-JP" altLang="en-US" sz="2000" dirty="0"/>
            </a:br>
            <a:r>
              <a:rPr kumimoji="1" lang="ja-JP" altLang="en-US" sz="2000" dirty="0"/>
              <a:t>外部よりアクセスできる</a:t>
            </a:r>
            <a:r>
              <a:rPr kumimoji="1" lang="en-US" altLang="ja-JP" sz="2000" dirty="0"/>
              <a:t>WEB</a:t>
            </a:r>
            <a:r>
              <a:rPr kumimoji="1" lang="ja-JP" altLang="en-US" sz="2000" dirty="0"/>
              <a:t>サイトへの掲載はご遠慮下さい。 　</a:t>
            </a:r>
          </a:p>
          <a:p>
            <a:pPr marL="457200" indent="-457200">
              <a:buFont typeface="+mj-lt"/>
              <a:buAutoNum type="arabicPeriod"/>
            </a:pPr>
            <a:r>
              <a:rPr kumimoji="1" lang="ja-JP" altLang="en-US" sz="2000" dirty="0"/>
              <a:t>上の使用条件の範囲内でのご使用であれば、本資料に限り当機構からの使用許諾を取得する必要はありません。</a:t>
            </a:r>
          </a:p>
          <a:p>
            <a:pPr marL="457200" indent="-457200">
              <a:buFont typeface="+mj-lt"/>
              <a:buAutoNum type="arabicPeriod"/>
            </a:pPr>
            <a:r>
              <a:rPr kumimoji="1" lang="ja-JP" altLang="en-US" sz="2000" dirty="0"/>
              <a:t>ご質問、ご要望等は、 </a:t>
            </a:r>
            <a:r>
              <a:rPr kumimoji="1" lang="en-US" altLang="ja-JP" sz="2000" dirty="0"/>
              <a:t>isec-secushien-p@ipa.go.jp </a:t>
            </a:r>
            <a:r>
              <a:rPr kumimoji="1" lang="ja-JP" altLang="en-US" sz="2000" dirty="0"/>
              <a:t>宛にお知らせ下さい。 </a:t>
            </a:r>
          </a:p>
        </p:txBody>
      </p:sp>
      <p:sp>
        <p:nvSpPr>
          <p:cNvPr id="4" name="スライド番号プレースホルダー 3">
            <a:extLst>
              <a:ext uri="{FF2B5EF4-FFF2-40B4-BE49-F238E27FC236}">
                <a16:creationId xmlns:a16="http://schemas.microsoft.com/office/drawing/2014/main" id="{417B2741-4B13-AF45-42DD-6B303F479AF0}"/>
              </a:ext>
            </a:extLst>
          </p:cNvPr>
          <p:cNvSpPr>
            <a:spLocks noGrp="1"/>
          </p:cNvSpPr>
          <p:nvPr>
            <p:ph type="sldNum" sz="quarter" idx="12"/>
          </p:nvPr>
        </p:nvSpPr>
        <p:spPr/>
        <p:txBody>
          <a:bodyPr/>
          <a:lstStyle/>
          <a:p>
            <a:fld id="{2D0B2721-0B86-4E2B-BA2B-D37C06C38BC6}" type="slidenum">
              <a:rPr kumimoji="1" lang="ja-JP" altLang="en-US" smtClean="0"/>
              <a:t>1</a:t>
            </a:fld>
            <a:endParaRPr kumimoji="1" lang="ja-JP" altLang="en-US"/>
          </a:p>
        </p:txBody>
      </p:sp>
    </p:spTree>
    <p:extLst>
      <p:ext uri="{BB962C8B-B14F-4D97-AF65-F5344CB8AC3E}">
        <p14:creationId xmlns:p14="http://schemas.microsoft.com/office/powerpoint/2010/main" val="3241833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z="2000" dirty="0">
                <a:latin typeface="Meiryo UI" panose="020B0604030504040204" pitchFamily="50" charset="-128"/>
                <a:ea typeface="Meiryo UI" panose="020B0604030504040204" pitchFamily="50" charset="-128"/>
              </a:rPr>
              <a:t>3.</a:t>
            </a:r>
            <a:r>
              <a:rPr lang="ja-JP" altLang="en-US" sz="2000" dirty="0">
                <a:latin typeface="Meiryo UI" panose="020B0604030504040204" pitchFamily="50" charset="-128"/>
                <a:ea typeface="Meiryo UI" panose="020B0604030504040204" pitchFamily="50" charset="-128"/>
              </a:rPr>
              <a:t>標的型攻撃メールの手口</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送信元メールアドレスの種類</a:t>
            </a:r>
          </a:p>
        </p:txBody>
      </p:sp>
      <p:sp>
        <p:nvSpPr>
          <p:cNvPr id="3" name="コンテンツ プレースホルダー 2"/>
          <p:cNvSpPr>
            <a:spLocks noGrp="1"/>
          </p:cNvSpPr>
          <p:nvPr>
            <p:ph idx="1"/>
          </p:nvPr>
        </p:nvSpPr>
        <p:spPr/>
        <p:txBody>
          <a:bodyPr>
            <a:normAutofit/>
          </a:bodyPr>
          <a:lstStyle/>
          <a:p>
            <a:r>
              <a:rPr lang="ja-JP" altLang="en-US" sz="3200" dirty="0">
                <a:latin typeface="Meiryo UI" panose="020B0604030504040204" pitchFamily="50" charset="-128"/>
                <a:ea typeface="Meiryo UI" panose="020B0604030504040204" pitchFamily="50" charset="-128"/>
              </a:rPr>
              <a:t>国内外のフリーメールアドレスを悪用</a:t>
            </a:r>
          </a:p>
          <a:p>
            <a:endParaRPr lang="ja-JP" altLang="en-US" sz="3200" dirty="0">
              <a:latin typeface="Meiryo UI" panose="020B0604030504040204" pitchFamily="50" charset="-128"/>
              <a:ea typeface="Meiryo UI" panose="020B0604030504040204" pitchFamily="50" charset="-128"/>
            </a:endParaRPr>
          </a:p>
          <a:p>
            <a:endParaRPr lang="ja-JP" altLang="en-US" sz="3200" dirty="0">
              <a:latin typeface="Meiryo UI" panose="020B0604030504040204" pitchFamily="50" charset="-128"/>
              <a:ea typeface="Meiryo UI" panose="020B0604030504040204" pitchFamily="50" charset="-128"/>
            </a:endParaRPr>
          </a:p>
        </p:txBody>
      </p:sp>
      <p:pic>
        <p:nvPicPr>
          <p:cNvPr id="4" name="図 3" descr="画面の領域"/>
          <p:cNvPicPr>
            <a:picLocks noChangeAspect="1"/>
          </p:cNvPicPr>
          <p:nvPr/>
        </p:nvPicPr>
        <p:blipFill rotWithShape="1">
          <a:blip r:embed="rId3">
            <a:extLst>
              <a:ext uri="{28A0092B-C50C-407E-A947-70E740481C1C}">
                <a14:useLocalDpi xmlns:a14="http://schemas.microsoft.com/office/drawing/2010/main" val="0"/>
              </a:ext>
            </a:extLst>
          </a:blip>
          <a:srcRect t="18303"/>
          <a:stretch/>
        </p:blipFill>
        <p:spPr>
          <a:xfrm>
            <a:off x="2840086" y="2449717"/>
            <a:ext cx="6759478" cy="4178384"/>
          </a:xfrm>
          <a:prstGeom prst="rect">
            <a:avLst/>
          </a:prstGeom>
        </p:spPr>
      </p:pic>
      <p:sp>
        <p:nvSpPr>
          <p:cNvPr id="5" name="スライド番号プレースホルダー 4">
            <a:extLst>
              <a:ext uri="{FF2B5EF4-FFF2-40B4-BE49-F238E27FC236}">
                <a16:creationId xmlns:a16="http://schemas.microsoft.com/office/drawing/2014/main" id="{C3DD7284-37E9-4659-A7F8-FBCE69680C86}"/>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10</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1140997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3600" dirty="0">
                <a:latin typeface="Meiryo UI" panose="020B0604030504040204" pitchFamily="50" charset="-128"/>
                <a:ea typeface="Meiryo UI" panose="020B0604030504040204" pitchFamily="50" charset="-128"/>
              </a:rPr>
              <a:t>4.</a:t>
            </a:r>
            <a:r>
              <a:rPr lang="ja-JP" altLang="en-US" sz="3600" dirty="0">
                <a:latin typeface="Meiryo UI" panose="020B0604030504040204" pitchFamily="50" charset="-128"/>
                <a:ea typeface="Meiryo UI" panose="020B0604030504040204" pitchFamily="50" charset="-128"/>
              </a:rPr>
              <a:t>標的型攻撃メール対策の基本</a:t>
            </a:r>
          </a:p>
        </p:txBody>
      </p:sp>
      <p:pic>
        <p:nvPicPr>
          <p:cNvPr id="5" name="コンテンツ プレースホルダー 4"/>
          <p:cNvPicPr>
            <a:picLocks noGrp="1" noChangeAspect="1"/>
          </p:cNvPicPr>
          <p:nvPr>
            <p:ph idx="1"/>
          </p:nvPr>
        </p:nvPicPr>
        <p:blipFill>
          <a:blip r:embed="rId3"/>
          <a:stretch>
            <a:fillRect/>
          </a:stretch>
        </p:blipFill>
        <p:spPr>
          <a:xfrm>
            <a:off x="2225569" y="1825625"/>
            <a:ext cx="7740862" cy="4351338"/>
          </a:xfrm>
          <a:prstGeom prst="rect">
            <a:avLst/>
          </a:prstGeom>
        </p:spPr>
      </p:pic>
      <p:sp>
        <p:nvSpPr>
          <p:cNvPr id="3" name="スライド番号プレースホルダー 2">
            <a:extLst>
              <a:ext uri="{FF2B5EF4-FFF2-40B4-BE49-F238E27FC236}">
                <a16:creationId xmlns:a16="http://schemas.microsoft.com/office/drawing/2014/main" id="{D27E6D21-70C4-441C-908D-252951D9968D}"/>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11</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3622354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2000" dirty="0">
                <a:latin typeface="Meiryo UI" panose="020B0604030504040204" pitchFamily="50" charset="-128"/>
                <a:ea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rPr>
              <a:t>標的型攻撃メール対策の基本①</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ソフトウェアを最新に保つ</a:t>
            </a:r>
            <a:endParaRPr lang="ja-JP" altLang="en-US" sz="2800"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a:xfrm>
            <a:off x="2152650" y="1825625"/>
            <a:ext cx="7991368" cy="4351338"/>
          </a:xfrm>
        </p:spPr>
        <p:txBody>
          <a:bodyPr/>
          <a:lstStyle/>
          <a:p>
            <a:r>
              <a:rPr lang="ja-JP" altLang="en-US" dirty="0">
                <a:latin typeface="Meiryo UI" panose="020B0604030504040204" pitchFamily="50" charset="-128"/>
                <a:ea typeface="Meiryo UI" panose="020B0604030504040204" pitchFamily="50" charset="-128"/>
              </a:rPr>
              <a:t>セキュリティ上の脅威となる欠陥や問題点（脆弱性）が悪用される</a:t>
            </a:r>
            <a:endParaRPr lang="en-US" altLang="ja-JP" dirty="0">
              <a:latin typeface="Meiryo UI" panose="020B0604030504040204" pitchFamily="50" charset="-128"/>
              <a:ea typeface="Meiryo UI" panose="020B0604030504040204" pitchFamily="50" charset="-128"/>
            </a:endParaRPr>
          </a:p>
          <a:p>
            <a:pPr lvl="1"/>
            <a:r>
              <a:rPr lang="en-US" altLang="ja-JP" dirty="0">
                <a:latin typeface="Meiryo UI" panose="020B0604030504040204" pitchFamily="50" charset="-128"/>
                <a:ea typeface="Meiryo UI" panose="020B0604030504040204" pitchFamily="50" charset="-128"/>
              </a:rPr>
              <a:t>Adobe Reader</a:t>
            </a:r>
            <a:r>
              <a:rPr lang="ja-JP" altLang="en-US" dirty="0" err="1">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Oracle JAVA(JRE)</a:t>
            </a:r>
            <a:r>
              <a:rPr lang="ja-JP" altLang="en-US" dirty="0">
                <a:latin typeface="Meiryo UI" panose="020B0604030504040204" pitchFamily="50" charset="-128"/>
                <a:ea typeface="Meiryo UI" panose="020B0604030504040204" pitchFamily="50" charset="-128"/>
              </a:rPr>
              <a:t>など</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サポート切れの古い製品・バージョンは移行を検討</a:t>
            </a:r>
            <a:endParaRPr lang="en-US" alt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FA822890-4059-4497-9DCF-8B0A140F82C7}"/>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12</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1786844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152650" y="1825625"/>
            <a:ext cx="8083835" cy="4351338"/>
          </a:xfrm>
        </p:spPr>
        <p:txBody>
          <a:bodyPr/>
          <a:lstStyle/>
          <a:p>
            <a:r>
              <a:rPr lang="ja-JP" altLang="en-US" dirty="0">
                <a:latin typeface="Meiryo UI" panose="020B0604030504040204" pitchFamily="50" charset="-128"/>
                <a:ea typeface="Meiryo UI" panose="020B0604030504040204" pitchFamily="50" charset="-128"/>
              </a:rPr>
              <a:t>ウイルス定義ファイルの自動更新設定</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自動削除</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ウイルス対策ソフトは万能薬ではない、過信は禁物</a:t>
            </a:r>
            <a:endParaRPr lang="en-US" altLang="ja-JP" dirty="0">
              <a:latin typeface="Meiryo UI" panose="020B0604030504040204" pitchFamily="50" charset="-128"/>
              <a:ea typeface="Meiryo UI" panose="020B0604030504040204" pitchFamily="50" charset="-128"/>
            </a:endParaRPr>
          </a:p>
          <a:p>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70664591-27BF-42FC-BB93-0B176BC80234}"/>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13</a:t>
            </a:fld>
            <a:endParaRPr lang="ja-JP" altLang="en-US">
              <a:solidFill>
                <a:prstClr val="black">
                  <a:tint val="75000"/>
                </a:prstClr>
              </a:solidFill>
              <a:latin typeface="Calibri" panose="020F0502020204030204"/>
              <a:ea typeface="ＭＳ Ｐゴシック" panose="020B0600070205080204" pitchFamily="50" charset="-128"/>
            </a:endParaRPr>
          </a:p>
        </p:txBody>
      </p:sp>
      <p:sp>
        <p:nvSpPr>
          <p:cNvPr id="6" name="タイトル 1">
            <a:extLst>
              <a:ext uri="{FF2B5EF4-FFF2-40B4-BE49-F238E27FC236}">
                <a16:creationId xmlns:a16="http://schemas.microsoft.com/office/drawing/2014/main" id="{E74FCEB7-E059-3FF7-83E8-EA20A15293E5}"/>
              </a:ext>
            </a:extLst>
          </p:cNvPr>
          <p:cNvSpPr txBox="1">
            <a:spLocks/>
          </p:cNvSpPr>
          <p:nvPr/>
        </p:nvSpPr>
        <p:spPr>
          <a:xfrm>
            <a:off x="838200" y="365127"/>
            <a:ext cx="10515600" cy="1325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kumimoji="1" lang="en-US" altLang="ja-JP" sz="2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j-cs"/>
              </a:rPr>
              <a:t>4.</a:t>
            </a:r>
            <a:r>
              <a:rPr kumimoji="1" lang="ja-JP" altLang="en-US" sz="2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j-cs"/>
              </a:rPr>
              <a:t>標的型攻撃メール対策の基本②</a:t>
            </a:r>
            <a:br>
              <a:rPr kumimoji="1" lang="ja-JP" altLang="en-US" sz="4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j-cs"/>
              </a:rPr>
            </a:br>
            <a:r>
              <a:rPr kumimoji="1" lang="ja-JP" altLang="en-US" sz="3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j-cs"/>
              </a:rPr>
              <a:t>ウイルス対策ソフトを導入</a:t>
            </a:r>
            <a:br>
              <a:rPr kumimoji="1" lang="ja-JP" altLang="en-US" sz="3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j-cs"/>
              </a:rPr>
            </a:br>
            <a:r>
              <a:rPr kumimoji="1" lang="ja-JP" altLang="en-US" sz="3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j-cs"/>
              </a:rPr>
              <a:t>　　定義ファイルも常に最新の状態に</a:t>
            </a:r>
            <a:endParaRPr lang="ja-JP" altLang="en-US" sz="28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17364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BFF191B6-04F7-4553-AD97-1700C06EB3B8}"/>
              </a:ext>
            </a:extLst>
          </p:cNvPr>
          <p:cNvSpPr txBox="1"/>
          <p:nvPr/>
        </p:nvSpPr>
        <p:spPr>
          <a:xfrm>
            <a:off x="2207567" y="1780226"/>
            <a:ext cx="7920880" cy="1200329"/>
          </a:xfrm>
          <a:prstGeom prst="rect">
            <a:avLst/>
          </a:prstGeom>
          <a:noFill/>
          <a:ln w="28575">
            <a:solidFill>
              <a:srgbClr val="FFC000"/>
            </a:solidFill>
            <a:prstDash val="solid"/>
          </a:ln>
        </p:spPr>
        <p:txBody>
          <a:bodyPr wrap="square" rtlCol="0">
            <a:spAutoFit/>
          </a:bodyPr>
          <a:lstStyle/>
          <a:p>
            <a:r>
              <a:rPr lang="en-US" altLang="ja-JP" dirty="0">
                <a:solidFill>
                  <a:prstClr val="black"/>
                </a:solidFill>
                <a:latin typeface="Meiryo UI" panose="020B0604030504040204" pitchFamily="50" charset="-128"/>
                <a:ea typeface="Meiryo UI" panose="020B0604030504040204" pitchFamily="50" charset="-128"/>
              </a:rPr>
              <a:t>《</a:t>
            </a:r>
            <a:r>
              <a:rPr lang="ja-JP" altLang="en-US" dirty="0">
                <a:solidFill>
                  <a:prstClr val="black"/>
                </a:solidFill>
                <a:latin typeface="Meiryo UI" panose="020B0604030504040204" pitchFamily="50" charset="-128"/>
                <a:ea typeface="Meiryo UI" panose="020B0604030504040204" pitchFamily="50" charset="-128"/>
              </a:rPr>
              <a:t>着眼点</a:t>
            </a:r>
            <a:r>
              <a:rPr lang="en-US" altLang="ja-JP" dirty="0">
                <a:solidFill>
                  <a:prstClr val="black"/>
                </a:solidFill>
                <a:latin typeface="Meiryo UI" panose="020B0604030504040204" pitchFamily="50" charset="-128"/>
                <a:ea typeface="Meiryo UI" panose="020B0604030504040204" pitchFamily="50" charset="-128"/>
              </a:rPr>
              <a:t>》</a:t>
            </a:r>
          </a:p>
          <a:p>
            <a:r>
              <a:rPr lang="ja-JP" altLang="en-US" dirty="0">
                <a:solidFill>
                  <a:prstClr val="black"/>
                </a:solidFill>
                <a:latin typeface="Meiryo UI" panose="020B0604030504040204" pitchFamily="50" charset="-128"/>
                <a:ea typeface="Meiryo UI" panose="020B0604030504040204" pitchFamily="50" charset="-128"/>
              </a:rPr>
              <a:t>①日本語の言い回しが不自然である。</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②日本語では使用されない漢字</a:t>
            </a:r>
            <a:r>
              <a:rPr lang="en-US" altLang="ja-JP" dirty="0">
                <a:solidFill>
                  <a:prstClr val="black"/>
                </a:solidFill>
                <a:latin typeface="Meiryo UI" panose="020B0604030504040204" pitchFamily="50" charset="-128"/>
                <a:ea typeface="Meiryo UI" panose="020B0604030504040204" pitchFamily="50" charset="-128"/>
              </a:rPr>
              <a:t>(</a:t>
            </a:r>
            <a:r>
              <a:rPr lang="ja-JP" altLang="en-US" dirty="0">
                <a:solidFill>
                  <a:prstClr val="black"/>
                </a:solidFill>
                <a:latin typeface="Meiryo UI" panose="020B0604030504040204" pitchFamily="50" charset="-128"/>
                <a:ea typeface="Meiryo UI" panose="020B0604030504040204" pitchFamily="50" charset="-128"/>
              </a:rPr>
              <a:t>繁体字、簡体字</a:t>
            </a:r>
            <a:r>
              <a:rPr lang="en-US" altLang="ja-JP" dirty="0">
                <a:solidFill>
                  <a:prstClr val="black"/>
                </a:solidFill>
                <a:latin typeface="Meiryo UI" panose="020B0604030504040204" pitchFamily="50" charset="-128"/>
                <a:ea typeface="Meiryo UI" panose="020B0604030504040204" pitchFamily="50" charset="-128"/>
              </a:rPr>
              <a:t>)</a:t>
            </a:r>
            <a:r>
              <a:rPr lang="ja-JP" altLang="en-US" dirty="0">
                <a:solidFill>
                  <a:prstClr val="black"/>
                </a:solidFill>
                <a:latin typeface="Meiryo UI" panose="020B0604030504040204" pitchFamily="50" charset="-128"/>
                <a:ea typeface="Meiryo UI" panose="020B0604030504040204" pitchFamily="50" charset="-128"/>
              </a:rPr>
              <a:t>が使用されている。</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　　</a:t>
            </a:r>
            <a:r>
              <a:rPr lang="ja-JP" altLang="en-US" sz="1600" dirty="0">
                <a:solidFill>
                  <a:prstClr val="black"/>
                </a:solidFill>
                <a:latin typeface="Meiryo UI" panose="020B0604030504040204" pitchFamily="50" charset="-128"/>
                <a:ea typeface="Meiryo UI" panose="020B0604030504040204" pitchFamily="50" charset="-128"/>
              </a:rPr>
              <a:t>⇒日本語を理解していない攻撃者が自動翻訳ソフトを利用し作成している場合がある。</a:t>
            </a:r>
          </a:p>
        </p:txBody>
      </p:sp>
      <p:pic>
        <p:nvPicPr>
          <p:cNvPr id="8" name="図 7">
            <a:extLst>
              <a:ext uri="{FF2B5EF4-FFF2-40B4-BE49-F238E27FC236}">
                <a16:creationId xmlns:a16="http://schemas.microsoft.com/office/drawing/2014/main" id="{BE5C1ED7-D88A-4ECB-B668-C51297673A4B}"/>
              </a:ext>
            </a:extLst>
          </p:cNvPr>
          <p:cNvPicPr>
            <a:picLocks noChangeAspect="1"/>
          </p:cNvPicPr>
          <p:nvPr/>
        </p:nvPicPr>
        <p:blipFill>
          <a:blip r:embed="rId3"/>
          <a:stretch>
            <a:fillRect/>
          </a:stretch>
        </p:blipFill>
        <p:spPr>
          <a:xfrm>
            <a:off x="3142592" y="3225421"/>
            <a:ext cx="6226588" cy="3496056"/>
          </a:xfrm>
          <a:prstGeom prst="rect">
            <a:avLst/>
          </a:prstGeom>
        </p:spPr>
      </p:pic>
      <p:sp>
        <p:nvSpPr>
          <p:cNvPr id="3" name="スライド番号プレースホルダー 2">
            <a:extLst>
              <a:ext uri="{FF2B5EF4-FFF2-40B4-BE49-F238E27FC236}">
                <a16:creationId xmlns:a16="http://schemas.microsoft.com/office/drawing/2014/main" id="{B071276D-D120-4866-BD7E-85082C384646}"/>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14</a:t>
            </a:fld>
            <a:endParaRPr lang="ja-JP" altLang="en-US">
              <a:solidFill>
                <a:prstClr val="black">
                  <a:tint val="75000"/>
                </a:prstClr>
              </a:solidFill>
              <a:latin typeface="Calibri" panose="020F0502020204030204"/>
              <a:ea typeface="ＭＳ Ｐゴシック" panose="020B0600070205080204" pitchFamily="50" charset="-128"/>
            </a:endParaRPr>
          </a:p>
        </p:txBody>
      </p:sp>
      <p:sp>
        <p:nvSpPr>
          <p:cNvPr id="4" name="タイトル 1">
            <a:extLst>
              <a:ext uri="{FF2B5EF4-FFF2-40B4-BE49-F238E27FC236}">
                <a16:creationId xmlns:a16="http://schemas.microsoft.com/office/drawing/2014/main" id="{A9F52DBA-CAE1-8B21-B510-55C909746E1F}"/>
              </a:ext>
            </a:extLst>
          </p:cNvPr>
          <p:cNvSpPr txBox="1">
            <a:spLocks/>
          </p:cNvSpPr>
          <p:nvPr/>
        </p:nvSpPr>
        <p:spPr>
          <a:xfrm>
            <a:off x="838200" y="36512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000" dirty="0">
                <a:latin typeface="Meiryo UI" panose="020B0604030504040204" pitchFamily="50" charset="-128"/>
                <a:ea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rPr>
              <a:t>標的型攻撃メール対策の基本③</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添付ファイルを安易に開かない</a:t>
            </a:r>
            <a:br>
              <a:rPr lang="ja-JP" altLang="en-US" sz="3600"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　　本文中の</a:t>
            </a:r>
            <a:r>
              <a:rPr lang="en-US" altLang="ja-JP" sz="3600" dirty="0">
                <a:latin typeface="Meiryo UI" panose="020B0604030504040204" pitchFamily="50" charset="-128"/>
                <a:ea typeface="Meiryo UI" panose="020B0604030504040204" pitchFamily="50" charset="-128"/>
              </a:rPr>
              <a:t>URL</a:t>
            </a:r>
            <a:r>
              <a:rPr lang="ja-JP" altLang="en-US" sz="3600" dirty="0">
                <a:latin typeface="Meiryo UI" panose="020B0604030504040204" pitchFamily="50" charset="-128"/>
                <a:ea typeface="Meiryo UI" panose="020B0604030504040204" pitchFamily="50" charset="-128"/>
              </a:rPr>
              <a:t>を安直にクリックしない（</a:t>
            </a:r>
            <a:r>
              <a:rPr lang="en-US" altLang="ja-JP" sz="3600" dirty="0">
                <a:latin typeface="Meiryo UI" panose="020B0604030504040204" pitchFamily="50" charset="-128"/>
                <a:ea typeface="Meiryo UI" panose="020B0604030504040204" pitchFamily="50" charset="-128"/>
              </a:rPr>
              <a:t>1/5</a:t>
            </a:r>
            <a:r>
              <a:rPr lang="ja-JP" altLang="en-US" sz="3600" dirty="0">
                <a:latin typeface="Meiryo UI" panose="020B0604030504040204" pitchFamily="50" charset="-128"/>
                <a:ea typeface="Meiryo UI" panose="020B0604030504040204" pitchFamily="50" charset="-128"/>
              </a:rPr>
              <a:t>）</a:t>
            </a:r>
            <a:endParaRPr lang="ja-JP" altLang="en-US" sz="4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10236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2139834" y="1787461"/>
            <a:ext cx="7848872" cy="923330"/>
          </a:xfrm>
          <a:prstGeom prst="rect">
            <a:avLst/>
          </a:prstGeom>
          <a:noFill/>
          <a:ln w="28575">
            <a:solidFill>
              <a:srgbClr val="FFC000"/>
            </a:solidFill>
          </a:ln>
        </p:spPr>
        <p:txBody>
          <a:bodyPr wrap="square" rtlCol="0">
            <a:spAutoFit/>
          </a:bodyPr>
          <a:lstStyle/>
          <a:p>
            <a:r>
              <a:rPr lang="en-US" altLang="ja-JP" dirty="0">
                <a:solidFill>
                  <a:prstClr val="black"/>
                </a:solidFill>
                <a:latin typeface="Meiryo UI" panose="020B0604030504040204" pitchFamily="50" charset="-128"/>
                <a:ea typeface="Meiryo UI" panose="020B0604030504040204" pitchFamily="50" charset="-128"/>
              </a:rPr>
              <a:t>《</a:t>
            </a:r>
            <a:r>
              <a:rPr lang="ja-JP" altLang="en-US" dirty="0">
                <a:solidFill>
                  <a:prstClr val="black"/>
                </a:solidFill>
                <a:latin typeface="Meiryo UI" panose="020B0604030504040204" pitchFamily="50" charset="-128"/>
                <a:ea typeface="Meiryo UI" panose="020B0604030504040204" pitchFamily="50" charset="-128"/>
              </a:rPr>
              <a:t>着眼点</a:t>
            </a:r>
            <a:r>
              <a:rPr lang="en-US" altLang="ja-JP" dirty="0">
                <a:solidFill>
                  <a:prstClr val="black"/>
                </a:solidFill>
                <a:latin typeface="Meiryo UI" panose="020B0604030504040204" pitchFamily="50" charset="-128"/>
                <a:ea typeface="Meiryo UI" panose="020B0604030504040204" pitchFamily="50" charset="-128"/>
              </a:rPr>
              <a:t>》</a:t>
            </a:r>
          </a:p>
          <a:p>
            <a:r>
              <a:rPr lang="ja-JP" altLang="en-US" dirty="0">
                <a:solidFill>
                  <a:prstClr val="black"/>
                </a:solidFill>
                <a:latin typeface="Meiryo UI" panose="020B0604030504040204" pitchFamily="50" charset="-128"/>
                <a:ea typeface="Meiryo UI" panose="020B0604030504040204" pitchFamily="50" charset="-128"/>
              </a:rPr>
              <a:t>業務の発注メールにも関わらず、差出人がフリーアドレスである。</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sz="1600" dirty="0">
                <a:solidFill>
                  <a:prstClr val="black"/>
                </a:solidFill>
                <a:latin typeface="Meiryo UI" panose="020B0604030504040204" pitchFamily="50" charset="-128"/>
                <a:ea typeface="Meiryo UI" panose="020B0604030504040204" pitchFamily="50" charset="-128"/>
              </a:rPr>
              <a:t>　　⇒業務でフリーメールアドレスを使用することは少ない</a:t>
            </a:r>
          </a:p>
        </p:txBody>
      </p:sp>
      <p:pic>
        <p:nvPicPr>
          <p:cNvPr id="6" name="図 5"/>
          <p:cNvPicPr>
            <a:picLocks noChangeAspect="1"/>
          </p:cNvPicPr>
          <p:nvPr/>
        </p:nvPicPr>
        <p:blipFill>
          <a:blip r:embed="rId3"/>
          <a:stretch>
            <a:fillRect/>
          </a:stretch>
        </p:blipFill>
        <p:spPr>
          <a:xfrm>
            <a:off x="2872243" y="2807562"/>
            <a:ext cx="6893023" cy="3877999"/>
          </a:xfrm>
          <a:prstGeom prst="rect">
            <a:avLst/>
          </a:prstGeom>
        </p:spPr>
      </p:pic>
      <p:sp>
        <p:nvSpPr>
          <p:cNvPr id="3" name="スライド番号プレースホルダー 2">
            <a:extLst>
              <a:ext uri="{FF2B5EF4-FFF2-40B4-BE49-F238E27FC236}">
                <a16:creationId xmlns:a16="http://schemas.microsoft.com/office/drawing/2014/main" id="{1A90B745-7F49-4A95-921F-4FCECBA7657E}"/>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15</a:t>
            </a:fld>
            <a:endParaRPr lang="ja-JP" altLang="en-US">
              <a:solidFill>
                <a:prstClr val="black">
                  <a:tint val="75000"/>
                </a:prstClr>
              </a:solidFill>
              <a:latin typeface="Calibri" panose="020F0502020204030204"/>
              <a:ea typeface="ＭＳ Ｐゴシック" panose="020B0600070205080204" pitchFamily="50" charset="-128"/>
            </a:endParaRPr>
          </a:p>
        </p:txBody>
      </p:sp>
      <p:sp>
        <p:nvSpPr>
          <p:cNvPr id="8" name="タイトル 1">
            <a:extLst>
              <a:ext uri="{FF2B5EF4-FFF2-40B4-BE49-F238E27FC236}">
                <a16:creationId xmlns:a16="http://schemas.microsoft.com/office/drawing/2014/main" id="{1F546C37-A46F-F409-30D8-98283FE9D4DA}"/>
              </a:ext>
            </a:extLst>
          </p:cNvPr>
          <p:cNvSpPr txBox="1">
            <a:spLocks/>
          </p:cNvSpPr>
          <p:nvPr/>
        </p:nvSpPr>
        <p:spPr>
          <a:xfrm>
            <a:off x="838200" y="36512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000" dirty="0">
                <a:latin typeface="Meiryo UI" panose="020B0604030504040204" pitchFamily="50" charset="-128"/>
                <a:ea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rPr>
              <a:t>標的型攻撃メール対策の基本③</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添付ファイルを安易に開かない</a:t>
            </a:r>
            <a:br>
              <a:rPr lang="ja-JP" altLang="en-US" sz="3600"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　　本文中の</a:t>
            </a:r>
            <a:r>
              <a:rPr lang="en-US" altLang="ja-JP" sz="3600" dirty="0">
                <a:latin typeface="Meiryo UI" panose="020B0604030504040204" pitchFamily="50" charset="-128"/>
                <a:ea typeface="Meiryo UI" panose="020B0604030504040204" pitchFamily="50" charset="-128"/>
              </a:rPr>
              <a:t>URL</a:t>
            </a:r>
            <a:r>
              <a:rPr lang="ja-JP" altLang="en-US" sz="3600" dirty="0">
                <a:latin typeface="Meiryo UI" panose="020B0604030504040204" pitchFamily="50" charset="-128"/>
                <a:ea typeface="Meiryo UI" panose="020B0604030504040204" pitchFamily="50" charset="-128"/>
              </a:rPr>
              <a:t>を安直にクリックしない（</a:t>
            </a:r>
            <a:r>
              <a:rPr lang="en-US" altLang="ja-JP" sz="3600" dirty="0">
                <a:latin typeface="Meiryo UI" panose="020B0604030504040204" pitchFamily="50" charset="-128"/>
                <a:ea typeface="Meiryo UI" panose="020B0604030504040204" pitchFamily="50" charset="-128"/>
              </a:rPr>
              <a:t>2/5</a:t>
            </a:r>
            <a:r>
              <a:rPr lang="ja-JP" altLang="en-US" sz="3600" dirty="0">
                <a:latin typeface="Meiryo UI" panose="020B0604030504040204" pitchFamily="50" charset="-128"/>
                <a:ea typeface="Meiryo UI" panose="020B0604030504040204" pitchFamily="50" charset="-128"/>
              </a:rPr>
              <a:t>）</a:t>
            </a:r>
            <a:endParaRPr lang="ja-JP" altLang="en-US" sz="4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03309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24AE14A7-25D2-4D68-87EC-A54FA9CA4DAC}"/>
              </a:ext>
            </a:extLst>
          </p:cNvPr>
          <p:cNvSpPr txBox="1"/>
          <p:nvPr/>
        </p:nvSpPr>
        <p:spPr>
          <a:xfrm>
            <a:off x="2063552" y="1790002"/>
            <a:ext cx="8136904" cy="923330"/>
          </a:xfrm>
          <a:prstGeom prst="rect">
            <a:avLst/>
          </a:prstGeom>
          <a:noFill/>
          <a:ln w="28575">
            <a:solidFill>
              <a:srgbClr val="FFC000"/>
            </a:solidFill>
          </a:ln>
        </p:spPr>
        <p:txBody>
          <a:bodyPr wrap="square" rtlCol="0">
            <a:spAutoFit/>
          </a:bodyPr>
          <a:lstStyle/>
          <a:p>
            <a:r>
              <a:rPr lang="en-US" altLang="ja-JP" dirty="0">
                <a:solidFill>
                  <a:prstClr val="black"/>
                </a:solidFill>
                <a:latin typeface="Meiryo UI" panose="020B0604030504040204" pitchFamily="50" charset="-128"/>
                <a:ea typeface="Meiryo UI" panose="020B0604030504040204" pitchFamily="50" charset="-128"/>
              </a:rPr>
              <a:t>《</a:t>
            </a:r>
            <a:r>
              <a:rPr lang="ja-JP" altLang="en-US" dirty="0">
                <a:solidFill>
                  <a:prstClr val="black"/>
                </a:solidFill>
                <a:latin typeface="Meiryo UI" panose="020B0604030504040204" pitchFamily="50" charset="-128"/>
                <a:ea typeface="Meiryo UI" panose="020B0604030504040204" pitchFamily="50" charset="-128"/>
              </a:rPr>
              <a:t>着眼点</a:t>
            </a:r>
            <a:r>
              <a:rPr lang="en-US" altLang="ja-JP" dirty="0">
                <a:solidFill>
                  <a:prstClr val="black"/>
                </a:solidFill>
                <a:latin typeface="Meiryo UI" panose="020B0604030504040204" pitchFamily="50" charset="-128"/>
                <a:ea typeface="Meiryo UI" panose="020B0604030504040204" pitchFamily="50" charset="-128"/>
              </a:rPr>
              <a:t>》</a:t>
            </a:r>
          </a:p>
          <a:p>
            <a:r>
              <a:rPr lang="ja-JP" altLang="en-US" dirty="0">
                <a:solidFill>
                  <a:prstClr val="black"/>
                </a:solidFill>
                <a:latin typeface="Meiryo UI" panose="020B0604030504040204" pitchFamily="50" charset="-128"/>
                <a:ea typeface="Meiryo UI" panose="020B0604030504040204" pitchFamily="50" charset="-128"/>
              </a:rPr>
              <a:t>①</a:t>
            </a:r>
            <a:r>
              <a:rPr lang="ja-JP" altLang="en-US" u="sng" dirty="0">
                <a:solidFill>
                  <a:prstClr val="black"/>
                </a:solidFill>
                <a:latin typeface="Meiryo UI" panose="020B0604030504040204" pitchFamily="50" charset="-128"/>
                <a:ea typeface="Meiryo UI" panose="020B0604030504040204" pitchFamily="50" charset="-128"/>
              </a:rPr>
              <a:t>差出人のメールアドレス</a:t>
            </a:r>
            <a:r>
              <a:rPr lang="ja-JP" altLang="en-US" dirty="0">
                <a:solidFill>
                  <a:prstClr val="black"/>
                </a:solidFill>
                <a:latin typeface="Meiryo UI" panose="020B0604030504040204" pitchFamily="50" charset="-128"/>
                <a:ea typeface="Meiryo UI" panose="020B0604030504040204" pitchFamily="50" charset="-128"/>
              </a:rPr>
              <a:t>と本文に記載された</a:t>
            </a:r>
            <a:r>
              <a:rPr lang="ja-JP" altLang="en-US" u="sng" dirty="0">
                <a:solidFill>
                  <a:prstClr val="black"/>
                </a:solidFill>
                <a:latin typeface="Meiryo UI" panose="020B0604030504040204" pitchFamily="50" charset="-128"/>
                <a:ea typeface="Meiryo UI" panose="020B0604030504040204" pitchFamily="50" charset="-128"/>
              </a:rPr>
              <a:t>署名のメールアドレス</a:t>
            </a:r>
            <a:r>
              <a:rPr lang="ja-JP" altLang="en-US" dirty="0">
                <a:solidFill>
                  <a:prstClr val="black"/>
                </a:solidFill>
                <a:latin typeface="Meiryo UI" panose="020B0604030504040204" pitchFamily="50" charset="-128"/>
                <a:ea typeface="Meiryo UI" panose="020B0604030504040204" pitchFamily="50" charset="-128"/>
              </a:rPr>
              <a:t>が一致しない。</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②</a:t>
            </a:r>
            <a:r>
              <a:rPr lang="en-US" altLang="ja-JP" dirty="0" err="1">
                <a:solidFill>
                  <a:prstClr val="black"/>
                </a:solidFill>
                <a:latin typeface="Meiryo UI" panose="020B0604030504040204" pitchFamily="50" charset="-128"/>
                <a:ea typeface="Meiryo UI" panose="020B0604030504040204" pitchFamily="50" charset="-128"/>
              </a:rPr>
              <a:t>rar</a:t>
            </a:r>
            <a:r>
              <a:rPr lang="ja-JP" altLang="en-US" dirty="0">
                <a:solidFill>
                  <a:prstClr val="black"/>
                </a:solidFill>
                <a:latin typeface="Meiryo UI" panose="020B0604030504040204" pitchFamily="50" charset="-128"/>
                <a:ea typeface="Meiryo UI" panose="020B0604030504040204" pitchFamily="50" charset="-128"/>
              </a:rPr>
              <a:t>圧縮形式は国内で使用されることは少ない。</a:t>
            </a:r>
            <a:endParaRPr lang="en-US" altLang="ja-JP" dirty="0">
              <a:solidFill>
                <a:prstClr val="black"/>
              </a:solidFill>
              <a:latin typeface="Meiryo UI" panose="020B0604030504040204" pitchFamily="50" charset="-128"/>
              <a:ea typeface="Meiryo UI" panose="020B0604030504040204" pitchFamily="50" charset="-128"/>
            </a:endParaRPr>
          </a:p>
        </p:txBody>
      </p:sp>
      <p:pic>
        <p:nvPicPr>
          <p:cNvPr id="8" name="図 7">
            <a:extLst>
              <a:ext uri="{FF2B5EF4-FFF2-40B4-BE49-F238E27FC236}">
                <a16:creationId xmlns:a16="http://schemas.microsoft.com/office/drawing/2014/main" id="{7AA5AB12-E087-4B09-A088-65B886A2D318}"/>
              </a:ext>
            </a:extLst>
          </p:cNvPr>
          <p:cNvPicPr>
            <a:picLocks noChangeAspect="1"/>
          </p:cNvPicPr>
          <p:nvPr/>
        </p:nvPicPr>
        <p:blipFill>
          <a:blip r:embed="rId3"/>
          <a:stretch>
            <a:fillRect/>
          </a:stretch>
        </p:blipFill>
        <p:spPr>
          <a:xfrm>
            <a:off x="3058510" y="2805384"/>
            <a:ext cx="6537825" cy="3683932"/>
          </a:xfrm>
          <a:prstGeom prst="rect">
            <a:avLst/>
          </a:prstGeom>
        </p:spPr>
      </p:pic>
      <p:cxnSp>
        <p:nvCxnSpPr>
          <p:cNvPr id="9" name="直線コネクタ 8">
            <a:extLst>
              <a:ext uri="{FF2B5EF4-FFF2-40B4-BE49-F238E27FC236}">
                <a16:creationId xmlns:a16="http://schemas.microsoft.com/office/drawing/2014/main" id="{2B912871-B031-4815-9F52-281F4603F07E}"/>
              </a:ext>
            </a:extLst>
          </p:cNvPr>
          <p:cNvCxnSpPr>
            <a:cxnSpLocks/>
          </p:cNvCxnSpPr>
          <p:nvPr/>
        </p:nvCxnSpPr>
        <p:spPr>
          <a:xfrm>
            <a:off x="6862814" y="3218524"/>
            <a:ext cx="0" cy="23905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E4D9ACCB-6C8D-4C5A-AB8B-D36757CB9A04}"/>
              </a:ext>
            </a:extLst>
          </p:cNvPr>
          <p:cNvCxnSpPr/>
          <p:nvPr/>
        </p:nvCxnSpPr>
        <p:spPr>
          <a:xfrm flipH="1">
            <a:off x="5710686" y="5578275"/>
            <a:ext cx="115212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2925D7EF-7248-4525-B282-E37015FE9E6E}"/>
              </a:ext>
            </a:extLst>
          </p:cNvPr>
          <p:cNvCxnSpPr/>
          <p:nvPr/>
        </p:nvCxnSpPr>
        <p:spPr>
          <a:xfrm flipH="1">
            <a:off x="6574782" y="3218524"/>
            <a:ext cx="28803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a:extLst>
              <a:ext uri="{FF2B5EF4-FFF2-40B4-BE49-F238E27FC236}">
                <a16:creationId xmlns:a16="http://schemas.microsoft.com/office/drawing/2014/main" id="{343BCECD-5AF4-4733-8C5F-15CA3D835B03}"/>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16</a:t>
            </a:fld>
            <a:endParaRPr lang="ja-JP" altLang="en-US">
              <a:solidFill>
                <a:prstClr val="black">
                  <a:tint val="75000"/>
                </a:prstClr>
              </a:solidFill>
              <a:latin typeface="Calibri" panose="020F0502020204030204"/>
              <a:ea typeface="ＭＳ Ｐゴシック" panose="020B0600070205080204" pitchFamily="50" charset="-128"/>
            </a:endParaRPr>
          </a:p>
        </p:txBody>
      </p:sp>
      <p:sp>
        <p:nvSpPr>
          <p:cNvPr id="6" name="タイトル 1">
            <a:extLst>
              <a:ext uri="{FF2B5EF4-FFF2-40B4-BE49-F238E27FC236}">
                <a16:creationId xmlns:a16="http://schemas.microsoft.com/office/drawing/2014/main" id="{7D2540C5-E455-BFB3-F47F-D3DBDFBED2D2}"/>
              </a:ext>
            </a:extLst>
          </p:cNvPr>
          <p:cNvSpPr txBox="1">
            <a:spLocks/>
          </p:cNvSpPr>
          <p:nvPr/>
        </p:nvSpPr>
        <p:spPr>
          <a:xfrm>
            <a:off x="838200" y="36512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000" dirty="0">
                <a:latin typeface="Meiryo UI" panose="020B0604030504040204" pitchFamily="50" charset="-128"/>
                <a:ea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rPr>
              <a:t>標的型攻撃メール対策の基本③</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添付ファイルを安易に開かない</a:t>
            </a:r>
            <a:br>
              <a:rPr lang="ja-JP" altLang="en-US" sz="3600"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　　本文中の</a:t>
            </a:r>
            <a:r>
              <a:rPr lang="en-US" altLang="ja-JP" sz="3600" dirty="0">
                <a:latin typeface="Meiryo UI" panose="020B0604030504040204" pitchFamily="50" charset="-128"/>
                <a:ea typeface="Meiryo UI" panose="020B0604030504040204" pitchFamily="50" charset="-128"/>
              </a:rPr>
              <a:t>URL</a:t>
            </a:r>
            <a:r>
              <a:rPr lang="ja-JP" altLang="en-US" sz="3600" dirty="0">
                <a:latin typeface="Meiryo UI" panose="020B0604030504040204" pitchFamily="50" charset="-128"/>
                <a:ea typeface="Meiryo UI" panose="020B0604030504040204" pitchFamily="50" charset="-128"/>
              </a:rPr>
              <a:t>を安直にクリックしない（</a:t>
            </a:r>
            <a:r>
              <a:rPr lang="en-US" altLang="ja-JP" sz="3600" dirty="0">
                <a:latin typeface="Meiryo UI" panose="020B0604030504040204" pitchFamily="50" charset="-128"/>
                <a:ea typeface="Meiryo UI" panose="020B0604030504040204" pitchFamily="50" charset="-128"/>
              </a:rPr>
              <a:t>3/5</a:t>
            </a:r>
            <a:r>
              <a:rPr lang="ja-JP" altLang="en-US" sz="3600" dirty="0">
                <a:latin typeface="Meiryo UI" panose="020B0604030504040204" pitchFamily="50" charset="-128"/>
                <a:ea typeface="Meiryo UI" panose="020B0604030504040204" pitchFamily="50" charset="-128"/>
              </a:rPr>
              <a:t>）</a:t>
            </a:r>
            <a:endParaRPr lang="ja-JP" altLang="en-US" sz="4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95924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CCB223E7-F98D-4358-AB1A-0533BDBBBA37}"/>
              </a:ext>
            </a:extLst>
          </p:cNvPr>
          <p:cNvSpPr txBox="1"/>
          <p:nvPr/>
        </p:nvSpPr>
        <p:spPr>
          <a:xfrm>
            <a:off x="2207567" y="1802735"/>
            <a:ext cx="7416824" cy="1200329"/>
          </a:xfrm>
          <a:prstGeom prst="rect">
            <a:avLst/>
          </a:prstGeom>
          <a:noFill/>
          <a:ln w="28575">
            <a:solidFill>
              <a:srgbClr val="FFC000"/>
            </a:solidFill>
          </a:ln>
        </p:spPr>
        <p:txBody>
          <a:bodyPr wrap="square" rtlCol="0">
            <a:spAutoFit/>
          </a:bodyPr>
          <a:lstStyle/>
          <a:p>
            <a:r>
              <a:rPr lang="en-US" altLang="ja-JP" dirty="0">
                <a:solidFill>
                  <a:prstClr val="black"/>
                </a:solidFill>
                <a:latin typeface="Meiryo UI" panose="020B0604030504040204" pitchFamily="50" charset="-128"/>
                <a:ea typeface="Meiryo UI" panose="020B0604030504040204" pitchFamily="50" charset="-128"/>
              </a:rPr>
              <a:t>《</a:t>
            </a:r>
            <a:r>
              <a:rPr lang="ja-JP" altLang="en-US" dirty="0">
                <a:solidFill>
                  <a:prstClr val="black"/>
                </a:solidFill>
                <a:latin typeface="Meiryo UI" panose="020B0604030504040204" pitchFamily="50" charset="-128"/>
                <a:ea typeface="Meiryo UI" panose="020B0604030504040204" pitchFamily="50" charset="-128"/>
              </a:rPr>
              <a:t>着眼点</a:t>
            </a:r>
            <a:r>
              <a:rPr lang="en-US" altLang="ja-JP" dirty="0">
                <a:solidFill>
                  <a:prstClr val="black"/>
                </a:solidFill>
                <a:latin typeface="Meiryo UI" panose="020B0604030504040204" pitchFamily="50" charset="-128"/>
                <a:ea typeface="Meiryo UI" panose="020B0604030504040204" pitchFamily="50" charset="-128"/>
              </a:rPr>
              <a:t>》</a:t>
            </a:r>
          </a:p>
          <a:p>
            <a:r>
              <a:rPr lang="ja-JP" altLang="en-US" dirty="0">
                <a:solidFill>
                  <a:prstClr val="black"/>
                </a:solidFill>
                <a:latin typeface="Meiryo UI" panose="020B0604030504040204" pitchFamily="50" charset="-128"/>
                <a:ea typeface="Meiryo UI" panose="020B0604030504040204" pitchFamily="50" charset="-128"/>
              </a:rPr>
              <a:t>①実在する名称を一部に含む</a:t>
            </a:r>
            <a:r>
              <a:rPr lang="en-US" altLang="ja-JP" dirty="0">
                <a:solidFill>
                  <a:prstClr val="black"/>
                </a:solidFill>
                <a:latin typeface="Meiryo UI" panose="020B0604030504040204" pitchFamily="50" charset="-128"/>
                <a:ea typeface="Meiryo UI" panose="020B0604030504040204" pitchFamily="50" charset="-128"/>
              </a:rPr>
              <a:t>URL</a:t>
            </a:r>
            <a:r>
              <a:rPr lang="ja-JP" altLang="en-US" dirty="0">
                <a:solidFill>
                  <a:prstClr val="black"/>
                </a:solidFill>
                <a:latin typeface="Meiryo UI" panose="020B0604030504040204" pitchFamily="50" charset="-128"/>
                <a:ea typeface="Meiryo UI" panose="020B0604030504040204" pitchFamily="50" charset="-128"/>
              </a:rPr>
              <a:t>が記載されている。</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②</a:t>
            </a:r>
            <a:r>
              <a:rPr lang="en-US" altLang="ja-JP" dirty="0">
                <a:solidFill>
                  <a:prstClr val="black"/>
                </a:solidFill>
                <a:latin typeface="Meiryo UI" panose="020B0604030504040204" pitchFamily="50" charset="-128"/>
                <a:ea typeface="Meiryo UI" panose="020B0604030504040204" pitchFamily="50" charset="-128"/>
              </a:rPr>
              <a:t>HTML</a:t>
            </a:r>
            <a:r>
              <a:rPr lang="ja-JP" altLang="en-US" dirty="0">
                <a:solidFill>
                  <a:prstClr val="black"/>
                </a:solidFill>
                <a:latin typeface="Meiryo UI" panose="020B0604030504040204" pitchFamily="50" charset="-128"/>
                <a:ea typeface="Meiryo UI" panose="020B0604030504040204" pitchFamily="50" charset="-128"/>
              </a:rPr>
              <a:t>メールの場合は、記載されている</a:t>
            </a:r>
            <a:r>
              <a:rPr lang="en-US" altLang="ja-JP" dirty="0">
                <a:solidFill>
                  <a:prstClr val="black"/>
                </a:solidFill>
                <a:latin typeface="Meiryo UI" panose="020B0604030504040204" pitchFamily="50" charset="-128"/>
                <a:ea typeface="Meiryo UI" panose="020B0604030504040204" pitchFamily="50" charset="-128"/>
              </a:rPr>
              <a:t>URL</a:t>
            </a:r>
            <a:r>
              <a:rPr lang="ja-JP" altLang="en-US" dirty="0">
                <a:solidFill>
                  <a:prstClr val="black"/>
                </a:solidFill>
                <a:latin typeface="Meiryo UI" panose="020B0604030504040204" pitchFamily="50" charset="-128"/>
                <a:ea typeface="Meiryo UI" panose="020B0604030504040204" pitchFamily="50" charset="-128"/>
              </a:rPr>
              <a:t>と実際にクリックした際に表示</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　される</a:t>
            </a:r>
            <a:r>
              <a:rPr lang="en-US" altLang="ja-JP" dirty="0">
                <a:solidFill>
                  <a:prstClr val="black"/>
                </a:solidFill>
                <a:latin typeface="Meiryo UI" panose="020B0604030504040204" pitchFamily="50" charset="-128"/>
                <a:ea typeface="Meiryo UI" panose="020B0604030504040204" pitchFamily="50" charset="-128"/>
              </a:rPr>
              <a:t>Web</a:t>
            </a:r>
            <a:r>
              <a:rPr lang="ja-JP" altLang="en-US" dirty="0">
                <a:solidFill>
                  <a:prstClr val="black"/>
                </a:solidFill>
                <a:latin typeface="Meiryo UI" panose="020B0604030504040204" pitchFamily="50" charset="-128"/>
                <a:ea typeface="Meiryo UI" panose="020B0604030504040204" pitchFamily="50" charset="-128"/>
              </a:rPr>
              <a:t>ページの</a:t>
            </a:r>
            <a:r>
              <a:rPr lang="en-US" altLang="ja-JP" dirty="0">
                <a:solidFill>
                  <a:prstClr val="black"/>
                </a:solidFill>
                <a:latin typeface="Meiryo UI" panose="020B0604030504040204" pitchFamily="50" charset="-128"/>
                <a:ea typeface="Meiryo UI" panose="020B0604030504040204" pitchFamily="50" charset="-128"/>
              </a:rPr>
              <a:t>URL</a:t>
            </a:r>
            <a:r>
              <a:rPr lang="ja-JP" altLang="en-US" dirty="0">
                <a:solidFill>
                  <a:prstClr val="black"/>
                </a:solidFill>
                <a:latin typeface="Meiryo UI" panose="020B0604030504040204" pitchFamily="50" charset="-128"/>
                <a:ea typeface="Meiryo UI" panose="020B0604030504040204" pitchFamily="50" charset="-128"/>
              </a:rPr>
              <a:t>が異なる場合があるので注意。</a:t>
            </a:r>
          </a:p>
        </p:txBody>
      </p:sp>
      <p:pic>
        <p:nvPicPr>
          <p:cNvPr id="13" name="図 12">
            <a:extLst>
              <a:ext uri="{FF2B5EF4-FFF2-40B4-BE49-F238E27FC236}">
                <a16:creationId xmlns:a16="http://schemas.microsoft.com/office/drawing/2014/main" id="{E0CF511B-B968-4A76-B0CE-A76A710D108F}"/>
              </a:ext>
            </a:extLst>
          </p:cNvPr>
          <p:cNvPicPr>
            <a:picLocks noChangeAspect="1"/>
          </p:cNvPicPr>
          <p:nvPr/>
        </p:nvPicPr>
        <p:blipFill>
          <a:blip r:embed="rId3"/>
          <a:stretch>
            <a:fillRect/>
          </a:stretch>
        </p:blipFill>
        <p:spPr>
          <a:xfrm>
            <a:off x="3174123" y="3079309"/>
            <a:ext cx="6114227" cy="3430282"/>
          </a:xfrm>
          <a:prstGeom prst="rect">
            <a:avLst/>
          </a:prstGeom>
        </p:spPr>
      </p:pic>
      <p:sp>
        <p:nvSpPr>
          <p:cNvPr id="3" name="スライド番号プレースホルダー 2">
            <a:extLst>
              <a:ext uri="{FF2B5EF4-FFF2-40B4-BE49-F238E27FC236}">
                <a16:creationId xmlns:a16="http://schemas.microsoft.com/office/drawing/2014/main" id="{7AC7955A-171E-4D31-A96C-6D606DB79252}"/>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17</a:t>
            </a:fld>
            <a:endParaRPr lang="ja-JP" altLang="en-US">
              <a:solidFill>
                <a:prstClr val="black">
                  <a:tint val="75000"/>
                </a:prstClr>
              </a:solidFill>
              <a:latin typeface="Calibri" panose="020F0502020204030204"/>
              <a:ea typeface="ＭＳ Ｐゴシック" panose="020B0600070205080204" pitchFamily="50" charset="-128"/>
            </a:endParaRPr>
          </a:p>
        </p:txBody>
      </p:sp>
      <p:sp>
        <p:nvSpPr>
          <p:cNvPr id="6" name="タイトル 1">
            <a:extLst>
              <a:ext uri="{FF2B5EF4-FFF2-40B4-BE49-F238E27FC236}">
                <a16:creationId xmlns:a16="http://schemas.microsoft.com/office/drawing/2014/main" id="{9E41C918-AD43-21E0-02EE-B242F9B983B5}"/>
              </a:ext>
            </a:extLst>
          </p:cNvPr>
          <p:cNvSpPr txBox="1">
            <a:spLocks/>
          </p:cNvSpPr>
          <p:nvPr/>
        </p:nvSpPr>
        <p:spPr>
          <a:xfrm>
            <a:off x="838200" y="36512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000" dirty="0">
                <a:latin typeface="Meiryo UI" panose="020B0604030504040204" pitchFamily="50" charset="-128"/>
                <a:ea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rPr>
              <a:t>標的型攻撃メール対策の基本③</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添付ファイルを安易に開かない</a:t>
            </a:r>
            <a:br>
              <a:rPr lang="ja-JP" altLang="en-US" sz="3600"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　　本文中の</a:t>
            </a:r>
            <a:r>
              <a:rPr lang="en-US" altLang="ja-JP" sz="3600" dirty="0">
                <a:latin typeface="Meiryo UI" panose="020B0604030504040204" pitchFamily="50" charset="-128"/>
                <a:ea typeface="Meiryo UI" panose="020B0604030504040204" pitchFamily="50" charset="-128"/>
              </a:rPr>
              <a:t>URL</a:t>
            </a:r>
            <a:r>
              <a:rPr lang="ja-JP" altLang="en-US" sz="3600" dirty="0">
                <a:latin typeface="Meiryo UI" panose="020B0604030504040204" pitchFamily="50" charset="-128"/>
                <a:ea typeface="Meiryo UI" panose="020B0604030504040204" pitchFamily="50" charset="-128"/>
              </a:rPr>
              <a:t>を安直にクリックしない（</a:t>
            </a:r>
            <a:r>
              <a:rPr lang="en-US" altLang="ja-JP" sz="3600" dirty="0">
                <a:latin typeface="Meiryo UI" panose="020B0604030504040204" pitchFamily="50" charset="-128"/>
                <a:ea typeface="Meiryo UI" panose="020B0604030504040204" pitchFamily="50" charset="-128"/>
              </a:rPr>
              <a:t>4/5</a:t>
            </a:r>
            <a:r>
              <a:rPr lang="ja-JP" altLang="en-US" sz="3600" dirty="0">
                <a:latin typeface="Meiryo UI" panose="020B0604030504040204" pitchFamily="50" charset="-128"/>
                <a:ea typeface="Meiryo UI" panose="020B0604030504040204" pitchFamily="50" charset="-128"/>
              </a:rPr>
              <a:t>）</a:t>
            </a:r>
            <a:endParaRPr lang="ja-JP" altLang="en-US" sz="4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52142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B203CF0-9583-4E21-BFD1-8FF05F4495DD}"/>
              </a:ext>
            </a:extLst>
          </p:cNvPr>
          <p:cNvPicPr>
            <a:picLocks noChangeAspect="1"/>
          </p:cNvPicPr>
          <p:nvPr/>
        </p:nvPicPr>
        <p:blipFill>
          <a:blip r:embed="rId3"/>
          <a:stretch>
            <a:fillRect/>
          </a:stretch>
        </p:blipFill>
        <p:spPr>
          <a:xfrm>
            <a:off x="2534754" y="3140389"/>
            <a:ext cx="6146790" cy="3453361"/>
          </a:xfrm>
          <a:prstGeom prst="rect">
            <a:avLst/>
          </a:prstGeom>
        </p:spPr>
      </p:pic>
      <p:sp>
        <p:nvSpPr>
          <p:cNvPr id="13" name="テキスト ボックス 12">
            <a:extLst>
              <a:ext uri="{FF2B5EF4-FFF2-40B4-BE49-F238E27FC236}">
                <a16:creationId xmlns:a16="http://schemas.microsoft.com/office/drawing/2014/main" id="{FEB1D5BA-A56B-4251-8D96-C3BE9FCC20B8}"/>
              </a:ext>
            </a:extLst>
          </p:cNvPr>
          <p:cNvSpPr txBox="1"/>
          <p:nvPr/>
        </p:nvSpPr>
        <p:spPr>
          <a:xfrm>
            <a:off x="2207568" y="1784472"/>
            <a:ext cx="7416824" cy="1200329"/>
          </a:xfrm>
          <a:prstGeom prst="rect">
            <a:avLst/>
          </a:prstGeom>
          <a:noFill/>
          <a:ln w="28575">
            <a:solidFill>
              <a:srgbClr val="FFC000"/>
            </a:solidFill>
          </a:ln>
        </p:spPr>
        <p:txBody>
          <a:bodyPr wrap="square" rtlCol="0">
            <a:spAutoFit/>
          </a:bodyPr>
          <a:lstStyle/>
          <a:p>
            <a:r>
              <a:rPr lang="en-US" altLang="ja-JP" dirty="0">
                <a:solidFill>
                  <a:prstClr val="black"/>
                </a:solidFill>
                <a:latin typeface="Meiryo UI" panose="020B0604030504040204" pitchFamily="50" charset="-128"/>
                <a:ea typeface="Meiryo UI" panose="020B0604030504040204" pitchFamily="50" charset="-128"/>
              </a:rPr>
              <a:t>《</a:t>
            </a:r>
            <a:r>
              <a:rPr lang="ja-JP" altLang="en-US" dirty="0">
                <a:solidFill>
                  <a:prstClr val="black"/>
                </a:solidFill>
                <a:latin typeface="Meiryo UI" panose="020B0604030504040204" pitchFamily="50" charset="-128"/>
                <a:ea typeface="Meiryo UI" panose="020B0604030504040204" pitchFamily="50" charset="-128"/>
              </a:rPr>
              <a:t>着眼点</a:t>
            </a:r>
            <a:r>
              <a:rPr lang="en-US" altLang="ja-JP" dirty="0">
                <a:solidFill>
                  <a:prstClr val="black"/>
                </a:solidFill>
                <a:latin typeface="Meiryo UI" panose="020B0604030504040204" pitchFamily="50" charset="-128"/>
                <a:ea typeface="Meiryo UI" panose="020B0604030504040204" pitchFamily="50" charset="-128"/>
              </a:rPr>
              <a:t>》</a:t>
            </a:r>
          </a:p>
          <a:p>
            <a:r>
              <a:rPr lang="ja-JP" altLang="en-US" dirty="0">
                <a:solidFill>
                  <a:prstClr val="black"/>
                </a:solidFill>
                <a:latin typeface="Meiryo UI" panose="020B0604030504040204" pitchFamily="50" charset="-128"/>
                <a:ea typeface="Meiryo UI" panose="020B0604030504040204" pitchFamily="50" charset="-128"/>
              </a:rPr>
              <a:t>①送信者欄／本文署名欄に受信者が信頼しそうな組織・担当者の名前を</a:t>
            </a:r>
            <a:br>
              <a:rPr lang="en-US" altLang="ja-JP" dirty="0">
                <a:solidFill>
                  <a:prstClr val="black"/>
                </a:solidFill>
                <a:latin typeface="Meiryo UI" panose="020B0604030504040204" pitchFamily="50" charset="-128"/>
                <a:ea typeface="Meiryo UI" panose="020B0604030504040204" pitchFamily="50" charset="-128"/>
              </a:rPr>
            </a:br>
            <a:r>
              <a:rPr lang="ja-JP" altLang="en-US" dirty="0">
                <a:solidFill>
                  <a:prstClr val="black"/>
                </a:solidFill>
                <a:latin typeface="Meiryo UI" panose="020B0604030504040204" pitchFamily="50" charset="-128"/>
                <a:ea typeface="Meiryo UI" panose="020B0604030504040204" pitchFamily="50" charset="-128"/>
              </a:rPr>
              <a:t>　 使用してくる場合がある。</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②興味を引くような件名、本文、添付ファイル名で仕掛けてくる場合がある。</a:t>
            </a:r>
          </a:p>
        </p:txBody>
      </p:sp>
      <p:sp>
        <p:nvSpPr>
          <p:cNvPr id="14" name="正方形/長方形 13">
            <a:extLst>
              <a:ext uri="{FF2B5EF4-FFF2-40B4-BE49-F238E27FC236}">
                <a16:creationId xmlns:a16="http://schemas.microsoft.com/office/drawing/2014/main" id="{6A7F09DB-FBC9-4088-8B22-570949CFF24A}"/>
              </a:ext>
            </a:extLst>
          </p:cNvPr>
          <p:cNvSpPr/>
          <p:nvPr/>
        </p:nvSpPr>
        <p:spPr>
          <a:xfrm>
            <a:off x="4066136" y="3742890"/>
            <a:ext cx="2108186" cy="32940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15" name="正方形/長方形 14">
            <a:extLst>
              <a:ext uri="{FF2B5EF4-FFF2-40B4-BE49-F238E27FC236}">
                <a16:creationId xmlns:a16="http://schemas.microsoft.com/office/drawing/2014/main" id="{C6988897-5D36-4C5A-AB6E-703112180F6A}"/>
              </a:ext>
            </a:extLst>
          </p:cNvPr>
          <p:cNvSpPr/>
          <p:nvPr/>
        </p:nvSpPr>
        <p:spPr>
          <a:xfrm>
            <a:off x="4066136" y="4324526"/>
            <a:ext cx="2108186" cy="32940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 name="スライド番号プレースホルダー 2">
            <a:extLst>
              <a:ext uri="{FF2B5EF4-FFF2-40B4-BE49-F238E27FC236}">
                <a16:creationId xmlns:a16="http://schemas.microsoft.com/office/drawing/2014/main" id="{3528DD1D-6B42-4EAC-9972-2B01AEECD94A}"/>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18</a:t>
            </a:fld>
            <a:endParaRPr lang="ja-JP" altLang="en-US">
              <a:solidFill>
                <a:prstClr val="black">
                  <a:tint val="75000"/>
                </a:prstClr>
              </a:solidFill>
              <a:latin typeface="Calibri" panose="020F0502020204030204"/>
              <a:ea typeface="ＭＳ Ｐゴシック" panose="020B0600070205080204" pitchFamily="50" charset="-128"/>
            </a:endParaRPr>
          </a:p>
        </p:txBody>
      </p:sp>
      <p:sp>
        <p:nvSpPr>
          <p:cNvPr id="6" name="タイトル 1">
            <a:extLst>
              <a:ext uri="{FF2B5EF4-FFF2-40B4-BE49-F238E27FC236}">
                <a16:creationId xmlns:a16="http://schemas.microsoft.com/office/drawing/2014/main" id="{77E0A78D-4D86-FA30-0AE1-A0EFBBEDC8A7}"/>
              </a:ext>
            </a:extLst>
          </p:cNvPr>
          <p:cNvSpPr txBox="1">
            <a:spLocks/>
          </p:cNvSpPr>
          <p:nvPr/>
        </p:nvSpPr>
        <p:spPr>
          <a:xfrm>
            <a:off x="838200" y="36512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000" dirty="0">
                <a:latin typeface="Meiryo UI" panose="020B0604030504040204" pitchFamily="50" charset="-128"/>
                <a:ea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rPr>
              <a:t>標的型攻撃メール対策の基本③</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添付ファイルを安易に開かない</a:t>
            </a:r>
            <a:br>
              <a:rPr lang="ja-JP" altLang="en-US" sz="3600"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　　本文中の</a:t>
            </a:r>
            <a:r>
              <a:rPr lang="en-US" altLang="ja-JP" sz="3600" dirty="0">
                <a:latin typeface="Meiryo UI" panose="020B0604030504040204" pitchFamily="50" charset="-128"/>
                <a:ea typeface="Meiryo UI" panose="020B0604030504040204" pitchFamily="50" charset="-128"/>
              </a:rPr>
              <a:t>URL</a:t>
            </a:r>
            <a:r>
              <a:rPr lang="ja-JP" altLang="en-US" sz="3600" dirty="0">
                <a:latin typeface="Meiryo UI" panose="020B0604030504040204" pitchFamily="50" charset="-128"/>
                <a:ea typeface="Meiryo UI" panose="020B0604030504040204" pitchFamily="50" charset="-128"/>
              </a:rPr>
              <a:t>を安直にクリックしない（</a:t>
            </a:r>
            <a:r>
              <a:rPr lang="en-US" altLang="ja-JP" sz="3600" dirty="0">
                <a:latin typeface="Meiryo UI" panose="020B0604030504040204" pitchFamily="50" charset="-128"/>
                <a:ea typeface="Meiryo UI" panose="020B0604030504040204" pitchFamily="50" charset="-128"/>
              </a:rPr>
              <a:t>5/5</a:t>
            </a:r>
            <a:r>
              <a:rPr lang="ja-JP" altLang="en-US" sz="3600" dirty="0">
                <a:latin typeface="Meiryo UI" panose="020B0604030504040204" pitchFamily="50" charset="-128"/>
                <a:ea typeface="Meiryo UI" panose="020B0604030504040204" pitchFamily="50" charset="-128"/>
              </a:rPr>
              <a:t>）</a:t>
            </a:r>
            <a:endParaRPr lang="ja-JP" altLang="en-US" sz="4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42372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3600" dirty="0">
                <a:latin typeface="Meiryo UI" panose="020B0604030504040204" pitchFamily="50" charset="-128"/>
                <a:ea typeface="Meiryo UI" panose="020B0604030504040204" pitchFamily="50" charset="-128"/>
              </a:rPr>
              <a:t>5.</a:t>
            </a:r>
            <a:r>
              <a:rPr lang="ja-JP" altLang="en-US" sz="3600" dirty="0">
                <a:latin typeface="Meiryo UI" panose="020B0604030504040204" pitchFamily="50" charset="-128"/>
                <a:ea typeface="Meiryo UI" panose="020B0604030504040204" pitchFamily="50" charset="-128"/>
              </a:rPr>
              <a:t>不審なメールに気付いたら</a:t>
            </a:r>
          </a:p>
        </p:txBody>
      </p:sp>
      <p:sp>
        <p:nvSpPr>
          <p:cNvPr id="3" name="コンテンツ プレースホルダー 2"/>
          <p:cNvSpPr>
            <a:spLocks noGrp="1"/>
          </p:cNvSpPr>
          <p:nvPr>
            <p:ph idx="1"/>
          </p:nvPr>
        </p:nvSpPr>
        <p:spPr/>
        <p:txBody>
          <a:bodyPr/>
          <a:lstStyle/>
          <a:p>
            <a:r>
              <a:rPr lang="ja-JP" altLang="en-US" dirty="0">
                <a:latin typeface="Meiryo UI" panose="020B0604030504040204" pitchFamily="50" charset="-128"/>
                <a:ea typeface="Meiryo UI" panose="020B0604030504040204" pitchFamily="50" charset="-128"/>
              </a:rPr>
              <a:t>一人でも気付くことができれば他の人に届いた標的型攻撃メールも</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発見できる可能性が高くなる</a:t>
            </a:r>
          </a:p>
          <a:p>
            <a:r>
              <a:rPr lang="ja-JP" altLang="en-US" dirty="0">
                <a:latin typeface="Meiryo UI" panose="020B0604030504040204" pitchFamily="50" charset="-128"/>
                <a:ea typeface="Meiryo UI" panose="020B0604030504040204" pitchFamily="50" charset="-128"/>
              </a:rPr>
              <a:t>不審なメールに気付いた人は組織で定められている運用ルールに従い</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速やかに情報を集約している窓口に報告することが重要</a:t>
            </a:r>
          </a:p>
          <a:p>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B17AB635-0080-48CD-A2F2-5C3D5904486A}"/>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19</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3442899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ja-JP" altLang="en-US" sz="4400" kern="0" dirty="0">
                <a:solidFill>
                  <a:srgbClr val="000000"/>
                </a:solidFill>
                <a:latin typeface="Meiryo UI" panose="020B0604030504040204" pitchFamily="50" charset="-128"/>
                <a:ea typeface="Meiryo UI" panose="020B0604030504040204" pitchFamily="50" charset="-128"/>
              </a:rPr>
              <a:t>映像で知る情報セキュリティ</a:t>
            </a:r>
            <a:endParaRPr lang="ja-JP" altLang="en-US" sz="8800" dirty="0">
              <a:latin typeface="Meiryo UI" panose="020B0604030504040204" pitchFamily="50" charset="-128"/>
              <a:ea typeface="Meiryo UI" panose="020B0604030504040204" pitchFamily="50" charset="-128"/>
            </a:endParaRPr>
          </a:p>
        </p:txBody>
      </p:sp>
      <p:sp>
        <p:nvSpPr>
          <p:cNvPr id="3" name="サブタイトル 2"/>
          <p:cNvSpPr>
            <a:spLocks noGrp="1"/>
          </p:cNvSpPr>
          <p:nvPr>
            <p:ph type="subTitle" idx="1"/>
          </p:nvPr>
        </p:nvSpPr>
        <p:spPr/>
        <p:txBody>
          <a:bodyPr anchor="ctr"/>
          <a:lstStyle/>
          <a:p>
            <a:r>
              <a:rPr lang="ja-JP" altLang="en-US" dirty="0">
                <a:latin typeface="Meiryo UI" panose="020B0604030504040204" pitchFamily="50" charset="-128"/>
                <a:ea typeface="Meiryo UI" panose="020B0604030504040204" pitchFamily="50" charset="-128"/>
              </a:rPr>
              <a:t>使用映像教材</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そのメール本当に信用してもいいんですか？</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～標的型サイバー攻撃メールの手口と対策～</a:t>
            </a:r>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58F92C70-AB65-4E35-AE5D-9EEC738D21D1}"/>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2</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2967804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600" dirty="0">
                <a:latin typeface="Meiryo UI" panose="020B0604030504040204" pitchFamily="50" charset="-128"/>
                <a:ea typeface="Meiryo UI" panose="020B0604030504040204" pitchFamily="50" charset="-128"/>
              </a:rPr>
              <a:t>参考資料</a:t>
            </a:r>
          </a:p>
        </p:txBody>
      </p:sp>
      <p:sp>
        <p:nvSpPr>
          <p:cNvPr id="3" name="コンテンツ プレースホルダー 2"/>
          <p:cNvSpPr>
            <a:spLocks noGrp="1"/>
          </p:cNvSpPr>
          <p:nvPr>
            <p:ph idx="1"/>
          </p:nvPr>
        </p:nvSpPr>
        <p:spPr/>
        <p:txBody>
          <a:bodyPr>
            <a:noAutofit/>
          </a:bodyPr>
          <a:lstStyle/>
          <a:p>
            <a:pPr>
              <a:defRPr/>
            </a:pPr>
            <a:r>
              <a:rPr lang="ja-JP" altLang="en-US" dirty="0">
                <a:solidFill>
                  <a:srgbClr val="002060"/>
                </a:solidFill>
                <a:latin typeface="Meiryo UI" panose="020B0604030504040204" pitchFamily="50" charset="-128"/>
                <a:ea typeface="Meiryo UI" panose="020B0604030504040204" pitchFamily="50" charset="-128"/>
              </a:rPr>
              <a:t>映像で知る情報セキュリティ</a:t>
            </a:r>
            <a:endParaRPr lang="en-US" altLang="ja-JP" dirty="0">
              <a:solidFill>
                <a:srgbClr val="002060"/>
              </a:solidFill>
              <a:latin typeface="Meiryo UI" panose="020B0604030504040204" pitchFamily="50" charset="-128"/>
              <a:ea typeface="Meiryo UI" panose="020B0604030504040204" pitchFamily="50" charset="-128"/>
            </a:endParaRPr>
          </a:p>
          <a:p>
            <a:pPr marL="0" indent="0">
              <a:buNone/>
              <a:defRPr/>
            </a:pPr>
            <a:r>
              <a:rPr lang="ja-JP" altLang="en-US" sz="2400" dirty="0">
                <a:latin typeface="Meiryo UI" panose="020B0604030504040204" pitchFamily="50" charset="-128"/>
                <a:ea typeface="Meiryo UI" panose="020B0604030504040204" pitchFamily="50" charset="-128"/>
              </a:rPr>
              <a:t>　　そのメール本当に信用してもいいんですか？</a:t>
            </a:r>
            <a:br>
              <a:rPr lang="en-US" altLang="ja-JP" sz="2400" dirty="0">
                <a:latin typeface="Meiryo UI" panose="020B0604030504040204" pitchFamily="50" charset="-128"/>
                <a:ea typeface="Meiryo UI" panose="020B0604030504040204" pitchFamily="50" charset="-128"/>
              </a:rPr>
            </a:br>
            <a:r>
              <a:rPr lang="ja-JP" altLang="en-US" sz="2400" dirty="0">
                <a:latin typeface="Meiryo UI" panose="020B0604030504040204" pitchFamily="50" charset="-128"/>
                <a:ea typeface="Meiryo UI" panose="020B0604030504040204" pitchFamily="50" charset="-128"/>
              </a:rPr>
              <a:t>　　</a:t>
            </a: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標的型サイバー攻撃メールの手口と対策</a:t>
            </a:r>
            <a:r>
              <a:rPr lang="en-US" altLang="ja-JP" sz="2400" dirty="0">
                <a:latin typeface="Meiryo UI" panose="020B0604030504040204" pitchFamily="50" charset="-128"/>
                <a:ea typeface="Meiryo UI" panose="020B0604030504040204" pitchFamily="50" charset="-128"/>
              </a:rPr>
              <a:t>-</a:t>
            </a:r>
            <a:r>
              <a:rPr lang="ja-JP" altLang="en-US" sz="1600" dirty="0">
                <a:solidFill>
                  <a:srgbClr val="0070C0"/>
                </a:solidFill>
                <a:latin typeface="Meiryo UI" panose="020B0604030504040204" pitchFamily="50" charset="-128"/>
                <a:ea typeface="Meiryo UI" panose="020B0604030504040204" pitchFamily="50" charset="-128"/>
                <a:cs typeface="Arial" panose="020B0604020202020204" pitchFamily="34" charset="0"/>
              </a:rPr>
              <a:t>　　　</a:t>
            </a:r>
            <a:endParaRPr lang="en-US" altLang="ja-JP" sz="1600" dirty="0">
              <a:solidFill>
                <a:srgbClr val="0070C0"/>
              </a:solidFill>
              <a:latin typeface="Meiryo UI" panose="020B0604030504040204" pitchFamily="50" charset="-128"/>
              <a:ea typeface="Meiryo UI" panose="020B0604030504040204" pitchFamily="50" charset="-128"/>
              <a:cs typeface="Arial" panose="020B0604020202020204" pitchFamily="34" charset="0"/>
            </a:endParaRPr>
          </a:p>
          <a:p>
            <a:pPr marL="0" indent="0">
              <a:buNone/>
              <a:defRPr/>
            </a:pPr>
            <a:r>
              <a:rPr lang="ja-JP" altLang="en-US" sz="1600" dirty="0">
                <a:solidFill>
                  <a:srgbClr val="0070C0"/>
                </a:solidFill>
                <a:latin typeface="Meiryo UI" panose="020B0604030504040204" pitchFamily="50" charset="-128"/>
                <a:ea typeface="Meiryo UI" panose="020B0604030504040204" pitchFamily="50" charset="-128"/>
                <a:cs typeface="Arial" panose="020B0604020202020204" pitchFamily="34" charset="0"/>
              </a:rPr>
              <a:t>　　　</a:t>
            </a:r>
            <a:r>
              <a:rPr lang="en-US" altLang="ja-JP" sz="1600" dirty="0">
                <a:solidFill>
                  <a:srgbClr val="0070C0"/>
                </a:solidFill>
                <a:latin typeface="Meiryo UI" panose="020B0604030504040204" pitchFamily="50" charset="-128"/>
                <a:ea typeface="Meiryo UI" panose="020B0604030504040204" pitchFamily="50" charset="-128"/>
                <a:cs typeface="Arial" panose="020B0604020202020204" pitchFamily="34" charset="0"/>
              </a:rPr>
              <a:t>https://www.ipa.go.jp/security/videos/list.html</a:t>
            </a:r>
          </a:p>
          <a:p>
            <a:pPr marL="0" indent="0">
              <a:buNone/>
              <a:defRPr/>
            </a:pPr>
            <a:endParaRPr lang="en-US" altLang="ja-JP" sz="1600" dirty="0">
              <a:solidFill>
                <a:srgbClr val="0070C0"/>
              </a:solidFill>
              <a:latin typeface="Meiryo UI" panose="020B0604030504040204" pitchFamily="50" charset="-128"/>
              <a:ea typeface="Meiryo UI" panose="020B0604030504040204" pitchFamily="50" charset="-128"/>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ja-JP" altLang="en-US" sz="2800" b="0" i="0" u="none" strike="noStrike" kern="120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mn-cs"/>
              </a:rPr>
              <a:t>中小企業の情報セキュリティ対策ガイドライン</a:t>
            </a:r>
            <a:endParaRPr kumimoji="1" lang="en-US" altLang="ja-JP" sz="2800" b="0" i="0" u="none" strike="noStrike" kern="120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2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中小企業の経営者や実務担当者が、情報セキュリティ対策の必要性を理解し、</a:t>
            </a:r>
            <a:br>
              <a:rPr kumimoji="1" lang="en-US" altLang="ja-JP" sz="2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2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情報を安全に管理するための具体的な手順等を示したガイドライン</a:t>
            </a:r>
            <a:endParaRPr kumimoji="1" lang="en-US" altLang="ja-JP" sz="2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600"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cs typeface="+mn-cs"/>
              </a:rPr>
              <a:t>　　</a:t>
            </a:r>
            <a:r>
              <a:rPr kumimoji="1" lang="en-US" altLang="ja-JP" sz="1800"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cs typeface="+mn-cs"/>
              </a:rPr>
              <a:t>https://www.ipa.go.jp/security/guide/sme/about.html</a:t>
            </a:r>
          </a:p>
          <a:p>
            <a:pPr marL="0" indent="0">
              <a:buNone/>
              <a:defRPr/>
            </a:pPr>
            <a:br>
              <a:rPr lang="en-US" altLang="ja-JP" sz="2300" dirty="0">
                <a:solidFill>
                  <a:srgbClr val="0070C0"/>
                </a:solidFill>
                <a:latin typeface="Meiryo UI" panose="020B0604030504040204" pitchFamily="50" charset="-128"/>
                <a:ea typeface="Meiryo UI" panose="020B0604030504040204" pitchFamily="50" charset="-128"/>
                <a:cs typeface="Arial" panose="020B0604020202020204" pitchFamily="34" charset="0"/>
              </a:rPr>
            </a:br>
            <a:endParaRPr lang="ja-JP" altLang="en-US" sz="24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53D93C3-FEE1-4D89-AAEB-F6E7951D9E5E}"/>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20</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912386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600" dirty="0">
                <a:latin typeface="Meiryo UI" panose="020B0604030504040204" pitchFamily="50" charset="-128"/>
                <a:ea typeface="Meiryo UI" panose="020B0604030504040204" pitchFamily="50" charset="-128"/>
              </a:rPr>
              <a:t>目次</a:t>
            </a:r>
          </a:p>
        </p:txBody>
      </p:sp>
      <p:sp>
        <p:nvSpPr>
          <p:cNvPr id="3" name="コンテンツ プレースホルダー 2"/>
          <p:cNvSpPr>
            <a:spLocks noGrp="1"/>
          </p:cNvSpPr>
          <p:nvPr>
            <p:ph idx="1"/>
          </p:nvPr>
        </p:nvSpPr>
        <p:spPr/>
        <p:txBody>
          <a:bodyPr/>
          <a:lstStyle/>
          <a:p>
            <a:pPr marL="0" indent="0">
              <a:buNone/>
            </a:pPr>
            <a:r>
              <a:rPr lang="ja-JP" altLang="en-US" dirty="0">
                <a:latin typeface="Meiryo UI" panose="020B0604030504040204" pitchFamily="50" charset="-128"/>
                <a:ea typeface="Meiryo UI" panose="020B0604030504040204" pitchFamily="50" charset="-128"/>
              </a:rPr>
              <a:t>１．はじめに</a:t>
            </a:r>
          </a:p>
          <a:p>
            <a:pPr marL="0" indent="0">
              <a:buNone/>
            </a:pPr>
            <a:r>
              <a:rPr lang="ja-JP" altLang="en-US" dirty="0">
                <a:latin typeface="Meiryo UI" panose="020B0604030504040204" pitchFamily="50" charset="-128"/>
                <a:ea typeface="Meiryo UI" panose="020B0604030504040204" pitchFamily="50" charset="-128"/>
              </a:rPr>
              <a:t>２．標的型攻撃メールとは？</a:t>
            </a:r>
          </a:p>
          <a:p>
            <a:pPr marL="0" indent="0">
              <a:buNone/>
            </a:pPr>
            <a:r>
              <a:rPr lang="ja-JP" altLang="en-US" dirty="0">
                <a:latin typeface="Meiryo UI" panose="020B0604030504040204" pitchFamily="50" charset="-128"/>
                <a:ea typeface="Meiryo UI" panose="020B0604030504040204" pitchFamily="50" charset="-128"/>
              </a:rPr>
              <a:t>３．標的型攻撃メールの手口</a:t>
            </a:r>
          </a:p>
          <a:p>
            <a:pPr marL="0" indent="0">
              <a:buNone/>
            </a:pPr>
            <a:r>
              <a:rPr lang="ja-JP" altLang="en-US" dirty="0">
                <a:latin typeface="Meiryo UI" panose="020B0604030504040204" pitchFamily="50" charset="-128"/>
                <a:ea typeface="Meiryo UI" panose="020B0604030504040204" pitchFamily="50" charset="-128"/>
              </a:rPr>
              <a:t>４．標的型攻撃メール対策の基本</a:t>
            </a:r>
          </a:p>
          <a:p>
            <a:pPr marL="0" indent="0">
              <a:buNone/>
            </a:pPr>
            <a:r>
              <a:rPr lang="ja-JP" altLang="en-US" dirty="0">
                <a:latin typeface="Meiryo UI" panose="020B0604030504040204" pitchFamily="50" charset="-128"/>
                <a:ea typeface="Meiryo UI" panose="020B0604030504040204" pitchFamily="50" charset="-128"/>
              </a:rPr>
              <a:t>５．不審なメールに気付いたら</a:t>
            </a:r>
          </a:p>
          <a:p>
            <a:pPr marL="0" indent="0">
              <a:buNone/>
            </a:pPr>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312FADB3-BBDA-451F-853A-613CCFE3F59D}"/>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3</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2702683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3600" dirty="0">
                <a:latin typeface="Meiryo UI" panose="020B0604030504040204" pitchFamily="50" charset="-128"/>
                <a:ea typeface="Meiryo UI" panose="020B0604030504040204" pitchFamily="50" charset="-128"/>
              </a:rPr>
              <a:t>1.</a:t>
            </a:r>
            <a:r>
              <a:rPr lang="ja-JP" altLang="en-US" sz="3600" dirty="0">
                <a:latin typeface="Meiryo UI" panose="020B0604030504040204" pitchFamily="50" charset="-128"/>
                <a:ea typeface="Meiryo UI" panose="020B0604030504040204" pitchFamily="50" charset="-128"/>
              </a:rPr>
              <a:t>はじめに</a:t>
            </a:r>
          </a:p>
        </p:txBody>
      </p:sp>
      <p:grpSp>
        <p:nvGrpSpPr>
          <p:cNvPr id="16" name="グループ化 15"/>
          <p:cNvGrpSpPr/>
          <p:nvPr/>
        </p:nvGrpSpPr>
        <p:grpSpPr>
          <a:xfrm>
            <a:off x="3195345" y="1576900"/>
            <a:ext cx="5810620" cy="3274194"/>
            <a:chOff x="1201445" y="1615000"/>
            <a:chExt cx="5810620" cy="3274194"/>
          </a:xfrm>
        </p:grpSpPr>
        <p:pic>
          <p:nvPicPr>
            <p:cNvPr id="17" name="図 16" descr="画面の領域"/>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201446" y="1615000"/>
              <a:ext cx="2880000" cy="1607802"/>
            </a:xfrm>
            <a:prstGeom prst="rect">
              <a:avLst/>
            </a:prstGeom>
            <a:ln w="28575">
              <a:solidFill>
                <a:schemeClr val="bg1"/>
              </a:solidFill>
            </a:ln>
          </p:spPr>
        </p:pic>
        <p:pic>
          <p:nvPicPr>
            <p:cNvPr id="18" name="図 17" descr="画面の領域"/>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4132065" y="3281002"/>
              <a:ext cx="2880000" cy="1608192"/>
            </a:xfrm>
            <a:prstGeom prst="rect">
              <a:avLst/>
            </a:prstGeom>
            <a:ln w="28575">
              <a:solidFill>
                <a:schemeClr val="bg1"/>
              </a:solidFill>
            </a:ln>
          </p:spPr>
        </p:pic>
        <p:pic>
          <p:nvPicPr>
            <p:cNvPr id="19" name="図 18" descr="画面の領域"/>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4132065" y="1615000"/>
              <a:ext cx="2880000" cy="1606153"/>
            </a:xfrm>
            <a:prstGeom prst="rect">
              <a:avLst/>
            </a:prstGeom>
            <a:ln w="28575">
              <a:solidFill>
                <a:schemeClr val="bg1"/>
              </a:solidFill>
            </a:ln>
          </p:spPr>
        </p:pic>
        <p:pic>
          <p:nvPicPr>
            <p:cNvPr id="20" name="図 19" descr="画面の領域"/>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1201445" y="3270910"/>
              <a:ext cx="2880000" cy="1618284"/>
            </a:xfrm>
            <a:prstGeom prst="rect">
              <a:avLst/>
            </a:prstGeom>
            <a:ln w="28575">
              <a:solidFill>
                <a:schemeClr val="bg1"/>
              </a:solidFill>
            </a:ln>
          </p:spPr>
        </p:pic>
      </p:grpSp>
      <p:sp>
        <p:nvSpPr>
          <p:cNvPr id="21" name="角丸四角形 20"/>
          <p:cNvSpPr/>
          <p:nvPr/>
        </p:nvSpPr>
        <p:spPr>
          <a:xfrm>
            <a:off x="2642338" y="5013177"/>
            <a:ext cx="7128792" cy="1441031"/>
          </a:xfrm>
          <a:prstGeom prst="roundRect">
            <a:avLst/>
          </a:prstGeom>
          <a:solidFill>
            <a:schemeClr val="accent4">
              <a:lumMod val="20000"/>
              <a:lumOff val="80000"/>
            </a:schemeClr>
          </a:solidFill>
          <a:ln w="25400" cap="flat" cmpd="sng" algn="ctr">
            <a:solidFill>
              <a:srgbClr val="FBDF53">
                <a:shade val="50000"/>
              </a:srgbClr>
            </a:solidFill>
            <a:prstDash val="solid"/>
          </a:ln>
          <a:effectLst/>
        </p:spPr>
        <p:txBody>
          <a:bodyPr rtlCol="0" anchor="ctr"/>
          <a:lstStyle/>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セキュリティコンサルタントの田口を招き</a:t>
            </a:r>
            <a:endParaRPr kumimoji="0" lang="en-US" altLang="ja-JP"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サイバー攻撃の模擬訓練を実施するＡ社。</a:t>
            </a:r>
            <a:endParaRPr kumimoji="0" lang="en-US" altLang="ja-JP"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kern="0" dirty="0">
                <a:solidFill>
                  <a:srgbClr val="000000"/>
                </a:solidFill>
                <a:latin typeface="Meiryo UI" panose="020B0604030504040204" pitchFamily="50" charset="-128"/>
                <a:ea typeface="Meiryo UI" panose="020B0604030504040204" pitchFamily="50" charset="-128"/>
              </a:rPr>
              <a:t>田口が繰り出す標的型メールに社員は次々とかかり・・・</a:t>
            </a:r>
            <a:endParaRPr kumimoji="0" lang="en-US" altLang="ja-JP" kern="0" dirty="0">
              <a:solidFill>
                <a:srgbClr val="000000"/>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24ED7F72-2DDD-4502-902B-3EEDA3A697DA}"/>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4</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1234497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lang="ja-JP" altLang="en-US" sz="3600" dirty="0">
                <a:latin typeface="Meiryo UI" panose="020B0604030504040204" pitchFamily="50" charset="-128"/>
                <a:ea typeface="Meiryo UI" panose="020B0604030504040204" pitchFamily="50" charset="-128"/>
              </a:rPr>
              <a:t>映像をご覧ください</a:t>
            </a:r>
          </a:p>
        </p:txBody>
      </p:sp>
      <p:pic>
        <p:nvPicPr>
          <p:cNvPr id="5" name="コンテンツ プレースホルダー 4"/>
          <p:cNvPicPr>
            <a:picLocks noGrp="1" noChangeAspect="1"/>
          </p:cNvPicPr>
          <p:nvPr>
            <p:ph idx="1"/>
          </p:nvPr>
        </p:nvPicPr>
        <p:blipFill>
          <a:blip r:embed="rId3"/>
          <a:stretch>
            <a:fillRect/>
          </a:stretch>
        </p:blipFill>
        <p:spPr>
          <a:xfrm>
            <a:off x="2207512" y="1825625"/>
            <a:ext cx="7776976" cy="4351338"/>
          </a:xfrm>
          <a:prstGeom prst="rect">
            <a:avLst/>
          </a:prstGeom>
        </p:spPr>
      </p:pic>
      <p:sp>
        <p:nvSpPr>
          <p:cNvPr id="3" name="スライド番号プレースホルダー 2">
            <a:extLst>
              <a:ext uri="{FF2B5EF4-FFF2-40B4-BE49-F238E27FC236}">
                <a16:creationId xmlns:a16="http://schemas.microsoft.com/office/drawing/2014/main" id="{C2AD3D0B-87CE-48FC-A120-5ABF32F304A4}"/>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5</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3681754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3600" dirty="0">
                <a:latin typeface="Meiryo UI" panose="020B0604030504040204" pitchFamily="50" charset="-128"/>
                <a:ea typeface="Meiryo UI" panose="020B0604030504040204" pitchFamily="50" charset="-128"/>
              </a:rPr>
              <a:t>2.</a:t>
            </a:r>
            <a:r>
              <a:rPr lang="ja-JP" altLang="en-US" sz="3600" dirty="0">
                <a:latin typeface="Meiryo UI" panose="020B0604030504040204" pitchFamily="50" charset="-128"/>
                <a:ea typeface="Meiryo UI" panose="020B0604030504040204" pitchFamily="50" charset="-128"/>
              </a:rPr>
              <a:t>標的型攻撃メールとは？</a:t>
            </a:r>
          </a:p>
        </p:txBody>
      </p:sp>
      <p:pic>
        <p:nvPicPr>
          <p:cNvPr id="5" name="コンテンツ プレースホルダー 4"/>
          <p:cNvPicPr>
            <a:picLocks noGrp="1" noChangeAspect="1"/>
          </p:cNvPicPr>
          <p:nvPr>
            <p:ph idx="1"/>
          </p:nvPr>
        </p:nvPicPr>
        <p:blipFill>
          <a:blip r:embed="rId3"/>
          <a:stretch>
            <a:fillRect/>
          </a:stretch>
        </p:blipFill>
        <p:spPr>
          <a:xfrm>
            <a:off x="2225569" y="1825625"/>
            <a:ext cx="7740862" cy="4351338"/>
          </a:xfrm>
          <a:prstGeom prst="rect">
            <a:avLst/>
          </a:prstGeom>
        </p:spPr>
      </p:pic>
      <p:sp>
        <p:nvSpPr>
          <p:cNvPr id="3" name="スライド番号プレースホルダー 2">
            <a:extLst>
              <a:ext uri="{FF2B5EF4-FFF2-40B4-BE49-F238E27FC236}">
                <a16:creationId xmlns:a16="http://schemas.microsoft.com/office/drawing/2014/main" id="{E35205C7-45DA-4215-BD0A-8059D2D592F2}"/>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6</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95184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3600" dirty="0">
                <a:latin typeface="Meiryo UI" panose="020B0604030504040204" pitchFamily="50" charset="-128"/>
                <a:ea typeface="Meiryo UI" panose="020B0604030504040204" pitchFamily="50" charset="-128"/>
              </a:rPr>
              <a:t>2.</a:t>
            </a:r>
            <a:r>
              <a:rPr lang="ja-JP" altLang="en-US" sz="3600" dirty="0">
                <a:latin typeface="Meiryo UI" panose="020B0604030504040204" pitchFamily="50" charset="-128"/>
                <a:ea typeface="Meiryo UI" panose="020B0604030504040204" pitchFamily="50" charset="-128"/>
              </a:rPr>
              <a:t>標的型攻撃メールとは？</a:t>
            </a:r>
          </a:p>
        </p:txBody>
      </p:sp>
      <p:pic>
        <p:nvPicPr>
          <p:cNvPr id="5" name="コンテンツ プレースホルダー 4"/>
          <p:cNvPicPr>
            <a:picLocks noGrp="1" noChangeAspect="1"/>
          </p:cNvPicPr>
          <p:nvPr>
            <p:ph idx="1"/>
          </p:nvPr>
        </p:nvPicPr>
        <p:blipFill>
          <a:blip r:embed="rId3"/>
          <a:stretch>
            <a:fillRect/>
          </a:stretch>
        </p:blipFill>
        <p:spPr>
          <a:xfrm>
            <a:off x="2220409" y="1825625"/>
            <a:ext cx="7751183" cy="4351338"/>
          </a:xfrm>
          <a:prstGeom prst="rect">
            <a:avLst/>
          </a:prstGeom>
        </p:spPr>
      </p:pic>
      <p:sp>
        <p:nvSpPr>
          <p:cNvPr id="3" name="スライド番号プレースホルダー 2">
            <a:extLst>
              <a:ext uri="{FF2B5EF4-FFF2-40B4-BE49-F238E27FC236}">
                <a16:creationId xmlns:a16="http://schemas.microsoft.com/office/drawing/2014/main" id="{451B026F-4BE8-4218-8B32-BABB25FA0960}"/>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7</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1122674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z="2000" dirty="0">
                <a:latin typeface="Meiryo UI" panose="020B0604030504040204" pitchFamily="50" charset="-128"/>
                <a:ea typeface="Meiryo UI" panose="020B0604030504040204" pitchFamily="50" charset="-128"/>
              </a:rPr>
              <a:t>3.</a:t>
            </a:r>
            <a:r>
              <a:rPr lang="ja-JP" altLang="en-US" sz="2000" dirty="0">
                <a:latin typeface="Meiryo UI" panose="020B0604030504040204" pitchFamily="50" charset="-128"/>
                <a:ea typeface="Meiryo UI" panose="020B0604030504040204" pitchFamily="50" charset="-128"/>
              </a:rPr>
              <a:t>標的型攻撃メールの手口</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メール種別割合</a:t>
            </a:r>
            <a:endParaRPr kumimoji="1" lang="ja-JP" altLang="en-US"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a:xfrm>
            <a:off x="2152650" y="1825625"/>
            <a:ext cx="8248222" cy="4351338"/>
          </a:xfrm>
        </p:spPr>
        <p:txBody>
          <a:bodyPr>
            <a:normAutofit/>
          </a:bodyPr>
          <a:lstStyle/>
          <a:p>
            <a:r>
              <a:rPr lang="ja-JP" altLang="en-US" sz="3200" dirty="0">
                <a:latin typeface="Meiryo UI" panose="020B0604030504040204" pitchFamily="50" charset="-128"/>
                <a:ea typeface="Meiryo UI" panose="020B0604030504040204" pitchFamily="50" charset="-128"/>
              </a:rPr>
              <a:t>悪意のある添付ファイルや</a:t>
            </a:r>
            <a:r>
              <a:rPr lang="en-US" altLang="ja-JP" sz="3200" dirty="0">
                <a:latin typeface="Meiryo UI" panose="020B0604030504040204" pitchFamily="50" charset="-128"/>
                <a:ea typeface="Meiryo UI" panose="020B0604030504040204" pitchFamily="50" charset="-128"/>
              </a:rPr>
              <a:t>URL</a:t>
            </a:r>
            <a:r>
              <a:rPr lang="ja-JP" altLang="en-US" sz="3200" dirty="0">
                <a:latin typeface="Meiryo UI" panose="020B0604030504040204" pitchFamily="50" charset="-128"/>
                <a:ea typeface="Meiryo UI" panose="020B0604030504040204" pitchFamily="50" charset="-128"/>
              </a:rPr>
              <a:t>リンクから誘導</a:t>
            </a:r>
          </a:p>
          <a:p>
            <a:endParaRPr lang="ja-JP" altLang="en-US" sz="3200" dirty="0">
              <a:latin typeface="Meiryo UI" panose="020B0604030504040204" pitchFamily="50" charset="-128"/>
              <a:ea typeface="Meiryo UI" panose="020B0604030504040204" pitchFamily="50" charset="-128"/>
            </a:endParaRPr>
          </a:p>
          <a:p>
            <a:endParaRPr lang="ja-JP" altLang="en-US" sz="3200" dirty="0">
              <a:latin typeface="Meiryo UI" panose="020B0604030504040204" pitchFamily="50" charset="-128"/>
              <a:ea typeface="Meiryo UI" panose="020B0604030504040204" pitchFamily="50" charset="-128"/>
            </a:endParaRPr>
          </a:p>
        </p:txBody>
      </p:sp>
      <p:pic>
        <p:nvPicPr>
          <p:cNvPr id="4" name="図 3" descr="画面の領域"/>
          <p:cNvPicPr>
            <a:picLocks noChangeAspect="1"/>
          </p:cNvPicPr>
          <p:nvPr/>
        </p:nvPicPr>
        <p:blipFill rotWithShape="1">
          <a:blip r:embed="rId3">
            <a:extLst>
              <a:ext uri="{28A0092B-C50C-407E-A947-70E740481C1C}">
                <a14:useLocalDpi xmlns:a14="http://schemas.microsoft.com/office/drawing/2010/main" val="0"/>
              </a:ext>
            </a:extLst>
          </a:blip>
          <a:srcRect t="19182"/>
          <a:stretch/>
        </p:blipFill>
        <p:spPr>
          <a:xfrm>
            <a:off x="2855641" y="2408729"/>
            <a:ext cx="6728368" cy="4102386"/>
          </a:xfrm>
          <a:prstGeom prst="rect">
            <a:avLst/>
          </a:prstGeom>
        </p:spPr>
      </p:pic>
      <p:sp>
        <p:nvSpPr>
          <p:cNvPr id="5" name="スライド番号プレースホルダー 4">
            <a:extLst>
              <a:ext uri="{FF2B5EF4-FFF2-40B4-BE49-F238E27FC236}">
                <a16:creationId xmlns:a16="http://schemas.microsoft.com/office/drawing/2014/main" id="{91F3430E-B225-4EDE-81BA-B692AD520B57}"/>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8</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3258789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z="2000" dirty="0">
                <a:latin typeface="Meiryo UI" panose="020B0604030504040204" pitchFamily="50" charset="-128"/>
                <a:ea typeface="Meiryo UI" panose="020B0604030504040204" pitchFamily="50" charset="-128"/>
              </a:rPr>
              <a:t>3.</a:t>
            </a:r>
            <a:r>
              <a:rPr lang="ja-JP" altLang="en-US" sz="2000" dirty="0">
                <a:latin typeface="Meiryo UI" panose="020B0604030504040204" pitchFamily="50" charset="-128"/>
                <a:ea typeface="Meiryo UI" panose="020B0604030504040204" pitchFamily="50" charset="-128"/>
              </a:rPr>
              <a:t>標的型攻撃メールの手口</a:t>
            </a:r>
            <a:br>
              <a:rPr lang="ja-JP" altLang="en-US" dirty="0">
                <a:latin typeface="Meiryo UI" panose="020B0604030504040204" pitchFamily="50" charset="-128"/>
                <a:ea typeface="Meiryo UI" panose="020B0604030504040204" pitchFamily="50" charset="-128"/>
              </a:rPr>
            </a:br>
            <a:r>
              <a:rPr lang="ja-JP" altLang="en-US" sz="3600" dirty="0">
                <a:latin typeface="Meiryo UI" panose="020B0604030504040204" pitchFamily="50" charset="-128"/>
                <a:ea typeface="Meiryo UI" panose="020B0604030504040204" pitchFamily="50" charset="-128"/>
              </a:rPr>
              <a:t>添付ファイル種別割合</a:t>
            </a:r>
            <a:endParaRPr kumimoji="1" lang="ja-JP" altLang="en-US"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a:xfrm>
            <a:off x="2152650" y="1825625"/>
            <a:ext cx="8022190" cy="4351338"/>
          </a:xfrm>
        </p:spPr>
        <p:txBody>
          <a:bodyPr/>
          <a:lstStyle/>
          <a:p>
            <a:r>
              <a:rPr lang="ja-JP" altLang="en-US" dirty="0">
                <a:latin typeface="Meiryo UI" panose="020B0604030504040204" pitchFamily="50" charset="-128"/>
                <a:ea typeface="Meiryo UI" panose="020B0604030504040204" pitchFamily="50" charset="-128"/>
              </a:rPr>
              <a:t>実行ファイル添付や</a:t>
            </a:r>
            <a:r>
              <a:rPr lang="en-US" altLang="ja-JP" dirty="0">
                <a:latin typeface="Meiryo UI" panose="020B0604030504040204" pitchFamily="50" charset="-128"/>
                <a:ea typeface="Meiryo UI" panose="020B0604030504040204" pitchFamily="50" charset="-128"/>
              </a:rPr>
              <a:t>Office</a:t>
            </a:r>
            <a:r>
              <a:rPr lang="ja-JP" altLang="en-US" dirty="0">
                <a:latin typeface="Meiryo UI" panose="020B0604030504040204" pitchFamily="50" charset="-128"/>
                <a:ea typeface="Meiryo UI" panose="020B0604030504040204" pitchFamily="50" charset="-128"/>
              </a:rPr>
              <a:t>文書のマクロ機能を悪用</a:t>
            </a:r>
          </a:p>
          <a:p>
            <a:endParaRPr lang="ja-JP" altLang="en-US" dirty="0">
              <a:latin typeface="Meiryo UI" panose="020B0604030504040204" pitchFamily="50" charset="-128"/>
              <a:ea typeface="Meiryo UI" panose="020B0604030504040204" pitchFamily="50" charset="-128"/>
            </a:endParaRPr>
          </a:p>
          <a:p>
            <a:endParaRPr kumimoji="1" lang="ja-JP" altLang="en-US" dirty="0">
              <a:latin typeface="Meiryo UI" panose="020B0604030504040204" pitchFamily="50" charset="-128"/>
              <a:ea typeface="Meiryo UI" panose="020B0604030504040204" pitchFamily="50" charset="-128"/>
            </a:endParaRPr>
          </a:p>
        </p:txBody>
      </p:sp>
      <p:pic>
        <p:nvPicPr>
          <p:cNvPr id="4" name="図 3" descr="画面の領域"/>
          <p:cNvPicPr>
            <a:picLocks noChangeAspect="1"/>
          </p:cNvPicPr>
          <p:nvPr/>
        </p:nvPicPr>
        <p:blipFill rotWithShape="1">
          <a:blip r:embed="rId3">
            <a:extLst>
              <a:ext uri="{28A0092B-C50C-407E-A947-70E740481C1C}">
                <a14:useLocalDpi xmlns:a14="http://schemas.microsoft.com/office/drawing/2010/main" val="0"/>
              </a:ext>
            </a:extLst>
          </a:blip>
          <a:srcRect t="16870"/>
          <a:stretch/>
        </p:blipFill>
        <p:spPr>
          <a:xfrm>
            <a:off x="2865368" y="2402822"/>
            <a:ext cx="6696744" cy="4172132"/>
          </a:xfrm>
          <a:prstGeom prst="rect">
            <a:avLst/>
          </a:prstGeom>
        </p:spPr>
      </p:pic>
      <p:sp>
        <p:nvSpPr>
          <p:cNvPr id="5" name="テキスト ボックス 4"/>
          <p:cNvSpPr txBox="1"/>
          <p:nvPr/>
        </p:nvSpPr>
        <p:spPr>
          <a:xfrm>
            <a:off x="6744072" y="5060528"/>
            <a:ext cx="2556000" cy="1200329"/>
          </a:xfrm>
          <a:prstGeom prst="rect">
            <a:avLst/>
          </a:prstGeom>
          <a:solidFill>
            <a:srgbClr val="FFFF00"/>
          </a:solidFill>
          <a:ln w="28575">
            <a:solidFill>
              <a:schemeClr val="tx1"/>
            </a:solidFill>
          </a:ln>
        </p:spPr>
        <p:txBody>
          <a:bodyPr wrap="square" rtlCol="0" anchor="ctr">
            <a:spAutoFit/>
          </a:bodyPr>
          <a:lstStyle/>
          <a:p>
            <a:pPr marL="0" lvl="1" algn="ctr"/>
            <a:r>
              <a:rPr lang="ja-JP" altLang="en-US" sz="2000" dirty="0">
                <a:solidFill>
                  <a:prstClr val="black"/>
                </a:solidFill>
                <a:latin typeface="ＭＳ Ｐゴシック" panose="020B0600070205080204" pitchFamily="50" charset="-128"/>
                <a:ea typeface="ＭＳ Ｐゴシック" panose="020B0600070205080204" pitchFamily="50" charset="-128"/>
              </a:rPr>
              <a:t>拡張子の例）</a:t>
            </a:r>
            <a:endParaRPr lang="en-US" altLang="ja-JP" sz="2000" dirty="0">
              <a:solidFill>
                <a:prstClr val="black"/>
              </a:solidFill>
              <a:latin typeface="ＭＳ Ｐゴシック" panose="020B0600070205080204" pitchFamily="50" charset="-128"/>
              <a:ea typeface="ＭＳ Ｐゴシック" panose="020B0600070205080204" pitchFamily="50" charset="-128"/>
            </a:endParaRPr>
          </a:p>
          <a:p>
            <a:pPr marL="0" lvl="1" algn="ctr"/>
            <a:r>
              <a:rPr lang="en-US" altLang="ja-JP" sz="3200" b="1" u="sng" dirty="0">
                <a:solidFill>
                  <a:prstClr val="black"/>
                </a:solidFill>
                <a:latin typeface="ＭＳ Ｐゴシック" panose="020B0600070205080204" pitchFamily="50" charset="-128"/>
                <a:ea typeface="ＭＳ Ｐゴシック" panose="020B0600070205080204" pitchFamily="50" charset="-128"/>
              </a:rPr>
              <a:t>exe</a:t>
            </a:r>
            <a:r>
              <a:rPr lang="ja-JP" altLang="en-US" sz="3200" b="1" u="sng" dirty="0" err="1">
                <a:solidFill>
                  <a:prstClr val="black"/>
                </a:solidFill>
                <a:latin typeface="ＭＳ Ｐゴシック" panose="020B0600070205080204" pitchFamily="50" charset="-128"/>
                <a:ea typeface="ＭＳ Ｐゴシック" panose="020B0600070205080204" pitchFamily="50" charset="-128"/>
              </a:rPr>
              <a:t>、</a:t>
            </a:r>
            <a:r>
              <a:rPr lang="en-US" altLang="ja-JP" sz="3200" b="1" u="sng" dirty="0" err="1">
                <a:solidFill>
                  <a:prstClr val="black"/>
                </a:solidFill>
                <a:latin typeface="ＭＳ Ｐゴシック" panose="020B0600070205080204" pitchFamily="50" charset="-128"/>
                <a:ea typeface="ＭＳ Ｐゴシック" panose="020B0600070205080204" pitchFamily="50" charset="-128"/>
              </a:rPr>
              <a:t>scr</a:t>
            </a:r>
            <a:r>
              <a:rPr lang="ja-JP" altLang="en-US" sz="3200" b="1" u="sng" dirty="0" err="1">
                <a:solidFill>
                  <a:prstClr val="black"/>
                </a:solidFill>
                <a:latin typeface="ＭＳ Ｐゴシック" panose="020B0600070205080204" pitchFamily="50" charset="-128"/>
                <a:ea typeface="ＭＳ Ｐゴシック" panose="020B0600070205080204" pitchFamily="50" charset="-128"/>
              </a:rPr>
              <a:t>、</a:t>
            </a:r>
            <a:r>
              <a:rPr lang="en-US" altLang="ja-JP" sz="3200" b="1" u="sng" dirty="0" err="1">
                <a:solidFill>
                  <a:prstClr val="black"/>
                </a:solidFill>
                <a:latin typeface="ＭＳ Ｐゴシック" panose="020B0600070205080204" pitchFamily="50" charset="-128"/>
                <a:ea typeface="ＭＳ Ｐゴシック" panose="020B0600070205080204" pitchFamily="50" charset="-128"/>
              </a:rPr>
              <a:t>cpl</a:t>
            </a:r>
            <a:endParaRPr lang="en-US" altLang="ja-JP" sz="3200" b="1" u="sng" dirty="0">
              <a:solidFill>
                <a:prstClr val="black"/>
              </a:solidFill>
              <a:latin typeface="ＭＳ Ｐゴシック" panose="020B0600070205080204" pitchFamily="50" charset="-128"/>
              <a:ea typeface="ＭＳ Ｐゴシック" panose="020B0600070205080204" pitchFamily="50" charset="-128"/>
            </a:endParaRPr>
          </a:p>
          <a:p>
            <a:pPr marL="0" lvl="1" algn="ctr"/>
            <a:r>
              <a:rPr lang="ja-JP" altLang="en-US" sz="2000" dirty="0" err="1">
                <a:solidFill>
                  <a:prstClr val="black"/>
                </a:solidFill>
                <a:latin typeface="ＭＳ Ｐゴシック" panose="020B0600070205080204" pitchFamily="50" charset="-128"/>
                <a:ea typeface="ＭＳ Ｐゴシック" panose="020B0600070205080204" pitchFamily="50" charset="-128"/>
              </a:rPr>
              <a:t>には</a:t>
            </a:r>
            <a:r>
              <a:rPr lang="ja-JP" altLang="en-US" sz="2000" dirty="0">
                <a:solidFill>
                  <a:prstClr val="black"/>
                </a:solidFill>
                <a:latin typeface="ＭＳ Ｐゴシック" panose="020B0600070205080204" pitchFamily="50" charset="-128"/>
                <a:ea typeface="ＭＳ Ｐゴシック" panose="020B0600070205080204" pitchFamily="50" charset="-128"/>
              </a:rPr>
              <a:t>要注意</a:t>
            </a:r>
          </a:p>
        </p:txBody>
      </p:sp>
      <p:sp>
        <p:nvSpPr>
          <p:cNvPr id="6" name="テキスト ボックス 5"/>
          <p:cNvSpPr txBox="1"/>
          <p:nvPr/>
        </p:nvSpPr>
        <p:spPr>
          <a:xfrm>
            <a:off x="3503712" y="5316644"/>
            <a:ext cx="2160000" cy="400110"/>
          </a:xfrm>
          <a:prstGeom prst="rect">
            <a:avLst/>
          </a:prstGeom>
          <a:solidFill>
            <a:srgbClr val="FFFF00"/>
          </a:solidFill>
          <a:ln w="28575">
            <a:solidFill>
              <a:schemeClr val="tx1"/>
            </a:solidFill>
          </a:ln>
        </p:spPr>
        <p:txBody>
          <a:bodyPr wrap="square" rtlCol="0" anchor="ctr">
            <a:spAutoFit/>
          </a:bodyPr>
          <a:lstStyle/>
          <a:p>
            <a:pPr marL="0" lvl="1" algn="ctr"/>
            <a:r>
              <a:rPr lang="ja-JP" altLang="en-US" sz="2000" dirty="0">
                <a:solidFill>
                  <a:prstClr val="black"/>
                </a:solidFill>
                <a:latin typeface="Calibri" panose="020F0502020204030204"/>
                <a:ea typeface="ＭＳ Ｐゴシック" panose="020B0600070205080204" pitchFamily="50" charset="-128"/>
              </a:rPr>
              <a:t>マクロ機能を悪用</a:t>
            </a:r>
          </a:p>
        </p:txBody>
      </p:sp>
      <p:sp>
        <p:nvSpPr>
          <p:cNvPr id="7" name="スライド番号プレースホルダー 6">
            <a:extLst>
              <a:ext uri="{FF2B5EF4-FFF2-40B4-BE49-F238E27FC236}">
                <a16:creationId xmlns:a16="http://schemas.microsoft.com/office/drawing/2014/main" id="{6C9B5A54-F383-45CC-BDBD-2C8DF01CB2E2}"/>
              </a:ext>
            </a:extLst>
          </p:cNvPr>
          <p:cNvSpPr>
            <a:spLocks noGrp="1"/>
          </p:cNvSpPr>
          <p:nvPr>
            <p:ph type="sldNum" sz="quarter" idx="12"/>
          </p:nvPr>
        </p:nvSpPr>
        <p:spPr/>
        <p:txBody>
          <a:bodyPr/>
          <a:lstStyle/>
          <a:p>
            <a:fld id="{52F5C37E-78E7-4400-AF3C-CDF83D76E687}" type="slidenum">
              <a:rPr lang="ja-JP" altLang="en-US">
                <a:solidFill>
                  <a:prstClr val="black">
                    <a:tint val="75000"/>
                  </a:prstClr>
                </a:solidFill>
                <a:latin typeface="Calibri" panose="020F0502020204030204"/>
                <a:ea typeface="ＭＳ Ｐゴシック" panose="020B0600070205080204" pitchFamily="50" charset="-128"/>
              </a:rPr>
              <a:pPr/>
              <a:t>9</a:t>
            </a:fld>
            <a:endParaRPr lang="ja-JP" altLang="en-US">
              <a:solidFill>
                <a:prstClr val="black">
                  <a:tint val="75000"/>
                </a:prstClr>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1272496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1908</Words>
  <Application>Microsoft Office PowerPoint</Application>
  <PresentationFormat>ワイド画面</PresentationFormat>
  <Paragraphs>164</Paragraphs>
  <Slides>20</Slides>
  <Notes>17</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20</vt:i4>
      </vt:variant>
    </vt:vector>
  </HeadingPairs>
  <TitlesOfParts>
    <vt:vector size="28" baseType="lpstr">
      <vt:lpstr>Meiryo UI</vt:lpstr>
      <vt:lpstr>ＭＳ Ｐゴシック</vt:lpstr>
      <vt:lpstr>游ゴシック</vt:lpstr>
      <vt:lpstr>Arial</vt:lpstr>
      <vt:lpstr>Calibri</vt:lpstr>
      <vt:lpstr>Calibri Light</vt:lpstr>
      <vt:lpstr>Office テーマ</vt:lpstr>
      <vt:lpstr>1_Office テーマ</vt:lpstr>
      <vt:lpstr>本資料の使用条件</vt:lpstr>
      <vt:lpstr>映像で知る情報セキュリティ</vt:lpstr>
      <vt:lpstr>目次</vt:lpstr>
      <vt:lpstr>1.はじめに</vt:lpstr>
      <vt:lpstr>映像をご覧ください</vt:lpstr>
      <vt:lpstr>2.標的型攻撃メールとは？</vt:lpstr>
      <vt:lpstr>2.標的型攻撃メールとは？</vt:lpstr>
      <vt:lpstr>3.標的型攻撃メールの手口 メール種別割合</vt:lpstr>
      <vt:lpstr>3.標的型攻撃メールの手口 添付ファイル種別割合</vt:lpstr>
      <vt:lpstr>3.標的型攻撃メールの手口 送信元メールアドレスの種類</vt:lpstr>
      <vt:lpstr>4.標的型攻撃メール対策の基本</vt:lpstr>
      <vt:lpstr>4.標的型攻撃メール対策の基本① ソフトウェアを最新に保つ</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5.不審なメールに気付いたら</vt:lpstr>
      <vt:lpstr>参考資料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2024-08-05T06:49:20Z</dcterms:created>
  <dcterms:modified xsi:type="dcterms:W3CDTF">2025-04-21T08:21:06Z</dcterms:modified>
</cp:coreProperties>
</file>