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11"/>
  </p:notesMasterIdLst>
  <p:sldIdLst>
    <p:sldId id="289" r:id="rId3"/>
    <p:sldId id="265" r:id="rId4"/>
    <p:sldId id="266" r:id="rId5"/>
    <p:sldId id="256" r:id="rId6"/>
    <p:sldId id="370" r:id="rId7"/>
    <p:sldId id="375" r:id="rId8"/>
    <p:sldId id="373" r:id="rId9"/>
    <p:sldId id="372" r:id="rId10"/>
    <p:sldId id="371"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 id="434" r:id="rId70"/>
    <p:sldId id="435" r:id="rId71"/>
    <p:sldId id="436" r:id="rId72"/>
    <p:sldId id="437"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464" r:id="rId100"/>
    <p:sldId id="465" r:id="rId101"/>
    <p:sldId id="466" r:id="rId102"/>
    <p:sldId id="467" r:id="rId103"/>
    <p:sldId id="468" r:id="rId104"/>
    <p:sldId id="469" r:id="rId105"/>
    <p:sldId id="470" r:id="rId106"/>
    <p:sldId id="471" r:id="rId107"/>
    <p:sldId id="472" r:id="rId108"/>
    <p:sldId id="473" r:id="rId109"/>
    <p:sldId id="474" r:id="rId1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1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1758D-1436-491C-821F-863604D61FEF}" type="datetimeFigureOut">
              <a:rPr kumimoji="1" lang="ja-JP" altLang="en-US" smtClean="0"/>
              <a:t>2026/1/14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2AA4D-7AD5-4656-A504-25862397CC4A}" type="slidenum">
              <a:rPr kumimoji="1" lang="ja-JP" altLang="en-US" smtClean="0"/>
              <a:t>‹#›</a:t>
            </a:fld>
            <a:endParaRPr kumimoji="1" lang="ja-JP" altLang="en-US"/>
          </a:p>
        </p:txBody>
      </p:sp>
    </p:spTree>
    <p:extLst>
      <p:ext uri="{BB962C8B-B14F-4D97-AF65-F5344CB8AC3E}">
        <p14:creationId xmlns:p14="http://schemas.microsoft.com/office/powerpoint/2010/main" val="1637948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0ABD3E-827C-4A51-8E7D-747227E34A09}"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2521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981D575-2968-48AA-874E-EC6E0AE5232A}" type="slidenum">
              <a:rPr kumimoji="1" lang="ja-JP" altLang="en-US" smtClean="0"/>
              <a:t>4</a:t>
            </a:fld>
            <a:endParaRPr kumimoji="1" lang="ja-JP" altLang="en-US"/>
          </a:p>
        </p:txBody>
      </p:sp>
    </p:spTree>
    <p:extLst>
      <p:ext uri="{BB962C8B-B14F-4D97-AF65-F5344CB8AC3E}">
        <p14:creationId xmlns:p14="http://schemas.microsoft.com/office/powerpoint/2010/main" val="284675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BB634-1295-BCA7-4A1A-721F658BBDE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60352E-2C1D-10D5-052D-6E3EDBC09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25BF4A-FC19-DDAE-D140-52AE46481978}"/>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CA927FB9-7A93-C115-C88B-E61875856C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EE7C8D-365A-D193-3052-169418288525}"/>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13306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346AA-3257-B26E-F958-C239465DB75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E65FD1-4F82-FA13-BC01-631636CD25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E6564E-E94F-F1A1-DDD7-94AE76A88F6A}"/>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AC11DF4E-DD79-D186-DD28-69933B8800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C72D82-CFD3-45E3-2A2E-8A9FDF4667EB}"/>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89644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45D31B9-5DCD-C029-C499-9502E938ECA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D9AED5-E0F2-F8C9-43F4-CF920E7B3E3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725044-4245-E183-9024-194D8F27B23D}"/>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D408AD37-E044-81BB-D0A3-1B2B67837C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DBB351-91BE-26D5-D46C-94135A596454}"/>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25805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6096000" y="260351"/>
            <a:ext cx="5471584" cy="366713"/>
          </a:xfrm>
          <a:prstGeom prst="rect">
            <a:avLst/>
          </a:prstGeom>
          <a:noFill/>
          <a:ln w="9525">
            <a:noFill/>
            <a:miter lim="800000"/>
            <a:headEnd/>
            <a:tailEnd/>
          </a:ln>
          <a:effectLst/>
        </p:spPr>
        <p:txBody>
          <a:bodyPr>
            <a:spAutoFit/>
          </a:bodyPr>
          <a:lstStyle/>
          <a:p>
            <a:pPr>
              <a:spcBef>
                <a:spcPct val="50000"/>
              </a:spcBef>
              <a:defRPr/>
            </a:pPr>
            <a:endParaRPr lang="ja-JP" altLang="ja-JP" sz="1800">
              <a:ea typeface="ＭＳ Ｐゴシック" pitchFamily="50" charset="-128"/>
            </a:endParaRPr>
          </a:p>
        </p:txBody>
      </p:sp>
      <p:sp>
        <p:nvSpPr>
          <p:cNvPr id="5123" name="Rectangle 3"/>
          <p:cNvSpPr>
            <a:spLocks noGrp="1" noChangeArrowheads="1"/>
          </p:cNvSpPr>
          <p:nvPr>
            <p:ph type="ctrTitle"/>
          </p:nvPr>
        </p:nvSpPr>
        <p:spPr>
          <a:xfrm>
            <a:off x="1583267" y="1958976"/>
            <a:ext cx="9455151" cy="1325563"/>
          </a:xfrm>
        </p:spPr>
        <p:txBody>
          <a:bodyPr/>
          <a:lstStyle>
            <a:lvl1pPr>
              <a:defRPr/>
            </a:lvl1pPr>
          </a:lstStyle>
          <a:p>
            <a:r>
              <a:rPr lang="ja-JP" altLang="en-US" dirty="0"/>
              <a:t>マスタ タイトルの書式設定</a:t>
            </a:r>
          </a:p>
        </p:txBody>
      </p:sp>
      <p:sp>
        <p:nvSpPr>
          <p:cNvPr id="5124" name="Rectangle 4"/>
          <p:cNvSpPr>
            <a:spLocks noGrp="1" noChangeArrowheads="1"/>
          </p:cNvSpPr>
          <p:nvPr>
            <p:ph type="subTitle" idx="1"/>
          </p:nvPr>
        </p:nvSpPr>
        <p:spPr>
          <a:xfrm>
            <a:off x="2639484" y="3933825"/>
            <a:ext cx="8534400" cy="1752600"/>
          </a:xfrm>
        </p:spPr>
        <p:txBody>
          <a:bodyPr anchor="ctr"/>
          <a:lstStyle>
            <a:lvl1pPr marL="0" indent="0" algn="r">
              <a:buFontTx/>
              <a:buNone/>
              <a:defRPr sz="2800"/>
            </a:lvl1pPr>
          </a:lstStyle>
          <a:p>
            <a:r>
              <a:rPr lang="ja-JP" altLang="en-US"/>
              <a:t>マスタ サブタイトルの書式設定</a:t>
            </a:r>
          </a:p>
        </p:txBody>
      </p:sp>
      <p:sp>
        <p:nvSpPr>
          <p:cNvPr id="10" name="Rectangle 5"/>
          <p:cNvSpPr>
            <a:spLocks noGrp="1" noChangeArrowheads="1"/>
          </p:cNvSpPr>
          <p:nvPr>
            <p:ph type="dt" sz="half" idx="10"/>
          </p:nvPr>
        </p:nvSpPr>
        <p:spPr>
          <a:xfrm>
            <a:off x="527051" y="5876926"/>
            <a:ext cx="2844800" cy="352425"/>
          </a:xfrm>
        </p:spPr>
        <p:txBody>
          <a:bodyPr/>
          <a:lstStyle>
            <a:lvl1pPr>
              <a:defRPr/>
            </a:lvl1pPr>
          </a:lstStyle>
          <a:p>
            <a:pPr>
              <a:defRPr/>
            </a:pPr>
            <a:endParaRPr lang="en-US" altLang="ja-JP"/>
          </a:p>
        </p:txBody>
      </p:sp>
      <p:sp>
        <p:nvSpPr>
          <p:cNvPr id="12" name="Rectangle 7"/>
          <p:cNvSpPr>
            <a:spLocks noGrp="1" noChangeArrowheads="1"/>
          </p:cNvSpPr>
          <p:nvPr>
            <p:ph type="sldNum" sz="quarter" idx="12"/>
          </p:nvPr>
        </p:nvSpPr>
        <p:spPr>
          <a:xfrm>
            <a:off x="9169400" y="6453189"/>
            <a:ext cx="2844800" cy="333375"/>
          </a:xfrm>
        </p:spPr>
        <p:txBody>
          <a:bodyPr/>
          <a:lstStyle>
            <a:lvl1pPr>
              <a:defRPr sz="1600">
                <a:latin typeface="+mn-lt"/>
              </a:defRPr>
            </a:lvl1pPr>
          </a:lstStyle>
          <a:p>
            <a:pPr>
              <a:defRPr/>
            </a:pPr>
            <a:fld id="{238917A3-B0B9-4426-A506-3EC02E31CE71}" type="slidenum">
              <a:rPr lang="en-US" altLang="ja-JP" smtClean="0"/>
              <a:pPr>
                <a:defRPr/>
              </a:pPr>
              <a:t>‹#›</a:t>
            </a:fld>
            <a:endParaRPr lang="en-US" altLang="ja-JP" dirty="0"/>
          </a:p>
        </p:txBody>
      </p:sp>
    </p:spTree>
    <p:extLst>
      <p:ext uri="{BB962C8B-B14F-4D97-AF65-F5344CB8AC3E}">
        <p14:creationId xmlns:p14="http://schemas.microsoft.com/office/powerpoint/2010/main" val="323636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3014" y="1"/>
            <a:ext cx="10862733" cy="993775"/>
          </a:xfrm>
        </p:spPr>
        <p:txBody>
          <a:bodyPr/>
          <a:lstStyle>
            <a:lvl1pPr>
              <a:defRPr sz="2800">
                <a:latin typeface="+mj-ea"/>
                <a:ea typeface="+mj-ea"/>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p:txBody>
          <a:bodyPr/>
          <a:lstStyle>
            <a:lvl1pPr>
              <a:defRPr sz="2800">
                <a:latin typeface="+mn-ea"/>
                <a:ea typeface="+mn-ea"/>
              </a:defRPr>
            </a:lvl1pPr>
            <a:lvl2pPr marL="742950" indent="-285750">
              <a:buFont typeface="Wingdings" panose="05000000000000000000" pitchFamily="2" charset="2"/>
              <a:buChar char="n"/>
              <a:defRPr sz="2400">
                <a:latin typeface="+mn-ea"/>
                <a:ea typeface="+mn-ea"/>
              </a:defRPr>
            </a:lvl2pPr>
            <a:lvl3pPr>
              <a:buClr>
                <a:schemeClr val="tx2"/>
              </a:buClr>
              <a:defRPr sz="2000">
                <a:latin typeface="+mn-ea"/>
                <a:ea typeface="+mn-ea"/>
              </a:defRPr>
            </a:lvl3pPr>
            <a:lvl4pPr>
              <a:defRPr sz="1800">
                <a:latin typeface="+mn-ea"/>
                <a:ea typeface="+mn-ea"/>
              </a:defRPr>
            </a:lvl4pPr>
            <a:lvl5pPr>
              <a:defRPr sz="1600">
                <a:latin typeface="+mn-ea"/>
                <a:ea typeface="+mn-ea"/>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5"/>
          <p:cNvSpPr>
            <a:spLocks noGrp="1" noChangeArrowheads="1"/>
          </p:cNvSpPr>
          <p:nvPr>
            <p:ph type="dt" sz="half" idx="10"/>
          </p:nvPr>
        </p:nvSpPr>
        <p:spPr>
          <a:ln/>
        </p:spPr>
        <p:txBody>
          <a:bodyPr/>
          <a:lstStyle>
            <a:lvl1pPr>
              <a:defRPr>
                <a:latin typeface="+mn-ea"/>
                <a:ea typeface="+mn-ea"/>
              </a:defRPr>
            </a:lvl1pPr>
          </a:lstStyle>
          <a:p>
            <a:pPr>
              <a:defRPr/>
            </a:pPr>
            <a:endParaRPr lang="en-US" altLang="ja-JP" dirty="0"/>
          </a:p>
        </p:txBody>
      </p:sp>
      <p:sp>
        <p:nvSpPr>
          <p:cNvPr id="6" name="Rectangle 7"/>
          <p:cNvSpPr>
            <a:spLocks noGrp="1" noChangeArrowheads="1"/>
          </p:cNvSpPr>
          <p:nvPr>
            <p:ph type="sldNum" sz="quarter" idx="12"/>
          </p:nvPr>
        </p:nvSpPr>
        <p:spPr>
          <a:ln/>
        </p:spPr>
        <p:txBody>
          <a:bodyPr/>
          <a:lstStyle>
            <a:lvl1pPr>
              <a:defRPr sz="1600">
                <a:latin typeface="+mn-lt"/>
                <a:ea typeface="+mn-ea"/>
              </a:defRPr>
            </a:lvl1pPr>
          </a:lstStyle>
          <a:p>
            <a:pPr>
              <a:defRPr/>
            </a:pPr>
            <a:fld id="{6721F58E-FF0A-4E20-95E1-27782925FA6E}" type="slidenum">
              <a:rPr lang="en-US" altLang="ja-JP" smtClean="0"/>
              <a:pPr>
                <a:defRPr/>
              </a:pPr>
              <a:t>‹#›</a:t>
            </a:fld>
            <a:endParaRPr lang="en-US" altLang="ja-JP" dirty="0"/>
          </a:p>
        </p:txBody>
      </p:sp>
    </p:spTree>
    <p:extLst>
      <p:ext uri="{BB962C8B-B14F-4D97-AF65-F5344CB8AC3E}">
        <p14:creationId xmlns:p14="http://schemas.microsoft.com/office/powerpoint/2010/main" val="27196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1556793"/>
            <a:ext cx="10363200" cy="2376263"/>
          </a:xfrm>
        </p:spPr>
        <p:txBody>
          <a:bodyPr anchor="t"/>
          <a:lstStyle>
            <a:lvl1pPr algn="ctr">
              <a:defRPr sz="4000" b="1" cap="all"/>
            </a:lvl1pPr>
          </a:lstStyle>
          <a:p>
            <a:r>
              <a:rPr lang="ja-JP" altLang="en-US" dirty="0"/>
              <a:t>マスタ タイトルの書式設定</a:t>
            </a:r>
          </a:p>
        </p:txBody>
      </p:sp>
      <p:sp>
        <p:nvSpPr>
          <p:cNvPr id="3" name="テキスト プレースホルダ 2"/>
          <p:cNvSpPr>
            <a:spLocks noGrp="1"/>
          </p:cNvSpPr>
          <p:nvPr>
            <p:ph type="body" idx="1"/>
          </p:nvPr>
        </p:nvSpPr>
        <p:spPr>
          <a:xfrm>
            <a:off x="963084" y="4083064"/>
            <a:ext cx="103632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
          <p:cNvSpPr>
            <a:spLocks noGrp="1" noChangeArrowheads="1"/>
          </p:cNvSpPr>
          <p:nvPr>
            <p:ph type="ftr" sz="quarter" idx="11"/>
          </p:nvPr>
        </p:nvSpPr>
        <p:spPr>
          <a:xfrm>
            <a:off x="4079776" y="6093297"/>
            <a:ext cx="3860800" cy="288925"/>
          </a:xfrm>
          <a:prstGeom prst="rect">
            <a:avLst/>
          </a:prstGeom>
          <a:ln/>
        </p:spPr>
        <p:txBody>
          <a:bodyPr/>
          <a:lstStyle>
            <a:lvl1pPr>
              <a:defRPr/>
            </a:lvl1pPr>
          </a:lstStyle>
          <a:p>
            <a:pPr>
              <a:defRPr/>
            </a:pPr>
            <a:endParaRPr lang="en-US" altLang="ja-JP" dirty="0"/>
          </a:p>
        </p:txBody>
      </p:sp>
      <p:sp>
        <p:nvSpPr>
          <p:cNvPr id="6" name="Rectangle 7"/>
          <p:cNvSpPr>
            <a:spLocks noGrp="1" noChangeArrowheads="1"/>
          </p:cNvSpPr>
          <p:nvPr>
            <p:ph type="sldNum" sz="quarter" idx="12"/>
          </p:nvPr>
        </p:nvSpPr>
        <p:spPr>
          <a:ln/>
        </p:spPr>
        <p:txBody>
          <a:bodyPr/>
          <a:lstStyle>
            <a:lvl1pPr>
              <a:defRPr sz="1600">
                <a:latin typeface="+mn-lt"/>
              </a:defRPr>
            </a:lvl1pPr>
          </a:lstStyle>
          <a:p>
            <a:pPr>
              <a:defRPr/>
            </a:pPr>
            <a:fld id="{1F84CD39-F3FF-4CFE-A769-1511C1B29309}" type="slidenum">
              <a:rPr lang="en-US" altLang="ja-JP" smtClean="0"/>
              <a:pPr>
                <a:defRPr/>
              </a:pPr>
              <a:t>‹#›</a:t>
            </a:fld>
            <a:endParaRPr lang="en-US" altLang="ja-JP"/>
          </a:p>
        </p:txBody>
      </p:sp>
    </p:spTree>
    <p:extLst>
      <p:ext uri="{BB962C8B-B14F-4D97-AF65-F5344CB8AC3E}">
        <p14:creationId xmlns:p14="http://schemas.microsoft.com/office/powerpoint/2010/main" val="417431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3014" y="1"/>
            <a:ext cx="10834353" cy="993775"/>
          </a:xfrm>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664634" y="1412876"/>
            <a:ext cx="5329767"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6197601" y="1412876"/>
            <a:ext cx="5329767"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AD7BCC7-C4CA-4C33-A073-C6C41FF0FF93}" type="slidenum">
              <a:rPr lang="en-US" altLang="ja-JP"/>
              <a:pPr>
                <a:defRPr/>
              </a:pPr>
              <a:t>‹#›</a:t>
            </a:fld>
            <a:endParaRPr lang="en-US" altLang="ja-JP"/>
          </a:p>
        </p:txBody>
      </p:sp>
    </p:spTree>
    <p:extLst>
      <p:ext uri="{BB962C8B-B14F-4D97-AF65-F5344CB8AC3E}">
        <p14:creationId xmlns:p14="http://schemas.microsoft.com/office/powerpoint/2010/main" val="200842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19403" y="0"/>
            <a:ext cx="10972800" cy="1143000"/>
          </a:xfrm>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7B75DCAB-59A5-4960-92E7-06ED6552B365}" type="slidenum">
              <a:rPr lang="en-US" altLang="ja-JP"/>
              <a:pPr>
                <a:defRPr/>
              </a:pPr>
              <a:t>‹#›</a:t>
            </a:fld>
            <a:endParaRPr lang="en-US" altLang="ja-JP"/>
          </a:p>
        </p:txBody>
      </p:sp>
    </p:spTree>
    <p:extLst>
      <p:ext uri="{BB962C8B-B14F-4D97-AF65-F5344CB8AC3E}">
        <p14:creationId xmlns:p14="http://schemas.microsoft.com/office/powerpoint/2010/main" val="74642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6C6354F1-8494-43A5-8E1E-62FD0FA1D818}" type="slidenum">
              <a:rPr lang="en-US" altLang="ja-JP"/>
              <a:pPr>
                <a:defRPr/>
              </a:pPr>
              <a:t>‹#›</a:t>
            </a:fld>
            <a:endParaRPr lang="en-US" altLang="ja-JP"/>
          </a:p>
        </p:txBody>
      </p:sp>
    </p:spTree>
    <p:extLst>
      <p:ext uri="{BB962C8B-B14F-4D97-AF65-F5344CB8AC3E}">
        <p14:creationId xmlns:p14="http://schemas.microsoft.com/office/powerpoint/2010/main" val="294451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E61B3E88-9E9C-4B31-A323-CE089D19ED8C}" type="slidenum">
              <a:rPr lang="en-US" altLang="ja-JP"/>
              <a:pPr>
                <a:defRPr/>
              </a:pPr>
              <a:t>‹#›</a:t>
            </a:fld>
            <a:endParaRPr lang="en-US" altLang="ja-JP"/>
          </a:p>
        </p:txBody>
      </p:sp>
    </p:spTree>
    <p:extLst>
      <p:ext uri="{BB962C8B-B14F-4D97-AF65-F5344CB8AC3E}">
        <p14:creationId xmlns:p14="http://schemas.microsoft.com/office/powerpoint/2010/main" val="3082407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B81FB88B-C397-4D98-842A-A7641E913BD1}" type="slidenum">
              <a:rPr lang="en-US" altLang="ja-JP"/>
              <a:pPr>
                <a:defRPr/>
              </a:pPr>
              <a:t>‹#›</a:t>
            </a:fld>
            <a:endParaRPr lang="en-US" altLang="ja-JP"/>
          </a:p>
        </p:txBody>
      </p:sp>
    </p:spTree>
    <p:extLst>
      <p:ext uri="{BB962C8B-B14F-4D97-AF65-F5344CB8AC3E}">
        <p14:creationId xmlns:p14="http://schemas.microsoft.com/office/powerpoint/2010/main" val="4288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6BCEE-1452-29D1-CE21-E175B02CAB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30D91A-1FDC-4AD7-2242-2AB05FF214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903F5D-58B4-E53A-0DA6-D36AC78225FF}"/>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972F2C5C-A803-15D4-C624-D08F66A561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80E857-853F-5C97-7C56-B6D996166B1D}"/>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16451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D643F114-CAC9-40A3-AA0A-1D80C8AA2BE9}" type="slidenum">
              <a:rPr lang="en-US" altLang="ja-JP"/>
              <a:pPr>
                <a:defRPr/>
              </a:pPr>
              <a:t>‹#›</a:t>
            </a:fld>
            <a:endParaRPr lang="en-US" altLang="ja-JP"/>
          </a:p>
        </p:txBody>
      </p:sp>
    </p:spTree>
    <p:extLst>
      <p:ext uri="{BB962C8B-B14F-4D97-AF65-F5344CB8AC3E}">
        <p14:creationId xmlns:p14="http://schemas.microsoft.com/office/powerpoint/2010/main" val="2470556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DC9D7312-C9C7-4651-A506-5FB0CA390AFC}" type="slidenum">
              <a:rPr lang="en-US" altLang="ja-JP"/>
              <a:pPr>
                <a:defRPr/>
              </a:pPr>
              <a:t>‹#›</a:t>
            </a:fld>
            <a:endParaRPr lang="en-US" altLang="ja-JP"/>
          </a:p>
        </p:txBody>
      </p:sp>
    </p:spTree>
    <p:extLst>
      <p:ext uri="{BB962C8B-B14F-4D97-AF65-F5344CB8AC3E}">
        <p14:creationId xmlns:p14="http://schemas.microsoft.com/office/powerpoint/2010/main" val="2434627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11684" y="260350"/>
            <a:ext cx="2715683" cy="60769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64633" y="260350"/>
            <a:ext cx="7943851" cy="60769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xfrm>
            <a:off x="4165600" y="6524626"/>
            <a:ext cx="3860800" cy="288925"/>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859580F8-A0A3-4E06-800E-2D1054E1FD3D}" type="slidenum">
              <a:rPr lang="en-US" altLang="ja-JP"/>
              <a:pPr>
                <a:defRPr/>
              </a:pPr>
              <a:t>‹#›</a:t>
            </a:fld>
            <a:endParaRPr lang="en-US" altLang="ja-JP"/>
          </a:p>
        </p:txBody>
      </p:sp>
    </p:spTree>
    <p:extLst>
      <p:ext uri="{BB962C8B-B14F-4D97-AF65-F5344CB8AC3E}">
        <p14:creationId xmlns:p14="http://schemas.microsoft.com/office/powerpoint/2010/main" val="235235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C3C32-ABE2-ED3A-6BA6-01DBF950BFF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FCB079-05E9-D216-384F-9E64AE045F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C6EFF43-D844-BD2C-21FB-903FEFEE5148}"/>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71CCB172-766D-5C99-318E-A9DB34202B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AA5413-4F4C-7DA9-A637-18950415204C}"/>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55492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C3E44F-5408-BB25-1912-92D5AFC60A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5DA924-1F2C-406E-828C-58D22D646C4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172A5B-2536-0391-6C7C-1FE3E860382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3330DB-28A8-8034-CCC5-C79D61AD383F}"/>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162DC9C0-AB90-F876-6FEC-EE672D2B6F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A97A94-14E3-95B5-560F-A7E35A7EF92E}"/>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140373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A396AE-A8B7-15EE-FCF7-0F21988CC20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B35990-2EF2-30A6-CD27-BDA265E3D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B294F0C-DD72-8FDE-877D-E47FDAC4CC2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3188A-253B-B712-167D-C43B19625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93ED29-8992-1C42-741A-29C5419984A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8D2C661-2FE7-1CD4-04BA-BB239B92B69F}"/>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8" name="フッター プレースホルダー 7">
            <a:extLst>
              <a:ext uri="{FF2B5EF4-FFF2-40B4-BE49-F238E27FC236}">
                <a16:creationId xmlns:a16="http://schemas.microsoft.com/office/drawing/2014/main" id="{FD105298-AA9D-297F-BD6C-94FE55DB77A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D6A4D2-6BA6-42BC-3E0B-3531BC978756}"/>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107108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049EDA-2BAF-F5F4-28FA-60661334BD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917322-F965-47E6-ABBC-FFEC7EEFDB26}"/>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4" name="フッター プレースホルダー 3">
            <a:extLst>
              <a:ext uri="{FF2B5EF4-FFF2-40B4-BE49-F238E27FC236}">
                <a16:creationId xmlns:a16="http://schemas.microsoft.com/office/drawing/2014/main" id="{1C321649-7EB9-7008-3E99-2CF3ED9A76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24A63AB-9240-E8B4-097A-7A68DF81E434}"/>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308456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05B0D0-BB28-F41B-513F-62456824E469}"/>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3" name="フッター プレースホルダー 2">
            <a:extLst>
              <a:ext uri="{FF2B5EF4-FFF2-40B4-BE49-F238E27FC236}">
                <a16:creationId xmlns:a16="http://schemas.microsoft.com/office/drawing/2014/main" id="{42F6EA12-3FB6-3876-2D9C-1C31D9C041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8E89491-5FEF-D833-7E6F-D94D14EAFDCA}"/>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300305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6D5CA-576C-0FA2-DFD6-06BBB5CF659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0296E2-4400-75EE-C4E2-16C58B23F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48965A0-1D50-271C-48F5-5B1C26338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B114D8-594A-2710-777F-D021210ED4F7}"/>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79EACA53-863C-49F9-8625-561F9DF1B5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A4921C-D951-6EF3-DBFC-7C5186D64677}"/>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8467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A9C5C-6E59-6A0C-5356-1E771CD36B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737365C-0B61-792A-9839-8CB89209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9FE7CF7-49FF-3B59-99C6-483F1B8B2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5A6430-78FD-032C-0D44-6264D0C78F28}"/>
              </a:ext>
            </a:extLst>
          </p:cNvPr>
          <p:cNvSpPr>
            <a:spLocks noGrp="1"/>
          </p:cNvSpPr>
          <p:nvPr>
            <p:ph type="dt" sz="half" idx="10"/>
          </p:nvPr>
        </p:nvSpPr>
        <p:spPr/>
        <p:txBody>
          <a:bodyPr/>
          <a:lstStyle/>
          <a:p>
            <a:fld id="{EBA9CAFC-3D67-4C4F-8C13-E94825F28AE1}"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4E5BE354-9429-491E-AEB1-BE52C5DE45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AD2AF9-BE27-48BC-5FBA-17198C633670}"/>
              </a:ext>
            </a:extLst>
          </p:cNvPr>
          <p:cNvSpPr>
            <a:spLocks noGrp="1"/>
          </p:cNvSpPr>
          <p:nvPr>
            <p:ph type="sldNum" sz="quarter" idx="12"/>
          </p:nvPr>
        </p:nvSpPr>
        <p:spPr/>
        <p:txBody>
          <a:body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55872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5E7CA4-CD50-02BE-1543-7AB7C518A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CF089F-CB75-06C9-D2EA-0F6058E4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8AD8F0-F539-541B-961B-5327D9CA4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A9CAFC-3D67-4C4F-8C13-E94825F28AE1}"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B39AA71D-524E-C24E-0EEA-D799564F0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ED396C0-6E2A-BFFB-97AA-DC6E84688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594B0E-E713-4A6C-AF82-B696B49DE34A}" type="slidenum">
              <a:rPr kumimoji="1" lang="ja-JP" altLang="en-US" smtClean="0"/>
              <a:t>‹#›</a:t>
            </a:fld>
            <a:endParaRPr kumimoji="1" lang="ja-JP" altLang="en-US"/>
          </a:p>
        </p:txBody>
      </p:sp>
    </p:spTree>
    <p:extLst>
      <p:ext uri="{BB962C8B-B14F-4D97-AF65-F5344CB8AC3E}">
        <p14:creationId xmlns:p14="http://schemas.microsoft.com/office/powerpoint/2010/main" val="83965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93014" y="1"/>
            <a:ext cx="9503833"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8" name="Rectangle 4"/>
          <p:cNvSpPr>
            <a:spLocks noGrp="1" noChangeArrowheads="1"/>
          </p:cNvSpPr>
          <p:nvPr>
            <p:ph type="body" idx="1"/>
          </p:nvPr>
        </p:nvSpPr>
        <p:spPr bwMode="auto">
          <a:xfrm>
            <a:off x="664634" y="1412876"/>
            <a:ext cx="10862733"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1" name="Rectangle 5"/>
          <p:cNvSpPr>
            <a:spLocks noGrp="1" noChangeArrowheads="1"/>
          </p:cNvSpPr>
          <p:nvPr>
            <p:ph type="dt" sz="half" idx="2"/>
          </p:nvPr>
        </p:nvSpPr>
        <p:spPr bwMode="auto">
          <a:xfrm>
            <a:off x="609600" y="6381750"/>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ea"/>
                <a:ea typeface="+mn-ea"/>
              </a:defRPr>
            </a:lvl1pPr>
          </a:lstStyle>
          <a:p>
            <a:pPr>
              <a:defRPr/>
            </a:pPr>
            <a:endParaRPr lang="en-US" altLang="ja-JP" dirty="0"/>
          </a:p>
        </p:txBody>
      </p:sp>
      <p:sp>
        <p:nvSpPr>
          <p:cNvPr id="4103" name="Rectangle 7"/>
          <p:cNvSpPr>
            <a:spLocks noGrp="1" noChangeArrowheads="1"/>
          </p:cNvSpPr>
          <p:nvPr>
            <p:ph type="sldNum" sz="quarter" idx="4"/>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mn-lt"/>
                <a:ea typeface="+mn-ea"/>
                <a:cs typeface="Arial" pitchFamily="34" charset="0"/>
              </a:defRPr>
            </a:lvl1pPr>
          </a:lstStyle>
          <a:p>
            <a:pPr>
              <a:defRPr/>
            </a:pPr>
            <a:fld id="{766063C4-1A2A-4D30-A444-F1465A40383E}" type="slidenum">
              <a:rPr lang="en-US" altLang="ja-JP" smtClean="0"/>
              <a:pPr>
                <a:defRPr/>
              </a:pPr>
              <a:t>‹#›</a:t>
            </a:fld>
            <a:endParaRPr lang="en-US" altLang="ja-JP" dirty="0"/>
          </a:p>
        </p:txBody>
      </p:sp>
    </p:spTree>
    <p:extLst>
      <p:ext uri="{BB962C8B-B14F-4D97-AF65-F5344CB8AC3E}">
        <p14:creationId xmlns:p14="http://schemas.microsoft.com/office/powerpoint/2010/main" val="3349590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800">
          <a:solidFill>
            <a:schemeClr val="tx1"/>
          </a:solidFill>
          <a:latin typeface="+mj-ea"/>
          <a:ea typeface="+mj-ea"/>
          <a:cs typeface="+mj-cs"/>
        </a:defRPr>
      </a:lvl1pPr>
      <a:lvl2pPr algn="l" rtl="0" eaLnBrk="0" fontAlgn="base" hangingPunct="0">
        <a:spcBef>
          <a:spcPct val="0"/>
        </a:spcBef>
        <a:spcAft>
          <a:spcPct val="0"/>
        </a:spcAft>
        <a:defRPr kumimoji="1" sz="36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1"/>
          </a:solidFill>
          <a:latin typeface="Arial" charset="0"/>
          <a:ea typeface="ＭＳ Ｐゴシック" pitchFamily="50" charset="-128"/>
        </a:defRPr>
      </a:lvl5pPr>
      <a:lvl6pPr marL="457200" algn="l" rtl="0" fontAlgn="base">
        <a:spcBef>
          <a:spcPct val="0"/>
        </a:spcBef>
        <a:spcAft>
          <a:spcPct val="0"/>
        </a:spcAft>
        <a:defRPr kumimoji="1" sz="3600">
          <a:solidFill>
            <a:schemeClr val="tx1"/>
          </a:solidFill>
          <a:latin typeface="Arial" charset="0"/>
          <a:ea typeface="ＭＳ Ｐゴシック" pitchFamily="50" charset="-128"/>
        </a:defRPr>
      </a:lvl6pPr>
      <a:lvl7pPr marL="914400" algn="l" rtl="0" fontAlgn="base">
        <a:spcBef>
          <a:spcPct val="0"/>
        </a:spcBef>
        <a:spcAft>
          <a:spcPct val="0"/>
        </a:spcAft>
        <a:defRPr kumimoji="1" sz="3600">
          <a:solidFill>
            <a:schemeClr val="tx1"/>
          </a:solidFill>
          <a:latin typeface="Arial" charset="0"/>
          <a:ea typeface="ＭＳ Ｐゴシック" pitchFamily="50" charset="-128"/>
        </a:defRPr>
      </a:lvl7pPr>
      <a:lvl8pPr marL="1371600" algn="l" rtl="0" fontAlgn="base">
        <a:spcBef>
          <a:spcPct val="0"/>
        </a:spcBef>
        <a:spcAft>
          <a:spcPct val="0"/>
        </a:spcAft>
        <a:defRPr kumimoji="1" sz="3600">
          <a:solidFill>
            <a:schemeClr val="tx1"/>
          </a:solidFill>
          <a:latin typeface="Arial" charset="0"/>
          <a:ea typeface="ＭＳ Ｐゴシック" pitchFamily="50" charset="-128"/>
        </a:defRPr>
      </a:lvl8pPr>
      <a:lvl9pPr marL="1828800" algn="l" rtl="0" fontAlgn="base">
        <a:spcBef>
          <a:spcPct val="0"/>
        </a:spcBef>
        <a:spcAft>
          <a:spcPct val="0"/>
        </a:spcAft>
        <a:defRPr kumimoji="1" sz="36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Tx/>
        <a:buFont typeface="Wingdings" pitchFamily="2" charset="2"/>
        <a:buChar char="l"/>
        <a:defRPr kumimoji="1" sz="2800">
          <a:solidFill>
            <a:schemeClr val="tx1"/>
          </a:solidFill>
          <a:latin typeface="+mn-ea"/>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400">
          <a:solidFill>
            <a:schemeClr val="tx1"/>
          </a:solidFill>
          <a:latin typeface="+mn-ea"/>
          <a:ea typeface="+mn-ea"/>
        </a:defRPr>
      </a:lvl2pPr>
      <a:lvl3pPr marL="1143000" indent="-228600" algn="l" rtl="0" eaLnBrk="0" fontAlgn="base" hangingPunct="0">
        <a:spcBef>
          <a:spcPct val="20000"/>
        </a:spcBef>
        <a:spcAft>
          <a:spcPct val="0"/>
        </a:spcAft>
        <a:buClr>
          <a:schemeClr val="tx1"/>
        </a:buClr>
        <a:buChar char="•"/>
        <a:defRPr kumimoji="1" sz="2000">
          <a:solidFill>
            <a:schemeClr val="tx1"/>
          </a:solidFill>
          <a:latin typeface="+mn-ea"/>
          <a:ea typeface="+mn-ea"/>
        </a:defRPr>
      </a:lvl3pPr>
      <a:lvl4pPr marL="1600200" indent="-228600" algn="l" rtl="0" eaLnBrk="0" fontAlgn="base" hangingPunct="0">
        <a:spcBef>
          <a:spcPct val="20000"/>
        </a:spcBef>
        <a:spcAft>
          <a:spcPct val="0"/>
        </a:spcAft>
        <a:buClr>
          <a:schemeClr val="tx1"/>
        </a:buClr>
        <a:buFont typeface="Arial" charset="0"/>
        <a:buChar char="–"/>
        <a:defRPr kumimoji="1" sz="1800">
          <a:solidFill>
            <a:schemeClr val="tx1"/>
          </a:solidFill>
          <a:latin typeface="+mn-ea"/>
          <a:ea typeface="+mn-ea"/>
        </a:defRPr>
      </a:lvl4pPr>
      <a:lvl5pPr marL="2057400" indent="-228600" algn="l" rtl="0" eaLnBrk="0" fontAlgn="base" hangingPunct="0">
        <a:spcBef>
          <a:spcPct val="20000"/>
        </a:spcBef>
        <a:spcAft>
          <a:spcPct val="0"/>
        </a:spcAft>
        <a:buClr>
          <a:schemeClr val="tx1"/>
        </a:buClr>
        <a:buFont typeface="Arial" charset="0"/>
        <a:buChar char="»"/>
        <a:defRPr kumimoji="1" sz="1600">
          <a:solidFill>
            <a:schemeClr val="tx1"/>
          </a:solidFill>
          <a:latin typeface="+mn-ea"/>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npa.go.jp/publications/statistics/cybersecurity/data/R6/R06_cyber_jousei.pdf"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www.itmedia.co.jp/news/articles/2406/14/news130.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www.tdb.co.jp/newsroom/news/5qv35g4a1w/"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https://www.city.meguro.tokyo.jp/kyouikushidou/kosodatekyouiku/gakkoukyouiku/ed20240729.html" TargetMode="External"/><Relationship Id="rId2" Type="http://schemas.openxmlformats.org/officeDocument/2006/relationships/hyperlink" Target="https://www.kyoiku.metro.tokyo.lg.jp/information/press/2024/05/2024053105"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ipa.go.jp/security/10threats/10threats2025.html" TargetMode="Externa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kadokawa.co.jp/topics/12010/" TargetMode="External"/><Relationship Id="rId2" Type="http://schemas.openxmlformats.org/officeDocument/2006/relationships/hyperlink" Target="https://group.kadokawa.co.jp/information/media-download/1356/d3f77b589c58d083/"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ddbj.nig.ac.jp/news/ja/2024-10-22"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rokei.co.jp/news/649/" TargetMode="External"/><Relationship Id="rId2" Type="http://schemas.openxmlformats.org/officeDocument/2006/relationships/hyperlink" Target="https://www.hirokei.co.jp/news/646/" TargetMode="External"/><Relationship Id="rId1" Type="http://schemas.openxmlformats.org/officeDocument/2006/relationships/slideLayout" Target="../slideLayouts/slideLayout1.xml"/><Relationship Id="rId4" Type="http://schemas.openxmlformats.org/officeDocument/2006/relationships/hyperlink" Target="https://www.hirokei.co.jp/news/66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nomoreransom.org/"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digitalforensic.jp/home/act/products/higai-checksheet/"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y.toyota.aichi.jp/pressrelease/1060027/1060257.html" TargetMode="External"/><Relationship Id="rId2" Type="http://schemas.openxmlformats.org/officeDocument/2006/relationships/hyperlink" Target="https://www.iseto.co.jp/news/news_202410.html" TargetMode="External"/><Relationship Id="rId1" Type="http://schemas.openxmlformats.org/officeDocument/2006/relationships/slideLayout" Target="../slideLayouts/slideLayout1.xml"/><Relationship Id="rId6" Type="http://schemas.openxmlformats.org/officeDocument/2006/relationships/hyperlink" Target="https://www.pref.ehime.jp/page/85357.html" TargetMode="External"/><Relationship Id="rId5" Type="http://schemas.openxmlformats.org/officeDocument/2006/relationships/hyperlink" Target="https://www.city.wakayama.wakayama.jp/kurashi/zeikin/1001083/1058780.html" TargetMode="External"/><Relationship Id="rId4" Type="http://schemas.openxmlformats.org/officeDocument/2006/relationships/hyperlink" Target="https://www.pref.tokushima.lg.jp/ippannokata/kurashi/zeikin/724274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kantsu.com/news/6615/" TargetMode="External"/><Relationship Id="rId2" Type="http://schemas.openxmlformats.org/officeDocument/2006/relationships/hyperlink" Target="https://www.kantsu.com/news/6573/" TargetMode="External"/><Relationship Id="rId1" Type="http://schemas.openxmlformats.org/officeDocument/2006/relationships/slideLayout" Target="../slideLayouts/slideLayout1.xml"/><Relationship Id="rId4" Type="http://schemas.openxmlformats.org/officeDocument/2006/relationships/hyperlink" Target="https://www.kantsu.com/news/662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edhat.com/en/blog/urgent-security-alert-fedora-40-and-rawhide-users" TargetMode="External"/><Relationship Id="rId2" Type="http://schemas.openxmlformats.org/officeDocument/2006/relationships/hyperlink" Target="https://www.jpcert.or.jp/newsflash/2024040101.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ti.go.jp/press/2024/08/20240829001/20240829001.html"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jama.or.jp/operation/it/cyb_sec/cyb_sec_guideline.html" TargetMode="External"/><Relationship Id="rId5" Type="http://schemas.openxmlformats.org/officeDocument/2006/relationships/hyperlink" Target="https://www.nisc.go.jp/pdf/policy/general/risktaiou28.pdf" TargetMode="External"/><Relationship Id="rId4" Type="http://schemas.openxmlformats.org/officeDocument/2006/relationships/hyperlink" Target="https://www.meti.go.jp/policy/netsecurity/mng_guide.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security-next.com/155956" TargetMode="External"/><Relationship Id="rId2" Type="http://schemas.openxmlformats.org/officeDocument/2006/relationships/hyperlink" Target="https://www.ipa.go.jp/security/security-alert/2024/alert20240415.html" TargetMode="External"/><Relationship Id="rId1" Type="http://schemas.openxmlformats.org/officeDocument/2006/relationships/slideLayout" Target="../slideLayouts/slideLayout1.xml"/><Relationship Id="rId4" Type="http://schemas.openxmlformats.org/officeDocument/2006/relationships/hyperlink" Target="https://www.jpcert.or.jp/at/2024/at240009.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curity-next.com/158289" TargetMode="External"/><Relationship Id="rId2" Type="http://schemas.openxmlformats.org/officeDocument/2006/relationships/hyperlink" Target="https://www.ipa.go.jp/security/security-alert/2024/alert_20240705.html"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ontec.com/jp/info/2024/2024050700/" TargetMode="External"/><Relationship Id="rId2" Type="http://schemas.openxmlformats.org/officeDocument/2006/relationships/hyperlink" Target="https://nordot.app/1158206853963727018" TargetMode="External"/><Relationship Id="rId1" Type="http://schemas.openxmlformats.org/officeDocument/2006/relationships/slideLayout" Target="../slideLayouts/slideLayout1.xml"/><Relationship Id="rId4" Type="http://schemas.openxmlformats.org/officeDocument/2006/relationships/hyperlink" Target="https://piyolog.hatenadiary.jp/entry/2024/05/03/01504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hyperlink" Target="https://www.livable.co.jp/assets/files/3972" TargetMode="External"/><Relationship Id="rId2" Type="http://schemas.openxmlformats.org/officeDocument/2006/relationships/hyperlink" Target="https://www.prudential.co.jp/news/pdf/841/20240409.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daikin.co.jp/taisetsu/2024/240216"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kuraray.co.jp/news/2024/240325_2"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hyperlink" Target="https://www.ipa.go.jp/security/guide/insider.html"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3.emf"/><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8" Type="http://schemas.openxmlformats.org/officeDocument/2006/relationships/hyperlink" Target="https://www.ipa.go.jp/about/ipanews/ipanews202312.html" TargetMode="External"/><Relationship Id="rId3" Type="http://schemas.openxmlformats.org/officeDocument/2006/relationships/image" Target="../media/image22.emf"/><Relationship Id="rId7" Type="http://schemas.openxmlformats.org/officeDocument/2006/relationships/hyperlink" Target="https://www.ipa.go.jp/security/guide/hjuojm00000055l0-att/ps6vr7000000jvcb.pdf" TargetMode="Externa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8.png"/><Relationship Id="rId4" Type="http://schemas.openxmlformats.org/officeDocument/2006/relationships/image" Target="../media/image23.emf"/><Relationship Id="rId9" Type="http://schemas.openxmlformats.org/officeDocument/2006/relationships/hyperlink" Target="https://www.meti.go.jp/policy/economy/chizai/chiteki/guideline/h31ts.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8.png"/><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8.png"/><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xtech.nikkei.com/atcl/nxt/news/24/01158/" TargetMode="External"/><Relationship Id="rId2" Type="http://schemas.openxmlformats.org/officeDocument/2006/relationships/hyperlink" Target="https://pr.fujitsu.com/jp/news/2024/07/9.html" TargetMode="External"/><Relationship Id="rId1" Type="http://schemas.openxmlformats.org/officeDocument/2006/relationships/slideLayout" Target="../slideLayouts/slideLayout1.xml"/><Relationship Id="rId4" Type="http://schemas.openxmlformats.org/officeDocument/2006/relationships/hyperlink" Target="https://digitaldata-forensics.com/column/cyber_security/15146/"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npa.go.jp/bureau/cyber/koho/caution/caution20241224.html" TargetMode="External"/><Relationship Id="rId2" Type="http://schemas.openxmlformats.org/officeDocument/2006/relationships/hyperlink" Target="https://bitcoin.dmm.com/news/20240531_01" TargetMode="External"/><Relationship Id="rId1" Type="http://schemas.openxmlformats.org/officeDocument/2006/relationships/slideLayout" Target="../slideLayouts/slideLayout1.xml"/><Relationship Id="rId4" Type="http://schemas.openxmlformats.org/officeDocument/2006/relationships/hyperlink" Target="https://bitcoin.dmm.com/news/20241202_01"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nikkei.com/article/DGXZQOUE210L20R20C24A6000000/" TargetMode="External"/><Relationship Id="rId2" Type="http://schemas.openxmlformats.org/officeDocument/2006/relationships/hyperlink" Target="https://www.jaxa.jp/press/2024/07/20240705-2_j.html"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xtech.nikkei.com/atcl/nxt/news/24/01202/" TargetMode="External"/><Relationship Id="rId2" Type="http://schemas.openxmlformats.org/officeDocument/2006/relationships/hyperlink" Target="https://piyolog.hatenadiary.jp/entry/2024/07/23/023045"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contents.xj-storage.jp/xcontents/AS90749/c1283b79/e663/48c3/9970/671ac391c2bc/140120241031508178.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npa.go.jp/publications/statistics/cybersecurity/data/R5/R05_cyber_jousei.pdf" TargetMode="External"/><Relationship Id="rId2" Type="http://schemas.openxmlformats.org/officeDocument/2006/relationships/hyperlink" Target="https://www.npa.go.jp/publications/statistics/cybersecurity/data/R6/R06_cyber_jousei.pdf" TargetMode="External"/><Relationship Id="rId1" Type="http://schemas.openxmlformats.org/officeDocument/2006/relationships/slideLayout" Target="../slideLayouts/slideLayout1.xml"/><Relationship Id="rId4" Type="http://schemas.openxmlformats.org/officeDocument/2006/relationships/hyperlink" Target="https://www.npa.go.jp/publications/statistics/cybersecurity/data/R04_cyber_jousei.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6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www3.nhk.or.jp/news/html/20241018/k10014613281000.html"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ww.jpcert.or.jp/at/2024/at240013.html" TargetMode="External"/><Relationship Id="rId2" Type="http://schemas.openxmlformats.org/officeDocument/2006/relationships/hyperlink" Target="https://www.nisc.go.jp/pdf/news/press/240625NISC_press.pdf" TargetMode="External"/><Relationship Id="rId1" Type="http://schemas.openxmlformats.org/officeDocument/2006/relationships/slideLayout" Target="../slideLayouts/slideLayout1.xml"/><Relationship Id="rId5" Type="http://schemas.openxmlformats.org/officeDocument/2006/relationships/hyperlink" Target="https://www.cisa.gov/news-events/news/strengthening-americas-resilience-against-prc-cyber-threats" TargetMode="External"/><Relationship Id="rId4" Type="http://schemas.openxmlformats.org/officeDocument/2006/relationships/hyperlink" Target="https://gblogs.cisco.com/jp/2025/02/salt-typhoon-analysis/"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s://www.nisc.go.jp/pdf/news/press/20250108_MirrorFace.pdf"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japan.zdnet.com/article/35228883/" TargetMode="External"/><Relationship Id="rId2" Type="http://schemas.openxmlformats.org/officeDocument/2006/relationships/hyperlink" Target="https://piyolog.hatenadiary.jp/entry/2024/12/30/154109" TargetMode="External"/><Relationship Id="rId1" Type="http://schemas.openxmlformats.org/officeDocument/2006/relationships/slideLayout" Target="../slideLayouts/slideLayout1.xml"/><Relationship Id="rId4" Type="http://schemas.openxmlformats.org/officeDocument/2006/relationships/hyperlink" Target="https://www.trendmicro.com/ja_jp/research/24/l/iot-botnet-activity-ddos-attacks.html"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s://www.itmedia.co.jp/news/articles/2412/11/news172.html"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3" Type="http://schemas.openxmlformats.org/officeDocument/2006/relationships/hyperlink" Target="https://www.cnn.co.jp/world/35214839.html" TargetMode="External"/><Relationship Id="rId2" Type="http://schemas.openxmlformats.org/officeDocument/2006/relationships/hyperlink" Target="https://levtech.jp/media/article/column/oversea/detail_521/"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www.infosecurity-magazine.com/news/bec-attacks-surge-20-annually-ai/"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74C9C-EA1D-179D-3741-F74D826834DA}"/>
              </a:ext>
            </a:extLst>
          </p:cNvPr>
          <p:cNvSpPr>
            <a:spLocks noGrp="1"/>
          </p:cNvSpPr>
          <p:nvPr>
            <p:ph type="title"/>
          </p:nvPr>
        </p:nvSpPr>
        <p:spPr/>
        <p:txBody>
          <a:bodyPr>
            <a:normAutofit/>
          </a:bodyPr>
          <a:lstStyle/>
          <a:p>
            <a:r>
              <a:rPr lang="ja-JP" altLang="en-US" sz="3600" dirty="0">
                <a:latin typeface="Meiryo UI" panose="020B0604030504040204" pitchFamily="50" charset="-128"/>
                <a:ea typeface="Meiryo UI" panose="020B0604030504040204" pitchFamily="50" charset="-128"/>
              </a:rPr>
              <a:t>本資料の使用条件</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99BF4038-7DB5-5EFA-6910-BA92B2B347A9}"/>
              </a:ext>
            </a:extLst>
          </p:cNvPr>
          <p:cNvSpPr>
            <a:spLocks noGrp="1"/>
          </p:cNvSpPr>
          <p:nvPr>
            <p:ph idx="1"/>
          </p:nvPr>
        </p:nvSpPr>
        <p:spPr>
          <a:xfrm>
            <a:off x="423949" y="1295039"/>
            <a:ext cx="10940737" cy="4380047"/>
          </a:xfrm>
        </p:spPr>
        <p:txBody>
          <a:bodyPr>
            <a:noAutofit/>
          </a:bodyPr>
          <a:lstStyle/>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著作権は独立行政法人情報処理推進機構に帰属します。</a:t>
            </a:r>
            <a:br>
              <a:rPr kumimoji="1" lang="ja-JP" altLang="en-US"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著作物として著作権法により保護されております。</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本資料は、企業内でのセキュリティ講習や各種セミナー等でご使用下さい。</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営利目的の使用はご遠慮下さい。</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講習会等で使用する際に、本資料を一部割愛したり、必要に応じて追加する等のカスタマイズは行っていただいて結構です。 </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本資料を掲載する場合は、外部からアクセスできないイントラネット内のサーバとしてください。</a:t>
            </a:r>
            <a:br>
              <a:rPr kumimoji="1" lang="ja-JP" altLang="en-US"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外部よりアクセスできる</a:t>
            </a:r>
            <a:r>
              <a:rPr kumimoji="1" lang="en-US" altLang="ja-JP" sz="2000" dirty="0">
                <a:latin typeface="Meiryo UI" panose="020B0604030504040204" pitchFamily="50" charset="-128"/>
                <a:ea typeface="Meiryo UI" panose="020B0604030504040204" pitchFamily="50" charset="-128"/>
              </a:rPr>
              <a:t>WEB</a:t>
            </a:r>
            <a:r>
              <a:rPr kumimoji="1" lang="ja-JP" altLang="en-US" sz="2000" dirty="0">
                <a:latin typeface="Meiryo UI" panose="020B0604030504040204" pitchFamily="50" charset="-128"/>
                <a:ea typeface="Meiryo UI" panose="020B0604030504040204" pitchFamily="50" charset="-128"/>
              </a:rPr>
              <a:t>サイトへの掲載はご遠慮下さい。 　</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上の使用条件の範囲内でのご使用であれば、本資料に限り当機構からの使用許諾を取得する必要はありません。</a:t>
            </a:r>
          </a:p>
          <a:p>
            <a:pPr marL="457200" indent="-457200">
              <a:buFont typeface="+mj-lt"/>
              <a:buAutoNum type="arabicPeriod"/>
            </a:pPr>
            <a:r>
              <a:rPr kumimoji="1" lang="ja-JP" altLang="en-US" sz="2000" dirty="0">
                <a:latin typeface="Meiryo UI" panose="020B0604030504040204" pitchFamily="50" charset="-128"/>
                <a:ea typeface="Meiryo UI" panose="020B0604030504040204" pitchFamily="50" charset="-128"/>
              </a:rPr>
              <a:t>ご質問、ご要望等は、 </a:t>
            </a:r>
            <a:r>
              <a:rPr kumimoji="1" lang="en-US" altLang="ja-JP" sz="2000" dirty="0">
                <a:latin typeface="Meiryo UI" panose="020B0604030504040204" pitchFamily="50" charset="-128"/>
                <a:ea typeface="Meiryo UI" panose="020B0604030504040204" pitchFamily="50" charset="-128"/>
              </a:rPr>
              <a:t>isec-secushien-p@ipa.go.jp </a:t>
            </a:r>
            <a:r>
              <a:rPr kumimoji="1" lang="ja-JP" altLang="en-US" sz="2000" dirty="0">
                <a:latin typeface="Meiryo UI" panose="020B0604030504040204" pitchFamily="50" charset="-128"/>
                <a:ea typeface="Meiryo UI" panose="020B0604030504040204" pitchFamily="50" charset="-128"/>
              </a:rPr>
              <a:t>宛にお知らせ下さい。 </a:t>
            </a:r>
          </a:p>
        </p:txBody>
      </p:sp>
      <p:sp>
        <p:nvSpPr>
          <p:cNvPr id="4" name="スライド番号プレースホルダー 3">
            <a:extLst>
              <a:ext uri="{FF2B5EF4-FFF2-40B4-BE49-F238E27FC236}">
                <a16:creationId xmlns:a16="http://schemas.microsoft.com/office/drawing/2014/main" id="{417B2741-4B13-AF45-42DD-6B303F479A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0B2721-0B86-4E2B-BA2B-D37C06C38BC6}" type="slidenum">
              <a:rPr kumimoji="1" lang="ja-JP" altLang="en-US" sz="1600" b="0" i="0" u="none" strike="noStrike" kern="1200" cap="none" spc="0" normalizeH="0" baseline="0" noProof="0" smtClean="0">
                <a:ln>
                  <a:noFill/>
                </a:ln>
                <a:solidFill>
                  <a:prstClr val="black"/>
                </a:solidFill>
                <a:effectLst/>
                <a:uLnTx/>
                <a:uFillTx/>
                <a:latin typeface="Arial" panose="020B0604020202020204"/>
                <a:ea typeface="ＭＳ Ｐゴシック" panose="020B0600070205080204" pitchFamily="50" charset="-128"/>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6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24183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CFA8-650B-77C2-AC2A-577B888E152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5DD8B58-F583-9665-9BBA-E85FAFADFAA4}"/>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【1</a:t>
            </a:r>
            <a:r>
              <a:rPr lang="ja-JP" altLang="en-US" kern="0">
                <a:solidFill>
                  <a:schemeClr val="tx1"/>
                </a:solidFill>
              </a:rPr>
              <a:t>位</a:t>
            </a:r>
            <a:r>
              <a:rPr lang="en-US" altLang="ja-JP" kern="0">
                <a:solidFill>
                  <a:schemeClr val="tx1"/>
                </a:solidFill>
              </a:rPr>
              <a:t>】</a:t>
            </a:r>
            <a:r>
              <a:rPr lang="ja-JP" altLang="en-US" kern="0">
                <a:solidFill>
                  <a:schemeClr val="tx1"/>
                </a:solidFill>
              </a:rPr>
              <a:t>ランサム攻撃による被害</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1991936D-1400-A80A-19B6-23F5DE9C2479}"/>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b="1" kern="0" dirty="0">
                <a:solidFill>
                  <a:srgbClr val="FF0000"/>
                </a:solidFill>
              </a:rPr>
              <a:t>ランサムウェアに感染させ</a:t>
            </a:r>
            <a:r>
              <a:rPr lang="ja-JP" altLang="en-US" b="1" kern="0" dirty="0">
                <a:solidFill>
                  <a:srgbClr val="24235C"/>
                </a:solidFill>
              </a:rPr>
              <a:t>、端末ロックや </a:t>
            </a:r>
            <a:r>
              <a:rPr lang="en-US" altLang="ja-JP" b="1" kern="0" dirty="0">
                <a:solidFill>
                  <a:srgbClr val="24235C"/>
                </a:solidFill>
              </a:rPr>
              <a:t>PC </a:t>
            </a:r>
            <a:r>
              <a:rPr lang="ja-JP" altLang="en-US" b="1" kern="0" dirty="0">
                <a:solidFill>
                  <a:srgbClr val="24235C"/>
                </a:solidFill>
              </a:rPr>
              <a:t>やサーバーのデータ窃取、暗号化を行い、</a:t>
            </a:r>
            <a:r>
              <a:rPr lang="ja-JP" altLang="en-US" b="1" u="sng" kern="0" dirty="0">
                <a:solidFill>
                  <a:srgbClr val="FF0000"/>
                </a:solidFill>
              </a:rPr>
              <a:t>業務継続困難な状態にする</a:t>
            </a:r>
          </a:p>
          <a:p>
            <a:pPr defTabSz="914400">
              <a:defRPr/>
            </a:pPr>
            <a:endParaRPr lang="ja-JP" altLang="en-US" b="1" kern="0" dirty="0">
              <a:solidFill>
                <a:srgbClr val="24235C"/>
              </a:solidFill>
            </a:endParaRPr>
          </a:p>
          <a:p>
            <a:pPr defTabSz="914400">
              <a:defRPr/>
            </a:pPr>
            <a:r>
              <a:rPr lang="ja-JP" altLang="en-US" b="1" kern="0" dirty="0">
                <a:solidFill>
                  <a:srgbClr val="24235C"/>
                </a:solidFill>
              </a:rPr>
              <a:t>攻撃者は複数の脅迫を組み合わせて、</a:t>
            </a:r>
            <a:r>
              <a:rPr lang="ja-JP" altLang="en-US" b="1" kern="0" dirty="0">
                <a:solidFill>
                  <a:srgbClr val="FF0000"/>
                </a:solidFill>
              </a:rPr>
              <a:t>被害組織が金銭の支払いを検討せざるを得ない状況</a:t>
            </a:r>
            <a:r>
              <a:rPr lang="ja-JP" altLang="en-US" b="1" kern="0" dirty="0">
                <a:solidFill>
                  <a:srgbClr val="24235C"/>
                </a:solidFill>
              </a:rPr>
              <a:t>を作り出そうとする</a:t>
            </a:r>
          </a:p>
          <a:p>
            <a:pPr defTabSz="914400">
              <a:defRPr/>
            </a:pPr>
            <a:endParaRPr lang="ja-JP" altLang="en-US" b="1" kern="0" dirty="0">
              <a:solidFill>
                <a:srgbClr val="24235C"/>
              </a:solidFill>
            </a:endParaRPr>
          </a:p>
          <a:p>
            <a:pPr defTabSz="914400">
              <a:defRPr/>
            </a:pPr>
            <a:r>
              <a:rPr lang="en-US" altLang="ja-JP" b="1" u="sng" kern="0" dirty="0">
                <a:solidFill>
                  <a:srgbClr val="FF0000"/>
                </a:solidFill>
              </a:rPr>
              <a:t>RaaS</a:t>
            </a:r>
            <a:r>
              <a:rPr lang="ja-JP" altLang="en-US" b="1" u="sng" kern="0" dirty="0">
                <a:solidFill>
                  <a:srgbClr val="FF0000"/>
                </a:solidFill>
              </a:rPr>
              <a:t>（</a:t>
            </a:r>
            <a:r>
              <a:rPr lang="en-US" altLang="ja-JP" b="1" u="sng" kern="0" dirty="0">
                <a:solidFill>
                  <a:srgbClr val="FF0000"/>
                </a:solidFill>
              </a:rPr>
              <a:t>Ransomware as a Service</a:t>
            </a:r>
            <a:r>
              <a:rPr lang="ja-JP" altLang="en-US" b="1" u="sng" kern="0" dirty="0">
                <a:solidFill>
                  <a:srgbClr val="FF0000"/>
                </a:solidFill>
              </a:rPr>
              <a:t>）</a:t>
            </a:r>
            <a:r>
              <a:rPr lang="ja-JP" altLang="en-US" b="1" kern="0" dirty="0">
                <a:solidFill>
                  <a:srgbClr val="24235C"/>
                </a:solidFill>
              </a:rPr>
              <a:t>という、サービスとして開発・提供されたランサムウェアによる攻撃もある</a:t>
            </a:r>
          </a:p>
          <a:p>
            <a:pPr defTabSz="914400">
              <a:defRPr/>
            </a:pPr>
            <a:endParaRPr lang="ja-JP" altLang="en-US" b="1" kern="0" dirty="0">
              <a:solidFill>
                <a:srgbClr val="24235C"/>
              </a:solidFill>
            </a:endParaRPr>
          </a:p>
          <a:p>
            <a:pPr defTabSz="914400">
              <a:defRPr/>
            </a:pPr>
            <a:r>
              <a:rPr lang="ja-JP" altLang="en-US" b="1" kern="0" dirty="0">
                <a:solidFill>
                  <a:srgbClr val="24235C"/>
                </a:solidFill>
              </a:rPr>
              <a:t>ランサムウェアを用いない金銭要求を行う攻撃として、「ノーウェアランサム」による攻撃や、</a:t>
            </a:r>
            <a:r>
              <a:rPr lang="en-US" altLang="ja-JP" b="1" kern="0" dirty="0">
                <a:solidFill>
                  <a:srgbClr val="24235C"/>
                </a:solidFill>
              </a:rPr>
              <a:t>DDoS </a:t>
            </a:r>
            <a:r>
              <a:rPr lang="ja-JP" altLang="en-US" b="1" kern="0" dirty="0">
                <a:solidFill>
                  <a:srgbClr val="24235C"/>
                </a:solidFill>
              </a:rPr>
              <a:t>攻撃を仕掛けると脅迫するランサム</a:t>
            </a:r>
            <a:r>
              <a:rPr lang="en-US" altLang="ja-JP" b="1" kern="0" dirty="0">
                <a:solidFill>
                  <a:srgbClr val="24235C"/>
                </a:solidFill>
              </a:rPr>
              <a:t>DDoS </a:t>
            </a:r>
            <a:r>
              <a:rPr lang="ja-JP" altLang="en-US" b="1" kern="0" dirty="0">
                <a:solidFill>
                  <a:srgbClr val="24235C"/>
                </a:solidFill>
              </a:rPr>
              <a:t>攻撃も確認されている</a:t>
            </a:r>
          </a:p>
        </p:txBody>
      </p:sp>
      <p:sp>
        <p:nvSpPr>
          <p:cNvPr id="7" name="スライド番号プレースホルダー 4">
            <a:extLst>
              <a:ext uri="{FF2B5EF4-FFF2-40B4-BE49-F238E27FC236}">
                <a16:creationId xmlns:a16="http://schemas.microsoft.com/office/drawing/2014/main" id="{6F360685-BDFB-ED7A-E111-0CA4DE98430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4A9E069D-FB25-22AF-517B-B1428A36892F}"/>
              </a:ext>
            </a:extLst>
          </p:cNvPr>
          <p:cNvSpPr txBox="1"/>
          <p:nvPr/>
        </p:nvSpPr>
        <p:spPr>
          <a:xfrm>
            <a:off x="352800" y="6139282"/>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令和６年におけるサイバー空間をめぐる脅威の情勢等について（警察庁）</a:t>
            </a:r>
            <a:endParaRPr lang="en-US" altLang="ja-JP" sz="1000" dirty="0">
              <a:solidFill>
                <a:schemeClr val="accent6">
                  <a:lumMod val="10000"/>
                </a:schemeClr>
              </a:solidFill>
              <a:latin typeface="+mn-ea"/>
            </a:endParaRPr>
          </a:p>
          <a:p>
            <a:r>
              <a:rPr lang="en-US" altLang="ja-JP" sz="1000" dirty="0">
                <a:latin typeface="+mn-ea"/>
              </a:rPr>
              <a:t>           </a:t>
            </a:r>
            <a:r>
              <a:rPr lang="en-US" altLang="ja-JP" sz="1000" dirty="0">
                <a:latin typeface="+mn-ea"/>
                <a:hlinkClick r:id="rId2"/>
              </a:rPr>
              <a:t>https://</a:t>
            </a:r>
            <a:r>
              <a:rPr lang="en-US" altLang="ja-JP" sz="1000" dirty="0" err="1">
                <a:latin typeface="+mn-ea"/>
                <a:hlinkClick r:id="rId2"/>
              </a:rPr>
              <a:t>www.npa.go.jp</a:t>
            </a:r>
            <a:r>
              <a:rPr lang="en-US" altLang="ja-JP" sz="1000" dirty="0">
                <a:latin typeface="+mn-ea"/>
                <a:hlinkClick r:id="rId2"/>
              </a:rPr>
              <a:t>/publications/statistics/cybersecurity/data/</a:t>
            </a:r>
            <a:r>
              <a:rPr lang="en-US" altLang="ja-JP" sz="1000" dirty="0" err="1">
                <a:latin typeface="+mn-ea"/>
                <a:hlinkClick r:id="rId2"/>
              </a:rPr>
              <a:t>R6</a:t>
            </a:r>
            <a:r>
              <a:rPr lang="en-US" altLang="ja-JP" sz="1000" dirty="0">
                <a:latin typeface="+mn-ea"/>
                <a:hlinkClick r:id="rId2"/>
              </a:rPr>
              <a:t>/</a:t>
            </a:r>
            <a:r>
              <a:rPr lang="en-US" altLang="ja-JP" sz="1000" dirty="0" err="1">
                <a:latin typeface="+mn-ea"/>
                <a:hlinkClick r:id="rId2"/>
              </a:rPr>
              <a:t>R06_cyber_jousei.pdf</a:t>
            </a:r>
            <a:endParaRPr lang="en-US" altLang="ja-JP" sz="1000" dirty="0">
              <a:solidFill>
                <a:srgbClr val="0000FF"/>
              </a:solidFill>
              <a:latin typeface="+mn-ea"/>
            </a:endParaRPr>
          </a:p>
        </p:txBody>
      </p:sp>
    </p:spTree>
    <p:extLst>
      <p:ext uri="{BB962C8B-B14F-4D97-AF65-F5344CB8AC3E}">
        <p14:creationId xmlns:p14="http://schemas.microsoft.com/office/powerpoint/2010/main" val="1764792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FA7B-2200-7A72-F2C6-A07D41D03F8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ED6BD215-85E8-7F40-5011-ECA7C34111C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D8EEAC88-2DEE-E597-A2C6-78A066BE616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100</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531DB618-2968-E197-A588-21FE46BEDEBE}"/>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委託先が</a:t>
            </a: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業務に使用した</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私物</a:t>
            </a: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a:t>
            </a:r>
            <a:r>
              <a:rPr kumimoji="1" lang="en-US" altLang="ja-JP"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HDD </a:t>
            </a: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のデータを削除せず廃棄</a:t>
            </a:r>
            <a:endParaRPr kumimoji="1" lang="en-US" altLang="ja-JP" sz="25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6</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BANDAI SPIRITS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会員の個人情報漏えい　の可能性について発表</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委託先従業員が、</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2019</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11</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私物の外付け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HDD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   業務に使用し、顧客情報が含まれるデータを消去せず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2023</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12</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この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HDD</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を 廃棄した</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この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HDD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を入手した第三者</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がデータの残存を　　指摘した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A8C92FE3-F383-EEF7-BBA8-B82B9B427DF1}"/>
              </a:ext>
            </a:extLst>
          </p:cNvPr>
          <p:cNvSpPr txBox="1"/>
          <p:nvPr/>
        </p:nvSpPr>
        <p:spPr>
          <a:xfrm>
            <a:off x="577087" y="5834122"/>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委託先が私物</a:t>
            </a:r>
            <a:r>
              <a:rPr lang="en-US" altLang="ja-JP" sz="1000" dirty="0">
                <a:solidFill>
                  <a:schemeClr val="accent6">
                    <a:lumMod val="10000"/>
                  </a:schemeClr>
                </a:solidFill>
                <a:latin typeface="+mn-ea"/>
              </a:rPr>
              <a:t>HDD</a:t>
            </a:r>
            <a:r>
              <a:rPr lang="ja-JP" altLang="en-US" sz="1000" dirty="0">
                <a:solidFill>
                  <a:schemeClr val="accent6">
                    <a:lumMod val="10000"/>
                  </a:schemeClr>
                </a:solidFill>
                <a:latin typeface="+mn-ea"/>
              </a:rPr>
              <a:t>使用、データ削除せず廃棄「プレミアムバンダイ」顧客情報漏えいの可能性（</a:t>
            </a:r>
            <a:r>
              <a:rPr lang="en-US" altLang="ja-JP" sz="1000" dirty="0" err="1">
                <a:solidFill>
                  <a:schemeClr val="accent6">
                    <a:lumMod val="10000"/>
                  </a:schemeClr>
                </a:solidFill>
                <a:latin typeface="+mn-ea"/>
              </a:rPr>
              <a:t>ITmedia</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https://www.itmedia.co.jp/news/articles/2406/14/news130.html</a:t>
            </a:r>
            <a:endParaRPr lang="en-US" altLang="ja-JP" sz="1000" dirty="0">
              <a:solidFill>
                <a:srgbClr val="0000FF"/>
              </a:solidFill>
              <a:latin typeface="+mn-ea"/>
            </a:endParaRPr>
          </a:p>
        </p:txBody>
      </p:sp>
    </p:spTree>
    <p:extLst>
      <p:ext uri="{BB962C8B-B14F-4D97-AF65-F5344CB8AC3E}">
        <p14:creationId xmlns:p14="http://schemas.microsoft.com/office/powerpoint/2010/main" val="25003577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D463-EF1D-28E7-6B37-48715BB92B4C}"/>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0F496A8-7CC0-BC81-AEB1-9316BAF2578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C8F23829-D2DF-2075-ABB8-ECE2D215C53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101</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52228FE7-7BF8-8F72-CADF-DE196A442599}"/>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傾向②</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社内利用が前提のツールを顧客に送付し、人事情報が  流出</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7</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月、帝国データバンクは「個人情報流出に関するお詫びとご報告」を公表した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複数の社員が</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社内ルールに反し</a:t>
            </a:r>
            <a:r>
              <a:rPr kumimoji="1" lang="ja-JP" altLang="en-US" sz="23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見積書作成に使用した   ツールを</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見積書と一緒に</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メールで送付</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していた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ツールには人事情報</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（退職者や委託先スタッフ等の</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個人情報</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）が組み込まれており、</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容易に再表示できる状態</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であった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二次被害のおそれが高い情報は含まれていなかった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D01DEB98-8711-7CB3-0213-A531F1B78859}"/>
              </a:ext>
            </a:extLst>
          </p:cNvPr>
          <p:cNvSpPr txBox="1"/>
          <p:nvPr/>
        </p:nvSpPr>
        <p:spPr>
          <a:xfrm>
            <a:off x="480910" y="5992301"/>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過去に当社と雇用関係にあった従業員、企業調査スタッフ、派遣スタッフの皆さまへ（株式会社帝国データバンク）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https://www.tdb.co.jp/newsroom/news/5qv35g4a1w/</a:t>
            </a:r>
            <a:endParaRPr lang="en-US" altLang="ja-JP" sz="1000" dirty="0">
              <a:solidFill>
                <a:srgbClr val="0000FF"/>
              </a:solidFill>
              <a:latin typeface="+mn-ea"/>
            </a:endParaRPr>
          </a:p>
        </p:txBody>
      </p:sp>
    </p:spTree>
    <p:extLst>
      <p:ext uri="{BB962C8B-B14F-4D97-AF65-F5344CB8AC3E}">
        <p14:creationId xmlns:p14="http://schemas.microsoft.com/office/powerpoint/2010/main" val="1788095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53B1A-B722-7D91-C338-506CC7D55452}"/>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7982918-9986-D696-B222-7972330026C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4F9BFD45-8C40-D787-7B9F-4695A6AA595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102</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D995F730-D1D8-65B1-A374-3C22066A4367}"/>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傾向③</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教育機関における意図しない個人情報漏えい</a:t>
            </a:r>
            <a:endParaRPr kumimoji="1" lang="en-US" altLang="ja-JP" sz="25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5</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月に東京都教育委員会は、都立高校の教諭が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公開範囲を制限せず、</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Teams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に電子データをアップロード     したため、個人情報が漏えい</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していたことを発表した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また</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7</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月に目黒区は、小学校（</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校）の体力テスト  結果記録アプリのログイン情報一覧等が誰でも閲覧可能な    状態になっていたことが判明し、個人情報漏えい事案として    公表した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2A44EDC8-E1B5-4D53-0555-365375C28ECA}"/>
              </a:ext>
            </a:extLst>
          </p:cNvPr>
          <p:cNvSpPr txBox="1"/>
          <p:nvPr/>
        </p:nvSpPr>
        <p:spPr>
          <a:xfrm>
            <a:off x="480910" y="5623004"/>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都立高等学校における個人情報の漏えいについて（東京都教育委員会）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https://www.kyoiku.metro.tokyo.lg.jp/information/press/2024/05/2024053105</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区立小学校における個人情報の漏えいについて（目黒区）</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https://www.city.meguro.tokyo.jp/kyouikushidou/kosodatekyouiku/gakkoukyouiku/ed20240729.html</a:t>
            </a:r>
            <a:endParaRPr lang="en-US" altLang="ja-JP" sz="1000" dirty="0">
              <a:solidFill>
                <a:srgbClr val="0000FF"/>
              </a:solidFill>
              <a:latin typeface="+mn-ea"/>
            </a:endParaRPr>
          </a:p>
        </p:txBody>
      </p:sp>
    </p:spTree>
    <p:extLst>
      <p:ext uri="{BB962C8B-B14F-4D97-AF65-F5344CB8AC3E}">
        <p14:creationId xmlns:p14="http://schemas.microsoft.com/office/powerpoint/2010/main" val="8606298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7A104-A086-CD3C-2520-9D85B073C6C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8E10521-65D1-BB22-2F5E-397F04A63AAA}"/>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430559D2-3C59-E2D9-479F-FD32969E1F4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103</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93D93639-80B9-DFA1-C156-4E3B639F517B}"/>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当事者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自動化やシステム化により、</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作業負荷やヒューマンエラーの回避</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に努める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業務委託先に対するセキュリティ基準、選定基準を定め、委託先の               情報管理を徹底</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情報リテラシー、モラルを向上</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確認プロセスの策定</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とこれに基づく</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運用</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特定の担当者に</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業務を集中させない体制整備</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取扱い情報の格付け</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とそれに応じた</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運用</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ja-JP" altLang="en-US" sz="1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情報の保護</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暗号化、認証</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、機密情報の</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格納場所の把握</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可視化</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DLP</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情報漏えい対策</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製品を導入する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情報を持ち出す</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際の</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運用を検討</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　</a:t>
            </a:r>
            <a:r>
              <a:rPr kumimoji="1" lang="ja-JP" altLang="en-US" sz="18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a:t>
            </a:r>
            <a:r>
              <a:rPr kumimoji="1" lang="ja-JP" altLang="en-US" sz="1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メールの誤送信対策等の実施</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業務用携帯端末の</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紛失に備えた探索機能の有効化</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HDD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の廃棄の際、復旧できない</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方法での</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消去を周知</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徹底</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p:txBody>
      </p:sp>
      <p:pic>
        <p:nvPicPr>
          <p:cNvPr id="4" name="図 3">
            <a:extLst>
              <a:ext uri="{FF2B5EF4-FFF2-40B4-BE49-F238E27FC236}">
                <a16:creationId xmlns:a16="http://schemas.microsoft.com/office/drawing/2014/main" id="{33E9CC70-5595-44B0-174E-2827042C9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074" y="3171816"/>
            <a:ext cx="1806386" cy="1106649"/>
          </a:xfrm>
          <a:prstGeom prst="rect">
            <a:avLst/>
          </a:prstGeom>
        </p:spPr>
      </p:pic>
      <p:pic>
        <p:nvPicPr>
          <p:cNvPr id="5" name="図 4">
            <a:extLst>
              <a:ext uri="{FF2B5EF4-FFF2-40B4-BE49-F238E27FC236}">
                <a16:creationId xmlns:a16="http://schemas.microsoft.com/office/drawing/2014/main" id="{CF7E634B-3031-17D7-CA4F-B8E57CD2A9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21401" y="3329084"/>
            <a:ext cx="642911" cy="864241"/>
          </a:xfrm>
          <a:prstGeom prst="rect">
            <a:avLst/>
          </a:prstGeom>
        </p:spPr>
      </p:pic>
    </p:spTree>
    <p:extLst>
      <p:ext uri="{BB962C8B-B14F-4D97-AF65-F5344CB8AC3E}">
        <p14:creationId xmlns:p14="http://schemas.microsoft.com/office/powerpoint/2010/main" val="40179345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C8239-7671-8383-2A3A-5B6F0229C2E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D8C3642-FEC5-B44C-3442-FF70F3604A27}"/>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9C52C24D-2DE0-CD29-B911-3BB702F406A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104</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31FD6CC6-4287-66D3-CC90-ACC8E830FD87}"/>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当事者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被害の早期検知</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問題発生時の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内部報告体制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の整備</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外部からの連絡受付窓口</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の設置</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被害に遭った際の対応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DC2E62AC-23A0-04E4-F364-807F0F49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074" y="3171816"/>
            <a:ext cx="1806386" cy="1106649"/>
          </a:xfrm>
          <a:prstGeom prst="rect">
            <a:avLst/>
          </a:prstGeom>
        </p:spPr>
      </p:pic>
      <p:pic>
        <p:nvPicPr>
          <p:cNvPr id="5" name="図 4">
            <a:extLst>
              <a:ext uri="{FF2B5EF4-FFF2-40B4-BE49-F238E27FC236}">
                <a16:creationId xmlns:a16="http://schemas.microsoft.com/office/drawing/2014/main" id="{FCBB3EE2-EEC9-E53D-1C68-02B3EDA71E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21401" y="3329084"/>
            <a:ext cx="642911" cy="864241"/>
          </a:xfrm>
          <a:prstGeom prst="rect">
            <a:avLst/>
          </a:prstGeom>
        </p:spPr>
      </p:pic>
    </p:spTree>
    <p:extLst>
      <p:ext uri="{BB962C8B-B14F-4D97-AF65-F5344CB8AC3E}">
        <p14:creationId xmlns:p14="http://schemas.microsoft.com/office/powerpoint/2010/main" val="25898973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5D9E-7DED-CFA8-CC9A-B990EBEF8FF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2607000-70AC-A836-F289-70D19BB2803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CD7E1548-FBC4-87ED-30CE-6799905EB26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105</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AC2F0144-426D-C0FF-4AA4-53A62679BE0F}"/>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被害に遭った際の対応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endParaRPr kumimoji="1" lang="en-US" altLang="ja-JP" sz="1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A1EE5FBA-B26F-33DF-5F74-583BB736D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074" y="3171816"/>
            <a:ext cx="1806386" cy="1106649"/>
          </a:xfrm>
          <a:prstGeom prst="rect">
            <a:avLst/>
          </a:prstGeom>
        </p:spPr>
      </p:pic>
      <p:pic>
        <p:nvPicPr>
          <p:cNvPr id="5" name="図 4">
            <a:extLst>
              <a:ext uri="{FF2B5EF4-FFF2-40B4-BE49-F238E27FC236}">
                <a16:creationId xmlns:a16="http://schemas.microsoft.com/office/drawing/2014/main" id="{D540124E-C758-AF7C-E1F0-921BC71CA3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21401" y="3329084"/>
            <a:ext cx="642911" cy="864241"/>
          </a:xfrm>
          <a:prstGeom prst="rect">
            <a:avLst/>
          </a:prstGeom>
        </p:spPr>
      </p:pic>
    </p:spTree>
    <p:extLst>
      <p:ext uri="{BB962C8B-B14F-4D97-AF65-F5344CB8AC3E}">
        <p14:creationId xmlns:p14="http://schemas.microsoft.com/office/powerpoint/2010/main" val="19800407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FA9B-AD51-0026-40D0-F0E3B82DADD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38F8DD2-B042-5EB5-DA1F-5A3E36657232}"/>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まとめ</a:t>
            </a:r>
          </a:p>
        </p:txBody>
      </p:sp>
      <p:sp>
        <p:nvSpPr>
          <p:cNvPr id="7" name="スライド番号プレースホルダー 4">
            <a:extLst>
              <a:ext uri="{FF2B5EF4-FFF2-40B4-BE49-F238E27FC236}">
                <a16:creationId xmlns:a16="http://schemas.microsoft.com/office/drawing/2014/main" id="{217AF294-19EF-5E5E-91DC-EC2DDCA24E4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106</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2EFB85B4-FC6D-9B4A-2A59-00D710A0615F}"/>
              </a:ext>
            </a:extLst>
          </p:cNvPr>
          <p:cNvSpPr txBox="1">
            <a:spLocks/>
          </p:cNvSpPr>
          <p:nvPr/>
        </p:nvSpPr>
        <p:spPr bwMode="auto">
          <a:xfrm>
            <a:off x="480909" y="1097094"/>
            <a:ext cx="11061233" cy="535609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lang="ja-JP" altLang="en-US" sz="2800" b="1" kern="0" dirty="0"/>
              <a:t>情報セキュリティ対策の基本を実践</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lang="ja-JP" altLang="en-US" sz="2400" kern="0" dirty="0">
                <a:solidFill>
                  <a:srgbClr val="24235C"/>
                </a:solidFill>
              </a:rPr>
              <a:t>「</a:t>
            </a:r>
            <a:r>
              <a:rPr lang="en-US" altLang="ja-JP" sz="2400" kern="0" dirty="0">
                <a:solidFill>
                  <a:srgbClr val="24235C"/>
                </a:solidFill>
              </a:rPr>
              <a:t>10</a:t>
            </a:r>
            <a:r>
              <a:rPr lang="ja-JP" altLang="en-US" sz="2400" kern="0" dirty="0">
                <a:solidFill>
                  <a:srgbClr val="24235C"/>
                </a:solidFill>
              </a:rPr>
              <a:t>大脅威」の順位は毎回変動するが、</a:t>
            </a:r>
            <a:r>
              <a:rPr lang="ja-JP" altLang="en-US" sz="2400" kern="0" dirty="0">
                <a:solidFill>
                  <a:srgbClr val="FF0000"/>
                </a:solidFill>
              </a:rPr>
              <a:t>基本的な対策の重要性は変わらない</a:t>
            </a:r>
            <a:endParaRPr lang="en-US" altLang="ja-JP" sz="2400" kern="0" dirty="0">
              <a:solidFill>
                <a:srgbClr val="FF0000"/>
              </a:solidFill>
            </a:endParaRPr>
          </a:p>
          <a:p>
            <a:pPr>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各脅威の手口の把握および対策を実践</a:t>
            </a:r>
          </a:p>
          <a:p>
            <a:pPr lvl="1">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脅威に備えるためには</a:t>
            </a:r>
            <a:r>
              <a:rPr kumimoji="1" lang="ja-JP" altLang="en-US" sz="24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攻撃手口や動向</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、および</a:t>
            </a:r>
            <a:r>
              <a:rPr kumimoji="1" lang="ja-JP" altLang="en-US" sz="24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自組織が抱える要因等を把握</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することが重要</a:t>
            </a:r>
          </a:p>
          <a:p>
            <a:pPr lvl="1">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10</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大脅威」のランキングは、各組織において実施すべき対策の優先度とは必ずしも一致はしない</a:t>
            </a:r>
            <a:b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b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そのため、</a:t>
            </a:r>
            <a:r>
              <a:rPr kumimoji="1" lang="ja-JP" altLang="en-US" sz="24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組織ごとの状況を考慮して対策の優先度を決定</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1">
              <a:defRPr/>
            </a:pP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4643346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9F55-BED3-9987-BD82-FA62C4B93EF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D97F9C1-81DA-5D4C-7255-675DBD77BB8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まとめ</a:t>
            </a:r>
          </a:p>
        </p:txBody>
      </p:sp>
      <p:sp>
        <p:nvSpPr>
          <p:cNvPr id="7" name="スライド番号プレースホルダー 4">
            <a:extLst>
              <a:ext uri="{FF2B5EF4-FFF2-40B4-BE49-F238E27FC236}">
                <a16:creationId xmlns:a16="http://schemas.microsoft.com/office/drawing/2014/main" id="{4DFA5805-E20C-FC95-8465-24A713BA702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107</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D20D6C72-461A-1B2C-867B-3F18A456EEED}"/>
              </a:ext>
            </a:extLst>
          </p:cNvPr>
          <p:cNvSpPr txBox="1">
            <a:spLocks/>
          </p:cNvSpPr>
          <p:nvPr/>
        </p:nvSpPr>
        <p:spPr bwMode="auto">
          <a:xfrm>
            <a:off x="480909" y="1097094"/>
            <a:ext cx="11061233" cy="535609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共通対策を実践</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lang="ja-JP" altLang="en-US" sz="2400" kern="0" dirty="0">
                <a:solidFill>
                  <a:srgbClr val="24235C"/>
                </a:solidFill>
              </a:rPr>
              <a:t>対策の種類単位で見ると、</a:t>
            </a:r>
            <a:r>
              <a:rPr lang="ja-JP" altLang="en-US" sz="2400" u="sng" kern="0" dirty="0">
                <a:solidFill>
                  <a:srgbClr val="FF0000"/>
                </a:solidFill>
              </a:rPr>
              <a:t>複数の脅威に有効な対策</a:t>
            </a:r>
            <a:r>
              <a:rPr lang="ja-JP" altLang="en-US" sz="2400" kern="0" dirty="0">
                <a:solidFill>
                  <a:srgbClr val="24235C"/>
                </a:solidFill>
              </a:rPr>
              <a:t>がある</a:t>
            </a: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lang="ja-JP" altLang="en-US" sz="2400" kern="0" dirty="0">
                <a:solidFill>
                  <a:srgbClr val="24235C"/>
                </a:solidFill>
              </a:rPr>
              <a:t>以下の「共通対策」を「情報セキュリティ対策の基本」と共に実施することで、より効率的に広範囲な対策を進めることが可能</a:t>
            </a:r>
          </a:p>
          <a:p>
            <a:pPr marL="342899" marR="0" lvl="1" indent="0" algn="l" defTabSz="914400" rtl="0" eaLnBrk="1" fontAlgn="base" latinLnBrk="0" hangingPunct="1">
              <a:lnSpc>
                <a:spcPct val="100000"/>
              </a:lnSpc>
              <a:spcBef>
                <a:spcPct val="20000"/>
              </a:spcBef>
              <a:spcAft>
                <a:spcPct val="0"/>
              </a:spcAft>
              <a:buClr>
                <a:srgbClr val="FF0000"/>
              </a:buClr>
              <a:buSzTx/>
              <a:buNone/>
              <a:tabLst/>
              <a:defRPr/>
            </a:pPr>
            <a:r>
              <a:rPr lang="en-US" altLang="ja-JP" sz="2000" kern="0" dirty="0">
                <a:solidFill>
                  <a:srgbClr val="24235C"/>
                </a:solidFill>
              </a:rPr>
              <a:t>※</a:t>
            </a:r>
            <a:r>
              <a:rPr lang="ja-JP" altLang="en-US" sz="2000" kern="0" dirty="0">
                <a:solidFill>
                  <a:srgbClr val="24235C"/>
                </a:solidFill>
              </a:rPr>
              <a:t>情報セキュリティ</a:t>
            </a:r>
            <a:r>
              <a:rPr lang="en-US" altLang="ja-JP" sz="2000" kern="0" dirty="0">
                <a:solidFill>
                  <a:srgbClr val="24235C"/>
                </a:solidFill>
              </a:rPr>
              <a:t>10</a:t>
            </a:r>
            <a:r>
              <a:rPr lang="ja-JP" altLang="en-US" sz="2000" kern="0" dirty="0">
                <a:solidFill>
                  <a:srgbClr val="24235C"/>
                </a:solidFill>
              </a:rPr>
              <a:t>大脅威 </a:t>
            </a:r>
            <a:r>
              <a:rPr lang="en-US" altLang="ja-JP" sz="2000" kern="0" dirty="0">
                <a:solidFill>
                  <a:srgbClr val="24235C"/>
                </a:solidFill>
              </a:rPr>
              <a:t>2025 </a:t>
            </a:r>
            <a:r>
              <a:rPr lang="ja-JP" altLang="en-US" sz="2000" kern="0" dirty="0">
                <a:solidFill>
                  <a:srgbClr val="24235C"/>
                </a:solidFill>
              </a:rPr>
              <a:t>のページで共通対策の詳細な解説資料を公開中</a:t>
            </a:r>
          </a:p>
        </p:txBody>
      </p:sp>
      <p:graphicFrame>
        <p:nvGraphicFramePr>
          <p:cNvPr id="2" name="表 1">
            <a:extLst>
              <a:ext uri="{FF2B5EF4-FFF2-40B4-BE49-F238E27FC236}">
                <a16:creationId xmlns:a16="http://schemas.microsoft.com/office/drawing/2014/main" id="{12A2C294-9072-9526-E55F-82D7C9AF2848}"/>
              </a:ext>
            </a:extLst>
          </p:cNvPr>
          <p:cNvGraphicFramePr>
            <a:graphicFrameLocks noGrp="1"/>
          </p:cNvGraphicFramePr>
          <p:nvPr>
            <p:extLst>
              <p:ext uri="{D42A27DB-BD31-4B8C-83A1-F6EECF244321}">
                <p14:modId xmlns:p14="http://schemas.microsoft.com/office/powerpoint/2010/main" val="93607784"/>
              </p:ext>
            </p:extLst>
          </p:nvPr>
        </p:nvGraphicFramePr>
        <p:xfrm>
          <a:off x="2180086" y="3576493"/>
          <a:ext cx="7264400" cy="2819478"/>
        </p:xfrm>
        <a:graphic>
          <a:graphicData uri="http://schemas.openxmlformats.org/drawingml/2006/table">
            <a:tbl>
              <a:tblPr firstRow="1" firstCol="1" bandRow="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7264400">
                  <a:extLst>
                    <a:ext uri="{9D8B030D-6E8A-4147-A177-3AD203B41FA5}">
                      <a16:colId xmlns:a16="http://schemas.microsoft.com/office/drawing/2014/main" val="1386745810"/>
                    </a:ext>
                  </a:extLst>
                </a:gridCol>
              </a:tblGrid>
              <a:tr h="427193">
                <a:tc>
                  <a:txBody>
                    <a:bodyPr/>
                    <a:lstStyle>
                      <a:lvl1pPr marL="0" algn="l" defTabSz="685796" rtl="0" eaLnBrk="1" latinLnBrk="0" hangingPunct="1">
                        <a:defRPr kumimoji="1" sz="1350" b="1" kern="1200">
                          <a:solidFill>
                            <a:schemeClr val="lt1"/>
                          </a:solidFill>
                          <a:latin typeface="Arial"/>
                          <a:ea typeface="ＭＳ Ｐゴシック"/>
                        </a:defRPr>
                      </a:lvl1pPr>
                      <a:lvl2pPr marL="342899" algn="l" defTabSz="685796" rtl="0" eaLnBrk="1" latinLnBrk="0" hangingPunct="1">
                        <a:defRPr kumimoji="1" sz="1350" b="1" kern="1200">
                          <a:solidFill>
                            <a:schemeClr val="lt1"/>
                          </a:solidFill>
                          <a:latin typeface="Arial"/>
                          <a:ea typeface="ＭＳ Ｐゴシック"/>
                        </a:defRPr>
                      </a:lvl2pPr>
                      <a:lvl3pPr marL="685796" algn="l" defTabSz="685796" rtl="0" eaLnBrk="1" latinLnBrk="0" hangingPunct="1">
                        <a:defRPr kumimoji="1" sz="1350" b="1" kern="1200">
                          <a:solidFill>
                            <a:schemeClr val="lt1"/>
                          </a:solidFill>
                          <a:latin typeface="Arial"/>
                          <a:ea typeface="ＭＳ Ｐゴシック"/>
                        </a:defRPr>
                      </a:lvl3pPr>
                      <a:lvl4pPr marL="1028694" algn="l" defTabSz="685796" rtl="0" eaLnBrk="1" latinLnBrk="0" hangingPunct="1">
                        <a:defRPr kumimoji="1" sz="1350" b="1" kern="1200">
                          <a:solidFill>
                            <a:schemeClr val="lt1"/>
                          </a:solidFill>
                          <a:latin typeface="Arial"/>
                          <a:ea typeface="ＭＳ Ｐゴシック"/>
                        </a:defRPr>
                      </a:lvl4pPr>
                      <a:lvl5pPr marL="1371592" algn="l" defTabSz="685796" rtl="0" eaLnBrk="1" latinLnBrk="0" hangingPunct="1">
                        <a:defRPr kumimoji="1" sz="1350" b="1" kern="1200">
                          <a:solidFill>
                            <a:schemeClr val="lt1"/>
                          </a:solidFill>
                          <a:latin typeface="Arial"/>
                          <a:ea typeface="ＭＳ Ｐゴシック"/>
                        </a:defRPr>
                      </a:lvl5pPr>
                      <a:lvl6pPr marL="1714490" algn="l" defTabSz="685796" rtl="0" eaLnBrk="1" latinLnBrk="0" hangingPunct="1">
                        <a:defRPr kumimoji="1" sz="1350" b="1" kern="1200">
                          <a:solidFill>
                            <a:schemeClr val="lt1"/>
                          </a:solidFill>
                          <a:latin typeface="Arial"/>
                          <a:ea typeface="ＭＳ Ｐゴシック"/>
                        </a:defRPr>
                      </a:lvl6pPr>
                      <a:lvl7pPr marL="2057389" algn="l" defTabSz="685796" rtl="0" eaLnBrk="1" latinLnBrk="0" hangingPunct="1">
                        <a:defRPr kumimoji="1" sz="1350" b="1" kern="1200">
                          <a:solidFill>
                            <a:schemeClr val="lt1"/>
                          </a:solidFill>
                          <a:latin typeface="Arial"/>
                          <a:ea typeface="ＭＳ Ｐゴシック"/>
                        </a:defRPr>
                      </a:lvl7pPr>
                      <a:lvl8pPr marL="2400286" algn="l" defTabSz="685796" rtl="0" eaLnBrk="1" latinLnBrk="0" hangingPunct="1">
                        <a:defRPr kumimoji="1" sz="1350" b="1" kern="1200">
                          <a:solidFill>
                            <a:schemeClr val="lt1"/>
                          </a:solidFill>
                          <a:latin typeface="Arial"/>
                          <a:ea typeface="ＭＳ Ｐゴシック"/>
                        </a:defRPr>
                      </a:lvl8pPr>
                      <a:lvl9pPr marL="2743184" algn="l" defTabSz="685796" rtl="0" eaLnBrk="1" latinLnBrk="0" hangingPunct="1">
                        <a:defRPr kumimoji="1" sz="1350" b="1" kern="1200">
                          <a:solidFill>
                            <a:schemeClr val="lt1"/>
                          </a:solidFill>
                          <a:latin typeface="Arial"/>
                          <a:ea typeface="ＭＳ Ｐゴシック"/>
                        </a:defRPr>
                      </a:lvl9pPr>
                    </a:lstStyle>
                    <a:p>
                      <a:pPr indent="133350" algn="ctr">
                        <a:spcAft>
                          <a:spcPts val="0"/>
                        </a:spcAft>
                      </a:pPr>
                      <a:r>
                        <a:rPr lang="ja-JP" altLang="en-US" sz="2800" b="0" kern="100" dirty="0">
                          <a:solidFill>
                            <a:srgbClr val="002060"/>
                          </a:solidFill>
                          <a:effectLst/>
                          <a:latin typeface="Meiryo UI" panose="020B0604030504040204" pitchFamily="50" charset="-128"/>
                          <a:ea typeface="Meiryo UI" panose="020B0604030504040204" pitchFamily="50" charset="-128"/>
                        </a:rPr>
                        <a:t>共通対策</a:t>
                      </a:r>
                      <a:endParaRPr lang="ja-JP" sz="2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rgbClr val="9BBB59"/>
                      </a:solidFill>
                      <a:prstDash val="solid"/>
                      <a:round/>
                      <a:headEnd type="none" w="med" len="med"/>
                      <a:tailEnd type="none" w="med" len="med"/>
                    </a:lnR>
                    <a:lnT w="9525" cap="flat" cmpd="sng" algn="ctr">
                      <a:solidFill>
                        <a:srgbClr val="9BBB59">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401541489"/>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altLang="en-US" sz="2000" b="0" kern="100" dirty="0">
                          <a:solidFill>
                            <a:srgbClr val="FF0000"/>
                          </a:solidFill>
                          <a:effectLst/>
                          <a:latin typeface="Meiryo UI" panose="020B0604030504040204" pitchFamily="50" charset="-128"/>
                          <a:ea typeface="Meiryo UI" panose="020B0604030504040204" pitchFamily="50" charset="-128"/>
                        </a:rPr>
                        <a:t>認証を</a:t>
                      </a:r>
                      <a:r>
                        <a:rPr lang="ja-JP" sz="2000" b="0" kern="100" dirty="0">
                          <a:solidFill>
                            <a:srgbClr val="FF0000"/>
                          </a:solidFill>
                          <a:effectLst/>
                          <a:latin typeface="Meiryo UI" panose="020B0604030504040204" pitchFamily="50" charset="-128"/>
                          <a:ea typeface="Meiryo UI" panose="020B0604030504040204" pitchFamily="50" charset="-128"/>
                        </a:rPr>
                        <a:t>適切に運用</a:t>
                      </a: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する</a:t>
                      </a:r>
                      <a:endParaRPr lang="ja-JP" sz="20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25400" cap="flat" cmpd="sng" algn="ctr">
                      <a:solidFill>
                        <a:sysClr val="window" lastClr="FFFFFF"/>
                      </a:solidFill>
                      <a:prstDash val="soli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231396796"/>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eiryo UI" panose="020B0604030504040204" pitchFamily="50" charset="-128"/>
                          <a:ea typeface="Meiryo UI" panose="020B0604030504040204" pitchFamily="50" charset="-128"/>
                        </a:rPr>
                        <a:t>情報リテラシー、モラルを向上させる</a:t>
                      </a:r>
                      <a:endParaRPr lang="ja-JP" sz="2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1361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eiryo UI" panose="020B0604030504040204" pitchFamily="50" charset="-128"/>
                          <a:ea typeface="Meiryo UI" panose="020B0604030504040204" pitchFamily="50" charset="-128"/>
                        </a:rPr>
                        <a:t>添付ファイル開封や、リンク、</a:t>
                      </a:r>
                      <a:r>
                        <a:rPr lang="en-US" sz="2000" b="0" kern="100" dirty="0">
                          <a:solidFill>
                            <a:srgbClr val="FF0000"/>
                          </a:solidFill>
                          <a:effectLst/>
                          <a:latin typeface="Meiryo UI" panose="020B0604030504040204" pitchFamily="50" charset="-128"/>
                          <a:ea typeface="Meiryo UI" panose="020B0604030504040204" pitchFamily="50" charset="-128"/>
                        </a:rPr>
                        <a:t>URL </a:t>
                      </a:r>
                      <a:r>
                        <a:rPr lang="ja-JP" sz="2000" b="0" kern="100" dirty="0">
                          <a:solidFill>
                            <a:srgbClr val="FF0000"/>
                          </a:solidFill>
                          <a:effectLst/>
                          <a:latin typeface="Meiryo UI" panose="020B0604030504040204" pitchFamily="50" charset="-128"/>
                          <a:ea typeface="Meiryo UI" panose="020B0604030504040204" pitchFamily="50" charset="-128"/>
                        </a:rPr>
                        <a:t>のクリックを安易にしない</a:t>
                      </a:r>
                      <a:endParaRPr lang="ja-JP" sz="2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7203904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eiryo UI" panose="020B0604030504040204" pitchFamily="50" charset="-128"/>
                          <a:ea typeface="Meiryo UI" panose="020B0604030504040204" pitchFamily="50" charset="-128"/>
                        </a:rPr>
                        <a:t>適切な報告</a:t>
                      </a:r>
                      <a:r>
                        <a:rPr lang="en-US" sz="2000" b="0" kern="100" dirty="0">
                          <a:solidFill>
                            <a:srgbClr val="FF0000"/>
                          </a:solidFill>
                          <a:effectLst/>
                          <a:latin typeface="Meiryo UI" panose="020B0604030504040204" pitchFamily="50" charset="-128"/>
                          <a:ea typeface="Meiryo UI" panose="020B0604030504040204" pitchFamily="50" charset="-128"/>
                        </a:rPr>
                        <a:t>/</a:t>
                      </a:r>
                      <a:r>
                        <a:rPr lang="ja-JP" sz="2000" b="0" kern="100" dirty="0">
                          <a:solidFill>
                            <a:srgbClr val="FF0000"/>
                          </a:solidFill>
                          <a:effectLst/>
                          <a:latin typeface="Meiryo UI" panose="020B0604030504040204" pitchFamily="50" charset="-128"/>
                          <a:ea typeface="Meiryo UI" panose="020B0604030504040204" pitchFamily="50" charset="-128"/>
                        </a:rPr>
                        <a:t>連絡</a:t>
                      </a:r>
                      <a:r>
                        <a:rPr lang="en-US" sz="2000" b="0" kern="100" dirty="0">
                          <a:solidFill>
                            <a:srgbClr val="FF0000"/>
                          </a:solidFill>
                          <a:effectLst/>
                          <a:latin typeface="Meiryo UI" panose="020B0604030504040204" pitchFamily="50" charset="-128"/>
                          <a:ea typeface="Meiryo UI" panose="020B0604030504040204" pitchFamily="50" charset="-128"/>
                        </a:rPr>
                        <a:t>/</a:t>
                      </a:r>
                      <a:r>
                        <a:rPr lang="ja-JP" sz="2000" b="0" kern="100" dirty="0">
                          <a:solidFill>
                            <a:srgbClr val="FF0000"/>
                          </a:solidFill>
                          <a:effectLst/>
                          <a:latin typeface="Meiryo UI" panose="020B0604030504040204" pitchFamily="50" charset="-128"/>
                          <a:ea typeface="Meiryo UI" panose="020B0604030504040204" pitchFamily="50" charset="-128"/>
                        </a:rPr>
                        <a:t>相談</a:t>
                      </a: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を行う</a:t>
                      </a:r>
                      <a:endParaRPr lang="ja-JP" sz="20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17835"/>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インシデント体制の整備し対応を行う</a:t>
                      </a:r>
                      <a:endParaRPr lang="ja-JP" sz="20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410459182"/>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サーバーや</a:t>
                      </a:r>
                      <a:r>
                        <a:rPr lang="en-US" altLang="ja-JP" sz="2000" b="0" kern="100" dirty="0">
                          <a:solidFill>
                            <a:schemeClr val="accent6">
                              <a:lumMod val="10000"/>
                            </a:schemeClr>
                          </a:solidFill>
                          <a:effectLst/>
                          <a:latin typeface="Meiryo UI" panose="020B0604030504040204" pitchFamily="50" charset="-128"/>
                          <a:ea typeface="Meiryo UI" panose="020B0604030504040204" pitchFamily="50" charset="-128"/>
                        </a:rPr>
                        <a:t> PC</a:t>
                      </a: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、ネットワークに</a:t>
                      </a:r>
                      <a:r>
                        <a:rPr lang="ja-JP" sz="2000" b="0" u="none" kern="100" dirty="0">
                          <a:solidFill>
                            <a:srgbClr val="FF0000"/>
                          </a:solidFill>
                          <a:effectLst/>
                          <a:latin typeface="Meiryo UI" panose="020B0604030504040204" pitchFamily="50" charset="-128"/>
                          <a:ea typeface="Meiryo UI" panose="020B0604030504040204" pitchFamily="50" charset="-128"/>
                        </a:rPr>
                        <a:t>適切なセキュリティ対策</a:t>
                      </a: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を行う</a:t>
                      </a:r>
                      <a:endParaRPr lang="ja-JP" sz="20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744060"/>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eiryo UI" panose="020B0604030504040204" pitchFamily="50" charset="-128"/>
                          <a:ea typeface="Meiryo UI" panose="020B0604030504040204" pitchFamily="50" charset="-128"/>
                        </a:rPr>
                        <a:t>適切なバックアップ運用</a:t>
                      </a:r>
                      <a:r>
                        <a:rPr lang="ja-JP" sz="2000" b="0" kern="100" dirty="0">
                          <a:solidFill>
                            <a:schemeClr val="accent6">
                              <a:lumMod val="10000"/>
                            </a:schemeClr>
                          </a:solidFill>
                          <a:effectLst/>
                          <a:latin typeface="Meiryo UI" panose="020B0604030504040204" pitchFamily="50" charset="-128"/>
                          <a:ea typeface="Meiryo UI" panose="020B0604030504040204" pitchFamily="50" charset="-128"/>
                        </a:rPr>
                        <a:t>を行う</a:t>
                      </a:r>
                      <a:endParaRPr lang="ja-JP" sz="20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1451098521"/>
                  </a:ext>
                </a:extLst>
              </a:tr>
            </a:tbl>
          </a:graphicData>
        </a:graphic>
      </p:graphicFrame>
    </p:spTree>
    <p:extLst>
      <p:ext uri="{BB962C8B-B14F-4D97-AF65-F5344CB8AC3E}">
        <p14:creationId xmlns:p14="http://schemas.microsoft.com/office/powerpoint/2010/main" val="21035722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63B8-7B87-3A7D-5C80-EFD81B9412D1}"/>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5232F048-AA94-AC28-A776-5217F3AD1D1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詳細な資料のダウンロード</a:t>
            </a:r>
          </a:p>
        </p:txBody>
      </p:sp>
      <p:sp>
        <p:nvSpPr>
          <p:cNvPr id="7" name="スライド番号プレースホルダー 4">
            <a:extLst>
              <a:ext uri="{FF2B5EF4-FFF2-40B4-BE49-F238E27FC236}">
                <a16:creationId xmlns:a16="http://schemas.microsoft.com/office/drawing/2014/main" id="{D7825881-03C0-C6F2-C6F1-B9E5409C7F9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108</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CEA6DE41-B20E-7096-0680-BB8367FCA122}"/>
              </a:ext>
            </a:extLst>
          </p:cNvPr>
          <p:cNvSpPr txBox="1">
            <a:spLocks/>
          </p:cNvSpPr>
          <p:nvPr/>
        </p:nvSpPr>
        <p:spPr bwMode="auto">
          <a:xfrm>
            <a:off x="480909" y="1097094"/>
            <a:ext cx="11061233" cy="535609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lang="ja-JP" altLang="en-US" sz="2800" b="1" kern="0" dirty="0"/>
              <a:t>情報セキュリティ</a:t>
            </a:r>
            <a:r>
              <a:rPr lang="en-US" altLang="ja-JP" sz="2800" b="1" kern="0" dirty="0"/>
              <a:t>10</a:t>
            </a:r>
            <a:r>
              <a:rPr lang="ja-JP" altLang="en-US" sz="2800" b="1" kern="0" dirty="0"/>
              <a:t>大脅威　</a:t>
            </a:r>
            <a:r>
              <a:rPr lang="en-US" altLang="ja-JP" sz="2800" b="1" kern="0" dirty="0"/>
              <a:t>2025</a:t>
            </a:r>
            <a:br>
              <a:rPr lang="en-US" altLang="ja-JP" sz="2800" b="1" kern="0" dirty="0"/>
            </a:br>
            <a:r>
              <a:rPr lang="ja-JP" altLang="en-US" sz="2400" kern="0" dirty="0"/>
              <a:t>本資料に関する詳細な内容は</a:t>
            </a:r>
            <a:r>
              <a:rPr lang="en-US" altLang="ja-JP" sz="2400" kern="0" dirty="0"/>
              <a:t>Web</a:t>
            </a:r>
            <a:r>
              <a:rPr lang="ja-JP" altLang="en-US" sz="2400" kern="0" dirty="0"/>
              <a:t>サイトをご覧ください</a:t>
            </a:r>
            <a:endParaRPr lang="en-US" altLang="ja-JP" sz="2800" kern="0" dirty="0"/>
          </a:p>
        </p:txBody>
      </p:sp>
      <p:grpSp>
        <p:nvGrpSpPr>
          <p:cNvPr id="4" name="グループ化 3">
            <a:extLst>
              <a:ext uri="{FF2B5EF4-FFF2-40B4-BE49-F238E27FC236}">
                <a16:creationId xmlns:a16="http://schemas.microsoft.com/office/drawing/2014/main" id="{36FA20CB-3F06-5221-5433-359F26F1E7C4}"/>
              </a:ext>
            </a:extLst>
          </p:cNvPr>
          <p:cNvGrpSpPr/>
          <p:nvPr/>
        </p:nvGrpSpPr>
        <p:grpSpPr>
          <a:xfrm>
            <a:off x="2576383" y="2188823"/>
            <a:ext cx="6027066" cy="476474"/>
            <a:chOff x="3012640" y="3305651"/>
            <a:chExt cx="6027066" cy="587730"/>
          </a:xfrm>
        </p:grpSpPr>
        <p:sp>
          <p:nvSpPr>
            <p:cNvPr id="5" name="角丸四角形 62">
              <a:extLst>
                <a:ext uri="{FF2B5EF4-FFF2-40B4-BE49-F238E27FC236}">
                  <a16:creationId xmlns:a16="http://schemas.microsoft.com/office/drawing/2014/main" id="{61AF6294-ECAE-3715-F80C-DC774EA1CEA5}"/>
                </a:ext>
              </a:extLst>
            </p:cNvPr>
            <p:cNvSpPr/>
            <p:nvPr/>
          </p:nvSpPr>
          <p:spPr>
            <a:xfrm>
              <a:off x="3012640" y="3305651"/>
              <a:ext cx="6002102" cy="587730"/>
            </a:xfrm>
            <a:prstGeom prst="roundRect">
              <a:avLst/>
            </a:prstGeom>
            <a:solidFill>
              <a:srgbClr val="9BBB59">
                <a:lumMod val="20000"/>
                <a:lumOff val="80000"/>
              </a:srgbClr>
            </a:solidFill>
            <a:ln w="38100" cap="flat" cmpd="sng" algn="ctr">
              <a:solidFill>
                <a:srgbClr val="9BBB59">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3200" b="0" i="0" u="none" strike="noStrike" kern="0" cap="none" spc="0" normalizeH="0" baseline="0" noProof="0" dirty="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正方形/長方形 5">
              <a:extLst>
                <a:ext uri="{FF2B5EF4-FFF2-40B4-BE49-F238E27FC236}">
                  <a16:creationId xmlns:a16="http://schemas.microsoft.com/office/drawing/2014/main" id="{F1C25F28-08BA-DF2D-4F1B-CE65EF6A0FC0}"/>
                </a:ext>
              </a:extLst>
            </p:cNvPr>
            <p:cNvSpPr/>
            <p:nvPr/>
          </p:nvSpPr>
          <p:spPr>
            <a:xfrm>
              <a:off x="3037605" y="3417732"/>
              <a:ext cx="6002101" cy="417606"/>
            </a:xfrm>
            <a:prstGeom prst="rect">
              <a:avLst/>
            </a:prstGeom>
          </p:spPr>
          <p:txBody>
            <a:bodyPr wrap="square">
              <a:spAutoFit/>
            </a:bodyPr>
            <a:lstStyle/>
            <a:p>
              <a:pPr fontAlgn="base">
                <a:spcBef>
                  <a:spcPct val="0"/>
                </a:spcBef>
                <a:spcAft>
                  <a:spcPct val="0"/>
                </a:spcAft>
              </a:pPr>
              <a:r>
                <a:rPr lang="en-US" altLang="ja-JP" sz="1600" dirty="0">
                  <a:solidFill>
                    <a:srgbClr val="0000FF"/>
                  </a:solidFill>
                  <a:latin typeface="HGP創英角ｺﾞｼｯｸUB" panose="020B0900000000000000" pitchFamily="50" charset="-128"/>
                  <a:ea typeface="HGP創英角ｺﾞｼｯｸUB" panose="020B0900000000000000" pitchFamily="50" charset="-128"/>
                  <a:hlinkClick r:id="rId2">
                    <a:extLst>
                      <a:ext uri="{A12FA001-AC4F-418D-AE19-62706E023703}">
                        <ahyp:hlinkClr xmlns:ahyp="http://schemas.microsoft.com/office/drawing/2018/hyperlinkcolor" val="tx"/>
                      </a:ext>
                    </a:extLst>
                  </a:hlinkClick>
                </a:rPr>
                <a:t>https://www.ipa.go.jp/security/10threats/10threats2025.html</a:t>
              </a:r>
              <a:endParaRPr lang="en-US" altLang="ja-JP" sz="1600" dirty="0">
                <a:solidFill>
                  <a:srgbClr val="0000FF"/>
                </a:solidFill>
                <a:latin typeface="HGP創英角ｺﾞｼｯｸUB" panose="020B0900000000000000" pitchFamily="50" charset="-128"/>
                <a:ea typeface="HGP創英角ｺﾞｼｯｸUB" panose="020B0900000000000000" pitchFamily="50" charset="-128"/>
              </a:endParaRPr>
            </a:p>
          </p:txBody>
        </p:sp>
      </p:grpSp>
      <p:pic>
        <p:nvPicPr>
          <p:cNvPr id="8" name="図 7">
            <a:extLst>
              <a:ext uri="{FF2B5EF4-FFF2-40B4-BE49-F238E27FC236}">
                <a16:creationId xmlns:a16="http://schemas.microsoft.com/office/drawing/2014/main" id="{46A6B037-BE15-061D-0EA0-A4ED1A0153F6}"/>
              </a:ext>
            </a:extLst>
          </p:cNvPr>
          <p:cNvPicPr>
            <a:picLocks noChangeAspect="1"/>
          </p:cNvPicPr>
          <p:nvPr/>
        </p:nvPicPr>
        <p:blipFill>
          <a:blip r:embed="rId3"/>
          <a:srcRect/>
          <a:stretch/>
        </p:blipFill>
        <p:spPr>
          <a:xfrm>
            <a:off x="7241633" y="4218577"/>
            <a:ext cx="1746825" cy="1746825"/>
          </a:xfrm>
          <a:prstGeom prst="rect">
            <a:avLst/>
          </a:prstGeom>
          <a:ln>
            <a:solidFill>
              <a:schemeClr val="accent6">
                <a:lumMod val="10000"/>
              </a:schemeClr>
            </a:solidFill>
          </a:ln>
        </p:spPr>
      </p:pic>
      <p:sp>
        <p:nvSpPr>
          <p:cNvPr id="10" name="コンテンツ プレースホルダー 9">
            <a:extLst>
              <a:ext uri="{FF2B5EF4-FFF2-40B4-BE49-F238E27FC236}">
                <a16:creationId xmlns:a16="http://schemas.microsoft.com/office/drawing/2014/main" id="{E2D758EC-70A8-436F-8441-5CFB77102BEB}"/>
              </a:ext>
            </a:extLst>
          </p:cNvPr>
          <p:cNvSpPr txBox="1">
            <a:spLocks/>
          </p:cNvSpPr>
          <p:nvPr/>
        </p:nvSpPr>
        <p:spPr bwMode="auto">
          <a:xfrm>
            <a:off x="6635287" y="3360361"/>
            <a:ext cx="2900986" cy="81631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0" indent="0">
              <a:buFont typeface="Wingdings" pitchFamily="2" charset="2"/>
              <a:buNone/>
            </a:pPr>
            <a:r>
              <a:rPr lang="en-US" altLang="ja-JP" sz="1400" kern="0" dirty="0">
                <a:solidFill>
                  <a:schemeClr val="accent6">
                    <a:lumMod val="10000"/>
                  </a:schemeClr>
                </a:solidFill>
              </a:rPr>
              <a:t>※</a:t>
            </a:r>
            <a:r>
              <a:rPr lang="ja-JP" altLang="en-US" sz="1400" kern="0" dirty="0">
                <a:solidFill>
                  <a:schemeClr val="accent6">
                    <a:lumMod val="10000"/>
                  </a:schemeClr>
                </a:solidFill>
              </a:rPr>
              <a:t>こちらの </a:t>
            </a:r>
            <a:r>
              <a:rPr lang="en-US" altLang="ja-JP" sz="1400" kern="0" dirty="0">
                <a:solidFill>
                  <a:schemeClr val="accent6">
                    <a:lumMod val="10000"/>
                  </a:schemeClr>
                </a:solidFill>
              </a:rPr>
              <a:t>QR </a:t>
            </a:r>
            <a:r>
              <a:rPr lang="ja-JP" altLang="en-US" sz="1400" kern="0" dirty="0">
                <a:solidFill>
                  <a:schemeClr val="accent6">
                    <a:lumMod val="10000"/>
                  </a:schemeClr>
                </a:solidFill>
              </a:rPr>
              <a:t>コードをスマートフォンの</a:t>
            </a:r>
            <a:endParaRPr lang="en-US" altLang="ja-JP" sz="1400" kern="0" dirty="0">
              <a:solidFill>
                <a:schemeClr val="accent6">
                  <a:lumMod val="10000"/>
                </a:schemeClr>
              </a:solidFill>
            </a:endParaRPr>
          </a:p>
          <a:p>
            <a:pPr marL="0" indent="0">
              <a:buFont typeface="Wingdings" pitchFamily="2" charset="2"/>
              <a:buNone/>
            </a:pPr>
            <a:r>
              <a:rPr lang="ja-JP" altLang="en-US" sz="1400" kern="0" dirty="0">
                <a:solidFill>
                  <a:schemeClr val="accent6">
                    <a:lumMod val="10000"/>
                  </a:schemeClr>
                </a:solidFill>
              </a:rPr>
              <a:t>　　</a:t>
            </a:r>
            <a:r>
              <a:rPr lang="en-US" altLang="ja-JP" sz="1400" kern="0" dirty="0">
                <a:solidFill>
                  <a:schemeClr val="accent6">
                    <a:lumMod val="10000"/>
                  </a:schemeClr>
                </a:solidFill>
              </a:rPr>
              <a:t>QR </a:t>
            </a:r>
            <a:r>
              <a:rPr lang="ja-JP" altLang="en-US" sz="1400" kern="0" dirty="0">
                <a:solidFill>
                  <a:schemeClr val="accent6">
                    <a:lumMod val="10000"/>
                  </a:schemeClr>
                </a:solidFill>
              </a:rPr>
              <a:t>コードリーダーアプリで読み込む</a:t>
            </a:r>
            <a:endParaRPr lang="en-US" altLang="ja-JP" sz="1400" kern="0" dirty="0">
              <a:solidFill>
                <a:schemeClr val="accent6">
                  <a:lumMod val="10000"/>
                </a:schemeClr>
              </a:solidFill>
            </a:endParaRPr>
          </a:p>
          <a:p>
            <a:pPr marL="0" indent="0">
              <a:buFont typeface="Wingdings" pitchFamily="2" charset="2"/>
              <a:buNone/>
            </a:pPr>
            <a:r>
              <a:rPr lang="ja-JP" altLang="en-US" sz="1400" kern="0" dirty="0">
                <a:solidFill>
                  <a:schemeClr val="accent6">
                    <a:lumMod val="10000"/>
                  </a:schemeClr>
                </a:solidFill>
              </a:rPr>
              <a:t>　　ことでもアクセスできます</a:t>
            </a:r>
            <a:endParaRPr lang="ja-JP" altLang="en-US" sz="1800" kern="0" dirty="0">
              <a:solidFill>
                <a:schemeClr val="accent6">
                  <a:lumMod val="10000"/>
                </a:schemeClr>
              </a:solidFill>
            </a:endParaRPr>
          </a:p>
        </p:txBody>
      </p:sp>
      <p:pic>
        <p:nvPicPr>
          <p:cNvPr id="11" name="図 10">
            <a:extLst>
              <a:ext uri="{FF2B5EF4-FFF2-40B4-BE49-F238E27FC236}">
                <a16:creationId xmlns:a16="http://schemas.microsoft.com/office/drawing/2014/main" id="{3EE123C8-2B48-EF58-9AE6-091676CD72E8}"/>
              </a:ext>
            </a:extLst>
          </p:cNvPr>
          <p:cNvPicPr>
            <a:picLocks noChangeAspect="1"/>
          </p:cNvPicPr>
          <p:nvPr/>
        </p:nvPicPr>
        <p:blipFill>
          <a:blip r:embed="rId4"/>
          <a:stretch>
            <a:fillRect/>
          </a:stretch>
        </p:blipFill>
        <p:spPr>
          <a:xfrm>
            <a:off x="2331557" y="2801336"/>
            <a:ext cx="3886200" cy="3795522"/>
          </a:xfrm>
          <a:prstGeom prst="rect">
            <a:avLst/>
          </a:prstGeom>
        </p:spPr>
      </p:pic>
    </p:spTree>
    <p:extLst>
      <p:ext uri="{BB962C8B-B14F-4D97-AF65-F5344CB8AC3E}">
        <p14:creationId xmlns:p14="http://schemas.microsoft.com/office/powerpoint/2010/main" val="161930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359A-7C8C-A677-01F3-7676B32C1F6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4AD3CE01-5AFE-95A1-9672-3978F6B092F5}"/>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176AC1DC-CD60-35CF-8B0F-C624C638859F}"/>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solidFill>
                  <a:srgbClr val="24235C"/>
                </a:solidFill>
              </a:rPr>
              <a:t>攻撃手口</a:t>
            </a:r>
          </a:p>
          <a:p>
            <a:pPr lvl="1">
              <a:defRPr/>
            </a:pPr>
            <a:r>
              <a:rPr lang="ja-JP" altLang="en-US" sz="3200" b="1" kern="0" dirty="0">
                <a:solidFill>
                  <a:srgbClr val="24235C"/>
                </a:solidFill>
              </a:rPr>
              <a:t>ランサムウェアに感染させて金銭を要求</a:t>
            </a:r>
            <a:endParaRPr lang="en-US" altLang="ja-JP" sz="3200" b="1" kern="0" dirty="0">
              <a:solidFill>
                <a:srgbClr val="24235C"/>
              </a:solidFill>
            </a:endParaRPr>
          </a:p>
          <a:p>
            <a:pPr lvl="2">
              <a:defRPr/>
            </a:pPr>
            <a:r>
              <a:rPr lang="ja-JP" altLang="en-US" sz="2800" b="1" kern="0" dirty="0">
                <a:solidFill>
                  <a:srgbClr val="24235C"/>
                </a:solidFill>
              </a:rPr>
              <a:t>脆弱性を悪用しネットワークから感染させる</a:t>
            </a:r>
            <a:endParaRPr lang="en-US" altLang="ja-JP" sz="2800" b="1" kern="0" dirty="0">
              <a:solidFill>
                <a:srgbClr val="24235C"/>
              </a:solidFill>
            </a:endParaRPr>
          </a:p>
          <a:p>
            <a:pPr lvl="3">
              <a:defRPr/>
            </a:pPr>
            <a:r>
              <a:rPr lang="ja-JP" altLang="en-US" sz="2000" kern="0" dirty="0">
                <a:solidFill>
                  <a:srgbClr val="24235C"/>
                </a:solidFill>
              </a:rPr>
              <a:t>ソフトウェアの</a:t>
            </a:r>
            <a:r>
              <a:rPr lang="ja-JP" altLang="en-US" sz="2000" u="sng" kern="0" dirty="0">
                <a:solidFill>
                  <a:srgbClr val="FF0000"/>
                </a:solidFill>
              </a:rPr>
              <a:t>脆弱性を悪用</a:t>
            </a:r>
            <a:r>
              <a:rPr lang="ja-JP" altLang="en-US" sz="2000" kern="0" dirty="0">
                <a:solidFill>
                  <a:srgbClr val="24235C"/>
                </a:solidFill>
              </a:rPr>
              <a:t>し</a:t>
            </a:r>
            <a:r>
              <a:rPr lang="en-US" altLang="ja-JP" sz="2000" kern="0" dirty="0">
                <a:solidFill>
                  <a:srgbClr val="24235C"/>
                </a:solidFill>
              </a:rPr>
              <a:t>PC </a:t>
            </a:r>
            <a:r>
              <a:rPr lang="ja-JP" altLang="en-US" sz="2000" kern="0" dirty="0">
                <a:solidFill>
                  <a:srgbClr val="24235C"/>
                </a:solidFill>
              </a:rPr>
              <a:t>やサーバーをランサムウェアに感染させる</a:t>
            </a:r>
            <a:endParaRPr lang="en-US" altLang="ja-JP" sz="2000" kern="0" dirty="0">
              <a:solidFill>
                <a:srgbClr val="24235C"/>
              </a:solidFill>
            </a:endParaRPr>
          </a:p>
          <a:p>
            <a:pPr lvl="2">
              <a:defRPr/>
            </a:pPr>
            <a:r>
              <a:rPr lang="ja-JP" altLang="en-US" sz="2800" b="1" kern="0" dirty="0">
                <a:solidFill>
                  <a:srgbClr val="24235C"/>
                </a:solidFill>
              </a:rPr>
              <a:t>不正アクセスによりネットワークから感染させる</a:t>
            </a:r>
          </a:p>
          <a:p>
            <a:pPr lvl="3">
              <a:defRPr/>
            </a:pPr>
            <a:r>
              <a:rPr lang="ja-JP" altLang="en-US" sz="2000" kern="0" dirty="0">
                <a:solidFill>
                  <a:srgbClr val="24235C"/>
                </a:solidFill>
              </a:rPr>
              <a:t>意図せず公開されているポート</a:t>
            </a:r>
            <a:r>
              <a:rPr lang="en-US" altLang="ja-JP" sz="2000" kern="0" dirty="0">
                <a:solidFill>
                  <a:srgbClr val="24235C"/>
                </a:solidFill>
              </a:rPr>
              <a:t>(</a:t>
            </a:r>
            <a:r>
              <a:rPr lang="ja-JP" altLang="en-US" sz="2000" kern="0" dirty="0">
                <a:solidFill>
                  <a:srgbClr val="24235C"/>
                </a:solidFill>
              </a:rPr>
              <a:t>リモートデスクトップ等</a:t>
            </a:r>
            <a:r>
              <a:rPr lang="en-US" altLang="ja-JP" sz="2000" kern="0" dirty="0">
                <a:solidFill>
                  <a:srgbClr val="24235C"/>
                </a:solidFill>
              </a:rPr>
              <a:t>)</a:t>
            </a:r>
            <a:r>
              <a:rPr lang="ja-JP" altLang="en-US" sz="2000" kern="0" dirty="0">
                <a:solidFill>
                  <a:srgbClr val="24235C"/>
                </a:solidFill>
              </a:rPr>
              <a:t>を利用した</a:t>
            </a:r>
            <a:r>
              <a:rPr lang="ja-JP" altLang="en-US" sz="2000" u="sng" kern="0" dirty="0">
                <a:solidFill>
                  <a:srgbClr val="FF0000"/>
                </a:solidFill>
              </a:rPr>
              <a:t>不正アクセスから</a:t>
            </a:r>
            <a:r>
              <a:rPr lang="ja-JP" altLang="en-US" sz="2000" kern="0" dirty="0">
                <a:solidFill>
                  <a:srgbClr val="24235C"/>
                </a:solidFill>
              </a:rPr>
              <a:t>マルウェアに感染させる</a:t>
            </a:r>
          </a:p>
        </p:txBody>
      </p:sp>
      <p:sp>
        <p:nvSpPr>
          <p:cNvPr id="7" name="スライド番号プレースホルダー 4">
            <a:extLst>
              <a:ext uri="{FF2B5EF4-FFF2-40B4-BE49-F238E27FC236}">
                <a16:creationId xmlns:a16="http://schemas.microsoft.com/office/drawing/2014/main" id="{A1A23410-84CB-13A2-0E43-5D3B4BCCD1C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11</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47377F8F-B459-20A5-1BE4-C33059FA0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8153" y="4974412"/>
            <a:ext cx="1487301" cy="1389773"/>
          </a:xfrm>
          <a:prstGeom prst="rect">
            <a:avLst/>
          </a:prstGeom>
        </p:spPr>
      </p:pic>
    </p:spTree>
    <p:extLst>
      <p:ext uri="{BB962C8B-B14F-4D97-AF65-F5344CB8AC3E}">
        <p14:creationId xmlns:p14="http://schemas.microsoft.com/office/powerpoint/2010/main" val="408311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71BE-F4E6-AE8D-E61B-611EDEAD81F1}"/>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C776E58-2584-2FE7-6033-3AE390D6205F}"/>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41F44F65-09F0-421A-ADDD-73A4D37DE0AE}"/>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solidFill>
                  <a:srgbClr val="24235C"/>
                </a:solidFill>
              </a:rPr>
              <a:t>攻撃手口</a:t>
            </a:r>
          </a:p>
          <a:p>
            <a:pPr lvl="1">
              <a:defRPr/>
            </a:pPr>
            <a:r>
              <a:rPr lang="ja-JP" altLang="en-US" sz="3200" b="1" kern="0" dirty="0">
                <a:solidFill>
                  <a:srgbClr val="24235C"/>
                </a:solidFill>
              </a:rPr>
              <a:t>ランサムウェアに感染させて金銭を要求</a:t>
            </a:r>
            <a:endParaRPr lang="en-US" altLang="ja-JP" sz="3200" b="1" kern="0" dirty="0">
              <a:solidFill>
                <a:srgbClr val="24235C"/>
              </a:solidFill>
            </a:endParaRPr>
          </a:p>
          <a:p>
            <a:pPr lvl="2">
              <a:defRPr/>
            </a:pPr>
            <a:r>
              <a:rPr lang="en-US" altLang="ja-JP" sz="2800" b="1" kern="0" dirty="0">
                <a:solidFill>
                  <a:srgbClr val="24235C"/>
                </a:solidFill>
              </a:rPr>
              <a:t>Web </a:t>
            </a:r>
            <a:r>
              <a:rPr lang="ja-JP" altLang="en-US" sz="2800" b="1" kern="0" dirty="0">
                <a:solidFill>
                  <a:srgbClr val="24235C"/>
                </a:solidFill>
              </a:rPr>
              <a:t>サイトやメールから感染させる</a:t>
            </a:r>
            <a:endParaRPr lang="en-US" altLang="ja-JP" sz="2800" b="1" kern="0" dirty="0">
              <a:solidFill>
                <a:srgbClr val="24235C"/>
              </a:solidFill>
            </a:endParaRPr>
          </a:p>
          <a:p>
            <a:pPr lvl="3">
              <a:defRPr/>
            </a:pPr>
            <a:r>
              <a:rPr lang="ja-JP" altLang="en-US" sz="2000" kern="0" dirty="0">
                <a:solidFill>
                  <a:srgbClr val="24235C"/>
                </a:solidFill>
              </a:rPr>
              <a:t>ランサムウェアをダウンロードさせるように</a:t>
            </a:r>
            <a:r>
              <a:rPr lang="en-US" altLang="ja-JP" sz="2000" u="sng" kern="0" dirty="0">
                <a:solidFill>
                  <a:srgbClr val="FF0000"/>
                </a:solidFill>
              </a:rPr>
              <a:t>Web </a:t>
            </a:r>
            <a:r>
              <a:rPr lang="ja-JP" altLang="en-US" sz="2000" u="sng" kern="0" dirty="0">
                <a:solidFill>
                  <a:srgbClr val="FF0000"/>
                </a:solidFill>
              </a:rPr>
              <a:t>サイトの脆弱性を悪用して改ざん</a:t>
            </a:r>
            <a:r>
              <a:rPr lang="ja-JP" altLang="en-US" sz="2000" kern="0" dirty="0">
                <a:solidFill>
                  <a:srgbClr val="24235C"/>
                </a:solidFill>
              </a:rPr>
              <a:t>し、閲覧した際に感染させる</a:t>
            </a:r>
          </a:p>
          <a:p>
            <a:pPr lvl="3">
              <a:defRPr/>
            </a:pPr>
            <a:r>
              <a:rPr lang="ja-JP" altLang="en-US" sz="2000" kern="0" dirty="0">
                <a:solidFill>
                  <a:srgbClr val="24235C"/>
                </a:solidFill>
              </a:rPr>
              <a:t>不正な</a:t>
            </a:r>
            <a:r>
              <a:rPr lang="ja-JP" altLang="en-US" sz="2000" u="sng" kern="0" dirty="0">
                <a:solidFill>
                  <a:srgbClr val="FF0000"/>
                </a:solidFill>
              </a:rPr>
              <a:t>添付ファイル</a:t>
            </a:r>
            <a:r>
              <a:rPr lang="ja-JP" altLang="en-US" sz="2000" kern="0" dirty="0">
                <a:solidFill>
                  <a:srgbClr val="24235C"/>
                </a:solidFill>
              </a:rPr>
              <a:t>を開かせて感染させる</a:t>
            </a:r>
          </a:p>
          <a:p>
            <a:pPr lvl="3">
              <a:defRPr/>
            </a:pPr>
            <a:r>
              <a:rPr lang="ja-JP" altLang="en-US" sz="2000" u="sng" kern="0" dirty="0">
                <a:solidFill>
                  <a:srgbClr val="FF0000"/>
                </a:solidFill>
              </a:rPr>
              <a:t>悪意のあるリンクをメール本文中に仕込み</a:t>
            </a:r>
            <a:r>
              <a:rPr lang="ja-JP" altLang="en-US" sz="2000" kern="0" dirty="0">
                <a:solidFill>
                  <a:srgbClr val="24235C"/>
                </a:solidFill>
              </a:rPr>
              <a:t>開くよう誘導し、感染させる</a:t>
            </a:r>
          </a:p>
          <a:p>
            <a:pPr lvl="3">
              <a:defRPr/>
            </a:pPr>
            <a:endParaRPr lang="en-US" altLang="ja-JP" sz="2000" kern="0" dirty="0">
              <a:solidFill>
                <a:srgbClr val="24235C"/>
              </a:solidFill>
            </a:endParaRPr>
          </a:p>
        </p:txBody>
      </p:sp>
      <p:sp>
        <p:nvSpPr>
          <p:cNvPr id="7" name="スライド番号プレースホルダー 4">
            <a:extLst>
              <a:ext uri="{FF2B5EF4-FFF2-40B4-BE49-F238E27FC236}">
                <a16:creationId xmlns:a16="http://schemas.microsoft.com/office/drawing/2014/main" id="{0761DCC6-E9BB-73F7-CC93-47AA8F4A4D3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12</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8881043D-F3FB-58B4-1F42-80BA54CA24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8153" y="4974412"/>
            <a:ext cx="1487301" cy="1389773"/>
          </a:xfrm>
          <a:prstGeom prst="rect">
            <a:avLst/>
          </a:prstGeom>
        </p:spPr>
      </p:pic>
    </p:spTree>
    <p:extLst>
      <p:ext uri="{BB962C8B-B14F-4D97-AF65-F5344CB8AC3E}">
        <p14:creationId xmlns:p14="http://schemas.microsoft.com/office/powerpoint/2010/main" val="143509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E5E7-A205-3BDA-EAA3-4EAC4B8F404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5FF3ADF-1DFB-D992-1188-CA6934C94AC1}"/>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77641C09-E5A9-3F34-D136-F129A2EC6F71}"/>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3200" b="1" kern="0" dirty="0">
                <a:solidFill>
                  <a:srgbClr val="24235C"/>
                </a:solidFill>
              </a:rPr>
              <a:t>2024</a:t>
            </a:r>
            <a:r>
              <a:rPr lang="ja-JP" altLang="en-US" sz="3200" b="1" kern="0" dirty="0">
                <a:solidFill>
                  <a:srgbClr val="24235C"/>
                </a:solidFill>
              </a:rPr>
              <a:t>年の事例</a:t>
            </a:r>
            <a:r>
              <a:rPr lang="en-US" altLang="ja-JP" sz="3200" b="1" kern="0" dirty="0">
                <a:solidFill>
                  <a:srgbClr val="24235C"/>
                </a:solidFill>
              </a:rPr>
              <a:t>/</a:t>
            </a:r>
            <a:r>
              <a:rPr lang="ja-JP" altLang="en-US" sz="3200" b="1" kern="0" dirty="0">
                <a:solidFill>
                  <a:srgbClr val="24235C"/>
                </a:solidFill>
              </a:rPr>
              <a:t>傾向①</a:t>
            </a:r>
          </a:p>
          <a:p>
            <a:pPr lvl="1">
              <a:defRPr/>
            </a:pPr>
            <a:r>
              <a:rPr lang="ja-JP" altLang="en-US" sz="3200" b="1" kern="0" dirty="0">
                <a:solidFill>
                  <a:srgbClr val="24235C"/>
                </a:solidFill>
              </a:rPr>
              <a:t>ランサムウェア感染による被害と二次被害</a:t>
            </a:r>
            <a:endParaRPr lang="en-US" altLang="ja-JP" sz="3200" b="1" kern="0" dirty="0">
              <a:solidFill>
                <a:srgbClr val="24235C"/>
              </a:solidFill>
            </a:endParaRPr>
          </a:p>
          <a:p>
            <a:pPr lvl="1">
              <a:defRPr/>
            </a:pPr>
            <a:endParaRPr lang="en-US" altLang="ja-JP" sz="3200" b="1" kern="0" dirty="0">
              <a:solidFill>
                <a:srgbClr val="24235C"/>
              </a:solidFill>
            </a:endParaRPr>
          </a:p>
          <a:p>
            <a:pPr lvl="2">
              <a:defRPr/>
            </a:pPr>
            <a:r>
              <a:rPr lang="en-US" altLang="ja-JP" sz="2000" b="1" kern="0" dirty="0">
                <a:solidFill>
                  <a:srgbClr val="24235C"/>
                </a:solidFill>
              </a:rPr>
              <a:t>2024</a:t>
            </a:r>
            <a:r>
              <a:rPr lang="ja-JP" altLang="en-US" sz="2000" b="1" kern="0" dirty="0">
                <a:solidFill>
                  <a:srgbClr val="24235C"/>
                </a:solidFill>
              </a:rPr>
              <a:t>年</a:t>
            </a:r>
            <a:r>
              <a:rPr lang="en-US" altLang="ja-JP" sz="2000" b="1" kern="0" dirty="0">
                <a:solidFill>
                  <a:srgbClr val="24235C"/>
                </a:solidFill>
              </a:rPr>
              <a:t>6</a:t>
            </a:r>
            <a:r>
              <a:rPr lang="ja-JP" altLang="en-US" sz="2000" b="1" kern="0" dirty="0">
                <a:solidFill>
                  <a:srgbClr val="24235C"/>
                </a:solidFill>
              </a:rPr>
              <a:t>月、</a:t>
            </a:r>
            <a:r>
              <a:rPr lang="en-US" altLang="ja-JP" sz="2000" b="1" kern="0" dirty="0">
                <a:solidFill>
                  <a:srgbClr val="24235C"/>
                </a:solidFill>
              </a:rPr>
              <a:t>KADOKAWA </a:t>
            </a:r>
            <a:r>
              <a:rPr lang="ja-JP" altLang="en-US" sz="2000" b="1" kern="0" dirty="0">
                <a:solidFill>
                  <a:srgbClr val="24235C"/>
                </a:solidFill>
              </a:rPr>
              <a:t>が</a:t>
            </a:r>
            <a:r>
              <a:rPr lang="ja-JP" altLang="en-US" sz="2000" b="1" u="sng" kern="0" dirty="0">
                <a:solidFill>
                  <a:srgbClr val="FF0000"/>
                </a:solidFill>
              </a:rPr>
              <a:t>ランサムウェア攻撃を含む大規模なサイバー攻撃</a:t>
            </a:r>
            <a:r>
              <a:rPr lang="ja-JP" altLang="en-US" sz="2000" b="1" kern="0" dirty="0">
                <a:solidFill>
                  <a:srgbClr val="24235C"/>
                </a:solidFill>
              </a:rPr>
              <a:t>にあった</a:t>
            </a:r>
          </a:p>
          <a:p>
            <a:pPr lvl="2">
              <a:defRPr/>
            </a:pPr>
            <a:endParaRPr lang="ja-JP" altLang="en-US" sz="2000" b="1" kern="0" dirty="0">
              <a:solidFill>
                <a:srgbClr val="24235C"/>
              </a:solidFill>
            </a:endParaRPr>
          </a:p>
          <a:p>
            <a:pPr lvl="2">
              <a:defRPr/>
            </a:pPr>
            <a:r>
              <a:rPr lang="ja-JP" altLang="en-US" sz="2000" b="1" u="sng" kern="0" dirty="0">
                <a:solidFill>
                  <a:srgbClr val="FF0000"/>
                </a:solidFill>
              </a:rPr>
              <a:t>フィッシング攻撃等により従業員のアカウント情報が窃取され、社内ネットワークに侵入された</a:t>
            </a:r>
            <a:r>
              <a:rPr lang="ja-JP" altLang="en-US" sz="2000" b="1" kern="0" dirty="0">
                <a:solidFill>
                  <a:srgbClr val="24235C"/>
                </a:solidFill>
              </a:rPr>
              <a:t>ことが原因と推測</a:t>
            </a:r>
          </a:p>
          <a:p>
            <a:pPr lvl="2">
              <a:defRPr/>
            </a:pPr>
            <a:endParaRPr lang="ja-JP" altLang="en-US" sz="2000" b="1" kern="0" dirty="0">
              <a:solidFill>
                <a:srgbClr val="24235C"/>
              </a:solidFill>
            </a:endParaRPr>
          </a:p>
          <a:p>
            <a:pPr lvl="2">
              <a:defRPr/>
            </a:pPr>
            <a:r>
              <a:rPr lang="ja-JP" altLang="en-US" sz="2000" b="1" u="sng" kern="0" dirty="0">
                <a:solidFill>
                  <a:srgbClr val="FF0000"/>
                </a:solidFill>
              </a:rPr>
              <a:t>複数のサービスが停止</a:t>
            </a:r>
            <a:r>
              <a:rPr lang="ja-JP" altLang="en-US" sz="2000" b="1" kern="0" dirty="0">
                <a:solidFill>
                  <a:srgbClr val="24235C"/>
                </a:solidFill>
              </a:rPr>
              <a:t>したほか、約</a:t>
            </a:r>
            <a:r>
              <a:rPr lang="en-US" altLang="ja-JP" sz="2000" b="1" kern="0" dirty="0">
                <a:solidFill>
                  <a:srgbClr val="24235C"/>
                </a:solidFill>
              </a:rPr>
              <a:t>25</a:t>
            </a:r>
            <a:r>
              <a:rPr lang="ja-JP" altLang="en-US" sz="2000" b="1" kern="0" dirty="0">
                <a:solidFill>
                  <a:srgbClr val="24235C"/>
                </a:solidFill>
              </a:rPr>
              <a:t>万</a:t>
            </a:r>
            <a:r>
              <a:rPr lang="en-US" altLang="ja-JP" sz="2000" b="1" kern="0" dirty="0">
                <a:solidFill>
                  <a:srgbClr val="24235C"/>
                </a:solidFill>
              </a:rPr>
              <a:t>4,000</a:t>
            </a:r>
            <a:r>
              <a:rPr lang="ja-JP" altLang="en-US" sz="2000" b="1" kern="0" dirty="0">
                <a:solidFill>
                  <a:srgbClr val="24235C"/>
                </a:solidFill>
              </a:rPr>
              <a:t>人分の</a:t>
            </a:r>
            <a:r>
              <a:rPr lang="ja-JP" altLang="en-US" sz="2000" b="1" u="sng" kern="0" dirty="0">
                <a:solidFill>
                  <a:srgbClr val="FF0000"/>
                </a:solidFill>
              </a:rPr>
              <a:t>個人情報や企業情報の漏えい</a:t>
            </a:r>
            <a:r>
              <a:rPr lang="ja-JP" altLang="en-US" sz="2000" b="1" kern="0" dirty="0">
                <a:solidFill>
                  <a:srgbClr val="24235C"/>
                </a:solidFill>
              </a:rPr>
              <a:t>が判明した</a:t>
            </a:r>
          </a:p>
          <a:p>
            <a:pPr lvl="2">
              <a:defRPr/>
            </a:pPr>
            <a:endParaRPr lang="ja-JP" altLang="en-US" sz="2000" b="1" kern="0" dirty="0">
              <a:solidFill>
                <a:srgbClr val="24235C"/>
              </a:solidFill>
            </a:endParaRPr>
          </a:p>
          <a:p>
            <a:pPr lvl="2">
              <a:defRPr/>
            </a:pPr>
            <a:r>
              <a:rPr lang="ja-JP" altLang="en-US" sz="2000" b="1" u="sng" kern="0" dirty="0">
                <a:solidFill>
                  <a:srgbClr val="FF0000"/>
                </a:solidFill>
              </a:rPr>
              <a:t>攻撃組織が公開したとされる情報が、</a:t>
            </a:r>
            <a:r>
              <a:rPr lang="en-US" altLang="ja-JP" sz="2000" b="1" u="sng" kern="0" dirty="0">
                <a:solidFill>
                  <a:srgbClr val="FF0000"/>
                </a:solidFill>
              </a:rPr>
              <a:t>SNS </a:t>
            </a:r>
            <a:r>
              <a:rPr lang="ja-JP" altLang="en-US" sz="2000" b="1" u="sng" kern="0" dirty="0">
                <a:solidFill>
                  <a:srgbClr val="FF0000"/>
                </a:solidFill>
              </a:rPr>
              <a:t>等を通じて拡散された</a:t>
            </a:r>
          </a:p>
          <a:p>
            <a:pPr lvl="2">
              <a:defRPr/>
            </a:pPr>
            <a:endParaRPr lang="en-US" altLang="ja-JP" sz="2000" kern="0" dirty="0">
              <a:solidFill>
                <a:srgbClr val="24235C"/>
              </a:solidFill>
            </a:endParaRPr>
          </a:p>
        </p:txBody>
      </p:sp>
      <p:sp>
        <p:nvSpPr>
          <p:cNvPr id="7" name="スライド番号プレースホルダー 4">
            <a:extLst>
              <a:ext uri="{FF2B5EF4-FFF2-40B4-BE49-F238E27FC236}">
                <a16:creationId xmlns:a16="http://schemas.microsoft.com/office/drawing/2014/main" id="{B571C585-6869-B76A-6624-87672764321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13</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8816CD30-12F0-6330-1B58-922CB62F76BD}"/>
              </a:ext>
            </a:extLst>
          </p:cNvPr>
          <p:cNvSpPr txBox="1"/>
          <p:nvPr/>
        </p:nvSpPr>
        <p:spPr>
          <a:xfrm>
            <a:off x="424799" y="5964118"/>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ランサムウェア攻撃による情報漏洩に関するお知らせ（株式会社</a:t>
            </a:r>
            <a:r>
              <a:rPr lang="en-US" altLang="ja-JP" sz="1000" dirty="0">
                <a:solidFill>
                  <a:schemeClr val="accent6">
                    <a:lumMod val="10000"/>
                  </a:schemeClr>
                </a:solidFill>
                <a:latin typeface="+mn-ea"/>
              </a:rPr>
              <a:t>KADOKAWA</a:t>
            </a:r>
            <a:r>
              <a:rPr lang="ja-JP" altLang="en-US" sz="1000" dirty="0">
                <a:solidFill>
                  <a:schemeClr val="accent6">
                    <a:lumMod val="10000"/>
                  </a:schemeClr>
                </a:solidFill>
                <a:latin typeface="+mn-ea"/>
              </a:rPr>
              <a:t>）</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en-US" altLang="ja-JP" sz="1000" dirty="0">
                <a:solidFill>
                  <a:srgbClr val="0000FF"/>
                </a:solidFill>
                <a:latin typeface="+mn-ea"/>
                <a:hlinkClick r:id="rId2"/>
              </a:rPr>
              <a:t>https://group.kadokawa.co.jp/information/media-download/1356/d3f77b589c58d083/</a:t>
            </a:r>
            <a:endParaRPr lang="en-US" altLang="ja-JP" sz="1000" dirty="0">
              <a:solidFill>
                <a:srgbClr val="0000FF"/>
              </a:solidFill>
              <a:latin typeface="+mn-ea"/>
            </a:endParaRPr>
          </a:p>
          <a:p>
            <a:r>
              <a:rPr lang="ja-JP" altLang="en-US" sz="1000" dirty="0">
                <a:solidFill>
                  <a:schemeClr val="accent6">
                    <a:lumMod val="10000"/>
                  </a:schemeClr>
                </a:solidFill>
                <a:latin typeface="+mn-ea"/>
              </a:rPr>
              <a:t>           漏洩情報の拡散行為に対する措置ならびに刑事告訴等について（株式会社</a:t>
            </a:r>
            <a:r>
              <a:rPr lang="en-US" altLang="ja-JP" sz="1000" dirty="0">
                <a:solidFill>
                  <a:schemeClr val="accent6">
                    <a:lumMod val="10000"/>
                  </a:schemeClr>
                </a:solidFill>
                <a:latin typeface="+mn-ea"/>
              </a:rPr>
              <a:t>KADOKAWA</a:t>
            </a:r>
            <a:r>
              <a:rPr lang="ja-JP" altLang="en-US" sz="1000" dirty="0">
                <a:solidFill>
                  <a:schemeClr val="accent6">
                    <a:lumMod val="10000"/>
                  </a:schemeClr>
                </a:solidFill>
                <a:latin typeface="+mn-ea"/>
              </a:rPr>
              <a:t>）</a:t>
            </a:r>
            <a:endParaRPr lang="en-US" altLang="ja-JP" sz="1000" dirty="0">
              <a:solidFill>
                <a:schemeClr val="accent6">
                  <a:lumMod val="10000"/>
                </a:schemeClr>
              </a:solidFill>
              <a:latin typeface="+mn-ea"/>
            </a:endParaRPr>
          </a:p>
          <a:p>
            <a:r>
              <a:rPr lang="en-US" altLang="ja-JP" sz="1000" dirty="0">
                <a:solidFill>
                  <a:srgbClr val="0000FF"/>
                </a:solidFill>
                <a:latin typeface="+mn-ea"/>
              </a:rPr>
              <a:t>           </a:t>
            </a:r>
            <a:r>
              <a:rPr lang="en-US" altLang="ja-JP" sz="1000" dirty="0">
                <a:solidFill>
                  <a:srgbClr val="0000FF"/>
                </a:solidFill>
                <a:latin typeface="+mn-ea"/>
                <a:hlinkClick r:id="rId3"/>
              </a:rPr>
              <a:t>https://www.kadokawa.co.jp/topics/12010/</a:t>
            </a:r>
            <a:endParaRPr lang="en-US" altLang="ja-JP" sz="1000" dirty="0">
              <a:solidFill>
                <a:srgbClr val="0000FF"/>
              </a:solidFill>
              <a:latin typeface="+mn-ea"/>
            </a:endParaRPr>
          </a:p>
        </p:txBody>
      </p:sp>
    </p:spTree>
    <p:extLst>
      <p:ext uri="{BB962C8B-B14F-4D97-AF65-F5344CB8AC3E}">
        <p14:creationId xmlns:p14="http://schemas.microsoft.com/office/powerpoint/2010/main" val="109853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FA95-B5D7-1D36-D7DA-A09A4FA1C24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605D164-B9DD-5CD4-4BB3-84CD074C5A7D}"/>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4E0F4E10-5967-2339-8784-8D3B00421BA1}"/>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3200" b="1" kern="0" dirty="0">
                <a:solidFill>
                  <a:srgbClr val="24235C"/>
                </a:solidFill>
              </a:rPr>
              <a:t>2024</a:t>
            </a:r>
            <a:r>
              <a:rPr lang="ja-JP" altLang="en-US" sz="3200" b="1" kern="0" dirty="0">
                <a:solidFill>
                  <a:srgbClr val="24235C"/>
                </a:solidFill>
              </a:rPr>
              <a:t>年の事例</a:t>
            </a:r>
            <a:r>
              <a:rPr lang="en-US" altLang="ja-JP" sz="3200" b="1" kern="0" dirty="0">
                <a:solidFill>
                  <a:srgbClr val="24235C"/>
                </a:solidFill>
              </a:rPr>
              <a:t>/</a:t>
            </a:r>
            <a:r>
              <a:rPr lang="ja-JP" altLang="en-US" sz="3200" b="1" kern="0" dirty="0">
                <a:solidFill>
                  <a:srgbClr val="24235C"/>
                </a:solidFill>
              </a:rPr>
              <a:t>傾向②</a:t>
            </a:r>
          </a:p>
          <a:p>
            <a:pPr lvl="1">
              <a:defRPr/>
            </a:pPr>
            <a:r>
              <a:rPr lang="ja-JP" altLang="en-US" sz="3200" b="1" kern="0" dirty="0">
                <a:solidFill>
                  <a:srgbClr val="24235C"/>
                </a:solidFill>
              </a:rPr>
              <a:t>ノーウェアランサムによる攻撃事例</a:t>
            </a:r>
          </a:p>
          <a:p>
            <a:pPr lvl="1">
              <a:defRPr/>
            </a:pPr>
            <a:endParaRPr lang="en-US" altLang="ja-JP" sz="3200" b="1" kern="0" dirty="0">
              <a:solidFill>
                <a:srgbClr val="24235C"/>
              </a:solidFill>
            </a:endParaRPr>
          </a:p>
          <a:p>
            <a:pPr lvl="2">
              <a:defRPr/>
            </a:pPr>
            <a:r>
              <a:rPr lang="en-US" altLang="ja-JP" sz="2000" b="1" kern="0" dirty="0">
                <a:solidFill>
                  <a:srgbClr val="24235C"/>
                </a:solidFill>
              </a:rPr>
              <a:t>2024</a:t>
            </a:r>
            <a:r>
              <a:rPr lang="ja-JP" altLang="en-US" sz="2000" b="1" kern="0" dirty="0">
                <a:solidFill>
                  <a:srgbClr val="24235C"/>
                </a:solidFill>
              </a:rPr>
              <a:t>年</a:t>
            </a:r>
            <a:r>
              <a:rPr lang="en-US" altLang="ja-JP" sz="2000" b="1" kern="0" dirty="0">
                <a:solidFill>
                  <a:srgbClr val="24235C"/>
                </a:solidFill>
              </a:rPr>
              <a:t>10</a:t>
            </a:r>
            <a:r>
              <a:rPr lang="ja-JP" altLang="en-US" sz="2000" b="1" kern="0" dirty="0">
                <a:solidFill>
                  <a:srgbClr val="24235C"/>
                </a:solidFill>
              </a:rPr>
              <a:t>月、国立遺伝学研究所の生命情報・</a:t>
            </a:r>
            <a:r>
              <a:rPr lang="en-US" altLang="ja-JP" sz="2000" b="1" kern="0" dirty="0">
                <a:solidFill>
                  <a:srgbClr val="24235C"/>
                </a:solidFill>
              </a:rPr>
              <a:t>DDBJ</a:t>
            </a:r>
            <a:r>
              <a:rPr lang="ja-JP" altLang="en-US" sz="2000" b="1" kern="0" dirty="0">
                <a:solidFill>
                  <a:srgbClr val="24235C"/>
                </a:solidFill>
              </a:rPr>
              <a:t>センターが</a:t>
            </a:r>
            <a:r>
              <a:rPr lang="ja-JP" altLang="en-US" sz="2000" b="1" u="sng" kern="0" dirty="0">
                <a:solidFill>
                  <a:srgbClr val="FF0000"/>
                </a:solidFill>
              </a:rPr>
              <a:t>データ窃取の脅迫</a:t>
            </a:r>
            <a:r>
              <a:rPr lang="ja-JP" altLang="en-US" sz="2000" b="1" kern="0" dirty="0">
                <a:solidFill>
                  <a:srgbClr val="24235C"/>
                </a:solidFill>
              </a:rPr>
              <a:t>を受けたと情報・システム研究機構が公表した</a:t>
            </a:r>
          </a:p>
          <a:p>
            <a:pPr lvl="2">
              <a:defRPr/>
            </a:pPr>
            <a:endParaRPr lang="ja-JP" altLang="en-US" sz="2000" b="1" kern="0" dirty="0">
              <a:solidFill>
                <a:srgbClr val="24235C"/>
              </a:solidFill>
            </a:endParaRPr>
          </a:p>
          <a:p>
            <a:pPr lvl="2">
              <a:defRPr/>
            </a:pPr>
            <a:r>
              <a:rPr lang="ja-JP" altLang="en-US" sz="2000" b="1" kern="0" dirty="0">
                <a:solidFill>
                  <a:srgbClr val="24235C"/>
                </a:solidFill>
              </a:rPr>
              <a:t>国際ハッカー集団「</a:t>
            </a:r>
            <a:r>
              <a:rPr lang="en-US" altLang="ja-JP" sz="2000" b="1" kern="0" dirty="0" err="1">
                <a:solidFill>
                  <a:srgbClr val="24235C"/>
                </a:solidFill>
              </a:rPr>
              <a:t>CyberVolk</a:t>
            </a:r>
            <a:r>
              <a:rPr lang="ja-JP" altLang="en-US" sz="2000" b="1" kern="0" dirty="0">
                <a:solidFill>
                  <a:srgbClr val="24235C"/>
                </a:solidFill>
              </a:rPr>
              <a:t>」の犯行声明では、</a:t>
            </a:r>
            <a:r>
              <a:rPr lang="en-US" altLang="ja-JP" sz="2000" b="1" u="sng" kern="0" dirty="0">
                <a:solidFill>
                  <a:srgbClr val="FF0000"/>
                </a:solidFill>
              </a:rPr>
              <a:t>DDBJ</a:t>
            </a:r>
            <a:r>
              <a:rPr lang="ja-JP" altLang="en-US" sz="2000" b="1" u="sng" kern="0" dirty="0">
                <a:solidFill>
                  <a:srgbClr val="FF0000"/>
                </a:solidFill>
              </a:rPr>
              <a:t>のデータ </a:t>
            </a:r>
            <a:r>
              <a:rPr lang="en-US" altLang="ja-JP" sz="2000" b="1" u="sng" kern="0" dirty="0">
                <a:solidFill>
                  <a:srgbClr val="FF0000"/>
                </a:solidFill>
              </a:rPr>
              <a:t>5%</a:t>
            </a:r>
            <a:r>
              <a:rPr lang="ja-JP" altLang="en-US" sz="2000" b="1" u="sng" kern="0" dirty="0">
                <a:solidFill>
                  <a:srgbClr val="FF0000"/>
                </a:solidFill>
              </a:rPr>
              <a:t>を公開し、</a:t>
            </a:r>
            <a:r>
              <a:rPr lang="en-US" altLang="ja-JP" sz="2000" b="1" u="sng" kern="0" dirty="0">
                <a:solidFill>
                  <a:srgbClr val="FF0000"/>
                </a:solidFill>
              </a:rPr>
              <a:t>1</a:t>
            </a:r>
            <a:r>
              <a:rPr lang="ja-JP" altLang="en-US" sz="2000" b="1" u="sng" kern="0" dirty="0">
                <a:solidFill>
                  <a:srgbClr val="FF0000"/>
                </a:solidFill>
              </a:rPr>
              <a:t>万ドルを支払わなければ残り</a:t>
            </a:r>
            <a:r>
              <a:rPr lang="en-US" altLang="ja-JP" sz="2000" b="1" u="sng" kern="0" dirty="0">
                <a:solidFill>
                  <a:srgbClr val="FF0000"/>
                </a:solidFill>
              </a:rPr>
              <a:t>95%</a:t>
            </a:r>
            <a:r>
              <a:rPr lang="ja-JP" altLang="en-US" sz="2000" b="1" u="sng" kern="0" dirty="0">
                <a:solidFill>
                  <a:srgbClr val="FF0000"/>
                </a:solidFill>
              </a:rPr>
              <a:t>も公開すると</a:t>
            </a:r>
            <a:r>
              <a:rPr lang="en-US" altLang="ja-JP" sz="2000" b="1" u="sng" kern="0" dirty="0">
                <a:solidFill>
                  <a:srgbClr val="FF0000"/>
                </a:solidFill>
              </a:rPr>
              <a:t>SNS</a:t>
            </a:r>
            <a:r>
              <a:rPr lang="ja-JP" altLang="en-US" sz="2000" b="1" u="sng" kern="0" dirty="0">
                <a:solidFill>
                  <a:srgbClr val="FF0000"/>
                </a:solidFill>
              </a:rPr>
              <a:t>上で脅迫</a:t>
            </a:r>
            <a:r>
              <a:rPr lang="ja-JP" altLang="en-US" sz="2000" b="1" kern="0" dirty="0">
                <a:solidFill>
                  <a:srgbClr val="24235C"/>
                </a:solidFill>
              </a:rPr>
              <a:t>した。</a:t>
            </a:r>
          </a:p>
          <a:p>
            <a:pPr lvl="2">
              <a:defRPr/>
            </a:pPr>
            <a:endParaRPr lang="ja-JP" altLang="en-US" sz="2000" b="1" kern="0" dirty="0">
              <a:solidFill>
                <a:srgbClr val="24235C"/>
              </a:solidFill>
            </a:endParaRPr>
          </a:p>
          <a:p>
            <a:pPr lvl="2">
              <a:defRPr/>
            </a:pPr>
            <a:r>
              <a:rPr lang="ja-JP" altLang="en-US" sz="2000" b="1" kern="0" dirty="0">
                <a:solidFill>
                  <a:srgbClr val="24235C"/>
                </a:solidFill>
              </a:rPr>
              <a:t>調査によってシステムへの不正侵入やデータ消失等は確認されず、窃取したとされるデータも公開データであった。</a:t>
            </a:r>
          </a:p>
        </p:txBody>
      </p:sp>
      <p:sp>
        <p:nvSpPr>
          <p:cNvPr id="7" name="スライド番号プレースホルダー 4">
            <a:extLst>
              <a:ext uri="{FF2B5EF4-FFF2-40B4-BE49-F238E27FC236}">
                <a16:creationId xmlns:a16="http://schemas.microsoft.com/office/drawing/2014/main" id="{37CB2CD5-7267-61B7-52C4-DB34DA11886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14</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AFD57011-2E33-07D1-D897-1C5A94C25D01}"/>
              </a:ext>
            </a:extLst>
          </p:cNvPr>
          <p:cNvSpPr txBox="1"/>
          <p:nvPr/>
        </p:nvSpPr>
        <p:spPr>
          <a:xfrm>
            <a:off x="353399" y="6040752"/>
            <a:ext cx="8437202"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国際塩基配列データベース「</a:t>
            </a:r>
            <a:r>
              <a:rPr lang="en-US" altLang="ja-JP" sz="1000" dirty="0">
                <a:solidFill>
                  <a:schemeClr val="accent6">
                    <a:lumMod val="10000"/>
                  </a:schemeClr>
                </a:solidFill>
                <a:latin typeface="+mn-ea"/>
              </a:rPr>
              <a:t>DDBJ</a:t>
            </a:r>
            <a:r>
              <a:rPr lang="ja-JP" altLang="en-US" sz="1000" dirty="0">
                <a:solidFill>
                  <a:schemeClr val="accent6">
                    <a:lumMod val="10000"/>
                  </a:schemeClr>
                </a:solidFill>
                <a:latin typeface="+mn-ea"/>
              </a:rPr>
              <a:t>」に対するサイバー脅迫に関するご報告（生命情報・</a:t>
            </a:r>
            <a:r>
              <a:rPr lang="en-US" altLang="ja-JP" sz="1000" dirty="0">
                <a:solidFill>
                  <a:schemeClr val="accent6">
                    <a:lumMod val="10000"/>
                  </a:schemeClr>
                </a:solidFill>
                <a:latin typeface="+mn-ea"/>
              </a:rPr>
              <a:t>DDBJ</a:t>
            </a:r>
            <a:r>
              <a:rPr lang="ja-JP" altLang="en-US" sz="1000" dirty="0">
                <a:solidFill>
                  <a:schemeClr val="accent6">
                    <a:lumMod val="10000"/>
                  </a:schemeClr>
                </a:solidFill>
                <a:latin typeface="+mn-ea"/>
              </a:rPr>
              <a:t>センター）</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https://www.ddbj.nig.ac.jp/news/ja/2024-10-22</a:t>
            </a:r>
            <a:endParaRPr lang="en-US" altLang="ja-JP" sz="1000" dirty="0">
              <a:solidFill>
                <a:srgbClr val="0000FF"/>
              </a:solidFill>
              <a:latin typeface="+mn-ea"/>
            </a:endParaRPr>
          </a:p>
        </p:txBody>
      </p:sp>
    </p:spTree>
    <p:extLst>
      <p:ext uri="{BB962C8B-B14F-4D97-AF65-F5344CB8AC3E}">
        <p14:creationId xmlns:p14="http://schemas.microsoft.com/office/powerpoint/2010/main" val="386833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6D15-2480-02A2-4279-9F9E8F9708A3}"/>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C935644-AF81-A6A6-2300-E47566BDD51B}"/>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2DB636DE-302E-B220-CBC4-5E03F69A707D}"/>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3200" b="1" kern="0" dirty="0">
                <a:solidFill>
                  <a:srgbClr val="24235C"/>
                </a:solidFill>
              </a:rPr>
              <a:t>2024</a:t>
            </a:r>
            <a:r>
              <a:rPr lang="ja-JP" altLang="en-US" sz="3200" b="1" kern="0" dirty="0">
                <a:solidFill>
                  <a:srgbClr val="24235C"/>
                </a:solidFill>
              </a:rPr>
              <a:t>年の事例</a:t>
            </a:r>
            <a:r>
              <a:rPr lang="en-US" altLang="ja-JP" sz="3200" b="1" kern="0" dirty="0">
                <a:solidFill>
                  <a:srgbClr val="24235C"/>
                </a:solidFill>
              </a:rPr>
              <a:t>/</a:t>
            </a:r>
            <a:r>
              <a:rPr lang="ja-JP" altLang="en-US" sz="3200" b="1" kern="0" dirty="0">
                <a:solidFill>
                  <a:srgbClr val="24235C"/>
                </a:solidFill>
              </a:rPr>
              <a:t>傾向③</a:t>
            </a:r>
          </a:p>
          <a:p>
            <a:pPr lvl="1">
              <a:defRPr/>
            </a:pPr>
            <a:r>
              <a:rPr lang="en-US" altLang="ja-JP" sz="3200" b="1" kern="0" dirty="0">
                <a:solidFill>
                  <a:srgbClr val="24235C"/>
                </a:solidFill>
              </a:rPr>
              <a:t>RaaS </a:t>
            </a:r>
            <a:r>
              <a:rPr lang="ja-JP" altLang="en-US" sz="3200" b="1" kern="0" dirty="0">
                <a:solidFill>
                  <a:srgbClr val="24235C"/>
                </a:solidFill>
              </a:rPr>
              <a:t>が利用された国内事例</a:t>
            </a:r>
          </a:p>
          <a:p>
            <a:pPr lvl="1">
              <a:defRPr/>
            </a:pPr>
            <a:endParaRPr lang="en-US" altLang="ja-JP" sz="3200" b="1" kern="0" dirty="0">
              <a:solidFill>
                <a:srgbClr val="24235C"/>
              </a:solidFill>
            </a:endParaRPr>
          </a:p>
          <a:p>
            <a:pPr lvl="2">
              <a:defRPr/>
            </a:pPr>
            <a:r>
              <a:rPr lang="en-US" altLang="ja-JP" sz="2000" b="1" kern="0" dirty="0">
                <a:solidFill>
                  <a:srgbClr val="24235C"/>
                </a:solidFill>
              </a:rPr>
              <a:t>2024</a:t>
            </a:r>
            <a:r>
              <a:rPr lang="ja-JP" altLang="en-US" sz="2000" b="1" kern="0" dirty="0">
                <a:solidFill>
                  <a:srgbClr val="24235C"/>
                </a:solidFill>
              </a:rPr>
              <a:t>年</a:t>
            </a:r>
            <a:r>
              <a:rPr lang="en-US" altLang="ja-JP" sz="2000" b="1" kern="0" dirty="0">
                <a:solidFill>
                  <a:srgbClr val="24235C"/>
                </a:solidFill>
              </a:rPr>
              <a:t>6</a:t>
            </a:r>
            <a:r>
              <a:rPr lang="ja-JP" altLang="en-US" sz="2000" b="1" kern="0" dirty="0">
                <a:solidFill>
                  <a:srgbClr val="24235C"/>
                </a:solidFill>
              </a:rPr>
              <a:t>月、ヒロケイが </a:t>
            </a:r>
            <a:r>
              <a:rPr lang="en-US" altLang="ja-JP" sz="2000" b="1" u="sng" kern="0" dirty="0">
                <a:solidFill>
                  <a:srgbClr val="FF0000"/>
                </a:solidFill>
              </a:rPr>
              <a:t>RaaS </a:t>
            </a:r>
            <a:r>
              <a:rPr lang="ja-JP" altLang="en-US" sz="2000" b="1" u="sng" kern="0" dirty="0">
                <a:solidFill>
                  <a:srgbClr val="FF0000"/>
                </a:solidFill>
              </a:rPr>
              <a:t>の一種である「</a:t>
            </a:r>
            <a:r>
              <a:rPr lang="en-US" altLang="ja-JP" sz="2000" b="1" u="sng" kern="0" dirty="0">
                <a:solidFill>
                  <a:srgbClr val="FF0000"/>
                </a:solidFill>
              </a:rPr>
              <a:t>Phobos</a:t>
            </a:r>
            <a:r>
              <a:rPr lang="ja-JP" altLang="en-US" sz="2000" b="1" u="sng" kern="0" dirty="0">
                <a:solidFill>
                  <a:srgbClr val="FF0000"/>
                </a:solidFill>
              </a:rPr>
              <a:t>」を用いた攻撃</a:t>
            </a:r>
            <a:r>
              <a:rPr lang="ja-JP" altLang="en-US" sz="2000" b="1" kern="0" dirty="0">
                <a:solidFill>
                  <a:srgbClr val="24235C"/>
                </a:solidFill>
              </a:rPr>
              <a:t>を受けていたことを公表</a:t>
            </a:r>
          </a:p>
          <a:p>
            <a:pPr lvl="2">
              <a:defRPr/>
            </a:pPr>
            <a:endParaRPr lang="ja-JP" altLang="en-US" sz="2000" b="1" kern="0" dirty="0">
              <a:solidFill>
                <a:srgbClr val="24235C"/>
              </a:solidFill>
            </a:endParaRPr>
          </a:p>
          <a:p>
            <a:pPr lvl="2">
              <a:defRPr/>
            </a:pPr>
            <a:r>
              <a:rPr lang="ja-JP" altLang="en-US" sz="2000" b="1" kern="0" dirty="0">
                <a:solidFill>
                  <a:srgbClr val="24235C"/>
                </a:solidFill>
              </a:rPr>
              <a:t>原因は、</a:t>
            </a:r>
            <a:r>
              <a:rPr lang="ja-JP" altLang="en-US" sz="2000" b="1" u="sng" kern="0" dirty="0">
                <a:solidFill>
                  <a:srgbClr val="FF0000"/>
                </a:solidFill>
              </a:rPr>
              <a:t>サーバーの脆弱性および </a:t>
            </a:r>
            <a:r>
              <a:rPr lang="en-US" altLang="ja-JP" sz="2000" b="1" u="sng" kern="0" dirty="0">
                <a:solidFill>
                  <a:srgbClr val="FF0000"/>
                </a:solidFill>
              </a:rPr>
              <a:t>VPN </a:t>
            </a:r>
            <a:r>
              <a:rPr lang="ja-JP" altLang="en-US" sz="2000" b="1" u="sng" kern="0" dirty="0">
                <a:solidFill>
                  <a:srgbClr val="FF0000"/>
                </a:solidFill>
              </a:rPr>
              <a:t>ルーターの設定不備</a:t>
            </a:r>
            <a:r>
              <a:rPr lang="ja-JP" altLang="en-US" sz="2000" b="1" kern="0" dirty="0">
                <a:solidFill>
                  <a:srgbClr val="24235C"/>
                </a:solidFill>
              </a:rPr>
              <a:t>で、攻撃者がこれを</a:t>
            </a:r>
            <a:r>
              <a:rPr lang="ja-JP" altLang="en-US" sz="2000" b="1" u="sng" kern="0" dirty="0">
                <a:solidFill>
                  <a:srgbClr val="FF0000"/>
                </a:solidFill>
              </a:rPr>
              <a:t>悪用し社内ネットワークに侵入後、複数のサーバーに対してデータの暗号化を行った</a:t>
            </a:r>
          </a:p>
          <a:p>
            <a:pPr lvl="2">
              <a:defRPr/>
            </a:pPr>
            <a:endParaRPr lang="ja-JP" altLang="en-US" sz="2000" b="1" kern="0" dirty="0">
              <a:solidFill>
                <a:srgbClr val="24235C"/>
              </a:solidFill>
            </a:endParaRPr>
          </a:p>
          <a:p>
            <a:pPr lvl="2">
              <a:defRPr/>
            </a:pPr>
            <a:r>
              <a:rPr lang="ja-JP" altLang="en-US" sz="2000" b="1" kern="0" dirty="0">
                <a:solidFill>
                  <a:srgbClr val="24235C"/>
                </a:solidFill>
              </a:rPr>
              <a:t>この攻撃で、情報の漏えいや二次被害は確認されていない</a:t>
            </a:r>
          </a:p>
        </p:txBody>
      </p:sp>
      <p:sp>
        <p:nvSpPr>
          <p:cNvPr id="7" name="スライド番号プレースホルダー 4">
            <a:extLst>
              <a:ext uri="{FF2B5EF4-FFF2-40B4-BE49-F238E27FC236}">
                <a16:creationId xmlns:a16="http://schemas.microsoft.com/office/drawing/2014/main" id="{F0680340-D6A1-8831-F6BD-25634945A27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15</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F1C5B01-9410-4503-22A2-68F8F2889950}"/>
              </a:ext>
            </a:extLst>
          </p:cNvPr>
          <p:cNvSpPr txBox="1"/>
          <p:nvPr/>
        </p:nvSpPr>
        <p:spPr>
          <a:xfrm>
            <a:off x="353399" y="5376466"/>
            <a:ext cx="8437202"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弊社内ネットワークへの外部からの不正アクセス被害の発生について（第一報）（株式会社ヒロケイ）</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https://www.hirokei.co.jp/news/646/</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弊社内ネットワークへの外部からの不正アクセス被害の発生について（第二報）（株式会社ヒロケイ）</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https://www.hirokei.co.jp/news/649/</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弊社内ネットワークへの外部からの不正アクセス被害の発生について（第三報）（株式会社ヒロケイ）</a:t>
            </a: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https://www.hirokei.co.jp/news/668/</a:t>
            </a:r>
            <a:endParaRPr lang="en-US" altLang="ja-JP" sz="1000" dirty="0">
              <a:solidFill>
                <a:schemeClr val="accent6">
                  <a:lumMod val="10000"/>
                </a:schemeClr>
              </a:solidFill>
              <a:latin typeface="+mn-ea"/>
            </a:endParaRPr>
          </a:p>
        </p:txBody>
      </p:sp>
    </p:spTree>
    <p:extLst>
      <p:ext uri="{BB962C8B-B14F-4D97-AF65-F5344CB8AC3E}">
        <p14:creationId xmlns:p14="http://schemas.microsoft.com/office/powerpoint/2010/main" val="17376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2E3A8-9F43-147D-0A0E-3547CC06611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16A3C04-DFBC-69DF-E5F1-7DE39DDAEA0E}"/>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4998C6F3-86B1-1FDA-DE67-B1B6EA2CD78E}"/>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t>対策</a:t>
            </a:r>
            <a:endParaRPr lang="ja-JP" altLang="en-US" sz="3200" b="1" kern="0" dirty="0">
              <a:solidFill>
                <a:srgbClr val="24235C"/>
              </a:solidFill>
            </a:endParaRPr>
          </a:p>
          <a:p>
            <a:pPr lvl="1">
              <a:defRPr/>
            </a:pPr>
            <a:r>
              <a:rPr lang="zh-TW" altLang="en-US" sz="3200" b="1" kern="0" dirty="0">
                <a:solidFill>
                  <a:srgbClr val="24235C"/>
                </a:solidFill>
              </a:rPr>
              <a:t>組織</a:t>
            </a:r>
            <a:r>
              <a:rPr lang="en-US" altLang="zh-TW" sz="3200" b="1" kern="0" dirty="0">
                <a:solidFill>
                  <a:srgbClr val="24235C"/>
                </a:solidFill>
              </a:rPr>
              <a:t>(</a:t>
            </a:r>
            <a:r>
              <a:rPr lang="zh-TW" altLang="en-US" sz="3200" b="1" kern="0" dirty="0">
                <a:solidFill>
                  <a:srgbClr val="24235C"/>
                </a:solidFill>
              </a:rPr>
              <a:t>経営者層</a:t>
            </a:r>
            <a:r>
              <a:rPr lang="en-US" altLang="zh-TW" sz="3200" b="1" kern="0" dirty="0">
                <a:solidFill>
                  <a:srgbClr val="24235C"/>
                </a:solidFill>
              </a:rPr>
              <a:t>)</a:t>
            </a:r>
          </a:p>
          <a:p>
            <a:pPr marL="342899" lvl="1" indent="0">
              <a:buNone/>
              <a:defRPr/>
            </a:pPr>
            <a:r>
              <a:rPr lang="en-US" altLang="ja-JP" sz="3200" b="1" kern="0" dirty="0">
                <a:solidFill>
                  <a:srgbClr val="24235C"/>
                </a:solidFill>
              </a:rPr>
              <a:t>【</a:t>
            </a:r>
            <a:r>
              <a:rPr lang="ja-JP" altLang="en-US" sz="3200" b="1" kern="0" dirty="0">
                <a:solidFill>
                  <a:srgbClr val="24235C"/>
                </a:solidFill>
              </a:rPr>
              <a:t>組織としての体制確立</a:t>
            </a:r>
            <a:r>
              <a:rPr lang="en-US" altLang="ja-JP" sz="3200" b="1" kern="0" dirty="0">
                <a:solidFill>
                  <a:srgbClr val="24235C"/>
                </a:solidFill>
              </a:rPr>
              <a:t>】</a:t>
            </a:r>
          </a:p>
          <a:p>
            <a:pPr marL="1100134" lvl="2" indent="-457200">
              <a:defRPr/>
            </a:pPr>
            <a:r>
              <a:rPr lang="ja-JP" altLang="en-US" sz="2900" u="sng" kern="0" dirty="0">
                <a:solidFill>
                  <a:srgbClr val="FF0000"/>
                </a:solidFill>
              </a:rPr>
              <a:t>インシデント対応体制</a:t>
            </a:r>
            <a:r>
              <a:rPr lang="ja-JP" altLang="en-US" sz="2900" kern="0" dirty="0">
                <a:solidFill>
                  <a:srgbClr val="24235C"/>
                </a:solidFill>
              </a:rPr>
              <a:t>を整備し、対応する</a:t>
            </a:r>
          </a:p>
          <a:p>
            <a:pPr marL="1443032" lvl="3" indent="-457200">
              <a:defRPr/>
            </a:pPr>
            <a:r>
              <a:rPr lang="en-US" altLang="ja-JP" sz="2600" u="sng" kern="0" dirty="0">
                <a:solidFill>
                  <a:srgbClr val="FF0000"/>
                </a:solidFill>
              </a:rPr>
              <a:t>CISO </a:t>
            </a:r>
            <a:r>
              <a:rPr lang="ja-JP" altLang="en-US" sz="2600" u="sng" kern="0" dirty="0">
                <a:solidFill>
                  <a:srgbClr val="FF0000"/>
                </a:solidFill>
              </a:rPr>
              <a:t>を配置</a:t>
            </a:r>
            <a:r>
              <a:rPr lang="ja-JP" altLang="en-US" sz="2600" kern="0" dirty="0">
                <a:solidFill>
                  <a:srgbClr val="24235C"/>
                </a:solidFill>
              </a:rPr>
              <a:t>する</a:t>
            </a:r>
          </a:p>
          <a:p>
            <a:pPr marL="1443032" lvl="3" indent="-457200">
              <a:defRPr/>
            </a:pPr>
            <a:r>
              <a:rPr lang="en-US" altLang="ja-JP" sz="2600" u="sng" kern="0" dirty="0">
                <a:solidFill>
                  <a:srgbClr val="FF0000"/>
                </a:solidFill>
              </a:rPr>
              <a:t>CSIRT </a:t>
            </a:r>
            <a:r>
              <a:rPr lang="ja-JP" altLang="en-US" sz="2600" u="sng" kern="0" dirty="0">
                <a:solidFill>
                  <a:srgbClr val="FF0000"/>
                </a:solidFill>
              </a:rPr>
              <a:t>を構築</a:t>
            </a:r>
            <a:r>
              <a:rPr lang="ja-JP" altLang="en-US" sz="2600" kern="0" dirty="0">
                <a:solidFill>
                  <a:srgbClr val="24235C"/>
                </a:solidFill>
              </a:rPr>
              <a:t>する</a:t>
            </a:r>
          </a:p>
          <a:p>
            <a:pPr marL="1443032" lvl="3" indent="-457200">
              <a:defRPr/>
            </a:pPr>
            <a:r>
              <a:rPr lang="ja-JP" altLang="en-US" sz="2600" u="sng" kern="0" dirty="0">
                <a:solidFill>
                  <a:srgbClr val="FF0000"/>
                </a:solidFill>
              </a:rPr>
              <a:t>報告フォーマットは決めて</a:t>
            </a:r>
            <a:r>
              <a:rPr lang="ja-JP" altLang="en-US" sz="2600" kern="0" dirty="0">
                <a:solidFill>
                  <a:srgbClr val="24235C"/>
                </a:solidFill>
              </a:rPr>
              <a:t>おく</a:t>
            </a:r>
          </a:p>
          <a:p>
            <a:pPr marL="1443032" lvl="3" indent="-457200">
              <a:defRPr/>
            </a:pPr>
            <a:r>
              <a:rPr lang="ja-JP" altLang="en-US" sz="2600" u="sng" kern="0" dirty="0">
                <a:solidFill>
                  <a:srgbClr val="FF0000"/>
                </a:solidFill>
              </a:rPr>
              <a:t>有事の際の対応フローを確立、社員へ通知</a:t>
            </a:r>
            <a:r>
              <a:rPr lang="ja-JP" altLang="en-US" sz="2600" kern="0" dirty="0">
                <a:solidFill>
                  <a:srgbClr val="24235C"/>
                </a:solidFill>
              </a:rPr>
              <a:t>する</a:t>
            </a:r>
          </a:p>
          <a:p>
            <a:pPr marL="1443032" lvl="3" indent="-457200">
              <a:defRPr/>
            </a:pPr>
            <a:r>
              <a:rPr lang="ja-JP" altLang="en-US" sz="2600" u="sng" kern="0" dirty="0">
                <a:solidFill>
                  <a:srgbClr val="FF0000"/>
                </a:solidFill>
              </a:rPr>
              <a:t>対応フロー通りに実施できるか訓練</a:t>
            </a:r>
            <a:r>
              <a:rPr lang="ja-JP" altLang="en-US" sz="2600" kern="0" dirty="0">
                <a:solidFill>
                  <a:srgbClr val="24235C"/>
                </a:solidFill>
              </a:rPr>
              <a:t>をする</a:t>
            </a:r>
          </a:p>
          <a:p>
            <a:pPr marL="1443032" lvl="3" indent="-457200">
              <a:defRPr/>
            </a:pPr>
            <a:r>
              <a:rPr lang="ja-JP" altLang="en-US" sz="2600" u="sng" kern="0" dirty="0">
                <a:solidFill>
                  <a:srgbClr val="FF0000"/>
                </a:solidFill>
              </a:rPr>
              <a:t>外部の協力依頼先を用意</a:t>
            </a:r>
            <a:r>
              <a:rPr lang="ja-JP" altLang="en-US" sz="2600" kern="0" dirty="0">
                <a:solidFill>
                  <a:srgbClr val="24235C"/>
                </a:solidFill>
              </a:rPr>
              <a:t>する</a:t>
            </a:r>
          </a:p>
          <a:p>
            <a:pPr marL="1443032" lvl="3" indent="-457200">
              <a:defRPr/>
            </a:pPr>
            <a:r>
              <a:rPr lang="ja-JP" altLang="en-US" sz="2600" u="sng" kern="0" dirty="0">
                <a:solidFill>
                  <a:srgbClr val="FF0000"/>
                </a:solidFill>
              </a:rPr>
              <a:t>社内規則の整備</a:t>
            </a:r>
            <a:r>
              <a:rPr lang="ja-JP" altLang="en-US" sz="2600" kern="0" dirty="0">
                <a:solidFill>
                  <a:srgbClr val="24235C"/>
                </a:solidFill>
              </a:rPr>
              <a:t>や</a:t>
            </a:r>
            <a:r>
              <a:rPr lang="ja-JP" altLang="en-US" sz="2600" u="sng" kern="0" dirty="0">
                <a:solidFill>
                  <a:srgbClr val="FF0000"/>
                </a:solidFill>
              </a:rPr>
              <a:t>予算確保</a:t>
            </a:r>
            <a:r>
              <a:rPr lang="ja-JP" altLang="en-US" sz="2600" kern="0" dirty="0">
                <a:solidFill>
                  <a:srgbClr val="24235C"/>
                </a:solidFill>
              </a:rPr>
              <a:t>をする</a:t>
            </a:r>
          </a:p>
        </p:txBody>
      </p:sp>
      <p:sp>
        <p:nvSpPr>
          <p:cNvPr id="7" name="スライド番号プレースホルダー 4">
            <a:extLst>
              <a:ext uri="{FF2B5EF4-FFF2-40B4-BE49-F238E27FC236}">
                <a16:creationId xmlns:a16="http://schemas.microsoft.com/office/drawing/2014/main" id="{B77BB1FF-1395-DE21-91DA-D6D9CE16448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16</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D2EAEBFF-6B7D-6900-81BA-DBB491CE951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675156" y="1678592"/>
            <a:ext cx="689412" cy="930706"/>
          </a:xfrm>
          <a:prstGeom prst="rect">
            <a:avLst/>
          </a:prstGeom>
        </p:spPr>
      </p:pic>
      <p:pic>
        <p:nvPicPr>
          <p:cNvPr id="8" name="図 7">
            <a:extLst>
              <a:ext uri="{FF2B5EF4-FFF2-40B4-BE49-F238E27FC236}">
                <a16:creationId xmlns:a16="http://schemas.microsoft.com/office/drawing/2014/main" id="{E19F1F32-3B0D-0DA7-9EF0-E620980F3D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6544" y="2077525"/>
            <a:ext cx="1351475" cy="1351475"/>
          </a:xfrm>
          <a:prstGeom prst="rect">
            <a:avLst/>
          </a:prstGeom>
        </p:spPr>
      </p:pic>
      <p:pic>
        <p:nvPicPr>
          <p:cNvPr id="9" name="図 8">
            <a:extLst>
              <a:ext uri="{FF2B5EF4-FFF2-40B4-BE49-F238E27FC236}">
                <a16:creationId xmlns:a16="http://schemas.microsoft.com/office/drawing/2014/main" id="{BF94789D-F338-25DF-028B-CD3779D7BD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2115" y="1818153"/>
            <a:ext cx="493735" cy="475449"/>
          </a:xfrm>
          <a:prstGeom prst="rect">
            <a:avLst/>
          </a:prstGeom>
        </p:spPr>
      </p:pic>
    </p:spTree>
    <p:extLst>
      <p:ext uri="{BB962C8B-B14F-4D97-AF65-F5344CB8AC3E}">
        <p14:creationId xmlns:p14="http://schemas.microsoft.com/office/powerpoint/2010/main" val="382425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8A8F-F511-A0C1-9994-3B79C175BA0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DEDC51C-0857-ADDF-3749-369DED7CD252}"/>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672787E1-E910-087F-31AB-9379F11DB2D7}"/>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t>対策</a:t>
            </a:r>
            <a:endParaRPr lang="ja-JP" altLang="en-US" sz="3200" b="1" kern="0" dirty="0">
              <a:solidFill>
                <a:srgbClr val="24235C"/>
              </a:solidFill>
            </a:endParaRPr>
          </a:p>
          <a:p>
            <a:pPr lvl="1">
              <a:defRPr/>
            </a:pPr>
            <a:r>
              <a:rPr lang="zh-TW" altLang="en-US" sz="3200" b="1" kern="0" dirty="0">
                <a:solidFill>
                  <a:srgbClr val="24235C"/>
                </a:solidFill>
              </a:rPr>
              <a:t>組織</a:t>
            </a:r>
            <a:r>
              <a:rPr lang="en-US" altLang="ja-JP" sz="3200" b="1" kern="0" dirty="0">
                <a:solidFill>
                  <a:srgbClr val="24235C"/>
                </a:solidFill>
              </a:rPr>
              <a:t>(</a:t>
            </a:r>
            <a:r>
              <a:rPr lang="ja-JP" altLang="en-US" sz="3200" b="1" kern="0" dirty="0">
                <a:solidFill>
                  <a:srgbClr val="24235C"/>
                </a:solidFill>
              </a:rPr>
              <a:t>システム管理者、従業員</a:t>
            </a:r>
            <a:r>
              <a:rPr lang="en-US" altLang="ja-JP" sz="3200" b="1" kern="0" dirty="0">
                <a:solidFill>
                  <a:srgbClr val="24235C"/>
                </a:solidFill>
              </a:rPr>
              <a:t>)</a:t>
            </a:r>
            <a:endParaRPr lang="en-US" altLang="zh-TW" sz="3200" b="1" kern="0" dirty="0">
              <a:solidFill>
                <a:srgbClr val="24235C"/>
              </a:solidFill>
            </a:endParaRPr>
          </a:p>
          <a:p>
            <a:pPr marL="342899" lvl="1" indent="0">
              <a:buNone/>
              <a:defRPr/>
            </a:pPr>
            <a:r>
              <a:rPr lang="en-US" altLang="ja-JP" sz="3200" b="1" kern="0" dirty="0">
                <a:solidFill>
                  <a:srgbClr val="24235C"/>
                </a:solidFill>
              </a:rPr>
              <a:t>【</a:t>
            </a:r>
            <a:r>
              <a:rPr lang="ja-JP" altLang="en-US" sz="3200" b="1" kern="0" dirty="0">
                <a:solidFill>
                  <a:srgbClr val="24235C"/>
                </a:solidFill>
              </a:rPr>
              <a:t>被害の予防／被害に備えた対策</a:t>
            </a:r>
            <a:r>
              <a:rPr lang="en-US" altLang="ja-JP" sz="3200" b="1" kern="0" dirty="0">
                <a:solidFill>
                  <a:srgbClr val="24235C"/>
                </a:solidFill>
              </a:rPr>
              <a:t>】</a:t>
            </a:r>
          </a:p>
          <a:p>
            <a:pPr marL="1100134" lvl="2" indent="-457200">
              <a:defRPr/>
            </a:pPr>
            <a:r>
              <a:rPr lang="ja-JP" altLang="en-US" sz="2000" u="sng" kern="0" dirty="0">
                <a:solidFill>
                  <a:srgbClr val="FF0000"/>
                </a:solidFill>
              </a:rPr>
              <a:t>インシデント対応体制</a:t>
            </a:r>
            <a:r>
              <a:rPr lang="ja-JP" altLang="en-US" sz="2000" kern="0" dirty="0">
                <a:solidFill>
                  <a:srgbClr val="24235C"/>
                </a:solidFill>
              </a:rPr>
              <a:t>を整備し、対応する</a:t>
            </a:r>
          </a:p>
          <a:p>
            <a:pPr marL="1100134" lvl="2" indent="-457200">
              <a:defRPr/>
            </a:pPr>
            <a:r>
              <a:rPr lang="ja-JP" altLang="en-US" sz="2000" u="sng" kern="0" dirty="0">
                <a:solidFill>
                  <a:srgbClr val="FF0000"/>
                </a:solidFill>
              </a:rPr>
              <a:t>添付ファイル開封</a:t>
            </a:r>
            <a:r>
              <a:rPr lang="ja-JP" altLang="en-US" sz="2000" kern="0" dirty="0">
                <a:solidFill>
                  <a:srgbClr val="24235C"/>
                </a:solidFill>
              </a:rPr>
              <a:t>や、メールや </a:t>
            </a:r>
            <a:r>
              <a:rPr lang="en-US" altLang="ja-JP" sz="2000" kern="0" dirty="0">
                <a:solidFill>
                  <a:srgbClr val="24235C"/>
                </a:solidFill>
              </a:rPr>
              <a:t>SMS </a:t>
            </a:r>
            <a:r>
              <a:rPr lang="ja-JP" altLang="en-US" sz="2000" u="sng" kern="0" dirty="0">
                <a:solidFill>
                  <a:srgbClr val="FF0000"/>
                </a:solidFill>
              </a:rPr>
              <a:t>のリンク、</a:t>
            </a:r>
            <a:r>
              <a:rPr lang="en-US" altLang="ja-JP" sz="2000" u="sng" kern="0" dirty="0">
                <a:solidFill>
                  <a:srgbClr val="FF0000"/>
                </a:solidFill>
              </a:rPr>
              <a:t>URL </a:t>
            </a:r>
            <a:r>
              <a:rPr lang="ja-JP" altLang="en-US" sz="2000" u="sng" kern="0" dirty="0">
                <a:solidFill>
                  <a:srgbClr val="FF0000"/>
                </a:solidFill>
              </a:rPr>
              <a:t>のクリックを安易にしない</a:t>
            </a:r>
          </a:p>
          <a:p>
            <a:pPr marL="1100134" lvl="2" indent="-457200">
              <a:defRPr/>
            </a:pPr>
            <a:r>
              <a:rPr lang="ja-JP" altLang="en-US" sz="2000" u="sng" kern="0" dirty="0">
                <a:solidFill>
                  <a:srgbClr val="FF0000"/>
                </a:solidFill>
              </a:rPr>
              <a:t>多要素認証</a:t>
            </a:r>
            <a:r>
              <a:rPr lang="ja-JP" altLang="en-US" sz="2000" kern="0" dirty="0">
                <a:solidFill>
                  <a:srgbClr val="24235C"/>
                </a:solidFill>
              </a:rPr>
              <a:t>の設定を有効にする</a:t>
            </a:r>
          </a:p>
          <a:p>
            <a:pPr marL="1100134" lvl="2" indent="-457200">
              <a:defRPr/>
            </a:pPr>
            <a:r>
              <a:rPr lang="ja-JP" altLang="en-US" sz="2000" u="sng" kern="0" dirty="0">
                <a:solidFill>
                  <a:srgbClr val="FF0000"/>
                </a:solidFill>
              </a:rPr>
              <a:t>提供元が不明</a:t>
            </a:r>
            <a:r>
              <a:rPr lang="ja-JP" altLang="en-US" sz="2000" kern="0" dirty="0">
                <a:solidFill>
                  <a:srgbClr val="24235C"/>
                </a:solidFill>
              </a:rPr>
              <a:t>のソフトウェアを実行しない</a:t>
            </a:r>
          </a:p>
          <a:p>
            <a:pPr marL="1100134" lvl="2" indent="-457200">
              <a:defRPr/>
            </a:pPr>
            <a:r>
              <a:rPr lang="ja-JP" altLang="en-US" sz="2000" u="sng" kern="0" dirty="0">
                <a:solidFill>
                  <a:srgbClr val="FF0000"/>
                </a:solidFill>
              </a:rPr>
              <a:t>サーバーや </a:t>
            </a:r>
            <a:r>
              <a:rPr lang="en-US" altLang="ja-JP" sz="2000" u="sng" kern="0" dirty="0">
                <a:solidFill>
                  <a:srgbClr val="FF0000"/>
                </a:solidFill>
              </a:rPr>
              <a:t>PC</a:t>
            </a:r>
            <a:r>
              <a:rPr lang="ja-JP" altLang="en-US" sz="2000" u="sng" kern="0" dirty="0">
                <a:solidFill>
                  <a:srgbClr val="FF0000"/>
                </a:solidFill>
              </a:rPr>
              <a:t>、ネットワーク</a:t>
            </a:r>
            <a:r>
              <a:rPr lang="ja-JP" altLang="en-US" sz="2000" kern="0" dirty="0">
                <a:solidFill>
                  <a:srgbClr val="24235C"/>
                </a:solidFill>
              </a:rPr>
              <a:t>に適切なセキュリティ対策を行う</a:t>
            </a:r>
          </a:p>
          <a:p>
            <a:pPr marL="1100134" lvl="2" indent="-457200">
              <a:defRPr/>
            </a:pPr>
            <a:r>
              <a:rPr lang="ja-JP" altLang="en-US" sz="2000" kern="0" dirty="0">
                <a:solidFill>
                  <a:srgbClr val="24235C"/>
                </a:solidFill>
              </a:rPr>
              <a:t>共有サーバー等への</a:t>
            </a:r>
            <a:r>
              <a:rPr lang="ja-JP" altLang="en-US" sz="2000" u="sng" kern="0" dirty="0">
                <a:solidFill>
                  <a:srgbClr val="FF0000"/>
                </a:solidFill>
              </a:rPr>
              <a:t>アクセス権の最小化</a:t>
            </a:r>
            <a:r>
              <a:rPr lang="ja-JP" altLang="en-US" sz="2000" kern="0" dirty="0">
                <a:solidFill>
                  <a:srgbClr val="24235C"/>
                </a:solidFill>
              </a:rPr>
              <a:t>と管理の強化</a:t>
            </a:r>
          </a:p>
          <a:p>
            <a:pPr marL="1100134" lvl="2" indent="-457200">
              <a:defRPr/>
            </a:pPr>
            <a:r>
              <a:rPr lang="ja-JP" altLang="en-US" sz="2000" kern="0" dirty="0">
                <a:solidFill>
                  <a:srgbClr val="24235C"/>
                </a:solidFill>
              </a:rPr>
              <a:t>公開サーバーへの</a:t>
            </a:r>
            <a:r>
              <a:rPr lang="ja-JP" altLang="en-US" sz="2000" u="sng" kern="0" dirty="0">
                <a:solidFill>
                  <a:srgbClr val="FF0000"/>
                </a:solidFill>
              </a:rPr>
              <a:t>不正アクセス対策</a:t>
            </a:r>
          </a:p>
          <a:p>
            <a:pPr marL="1100134" lvl="2" indent="-457200">
              <a:defRPr/>
            </a:pPr>
            <a:r>
              <a:rPr lang="ja-JP" altLang="en-US" sz="2000" kern="0" dirty="0">
                <a:solidFill>
                  <a:srgbClr val="24235C"/>
                </a:solidFill>
              </a:rPr>
              <a:t>適切な</a:t>
            </a:r>
            <a:r>
              <a:rPr lang="ja-JP" altLang="en-US" sz="2000" u="sng" kern="0" dirty="0">
                <a:solidFill>
                  <a:srgbClr val="FF0000"/>
                </a:solidFill>
              </a:rPr>
              <a:t>バックアップ運用</a:t>
            </a:r>
            <a:r>
              <a:rPr lang="en-US" altLang="ja-JP" sz="2000" u="sng" kern="0" dirty="0">
                <a:solidFill>
                  <a:srgbClr val="FF0000"/>
                </a:solidFill>
              </a:rPr>
              <a:t>(</a:t>
            </a:r>
            <a:r>
              <a:rPr lang="ja-JP" altLang="en-US" sz="2000" u="sng" kern="0" dirty="0">
                <a:solidFill>
                  <a:srgbClr val="FF0000"/>
                </a:solidFill>
              </a:rPr>
              <a:t>取得、保管、復旧訓練</a:t>
            </a:r>
            <a:r>
              <a:rPr lang="en-US" altLang="ja-JP" sz="2000" u="sng" kern="0" dirty="0">
                <a:solidFill>
                  <a:srgbClr val="FF0000"/>
                </a:solidFill>
              </a:rPr>
              <a:t>)</a:t>
            </a:r>
            <a:r>
              <a:rPr lang="ja-JP" altLang="en-US" sz="2000" kern="0" dirty="0">
                <a:solidFill>
                  <a:srgbClr val="24235C"/>
                </a:solidFill>
              </a:rPr>
              <a:t>を行う</a:t>
            </a:r>
          </a:p>
          <a:p>
            <a:pPr marL="1443032" lvl="3" indent="-457200">
              <a:defRPr/>
            </a:pPr>
            <a:r>
              <a:rPr lang="ja-JP" altLang="en-US" sz="1800" kern="0" dirty="0">
                <a:solidFill>
                  <a:srgbClr val="24235C"/>
                </a:solidFill>
              </a:rPr>
              <a:t>バックアップ自体の暗号化対策として、</a:t>
            </a:r>
            <a:r>
              <a:rPr lang="en-US" altLang="ja-JP" sz="1800" kern="0" dirty="0">
                <a:solidFill>
                  <a:srgbClr val="24235C"/>
                </a:solidFill>
              </a:rPr>
              <a:t>WORM</a:t>
            </a:r>
            <a:r>
              <a:rPr lang="ja-JP" altLang="en-US" sz="1800" kern="0" dirty="0">
                <a:solidFill>
                  <a:srgbClr val="24235C"/>
                </a:solidFill>
              </a:rPr>
              <a:t>（</a:t>
            </a:r>
            <a:r>
              <a:rPr lang="en-US" altLang="ja-JP" sz="1800" kern="0" dirty="0">
                <a:solidFill>
                  <a:srgbClr val="24235C"/>
                </a:solidFill>
              </a:rPr>
              <a:t>Write Once Read Many</a:t>
            </a:r>
            <a:r>
              <a:rPr lang="ja-JP" altLang="en-US" sz="1800" kern="0" dirty="0">
                <a:solidFill>
                  <a:srgbClr val="24235C"/>
                </a:solidFill>
              </a:rPr>
              <a:t>）機能等も有効である。</a:t>
            </a:r>
          </a:p>
        </p:txBody>
      </p:sp>
      <p:sp>
        <p:nvSpPr>
          <p:cNvPr id="7" name="スライド番号プレースホルダー 4">
            <a:extLst>
              <a:ext uri="{FF2B5EF4-FFF2-40B4-BE49-F238E27FC236}">
                <a16:creationId xmlns:a16="http://schemas.microsoft.com/office/drawing/2014/main" id="{865BEF06-9D02-9DCC-D0CB-D314DE2298C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17</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7BC3F970-0213-983F-F041-6145148D961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675156" y="1678592"/>
            <a:ext cx="689412" cy="930706"/>
          </a:xfrm>
          <a:prstGeom prst="rect">
            <a:avLst/>
          </a:prstGeom>
        </p:spPr>
      </p:pic>
      <p:pic>
        <p:nvPicPr>
          <p:cNvPr id="8" name="図 7">
            <a:extLst>
              <a:ext uri="{FF2B5EF4-FFF2-40B4-BE49-F238E27FC236}">
                <a16:creationId xmlns:a16="http://schemas.microsoft.com/office/drawing/2014/main" id="{14D34724-FA0C-E414-CE53-85DE59B0DAD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6544" y="2077525"/>
            <a:ext cx="1351475" cy="1351475"/>
          </a:xfrm>
          <a:prstGeom prst="rect">
            <a:avLst/>
          </a:prstGeom>
        </p:spPr>
      </p:pic>
      <p:pic>
        <p:nvPicPr>
          <p:cNvPr id="9" name="図 8">
            <a:extLst>
              <a:ext uri="{FF2B5EF4-FFF2-40B4-BE49-F238E27FC236}">
                <a16:creationId xmlns:a16="http://schemas.microsoft.com/office/drawing/2014/main" id="{9C9C1740-3862-06CD-3A82-7E088768B5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2115" y="1818153"/>
            <a:ext cx="493735" cy="475449"/>
          </a:xfrm>
          <a:prstGeom prst="rect">
            <a:avLst/>
          </a:prstGeom>
        </p:spPr>
      </p:pic>
    </p:spTree>
    <p:extLst>
      <p:ext uri="{BB962C8B-B14F-4D97-AF65-F5344CB8AC3E}">
        <p14:creationId xmlns:p14="http://schemas.microsoft.com/office/powerpoint/2010/main" val="247902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CDB4D-97B1-685A-1EDB-D68DDABD015D}"/>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5A57F907-9F55-5DB3-9FA5-B651E4AB9BB8}"/>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31A11775-14AA-F61F-C813-F39A55ED0C43}"/>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t>対策</a:t>
            </a:r>
            <a:endParaRPr lang="ja-JP" altLang="en-US" sz="3200" b="1" kern="0" dirty="0">
              <a:solidFill>
                <a:srgbClr val="24235C"/>
              </a:solidFill>
            </a:endParaRPr>
          </a:p>
          <a:p>
            <a:pPr lvl="1">
              <a:defRPr/>
            </a:pPr>
            <a:r>
              <a:rPr lang="zh-TW" altLang="en-US" sz="3200" b="1" kern="0" dirty="0">
                <a:solidFill>
                  <a:srgbClr val="24235C"/>
                </a:solidFill>
              </a:rPr>
              <a:t>組織</a:t>
            </a:r>
            <a:r>
              <a:rPr lang="en-US" altLang="ja-JP" sz="3200" b="1" kern="0" dirty="0">
                <a:solidFill>
                  <a:srgbClr val="24235C"/>
                </a:solidFill>
              </a:rPr>
              <a:t>(</a:t>
            </a:r>
            <a:r>
              <a:rPr lang="ja-JP" altLang="en-US" sz="3200" b="1" kern="0" dirty="0">
                <a:solidFill>
                  <a:srgbClr val="24235C"/>
                </a:solidFill>
              </a:rPr>
              <a:t>システム管理者、従業員</a:t>
            </a:r>
            <a:r>
              <a:rPr lang="en-US" altLang="ja-JP" sz="3200" b="1" kern="0" dirty="0">
                <a:solidFill>
                  <a:srgbClr val="24235C"/>
                </a:solidFill>
              </a:rPr>
              <a:t>)</a:t>
            </a:r>
            <a:endParaRPr lang="en-US" altLang="zh-TW" sz="3200" b="1" kern="0" dirty="0">
              <a:solidFill>
                <a:srgbClr val="24235C"/>
              </a:solidFill>
            </a:endParaRPr>
          </a:p>
          <a:p>
            <a:pPr marL="342899" lvl="1" indent="0">
              <a:buNone/>
              <a:defRPr/>
            </a:pPr>
            <a:r>
              <a:rPr lang="en-US" altLang="ja-JP" sz="3200" b="1" kern="0" dirty="0">
                <a:solidFill>
                  <a:srgbClr val="24235C"/>
                </a:solidFill>
              </a:rPr>
              <a:t>【</a:t>
            </a:r>
            <a:r>
              <a:rPr lang="ja-JP" altLang="en-US" sz="3200" b="1" kern="0" dirty="0">
                <a:solidFill>
                  <a:srgbClr val="24235C"/>
                </a:solidFill>
              </a:rPr>
              <a:t>被害を受けた後の対応</a:t>
            </a:r>
            <a:r>
              <a:rPr lang="en-US" altLang="ja-JP" sz="3200" b="1" kern="0" dirty="0">
                <a:solidFill>
                  <a:srgbClr val="24235C"/>
                </a:solidFill>
              </a:rPr>
              <a:t>】</a:t>
            </a:r>
          </a:p>
          <a:p>
            <a:pPr marL="1100134" lvl="2" indent="-457200">
              <a:defRPr/>
            </a:pPr>
            <a:r>
              <a:rPr lang="ja-JP" altLang="en-US" sz="3200" kern="0" dirty="0">
                <a:solidFill>
                  <a:srgbClr val="24235C"/>
                </a:solidFill>
              </a:rPr>
              <a:t>適切な</a:t>
            </a:r>
            <a:r>
              <a:rPr lang="ja-JP" altLang="en-US" sz="3200" u="sng" kern="0" dirty="0">
                <a:solidFill>
                  <a:srgbClr val="FF0000"/>
                </a:solidFill>
              </a:rPr>
              <a:t>報告／連絡／相談</a:t>
            </a:r>
            <a:r>
              <a:rPr lang="ja-JP" altLang="en-US" sz="3200" kern="0" dirty="0">
                <a:solidFill>
                  <a:srgbClr val="24235C"/>
                </a:solidFill>
              </a:rPr>
              <a:t>を行う</a:t>
            </a:r>
          </a:p>
          <a:p>
            <a:pPr marL="1443032" lvl="3" indent="-457200">
              <a:defRPr/>
            </a:pPr>
            <a:r>
              <a:rPr lang="ja-JP" altLang="en-US" sz="2400" kern="0" dirty="0">
                <a:solidFill>
                  <a:srgbClr val="24235C"/>
                </a:solidFill>
              </a:rPr>
              <a:t>上司、</a:t>
            </a:r>
            <a:r>
              <a:rPr lang="en-US" altLang="ja-JP" sz="2400" kern="0" dirty="0">
                <a:solidFill>
                  <a:srgbClr val="24235C"/>
                </a:solidFill>
              </a:rPr>
              <a:t>CSIRT</a:t>
            </a:r>
            <a:r>
              <a:rPr lang="ja-JP" altLang="en-US" sz="2400" kern="0" dirty="0">
                <a:solidFill>
                  <a:srgbClr val="24235C"/>
                </a:solidFill>
              </a:rPr>
              <a:t>、関係組織、公的機関等</a:t>
            </a:r>
          </a:p>
          <a:p>
            <a:pPr marL="1100134" lvl="2" indent="-457200">
              <a:defRPr/>
            </a:pPr>
            <a:r>
              <a:rPr lang="ja-JP" altLang="en-US" sz="3200" u="sng" kern="0" dirty="0">
                <a:solidFill>
                  <a:srgbClr val="FF0000"/>
                </a:solidFill>
              </a:rPr>
              <a:t>インシデント対応体制</a:t>
            </a:r>
            <a:r>
              <a:rPr lang="ja-JP" altLang="en-US" sz="3200" kern="0" dirty="0">
                <a:solidFill>
                  <a:srgbClr val="24235C"/>
                </a:solidFill>
              </a:rPr>
              <a:t>を整備し、対応する</a:t>
            </a:r>
          </a:p>
          <a:p>
            <a:pPr marL="1100134" lvl="2" indent="-457200">
              <a:defRPr/>
            </a:pPr>
            <a:r>
              <a:rPr lang="ja-JP" altLang="en-US" sz="3200" kern="0" dirty="0">
                <a:solidFill>
                  <a:srgbClr val="24235C"/>
                </a:solidFill>
              </a:rPr>
              <a:t>適切な</a:t>
            </a:r>
            <a:r>
              <a:rPr lang="ja-JP" altLang="en-US" sz="3200" u="sng" kern="0" dirty="0">
                <a:solidFill>
                  <a:srgbClr val="FF0000"/>
                </a:solidFill>
              </a:rPr>
              <a:t>バックアップ運用</a:t>
            </a:r>
            <a:r>
              <a:rPr lang="en-US" altLang="ja-JP" sz="3200" u="sng" kern="0" dirty="0">
                <a:solidFill>
                  <a:srgbClr val="FF0000"/>
                </a:solidFill>
              </a:rPr>
              <a:t>(</a:t>
            </a:r>
            <a:r>
              <a:rPr lang="ja-JP" altLang="en-US" sz="3200" u="sng" kern="0" dirty="0">
                <a:solidFill>
                  <a:srgbClr val="FF0000"/>
                </a:solidFill>
              </a:rPr>
              <a:t>復旧作業</a:t>
            </a:r>
            <a:r>
              <a:rPr lang="en-US" altLang="ja-JP" sz="3200" u="sng" kern="0" dirty="0">
                <a:solidFill>
                  <a:srgbClr val="FF0000"/>
                </a:solidFill>
              </a:rPr>
              <a:t>)</a:t>
            </a:r>
            <a:r>
              <a:rPr lang="ja-JP" altLang="en-US" sz="3200" kern="0" dirty="0">
                <a:solidFill>
                  <a:srgbClr val="24235C"/>
                </a:solidFill>
              </a:rPr>
              <a:t>を行う</a:t>
            </a:r>
          </a:p>
          <a:p>
            <a:pPr marL="1100134" lvl="2" indent="-457200">
              <a:defRPr/>
            </a:pPr>
            <a:r>
              <a:rPr lang="ja-JP" altLang="en-US" sz="3200" u="sng" kern="0" dirty="0">
                <a:solidFill>
                  <a:srgbClr val="FF0000"/>
                </a:solidFill>
              </a:rPr>
              <a:t>復号ツール</a:t>
            </a:r>
            <a:r>
              <a:rPr lang="en-US" altLang="ja-JP" sz="3200" kern="0" baseline="30000" dirty="0">
                <a:solidFill>
                  <a:srgbClr val="FF0000"/>
                </a:solidFill>
              </a:rPr>
              <a:t>※1</a:t>
            </a:r>
            <a:r>
              <a:rPr lang="ja-JP" altLang="en-US" sz="3200" kern="0" dirty="0">
                <a:solidFill>
                  <a:srgbClr val="24235C"/>
                </a:solidFill>
              </a:rPr>
              <a:t>の活用</a:t>
            </a:r>
          </a:p>
        </p:txBody>
      </p:sp>
      <p:sp>
        <p:nvSpPr>
          <p:cNvPr id="7" name="スライド番号プレースホルダー 4">
            <a:extLst>
              <a:ext uri="{FF2B5EF4-FFF2-40B4-BE49-F238E27FC236}">
                <a16:creationId xmlns:a16="http://schemas.microsoft.com/office/drawing/2014/main" id="{44089954-5CC1-A2D8-F37E-44E96353F442}"/>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18</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AEA4426C-5014-373F-1840-82871D6D21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675156" y="1678592"/>
            <a:ext cx="689412" cy="930706"/>
          </a:xfrm>
          <a:prstGeom prst="rect">
            <a:avLst/>
          </a:prstGeom>
        </p:spPr>
      </p:pic>
      <p:pic>
        <p:nvPicPr>
          <p:cNvPr id="8" name="図 7">
            <a:extLst>
              <a:ext uri="{FF2B5EF4-FFF2-40B4-BE49-F238E27FC236}">
                <a16:creationId xmlns:a16="http://schemas.microsoft.com/office/drawing/2014/main" id="{DA451DCD-9960-BBAE-14D1-76B8C25BE6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6544" y="2077525"/>
            <a:ext cx="1351475" cy="1351475"/>
          </a:xfrm>
          <a:prstGeom prst="rect">
            <a:avLst/>
          </a:prstGeom>
        </p:spPr>
      </p:pic>
      <p:pic>
        <p:nvPicPr>
          <p:cNvPr id="9" name="図 8">
            <a:extLst>
              <a:ext uri="{FF2B5EF4-FFF2-40B4-BE49-F238E27FC236}">
                <a16:creationId xmlns:a16="http://schemas.microsoft.com/office/drawing/2014/main" id="{74D1D097-B424-F507-3829-5EBBC94E8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2115" y="1818153"/>
            <a:ext cx="493735" cy="475449"/>
          </a:xfrm>
          <a:prstGeom prst="rect">
            <a:avLst/>
          </a:prstGeom>
        </p:spPr>
      </p:pic>
      <p:sp>
        <p:nvSpPr>
          <p:cNvPr id="2" name="テキスト ボックス 1">
            <a:extLst>
              <a:ext uri="{FF2B5EF4-FFF2-40B4-BE49-F238E27FC236}">
                <a16:creationId xmlns:a16="http://schemas.microsoft.com/office/drawing/2014/main" id="{F17B8CD0-9FEF-DD78-87A7-E2A5446CDACA}"/>
              </a:ext>
            </a:extLst>
          </p:cNvPr>
          <p:cNvSpPr txBox="1"/>
          <p:nvPr/>
        </p:nvSpPr>
        <p:spPr>
          <a:xfrm>
            <a:off x="353399" y="5813043"/>
            <a:ext cx="8437202" cy="707886"/>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The No More Ransom Project(No More Ransom</a:t>
            </a:r>
            <a:r>
              <a:rPr lang="ja-JP" altLang="en-US" sz="1000" dirty="0">
                <a:solidFill>
                  <a:schemeClr val="accent6">
                    <a:lumMod val="10000"/>
                  </a:schemeClr>
                </a:solidFill>
                <a:latin typeface="+mn-ea"/>
              </a:rPr>
              <a:t>プロジェクト</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5"/>
              </a:rPr>
              <a:t>https://</a:t>
            </a:r>
            <a:r>
              <a:rPr lang="en-US" altLang="ja-JP" sz="1000" dirty="0" err="1">
                <a:solidFill>
                  <a:srgbClr val="0000FF"/>
                </a:solidFill>
                <a:latin typeface="+mn-ea"/>
                <a:hlinkClick r:id="rId5"/>
              </a:rPr>
              <a:t>www.nomoreransom.org</a:t>
            </a:r>
            <a:r>
              <a:rPr lang="en-US" altLang="ja-JP" sz="1000" dirty="0">
                <a:solidFill>
                  <a:srgbClr val="0000FF"/>
                </a:solidFill>
                <a:latin typeface="+mn-ea"/>
                <a:hlinkClick r:id="rId5"/>
              </a:rPr>
              <a:t>/</a:t>
            </a:r>
            <a:endParaRPr lang="en-US" altLang="ja-JP" sz="1000" dirty="0">
              <a:solidFill>
                <a:srgbClr val="0000FF"/>
              </a:solidFill>
              <a:latin typeface="+mn-ea"/>
            </a:endParaRPr>
          </a:p>
        </p:txBody>
      </p:sp>
    </p:spTree>
    <p:extLst>
      <p:ext uri="{BB962C8B-B14F-4D97-AF65-F5344CB8AC3E}">
        <p14:creationId xmlns:p14="http://schemas.microsoft.com/office/powerpoint/2010/main" val="425284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942D8-B7DF-B0D0-C539-04633DD04F4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0149A3E-1F38-F796-A0BD-9EE11C966DAA}"/>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ランサム攻撃による被害</a:t>
            </a:r>
          </a:p>
        </p:txBody>
      </p:sp>
      <p:sp>
        <p:nvSpPr>
          <p:cNvPr id="4" name="コンテンツ プレースホルダー 11">
            <a:extLst>
              <a:ext uri="{FF2B5EF4-FFF2-40B4-BE49-F238E27FC236}">
                <a16:creationId xmlns:a16="http://schemas.microsoft.com/office/drawing/2014/main" id="{8EEE1B72-B78F-0C3C-4BF9-8B010146995A}"/>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3200" b="1" kern="0" dirty="0">
                <a:solidFill>
                  <a:srgbClr val="24235C"/>
                </a:solidFill>
              </a:rPr>
              <a:t>身代金の支払いと復旧業者の選定について</a:t>
            </a:r>
            <a:endParaRPr lang="en-US" altLang="ja-JP" sz="3200" b="1" kern="0" dirty="0">
              <a:solidFill>
                <a:srgbClr val="24235C"/>
              </a:solidFill>
            </a:endParaRPr>
          </a:p>
          <a:p>
            <a:pPr defTabSz="914400">
              <a:defRPr/>
            </a:pPr>
            <a:endParaRPr lang="ja-JP" altLang="en-US" sz="3200" b="1" kern="0" dirty="0">
              <a:solidFill>
                <a:srgbClr val="24235C"/>
              </a:solidFill>
            </a:endParaRPr>
          </a:p>
          <a:p>
            <a:pPr lvl="1">
              <a:defRPr/>
            </a:pPr>
            <a:r>
              <a:rPr lang="ja-JP" altLang="en-US" sz="2800" kern="0" dirty="0">
                <a:solidFill>
                  <a:srgbClr val="24235C"/>
                </a:solidFill>
              </a:rPr>
              <a:t>原則、</a:t>
            </a:r>
            <a:r>
              <a:rPr lang="ja-JP" altLang="en-US" sz="2800" u="sng" kern="0" dirty="0">
                <a:solidFill>
                  <a:srgbClr val="FF0000"/>
                </a:solidFill>
              </a:rPr>
              <a:t>身代金を支払わずに復旧</a:t>
            </a:r>
            <a:r>
              <a:rPr lang="ja-JP" altLang="en-US" sz="2800" kern="0" dirty="0">
                <a:solidFill>
                  <a:srgbClr val="24235C"/>
                </a:solidFill>
              </a:rPr>
              <a:t>を行う</a:t>
            </a:r>
          </a:p>
          <a:p>
            <a:pPr lvl="1">
              <a:defRPr/>
            </a:pPr>
            <a:r>
              <a:rPr lang="ja-JP" altLang="en-US" sz="2800" kern="0" dirty="0">
                <a:solidFill>
                  <a:srgbClr val="24235C"/>
                </a:solidFill>
              </a:rPr>
              <a:t>支払いに応じても</a:t>
            </a:r>
            <a:r>
              <a:rPr lang="ja-JP" altLang="en-US" sz="2800" u="sng" kern="0" dirty="0">
                <a:solidFill>
                  <a:srgbClr val="FF0000"/>
                </a:solidFill>
              </a:rPr>
              <a:t>データの復元</a:t>
            </a:r>
            <a:r>
              <a:rPr lang="ja-JP" altLang="en-US" sz="2800" kern="0" dirty="0">
                <a:solidFill>
                  <a:srgbClr val="24235C"/>
                </a:solidFill>
              </a:rPr>
              <a:t>や</a:t>
            </a:r>
            <a:r>
              <a:rPr lang="ja-JP" altLang="en-US" sz="2800" u="sng" kern="0" dirty="0">
                <a:solidFill>
                  <a:srgbClr val="FF0000"/>
                </a:solidFill>
              </a:rPr>
              <a:t>情報の流出</a:t>
            </a:r>
            <a:r>
              <a:rPr lang="ja-JP" altLang="en-US" sz="2800" kern="0" dirty="0">
                <a:solidFill>
                  <a:srgbClr val="24235C"/>
                </a:solidFill>
              </a:rPr>
              <a:t>を防げるとは限らない</a:t>
            </a:r>
          </a:p>
          <a:p>
            <a:pPr lvl="1">
              <a:defRPr/>
            </a:pPr>
            <a:r>
              <a:rPr lang="ja-JP" altLang="en-US" sz="2800" kern="0" dirty="0">
                <a:solidFill>
                  <a:srgbClr val="24235C"/>
                </a:solidFill>
              </a:rPr>
              <a:t>対応を依頼した業者が攻撃者との</a:t>
            </a:r>
            <a:r>
              <a:rPr lang="ja-JP" altLang="en-US" sz="2800" u="sng" kern="0" dirty="0">
                <a:solidFill>
                  <a:srgbClr val="FF0000"/>
                </a:solidFill>
              </a:rPr>
              <a:t>裏取引</a:t>
            </a:r>
            <a:r>
              <a:rPr lang="ja-JP" altLang="en-US" sz="2800" kern="0" dirty="0">
                <a:solidFill>
                  <a:srgbClr val="24235C"/>
                </a:solidFill>
              </a:rPr>
              <a:t>で</a:t>
            </a:r>
            <a:r>
              <a:rPr lang="ja-JP" altLang="en-US" sz="2800" u="sng" kern="0" dirty="0">
                <a:solidFill>
                  <a:srgbClr val="FF0000"/>
                </a:solidFill>
              </a:rPr>
              <a:t>身代金を支払うことで復旧</a:t>
            </a:r>
            <a:r>
              <a:rPr lang="ja-JP" altLang="en-US" sz="2800" kern="0" dirty="0">
                <a:solidFill>
                  <a:srgbClr val="24235C"/>
                </a:solidFill>
              </a:rPr>
              <a:t>した場合、事実上、自組織が</a:t>
            </a:r>
            <a:r>
              <a:rPr lang="ja-JP" altLang="en-US" sz="2800" u="sng" kern="0" dirty="0">
                <a:solidFill>
                  <a:srgbClr val="FF0000"/>
                </a:solidFill>
              </a:rPr>
              <a:t>攻撃者に資金提供をした</a:t>
            </a:r>
            <a:r>
              <a:rPr lang="ja-JP" altLang="en-US" sz="2800" kern="0" dirty="0">
                <a:solidFill>
                  <a:srgbClr val="24235C"/>
                </a:solidFill>
              </a:rPr>
              <a:t>とみなされるおそれもある</a:t>
            </a:r>
          </a:p>
          <a:p>
            <a:pPr lvl="1">
              <a:defRPr/>
            </a:pPr>
            <a:r>
              <a:rPr lang="ja-JP" altLang="en-US" sz="2800" kern="0" dirty="0">
                <a:solidFill>
                  <a:srgbClr val="24235C"/>
                </a:solidFill>
              </a:rPr>
              <a:t>対応を依頼する</a:t>
            </a:r>
            <a:r>
              <a:rPr lang="ja-JP" altLang="en-US" sz="2800" u="sng" kern="0" dirty="0">
                <a:solidFill>
                  <a:srgbClr val="FF0000"/>
                </a:solidFill>
              </a:rPr>
              <a:t>業者の選定</a:t>
            </a:r>
            <a:r>
              <a:rPr lang="en-US" altLang="ja-JP" sz="2800" kern="0" baseline="30000" dirty="0">
                <a:solidFill>
                  <a:srgbClr val="FF0000"/>
                </a:solidFill>
              </a:rPr>
              <a:t>※1</a:t>
            </a:r>
            <a:r>
              <a:rPr lang="ja-JP" altLang="en-US" sz="2800" kern="0" dirty="0">
                <a:solidFill>
                  <a:srgbClr val="24235C"/>
                </a:solidFill>
              </a:rPr>
              <a:t>にも注意が必要</a:t>
            </a:r>
          </a:p>
          <a:p>
            <a:pPr lvl="1">
              <a:defRPr/>
            </a:pPr>
            <a:r>
              <a:rPr lang="ja-JP" altLang="en-US" sz="2800" kern="0" dirty="0">
                <a:solidFill>
                  <a:srgbClr val="24235C"/>
                </a:solidFill>
              </a:rPr>
              <a:t>データの復旧に関しては、</a:t>
            </a:r>
            <a:r>
              <a:rPr lang="ja-JP" altLang="en-US" sz="2800" u="sng" kern="0" dirty="0">
                <a:solidFill>
                  <a:srgbClr val="FF0000"/>
                </a:solidFill>
              </a:rPr>
              <a:t>復号ツールの活用についても検討する</a:t>
            </a:r>
            <a:r>
              <a:rPr lang="ja-JP" altLang="en-US" sz="2800" kern="0" dirty="0">
                <a:solidFill>
                  <a:srgbClr val="24235C"/>
                </a:solidFill>
              </a:rPr>
              <a:t>と良い</a:t>
            </a:r>
          </a:p>
        </p:txBody>
      </p:sp>
      <p:sp>
        <p:nvSpPr>
          <p:cNvPr id="7" name="スライド番号プレースホルダー 4">
            <a:extLst>
              <a:ext uri="{FF2B5EF4-FFF2-40B4-BE49-F238E27FC236}">
                <a16:creationId xmlns:a16="http://schemas.microsoft.com/office/drawing/2014/main" id="{B1F9F9B9-F181-3167-E563-F5631D16ED26}"/>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19</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C247559A-22DC-1BFD-F671-052B04D3D51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42133" y="640943"/>
            <a:ext cx="689412" cy="930706"/>
          </a:xfrm>
          <a:prstGeom prst="rect">
            <a:avLst/>
          </a:prstGeom>
        </p:spPr>
      </p:pic>
      <p:pic>
        <p:nvPicPr>
          <p:cNvPr id="8" name="図 7">
            <a:extLst>
              <a:ext uri="{FF2B5EF4-FFF2-40B4-BE49-F238E27FC236}">
                <a16:creationId xmlns:a16="http://schemas.microsoft.com/office/drawing/2014/main" id="{1FB3ED79-A9D5-E57D-6F39-2232260C232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23521" y="1039876"/>
            <a:ext cx="1351475" cy="1351475"/>
          </a:xfrm>
          <a:prstGeom prst="rect">
            <a:avLst/>
          </a:prstGeom>
        </p:spPr>
      </p:pic>
      <p:pic>
        <p:nvPicPr>
          <p:cNvPr id="9" name="図 8">
            <a:extLst>
              <a:ext uri="{FF2B5EF4-FFF2-40B4-BE49-F238E27FC236}">
                <a16:creationId xmlns:a16="http://schemas.microsoft.com/office/drawing/2014/main" id="{200B288D-858E-6AFD-C6FD-1B9140776A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9092" y="780504"/>
            <a:ext cx="493735" cy="475449"/>
          </a:xfrm>
          <a:prstGeom prst="rect">
            <a:avLst/>
          </a:prstGeom>
        </p:spPr>
      </p:pic>
      <p:sp>
        <p:nvSpPr>
          <p:cNvPr id="5" name="テキスト ボックス 4">
            <a:extLst>
              <a:ext uri="{FF2B5EF4-FFF2-40B4-BE49-F238E27FC236}">
                <a16:creationId xmlns:a16="http://schemas.microsoft.com/office/drawing/2014/main" id="{D6CF1566-3FB5-F5B4-1263-0E7E8AA9825C}"/>
              </a:ext>
            </a:extLst>
          </p:cNvPr>
          <p:cNvSpPr txBox="1"/>
          <p:nvPr/>
        </p:nvSpPr>
        <p:spPr>
          <a:xfrm>
            <a:off x="378648" y="5888971"/>
            <a:ext cx="8437202" cy="707886"/>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データ被害時のベンダー選定チェックシート </a:t>
            </a:r>
            <a:r>
              <a:rPr lang="en-US" altLang="ja-JP" sz="1000" dirty="0">
                <a:solidFill>
                  <a:schemeClr val="accent6">
                    <a:lumMod val="10000"/>
                  </a:schemeClr>
                </a:solidFill>
                <a:latin typeface="+mn-ea"/>
              </a:rPr>
              <a:t>Ver.1.0(</a:t>
            </a:r>
            <a:r>
              <a:rPr lang="ja-JP" altLang="en-US" sz="1000" dirty="0">
                <a:solidFill>
                  <a:schemeClr val="accent6">
                    <a:lumMod val="10000"/>
                  </a:schemeClr>
                </a:solidFill>
                <a:latin typeface="+mn-ea"/>
              </a:rPr>
              <a:t>特定非営利活動法人デジタル・フォレンジック研究会</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5"/>
              </a:rPr>
              <a:t>https://digitalforensic.jp/home/act/products/higai-checksheet/</a:t>
            </a:r>
            <a:endParaRPr lang="en-US" altLang="ja-JP" sz="1000" dirty="0">
              <a:solidFill>
                <a:srgbClr val="0000FF"/>
              </a:solidFill>
              <a:latin typeface="+mn-ea"/>
            </a:endParaRPr>
          </a:p>
        </p:txBody>
      </p:sp>
    </p:spTree>
    <p:extLst>
      <p:ext uri="{BB962C8B-B14F-4D97-AF65-F5344CB8AC3E}">
        <p14:creationId xmlns:p14="http://schemas.microsoft.com/office/powerpoint/2010/main" val="83312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25464B2-ACE6-5421-8531-1F246A5638B8}"/>
              </a:ext>
            </a:extLst>
          </p:cNvPr>
          <p:cNvSpPr>
            <a:spLocks noGrp="1" noChangeArrowheads="1"/>
          </p:cNvSpPr>
          <p:nvPr>
            <p:ph type="ctrTitle"/>
          </p:nvPr>
        </p:nvSpPr>
        <p:spPr>
          <a:xfrm>
            <a:off x="1559496" y="2021444"/>
            <a:ext cx="9073008" cy="215979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150000"/>
              </a:lnSpc>
            </a:pPr>
            <a:r>
              <a:rPr lang="ja-JP" altLang="en-US" sz="4400" kern="1200" dirty="0">
                <a:latin typeface="Meiryo UI" panose="020B0604030504040204" pitchFamily="50" charset="-128"/>
                <a:ea typeface="Meiryo UI" panose="020B0604030504040204" pitchFamily="50" charset="-128"/>
              </a:rPr>
              <a:t>情報セキュリティ</a:t>
            </a:r>
            <a:r>
              <a:rPr lang="en-US" altLang="ja-JP" sz="4400" kern="1200" dirty="0">
                <a:latin typeface="Meiryo UI" panose="020B0604030504040204" pitchFamily="50" charset="-128"/>
                <a:ea typeface="Meiryo UI" panose="020B0604030504040204" pitchFamily="50" charset="-128"/>
              </a:rPr>
              <a:t>10</a:t>
            </a:r>
            <a:r>
              <a:rPr lang="ja-JP" altLang="en-US" sz="4400" kern="1200" dirty="0">
                <a:latin typeface="Meiryo UI" panose="020B0604030504040204" pitchFamily="50" charset="-128"/>
                <a:ea typeface="Meiryo UI" panose="020B0604030504040204" pitchFamily="50" charset="-128"/>
              </a:rPr>
              <a:t>大脅威　</a:t>
            </a:r>
            <a:r>
              <a:rPr lang="en-US" altLang="ja-JP" sz="4400" kern="1200" dirty="0">
                <a:latin typeface="Meiryo UI" panose="020B0604030504040204" pitchFamily="50" charset="-128"/>
                <a:ea typeface="Meiryo UI" panose="020B0604030504040204" pitchFamily="50" charset="-128"/>
              </a:rPr>
              <a:t>2025</a:t>
            </a:r>
            <a:br>
              <a:rPr lang="en-US" altLang="ja-JP" sz="4000" kern="1200" dirty="0">
                <a:latin typeface="Meiryo UI" panose="020B0604030504040204" pitchFamily="50" charset="-128"/>
                <a:ea typeface="Meiryo UI" panose="020B0604030504040204" pitchFamily="50" charset="-128"/>
              </a:rPr>
            </a:br>
            <a:r>
              <a:rPr lang="ja-JP" altLang="en-US" sz="2400" kern="1200" dirty="0">
                <a:latin typeface="Meiryo UI" panose="020B0604030504040204" pitchFamily="50" charset="-128"/>
                <a:ea typeface="Meiryo UI" panose="020B0604030504040204" pitchFamily="50" charset="-128"/>
              </a:rPr>
              <a:t>～どこから攻撃されても防御ができる十分なセキュリティ対策を～</a:t>
            </a:r>
            <a:br>
              <a:rPr lang="en-US" altLang="ja-JP" sz="2700" kern="1200" dirty="0">
                <a:latin typeface="Meiryo UI" panose="020B0604030504040204" pitchFamily="50" charset="-128"/>
                <a:ea typeface="Meiryo UI" panose="020B0604030504040204" pitchFamily="50" charset="-128"/>
              </a:rPr>
            </a:br>
            <a:r>
              <a:rPr lang="en-US" altLang="ja-JP" sz="4000" kern="1200" dirty="0">
                <a:latin typeface="Meiryo UI" panose="020B0604030504040204" pitchFamily="50" charset="-128"/>
                <a:ea typeface="Meiryo UI" panose="020B0604030504040204" pitchFamily="50" charset="-128"/>
              </a:rPr>
              <a:t>[</a:t>
            </a:r>
            <a:r>
              <a:rPr lang="ja-JP" altLang="en-US" sz="4000" kern="1200" dirty="0">
                <a:latin typeface="Meiryo UI" panose="020B0604030504040204" pitchFamily="50" charset="-128"/>
                <a:ea typeface="Meiryo UI" panose="020B0604030504040204" pitchFamily="50" charset="-128"/>
              </a:rPr>
              <a:t>組織編</a:t>
            </a:r>
            <a:r>
              <a:rPr lang="en-US" altLang="ja-JP" sz="4000" kern="1200" dirty="0">
                <a:latin typeface="Meiryo UI" panose="020B0604030504040204" pitchFamily="50" charset="-128"/>
                <a:ea typeface="Meiryo UI" panose="020B0604030504040204" pitchFamily="50" charset="-128"/>
              </a:rPr>
              <a:t>]</a:t>
            </a:r>
            <a:endParaRPr lang="ja-JP" altLang="en-US" sz="4000" kern="1200" dirty="0">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08E4ED2E-57B9-065B-22F9-A7D13431E837}"/>
              </a:ext>
            </a:extLst>
          </p:cNvPr>
          <p:cNvSpPr>
            <a:spLocks noGrp="1"/>
          </p:cNvSpPr>
          <p:nvPr>
            <p:ph type="sldNum" sz="quarter" idx="12"/>
          </p:nvPr>
        </p:nvSpPr>
        <p:spPr>
          <a:xfrm>
            <a:off x="9203267" y="6453189"/>
            <a:ext cx="2844800" cy="2873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0B2721-0B86-4E2B-BA2B-D37C06C38BC6}" type="slidenum">
              <a:rPr kumimoji="1" lang="ja-JP" altLang="en-US" sz="1600" b="0" i="0" u="none" strike="noStrike" kern="1200" cap="none" spc="0" normalizeH="0" baseline="0" noProof="0" smtClean="0">
                <a:ln>
                  <a:noFill/>
                </a:ln>
                <a:solidFill>
                  <a:prstClr val="black"/>
                </a:solidFill>
                <a:effectLst/>
                <a:uLnTx/>
                <a:uFillTx/>
                <a:latin typeface="Arial" panose="020B0604020202020204"/>
                <a:ea typeface="ＭＳ Ｐゴシック" panose="020B0600070205080204" pitchFamily="50" charset="-128"/>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6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24591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15453-41F6-290A-3E14-B4AAFBEE229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24F6B30-391D-527E-A10D-069A0471DF9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6C3FD9DB-4910-3AAE-167A-7E59D00FE8BD}"/>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solidFill>
                  <a:srgbClr val="24235C"/>
                </a:solidFill>
              </a:rPr>
              <a:t>調達から販売、業務委託等一連の商流において、</a:t>
            </a:r>
            <a:r>
              <a:rPr lang="ja-JP" altLang="en-US" sz="2800" b="1" u="sng" kern="0" dirty="0">
                <a:solidFill>
                  <a:srgbClr val="FF0000"/>
                </a:solidFill>
              </a:rPr>
              <a:t>セキュリティ対策が甘い組織が攻撃の足掛かり</a:t>
            </a:r>
            <a:r>
              <a:rPr lang="ja-JP" altLang="en-US" sz="2800" b="1" kern="0" dirty="0">
                <a:solidFill>
                  <a:srgbClr val="24235C"/>
                </a:solidFill>
              </a:rPr>
              <a:t>として攻撃される</a:t>
            </a:r>
          </a:p>
          <a:p>
            <a:pPr defTabSz="914400">
              <a:defRPr/>
            </a:pPr>
            <a:endParaRPr lang="ja-JP" altLang="en-US" sz="2800" b="1" kern="0" dirty="0">
              <a:solidFill>
                <a:srgbClr val="24235C"/>
              </a:solidFill>
            </a:endParaRPr>
          </a:p>
          <a:p>
            <a:pPr defTabSz="914400">
              <a:defRPr/>
            </a:pPr>
            <a:r>
              <a:rPr lang="ja-JP" altLang="en-US" sz="2800" b="1" kern="0" dirty="0">
                <a:solidFill>
                  <a:srgbClr val="24235C"/>
                </a:solidFill>
              </a:rPr>
              <a:t>ソフトウェア開発のライフサイクルに関与するモノや人の繋がりである</a:t>
            </a:r>
            <a:r>
              <a:rPr lang="ja-JP" altLang="en-US" sz="2800" b="1" u="sng" kern="0" dirty="0">
                <a:solidFill>
                  <a:srgbClr val="FF0000"/>
                </a:solidFill>
              </a:rPr>
              <a:t>「ソフトウェアサプライチェーン」</a:t>
            </a:r>
            <a:r>
              <a:rPr lang="ja-JP" altLang="en-US" sz="2800" b="1" kern="0" dirty="0">
                <a:solidFill>
                  <a:srgbClr val="24235C"/>
                </a:solidFill>
              </a:rPr>
              <a:t>を悪用して攻撃される</a:t>
            </a:r>
          </a:p>
          <a:p>
            <a:pPr defTabSz="914400">
              <a:defRPr/>
            </a:pPr>
            <a:endParaRPr lang="ja-JP" altLang="en-US" sz="2800" b="1" kern="0" dirty="0">
              <a:solidFill>
                <a:srgbClr val="24235C"/>
              </a:solidFill>
            </a:endParaRPr>
          </a:p>
          <a:p>
            <a:pPr defTabSz="914400">
              <a:defRPr/>
            </a:pPr>
            <a:r>
              <a:rPr lang="ja-JP" altLang="en-US" sz="2800" b="1" kern="0" dirty="0">
                <a:solidFill>
                  <a:srgbClr val="24235C"/>
                </a:solidFill>
              </a:rPr>
              <a:t>取引先や業務を委託している</a:t>
            </a:r>
            <a:r>
              <a:rPr lang="ja-JP" altLang="en-US" sz="2800" b="1" u="sng" kern="0" dirty="0">
                <a:solidFill>
                  <a:srgbClr val="FF0000"/>
                </a:solidFill>
              </a:rPr>
              <a:t>外部組織から情報漏えい</a:t>
            </a:r>
            <a:r>
              <a:rPr lang="ja-JP" altLang="en-US" sz="2800" b="1" kern="0" dirty="0">
                <a:solidFill>
                  <a:srgbClr val="24235C"/>
                </a:solidFill>
              </a:rPr>
              <a:t>する</a:t>
            </a:r>
          </a:p>
        </p:txBody>
      </p:sp>
      <p:sp>
        <p:nvSpPr>
          <p:cNvPr id="7" name="スライド番号プレースホルダー 4">
            <a:extLst>
              <a:ext uri="{FF2B5EF4-FFF2-40B4-BE49-F238E27FC236}">
                <a16:creationId xmlns:a16="http://schemas.microsoft.com/office/drawing/2014/main" id="{8754AC01-AD5F-6E0E-DA60-957F85D1CAB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65119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DE2D-852D-C65D-1110-7EFE6A8581C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ED7B9C8F-5991-0974-2045-2A43437F644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FC0B017B-2180-D0C2-635F-B81B29FEC114}"/>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攻撃手口</a:t>
            </a:r>
            <a:endParaRPr lang="en-US" altLang="ja-JP" sz="2800" b="1" kern="0" dirty="0"/>
          </a:p>
          <a:p>
            <a:pPr lvl="1">
              <a:defRPr/>
            </a:pPr>
            <a:r>
              <a:rPr lang="ja-JP" altLang="en-US" sz="2800" b="1" kern="0" dirty="0">
                <a:solidFill>
                  <a:srgbClr val="24235C"/>
                </a:solidFill>
              </a:rPr>
              <a:t>取引先や委託先が保有する機密情報を狙う</a:t>
            </a:r>
            <a:endParaRPr lang="en-US" altLang="ja-JP" sz="2800" b="1" kern="0" dirty="0">
              <a:solidFill>
                <a:srgbClr val="24235C"/>
              </a:solidFill>
            </a:endParaRPr>
          </a:p>
          <a:p>
            <a:pPr lvl="2">
              <a:defRPr/>
            </a:pPr>
            <a:r>
              <a:rPr lang="ja-JP" altLang="en-US" sz="2500" kern="0" dirty="0">
                <a:solidFill>
                  <a:srgbClr val="24235C"/>
                </a:solidFill>
              </a:rPr>
              <a:t>セキュリティが脆弱な</a:t>
            </a:r>
            <a:r>
              <a:rPr lang="ja-JP" altLang="en-US" sz="2500" u="sng" kern="0" dirty="0">
                <a:solidFill>
                  <a:srgbClr val="FF0000"/>
                </a:solidFill>
              </a:rPr>
              <a:t>取引先や委託先、国内外の子会社等を攻撃</a:t>
            </a:r>
            <a:r>
              <a:rPr lang="ja-JP" altLang="en-US" sz="2500" kern="0" dirty="0">
                <a:solidFill>
                  <a:srgbClr val="24235C"/>
                </a:solidFill>
              </a:rPr>
              <a:t>し、</a:t>
            </a:r>
            <a:r>
              <a:rPr lang="ja-JP" altLang="en-US" sz="2500" u="sng" kern="0" dirty="0">
                <a:solidFill>
                  <a:srgbClr val="FF0000"/>
                </a:solidFill>
              </a:rPr>
              <a:t>標的組織の機密情報を狙う</a:t>
            </a:r>
            <a:endParaRPr lang="en-US" altLang="ja-JP" sz="2500" u="sng" kern="0" dirty="0">
              <a:solidFill>
                <a:srgbClr val="FF0000"/>
              </a:solidFill>
            </a:endParaRPr>
          </a:p>
          <a:p>
            <a:pPr lvl="1">
              <a:defRPr/>
            </a:pPr>
            <a:r>
              <a:rPr lang="ja-JP" altLang="en-US" sz="2800" b="1" kern="0" dirty="0">
                <a:solidFill>
                  <a:srgbClr val="24235C"/>
                </a:solidFill>
              </a:rPr>
              <a:t>ソフトウェア開発元や </a:t>
            </a:r>
            <a:r>
              <a:rPr lang="en-US" altLang="ja-JP" sz="2800" b="1" kern="0" dirty="0">
                <a:solidFill>
                  <a:srgbClr val="24235C"/>
                </a:solidFill>
              </a:rPr>
              <a:t>MSP</a:t>
            </a:r>
            <a:r>
              <a:rPr lang="en-US" altLang="ja-JP" sz="2800" b="1" kern="0" baseline="30000" dirty="0">
                <a:solidFill>
                  <a:srgbClr val="24235C"/>
                </a:solidFill>
              </a:rPr>
              <a:t>※1 </a:t>
            </a:r>
            <a:r>
              <a:rPr lang="ja-JP" altLang="en-US" sz="2800" b="1" kern="0" dirty="0">
                <a:solidFill>
                  <a:srgbClr val="24235C"/>
                </a:solidFill>
              </a:rPr>
              <a:t>等を攻撃し、標的組織を攻撃するための足掛かりとする</a:t>
            </a:r>
            <a:endParaRPr lang="en-US" altLang="ja-JP" sz="2800" b="1" kern="0" dirty="0">
              <a:solidFill>
                <a:srgbClr val="24235C"/>
              </a:solidFill>
            </a:endParaRPr>
          </a:p>
          <a:p>
            <a:pPr lvl="2">
              <a:defRPr/>
            </a:pPr>
            <a:r>
              <a:rPr lang="ja-JP" altLang="en-US" sz="2500" kern="0" dirty="0">
                <a:solidFill>
                  <a:srgbClr val="24235C"/>
                </a:solidFill>
              </a:rPr>
              <a:t>ソフトウェアやサービスを改ざんしてマルウェアを仕込み、インストールやサービス利用の際に</a:t>
            </a:r>
            <a:r>
              <a:rPr lang="ja-JP" altLang="en-US" sz="2500" u="sng" kern="0" dirty="0">
                <a:solidFill>
                  <a:srgbClr val="FF0000"/>
                </a:solidFill>
              </a:rPr>
              <a:t>顧客にマルウェアを感染させる</a:t>
            </a:r>
            <a:r>
              <a:rPr lang="ja-JP" altLang="en-US" sz="2500" kern="0" dirty="0">
                <a:solidFill>
                  <a:srgbClr val="24235C"/>
                </a:solidFill>
              </a:rPr>
              <a:t>等</a:t>
            </a:r>
          </a:p>
          <a:p>
            <a:pPr lvl="1">
              <a:defRPr/>
            </a:pPr>
            <a:endParaRPr lang="ja-JP" altLang="en-US" sz="2800" kern="0" dirty="0">
              <a:solidFill>
                <a:srgbClr val="24235C"/>
              </a:solidFill>
            </a:endParaRPr>
          </a:p>
        </p:txBody>
      </p:sp>
      <p:sp>
        <p:nvSpPr>
          <p:cNvPr id="7" name="スライド番号プレースホルダー 4">
            <a:extLst>
              <a:ext uri="{FF2B5EF4-FFF2-40B4-BE49-F238E27FC236}">
                <a16:creationId xmlns:a16="http://schemas.microsoft.com/office/drawing/2014/main" id="{5D224AC0-BA61-4A4A-5DA5-86BC197D0F7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21</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CE7F281E-4A5E-D2F0-27F0-AC57BC2173D5}"/>
              </a:ext>
            </a:extLst>
          </p:cNvPr>
          <p:cNvSpPr txBox="1"/>
          <p:nvPr/>
        </p:nvSpPr>
        <p:spPr>
          <a:xfrm>
            <a:off x="353399" y="5921202"/>
            <a:ext cx="8437202" cy="400110"/>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r>
              <a:rPr lang="ja-JP" altLang="en-US" sz="1000" dirty="0">
                <a:solidFill>
                  <a:srgbClr val="FF0000"/>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MSP</a:t>
            </a:r>
            <a:r>
              <a:rPr lang="ja-JP" altLang="en-US" sz="1000" dirty="0">
                <a:solidFill>
                  <a:schemeClr val="accent6">
                    <a:lumMod val="10000"/>
                  </a:schemeClr>
                </a:solidFill>
                <a:latin typeface="+mn-ea"/>
              </a:rPr>
              <a:t>（マネージドサービスプロバイダー／企業システムの運用・監視等を請け負う事業者）</a:t>
            </a:r>
            <a:endParaRPr lang="en-US" altLang="ja-JP" sz="1000" dirty="0">
              <a:solidFill>
                <a:srgbClr val="0000FF"/>
              </a:solidFill>
              <a:latin typeface="+mn-ea"/>
            </a:endParaRPr>
          </a:p>
        </p:txBody>
      </p:sp>
      <p:pic>
        <p:nvPicPr>
          <p:cNvPr id="5" name="図 4">
            <a:extLst>
              <a:ext uri="{FF2B5EF4-FFF2-40B4-BE49-F238E27FC236}">
                <a16:creationId xmlns:a16="http://schemas.microsoft.com/office/drawing/2014/main" id="{930BA764-8A09-DFFF-6A63-28F6573DC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5350" y="4968579"/>
            <a:ext cx="1440160" cy="1484610"/>
          </a:xfrm>
          <a:prstGeom prst="rect">
            <a:avLst/>
          </a:prstGeom>
        </p:spPr>
      </p:pic>
    </p:spTree>
    <p:extLst>
      <p:ext uri="{BB962C8B-B14F-4D97-AF65-F5344CB8AC3E}">
        <p14:creationId xmlns:p14="http://schemas.microsoft.com/office/powerpoint/2010/main" val="259205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E800-C8DC-6355-3476-76B5A491A57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B067A33-3E12-78C5-F06E-4EE9A83C4AB2}"/>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A0CBBDEE-51A8-7473-A23E-80D8BB9AD092}"/>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800" b="1" kern="0" dirty="0"/>
              <a:t>2024</a:t>
            </a:r>
            <a:r>
              <a:rPr lang="ja-JP" altLang="en-US" sz="2800" b="1" kern="0" dirty="0"/>
              <a:t>年の事例</a:t>
            </a:r>
            <a:r>
              <a:rPr lang="en-US" altLang="ja-JP" sz="2800" b="1" kern="0" dirty="0"/>
              <a:t>/</a:t>
            </a:r>
            <a:r>
              <a:rPr lang="ja-JP" altLang="en-US" sz="2800" b="1" kern="0" dirty="0"/>
              <a:t>傾向①</a:t>
            </a:r>
            <a:endParaRPr lang="en-US" altLang="ja-JP" sz="2800" b="1" kern="0" dirty="0"/>
          </a:p>
          <a:p>
            <a:pPr lvl="1">
              <a:defRPr/>
            </a:pPr>
            <a:r>
              <a:rPr lang="ja-JP" altLang="en-US" sz="2800" b="1" kern="0" dirty="0">
                <a:solidFill>
                  <a:srgbClr val="24235C"/>
                </a:solidFill>
              </a:rPr>
              <a:t>業務委託先業者からの顧客情報漏えい</a:t>
            </a:r>
            <a:endParaRPr lang="en-US" altLang="ja-JP" sz="2800" b="1" kern="0" dirty="0">
              <a:solidFill>
                <a:srgbClr val="24235C"/>
              </a:solidFill>
            </a:endParaRPr>
          </a:p>
          <a:p>
            <a:pPr lvl="2"/>
            <a:r>
              <a:rPr lang="en-US" altLang="ja-JP" sz="2400" dirty="0">
                <a:solidFill>
                  <a:srgbClr val="24235C"/>
                </a:solidFill>
              </a:rPr>
              <a:t>2024</a:t>
            </a:r>
            <a:r>
              <a:rPr lang="ja-JP" altLang="en-US" sz="2400" dirty="0">
                <a:solidFill>
                  <a:srgbClr val="24235C"/>
                </a:solidFill>
              </a:rPr>
              <a:t>年</a:t>
            </a:r>
            <a:r>
              <a:rPr lang="en-US" altLang="ja-JP" sz="2400" dirty="0">
                <a:solidFill>
                  <a:srgbClr val="24235C"/>
                </a:solidFill>
              </a:rPr>
              <a:t>5</a:t>
            </a:r>
            <a:r>
              <a:rPr lang="ja-JP" altLang="en-US" sz="2400" dirty="0">
                <a:solidFill>
                  <a:srgbClr val="24235C"/>
                </a:solidFill>
              </a:rPr>
              <a:t>月、イセトーは </a:t>
            </a:r>
            <a:r>
              <a:rPr lang="en-US" altLang="ja-JP" sz="2400" u="sng" dirty="0">
                <a:solidFill>
                  <a:srgbClr val="FF0000"/>
                </a:solidFill>
              </a:rPr>
              <a:t>VPN </a:t>
            </a:r>
            <a:r>
              <a:rPr lang="ja-JP" altLang="en-US" sz="2400" u="sng" dirty="0">
                <a:solidFill>
                  <a:srgbClr val="FF0000"/>
                </a:solidFill>
              </a:rPr>
              <a:t>経由の不正アクセス</a:t>
            </a:r>
            <a:r>
              <a:rPr lang="ja-JP" altLang="en-US" sz="2400" dirty="0">
                <a:solidFill>
                  <a:srgbClr val="24235C"/>
                </a:solidFill>
              </a:rPr>
              <a:t>を受け、</a:t>
            </a:r>
            <a:r>
              <a:rPr lang="ja-JP" altLang="en-US" sz="2400" u="sng" dirty="0">
                <a:solidFill>
                  <a:srgbClr val="FF0000"/>
                </a:solidFill>
              </a:rPr>
              <a:t>端末やサーバー等がランサムウェア攻撃を受けた</a:t>
            </a:r>
            <a:r>
              <a:rPr lang="ja-JP" altLang="en-US" sz="2400" dirty="0">
                <a:solidFill>
                  <a:srgbClr val="24235C"/>
                </a:solidFill>
              </a:rPr>
              <a:t>と公表した</a:t>
            </a:r>
            <a:endParaRPr lang="en-US" altLang="ja-JP" sz="2400" dirty="0">
              <a:solidFill>
                <a:srgbClr val="24235C"/>
              </a:solidFill>
            </a:endParaRPr>
          </a:p>
          <a:p>
            <a:pPr lvl="2"/>
            <a:r>
              <a:rPr lang="en-US" altLang="ja-JP" sz="2400" dirty="0">
                <a:solidFill>
                  <a:srgbClr val="24235C"/>
                </a:solidFill>
              </a:rPr>
              <a:t>2024</a:t>
            </a:r>
            <a:r>
              <a:rPr lang="ja-JP" altLang="en-US" sz="2400" dirty="0">
                <a:solidFill>
                  <a:srgbClr val="24235C"/>
                </a:solidFill>
              </a:rPr>
              <a:t>年</a:t>
            </a:r>
            <a:r>
              <a:rPr lang="en-US" altLang="ja-JP" sz="2400" dirty="0">
                <a:solidFill>
                  <a:srgbClr val="24235C"/>
                </a:solidFill>
              </a:rPr>
              <a:t>6</a:t>
            </a:r>
            <a:r>
              <a:rPr lang="ja-JP" altLang="en-US" sz="2400" dirty="0">
                <a:solidFill>
                  <a:srgbClr val="24235C"/>
                </a:solidFill>
              </a:rPr>
              <a:t>月、攻撃者が</a:t>
            </a:r>
            <a:r>
              <a:rPr lang="ja-JP" altLang="en-US" sz="2400" u="sng" dirty="0">
                <a:solidFill>
                  <a:srgbClr val="FF0000"/>
                </a:solidFill>
              </a:rPr>
              <a:t>窃取したとされる情報のダウンロード用 </a:t>
            </a:r>
            <a:r>
              <a:rPr lang="en-US" altLang="ja-JP" sz="2400" u="sng" dirty="0">
                <a:solidFill>
                  <a:srgbClr val="FF0000"/>
                </a:solidFill>
              </a:rPr>
              <a:t>URL </a:t>
            </a:r>
            <a:r>
              <a:rPr lang="ja-JP" altLang="en-US" sz="2400" u="sng" dirty="0">
                <a:solidFill>
                  <a:srgbClr val="FF0000"/>
                </a:solidFill>
              </a:rPr>
              <a:t>が攻撃者グループのリークサイトに掲載</a:t>
            </a:r>
            <a:r>
              <a:rPr lang="ja-JP" altLang="en-US" sz="2400" dirty="0">
                <a:solidFill>
                  <a:srgbClr val="24235C"/>
                </a:solidFill>
              </a:rPr>
              <a:t>された</a:t>
            </a:r>
            <a:endParaRPr lang="en-US" altLang="ja-JP" sz="2400" dirty="0">
              <a:solidFill>
                <a:srgbClr val="24235C"/>
              </a:solidFill>
            </a:endParaRPr>
          </a:p>
          <a:p>
            <a:pPr lvl="2"/>
            <a:r>
              <a:rPr lang="ja-JP" altLang="en-US" sz="2400" dirty="0">
                <a:solidFill>
                  <a:srgbClr val="24235C"/>
                </a:solidFill>
              </a:rPr>
              <a:t>自治体だけでも約 </a:t>
            </a:r>
            <a:r>
              <a:rPr lang="en-US" altLang="ja-JP" sz="2400" dirty="0">
                <a:solidFill>
                  <a:srgbClr val="24235C"/>
                </a:solidFill>
              </a:rPr>
              <a:t>50 </a:t>
            </a:r>
            <a:r>
              <a:rPr lang="ja-JP" altLang="en-US" sz="2400" dirty="0">
                <a:solidFill>
                  <a:srgbClr val="24235C"/>
                </a:solidFill>
              </a:rPr>
              <a:t>万件以上の個人情報が漏えいした</a:t>
            </a:r>
            <a:endParaRPr lang="en-US" altLang="ja-JP" sz="2400" dirty="0">
              <a:solidFill>
                <a:srgbClr val="24235C"/>
              </a:solidFill>
            </a:endParaRPr>
          </a:p>
          <a:p>
            <a:pPr lvl="2"/>
            <a:r>
              <a:rPr lang="ja-JP" altLang="en-US" sz="2400" dirty="0">
                <a:solidFill>
                  <a:srgbClr val="24235C"/>
                </a:solidFill>
              </a:rPr>
              <a:t>業務委託元より損害賠償請求の予定も報告された</a:t>
            </a:r>
            <a:endParaRPr lang="en-US" altLang="ja-JP" sz="2400" dirty="0">
              <a:solidFill>
                <a:srgbClr val="24235C"/>
              </a:solidFill>
            </a:endParaRPr>
          </a:p>
          <a:p>
            <a:pPr lvl="2">
              <a:defRPr/>
            </a:pPr>
            <a:endParaRPr lang="en-US" altLang="ja-JP" sz="2500" u="sng" kern="0" dirty="0">
              <a:solidFill>
                <a:srgbClr val="FF0000"/>
              </a:solidFill>
            </a:endParaRPr>
          </a:p>
        </p:txBody>
      </p:sp>
      <p:sp>
        <p:nvSpPr>
          <p:cNvPr id="7" name="スライド番号プレースホルダー 4">
            <a:extLst>
              <a:ext uri="{FF2B5EF4-FFF2-40B4-BE49-F238E27FC236}">
                <a16:creationId xmlns:a16="http://schemas.microsoft.com/office/drawing/2014/main" id="{20E3C992-2926-8FED-65E0-5BBF40CE351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22</a:t>
            </a:fld>
            <a:endParaRPr lang="en-US" altLang="ja-JP" dirty="0">
              <a:solidFill>
                <a:prstClr val="black"/>
              </a:solidFill>
              <a:latin typeface="Arial" panose="020B0604020202020204"/>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2AC27ED4-EB58-27BA-E417-4942EA17B9B8}"/>
              </a:ext>
            </a:extLst>
          </p:cNvPr>
          <p:cNvSpPr txBox="1"/>
          <p:nvPr/>
        </p:nvSpPr>
        <p:spPr>
          <a:xfrm>
            <a:off x="424799" y="4965641"/>
            <a:ext cx="7813427" cy="163121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不正アクセスによる個人情報漏えいに関するお詫びとご報告（株式会社イセトー）</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https://www.iseto.co.jp/news/news_202410.html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報道発表資料 「委託業者のランサムウェア被害に伴う個人情報漏えい事案」に係る市民への対応について（豊田市）</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https://www.city.toyota.aichi.jp/pressrelease/1060027/1060257.html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印刷業務委託先のランサムウェア被害について（第</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報）（徳島県）</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https://www.pref.tokushima.lg.jp/ippannokata/kurashi/zeikin/7242743/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委託業者におけるコンピューターウイルス感染について（和歌山市）</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5"/>
              </a:rPr>
              <a:t>https://www.city.wakayama.wakayama.jp/kurashi/zeikin/1001083/1058780.html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委託業者におけるコンピューターウイルス感染について（最終報）（愛媛県）</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6"/>
              </a:rPr>
              <a:t>https://www.pref.ehime.jp/page/85357.html</a:t>
            </a:r>
            <a:endParaRPr lang="en-US" altLang="ja-JP" sz="1000" dirty="0">
              <a:solidFill>
                <a:srgbClr val="0000FF"/>
              </a:solidFill>
              <a:latin typeface="+mn-ea"/>
            </a:endParaRPr>
          </a:p>
        </p:txBody>
      </p:sp>
    </p:spTree>
    <p:extLst>
      <p:ext uri="{BB962C8B-B14F-4D97-AF65-F5344CB8AC3E}">
        <p14:creationId xmlns:p14="http://schemas.microsoft.com/office/powerpoint/2010/main" val="259288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A46E-A76B-5313-019C-F1405999EBBE}"/>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6232382-81B5-AD06-53D6-F0C2401C5F3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94658243-580F-517D-9FF4-59E54734487A}"/>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800" b="1" kern="0" dirty="0"/>
              <a:t>2024</a:t>
            </a:r>
            <a:r>
              <a:rPr lang="ja-JP" altLang="en-US" sz="2800" b="1" kern="0" dirty="0"/>
              <a:t>年の事例</a:t>
            </a:r>
            <a:r>
              <a:rPr lang="en-US" altLang="ja-JP" sz="2800" b="1" kern="0" dirty="0"/>
              <a:t>/</a:t>
            </a:r>
            <a:r>
              <a:rPr lang="ja-JP" altLang="en-US" sz="2800" b="1" kern="0" dirty="0"/>
              <a:t>傾向②</a:t>
            </a:r>
            <a:endParaRPr lang="en-US" altLang="ja-JP" sz="2800" b="1" kern="0" dirty="0"/>
          </a:p>
          <a:p>
            <a:pPr lvl="1">
              <a:defRPr/>
            </a:pPr>
            <a:r>
              <a:rPr lang="ja-JP" altLang="en-US" sz="2800" b="1" kern="0" dirty="0">
                <a:solidFill>
                  <a:srgbClr val="24235C"/>
                </a:solidFill>
              </a:rPr>
              <a:t>委託先への攻撃に起因するサービス停止</a:t>
            </a:r>
            <a:endParaRPr lang="en-US" altLang="ja-JP" sz="2800" b="1" kern="0" dirty="0">
              <a:solidFill>
                <a:srgbClr val="24235C"/>
              </a:solidFill>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9</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月、関通は</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サイバー攻撃により、サーバーがランサムウェアに感染した</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ことを公表した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入出庫関連のシステムが停止</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生産・出荷業務の一部が一時停止</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となった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影響を受けた</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業務委託元の多数の組織からも出荷の遅延 や一時停止等</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も公表された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原因は悪意のある</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第三者による不正アクセス</a:t>
            </a:r>
            <a:endParaRPr kumimoji="1" lang="en-US" altLang="ja-JP"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個人情報の漏えいは確認されなかった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4A4B126F-F3BC-5EFA-6857-46F6179AB05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23</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0DE907B-3D35-55FD-73B4-38A545B064C6}"/>
              </a:ext>
            </a:extLst>
          </p:cNvPr>
          <p:cNvSpPr txBox="1"/>
          <p:nvPr/>
        </p:nvSpPr>
        <p:spPr>
          <a:xfrm>
            <a:off x="352800" y="5494278"/>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第</a:t>
            </a:r>
            <a:r>
              <a:rPr lang="en-US" altLang="ja-JP" sz="1000" dirty="0">
                <a:solidFill>
                  <a:schemeClr val="accent6">
                    <a:lumMod val="10000"/>
                  </a:schemeClr>
                </a:solidFill>
                <a:latin typeface="+mn-ea"/>
              </a:rPr>
              <a:t>1</a:t>
            </a:r>
            <a:r>
              <a:rPr lang="ja-JP" altLang="en-US" sz="1000" dirty="0">
                <a:solidFill>
                  <a:schemeClr val="accent6">
                    <a:lumMod val="10000"/>
                  </a:schemeClr>
                </a:solidFill>
                <a:latin typeface="+mn-ea"/>
              </a:rPr>
              <a:t>報</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当社におけるサイバー攻撃によるシステムの停止事案発生のお知らせ（株式会社関通）</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https://www.kantsu.com/news/6573/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第</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報</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当社におけるサイバー攻撃によるシステムの停止事案発生のお知らせ（株式会社関通）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https://www.kantsu.com/news/6615/</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個人情報漏洩の可能性に関する確報（株式会社関通）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https://www.kantsu.com/news/6628/</a:t>
            </a:r>
            <a:endParaRPr lang="en-US" altLang="ja-JP" sz="1000" dirty="0">
              <a:solidFill>
                <a:srgbClr val="0000FF"/>
              </a:solidFill>
              <a:latin typeface="+mn-ea"/>
            </a:endParaRPr>
          </a:p>
        </p:txBody>
      </p:sp>
    </p:spTree>
    <p:extLst>
      <p:ext uri="{BB962C8B-B14F-4D97-AF65-F5344CB8AC3E}">
        <p14:creationId xmlns:p14="http://schemas.microsoft.com/office/powerpoint/2010/main" val="137657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333B-4235-6CA7-4078-B7F3A6B2A74E}"/>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8B30607-361F-1B67-1B7C-554E7102A3D0}"/>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39A099F5-825F-B5D4-A48A-ECE3118FA570}"/>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800" b="1" kern="0" dirty="0"/>
              <a:t>2024</a:t>
            </a:r>
            <a:r>
              <a:rPr lang="ja-JP" altLang="en-US" sz="2800" b="1" kern="0" dirty="0"/>
              <a:t>年の事例</a:t>
            </a:r>
            <a:r>
              <a:rPr lang="en-US" altLang="ja-JP" sz="2800" b="1" kern="0" dirty="0"/>
              <a:t>/</a:t>
            </a:r>
            <a:r>
              <a:rPr lang="ja-JP" altLang="en-US" sz="2800" b="1" kern="0" dirty="0"/>
              <a:t>傾向③</a:t>
            </a:r>
            <a:endParaRPr lang="en-US" altLang="ja-JP" sz="2800" b="1" kern="0" dirty="0"/>
          </a:p>
          <a:p>
            <a:pPr lvl="1">
              <a:defRPr/>
            </a:pPr>
            <a:r>
              <a:rPr lang="ja-JP" altLang="en-US" sz="2800" b="1" kern="0" dirty="0">
                <a:solidFill>
                  <a:srgbClr val="24235C"/>
                </a:solidFill>
              </a:rPr>
              <a:t>ソフトウェアサプライチェーンの悪用</a:t>
            </a:r>
            <a:endParaRPr lang="en-US" altLang="ja-JP" sz="2800" b="1" kern="0" dirty="0">
              <a:solidFill>
                <a:srgbClr val="24235C"/>
              </a:solidFill>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3</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Linux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環境で広く利用されている</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XZ Utils</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」という可逆圧縮ツールに悪意のあるコードが仕込まれた</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ことが確認された</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この</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悪意あるコードは共同開発者によって挿入</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された</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特定の条件下で</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リモートからシステム全体へ不正アクセスできるおそれ</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があった</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7E06D861-0132-6947-17CC-41ADEBAF6818}"/>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24</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E9CF4B2A-A1D4-62DC-48F4-2E64E8F9A727}"/>
              </a:ext>
            </a:extLst>
          </p:cNvPr>
          <p:cNvSpPr txBox="1"/>
          <p:nvPr/>
        </p:nvSpPr>
        <p:spPr>
          <a:xfrm>
            <a:off x="352800" y="5781269"/>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XZ Utils</a:t>
            </a:r>
            <a:r>
              <a:rPr lang="ja-JP" altLang="en-US" sz="1000" dirty="0">
                <a:solidFill>
                  <a:schemeClr val="accent6">
                    <a:lumMod val="10000"/>
                  </a:schemeClr>
                </a:solidFill>
                <a:latin typeface="+mn-ea"/>
              </a:rPr>
              <a:t>に悪意のあるコードが挿入された問題（</a:t>
            </a:r>
            <a:r>
              <a:rPr lang="en-US" altLang="ja-JP" sz="1000" dirty="0">
                <a:solidFill>
                  <a:schemeClr val="accent6">
                    <a:lumMod val="10000"/>
                  </a:schemeClr>
                </a:solidFill>
                <a:latin typeface="+mn-ea"/>
              </a:rPr>
              <a:t>CVE-2024-3094</a:t>
            </a:r>
            <a:r>
              <a:rPr lang="ja-JP" altLang="en-US" sz="1000" dirty="0">
                <a:solidFill>
                  <a:schemeClr val="accent6">
                    <a:lumMod val="10000"/>
                  </a:schemeClr>
                </a:solidFill>
                <a:latin typeface="+mn-ea"/>
              </a:rPr>
              <a:t>）について（</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https://www.jpcert.or.jp/newsflash/2024040101.html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Urgent security alert for Fedora Linux 40 and Fedora Rawhide users</a:t>
            </a:r>
            <a:r>
              <a:rPr lang="ja-JP" altLang="en-US" sz="1000" dirty="0">
                <a:solidFill>
                  <a:schemeClr val="accent6">
                    <a:lumMod val="10000"/>
                  </a:schemeClr>
                </a:solidFill>
                <a:latin typeface="+mn-ea"/>
              </a:rPr>
              <a:t>（</a:t>
            </a:r>
            <a:r>
              <a:rPr lang="en-US" altLang="ja-JP" sz="1000" dirty="0">
                <a:solidFill>
                  <a:schemeClr val="accent6">
                    <a:lumMod val="10000"/>
                  </a:schemeClr>
                </a:solidFill>
                <a:latin typeface="+mn-ea"/>
              </a:rPr>
              <a:t>Red Hat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https://www.redhat.com/en/blog/urgent-security-alert-fedora-40-and-rawhide-users</a:t>
            </a:r>
            <a:endParaRPr lang="en-US" altLang="ja-JP" sz="1000" dirty="0">
              <a:solidFill>
                <a:srgbClr val="0000FF"/>
              </a:solidFill>
              <a:latin typeface="+mn-ea"/>
            </a:endParaRPr>
          </a:p>
        </p:txBody>
      </p:sp>
    </p:spTree>
    <p:extLst>
      <p:ext uri="{BB962C8B-B14F-4D97-AF65-F5344CB8AC3E}">
        <p14:creationId xmlns:p14="http://schemas.microsoft.com/office/powerpoint/2010/main" val="105394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F227-156B-730C-5867-202B75FAF2A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4F77887-A334-78A6-D509-3EAF5EC15A5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【2</a:t>
            </a:r>
            <a:r>
              <a:rPr lang="ja-JP" altLang="en-US" kern="0">
                <a:solidFill>
                  <a:schemeClr val="tx1"/>
                </a:solidFill>
              </a:rPr>
              <a:t>位</a:t>
            </a:r>
            <a:r>
              <a:rPr lang="en-US" altLang="ja-JP" kern="0">
                <a:solidFill>
                  <a:schemeClr val="tx1"/>
                </a:solidFill>
              </a:rPr>
              <a:t>】</a:t>
            </a:r>
            <a:r>
              <a:rPr lang="ja-JP" altLang="en-US" kern="0">
                <a:solidFill>
                  <a:schemeClr val="tx1"/>
                </a:solidFill>
              </a:rPr>
              <a:t>サプライチェーンや委託先を狙った攻撃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B3884480-4746-8EF2-B3BC-199CFE604229}"/>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対策</a:t>
            </a:r>
            <a:endParaRPr lang="en-US" altLang="ja-JP" sz="2800" b="1" kern="0" dirty="0"/>
          </a:p>
          <a:p>
            <a:pPr lvl="1">
              <a:defRPr/>
            </a:pPr>
            <a:r>
              <a:rPr lang="zh-TW" altLang="en-US" sz="2800" b="1" kern="0" dirty="0">
                <a:solidFill>
                  <a:srgbClr val="24235C"/>
                </a:solidFill>
              </a:rPr>
              <a:t>組織</a:t>
            </a:r>
            <a:r>
              <a:rPr lang="en-US" altLang="zh-TW" sz="2800" b="1" kern="0" dirty="0">
                <a:solidFill>
                  <a:srgbClr val="24235C"/>
                </a:solidFill>
              </a:rPr>
              <a:t>(</a:t>
            </a:r>
            <a:r>
              <a:rPr lang="zh-TW" altLang="en-US" sz="2800" b="1" kern="0" dirty="0">
                <a:solidFill>
                  <a:srgbClr val="24235C"/>
                </a:solidFill>
              </a:rPr>
              <a:t>経営者層</a:t>
            </a:r>
            <a:r>
              <a:rPr lang="en-US" altLang="zh-TW" sz="2800" b="1" kern="0" dirty="0">
                <a:solidFill>
                  <a:srgbClr val="24235C"/>
                </a:solidFill>
              </a:rPr>
              <a:t>)</a:t>
            </a:r>
          </a:p>
          <a:p>
            <a:pPr marL="342899" lvl="1" indent="0">
              <a:buNone/>
              <a:defRPr/>
            </a:pPr>
            <a:r>
              <a:rPr lang="en-US" altLang="ja-JP" sz="2800" b="1" kern="0" dirty="0">
                <a:solidFill>
                  <a:srgbClr val="24235C"/>
                </a:solidFill>
              </a:rPr>
              <a:t>【</a:t>
            </a:r>
            <a:r>
              <a:rPr lang="ja-JP" altLang="en-US" sz="2800" b="1" kern="0" dirty="0">
                <a:solidFill>
                  <a:srgbClr val="24235C"/>
                </a:solidFill>
              </a:rPr>
              <a:t>被害の予防／被害に備えた対策</a:t>
            </a:r>
            <a:r>
              <a:rPr lang="en-US" altLang="ja-JP" sz="2800" b="1" kern="0" dirty="0">
                <a:solidFill>
                  <a:srgbClr val="24235C"/>
                </a:solidFill>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p>
          <a:p>
            <a:pPr lvl="3">
              <a:buClr>
                <a:srgbClr val="000066"/>
              </a:buClr>
              <a:defRPr/>
            </a:pP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CISO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を配置</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buClr>
                <a:srgbClr val="000066"/>
              </a:buClr>
              <a:defRPr/>
            </a:pP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を構築</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buClr>
                <a:srgbClr val="000066"/>
              </a:buClr>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報告フォーマットは決めて</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おく</a:t>
            </a:r>
          </a:p>
          <a:p>
            <a:pPr lvl="3">
              <a:buClr>
                <a:srgbClr val="000066"/>
              </a:buClr>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有事の際の対応フローを確立、社員へ通知</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buClr>
                <a:srgbClr val="000066"/>
              </a:buClr>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対応フロー通りに実施できるか訓練</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p>
          <a:p>
            <a:pPr lvl="3">
              <a:buClr>
                <a:srgbClr val="000066"/>
              </a:buClr>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外部の協力依頼先を用意</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buClr>
                <a:srgbClr val="000066"/>
              </a:buClr>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社内規則の整備</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p>
        </p:txBody>
      </p:sp>
      <p:sp>
        <p:nvSpPr>
          <p:cNvPr id="7" name="スライド番号プレースホルダー 4">
            <a:extLst>
              <a:ext uri="{FF2B5EF4-FFF2-40B4-BE49-F238E27FC236}">
                <a16:creationId xmlns:a16="http://schemas.microsoft.com/office/drawing/2014/main" id="{0B9D16E8-7391-A893-13D4-E5C531DF3AF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25</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069F339B-A09B-3E1F-F1F0-BB0EAF3EAE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7353" y="4181951"/>
            <a:ext cx="1063183" cy="919151"/>
          </a:xfrm>
          <a:prstGeom prst="rect">
            <a:avLst/>
          </a:prstGeom>
        </p:spPr>
      </p:pic>
      <p:pic>
        <p:nvPicPr>
          <p:cNvPr id="6" name="図 5">
            <a:extLst>
              <a:ext uri="{FF2B5EF4-FFF2-40B4-BE49-F238E27FC236}">
                <a16:creationId xmlns:a16="http://schemas.microsoft.com/office/drawing/2014/main" id="{4383C658-D1C8-4629-3CDE-BBA3CF26F4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9152" y="3336708"/>
            <a:ext cx="2066313" cy="670090"/>
          </a:xfrm>
          <a:prstGeom prst="rect">
            <a:avLst/>
          </a:prstGeom>
        </p:spPr>
      </p:pic>
      <p:grpSp>
        <p:nvGrpSpPr>
          <p:cNvPr id="8" name="グループ化 7">
            <a:extLst>
              <a:ext uri="{FF2B5EF4-FFF2-40B4-BE49-F238E27FC236}">
                <a16:creationId xmlns:a16="http://schemas.microsoft.com/office/drawing/2014/main" id="{0A1CE075-4712-D919-135B-AB5C8B02EA91}"/>
              </a:ext>
            </a:extLst>
          </p:cNvPr>
          <p:cNvGrpSpPr/>
          <p:nvPr/>
        </p:nvGrpSpPr>
        <p:grpSpPr>
          <a:xfrm>
            <a:off x="8586700" y="3821019"/>
            <a:ext cx="1566757" cy="307777"/>
            <a:chOff x="1326644" y="6237312"/>
            <a:chExt cx="1566757" cy="307777"/>
          </a:xfrm>
        </p:grpSpPr>
        <p:sp>
          <p:nvSpPr>
            <p:cNvPr id="9" name="四角形: 角を丸くする 8">
              <a:extLst>
                <a:ext uri="{FF2B5EF4-FFF2-40B4-BE49-F238E27FC236}">
                  <a16:creationId xmlns:a16="http://schemas.microsoft.com/office/drawing/2014/main" id="{7BC93F49-8DF4-41B1-0DE6-1A851D23CB63}"/>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3FEA7529-F7C7-9090-9BC4-0D314349AC5F}"/>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pic>
        <p:nvPicPr>
          <p:cNvPr id="11"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EC410C33-27DC-3DDA-DF11-6BD8CEF312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203267" y="2016265"/>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6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5339-7028-55B0-957A-038BD8F3E95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424BF228-2F69-AE51-4069-F9FF743BC2F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【2</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サプライチェーンや委託先を狙った攻撃</a:t>
            </a:r>
          </a:p>
        </p:txBody>
      </p:sp>
      <p:sp>
        <p:nvSpPr>
          <p:cNvPr id="4" name="コンテンツ プレースホルダー 11">
            <a:extLst>
              <a:ext uri="{FF2B5EF4-FFF2-40B4-BE49-F238E27FC236}">
                <a16:creationId xmlns:a16="http://schemas.microsoft.com/office/drawing/2014/main" id="{496284D2-D411-47D6-D006-69EFB7A9FADC}"/>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対策</a:t>
            </a:r>
            <a:endParaRPr lang="en-US" altLang="ja-JP" sz="2800" b="1" kern="0" dirty="0"/>
          </a:p>
          <a:p>
            <a:pPr lvl="1">
              <a:defRPr/>
            </a:pPr>
            <a:r>
              <a:rPr lang="zh-TW" altLang="en-US" sz="2800" b="1" kern="0" dirty="0">
                <a:solidFill>
                  <a:srgbClr val="24235C"/>
                </a:solidFill>
              </a:rPr>
              <a:t>組織</a:t>
            </a:r>
            <a:r>
              <a:rPr lang="en-US" altLang="zh-TW" sz="2800" b="1" kern="0" dirty="0">
                <a:solidFill>
                  <a:srgbClr val="24235C"/>
                </a:solidFill>
              </a:rPr>
              <a:t>(</a:t>
            </a:r>
            <a:r>
              <a:rPr lang="ja-JP" altLang="en-US" sz="2800" b="1" kern="0" dirty="0">
                <a:solidFill>
                  <a:srgbClr val="24235C"/>
                </a:solidFill>
              </a:rPr>
              <a:t>自組織で実施</a:t>
            </a:r>
            <a:r>
              <a:rPr lang="en-US" altLang="zh-TW" sz="2800" b="1" kern="0" dirty="0">
                <a:solidFill>
                  <a:srgbClr val="24235C"/>
                </a:solidFill>
              </a:rPr>
              <a:t>)</a:t>
            </a:r>
          </a:p>
          <a:p>
            <a:pPr marL="342899" lvl="1" indent="0">
              <a:buNone/>
              <a:defRPr/>
            </a:pPr>
            <a:r>
              <a:rPr lang="en-US" altLang="ja-JP" sz="2800" b="1" kern="0" dirty="0">
                <a:solidFill>
                  <a:srgbClr val="24235C"/>
                </a:solidFill>
              </a:rPr>
              <a:t>【</a:t>
            </a:r>
            <a:r>
              <a:rPr lang="ja-JP" altLang="en-US" sz="2800" b="1" kern="0" dirty="0">
                <a:solidFill>
                  <a:srgbClr val="24235C"/>
                </a:solidFill>
              </a:rPr>
              <a:t>被害の予防／被害に備えた対策</a:t>
            </a:r>
            <a:r>
              <a:rPr lang="en-US" altLang="ja-JP" sz="2800" b="1" kern="0" dirty="0">
                <a:solidFill>
                  <a:srgbClr val="24235C"/>
                </a:solidFill>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情報管理規則</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の徹底</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セキュリティ評価サービス</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(SRS)</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を用いた自組織の</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セキュリティ対策状況の把握</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信頼できる</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委託先、取引先、サービスの選定</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契約内容の確認</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委託先組織の管理</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納品物の検証</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ソフトウェアの把握や管理</a:t>
            </a:r>
            <a:r>
              <a:rPr kumimoji="1" lang="en-US" altLang="ja-JP" sz="2400" b="0" i="0" u="none" strike="noStrike" kern="0" cap="none" spc="0" normalizeH="0" baseline="30000" noProof="0" dirty="0">
                <a:ln>
                  <a:noFill/>
                </a:ln>
                <a:solidFill>
                  <a:srgbClr val="24235C"/>
                </a:solidFill>
                <a:effectLst/>
                <a:uLnTx/>
                <a:uFillTx/>
                <a:latin typeface="Meiryo UI" panose="020B0604030504040204" pitchFamily="34" charset="-128"/>
                <a:ea typeface="Meiryo UI" panose="020B0604030504040204" pitchFamily="34" charset="-128"/>
              </a:rPr>
              <a:t>※1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、脆弱性対策の実施等</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、ネットワークの</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p>
        </p:txBody>
      </p:sp>
      <p:sp>
        <p:nvSpPr>
          <p:cNvPr id="7" name="スライド番号プレースホルダー 4">
            <a:extLst>
              <a:ext uri="{FF2B5EF4-FFF2-40B4-BE49-F238E27FC236}">
                <a16:creationId xmlns:a16="http://schemas.microsoft.com/office/drawing/2014/main" id="{8C32AA5D-F225-0139-9446-3F88DD0C2DF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26</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EDBBF779-D5F9-C0BB-B109-86D795BFEA79}"/>
              </a:ext>
            </a:extLst>
          </p:cNvPr>
          <p:cNvSpPr txBox="1"/>
          <p:nvPr/>
        </p:nvSpPr>
        <p:spPr>
          <a:xfrm>
            <a:off x="352799" y="6003408"/>
            <a:ext cx="9467035" cy="553998"/>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サイバー攻撃への備えを！「</a:t>
            </a:r>
            <a:r>
              <a:rPr lang="en-US" altLang="ja-JP" sz="1000" dirty="0">
                <a:solidFill>
                  <a:schemeClr val="accent6">
                    <a:lumMod val="10000"/>
                  </a:schemeClr>
                </a:solidFill>
                <a:latin typeface="+mn-ea"/>
              </a:rPr>
              <a:t>SBOM</a:t>
            </a:r>
            <a:r>
              <a:rPr lang="ja-JP" altLang="en-US" sz="1000" dirty="0">
                <a:solidFill>
                  <a:schemeClr val="accent6">
                    <a:lumMod val="10000"/>
                  </a:schemeClr>
                </a:solidFill>
                <a:latin typeface="+mn-ea"/>
              </a:rPr>
              <a:t>」（ソフトウェア部品構成表）を活用してソフトウェアの脆弱性を管理する具体的手法について</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の改訂手引を策定しました（経済産業省）</a:t>
            </a:r>
            <a:br>
              <a:rPr lang="en-US" altLang="ja-JP" sz="1000" dirty="0">
                <a:latin typeface="+mn-ea"/>
              </a:rPr>
            </a:br>
            <a:r>
              <a:rPr lang="en-US" altLang="ja-JP" sz="1000" dirty="0">
                <a:latin typeface="+mn-ea"/>
              </a:rPr>
              <a:t>             </a:t>
            </a:r>
            <a:r>
              <a:rPr lang="ja-JP" altLang="en-US" sz="1000" dirty="0">
                <a:latin typeface="+mn-ea"/>
              </a:rPr>
              <a:t>　  </a:t>
            </a:r>
            <a:r>
              <a:rPr lang="en-US" altLang="ja-JP" sz="1000" dirty="0">
                <a:latin typeface="+mn-ea"/>
                <a:hlinkClick r:id="rId2"/>
              </a:rPr>
              <a:t>https://www.meti.go.jp/press/2024/08/20240829001/20240829001.html</a:t>
            </a:r>
            <a:endParaRPr lang="en-US" altLang="ja-JP" sz="1000" dirty="0">
              <a:solidFill>
                <a:srgbClr val="0000FF"/>
              </a:solidFill>
              <a:latin typeface="+mn-ea"/>
            </a:endParaRPr>
          </a:p>
        </p:txBody>
      </p:sp>
      <p:pic>
        <p:nvPicPr>
          <p:cNvPr id="12" name="図 11">
            <a:extLst>
              <a:ext uri="{FF2B5EF4-FFF2-40B4-BE49-F238E27FC236}">
                <a16:creationId xmlns:a16="http://schemas.microsoft.com/office/drawing/2014/main" id="{FE0010F3-6674-DED1-9D85-2B36CBF3F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9092" y="1489657"/>
            <a:ext cx="1092637" cy="1026416"/>
          </a:xfrm>
          <a:prstGeom prst="rect">
            <a:avLst/>
          </a:prstGeom>
        </p:spPr>
      </p:pic>
      <p:pic>
        <p:nvPicPr>
          <p:cNvPr id="13" name="図 12">
            <a:extLst>
              <a:ext uri="{FF2B5EF4-FFF2-40B4-BE49-F238E27FC236}">
                <a16:creationId xmlns:a16="http://schemas.microsoft.com/office/drawing/2014/main" id="{6AB997E7-7103-54A6-F109-8BBF6B5F0F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7225" y="1711427"/>
            <a:ext cx="778091" cy="902254"/>
          </a:xfrm>
          <a:prstGeom prst="rect">
            <a:avLst/>
          </a:prstGeom>
        </p:spPr>
      </p:pic>
    </p:spTree>
    <p:extLst>
      <p:ext uri="{BB962C8B-B14F-4D97-AF65-F5344CB8AC3E}">
        <p14:creationId xmlns:p14="http://schemas.microsoft.com/office/powerpoint/2010/main" val="12252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02D4-EDAF-9F94-1841-CFA53CDA864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EBE604AF-1BC6-81BB-05D0-701E2A876A2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【2</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サプライチェーンや委託先を狙った攻撃</a:t>
            </a:r>
          </a:p>
        </p:txBody>
      </p:sp>
      <p:sp>
        <p:nvSpPr>
          <p:cNvPr id="4" name="コンテンツ プレースホルダー 11">
            <a:extLst>
              <a:ext uri="{FF2B5EF4-FFF2-40B4-BE49-F238E27FC236}">
                <a16:creationId xmlns:a16="http://schemas.microsoft.com/office/drawing/2014/main" id="{B07B3EA1-EF64-B94C-CE8F-50B303111693}"/>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対策</a:t>
            </a:r>
            <a:endParaRPr lang="en-US" altLang="ja-JP" sz="2800" b="1" kern="0" dirty="0"/>
          </a:p>
          <a:p>
            <a:pPr lvl="1">
              <a:defRPr/>
            </a:pPr>
            <a:r>
              <a:rPr lang="zh-TW" altLang="en-US" sz="2800" b="1" kern="0" dirty="0">
                <a:solidFill>
                  <a:srgbClr val="24235C"/>
                </a:solidFill>
              </a:rPr>
              <a:t>組織</a:t>
            </a:r>
            <a:r>
              <a:rPr lang="en-US" altLang="zh-TW" sz="2800" b="1" kern="0" dirty="0">
                <a:solidFill>
                  <a:srgbClr val="24235C"/>
                </a:solidFill>
              </a:rPr>
              <a:t>(</a:t>
            </a:r>
            <a:r>
              <a:rPr lang="ja-JP" altLang="en-US" sz="2800" b="1" kern="0" dirty="0">
                <a:solidFill>
                  <a:srgbClr val="24235C"/>
                </a:solidFill>
              </a:rPr>
              <a:t>自組織で実施</a:t>
            </a:r>
            <a:r>
              <a:rPr lang="en-US" altLang="zh-TW" sz="2800" b="1" kern="0" dirty="0">
                <a:solidFill>
                  <a:srgbClr val="24235C"/>
                </a:solidFill>
              </a:rPr>
              <a:t>)</a:t>
            </a:r>
          </a:p>
          <a:p>
            <a:pPr marL="342899" lvl="1" indent="0">
              <a:buNone/>
              <a:defRPr/>
            </a:pPr>
            <a:r>
              <a:rPr lang="en-US" altLang="ja-JP" sz="2800" b="1" kern="0" dirty="0">
                <a:solidFill>
                  <a:srgbClr val="24235C"/>
                </a:solidFill>
              </a:rPr>
              <a:t>【</a:t>
            </a:r>
            <a:r>
              <a:rPr lang="ja-JP" altLang="en-US" sz="2800" b="1" kern="0" dirty="0">
                <a:solidFill>
                  <a:srgbClr val="24235C"/>
                </a:solidFill>
              </a:rPr>
              <a:t>被害を受けた後の対応</a:t>
            </a:r>
            <a:r>
              <a:rPr lang="en-US" altLang="ja-JP" sz="2800" b="1" kern="0" dirty="0">
                <a:solidFill>
                  <a:srgbClr val="24235C"/>
                </a:solidFill>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3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32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3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被害への補償請求</a:t>
            </a:r>
          </a:p>
        </p:txBody>
      </p:sp>
      <p:sp>
        <p:nvSpPr>
          <p:cNvPr id="7" name="スライド番号プレースホルダー 4">
            <a:extLst>
              <a:ext uri="{FF2B5EF4-FFF2-40B4-BE49-F238E27FC236}">
                <a16:creationId xmlns:a16="http://schemas.microsoft.com/office/drawing/2014/main" id="{A3691702-A2F5-41AE-67E2-9DC98B88D31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27</a:t>
            </a:fld>
            <a:endParaRPr lang="en-US" altLang="ja-JP" dirty="0">
              <a:solidFill>
                <a:prstClr val="black"/>
              </a:solidFill>
              <a:latin typeface="Arial" panose="020B0604020202020204"/>
              <a:ea typeface="ＭＳ Ｐゴシック" panose="020B0600070205080204" pitchFamily="50" charset="-128"/>
            </a:endParaRPr>
          </a:p>
        </p:txBody>
      </p:sp>
      <p:pic>
        <p:nvPicPr>
          <p:cNvPr id="12" name="図 11">
            <a:extLst>
              <a:ext uri="{FF2B5EF4-FFF2-40B4-BE49-F238E27FC236}">
                <a16:creationId xmlns:a16="http://schemas.microsoft.com/office/drawing/2014/main" id="{36ECD288-AE6E-4FFE-47B4-6575D16FEF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9092" y="1489657"/>
            <a:ext cx="1092637" cy="1026416"/>
          </a:xfrm>
          <a:prstGeom prst="rect">
            <a:avLst/>
          </a:prstGeom>
        </p:spPr>
      </p:pic>
      <p:pic>
        <p:nvPicPr>
          <p:cNvPr id="13" name="図 12">
            <a:extLst>
              <a:ext uri="{FF2B5EF4-FFF2-40B4-BE49-F238E27FC236}">
                <a16:creationId xmlns:a16="http://schemas.microsoft.com/office/drawing/2014/main" id="{1165A1F0-4952-B4CE-1962-11DAA9721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7225" y="1711427"/>
            <a:ext cx="778091" cy="902254"/>
          </a:xfrm>
          <a:prstGeom prst="rect">
            <a:avLst/>
          </a:prstGeom>
        </p:spPr>
      </p:pic>
    </p:spTree>
    <p:extLst>
      <p:ext uri="{BB962C8B-B14F-4D97-AF65-F5344CB8AC3E}">
        <p14:creationId xmlns:p14="http://schemas.microsoft.com/office/powerpoint/2010/main" val="3900319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7B05-70AD-9479-620A-FC773B2D3DF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E16DC62-95A0-4023-3EF5-69ED6540AD1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【2</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サプライチェーンや委託先を狙った攻撃</a:t>
            </a:r>
          </a:p>
        </p:txBody>
      </p:sp>
      <p:sp>
        <p:nvSpPr>
          <p:cNvPr id="4" name="コンテンツ プレースホルダー 11">
            <a:extLst>
              <a:ext uri="{FF2B5EF4-FFF2-40B4-BE49-F238E27FC236}">
                <a16:creationId xmlns:a16="http://schemas.microsoft.com/office/drawing/2014/main" id="{F22D5213-5BE7-EBE5-FB59-336C027AD909}"/>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対策</a:t>
            </a:r>
            <a:endParaRPr lang="en-US" altLang="ja-JP" sz="2800" b="1" kern="0" dirty="0"/>
          </a:p>
          <a:p>
            <a:pPr lvl="1">
              <a:defRPr/>
            </a:pPr>
            <a:r>
              <a:rPr lang="zh-TW" altLang="en-US" sz="2800" b="1" kern="0" dirty="0">
                <a:solidFill>
                  <a:srgbClr val="24235C"/>
                </a:solidFill>
              </a:rPr>
              <a:t>組織</a:t>
            </a:r>
            <a:r>
              <a:rPr lang="en-US" altLang="ja-JP" sz="2800" b="1" kern="0" dirty="0">
                <a:solidFill>
                  <a:srgbClr val="24235C"/>
                </a:solidFill>
              </a:rPr>
              <a:t>(</a:t>
            </a:r>
            <a:r>
              <a:rPr lang="ja-JP" altLang="en-US" sz="2800" b="1" kern="0" dirty="0">
                <a:solidFill>
                  <a:srgbClr val="24235C"/>
                </a:solidFill>
              </a:rPr>
              <a:t>自組織に関わる組織と共に実施</a:t>
            </a:r>
            <a:r>
              <a:rPr lang="en-US" altLang="ja-JP" sz="2800" b="1" kern="0" dirty="0">
                <a:solidFill>
                  <a:srgbClr val="24235C"/>
                </a:solidFill>
              </a:rPr>
              <a:t>)</a:t>
            </a:r>
            <a:endParaRPr lang="en-US" altLang="zh-TW" sz="2800" b="1" kern="0" dirty="0">
              <a:solidFill>
                <a:srgbClr val="24235C"/>
              </a:solidFill>
            </a:endParaRPr>
          </a:p>
          <a:p>
            <a:pPr marL="342899" lvl="1" indent="0">
              <a:buNone/>
              <a:defRPr/>
            </a:pPr>
            <a:r>
              <a:rPr lang="en-US" altLang="ja-JP" sz="2800" b="1" kern="0" dirty="0">
                <a:solidFill>
                  <a:srgbClr val="24235C"/>
                </a:solidFill>
              </a:rPr>
              <a:t>【</a:t>
            </a:r>
            <a:r>
              <a:rPr lang="ja-JP" altLang="en-US" sz="2800" b="1" kern="0" dirty="0">
                <a:solidFill>
                  <a:srgbClr val="24235C"/>
                </a:solidFill>
              </a:rPr>
              <a:t>被害の予防／被害に備えた対策</a:t>
            </a:r>
            <a:r>
              <a:rPr lang="en-US" altLang="ja-JP" sz="2800" b="1" kern="0" dirty="0">
                <a:solidFill>
                  <a:srgbClr val="24235C"/>
                </a:solidFill>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取引先や委託先との</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連絡プロセスの確立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取引先や委託先の</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情報セキュリティ対応の確認、監査</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情報セキュリティの認証取得および維持</a:t>
            </a:r>
          </a:p>
          <a:p>
            <a:pPr lvl="3">
              <a:buClr>
                <a:srgbClr val="000066"/>
              </a:buClr>
              <a:defRPr/>
            </a:pPr>
            <a:r>
              <a:rPr kumimoji="1" lang="en-US" altLang="ja-JP"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ISMS</a:t>
            </a:r>
            <a:r>
              <a:rPr kumimoji="1" lang="ja-JP" altLang="en-US"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 </a:t>
            </a:r>
            <a:r>
              <a:rPr kumimoji="1" lang="ja-JP" altLang="en-US"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マーク、</a:t>
            </a:r>
            <a:r>
              <a:rPr kumimoji="1" lang="en-US" altLang="ja-JP"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SOC2 </a:t>
            </a:r>
            <a:r>
              <a:rPr kumimoji="1" lang="ja-JP" altLang="en-US" sz="21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等を取得し、定期的な見直しと運用維持</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公的機関等が公開</a:t>
            </a:r>
            <a:r>
              <a:rPr kumimoji="1" lang="ja-JP" altLang="en-US" sz="24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している資料</a:t>
            </a:r>
            <a:r>
              <a:rPr kumimoji="1" lang="en-US" altLang="ja-JP" sz="2400" b="0" i="0" strike="noStrike" kern="0" cap="none" spc="0" normalizeH="0" baseline="3000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4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の活用</a:t>
            </a:r>
          </a:p>
        </p:txBody>
      </p:sp>
      <p:sp>
        <p:nvSpPr>
          <p:cNvPr id="7" name="スライド番号プレースホルダー 4">
            <a:extLst>
              <a:ext uri="{FF2B5EF4-FFF2-40B4-BE49-F238E27FC236}">
                <a16:creationId xmlns:a16="http://schemas.microsoft.com/office/drawing/2014/main" id="{1D1E4F57-8586-6D77-AD55-BDBDB8C8593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28</a:t>
            </a:fld>
            <a:endParaRPr lang="en-US" altLang="ja-JP" dirty="0">
              <a:solidFill>
                <a:prstClr val="black"/>
              </a:solidFill>
              <a:latin typeface="Arial" panose="020B0604020202020204"/>
              <a:ea typeface="ＭＳ Ｐゴシック" panose="020B0600070205080204" pitchFamily="50" charset="-128"/>
            </a:endParaRPr>
          </a:p>
        </p:txBody>
      </p:sp>
      <p:pic>
        <p:nvPicPr>
          <p:cNvPr id="12" name="図 11">
            <a:extLst>
              <a:ext uri="{FF2B5EF4-FFF2-40B4-BE49-F238E27FC236}">
                <a16:creationId xmlns:a16="http://schemas.microsoft.com/office/drawing/2014/main" id="{986DD90B-B1E9-1A1C-CEEE-8639B64B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9092" y="1489657"/>
            <a:ext cx="1092637" cy="1026416"/>
          </a:xfrm>
          <a:prstGeom prst="rect">
            <a:avLst/>
          </a:prstGeom>
        </p:spPr>
      </p:pic>
      <p:pic>
        <p:nvPicPr>
          <p:cNvPr id="13" name="図 12">
            <a:extLst>
              <a:ext uri="{FF2B5EF4-FFF2-40B4-BE49-F238E27FC236}">
                <a16:creationId xmlns:a16="http://schemas.microsoft.com/office/drawing/2014/main" id="{C02FEC0C-DDA8-BB78-EBFE-33AE08DAC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7225" y="1711427"/>
            <a:ext cx="778091" cy="902254"/>
          </a:xfrm>
          <a:prstGeom prst="rect">
            <a:avLst/>
          </a:prstGeom>
        </p:spPr>
      </p:pic>
      <p:sp>
        <p:nvSpPr>
          <p:cNvPr id="2" name="テキスト ボックス 1">
            <a:extLst>
              <a:ext uri="{FF2B5EF4-FFF2-40B4-BE49-F238E27FC236}">
                <a16:creationId xmlns:a16="http://schemas.microsoft.com/office/drawing/2014/main" id="{925D4597-DE38-FDBD-BE65-CED39540EA21}"/>
              </a:ext>
            </a:extLst>
          </p:cNvPr>
          <p:cNvSpPr txBox="1"/>
          <p:nvPr/>
        </p:nvSpPr>
        <p:spPr>
          <a:xfrm>
            <a:off x="352800" y="5499495"/>
            <a:ext cx="10230386"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サイバーセキュリティ経営ガイドラインと支援ツール</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経済産業省</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4"/>
              </a:rPr>
              <a:t>https://www.meti.go.jp/policy/netsecurity/mng_guide.html</a:t>
            </a:r>
            <a:endParaRPr lang="en-US" altLang="ja-JP" sz="1000" dirty="0">
              <a:solidFill>
                <a:srgbClr val="0000FF"/>
              </a:solidFill>
              <a:latin typeface="+mn-ea"/>
            </a:endParaRPr>
          </a:p>
          <a:p>
            <a:r>
              <a:rPr lang="ja-JP" altLang="en-US" sz="1000" dirty="0">
                <a:solidFill>
                  <a:srgbClr val="0000FF"/>
                </a:solidFill>
                <a:latin typeface="+mn-ea"/>
              </a:rPr>
              <a:t>                 </a:t>
            </a:r>
            <a:r>
              <a:rPr lang="ja-JP" altLang="en-US" sz="1000" dirty="0">
                <a:solidFill>
                  <a:schemeClr val="tx2"/>
                </a:solidFill>
                <a:latin typeface="+mn-ea"/>
              </a:rPr>
              <a:t>外部委託等における情報セキュリティ上のサプライチェーン・リスク対応のための仕様書策定手引書</a:t>
            </a:r>
            <a:r>
              <a:rPr lang="en-US" altLang="ja-JP" sz="1000" dirty="0">
                <a:solidFill>
                  <a:schemeClr val="tx2"/>
                </a:solidFill>
                <a:latin typeface="+mn-ea"/>
              </a:rPr>
              <a:t>(</a:t>
            </a:r>
            <a:r>
              <a:rPr lang="ja-JP" altLang="en-US" sz="1000" dirty="0">
                <a:solidFill>
                  <a:schemeClr val="tx2"/>
                </a:solidFill>
                <a:latin typeface="+mn-ea"/>
              </a:rPr>
              <a:t>内閣サイバーセキュリティセンター</a:t>
            </a:r>
            <a:r>
              <a:rPr lang="en-US" altLang="ja-JP" sz="1000" dirty="0">
                <a:solidFill>
                  <a:schemeClr val="tx2"/>
                </a:solidFill>
                <a:latin typeface="+mn-ea"/>
              </a:rPr>
              <a:t>)</a:t>
            </a:r>
          </a:p>
          <a:p>
            <a:r>
              <a:rPr lang="en-US" altLang="ja-JP" sz="1000" dirty="0">
                <a:latin typeface="+mn-ea"/>
              </a:rPr>
              <a:t>               </a:t>
            </a:r>
            <a:r>
              <a:rPr lang="ja-JP" altLang="en-US" sz="1000" dirty="0">
                <a:latin typeface="+mn-ea"/>
              </a:rPr>
              <a:t>　</a:t>
            </a:r>
            <a:r>
              <a:rPr lang="en-US" altLang="ja-JP" sz="1000" dirty="0">
                <a:solidFill>
                  <a:srgbClr val="0000FF"/>
                </a:solidFill>
                <a:latin typeface="+mn-ea"/>
                <a:hlinkClick r:id="rId5"/>
              </a:rPr>
              <a:t>https://www.nisc.go.jp/pdf/policy/general/risktaiou28.pdf</a:t>
            </a:r>
            <a:endParaRPr lang="en-US" altLang="ja-JP" sz="1000" dirty="0">
              <a:solidFill>
                <a:srgbClr val="0000FF"/>
              </a:solidFill>
              <a:latin typeface="+mn-ea"/>
            </a:endParaRPr>
          </a:p>
          <a:p>
            <a:r>
              <a:rPr lang="ja-JP" altLang="en-US" sz="1000" dirty="0">
                <a:solidFill>
                  <a:srgbClr val="0000FF"/>
                </a:solidFill>
                <a:latin typeface="+mn-ea"/>
              </a:rPr>
              <a:t>                 </a:t>
            </a:r>
            <a:r>
              <a:rPr lang="ja-JP" altLang="en-US" sz="1000" dirty="0">
                <a:solidFill>
                  <a:schemeClr val="tx2"/>
                </a:solidFill>
                <a:latin typeface="+mn-ea"/>
              </a:rPr>
              <a:t>自動車産業サイバーセキュリティガイドライン</a:t>
            </a:r>
            <a:r>
              <a:rPr lang="en-US" altLang="ja-JP" sz="1000" dirty="0">
                <a:solidFill>
                  <a:schemeClr val="tx2"/>
                </a:solidFill>
                <a:latin typeface="+mn-ea"/>
              </a:rPr>
              <a:t>(</a:t>
            </a:r>
            <a:r>
              <a:rPr lang="ja-JP" altLang="en-US" sz="1000" dirty="0">
                <a:solidFill>
                  <a:schemeClr val="tx2"/>
                </a:solidFill>
                <a:latin typeface="+mn-ea"/>
              </a:rPr>
              <a:t>一般社団法人日本自動車工業会</a:t>
            </a:r>
            <a:r>
              <a:rPr lang="en-US" altLang="ja-JP" sz="1000" dirty="0">
                <a:solidFill>
                  <a:schemeClr val="tx2"/>
                </a:solidFill>
                <a:latin typeface="+mn-ea"/>
              </a:rPr>
              <a:t>)</a:t>
            </a:r>
          </a:p>
          <a:p>
            <a:r>
              <a:rPr lang="en-US" altLang="ja-JP" sz="1000" dirty="0">
                <a:solidFill>
                  <a:srgbClr val="0000FF"/>
                </a:solidFill>
                <a:latin typeface="+mn-ea"/>
              </a:rPr>
              <a:t>                 </a:t>
            </a:r>
            <a:r>
              <a:rPr lang="en-US" altLang="ja-JP" sz="1000" dirty="0">
                <a:solidFill>
                  <a:srgbClr val="0000FF"/>
                </a:solidFill>
                <a:latin typeface="+mn-ea"/>
                <a:hlinkClick r:id="rId6"/>
              </a:rPr>
              <a:t>https://www.jama.or.jp/operation/it/cyb_sec/cyb_sec_guideline.html</a:t>
            </a:r>
            <a:endParaRPr lang="en-US" altLang="ja-JP" sz="1000" dirty="0">
              <a:solidFill>
                <a:srgbClr val="0000FF"/>
              </a:solidFill>
              <a:latin typeface="+mn-ea"/>
            </a:endParaRPr>
          </a:p>
        </p:txBody>
      </p:sp>
    </p:spTree>
    <p:extLst>
      <p:ext uri="{BB962C8B-B14F-4D97-AF65-F5344CB8AC3E}">
        <p14:creationId xmlns:p14="http://schemas.microsoft.com/office/powerpoint/2010/main" val="371297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B3A5-AE35-AB7B-80F6-D199DA30F5B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B975A91-196D-CBB4-6AF2-38B99DEBB90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【2</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サプライチェーンや委託先を狙った攻撃</a:t>
            </a:r>
          </a:p>
        </p:txBody>
      </p:sp>
      <p:sp>
        <p:nvSpPr>
          <p:cNvPr id="4" name="コンテンツ プレースホルダー 11">
            <a:extLst>
              <a:ext uri="{FF2B5EF4-FFF2-40B4-BE49-F238E27FC236}">
                <a16:creationId xmlns:a16="http://schemas.microsoft.com/office/drawing/2014/main" id="{A4FA849B-A9FF-7236-61FD-5121EDCA8CDA}"/>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800" b="1" kern="0" dirty="0"/>
              <a:t>対策</a:t>
            </a:r>
            <a:endParaRPr lang="en-US" altLang="ja-JP" sz="2800" b="1" kern="0" dirty="0"/>
          </a:p>
          <a:p>
            <a:pPr lvl="1">
              <a:defRPr/>
            </a:pPr>
            <a:r>
              <a:rPr lang="zh-TW" altLang="en-US" sz="2800" b="1" kern="0" dirty="0">
                <a:solidFill>
                  <a:srgbClr val="24235C"/>
                </a:solidFill>
              </a:rPr>
              <a:t>組織</a:t>
            </a:r>
            <a:r>
              <a:rPr lang="en-US" altLang="ja-JP" sz="2800" b="1" kern="0" dirty="0">
                <a:solidFill>
                  <a:srgbClr val="24235C"/>
                </a:solidFill>
              </a:rPr>
              <a:t>(</a:t>
            </a:r>
            <a:r>
              <a:rPr lang="ja-JP" altLang="en-US" sz="2800" b="1" kern="0" dirty="0">
                <a:solidFill>
                  <a:srgbClr val="24235C"/>
                </a:solidFill>
              </a:rPr>
              <a:t>自組織に関わる組織と共に実施</a:t>
            </a:r>
            <a:r>
              <a:rPr lang="en-US" altLang="ja-JP" sz="2800" b="1" kern="0" dirty="0">
                <a:solidFill>
                  <a:srgbClr val="24235C"/>
                </a:solidFill>
              </a:rPr>
              <a:t>)</a:t>
            </a:r>
            <a:endParaRPr lang="en-US" altLang="zh-TW" sz="2800" b="1" kern="0" dirty="0">
              <a:solidFill>
                <a:srgbClr val="24235C"/>
              </a:solidFill>
            </a:endParaRPr>
          </a:p>
          <a:p>
            <a:pPr marL="342899" lvl="1" indent="0">
              <a:buNone/>
              <a:defRPr/>
            </a:pPr>
            <a:r>
              <a:rPr lang="en-US" altLang="ja-JP" sz="2800" b="1" kern="0" dirty="0">
                <a:solidFill>
                  <a:srgbClr val="24235C"/>
                </a:solidFill>
              </a:rPr>
              <a:t>【</a:t>
            </a:r>
            <a:r>
              <a:rPr lang="ja-JP" altLang="en-US" sz="2800" b="1" kern="0" dirty="0">
                <a:solidFill>
                  <a:srgbClr val="24235C"/>
                </a:solidFill>
              </a:rPr>
              <a:t>被害を受けた後の対応</a:t>
            </a:r>
            <a:r>
              <a:rPr lang="en-US" altLang="ja-JP" sz="2800" b="1" kern="0" dirty="0">
                <a:solidFill>
                  <a:srgbClr val="24235C"/>
                </a:solidFill>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32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3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32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p>
          <a:p>
            <a:pPr lvl="3">
              <a:buClr>
                <a:srgbClr val="000066"/>
              </a:buClr>
              <a:defRPr/>
            </a:pPr>
            <a:r>
              <a:rPr kumimoji="1" lang="ja-JP" altLang="en-US" sz="29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29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2900" b="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p>
        </p:txBody>
      </p:sp>
      <p:sp>
        <p:nvSpPr>
          <p:cNvPr id="7" name="スライド番号プレースホルダー 4">
            <a:extLst>
              <a:ext uri="{FF2B5EF4-FFF2-40B4-BE49-F238E27FC236}">
                <a16:creationId xmlns:a16="http://schemas.microsoft.com/office/drawing/2014/main" id="{60AAB971-9CEA-CA02-BD4A-94B7D131759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29</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759BA508-121D-CDEB-25B5-A1B766347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5330" y="2448758"/>
            <a:ext cx="572977" cy="774128"/>
          </a:xfrm>
          <a:prstGeom prst="rect">
            <a:avLst/>
          </a:prstGeom>
        </p:spPr>
      </p:pic>
      <p:pic>
        <p:nvPicPr>
          <p:cNvPr id="5" name="図 4">
            <a:extLst>
              <a:ext uri="{FF2B5EF4-FFF2-40B4-BE49-F238E27FC236}">
                <a16:creationId xmlns:a16="http://schemas.microsoft.com/office/drawing/2014/main" id="{E8389BC6-76D9-F9AD-6478-1F13BA7A7A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5062" y="3301809"/>
            <a:ext cx="633932" cy="743650"/>
          </a:xfrm>
          <a:prstGeom prst="rect">
            <a:avLst/>
          </a:prstGeom>
        </p:spPr>
      </p:pic>
      <p:pic>
        <p:nvPicPr>
          <p:cNvPr id="6" name="図 5">
            <a:extLst>
              <a:ext uri="{FF2B5EF4-FFF2-40B4-BE49-F238E27FC236}">
                <a16:creationId xmlns:a16="http://schemas.microsoft.com/office/drawing/2014/main" id="{4844B8B0-2AE8-0C2B-EFAD-953FD75D1C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0083" y="2783465"/>
            <a:ext cx="743650" cy="743650"/>
          </a:xfrm>
          <a:prstGeom prst="rect">
            <a:avLst/>
          </a:prstGeom>
        </p:spPr>
      </p:pic>
      <p:pic>
        <p:nvPicPr>
          <p:cNvPr id="8" name="図 7">
            <a:extLst>
              <a:ext uri="{FF2B5EF4-FFF2-40B4-BE49-F238E27FC236}">
                <a16:creationId xmlns:a16="http://schemas.microsoft.com/office/drawing/2014/main" id="{6148F87C-D966-20ED-8B99-9387A8710C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89092" y="2287134"/>
            <a:ext cx="682696" cy="633932"/>
          </a:xfrm>
          <a:prstGeom prst="rect">
            <a:avLst/>
          </a:prstGeom>
        </p:spPr>
      </p:pic>
      <p:sp>
        <p:nvSpPr>
          <p:cNvPr id="9" name="爆発: 8 pt 8">
            <a:extLst>
              <a:ext uri="{FF2B5EF4-FFF2-40B4-BE49-F238E27FC236}">
                <a16:creationId xmlns:a16="http://schemas.microsoft.com/office/drawing/2014/main" id="{E0836084-7849-6E41-7A6C-6CBA01E369E7}"/>
              </a:ext>
            </a:extLst>
          </p:cNvPr>
          <p:cNvSpPr/>
          <p:nvPr/>
        </p:nvSpPr>
        <p:spPr>
          <a:xfrm>
            <a:off x="8968702" y="2706326"/>
            <a:ext cx="600073" cy="33845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5086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4800" y="363600"/>
            <a:ext cx="8147050" cy="993775"/>
          </a:xfrm>
        </p:spPr>
        <p:txBody>
          <a:bodyPr/>
          <a:lstStyle/>
          <a:p>
            <a:r>
              <a:rPr lang="ja-JP" altLang="en-US" dirty="0">
                <a:latin typeface="Meiryo UI" panose="020B0604030504040204" pitchFamily="50" charset="-128"/>
                <a:ea typeface="Meiryo UI" panose="020B0604030504040204" pitchFamily="50" charset="-128"/>
              </a:rPr>
              <a:t>「情報セキュリティ</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大脅威」とは？</a:t>
            </a:r>
          </a:p>
        </p:txBody>
      </p:sp>
      <p:sp>
        <p:nvSpPr>
          <p:cNvPr id="7" name="コンテンツ プレースホルダー 9">
            <a:extLst>
              <a:ext uri="{FF2B5EF4-FFF2-40B4-BE49-F238E27FC236}">
                <a16:creationId xmlns:a16="http://schemas.microsoft.com/office/drawing/2014/main" id="{861AD156-D44B-8143-174D-CED162610D7C}"/>
              </a:ext>
            </a:extLst>
          </p:cNvPr>
          <p:cNvSpPr txBox="1">
            <a:spLocks/>
          </p:cNvSpPr>
          <p:nvPr/>
        </p:nvSpPr>
        <p:spPr bwMode="auto">
          <a:xfrm>
            <a:off x="424800" y="1296000"/>
            <a:ext cx="8283187" cy="4104080"/>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800" kern="0" dirty="0"/>
              <a:t>IPA</a:t>
            </a:r>
            <a:r>
              <a:rPr lang="ja-JP" altLang="en-US" sz="2800" kern="0" dirty="0"/>
              <a:t>が</a:t>
            </a:r>
            <a:r>
              <a:rPr lang="en-US" altLang="ja-JP" sz="2800" kern="0" dirty="0"/>
              <a:t>2006</a:t>
            </a:r>
            <a:r>
              <a:rPr lang="ja-JP" altLang="en-US" sz="2800" kern="0" dirty="0"/>
              <a:t>年から毎年発行している資料</a:t>
            </a:r>
            <a:endParaRPr lang="en-US" altLang="ja-JP" sz="2800" kern="0" dirty="0"/>
          </a:p>
          <a:p>
            <a:pPr defTabSz="914400">
              <a:spcBef>
                <a:spcPts val="0"/>
              </a:spcBef>
              <a:defRPr/>
            </a:pPr>
            <a:endParaRPr lang="en-US" altLang="ja-JP" sz="800" kern="0" dirty="0">
              <a:solidFill>
                <a:srgbClr val="D2D4D1">
                  <a:lumMod val="10000"/>
                </a:srgbClr>
              </a:solidFill>
            </a:endParaRPr>
          </a:p>
          <a:p>
            <a:pPr defTabSz="914400">
              <a:defRPr/>
            </a:pPr>
            <a:r>
              <a:rPr lang="ja-JP" altLang="en-US" sz="2800" kern="0" dirty="0"/>
              <a:t>前年に発生したセキュリティ事故や攻撃の状況等から</a:t>
            </a:r>
            <a:br>
              <a:rPr lang="en-US" altLang="ja-JP" sz="2800" kern="0" dirty="0">
                <a:solidFill>
                  <a:srgbClr val="D2D4D1">
                    <a:lumMod val="10000"/>
                  </a:srgbClr>
                </a:solidFill>
              </a:rPr>
            </a:br>
            <a:r>
              <a:rPr lang="en-US" altLang="ja-JP" sz="2800" b="1" kern="0" dirty="0">
                <a:solidFill>
                  <a:srgbClr val="FF0000"/>
                </a:solidFill>
              </a:rPr>
              <a:t>IPA</a:t>
            </a:r>
            <a:r>
              <a:rPr lang="ja-JP" altLang="en-US" sz="2800" b="1" kern="0" dirty="0">
                <a:solidFill>
                  <a:srgbClr val="FF0000"/>
                </a:solidFill>
              </a:rPr>
              <a:t>が脅威候補を選出</a:t>
            </a:r>
            <a:endParaRPr lang="en-US" altLang="ja-JP" sz="2800" b="1" kern="0" dirty="0">
              <a:solidFill>
                <a:srgbClr val="FF0000"/>
              </a:solidFill>
            </a:endParaRPr>
          </a:p>
          <a:p>
            <a:pPr defTabSz="914400">
              <a:spcBef>
                <a:spcPts val="0"/>
              </a:spcBef>
              <a:defRPr/>
            </a:pPr>
            <a:endParaRPr lang="en-US" altLang="ja-JP" sz="800" kern="0" dirty="0"/>
          </a:p>
          <a:p>
            <a:pPr defTabSz="914400">
              <a:defRPr/>
            </a:pPr>
            <a:r>
              <a:rPr lang="ja-JP" altLang="en-US" sz="2800" kern="0" dirty="0"/>
              <a:t>セキュリティ専門家や企業のシステム担当等から        構成される</a:t>
            </a:r>
            <a:r>
              <a:rPr lang="ja-JP" altLang="en-US" sz="2800" b="1" kern="0" dirty="0">
                <a:solidFill>
                  <a:srgbClr val="FF0000"/>
                </a:solidFill>
              </a:rPr>
              <a:t>「</a:t>
            </a:r>
            <a:r>
              <a:rPr lang="en-US" altLang="ja-JP" sz="2800" b="1" kern="0" dirty="0">
                <a:solidFill>
                  <a:srgbClr val="FF0000"/>
                </a:solidFill>
              </a:rPr>
              <a:t>10</a:t>
            </a:r>
            <a:r>
              <a:rPr lang="ja-JP" altLang="en-US" sz="2800" b="1" kern="0" dirty="0">
                <a:solidFill>
                  <a:srgbClr val="FF0000"/>
                </a:solidFill>
              </a:rPr>
              <a:t>大脅威選考会」が投票</a:t>
            </a:r>
            <a:endParaRPr lang="en-US" altLang="ja-JP" sz="2800" b="1" kern="0" dirty="0">
              <a:solidFill>
                <a:srgbClr val="FF0000"/>
              </a:solidFill>
            </a:endParaRPr>
          </a:p>
          <a:p>
            <a:pPr defTabSz="914400">
              <a:spcBef>
                <a:spcPts val="0"/>
              </a:spcBef>
              <a:defRPr/>
            </a:pPr>
            <a:endParaRPr lang="en-US" altLang="ja-JP" sz="800" kern="0" dirty="0"/>
          </a:p>
          <a:p>
            <a:pPr defTabSz="914400">
              <a:defRPr/>
            </a:pPr>
            <a:r>
              <a:rPr lang="en-US" altLang="ja-JP" sz="2800" b="1" kern="0" dirty="0">
                <a:solidFill>
                  <a:srgbClr val="FF0000"/>
                </a:solidFill>
              </a:rPr>
              <a:t>TOP10</a:t>
            </a:r>
            <a:r>
              <a:rPr lang="ja-JP" altLang="en-US" sz="2800" b="1" kern="0" dirty="0">
                <a:solidFill>
                  <a:srgbClr val="FF0000"/>
                </a:solidFill>
              </a:rPr>
              <a:t>入りした脅威を「</a:t>
            </a:r>
            <a:r>
              <a:rPr lang="en-US" altLang="ja-JP" sz="2800" b="1" kern="0" dirty="0">
                <a:solidFill>
                  <a:srgbClr val="FF0000"/>
                </a:solidFill>
              </a:rPr>
              <a:t>10</a:t>
            </a:r>
            <a:r>
              <a:rPr lang="ja-JP" altLang="en-US" sz="2800" b="1" kern="0" dirty="0">
                <a:solidFill>
                  <a:srgbClr val="FF0000"/>
                </a:solidFill>
              </a:rPr>
              <a:t>大脅威」</a:t>
            </a:r>
            <a:r>
              <a:rPr lang="ja-JP" altLang="en-US" sz="2800" kern="0" dirty="0"/>
              <a:t>として            脅威の概要、被害事例、対策方法等を解説</a:t>
            </a:r>
            <a:endParaRPr lang="en-US" altLang="ja-JP" sz="2800" kern="0" dirty="0"/>
          </a:p>
        </p:txBody>
      </p:sp>
      <p:sp>
        <p:nvSpPr>
          <p:cNvPr id="4" name="スライド番号プレースホルダー 3">
            <a:extLst>
              <a:ext uri="{FF2B5EF4-FFF2-40B4-BE49-F238E27FC236}">
                <a16:creationId xmlns:a16="http://schemas.microsoft.com/office/drawing/2014/main" id="{A6BA3602-198B-6BC7-2948-3D56A275EB80}"/>
              </a:ext>
            </a:extLst>
          </p:cNvPr>
          <p:cNvSpPr>
            <a:spLocks noGrp="1"/>
          </p:cNvSpPr>
          <p:nvPr>
            <p:ph type="sldNum" sz="quarter" idx="12"/>
          </p:nvPr>
        </p:nvSpPr>
        <p:spPr>
          <a:xfrm>
            <a:off x="9203267" y="6453189"/>
            <a:ext cx="2844800" cy="2873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0B2721-0B86-4E2B-BA2B-D37C06C38BC6}" type="slidenum">
              <a:rPr kumimoji="1" lang="ja-JP" altLang="en-US" sz="1600" b="0" i="0" u="none" strike="noStrike" kern="1200" cap="none" spc="0" normalizeH="0" baseline="0" noProof="0" smtClean="0">
                <a:ln>
                  <a:noFill/>
                </a:ln>
                <a:solidFill>
                  <a:prstClr val="black"/>
                </a:solidFill>
                <a:effectLst/>
                <a:uLnTx/>
                <a:uFillTx/>
                <a:latin typeface="Arial" panose="020B0604020202020204"/>
                <a:ea typeface="ＭＳ Ｐゴシック" panose="020B0600070205080204" pitchFamily="50" charset="-128"/>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6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701452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CFBC-9D23-C423-8B22-6D4B94E3B28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256259E-AF05-CFBF-2241-4734C6454CF7}"/>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EE6EBDE-C422-0D6C-72E0-394786FC0DFF}"/>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ソフトウェアの脆弱性が発見されると、開発ベンダー等が</a:t>
            </a:r>
            <a:r>
              <a:rPr kumimoji="1" lang="ja-JP" altLang="en-US" sz="29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脆弱性対策情報（修正プログラムや回避策等）を公開</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し、製品利用者へ対策を促す</a:t>
            </a:r>
          </a:p>
          <a:p>
            <a:pPr defTabSz="914400">
              <a:defRPr/>
            </a:pPr>
            <a:endPar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defTabSz="914400">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攻撃者は、</a:t>
            </a:r>
            <a:r>
              <a:rPr kumimoji="1" lang="ja-JP" altLang="en-US" sz="29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その情報を基に攻撃プログラム等を作成</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a:t>
            </a:r>
            <a:r>
              <a:rPr kumimoji="1" lang="ja-JP" altLang="en-US" sz="29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対策が行われていないシステム</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に対して、</a:t>
            </a:r>
            <a:r>
              <a:rPr kumimoji="1" lang="ja-JP" altLang="en-US" sz="29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脆弱性を悪用</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した攻撃を行う</a:t>
            </a:r>
          </a:p>
          <a:p>
            <a:pPr defTabSz="914400">
              <a:defRPr/>
            </a:pPr>
            <a:endPar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defTabSz="914400">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脆弱性を悪用した攻撃が行われると、事業やサービスの停止など、甚大な被害に至ることがある</a:t>
            </a:r>
          </a:p>
        </p:txBody>
      </p:sp>
      <p:sp>
        <p:nvSpPr>
          <p:cNvPr id="7" name="スライド番号プレースホルダー 4">
            <a:extLst>
              <a:ext uri="{FF2B5EF4-FFF2-40B4-BE49-F238E27FC236}">
                <a16:creationId xmlns:a16="http://schemas.microsoft.com/office/drawing/2014/main" id="{7FF8DC39-7D74-0C90-094D-37EBFFB0ED42}"/>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88427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27C4-6678-DC31-F083-948B810D9A0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26E26A8-87F3-453C-5C3E-EC11A34F3158}"/>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8A6A2138-CAE9-9D33-6E83-E83C7B52E506}"/>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900" b="1" kern="0" dirty="0"/>
              <a:t>攻撃手口</a:t>
            </a:r>
            <a:endParaRPr lang="en-US" altLang="ja-JP" sz="2900" b="1" kern="0" dirty="0"/>
          </a:p>
          <a:p>
            <a:pPr lvl="1">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公開される前の脆弱性を悪用（ゼロデイ攻撃）</a:t>
            </a:r>
            <a:endPar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脆弱性対策情報を公開する前に、攻撃者が脆弱性を悪用して行う攻撃</a:t>
            </a:r>
            <a:endPar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1">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製品利用者が対策する前の脆弱性を悪用 </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(N</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デイ攻撃</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パッチや回避策が公開され、パッチの適用や回避策を講じるまでの期間の脆弱性を</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N</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デイ脆弱性と呼び、未対策期間に攻撃</a:t>
            </a:r>
            <a:endPar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1">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攻撃ツールや攻撃サービス等を悪用</a:t>
            </a:r>
            <a:endPar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ダークウェブ等で販売されている攻撃ツールや攻撃サービスを悪用</a:t>
            </a:r>
          </a:p>
        </p:txBody>
      </p:sp>
      <p:sp>
        <p:nvSpPr>
          <p:cNvPr id="7" name="スライド番号プレースホルダー 4">
            <a:extLst>
              <a:ext uri="{FF2B5EF4-FFF2-40B4-BE49-F238E27FC236}">
                <a16:creationId xmlns:a16="http://schemas.microsoft.com/office/drawing/2014/main" id="{2BAFC714-6F95-F1C6-92B3-046E06D7BA2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31</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4849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87C9-DBF8-E815-6907-DEBBEECBC2D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007E5D6-8C7F-7012-92A8-2AD5EAA01832}"/>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80D8F229-2543-8420-C249-5117936A3B30}"/>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900" b="1" kern="0" dirty="0"/>
              <a:t>2024</a:t>
            </a:r>
            <a:r>
              <a:rPr lang="ja-JP" altLang="en-US" sz="2900" b="1" kern="0" dirty="0"/>
              <a:t>年の事例</a:t>
            </a:r>
            <a:r>
              <a:rPr lang="en-US" altLang="ja-JP" sz="2900" b="1" kern="0" dirty="0"/>
              <a:t>/</a:t>
            </a:r>
            <a:r>
              <a:rPr lang="ja-JP" altLang="en-US" sz="2900" b="1" kern="0" dirty="0"/>
              <a:t>傾向①</a:t>
            </a:r>
            <a:endParaRPr lang="en-US" altLang="ja-JP" sz="2900" b="1" kern="0" dirty="0"/>
          </a:p>
          <a:p>
            <a:pPr lvl="1">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Palo Alto Networks </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製 </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PAN-OS </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の機能の脆弱性を悪用したゼロデイ攻撃</a:t>
            </a:r>
            <a:endPar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4</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Palo Alto Networks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は、</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PAN-OS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 </a:t>
            </a:r>
            <a:r>
              <a:rPr kumimoji="1" lang="en-US" altLang="ja-JP" sz="2600" i="0" strike="noStrike" kern="0" cap="none" spc="0" normalizeH="0" baseline="0" noProof="0" dirty="0" err="1">
                <a:ln>
                  <a:noFill/>
                </a:ln>
                <a:solidFill>
                  <a:srgbClr val="24235C"/>
                </a:solidFill>
                <a:effectLst/>
                <a:uLnTx/>
                <a:uFillTx/>
                <a:latin typeface="Meiryo UI" panose="020B0604030504040204" pitchFamily="34" charset="-128"/>
                <a:ea typeface="Meiryo UI" panose="020B0604030504040204" pitchFamily="34" charset="-128"/>
              </a:rPr>
              <a:t>GlobalProtect</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機能に関する脆弱性を公表した</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深刻度（</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CVSS v3.0</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）のベーススコアが、最大の </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10.0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と評価され、</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脆弱性を悪用したゼロデイ攻撃が国内外で確認</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された</a:t>
            </a:r>
          </a:p>
          <a:p>
            <a:pPr lvl="2">
              <a:defRPr/>
            </a:pP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IPA</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JPCERT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コーディネーションセンターからは、侵害調査の推奨等の注意喚起が行われた</a:t>
            </a:r>
          </a:p>
          <a:p>
            <a:pPr lvl="2">
              <a:defRPr/>
            </a:pPr>
            <a:endPar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6AB01C1A-A338-4A9B-C26E-8BD8E2129AD1}"/>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32</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FBDD7C6D-D56B-2CF7-02C3-5380D3A9B9C2}"/>
              </a:ext>
            </a:extLst>
          </p:cNvPr>
          <p:cNvSpPr txBox="1"/>
          <p:nvPr/>
        </p:nvSpPr>
        <p:spPr>
          <a:xfrm>
            <a:off x="352800" y="5551117"/>
            <a:ext cx="10095214"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Palo Alto Networks </a:t>
            </a:r>
            <a:r>
              <a:rPr lang="ja-JP" altLang="en-US" sz="1000" dirty="0">
                <a:solidFill>
                  <a:schemeClr val="accent6">
                    <a:lumMod val="10000"/>
                  </a:schemeClr>
                </a:solidFill>
                <a:latin typeface="+mn-ea"/>
              </a:rPr>
              <a:t>製 </a:t>
            </a:r>
            <a:r>
              <a:rPr lang="en-US" altLang="ja-JP" sz="1000" dirty="0">
                <a:solidFill>
                  <a:schemeClr val="accent6">
                    <a:lumMod val="10000"/>
                  </a:schemeClr>
                </a:solidFill>
                <a:latin typeface="+mn-ea"/>
              </a:rPr>
              <a:t>PAN-OS </a:t>
            </a:r>
            <a:r>
              <a:rPr lang="ja-JP" altLang="en-US" sz="1000" dirty="0">
                <a:solidFill>
                  <a:schemeClr val="accent6">
                    <a:lumMod val="10000"/>
                  </a:schemeClr>
                </a:solidFill>
                <a:latin typeface="+mn-ea"/>
              </a:rPr>
              <a:t>の脆弱性対策について</a:t>
            </a:r>
            <a:r>
              <a:rPr lang="en-US" altLang="ja-JP" sz="1000" dirty="0">
                <a:solidFill>
                  <a:schemeClr val="accent6">
                    <a:lumMod val="10000"/>
                  </a:schemeClr>
                </a:solidFill>
                <a:latin typeface="+mn-ea"/>
              </a:rPr>
              <a:t>(CVE-2024-3400)</a:t>
            </a:r>
            <a:r>
              <a:rPr lang="ja-JP" altLang="en-US" sz="1000" dirty="0">
                <a:solidFill>
                  <a:schemeClr val="accent6">
                    <a:lumMod val="10000"/>
                  </a:schemeClr>
                </a:solidFill>
                <a:latin typeface="+mn-ea"/>
              </a:rPr>
              <a:t>（</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https://www.ipa.go.jp/security/security-alert/2024/alert20240415.html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Palo Alto Networks</a:t>
            </a:r>
            <a:r>
              <a:rPr lang="ja-JP" altLang="en-US" sz="1000" dirty="0">
                <a:solidFill>
                  <a:schemeClr val="accent6">
                    <a:lumMod val="10000"/>
                  </a:schemeClr>
                </a:solidFill>
                <a:latin typeface="+mn-ea"/>
              </a:rPr>
              <a:t>の「</a:t>
            </a:r>
            <a:r>
              <a:rPr lang="en-US" altLang="ja-JP" sz="1000" dirty="0">
                <a:solidFill>
                  <a:schemeClr val="accent6">
                    <a:lumMod val="10000"/>
                  </a:schemeClr>
                </a:solidFill>
                <a:latin typeface="+mn-ea"/>
              </a:rPr>
              <a:t>PAN-OS</a:t>
            </a:r>
            <a:r>
              <a:rPr lang="ja-JP" altLang="en-US" sz="1000" dirty="0">
                <a:solidFill>
                  <a:schemeClr val="accent6">
                    <a:lumMod val="10000"/>
                  </a:schemeClr>
                </a:solidFill>
                <a:latin typeface="+mn-ea"/>
              </a:rPr>
              <a:t>」にゼロデイ脆弱性 </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パッチを準備中（</a:t>
            </a:r>
            <a:r>
              <a:rPr lang="en-US" altLang="ja-JP" sz="1000" dirty="0" err="1">
                <a:solidFill>
                  <a:schemeClr val="accent6">
                    <a:lumMod val="10000"/>
                  </a:schemeClr>
                </a:solidFill>
                <a:latin typeface="+mn-ea"/>
              </a:rPr>
              <a:t>SecurityNEXT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https://www.security-next.com/155956</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Palo Alto Networks</a:t>
            </a:r>
            <a:r>
              <a:rPr lang="ja-JP" altLang="en-US" sz="1000" dirty="0">
                <a:solidFill>
                  <a:schemeClr val="accent6">
                    <a:lumMod val="10000"/>
                  </a:schemeClr>
                </a:solidFill>
                <a:latin typeface="+mn-ea"/>
              </a:rPr>
              <a:t>社製</a:t>
            </a:r>
            <a:r>
              <a:rPr lang="en-US" altLang="ja-JP" sz="1000" dirty="0">
                <a:solidFill>
                  <a:schemeClr val="accent6">
                    <a:lumMod val="10000"/>
                  </a:schemeClr>
                </a:solidFill>
                <a:latin typeface="+mn-ea"/>
              </a:rPr>
              <a:t>PAN-OS </a:t>
            </a:r>
            <a:r>
              <a:rPr lang="en-US" altLang="ja-JP" sz="1000" dirty="0" err="1">
                <a:solidFill>
                  <a:schemeClr val="accent6">
                    <a:lumMod val="10000"/>
                  </a:schemeClr>
                </a:solidFill>
                <a:latin typeface="+mn-ea"/>
              </a:rPr>
              <a:t>GlobalProtect</a:t>
            </a:r>
            <a:r>
              <a:rPr lang="ja-JP" altLang="en-US" sz="1000" dirty="0">
                <a:solidFill>
                  <a:schemeClr val="accent6">
                    <a:lumMod val="10000"/>
                  </a:schemeClr>
                </a:solidFill>
                <a:latin typeface="+mn-ea"/>
              </a:rPr>
              <a:t>の</a:t>
            </a:r>
            <a:r>
              <a:rPr lang="en-US" altLang="ja-JP" sz="1000" dirty="0">
                <a:solidFill>
                  <a:schemeClr val="accent6">
                    <a:lumMod val="10000"/>
                  </a:schemeClr>
                </a:solidFill>
                <a:latin typeface="+mn-ea"/>
              </a:rPr>
              <a:t>OS</a:t>
            </a:r>
            <a:r>
              <a:rPr lang="ja-JP" altLang="en-US" sz="1000" dirty="0">
                <a:solidFill>
                  <a:schemeClr val="accent6">
                    <a:lumMod val="10000"/>
                  </a:schemeClr>
                </a:solidFill>
                <a:latin typeface="+mn-ea"/>
              </a:rPr>
              <a:t>コマンドインジェクションの脆弱性（</a:t>
            </a:r>
            <a:r>
              <a:rPr lang="en-US" altLang="ja-JP" sz="1000" dirty="0">
                <a:solidFill>
                  <a:schemeClr val="accent6">
                    <a:lumMod val="10000"/>
                  </a:schemeClr>
                </a:solidFill>
                <a:latin typeface="+mn-ea"/>
              </a:rPr>
              <a:t>CVE-2024-3400</a:t>
            </a:r>
            <a:r>
              <a:rPr lang="ja-JP" altLang="en-US" sz="1000" dirty="0">
                <a:solidFill>
                  <a:schemeClr val="accent6">
                    <a:lumMod val="10000"/>
                  </a:schemeClr>
                </a:solidFill>
                <a:latin typeface="+mn-ea"/>
              </a:rPr>
              <a:t>）に関する注意喚起（</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https://www.jpcert.or.jp/at/2024/at240009.html</a:t>
            </a:r>
            <a:endParaRPr lang="en-US" altLang="ja-JP" sz="1000" dirty="0">
              <a:solidFill>
                <a:srgbClr val="0000FF"/>
              </a:solidFill>
              <a:latin typeface="+mn-ea"/>
            </a:endParaRPr>
          </a:p>
        </p:txBody>
      </p:sp>
    </p:spTree>
    <p:extLst>
      <p:ext uri="{BB962C8B-B14F-4D97-AF65-F5344CB8AC3E}">
        <p14:creationId xmlns:p14="http://schemas.microsoft.com/office/powerpoint/2010/main" val="1012822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7C43-FAE0-19ED-A9E0-8965004CEE7E}"/>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AFCA035-DF52-9CB0-F683-20BCD78A4347}"/>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C364D6D4-D8FB-FE29-879F-67FF52FE7982}"/>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900" b="1" kern="0" dirty="0"/>
              <a:t>2024</a:t>
            </a:r>
            <a:r>
              <a:rPr lang="ja-JP" altLang="en-US" sz="2900" b="1" kern="0" dirty="0"/>
              <a:t>年の事例</a:t>
            </a:r>
            <a:r>
              <a:rPr lang="en-US" altLang="ja-JP" sz="2900" b="1" kern="0" dirty="0"/>
              <a:t>/</a:t>
            </a:r>
            <a:r>
              <a:rPr lang="ja-JP" altLang="en-US" sz="2900" b="1" kern="0" dirty="0"/>
              <a:t>傾向②</a:t>
            </a:r>
            <a:endParaRPr lang="en-US" altLang="ja-JP" sz="2900" b="1" kern="0" dirty="0"/>
          </a:p>
          <a:p>
            <a:pPr lvl="1">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Windows </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上の </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PHP </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の脆弱性を悪用した攻撃</a:t>
            </a:r>
            <a:endPar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6</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Windows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上で動作する </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CGI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モードの</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PHP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 </a:t>
            </a:r>
            <a:r>
              <a:rPr kumimoji="1" lang="en-US" altLang="ja-JP"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OS </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コマンドインジェクションの脆弱性</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が報じられた</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既存の脆弱性（</a:t>
            </a:r>
            <a:r>
              <a:rPr kumimoji="1" lang="en-US" altLang="ja-JP"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CVE-2012-1823</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）に対する保護を回避できる</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というもので、この脆弱性が悪用され、</a:t>
            </a:r>
            <a:r>
              <a:rPr kumimoji="1" lang="en-US" altLang="ja-JP" sz="2600" i="0" u="sng" strike="noStrike" kern="0" cap="none" spc="0" normalizeH="0" baseline="0" noProof="0" dirty="0" err="1">
                <a:ln>
                  <a:noFill/>
                </a:ln>
                <a:solidFill>
                  <a:srgbClr val="FF0000"/>
                </a:solidFill>
                <a:effectLst/>
                <a:uLnTx/>
                <a:uFillTx/>
                <a:latin typeface="Meiryo UI" panose="020B0604030504040204" pitchFamily="34" charset="-128"/>
                <a:ea typeface="Meiryo UI" panose="020B0604030504040204" pitchFamily="34" charset="-128"/>
              </a:rPr>
              <a:t>webshell</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を設置される被害や、ランサムウェア「</a:t>
            </a:r>
            <a:r>
              <a:rPr kumimoji="1" lang="en-US" altLang="ja-JP" sz="2600" i="0" u="sng" strike="noStrike" kern="0" cap="none" spc="0" normalizeH="0" baseline="0" noProof="0" dirty="0" err="1">
                <a:ln>
                  <a:noFill/>
                </a:ln>
                <a:solidFill>
                  <a:srgbClr val="FF0000"/>
                </a:solidFill>
                <a:effectLst/>
                <a:uLnTx/>
                <a:uFillTx/>
                <a:latin typeface="Meiryo UI" panose="020B0604030504040204" pitchFamily="34" charset="-128"/>
                <a:ea typeface="Meiryo UI" panose="020B0604030504040204" pitchFamily="34" charset="-128"/>
              </a:rPr>
              <a:t>TellYouThePass</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」の感染活動への悪用</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が確認された</a:t>
            </a:r>
          </a:p>
          <a:p>
            <a:pPr lvl="2">
              <a:defRPr/>
            </a:pP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IPA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からは、修正プログラムの適用等の注意喚起が行われた</a:t>
            </a:r>
          </a:p>
          <a:p>
            <a:pPr lvl="2">
              <a:defRPr/>
            </a:pPr>
            <a:endPar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6DC768C7-8562-0747-54F9-89B5DEDC7EF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33</a:t>
            </a:fld>
            <a:endParaRPr lang="en-US" altLang="ja-JP" dirty="0">
              <a:solidFill>
                <a:prstClr val="black"/>
              </a:solidFill>
              <a:latin typeface="Arial" panose="020B0604020202020204"/>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98522EC3-142B-E08D-6DFA-674392DD8B9C}"/>
              </a:ext>
            </a:extLst>
          </p:cNvPr>
          <p:cNvSpPr txBox="1"/>
          <p:nvPr/>
        </p:nvSpPr>
        <p:spPr>
          <a:xfrm>
            <a:off x="352800" y="588542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PHP</a:t>
            </a:r>
            <a:r>
              <a:rPr lang="ja-JP" altLang="en-US" sz="1000" dirty="0">
                <a:solidFill>
                  <a:schemeClr val="accent6">
                    <a:lumMod val="10000"/>
                  </a:schemeClr>
                </a:solidFill>
                <a:latin typeface="+mn-ea"/>
              </a:rPr>
              <a:t>の脆弱性（</a:t>
            </a:r>
            <a:r>
              <a:rPr lang="en-US" altLang="ja-JP" sz="1000" dirty="0">
                <a:solidFill>
                  <a:schemeClr val="accent6">
                    <a:lumMod val="10000"/>
                  </a:schemeClr>
                </a:solidFill>
                <a:latin typeface="+mn-ea"/>
              </a:rPr>
              <a:t>CVE-2024-4577</a:t>
            </a:r>
            <a:r>
              <a:rPr lang="ja-JP" altLang="en-US" sz="1000" dirty="0">
                <a:solidFill>
                  <a:schemeClr val="accent6">
                    <a:lumMod val="10000"/>
                  </a:schemeClr>
                </a:solidFill>
                <a:latin typeface="+mn-ea"/>
              </a:rPr>
              <a:t>）を狙う攻撃について（</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https://www.ipa.go.jp/security/security-alert/2024/alert_20240705.html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Windows</a:t>
            </a:r>
            <a:r>
              <a:rPr lang="ja-JP" altLang="en-US" sz="1000" dirty="0">
                <a:solidFill>
                  <a:schemeClr val="accent6">
                    <a:lumMod val="10000"/>
                  </a:schemeClr>
                </a:solidFill>
                <a:latin typeface="+mn-ea"/>
              </a:rPr>
              <a:t>環境の「</a:t>
            </a:r>
            <a:r>
              <a:rPr lang="en-US" altLang="ja-JP" sz="1000" dirty="0">
                <a:solidFill>
                  <a:schemeClr val="accent6">
                    <a:lumMod val="10000"/>
                  </a:schemeClr>
                </a:solidFill>
                <a:latin typeface="+mn-ea"/>
              </a:rPr>
              <a:t>PHP</a:t>
            </a:r>
            <a:r>
              <a:rPr lang="ja-JP" altLang="en-US" sz="1000" dirty="0">
                <a:solidFill>
                  <a:schemeClr val="accent6">
                    <a:lumMod val="10000"/>
                  </a:schemeClr>
                </a:solidFill>
                <a:latin typeface="+mn-ea"/>
              </a:rPr>
              <a:t>」脆弱性、ランサムの標的に </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他脆弱性にも注意（</a:t>
            </a:r>
            <a:r>
              <a:rPr lang="en-US" altLang="ja-JP" sz="1000" dirty="0" err="1">
                <a:solidFill>
                  <a:schemeClr val="accent6">
                    <a:lumMod val="10000"/>
                  </a:schemeClr>
                </a:solidFill>
                <a:latin typeface="+mn-ea"/>
              </a:rPr>
              <a:t>SecurityNEXT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https://www.security-next.com/158289</a:t>
            </a:r>
            <a:endParaRPr lang="en-US" altLang="ja-JP" sz="1000" dirty="0">
              <a:solidFill>
                <a:srgbClr val="0000FF"/>
              </a:solidFill>
              <a:latin typeface="+mn-ea"/>
            </a:endParaRPr>
          </a:p>
        </p:txBody>
      </p:sp>
    </p:spTree>
    <p:extLst>
      <p:ext uri="{BB962C8B-B14F-4D97-AF65-F5344CB8AC3E}">
        <p14:creationId xmlns:p14="http://schemas.microsoft.com/office/powerpoint/2010/main" val="4132194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2B5A-0A34-25F9-C5E4-1A969C3A4CE5}"/>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FD1C89D-4584-0EF0-5F0F-A3DD03D6F61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04820D9C-C3AB-8C28-A5C6-6AD118A42AA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900" b="1" kern="0" dirty="0"/>
              <a:t>2024</a:t>
            </a:r>
            <a:r>
              <a:rPr lang="ja-JP" altLang="en-US" sz="2900" b="1" kern="0" dirty="0"/>
              <a:t>年の事例</a:t>
            </a:r>
            <a:r>
              <a:rPr lang="en-US" altLang="ja-JP" sz="2900" b="1" kern="0" dirty="0"/>
              <a:t>/</a:t>
            </a:r>
            <a:r>
              <a:rPr lang="ja-JP" altLang="en-US" sz="2900" b="1" kern="0" dirty="0"/>
              <a:t>傾向③</a:t>
            </a:r>
            <a:endParaRPr lang="en-US" altLang="ja-JP" sz="2900" b="1" kern="0" dirty="0"/>
          </a:p>
          <a:p>
            <a:pPr lvl="1">
              <a:defRPr/>
            </a:pP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太陽光発電施設の遠隔監視機器に対する攻撃</a:t>
            </a:r>
            <a:endPar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5</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月、コンテック製の太陽光発電施設向け遠隔監視機器がサイバー攻撃を受け、</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不正送金の踏み台として悪用された</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と報じられた</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この攻撃との関係性は不明だが、コンテック製品に関する脆弱性の一部（</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CVE-2022-29303 </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等）については、米国サイバー セキュリティ・インフラストラクチャセキュリティ庁の「既知の悪用された脆弱性カタログ」（</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KEV</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）に掲載されている</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コンテックは、複数回の注意喚起（アップデートの推奨等）</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を行った</a:t>
            </a:r>
          </a:p>
        </p:txBody>
      </p:sp>
      <p:sp>
        <p:nvSpPr>
          <p:cNvPr id="7" name="スライド番号プレースホルダー 4">
            <a:extLst>
              <a:ext uri="{FF2B5EF4-FFF2-40B4-BE49-F238E27FC236}">
                <a16:creationId xmlns:a16="http://schemas.microsoft.com/office/drawing/2014/main" id="{E4BC6215-D2A3-45F5-6323-4240AD7FE98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34</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FCEA6A5-C4D7-32AA-E2C2-23E9A0AEB422}"/>
              </a:ext>
            </a:extLst>
          </p:cNvPr>
          <p:cNvSpPr txBox="1"/>
          <p:nvPr/>
        </p:nvSpPr>
        <p:spPr>
          <a:xfrm>
            <a:off x="352800" y="5610129"/>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太陽光発電施設にサイバー攻撃 身元隠し不正送金に悪用（共同通信）</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https://nordot.app/1158206853963727018</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太陽光発電施設向け当社遠隔監視機器へのサイバー攻撃報道について（株式会社コンテック）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https://www.contec.com/jp/info/2024/2024050700/</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太陽光発電 監視機器約</a:t>
            </a:r>
            <a:r>
              <a:rPr lang="en-US" altLang="ja-JP" sz="1000" dirty="0">
                <a:solidFill>
                  <a:schemeClr val="accent6">
                    <a:lumMod val="10000"/>
                  </a:schemeClr>
                </a:solidFill>
                <a:latin typeface="+mn-ea"/>
              </a:rPr>
              <a:t>800</a:t>
            </a:r>
            <a:r>
              <a:rPr lang="ja-JP" altLang="en-US" sz="1000" dirty="0">
                <a:solidFill>
                  <a:schemeClr val="accent6">
                    <a:lumMod val="10000"/>
                  </a:schemeClr>
                </a:solidFill>
                <a:latin typeface="+mn-ea"/>
              </a:rPr>
              <a:t>台へのサイバー攻撃について調べてみた（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https://piyolog.hatenadiary.jp/entry/2024/05/03/015043</a:t>
            </a:r>
            <a:endParaRPr lang="en-US" altLang="ja-JP" sz="1000" dirty="0">
              <a:solidFill>
                <a:srgbClr val="0000FF"/>
              </a:solidFill>
              <a:latin typeface="+mn-ea"/>
            </a:endParaRPr>
          </a:p>
        </p:txBody>
      </p:sp>
    </p:spTree>
    <p:extLst>
      <p:ext uri="{BB962C8B-B14F-4D97-AF65-F5344CB8AC3E}">
        <p14:creationId xmlns:p14="http://schemas.microsoft.com/office/powerpoint/2010/main" val="266497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EE95-38F7-F00B-AD74-7AE20725E01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A3267A14-AF56-CB36-FC5A-5DFACD66BB9A}"/>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BE1198C5-129E-5549-874F-5D1645D70B79}"/>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900" b="1" kern="0" dirty="0"/>
              <a:t>対策</a:t>
            </a:r>
            <a:endParaRPr lang="en-US" altLang="ja-JP" sz="2900" b="1" kern="0" dirty="0"/>
          </a:p>
          <a:p>
            <a:pPr lvl="1">
              <a:defRPr/>
            </a:pPr>
            <a:r>
              <a:rPr kumimoji="1" lang="zh-TW"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zh-TW"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経営者層</a:t>
            </a:r>
            <a:r>
              <a:rPr kumimoji="1" lang="en-US" altLang="zh-TW"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p>
          <a:p>
            <a:pPr lvl="3">
              <a:defRPr/>
            </a:pPr>
            <a:r>
              <a:rPr kumimoji="1" lang="en-US" altLang="ja-JP"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CISO </a:t>
            </a: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を配置</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en-US" altLang="ja-JP"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を構築</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報告フォーマットは決めて</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おく</a:t>
            </a:r>
          </a:p>
          <a:p>
            <a:pPr lvl="3">
              <a:defRPr/>
            </a:pP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有事の際の対応フローを確立、社員へ通知</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対応フロー通りに実施できるか訓練</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p>
          <a:p>
            <a:pPr lvl="3">
              <a:defRPr/>
            </a:pP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外部の協力依頼先を用意</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社内規則の整備</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ja-JP" altLang="en-US" sz="23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r>
              <a:rPr kumimoji="1" lang="ja-JP" altLang="en-US"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3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パッチ適用や回避策</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を講じるための</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p>
          <a:p>
            <a:pPr lvl="2">
              <a:defRPr/>
            </a:pPr>
            <a:endPar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0909615F-DDF1-3710-9B00-35BC8432774C}"/>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35</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95B4FD2A-55AC-2F5E-0608-177BAC17A5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3294" y="4105862"/>
            <a:ext cx="1063183" cy="919151"/>
          </a:xfrm>
          <a:prstGeom prst="rect">
            <a:avLst/>
          </a:prstGeom>
        </p:spPr>
      </p:pic>
      <p:pic>
        <p:nvPicPr>
          <p:cNvPr id="6" name="図 5">
            <a:extLst>
              <a:ext uri="{FF2B5EF4-FFF2-40B4-BE49-F238E27FC236}">
                <a16:creationId xmlns:a16="http://schemas.microsoft.com/office/drawing/2014/main" id="{C5C0DE8B-9833-5D31-3033-F4ACAC77D2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5093" y="3260619"/>
            <a:ext cx="2066313" cy="670090"/>
          </a:xfrm>
          <a:prstGeom prst="rect">
            <a:avLst/>
          </a:prstGeom>
        </p:spPr>
      </p:pic>
      <p:grpSp>
        <p:nvGrpSpPr>
          <p:cNvPr id="8" name="グループ化 7">
            <a:extLst>
              <a:ext uri="{FF2B5EF4-FFF2-40B4-BE49-F238E27FC236}">
                <a16:creationId xmlns:a16="http://schemas.microsoft.com/office/drawing/2014/main" id="{AB334AFC-79F1-4046-D386-02C202D4D32C}"/>
              </a:ext>
            </a:extLst>
          </p:cNvPr>
          <p:cNvGrpSpPr/>
          <p:nvPr/>
        </p:nvGrpSpPr>
        <p:grpSpPr>
          <a:xfrm>
            <a:off x="8672641" y="3744930"/>
            <a:ext cx="1566757" cy="307777"/>
            <a:chOff x="1326644" y="6237312"/>
            <a:chExt cx="1566757" cy="307777"/>
          </a:xfrm>
        </p:grpSpPr>
        <p:sp>
          <p:nvSpPr>
            <p:cNvPr id="9" name="四角形: 角を丸くする 8">
              <a:extLst>
                <a:ext uri="{FF2B5EF4-FFF2-40B4-BE49-F238E27FC236}">
                  <a16:creationId xmlns:a16="http://schemas.microsoft.com/office/drawing/2014/main" id="{05A42D69-0642-821B-6C81-BC56287CDBAA}"/>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6FE80F70-4ABC-9EFF-8273-8475E08323E2}"/>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pic>
        <p:nvPicPr>
          <p:cNvPr id="11"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15DE5476-AD57-EA06-54C8-1648CB272F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352506" y="1944628"/>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30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FEFC-CD5A-0D59-882A-69BCF8C0ACCD}"/>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0F6A965-8EFB-9060-CE90-514396E5087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【3</a:t>
            </a:r>
            <a:r>
              <a:rPr lang="ja-JP" altLang="en-US" kern="0">
                <a:solidFill>
                  <a:schemeClr val="tx1"/>
                </a:solidFill>
              </a:rPr>
              <a:t>位</a:t>
            </a:r>
            <a:r>
              <a:rPr lang="en-US" altLang="ja-JP" kern="0">
                <a:solidFill>
                  <a:schemeClr val="tx1"/>
                </a:solidFill>
              </a:rPr>
              <a:t>】</a:t>
            </a:r>
            <a:r>
              <a:rPr lang="ja-JP" altLang="en-US" kern="0">
                <a:solidFill>
                  <a:schemeClr val="tx1"/>
                </a:solidFill>
              </a:rPr>
              <a:t>システムの脆弱性を突いた攻撃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1C6F0F93-C197-179A-6026-3AC896F76347}"/>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900" b="1" kern="0" dirty="0"/>
              <a:t>対策</a:t>
            </a:r>
            <a:endParaRPr lang="en-US" altLang="ja-JP" sz="2900" b="1" kern="0" dirty="0"/>
          </a:p>
          <a:p>
            <a:pPr lvl="1">
              <a:defRPr/>
            </a:pPr>
            <a:r>
              <a:rPr kumimoji="1" lang="zh-TW"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システム管理者、製品利用者</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利用している</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資産の把握、対応体制の整備</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セキュリティの</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サポートが充実している</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ソフトウェアやバージョンを使う</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最新の脆弱性情報の収集、対策状況の管理、パッチマネジメントの実施</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0" indent="0">
              <a:buNone/>
              <a:defRPr/>
            </a:pPr>
            <a:r>
              <a:rPr kumimoji="1" lang="ja-JP" altLang="en-US" sz="2900" i="0" strike="noStrike" kern="0" cap="none" spc="0" normalizeH="0" baseline="0" noProof="0" dirty="0">
                <a:ln>
                  <a:noFill/>
                </a:ln>
                <a:effectLst/>
                <a:uLnTx/>
                <a:uFillTx/>
                <a:latin typeface="Meiryo UI" panose="020B0604030504040204" pitchFamily="34" charset="-128"/>
                <a:ea typeface="Meiryo UI" panose="020B0604030504040204" pitchFamily="34" charset="-128"/>
              </a:rPr>
              <a:t>　 </a:t>
            </a:r>
            <a:r>
              <a:rPr kumimoji="1" lang="en-US" altLang="ja-JP" sz="29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被害の早期検知</a:t>
            </a:r>
            <a:r>
              <a:rPr kumimoji="1" lang="en-US" altLang="ja-JP" sz="29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p>
          <a:p>
            <a:pPr marL="685796" lvl="2" indent="0">
              <a:buNone/>
              <a:defRPr/>
            </a:pPr>
            <a:endPar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C22EB549-3F57-59CB-75B9-2FF1A80F019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36</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653019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1B55-4CA8-A219-0C8F-97F2EE43741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3457ACB-18EF-309C-91AF-876713FB1E30}"/>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【3</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システムの脆弱性を突いた攻撃</a:t>
            </a:r>
          </a:p>
        </p:txBody>
      </p:sp>
      <p:sp>
        <p:nvSpPr>
          <p:cNvPr id="4" name="コンテンツ プレースホルダー 11">
            <a:extLst>
              <a:ext uri="{FF2B5EF4-FFF2-40B4-BE49-F238E27FC236}">
                <a16:creationId xmlns:a16="http://schemas.microsoft.com/office/drawing/2014/main" id="{C04FC872-5CF8-A36B-AF4B-A538C94EBB89}"/>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900" b="1" kern="0" dirty="0"/>
              <a:t>対策</a:t>
            </a:r>
            <a:endParaRPr lang="en-US" altLang="ja-JP" sz="2900" b="1" kern="0" dirty="0"/>
          </a:p>
          <a:p>
            <a:pPr lvl="1">
              <a:defRPr/>
            </a:pPr>
            <a:r>
              <a:rPr kumimoji="1" lang="zh-TW"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ソフトウェアの利用者、システム管理者</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lvl="2">
              <a:defRPr/>
            </a:pPr>
            <a:r>
              <a:rPr kumimoji="1" lang="ja-JP" altLang="en-US" sz="29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整備した対応体制に基づき対応</a:t>
            </a:r>
            <a:r>
              <a:rPr kumimoji="1" lang="ja-JP" altLang="en-US" sz="2900" i="0" strike="noStrike" kern="0" cap="none" spc="0" normalizeH="0" baseline="0" noProof="0" dirty="0">
                <a:ln>
                  <a:noFill/>
                </a:ln>
                <a:effectLst/>
                <a:uLnTx/>
                <a:uFillTx/>
                <a:latin typeface="Meiryo UI" panose="020B0604030504040204" pitchFamily="34" charset="-128"/>
                <a:ea typeface="Meiryo UI" panose="020B0604030504040204" pitchFamily="34" charset="-128"/>
              </a:rPr>
              <a:t>する</a:t>
            </a:r>
          </a:p>
          <a:p>
            <a:pPr lvl="2">
              <a:defRPr/>
            </a:pPr>
            <a:r>
              <a:rPr kumimoji="1" lang="ja-JP" altLang="en-US" sz="29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影響調査、原因の追究、対策の強化</a:t>
            </a:r>
          </a:p>
          <a:p>
            <a:pPr lvl="2">
              <a:defRPr/>
            </a:pPr>
            <a:r>
              <a:rPr kumimoji="1" lang="ja-JP" altLang="en-US" sz="2900" i="0" strike="noStrike" kern="0" cap="none" spc="0" normalizeH="0" baseline="0" noProof="0" dirty="0">
                <a:ln>
                  <a:noFill/>
                </a:ln>
                <a:effectLst/>
                <a:uLnTx/>
                <a:uFillTx/>
                <a:latin typeface="Meiryo UI" panose="020B0604030504040204" pitchFamily="34" charset="-128"/>
                <a:ea typeface="Meiryo UI" panose="020B0604030504040204" pitchFamily="34" charset="-128"/>
              </a:rPr>
              <a:t>適切な</a:t>
            </a:r>
            <a:r>
              <a:rPr kumimoji="1" lang="ja-JP" altLang="en-US" sz="29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900" i="0" strike="noStrike" kern="0" cap="none" spc="0" normalizeH="0" baseline="0" noProof="0" dirty="0">
                <a:ln>
                  <a:noFill/>
                </a:ln>
                <a:effectLst/>
                <a:uLnTx/>
                <a:uFillTx/>
                <a:latin typeface="Meiryo UI" panose="020B0604030504040204" pitchFamily="34" charset="-128"/>
                <a:ea typeface="Meiryo UI" panose="020B0604030504040204" pitchFamily="34" charset="-128"/>
              </a:rPr>
              <a:t>を行う</a:t>
            </a:r>
          </a:p>
          <a:p>
            <a:pPr lvl="3">
              <a:defRPr/>
            </a:pPr>
            <a:r>
              <a:rPr kumimoji="1" lang="ja-JP" altLang="en-US" sz="2600" i="0" strike="noStrike" kern="0" cap="none" spc="0" normalizeH="0" baseline="0" noProof="0" dirty="0">
                <a:ln>
                  <a:noFill/>
                </a:ln>
                <a:effectLst/>
                <a:uLnTx/>
                <a:uFillTx/>
                <a:latin typeface="Meiryo UI" panose="020B0604030504040204" pitchFamily="34" charset="-128"/>
                <a:ea typeface="Meiryo UI" panose="020B0604030504040204" pitchFamily="34" charset="-128"/>
              </a:rPr>
              <a:t>上司、</a:t>
            </a:r>
            <a:r>
              <a:rPr kumimoji="1" lang="en-US" altLang="ja-JP" sz="2600" i="0" strike="noStrike" kern="0" cap="none" spc="0" normalizeH="0" baseline="0" noProof="0" dirty="0">
                <a:ln>
                  <a:noFill/>
                </a:ln>
                <a:effectLst/>
                <a:uLnTx/>
                <a:uFillTx/>
                <a:latin typeface="Meiryo UI" panose="020B0604030504040204" pitchFamily="34" charset="-128"/>
                <a:ea typeface="Meiryo UI" panose="020B0604030504040204" pitchFamily="34" charset="-128"/>
              </a:rPr>
              <a:t>CSIRT</a:t>
            </a:r>
            <a:r>
              <a:rPr kumimoji="1" lang="ja-JP" altLang="en-US" sz="2600" i="0" strike="noStrike" kern="0" cap="none" spc="0" normalizeH="0" baseline="0" noProof="0" dirty="0">
                <a:ln>
                  <a:noFill/>
                </a:ln>
                <a:effectLst/>
                <a:uLnTx/>
                <a:uFillTx/>
                <a:latin typeface="Meiryo UI" panose="020B0604030504040204" pitchFamily="34" charset="-128"/>
                <a:ea typeface="Meiryo UI" panose="020B0604030504040204" pitchFamily="34" charset="-128"/>
              </a:rPr>
              <a:t>、関係組織、公的機関等</a:t>
            </a:r>
          </a:p>
          <a:p>
            <a:pPr lvl="2">
              <a:defRPr/>
            </a:pPr>
            <a:endPar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35AE2C91-CE66-444F-652F-DE892D9F9BC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37</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99736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1070-FA55-0E64-81B2-8D87941E37E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2A560B4-85FD-FC35-0997-27E81655068B}"/>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【3</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システムの脆弱性を突いた攻撃</a:t>
            </a:r>
          </a:p>
        </p:txBody>
      </p:sp>
      <p:sp>
        <p:nvSpPr>
          <p:cNvPr id="4" name="コンテンツ プレースホルダー 11">
            <a:extLst>
              <a:ext uri="{FF2B5EF4-FFF2-40B4-BE49-F238E27FC236}">
                <a16:creationId xmlns:a16="http://schemas.microsoft.com/office/drawing/2014/main" id="{5DE41422-B59C-30AB-1109-79EA16DDF996}"/>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900" b="1" kern="0" dirty="0"/>
              <a:t>対策</a:t>
            </a:r>
            <a:endParaRPr lang="en-US" altLang="ja-JP" sz="2900" b="1" kern="0" dirty="0"/>
          </a:p>
          <a:p>
            <a:pPr lvl="1">
              <a:defRPr/>
            </a:pPr>
            <a:r>
              <a:rPr kumimoji="1" lang="zh-TW"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900" b="1" kern="0" dirty="0">
                <a:solidFill>
                  <a:srgbClr val="24235C"/>
                </a:solidFill>
              </a:rPr>
              <a:t>開発ベンダー</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製品セキュリティの管理、対応体制の整備</a:t>
            </a:r>
            <a:r>
              <a:rPr kumimoji="1" lang="en-US" altLang="ja-JP" sz="29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製品に組み込まれている</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ソフトウェア、コンポーネントの把握、管理の徹底</a:t>
            </a:r>
          </a:p>
          <a:p>
            <a:pPr lvl="2">
              <a:defRPr/>
            </a:pP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6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脆弱性が発見された時の対応手順の作成</a:t>
            </a:r>
          </a:p>
          <a:p>
            <a:pPr lvl="2">
              <a:defRPr/>
            </a:pPr>
            <a:r>
              <a:rPr kumimoji="1" lang="ja-JP" altLang="en-US" sz="260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脆弱性情報を迅速に発信する仕組みの整備</a:t>
            </a:r>
          </a:p>
        </p:txBody>
      </p:sp>
      <p:sp>
        <p:nvSpPr>
          <p:cNvPr id="7" name="スライド番号プレースホルダー 4">
            <a:extLst>
              <a:ext uri="{FF2B5EF4-FFF2-40B4-BE49-F238E27FC236}">
                <a16:creationId xmlns:a16="http://schemas.microsoft.com/office/drawing/2014/main" id="{38586167-AF8A-4988-C28A-D04B0792948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38</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47514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A4850-2DEE-6BE4-0A8D-3DFD2912F81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272417A-C08C-10EC-C69A-343BE9E1362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B64ACFD6-3212-466C-FDD0-3B561EC421CD}"/>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組織の</a:t>
            </a:r>
            <a:r>
              <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従業員や元従業員等による機密情報の漏えい</a:t>
            </a:r>
          </a:p>
          <a:p>
            <a:pPr defTabSz="914400">
              <a:defRPr/>
            </a:pPr>
            <a:endPar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defTabSz="914400">
              <a:defRPr/>
            </a:pPr>
            <a:r>
              <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組織関係者による不正行為による、組織の</a:t>
            </a:r>
            <a:r>
              <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社会的信用の失墜、</a:t>
            </a:r>
            <a:r>
              <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損害賠償による</a:t>
            </a:r>
            <a:r>
              <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経済的損失</a:t>
            </a:r>
          </a:p>
          <a:p>
            <a:pPr defTabSz="914400">
              <a:defRPr/>
            </a:pPr>
            <a:endPar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defTabSz="914400">
              <a:defRPr/>
            </a:pPr>
            <a:r>
              <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不正に取得した情報を</a:t>
            </a:r>
            <a:r>
              <a:rPr kumimoji="1" lang="ja-JP" altLang="en-US" sz="26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他組織に持ち込んだ場合、その組織も損害賠償等の対象になる</a:t>
            </a:r>
            <a:r>
              <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おそれがある</a:t>
            </a:r>
          </a:p>
        </p:txBody>
      </p:sp>
      <p:sp>
        <p:nvSpPr>
          <p:cNvPr id="7" name="スライド番号プレースホルダー 4">
            <a:extLst>
              <a:ext uri="{FF2B5EF4-FFF2-40B4-BE49-F238E27FC236}">
                <a16:creationId xmlns:a16="http://schemas.microsoft.com/office/drawing/2014/main" id="{09BEACBC-C757-782B-6542-3357985397F8}"/>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39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49290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
            <a:extLst>
              <a:ext uri="{FF2B5EF4-FFF2-40B4-BE49-F238E27FC236}">
                <a16:creationId xmlns:a16="http://schemas.microsoft.com/office/drawing/2014/main" id="{07D03C3C-8D4D-9EE7-9276-FA8C146FFEA5}"/>
              </a:ext>
            </a:extLst>
          </p:cNvPr>
          <p:cNvSpPr/>
          <p:nvPr/>
        </p:nvSpPr>
        <p:spPr>
          <a:xfrm flipH="1">
            <a:off x="1812144" y="1340770"/>
            <a:ext cx="8567712" cy="621321"/>
          </a:xfrm>
          <a:prstGeom prst="roundRect">
            <a:avLst/>
          </a:prstGeom>
          <a:solidFill>
            <a:srgbClr val="FFFF99"/>
          </a:solidFill>
          <a:ln w="57150" cap="flat" cmpd="sng" algn="ctr">
            <a:solidFill>
              <a:srgbClr val="FFC000"/>
            </a:solidFill>
            <a:prstDash val="solid"/>
          </a:ln>
          <a:effectLst/>
        </p:spPr>
        <p:txBody>
          <a:bodyPr rtlCol="0" anchor="ctr"/>
          <a:lstStyle/>
          <a:p>
            <a:pPr algn="ctr" defTabSz="914400">
              <a:defRPr/>
            </a:pPr>
            <a:r>
              <a:rPr kumimoji="1" lang="ja-JP" altLang="en-US" sz="2800" kern="0" dirty="0">
                <a:solidFill>
                  <a:srgbClr val="D2D4D1">
                    <a:lumMod val="10000"/>
                  </a:srgbClr>
                </a:solidFill>
                <a:latin typeface="Meiryo UI"/>
                <a:ea typeface="Meiryo UI"/>
              </a:rPr>
              <a:t>脅威に対して様々な立場の方が存在</a:t>
            </a:r>
          </a:p>
        </p:txBody>
      </p:sp>
      <p:grpSp>
        <p:nvGrpSpPr>
          <p:cNvPr id="18" name="グループ化 17">
            <a:extLst>
              <a:ext uri="{FF2B5EF4-FFF2-40B4-BE49-F238E27FC236}">
                <a16:creationId xmlns:a16="http://schemas.microsoft.com/office/drawing/2014/main" id="{C867891E-F98D-5F6B-3571-D2DF2B347348}"/>
              </a:ext>
            </a:extLst>
          </p:cNvPr>
          <p:cNvGrpSpPr/>
          <p:nvPr/>
        </p:nvGrpSpPr>
        <p:grpSpPr>
          <a:xfrm>
            <a:off x="1769381" y="3629510"/>
            <a:ext cx="7538870" cy="673936"/>
            <a:chOff x="1319770" y="3629510"/>
            <a:chExt cx="7538870" cy="673936"/>
          </a:xfrm>
        </p:grpSpPr>
        <p:sp>
          <p:nvSpPr>
            <p:cNvPr id="20" name="コンテンツ プレースホルダー 1">
              <a:extLst>
                <a:ext uri="{FF2B5EF4-FFF2-40B4-BE49-F238E27FC236}">
                  <a16:creationId xmlns:a16="http://schemas.microsoft.com/office/drawing/2014/main" id="{E3339711-7F34-F921-EEC2-2D423A74FFF7}"/>
                </a:ext>
              </a:extLst>
            </p:cNvPr>
            <p:cNvSpPr txBox="1">
              <a:spLocks/>
            </p:cNvSpPr>
            <p:nvPr/>
          </p:nvSpPr>
          <p:spPr bwMode="auto">
            <a:xfrm>
              <a:off x="1319770" y="3653448"/>
              <a:ext cx="6504460" cy="62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defTabSz="914400">
                <a:buFont typeface="Wingdings" pitchFamily="2" charset="2"/>
                <a:buChar char="Ø"/>
              </a:pPr>
              <a:r>
                <a:rPr lang="ja-JP" altLang="en-US" sz="2800" kern="0" dirty="0">
                  <a:solidFill>
                    <a:srgbClr val="24235C"/>
                  </a:solidFill>
                  <a:latin typeface="Meiryo UI"/>
                  <a:ea typeface="Meiryo UI"/>
                </a:rPr>
                <a:t>家庭等でパソコンやスマホを利用する人</a:t>
              </a:r>
              <a:endParaRPr lang="en-US" altLang="ja-JP" sz="2800" kern="0" dirty="0">
                <a:solidFill>
                  <a:srgbClr val="24235C"/>
                </a:solidFill>
                <a:latin typeface="Meiryo UI"/>
                <a:ea typeface="Meiryo UI"/>
              </a:endParaRPr>
            </a:p>
          </p:txBody>
        </p:sp>
        <p:sp>
          <p:nvSpPr>
            <p:cNvPr id="21" name="コンテンツ プレースホルダー 1">
              <a:extLst>
                <a:ext uri="{FF2B5EF4-FFF2-40B4-BE49-F238E27FC236}">
                  <a16:creationId xmlns:a16="http://schemas.microsoft.com/office/drawing/2014/main" id="{1FC241D6-2E7D-12E7-C189-61B10C6A0CB9}"/>
                </a:ext>
              </a:extLst>
            </p:cNvPr>
            <p:cNvSpPr txBox="1">
              <a:spLocks/>
            </p:cNvSpPr>
            <p:nvPr/>
          </p:nvSpPr>
          <p:spPr bwMode="auto">
            <a:xfrm>
              <a:off x="7240316" y="3629510"/>
              <a:ext cx="1618324" cy="6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defTabSz="914400">
                <a:buNone/>
              </a:pPr>
              <a:r>
                <a:rPr lang="ja-JP" altLang="en-US" kern="0" dirty="0">
                  <a:solidFill>
                    <a:srgbClr val="008000"/>
                  </a:solidFill>
                  <a:latin typeface="Meiryo UI"/>
                  <a:ea typeface="Meiryo UI"/>
                </a:rPr>
                <a:t>「個人」</a:t>
              </a:r>
              <a:endParaRPr lang="en-US" altLang="ja-JP" kern="0" dirty="0">
                <a:solidFill>
                  <a:srgbClr val="008000"/>
                </a:solidFill>
                <a:latin typeface="Meiryo UI"/>
                <a:ea typeface="Meiryo UI"/>
              </a:endParaRPr>
            </a:p>
          </p:txBody>
        </p:sp>
      </p:grpSp>
      <p:grpSp>
        <p:nvGrpSpPr>
          <p:cNvPr id="25" name="グループ化 24">
            <a:extLst>
              <a:ext uri="{FF2B5EF4-FFF2-40B4-BE49-F238E27FC236}">
                <a16:creationId xmlns:a16="http://schemas.microsoft.com/office/drawing/2014/main" id="{A28DCD85-9C20-DB82-D8AB-85BE9CC0D196}"/>
              </a:ext>
            </a:extLst>
          </p:cNvPr>
          <p:cNvGrpSpPr/>
          <p:nvPr/>
        </p:nvGrpSpPr>
        <p:grpSpPr>
          <a:xfrm>
            <a:off x="1772468" y="4511545"/>
            <a:ext cx="7522213" cy="1002016"/>
            <a:chOff x="1213945" y="4587745"/>
            <a:chExt cx="7522213" cy="1002016"/>
          </a:xfrm>
        </p:grpSpPr>
        <p:sp>
          <p:nvSpPr>
            <p:cNvPr id="27" name="コンテンツ プレースホルダー 1">
              <a:extLst>
                <a:ext uri="{FF2B5EF4-FFF2-40B4-BE49-F238E27FC236}">
                  <a16:creationId xmlns:a16="http://schemas.microsoft.com/office/drawing/2014/main" id="{2CC85FF2-61C8-FC98-4EDA-6EE6F190D1AA}"/>
                </a:ext>
              </a:extLst>
            </p:cNvPr>
            <p:cNvSpPr txBox="1">
              <a:spLocks/>
            </p:cNvSpPr>
            <p:nvPr/>
          </p:nvSpPr>
          <p:spPr bwMode="auto">
            <a:xfrm>
              <a:off x="7126016" y="4765389"/>
              <a:ext cx="1610142" cy="64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defTabSz="914400">
                <a:buNone/>
              </a:pPr>
              <a:r>
                <a:rPr lang="ja-JP" altLang="en-US" kern="0" dirty="0">
                  <a:solidFill>
                    <a:srgbClr val="008000"/>
                  </a:solidFill>
                  <a:latin typeface="Meiryo UI"/>
                  <a:ea typeface="Meiryo UI"/>
                </a:rPr>
                <a:t>「組織」</a:t>
              </a:r>
              <a:endParaRPr lang="en-US" altLang="ja-JP" kern="0" dirty="0">
                <a:solidFill>
                  <a:srgbClr val="008000"/>
                </a:solidFill>
                <a:latin typeface="Meiryo UI"/>
                <a:ea typeface="Meiryo UI"/>
              </a:endParaRPr>
            </a:p>
          </p:txBody>
        </p:sp>
        <p:grpSp>
          <p:nvGrpSpPr>
            <p:cNvPr id="28" name="グループ化 27">
              <a:extLst>
                <a:ext uri="{FF2B5EF4-FFF2-40B4-BE49-F238E27FC236}">
                  <a16:creationId xmlns:a16="http://schemas.microsoft.com/office/drawing/2014/main" id="{7A2B23FC-4A08-2B9F-FB96-18FC6110080B}"/>
                </a:ext>
              </a:extLst>
            </p:cNvPr>
            <p:cNvGrpSpPr/>
            <p:nvPr/>
          </p:nvGrpSpPr>
          <p:grpSpPr>
            <a:xfrm>
              <a:off x="1213945" y="4587745"/>
              <a:ext cx="5842116" cy="1002016"/>
              <a:chOff x="1213945" y="4590070"/>
              <a:chExt cx="7191204" cy="1002016"/>
            </a:xfrm>
          </p:grpSpPr>
          <p:sp>
            <p:nvSpPr>
              <p:cNvPr id="29" name="コンテンツ プレースホルダー 1">
                <a:extLst>
                  <a:ext uri="{FF2B5EF4-FFF2-40B4-BE49-F238E27FC236}">
                    <a16:creationId xmlns:a16="http://schemas.microsoft.com/office/drawing/2014/main" id="{60AA1287-ECAD-708B-58C2-9731EAF0DBFC}"/>
                  </a:ext>
                </a:extLst>
              </p:cNvPr>
              <p:cNvSpPr txBox="1">
                <a:spLocks/>
              </p:cNvSpPr>
              <p:nvPr/>
            </p:nvSpPr>
            <p:spPr bwMode="auto">
              <a:xfrm>
                <a:off x="1213945" y="4590070"/>
                <a:ext cx="6506755"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defTabSz="914400">
                  <a:buFont typeface="Wingdings" pitchFamily="2" charset="2"/>
                  <a:buChar char="Ø"/>
                </a:pPr>
                <a:r>
                  <a:rPr lang="ja-JP" altLang="en-US" sz="2800" kern="0" dirty="0">
                    <a:solidFill>
                      <a:srgbClr val="24235C"/>
                    </a:solidFill>
                    <a:latin typeface="Meiryo UI"/>
                    <a:ea typeface="Meiryo UI"/>
                  </a:rPr>
                  <a:t>企業や政府機関等の組織</a:t>
                </a:r>
                <a:endParaRPr lang="en-US" altLang="ja-JP" sz="2800" kern="0" dirty="0">
                  <a:solidFill>
                    <a:srgbClr val="24235C"/>
                  </a:solidFill>
                  <a:latin typeface="Meiryo UI"/>
                  <a:ea typeface="Meiryo UI"/>
                </a:endParaRPr>
              </a:p>
            </p:txBody>
          </p:sp>
          <p:sp>
            <p:nvSpPr>
              <p:cNvPr id="30" name="コンテンツ プレースホルダー 1">
                <a:extLst>
                  <a:ext uri="{FF2B5EF4-FFF2-40B4-BE49-F238E27FC236}">
                    <a16:creationId xmlns:a16="http://schemas.microsoft.com/office/drawing/2014/main" id="{7B9707C5-B944-77F3-DE3E-77B7C5C6526A}"/>
                  </a:ext>
                </a:extLst>
              </p:cNvPr>
              <p:cNvSpPr txBox="1">
                <a:spLocks/>
              </p:cNvSpPr>
              <p:nvPr/>
            </p:nvSpPr>
            <p:spPr bwMode="auto">
              <a:xfrm>
                <a:off x="1216681" y="5064181"/>
                <a:ext cx="7188468"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defTabSz="914400">
                  <a:buFont typeface="Wingdings" pitchFamily="2" charset="2"/>
                  <a:buChar char="Ø"/>
                </a:pPr>
                <a:r>
                  <a:rPr lang="ja-JP" altLang="en-US" sz="2800" kern="0" dirty="0">
                    <a:solidFill>
                      <a:srgbClr val="24235C"/>
                    </a:solidFill>
                    <a:latin typeface="Meiryo UI"/>
                    <a:ea typeface="Meiryo UI"/>
                  </a:rPr>
                  <a:t>組織のシステム管理者や社員・職員</a:t>
                </a:r>
              </a:p>
            </p:txBody>
          </p:sp>
        </p:grpSp>
      </p:grpSp>
      <p:sp>
        <p:nvSpPr>
          <p:cNvPr id="34" name="角丸四角形 62">
            <a:extLst>
              <a:ext uri="{FF2B5EF4-FFF2-40B4-BE49-F238E27FC236}">
                <a16:creationId xmlns:a16="http://schemas.microsoft.com/office/drawing/2014/main" id="{B11B3C24-7482-3864-0F1A-D48A0D45D1DF}"/>
              </a:ext>
            </a:extLst>
          </p:cNvPr>
          <p:cNvSpPr/>
          <p:nvPr/>
        </p:nvSpPr>
        <p:spPr>
          <a:xfrm>
            <a:off x="2131611" y="5726345"/>
            <a:ext cx="7928778" cy="680927"/>
          </a:xfrm>
          <a:prstGeom prst="roundRect">
            <a:avLst/>
          </a:prstGeom>
          <a:gradFill rotWithShape="1">
            <a:gsLst>
              <a:gs pos="0">
                <a:srgbClr val="A3C4FF"/>
              </a:gs>
              <a:gs pos="35000">
                <a:srgbClr val="BFD5FF"/>
              </a:gs>
              <a:gs pos="100000">
                <a:srgbClr val="E5EEFF"/>
              </a:gs>
            </a:gsLst>
            <a:lin ang="16200000" scaled="1"/>
          </a:gra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defTabSz="914400">
              <a:defRPr/>
            </a:pPr>
            <a:r>
              <a:rPr kumimoji="1" lang="ja-JP" altLang="en-US" sz="3200" kern="0" dirty="0">
                <a:solidFill>
                  <a:srgbClr val="D2D4D1">
                    <a:lumMod val="10000"/>
                  </a:srgbClr>
                </a:solidFill>
                <a:latin typeface="Meiryo UI"/>
                <a:ea typeface="Meiryo UI"/>
              </a:rPr>
              <a:t>「個人」と「組織」の２つの立場で脅威を解説</a:t>
            </a:r>
          </a:p>
        </p:txBody>
      </p:sp>
      <p:sp>
        <p:nvSpPr>
          <p:cNvPr id="35" name="下矢印 2">
            <a:extLst>
              <a:ext uri="{FF2B5EF4-FFF2-40B4-BE49-F238E27FC236}">
                <a16:creationId xmlns:a16="http://schemas.microsoft.com/office/drawing/2014/main" id="{2BED3F4E-89DE-346D-0B97-232452BFE278}"/>
              </a:ext>
            </a:extLst>
          </p:cNvPr>
          <p:cNvSpPr/>
          <p:nvPr/>
        </p:nvSpPr>
        <p:spPr>
          <a:xfrm>
            <a:off x="4727848" y="2047205"/>
            <a:ext cx="2736304" cy="648072"/>
          </a:xfrm>
          <a:prstGeom prst="downArrow">
            <a:avLst/>
          </a:prstGeom>
          <a:gradFill rotWithShape="1">
            <a:gsLst>
              <a:gs pos="0">
                <a:srgbClr val="DAFDA7"/>
              </a:gs>
              <a:gs pos="35000">
                <a:srgbClr val="E4FDC2"/>
              </a:gs>
              <a:gs pos="100000">
                <a:srgbClr val="F5FFE6"/>
              </a:gs>
            </a:gsLst>
            <a:lin ang="16200000" scaled="1"/>
          </a:gradFill>
          <a:ln w="9525" cap="flat" cmpd="sng" algn="ctr">
            <a:solidFill>
              <a:srgbClr val="98B954"/>
            </a:solidFill>
            <a:prstDash val="solid"/>
          </a:ln>
          <a:effectLst>
            <a:outerShdw blurRad="40000" dist="20000" dir="5400000" rotWithShape="0">
              <a:srgbClr val="000000">
                <a:alpha val="38000"/>
              </a:srgbClr>
            </a:outerShdw>
          </a:effectLst>
        </p:spPr>
        <p:txBody>
          <a:bodyPr rtlCol="0" anchor="ctr"/>
          <a:lstStyle/>
          <a:p>
            <a:pPr algn="ctr" defTabSz="914400" fontAlgn="base">
              <a:spcBef>
                <a:spcPct val="0"/>
              </a:spcBef>
              <a:spcAft>
                <a:spcPct val="0"/>
              </a:spcAft>
              <a:defRPr/>
            </a:pPr>
            <a:endParaRPr kumimoji="1" lang="ja-JP" altLang="en-US" kern="0">
              <a:solidFill>
                <a:srgbClr val="24235C"/>
              </a:solidFill>
              <a:latin typeface="Meiryo UI"/>
              <a:ea typeface="Meiryo UI"/>
            </a:endParaRPr>
          </a:p>
        </p:txBody>
      </p:sp>
      <p:sp>
        <p:nvSpPr>
          <p:cNvPr id="36" name="角丸四角形 40">
            <a:extLst>
              <a:ext uri="{FF2B5EF4-FFF2-40B4-BE49-F238E27FC236}">
                <a16:creationId xmlns:a16="http://schemas.microsoft.com/office/drawing/2014/main" id="{D39B55E3-CC18-4C22-B934-21B250C5FD83}"/>
              </a:ext>
            </a:extLst>
          </p:cNvPr>
          <p:cNvSpPr/>
          <p:nvPr/>
        </p:nvSpPr>
        <p:spPr>
          <a:xfrm flipH="1">
            <a:off x="1812144" y="2775577"/>
            <a:ext cx="8567712" cy="621321"/>
          </a:xfrm>
          <a:prstGeom prst="roundRect">
            <a:avLst/>
          </a:prstGeom>
          <a:gradFill flip="none" rotWithShape="1">
            <a:gsLst>
              <a:gs pos="0">
                <a:srgbClr val="FFBE86"/>
              </a:gs>
              <a:gs pos="35000">
                <a:srgbClr val="FFD0AA"/>
              </a:gs>
              <a:gs pos="100000">
                <a:srgbClr val="FFEBDB"/>
              </a:gs>
            </a:gsLst>
            <a:lin ang="16200000" scaled="1"/>
            <a:tileRect/>
          </a:gradFill>
          <a:ln w="9525" cap="flat" cmpd="sng" algn="ctr">
            <a:solidFill>
              <a:srgbClr val="F69240"/>
            </a:solidFill>
            <a:prstDash val="solid"/>
          </a:ln>
          <a:effectLst>
            <a:outerShdw blurRad="40000" dist="20000" dir="5400000" rotWithShape="0">
              <a:srgbClr val="000000">
                <a:alpha val="38000"/>
              </a:srgbClr>
            </a:outerShdw>
          </a:effectLst>
        </p:spPr>
        <p:txBody>
          <a:bodyPr rtlCol="0" anchor="ctr"/>
          <a:lstStyle/>
          <a:p>
            <a:pPr algn="ctr" defTabSz="914400" fontAlgn="base">
              <a:spcBef>
                <a:spcPct val="0"/>
              </a:spcBef>
              <a:spcAft>
                <a:spcPct val="0"/>
              </a:spcAft>
              <a:defRPr/>
            </a:pPr>
            <a:r>
              <a:rPr kumimoji="1" lang="ja-JP" altLang="en-US" sz="2800" kern="0" dirty="0">
                <a:solidFill>
                  <a:srgbClr val="D2D4D1">
                    <a:lumMod val="10000"/>
                  </a:srgbClr>
                </a:solidFill>
                <a:latin typeface="Meiryo UI"/>
                <a:ea typeface="Meiryo UI"/>
              </a:rPr>
              <a:t>立場ごとに注意すべき脅威も異なるはず</a:t>
            </a:r>
          </a:p>
        </p:txBody>
      </p:sp>
      <p:sp>
        <p:nvSpPr>
          <p:cNvPr id="37" name="タイトル 8">
            <a:extLst>
              <a:ext uri="{FF2B5EF4-FFF2-40B4-BE49-F238E27FC236}">
                <a16:creationId xmlns:a16="http://schemas.microsoft.com/office/drawing/2014/main" id="{3ACAD8C6-A937-B4EA-A134-57DCD6D2CA8A}"/>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大脅威の特徴</a:t>
            </a:r>
          </a:p>
        </p:txBody>
      </p:sp>
      <p:sp>
        <p:nvSpPr>
          <p:cNvPr id="7" name="スライド番号プレースホルダー 4">
            <a:extLst>
              <a:ext uri="{FF2B5EF4-FFF2-40B4-BE49-F238E27FC236}">
                <a16:creationId xmlns:a16="http://schemas.microsoft.com/office/drawing/2014/main" id="{AC47EE1A-8D0B-B54A-9A33-DC64E962CFD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729892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C0AC-1283-65CD-43FC-5A232F91BCDD}"/>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C2CA3F8-484B-F121-D06D-F0D8F3D987A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A2CD60B5-CF11-9451-28ED-3534779C1501}"/>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600" b="1" kern="0" dirty="0"/>
              <a:t>攻撃手口</a:t>
            </a:r>
            <a:endParaRPr lang="en-US" altLang="ja-JP" sz="2600" b="1" kern="0" dirty="0"/>
          </a:p>
          <a:p>
            <a:pPr lvl="1">
              <a:defRPr/>
            </a:pP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内部の従業員は重要情報にアクセスしやすい</a:t>
            </a:r>
          </a:p>
          <a:p>
            <a:pPr lvl="1">
              <a:defRPr/>
            </a:pP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悪意をもって情報を外部に提供してしまう</a:t>
            </a:r>
            <a:endPar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3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アクセス権限の悪用</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付与されたパスワードを悪用</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し、組織の</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重要情報を取得</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必要以上のアクセス権限</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を付与していると</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被害が大</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きくなる </a:t>
            </a:r>
            <a:endPar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3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在職中に割り当てられたアカウントの悪用</a:t>
            </a:r>
          </a:p>
          <a:p>
            <a:pPr lvl="3">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在職中に使用していたアカウントを使って</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不正に情報を取得</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3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内部情報の不正な持ち出し</a:t>
            </a:r>
          </a:p>
          <a:p>
            <a:pPr lvl="3">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USB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メモリー、</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HDD</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、メール、クラウドストレージ、スマホカメラ、紙媒体等での</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不正な持ち出し</a:t>
            </a:r>
          </a:p>
          <a:p>
            <a:pPr lvl="3">
              <a:defRPr/>
            </a:pPr>
            <a:endParaRPr kumimoji="1" lang="ja-JP" altLang="en-US" sz="2000" b="1" i="0" strike="noStrike" kern="0" cap="none" spc="0" normalizeH="0" baseline="0" noProof="0" dirty="0">
              <a:ln>
                <a:noFill/>
              </a:ln>
              <a:effectLst/>
              <a:uLnTx/>
              <a:uFillTx/>
              <a:latin typeface="Meiryo UI" panose="020B0604030504040204" pitchFamily="34" charset="-128"/>
              <a:ea typeface="Meiryo UI" panose="020B0604030504040204" pitchFamily="34" charset="-128"/>
            </a:endParaRPr>
          </a:p>
          <a:p>
            <a:pPr lvl="1">
              <a:defRPr/>
            </a:pPr>
            <a:endParaRPr kumimoji="1" lang="ja-JP" altLang="en-US" sz="2600" b="1" i="0" strike="noStrike" kern="0" cap="none" spc="0" normalizeH="0" baseline="0" noProof="0" dirty="0">
              <a:ln>
                <a:noFill/>
              </a:ln>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18ECC62B-BDC0-6E5A-2E2B-1874EA74083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40</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044ECD2C-6C3A-30FB-46D5-DC5EACE0336B}"/>
              </a:ext>
            </a:extLst>
          </p:cNvPr>
          <p:cNvPicPr>
            <a:picLocks noChangeAspect="1"/>
          </p:cNvPicPr>
          <p:nvPr/>
        </p:nvPicPr>
        <p:blipFill>
          <a:blip r:embed="rId2"/>
          <a:stretch>
            <a:fillRect/>
          </a:stretch>
        </p:blipFill>
        <p:spPr>
          <a:xfrm>
            <a:off x="9203266" y="3914144"/>
            <a:ext cx="1220586" cy="921932"/>
          </a:xfrm>
          <a:prstGeom prst="rect">
            <a:avLst/>
          </a:prstGeom>
        </p:spPr>
      </p:pic>
      <p:pic>
        <p:nvPicPr>
          <p:cNvPr id="5" name="図 4">
            <a:extLst>
              <a:ext uri="{FF2B5EF4-FFF2-40B4-BE49-F238E27FC236}">
                <a16:creationId xmlns:a16="http://schemas.microsoft.com/office/drawing/2014/main" id="{AFFB833F-887E-E764-35F1-02AC28201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4180" y="4375320"/>
            <a:ext cx="444553" cy="451436"/>
          </a:xfrm>
          <a:prstGeom prst="rect">
            <a:avLst/>
          </a:prstGeom>
        </p:spPr>
      </p:pic>
      <p:pic>
        <p:nvPicPr>
          <p:cNvPr id="6" name="図 5">
            <a:extLst>
              <a:ext uri="{FF2B5EF4-FFF2-40B4-BE49-F238E27FC236}">
                <a16:creationId xmlns:a16="http://schemas.microsoft.com/office/drawing/2014/main" id="{69BC68E8-FCE1-2109-1010-781BF9BD7F0F}"/>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9938406" y="3485240"/>
            <a:ext cx="1084094" cy="893862"/>
          </a:xfrm>
          <a:prstGeom prst="rect">
            <a:avLst/>
          </a:prstGeom>
        </p:spPr>
      </p:pic>
      <p:pic>
        <p:nvPicPr>
          <p:cNvPr id="8" name="図 7">
            <a:extLst>
              <a:ext uri="{FF2B5EF4-FFF2-40B4-BE49-F238E27FC236}">
                <a16:creationId xmlns:a16="http://schemas.microsoft.com/office/drawing/2014/main" id="{3290B639-8015-4306-1F8D-D1807642BB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1145" y="3556477"/>
            <a:ext cx="458982" cy="346420"/>
          </a:xfrm>
          <a:prstGeom prst="rect">
            <a:avLst/>
          </a:prstGeom>
        </p:spPr>
      </p:pic>
    </p:spTree>
    <p:extLst>
      <p:ext uri="{BB962C8B-B14F-4D97-AF65-F5344CB8AC3E}">
        <p14:creationId xmlns:p14="http://schemas.microsoft.com/office/powerpoint/2010/main" val="343241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26FA3-030B-C2E6-C0EC-EEDAB4993285}"/>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E6554F9-FED0-9261-9C74-FA0EFDCF9D2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5BF75C52-3B67-2A74-EB0B-CC56A731C02D}"/>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600" b="1" kern="0" dirty="0"/>
              <a:t>2024</a:t>
            </a:r>
            <a:r>
              <a:rPr lang="ja-JP" altLang="en-US" sz="2600" b="1" kern="0" dirty="0"/>
              <a:t>年の事例</a:t>
            </a:r>
            <a:r>
              <a:rPr lang="en-US" altLang="ja-JP" sz="2600" b="1" kern="0" dirty="0"/>
              <a:t>/</a:t>
            </a:r>
            <a:r>
              <a:rPr lang="ja-JP" altLang="en-US" sz="2600" b="1" kern="0" dirty="0"/>
              <a:t>傾向①</a:t>
            </a:r>
            <a:endParaRPr lang="en-US" altLang="ja-JP" sz="2600" b="1" kern="0" dirty="0"/>
          </a:p>
          <a:p>
            <a:pPr lvl="1">
              <a:defRPr/>
            </a:pP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顧客情報を転職先に持ち出し、営業活動に使用</a:t>
            </a:r>
          </a:p>
          <a:p>
            <a:pPr lvl="2">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4</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月、プルデンシャル生命保険は元社員が退職時に</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顧客情報を不正に持ち出し、転職先で使用した</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と公表した</a:t>
            </a:r>
          </a:p>
          <a:p>
            <a:pPr lvl="2">
              <a:defRPr/>
            </a:pPr>
            <a:endPar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また、</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8</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月、東急リバブルも元社員による</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個人情報の不正持ち出し、転職先で</a:t>
            </a:r>
            <a:r>
              <a:rPr kumimoji="1" lang="en-US" altLang="ja-JP"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DM</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（ダイレクトメール）に利用したこと</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を公表した</a:t>
            </a:r>
          </a:p>
          <a:p>
            <a:pPr lvl="2">
              <a:defRPr/>
            </a:pPr>
            <a:endPar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前者は </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979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件を印刷し紙で、 後者は </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万 </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5,406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件をデータで持ち出していた</a:t>
            </a:r>
          </a:p>
        </p:txBody>
      </p:sp>
      <p:sp>
        <p:nvSpPr>
          <p:cNvPr id="7" name="スライド番号プレースホルダー 4">
            <a:extLst>
              <a:ext uri="{FF2B5EF4-FFF2-40B4-BE49-F238E27FC236}">
                <a16:creationId xmlns:a16="http://schemas.microsoft.com/office/drawing/2014/main" id="{530BA9D3-6866-6939-1304-77BDE4FD0556}"/>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41</a:t>
            </a:fld>
            <a:endParaRPr lang="en-US" altLang="ja-JP" dirty="0">
              <a:solidFill>
                <a:prstClr val="black"/>
              </a:solidFill>
              <a:latin typeface="Arial" panose="020B0604020202020204"/>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B383FBC3-748D-D5DF-C0ED-E2F62C452108}"/>
              </a:ext>
            </a:extLst>
          </p:cNvPr>
          <p:cNvSpPr txBox="1"/>
          <p:nvPr/>
        </p:nvSpPr>
        <p:spPr>
          <a:xfrm>
            <a:off x="527729" y="5479816"/>
            <a:ext cx="8262694"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当社元社員によるお客さまの個人情報の漏えいに関するお詫びとお知らせ（プルデンシャル生命保険株式会社）</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https://www.prudential.co.jp/news/pdf/841/20240409.pdf</a:t>
            </a:r>
            <a:endParaRPr lang="en-US" altLang="ja-JP" sz="1000" dirty="0">
              <a:solidFill>
                <a:srgbClr val="0000FF"/>
              </a:solidFill>
              <a:latin typeface="+mn-ea"/>
            </a:endParaRPr>
          </a:p>
          <a:p>
            <a:r>
              <a:rPr lang="ja-JP" altLang="en-US" sz="1000" dirty="0">
                <a:solidFill>
                  <a:schemeClr val="accent6">
                    <a:lumMod val="10000"/>
                  </a:schemeClr>
                </a:solidFill>
                <a:latin typeface="+mn-ea"/>
              </a:rPr>
              <a:t>           弊社元従業員による個人情報の不正な持ち出しに関するご報告とお詫び（東急リバブル株式会社）</a:t>
            </a:r>
            <a:endParaRPr lang="en-US" altLang="ja-JP" sz="1000" dirty="0">
              <a:solidFill>
                <a:schemeClr val="accent6">
                  <a:lumMod val="10000"/>
                </a:schemeClr>
              </a:solidFill>
              <a:latin typeface="+mn-ea"/>
            </a:endParaRPr>
          </a:p>
          <a:p>
            <a:r>
              <a:rPr lang="en-US" altLang="ja-JP" sz="1000" dirty="0">
                <a:latin typeface="+mn-ea"/>
              </a:rPr>
              <a:t>         </a:t>
            </a:r>
            <a:r>
              <a:rPr lang="ja-JP" altLang="en-US" sz="1000" dirty="0">
                <a:latin typeface="+mn-ea"/>
              </a:rPr>
              <a:t>　</a:t>
            </a:r>
            <a:r>
              <a:rPr lang="en-US" altLang="ja-JP" sz="1000" dirty="0">
                <a:solidFill>
                  <a:srgbClr val="0000FF"/>
                </a:solidFill>
                <a:latin typeface="+mn-ea"/>
                <a:hlinkClick r:id="rId3"/>
              </a:rPr>
              <a:t>https://www.livable.co.jp/assets/files/3972</a:t>
            </a:r>
            <a:endParaRPr lang="en-US" altLang="ja-JP" sz="1000" dirty="0">
              <a:solidFill>
                <a:srgbClr val="0000FF"/>
              </a:solidFill>
              <a:latin typeface="+mn-ea"/>
            </a:endParaRPr>
          </a:p>
        </p:txBody>
      </p:sp>
    </p:spTree>
    <p:extLst>
      <p:ext uri="{BB962C8B-B14F-4D97-AF65-F5344CB8AC3E}">
        <p14:creationId xmlns:p14="http://schemas.microsoft.com/office/powerpoint/2010/main" val="1381258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E8333-946E-EEF1-07A7-7D3CFC302C1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32C8CBD-5012-F1D4-356E-4A7F70503B1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AA29ED5E-B0A3-AA89-BC29-525D978E4C83}"/>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600" b="1" kern="0" dirty="0"/>
              <a:t>2024</a:t>
            </a:r>
            <a:r>
              <a:rPr lang="ja-JP" altLang="en-US" sz="2600" b="1" kern="0" dirty="0"/>
              <a:t>年の事例</a:t>
            </a:r>
            <a:r>
              <a:rPr lang="en-US" altLang="ja-JP" sz="2600" b="1" kern="0" dirty="0"/>
              <a:t>/</a:t>
            </a:r>
            <a:r>
              <a:rPr lang="ja-JP" altLang="en-US" sz="2600" b="1" kern="0" dirty="0"/>
              <a:t>傾向②</a:t>
            </a:r>
            <a:endParaRPr lang="en-US" altLang="ja-JP" sz="2600" b="1" kern="0" dirty="0"/>
          </a:p>
          <a:p>
            <a:pPr lvl="1">
              <a:defRPr/>
            </a:pP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委託先企業が仕入先情報を不正ダウンロード</a:t>
            </a:r>
          </a:p>
          <a:p>
            <a:pPr lvl="2">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月、ダイキン工業は委託先作業者が</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私用で仕入先情報をダウンロードし、漏えいの可能性がある</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と公表した</a:t>
            </a:r>
          </a:p>
          <a:p>
            <a:pPr lvl="2">
              <a:defRPr/>
            </a:pPr>
            <a:endPar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不正にダウンロードされた個人情報は、約 </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万 </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2,000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件であった</a:t>
            </a:r>
          </a:p>
        </p:txBody>
      </p:sp>
      <p:sp>
        <p:nvSpPr>
          <p:cNvPr id="7" name="スライド番号プレースホルダー 4">
            <a:extLst>
              <a:ext uri="{FF2B5EF4-FFF2-40B4-BE49-F238E27FC236}">
                <a16:creationId xmlns:a16="http://schemas.microsoft.com/office/drawing/2014/main" id="{AEA96000-6AA8-6037-364E-EF5534284A42}"/>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42</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BAEC241-F80F-1F04-DD36-456E6E0C96A7}"/>
              </a:ext>
            </a:extLst>
          </p:cNvPr>
          <p:cNvSpPr txBox="1"/>
          <p:nvPr/>
        </p:nvSpPr>
        <p:spPr>
          <a:xfrm>
            <a:off x="558709" y="5768858"/>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仕入先様情報の漏洩可能性に関するお詫びとお知らせについて（ダイキン工業株式会社）</a:t>
            </a:r>
            <a:br>
              <a:rPr lang="en-US" altLang="ja-JP" sz="1000" dirty="0">
                <a:latin typeface="+mn-ea"/>
              </a:rPr>
            </a:br>
            <a:r>
              <a:rPr lang="en-US" altLang="ja-JP" sz="1000" dirty="0">
                <a:latin typeface="+mn-ea"/>
              </a:rPr>
              <a:t>         </a:t>
            </a:r>
            <a:r>
              <a:rPr lang="ja-JP" altLang="en-US" sz="1000" dirty="0">
                <a:latin typeface="+mn-ea"/>
              </a:rPr>
              <a:t>　</a:t>
            </a:r>
            <a:r>
              <a:rPr lang="en-US" altLang="ja-JP" sz="1000" dirty="0">
                <a:latin typeface="+mn-ea"/>
                <a:hlinkClick r:id="rId2"/>
              </a:rPr>
              <a:t>https://www.daikin.co.jp/taisetsu/2024/240216</a:t>
            </a:r>
            <a:endParaRPr lang="en-US" altLang="ja-JP" sz="1000" dirty="0">
              <a:solidFill>
                <a:srgbClr val="0000FF"/>
              </a:solidFill>
              <a:latin typeface="+mn-ea"/>
            </a:endParaRPr>
          </a:p>
        </p:txBody>
      </p:sp>
    </p:spTree>
    <p:extLst>
      <p:ext uri="{BB962C8B-B14F-4D97-AF65-F5344CB8AC3E}">
        <p14:creationId xmlns:p14="http://schemas.microsoft.com/office/powerpoint/2010/main" val="2718159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F8FF5-BAD5-A972-65A6-935A91D716C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D64ED65-F596-C7F1-C082-2D2B324AC77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35BC7CEE-ED91-7195-EA81-1C091EE85D1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600" b="1" kern="0" dirty="0"/>
              <a:t>2024</a:t>
            </a:r>
            <a:r>
              <a:rPr lang="ja-JP" altLang="en-US" sz="2600" b="1" kern="0" dirty="0"/>
              <a:t>年の事例</a:t>
            </a:r>
            <a:r>
              <a:rPr lang="en-US" altLang="ja-JP" sz="2600" b="1" kern="0" dirty="0"/>
              <a:t>/</a:t>
            </a:r>
            <a:r>
              <a:rPr lang="ja-JP" altLang="en-US" sz="2600" b="1" kern="0" dirty="0"/>
              <a:t>傾向③</a:t>
            </a:r>
            <a:endParaRPr lang="en-US" altLang="ja-JP" sz="2600" b="1" kern="0" dirty="0"/>
          </a:p>
          <a:p>
            <a:pPr lvl="1">
              <a:defRPr/>
            </a:pPr>
            <a:r>
              <a:rPr lang="ja-JP" altLang="en-US" sz="2600" b="1" kern="0" dirty="0">
                <a:solidFill>
                  <a:srgbClr val="24235C"/>
                </a:solidFill>
              </a:rPr>
              <a:t>退職時の持ち出し</a:t>
            </a:r>
            <a:endPar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3</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月、クラレは欧州グループ会社の</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元従業員が退職に際し、同社が保有する情報を不正に持ち出した</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と公表した</a:t>
            </a:r>
          </a:p>
          <a:p>
            <a:pPr lvl="2">
              <a:defRPr/>
            </a:pPr>
            <a:endPar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持ち出された情報は</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個人情報も含まれて</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いたが、返却され、  外部への流出はないという</a:t>
            </a:r>
          </a:p>
        </p:txBody>
      </p:sp>
      <p:sp>
        <p:nvSpPr>
          <p:cNvPr id="7" name="スライド番号プレースホルダー 4">
            <a:extLst>
              <a:ext uri="{FF2B5EF4-FFF2-40B4-BE49-F238E27FC236}">
                <a16:creationId xmlns:a16="http://schemas.microsoft.com/office/drawing/2014/main" id="{1464A70F-AC2A-526F-ED29-13C2232577A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43</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5625F36-F615-7747-58E9-96EE0E50BDA1}"/>
              </a:ext>
            </a:extLst>
          </p:cNvPr>
          <p:cNvSpPr txBox="1"/>
          <p:nvPr/>
        </p:nvSpPr>
        <p:spPr>
          <a:xfrm>
            <a:off x="639047" y="5844549"/>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当社グループ元従業員による情報の不正な持ち出しに関するお知らせ（株式会社クラレ）</a:t>
            </a:r>
            <a:endParaRPr lang="en-US" altLang="ja-JP" sz="1000" dirty="0">
              <a:solidFill>
                <a:schemeClr val="accent6">
                  <a:lumMod val="10000"/>
                </a:schemeClr>
              </a:solidFill>
              <a:latin typeface="+mn-ea"/>
            </a:endParaRPr>
          </a:p>
          <a:p>
            <a:r>
              <a:rPr lang="en-US" altLang="ja-JP" sz="1000" dirty="0">
                <a:latin typeface="+mn-ea"/>
              </a:rPr>
              <a:t>         </a:t>
            </a:r>
            <a:r>
              <a:rPr lang="ja-JP" altLang="en-US" sz="1000" dirty="0">
                <a:latin typeface="+mn-ea"/>
              </a:rPr>
              <a:t>　</a:t>
            </a:r>
            <a:r>
              <a:rPr lang="en-US" altLang="ja-JP" sz="1000" dirty="0">
                <a:latin typeface="+mn-ea"/>
                <a:hlinkClick r:id="rId2"/>
              </a:rPr>
              <a:t>https://www.kuraray.co.jp/news/2024/240325_2</a:t>
            </a:r>
            <a:endParaRPr lang="en-US" altLang="ja-JP" sz="1000" dirty="0">
              <a:solidFill>
                <a:srgbClr val="0000FF"/>
              </a:solidFill>
              <a:latin typeface="+mn-ea"/>
            </a:endParaRPr>
          </a:p>
        </p:txBody>
      </p:sp>
    </p:spTree>
    <p:extLst>
      <p:ext uri="{BB962C8B-B14F-4D97-AF65-F5344CB8AC3E}">
        <p14:creationId xmlns:p14="http://schemas.microsoft.com/office/powerpoint/2010/main" val="188852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E004-9269-F87A-8C31-18E5845C401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CFA8600-B939-C7BD-39C9-FF74737DAE1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37F44DF7-5913-F7F1-9707-DBB9F5E889E9}"/>
              </a:ext>
            </a:extLst>
          </p:cNvPr>
          <p:cNvSpPr txBox="1">
            <a:spLocks/>
          </p:cNvSpPr>
          <p:nvPr/>
        </p:nvSpPr>
        <p:spPr bwMode="auto">
          <a:xfrm>
            <a:off x="424800" y="1296000"/>
            <a:ext cx="8778468" cy="188714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0" indent="0" defTabSz="914400">
              <a:buNone/>
              <a:defRPr/>
            </a:pPr>
            <a:r>
              <a:rPr lang="en-US" altLang="ja-JP" sz="2400" b="1" kern="0" dirty="0"/>
              <a:t>【</a:t>
            </a:r>
            <a:r>
              <a:rPr lang="ja-JP" altLang="en-US" sz="2400" b="1" kern="0" dirty="0"/>
              <a:t>参考情報</a:t>
            </a:r>
            <a:r>
              <a:rPr lang="en-US" altLang="ja-JP" sz="2400" b="1" kern="0" dirty="0"/>
              <a:t>】</a:t>
            </a:r>
          </a:p>
          <a:p>
            <a:pPr marL="0" indent="0" defTabSz="914400">
              <a:buNone/>
              <a:defRPr/>
            </a:pPr>
            <a:r>
              <a:rPr lang="ja-JP" altLang="en-US" sz="2400" b="1" kern="0" dirty="0"/>
              <a:t>　　「ヒト」を通じた組織からの長期にわたる情報漏えい</a:t>
            </a:r>
          </a:p>
          <a:p>
            <a:pPr>
              <a:defRPr/>
            </a:pPr>
            <a:r>
              <a:rPr lang="ja-JP" altLang="en-US" sz="2000" kern="0" dirty="0"/>
              <a:t>自社の機微な情報が、同業他社や他国などに「ヒト」を介在して流出。</a:t>
            </a:r>
            <a:br>
              <a:rPr lang="en-US" altLang="ja-JP" sz="2000" kern="0" dirty="0"/>
            </a:br>
            <a:r>
              <a:rPr lang="ja-JP" altLang="en-US" sz="2000" kern="0" dirty="0">
                <a:solidFill>
                  <a:srgbClr val="FF0000"/>
                </a:solidFill>
              </a:rPr>
              <a:t>長期間にわたって、流出しているケースも</a:t>
            </a:r>
            <a:r>
              <a:rPr lang="ja-JP" altLang="en-US" sz="2000" kern="0" dirty="0"/>
              <a:t>多く存在。</a:t>
            </a:r>
            <a:endParaRPr lang="en-US" altLang="ja-JP" sz="2000" kern="0" dirty="0"/>
          </a:p>
          <a:p>
            <a:pPr lvl="1">
              <a:defRPr/>
            </a:pPr>
            <a:r>
              <a:rPr kumimoji="1" lang="en-US" altLang="ja-JP"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2023</a:t>
            </a:r>
            <a:r>
              <a:rPr kumimoji="1" lang="ja-JP" altLang="en-US"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年、不正競争防止法違反でガラス製造業元社員とその妻を逮捕</a:t>
            </a:r>
          </a:p>
          <a:p>
            <a:pPr lvl="1">
              <a:defRPr/>
            </a:pPr>
            <a:r>
              <a:rPr kumimoji="1" lang="en-US" altLang="ja-JP" sz="18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X</a:t>
            </a:r>
            <a:r>
              <a:rPr kumimoji="1" lang="ja-JP" altLang="en-US" sz="18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社しか製造できないはず</a:t>
            </a:r>
            <a:r>
              <a:rPr kumimoji="1" lang="ja-JP" altLang="en-US"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の超軽量ガラス瓶を</a:t>
            </a:r>
            <a:r>
              <a:rPr kumimoji="1" lang="ja-JP" altLang="en-US" sz="18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海外メーカーが製造</a:t>
            </a:r>
            <a:r>
              <a:rPr kumimoji="1" lang="ja-JP" altLang="en-US"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していたことから事後発覚</a:t>
            </a:r>
          </a:p>
          <a:p>
            <a:pPr lvl="1">
              <a:defRPr/>
            </a:pPr>
            <a:r>
              <a:rPr kumimoji="1" lang="en-US" altLang="ja-JP"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X</a:t>
            </a:r>
            <a:r>
              <a:rPr kumimoji="1" lang="ja-JP" altLang="en-US" sz="18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社にて内部調査、男を懲戒解雇処分、兵庫県警による捜査実施。</a:t>
            </a:r>
          </a:p>
          <a:p>
            <a:pPr lvl="2">
              <a:defRPr/>
            </a:pP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男は在職時海外担当係長級、妻は関連コンサルティング会社社長</a:t>
            </a:r>
          </a:p>
          <a:p>
            <a:pPr lvl="2">
              <a:defRPr/>
            </a:pP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海外メーカー</a:t>
            </a: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から妻の会社口座に</a:t>
            </a:r>
            <a:r>
              <a:rPr kumimoji="1" lang="en-US" altLang="ja-JP"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5</a:t>
            </a: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年間で計</a:t>
            </a:r>
            <a:r>
              <a:rPr kumimoji="1" lang="en-US" altLang="ja-JP"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億</a:t>
            </a:r>
            <a:r>
              <a:rPr kumimoji="1" lang="en-US" altLang="ja-JP"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8,960</a:t>
            </a: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万円</a:t>
            </a: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相当振込</a:t>
            </a:r>
          </a:p>
          <a:p>
            <a:pPr lvl="2">
              <a:defRPr/>
            </a:pP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夫婦は</a:t>
            </a: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もともと外国籍</a:t>
            </a: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。事件発覚時は</a:t>
            </a:r>
            <a:r>
              <a:rPr kumimoji="1" lang="ja-JP" altLang="en-US" sz="14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日本に帰化</a:t>
            </a:r>
            <a:r>
              <a:rPr kumimoji="1" lang="ja-JP" altLang="en-US" sz="1400"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p:txBody>
      </p:sp>
      <p:sp>
        <p:nvSpPr>
          <p:cNvPr id="7" name="スライド番号プレースホルダー 4">
            <a:extLst>
              <a:ext uri="{FF2B5EF4-FFF2-40B4-BE49-F238E27FC236}">
                <a16:creationId xmlns:a16="http://schemas.microsoft.com/office/drawing/2014/main" id="{D40F8551-91F0-3ACF-FB74-C8FACDA5F78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44</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87D771FA-96BD-FE66-01FB-7A5067F93C78}"/>
              </a:ext>
            </a:extLst>
          </p:cNvPr>
          <p:cNvPicPr>
            <a:picLocks noChangeAspect="1"/>
          </p:cNvPicPr>
          <p:nvPr/>
        </p:nvPicPr>
        <p:blipFill>
          <a:blip r:embed="rId2"/>
          <a:stretch>
            <a:fillRect/>
          </a:stretch>
        </p:blipFill>
        <p:spPr>
          <a:xfrm>
            <a:off x="2023495" y="4845344"/>
            <a:ext cx="5100456" cy="1895182"/>
          </a:xfrm>
          <a:prstGeom prst="rect">
            <a:avLst/>
          </a:prstGeom>
        </p:spPr>
      </p:pic>
      <p:sp>
        <p:nvSpPr>
          <p:cNvPr id="6" name="テキスト ボックス 5">
            <a:extLst>
              <a:ext uri="{FF2B5EF4-FFF2-40B4-BE49-F238E27FC236}">
                <a16:creationId xmlns:a16="http://schemas.microsoft.com/office/drawing/2014/main" id="{D187CCFE-7408-FB35-FF5F-0CE809311B7D}"/>
              </a:ext>
            </a:extLst>
          </p:cNvPr>
          <p:cNvSpPr txBox="1"/>
          <p:nvPr/>
        </p:nvSpPr>
        <p:spPr>
          <a:xfrm>
            <a:off x="9213896" y="4846419"/>
            <a:ext cx="2304080" cy="715581"/>
          </a:xfrm>
          <a:prstGeom prst="rect">
            <a:avLst/>
          </a:prstGeom>
          <a:noFill/>
          <a:ln w="28575">
            <a:solidFill>
              <a:srgbClr val="24235C"/>
            </a:solidFill>
          </a:ln>
        </p:spPr>
        <p:txBody>
          <a:bodyPr wrap="square" rtlCol="0">
            <a:spAutoFit/>
          </a:bodyPr>
          <a:lstStyle/>
          <a:p>
            <a:pPr defTabSz="685800">
              <a:defRPr/>
            </a:pPr>
            <a:r>
              <a:rPr lang="ja-JP" altLang="en-US" sz="1350" u="sng" dirty="0">
                <a:solidFill>
                  <a:srgbClr val="24235C"/>
                </a:solidFill>
                <a:latin typeface="Meiryo UI"/>
                <a:ea typeface="Meiryo UI"/>
              </a:rPr>
              <a:t>動機</a:t>
            </a:r>
            <a:endParaRPr lang="en-US" altLang="ja-JP" sz="1350" u="sng" dirty="0">
              <a:solidFill>
                <a:srgbClr val="24235C"/>
              </a:solidFill>
              <a:latin typeface="Meiryo UI"/>
              <a:ea typeface="Meiryo UI"/>
            </a:endParaRPr>
          </a:p>
          <a:p>
            <a:pPr marL="214313" indent="-214313" defTabSz="685800">
              <a:buFont typeface="Arial" panose="020B0604020202020204" pitchFamily="34" charset="0"/>
              <a:buChar char="•"/>
              <a:defRPr/>
            </a:pPr>
            <a:r>
              <a:rPr lang="ja-JP" altLang="en-US" sz="1350" dirty="0">
                <a:solidFill>
                  <a:srgbClr val="24235C"/>
                </a:solidFill>
                <a:latin typeface="Meiryo UI"/>
                <a:ea typeface="Meiryo UI"/>
              </a:rPr>
              <a:t>金銭取得</a:t>
            </a:r>
            <a:endParaRPr lang="en-US" altLang="ja-JP" sz="1350" dirty="0">
              <a:solidFill>
                <a:srgbClr val="24235C"/>
              </a:solidFill>
              <a:latin typeface="Meiryo UI"/>
              <a:ea typeface="Meiryo UI"/>
            </a:endParaRPr>
          </a:p>
          <a:p>
            <a:pPr marL="214313" indent="-214313" defTabSz="685800">
              <a:buFont typeface="Arial" panose="020B0604020202020204" pitchFamily="34" charset="0"/>
              <a:buChar char="•"/>
              <a:defRPr/>
            </a:pPr>
            <a:r>
              <a:rPr lang="ja-JP" altLang="en-US" sz="1350" dirty="0">
                <a:solidFill>
                  <a:srgbClr val="24235C"/>
                </a:solidFill>
                <a:latin typeface="Meiryo UI"/>
                <a:ea typeface="Meiryo UI"/>
              </a:rPr>
              <a:t>転職時の利得 </a:t>
            </a:r>
            <a:r>
              <a:rPr lang="ja-JP" altLang="en-US" sz="1050" dirty="0">
                <a:solidFill>
                  <a:srgbClr val="24235C"/>
                </a:solidFill>
                <a:latin typeface="Meiryo UI"/>
                <a:ea typeface="Meiryo UI"/>
              </a:rPr>
              <a:t>等</a:t>
            </a:r>
            <a:endParaRPr lang="ja-JP" altLang="en-US" sz="1350" dirty="0">
              <a:solidFill>
                <a:srgbClr val="24235C"/>
              </a:solidFill>
              <a:latin typeface="Meiryo UI"/>
              <a:ea typeface="Meiryo UI"/>
            </a:endParaRPr>
          </a:p>
        </p:txBody>
      </p:sp>
      <p:graphicFrame>
        <p:nvGraphicFramePr>
          <p:cNvPr id="8" name="表 3">
            <a:extLst>
              <a:ext uri="{FF2B5EF4-FFF2-40B4-BE49-F238E27FC236}">
                <a16:creationId xmlns:a16="http://schemas.microsoft.com/office/drawing/2014/main" id="{F0BA8706-4D8F-A38F-74E5-FDF1261A21A7}"/>
              </a:ext>
            </a:extLst>
          </p:cNvPr>
          <p:cNvGraphicFramePr>
            <a:graphicFrameLocks noGrp="1"/>
          </p:cNvGraphicFramePr>
          <p:nvPr>
            <p:extLst>
              <p:ext uri="{D42A27DB-BD31-4B8C-83A1-F6EECF244321}">
                <p14:modId xmlns:p14="http://schemas.microsoft.com/office/powerpoint/2010/main" val="1202242799"/>
              </p:ext>
            </p:extLst>
          </p:nvPr>
        </p:nvGraphicFramePr>
        <p:xfrm>
          <a:off x="9203267" y="2301789"/>
          <a:ext cx="2708433" cy="2452837"/>
        </p:xfrm>
        <a:graphic>
          <a:graphicData uri="http://schemas.openxmlformats.org/drawingml/2006/table">
            <a:tbl>
              <a:tblPr firstRow="1" bandRow="1">
                <a:tableStyleId>{073A0DAA-6AF3-43AB-8588-CEC1D06C72B9}</a:tableStyleId>
              </a:tblPr>
              <a:tblGrid>
                <a:gridCol w="2708433">
                  <a:extLst>
                    <a:ext uri="{9D8B030D-6E8A-4147-A177-3AD203B41FA5}">
                      <a16:colId xmlns:a16="http://schemas.microsoft.com/office/drawing/2014/main" val="143384845"/>
                    </a:ext>
                  </a:extLst>
                </a:gridCol>
              </a:tblGrid>
              <a:tr h="273458">
                <a:tc>
                  <a:txBody>
                    <a:bodyPr/>
                    <a:lstStyle/>
                    <a:p>
                      <a:pPr algn="ctr"/>
                      <a:r>
                        <a:rPr kumimoji="1" lang="ja-JP" altLang="en-US" sz="1200" dirty="0"/>
                        <a:t>その他の内部不正事例（発生年）</a:t>
                      </a:r>
                    </a:p>
                  </a:txBody>
                  <a:tcPr marL="68580" marR="68580" marT="34290" marB="34290" anchor="ctr"/>
                </a:tc>
                <a:extLst>
                  <a:ext uri="{0D108BD9-81ED-4DB2-BD59-A6C34878D82A}">
                    <a16:rowId xmlns:a16="http://schemas.microsoft.com/office/drawing/2014/main" val="3967131701"/>
                  </a:ext>
                </a:extLst>
              </a:tr>
              <a:tr h="548640">
                <a:tc>
                  <a:txBody>
                    <a:bodyPr/>
                    <a:lstStyle/>
                    <a:p>
                      <a:r>
                        <a:rPr kumimoji="1" lang="ja-JP" altLang="en-US" sz="1100" dirty="0">
                          <a:solidFill>
                            <a:srgbClr val="24235C"/>
                          </a:solidFill>
                        </a:rPr>
                        <a:t>電子部品の独自の技術情報を元社員が同業他社に渡すため、</a:t>
                      </a:r>
                      <a:r>
                        <a:rPr kumimoji="1" lang="ja-JP" altLang="en-US" sz="1100" b="1" u="sng" dirty="0">
                          <a:solidFill>
                            <a:srgbClr val="24235C"/>
                          </a:solidFill>
                        </a:rPr>
                        <a:t>国外へ</a:t>
                      </a:r>
                      <a:r>
                        <a:rPr kumimoji="1" lang="ja-JP" altLang="en-US" sz="1100" dirty="0">
                          <a:solidFill>
                            <a:srgbClr val="24235C"/>
                          </a:solidFill>
                        </a:rPr>
                        <a:t>不正に持ち出し。（</a:t>
                      </a:r>
                      <a:r>
                        <a:rPr kumimoji="1" lang="en-US" altLang="ja-JP" sz="1100" dirty="0">
                          <a:solidFill>
                            <a:srgbClr val="24235C"/>
                          </a:solidFill>
                        </a:rPr>
                        <a:t>2021</a:t>
                      </a:r>
                      <a:r>
                        <a:rPr kumimoji="1" lang="ja-JP" altLang="en-US" sz="1100" dirty="0">
                          <a:solidFill>
                            <a:srgbClr val="24235C"/>
                          </a:solidFill>
                        </a:rPr>
                        <a:t>）</a:t>
                      </a:r>
                    </a:p>
                  </a:txBody>
                  <a:tcPr marL="68580" marR="68580" marT="34290" marB="34290"/>
                </a:tc>
                <a:extLst>
                  <a:ext uri="{0D108BD9-81ED-4DB2-BD59-A6C34878D82A}">
                    <a16:rowId xmlns:a16="http://schemas.microsoft.com/office/drawing/2014/main" val="2732127583"/>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24235C"/>
                          </a:solidFill>
                        </a:rPr>
                        <a:t>意図して接触してきた某国の外交官に通信会社の社員が技術情報を提供。外交官は</a:t>
                      </a:r>
                      <a:r>
                        <a:rPr kumimoji="1" lang="ja-JP" altLang="en-US" sz="1100" b="1" u="sng" dirty="0">
                          <a:solidFill>
                            <a:srgbClr val="24235C"/>
                          </a:solidFill>
                        </a:rPr>
                        <a:t>出国</a:t>
                      </a:r>
                      <a:r>
                        <a:rPr kumimoji="1" lang="ja-JP" altLang="en-US" sz="1100" dirty="0">
                          <a:solidFill>
                            <a:srgbClr val="24235C"/>
                          </a:solidFill>
                        </a:rPr>
                        <a:t>。（</a:t>
                      </a:r>
                      <a:r>
                        <a:rPr kumimoji="1" lang="en-US" altLang="ja-JP" sz="1100" dirty="0">
                          <a:solidFill>
                            <a:srgbClr val="24235C"/>
                          </a:solidFill>
                        </a:rPr>
                        <a:t>2021</a:t>
                      </a:r>
                      <a:r>
                        <a:rPr kumimoji="1" lang="ja-JP" altLang="en-US" sz="1100" dirty="0">
                          <a:solidFill>
                            <a:srgbClr val="24235C"/>
                          </a:solidFill>
                        </a:rPr>
                        <a:t>）</a:t>
                      </a:r>
                    </a:p>
                  </a:txBody>
                  <a:tcPr marL="68580" marR="68580" marT="34290" marB="34290"/>
                </a:tc>
                <a:extLst>
                  <a:ext uri="{0D108BD9-81ED-4DB2-BD59-A6C34878D82A}">
                    <a16:rowId xmlns:a16="http://schemas.microsoft.com/office/drawing/2014/main" val="1359846337"/>
                  </a:ext>
                </a:extLst>
              </a:tr>
              <a:tr h="46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24235C"/>
                          </a:solidFill>
                        </a:rPr>
                        <a:t>総合商社の同業他社への</a:t>
                      </a:r>
                      <a:r>
                        <a:rPr kumimoji="1" lang="ja-JP" altLang="en-US" sz="1100" b="1" u="sng" dirty="0">
                          <a:solidFill>
                            <a:srgbClr val="24235C"/>
                          </a:solidFill>
                        </a:rPr>
                        <a:t>転職</a:t>
                      </a:r>
                      <a:r>
                        <a:rPr kumimoji="1" lang="ja-JP" altLang="en-US" sz="1100" dirty="0">
                          <a:solidFill>
                            <a:srgbClr val="24235C"/>
                          </a:solidFill>
                        </a:rPr>
                        <a:t>に際し、元職場の営業情報を持ち出し。（</a:t>
                      </a:r>
                      <a:r>
                        <a:rPr kumimoji="1" lang="en-US" altLang="ja-JP" sz="1100" dirty="0">
                          <a:solidFill>
                            <a:srgbClr val="24235C"/>
                          </a:solidFill>
                        </a:rPr>
                        <a:t>2022</a:t>
                      </a:r>
                      <a:r>
                        <a:rPr kumimoji="1" lang="ja-JP" altLang="en-US" sz="1100" dirty="0">
                          <a:solidFill>
                            <a:srgbClr val="24235C"/>
                          </a:solidFill>
                        </a:rPr>
                        <a:t>）</a:t>
                      </a:r>
                    </a:p>
                  </a:txBody>
                  <a:tcPr marL="68580" marR="68580" marT="34290" marB="34290"/>
                </a:tc>
                <a:extLst>
                  <a:ext uri="{0D108BD9-81ED-4DB2-BD59-A6C34878D82A}">
                    <a16:rowId xmlns:a16="http://schemas.microsoft.com/office/drawing/2014/main" val="1684047458"/>
                  </a:ext>
                </a:extLst>
              </a:tr>
              <a:tr h="464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24235C"/>
                          </a:solidFill>
                        </a:rPr>
                        <a:t>大手通信会社の子会社の元派遣社員が</a:t>
                      </a:r>
                      <a:r>
                        <a:rPr kumimoji="1" lang="ja-JP" altLang="en-US" sz="1100" b="1" u="sng" dirty="0">
                          <a:solidFill>
                            <a:srgbClr val="24235C"/>
                          </a:solidFill>
                        </a:rPr>
                        <a:t>約</a:t>
                      </a:r>
                      <a:r>
                        <a:rPr kumimoji="1" lang="en-US" altLang="ja-JP" sz="1100" b="1" u="sng" dirty="0">
                          <a:solidFill>
                            <a:srgbClr val="24235C"/>
                          </a:solidFill>
                        </a:rPr>
                        <a:t>10</a:t>
                      </a:r>
                      <a:r>
                        <a:rPr kumimoji="1" lang="ja-JP" altLang="en-US" sz="1100" b="1" u="sng" dirty="0">
                          <a:solidFill>
                            <a:srgbClr val="24235C"/>
                          </a:solidFill>
                        </a:rPr>
                        <a:t>年間にわたり</a:t>
                      </a:r>
                      <a:r>
                        <a:rPr kumimoji="1" lang="ja-JP" altLang="en-US" sz="1100" dirty="0">
                          <a:solidFill>
                            <a:srgbClr val="24235C"/>
                          </a:solidFill>
                        </a:rPr>
                        <a:t>営業秘密を、持ち出し。</a:t>
                      </a:r>
                      <a:r>
                        <a:rPr kumimoji="1" lang="en-US" altLang="ja-JP" sz="1100" dirty="0">
                          <a:solidFill>
                            <a:srgbClr val="24235C"/>
                          </a:solidFill>
                        </a:rPr>
                        <a:t>(2023)</a:t>
                      </a:r>
                      <a:endParaRPr kumimoji="1" lang="ja-JP" altLang="en-US" sz="1100" dirty="0">
                        <a:solidFill>
                          <a:srgbClr val="24235C"/>
                        </a:solidFill>
                      </a:endParaRPr>
                    </a:p>
                  </a:txBody>
                  <a:tcPr marL="68580" marR="68580" marT="34290" marB="34290"/>
                </a:tc>
                <a:extLst>
                  <a:ext uri="{0D108BD9-81ED-4DB2-BD59-A6C34878D82A}">
                    <a16:rowId xmlns:a16="http://schemas.microsoft.com/office/drawing/2014/main" val="2444944502"/>
                  </a:ext>
                </a:extLst>
              </a:tr>
            </a:tbl>
          </a:graphicData>
        </a:graphic>
      </p:graphicFrame>
    </p:spTree>
    <p:extLst>
      <p:ext uri="{BB962C8B-B14F-4D97-AF65-F5344CB8AC3E}">
        <p14:creationId xmlns:p14="http://schemas.microsoft.com/office/powerpoint/2010/main" val="219221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1733-7784-F413-195F-13EDE739DE3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20C7F14-6F52-E640-8C12-04C5B1DAF1D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B243F1DF-D0EF-D3B3-FEA9-8829C3F8EC52}"/>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600" b="1" kern="0" dirty="0"/>
              <a:t>対策</a:t>
            </a:r>
            <a:r>
              <a:rPr lang="en-US" altLang="ja-JP" sz="2600" b="1" kern="0" baseline="30000" dirty="0">
                <a:solidFill>
                  <a:srgbClr val="FF0000"/>
                </a:solidFill>
              </a:rPr>
              <a:t>※1</a:t>
            </a:r>
          </a:p>
          <a:p>
            <a:pPr lvl="1">
              <a:defRPr/>
            </a:pPr>
            <a:r>
              <a:rPr kumimoji="1" lang="zh-TW"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zh-TW"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経営者層</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積極的な関与と対策の推進</a:t>
            </a: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情報の適切な管理、法令への対応</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内部不正対策推進の周知徹底</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総括責任者の任命、横断的な管理体制の整備</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対策の実施策の承認</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対策意識醸成のための人材教育の推進</a:t>
            </a:r>
          </a:p>
        </p:txBody>
      </p:sp>
      <p:sp>
        <p:nvSpPr>
          <p:cNvPr id="7" name="スライド番号プレースホルダー 4">
            <a:extLst>
              <a:ext uri="{FF2B5EF4-FFF2-40B4-BE49-F238E27FC236}">
                <a16:creationId xmlns:a16="http://schemas.microsoft.com/office/drawing/2014/main" id="{765B3D65-C5CD-14CE-B7D2-D6066ECE5CE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45</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8555FB0B-3B9E-F269-9ABB-660B74B94A75}"/>
              </a:ext>
            </a:extLst>
          </p:cNvPr>
          <p:cNvSpPr txBox="1"/>
          <p:nvPr/>
        </p:nvSpPr>
        <p:spPr>
          <a:xfrm>
            <a:off x="637472" y="5562000"/>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組織における内部不正防止ガイドライン</a:t>
            </a:r>
            <a:r>
              <a:rPr lang="en-US" altLang="ja-JP" sz="1000" dirty="0">
                <a:solidFill>
                  <a:schemeClr val="accent6">
                    <a:lumMod val="10000"/>
                  </a:schemeClr>
                </a:solidFill>
                <a:latin typeface="+mn-ea"/>
              </a:rPr>
              <a:t>(IPA)</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https://www.ipa.go.jp/security/guide/insider.html</a:t>
            </a:r>
            <a:endParaRPr lang="en-US" altLang="ja-JP" sz="1000" dirty="0">
              <a:solidFill>
                <a:srgbClr val="0000FF"/>
              </a:solidFill>
              <a:latin typeface="+mn-ea"/>
            </a:endParaRPr>
          </a:p>
        </p:txBody>
      </p:sp>
      <p:pic>
        <p:nvPicPr>
          <p:cNvPr id="6" name="図 5">
            <a:extLst>
              <a:ext uri="{FF2B5EF4-FFF2-40B4-BE49-F238E27FC236}">
                <a16:creationId xmlns:a16="http://schemas.microsoft.com/office/drawing/2014/main" id="{E0D62CEB-2305-FC1E-6E53-1BCD2500D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1302" y="1723691"/>
            <a:ext cx="1110333" cy="1110333"/>
          </a:xfrm>
          <a:prstGeom prst="rect">
            <a:avLst/>
          </a:prstGeom>
        </p:spPr>
      </p:pic>
      <p:pic>
        <p:nvPicPr>
          <p:cNvPr id="8" name="Picture 2">
            <a:extLst>
              <a:ext uri="{FF2B5EF4-FFF2-40B4-BE49-F238E27FC236}">
                <a16:creationId xmlns:a16="http://schemas.microsoft.com/office/drawing/2014/main" id="{987D1CA3-EEE9-16C6-57F8-CBE59B84E7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5485" y="1830844"/>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B0155F41-CDDB-E8E5-53AB-2640F2854E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3310" y="3501815"/>
            <a:ext cx="757687" cy="1199432"/>
          </a:xfrm>
          <a:prstGeom prst="rect">
            <a:avLst/>
          </a:prstGeom>
        </p:spPr>
      </p:pic>
      <p:pic>
        <p:nvPicPr>
          <p:cNvPr id="10" name="図 9">
            <a:extLst>
              <a:ext uri="{FF2B5EF4-FFF2-40B4-BE49-F238E27FC236}">
                <a16:creationId xmlns:a16="http://schemas.microsoft.com/office/drawing/2014/main" id="{1E040F10-1FC8-A13F-B691-8F6B9AFBD8E5}"/>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8655896" y="3254439"/>
            <a:ext cx="1099425" cy="906503"/>
          </a:xfrm>
          <a:prstGeom prst="rect">
            <a:avLst/>
          </a:prstGeom>
        </p:spPr>
      </p:pic>
      <p:pic>
        <p:nvPicPr>
          <p:cNvPr id="11" name="図 10">
            <a:extLst>
              <a:ext uri="{FF2B5EF4-FFF2-40B4-BE49-F238E27FC236}">
                <a16:creationId xmlns:a16="http://schemas.microsoft.com/office/drawing/2014/main" id="{17BF4010-1087-5A0E-76DF-9057E8D54E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21022" y="3872006"/>
            <a:ext cx="653864" cy="663989"/>
          </a:xfrm>
          <a:prstGeom prst="rect">
            <a:avLst/>
          </a:prstGeom>
        </p:spPr>
      </p:pic>
    </p:spTree>
    <p:extLst>
      <p:ext uri="{BB962C8B-B14F-4D97-AF65-F5344CB8AC3E}">
        <p14:creationId xmlns:p14="http://schemas.microsoft.com/office/powerpoint/2010/main" val="219759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A12C-1C42-8249-993D-C54E12352B8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5740184-9E44-3446-C5EC-CA20AD6C2A7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13FD4834-035F-11D7-2A83-78D61A4C046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600" b="1" kern="0" dirty="0"/>
              <a:t>対策</a:t>
            </a:r>
            <a:r>
              <a:rPr lang="en-US" altLang="ja-JP" sz="2600" b="1" kern="0" baseline="30000" dirty="0">
                <a:solidFill>
                  <a:srgbClr val="FF0000"/>
                </a:solidFill>
              </a:rPr>
              <a:t>※1</a:t>
            </a:r>
          </a:p>
          <a:p>
            <a:pPr lvl="1">
              <a:defRPr/>
            </a:pPr>
            <a:r>
              <a:rPr kumimoji="1" lang="zh-TW"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600" b="1" kern="0" dirty="0">
                <a:solidFill>
                  <a:srgbClr val="24235C"/>
                </a:solidFill>
              </a:rPr>
              <a:t>システム管理者</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基本方針の策定</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「不正のトライアングル」</a:t>
            </a:r>
            <a:r>
              <a:rPr kumimoji="1" lang="en-US" altLang="ja-JP" sz="2000" b="1" i="0" u="sng" kern="0" cap="none" spc="0" normalizeH="0" baseline="30000" noProof="0" dirty="0">
                <a:ln>
                  <a:noFill/>
                </a:ln>
                <a:solidFill>
                  <a:srgbClr val="FF0000"/>
                </a:solidFill>
                <a:effectLst/>
                <a:uLnTx/>
                <a:uFillTx/>
                <a:latin typeface="Meiryo UI" panose="020B0604030504040204" pitchFamily="34" charset="-128"/>
                <a:ea typeface="Meiryo UI" panose="020B0604030504040204" pitchFamily="34" charset="-128"/>
              </a:rPr>
              <a:t>※2</a:t>
            </a:r>
            <a:r>
              <a:rPr kumimoji="1" lang="ja-JP" altLang="en-US" sz="20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を意識する</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情報取扱ポリシーの作成</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や、内部不正者に対する懲戒処分等を規定した</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就業規則等を整備</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r>
              <a:rPr kumimoji="1" lang="en-US" altLang="ja-JP" sz="2000" b="1" i="0" kern="0" cap="none" spc="0" normalizeH="0" baseline="30000" noProof="0" dirty="0">
                <a:ln>
                  <a:noFill/>
                </a:ln>
                <a:solidFill>
                  <a:srgbClr val="FF0000"/>
                </a:solidFill>
                <a:effectLst/>
                <a:uLnTx/>
                <a:uFillTx/>
                <a:latin typeface="Meiryo UI" panose="020B0604030504040204" pitchFamily="34" charset="-128"/>
                <a:ea typeface="Meiryo UI" panose="020B0604030504040204" pitchFamily="34" charset="-128"/>
              </a:rPr>
              <a:t>※3</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役職員への定期的な教育</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も行う</a:t>
            </a:r>
          </a:p>
          <a:p>
            <a:pPr lvl="2">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情報リテラシー、モラル醸成、法令順守のための定期的な人材教育</a:t>
            </a:r>
          </a:p>
          <a:p>
            <a:pPr lvl="2">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資産の把握、管理体制の整備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 </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機密情報の管理、保護</a:t>
            </a:r>
          </a:p>
          <a:p>
            <a:pPr lvl="2">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物理的管理</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の実施               ・ </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定期的な職務の変更、職場の異動</a:t>
            </a:r>
          </a:p>
          <a:p>
            <a:pPr lvl="2">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必要に応じ、秘密保持義務を課す誓約書に署名させる</a:t>
            </a:r>
          </a:p>
          <a:p>
            <a:pPr lvl="2">
              <a:defRPr/>
            </a:pPr>
            <a:endPar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6652F357-7E8B-3739-F2CA-CAC047E8D90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46</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2FF30A1A-5568-7B7F-3B6D-A25984CF1F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3279" y="487717"/>
            <a:ext cx="1110333" cy="1110333"/>
          </a:xfrm>
          <a:prstGeom prst="rect">
            <a:avLst/>
          </a:prstGeom>
        </p:spPr>
      </p:pic>
      <p:pic>
        <p:nvPicPr>
          <p:cNvPr id="8" name="Picture 2">
            <a:extLst>
              <a:ext uri="{FF2B5EF4-FFF2-40B4-BE49-F238E27FC236}">
                <a16:creationId xmlns:a16="http://schemas.microsoft.com/office/drawing/2014/main" id="{947CAC1C-99EC-DB79-794A-F5186BEEE9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7462" y="594870"/>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B1DBD45D-8C07-08F0-FD84-55D21A197C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5287" y="2265841"/>
            <a:ext cx="757687" cy="1199432"/>
          </a:xfrm>
          <a:prstGeom prst="rect">
            <a:avLst/>
          </a:prstGeom>
        </p:spPr>
      </p:pic>
      <p:pic>
        <p:nvPicPr>
          <p:cNvPr id="10" name="図 9">
            <a:extLst>
              <a:ext uri="{FF2B5EF4-FFF2-40B4-BE49-F238E27FC236}">
                <a16:creationId xmlns:a16="http://schemas.microsoft.com/office/drawing/2014/main" id="{A9DBF5EE-74E8-3EC4-8BB4-0C9474F17731}"/>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8517873" y="2018465"/>
            <a:ext cx="1099425" cy="906503"/>
          </a:xfrm>
          <a:prstGeom prst="rect">
            <a:avLst/>
          </a:prstGeom>
        </p:spPr>
      </p:pic>
      <p:pic>
        <p:nvPicPr>
          <p:cNvPr id="11" name="図 10">
            <a:extLst>
              <a:ext uri="{FF2B5EF4-FFF2-40B4-BE49-F238E27FC236}">
                <a16:creationId xmlns:a16="http://schemas.microsoft.com/office/drawing/2014/main" id="{77889FE2-8D16-3CB5-08E2-473D748906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2999" y="2636032"/>
            <a:ext cx="653864" cy="663989"/>
          </a:xfrm>
          <a:prstGeom prst="rect">
            <a:avLst/>
          </a:prstGeom>
        </p:spPr>
      </p:pic>
      <p:sp>
        <p:nvSpPr>
          <p:cNvPr id="5" name="テキスト ボックス 4">
            <a:extLst>
              <a:ext uri="{FF2B5EF4-FFF2-40B4-BE49-F238E27FC236}">
                <a16:creationId xmlns:a16="http://schemas.microsoft.com/office/drawing/2014/main" id="{F2BFB212-C1DC-7B7A-3D39-B8D617B89543}"/>
              </a:ext>
            </a:extLst>
          </p:cNvPr>
          <p:cNvSpPr txBox="1"/>
          <p:nvPr/>
        </p:nvSpPr>
        <p:spPr>
          <a:xfrm>
            <a:off x="352800" y="5648354"/>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組織におる内部不正防止ガイドライン</a:t>
            </a:r>
            <a:r>
              <a:rPr lang="en-US" altLang="ja-JP" sz="1000" dirty="0">
                <a:solidFill>
                  <a:schemeClr val="accent6">
                    <a:lumMod val="10000"/>
                  </a:schemeClr>
                </a:solidFill>
                <a:latin typeface="+mn-ea"/>
              </a:rPr>
              <a:t>(IPA)</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7"/>
              </a:rPr>
              <a:t>https://www.ipa.go.jp/security/guide/hjuojm00000055l0-att/ps6vr7000000jvcb.pdf</a:t>
            </a:r>
            <a:endParaRPr lang="en-US" altLang="ja-JP" sz="1000" dirty="0">
              <a:solidFill>
                <a:srgbClr val="0000FF"/>
              </a:solidFill>
              <a:latin typeface="+mn-ea"/>
            </a:endParaRPr>
          </a:p>
          <a:p>
            <a:r>
              <a:rPr lang="en-US" altLang="ja-JP" sz="1000" dirty="0">
                <a:solidFill>
                  <a:srgbClr val="0000FF"/>
                </a:solidFill>
                <a:latin typeface="+mn-ea"/>
              </a:rPr>
              <a:t>           </a:t>
            </a:r>
            <a:r>
              <a:rPr lang="en-US" altLang="ja-JP" sz="1000" dirty="0">
                <a:solidFill>
                  <a:srgbClr val="FF0000"/>
                </a:solidFill>
                <a:latin typeface="+mn-ea"/>
              </a:rPr>
              <a:t>※2</a:t>
            </a:r>
            <a:r>
              <a:rPr lang="en-US" altLang="ja-JP" sz="1000" dirty="0">
                <a:solidFill>
                  <a:schemeClr val="accent6">
                    <a:lumMod val="10000"/>
                  </a:schemeClr>
                </a:solidFill>
                <a:latin typeface="+mn-ea"/>
              </a:rPr>
              <a:t> IPA NEWS Vol.64(2023 </a:t>
            </a:r>
            <a:r>
              <a:rPr lang="ja-JP" altLang="en-US" sz="1000" dirty="0">
                <a:solidFill>
                  <a:schemeClr val="accent6">
                    <a:lumMod val="10000"/>
                  </a:schemeClr>
                </a:solidFill>
                <a:latin typeface="+mn-ea"/>
              </a:rPr>
              <a:t>年 </a:t>
            </a:r>
            <a:r>
              <a:rPr lang="en-US" altLang="ja-JP" sz="1000" dirty="0">
                <a:solidFill>
                  <a:schemeClr val="accent6">
                    <a:lumMod val="10000"/>
                  </a:schemeClr>
                </a:solidFill>
                <a:latin typeface="+mn-ea"/>
              </a:rPr>
              <a:t>12 </a:t>
            </a:r>
            <a:r>
              <a:rPr lang="ja-JP" altLang="en-US" sz="1000" dirty="0">
                <a:solidFill>
                  <a:schemeClr val="accent6">
                    <a:lumMod val="10000"/>
                  </a:schemeClr>
                </a:solidFill>
                <a:latin typeface="+mn-ea"/>
              </a:rPr>
              <a:t>月号</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セキュリティのすゝめ（</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8"/>
              </a:rPr>
              <a:t>https://www.ipa.go.jp/about/ipanews/ipanews202312.html</a:t>
            </a:r>
            <a:endParaRPr lang="en-US" altLang="ja-JP" sz="1000" dirty="0">
              <a:solidFill>
                <a:srgbClr val="0000FF"/>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rgbClr val="FF0000"/>
                </a:solidFill>
                <a:latin typeface="+mn-ea"/>
              </a:rPr>
              <a:t>※3 </a:t>
            </a:r>
            <a:r>
              <a:rPr lang="zh-TW" altLang="en-US" sz="1000" dirty="0">
                <a:solidFill>
                  <a:schemeClr val="accent6">
                    <a:lumMod val="10000"/>
                  </a:schemeClr>
                </a:solidFill>
                <a:latin typeface="+mn-ea"/>
              </a:rPr>
              <a:t>営業秘密管理指針（経済産業省）</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9"/>
              </a:rPr>
              <a:t>https://www.meti.go.jp/policy/economy/chizai/chiteki/guideline/h31ts.pdf</a:t>
            </a:r>
            <a:endParaRPr lang="en-US" altLang="ja-JP" sz="1000" dirty="0">
              <a:solidFill>
                <a:srgbClr val="0000FF"/>
              </a:solidFill>
              <a:latin typeface="+mn-ea"/>
            </a:endParaRPr>
          </a:p>
        </p:txBody>
      </p:sp>
    </p:spTree>
    <p:extLst>
      <p:ext uri="{BB962C8B-B14F-4D97-AF65-F5344CB8AC3E}">
        <p14:creationId xmlns:p14="http://schemas.microsoft.com/office/powerpoint/2010/main" val="292125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30BDA-32E4-2804-1426-81CB8C55AF0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AB1275B-A03B-00C3-EBA6-FF6C85C257B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AD56F3FF-A6E0-731E-6FFA-387F276CDCBA}"/>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600" b="1" kern="0" dirty="0"/>
              <a:t>対策</a:t>
            </a:r>
            <a:endParaRPr lang="en-US" altLang="ja-JP" sz="2600" b="1" kern="0" baseline="30000" dirty="0">
              <a:solidFill>
                <a:srgbClr val="FF0000"/>
              </a:solidFill>
            </a:endParaRPr>
          </a:p>
          <a:p>
            <a:pPr lvl="1">
              <a:defRPr/>
            </a:pPr>
            <a:r>
              <a:rPr kumimoji="1" lang="zh-TW"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600" b="1" kern="0" dirty="0">
                <a:solidFill>
                  <a:srgbClr val="24235C"/>
                </a:solidFill>
              </a:rPr>
              <a:t>システム管理者</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600" b="1" kern="0" dirty="0">
                <a:solidFill>
                  <a:srgbClr val="24235C"/>
                </a:solidFill>
              </a:rPr>
              <a:t>被害の早期発見</a:t>
            </a: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システム操作履歴の監視</a:t>
            </a:r>
          </a:p>
          <a:p>
            <a:pPr lvl="3">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機密情報へのアクセス履歴や利用者の操作履歴等の</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ログを監視する</a:t>
            </a:r>
          </a:p>
          <a:p>
            <a:pPr lvl="3">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監視していることを</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従業員に周知する</a:t>
            </a:r>
          </a:p>
          <a:p>
            <a:pPr lvl="3">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退職予定者の</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退職前後の監視を強化</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2">
              <a:defRPr/>
            </a:pPr>
            <a:endPar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E9646ACE-0675-5933-4C09-4964EC5D92AC}"/>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47</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6C25B88E-0FD0-7F63-C909-8F269A7F2C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4827" y="2914136"/>
            <a:ext cx="1110333" cy="1110333"/>
          </a:xfrm>
          <a:prstGeom prst="rect">
            <a:avLst/>
          </a:prstGeom>
        </p:spPr>
      </p:pic>
      <p:pic>
        <p:nvPicPr>
          <p:cNvPr id="8" name="Picture 2">
            <a:extLst>
              <a:ext uri="{FF2B5EF4-FFF2-40B4-BE49-F238E27FC236}">
                <a16:creationId xmlns:a16="http://schemas.microsoft.com/office/drawing/2014/main" id="{0583BA5E-F00D-510C-0259-B60F72152D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89010" y="3021289"/>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3F655258-B807-EBD1-72F8-8BF92DE0B2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6835" y="4692260"/>
            <a:ext cx="757687" cy="1199432"/>
          </a:xfrm>
          <a:prstGeom prst="rect">
            <a:avLst/>
          </a:prstGeom>
        </p:spPr>
      </p:pic>
      <p:pic>
        <p:nvPicPr>
          <p:cNvPr id="10" name="図 9">
            <a:extLst>
              <a:ext uri="{FF2B5EF4-FFF2-40B4-BE49-F238E27FC236}">
                <a16:creationId xmlns:a16="http://schemas.microsoft.com/office/drawing/2014/main" id="{63ED6C75-ECC2-1BED-7BF0-E6C2629F9C13}"/>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10329421" y="4444884"/>
            <a:ext cx="1099425" cy="906503"/>
          </a:xfrm>
          <a:prstGeom prst="rect">
            <a:avLst/>
          </a:prstGeom>
        </p:spPr>
      </p:pic>
      <p:pic>
        <p:nvPicPr>
          <p:cNvPr id="11" name="図 10">
            <a:extLst>
              <a:ext uri="{FF2B5EF4-FFF2-40B4-BE49-F238E27FC236}">
                <a16:creationId xmlns:a16="http://schemas.microsoft.com/office/drawing/2014/main" id="{FFD23DCE-812B-F835-2836-C46DB259AD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4547" y="5062451"/>
            <a:ext cx="653864" cy="663989"/>
          </a:xfrm>
          <a:prstGeom prst="rect">
            <a:avLst/>
          </a:prstGeom>
        </p:spPr>
      </p:pic>
    </p:spTree>
    <p:extLst>
      <p:ext uri="{BB962C8B-B14F-4D97-AF65-F5344CB8AC3E}">
        <p14:creationId xmlns:p14="http://schemas.microsoft.com/office/powerpoint/2010/main" val="1981426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73557-CF9A-506C-65D8-10F46C098F4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B8AE75E-8A77-8A5D-D265-B8170E08FB7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【4</a:t>
            </a:r>
            <a:r>
              <a:rPr lang="ja-JP" altLang="en-US" kern="0">
                <a:solidFill>
                  <a:schemeClr val="tx1"/>
                </a:solidFill>
              </a:rPr>
              <a:t>位</a:t>
            </a:r>
            <a:r>
              <a:rPr lang="en-US" altLang="ja-JP" kern="0">
                <a:solidFill>
                  <a:schemeClr val="tx1"/>
                </a:solidFill>
              </a:rPr>
              <a:t>】</a:t>
            </a:r>
            <a:r>
              <a:rPr lang="ja-JP" altLang="en-US" kern="0">
                <a:solidFill>
                  <a:schemeClr val="tx1"/>
                </a:solidFill>
              </a:rPr>
              <a:t>内部不正による情報漏えい等</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5B970201-8286-8BD0-3910-40FF4AF90E5C}"/>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600" b="1" kern="0" dirty="0"/>
              <a:t>対策</a:t>
            </a:r>
            <a:endParaRPr lang="en-US" altLang="ja-JP" sz="2600" b="1" kern="0" baseline="30000" dirty="0">
              <a:solidFill>
                <a:srgbClr val="FF0000"/>
              </a:solidFill>
            </a:endParaRPr>
          </a:p>
          <a:p>
            <a:pPr lvl="1">
              <a:defRPr/>
            </a:pPr>
            <a:r>
              <a:rPr kumimoji="1" lang="zh-TW"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600" b="1" kern="0" dirty="0">
                <a:solidFill>
                  <a:srgbClr val="24235C"/>
                </a:solidFill>
              </a:rPr>
              <a:t>システム管理者</a:t>
            </a:r>
            <a:r>
              <a:rPr kumimoji="1" lang="en-US" altLang="zh-TW"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被害に遭った際の対応</a:t>
            </a:r>
            <a:r>
              <a:rPr kumimoji="1" lang="en-US" altLang="ja-JP"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ja-JP" altLang="en-US" sz="26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p>
          <a:p>
            <a:pPr lvl="3">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内部不正者に対する適切な</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処罰の実施</a:t>
            </a:r>
          </a:p>
          <a:p>
            <a:pPr lvl="2">
              <a:defRPr/>
            </a:pPr>
            <a:endPar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2324A30B-4DFB-CA46-63E9-1EEAB213443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48</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A00B121B-67BE-69A3-161E-D1F10618EC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4827" y="2914136"/>
            <a:ext cx="1110333" cy="1110333"/>
          </a:xfrm>
          <a:prstGeom prst="rect">
            <a:avLst/>
          </a:prstGeom>
        </p:spPr>
      </p:pic>
      <p:pic>
        <p:nvPicPr>
          <p:cNvPr id="8" name="Picture 2">
            <a:extLst>
              <a:ext uri="{FF2B5EF4-FFF2-40B4-BE49-F238E27FC236}">
                <a16:creationId xmlns:a16="http://schemas.microsoft.com/office/drawing/2014/main" id="{721B7A9B-B766-24B2-8C53-ECE68E729B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89010" y="3021289"/>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C775C39F-0346-4964-5378-683CA1F38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6835" y="4692260"/>
            <a:ext cx="757687" cy="1199432"/>
          </a:xfrm>
          <a:prstGeom prst="rect">
            <a:avLst/>
          </a:prstGeom>
        </p:spPr>
      </p:pic>
      <p:pic>
        <p:nvPicPr>
          <p:cNvPr id="10" name="図 9">
            <a:extLst>
              <a:ext uri="{FF2B5EF4-FFF2-40B4-BE49-F238E27FC236}">
                <a16:creationId xmlns:a16="http://schemas.microsoft.com/office/drawing/2014/main" id="{83D1905B-7106-47C0-C7BF-CAA9838BC2D5}"/>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10329421" y="4444884"/>
            <a:ext cx="1099425" cy="906503"/>
          </a:xfrm>
          <a:prstGeom prst="rect">
            <a:avLst/>
          </a:prstGeom>
        </p:spPr>
      </p:pic>
      <p:pic>
        <p:nvPicPr>
          <p:cNvPr id="11" name="図 10">
            <a:extLst>
              <a:ext uri="{FF2B5EF4-FFF2-40B4-BE49-F238E27FC236}">
                <a16:creationId xmlns:a16="http://schemas.microsoft.com/office/drawing/2014/main" id="{3E7ECA52-6409-6263-A1E3-6D57B25CF0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4547" y="5062451"/>
            <a:ext cx="653864" cy="663989"/>
          </a:xfrm>
          <a:prstGeom prst="rect">
            <a:avLst/>
          </a:prstGeom>
        </p:spPr>
      </p:pic>
    </p:spTree>
    <p:extLst>
      <p:ext uri="{BB962C8B-B14F-4D97-AF65-F5344CB8AC3E}">
        <p14:creationId xmlns:p14="http://schemas.microsoft.com/office/powerpoint/2010/main" val="417629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F5524-40FC-82E0-714E-91EEDD43CC3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9DD428F-9F5C-1C09-2F06-BF97D5D7228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D1F79B19-DFA9-F936-5133-CB82B837F780}"/>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機密情報等</a:t>
            </a:r>
            <a:r>
              <a:rPr kumimoji="1" lang="ja-JP" altLang="en-US" sz="24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の窃取や</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業務妨害</a:t>
            </a:r>
            <a:r>
              <a:rPr kumimoji="1" lang="ja-JP" altLang="en-US" sz="24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を目的とし、</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特定の組織</a:t>
            </a:r>
            <a:r>
              <a:rPr kumimoji="1" lang="ja-JP" altLang="en-US" sz="24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（民間企業、官公庁、団体等）</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を狙う</a:t>
            </a:r>
          </a:p>
          <a:p>
            <a:pPr defTabSz="914400">
              <a:defRPr/>
            </a:pPr>
            <a:endPar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defTabSz="914400">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標的とする組織の状況に応じて攻撃手口を変える等</a:t>
            </a:r>
            <a:r>
              <a:rPr kumimoji="1" lang="ja-JP" altLang="en-US" sz="2400" b="1" i="0" strike="noStrike" kern="0" cap="none" spc="0" normalizeH="0" baseline="0" noProof="0" dirty="0">
                <a:ln>
                  <a:noFill/>
                </a:ln>
                <a:effectLst/>
                <a:uLnTx/>
                <a:uFillTx/>
                <a:latin typeface="Meiryo UI" panose="020B0604030504040204" pitchFamily="34" charset="-128"/>
                <a:ea typeface="Meiryo UI" panose="020B0604030504040204" pitchFamily="34" charset="-128"/>
              </a:rPr>
              <a:t>巧みな攻撃手法で目的を果たそうとする</a:t>
            </a:r>
          </a:p>
        </p:txBody>
      </p:sp>
      <p:sp>
        <p:nvSpPr>
          <p:cNvPr id="7" name="スライド番号プレースホルダー 4">
            <a:extLst>
              <a:ext uri="{FF2B5EF4-FFF2-40B4-BE49-F238E27FC236}">
                <a16:creationId xmlns:a16="http://schemas.microsoft.com/office/drawing/2014/main" id="{D2369390-21DC-C95A-DADB-04662593C59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49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78413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90CA877B-9597-774B-D2F5-CD54B45E232A}"/>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情報セキュリティ</a:t>
            </a:r>
            <a:r>
              <a:rPr lang="en-US" altLang="ja-JP" kern="0" dirty="0">
                <a:solidFill>
                  <a:schemeClr val="tx1"/>
                </a:solidFill>
              </a:rPr>
              <a:t>10</a:t>
            </a:r>
            <a:r>
              <a:rPr lang="ja-JP" altLang="en-US" kern="0" dirty="0">
                <a:solidFill>
                  <a:schemeClr val="tx1"/>
                </a:solidFill>
              </a:rPr>
              <a:t>大脅威 </a:t>
            </a:r>
            <a:r>
              <a:rPr lang="en-US" altLang="ja-JP" kern="0" dirty="0">
                <a:solidFill>
                  <a:schemeClr val="tx1"/>
                </a:solidFill>
              </a:rPr>
              <a:t>2025</a:t>
            </a:r>
            <a:endParaRPr lang="ja-JP" altLang="en-US" kern="0" dirty="0">
              <a:solidFill>
                <a:schemeClr val="tx1"/>
              </a:solidFill>
            </a:endParaRPr>
          </a:p>
        </p:txBody>
      </p:sp>
      <p:graphicFrame>
        <p:nvGraphicFramePr>
          <p:cNvPr id="4" name="コンテンツ プレースホルダー 3">
            <a:extLst>
              <a:ext uri="{FF2B5EF4-FFF2-40B4-BE49-F238E27FC236}">
                <a16:creationId xmlns:a16="http://schemas.microsoft.com/office/drawing/2014/main" id="{109CF6E9-A6C1-708B-A2A7-2D4EA5B7B682}"/>
              </a:ext>
            </a:extLst>
          </p:cNvPr>
          <p:cNvGraphicFramePr>
            <a:graphicFrameLocks/>
          </p:cNvGraphicFramePr>
          <p:nvPr>
            <p:extLst>
              <p:ext uri="{D42A27DB-BD31-4B8C-83A1-F6EECF244321}">
                <p14:modId xmlns:p14="http://schemas.microsoft.com/office/powerpoint/2010/main" val="4083514959"/>
              </p:ext>
            </p:extLst>
          </p:nvPr>
        </p:nvGraphicFramePr>
        <p:xfrm>
          <a:off x="424800" y="1296000"/>
          <a:ext cx="11339736" cy="5198402"/>
        </p:xfrm>
        <a:graphic>
          <a:graphicData uri="http://schemas.openxmlformats.org/drawingml/2006/table">
            <a:tbl>
              <a:tblPr firstRow="1" firstCol="1" bandRow="1"/>
              <a:tblGrid>
                <a:gridCol w="1013323">
                  <a:extLst>
                    <a:ext uri="{9D8B030D-6E8A-4147-A177-3AD203B41FA5}">
                      <a16:colId xmlns:a16="http://schemas.microsoft.com/office/drawing/2014/main" val="1685267328"/>
                    </a:ext>
                  </a:extLst>
                </a:gridCol>
                <a:gridCol w="6024870">
                  <a:extLst>
                    <a:ext uri="{9D8B030D-6E8A-4147-A177-3AD203B41FA5}">
                      <a16:colId xmlns:a16="http://schemas.microsoft.com/office/drawing/2014/main" val="20000"/>
                    </a:ext>
                  </a:extLst>
                </a:gridCol>
                <a:gridCol w="1801276">
                  <a:extLst>
                    <a:ext uri="{9D8B030D-6E8A-4147-A177-3AD203B41FA5}">
                      <a16:colId xmlns:a16="http://schemas.microsoft.com/office/drawing/2014/main" val="20001"/>
                    </a:ext>
                  </a:extLst>
                </a:gridCol>
                <a:gridCol w="2500267">
                  <a:extLst>
                    <a:ext uri="{9D8B030D-6E8A-4147-A177-3AD203B41FA5}">
                      <a16:colId xmlns:a16="http://schemas.microsoft.com/office/drawing/2014/main" val="20002"/>
                    </a:ext>
                  </a:extLst>
                </a:gridCol>
              </a:tblGrid>
              <a:tr h="106883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altLang="en-US" sz="22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順位</a:t>
                      </a:r>
                      <a:endParaRPr lang="ja-JP" sz="22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組織</a:t>
                      </a: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」向け脅威</a:t>
                      </a:r>
                      <a:endParaRPr lang="ja-JP" sz="2200" b="1"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大脅威での</a:t>
                      </a:r>
                      <a:endParaRPr lang="en-US" alt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ランサム攻撃による被害</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システムの脆弱性を突いた攻撃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内部不正による情報漏えい等</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機密情報等を狙った標的型攻撃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地政学的リスクに起因するサイバー攻撃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初選出</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分散型サービス妨害攻撃（</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DDoS</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年ぶり</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ビジネスメール詐欺</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不注意による情報漏えい等</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
        <p:nvSpPr>
          <p:cNvPr id="7" name="スライド番号プレースホルダー 4">
            <a:extLst>
              <a:ext uri="{FF2B5EF4-FFF2-40B4-BE49-F238E27FC236}">
                <a16:creationId xmlns:a16="http://schemas.microsoft.com/office/drawing/2014/main" id="{8823110A-2E8C-3F20-D32A-508E577D294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668308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F3FD-1AFB-CB05-FFBA-4BEBE73AB0CD}"/>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9B5CF62-14EA-77CE-068C-4E8C437F481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C289E0E7-E933-4596-FFA7-15C4FF471FF5}"/>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攻撃手口</a:t>
            </a:r>
            <a:endParaRPr lang="en-US" altLang="ja-JP" sz="2400" b="1" kern="0" dirty="0"/>
          </a:p>
          <a:p>
            <a:pPr lvl="1">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不正アクセス</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標的組織が利用する</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サービスや機器の脆弱性</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を悪用して</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不正アクセス</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をし、</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組織内部に侵入</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クラウドサービス</a:t>
            </a:r>
          </a:p>
          <a:p>
            <a:pPr lvl="3">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a:t>
            </a:r>
          </a:p>
          <a:p>
            <a:pPr lvl="3">
              <a:defRPr/>
            </a:pPr>
            <a:r>
              <a:rPr kumimoji="1" lang="en-US" altLang="ja-JP"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VPN </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装置</a:t>
            </a:r>
          </a:p>
          <a:p>
            <a:pPr lvl="2">
              <a:defRPr/>
            </a:pP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認証情報等を窃取</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正規の経路</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で組織のシステムへ</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再侵入</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2">
              <a:defRPr/>
            </a:pPr>
            <a:endParaRPr kumimoji="1" lang="ja-JP" altLang="en-US" sz="2100" b="1" i="0" strike="noStrike" kern="0" cap="none" spc="0" normalizeH="0" baseline="0" noProof="0" dirty="0">
              <a:ln>
                <a:noFill/>
              </a:ln>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C91E4B8E-78DA-E526-66A6-0A392F7078A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738587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65A5-DA88-A5C6-3C63-43D73E8808F3}"/>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EFC1100-D4E9-6C5D-C0F5-D7DFFBDA77B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DF7A85B-403B-E57F-7C2C-443F8EC86D9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攻撃手口</a:t>
            </a:r>
            <a:endParaRPr lang="en-US" altLang="ja-JP" sz="2400" b="1" kern="0" dirty="0"/>
          </a:p>
          <a:p>
            <a:pPr lvl="1">
              <a:defRPr/>
            </a:pPr>
            <a:r>
              <a:rPr lang="ja-JP" altLang="en-US" sz="2400" b="1" kern="0" dirty="0">
                <a:solidFill>
                  <a:srgbClr val="24235C"/>
                </a:solidFill>
              </a:rPr>
              <a:t>メールを用いた攻撃</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メールからマルウェアに感染させる</a:t>
            </a:r>
          </a:p>
          <a:p>
            <a:pPr lvl="3">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マルウェアを仕込んだ</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添付ファイルを開封</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p>
          <a:p>
            <a:pPr lvl="3">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メール本文に記載したリンク先にマルウェアを仕込み、</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リンクにアクセス</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p>
          <a:p>
            <a:pPr lvl="2">
              <a:defRPr/>
            </a:pPr>
            <a:endPar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標的組織の従業員や職員になりすます</a:t>
            </a:r>
          </a:p>
          <a:p>
            <a:pPr lvl="3">
              <a:defRPr/>
            </a:pP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メール本文や件名、添付ファイル名は</a:t>
            </a: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業務や取引に関連するように偽装</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3">
              <a:defRPr/>
            </a:pPr>
            <a:r>
              <a:rPr kumimoji="1" lang="ja-JP" altLang="en-US" sz="20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実在する組織の差出人名</a:t>
            </a:r>
            <a:r>
              <a:rPr kumimoji="1" lang="ja-JP" altLang="en-US" sz="20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が使われる</a:t>
            </a:r>
          </a:p>
          <a:p>
            <a:pPr lvl="2">
              <a:defRPr/>
            </a:pPr>
            <a:endParaRPr kumimoji="1" lang="ja-JP" altLang="en-US" sz="2100" b="1" i="0" strike="noStrike" kern="0" cap="none" spc="0" normalizeH="0" baseline="0" noProof="0" dirty="0">
              <a:ln>
                <a:noFill/>
              </a:ln>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012A3970-7290-A0BC-2ACC-0F93E5E6D65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51</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567323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FD60-7072-C693-16A4-0930BB45C8F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C5A9B64-1724-110D-BFA3-3B813A6D36B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0885FFE1-D5B1-908D-D0E1-41962C9F5A57}"/>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攻撃手口</a:t>
            </a:r>
            <a:endParaRPr lang="en-US" altLang="ja-JP" sz="2400" b="1" kern="0" dirty="0"/>
          </a:p>
          <a:p>
            <a:pPr lvl="1">
              <a:defRPr/>
            </a:pP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 </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サイトの改ざん（水飲み場型攻撃）</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標的組織が</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頻繁に利用する </a:t>
            </a:r>
            <a:r>
              <a:rPr kumimoji="1" lang="en-US" altLang="ja-JP"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サイトを調査し、改ざん</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lvl="2">
              <a:defRPr/>
            </a:pPr>
            <a:endPar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従業員が</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その </a:t>
            </a:r>
            <a:r>
              <a:rPr kumimoji="1" lang="en-US" altLang="ja-JP"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サイトにアクセスし、偽装されたマルウェアをインストールするなどして</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 </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a:t>
            </a:r>
            <a:r>
              <a:rPr kumimoji="1" lang="ja-JP" altLang="en-US" sz="24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感染</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p>
          <a:p>
            <a:pPr lvl="2">
              <a:defRPr/>
            </a:pPr>
            <a:endParaRPr kumimoji="1" lang="ja-JP" altLang="en-US" sz="2100" b="1" i="0" strike="noStrike" kern="0" cap="none" spc="0" normalizeH="0" baseline="0" noProof="0" dirty="0">
              <a:ln>
                <a:noFill/>
              </a:ln>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48075889-941C-9AB1-31F6-C05A4E69C84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52</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966391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C38B-7EAD-A0DD-EFE5-EE5BC966B3A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8D8D995-FAA7-85D3-6230-9165A9E733D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D2EA46BD-F00F-14CE-7C4A-56855E1E580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400" b="1" kern="0" dirty="0"/>
              <a:t>2024</a:t>
            </a:r>
            <a:r>
              <a:rPr lang="ja-JP" altLang="en-US" sz="2400" b="1" kern="0" dirty="0"/>
              <a:t>年の事例</a:t>
            </a:r>
            <a:r>
              <a:rPr lang="en-US" altLang="ja-JP" sz="2400" b="1" kern="0" dirty="0"/>
              <a:t>/</a:t>
            </a:r>
            <a:r>
              <a:rPr lang="ja-JP" altLang="en-US" sz="2400" b="1" kern="0" dirty="0"/>
              <a:t>傾向①</a:t>
            </a:r>
            <a:endParaRPr lang="en-US" altLang="ja-JP" sz="2400" b="1" kern="0" dirty="0"/>
          </a:p>
          <a:p>
            <a:pPr lvl="1">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マルウェア感染による情報漏えい</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3</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月、富士通にて情報漏えいが発生した</a:t>
            </a:r>
          </a:p>
          <a:p>
            <a:pPr lvl="2">
              <a:defRPr/>
            </a:pPr>
            <a:endPar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原因はマルウェアによるもの</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と見られるが、</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様々な偽装を行って検知されにくく</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するなど高度な手法を用いていたため、</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発見が非常に困難</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であった</a:t>
            </a:r>
          </a:p>
          <a:p>
            <a:pPr lvl="2">
              <a:defRPr/>
            </a:pPr>
            <a:endPar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通信ログや操作ログを確認したところ、個人情報を含むファイルが社外に持ち出されたおそれがあった</a:t>
            </a:r>
          </a:p>
        </p:txBody>
      </p:sp>
      <p:sp>
        <p:nvSpPr>
          <p:cNvPr id="7" name="スライド番号プレースホルダー 4">
            <a:extLst>
              <a:ext uri="{FF2B5EF4-FFF2-40B4-BE49-F238E27FC236}">
                <a16:creationId xmlns:a16="http://schemas.microsoft.com/office/drawing/2014/main" id="{7350AECD-375A-8D21-E3ED-59E44347B7F2}"/>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53</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6868B85F-E7ED-BB74-DA95-DB7378A4FC65}"/>
              </a:ext>
            </a:extLst>
          </p:cNvPr>
          <p:cNvSpPr txBox="1"/>
          <p:nvPr/>
        </p:nvSpPr>
        <p:spPr>
          <a:xfrm>
            <a:off x="620219" y="5400983"/>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個人情報を含む情報漏えいのおそれについて（富士通）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https://pr.fujitsu.com/jp/news/2024/07/9.html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富士通が</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月セキュリティー事故の調査結果発表、個人情報含むファイルに複製コマンド（日経クロステック）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https://xtech.nikkei.com/atcl/nxt/news/24/01158/</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富士通がマルウェア感染による情報漏洩の可能性（デジタルデータ フォレンジック）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https://digitaldata-forensics.com/column/cyber_security/15146/</a:t>
            </a:r>
            <a:endParaRPr lang="en-US" altLang="ja-JP" sz="1000" dirty="0">
              <a:solidFill>
                <a:schemeClr val="accent6">
                  <a:lumMod val="10000"/>
                </a:schemeClr>
              </a:solidFill>
              <a:latin typeface="+mn-ea"/>
            </a:endParaRPr>
          </a:p>
        </p:txBody>
      </p:sp>
    </p:spTree>
    <p:extLst>
      <p:ext uri="{BB962C8B-B14F-4D97-AF65-F5344CB8AC3E}">
        <p14:creationId xmlns:p14="http://schemas.microsoft.com/office/powerpoint/2010/main" val="3343864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C937-830C-C7DE-9B2A-168EBDA4CB5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A3E529BF-A582-5BD1-1F78-4B61E76C98F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217049DA-369A-1D58-E4C6-4A824414EC91}"/>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400" b="1" kern="0" dirty="0"/>
              <a:t>2024</a:t>
            </a:r>
            <a:r>
              <a:rPr lang="ja-JP" altLang="en-US" sz="2400" b="1" kern="0" dirty="0"/>
              <a:t>年の事例</a:t>
            </a:r>
            <a:r>
              <a:rPr lang="en-US" altLang="ja-JP" sz="2400" b="1" kern="0" dirty="0"/>
              <a:t>/</a:t>
            </a:r>
            <a:r>
              <a:rPr lang="ja-JP" altLang="en-US" sz="2400" b="1" kern="0" dirty="0"/>
              <a:t>傾向②</a:t>
            </a:r>
            <a:endParaRPr lang="en-US" altLang="ja-JP" sz="2400" b="1" kern="0" dirty="0"/>
          </a:p>
          <a:p>
            <a:pPr lvl="1">
              <a:defRPr/>
            </a:pP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日本の暗号資産関連事業者へのサイバー攻撃</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5</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DMM Bitcoin </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から約 </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482 </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億円相当の</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暗号資産が窃取</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された</a:t>
            </a:r>
          </a:p>
          <a:p>
            <a:pPr lvl="2">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サイバー攻撃グループ </a:t>
            </a:r>
            <a:r>
              <a:rPr kumimoji="1" lang="en-US" altLang="ja-JP" sz="2100" b="1" i="0" strike="noStrike" kern="0" cap="none" spc="0" normalizeH="0" baseline="0" noProof="0" dirty="0" err="1">
                <a:ln>
                  <a:noFill/>
                </a:ln>
                <a:solidFill>
                  <a:srgbClr val="24235C"/>
                </a:solidFill>
                <a:effectLst/>
                <a:uLnTx/>
                <a:uFillTx/>
                <a:latin typeface="Meiryo UI" panose="020B0604030504040204" pitchFamily="34" charset="-128"/>
                <a:ea typeface="Meiryo UI" panose="020B0604030504040204" pitchFamily="34" charset="-128"/>
              </a:rPr>
              <a:t>TraderTraitor</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リクルーターになりすまし</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、暗号資産ウォレットソフトウェアを開発する</a:t>
            </a:r>
            <a:r>
              <a:rPr kumimoji="1" lang="en-US" altLang="ja-JP" sz="2100" b="1" i="0" strike="noStrike" kern="0" cap="none" spc="0" normalizeH="0" baseline="0" noProof="0" dirty="0" err="1">
                <a:ln>
                  <a:noFill/>
                </a:ln>
                <a:solidFill>
                  <a:srgbClr val="24235C"/>
                </a:solidFill>
                <a:effectLst/>
                <a:uLnTx/>
                <a:uFillTx/>
                <a:latin typeface="Meiryo UI" panose="020B0604030504040204" pitchFamily="34" charset="-128"/>
                <a:ea typeface="Meiryo UI" panose="020B0604030504040204" pitchFamily="34" charset="-128"/>
              </a:rPr>
              <a:t>Ginco</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従業員に接触</a:t>
            </a:r>
          </a:p>
          <a:p>
            <a:pPr lvl="2">
              <a:defRPr/>
            </a:pP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採用前試験を装った悪意あるスクリプトを送付</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し、その従業員の</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PC</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の情報を窃取</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a:t>
            </a:r>
          </a:p>
          <a:p>
            <a:pPr lvl="2">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その後、この</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従業員になりすまし、システムに不正アクセスした上で、</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DMM Bitcoin </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の暗号資産を盗み出した</a:t>
            </a:r>
          </a:p>
        </p:txBody>
      </p:sp>
      <p:sp>
        <p:nvSpPr>
          <p:cNvPr id="7" name="スライド番号プレースホルダー 4">
            <a:extLst>
              <a:ext uri="{FF2B5EF4-FFF2-40B4-BE49-F238E27FC236}">
                <a16:creationId xmlns:a16="http://schemas.microsoft.com/office/drawing/2014/main" id="{F3E6ACAB-22DC-B7B4-3A9F-605BC4EF587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54</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539BD269-9BF3-0204-4D68-931CAC622C12}"/>
              </a:ext>
            </a:extLst>
          </p:cNvPr>
          <p:cNvSpPr txBox="1"/>
          <p:nvPr/>
        </p:nvSpPr>
        <p:spPr>
          <a:xfrm>
            <a:off x="654725" y="5280213"/>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重要</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暗号資産の不正流出発生に関するご報告（第一報）（</a:t>
            </a:r>
            <a:r>
              <a:rPr lang="en-US" altLang="ja-JP" sz="1000" dirty="0">
                <a:solidFill>
                  <a:schemeClr val="accent6">
                    <a:lumMod val="10000"/>
                  </a:schemeClr>
                </a:solidFill>
                <a:latin typeface="+mn-ea"/>
              </a:rPr>
              <a:t>DMM Bitcoin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https://bitcoin.dmm.com/news/20240531_01</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北朝鮮を背景とするサイバー攻撃グループ</a:t>
            </a:r>
            <a:r>
              <a:rPr lang="en-US" altLang="ja-JP" sz="1000" dirty="0" err="1">
                <a:solidFill>
                  <a:schemeClr val="accent6">
                    <a:lumMod val="10000"/>
                  </a:schemeClr>
                </a:solidFill>
                <a:latin typeface="+mn-ea"/>
              </a:rPr>
              <a:t>TraderTraitor</a:t>
            </a:r>
            <a:r>
              <a:rPr lang="ja-JP" altLang="en-US" sz="1000" dirty="0">
                <a:solidFill>
                  <a:schemeClr val="accent6">
                    <a:lumMod val="10000"/>
                  </a:schemeClr>
                </a:solidFill>
                <a:latin typeface="+mn-ea"/>
              </a:rPr>
              <a:t>による暗号資産関連事業者を標的としたサイバー攻撃について（警察庁）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https://www.npa.go.jp/bureau/cyber/koho/caution/caution20241224.html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重要</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口座及び預かり資産の</a:t>
            </a:r>
            <a:r>
              <a:rPr lang="en-US" altLang="ja-JP" sz="1000" dirty="0">
                <a:solidFill>
                  <a:schemeClr val="accent6">
                    <a:lumMod val="10000"/>
                  </a:schemeClr>
                </a:solidFill>
                <a:latin typeface="+mn-ea"/>
              </a:rPr>
              <a:t>SBI VC</a:t>
            </a:r>
            <a:r>
              <a:rPr lang="ja-JP" altLang="en-US" sz="1000" dirty="0">
                <a:solidFill>
                  <a:schemeClr val="accent6">
                    <a:lumMod val="10000"/>
                  </a:schemeClr>
                </a:solidFill>
                <a:latin typeface="+mn-ea"/>
              </a:rPr>
              <a:t>トレードへの移管に向けた基本合意について（</a:t>
            </a:r>
            <a:r>
              <a:rPr lang="en-US" altLang="ja-JP" sz="1000" dirty="0">
                <a:solidFill>
                  <a:schemeClr val="accent6">
                    <a:lumMod val="10000"/>
                  </a:schemeClr>
                </a:solidFill>
                <a:latin typeface="+mn-ea"/>
              </a:rPr>
              <a:t>DMM Bitcoin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https://bitcoin.dmm.com/news/20241202_01</a:t>
            </a:r>
            <a:endParaRPr lang="en-US" altLang="ja-JP" sz="1000" dirty="0">
              <a:solidFill>
                <a:srgbClr val="0000FF"/>
              </a:solidFill>
              <a:latin typeface="+mn-ea"/>
            </a:endParaRPr>
          </a:p>
        </p:txBody>
      </p:sp>
    </p:spTree>
    <p:extLst>
      <p:ext uri="{BB962C8B-B14F-4D97-AF65-F5344CB8AC3E}">
        <p14:creationId xmlns:p14="http://schemas.microsoft.com/office/powerpoint/2010/main" val="235333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83DED-ED1D-CE7B-C0F6-E11B95565D6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ECDD47C-0C1D-BC2D-57FE-42FCC6D98D7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9FF67117-C4D5-71C2-A57B-88ECBA8FB295}"/>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en-US" altLang="ja-JP" sz="2400" b="1" kern="0" dirty="0"/>
              <a:t>2024</a:t>
            </a:r>
            <a:r>
              <a:rPr lang="ja-JP" altLang="en-US" sz="2400" b="1" kern="0" dirty="0"/>
              <a:t>年の事例</a:t>
            </a:r>
            <a:r>
              <a:rPr lang="en-US" altLang="ja-JP" sz="2400" b="1" kern="0" dirty="0"/>
              <a:t>/</a:t>
            </a:r>
            <a:r>
              <a:rPr lang="ja-JP" altLang="en-US" sz="2400" b="1" kern="0" dirty="0"/>
              <a:t>傾向③</a:t>
            </a:r>
            <a:endParaRPr lang="en-US" altLang="ja-JP" sz="2400" b="1" kern="0" dirty="0"/>
          </a:p>
          <a:p>
            <a:pPr lvl="1">
              <a:defRPr/>
            </a:pP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JAXA </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に対する不正アクセスの対応状況を公表</a:t>
            </a:r>
            <a:endPar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7</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月、前年</a:t>
            </a:r>
            <a:r>
              <a:rPr kumimoji="1" lang="en-US" altLang="ja-JP"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6</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月に発生した </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JAXA </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に対する不正アクセス</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について、対応状況を公表した</a:t>
            </a:r>
          </a:p>
          <a:p>
            <a:pPr lvl="2">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攻撃は、一般業務の情報を扱うネットワークへの攻撃であった  ため、ロケットや人工衛星に関する情報の漏えいはなかったが、</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機密保持契約締結を含む情報が漏えい</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したとみられる</a:t>
            </a:r>
          </a:p>
          <a:p>
            <a:pPr lvl="2">
              <a:defRPr/>
            </a:pP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不正アクセスは</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2024</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年</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1</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月以降も複数回発生</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a:t>
            </a:r>
          </a:p>
          <a:p>
            <a:pPr lvl="2">
              <a:defRPr/>
            </a:pP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いずれも </a:t>
            </a:r>
            <a:r>
              <a:rPr kumimoji="1" lang="en-US" altLang="ja-JP"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VPN </a:t>
            </a:r>
            <a:r>
              <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機器の脆弱性を狙った攻撃</a:t>
            </a:r>
            <a:r>
              <a:rPr kumimoji="1" lang="ja-JP" altLang="en-US" sz="21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であることが確認された</a:t>
            </a:r>
          </a:p>
          <a:p>
            <a:pPr lvl="2">
              <a:defRPr/>
            </a:pPr>
            <a:endParaRPr kumimoji="1" lang="ja-JP" altLang="en-US" sz="21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B5D4C9EE-5BAE-8BE5-506E-8302029FE6D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55</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4043A96B-612C-6CB3-05B8-7573B83C0F6F}"/>
              </a:ext>
            </a:extLst>
          </p:cNvPr>
          <p:cNvSpPr txBox="1"/>
          <p:nvPr/>
        </p:nvSpPr>
        <p:spPr>
          <a:xfrm>
            <a:off x="602966" y="5562000"/>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JAXA</a:t>
            </a:r>
            <a:r>
              <a:rPr lang="ja-JP" altLang="en-US" sz="1000" dirty="0">
                <a:solidFill>
                  <a:schemeClr val="accent6">
                    <a:lumMod val="10000"/>
                  </a:schemeClr>
                </a:solidFill>
                <a:latin typeface="+mn-ea"/>
              </a:rPr>
              <a:t>において発生した不正アクセスによる情報漏洩について（宇宙航空研究開発機構）</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https://www.jaxa.jp/press/2024/07/20240705-2_j.html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JAXA</a:t>
            </a:r>
            <a:r>
              <a:rPr lang="ja-JP" altLang="en-US" sz="1000" dirty="0">
                <a:solidFill>
                  <a:schemeClr val="accent6">
                    <a:lumMod val="10000"/>
                  </a:schemeClr>
                </a:solidFill>
                <a:latin typeface="+mn-ea"/>
              </a:rPr>
              <a:t>に複数回サイバー攻撃、</a:t>
            </a:r>
            <a:r>
              <a:rPr lang="en-US" altLang="ja-JP" sz="1000" dirty="0">
                <a:solidFill>
                  <a:schemeClr val="accent6">
                    <a:lumMod val="10000"/>
                  </a:schemeClr>
                </a:solidFill>
                <a:latin typeface="+mn-ea"/>
              </a:rPr>
              <a:t>23〜24</a:t>
            </a:r>
            <a:r>
              <a:rPr lang="ja-JP" altLang="en-US" sz="1000" dirty="0">
                <a:solidFill>
                  <a:schemeClr val="accent6">
                    <a:lumMod val="10000"/>
                  </a:schemeClr>
                </a:solidFill>
                <a:latin typeface="+mn-ea"/>
              </a:rPr>
              <a:t>年 機密情報流出か（日本経済新聞）</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https://www.nikkei.com/article/DGXZQOUE210L20R20C24A6000000/</a:t>
            </a:r>
            <a:endParaRPr lang="en-US" altLang="ja-JP" sz="1000" dirty="0">
              <a:solidFill>
                <a:srgbClr val="0000FF"/>
              </a:solidFill>
              <a:latin typeface="+mn-ea"/>
            </a:endParaRPr>
          </a:p>
        </p:txBody>
      </p:sp>
    </p:spTree>
    <p:extLst>
      <p:ext uri="{BB962C8B-B14F-4D97-AF65-F5344CB8AC3E}">
        <p14:creationId xmlns:p14="http://schemas.microsoft.com/office/powerpoint/2010/main" val="569758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A66B3-C55C-63F2-3D91-1F92028B1AC0}"/>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0333FCA-BE22-27D2-2CA7-18AD7EA0BF5B}"/>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9E7EAB14-81C5-9FD7-046D-31C2A965E519}"/>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対策</a:t>
            </a:r>
            <a:endParaRPr lang="en-US" altLang="ja-JP" sz="2400" b="1" kern="0" dirty="0"/>
          </a:p>
          <a:p>
            <a:pPr lvl="1">
              <a:defRPr/>
            </a:pPr>
            <a:r>
              <a:rPr kumimoji="1" lang="zh-TW"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zh-TW"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zh-TW"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経営者層</a:t>
            </a:r>
            <a:r>
              <a:rPr kumimoji="1" lang="en-US" altLang="zh-TW"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lvl="1" indent="0">
              <a:buNone/>
              <a:defRPr/>
            </a:pP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組織としての体制確立</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を整備し、対応する</a:t>
            </a: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CISO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を配置</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を構築</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報告フォーマットは決めて</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おく</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有事の際の対応フローを確立、社員へ通知</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対応フロー通りに実施できるか訓練</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外部の協力依頼先を用意</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社内規則の整備</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や</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44326FA3-720B-CB59-6CF6-6F4E94E5DE6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56</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2F89DD3E-991E-A2A1-557B-5E915D0E23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8640" y="3916925"/>
            <a:ext cx="1063183" cy="919151"/>
          </a:xfrm>
          <a:prstGeom prst="rect">
            <a:avLst/>
          </a:prstGeom>
        </p:spPr>
      </p:pic>
      <p:pic>
        <p:nvPicPr>
          <p:cNvPr id="6" name="図 5">
            <a:extLst>
              <a:ext uri="{FF2B5EF4-FFF2-40B4-BE49-F238E27FC236}">
                <a16:creationId xmlns:a16="http://schemas.microsoft.com/office/drawing/2014/main" id="{7B56B6DD-65F4-80E8-36E9-A130597A9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0439" y="3071682"/>
            <a:ext cx="2066313" cy="670090"/>
          </a:xfrm>
          <a:prstGeom prst="rect">
            <a:avLst/>
          </a:prstGeom>
        </p:spPr>
      </p:pic>
      <p:grpSp>
        <p:nvGrpSpPr>
          <p:cNvPr id="8" name="グループ化 7">
            <a:extLst>
              <a:ext uri="{FF2B5EF4-FFF2-40B4-BE49-F238E27FC236}">
                <a16:creationId xmlns:a16="http://schemas.microsoft.com/office/drawing/2014/main" id="{523C78EC-DFBD-3EB3-A333-45D6107F2651}"/>
              </a:ext>
            </a:extLst>
          </p:cNvPr>
          <p:cNvGrpSpPr/>
          <p:nvPr/>
        </p:nvGrpSpPr>
        <p:grpSpPr>
          <a:xfrm>
            <a:off x="8467987" y="3555993"/>
            <a:ext cx="1566757" cy="307777"/>
            <a:chOff x="1326644" y="6237312"/>
            <a:chExt cx="1566757" cy="307777"/>
          </a:xfrm>
        </p:grpSpPr>
        <p:sp>
          <p:nvSpPr>
            <p:cNvPr id="9" name="四角形: 角を丸くする 8">
              <a:extLst>
                <a:ext uri="{FF2B5EF4-FFF2-40B4-BE49-F238E27FC236}">
                  <a16:creationId xmlns:a16="http://schemas.microsoft.com/office/drawing/2014/main" id="{122D975E-D11A-A3B2-B0B3-8A489C723AE4}"/>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32862B68-22F2-619D-E14B-0FA54C4C4527}"/>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pic>
        <p:nvPicPr>
          <p:cNvPr id="11"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C5CB3E62-25F7-C525-BEFA-3E9639E44D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073595" y="1714903"/>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36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57B6-FE3F-B8BB-A4F9-1ABD7FD45D4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5CC55663-2C6D-787B-0CCB-160859C3DD7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6C9E41E3-25E6-CC33-0227-99FFAC4C2CED}"/>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対策</a:t>
            </a:r>
            <a:endParaRPr lang="en-US" altLang="ja-JP" sz="2400" b="1" kern="0" dirty="0"/>
          </a:p>
          <a:p>
            <a:pPr lvl="1">
              <a:defRPr/>
            </a:pPr>
            <a:r>
              <a:rPr kumimoji="1" lang="zh-TW"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セキュリティ担当者、システム管理者</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情報の管理</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と</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運用規則策定</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サイバー攻撃</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に関する</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継続的な情報収集</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情報リテラシー、モラルを向上</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させる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インシデント対応の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定期的な訓練</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を実施</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サーバーや </a:t>
            </a:r>
            <a:r>
              <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PC</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、ネットワークに</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アプリケーション許可リスト</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の整備</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取引先の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セキュリティ対策実施状況の確認</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海外拠点等も含めた</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セキュリティ対策の向上</a:t>
            </a:r>
            <a:endParaRPr kumimoji="1" lang="en-US" altLang="ja-JP" sz="2000" b="0" i="0" u="sng" strike="noStrike" kern="0" cap="none" spc="0" normalizeH="0" baseline="3000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BCFD78EF-BD6A-ED75-3A60-07ED210A4EF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57</a:t>
            </a:fld>
            <a:endParaRPr lang="en-US" altLang="ja-JP" dirty="0">
              <a:solidFill>
                <a:prstClr val="black"/>
              </a:solidFill>
              <a:latin typeface="Arial" panose="020B0604020202020204"/>
              <a:ea typeface="ＭＳ Ｐゴシック" panose="020B0600070205080204" pitchFamily="50" charset="-128"/>
            </a:endParaRPr>
          </a:p>
        </p:txBody>
      </p:sp>
      <p:pic>
        <p:nvPicPr>
          <p:cNvPr id="13" name="図 12">
            <a:extLst>
              <a:ext uri="{FF2B5EF4-FFF2-40B4-BE49-F238E27FC236}">
                <a16:creationId xmlns:a16="http://schemas.microsoft.com/office/drawing/2014/main" id="{5A2810C2-2C7F-FEEB-D9E6-77C1668050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1532" y="3410977"/>
            <a:ext cx="2242525" cy="2337950"/>
          </a:xfrm>
          <a:prstGeom prst="rect">
            <a:avLst/>
          </a:prstGeom>
        </p:spPr>
      </p:pic>
      <p:pic>
        <p:nvPicPr>
          <p:cNvPr id="14" name="図 13">
            <a:extLst>
              <a:ext uri="{FF2B5EF4-FFF2-40B4-BE49-F238E27FC236}">
                <a16:creationId xmlns:a16="http://schemas.microsoft.com/office/drawing/2014/main" id="{4365C3BC-F37C-1D42-3593-30D8B230C9AC}"/>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31969" y="3584916"/>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726B29B1-28A2-4147-CC14-7FF593840A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81533" y="3549952"/>
            <a:ext cx="664364" cy="1256251"/>
          </a:xfrm>
          <a:prstGeom prst="rect">
            <a:avLst/>
          </a:prstGeom>
        </p:spPr>
      </p:pic>
    </p:spTree>
    <p:extLst>
      <p:ext uri="{BB962C8B-B14F-4D97-AF65-F5344CB8AC3E}">
        <p14:creationId xmlns:p14="http://schemas.microsoft.com/office/powerpoint/2010/main" val="1013852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BBF7-E4B3-A4DA-8682-2B136CAB73B0}"/>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5F31908-53EE-3976-0940-E50A2CDBE64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2E102331-61BD-A5F6-3508-B13F8D0C4E12}"/>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対策</a:t>
            </a:r>
            <a:endParaRPr lang="en-US" altLang="ja-JP" sz="2400" b="1" kern="0" dirty="0"/>
          </a:p>
          <a:p>
            <a:pPr lvl="1">
              <a:defRPr/>
            </a:pPr>
            <a:r>
              <a:rPr kumimoji="1" lang="zh-TW"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セキュリティ担当者、システム管理者</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被害の早期検知</a:t>
            </a:r>
            <a:r>
              <a:rPr kumimoji="1" lang="en-US" altLang="ja-JP"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サーバーや </a:t>
            </a:r>
            <a:r>
              <a:rPr kumimoji="1" lang="en-US" altLang="ja-JP"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PC</a:t>
            </a:r>
            <a:r>
              <a:rPr kumimoji="1" lang="ja-JP" altLang="en-US"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、ネットワークに</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を行う</a:t>
            </a:r>
            <a:endParaRPr kumimoji="1" lang="en-US" altLang="ja-JP"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を整備し、対応する</a:t>
            </a: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lvl="2">
              <a:defRPr/>
            </a:pPr>
            <a:endParaRPr lang="en-US" altLang="ja-JP" sz="2300" kern="0" dirty="0">
              <a:solidFill>
                <a:srgbClr val="D2D4D1">
                  <a:lumMod val="10000"/>
                </a:srgbClr>
              </a:solidFill>
            </a:endParaRPr>
          </a:p>
        </p:txBody>
      </p:sp>
      <p:sp>
        <p:nvSpPr>
          <p:cNvPr id="7" name="スライド番号プレースホルダー 4">
            <a:extLst>
              <a:ext uri="{FF2B5EF4-FFF2-40B4-BE49-F238E27FC236}">
                <a16:creationId xmlns:a16="http://schemas.microsoft.com/office/drawing/2014/main" id="{61AD8DAA-EFA5-336D-4849-05E4452738F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58</a:t>
            </a:fld>
            <a:endParaRPr lang="en-US" altLang="ja-JP" dirty="0">
              <a:solidFill>
                <a:prstClr val="black"/>
              </a:solidFill>
              <a:latin typeface="Arial" panose="020B0604020202020204"/>
              <a:ea typeface="ＭＳ Ｐゴシック" panose="020B0600070205080204" pitchFamily="50" charset="-128"/>
            </a:endParaRPr>
          </a:p>
        </p:txBody>
      </p:sp>
      <p:pic>
        <p:nvPicPr>
          <p:cNvPr id="13" name="図 12">
            <a:extLst>
              <a:ext uri="{FF2B5EF4-FFF2-40B4-BE49-F238E27FC236}">
                <a16:creationId xmlns:a16="http://schemas.microsoft.com/office/drawing/2014/main" id="{004DE521-CFA9-A47C-C2DB-141D43EB54E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1532" y="3410977"/>
            <a:ext cx="2242525" cy="2337950"/>
          </a:xfrm>
          <a:prstGeom prst="rect">
            <a:avLst/>
          </a:prstGeom>
        </p:spPr>
      </p:pic>
      <p:pic>
        <p:nvPicPr>
          <p:cNvPr id="14" name="図 13">
            <a:extLst>
              <a:ext uri="{FF2B5EF4-FFF2-40B4-BE49-F238E27FC236}">
                <a16:creationId xmlns:a16="http://schemas.microsoft.com/office/drawing/2014/main" id="{497E222E-AC08-8578-F1EC-A5A39BE98C0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31969" y="3584916"/>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8ED157BB-49B4-B91A-2F45-035CAC8082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81533" y="3549952"/>
            <a:ext cx="664364" cy="1256251"/>
          </a:xfrm>
          <a:prstGeom prst="rect">
            <a:avLst/>
          </a:prstGeom>
        </p:spPr>
      </p:pic>
    </p:spTree>
    <p:extLst>
      <p:ext uri="{BB962C8B-B14F-4D97-AF65-F5344CB8AC3E}">
        <p14:creationId xmlns:p14="http://schemas.microsoft.com/office/powerpoint/2010/main" val="1700478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68C0-BD9C-DCF8-7E77-822D6D42085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9B84F10-D9EE-2CAD-E952-2DFB426A1B7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【5</a:t>
            </a:r>
            <a:r>
              <a:rPr lang="ja-JP" altLang="en-US" kern="0">
                <a:solidFill>
                  <a:schemeClr val="tx1"/>
                </a:solidFill>
              </a:rPr>
              <a:t>位</a:t>
            </a:r>
            <a:r>
              <a:rPr lang="en-US" altLang="ja-JP" kern="0">
                <a:solidFill>
                  <a:schemeClr val="tx1"/>
                </a:solidFill>
              </a:rPr>
              <a:t>】</a:t>
            </a:r>
            <a:r>
              <a:rPr lang="ja-JP" altLang="en-US" kern="0">
                <a:solidFill>
                  <a:schemeClr val="tx1"/>
                </a:solidFill>
              </a:rPr>
              <a:t>機密情報等を狙った標的型攻撃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16847CE3-207A-B706-4ECC-A2F881D55E8C}"/>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b="1" kern="0" dirty="0"/>
              <a:t>対策</a:t>
            </a:r>
            <a:endParaRPr lang="en-US" altLang="ja-JP" sz="2400" b="1" kern="0" dirty="0"/>
          </a:p>
          <a:p>
            <a:pPr lvl="1">
              <a:defRPr/>
            </a:pPr>
            <a:r>
              <a:rPr kumimoji="1" lang="zh-TW" altLang="en-US"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lang="ja-JP" altLang="en-US" sz="2400" b="1" kern="0" dirty="0">
                <a:solidFill>
                  <a:srgbClr val="24235C"/>
                </a:solidFill>
              </a:rPr>
              <a:t>従業員、職員</a:t>
            </a:r>
            <a:r>
              <a:rPr kumimoji="1" lang="en-US" altLang="ja-JP"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zh-TW" sz="24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lvl="1" indent="0">
              <a:buNone/>
              <a:defRPr/>
            </a:pPr>
            <a:r>
              <a:rPr kumimoji="1" lang="en-US" altLang="ja-JP"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通常、組織全体で実施</a:t>
            </a:r>
            <a:r>
              <a:rPr kumimoji="1" lang="en-US" altLang="ja-JP" sz="2800" b="1" i="0"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メールの添付ファイル開封や、リンク、</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URL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のクリックを安易にしない</a:t>
            </a:r>
            <a:endParaRPr kumimoji="1" lang="en-US" altLang="ja-JP" sz="24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を整備し、対応する</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lvl="2">
              <a:defRPr/>
            </a:pPr>
            <a:endParaRPr lang="en-US" altLang="ja-JP" sz="2300" kern="0" dirty="0">
              <a:solidFill>
                <a:srgbClr val="D2D4D1">
                  <a:lumMod val="10000"/>
                </a:srgbClr>
              </a:solidFill>
            </a:endParaRPr>
          </a:p>
        </p:txBody>
      </p:sp>
      <p:sp>
        <p:nvSpPr>
          <p:cNvPr id="7" name="スライド番号プレースホルダー 4">
            <a:extLst>
              <a:ext uri="{FF2B5EF4-FFF2-40B4-BE49-F238E27FC236}">
                <a16:creationId xmlns:a16="http://schemas.microsoft.com/office/drawing/2014/main" id="{A817D713-7CAB-5E27-A4C5-7B651BB6ACA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59</a:t>
            </a:fld>
            <a:endParaRPr lang="en-US" altLang="ja-JP" dirty="0">
              <a:solidFill>
                <a:prstClr val="black"/>
              </a:solidFill>
              <a:latin typeface="Arial" panose="020B0604020202020204"/>
              <a:ea typeface="ＭＳ Ｐゴシック" panose="020B0600070205080204" pitchFamily="50" charset="-128"/>
            </a:endParaRPr>
          </a:p>
        </p:txBody>
      </p:sp>
      <p:pic>
        <p:nvPicPr>
          <p:cNvPr id="13" name="図 12">
            <a:extLst>
              <a:ext uri="{FF2B5EF4-FFF2-40B4-BE49-F238E27FC236}">
                <a16:creationId xmlns:a16="http://schemas.microsoft.com/office/drawing/2014/main" id="{DFD7B54B-1B34-87C2-9AC8-F2D4D433120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1532" y="3410977"/>
            <a:ext cx="2242525" cy="2337950"/>
          </a:xfrm>
          <a:prstGeom prst="rect">
            <a:avLst/>
          </a:prstGeom>
        </p:spPr>
      </p:pic>
      <p:pic>
        <p:nvPicPr>
          <p:cNvPr id="14" name="図 13">
            <a:extLst>
              <a:ext uri="{FF2B5EF4-FFF2-40B4-BE49-F238E27FC236}">
                <a16:creationId xmlns:a16="http://schemas.microsoft.com/office/drawing/2014/main" id="{86E4BE9C-C7CC-C19E-8EF0-26C60AD6413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31969" y="3584916"/>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6CF7541B-9740-C37B-D512-1B9EBB41376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81533" y="3549952"/>
            <a:ext cx="664364" cy="1256251"/>
          </a:xfrm>
          <a:prstGeom prst="rect">
            <a:avLst/>
          </a:prstGeom>
        </p:spPr>
      </p:pic>
    </p:spTree>
    <p:extLst>
      <p:ext uri="{BB962C8B-B14F-4D97-AF65-F5344CB8AC3E}">
        <p14:creationId xmlns:p14="http://schemas.microsoft.com/office/powerpoint/2010/main" val="209738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CFEB-9D47-D2E1-3E1A-61772AB97704}"/>
            </a:ext>
          </a:extLst>
        </p:cNvPr>
        <p:cNvGrpSpPr/>
        <p:nvPr/>
      </p:nvGrpSpPr>
      <p:grpSpPr>
        <a:xfrm>
          <a:off x="0" y="0"/>
          <a:ext cx="0" cy="0"/>
          <a:chOff x="0" y="0"/>
          <a:chExt cx="0" cy="0"/>
        </a:xfrm>
      </p:grpSpPr>
      <p:sp>
        <p:nvSpPr>
          <p:cNvPr id="2" name="タイトル 8">
            <a:extLst>
              <a:ext uri="{FF2B5EF4-FFF2-40B4-BE49-F238E27FC236}">
                <a16:creationId xmlns:a16="http://schemas.microsoft.com/office/drawing/2014/main" id="{F064E26C-CD41-BD84-361D-3A09E72845EB}"/>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情報セキュリティ</a:t>
            </a:r>
            <a:r>
              <a:rPr lang="en-US" altLang="ja-JP" kern="0" dirty="0">
                <a:solidFill>
                  <a:schemeClr val="tx1"/>
                </a:solidFill>
              </a:rPr>
              <a:t>10</a:t>
            </a:r>
            <a:r>
              <a:rPr lang="ja-JP" altLang="en-US" kern="0" dirty="0">
                <a:solidFill>
                  <a:schemeClr val="tx1"/>
                </a:solidFill>
              </a:rPr>
              <a:t>大脅威 </a:t>
            </a:r>
            <a:r>
              <a:rPr lang="en-US" altLang="ja-JP" kern="0" dirty="0">
                <a:solidFill>
                  <a:schemeClr val="tx1"/>
                </a:solidFill>
              </a:rPr>
              <a:t>2025</a:t>
            </a:r>
            <a:endParaRPr lang="ja-JP" altLang="en-US" kern="0" dirty="0">
              <a:solidFill>
                <a:schemeClr val="tx1"/>
              </a:solidFill>
            </a:endParaRPr>
          </a:p>
        </p:txBody>
      </p:sp>
      <p:graphicFrame>
        <p:nvGraphicFramePr>
          <p:cNvPr id="4" name="コンテンツ プレースホルダー 3">
            <a:extLst>
              <a:ext uri="{FF2B5EF4-FFF2-40B4-BE49-F238E27FC236}">
                <a16:creationId xmlns:a16="http://schemas.microsoft.com/office/drawing/2014/main" id="{E5F12633-6733-06E9-1142-C87E80252278}"/>
              </a:ext>
            </a:extLst>
          </p:cNvPr>
          <p:cNvGraphicFramePr>
            <a:graphicFrameLocks/>
          </p:cNvGraphicFramePr>
          <p:nvPr/>
        </p:nvGraphicFramePr>
        <p:xfrm>
          <a:off x="424800" y="1296000"/>
          <a:ext cx="11339736" cy="5198402"/>
        </p:xfrm>
        <a:graphic>
          <a:graphicData uri="http://schemas.openxmlformats.org/drawingml/2006/table">
            <a:tbl>
              <a:tblPr firstRow="1" firstCol="1" bandRow="1"/>
              <a:tblGrid>
                <a:gridCol w="1013323">
                  <a:extLst>
                    <a:ext uri="{9D8B030D-6E8A-4147-A177-3AD203B41FA5}">
                      <a16:colId xmlns:a16="http://schemas.microsoft.com/office/drawing/2014/main" val="1685267328"/>
                    </a:ext>
                  </a:extLst>
                </a:gridCol>
                <a:gridCol w="6024870">
                  <a:extLst>
                    <a:ext uri="{9D8B030D-6E8A-4147-A177-3AD203B41FA5}">
                      <a16:colId xmlns:a16="http://schemas.microsoft.com/office/drawing/2014/main" val="20000"/>
                    </a:ext>
                  </a:extLst>
                </a:gridCol>
                <a:gridCol w="1801276">
                  <a:extLst>
                    <a:ext uri="{9D8B030D-6E8A-4147-A177-3AD203B41FA5}">
                      <a16:colId xmlns:a16="http://schemas.microsoft.com/office/drawing/2014/main" val="20001"/>
                    </a:ext>
                  </a:extLst>
                </a:gridCol>
                <a:gridCol w="2500267">
                  <a:extLst>
                    <a:ext uri="{9D8B030D-6E8A-4147-A177-3AD203B41FA5}">
                      <a16:colId xmlns:a16="http://schemas.microsoft.com/office/drawing/2014/main" val="20002"/>
                    </a:ext>
                  </a:extLst>
                </a:gridCol>
              </a:tblGrid>
              <a:tr h="106883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altLang="en-US" sz="22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順位</a:t>
                      </a:r>
                      <a:endParaRPr lang="ja-JP" sz="22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組織</a:t>
                      </a: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」向け脅威</a:t>
                      </a:r>
                      <a:endParaRPr lang="ja-JP" sz="2200" b="1"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大脅威での</a:t>
                      </a:r>
                      <a:endParaRPr lang="en-US" alt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2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ランサム攻撃による被害</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2019</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システムの脆弱性を突いた攻撃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内部不正による情報漏えい等</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機密情報等を狙った標的型攻撃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地政学的リスクに起因するサイバー攻撃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初選出</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分散型サービス妨害攻撃（</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DDoS</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攻撃）</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年ぶり</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ビジネスメール詐欺</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1295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lang="en-US" alt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7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不注意による情報漏えい等</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年連続</a:t>
                      </a:r>
                      <a:r>
                        <a:rPr lang="en-US" alt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rPr>
                        <a:t>回目</a:t>
                      </a:r>
                      <a:endParaRPr lang="ja-JP" sz="1800" b="0" kern="100" dirty="0">
                        <a:solidFill>
                          <a:schemeClr val="accent6">
                            <a:lumMod val="1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
        <p:nvSpPr>
          <p:cNvPr id="7" name="スライド番号プレースホルダー 4">
            <a:extLst>
              <a:ext uri="{FF2B5EF4-FFF2-40B4-BE49-F238E27FC236}">
                <a16:creationId xmlns:a16="http://schemas.microsoft.com/office/drawing/2014/main" id="{D7E966B6-0D21-EEA2-2218-FEF696DD8D1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a:t>
            </a:fld>
            <a:endParaRPr lang="en-US" altLang="ja-JP" dirty="0">
              <a:solidFill>
                <a:prstClr val="black"/>
              </a:solidFill>
              <a:latin typeface="Arial" panose="020B0604020202020204"/>
              <a:ea typeface="ＭＳ Ｐゴシック" panose="020B0600070205080204" pitchFamily="50" charset="-128"/>
            </a:endParaRPr>
          </a:p>
        </p:txBody>
      </p:sp>
      <p:sp>
        <p:nvSpPr>
          <p:cNvPr id="3" name="吹き出し: 円形 2">
            <a:extLst>
              <a:ext uri="{FF2B5EF4-FFF2-40B4-BE49-F238E27FC236}">
                <a16:creationId xmlns:a16="http://schemas.microsoft.com/office/drawing/2014/main" id="{D4E8E6B4-8793-C1F4-6141-9DCF478631CD}"/>
              </a:ext>
            </a:extLst>
          </p:cNvPr>
          <p:cNvSpPr/>
          <p:nvPr/>
        </p:nvSpPr>
        <p:spPr>
          <a:xfrm>
            <a:off x="4854429" y="3130644"/>
            <a:ext cx="5587168" cy="2300000"/>
          </a:xfrm>
          <a:prstGeom prst="wedgeEllipseCallout">
            <a:avLst>
              <a:gd name="adj1" fmla="val -37510"/>
              <a:gd name="adj2" fmla="val -100181"/>
            </a:avLst>
          </a:prstGeom>
          <a:solidFill>
            <a:srgbClr val="FFFFCC"/>
          </a:solidFill>
          <a:ln w="25400" cap="flat" cmpd="sng" algn="ctr">
            <a:solidFill>
              <a:srgbClr val="E15E35">
                <a:shade val="15000"/>
              </a:srgbClr>
            </a:solidFill>
            <a:prstDash val="solid"/>
          </a:ln>
          <a:effectLst/>
        </p:spPr>
        <p:txBody>
          <a:bodyPr rtlCol="0" anchor="ctr"/>
          <a:lstStyle/>
          <a:p>
            <a:pPr algn="ctr" defTabSz="914400">
              <a:defRPr/>
            </a:pPr>
            <a:r>
              <a:rPr kumimoji="1" lang="ja-JP" altLang="en-US" sz="2800" b="1" kern="0" dirty="0">
                <a:solidFill>
                  <a:srgbClr val="FF0000"/>
                </a:solidFill>
                <a:latin typeface="Meiryo UI"/>
                <a:ea typeface="Meiryo UI"/>
              </a:rPr>
              <a:t>自組織により強く関係する</a:t>
            </a:r>
            <a:endParaRPr kumimoji="1" lang="en-US" altLang="ja-JP" sz="2800" b="1" kern="0" dirty="0">
              <a:solidFill>
                <a:srgbClr val="FF0000"/>
              </a:solidFill>
              <a:latin typeface="Meiryo UI"/>
              <a:ea typeface="Meiryo UI"/>
            </a:endParaRPr>
          </a:p>
          <a:p>
            <a:pPr algn="ctr" defTabSz="914400">
              <a:defRPr/>
            </a:pPr>
            <a:r>
              <a:rPr kumimoji="1" lang="ja-JP" altLang="en-US" sz="2800" b="1" kern="0" dirty="0">
                <a:solidFill>
                  <a:srgbClr val="FF0000"/>
                </a:solidFill>
                <a:latin typeface="Meiryo UI"/>
                <a:ea typeface="Meiryo UI"/>
              </a:rPr>
              <a:t>脅威から対策する</a:t>
            </a:r>
            <a:endParaRPr kumimoji="1" lang="en-US" altLang="ja-JP" sz="2800" b="1" kern="0" dirty="0">
              <a:solidFill>
                <a:srgbClr val="FF0000"/>
              </a:solidFill>
              <a:latin typeface="Meiryo UI"/>
              <a:ea typeface="Meiryo UI"/>
            </a:endParaRPr>
          </a:p>
          <a:p>
            <a:pPr algn="ctr" defTabSz="914400">
              <a:defRPr/>
            </a:pPr>
            <a:r>
              <a:rPr kumimoji="1" lang="ja-JP" altLang="en-US" sz="2800" kern="0" dirty="0">
                <a:solidFill>
                  <a:srgbClr val="D2D4D1">
                    <a:lumMod val="10000"/>
                  </a:srgbClr>
                </a:solidFill>
                <a:latin typeface="Meiryo UI"/>
                <a:ea typeface="Meiryo UI"/>
              </a:rPr>
              <a:t>ことが重要</a:t>
            </a:r>
          </a:p>
        </p:txBody>
      </p:sp>
    </p:spTree>
    <p:extLst>
      <p:ext uri="{BB962C8B-B14F-4D97-AF65-F5344CB8AC3E}">
        <p14:creationId xmlns:p14="http://schemas.microsoft.com/office/powerpoint/2010/main" val="4071903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3A5D-DCEA-E7B8-D389-9ABEF15FC2BC}"/>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86431DB-BAD8-46CC-BD8A-BBB454B3B4E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A894C090-DF60-A12A-A39D-313EF27707CA}"/>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リモートワークの実現に必要な環境や仕組みを狙った</a:t>
            </a:r>
            <a:endParaRPr kumimoji="1" lang="en-US" altLang="ja-JP"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8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　</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サイバー攻撃が多発している</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1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攻撃を受けると、</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マルウェア感染や情報漏えい等</a:t>
            </a:r>
            <a:r>
              <a:rPr kumimoji="1" lang="ja-JP" altLang="en-US" sz="2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により</a:t>
            </a:r>
            <a:r>
              <a:rPr kumimoji="1" lang="ja-JP" altLang="en-US" sz="2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rPr>
              <a:t>、</a:t>
            </a:r>
            <a:endParaRPr kumimoji="1" lang="en-US" altLang="ja-JP" sz="2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rPr>
              <a:t>　</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組織の事業が停止する</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おそれがある</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C9A5FC37-663B-1BFE-437C-35E003A3E55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224278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B5E4-178B-EBB1-1293-739551749DA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5DE691B0-9273-380A-7A96-ABBDE6FD15A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FE2A8E9-C276-0D21-4FCD-C70403AABAEB}"/>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攻撃手口</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発生要因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lvl="1">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リモートワーク環境や管理体制の不備</a:t>
            </a:r>
            <a:endPar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endParaRPr>
          </a:p>
          <a:p>
            <a:pPr lvl="2" indent="-214311">
              <a:buClr>
                <a:srgbClr val="FF0000"/>
              </a:buClr>
              <a:defRPr/>
            </a:pPr>
            <a:r>
              <a:rPr kumimoji="1" lang="ja-JP" altLang="en-US" sz="2200" b="1" i="0" u="none" strike="noStrike" kern="0" cap="none" spc="0" normalizeH="0" baseline="0" noProof="0" dirty="0">
                <a:ln>
                  <a:noFill/>
                </a:ln>
                <a:solidFill>
                  <a:srgbClr val="24235C"/>
                </a:solidFill>
                <a:effectLst/>
                <a:uLnTx/>
                <a:uFillTx/>
                <a:latin typeface="Meiryo UI"/>
                <a:ea typeface="Meiryo UI"/>
              </a:rPr>
              <a:t>リモートワーク用製品の脆弱性等の悪用</a:t>
            </a:r>
            <a:endParaRPr kumimoji="1" lang="en-US" altLang="ja-JP" sz="2200" b="1" i="0" u="none" strike="noStrike" kern="0" cap="none" spc="0" normalizeH="0" baseline="0" noProof="0" dirty="0">
              <a:ln>
                <a:noFill/>
              </a:ln>
              <a:solidFill>
                <a:srgbClr val="24235C"/>
              </a:solidFill>
              <a:effectLst/>
              <a:uLnTx/>
              <a:uFillTx/>
              <a:latin typeface="Meiryo UI"/>
              <a:ea typeface="Meiryo UI"/>
            </a:endParaRPr>
          </a:p>
          <a:p>
            <a:pPr lvl="3">
              <a:buClr>
                <a:srgbClr val="000066"/>
              </a:buClr>
              <a:defRPr/>
            </a:pPr>
            <a:r>
              <a:rPr kumimoji="1" lang="ja-JP" altLang="en-US" sz="1700" b="0" i="0" u="none" strike="noStrike" kern="0" cap="none" spc="0" normalizeH="0" baseline="0" noProof="0" dirty="0">
                <a:ln>
                  <a:noFill/>
                </a:ln>
                <a:solidFill>
                  <a:srgbClr val="24235C"/>
                </a:solidFill>
                <a:effectLst/>
                <a:uLnTx/>
                <a:uFillTx/>
                <a:latin typeface="Meiryo UI"/>
                <a:ea typeface="Meiryo UI"/>
              </a:rPr>
              <a:t>リモートワーク用に導入されている </a:t>
            </a:r>
            <a:r>
              <a:rPr kumimoji="1" lang="en-US" altLang="ja-JP" sz="1700" b="0" i="0" u="none" strike="noStrike" kern="0" cap="none" spc="0" normalizeH="0" baseline="0" noProof="0" dirty="0">
                <a:ln>
                  <a:noFill/>
                </a:ln>
                <a:solidFill>
                  <a:srgbClr val="24235C"/>
                </a:solidFill>
                <a:effectLst/>
                <a:uLnTx/>
                <a:uFillTx/>
                <a:latin typeface="Meiryo UI"/>
                <a:ea typeface="Meiryo UI"/>
              </a:rPr>
              <a:t>VPN </a:t>
            </a:r>
            <a:r>
              <a:rPr kumimoji="1" lang="ja-JP" altLang="en-US" sz="1700" b="0" i="0" u="none" strike="noStrike" kern="0" cap="none" spc="0" normalizeH="0" baseline="0" noProof="0" dirty="0">
                <a:ln>
                  <a:noFill/>
                </a:ln>
                <a:solidFill>
                  <a:srgbClr val="24235C"/>
                </a:solidFill>
                <a:effectLst/>
                <a:uLnTx/>
                <a:uFillTx/>
                <a:latin typeface="Meiryo UI"/>
                <a:ea typeface="Meiryo UI"/>
              </a:rPr>
              <a:t>等の</a:t>
            </a:r>
            <a:r>
              <a:rPr kumimoji="1" lang="ja-JP" altLang="en-US" sz="1700" b="0" i="0" u="sng" strike="noStrike" kern="0" cap="none" spc="0" normalizeH="0" baseline="0" noProof="0" dirty="0">
                <a:ln>
                  <a:noFill/>
                </a:ln>
                <a:solidFill>
                  <a:srgbClr val="FF0000"/>
                </a:solidFill>
                <a:effectLst/>
                <a:uLnTx/>
                <a:uFillTx/>
                <a:latin typeface="Meiryo UI"/>
                <a:ea typeface="Meiryo UI"/>
              </a:rPr>
              <a:t>製品やデバイスに存在する脆弱性や設定ミス等を悪用</a:t>
            </a:r>
            <a:r>
              <a:rPr kumimoji="1" lang="ja-JP" altLang="en-US" sz="1700" b="0" i="0" u="none" strike="noStrike" kern="0" cap="none" spc="0" normalizeH="0" baseline="0" noProof="0" dirty="0">
                <a:ln>
                  <a:noFill/>
                </a:ln>
                <a:solidFill>
                  <a:srgbClr val="24235C"/>
                </a:solidFill>
                <a:effectLst/>
                <a:uLnTx/>
                <a:uFillTx/>
                <a:latin typeface="Meiryo UI"/>
                <a:ea typeface="Meiryo UI"/>
              </a:rPr>
              <a:t>する</a:t>
            </a:r>
            <a:endParaRPr kumimoji="1" lang="en-US" altLang="ja-JP" sz="1700" b="0" i="0" u="none" strike="noStrike" kern="0" cap="none" spc="0" normalizeH="0" baseline="0" noProof="0" dirty="0">
              <a:ln>
                <a:noFill/>
              </a:ln>
              <a:solidFill>
                <a:srgbClr val="24235C"/>
              </a:solidFill>
              <a:effectLst/>
              <a:uLnTx/>
              <a:uFillTx/>
              <a:latin typeface="Meiryo UI"/>
              <a:ea typeface="Meiryo UI"/>
            </a:endParaRPr>
          </a:p>
          <a:p>
            <a:pPr lvl="4">
              <a:buClr>
                <a:srgbClr val="FF0000"/>
              </a:buClr>
              <a:buFont typeface="Arial" charset="0"/>
              <a:buChar char="•"/>
              <a:defRPr/>
            </a:pPr>
            <a:r>
              <a:rPr kumimoji="1" lang="ja-JP" altLang="en-US" sz="1800" b="0" i="0" u="none" strike="noStrike" kern="0" cap="none" spc="0" normalizeH="0" baseline="0" noProof="0" dirty="0">
                <a:ln>
                  <a:noFill/>
                </a:ln>
                <a:solidFill>
                  <a:srgbClr val="24235C"/>
                </a:solidFill>
                <a:effectLst/>
                <a:uLnTx/>
                <a:uFillTx/>
                <a:latin typeface="Meiryo UI"/>
                <a:ea typeface="Meiryo UI"/>
              </a:rPr>
              <a:t>端末や社内システムへ侵入し不正アクセスを行う</a:t>
            </a:r>
            <a:endParaRPr kumimoji="1" lang="ja-JP" altLang="en-US" sz="800" b="0" i="0" u="none" strike="noStrike" kern="0" cap="none" spc="0" normalizeH="0" baseline="0" noProof="0" dirty="0">
              <a:ln>
                <a:noFill/>
              </a:ln>
              <a:solidFill>
                <a:srgbClr val="24235C"/>
              </a:solidFill>
              <a:effectLst/>
              <a:uLnTx/>
              <a:uFillTx/>
              <a:latin typeface="Meiryo UI"/>
              <a:ea typeface="Meiryo UI"/>
            </a:endParaRPr>
          </a:p>
          <a:p>
            <a:pPr lvl="2" indent="-214311">
              <a:buClr>
                <a:srgbClr val="FF0000"/>
              </a:buClr>
              <a:defRPr/>
            </a:pPr>
            <a:r>
              <a:rPr kumimoji="1" lang="ja-JP" altLang="en-US" sz="2200" b="1" i="0" u="none" strike="noStrike" kern="0" cap="none" spc="0" normalizeH="0" baseline="0" noProof="0" dirty="0">
                <a:ln>
                  <a:noFill/>
                </a:ln>
                <a:solidFill>
                  <a:srgbClr val="24235C"/>
                </a:solidFill>
                <a:effectLst/>
                <a:uLnTx/>
                <a:uFillTx/>
                <a:latin typeface="Meiryo UI"/>
                <a:ea typeface="Meiryo UI"/>
              </a:rPr>
              <a:t>アカウント情報の不正利用</a:t>
            </a:r>
            <a:endParaRPr kumimoji="1" lang="en-US" altLang="ja-JP" sz="2200" b="1" i="0" u="none" strike="noStrike" kern="0" cap="none" spc="0" normalizeH="0" baseline="0" noProof="0" dirty="0">
              <a:ln>
                <a:noFill/>
              </a:ln>
              <a:solidFill>
                <a:srgbClr val="24235C"/>
              </a:solidFill>
              <a:effectLst/>
              <a:uLnTx/>
              <a:uFillTx/>
              <a:latin typeface="Meiryo UI"/>
              <a:ea typeface="Meiryo UI"/>
            </a:endParaRPr>
          </a:p>
          <a:p>
            <a:pPr lvl="3">
              <a:buClr>
                <a:srgbClr val="000066"/>
              </a:buClr>
              <a:defRPr/>
            </a:pPr>
            <a:r>
              <a:rPr kumimoji="1" lang="ja-JP" altLang="en-US" sz="1700" b="0" i="0" u="sng" strike="noStrike" kern="0" cap="none" spc="0" normalizeH="0" baseline="0" noProof="0" dirty="0">
                <a:ln>
                  <a:noFill/>
                </a:ln>
                <a:solidFill>
                  <a:srgbClr val="FF0000"/>
                </a:solidFill>
                <a:effectLst/>
                <a:uLnTx/>
                <a:uFillTx/>
                <a:latin typeface="Meiryo UI"/>
                <a:ea typeface="Meiryo UI"/>
              </a:rPr>
              <a:t>ブルートフォース攻撃（総当たり攻撃）や過去に漏えいしたアカウント情報を悪用</a:t>
            </a:r>
            <a:r>
              <a:rPr kumimoji="1" lang="ja-JP" altLang="en-US" sz="1700" b="0" i="0" u="none" strike="noStrike" kern="0" cap="none" spc="0" normalizeH="0" baseline="0" noProof="0" dirty="0">
                <a:ln>
                  <a:noFill/>
                </a:ln>
                <a:solidFill>
                  <a:srgbClr val="D2D4D1">
                    <a:lumMod val="10000"/>
                  </a:srgbClr>
                </a:solidFill>
                <a:effectLst/>
                <a:uLnTx/>
                <a:uFillTx/>
                <a:latin typeface="Meiryo UI"/>
                <a:ea typeface="Meiryo UI"/>
              </a:rPr>
              <a:t>する</a:t>
            </a:r>
            <a:endParaRPr kumimoji="1" lang="en-US" altLang="ja-JP" sz="1700" b="0" i="0" u="none" strike="noStrike" kern="0" cap="none" spc="0" normalizeH="0" baseline="0" noProof="0" dirty="0">
              <a:ln>
                <a:noFill/>
              </a:ln>
              <a:solidFill>
                <a:srgbClr val="D2D4D1">
                  <a:lumMod val="10000"/>
                </a:srgbClr>
              </a:solidFill>
              <a:effectLst/>
              <a:uLnTx/>
              <a:uFillTx/>
              <a:latin typeface="Meiryo UI"/>
              <a:ea typeface="Meiryo UI"/>
            </a:endParaRPr>
          </a:p>
          <a:p>
            <a:pPr lvl="4">
              <a:buClr>
                <a:srgbClr val="FF0000"/>
              </a:buClr>
              <a:buFont typeface="Arial" charset="0"/>
              <a:buChar char="•"/>
              <a:defRPr/>
            </a:pPr>
            <a:r>
              <a:rPr kumimoji="1" lang="en-US" altLang="ja-JP" sz="1800" b="0" i="0" u="none" strike="noStrike" kern="0" cap="none" spc="0" normalizeH="0" baseline="0" noProof="0" dirty="0">
                <a:ln>
                  <a:noFill/>
                </a:ln>
                <a:solidFill>
                  <a:srgbClr val="24235C"/>
                </a:solidFill>
                <a:effectLst/>
                <a:uLnTx/>
                <a:uFillTx/>
                <a:latin typeface="Meiryo UI"/>
                <a:ea typeface="Meiryo UI"/>
              </a:rPr>
              <a:t>VPN </a:t>
            </a:r>
            <a:r>
              <a:rPr kumimoji="1" lang="ja-JP" altLang="en-US" sz="1800" b="0" i="0" u="none" strike="noStrike" kern="0" cap="none" spc="0" normalizeH="0" baseline="0" noProof="0" dirty="0">
                <a:ln>
                  <a:noFill/>
                </a:ln>
                <a:solidFill>
                  <a:srgbClr val="24235C"/>
                </a:solidFill>
                <a:effectLst/>
                <a:uLnTx/>
                <a:uFillTx/>
                <a:latin typeface="Meiryo UI"/>
                <a:ea typeface="Meiryo UI"/>
              </a:rPr>
              <a:t>機器やリモートデスクトップを介し社内システムへ侵入し不正アクセスを行う</a:t>
            </a:r>
          </a:p>
          <a:p>
            <a:pPr lvl="2" indent="-214311">
              <a:buClr>
                <a:srgbClr val="FF0000"/>
              </a:buClr>
              <a:defRPr/>
            </a:pPr>
            <a:r>
              <a:rPr kumimoji="1" lang="ja-JP" altLang="en-US" sz="2200" b="1" i="0" u="none" strike="noStrike" kern="0" cap="none" spc="0" normalizeH="0" baseline="0" noProof="0" dirty="0">
                <a:ln>
                  <a:noFill/>
                </a:ln>
                <a:solidFill>
                  <a:srgbClr val="24235C"/>
                </a:solidFill>
                <a:effectLst/>
                <a:uLnTx/>
                <a:uFillTx/>
                <a:latin typeface="Meiryo UI"/>
                <a:ea typeface="Meiryo UI"/>
              </a:rPr>
              <a:t>リモートワーク用端末への攻撃</a:t>
            </a:r>
            <a:endParaRPr kumimoji="1" lang="en-US" altLang="ja-JP" sz="2200" b="1" i="0" u="none" strike="noStrike" kern="0" cap="none" spc="0" normalizeH="0" baseline="0" noProof="0" dirty="0">
              <a:ln>
                <a:noFill/>
              </a:ln>
              <a:solidFill>
                <a:srgbClr val="24235C"/>
              </a:solidFill>
              <a:effectLst/>
              <a:uLnTx/>
              <a:uFillTx/>
              <a:latin typeface="Meiryo UI"/>
              <a:ea typeface="Meiryo UI"/>
            </a:endParaRPr>
          </a:p>
          <a:p>
            <a:pPr lvl="3">
              <a:buClr>
                <a:srgbClr val="000066"/>
              </a:buClr>
              <a:defRPr/>
            </a:pPr>
            <a:r>
              <a:rPr kumimoji="1" lang="ja-JP" altLang="en-US" sz="1700" b="0" i="0" u="sng" strike="noStrike" kern="0" cap="none" spc="0" normalizeH="0" baseline="0" noProof="0" dirty="0">
                <a:ln>
                  <a:noFill/>
                </a:ln>
                <a:solidFill>
                  <a:srgbClr val="FF0000"/>
                </a:solidFill>
                <a:effectLst/>
                <a:uLnTx/>
                <a:uFillTx/>
                <a:latin typeface="Meiryo UI"/>
                <a:ea typeface="Meiryo UI"/>
              </a:rPr>
              <a:t>私物端末</a:t>
            </a:r>
            <a:r>
              <a:rPr kumimoji="1" lang="en-US" altLang="ja-JP" sz="1700" b="0" i="0" u="sng" strike="noStrike" kern="0" cap="none" spc="0" normalizeH="0" baseline="0" noProof="0" dirty="0">
                <a:ln>
                  <a:noFill/>
                </a:ln>
                <a:solidFill>
                  <a:srgbClr val="FF0000"/>
                </a:solidFill>
                <a:effectLst/>
                <a:uLnTx/>
                <a:uFillTx/>
                <a:latin typeface="Meiryo UI"/>
                <a:ea typeface="Meiryo UI"/>
              </a:rPr>
              <a:t>(BYOD)</a:t>
            </a:r>
            <a:r>
              <a:rPr kumimoji="1" lang="ja-JP" altLang="en-US" sz="1700" b="0" i="0" u="sng" strike="noStrike" kern="0" cap="none" spc="0" normalizeH="0" baseline="0" noProof="0" dirty="0">
                <a:ln>
                  <a:noFill/>
                </a:ln>
                <a:solidFill>
                  <a:srgbClr val="FF0000"/>
                </a:solidFill>
                <a:effectLst/>
                <a:uLnTx/>
                <a:uFillTx/>
                <a:latin typeface="Meiryo UI"/>
                <a:ea typeface="Meiryo UI"/>
              </a:rPr>
              <a:t>や組織支給端末を標的にメール等を送りつけてマルウェアに感染させ、業務情報や認証情報等を窃取</a:t>
            </a:r>
            <a:r>
              <a:rPr kumimoji="1" lang="ja-JP" altLang="en-US" b="0" i="0" u="none" strike="noStrike" kern="0" cap="none" spc="0" normalizeH="0" baseline="0" noProof="0" dirty="0">
                <a:ln>
                  <a:noFill/>
                </a:ln>
                <a:solidFill>
                  <a:srgbClr val="24235C"/>
                </a:solidFill>
                <a:effectLst/>
                <a:uLnTx/>
                <a:uFillTx/>
                <a:latin typeface="Meiryo UI"/>
                <a:ea typeface="Meiryo UI"/>
              </a:rPr>
              <a:t>する</a:t>
            </a:r>
            <a:endParaRPr kumimoji="1" lang="en-US" altLang="ja-JP" b="0" i="0" u="none" strike="noStrike" kern="0" cap="none" spc="0" normalizeH="0" baseline="0" noProof="0" dirty="0">
              <a:ln>
                <a:noFill/>
              </a:ln>
              <a:solidFill>
                <a:srgbClr val="24235C"/>
              </a:solidFill>
              <a:effectLst/>
              <a:uLnTx/>
              <a:uFillTx/>
              <a:latin typeface="Meiryo UI"/>
              <a:ea typeface="Meiryo UI"/>
            </a:endParaRPr>
          </a:p>
          <a:p>
            <a:pPr lvl="4">
              <a:buClr>
                <a:srgbClr val="FF0000"/>
              </a:buClr>
              <a:buFont typeface="Arial" charset="0"/>
              <a:buChar char="•"/>
              <a:defRPr/>
            </a:pPr>
            <a:r>
              <a:rPr kumimoji="1" lang="ja-JP" altLang="en-US" sz="1800" b="0" i="0" u="none" strike="noStrike" kern="0" cap="none" spc="0" normalizeH="0" baseline="0" noProof="0" dirty="0">
                <a:ln>
                  <a:noFill/>
                </a:ln>
                <a:solidFill>
                  <a:srgbClr val="24235C"/>
                </a:solidFill>
                <a:effectLst/>
                <a:uLnTx/>
                <a:uFillTx/>
                <a:latin typeface="Meiryo UI"/>
                <a:ea typeface="Meiryo UI"/>
              </a:rPr>
              <a:t>窃取した情報を悪用して社内システムへ侵入、不正アクセスを行う</a:t>
            </a:r>
          </a:p>
          <a:p>
            <a:pPr lvl="2">
              <a:defRPr/>
            </a:pPr>
            <a:endParaRPr kumimoji="1" lang="ja-JP" altLang="en-US" sz="25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4F9A4E41-AB97-5789-984A-8C78F4C3D20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61</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975857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5C8F-6DE5-30F5-5DE2-CD893EF91CE5}"/>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37594B9-0785-2121-C28D-FC073C92C912}"/>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054AC509-F664-610C-9F18-9887DF450306}"/>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lvl="1">
              <a:defRPr/>
            </a:pP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VPN </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機器を介した個人情報の流失</a:t>
            </a:r>
            <a:endPar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7</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月、東京ガス、およびグループ子会社</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TGES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は、</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不正アクセスにより個人情報</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、約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416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万人分</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が流出</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した可能性があると公表した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攻撃者は、</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TGES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VPN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機器から社内ネットワークに侵入</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しているが、</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VPN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機器の脆弱性有無などについては「セキュリティの関係で回答を控える」としている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ファイル暗号化や身代金要求といったランサムウェアの被害は確認されていない</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lvl="2">
              <a:defRPr/>
            </a:pPr>
            <a:endParaRPr kumimoji="1" lang="ja-JP" altLang="en-US" sz="25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FA5C4FA3-BF25-C052-AB49-0FC99E8F2F5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62</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2042710-15BE-DEE1-094C-16D4DFA915A1}"/>
              </a:ext>
            </a:extLst>
          </p:cNvPr>
          <p:cNvSpPr txBox="1"/>
          <p:nvPr/>
        </p:nvSpPr>
        <p:spPr>
          <a:xfrm>
            <a:off x="689230" y="5461972"/>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東京ガスエンジニアリングソリューションズへの不正アクセスについてまとめてみた（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https://piyolog.hatenadiary.jp/entry/2024/07/23/023045</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東京ガス子会社への不正アクセスは「</a:t>
            </a:r>
            <a:r>
              <a:rPr lang="en-US" altLang="ja-JP" sz="1000" dirty="0">
                <a:solidFill>
                  <a:schemeClr val="accent6">
                    <a:lumMod val="10000"/>
                  </a:schemeClr>
                </a:solidFill>
                <a:latin typeface="+mn-ea"/>
              </a:rPr>
              <a:t>VPN</a:t>
            </a:r>
            <a:r>
              <a:rPr lang="ja-JP" altLang="en-US" sz="1000" dirty="0">
                <a:solidFill>
                  <a:schemeClr val="accent6">
                    <a:lumMod val="10000"/>
                  </a:schemeClr>
                </a:solidFill>
                <a:latin typeface="+mn-ea"/>
              </a:rPr>
              <a:t>装置経由」、個人情報約</a:t>
            </a:r>
            <a:r>
              <a:rPr lang="en-US" altLang="ja-JP" sz="1000" dirty="0">
                <a:solidFill>
                  <a:schemeClr val="accent6">
                    <a:lumMod val="10000"/>
                  </a:schemeClr>
                </a:solidFill>
                <a:latin typeface="+mn-ea"/>
              </a:rPr>
              <a:t>416</a:t>
            </a:r>
            <a:r>
              <a:rPr lang="ja-JP" altLang="en-US" sz="1000" dirty="0">
                <a:solidFill>
                  <a:schemeClr val="accent6">
                    <a:lumMod val="10000"/>
                  </a:schemeClr>
                </a:solidFill>
                <a:latin typeface="+mn-ea"/>
              </a:rPr>
              <a:t>万人分漏洩か（日経クロステック）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https://xtech.nikkei.com/atcl/nxt/news/24/01202/</a:t>
            </a:r>
            <a:endParaRPr lang="en-US" altLang="ja-JP" sz="1000" dirty="0">
              <a:solidFill>
                <a:srgbClr val="0000FF"/>
              </a:solidFill>
              <a:latin typeface="+mn-ea"/>
            </a:endParaRPr>
          </a:p>
        </p:txBody>
      </p:sp>
    </p:spTree>
    <p:extLst>
      <p:ext uri="{BB962C8B-B14F-4D97-AF65-F5344CB8AC3E}">
        <p14:creationId xmlns:p14="http://schemas.microsoft.com/office/powerpoint/2010/main" val="118374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12C80-66CE-C44B-3A5A-40D07F8ED91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419E7E74-A283-8A6F-FDE7-B327E2D92E0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18CC6FD-866D-22F8-CB4C-ECC6035AFD1C}"/>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傾向②</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lvl="1">
              <a:defRPr/>
            </a:pP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SIM </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搭載ノート </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PC </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への侵入</a:t>
            </a:r>
            <a:endPar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11</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月に石光商事は、同年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9</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月に発生したランサムウェア</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被害の調査が完了したと、調査結果や対応状況を公表した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グループ会社の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SIM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カード搭載のノート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に対して、</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リモート</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デスクトップ接続を介した不正アクセス</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が行われ、</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社内ネットワーク</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rPr>
              <a:t>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に侵入</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された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同社、国内グループ会社の一部</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サーバーに保存されていたデータが暗号化</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され、</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データが外部へ転送された</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痕跡を確認した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流出データの範囲を特定し、個人情報等は含まれていなかったと報告している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25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D1E6F3A6-7538-6ACD-C9E1-33327512FCA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63</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380FFEA-60E2-5E0F-8B3C-5EFB39869685}"/>
              </a:ext>
            </a:extLst>
          </p:cNvPr>
          <p:cNvSpPr txBox="1"/>
          <p:nvPr/>
        </p:nvSpPr>
        <p:spPr>
          <a:xfrm>
            <a:off x="577087" y="6053079"/>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（開示事項の経過）ランサムウェア被害への対応状況に関するお知らせ（石光商事）</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rgbClr val="0000FF"/>
                </a:solidFill>
                <a:latin typeface="+mn-ea"/>
                <a:hlinkClick r:id="rId2"/>
              </a:rPr>
              <a:t>https://contents.xj-storage.jp/xcontents/AS90749/c1283b79/e663/48c3/9970/671ac391c2bc/140120241031508178.pdf</a:t>
            </a:r>
            <a:endParaRPr lang="en-US" altLang="ja-JP" sz="1000" dirty="0">
              <a:solidFill>
                <a:srgbClr val="0000FF"/>
              </a:solidFill>
              <a:latin typeface="+mn-ea"/>
            </a:endParaRPr>
          </a:p>
        </p:txBody>
      </p:sp>
    </p:spTree>
    <p:extLst>
      <p:ext uri="{BB962C8B-B14F-4D97-AF65-F5344CB8AC3E}">
        <p14:creationId xmlns:p14="http://schemas.microsoft.com/office/powerpoint/2010/main" val="2889155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E3E77-956C-7542-51EF-4434D1FA8FAE}"/>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9561515-5E3A-015B-3CDF-A0968D194AE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D0CA80C-BD8B-DC80-318A-30519A9CB8F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傾向③</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狙われ続けるリモートワーク環境</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警察庁によると、</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年のランサムウェア被害（</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100</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件）の</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感染経路の上位は以下のとおり</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VPN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機器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55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件、全体の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55.0 %</a:t>
            </a: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リモートデスクトップ経由：</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31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件、全体の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31.0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endParaRPr kumimoji="1" lang="en-US" altLang="ja-JP" sz="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これら２つの感染経路で全体の</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86.0%</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を占めている。</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この割合を過去２年の通年で見ると、</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2022</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年は約</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80.4%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2023</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年は約</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81.7%</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を占めており、</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リモートワーク環境が依然として狙われている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F88D4CA2-2446-7349-AD49-50776FA45DAE}"/>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64</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0C588771-AF3B-87F5-E29C-63D1C62CACB8}"/>
              </a:ext>
            </a:extLst>
          </p:cNvPr>
          <p:cNvSpPr txBox="1"/>
          <p:nvPr/>
        </p:nvSpPr>
        <p:spPr>
          <a:xfrm>
            <a:off x="424799" y="5724863"/>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令和６年におけるサイバー空間をめぐる脅威の情勢等について（警察庁）</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a:t>
            </a:r>
            <a:r>
              <a:rPr lang="en-US" altLang="ja-JP" sz="1000" dirty="0" err="1">
                <a:solidFill>
                  <a:schemeClr val="accent6">
                    <a:lumMod val="10000"/>
                  </a:schemeClr>
                </a:solidFill>
                <a:latin typeface="+mn-ea"/>
                <a:hlinkClick r:id="rId2"/>
              </a:rPr>
              <a:t>www.npa.go.jp</a:t>
            </a:r>
            <a:r>
              <a:rPr lang="en-US" altLang="ja-JP" sz="1000" dirty="0">
                <a:solidFill>
                  <a:schemeClr val="accent6">
                    <a:lumMod val="10000"/>
                  </a:schemeClr>
                </a:solidFill>
                <a:latin typeface="+mn-ea"/>
                <a:hlinkClick r:id="rId2"/>
              </a:rPr>
              <a:t>/publications/statistics/cybersecurity/data/</a:t>
            </a:r>
            <a:r>
              <a:rPr lang="en-US" altLang="ja-JP" sz="1000" dirty="0" err="1">
                <a:solidFill>
                  <a:schemeClr val="accent6">
                    <a:lumMod val="10000"/>
                  </a:schemeClr>
                </a:solidFill>
                <a:latin typeface="+mn-ea"/>
                <a:hlinkClick r:id="rId2"/>
              </a:rPr>
              <a:t>R6</a:t>
            </a:r>
            <a:r>
              <a:rPr lang="en-US" altLang="ja-JP" sz="1000" dirty="0">
                <a:solidFill>
                  <a:schemeClr val="accent6">
                    <a:lumMod val="10000"/>
                  </a:schemeClr>
                </a:solidFill>
                <a:latin typeface="+mn-ea"/>
                <a:hlinkClick r:id="rId2"/>
              </a:rPr>
              <a:t>/</a:t>
            </a:r>
            <a:r>
              <a:rPr lang="en-US" altLang="ja-JP" sz="1000" dirty="0" err="1">
                <a:solidFill>
                  <a:schemeClr val="accent6">
                    <a:lumMod val="10000"/>
                  </a:schemeClr>
                </a:solidFill>
                <a:latin typeface="+mn-ea"/>
                <a:hlinkClick r:id="rId2"/>
              </a:rPr>
              <a:t>R06_cyber_jousei.pdf</a:t>
            </a:r>
            <a:endParaRPr lang="ja-JP" altLang="en-US" sz="1000" dirty="0">
              <a:solidFill>
                <a:schemeClr val="accent6">
                  <a:lumMod val="10000"/>
                </a:schemeClr>
              </a:solidFill>
              <a:latin typeface="+mn-ea"/>
            </a:endParaRPr>
          </a:p>
          <a:p>
            <a:r>
              <a:rPr lang="ja-JP" altLang="en-US" sz="1000" dirty="0">
                <a:solidFill>
                  <a:schemeClr val="accent6">
                    <a:lumMod val="10000"/>
                  </a:schemeClr>
                </a:solidFill>
                <a:latin typeface="+mn-ea"/>
              </a:rPr>
              <a:t>           令和５年におけるサイバー空間をめぐる脅威の情勢等について（警察庁）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https://www.npa.go.jp/publications/statistics/cybersecurity/data/R5/</a:t>
            </a:r>
            <a:r>
              <a:rPr lang="en-US" altLang="ja-JP" sz="1000" dirty="0" err="1">
                <a:solidFill>
                  <a:schemeClr val="accent6">
                    <a:lumMod val="10000"/>
                  </a:schemeClr>
                </a:solidFill>
                <a:latin typeface="+mn-ea"/>
                <a:hlinkClick r:id="rId3"/>
              </a:rPr>
              <a:t>R05_cyber_jousei.pdf</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令和４年におけるサイバー空間をめぐる脅威の情勢等について（警察庁）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a:t>
            </a:r>
            <a:r>
              <a:rPr lang="en-US" altLang="ja-JP" sz="1000" dirty="0" err="1">
                <a:solidFill>
                  <a:schemeClr val="accent6">
                    <a:lumMod val="10000"/>
                  </a:schemeClr>
                </a:solidFill>
                <a:latin typeface="+mn-ea"/>
                <a:hlinkClick r:id="rId4"/>
              </a:rPr>
              <a:t>www.npa.go.jp</a:t>
            </a:r>
            <a:r>
              <a:rPr lang="en-US" altLang="ja-JP" sz="1000" dirty="0">
                <a:solidFill>
                  <a:schemeClr val="accent6">
                    <a:lumMod val="10000"/>
                  </a:schemeClr>
                </a:solidFill>
                <a:latin typeface="+mn-ea"/>
                <a:hlinkClick r:id="rId4"/>
              </a:rPr>
              <a:t>/publications/statistics/cybersecurity/data/</a:t>
            </a:r>
            <a:r>
              <a:rPr lang="en-US" altLang="ja-JP" sz="1000" dirty="0" err="1">
                <a:solidFill>
                  <a:schemeClr val="accent6">
                    <a:lumMod val="10000"/>
                  </a:schemeClr>
                </a:solidFill>
                <a:latin typeface="+mn-ea"/>
                <a:hlinkClick r:id="rId4"/>
              </a:rPr>
              <a:t>R04_cyber_jousei.pdf</a:t>
            </a:r>
            <a:r>
              <a:rPr lang="en-US" altLang="ja-JP" sz="1000" dirty="0">
                <a:solidFill>
                  <a:schemeClr val="accent6">
                    <a:lumMod val="10000"/>
                  </a:schemeClr>
                </a:solidFill>
                <a:latin typeface="+mn-ea"/>
              </a:rPr>
              <a:t>  </a:t>
            </a:r>
            <a:endParaRPr lang="en-US" altLang="ja-JP" sz="1000" dirty="0">
              <a:solidFill>
                <a:srgbClr val="0000FF"/>
              </a:solidFill>
              <a:latin typeface="+mn-ea"/>
            </a:endParaRPr>
          </a:p>
        </p:txBody>
      </p:sp>
    </p:spTree>
    <p:extLst>
      <p:ext uri="{BB962C8B-B14F-4D97-AF65-F5344CB8AC3E}">
        <p14:creationId xmlns:p14="http://schemas.microsoft.com/office/powerpoint/2010/main" val="3160872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1A58-A04C-5FBB-D4B1-22A50A011CC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1CE7927-B79B-7AA8-1F54-2F73EC9EC620}"/>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663E8AEA-829E-EBC2-6EC5-F0B1160A91C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個人</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従業員</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組織のリモートワークの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規則を遵守する</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使用する端末、ネットワーク環境、作業場所等</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家庭環境のネットワーク機器の設定の見直しやファームウェアの更新を行う</a:t>
            </a: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p>
        </p:txBody>
      </p:sp>
      <p:sp>
        <p:nvSpPr>
          <p:cNvPr id="7" name="スライド番号プレースホルダー 4">
            <a:extLst>
              <a:ext uri="{FF2B5EF4-FFF2-40B4-BE49-F238E27FC236}">
                <a16:creationId xmlns:a16="http://schemas.microsoft.com/office/drawing/2014/main" id="{AAB30D85-1C2D-5CFF-160A-07FA882A8E3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65</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AFF815C3-9A4A-E00D-41BB-3C4D73AAD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6515" y="1171345"/>
            <a:ext cx="2353260" cy="1591194"/>
          </a:xfrm>
          <a:prstGeom prst="rect">
            <a:avLst/>
          </a:prstGeom>
        </p:spPr>
      </p:pic>
      <p:pic>
        <p:nvPicPr>
          <p:cNvPr id="6" name="図 5">
            <a:extLst>
              <a:ext uri="{FF2B5EF4-FFF2-40B4-BE49-F238E27FC236}">
                <a16:creationId xmlns:a16="http://schemas.microsoft.com/office/drawing/2014/main" id="{5E44E58D-80A2-15A5-98EE-E3E68A4CB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3591" y="4441869"/>
            <a:ext cx="1063183" cy="919151"/>
          </a:xfrm>
          <a:prstGeom prst="rect">
            <a:avLst/>
          </a:prstGeom>
        </p:spPr>
      </p:pic>
      <p:pic>
        <p:nvPicPr>
          <p:cNvPr id="8" name="図 7">
            <a:extLst>
              <a:ext uri="{FF2B5EF4-FFF2-40B4-BE49-F238E27FC236}">
                <a16:creationId xmlns:a16="http://schemas.microsoft.com/office/drawing/2014/main" id="{A06D48DB-564E-AABC-096C-488801539E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5390" y="3596626"/>
            <a:ext cx="2066313" cy="670090"/>
          </a:xfrm>
          <a:prstGeom prst="rect">
            <a:avLst/>
          </a:prstGeom>
        </p:spPr>
      </p:pic>
      <p:grpSp>
        <p:nvGrpSpPr>
          <p:cNvPr id="9" name="グループ化 8">
            <a:extLst>
              <a:ext uri="{FF2B5EF4-FFF2-40B4-BE49-F238E27FC236}">
                <a16:creationId xmlns:a16="http://schemas.microsoft.com/office/drawing/2014/main" id="{682BA5E0-2348-2005-7C18-04E242571189}"/>
              </a:ext>
            </a:extLst>
          </p:cNvPr>
          <p:cNvGrpSpPr/>
          <p:nvPr/>
        </p:nvGrpSpPr>
        <p:grpSpPr>
          <a:xfrm>
            <a:off x="9692938" y="4080937"/>
            <a:ext cx="1566757" cy="307777"/>
            <a:chOff x="1326644" y="6237312"/>
            <a:chExt cx="1566757" cy="307777"/>
          </a:xfrm>
        </p:grpSpPr>
        <p:sp>
          <p:nvSpPr>
            <p:cNvPr id="10" name="四角形: 角を丸くする 9">
              <a:extLst>
                <a:ext uri="{FF2B5EF4-FFF2-40B4-BE49-F238E27FC236}">
                  <a16:creationId xmlns:a16="http://schemas.microsoft.com/office/drawing/2014/main" id="{51666791-64A4-E4AF-D032-CC65F9490DFF}"/>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017C2675-6CCD-2046-BFF9-648E0B266831}"/>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Tree>
    <p:extLst>
      <p:ext uri="{BB962C8B-B14F-4D97-AF65-F5344CB8AC3E}">
        <p14:creationId xmlns:p14="http://schemas.microsoft.com/office/powerpoint/2010/main" val="1710891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F502-8B90-44D7-66C9-6C6583C46BC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99559ED-105A-840F-0138-81FE0B5B6FA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97CDC85E-F572-0FAA-5F03-5266CE3C482F}"/>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経営者層</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組織としての体制確立</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CISO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を配置</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を構築</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報告フォーマットは決めて</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おく</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有事の際の対応フローを確立、社員へ通知</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対応フロー通りに実施できるか訓練</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外部の協力依頼先を用意</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社内規則の整備</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リモートワーク環境ならでは</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の連絡方法や対応手順の作成と周知</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リモートワークの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セキュリティポリシーを策定</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ja-JP" altLang="en-US"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9739735A-9DEA-5CB7-9584-438CF99886F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66</a:t>
            </a:fld>
            <a:endParaRPr lang="en-US" altLang="ja-JP" dirty="0">
              <a:solidFill>
                <a:prstClr val="black"/>
              </a:solidFill>
              <a:latin typeface="Arial" panose="020B0604020202020204"/>
              <a:ea typeface="ＭＳ Ｐゴシック" panose="020B0600070205080204" pitchFamily="50" charset="-128"/>
            </a:endParaRPr>
          </a:p>
        </p:txBody>
      </p:sp>
      <p:pic>
        <p:nvPicPr>
          <p:cNvPr id="6" name="図 5">
            <a:extLst>
              <a:ext uri="{FF2B5EF4-FFF2-40B4-BE49-F238E27FC236}">
                <a16:creationId xmlns:a16="http://schemas.microsoft.com/office/drawing/2014/main" id="{F66785A3-AA33-4D25-AE61-A53E12B527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3591" y="4441869"/>
            <a:ext cx="1063183" cy="919151"/>
          </a:xfrm>
          <a:prstGeom prst="rect">
            <a:avLst/>
          </a:prstGeom>
        </p:spPr>
      </p:pic>
      <p:pic>
        <p:nvPicPr>
          <p:cNvPr id="8" name="図 7">
            <a:extLst>
              <a:ext uri="{FF2B5EF4-FFF2-40B4-BE49-F238E27FC236}">
                <a16:creationId xmlns:a16="http://schemas.microsoft.com/office/drawing/2014/main" id="{C196DF1F-906D-080A-B5C0-439FADCBE5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5390" y="3596626"/>
            <a:ext cx="2066313" cy="670090"/>
          </a:xfrm>
          <a:prstGeom prst="rect">
            <a:avLst/>
          </a:prstGeom>
        </p:spPr>
      </p:pic>
      <p:grpSp>
        <p:nvGrpSpPr>
          <p:cNvPr id="9" name="グループ化 8">
            <a:extLst>
              <a:ext uri="{FF2B5EF4-FFF2-40B4-BE49-F238E27FC236}">
                <a16:creationId xmlns:a16="http://schemas.microsoft.com/office/drawing/2014/main" id="{0E45C3D8-F2EE-3812-5534-C8E85CC89249}"/>
              </a:ext>
            </a:extLst>
          </p:cNvPr>
          <p:cNvGrpSpPr/>
          <p:nvPr/>
        </p:nvGrpSpPr>
        <p:grpSpPr>
          <a:xfrm>
            <a:off x="9692938" y="4080937"/>
            <a:ext cx="1566757" cy="307777"/>
            <a:chOff x="1326644" y="6237312"/>
            <a:chExt cx="1566757" cy="307777"/>
          </a:xfrm>
        </p:grpSpPr>
        <p:sp>
          <p:nvSpPr>
            <p:cNvPr id="10" name="四角形: 角を丸くする 9">
              <a:extLst>
                <a:ext uri="{FF2B5EF4-FFF2-40B4-BE49-F238E27FC236}">
                  <a16:creationId xmlns:a16="http://schemas.microsoft.com/office/drawing/2014/main" id="{0DEC5255-7056-311A-24E9-33A05D17257F}"/>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BBF3E8DA-E9F4-2C9D-085E-F569AFBF8411}"/>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pic>
        <p:nvPicPr>
          <p:cNvPr id="2"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B75E059E-F6A3-6DE3-FA1E-34988ED8D6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0208725" y="2118614"/>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56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5B07-4A6F-D472-36DE-82B7CA86DED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84F5D7E-C39F-1F6E-B3C9-094787914E8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24091274-5DB3-6F74-C299-8EE79CEEF551}"/>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セキュリティ担当者、システム管理者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シンクライアント、</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VDI</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ZTNA/SDP </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等の</a:t>
            </a:r>
            <a:br>
              <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b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セキュリティに強いリモートワーク環境</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を採用する</a:t>
            </a:r>
            <a:endPar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リモートワークの</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規程や運用規則を整備</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組織支給端末と私有端末の違いも考慮する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リモートワーク開始時の暫定的なセキュリティ対策や例外措置を見直す</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情報リテラシー、モラルを向上</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させる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サポート切れやメンテナスが行えない機器の使用を避ける</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ネットワークレベル認証</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(NLA)</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を行う</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多要素認証</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(MFA)</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の設定を有効</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99952751-C3B2-A5B3-D609-D2190FD7AFC3}"/>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67</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8D9C94D-72C5-F598-488F-2E2D68AC0B8E}"/>
              </a:ext>
            </a:extLst>
          </p:cNvPr>
          <p:cNvSpPr txBox="1"/>
          <p:nvPr/>
        </p:nvSpPr>
        <p:spPr>
          <a:xfrm>
            <a:off x="424799" y="6340416"/>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参考</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テレワークを行う際のセキュリティ上の注意事項（</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https://www.ipa.go.jp/security/anshin/measures/telework.html</a:t>
            </a:r>
            <a:endParaRPr lang="en-US" altLang="ja-JP" sz="1000" dirty="0">
              <a:solidFill>
                <a:srgbClr val="0000FF"/>
              </a:solidFill>
              <a:latin typeface="+mn-ea"/>
            </a:endParaRPr>
          </a:p>
        </p:txBody>
      </p:sp>
      <p:pic>
        <p:nvPicPr>
          <p:cNvPr id="13" name="図 12">
            <a:extLst>
              <a:ext uri="{FF2B5EF4-FFF2-40B4-BE49-F238E27FC236}">
                <a16:creationId xmlns:a16="http://schemas.microsoft.com/office/drawing/2014/main" id="{7E5CA5DB-8DB5-2FE9-BD02-64FD80E43C1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81122" y="2001268"/>
            <a:ext cx="1964256" cy="2047840"/>
          </a:xfrm>
          <a:prstGeom prst="rect">
            <a:avLst/>
          </a:prstGeom>
        </p:spPr>
      </p:pic>
      <p:pic>
        <p:nvPicPr>
          <p:cNvPr id="14" name="図 13">
            <a:extLst>
              <a:ext uri="{FF2B5EF4-FFF2-40B4-BE49-F238E27FC236}">
                <a16:creationId xmlns:a16="http://schemas.microsoft.com/office/drawing/2014/main" id="{2A9AB42E-F11C-0655-ABAB-DB3AA28A7A72}"/>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31558" y="2175207"/>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10706C02-3B71-FF9F-6EE2-6D919E261FD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81122" y="2140243"/>
            <a:ext cx="664364" cy="1256251"/>
          </a:xfrm>
          <a:prstGeom prst="rect">
            <a:avLst/>
          </a:prstGeom>
        </p:spPr>
      </p:pic>
    </p:spTree>
    <p:extLst>
      <p:ext uri="{BB962C8B-B14F-4D97-AF65-F5344CB8AC3E}">
        <p14:creationId xmlns:p14="http://schemas.microsoft.com/office/powerpoint/2010/main" val="2322929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39FF-624D-DBB5-2A06-A67FFB039E8C}"/>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792B89A-6A20-3BA6-142D-96CE65D66C4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【6</a:t>
            </a:r>
            <a:r>
              <a:rPr lang="ja-JP" altLang="en-US" kern="0">
                <a:solidFill>
                  <a:schemeClr val="tx1"/>
                </a:solidFill>
              </a:rPr>
              <a:t>位</a:t>
            </a:r>
            <a:r>
              <a:rPr lang="en-US" altLang="ja-JP" kern="0">
                <a:solidFill>
                  <a:schemeClr val="tx1"/>
                </a:solidFill>
              </a:rPr>
              <a:t>】</a:t>
            </a:r>
            <a:r>
              <a:rPr lang="ja-JP" altLang="en-US" kern="0">
                <a:solidFill>
                  <a:schemeClr val="tx1"/>
                </a:solidFill>
              </a:rPr>
              <a:t>リモートワーク等の環境や仕組みを狙った攻撃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26C6098C-88F5-E7FE-9B54-311D3B4E591F}"/>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セキュリティ担当者、システム管理者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被害の早期検知</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＜リモートワーク関連サイトの紹介＞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IPA </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はリモートワークを行う際のセキュリティ上の注意事項に加え、</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リモートワークから職場に戻る際のセキュリティ上の注意事項も</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解説している「テレワークを行う際のセキュリティ上の注意事項」</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のページを公開している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他機関のリモートワーク関連セキュリティ情報へのリンクも紹介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028694" marR="0" lvl="3"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しているので、参考にしていただきたい</a:t>
            </a:r>
          </a:p>
        </p:txBody>
      </p:sp>
      <p:sp>
        <p:nvSpPr>
          <p:cNvPr id="7" name="スライド番号プレースホルダー 4">
            <a:extLst>
              <a:ext uri="{FF2B5EF4-FFF2-40B4-BE49-F238E27FC236}">
                <a16:creationId xmlns:a16="http://schemas.microsoft.com/office/drawing/2014/main" id="{08ADC004-EE56-04E8-679D-3C033E96694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68</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4DBB8433-B1A1-9393-DD1C-8F1D7647432A}"/>
              </a:ext>
            </a:extLst>
          </p:cNvPr>
          <p:cNvSpPr txBox="1"/>
          <p:nvPr/>
        </p:nvSpPr>
        <p:spPr>
          <a:xfrm>
            <a:off x="424799" y="6340416"/>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参考</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テレワークを行う際のセキュリティ上の注意事項（</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https://www.ipa.go.jp/security/anshin/measures/telework.html</a:t>
            </a:r>
            <a:endParaRPr lang="en-US" altLang="ja-JP" sz="1000" dirty="0">
              <a:solidFill>
                <a:srgbClr val="0000FF"/>
              </a:solidFill>
              <a:latin typeface="+mn-ea"/>
            </a:endParaRPr>
          </a:p>
        </p:txBody>
      </p:sp>
    </p:spTree>
    <p:extLst>
      <p:ext uri="{BB962C8B-B14F-4D97-AF65-F5344CB8AC3E}">
        <p14:creationId xmlns:p14="http://schemas.microsoft.com/office/powerpoint/2010/main" val="3198698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5987-8CBA-9185-AC13-E328B30DED6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8EEC52D-2192-A46E-9248-02DE8464D799}"/>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【7</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地政学的リスクに起因するサイバー攻撃</a:t>
            </a:r>
          </a:p>
        </p:txBody>
      </p:sp>
      <p:sp>
        <p:nvSpPr>
          <p:cNvPr id="4" name="コンテンツ プレースホルダー 11">
            <a:extLst>
              <a:ext uri="{FF2B5EF4-FFF2-40B4-BE49-F238E27FC236}">
                <a16:creationId xmlns:a16="http://schemas.microsoft.com/office/drawing/2014/main" id="{F5E1ED47-7186-2483-07E0-3CE0BE7638C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政治的に対立する周辺国に対し社会的な混乱を引き起こすことを目的</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としたサイバー攻撃を行う国家が存在する</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ja-JP" altLang="en-US" sz="1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外交・安全保障上の対立をきっかけ</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として、</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嫌がらせや報復のため</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のサイバー攻撃を行うことがある</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10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自国の産業の競争優位性を確保するために周辺国の</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機密情報等の窃取を目的とした攻撃</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や、自国の政治体制維持のために</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外貨獲得を目的とした攻撃</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もある</a:t>
            </a:r>
            <a:endParaRPr kumimoji="1" lang="ja-JP" altLang="en-US" sz="2800" b="0" i="0" u="sng"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58CA3A75-38E2-57CB-CBE8-01649C1D0B5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69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8963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3FE79309-FF71-FBE8-D989-9AF834FFD9C5}"/>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情報セキュリティ対策の基本</a:t>
            </a:r>
          </a:p>
        </p:txBody>
      </p:sp>
      <p:sp>
        <p:nvSpPr>
          <p:cNvPr id="3" name="コンテンツ プレースホルダー 9">
            <a:extLst>
              <a:ext uri="{FF2B5EF4-FFF2-40B4-BE49-F238E27FC236}">
                <a16:creationId xmlns:a16="http://schemas.microsoft.com/office/drawing/2014/main" id="{B28EB806-6F0A-BAEE-80A2-421B05CD25C0}"/>
              </a:ext>
            </a:extLst>
          </p:cNvPr>
          <p:cNvSpPr txBox="1">
            <a:spLocks/>
          </p:cNvSpPr>
          <p:nvPr/>
        </p:nvSpPr>
        <p:spPr bwMode="auto">
          <a:xfrm>
            <a:off x="424800" y="1296000"/>
            <a:ext cx="8595216" cy="1681659"/>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kern="0" dirty="0"/>
              <a:t>多数の脅威があるが「攻撃の糸口」は似通っている</a:t>
            </a:r>
            <a:endParaRPr lang="ja-JP" altLang="en-US" sz="800" kern="0" dirty="0"/>
          </a:p>
          <a:p>
            <a:pPr defTabSz="914400">
              <a:defRPr/>
            </a:pPr>
            <a:r>
              <a:rPr lang="ja-JP" altLang="en-US" sz="2400" kern="0" dirty="0"/>
              <a:t>基本的な対策の重要性は長年変わらない</a:t>
            </a:r>
            <a:endParaRPr lang="ja-JP" altLang="en-US" sz="800" kern="0" dirty="0"/>
          </a:p>
          <a:p>
            <a:pPr defTabSz="914400">
              <a:defRPr/>
            </a:pPr>
            <a:r>
              <a:rPr lang="ja-JP" altLang="en-US" sz="2400" kern="0" dirty="0"/>
              <a:t>下記の</a:t>
            </a:r>
            <a:r>
              <a:rPr lang="ja-JP" altLang="en-US" sz="2400" b="1" kern="0" dirty="0">
                <a:solidFill>
                  <a:srgbClr val="FF0000"/>
                </a:solidFill>
              </a:rPr>
              <a:t>「情報セキュリティ対策の基本」を常に意識することが重要</a:t>
            </a:r>
            <a:endParaRPr lang="ja-JP" altLang="en-US" sz="2400" kern="0" dirty="0"/>
          </a:p>
        </p:txBody>
      </p:sp>
      <p:graphicFrame>
        <p:nvGraphicFramePr>
          <p:cNvPr id="4" name="表 3">
            <a:extLst>
              <a:ext uri="{FF2B5EF4-FFF2-40B4-BE49-F238E27FC236}">
                <a16:creationId xmlns:a16="http://schemas.microsoft.com/office/drawing/2014/main" id="{72275265-C922-B14F-E0DB-F5BAF934B92F}"/>
              </a:ext>
            </a:extLst>
          </p:cNvPr>
          <p:cNvGraphicFramePr>
            <a:graphicFrameLocks noGrp="1"/>
          </p:cNvGraphicFramePr>
          <p:nvPr/>
        </p:nvGraphicFramePr>
        <p:xfrm>
          <a:off x="1829465" y="2977659"/>
          <a:ext cx="8533069" cy="3322320"/>
        </p:xfrm>
        <a:graphic>
          <a:graphicData uri="http://schemas.openxmlformats.org/drawingml/2006/table">
            <a:tbl>
              <a:tblPr firstRow="1" bandRow="1"/>
              <a:tblGrid>
                <a:gridCol w="2471070">
                  <a:extLst>
                    <a:ext uri="{9D8B030D-6E8A-4147-A177-3AD203B41FA5}">
                      <a16:colId xmlns:a16="http://schemas.microsoft.com/office/drawing/2014/main" val="311699701"/>
                    </a:ext>
                  </a:extLst>
                </a:gridCol>
                <a:gridCol w="3346150">
                  <a:extLst>
                    <a:ext uri="{9D8B030D-6E8A-4147-A177-3AD203B41FA5}">
                      <a16:colId xmlns:a16="http://schemas.microsoft.com/office/drawing/2014/main" val="781493075"/>
                    </a:ext>
                  </a:extLst>
                </a:gridCol>
                <a:gridCol w="2715849">
                  <a:extLst>
                    <a:ext uri="{9D8B030D-6E8A-4147-A177-3AD203B41FA5}">
                      <a16:colId xmlns:a16="http://schemas.microsoft.com/office/drawing/2014/main" val="43705340"/>
                    </a:ext>
                  </a:extLst>
                </a:gridCol>
              </a:tblGrid>
              <a:tr h="136957">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1" dirty="0">
                          <a:latin typeface="Meiryo UI" panose="020B0604030504040204" pitchFamily="50" charset="-128"/>
                          <a:ea typeface="Meiryo UI" panose="020B0604030504040204" pitchFamily="50" charset="-128"/>
                        </a:rPr>
                        <a:t>攻撃の糸口</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DAA"/>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1" dirty="0">
                          <a:latin typeface="Meiryo UI" panose="020B0604030504040204" pitchFamily="50" charset="-128"/>
                          <a:ea typeface="Meiryo UI" panose="020B0604030504040204" pitchFamily="50" charset="-128"/>
                        </a:rPr>
                        <a:t>情報セキュリティ対策の基本</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DAA"/>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1" dirty="0">
                          <a:latin typeface="Meiryo UI" panose="020B0604030504040204" pitchFamily="50" charset="-128"/>
                          <a:ea typeface="Meiryo UI" panose="020B0604030504040204" pitchFamily="50" charset="-128"/>
                        </a:rPr>
                        <a:t>目的</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DAA"/>
                    </a:solidFill>
                  </a:tcPr>
                </a:tc>
                <a:extLst>
                  <a:ext uri="{0D108BD9-81ED-4DB2-BD59-A6C34878D82A}">
                    <a16:rowId xmlns:a16="http://schemas.microsoft.com/office/drawing/2014/main" val="3100117602"/>
                  </a:ext>
                </a:extLst>
              </a:tr>
              <a:tr h="221238">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ソフトウェアの脆弱性</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ソフトウェアの更新</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脆弱性を解消し攻撃による</a:t>
                      </a:r>
                      <a:endParaRPr kumimoji="1" lang="en-US" altLang="ja-JP" sz="1800" b="0" dirty="0">
                        <a:solidFill>
                          <a:schemeClr val="accent6">
                            <a:lumMod val="10000"/>
                          </a:schemeClr>
                        </a:solidFill>
                        <a:latin typeface="Meiryo UI" panose="020B0604030504040204" pitchFamily="50" charset="-128"/>
                        <a:ea typeface="Meiryo UI" panose="020B0604030504040204" pitchFamily="50" charset="-128"/>
                      </a:endParaRPr>
                    </a:p>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リスクを低減する</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extLst>
                  <a:ext uri="{0D108BD9-81ED-4DB2-BD59-A6C34878D82A}">
                    <a16:rowId xmlns:a16="http://schemas.microsoft.com/office/drawing/2014/main" val="596716949"/>
                  </a:ext>
                </a:extLst>
              </a:tr>
              <a:tr h="12642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ウイルス感染</a:t>
                      </a:r>
                      <a:endParaRPr kumimoji="1" lang="en-US" altLang="ja-JP" sz="1800" b="0" dirty="0">
                        <a:solidFill>
                          <a:schemeClr val="accent6">
                            <a:lumMod val="10000"/>
                          </a:schemeClr>
                        </a:solidFill>
                        <a:latin typeface="Meiryo UI" panose="020B0604030504040204" pitchFamily="50" charset="-128"/>
                        <a:ea typeface="Meiryo UI" panose="020B0604030504040204" pitchFamily="50" charset="-128"/>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セキュリティソフトの利用</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攻撃をブロックする</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extLst>
                  <a:ext uri="{0D108BD9-81ED-4DB2-BD59-A6C34878D82A}">
                    <a16:rowId xmlns:a16="http://schemas.microsoft.com/office/drawing/2014/main" val="1169576368"/>
                  </a:ext>
                </a:extLst>
              </a:tr>
              <a:tr h="221238">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パスワード窃取</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パスワードの管理・認証の強化</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パスワード窃取によるリスクを</a:t>
                      </a:r>
                      <a:endParaRPr kumimoji="1" lang="en-US" altLang="ja-JP" sz="1800" b="0" dirty="0">
                        <a:solidFill>
                          <a:schemeClr val="accent6">
                            <a:lumMod val="10000"/>
                          </a:schemeClr>
                        </a:solidFill>
                        <a:latin typeface="Meiryo UI" panose="020B0604030504040204" pitchFamily="50" charset="-128"/>
                        <a:ea typeface="Meiryo UI" panose="020B0604030504040204" pitchFamily="50" charset="-128"/>
                      </a:endParaRPr>
                    </a:p>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低減する</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extLst>
                  <a:ext uri="{0D108BD9-81ED-4DB2-BD59-A6C34878D82A}">
                    <a16:rowId xmlns:a16="http://schemas.microsoft.com/office/drawing/2014/main" val="296018573"/>
                  </a:ext>
                </a:extLst>
              </a:tr>
              <a:tr h="221238">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設定不備</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設定の見直し</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誤った設定を攻撃に利用</a:t>
                      </a:r>
                      <a:endParaRPr kumimoji="1" lang="en-US" altLang="ja-JP" sz="1800" b="0" dirty="0">
                        <a:solidFill>
                          <a:schemeClr val="accent6">
                            <a:lumMod val="10000"/>
                          </a:schemeClr>
                        </a:solidFill>
                        <a:latin typeface="Meiryo UI" panose="020B0604030504040204" pitchFamily="50" charset="-128"/>
                        <a:ea typeface="Meiryo UI" panose="020B0604030504040204" pitchFamily="50" charset="-128"/>
                      </a:endParaRPr>
                    </a:p>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されないようにする</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20000"/>
                      </a:srgbClr>
                    </a:solidFill>
                  </a:tcPr>
                </a:tc>
                <a:extLst>
                  <a:ext uri="{0D108BD9-81ED-4DB2-BD59-A6C34878D82A}">
                    <a16:rowId xmlns:a16="http://schemas.microsoft.com/office/drawing/2014/main" val="2314086485"/>
                  </a:ext>
                </a:extLst>
              </a:tr>
              <a:tr h="221238">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誘導</a:t>
                      </a:r>
                      <a:r>
                        <a:rPr kumimoji="1" lang="en-US" altLang="ja-JP" sz="1800" b="0" dirty="0">
                          <a:solidFill>
                            <a:schemeClr val="accent6">
                              <a:lumMod val="10000"/>
                            </a:schemeClr>
                          </a:solidFill>
                          <a:latin typeface="Meiryo UI" panose="020B0604030504040204" pitchFamily="50" charset="-128"/>
                          <a:ea typeface="Meiryo UI" panose="020B0604030504040204" pitchFamily="50" charset="-128"/>
                        </a:rPr>
                        <a:t>(</a:t>
                      </a:r>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罠にはめる</a:t>
                      </a:r>
                      <a:r>
                        <a:rPr kumimoji="1" lang="en-US" altLang="ja-JP" sz="1800" b="0" dirty="0">
                          <a:solidFill>
                            <a:schemeClr val="accent6">
                              <a:lumMod val="10000"/>
                            </a:schemeClr>
                          </a:solidFill>
                          <a:latin typeface="Meiryo UI" panose="020B0604030504040204" pitchFamily="50" charset="-128"/>
                          <a:ea typeface="Meiryo UI" panose="020B0604030504040204" pitchFamily="50" charset="-128"/>
                        </a:rPr>
                        <a:t>)</a:t>
                      </a:r>
                      <a:endParaRPr kumimoji="1" lang="ja-JP" altLang="en-US" sz="1800" b="0" dirty="0">
                        <a:solidFill>
                          <a:schemeClr val="accent6">
                            <a:lumMod val="10000"/>
                          </a:schemeClr>
                        </a:solidFill>
                        <a:latin typeface="Meiryo UI" panose="020B0604030504040204" pitchFamily="50" charset="-128"/>
                        <a:ea typeface="Meiryo UI" panose="020B0604030504040204" pitchFamily="50" charset="-128"/>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脅威・手口を知る</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手口から重要視するべき</a:t>
                      </a:r>
                      <a:endParaRPr kumimoji="1" lang="en-US" altLang="ja-JP" sz="1800" b="0" dirty="0">
                        <a:solidFill>
                          <a:schemeClr val="accent6">
                            <a:lumMod val="10000"/>
                          </a:schemeClr>
                        </a:solidFill>
                        <a:latin typeface="Meiryo UI" panose="020B0604030504040204" pitchFamily="50" charset="-128"/>
                        <a:ea typeface="Meiryo UI" panose="020B0604030504040204" pitchFamily="50" charset="-128"/>
                      </a:endParaRPr>
                    </a:p>
                    <a:p>
                      <a:r>
                        <a:rPr kumimoji="1" lang="ja-JP" altLang="en-US" sz="1800" b="0" dirty="0">
                          <a:solidFill>
                            <a:schemeClr val="accent6">
                              <a:lumMod val="10000"/>
                            </a:schemeClr>
                          </a:solidFill>
                          <a:latin typeface="Meiryo UI" panose="020B0604030504040204" pitchFamily="50" charset="-128"/>
                          <a:ea typeface="Meiryo UI" panose="020B0604030504040204" pitchFamily="50" charset="-128"/>
                        </a:rPr>
                        <a:t>対策を理解する</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DAA">
                        <a:tint val="40000"/>
                      </a:srgbClr>
                    </a:solidFill>
                  </a:tcPr>
                </a:tc>
                <a:extLst>
                  <a:ext uri="{0D108BD9-81ED-4DB2-BD59-A6C34878D82A}">
                    <a16:rowId xmlns:a16="http://schemas.microsoft.com/office/drawing/2014/main" val="533375845"/>
                  </a:ext>
                </a:extLst>
              </a:tr>
            </a:tbl>
          </a:graphicData>
        </a:graphic>
      </p:graphicFrame>
      <p:sp>
        <p:nvSpPr>
          <p:cNvPr id="8" name="スライド番号プレースホルダー 4">
            <a:extLst>
              <a:ext uri="{FF2B5EF4-FFF2-40B4-BE49-F238E27FC236}">
                <a16:creationId xmlns:a16="http://schemas.microsoft.com/office/drawing/2014/main" id="{3C09B624-43A0-A084-0543-BB4D3AD65E86}"/>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485385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2C6B2-E328-0813-B6AE-EA4EE596868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BE182BDA-6B0B-CAFF-C251-BF906ECA5A0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FFFE145-48DB-7E82-5436-1E1647F57BE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lang="ja-JP" altLang="en-US" sz="3600" b="1" kern="0" dirty="0"/>
              <a:t>攻撃手口</a:t>
            </a:r>
            <a:endParaRPr kumimoji="1" lang="en-US" altLang="ja-JP" sz="3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lang="en-US" altLang="ja-JP" sz="3600" b="1" kern="0" dirty="0">
                <a:solidFill>
                  <a:srgbClr val="24235C"/>
                </a:solidFill>
              </a:rPr>
              <a:t>DDoS</a:t>
            </a:r>
            <a:r>
              <a:rPr lang="ja-JP" altLang="en-US" sz="3600" b="1" kern="0" dirty="0">
                <a:solidFill>
                  <a:srgbClr val="24235C"/>
                </a:solidFill>
              </a:rPr>
              <a:t>攻撃</a:t>
            </a:r>
            <a:endParaRPr kumimoji="1" lang="en-US" altLang="ja-JP"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標的のシステムに大量のデータを送り付け、システムが提供するサービスを停止させ、そのサービスを利用する人々を混乱させる</a:t>
            </a:r>
            <a:endParaRPr kumimoji="1" lang="en-US" altLang="ja-JP"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rPr>
              <a:t>ネットワーク貫通型攻撃</a:t>
            </a:r>
            <a:endParaRPr kumimoji="1" lang="en-US" altLang="ja-JP"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標的組織のネットワークとインターネットの境界に設置されたセキュリティ製品の脆弱性を悪用して、標的組織に不正侵入をする</a:t>
            </a:r>
          </a:p>
        </p:txBody>
      </p:sp>
      <p:sp>
        <p:nvSpPr>
          <p:cNvPr id="7" name="スライド番号プレースホルダー 4">
            <a:extLst>
              <a:ext uri="{FF2B5EF4-FFF2-40B4-BE49-F238E27FC236}">
                <a16:creationId xmlns:a16="http://schemas.microsoft.com/office/drawing/2014/main" id="{272DE76A-49D0-E874-ECCD-CCD08518B64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4170885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EC30-43FB-48FF-DBAA-2111B7B3912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797850E-D659-EA01-BFB8-AB1C484C6392}"/>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3E2505F5-E110-FCAD-AD72-4AD5A78718E7}"/>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lang="ja-JP" altLang="en-US" sz="3600" b="1" kern="0" dirty="0"/>
              <a:t>攻撃手口</a:t>
            </a:r>
            <a:endParaRPr kumimoji="1" lang="en-US" altLang="ja-JP" sz="3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36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スピアフィッシング</a:t>
            </a:r>
            <a:endParaRPr kumimoji="1" lang="en-US" altLang="ja-JP"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特定の個人を標的にして、ソーシャルエンジアリング等を用いて情報収集を行い、収集した情報を基に標的へメールを送信する。添付ファイルを実行させたり、本文に記載した</a:t>
            </a:r>
            <a:r>
              <a:rPr kumimoji="1" lang="en-US" altLang="ja-JP"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URL</a:t>
            </a: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をクリックさせたりすることで、認証情報や機密データを窃取する。</a:t>
            </a:r>
          </a:p>
          <a:p>
            <a:pPr marL="685796" marR="0" lvl="2" indent="0" algn="l" defTabSz="914400" rtl="0" eaLnBrk="1" fontAlgn="base" latinLnBrk="0" hangingPunct="1">
              <a:lnSpc>
                <a:spcPct val="100000"/>
              </a:lnSpc>
              <a:spcBef>
                <a:spcPct val="20000"/>
              </a:spcBef>
              <a:spcAft>
                <a:spcPct val="0"/>
              </a:spcAft>
              <a:buClr>
                <a:srgbClr val="000066"/>
              </a:buClr>
              <a:buSzTx/>
              <a:buNone/>
              <a:tabLst/>
              <a:defRPr/>
            </a:pPr>
            <a:endPar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B424A308-FE77-CAC0-CD14-B06E945D0FF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71</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510408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19A7-594C-3526-2047-9FD4CB6DD011}"/>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518D136-9B01-CDE9-7404-A139DF1FC900}"/>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5D2B0755-1225-A916-C701-138BE12FEC37}"/>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lang="ja-JP" altLang="en-US" sz="3600" b="1" kern="0" dirty="0"/>
              <a:t>攻撃手口</a:t>
            </a:r>
            <a:endParaRPr kumimoji="1" lang="en-US" altLang="ja-JP" sz="3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36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ソーシャルエンジニアリング</a:t>
            </a:r>
            <a:endParaRPr kumimoji="1" lang="en-US" altLang="ja-JP"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標的組織の人間に対して、</a:t>
            </a:r>
            <a:r>
              <a:rPr kumimoji="1" lang="en-US" altLang="ja-JP"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SNS</a:t>
            </a: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を利用した接触等をして、標的組織から機密情報を詐取する</a:t>
            </a:r>
            <a:endParaRPr kumimoji="1" lang="en-US" altLang="ja-JP"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lang="ja-JP" altLang="en-US" sz="3200" b="1" kern="0" dirty="0">
                <a:solidFill>
                  <a:srgbClr val="24235C"/>
                </a:solidFill>
              </a:rPr>
              <a:t>偽情報の流布</a:t>
            </a:r>
            <a:endParaRPr kumimoji="1" lang="en-US" altLang="ja-JP" sz="32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n-cs"/>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国家を背景とした機関が、サイバー空間上の偽情報や　　フェイクによる影響工作等を行う</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2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C9632601-1E66-2E27-8DCF-89C9ED26DA8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72</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447694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118B2-EAAD-C46B-5960-CE812167141C}"/>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17AEE7C-4A19-1FBE-976F-C774F849D12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7537B071-D1F3-32BC-84F3-3BE7E374E76B}"/>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日本の自治体サービスへのサイバー攻撃</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10</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月、ロシアを支持するハッカー集団は</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日米軍事演習に対する抗議</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のため、</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日本の自治体や交通機関等のウェブサイトに対してサイバー攻撃を行った</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ことを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SNS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に投稿した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山梨県の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サイトは海外からアクセスが集中し、</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4</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時間ほど閲覧しにくい状態</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が続いた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名古屋市、福岡空港、北海道のフェリー会社等のサイトも、</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一時的に閲覧しにくい状態</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になった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5724D2A1-26A8-2907-F6DD-DF2E91F49798}"/>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73</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5026BA9-7B13-5200-AE49-C972B781A976}"/>
              </a:ext>
            </a:extLst>
          </p:cNvPr>
          <p:cNvSpPr txBox="1"/>
          <p:nvPr/>
        </p:nvSpPr>
        <p:spPr>
          <a:xfrm>
            <a:off x="692078" y="5936834"/>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ロシア系ハッカー集団 日本の自治体サイトなどサイバー攻撃か（</a:t>
            </a:r>
            <a:r>
              <a:rPr lang="en-US" altLang="ja-JP" sz="1000" dirty="0">
                <a:solidFill>
                  <a:schemeClr val="accent6">
                    <a:lumMod val="10000"/>
                  </a:schemeClr>
                </a:solidFill>
                <a:latin typeface="+mn-ea"/>
              </a:rPr>
              <a:t>NHK</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https://www3.nhk.or.jp/news/html/20241018/</a:t>
            </a:r>
            <a:r>
              <a:rPr lang="en-US" altLang="ja-JP" sz="1000" dirty="0" err="1">
                <a:solidFill>
                  <a:schemeClr val="accent6">
                    <a:lumMod val="10000"/>
                  </a:schemeClr>
                </a:solidFill>
                <a:latin typeface="+mn-ea"/>
                <a:hlinkClick r:id="rId2"/>
              </a:rPr>
              <a:t>k10014613281000.html</a:t>
            </a:r>
            <a:endParaRPr lang="en-US" altLang="ja-JP" sz="1000" dirty="0">
              <a:solidFill>
                <a:srgbClr val="0000FF"/>
              </a:solidFill>
              <a:latin typeface="+mn-ea"/>
            </a:endParaRPr>
          </a:p>
        </p:txBody>
      </p:sp>
    </p:spTree>
    <p:extLst>
      <p:ext uri="{BB962C8B-B14F-4D97-AF65-F5344CB8AC3E}">
        <p14:creationId xmlns:p14="http://schemas.microsoft.com/office/powerpoint/2010/main" val="2117195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9CFD-FF40-611B-1B0F-B50D4E9E4D6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57734DF-10EF-551F-48F6-1DAE6CF7F680}"/>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BDBB23E3-8C5C-79B0-0A8F-EF4429E56940}"/>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傾向②</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en-US" altLang="ja-JP" sz="2500" b="1" i="0" u="none" strike="noStrike" kern="0" cap="none" spc="0" normalizeH="0" baseline="0" noProof="0" dirty="0" err="1">
                <a:ln>
                  <a:noFill/>
                </a:ln>
                <a:solidFill>
                  <a:srgbClr val="24235C"/>
                </a:solidFill>
                <a:effectLst/>
                <a:uLnTx/>
                <a:uFillTx/>
                <a:latin typeface="Meiryo UI" panose="020B0604030504040204" pitchFamily="34" charset="-128"/>
                <a:ea typeface="Meiryo UI" panose="020B0604030504040204" pitchFamily="34" charset="-128"/>
              </a:rPr>
              <a:t>LotL</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戦術による標的型攻撃に注意</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6</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Living Off The Land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戦術（</a:t>
            </a:r>
            <a:r>
              <a:rPr kumimoji="1" lang="en-US" altLang="ja-JP" sz="2300" b="0" i="0" u="sng" strike="noStrike" kern="0" cap="none" spc="0" normalizeH="0" baseline="0" noProof="0" dirty="0" err="1">
                <a:ln>
                  <a:noFill/>
                </a:ln>
                <a:solidFill>
                  <a:srgbClr val="FF0000"/>
                </a:solidFill>
                <a:effectLst/>
                <a:uLnTx/>
                <a:uFillTx/>
                <a:latin typeface="Meiryo UI" panose="020B0604030504040204" pitchFamily="34" charset="-128"/>
                <a:ea typeface="Meiryo UI" panose="020B0604030504040204" pitchFamily="34" charset="-128"/>
              </a:rPr>
              <a:t>LotL</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という</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サイバー攻撃が国際的に確認され注意喚起が行われた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攻撃組織としては</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Volt Typhoon</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Salt Typhoon</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等がある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マルウェアを用いず標的の環境にある機能を悪用して攻撃する</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5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攻撃者は長期間潜伏し、活動を継続することもある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企業や組織のネットワークとインターネットの境界に設置される機器の脆弱性が狙われる</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87DAC9FF-8FE4-EEEA-44F5-2BA7188DF8C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74</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4F242644-25BF-CAEA-538F-349320E62B89}"/>
              </a:ext>
            </a:extLst>
          </p:cNvPr>
          <p:cNvSpPr txBox="1"/>
          <p:nvPr/>
        </p:nvSpPr>
        <p:spPr>
          <a:xfrm>
            <a:off x="568460" y="5273418"/>
            <a:ext cx="8438400" cy="1323439"/>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 Living Off The Land </a:t>
            </a:r>
            <a:r>
              <a:rPr lang="ja-JP" altLang="en-US" sz="1000" dirty="0">
                <a:solidFill>
                  <a:schemeClr val="accent6">
                    <a:lumMod val="10000"/>
                  </a:schemeClr>
                </a:solidFill>
                <a:latin typeface="+mn-ea"/>
              </a:rPr>
              <a:t>戦術等を含む最近のサイバー攻撃に関する注意喚起（内閣サイバーセキュリティセンター）</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https://www.nisc.go.jp/pdf/news/press/240625NISC_press.pdf</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Operation Blotless</a:t>
            </a:r>
            <a:r>
              <a:rPr lang="ja-JP" altLang="en-US" sz="1000" dirty="0">
                <a:solidFill>
                  <a:schemeClr val="accent6">
                    <a:lumMod val="10000"/>
                  </a:schemeClr>
                </a:solidFill>
                <a:latin typeface="+mn-ea"/>
              </a:rPr>
              <a:t>攻撃キャンペーンに関する注意喚起（</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https://www.jpcert.or.jp/at/2024/</a:t>
            </a:r>
            <a:r>
              <a:rPr lang="en-US" altLang="ja-JP" sz="1000" dirty="0" err="1">
                <a:solidFill>
                  <a:schemeClr val="accent6">
                    <a:lumMod val="10000"/>
                  </a:schemeClr>
                </a:solidFill>
                <a:latin typeface="+mn-ea"/>
                <a:hlinkClick r:id="rId3"/>
              </a:rPr>
              <a:t>at240013.html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”Typhoon” </a:t>
            </a:r>
            <a:r>
              <a:rPr lang="ja-JP" altLang="en-US" sz="1000" dirty="0">
                <a:solidFill>
                  <a:schemeClr val="accent6">
                    <a:lumMod val="10000"/>
                  </a:schemeClr>
                </a:solidFill>
                <a:latin typeface="+mn-ea"/>
              </a:rPr>
              <a:t>の真っ只中の嵐を乗り越える</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a:t>
            </a:r>
            <a:r>
              <a:rPr lang="en-US" altLang="ja-JP" sz="1000" dirty="0" err="1">
                <a:solidFill>
                  <a:schemeClr val="accent6">
                    <a:lumMod val="10000"/>
                  </a:schemeClr>
                </a:solidFill>
                <a:latin typeface="+mn-ea"/>
                <a:hlinkClick r:id="rId4"/>
              </a:rPr>
              <a:t>gblogs.cisco.com</a:t>
            </a:r>
            <a:r>
              <a:rPr lang="en-US" altLang="ja-JP" sz="1000" dirty="0">
                <a:solidFill>
                  <a:schemeClr val="accent6">
                    <a:lumMod val="10000"/>
                  </a:schemeClr>
                </a:solidFill>
                <a:latin typeface="+mn-ea"/>
                <a:hlinkClick r:id="rId4"/>
              </a:rPr>
              <a:t>/</a:t>
            </a:r>
            <a:r>
              <a:rPr lang="en-US" altLang="ja-JP" sz="1000" dirty="0" err="1">
                <a:solidFill>
                  <a:schemeClr val="accent6">
                    <a:lumMod val="10000"/>
                  </a:schemeClr>
                </a:solidFill>
                <a:latin typeface="+mn-ea"/>
                <a:hlinkClick r:id="rId4"/>
              </a:rPr>
              <a:t>jp</a:t>
            </a:r>
            <a:r>
              <a:rPr lang="en-US" altLang="ja-JP" sz="1000" dirty="0">
                <a:solidFill>
                  <a:schemeClr val="accent6">
                    <a:lumMod val="10000"/>
                  </a:schemeClr>
                </a:solidFill>
                <a:latin typeface="+mn-ea"/>
                <a:hlinkClick r:id="rId4"/>
              </a:rPr>
              <a:t>/2025/02/salt-typhoon-analysis/</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Strengthening America’s Resilience Against the PRC Cyber Threats</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5"/>
              </a:rPr>
              <a:t>https://</a:t>
            </a:r>
            <a:r>
              <a:rPr lang="en-US" altLang="ja-JP" sz="1000" dirty="0" err="1">
                <a:solidFill>
                  <a:schemeClr val="accent6">
                    <a:lumMod val="10000"/>
                  </a:schemeClr>
                </a:solidFill>
                <a:latin typeface="+mn-ea"/>
                <a:hlinkClick r:id="rId5"/>
              </a:rPr>
              <a:t>www.cisa.gov</a:t>
            </a:r>
            <a:r>
              <a:rPr lang="en-US" altLang="ja-JP" sz="1000" dirty="0">
                <a:solidFill>
                  <a:schemeClr val="accent6">
                    <a:lumMod val="10000"/>
                  </a:schemeClr>
                </a:solidFill>
                <a:latin typeface="+mn-ea"/>
                <a:hlinkClick r:id="rId5"/>
              </a:rPr>
              <a:t>/news-events/news/strengthening-</a:t>
            </a:r>
            <a:r>
              <a:rPr lang="en-US" altLang="ja-JP" sz="1000" dirty="0" err="1">
                <a:solidFill>
                  <a:schemeClr val="accent6">
                    <a:lumMod val="10000"/>
                  </a:schemeClr>
                </a:solidFill>
                <a:latin typeface="+mn-ea"/>
                <a:hlinkClick r:id="rId5"/>
              </a:rPr>
              <a:t>americas</a:t>
            </a:r>
            <a:r>
              <a:rPr lang="en-US" altLang="ja-JP" sz="1000" dirty="0">
                <a:solidFill>
                  <a:schemeClr val="accent6">
                    <a:lumMod val="10000"/>
                  </a:schemeClr>
                </a:solidFill>
                <a:latin typeface="+mn-ea"/>
                <a:hlinkClick r:id="rId5"/>
              </a:rPr>
              <a:t>-resilience-against-</a:t>
            </a:r>
            <a:r>
              <a:rPr lang="en-US" altLang="ja-JP" sz="1000" dirty="0" err="1">
                <a:solidFill>
                  <a:schemeClr val="accent6">
                    <a:lumMod val="10000"/>
                  </a:schemeClr>
                </a:solidFill>
                <a:latin typeface="+mn-ea"/>
                <a:hlinkClick r:id="rId5"/>
              </a:rPr>
              <a:t>prc</a:t>
            </a:r>
            <a:r>
              <a:rPr lang="en-US" altLang="ja-JP" sz="1000" dirty="0">
                <a:solidFill>
                  <a:schemeClr val="accent6">
                    <a:lumMod val="10000"/>
                  </a:schemeClr>
                </a:solidFill>
                <a:latin typeface="+mn-ea"/>
                <a:hlinkClick r:id="rId5"/>
              </a:rPr>
              <a:t>-cyber-threats</a:t>
            </a:r>
            <a:endParaRPr lang="en-US" altLang="ja-JP" sz="1000" dirty="0">
              <a:solidFill>
                <a:schemeClr val="accent6">
                  <a:lumMod val="10000"/>
                </a:schemeClr>
              </a:solidFill>
              <a:latin typeface="+mn-ea"/>
            </a:endParaRPr>
          </a:p>
        </p:txBody>
      </p:sp>
    </p:spTree>
    <p:extLst>
      <p:ext uri="{BB962C8B-B14F-4D97-AF65-F5344CB8AC3E}">
        <p14:creationId xmlns:p14="http://schemas.microsoft.com/office/powerpoint/2010/main" val="33287896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8748-C7F3-B99B-7DAB-76BB00BE67E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ECDB563-253D-1B06-1A1C-E4FCBA3EB94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56F67C9D-9772-58DB-88F3-4B477C0A413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a:ea typeface="Meiryo UI"/>
                <a:cs typeface="+mn-cs"/>
              </a:rPr>
              <a:t>2024</a:t>
            </a:r>
            <a:r>
              <a:rPr kumimoji="1" lang="ja-JP" altLang="en-US" sz="2800" b="1" i="0" u="none" strike="noStrike" kern="0" cap="none" spc="0" normalizeH="0" baseline="0" noProof="0" dirty="0">
                <a:ln>
                  <a:noFill/>
                </a:ln>
                <a:effectLst/>
                <a:uLnTx/>
                <a:uFillTx/>
                <a:latin typeface="Meiryo UI"/>
                <a:ea typeface="Meiryo UI"/>
                <a:cs typeface="+mn-cs"/>
              </a:rPr>
              <a:t>年の事例</a:t>
            </a:r>
            <a:r>
              <a:rPr kumimoji="1" lang="en-US" altLang="ja-JP" sz="2800" b="1" i="0" u="none" strike="noStrike" kern="0" cap="none" spc="0" normalizeH="0" baseline="0" noProof="0" dirty="0">
                <a:ln>
                  <a:noFill/>
                </a:ln>
                <a:effectLst/>
                <a:uLnTx/>
                <a:uFillTx/>
                <a:latin typeface="Meiryo UI"/>
                <a:ea typeface="Meiryo UI"/>
                <a:cs typeface="+mn-cs"/>
              </a:rPr>
              <a:t>/</a:t>
            </a:r>
            <a:r>
              <a:rPr kumimoji="1" lang="ja-JP" altLang="en-US" sz="2800" b="1" i="0" u="none" strike="noStrike" kern="0" cap="none" spc="0" normalizeH="0" baseline="0" noProof="0" dirty="0">
                <a:ln>
                  <a:noFill/>
                </a:ln>
                <a:effectLst/>
                <a:uLnTx/>
                <a:uFillTx/>
                <a:latin typeface="Meiryo UI"/>
                <a:ea typeface="Meiryo UI"/>
                <a:cs typeface="+mn-cs"/>
              </a:rPr>
              <a:t>傾向③</a:t>
            </a:r>
            <a:endParaRPr kumimoji="1" lang="en-US" altLang="ja-JP" sz="2800" b="1" i="0" u="none" strike="noStrike" kern="0" cap="none" spc="0" normalizeH="0" baseline="0" noProof="0" dirty="0">
              <a:ln>
                <a:noFill/>
              </a:ln>
              <a:effectLst/>
              <a:uLnTx/>
              <a:uFillTx/>
              <a:latin typeface="Meiryo UI"/>
              <a:ea typeface="Meiryo UI"/>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日本の個人や組織に対する標的型攻撃</a:t>
            </a:r>
            <a:endParaRPr kumimoji="1" lang="en-US" altLang="ja-JP" sz="2500" b="0" i="0" u="none"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2024</a:t>
            </a:r>
            <a:r>
              <a:rPr kumimoji="1" lang="ja-JP" altLang="en-US" sz="2300" b="0" i="0" u="none" strike="noStrike" kern="0" cap="none" spc="0" normalizeH="0" baseline="0" noProof="0" dirty="0">
                <a:ln>
                  <a:noFill/>
                </a:ln>
                <a:solidFill>
                  <a:srgbClr val="24235C"/>
                </a:solidFill>
                <a:effectLst/>
                <a:uLnTx/>
                <a:uFillTx/>
                <a:latin typeface="Meiryo UI"/>
                <a:ea typeface="Meiryo UI"/>
              </a:rPr>
              <a:t>年</a:t>
            </a:r>
            <a:r>
              <a:rPr kumimoji="1" lang="en-US" altLang="ja-JP" sz="2300" b="0" i="0" u="none" strike="noStrike" kern="0" cap="none" spc="0" normalizeH="0" baseline="0" noProof="0" dirty="0">
                <a:ln>
                  <a:noFill/>
                </a:ln>
                <a:solidFill>
                  <a:srgbClr val="24235C"/>
                </a:solidFill>
                <a:effectLst/>
                <a:uLnTx/>
                <a:uFillTx/>
                <a:latin typeface="Meiryo UI"/>
                <a:ea typeface="Meiryo UI"/>
              </a:rPr>
              <a:t>6</a:t>
            </a:r>
            <a:r>
              <a:rPr kumimoji="1" lang="ja-JP" altLang="en-US" sz="2300" b="0" i="0" u="none" strike="noStrike" kern="0" cap="none" spc="0" normalizeH="0" baseline="0" noProof="0" dirty="0">
                <a:ln>
                  <a:noFill/>
                </a:ln>
                <a:solidFill>
                  <a:srgbClr val="24235C"/>
                </a:solidFill>
                <a:effectLst/>
                <a:uLnTx/>
                <a:uFillTx/>
                <a:latin typeface="Meiryo UI"/>
                <a:ea typeface="Meiryo UI"/>
              </a:rPr>
              <a:t>月頃から</a:t>
            </a:r>
            <a:r>
              <a:rPr kumimoji="1" lang="ja-JP" altLang="en-US" sz="2300" b="0" i="0" u="sng" strike="noStrike" kern="0" cap="none" spc="0" normalizeH="0" baseline="0" noProof="0" dirty="0">
                <a:ln>
                  <a:noFill/>
                </a:ln>
                <a:solidFill>
                  <a:srgbClr val="FF0000"/>
                </a:solidFill>
                <a:effectLst/>
                <a:uLnTx/>
                <a:uFillTx/>
                <a:latin typeface="Meiryo UI"/>
                <a:ea typeface="Meiryo UI"/>
              </a:rPr>
              <a:t>日本の学術機関、シンクタンク、政治家、  マスコミに関係する個人や組織に対するサイバー攻撃</a:t>
            </a:r>
            <a:r>
              <a:rPr kumimoji="1" lang="ja-JP" altLang="en-US" sz="2300" b="0" i="0" u="none" strike="noStrike" kern="0" cap="none" spc="0" normalizeH="0" baseline="0" noProof="0" dirty="0">
                <a:ln>
                  <a:noFill/>
                </a:ln>
                <a:solidFill>
                  <a:srgbClr val="24235C"/>
                </a:solidFill>
                <a:effectLst/>
                <a:uLnTx/>
                <a:uFillTx/>
                <a:latin typeface="Meiryo UI"/>
                <a:ea typeface="Meiryo UI"/>
              </a:rPr>
              <a:t>を、中国 の関与が疑われるサイバー攻撃グループ </a:t>
            </a:r>
            <a:r>
              <a:rPr kumimoji="1" lang="en-US" altLang="ja-JP" sz="2300" b="0" i="0" u="none" strike="noStrike" kern="0" cap="none" spc="0" normalizeH="0" baseline="0" noProof="0" dirty="0" err="1">
                <a:ln>
                  <a:noFill/>
                </a:ln>
                <a:solidFill>
                  <a:srgbClr val="24235C"/>
                </a:solidFill>
                <a:effectLst/>
                <a:uLnTx/>
                <a:uFillTx/>
                <a:latin typeface="Meiryo UI"/>
                <a:ea typeface="Meiryo UI"/>
              </a:rPr>
              <a:t>MirrorFace</a:t>
            </a:r>
            <a:r>
              <a:rPr kumimoji="1" lang="en-US" altLang="ja-JP"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none" strike="noStrike" kern="0" cap="none" spc="0" normalizeH="0" baseline="0" noProof="0" dirty="0">
                <a:ln>
                  <a:noFill/>
                </a:ln>
                <a:solidFill>
                  <a:srgbClr val="24235C"/>
                </a:solidFill>
                <a:effectLst/>
                <a:uLnTx/>
                <a:uFillTx/>
                <a:latin typeface="Meiryo UI"/>
                <a:ea typeface="Meiryo UI"/>
              </a:rPr>
              <a:t>が行っていたことを、</a:t>
            </a:r>
            <a:r>
              <a:rPr kumimoji="1" lang="en-US" altLang="ja-JP" sz="2300" b="0" i="0" u="none" strike="noStrike" kern="0" cap="none" spc="0" normalizeH="0" baseline="0" noProof="0" dirty="0">
                <a:ln>
                  <a:noFill/>
                </a:ln>
                <a:solidFill>
                  <a:srgbClr val="24235C"/>
                </a:solidFill>
                <a:effectLst/>
                <a:uLnTx/>
                <a:uFillTx/>
                <a:latin typeface="Meiryo UI"/>
                <a:ea typeface="Meiryo UI"/>
              </a:rPr>
              <a:t>2025</a:t>
            </a:r>
            <a:r>
              <a:rPr kumimoji="1" lang="ja-JP" altLang="en-US" sz="2300" b="0" i="0" u="none" strike="noStrike" kern="0" cap="none" spc="0" normalizeH="0" baseline="0" noProof="0" dirty="0">
                <a:ln>
                  <a:noFill/>
                </a:ln>
                <a:solidFill>
                  <a:srgbClr val="24235C"/>
                </a:solidFill>
                <a:effectLst/>
                <a:uLnTx/>
                <a:uFillTx/>
                <a:latin typeface="Meiryo UI"/>
                <a:ea typeface="Meiryo UI"/>
              </a:rPr>
              <a:t>年</a:t>
            </a:r>
            <a:r>
              <a:rPr kumimoji="1" lang="en-US" altLang="ja-JP" sz="2300" b="0" i="0" u="none" strike="noStrike" kern="0" cap="none" spc="0" normalizeH="0" baseline="0" noProof="0" dirty="0">
                <a:ln>
                  <a:noFill/>
                </a:ln>
                <a:solidFill>
                  <a:srgbClr val="24235C"/>
                </a:solidFill>
                <a:effectLst/>
                <a:uLnTx/>
                <a:uFillTx/>
                <a:latin typeface="Meiryo UI"/>
                <a:ea typeface="Meiryo UI"/>
              </a:rPr>
              <a:t>1</a:t>
            </a:r>
            <a:r>
              <a:rPr kumimoji="1" lang="ja-JP" altLang="en-US" sz="2300" b="0" i="0" u="none" strike="noStrike" kern="0" cap="none" spc="0" normalizeH="0" baseline="0" noProof="0" dirty="0">
                <a:ln>
                  <a:noFill/>
                </a:ln>
                <a:solidFill>
                  <a:srgbClr val="24235C"/>
                </a:solidFill>
                <a:effectLst/>
                <a:uLnTx/>
                <a:uFillTx/>
                <a:latin typeface="Meiryo UI"/>
                <a:ea typeface="Meiryo UI"/>
              </a:rPr>
              <a:t>月に警察庁および内閣サイバーセキュティセンターが確認した</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a:ea typeface="Meiryo UI"/>
              </a:rPr>
              <a:t>この攻撃では、</a:t>
            </a:r>
            <a:r>
              <a:rPr kumimoji="1" lang="en-US" altLang="ja-JP" sz="2300" b="0" i="0" u="none" strike="noStrike" kern="0" cap="none" spc="0" normalizeH="0" baseline="0" noProof="0" dirty="0">
                <a:ln>
                  <a:noFill/>
                </a:ln>
                <a:solidFill>
                  <a:srgbClr val="24235C"/>
                </a:solidFill>
                <a:effectLst/>
                <a:uLnTx/>
                <a:uFillTx/>
                <a:latin typeface="Meiryo UI"/>
                <a:ea typeface="Meiryo UI"/>
              </a:rPr>
              <a:t>ANEL </a:t>
            </a:r>
            <a:r>
              <a:rPr kumimoji="1" lang="ja-JP" altLang="en-US" sz="2300" b="0" i="0" u="none" strike="noStrike" kern="0" cap="none" spc="0" normalizeH="0" baseline="0" noProof="0" dirty="0">
                <a:ln>
                  <a:noFill/>
                </a:ln>
                <a:solidFill>
                  <a:srgbClr val="24235C"/>
                </a:solidFill>
                <a:effectLst/>
                <a:uLnTx/>
                <a:uFillTx/>
                <a:latin typeface="Meiryo UI"/>
                <a:ea typeface="Meiryo UI"/>
              </a:rPr>
              <a:t>と呼ばれるマルウェアをダウンロードするリンクを記載したメールが送信された</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sng"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err="1">
                <a:ln>
                  <a:noFill/>
                </a:ln>
                <a:solidFill>
                  <a:srgbClr val="24235C"/>
                </a:solidFill>
                <a:effectLst/>
                <a:uLnTx/>
                <a:uFillTx/>
                <a:latin typeface="Meiryo UI"/>
                <a:ea typeface="Meiryo UI"/>
              </a:rPr>
              <a:t>MirrorFace</a:t>
            </a:r>
            <a:r>
              <a:rPr kumimoji="1" lang="en-US" altLang="ja-JP"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none" strike="noStrike" kern="0" cap="none" spc="0" normalizeH="0" baseline="0" noProof="0" dirty="0">
                <a:ln>
                  <a:noFill/>
                </a:ln>
                <a:solidFill>
                  <a:srgbClr val="24235C"/>
                </a:solidFill>
                <a:effectLst/>
                <a:uLnTx/>
                <a:uFillTx/>
                <a:latin typeface="Meiryo UI"/>
                <a:ea typeface="Meiryo UI"/>
              </a:rPr>
              <a:t>による組織的なサイバー攻撃活動は、主に</a:t>
            </a:r>
            <a:r>
              <a:rPr kumimoji="1" lang="ja-JP" altLang="en-US" sz="2300" b="0" i="0" u="sng" strike="noStrike" kern="0" cap="none" spc="0" normalizeH="0" baseline="0" noProof="0" dirty="0">
                <a:ln>
                  <a:noFill/>
                </a:ln>
                <a:solidFill>
                  <a:srgbClr val="FF0000"/>
                </a:solidFill>
                <a:effectLst/>
                <a:uLnTx/>
                <a:uFillTx/>
                <a:latin typeface="Meiryo UI"/>
                <a:ea typeface="Meiryo UI"/>
              </a:rPr>
              <a:t>日本の安全保障や先端技術に係る情報窃取を目的とした攻撃</a:t>
            </a:r>
            <a:r>
              <a:rPr kumimoji="1" lang="ja-JP" altLang="en-US" sz="2300" b="0" i="0" u="none" strike="noStrike" kern="0" cap="none" spc="0" normalizeH="0" baseline="0" noProof="0" dirty="0">
                <a:ln>
                  <a:noFill/>
                </a:ln>
                <a:solidFill>
                  <a:srgbClr val="24235C"/>
                </a:solidFill>
                <a:effectLst/>
                <a:uLnTx/>
                <a:uFillTx/>
                <a:latin typeface="Meiryo UI"/>
                <a:ea typeface="Meiryo UI"/>
              </a:rPr>
              <a:t>とし、注意喚起が行われた</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p:txBody>
      </p:sp>
      <p:sp>
        <p:nvSpPr>
          <p:cNvPr id="7" name="スライド番号プレースホルダー 4">
            <a:extLst>
              <a:ext uri="{FF2B5EF4-FFF2-40B4-BE49-F238E27FC236}">
                <a16:creationId xmlns:a16="http://schemas.microsoft.com/office/drawing/2014/main" id="{33230E63-F523-09BE-34F4-64FE7BDA9A2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75</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A4EB9BAC-6A13-8071-80C9-096F97AEADA3}"/>
              </a:ext>
            </a:extLst>
          </p:cNvPr>
          <p:cNvSpPr txBox="1"/>
          <p:nvPr/>
        </p:nvSpPr>
        <p:spPr>
          <a:xfrm>
            <a:off x="764867" y="5984613"/>
            <a:ext cx="8438400" cy="369332"/>
          </a:xfrm>
          <a:prstGeom prst="rect">
            <a:avLst/>
          </a:prstGeom>
          <a:noFill/>
          <a:ln>
            <a:noFill/>
          </a:ln>
        </p:spPr>
        <p:txBody>
          <a:bodyPr wrap="square" rtlCol="0">
            <a:spAutoFit/>
          </a:bodyPr>
          <a:lstStyle/>
          <a:p>
            <a:r>
              <a:rPr lang="en-US" altLang="ja-JP" sz="900" dirty="0">
                <a:solidFill>
                  <a:schemeClr val="accent6">
                    <a:lumMod val="10000"/>
                  </a:schemeClr>
                </a:solidFill>
                <a:latin typeface="+mn-ea"/>
              </a:rPr>
              <a:t>【</a:t>
            </a:r>
            <a:r>
              <a:rPr lang="ja-JP" altLang="en-US" sz="900" dirty="0">
                <a:solidFill>
                  <a:schemeClr val="accent6">
                    <a:lumMod val="10000"/>
                  </a:schemeClr>
                </a:solidFill>
                <a:latin typeface="+mn-ea"/>
              </a:rPr>
              <a:t>出典</a:t>
            </a:r>
            <a:r>
              <a:rPr lang="en-US" altLang="ja-JP" sz="900" dirty="0">
                <a:solidFill>
                  <a:schemeClr val="accent6">
                    <a:lumMod val="10000"/>
                  </a:schemeClr>
                </a:solidFill>
                <a:latin typeface="+mn-ea"/>
              </a:rPr>
              <a:t>】</a:t>
            </a:r>
            <a:r>
              <a:rPr lang="ja-JP" altLang="en-US" sz="900" dirty="0">
                <a:solidFill>
                  <a:schemeClr val="accent6">
                    <a:lumMod val="10000"/>
                  </a:schemeClr>
                </a:solidFill>
                <a:latin typeface="+mn-ea"/>
              </a:rPr>
              <a:t>　</a:t>
            </a:r>
            <a:r>
              <a:rPr lang="en-US" altLang="ja-JP" sz="900" dirty="0" err="1">
                <a:solidFill>
                  <a:schemeClr val="accent6">
                    <a:lumMod val="10000"/>
                  </a:schemeClr>
                </a:solidFill>
                <a:latin typeface="+mn-ea"/>
              </a:rPr>
              <a:t>MirrorFace</a:t>
            </a:r>
            <a:r>
              <a:rPr lang="en-US" altLang="ja-JP" sz="900" dirty="0">
                <a:solidFill>
                  <a:schemeClr val="accent6">
                    <a:lumMod val="10000"/>
                  </a:schemeClr>
                </a:solidFill>
                <a:latin typeface="+mn-ea"/>
              </a:rPr>
              <a:t> </a:t>
            </a:r>
            <a:r>
              <a:rPr lang="ja-JP" altLang="en-US" sz="900" dirty="0">
                <a:solidFill>
                  <a:schemeClr val="accent6">
                    <a:lumMod val="10000"/>
                  </a:schemeClr>
                </a:solidFill>
                <a:latin typeface="+mn-ea"/>
              </a:rPr>
              <a:t>によるサイバー攻撃について （注意喚起） （内閣サイバーセキュリティセンター）</a:t>
            </a:r>
          </a:p>
          <a:p>
            <a:r>
              <a:rPr lang="en-US" altLang="ja-JP" sz="900" dirty="0">
                <a:solidFill>
                  <a:schemeClr val="accent6">
                    <a:lumMod val="10000"/>
                  </a:schemeClr>
                </a:solidFill>
                <a:latin typeface="+mn-ea"/>
              </a:rPr>
              <a:t>           </a:t>
            </a:r>
            <a:r>
              <a:rPr lang="en-US" altLang="ja-JP" sz="900" dirty="0">
                <a:solidFill>
                  <a:schemeClr val="accent6">
                    <a:lumMod val="10000"/>
                  </a:schemeClr>
                </a:solidFill>
                <a:latin typeface="+mn-ea"/>
                <a:hlinkClick r:id="rId2"/>
              </a:rPr>
              <a:t>https://www.nisc.go.jp/pdf/news/press/20250108_MirrorFace.pdf</a:t>
            </a:r>
            <a:endParaRPr lang="en-US" altLang="ja-JP" sz="900" dirty="0">
              <a:solidFill>
                <a:srgbClr val="0000FF"/>
              </a:solidFill>
              <a:latin typeface="+mn-ea"/>
            </a:endParaRPr>
          </a:p>
        </p:txBody>
      </p:sp>
    </p:spTree>
    <p:extLst>
      <p:ext uri="{BB962C8B-B14F-4D97-AF65-F5344CB8AC3E}">
        <p14:creationId xmlns:p14="http://schemas.microsoft.com/office/powerpoint/2010/main" val="3348155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5B9F-F7A5-7E76-7F9B-FA549DBC424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5331FBC-2380-105A-F139-DE15DBADF8E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573921F-F0B3-8691-275C-AEBF3CE8964B}"/>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経営者層</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組織としての体制の確立</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地政学的リスクにおける情報収集</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自社事業に関する地政学的リスクの影響調査</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を整備し、対応する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CISO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を配置</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を構築</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報告フォーマットは決めて</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おく</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有事の際の対応フローを確立、社員へ通知</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対応フロー通りに実施できるか訓練</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1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外部の協力依頼先を用意</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Tx/>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社内規則の整備</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予算確保</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750A046F-43DD-77A6-92CF-848AD971E7C1}"/>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76</a:t>
            </a:fld>
            <a:endParaRPr lang="en-US" altLang="ja-JP" dirty="0">
              <a:solidFill>
                <a:prstClr val="black"/>
              </a:solidFill>
              <a:latin typeface="Arial" panose="020B0604020202020204"/>
              <a:ea typeface="ＭＳ Ｐゴシック" panose="020B0600070205080204" pitchFamily="50" charset="-128"/>
            </a:endParaRPr>
          </a:p>
        </p:txBody>
      </p:sp>
      <p:pic>
        <p:nvPicPr>
          <p:cNvPr id="5" name="図 4">
            <a:extLst>
              <a:ext uri="{FF2B5EF4-FFF2-40B4-BE49-F238E27FC236}">
                <a16:creationId xmlns:a16="http://schemas.microsoft.com/office/drawing/2014/main" id="{81FCE6A3-E862-3861-7EA7-DECF3A553D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0017" y="4019893"/>
            <a:ext cx="1063183" cy="919151"/>
          </a:xfrm>
          <a:prstGeom prst="rect">
            <a:avLst/>
          </a:prstGeom>
        </p:spPr>
      </p:pic>
      <p:pic>
        <p:nvPicPr>
          <p:cNvPr id="6" name="図 5">
            <a:extLst>
              <a:ext uri="{FF2B5EF4-FFF2-40B4-BE49-F238E27FC236}">
                <a16:creationId xmlns:a16="http://schemas.microsoft.com/office/drawing/2014/main" id="{E5ED70D4-9F20-D87F-7BB5-6C7C5344BE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816" y="3174650"/>
            <a:ext cx="2066313" cy="670090"/>
          </a:xfrm>
          <a:prstGeom prst="rect">
            <a:avLst/>
          </a:prstGeom>
        </p:spPr>
      </p:pic>
      <p:grpSp>
        <p:nvGrpSpPr>
          <p:cNvPr id="8" name="グループ化 7">
            <a:extLst>
              <a:ext uri="{FF2B5EF4-FFF2-40B4-BE49-F238E27FC236}">
                <a16:creationId xmlns:a16="http://schemas.microsoft.com/office/drawing/2014/main" id="{2D0C73D1-D030-DA11-7A26-457727D7DA2E}"/>
              </a:ext>
            </a:extLst>
          </p:cNvPr>
          <p:cNvGrpSpPr/>
          <p:nvPr/>
        </p:nvGrpSpPr>
        <p:grpSpPr>
          <a:xfrm>
            <a:off x="8189364" y="3658961"/>
            <a:ext cx="1566757" cy="307777"/>
            <a:chOff x="1326644" y="6237312"/>
            <a:chExt cx="1566757" cy="307777"/>
          </a:xfrm>
        </p:grpSpPr>
        <p:sp>
          <p:nvSpPr>
            <p:cNvPr id="9" name="四角形: 角を丸くする 8">
              <a:extLst>
                <a:ext uri="{FF2B5EF4-FFF2-40B4-BE49-F238E27FC236}">
                  <a16:creationId xmlns:a16="http://schemas.microsoft.com/office/drawing/2014/main" id="{9CD93625-9C46-5ED3-E702-C8526B061952}"/>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EB133E75-656B-DD16-120C-2F3FD3E5BB98}"/>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pic>
        <p:nvPicPr>
          <p:cNvPr id="11"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B3864D53-56EC-4A3A-AB14-60CA33AE96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790517" y="1839876"/>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34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E03D7-5D2C-9012-AD7D-8433E9281F0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B8113A2-7FB5-B056-385C-4CEEF713DFBA}"/>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71624C0-5B37-440D-4623-9AF22D938A33}"/>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システム管理者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への対策</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被害の予防および被害に備えた対策</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インシデント対応体制を整備</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多要素認証等の強い認証方式を利用</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サーバーや </a:t>
            </a: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PC</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、ネットワークに適切なセキュリティ対策</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サイト停止時のマニュアル作成、代替サーバーの用意</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、および</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告知手段の整備</a:t>
            </a:r>
            <a:endParaRPr kumimoji="1" lang="en-US" altLang="ja-JP"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適切なバックアップ</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646070EE-6079-2324-E1CB-23AB7E3D2E5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77</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907370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AF22-E5EE-9D3F-10A8-BCAA1875E7F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1F1C0B9D-465A-8FA1-2B7B-D4C3863C03FA}"/>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3AB92D7C-C000-2819-EF4E-9AF5B72B7F7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システム管理者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被害に遭った後の対応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endParaRPr kumimoji="1" lang="en-US" altLang="ja-JP" sz="1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サイトの停止および代替サーバーの稼働と告知</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バックアップからのリストア</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7A6ABC8F-6DED-94A9-D99C-5A198E2C639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78</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909469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3864-F96B-697F-C4A5-73253CD79030}"/>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793C040-0F5B-5773-380F-C03AFB2FA17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056B2A47-4041-50D6-D76A-6DB6EA86B26F}"/>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従業員</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パスワードの適切な運用を実施</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添付ファイルの開封やリンク・</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URL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のクリックを安易にしない</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サーバーや </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、ネットワークに</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適切なセキュリティ対策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組織外で開発されたプログラムは</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、業務端末ではない</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仮想環境等で開く</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800" b="1"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被害の早期検知</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不審なログイン履歴の確認</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F7B90A43-4F22-3891-8DDE-89CE9C3A4A58}"/>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79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05573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73102BBC-D315-CCB0-E768-C04D36D8C92D}"/>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a:solidFill>
                  <a:schemeClr val="tx1"/>
                </a:solidFill>
              </a:rPr>
              <a:t>情報セキュリティ対策の基本＋</a:t>
            </a:r>
            <a:r>
              <a:rPr lang="en-US" altLang="ja-JP" kern="0">
                <a:solidFill>
                  <a:schemeClr val="tx1"/>
                </a:solidFill>
              </a:rPr>
              <a:t>α</a:t>
            </a:r>
            <a:endParaRPr lang="ja-JP" altLang="en-US" kern="0" dirty="0">
              <a:solidFill>
                <a:schemeClr val="tx1"/>
              </a:solidFill>
            </a:endParaRPr>
          </a:p>
        </p:txBody>
      </p:sp>
      <p:sp>
        <p:nvSpPr>
          <p:cNvPr id="3" name="コンテンツ プレースホルダー 9">
            <a:extLst>
              <a:ext uri="{FF2B5EF4-FFF2-40B4-BE49-F238E27FC236}">
                <a16:creationId xmlns:a16="http://schemas.microsoft.com/office/drawing/2014/main" id="{2E1C920E-8857-4602-D022-DF223A01BD03}"/>
              </a:ext>
            </a:extLst>
          </p:cNvPr>
          <p:cNvSpPr txBox="1">
            <a:spLocks/>
          </p:cNvSpPr>
          <p:nvPr/>
        </p:nvSpPr>
        <p:spPr bwMode="auto">
          <a:xfrm>
            <a:off x="424800" y="1296000"/>
            <a:ext cx="8383548" cy="149977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kern="0" dirty="0"/>
              <a:t>昨今はクラウドサービスの利用も一般的になってきている</a:t>
            </a:r>
            <a:endParaRPr lang="en-US" altLang="ja-JP" sz="2400" kern="0" dirty="0"/>
          </a:p>
          <a:p>
            <a:pPr defTabSz="914400">
              <a:spcBef>
                <a:spcPts val="0"/>
              </a:spcBef>
              <a:defRPr/>
            </a:pPr>
            <a:endParaRPr lang="ja-JP" altLang="en-US" sz="800" kern="0" dirty="0"/>
          </a:p>
          <a:p>
            <a:pPr defTabSz="914400">
              <a:defRPr/>
            </a:pPr>
            <a:r>
              <a:rPr lang="ja-JP" altLang="en-US" sz="2400" kern="0" dirty="0"/>
              <a:t>クラウドサービスを利用を想定した</a:t>
            </a:r>
            <a:r>
              <a:rPr lang="ja-JP" altLang="en-US" sz="2400" kern="0" dirty="0">
                <a:solidFill>
                  <a:srgbClr val="FF0000"/>
                </a:solidFill>
              </a:rPr>
              <a:t>＋</a:t>
            </a:r>
            <a:r>
              <a:rPr lang="en-US" altLang="ja-JP" sz="2400" kern="0" dirty="0">
                <a:solidFill>
                  <a:srgbClr val="FF0000"/>
                </a:solidFill>
              </a:rPr>
              <a:t>α</a:t>
            </a:r>
            <a:r>
              <a:rPr lang="ja-JP" altLang="en-US" sz="2400" kern="0" dirty="0">
                <a:solidFill>
                  <a:srgbClr val="FF0000"/>
                </a:solidFill>
              </a:rPr>
              <a:t>の対策</a:t>
            </a:r>
            <a:r>
              <a:rPr lang="ja-JP" altLang="en-US" sz="2400" kern="0" dirty="0"/>
              <a:t>を行い、</a:t>
            </a:r>
            <a:br>
              <a:rPr lang="en-US" altLang="ja-JP" sz="2400" kern="0" dirty="0"/>
            </a:br>
            <a:r>
              <a:rPr lang="ja-JP" altLang="en-US" sz="2400" kern="0" dirty="0"/>
              <a:t>備える必要がある</a:t>
            </a:r>
            <a:endParaRPr lang="en-US" altLang="ja-JP" sz="2400" kern="0" dirty="0"/>
          </a:p>
        </p:txBody>
      </p:sp>
      <p:graphicFrame>
        <p:nvGraphicFramePr>
          <p:cNvPr id="4" name="表 3">
            <a:extLst>
              <a:ext uri="{FF2B5EF4-FFF2-40B4-BE49-F238E27FC236}">
                <a16:creationId xmlns:a16="http://schemas.microsoft.com/office/drawing/2014/main" id="{6223E2ED-AB93-7588-5F7F-A8CADF6F9FC2}"/>
              </a:ext>
            </a:extLst>
          </p:cNvPr>
          <p:cNvGraphicFramePr>
            <a:graphicFrameLocks noGrp="1"/>
          </p:cNvGraphicFramePr>
          <p:nvPr/>
        </p:nvGraphicFramePr>
        <p:xfrm>
          <a:off x="1847947" y="3051899"/>
          <a:ext cx="8496105" cy="3115440"/>
        </p:xfrm>
        <a:graphic>
          <a:graphicData uri="http://schemas.openxmlformats.org/drawingml/2006/table">
            <a:tbl>
              <a:tblPr firstRow="1" bandRow="1"/>
              <a:tblGrid>
                <a:gridCol w="1620599">
                  <a:extLst>
                    <a:ext uri="{9D8B030D-6E8A-4147-A177-3AD203B41FA5}">
                      <a16:colId xmlns:a16="http://schemas.microsoft.com/office/drawing/2014/main" val="311699701"/>
                    </a:ext>
                  </a:extLst>
                </a:gridCol>
                <a:gridCol w="2361235">
                  <a:extLst>
                    <a:ext uri="{9D8B030D-6E8A-4147-A177-3AD203B41FA5}">
                      <a16:colId xmlns:a16="http://schemas.microsoft.com/office/drawing/2014/main" val="781493075"/>
                    </a:ext>
                  </a:extLst>
                </a:gridCol>
                <a:gridCol w="4514271">
                  <a:extLst>
                    <a:ext uri="{9D8B030D-6E8A-4147-A177-3AD203B41FA5}">
                      <a16:colId xmlns:a16="http://schemas.microsoft.com/office/drawing/2014/main" val="43705340"/>
                    </a:ext>
                  </a:extLst>
                </a:gridCol>
              </a:tblGrid>
              <a:tr h="312845">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0" dirty="0"/>
                        <a:t>備える対象</a:t>
                      </a:r>
                      <a:endParaRPr kumimoji="1" lang="ja-JP" altLang="en-US" sz="2000" b="0" dirty="0">
                        <a:latin typeface="HGP創英角ｺﾞｼｯｸUB" panose="020B0900000000000000" pitchFamily="50" charset="-128"/>
                        <a:ea typeface="HGP創英角ｺﾞｼｯｸUB" panose="020B0900000000000000" pitchFamily="50" charset="-12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15E35"/>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0" dirty="0"/>
                        <a:t>情報セキュリティ対策</a:t>
                      </a:r>
                      <a:endParaRPr kumimoji="1" lang="en-US" altLang="ja-JP" sz="2000" b="0" dirty="0"/>
                    </a:p>
                    <a:p>
                      <a:r>
                        <a:rPr kumimoji="1" lang="ja-JP" altLang="en-US" sz="2000" b="0" dirty="0"/>
                        <a:t>の基本＋</a:t>
                      </a:r>
                      <a:r>
                        <a:rPr kumimoji="1" lang="en-US" altLang="ja-JP" sz="2000" b="0" dirty="0"/>
                        <a:t>α</a:t>
                      </a:r>
                      <a:endParaRPr kumimoji="1" lang="ja-JP" altLang="en-US" sz="2000" b="0" dirty="0">
                        <a:latin typeface="HGP創英角ｺﾞｼｯｸUB" panose="020B0900000000000000" pitchFamily="50" charset="-128"/>
                        <a:ea typeface="HGP創英角ｺﾞｼｯｸUB" panose="020B0900000000000000" pitchFamily="50" charset="-12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15E35"/>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2000" b="0" dirty="0"/>
                        <a:t>目的</a:t>
                      </a:r>
                      <a:endParaRPr kumimoji="1" lang="ja-JP" altLang="en-US" sz="2000" b="0" dirty="0">
                        <a:latin typeface="HGP創英角ｺﾞｼｯｸUB" panose="020B0900000000000000" pitchFamily="50" charset="-128"/>
                        <a:ea typeface="HGP創英角ｺﾞｼｯｸUB" panose="020B0900000000000000" pitchFamily="50" charset="-12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15E35"/>
                    </a:solidFill>
                  </a:tcPr>
                </a:tc>
                <a:extLst>
                  <a:ext uri="{0D108BD9-81ED-4DB2-BD59-A6C34878D82A}">
                    <a16:rowId xmlns:a16="http://schemas.microsoft.com/office/drawing/2014/main" val="3100117602"/>
                  </a:ext>
                </a:extLst>
              </a:tr>
              <a:tr h="449829">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2000" b="0" dirty="0">
                          <a:solidFill>
                            <a:schemeClr val="accent6">
                              <a:lumMod val="10000"/>
                            </a:schemeClr>
                          </a:solidFill>
                        </a:rPr>
                        <a:t>インシデント</a:t>
                      </a:r>
                      <a:endParaRPr kumimoji="1" lang="en-US" altLang="ja-JP" sz="2000" b="0" dirty="0">
                        <a:solidFill>
                          <a:schemeClr val="accent6">
                            <a:lumMod val="10000"/>
                          </a:schemeClr>
                        </a:solidFill>
                      </a:endParaRPr>
                    </a:p>
                    <a:p>
                      <a:r>
                        <a:rPr kumimoji="1" lang="ja-JP" altLang="en-US" sz="2000" b="0" dirty="0">
                          <a:solidFill>
                            <a:schemeClr val="accent6">
                              <a:lumMod val="10000"/>
                            </a:schemeClr>
                          </a:solidFill>
                        </a:rPr>
                        <a:t>全般</a:t>
                      </a:r>
                      <a:endParaRPr kumimoji="1" lang="ja-JP" altLang="en-US" sz="2000" b="0" dirty="0">
                        <a:solidFill>
                          <a:schemeClr val="accent6">
                            <a:lumMod val="10000"/>
                          </a:schemeClr>
                        </a:solidFill>
                        <a:latin typeface="HGP創英角ｺﾞｼｯｸUB" panose="020B0900000000000000" pitchFamily="50" charset="-128"/>
                        <a:ea typeface="HGP創英角ｺﾞｼｯｸUB" panose="020B0900000000000000" pitchFamily="50" charset="-128"/>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l">
                        <a:spcAft>
                          <a:spcPts val="0"/>
                        </a:spcAft>
                      </a:pPr>
                      <a:r>
                        <a:rPr lang="ja-JP" sz="2000" b="0" kern="100" dirty="0">
                          <a:solidFill>
                            <a:schemeClr val="accent6">
                              <a:lumMod val="10000"/>
                            </a:schemeClr>
                          </a:solidFill>
                          <a:effectLst/>
                        </a:rPr>
                        <a:t>責任範囲の明確化</a:t>
                      </a:r>
                      <a:endParaRPr lang="en-US" altLang="ja-JP" sz="2000" b="0" kern="100" dirty="0">
                        <a:solidFill>
                          <a:schemeClr val="accent6">
                            <a:lumMod val="10000"/>
                          </a:schemeClr>
                        </a:solidFill>
                        <a:effectLst/>
                      </a:endParaRPr>
                    </a:p>
                    <a:p>
                      <a:pPr indent="0" algn="l">
                        <a:spcAft>
                          <a:spcPts val="0"/>
                        </a:spcAft>
                      </a:pP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理解</a:t>
                      </a:r>
                      <a:r>
                        <a:rPr lang="en-US" altLang="ja-JP" sz="2000" b="0" kern="100" dirty="0">
                          <a:solidFill>
                            <a:schemeClr val="accent6">
                              <a:lumMod val="10000"/>
                            </a:schemeClr>
                          </a:solidFill>
                          <a:effectLst/>
                        </a:rPr>
                        <a:t>)</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l">
                        <a:spcAft>
                          <a:spcPts val="0"/>
                        </a:spcAft>
                      </a:pPr>
                      <a:r>
                        <a:rPr lang="ja-JP" sz="2000" b="0" kern="100" dirty="0">
                          <a:solidFill>
                            <a:schemeClr val="accent6">
                              <a:lumMod val="10000"/>
                            </a:schemeClr>
                          </a:solidFill>
                          <a:effectLst/>
                        </a:rPr>
                        <a:t>インシデント発生時に誰</a:t>
                      </a: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どの組織</a:t>
                      </a: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が</a:t>
                      </a:r>
                      <a:endParaRPr lang="en-US" altLang="ja-JP" sz="2000" b="0" kern="100" dirty="0">
                        <a:solidFill>
                          <a:schemeClr val="accent6">
                            <a:lumMod val="10000"/>
                          </a:schemeClr>
                        </a:solidFill>
                        <a:effectLst/>
                      </a:endParaRPr>
                    </a:p>
                    <a:p>
                      <a:pPr indent="0" algn="l">
                        <a:spcAft>
                          <a:spcPts val="0"/>
                        </a:spcAft>
                      </a:pPr>
                      <a:r>
                        <a:rPr lang="ja-JP" sz="2000" b="0" kern="100" dirty="0">
                          <a:solidFill>
                            <a:schemeClr val="accent6">
                              <a:lumMod val="10000"/>
                            </a:schemeClr>
                          </a:solidFill>
                          <a:effectLst/>
                        </a:rPr>
                        <a:t>対応する責任があるのかを明確化</a:t>
                      </a:r>
                      <a:endParaRPr lang="en-US" altLang="ja-JP" sz="2000" b="0" kern="100" dirty="0">
                        <a:solidFill>
                          <a:schemeClr val="accent6">
                            <a:lumMod val="10000"/>
                          </a:schemeClr>
                        </a:solidFill>
                        <a:effectLst/>
                      </a:endParaRPr>
                    </a:p>
                    <a:p>
                      <a:pPr indent="0" algn="l">
                        <a:spcAft>
                          <a:spcPts val="0"/>
                        </a:spcAft>
                      </a:pP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理解</a:t>
                      </a: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する</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extLst>
                  <a:ext uri="{0D108BD9-81ED-4DB2-BD59-A6C34878D82A}">
                    <a16:rowId xmlns:a16="http://schemas.microsoft.com/office/drawing/2014/main" val="596716949"/>
                  </a:ext>
                </a:extLst>
              </a:tr>
              <a:tr h="313809">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2000" b="0" dirty="0">
                          <a:solidFill>
                            <a:schemeClr val="accent6">
                              <a:lumMod val="10000"/>
                            </a:schemeClr>
                          </a:solidFill>
                        </a:rPr>
                        <a:t>クラウドの停止</a:t>
                      </a:r>
                      <a:endParaRPr kumimoji="1" lang="en-US" altLang="ja-JP" sz="2000" b="0" dirty="0">
                        <a:solidFill>
                          <a:schemeClr val="accent6">
                            <a:lumMod val="10000"/>
                          </a:schemeClr>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just">
                        <a:spcAft>
                          <a:spcPts val="0"/>
                        </a:spcAft>
                      </a:pPr>
                      <a:r>
                        <a:rPr lang="ja-JP" sz="2000" b="0" kern="100" dirty="0">
                          <a:solidFill>
                            <a:schemeClr val="accent6">
                              <a:lumMod val="10000"/>
                            </a:schemeClr>
                          </a:solidFill>
                          <a:effectLst/>
                        </a:rPr>
                        <a:t>代替案の準備</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just">
                        <a:spcAft>
                          <a:spcPts val="0"/>
                        </a:spcAft>
                      </a:pPr>
                      <a:r>
                        <a:rPr lang="ja-JP" sz="2000" b="0" kern="100" dirty="0">
                          <a:solidFill>
                            <a:schemeClr val="accent6">
                              <a:lumMod val="10000"/>
                            </a:schemeClr>
                          </a:solidFill>
                          <a:effectLst/>
                        </a:rPr>
                        <a:t>業務が停止しないように代替策を準備する</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20000"/>
                      </a:srgbClr>
                    </a:solidFill>
                  </a:tcPr>
                </a:tc>
                <a:extLst>
                  <a:ext uri="{0D108BD9-81ED-4DB2-BD59-A6C34878D82A}">
                    <a16:rowId xmlns:a16="http://schemas.microsoft.com/office/drawing/2014/main" val="1169576368"/>
                  </a:ext>
                </a:extLst>
              </a:tr>
              <a:tr h="585849">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2000" b="0" dirty="0">
                          <a:solidFill>
                            <a:schemeClr val="accent6">
                              <a:lumMod val="10000"/>
                            </a:schemeClr>
                          </a:solidFill>
                        </a:rPr>
                        <a:t>クラウドの</a:t>
                      </a:r>
                      <a:endParaRPr kumimoji="1" lang="en-US" altLang="ja-JP" sz="2000" b="0" dirty="0">
                        <a:solidFill>
                          <a:schemeClr val="accent6">
                            <a:lumMod val="10000"/>
                          </a:schemeClr>
                        </a:solidFill>
                      </a:endParaRPr>
                    </a:p>
                    <a:p>
                      <a:r>
                        <a:rPr kumimoji="1" lang="ja-JP" altLang="en-US" sz="2000" b="0" dirty="0">
                          <a:solidFill>
                            <a:schemeClr val="accent6">
                              <a:lumMod val="10000"/>
                            </a:schemeClr>
                          </a:solidFill>
                        </a:rPr>
                        <a:t>仕様変更</a:t>
                      </a:r>
                      <a:endParaRPr kumimoji="1" lang="ja-JP" altLang="en-US" sz="2000" b="0" dirty="0">
                        <a:solidFill>
                          <a:schemeClr val="accent6">
                            <a:lumMod val="10000"/>
                          </a:schemeClr>
                        </a:solidFill>
                        <a:latin typeface="HGP創英角ｺﾞｼｯｸUB" panose="020B0900000000000000" pitchFamily="50" charset="-128"/>
                        <a:ea typeface="HGP創英角ｺﾞｼｯｸUB" panose="020B0900000000000000" pitchFamily="50" charset="-128"/>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just">
                        <a:spcAft>
                          <a:spcPts val="0"/>
                        </a:spcAft>
                      </a:pPr>
                      <a:r>
                        <a:rPr lang="ja-JP" sz="2000" b="0" kern="100" dirty="0">
                          <a:solidFill>
                            <a:schemeClr val="accent6">
                              <a:lumMod val="10000"/>
                            </a:schemeClr>
                          </a:solidFill>
                          <a:effectLst/>
                        </a:rPr>
                        <a:t>設定の見直し</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indent="0" algn="just">
                        <a:spcAft>
                          <a:spcPts val="0"/>
                        </a:spcAft>
                      </a:pPr>
                      <a:r>
                        <a:rPr lang="ja-JP" sz="2000" b="0" kern="100" dirty="0">
                          <a:solidFill>
                            <a:schemeClr val="accent6">
                              <a:lumMod val="10000"/>
                            </a:schemeClr>
                          </a:solidFill>
                          <a:effectLst/>
                        </a:rPr>
                        <a:t>仕様変更により意図せず変更された設定を適切な設定に直す</a:t>
                      </a:r>
                      <a:r>
                        <a:rPr lang="en-US" altLang="ja-JP" sz="2000" b="0" kern="100" dirty="0">
                          <a:solidFill>
                            <a:schemeClr val="accent6">
                              <a:lumMod val="10000"/>
                            </a:schemeClr>
                          </a:solidFill>
                          <a:effectLst/>
                        </a:rPr>
                        <a:t>(</a:t>
                      </a:r>
                      <a:r>
                        <a:rPr lang="ja-JP" sz="2000" b="0" kern="100" dirty="0">
                          <a:solidFill>
                            <a:schemeClr val="accent6">
                              <a:lumMod val="10000"/>
                            </a:schemeClr>
                          </a:solidFill>
                          <a:effectLst/>
                        </a:rPr>
                        <a:t>設定不備による情報漏えいや攻撃への悪用を防止する</a:t>
                      </a:r>
                      <a:r>
                        <a:rPr lang="en-US" altLang="ja-JP" sz="2000" b="0" kern="100" dirty="0">
                          <a:solidFill>
                            <a:schemeClr val="accent6">
                              <a:lumMod val="10000"/>
                            </a:schemeClr>
                          </a:solidFill>
                          <a:effectLst/>
                        </a:rPr>
                        <a:t>)</a:t>
                      </a:r>
                      <a:endParaRPr lang="ja-JP" sz="2000" b="0" kern="100" dirty="0">
                        <a:solidFill>
                          <a:schemeClr val="accent6">
                            <a:lumMod val="10000"/>
                          </a:schemeClr>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90000" marR="90000" marT="46800" marB="46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15E35">
                        <a:tint val="40000"/>
                      </a:srgbClr>
                    </a:solidFill>
                  </a:tcPr>
                </a:tc>
                <a:extLst>
                  <a:ext uri="{0D108BD9-81ED-4DB2-BD59-A6C34878D82A}">
                    <a16:rowId xmlns:a16="http://schemas.microsoft.com/office/drawing/2014/main" val="296018573"/>
                  </a:ext>
                </a:extLst>
              </a:tr>
            </a:tbl>
          </a:graphicData>
        </a:graphic>
      </p:graphicFrame>
      <p:sp>
        <p:nvSpPr>
          <p:cNvPr id="8" name="スライド番号プレースホルダー 4">
            <a:extLst>
              <a:ext uri="{FF2B5EF4-FFF2-40B4-BE49-F238E27FC236}">
                <a16:creationId xmlns:a16="http://schemas.microsoft.com/office/drawing/2014/main" id="{E215D8B8-03AF-04B0-70F2-7FD16B92549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9981926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75848-30B8-DEAD-69C2-77C10D8645A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0F88F486-5278-B185-D5A6-FF392DA9883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【7</a:t>
            </a:r>
            <a:r>
              <a:rPr lang="ja-JP" altLang="en-US" kern="0">
                <a:solidFill>
                  <a:schemeClr val="tx1"/>
                </a:solidFill>
              </a:rPr>
              <a:t>位</a:t>
            </a:r>
            <a:r>
              <a:rPr lang="en-US" altLang="ja-JP" kern="0">
                <a:solidFill>
                  <a:schemeClr val="tx1"/>
                </a:solidFill>
              </a:rPr>
              <a:t>】</a:t>
            </a:r>
            <a:r>
              <a:rPr lang="ja-JP" altLang="en-US" kern="0">
                <a:solidFill>
                  <a:schemeClr val="tx1"/>
                </a:solidFill>
              </a:rPr>
              <a:t>地政学的リスクに起因するサイバー攻撃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7DA81D6D-25D9-ED44-4E86-1E1B70CCF76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従業員</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被害に遭った後の対策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1"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83231482-57EF-4AA9-BF2F-0956B34AEEED}"/>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80</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246353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CF006-5C76-2497-242D-82CCD1FAA158}"/>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2398A7A1-2F5F-E499-091E-BC455B03ED6F}"/>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F6D54B3-416C-B8E5-3896-547B730F6527}"/>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インターネット上のサービスに大量のアクセス</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を</a:t>
            </a:r>
            <a:endParaRPr kumimoji="1" lang="en-US" altLang="ja-JP"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　一斉に仕掛けて</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高負荷状態</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にさせる</a:t>
            </a:r>
            <a:endParaRPr kumimoji="1" lang="en-US" altLang="ja-JP"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回線帯域を占有</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し、</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サービスを利用不能</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にする</a:t>
            </a:r>
            <a:endParaRPr kumimoji="1" lang="en-US" altLang="ja-JP"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Web </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サイト等の応答遅延や機能停止</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が発生し、</a:t>
            </a:r>
            <a:endParaRPr kumimoji="1" lang="en-US" altLang="ja-JP"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28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サービス提供に支障</a:t>
            </a:r>
            <a:r>
              <a:rPr kumimoji="1" lang="ja-JP" altLang="en-US" sz="2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が出るおそれ</a:t>
            </a:r>
          </a:p>
        </p:txBody>
      </p:sp>
      <p:sp>
        <p:nvSpPr>
          <p:cNvPr id="7" name="スライド番号プレースホルダー 4">
            <a:extLst>
              <a:ext uri="{FF2B5EF4-FFF2-40B4-BE49-F238E27FC236}">
                <a16:creationId xmlns:a16="http://schemas.microsoft.com/office/drawing/2014/main" id="{1899C7D5-63D3-BF26-F8C5-7FF0C57FB20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81</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6317748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39565-53DE-78CD-7E0B-BF9F4786ACA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7525C30-4EAE-15CC-DF01-B87C456140F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7" name="スライド番号プレースホルダー 4">
            <a:extLst>
              <a:ext uri="{FF2B5EF4-FFF2-40B4-BE49-F238E27FC236}">
                <a16:creationId xmlns:a16="http://schemas.microsoft.com/office/drawing/2014/main" id="{E09D8EE3-0641-42B7-953B-8011354785B8}"/>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82</a:t>
            </a:fld>
            <a:endParaRPr lang="en-US" altLang="ja-JP" dirty="0">
              <a:solidFill>
                <a:prstClr val="black"/>
              </a:solidFill>
              <a:latin typeface="Arial" panose="020B0604020202020204"/>
              <a:ea typeface="ＭＳ Ｐゴシック" panose="020B0600070205080204" pitchFamily="50" charset="-128"/>
            </a:endParaRPr>
          </a:p>
        </p:txBody>
      </p:sp>
      <p:sp>
        <p:nvSpPr>
          <p:cNvPr id="6" name="コンテンツ プレースホルダー 9">
            <a:extLst>
              <a:ext uri="{FF2B5EF4-FFF2-40B4-BE49-F238E27FC236}">
                <a16:creationId xmlns:a16="http://schemas.microsoft.com/office/drawing/2014/main" id="{701157BC-FAD6-F711-3D8F-BC917FAFFA7D}"/>
              </a:ext>
            </a:extLst>
          </p:cNvPr>
          <p:cNvSpPr txBox="1">
            <a:spLocks/>
          </p:cNvSpPr>
          <p:nvPr/>
        </p:nvSpPr>
        <p:spPr bwMode="auto">
          <a:xfrm>
            <a:off x="480910" y="1097094"/>
            <a:ext cx="8662328" cy="4477796"/>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攻撃手口</a:t>
            </a: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2800" b="1"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500" b="1" i="0" u="none" strike="noStrike" kern="0" cap="none" spc="0" normalizeH="0" baseline="0" noProof="0" dirty="0">
                <a:ln>
                  <a:noFill/>
                </a:ln>
                <a:effectLst/>
                <a:uLnTx/>
                <a:uFillTx/>
                <a:latin typeface="Meiryo UI"/>
                <a:ea typeface="Meiryo UI"/>
                <a:cs typeface="+mn-cs"/>
              </a:rPr>
              <a:t>ボットネットを利用した </a:t>
            </a:r>
            <a:r>
              <a:rPr kumimoji="1" lang="en-US" altLang="ja-JP" sz="2500" b="1" i="0" u="none" strike="noStrike" kern="0" cap="none" spc="0" normalizeH="0" baseline="0" noProof="0" dirty="0">
                <a:ln>
                  <a:noFill/>
                </a:ln>
                <a:effectLst/>
                <a:uLnTx/>
                <a:uFillTx/>
                <a:latin typeface="Meiryo UI"/>
                <a:ea typeface="Meiryo UI"/>
                <a:cs typeface="+mn-cs"/>
              </a:rPr>
              <a:t>DDoS </a:t>
            </a:r>
            <a:r>
              <a:rPr kumimoji="1" lang="ja-JP" altLang="en-US" sz="2500" b="1" i="0" u="none" strike="noStrike" kern="0" cap="none" spc="0" normalizeH="0" baseline="0" noProof="0" dirty="0">
                <a:ln>
                  <a:noFill/>
                </a:ln>
                <a:effectLst/>
                <a:uLnTx/>
                <a:uFillTx/>
                <a:latin typeface="Meiryo UI"/>
                <a:ea typeface="Meiryo UI"/>
                <a:cs typeface="+mn-cs"/>
              </a:rPr>
              <a:t>攻撃</a:t>
            </a:r>
          </a:p>
          <a:p>
            <a:pPr marL="533400" marR="0" lvl="2" indent="-190500"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IoT </a:t>
            </a:r>
            <a:r>
              <a:rPr kumimoji="1" lang="ja-JP" altLang="en-US" sz="2300" b="0" i="0" u="none" strike="noStrike" kern="0" cap="none" spc="0" normalizeH="0" baseline="0" noProof="0" dirty="0">
                <a:ln>
                  <a:noFill/>
                </a:ln>
                <a:solidFill>
                  <a:srgbClr val="24235C"/>
                </a:solidFill>
                <a:effectLst/>
                <a:uLnTx/>
                <a:uFillTx/>
                <a:latin typeface="Meiryo UI"/>
                <a:ea typeface="Meiryo UI"/>
              </a:rPr>
              <a:t>機器等により構成されたボットネットに攻撃命令を出し、</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533400" marR="0" lvl="2" indent="-19050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none" strike="noStrike" kern="0" cap="none" spc="0" normalizeH="0" baseline="0" noProof="0" dirty="0">
                <a:ln>
                  <a:noFill/>
                </a:ln>
                <a:solidFill>
                  <a:srgbClr val="24235C"/>
                </a:solidFill>
                <a:effectLst/>
                <a:uLnTx/>
                <a:uFillTx/>
                <a:latin typeface="Meiryo UI"/>
                <a:ea typeface="Meiryo UI"/>
              </a:rPr>
              <a:t>標的組織の </a:t>
            </a:r>
            <a:r>
              <a:rPr kumimoji="1" lang="en-US" altLang="ja-JP" sz="2300" b="0" i="0" u="none" strike="noStrike" kern="0" cap="none" spc="0" normalizeH="0" baseline="0" noProof="0" dirty="0">
                <a:ln>
                  <a:noFill/>
                </a:ln>
                <a:solidFill>
                  <a:srgbClr val="24235C"/>
                </a:solidFill>
                <a:effectLst/>
                <a:uLnTx/>
                <a:uFillTx/>
                <a:latin typeface="Meiryo UI"/>
                <a:ea typeface="Meiryo UI"/>
              </a:rPr>
              <a:t>Web </a:t>
            </a:r>
            <a:r>
              <a:rPr kumimoji="1" lang="ja-JP" altLang="en-US" sz="2300" b="0" i="0" u="none" strike="noStrike" kern="0" cap="none" spc="0" normalizeH="0" baseline="0" noProof="0" dirty="0">
                <a:ln>
                  <a:noFill/>
                </a:ln>
                <a:solidFill>
                  <a:srgbClr val="24235C"/>
                </a:solidFill>
                <a:effectLst/>
                <a:uLnTx/>
                <a:uFillTx/>
                <a:latin typeface="Meiryo UI"/>
                <a:ea typeface="Meiryo UI"/>
              </a:rPr>
              <a:t>サイトや利用している </a:t>
            </a:r>
            <a:r>
              <a:rPr kumimoji="1" lang="en-US" altLang="ja-JP" sz="2300" b="0" i="0" u="none" strike="noStrike" kern="0" cap="none" spc="0" normalizeH="0" baseline="0" noProof="0" dirty="0">
                <a:ln>
                  <a:noFill/>
                </a:ln>
                <a:solidFill>
                  <a:srgbClr val="24235C"/>
                </a:solidFill>
                <a:effectLst/>
                <a:uLnTx/>
                <a:uFillTx/>
                <a:latin typeface="Meiryo UI"/>
                <a:ea typeface="Meiryo UI"/>
              </a:rPr>
              <a:t>DNS </a:t>
            </a:r>
            <a:r>
              <a:rPr kumimoji="1" lang="ja-JP" altLang="en-US" sz="2300" b="0" i="0" u="none" strike="noStrike" kern="0" cap="none" spc="0" normalizeH="0" baseline="0" noProof="0" dirty="0">
                <a:ln>
                  <a:noFill/>
                </a:ln>
                <a:solidFill>
                  <a:srgbClr val="24235C"/>
                </a:solidFill>
                <a:effectLst/>
                <a:uLnTx/>
                <a:uFillTx/>
                <a:latin typeface="Meiryo UI"/>
                <a:ea typeface="Meiryo UI"/>
              </a:rPr>
              <a:t>サーバー等へ</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533400" marR="0" lvl="2" indent="-19050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none" strike="noStrike" kern="0" cap="none" spc="0" normalizeH="0" baseline="0" noProof="0" dirty="0">
                <a:ln>
                  <a:noFill/>
                </a:ln>
                <a:solidFill>
                  <a:srgbClr val="24235C"/>
                </a:solidFill>
                <a:effectLst/>
                <a:uLnTx/>
                <a:uFillTx/>
                <a:latin typeface="Meiryo UI"/>
                <a:ea typeface="Meiryo UI"/>
              </a:rPr>
              <a:t>大量のアクセスを行い、高負荷をかける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500" b="1" i="0" u="none" strike="noStrike" kern="0" cap="none" spc="0" normalizeH="0" baseline="0" noProof="0" dirty="0">
                <a:ln>
                  <a:noFill/>
                </a:ln>
                <a:effectLst/>
                <a:uLnTx/>
                <a:uFillTx/>
                <a:latin typeface="Meiryo UI"/>
                <a:ea typeface="Meiryo UI"/>
                <a:cs typeface="+mn-cs"/>
              </a:rPr>
              <a:t>フラッド攻撃</a:t>
            </a:r>
            <a:endParaRPr kumimoji="1" lang="en-US" altLang="ja-JP" sz="2500" b="1" i="0" u="none" strike="noStrike" kern="0" cap="none" spc="0" normalizeH="0" baseline="0" noProof="0" dirty="0">
              <a:ln>
                <a:noFill/>
              </a:ln>
              <a:effectLst/>
              <a:uLnTx/>
              <a:uFillTx/>
              <a:latin typeface="Meiryo UI"/>
              <a:ea typeface="Meiryo UI"/>
              <a:cs typeface="+mn-cs"/>
            </a:endParaRPr>
          </a:p>
          <a:p>
            <a:pPr marL="533400" marR="0" lvl="2" indent="-171450"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TCP </a:t>
            </a:r>
            <a:r>
              <a:rPr kumimoji="1" lang="ja-JP" altLang="en-US" sz="2300" b="0" i="0" u="none" strike="noStrike" kern="0" cap="none" spc="0" normalizeH="0" baseline="0" noProof="0" dirty="0">
                <a:ln>
                  <a:noFill/>
                </a:ln>
                <a:solidFill>
                  <a:srgbClr val="24235C"/>
                </a:solidFill>
                <a:effectLst/>
                <a:uLnTx/>
                <a:uFillTx/>
                <a:latin typeface="Meiryo UI"/>
                <a:ea typeface="Meiryo UI"/>
              </a:rPr>
              <a:t>で使用する制御パケット（</a:t>
            </a:r>
            <a:r>
              <a:rPr kumimoji="1" lang="en-US" altLang="ja-JP" sz="2300" b="0" i="0" u="none" strike="noStrike" kern="0" cap="none" spc="0" normalizeH="0" baseline="0" noProof="0" dirty="0">
                <a:ln>
                  <a:noFill/>
                </a:ln>
                <a:solidFill>
                  <a:srgbClr val="24235C"/>
                </a:solidFill>
                <a:effectLst/>
                <a:uLnTx/>
                <a:uFillTx/>
                <a:latin typeface="Meiryo UI"/>
                <a:ea typeface="Meiryo UI"/>
              </a:rPr>
              <a:t>SYN</a:t>
            </a:r>
            <a:r>
              <a:rPr kumimoji="1" lang="ja-JP" altLang="en-US" sz="2300" b="0" i="0" u="none" strike="noStrike" kern="0" cap="none" spc="0" normalizeH="0" baseline="0" noProof="0" dirty="0">
                <a:ln>
                  <a:noFill/>
                </a:ln>
                <a:solidFill>
                  <a:srgbClr val="24235C"/>
                </a:solidFill>
                <a:effectLst/>
                <a:uLnTx/>
                <a:uFillTx/>
                <a:latin typeface="Meiryo UI"/>
                <a:ea typeface="Meiryo UI"/>
              </a:rPr>
              <a:t>、</a:t>
            </a:r>
            <a:r>
              <a:rPr kumimoji="1" lang="en-US" altLang="ja-JP" sz="2300" b="0" i="0" u="none" strike="noStrike" kern="0" cap="none" spc="0" normalizeH="0" baseline="0" noProof="0" dirty="0">
                <a:ln>
                  <a:noFill/>
                </a:ln>
                <a:solidFill>
                  <a:srgbClr val="24235C"/>
                </a:solidFill>
                <a:effectLst/>
                <a:uLnTx/>
                <a:uFillTx/>
                <a:latin typeface="Meiryo UI"/>
                <a:ea typeface="Meiryo UI"/>
              </a:rPr>
              <a:t>FIN</a:t>
            </a:r>
            <a:r>
              <a:rPr kumimoji="1" lang="ja-JP" altLang="en-US" sz="2300" b="0" i="0" u="none" strike="noStrike" kern="0" cap="none" spc="0" normalizeH="0" baseline="0" noProof="0" dirty="0">
                <a:ln>
                  <a:noFill/>
                </a:ln>
                <a:solidFill>
                  <a:srgbClr val="24235C"/>
                </a:solidFill>
                <a:effectLst/>
                <a:uLnTx/>
                <a:uFillTx/>
                <a:latin typeface="Meiryo UI"/>
                <a:ea typeface="Meiryo UI"/>
              </a:rPr>
              <a:t>、</a:t>
            </a:r>
            <a:r>
              <a:rPr kumimoji="1" lang="en-US" altLang="ja-JP" sz="2300" b="0" i="0" u="none" strike="noStrike" kern="0" cap="none" spc="0" normalizeH="0" baseline="0" noProof="0" dirty="0">
                <a:ln>
                  <a:noFill/>
                </a:ln>
                <a:solidFill>
                  <a:srgbClr val="24235C"/>
                </a:solidFill>
                <a:effectLst/>
                <a:uLnTx/>
                <a:uFillTx/>
                <a:latin typeface="Meiryo UI"/>
                <a:ea typeface="Meiryo UI"/>
              </a:rPr>
              <a:t>ACK </a:t>
            </a:r>
            <a:r>
              <a:rPr kumimoji="1" lang="ja-JP" altLang="en-US" sz="2300" b="0" i="0" u="none" strike="noStrike" kern="0" cap="none" spc="0" normalizeH="0" baseline="0" noProof="0" dirty="0">
                <a:ln>
                  <a:noFill/>
                </a:ln>
                <a:solidFill>
                  <a:srgbClr val="24235C"/>
                </a:solidFill>
                <a:effectLst/>
                <a:uLnTx/>
                <a:uFillTx/>
                <a:latin typeface="Meiryo UI"/>
                <a:ea typeface="Meiryo UI"/>
              </a:rPr>
              <a:t>等）や</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533400" marR="0" lvl="2" indent="-17145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	UDP </a:t>
            </a:r>
            <a:r>
              <a:rPr kumimoji="1" lang="ja-JP" altLang="en-US" sz="2300" b="0" i="0" u="none" strike="noStrike" kern="0" cap="none" spc="0" normalizeH="0" baseline="0" noProof="0" dirty="0">
                <a:ln>
                  <a:noFill/>
                </a:ln>
                <a:solidFill>
                  <a:srgbClr val="24235C"/>
                </a:solidFill>
                <a:effectLst/>
                <a:uLnTx/>
                <a:uFillTx/>
                <a:latin typeface="Meiryo UI"/>
                <a:ea typeface="Meiryo UI"/>
              </a:rPr>
              <a:t>で使用するパケット等をサーバー等へ大量に送りつけて</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533400" marR="0" lvl="2" indent="-17145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none" strike="noStrike" kern="0" cap="none" spc="0" normalizeH="0" baseline="0" noProof="0" dirty="0">
                <a:ln>
                  <a:noFill/>
                </a:ln>
                <a:solidFill>
                  <a:srgbClr val="24235C"/>
                </a:solidFill>
                <a:effectLst/>
                <a:uLnTx/>
                <a:uFillTx/>
                <a:latin typeface="Meiryo UI"/>
                <a:ea typeface="Meiryo UI"/>
              </a:rPr>
              <a:t>高負荷をかける</a:t>
            </a:r>
          </a:p>
        </p:txBody>
      </p:sp>
      <p:sp>
        <p:nvSpPr>
          <p:cNvPr id="8" name="コンテンツ プレースホルダー 2">
            <a:extLst>
              <a:ext uri="{FF2B5EF4-FFF2-40B4-BE49-F238E27FC236}">
                <a16:creationId xmlns:a16="http://schemas.microsoft.com/office/drawing/2014/main" id="{94D0C678-2D8F-8E80-83ED-EC5BDE809A50}"/>
              </a:ext>
            </a:extLst>
          </p:cNvPr>
          <p:cNvSpPr txBox="1">
            <a:spLocks/>
          </p:cNvSpPr>
          <p:nvPr/>
        </p:nvSpPr>
        <p:spPr bwMode="auto">
          <a:xfrm>
            <a:off x="480910" y="165486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・高負荷をかける様々な攻撃</a:t>
            </a:r>
            <a:endParaRPr lang="en-US" altLang="ja-JP" sz="2800" b="1" kern="0" dirty="0">
              <a:solidFill>
                <a:prstClr val="white"/>
              </a:solidFill>
              <a:latin typeface="Meiryo UI"/>
              <a:ea typeface="Meiryo UI"/>
            </a:endParaRPr>
          </a:p>
        </p:txBody>
      </p:sp>
    </p:spTree>
    <p:extLst>
      <p:ext uri="{BB962C8B-B14F-4D97-AF65-F5344CB8AC3E}">
        <p14:creationId xmlns:p14="http://schemas.microsoft.com/office/powerpoint/2010/main" val="828282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82B1-AE41-0F70-7386-76EDB57D5456}"/>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AA431C10-7659-B0C3-25D9-FC4F9AD401C7}"/>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7" name="スライド番号プレースホルダー 4">
            <a:extLst>
              <a:ext uri="{FF2B5EF4-FFF2-40B4-BE49-F238E27FC236}">
                <a16:creationId xmlns:a16="http://schemas.microsoft.com/office/drawing/2014/main" id="{290E519D-A7A6-BF8F-74AC-C19622EE9E3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83</a:t>
            </a:fld>
            <a:endParaRPr lang="en-US" altLang="ja-JP" dirty="0">
              <a:solidFill>
                <a:prstClr val="black"/>
              </a:solidFill>
              <a:latin typeface="Arial" panose="020B0604020202020204"/>
              <a:ea typeface="ＭＳ Ｐゴシック" panose="020B0600070205080204" pitchFamily="50" charset="-128"/>
            </a:endParaRPr>
          </a:p>
        </p:txBody>
      </p:sp>
      <p:sp>
        <p:nvSpPr>
          <p:cNvPr id="2" name="コンテンツ プレースホルダー 9">
            <a:extLst>
              <a:ext uri="{FF2B5EF4-FFF2-40B4-BE49-F238E27FC236}">
                <a16:creationId xmlns:a16="http://schemas.microsoft.com/office/drawing/2014/main" id="{05B1FF61-B621-6F2D-16C6-945B5D73DE47}"/>
              </a:ext>
            </a:extLst>
          </p:cNvPr>
          <p:cNvSpPr txBox="1">
            <a:spLocks/>
          </p:cNvSpPr>
          <p:nvPr/>
        </p:nvSpPr>
        <p:spPr bwMode="auto">
          <a:xfrm>
            <a:off x="337979" y="1128122"/>
            <a:ext cx="8662328" cy="527293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攻撃手口</a:t>
            </a:r>
            <a:endParaRPr kumimoji="1" lang="en-US" altLang="ja-JP" sz="2800" b="1" i="0" u="none" strike="noStrike" kern="0" cap="none" spc="0" normalizeH="0" baseline="0" noProof="0" dirty="0">
              <a:ln>
                <a:noFill/>
              </a:ln>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500" b="1" i="0" u="none" strike="noStrike" kern="0" cap="none" spc="0" normalizeH="0" baseline="0" noProof="0" dirty="0">
                <a:ln>
                  <a:noFill/>
                </a:ln>
                <a:effectLst/>
                <a:uLnTx/>
                <a:uFillTx/>
                <a:latin typeface="Meiryo UI"/>
                <a:ea typeface="Meiryo UI"/>
                <a:cs typeface="+mn-cs"/>
              </a:rPr>
              <a:t>リフレクション（リフレクター）攻撃</a:t>
            </a:r>
          </a:p>
          <a:p>
            <a:pPr marL="533400" marR="0" lvl="2" indent="-169863"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200" b="0" i="0" u="none" strike="noStrike" kern="0" cap="none" spc="0" normalizeH="0" baseline="0" noProof="0" dirty="0">
                <a:ln>
                  <a:noFill/>
                </a:ln>
                <a:solidFill>
                  <a:srgbClr val="24235C"/>
                </a:solidFill>
                <a:effectLst/>
                <a:uLnTx/>
                <a:uFillTx/>
                <a:latin typeface="Meiryo UI"/>
                <a:ea typeface="Meiryo UI"/>
              </a:rPr>
              <a:t>送信元の </a:t>
            </a:r>
            <a:r>
              <a:rPr kumimoji="1" lang="en-US" altLang="ja-JP" sz="2200" b="0" i="0" u="none" strike="noStrike" kern="0" cap="none" spc="0" normalizeH="0" baseline="0" noProof="0" dirty="0">
                <a:ln>
                  <a:noFill/>
                </a:ln>
                <a:solidFill>
                  <a:srgbClr val="24235C"/>
                </a:solidFill>
                <a:effectLst/>
                <a:uLnTx/>
                <a:uFillTx/>
                <a:latin typeface="Meiryo UI"/>
                <a:ea typeface="Meiryo UI"/>
              </a:rPr>
              <a:t>IP </a:t>
            </a:r>
            <a:r>
              <a:rPr kumimoji="1" lang="ja-JP" altLang="en-US" sz="2200" b="0" i="0" u="none" strike="noStrike" kern="0" cap="none" spc="0" normalizeH="0" baseline="0" noProof="0" dirty="0">
                <a:ln>
                  <a:noFill/>
                </a:ln>
                <a:solidFill>
                  <a:srgbClr val="24235C"/>
                </a:solidFill>
                <a:effectLst/>
                <a:uLnTx/>
                <a:uFillTx/>
                <a:latin typeface="Meiryo UI"/>
                <a:ea typeface="Meiryo UI"/>
              </a:rPr>
              <a:t>アドレスを標的組織のサーバーの </a:t>
            </a:r>
            <a:r>
              <a:rPr kumimoji="1" lang="en-US" altLang="ja-JP" sz="2200" b="0" i="0" u="none" strike="noStrike" kern="0" cap="none" spc="0" normalizeH="0" baseline="0" noProof="0" dirty="0">
                <a:ln>
                  <a:noFill/>
                </a:ln>
                <a:solidFill>
                  <a:srgbClr val="24235C"/>
                </a:solidFill>
                <a:effectLst/>
                <a:uLnTx/>
                <a:uFillTx/>
                <a:latin typeface="Meiryo UI"/>
                <a:ea typeface="Meiryo UI"/>
              </a:rPr>
              <a:t>IP </a:t>
            </a:r>
            <a:r>
              <a:rPr kumimoji="1" lang="ja-JP" altLang="en-US" sz="2200" b="0" i="0" u="none" strike="noStrike" kern="0" cap="none" spc="0" normalizeH="0" baseline="0" noProof="0" dirty="0">
                <a:ln>
                  <a:noFill/>
                </a:ln>
                <a:solidFill>
                  <a:srgbClr val="24235C"/>
                </a:solidFill>
                <a:effectLst/>
                <a:uLnTx/>
                <a:uFillTx/>
                <a:latin typeface="Meiryo UI"/>
                <a:ea typeface="Meiryo UI"/>
              </a:rPr>
              <a:t>アドレスに偽装して</a:t>
            </a:r>
            <a:endParaRPr kumimoji="1" lang="en-US" altLang="ja-JP" sz="2200" b="0" i="0" u="none" strike="noStrike" kern="0" cap="none" spc="0" normalizeH="0" baseline="0" noProof="0" dirty="0">
              <a:ln>
                <a:noFill/>
              </a:ln>
              <a:solidFill>
                <a:srgbClr val="24235C"/>
              </a:solidFill>
              <a:effectLst/>
              <a:uLnTx/>
              <a:uFillTx/>
              <a:latin typeface="Meiryo UI"/>
              <a:ea typeface="Meiryo UI"/>
            </a:endParaRPr>
          </a:p>
          <a:p>
            <a:pPr marL="533400" marR="0" lvl="2" indent="-17780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200" b="0" i="0" u="none" strike="noStrike" kern="0" cap="none" spc="0" normalizeH="0" baseline="0" noProof="0" dirty="0">
                <a:ln>
                  <a:noFill/>
                </a:ln>
                <a:solidFill>
                  <a:srgbClr val="24235C"/>
                </a:solidFill>
                <a:effectLst/>
                <a:uLnTx/>
                <a:uFillTx/>
                <a:latin typeface="Meiryo UI"/>
                <a:ea typeface="Meiryo UI"/>
              </a:rPr>
              <a:t>	</a:t>
            </a:r>
            <a:r>
              <a:rPr kumimoji="1" lang="ja-JP" altLang="en-US" sz="2200" b="0" i="0" u="none" strike="noStrike" kern="0" cap="none" spc="0" normalizeH="0" baseline="0" noProof="0" dirty="0">
                <a:ln>
                  <a:noFill/>
                </a:ln>
                <a:solidFill>
                  <a:srgbClr val="24235C"/>
                </a:solidFill>
                <a:effectLst/>
                <a:uLnTx/>
                <a:uFillTx/>
                <a:latin typeface="Meiryo UI"/>
                <a:ea typeface="Meiryo UI"/>
              </a:rPr>
              <a:t>多数のサーバー等に問い合わせを送り、その応答を標的組織のサーバー</a:t>
            </a:r>
            <a:endParaRPr kumimoji="1" lang="en-US" altLang="ja-JP" sz="2200" b="0" i="0" u="none" strike="noStrike" kern="0" cap="none" spc="0" normalizeH="0" baseline="0" noProof="0" dirty="0">
              <a:ln>
                <a:noFill/>
              </a:ln>
              <a:solidFill>
                <a:srgbClr val="24235C"/>
              </a:solidFill>
              <a:effectLst/>
              <a:uLnTx/>
              <a:uFillTx/>
              <a:latin typeface="Meiryo UI"/>
              <a:ea typeface="Meiryo UI"/>
            </a:endParaRPr>
          </a:p>
          <a:p>
            <a:pPr marL="533400" marR="0" lvl="2" indent="-17780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200" b="0" i="0" u="none" strike="noStrike" kern="0" cap="none" spc="0" normalizeH="0" baseline="0" noProof="0" dirty="0">
                <a:ln>
                  <a:noFill/>
                </a:ln>
                <a:solidFill>
                  <a:srgbClr val="24235C"/>
                </a:solidFill>
                <a:effectLst/>
                <a:uLnTx/>
                <a:uFillTx/>
                <a:latin typeface="Meiryo UI"/>
                <a:ea typeface="Meiryo UI"/>
              </a:rPr>
              <a:t>	</a:t>
            </a:r>
            <a:r>
              <a:rPr kumimoji="1" lang="ja-JP" altLang="en-US" sz="2200" b="0" i="0" u="none" strike="noStrike" kern="0" cap="none" spc="0" normalizeH="0" baseline="0" noProof="0" dirty="0">
                <a:ln>
                  <a:noFill/>
                </a:ln>
                <a:solidFill>
                  <a:srgbClr val="24235C"/>
                </a:solidFill>
                <a:effectLst/>
                <a:uLnTx/>
                <a:uFillTx/>
                <a:latin typeface="Meiryo UI"/>
                <a:ea typeface="Meiryo UI"/>
              </a:rPr>
              <a:t>に集中させることで高負荷をかける</a:t>
            </a:r>
            <a:endParaRPr kumimoji="1" lang="en-US" altLang="ja-JP" sz="2200" b="0" i="0" u="none" strike="noStrike" kern="0" cap="none" spc="0" normalizeH="0" baseline="0" noProof="0" dirty="0">
              <a:ln>
                <a:noFill/>
              </a:ln>
              <a:solidFill>
                <a:srgbClr val="24235C"/>
              </a:solidFill>
              <a:effectLst/>
              <a:uLnTx/>
              <a:uFillTx/>
              <a:latin typeface="Meiryo UI"/>
              <a:ea typeface="Meiryo UI"/>
            </a:endParaRPr>
          </a:p>
          <a:p>
            <a:pPr marL="990600" marR="0" lvl="3" indent="-169863"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en-US" altLang="ja-JP" sz="2000" b="0" i="0" u="none" strike="noStrike" kern="0" cap="none" spc="0" normalizeH="0" baseline="0" noProof="0" dirty="0">
                <a:ln>
                  <a:noFill/>
                </a:ln>
                <a:solidFill>
                  <a:srgbClr val="24235C"/>
                </a:solidFill>
                <a:effectLst/>
                <a:uLnTx/>
                <a:uFillTx/>
                <a:latin typeface="Meiryo UI"/>
                <a:ea typeface="Meiryo UI"/>
              </a:rPr>
              <a:t>DNS </a:t>
            </a:r>
            <a:r>
              <a:rPr kumimoji="1" lang="ja-JP" altLang="en-US" sz="2000" b="0" i="0" u="none" strike="noStrike" kern="0" cap="none" spc="0" normalizeH="0" baseline="0" noProof="0" dirty="0">
                <a:ln>
                  <a:noFill/>
                </a:ln>
                <a:solidFill>
                  <a:srgbClr val="24235C"/>
                </a:solidFill>
                <a:effectLst/>
                <a:uLnTx/>
                <a:uFillTx/>
                <a:latin typeface="Meiryo UI"/>
                <a:ea typeface="Meiryo UI"/>
              </a:rPr>
              <a:t>リフレクション攻撃、</a:t>
            </a:r>
            <a:r>
              <a:rPr kumimoji="1" lang="en-US" altLang="ja-JP" sz="2000" b="0" i="0" u="none" strike="noStrike" kern="0" cap="none" spc="0" normalizeH="0" baseline="0" noProof="0" dirty="0">
                <a:ln>
                  <a:noFill/>
                </a:ln>
                <a:solidFill>
                  <a:srgbClr val="24235C"/>
                </a:solidFill>
                <a:effectLst/>
                <a:uLnTx/>
                <a:uFillTx/>
                <a:latin typeface="Meiryo UI"/>
                <a:ea typeface="Meiryo UI"/>
              </a:rPr>
              <a:t>NTP </a:t>
            </a:r>
            <a:r>
              <a:rPr kumimoji="1" lang="ja-JP" altLang="en-US" sz="2000" b="0" i="0" u="none" strike="noStrike" kern="0" cap="none" spc="0" normalizeH="0" baseline="0" noProof="0" dirty="0">
                <a:ln>
                  <a:noFill/>
                </a:ln>
                <a:solidFill>
                  <a:srgbClr val="24235C"/>
                </a:solidFill>
                <a:effectLst/>
                <a:uLnTx/>
                <a:uFillTx/>
                <a:latin typeface="Meiryo UI"/>
                <a:ea typeface="Meiryo UI"/>
              </a:rPr>
              <a:t>リフレクション攻撃</a:t>
            </a:r>
            <a:endParaRPr kumimoji="1" lang="en-US" altLang="ja-JP" sz="2000" b="0" i="0" u="none" strike="noStrike" kern="0" cap="none" spc="0" normalizeH="0" baseline="0" noProof="0" dirty="0">
              <a:ln>
                <a:noFill/>
              </a:ln>
              <a:solidFill>
                <a:srgbClr val="24235C"/>
              </a:solidFill>
              <a:effectLst/>
              <a:uLnTx/>
              <a:uFillTx/>
              <a:latin typeface="Meiryo UI"/>
              <a:ea typeface="Meiryo UI"/>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500" b="1" i="0" u="none" strike="noStrike" kern="0" cap="none" spc="0" normalizeH="0" baseline="0" noProof="0" dirty="0">
                <a:ln>
                  <a:noFill/>
                </a:ln>
                <a:effectLst/>
                <a:uLnTx/>
                <a:uFillTx/>
                <a:latin typeface="Meiryo UI"/>
                <a:ea typeface="Meiryo UI"/>
                <a:cs typeface="+mn-cs"/>
              </a:rPr>
              <a:t>DNS </a:t>
            </a:r>
            <a:r>
              <a:rPr kumimoji="1" lang="ja-JP" altLang="en-US" sz="2500" b="1" i="0" u="none" strike="noStrike" kern="0" cap="none" spc="0" normalizeH="0" baseline="0" noProof="0" dirty="0">
                <a:ln>
                  <a:noFill/>
                </a:ln>
                <a:effectLst/>
                <a:uLnTx/>
                <a:uFillTx/>
                <a:latin typeface="Meiryo UI"/>
                <a:ea typeface="Meiryo UI"/>
                <a:cs typeface="+mn-cs"/>
              </a:rPr>
              <a:t>ランダムサブドメイン攻撃</a:t>
            </a:r>
          </a:p>
          <a:p>
            <a:pPr marL="533400" marR="0" lvl="2" indent="-169863"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200" b="0" i="0" u="none" strike="noStrike" kern="0" cap="none" spc="0" normalizeH="0" baseline="0" noProof="0" dirty="0">
                <a:ln>
                  <a:noFill/>
                </a:ln>
                <a:solidFill>
                  <a:srgbClr val="24235C"/>
                </a:solidFill>
                <a:effectLst/>
                <a:uLnTx/>
                <a:uFillTx/>
                <a:latin typeface="Meiryo UI"/>
                <a:ea typeface="Meiryo UI"/>
              </a:rPr>
              <a:t>標的組織のドメインにランダムなサブドメインを付加して、</a:t>
            </a:r>
            <a:r>
              <a:rPr kumimoji="1" lang="en-US" altLang="ja-JP" sz="2200" b="0" i="0" u="none" strike="noStrike" kern="0" cap="none" spc="0" normalizeH="0" baseline="0" noProof="0" dirty="0">
                <a:ln>
                  <a:noFill/>
                </a:ln>
                <a:solidFill>
                  <a:srgbClr val="24235C"/>
                </a:solidFill>
                <a:effectLst/>
                <a:uLnTx/>
                <a:uFillTx/>
                <a:latin typeface="Meiryo UI"/>
                <a:ea typeface="Meiryo UI"/>
              </a:rPr>
              <a:t>DNS </a:t>
            </a:r>
            <a:r>
              <a:rPr kumimoji="1" lang="ja-JP" altLang="en-US" sz="2200" b="0" i="0" u="none" strike="noStrike" kern="0" cap="none" spc="0" normalizeH="0" baseline="0" noProof="0" dirty="0">
                <a:ln>
                  <a:noFill/>
                </a:ln>
                <a:solidFill>
                  <a:srgbClr val="24235C"/>
                </a:solidFill>
                <a:effectLst/>
                <a:uLnTx/>
                <a:uFillTx/>
                <a:latin typeface="Meiryo UI"/>
                <a:ea typeface="Meiryo UI"/>
              </a:rPr>
              <a:t>へ問い</a:t>
            </a:r>
            <a:endParaRPr kumimoji="1" lang="en-US" altLang="ja-JP" sz="2200" b="0" i="0" u="none" strike="noStrike" kern="0" cap="none" spc="0" normalizeH="0" baseline="0" noProof="0" dirty="0">
              <a:ln>
                <a:noFill/>
              </a:ln>
              <a:solidFill>
                <a:srgbClr val="24235C"/>
              </a:solidFill>
              <a:effectLst/>
              <a:uLnTx/>
              <a:uFillTx/>
              <a:latin typeface="Meiryo UI"/>
              <a:ea typeface="Meiryo UI"/>
            </a:endParaRPr>
          </a:p>
          <a:p>
            <a:pPr marL="533400" marR="0" lvl="2" indent="-17145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en-US" altLang="ja-JP" sz="2200" b="0" i="0" u="none" strike="noStrike" kern="0" cap="none" spc="0" normalizeH="0" baseline="0" noProof="0" dirty="0">
                <a:ln>
                  <a:noFill/>
                </a:ln>
                <a:solidFill>
                  <a:srgbClr val="24235C"/>
                </a:solidFill>
                <a:effectLst/>
                <a:uLnTx/>
                <a:uFillTx/>
                <a:latin typeface="Meiryo UI"/>
                <a:ea typeface="Meiryo UI"/>
              </a:rPr>
              <a:t>	</a:t>
            </a:r>
            <a:r>
              <a:rPr kumimoji="1" lang="ja-JP" altLang="en-US" sz="2200" b="0" i="0" u="none" strike="noStrike" kern="0" cap="none" spc="0" normalizeH="0" baseline="0" noProof="0" dirty="0">
                <a:ln>
                  <a:noFill/>
                </a:ln>
                <a:solidFill>
                  <a:srgbClr val="24235C"/>
                </a:solidFill>
                <a:effectLst/>
                <a:uLnTx/>
                <a:uFillTx/>
                <a:latin typeface="Meiryo UI"/>
                <a:ea typeface="Meiryo UI"/>
              </a:rPr>
              <a:t>合わせすることで、標的組織の </a:t>
            </a:r>
            <a:r>
              <a:rPr kumimoji="1" lang="en-US" altLang="ja-JP" sz="2200" b="0" i="0" u="none" strike="noStrike" kern="0" cap="none" spc="0" normalizeH="0" baseline="0" noProof="0" dirty="0">
                <a:ln>
                  <a:noFill/>
                </a:ln>
                <a:solidFill>
                  <a:srgbClr val="24235C"/>
                </a:solidFill>
                <a:effectLst/>
                <a:uLnTx/>
                <a:uFillTx/>
                <a:latin typeface="Meiryo UI"/>
                <a:ea typeface="Meiryo UI"/>
              </a:rPr>
              <a:t>DNS </a:t>
            </a:r>
            <a:r>
              <a:rPr kumimoji="1" lang="ja-JP" altLang="en-US" sz="2200" b="0" i="0" u="none" strike="noStrike" kern="0" cap="none" spc="0" normalizeH="0" baseline="0" noProof="0" dirty="0">
                <a:ln>
                  <a:noFill/>
                </a:ln>
                <a:solidFill>
                  <a:srgbClr val="24235C"/>
                </a:solidFill>
                <a:effectLst/>
                <a:uLnTx/>
                <a:uFillTx/>
                <a:latin typeface="Meiryo UI"/>
                <a:ea typeface="Meiryo UI"/>
              </a:rPr>
              <a:t>サーバーに高負荷をかける</a:t>
            </a:r>
            <a:endParaRPr kumimoji="1" lang="en-US" altLang="ja-JP" sz="2200" b="1" i="0" u="none" strike="noStrike" kern="0" cap="none" spc="0" normalizeH="0" baseline="0" noProof="0" dirty="0">
              <a:ln>
                <a:noFill/>
              </a:ln>
              <a:solidFill>
                <a:srgbClr val="24235C"/>
              </a:solidFill>
              <a:effectLst/>
              <a:uLnTx/>
              <a:uFillTx/>
              <a:latin typeface="Meiryo UI"/>
              <a:ea typeface="Meiryo UI"/>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500" b="1" i="0" u="none" strike="noStrike" kern="0" cap="none" spc="0" normalizeH="0" baseline="0" noProof="0" dirty="0">
                <a:ln>
                  <a:noFill/>
                </a:ln>
                <a:effectLst/>
                <a:uLnTx/>
                <a:uFillTx/>
                <a:latin typeface="Meiryo UI"/>
                <a:ea typeface="Meiryo UI"/>
                <a:cs typeface="+mn-cs"/>
              </a:rPr>
              <a:t>DDoS </a:t>
            </a:r>
            <a:r>
              <a:rPr kumimoji="1" lang="ja-JP" altLang="en-US" sz="2500" b="1" i="0" u="none" strike="noStrike" kern="0" cap="none" spc="0" normalizeH="0" baseline="0" noProof="0" dirty="0">
                <a:ln>
                  <a:noFill/>
                </a:ln>
                <a:effectLst/>
                <a:uLnTx/>
                <a:uFillTx/>
                <a:latin typeface="Meiryo UI"/>
                <a:ea typeface="Meiryo UI"/>
                <a:cs typeface="+mn-cs"/>
              </a:rPr>
              <a:t>代行サービスの利用</a:t>
            </a:r>
            <a:endParaRPr kumimoji="1" lang="en-US" altLang="ja-JP" sz="2500" b="1" i="0" u="none" strike="noStrike" kern="0" cap="none" spc="0" normalizeH="0" baseline="0" noProof="0" dirty="0">
              <a:ln>
                <a:noFill/>
              </a:ln>
              <a:effectLst/>
              <a:uLnTx/>
              <a:uFillTx/>
              <a:latin typeface="Meiryo UI"/>
              <a:ea typeface="Meiryo UI"/>
              <a:cs typeface="+mn-cs"/>
            </a:endParaRPr>
          </a:p>
          <a:p>
            <a:pPr marL="533400" marR="0" lvl="2" indent="-169863"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200" b="0" i="0" u="none" strike="noStrike" kern="0" cap="none" spc="0" normalizeH="0" baseline="0" noProof="0" dirty="0">
                <a:ln>
                  <a:noFill/>
                </a:ln>
                <a:solidFill>
                  <a:srgbClr val="24235C"/>
                </a:solidFill>
                <a:effectLst/>
                <a:uLnTx/>
                <a:uFillTx/>
                <a:latin typeface="Meiryo UI"/>
                <a:ea typeface="Meiryo UI"/>
              </a:rPr>
              <a:t>ダークウェブ等で提供している </a:t>
            </a:r>
            <a:r>
              <a:rPr kumimoji="1" lang="en-US" altLang="ja-JP" sz="2200" b="0" i="0" u="none" strike="noStrike" kern="0" cap="none" spc="0" normalizeH="0" baseline="0" noProof="0" dirty="0">
                <a:ln>
                  <a:noFill/>
                </a:ln>
                <a:solidFill>
                  <a:srgbClr val="24235C"/>
                </a:solidFill>
                <a:effectLst/>
                <a:uLnTx/>
                <a:uFillTx/>
                <a:latin typeface="Meiryo UI"/>
                <a:ea typeface="Meiryo UI"/>
              </a:rPr>
              <a:t>DDoS </a:t>
            </a:r>
            <a:r>
              <a:rPr kumimoji="1" lang="ja-JP" altLang="en-US" sz="2200" b="0" i="0" u="none" strike="noStrike" kern="0" cap="none" spc="0" normalizeH="0" baseline="0" noProof="0" dirty="0">
                <a:ln>
                  <a:noFill/>
                </a:ln>
                <a:solidFill>
                  <a:srgbClr val="24235C"/>
                </a:solidFill>
                <a:effectLst/>
                <a:uLnTx/>
                <a:uFillTx/>
                <a:latin typeface="Meiryo UI"/>
                <a:ea typeface="Meiryo UI"/>
              </a:rPr>
              <a:t>代行サービスを利用して攻撃する</a:t>
            </a:r>
          </a:p>
        </p:txBody>
      </p:sp>
      <p:sp>
        <p:nvSpPr>
          <p:cNvPr id="4" name="コンテンツ プレースホルダー 2">
            <a:extLst>
              <a:ext uri="{FF2B5EF4-FFF2-40B4-BE49-F238E27FC236}">
                <a16:creationId xmlns:a16="http://schemas.microsoft.com/office/drawing/2014/main" id="{320350EA-FA6F-67AC-F7E9-98CC61423E6D}"/>
              </a:ext>
            </a:extLst>
          </p:cNvPr>
          <p:cNvSpPr txBox="1">
            <a:spLocks/>
          </p:cNvSpPr>
          <p:nvPr/>
        </p:nvSpPr>
        <p:spPr bwMode="auto">
          <a:xfrm>
            <a:off x="337979" y="1643907"/>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・高負荷をかける様々な攻撃</a:t>
            </a:r>
            <a:endParaRPr lang="en-US" altLang="ja-JP" sz="2800" b="1" kern="0" dirty="0">
              <a:solidFill>
                <a:prstClr val="white"/>
              </a:solidFill>
              <a:latin typeface="Meiryo UI"/>
              <a:ea typeface="Meiryo UI"/>
            </a:endParaRPr>
          </a:p>
        </p:txBody>
      </p:sp>
    </p:spTree>
    <p:extLst>
      <p:ext uri="{BB962C8B-B14F-4D97-AF65-F5344CB8AC3E}">
        <p14:creationId xmlns:p14="http://schemas.microsoft.com/office/powerpoint/2010/main" val="25534914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6C545-7FA5-EE83-F463-26325E7865B2}"/>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B9AA2B1-4CD4-8A10-1A71-CD2F436511D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D8C484F-4B83-4A24-4F30-7946AE923E1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日本航空や金融機関などへの </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DDoS </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panose="020B0604020202020204" pitchFamily="34" charset="0"/>
              <a:buChar char="•"/>
              <a:tabLst/>
              <a:defRPr/>
            </a:pPr>
            <a:r>
              <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12</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月、日本航空は</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大規模な </a:t>
            </a:r>
            <a:r>
              <a:rPr kumimoji="1" lang="en-US" altLang="ja-JP"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攻撃を受けて</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一部の</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システムに障害</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が発生した</a:t>
            </a:r>
            <a:endPar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panose="020B0604020202020204" pitchFamily="34" charset="0"/>
              <a:buChar char="•"/>
              <a:tabLst/>
              <a:defRPr/>
            </a:pP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この障害により当日の国内線、国際線のチケット販売が一時停止する等の影響が出た</a:t>
            </a:r>
            <a:endPar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panose="020B0604020202020204" pitchFamily="34" charset="0"/>
              <a:buChar char="•"/>
              <a:tabLst/>
              <a:defRPr/>
            </a:pP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攻撃は社内外を繋ぐネットワーク機器に対して行われ</a:t>
            </a:r>
            <a:r>
              <a:rPr kumimoji="1" lang="ja-JP" altLang="en-US" sz="22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航空便を利用する日本郵便の</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郵便物や宅配便「ゆうパック」などの</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配達にも影響</a:t>
            </a:r>
            <a:endParaRPr kumimoji="1" lang="en-US" altLang="ja-JP"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panose="020B0604020202020204" pitchFamily="34" charset="0"/>
              <a:buChar char="•"/>
              <a:tabLst/>
              <a:defRPr/>
            </a:pPr>
            <a:r>
              <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年年末にかけて、</a:t>
            </a:r>
            <a:r>
              <a:rPr kumimoji="1" lang="en-US" altLang="ja-JP"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2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攻撃により金融機関のインターネットバンキングが利用できない事態が発生</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a:t>
            </a:r>
            <a:r>
              <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2025</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月に入っても同様の攻撃は様々な企業に対して続けられていた</a:t>
            </a:r>
            <a:endParaRPr kumimoji="1" lang="en-US" altLang="ja-JP" sz="22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7ADF6EE3-823D-5D8C-34A4-4B67F116B8C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84</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FAEA9B04-6DAA-CA7E-BD15-336F21F74029}"/>
              </a:ext>
            </a:extLst>
          </p:cNvPr>
          <p:cNvSpPr txBox="1"/>
          <p:nvPr/>
        </p:nvSpPr>
        <p:spPr>
          <a:xfrm>
            <a:off x="671977" y="5255294"/>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日本航空で発生した大量データ送付起因のネットワーク障害についてまとめてみた（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https://piyolog.hatenadiary.jp/entry/2024/12/30/154109</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アカマイ、国内事業者向けでは過去最大規模の</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攻撃について解説（</a:t>
            </a:r>
            <a:r>
              <a:rPr lang="en-US" altLang="ja-JP" sz="1000" dirty="0">
                <a:solidFill>
                  <a:schemeClr val="accent6">
                    <a:lumMod val="10000"/>
                  </a:schemeClr>
                </a:solidFill>
                <a:latin typeface="+mn-ea"/>
              </a:rPr>
              <a:t>ZDNET Japan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https://japan.zdnet.com/article/35228883/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2024</a:t>
            </a:r>
            <a:r>
              <a:rPr lang="ja-JP" altLang="en-US" sz="1000" dirty="0">
                <a:solidFill>
                  <a:schemeClr val="accent6">
                    <a:lumMod val="10000"/>
                  </a:schemeClr>
                </a:solidFill>
                <a:latin typeface="+mn-ea"/>
              </a:rPr>
              <a:t>年末からの</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攻撃被害と関連性が疑われる</a:t>
            </a:r>
            <a:r>
              <a:rPr lang="en-US" altLang="ja-JP" sz="1000" dirty="0">
                <a:solidFill>
                  <a:schemeClr val="accent6">
                    <a:lumMod val="10000"/>
                  </a:schemeClr>
                </a:solidFill>
                <a:latin typeface="+mn-ea"/>
              </a:rPr>
              <a:t>IoT</a:t>
            </a:r>
            <a:r>
              <a:rPr lang="ja-JP" altLang="en-US" sz="1000" dirty="0">
                <a:solidFill>
                  <a:schemeClr val="accent6">
                    <a:lumMod val="10000"/>
                  </a:schemeClr>
                </a:solidFill>
                <a:latin typeface="+mn-ea"/>
              </a:rPr>
              <a:t>ボットネットの大規模な活動を観測（トレンドマイクロ）</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https://www.trendmicro.com/ja_jp/research/24/l/iot-botnet-activity-ddos-attacks.html</a:t>
            </a:r>
            <a:endParaRPr lang="en-US" altLang="ja-JP" sz="1000" dirty="0">
              <a:solidFill>
                <a:srgbClr val="0000FF"/>
              </a:solidFill>
              <a:latin typeface="+mn-ea"/>
            </a:endParaRPr>
          </a:p>
        </p:txBody>
      </p:sp>
    </p:spTree>
    <p:extLst>
      <p:ext uri="{BB962C8B-B14F-4D97-AF65-F5344CB8AC3E}">
        <p14:creationId xmlns:p14="http://schemas.microsoft.com/office/powerpoint/2010/main" val="2271513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CF32-805F-448F-0B99-8C04740EA72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2BE20C18-41B3-C0BB-1CEC-5D6D655D81AE}"/>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706FBBD3-A674-D4C1-3787-F0618D78FB85}"/>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傾向②</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サイバー攻撃の代行サービスを使った攻撃</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12</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月、警察庁は</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攻撃の代行をする海外サイトに攻撃の依頼</a:t>
            </a:r>
            <a:r>
              <a:rPr kumimoji="1" lang="ja-JP" altLang="en-US" sz="23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を</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したとして、中学生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人を摘発していたことを明らかにした</a:t>
            </a:r>
            <a:endPar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人は、</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サイバー攻撃を代行する</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IP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ストレッサー」という</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海外サービスを使い、</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国内の企業や自身が通っている学校に関係する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サイトにサイバー攻撃を仕掛けた</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もう </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人も同様に「</a:t>
            </a:r>
            <a:r>
              <a:rPr kumimoji="1" lang="en-US" altLang="ja-JP"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IP </a:t>
            </a:r>
            <a:r>
              <a:rPr kumimoji="1" lang="ja-JP" altLang="en-US" sz="23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ストレッサー」を使い、国内企業や外国の政府機関の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サイトに </a:t>
            </a:r>
            <a:r>
              <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攻撃を仕掛けた</a:t>
            </a:r>
            <a:endParaRPr kumimoji="1" lang="en-US" altLang="ja-JP" sz="23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C61BBCC8-7507-6965-A312-8A9E1EBA572C}"/>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85</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9B507E6C-DD4E-6984-111F-7B43B2F124EF}"/>
              </a:ext>
            </a:extLst>
          </p:cNvPr>
          <p:cNvSpPr txBox="1"/>
          <p:nvPr/>
        </p:nvSpPr>
        <p:spPr>
          <a:xfrm>
            <a:off x="671977" y="5675020"/>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攻撃」を代行サイトに依頼疑い 中学生計</a:t>
            </a:r>
            <a:r>
              <a:rPr lang="en-US" altLang="ja-JP" sz="1000" dirty="0">
                <a:solidFill>
                  <a:schemeClr val="accent6">
                    <a:lumMod val="10000"/>
                  </a:schemeClr>
                </a:solidFill>
                <a:latin typeface="+mn-ea"/>
              </a:rPr>
              <a:t>2</a:t>
            </a:r>
            <a:r>
              <a:rPr lang="ja-JP" altLang="en-US" sz="1000" dirty="0">
                <a:solidFill>
                  <a:schemeClr val="accent6">
                    <a:lumMod val="10000"/>
                  </a:schemeClr>
                </a:solidFill>
                <a:latin typeface="+mn-ea"/>
              </a:rPr>
              <a:t>人を摘発 警察庁、</a:t>
            </a:r>
            <a:r>
              <a:rPr lang="en-US" altLang="ja-JP" sz="1000" dirty="0">
                <a:solidFill>
                  <a:schemeClr val="accent6">
                    <a:lumMod val="10000"/>
                  </a:schemeClr>
                </a:solidFill>
                <a:latin typeface="+mn-ea"/>
              </a:rPr>
              <a:t>X</a:t>
            </a:r>
            <a:r>
              <a:rPr lang="ja-JP" altLang="en-US" sz="1000" dirty="0">
                <a:solidFill>
                  <a:schemeClr val="accent6">
                    <a:lumMod val="10000"/>
                  </a:schemeClr>
                </a:solidFill>
                <a:latin typeface="+mn-ea"/>
              </a:rPr>
              <a:t>などで啓発強化」 </a:t>
            </a:r>
            <a:r>
              <a:rPr lang="en-US" altLang="ja-JP" sz="1000" dirty="0">
                <a:solidFill>
                  <a:schemeClr val="accent6">
                    <a:lumMod val="10000"/>
                  </a:schemeClr>
                </a:solidFill>
                <a:latin typeface="+mn-ea"/>
              </a:rPr>
              <a:t>(</a:t>
            </a:r>
            <a:r>
              <a:rPr lang="en-US" altLang="ja-JP" sz="1000" dirty="0" err="1">
                <a:solidFill>
                  <a:schemeClr val="accent6">
                    <a:lumMod val="10000"/>
                  </a:schemeClr>
                </a:solidFill>
                <a:latin typeface="+mn-ea"/>
              </a:rPr>
              <a:t>ITmedia</a:t>
            </a:r>
            <a:r>
              <a:rPr lang="en-US" altLang="ja-JP" sz="1000" dirty="0">
                <a:solidFill>
                  <a:schemeClr val="accent6">
                    <a:lumMod val="10000"/>
                  </a:schemeClr>
                </a:solidFill>
                <a:latin typeface="+mn-ea"/>
              </a:rPr>
              <a:t> NEWS)</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https://www.itmedia.co.jp/news/articles/2412/11/news172.html</a:t>
            </a:r>
            <a:endParaRPr lang="en-US" altLang="ja-JP" sz="1000" dirty="0">
              <a:solidFill>
                <a:schemeClr val="accent6">
                  <a:lumMod val="10000"/>
                </a:schemeClr>
              </a:solidFill>
              <a:latin typeface="+mn-ea"/>
            </a:endParaRPr>
          </a:p>
        </p:txBody>
      </p:sp>
    </p:spTree>
    <p:extLst>
      <p:ext uri="{BB962C8B-B14F-4D97-AF65-F5344CB8AC3E}">
        <p14:creationId xmlns:p14="http://schemas.microsoft.com/office/powerpoint/2010/main" val="1019254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218D-5F53-D930-1207-CBC17D08002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713CF60-D118-0562-8B38-C7384A90AAEB}"/>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509D1FDD-02C4-DC18-404B-2AA979FB2198}"/>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 </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サイトの運営者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攻撃の影響を緩和する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CDN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を利用</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WAF</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IDS/IPS</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対策サービスの導入</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システムの冗長化等の軽減策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を実施する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ネットワークの冗長化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として </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DDoS </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攻撃の影響を受けない非常時用ネットワークを準備する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Web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サイト停止時の代替サーバーの用意と告知手段の整備をする</a:t>
            </a:r>
            <a:endParaRPr kumimoji="1" lang="en-US" altLang="ja-JP"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6CFD38D7-C08B-79D5-5C97-B784ACA213D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86</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4045129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A1A0-DCB5-49BF-7A1A-562188322B6F}"/>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C43E0C58-B900-8C85-ABC5-0913E30A819A}"/>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DFA23148-0933-FED0-99C7-61BD7428671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 </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サイトの運営者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CSIRT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へ連絡</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WAF</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IDS/IPS</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DDoS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対策サービスの導入</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通信制御（攻撃元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IP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アドレスからの通信をブロック等）</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利用者への状況の告知</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影響調査および原因の追究</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FD4CBF56-0CC2-C57B-802A-C3568559EC5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87</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27875458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BFDE-8AAA-F0C5-3345-4D7E870F0FAC}"/>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C7B0341-77D9-A91A-4702-3C48AD363C96}"/>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【8</a:t>
            </a:r>
            <a:r>
              <a:rPr lang="ja-JP" altLang="en-US" kern="0">
                <a:solidFill>
                  <a:schemeClr val="tx1"/>
                </a:solidFill>
              </a:rPr>
              <a:t>位</a:t>
            </a:r>
            <a:r>
              <a:rPr lang="en-US" altLang="ja-JP" kern="0">
                <a:solidFill>
                  <a:schemeClr val="tx1"/>
                </a:solidFill>
              </a:rPr>
              <a:t>】</a:t>
            </a:r>
            <a:r>
              <a:rPr lang="ja-JP" altLang="en-US" kern="0">
                <a:solidFill>
                  <a:schemeClr val="tx1"/>
                </a:solidFill>
              </a:rPr>
              <a:t>分散型サービス妨害攻撃（</a:t>
            </a:r>
            <a:r>
              <a:rPr lang="en-US" altLang="ja-JP" kern="0">
                <a:solidFill>
                  <a:schemeClr val="tx1"/>
                </a:solidFill>
              </a:rPr>
              <a:t>DDoS</a:t>
            </a:r>
            <a:r>
              <a:rPr lang="ja-JP" altLang="en-US" kern="0">
                <a:solidFill>
                  <a:schemeClr val="tx1"/>
                </a:solidFill>
              </a:rPr>
              <a:t>攻撃）</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E43E460-9F2D-45A8-3064-2DF0E56082C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サービス事業者</a:t>
            </a:r>
            <a:r>
              <a:rPr kumimoji="1" lang="en-US" altLang="ja-JP" sz="2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公開サーバーの設定の見直し（</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DNS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サーバーや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NTP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サーバー等）</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IoT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機器の脆弱性対策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攻撃の踏み台にされないためにサポートの切れた </a:t>
            </a:r>
            <a:r>
              <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IoT </a:t>
            </a: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機器を使わない</a:t>
            </a:r>
            <a:endPar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IoT </a:t>
            </a: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機器のセキュリティ対策を強化する</a:t>
            </a:r>
            <a:endPar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把握されていない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IT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資産の顕在化と対策</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組織が把握しきれていない </a:t>
            </a:r>
            <a:r>
              <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IT </a:t>
            </a: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資産へ攻撃が行わることも想定し、</a:t>
            </a:r>
            <a:r>
              <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ASM </a:t>
            </a: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等で </a:t>
            </a:r>
            <a:r>
              <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IT </a:t>
            </a:r>
            <a:r>
              <a:rPr kumimoji="1" lang="ja-JP" altLang="en-US"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資産の顕在化、潜在リスクを把握し対策する</a:t>
            </a:r>
            <a:endParaRPr kumimoji="1" lang="en-US" altLang="ja-JP" sz="17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55B0367D-5C54-D214-965F-D242AF44D6C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88</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583329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D673-4C28-8202-E128-C3720AE8AFA5}"/>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3F2C997-F806-7A04-0773-4F6DA2F10C6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FB9D3141-ED33-53BA-DD13-1FE2A487E15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ＭＳ"/>
                <a:ea typeface="Meiryo UI" panose="020B0604030504040204" pitchFamily="34" charset="-128"/>
                <a:cs typeface="+mn-cs"/>
              </a:rPr>
              <a:t>取引先や経営者とやりとりするような</a:t>
            </a:r>
            <a:r>
              <a:rPr kumimoji="1" lang="ja-JP" altLang="en-US" sz="2800" b="0" i="0" u="sng" strike="noStrike" kern="0" cap="none" spc="0" normalizeH="0" baseline="0" noProof="0" dirty="0">
                <a:ln>
                  <a:noFill/>
                </a:ln>
                <a:solidFill>
                  <a:srgbClr val="FF0000"/>
                </a:solidFill>
                <a:effectLst/>
                <a:uLnTx/>
                <a:uFillTx/>
                <a:latin typeface="ＭＳ"/>
                <a:ea typeface="Meiryo UI" panose="020B0604030504040204" pitchFamily="34" charset="-128"/>
                <a:cs typeface="+mn-cs"/>
              </a:rPr>
              <a:t>ビジネスメールを装う</a:t>
            </a:r>
            <a:endParaRPr kumimoji="1" lang="en-US" altLang="ja-JP" sz="2800" b="0" i="0" u="sng" strike="noStrike" kern="0" cap="none" spc="0" normalizeH="0" baseline="0" noProof="0" dirty="0">
              <a:ln>
                <a:noFill/>
              </a:ln>
              <a:solidFill>
                <a:srgbClr val="FF0000"/>
              </a:solidFill>
              <a:effectLst/>
              <a:uLnTx/>
              <a:uFillTx/>
              <a:latin typeface="ＭＳ"/>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ja-JP" altLang="en-US" sz="8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メールを巧妙に細工し、企業の</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金銭を取り扱う担当者</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を</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　騙す</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8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攻撃者が用意した口座</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へ送金させる</a:t>
            </a:r>
            <a:endParaRPr kumimoji="1" lang="en-US" altLang="ja-JP"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ja-JP" altLang="en-US" sz="800" b="0"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生成 </a:t>
            </a:r>
            <a:r>
              <a:rPr kumimoji="1" lang="en-US" altLang="ja-JP"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AI </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を利用</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したビジネスメール詐欺が増加している</a:t>
            </a:r>
          </a:p>
        </p:txBody>
      </p:sp>
      <p:sp>
        <p:nvSpPr>
          <p:cNvPr id="7" name="スライド番号プレースホルダー 4">
            <a:extLst>
              <a:ext uri="{FF2B5EF4-FFF2-40B4-BE49-F238E27FC236}">
                <a16:creationId xmlns:a16="http://schemas.microsoft.com/office/drawing/2014/main" id="{25E10638-D2EB-5837-FC2A-F071257A860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89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169056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8">
            <a:extLst>
              <a:ext uri="{FF2B5EF4-FFF2-40B4-BE49-F238E27FC236}">
                <a16:creationId xmlns:a16="http://schemas.microsoft.com/office/drawing/2014/main" id="{C3A5F1A5-4A0A-B030-6DDF-D1CDC901AED9}"/>
              </a:ext>
            </a:extLst>
          </p:cNvPr>
          <p:cNvSpPr txBox="1">
            <a:spLocks/>
          </p:cNvSpPr>
          <p:nvPr/>
        </p:nvSpPr>
        <p:spPr bwMode="auto">
          <a:xfrm>
            <a:off x="424800" y="363600"/>
            <a:ext cx="6047903"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ja-JP" altLang="en-US" kern="0" dirty="0">
                <a:solidFill>
                  <a:schemeClr val="tx1"/>
                </a:solidFill>
              </a:rPr>
              <a:t>「組織」向け脅威の解説</a:t>
            </a:r>
          </a:p>
        </p:txBody>
      </p:sp>
      <p:sp>
        <p:nvSpPr>
          <p:cNvPr id="4" name="コンテンツ プレースホルダー 11">
            <a:extLst>
              <a:ext uri="{FF2B5EF4-FFF2-40B4-BE49-F238E27FC236}">
                <a16:creationId xmlns:a16="http://schemas.microsoft.com/office/drawing/2014/main" id="{6584EF7C-C21E-E903-F5B0-BB8E88A5F325}"/>
              </a:ext>
            </a:extLst>
          </p:cNvPr>
          <p:cNvSpPr txBox="1">
            <a:spLocks/>
          </p:cNvSpPr>
          <p:nvPr/>
        </p:nvSpPr>
        <p:spPr bwMode="auto">
          <a:xfrm>
            <a:off x="424799" y="1295999"/>
            <a:ext cx="11306283" cy="3320605"/>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defTabSz="914400">
              <a:defRPr/>
            </a:pPr>
            <a:r>
              <a:rPr lang="ja-JP" altLang="en-US" sz="2400" kern="0" dirty="0"/>
              <a:t>ここからは脅威毎に解説します</a:t>
            </a:r>
            <a:endParaRPr lang="en-US" altLang="ja-JP" sz="2400" kern="0" dirty="0"/>
          </a:p>
          <a:p>
            <a:pPr defTabSz="914400">
              <a:defRPr/>
            </a:pPr>
            <a:endParaRPr lang="en-US" altLang="ja-JP" sz="800" kern="0" dirty="0"/>
          </a:p>
          <a:p>
            <a:pPr defTabSz="914400">
              <a:defRPr/>
            </a:pPr>
            <a:r>
              <a:rPr lang="ja-JP" altLang="en-US" sz="2400" kern="0" dirty="0"/>
              <a:t>組織により強く関係する脅威から確認しましょう</a:t>
            </a:r>
            <a:endParaRPr lang="en-US" altLang="ja-JP" sz="2400" kern="0" dirty="0"/>
          </a:p>
          <a:p>
            <a:pPr defTabSz="914400">
              <a:defRPr/>
            </a:pPr>
            <a:endParaRPr lang="en-US" altLang="ja-JP" sz="800" kern="0" dirty="0"/>
          </a:p>
          <a:p>
            <a:pPr defTabSz="914400">
              <a:defRPr/>
            </a:pPr>
            <a:r>
              <a:rPr lang="ja-JP" altLang="en-US" sz="2400" b="1" kern="0" dirty="0">
                <a:solidFill>
                  <a:srgbClr val="FF0000"/>
                </a:solidFill>
              </a:rPr>
              <a:t>各脅威の対策の紹介では前項の 「情報セキュリティ対策の基本」は実施していることを前提とし、記載には含めていません</a:t>
            </a:r>
            <a:endParaRPr lang="en-US" altLang="ja-JP" sz="2400" b="1" kern="0" dirty="0">
              <a:solidFill>
                <a:srgbClr val="FF0000"/>
              </a:solidFill>
            </a:endParaRPr>
          </a:p>
          <a:p>
            <a:pPr lvl="1" defTabSz="914400">
              <a:defRPr/>
            </a:pPr>
            <a:endParaRPr lang="ja-JP" altLang="en-US" kern="0" dirty="0">
              <a:solidFill>
                <a:srgbClr val="24235C"/>
              </a:solidFill>
            </a:endParaRPr>
          </a:p>
        </p:txBody>
      </p:sp>
      <p:sp>
        <p:nvSpPr>
          <p:cNvPr id="7" name="スライド番号プレースホルダー 4">
            <a:extLst>
              <a:ext uri="{FF2B5EF4-FFF2-40B4-BE49-F238E27FC236}">
                <a16:creationId xmlns:a16="http://schemas.microsoft.com/office/drawing/2014/main" id="{E4E67393-C649-42CE-7AAD-1AF601507315}"/>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8012638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C191F-11CA-3F6D-51CC-435A1E7CE58A}"/>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F6440AD5-142C-FCB8-39EB-F57BFF33B87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7" name="スライド番号プレースホルダー 4">
            <a:extLst>
              <a:ext uri="{FF2B5EF4-FFF2-40B4-BE49-F238E27FC236}">
                <a16:creationId xmlns:a16="http://schemas.microsoft.com/office/drawing/2014/main" id="{38622E7E-5EF5-CA20-B243-B8C4270410E9}"/>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90</a:t>
            </a:fld>
            <a:endParaRPr lang="en-US" altLang="ja-JP" dirty="0">
              <a:solidFill>
                <a:prstClr val="black"/>
              </a:solidFill>
              <a:latin typeface="Arial" panose="020B0604020202020204"/>
              <a:ea typeface="ＭＳ Ｐゴシック" panose="020B0600070205080204" pitchFamily="50" charset="-128"/>
            </a:endParaRPr>
          </a:p>
        </p:txBody>
      </p:sp>
      <p:sp>
        <p:nvSpPr>
          <p:cNvPr id="21" name="コンテンツ プレースホルダー 9">
            <a:extLst>
              <a:ext uri="{FF2B5EF4-FFF2-40B4-BE49-F238E27FC236}">
                <a16:creationId xmlns:a16="http://schemas.microsoft.com/office/drawing/2014/main" id="{8DA73482-A693-9BBB-71F0-173430A5F67A}"/>
              </a:ext>
            </a:extLst>
          </p:cNvPr>
          <p:cNvSpPr txBox="1">
            <a:spLocks/>
          </p:cNvSpPr>
          <p:nvPr/>
        </p:nvSpPr>
        <p:spPr bwMode="auto">
          <a:xfrm>
            <a:off x="480910" y="1097094"/>
            <a:ext cx="7901090"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攻撃手口</a:t>
            </a: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800" b="1" i="0" u="none" strike="noStrike" kern="0" cap="none" spc="0" normalizeH="0" baseline="0" noProof="0" dirty="0">
              <a:ln>
                <a:noFill/>
              </a:ln>
              <a:effectLst/>
              <a:uLnTx/>
              <a:uFillTx/>
              <a:latin typeface="Meiryo UI"/>
              <a:ea typeface="Meiryo UI"/>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標的組織の個人情報を窃取する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800" b="1" i="0" u="none"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標的組織の</a:t>
            </a:r>
            <a:r>
              <a:rPr kumimoji="1" lang="ja-JP" altLang="en-US" sz="2500" b="1" i="0" u="sng" strike="noStrike" kern="0" cap="none" spc="0" normalizeH="0" baseline="0" noProof="0" dirty="0">
                <a:ln>
                  <a:noFill/>
                </a:ln>
                <a:solidFill>
                  <a:srgbClr val="FF0000"/>
                </a:solidFill>
                <a:effectLst/>
                <a:uLnTx/>
                <a:uFillTx/>
                <a:latin typeface="Meiryo UI"/>
                <a:ea typeface="Meiryo UI"/>
              </a:rPr>
              <a:t>経営者等になりすまし</a:t>
            </a:r>
            <a:r>
              <a:rPr kumimoji="1" lang="ja-JP" altLang="en-US" sz="2500" b="1" i="0" u="none" strike="noStrike" kern="0" cap="none" spc="0" normalizeH="0" baseline="0" noProof="0" dirty="0">
                <a:ln>
                  <a:noFill/>
                </a:ln>
                <a:solidFill>
                  <a:srgbClr val="24235C"/>
                </a:solidFill>
                <a:effectLst/>
                <a:uLnTx/>
                <a:uFillTx/>
                <a:latin typeface="Meiryo UI"/>
                <a:ea typeface="Meiryo UI"/>
              </a:rPr>
              <a:t>、組織内の　　　　　　　　他の従業員の個人情報等を窃取する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endParaRPr kumimoji="1" lang="en-US" altLang="ja-JP" sz="800" b="1" i="0" u="none" strike="noStrike" kern="0" cap="none" spc="0" normalizeH="0" baseline="0" noProof="0" dirty="0">
              <a:ln>
                <a:noFill/>
              </a:ln>
              <a:solidFill>
                <a:srgbClr val="000000"/>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a:ea typeface="Meiryo UI"/>
              </a:rPr>
              <a:t>マルウェア感染や不正ログインなど</a:t>
            </a:r>
            <a:r>
              <a:rPr kumimoji="1" lang="ja-JP" altLang="en-US" sz="2500" b="1" i="0" u="none" strike="noStrike" kern="0" cap="none" spc="0" normalizeH="0" baseline="0" noProof="0" dirty="0">
                <a:ln>
                  <a:noFill/>
                </a:ln>
                <a:solidFill>
                  <a:srgbClr val="24235C"/>
                </a:solidFill>
                <a:effectLst/>
                <a:uLnTx/>
                <a:uFillTx/>
                <a:latin typeface="Meiryo UI"/>
                <a:ea typeface="Meiryo UI"/>
              </a:rPr>
              <a:t>により、　　　　　　　　　　個人情報を窃取する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endParaRPr kumimoji="1" lang="en-US" altLang="ja-JP" sz="800" b="1" i="0" u="none" strike="noStrike" kern="0" cap="none" spc="0" normalizeH="0" baseline="0" noProof="0" dirty="0">
              <a:ln>
                <a:noFill/>
              </a:ln>
              <a:solidFill>
                <a:srgbClr val="D2D4D1">
                  <a:lumMod val="10000"/>
                </a:srgbClr>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a:ea typeface="Meiryo UI"/>
              </a:rPr>
              <a:t>取引に関わるメールのやり取りを盗聴</a:t>
            </a:r>
            <a:r>
              <a:rPr kumimoji="1" lang="ja-JP" altLang="en-US" sz="2500" b="1" i="0" u="none" strike="noStrike" kern="0" cap="none" spc="0" normalizeH="0" baseline="0" noProof="0" dirty="0">
                <a:ln>
                  <a:noFill/>
                </a:ln>
                <a:solidFill>
                  <a:srgbClr val="24235C"/>
                </a:solidFill>
                <a:effectLst/>
                <a:uLnTx/>
                <a:uFillTx/>
                <a:latin typeface="Meiryo UI"/>
                <a:ea typeface="Meiryo UI"/>
              </a:rPr>
              <a:t>し、取引や請求に関わる情報や関係者の情報を入手する</a:t>
            </a:r>
            <a:endParaRPr kumimoji="1" lang="ja-JP" altLang="en-US" sz="2500" b="0" i="0" u="none" strike="noStrike" kern="0" cap="none" spc="0" normalizeH="0" baseline="0" noProof="0" dirty="0">
              <a:ln>
                <a:noFill/>
              </a:ln>
              <a:solidFill>
                <a:srgbClr val="24235C"/>
              </a:solidFill>
              <a:effectLst/>
              <a:uLnTx/>
              <a:uFillTx/>
              <a:latin typeface="Meiryo UI"/>
              <a:ea typeface="Meiryo UI"/>
            </a:endParaRPr>
          </a:p>
        </p:txBody>
      </p:sp>
      <p:sp>
        <p:nvSpPr>
          <p:cNvPr id="22" name="コンテンツ プレースホルダー 2">
            <a:extLst>
              <a:ext uri="{FF2B5EF4-FFF2-40B4-BE49-F238E27FC236}">
                <a16:creationId xmlns:a16="http://schemas.microsoft.com/office/drawing/2014/main" id="{B5B3F063-5DB2-D4E5-3B2A-CE26DB4B124A}"/>
              </a:ext>
            </a:extLst>
          </p:cNvPr>
          <p:cNvSpPr txBox="1">
            <a:spLocks/>
          </p:cNvSpPr>
          <p:nvPr/>
        </p:nvSpPr>
        <p:spPr bwMode="auto">
          <a:xfrm>
            <a:off x="589820" y="16265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a:t>
            </a:r>
            <a:r>
              <a:rPr lang="en-US" altLang="ja-JP" sz="2800" b="1" kern="0" dirty="0">
                <a:solidFill>
                  <a:prstClr val="white"/>
                </a:solidFill>
                <a:latin typeface="Meiryo UI"/>
                <a:ea typeface="Meiryo UI"/>
              </a:rPr>
              <a:t>BEC </a:t>
            </a:r>
            <a:r>
              <a:rPr lang="ja-JP" altLang="en-US" sz="2800" b="1" kern="0" dirty="0">
                <a:solidFill>
                  <a:prstClr val="white"/>
                </a:solidFill>
                <a:latin typeface="Meiryo UI"/>
                <a:ea typeface="Meiryo UI"/>
              </a:rPr>
              <a:t>の準備としての情報窃取</a:t>
            </a:r>
            <a:endParaRPr lang="en-US" altLang="ja-JP" sz="2800" b="1" kern="0" dirty="0">
              <a:solidFill>
                <a:prstClr val="white"/>
              </a:solidFill>
              <a:latin typeface="Meiryo UI"/>
              <a:ea typeface="Meiryo UI"/>
            </a:endParaRPr>
          </a:p>
        </p:txBody>
      </p:sp>
      <p:pic>
        <p:nvPicPr>
          <p:cNvPr id="23" name="図 22">
            <a:extLst>
              <a:ext uri="{FF2B5EF4-FFF2-40B4-BE49-F238E27FC236}">
                <a16:creationId xmlns:a16="http://schemas.microsoft.com/office/drawing/2014/main" id="{8903A560-28F9-4989-3729-BC94DABA1D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317" y="2981185"/>
            <a:ext cx="1393397" cy="1267327"/>
          </a:xfrm>
          <a:prstGeom prst="rect">
            <a:avLst/>
          </a:prstGeom>
        </p:spPr>
      </p:pic>
      <p:pic>
        <p:nvPicPr>
          <p:cNvPr id="24" name="図 23">
            <a:extLst>
              <a:ext uri="{FF2B5EF4-FFF2-40B4-BE49-F238E27FC236}">
                <a16:creationId xmlns:a16="http://schemas.microsoft.com/office/drawing/2014/main" id="{C2CEDE23-0E1F-6FA0-4C79-E55B86918E99}"/>
              </a:ext>
            </a:extLst>
          </p:cNvPr>
          <p:cNvPicPr>
            <a:picLocks noChangeAspect="1"/>
          </p:cNvPicPr>
          <p:nvPr/>
        </p:nvPicPr>
        <p:blipFill>
          <a:blip r:embed="rId4"/>
          <a:stretch>
            <a:fillRect/>
          </a:stretch>
        </p:blipFill>
        <p:spPr>
          <a:xfrm>
            <a:off x="7053129" y="3388031"/>
            <a:ext cx="475776" cy="330975"/>
          </a:xfrm>
          <a:prstGeom prst="rect">
            <a:avLst/>
          </a:prstGeom>
        </p:spPr>
      </p:pic>
      <p:pic>
        <p:nvPicPr>
          <p:cNvPr id="25" name="図 24">
            <a:extLst>
              <a:ext uri="{FF2B5EF4-FFF2-40B4-BE49-F238E27FC236}">
                <a16:creationId xmlns:a16="http://schemas.microsoft.com/office/drawing/2014/main" id="{5406D1A0-5541-F7CA-BF9D-FED1EF234994}"/>
              </a:ext>
            </a:extLst>
          </p:cNvPr>
          <p:cNvPicPr>
            <a:picLocks noChangeAspect="1"/>
          </p:cNvPicPr>
          <p:nvPr/>
        </p:nvPicPr>
        <p:blipFill>
          <a:blip r:embed="rId4"/>
          <a:stretch>
            <a:fillRect/>
          </a:stretch>
        </p:blipFill>
        <p:spPr>
          <a:xfrm>
            <a:off x="7165853" y="3033565"/>
            <a:ext cx="475776" cy="330975"/>
          </a:xfrm>
          <a:prstGeom prst="rect">
            <a:avLst/>
          </a:prstGeom>
        </p:spPr>
      </p:pic>
      <p:sp>
        <p:nvSpPr>
          <p:cNvPr id="26" name="テキスト ボックス 25">
            <a:extLst>
              <a:ext uri="{FF2B5EF4-FFF2-40B4-BE49-F238E27FC236}">
                <a16:creationId xmlns:a16="http://schemas.microsoft.com/office/drawing/2014/main" id="{4E1D125F-F91B-63E5-CECE-3B91A8D1824F}"/>
              </a:ext>
            </a:extLst>
          </p:cNvPr>
          <p:cNvSpPr txBox="1"/>
          <p:nvPr/>
        </p:nvSpPr>
        <p:spPr>
          <a:xfrm>
            <a:off x="2349499" y="5764741"/>
            <a:ext cx="6565615" cy="369332"/>
          </a:xfrm>
          <a:prstGeom prst="rect">
            <a:avLst/>
          </a:prstGeom>
          <a:noFill/>
          <a:ln>
            <a:noFill/>
          </a:ln>
        </p:spPr>
        <p:txBody>
          <a:bodyPr wrap="square" rtlCol="0">
            <a:spAutoFit/>
          </a:bodyPr>
          <a:lstStyle/>
          <a:p>
            <a:pPr algn="r"/>
            <a:r>
              <a:rPr lang="en-US" altLang="ja-JP" b="1" dirty="0">
                <a:solidFill>
                  <a:srgbClr val="D2D4D1">
                    <a:lumMod val="10000"/>
                  </a:srgbClr>
                </a:solidFill>
                <a:latin typeface="Meiryo UI"/>
                <a:ea typeface="Meiryo UI"/>
              </a:rPr>
              <a:t>BEC</a:t>
            </a:r>
            <a:r>
              <a:rPr lang="ja-JP" altLang="en-US" b="1" dirty="0">
                <a:solidFill>
                  <a:srgbClr val="D2D4D1">
                    <a:lumMod val="10000"/>
                  </a:srgbClr>
                </a:solidFill>
                <a:latin typeface="Meiryo UI"/>
                <a:ea typeface="Meiryo UI"/>
              </a:rPr>
              <a:t>：ビジネスメール詐欺／</a:t>
            </a:r>
            <a:r>
              <a:rPr lang="en-US" altLang="ja-JP" b="1" dirty="0">
                <a:solidFill>
                  <a:srgbClr val="FF0000"/>
                </a:solidFill>
                <a:latin typeface="Meiryo UI"/>
                <a:ea typeface="Meiryo UI"/>
              </a:rPr>
              <a:t>B</a:t>
            </a:r>
            <a:r>
              <a:rPr lang="en-US" altLang="ja-JP" b="1" dirty="0">
                <a:solidFill>
                  <a:srgbClr val="D2D4D1">
                    <a:lumMod val="10000"/>
                  </a:srgbClr>
                </a:solidFill>
                <a:latin typeface="Meiryo UI"/>
                <a:ea typeface="Meiryo UI"/>
              </a:rPr>
              <a:t>usiness </a:t>
            </a:r>
            <a:r>
              <a:rPr lang="en-US" altLang="ja-JP" b="1" dirty="0">
                <a:solidFill>
                  <a:srgbClr val="FF0000"/>
                </a:solidFill>
                <a:latin typeface="Meiryo UI"/>
                <a:ea typeface="Meiryo UI"/>
              </a:rPr>
              <a:t>E</a:t>
            </a:r>
            <a:r>
              <a:rPr lang="en-US" altLang="ja-JP" b="1" dirty="0">
                <a:solidFill>
                  <a:srgbClr val="D2D4D1">
                    <a:lumMod val="10000"/>
                  </a:srgbClr>
                </a:solidFill>
                <a:latin typeface="Meiryo UI"/>
                <a:ea typeface="Meiryo UI"/>
              </a:rPr>
              <a:t>-mail </a:t>
            </a:r>
            <a:r>
              <a:rPr lang="en-US" altLang="ja-JP" b="1" dirty="0">
                <a:solidFill>
                  <a:srgbClr val="FF0000"/>
                </a:solidFill>
                <a:latin typeface="Meiryo UI"/>
                <a:ea typeface="Meiryo UI"/>
              </a:rPr>
              <a:t>C</a:t>
            </a:r>
            <a:r>
              <a:rPr lang="en-US" altLang="ja-JP" b="1" dirty="0">
                <a:solidFill>
                  <a:srgbClr val="D2D4D1">
                    <a:lumMod val="10000"/>
                  </a:srgbClr>
                </a:solidFill>
                <a:latin typeface="Meiryo UI"/>
                <a:ea typeface="Meiryo UI"/>
              </a:rPr>
              <a:t>ompromise</a:t>
            </a:r>
            <a:endParaRPr lang="en-US" altLang="ja-JP" dirty="0">
              <a:solidFill>
                <a:srgbClr val="0000FF"/>
              </a:solidFill>
              <a:latin typeface="Meiryo UI"/>
              <a:ea typeface="Meiryo UI"/>
            </a:endParaRPr>
          </a:p>
        </p:txBody>
      </p:sp>
    </p:spTree>
    <p:extLst>
      <p:ext uri="{BB962C8B-B14F-4D97-AF65-F5344CB8AC3E}">
        <p14:creationId xmlns:p14="http://schemas.microsoft.com/office/powerpoint/2010/main" val="1625407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B2D60-6350-453A-717F-C817FDE2D2C9}"/>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E90E3D48-909B-9112-7E85-F0BFCFAF6813}"/>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7" name="スライド番号プレースホルダー 4">
            <a:extLst>
              <a:ext uri="{FF2B5EF4-FFF2-40B4-BE49-F238E27FC236}">
                <a16:creationId xmlns:a16="http://schemas.microsoft.com/office/drawing/2014/main" id="{B7045AAF-A201-E65D-8A82-3A8C69A66212}"/>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91</a:t>
            </a:fld>
            <a:endParaRPr lang="en-US" altLang="ja-JP" dirty="0">
              <a:solidFill>
                <a:prstClr val="black"/>
              </a:solidFill>
              <a:latin typeface="Arial" panose="020B0604020202020204"/>
              <a:ea typeface="ＭＳ Ｐゴシック" panose="020B0600070205080204" pitchFamily="50" charset="-128"/>
            </a:endParaRPr>
          </a:p>
        </p:txBody>
      </p:sp>
      <p:sp>
        <p:nvSpPr>
          <p:cNvPr id="4" name="コンテンツ プレースホルダー 9">
            <a:extLst>
              <a:ext uri="{FF2B5EF4-FFF2-40B4-BE49-F238E27FC236}">
                <a16:creationId xmlns:a16="http://schemas.microsoft.com/office/drawing/2014/main" id="{DDFA590E-7F5C-D8FE-2B88-CFD62ECB7998}"/>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攻撃手口</a:t>
            </a: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2800" b="1"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a:ea typeface="Meiryo UI"/>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a:ea typeface="Meiryo UI"/>
              </a:rPr>
              <a:t>取引先へなりすまし</a:t>
            </a:r>
            <a:r>
              <a:rPr kumimoji="1" lang="ja-JP" altLang="en-US" sz="2500" b="1" i="0" u="none" strike="noStrike" kern="0" cap="none" spc="0" normalizeH="0" baseline="0" noProof="0" dirty="0">
                <a:ln>
                  <a:noFill/>
                </a:ln>
                <a:solidFill>
                  <a:srgbClr val="24235C"/>
                </a:solidFill>
                <a:effectLst/>
                <a:uLnTx/>
                <a:uFillTx/>
                <a:latin typeface="Meiryo UI"/>
                <a:ea typeface="Meiryo UI"/>
              </a:rPr>
              <a:t>、振込口座を差し替えた請求書に     金銭を振り込ませる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endParaRPr kumimoji="1" lang="en-US" altLang="ja-JP" sz="800" b="1" i="0" u="none" strike="noStrike" kern="0" cap="none" spc="0" normalizeH="0" baseline="0" noProof="0" dirty="0">
              <a:ln>
                <a:noFill/>
              </a:ln>
              <a:solidFill>
                <a:srgbClr val="D2D4D1">
                  <a:lumMod val="10000"/>
                </a:srgbClr>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a:ea typeface="Meiryo UI"/>
              </a:rPr>
              <a:t>経営者等へなりすまして</a:t>
            </a:r>
            <a:r>
              <a:rPr kumimoji="1" lang="ja-JP" altLang="en-US" sz="2500" b="1" i="0" u="none" strike="noStrike" kern="0" cap="none" spc="0" normalizeH="0" baseline="0" noProof="0" dirty="0">
                <a:ln>
                  <a:noFill/>
                </a:ln>
                <a:solidFill>
                  <a:srgbClr val="24235C"/>
                </a:solidFill>
                <a:effectLst/>
                <a:uLnTx/>
                <a:uFillTx/>
                <a:latin typeface="Meiryo UI"/>
                <a:ea typeface="Meiryo UI"/>
              </a:rPr>
              <a:t>、金銭を振り込ませる</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800" b="1" i="0" u="none" strike="noStrike" kern="0" cap="none" spc="0" normalizeH="0" baseline="0" noProof="0" dirty="0">
              <a:ln>
                <a:noFill/>
              </a:ln>
              <a:solidFill>
                <a:srgbClr val="D2D4D1">
                  <a:lumMod val="10000"/>
                </a:srgbClr>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a:ea typeface="Meiryo UI"/>
              </a:rPr>
              <a:t>社外の権威ある第三者へなりすまして</a:t>
            </a:r>
            <a:r>
              <a:rPr kumimoji="1" lang="ja-JP" altLang="en-US" sz="2500" b="1" i="0" u="none" strike="noStrike" kern="0" cap="none" spc="0" normalizeH="0" baseline="0" noProof="0" dirty="0">
                <a:ln>
                  <a:noFill/>
                </a:ln>
                <a:solidFill>
                  <a:srgbClr val="24235C"/>
                </a:solidFill>
                <a:effectLst/>
                <a:uLnTx/>
                <a:uFillTx/>
                <a:latin typeface="Meiryo UI"/>
                <a:ea typeface="Meiryo UI"/>
              </a:rPr>
              <a:t>、金銭を振り込ませる</a:t>
            </a:r>
            <a:endParaRPr kumimoji="1" lang="en-US" altLang="ja-JP" sz="2500" b="1" i="0" u="sng" strike="noStrike" kern="0" cap="none" spc="0" normalizeH="0" baseline="0" noProof="0" dirty="0">
              <a:ln>
                <a:noFill/>
              </a:ln>
              <a:solidFill>
                <a:srgbClr val="24235C"/>
              </a:solidFill>
              <a:effectLst/>
              <a:uLnTx/>
              <a:uFillTx/>
              <a:latin typeface="Meiryo UI"/>
              <a:ea typeface="Meiryo UI"/>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800" b="1" i="0" u="none" strike="noStrike" kern="0" cap="none" spc="0" normalizeH="0" baseline="0" noProof="0" dirty="0">
              <a:ln>
                <a:noFill/>
              </a:ln>
              <a:solidFill>
                <a:srgbClr val="D2D4D1">
                  <a:lumMod val="10000"/>
                </a:srgbClr>
              </a:solidFill>
              <a:effectLst/>
              <a:uLnTx/>
              <a:uFillTx/>
              <a:latin typeface="Meiryo UI"/>
              <a:ea typeface="Meiryo UI"/>
            </a:endParaRPr>
          </a:p>
        </p:txBody>
      </p:sp>
      <p:sp>
        <p:nvSpPr>
          <p:cNvPr id="5" name="コンテンツ プレースホルダー 2">
            <a:extLst>
              <a:ext uri="{FF2B5EF4-FFF2-40B4-BE49-F238E27FC236}">
                <a16:creationId xmlns:a16="http://schemas.microsoft.com/office/drawing/2014/main" id="{98AF1938-EDB0-CF8C-8B7E-0C945E80BDCD}"/>
              </a:ext>
            </a:extLst>
          </p:cNvPr>
          <p:cNvSpPr txBox="1">
            <a:spLocks/>
          </p:cNvSpPr>
          <p:nvPr/>
        </p:nvSpPr>
        <p:spPr bwMode="auto">
          <a:xfrm>
            <a:off x="589820" y="16265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・偽装、なりすまし、悪用、窃取</a:t>
            </a:r>
            <a:endParaRPr lang="en-US" altLang="ja-JP" sz="2800" b="1" kern="0" dirty="0">
              <a:solidFill>
                <a:prstClr val="white"/>
              </a:solidFill>
              <a:latin typeface="Meiryo UI"/>
              <a:ea typeface="Meiryo UI"/>
            </a:endParaRPr>
          </a:p>
        </p:txBody>
      </p:sp>
      <p:pic>
        <p:nvPicPr>
          <p:cNvPr id="6" name="図 5">
            <a:extLst>
              <a:ext uri="{FF2B5EF4-FFF2-40B4-BE49-F238E27FC236}">
                <a16:creationId xmlns:a16="http://schemas.microsoft.com/office/drawing/2014/main" id="{4AA27095-B423-A686-9BC9-BFFA752EC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7325" y="4808348"/>
            <a:ext cx="1393397" cy="1267327"/>
          </a:xfrm>
          <a:prstGeom prst="rect">
            <a:avLst/>
          </a:prstGeom>
        </p:spPr>
      </p:pic>
      <p:pic>
        <p:nvPicPr>
          <p:cNvPr id="8" name="図 7">
            <a:extLst>
              <a:ext uri="{FF2B5EF4-FFF2-40B4-BE49-F238E27FC236}">
                <a16:creationId xmlns:a16="http://schemas.microsoft.com/office/drawing/2014/main" id="{F4155898-E586-51D6-6649-00CE3F7D9069}"/>
              </a:ext>
            </a:extLst>
          </p:cNvPr>
          <p:cNvPicPr>
            <a:picLocks noChangeAspect="1"/>
          </p:cNvPicPr>
          <p:nvPr/>
        </p:nvPicPr>
        <p:blipFill>
          <a:blip r:embed="rId4"/>
          <a:stretch>
            <a:fillRect/>
          </a:stretch>
        </p:blipFill>
        <p:spPr>
          <a:xfrm>
            <a:off x="6994137" y="5215194"/>
            <a:ext cx="475776" cy="330975"/>
          </a:xfrm>
          <a:prstGeom prst="rect">
            <a:avLst/>
          </a:prstGeom>
        </p:spPr>
      </p:pic>
      <p:pic>
        <p:nvPicPr>
          <p:cNvPr id="9" name="図 8">
            <a:extLst>
              <a:ext uri="{FF2B5EF4-FFF2-40B4-BE49-F238E27FC236}">
                <a16:creationId xmlns:a16="http://schemas.microsoft.com/office/drawing/2014/main" id="{FE8B9B00-AF0B-480A-A7A5-967ABCFA2EF2}"/>
              </a:ext>
            </a:extLst>
          </p:cNvPr>
          <p:cNvPicPr>
            <a:picLocks noChangeAspect="1"/>
          </p:cNvPicPr>
          <p:nvPr/>
        </p:nvPicPr>
        <p:blipFill>
          <a:blip r:embed="rId4"/>
          <a:stretch>
            <a:fillRect/>
          </a:stretch>
        </p:blipFill>
        <p:spPr>
          <a:xfrm>
            <a:off x="7106861" y="4860728"/>
            <a:ext cx="475776" cy="330975"/>
          </a:xfrm>
          <a:prstGeom prst="rect">
            <a:avLst/>
          </a:prstGeom>
        </p:spPr>
      </p:pic>
    </p:spTree>
    <p:extLst>
      <p:ext uri="{BB962C8B-B14F-4D97-AF65-F5344CB8AC3E}">
        <p14:creationId xmlns:p14="http://schemas.microsoft.com/office/powerpoint/2010/main" val="5050998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D266-A236-296F-FB1A-C6F6E660B615}"/>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863ED16F-77B6-6060-AD88-F774B23DCBFC}"/>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E95FD3B0-9333-1725-30BF-1EE0AEDD7CF4}"/>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傾向①</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ディープフェイクによる映像や音声</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のなりすまし</a:t>
            </a:r>
            <a:endParaRPr kumimoji="1" lang="en-US" altLang="ja-JP" sz="25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月、多国籍企業にて約 </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37.5 </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億円が詐取される事件が発生</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英国本社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CFO</a:t>
            </a:r>
            <a:r>
              <a:rPr kumimoji="1" lang="zh-TW"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（最高財務責任者）</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になりすまし</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、香港支社の従業員へ</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秘密の取引に関するメール</a:t>
            </a:r>
            <a:r>
              <a:rPr kumimoji="1" lang="ja-JP" altLang="en-US" sz="2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rPr>
              <a:t>と</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ビデオ会議の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URL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付きメールを送信</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した</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香港支社の従業員は、</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URL</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よりビデオ会議に参加し、</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ディープフェイクにより生成された </a:t>
            </a: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CFO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の映像や声、同僚の映像を信じてしまった</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ビデオ会議で、香港支社の資金を振込むように指示を受けたこの従業員は、不審に思い質問したが、</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CFO </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に叱責されたため、</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最終的に送金</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してしまった</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その後、詐欺だと気づき警察に通報したが、既に資金は海外に送付され、回収できなかった</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F6F1B303-4595-0703-E70B-BC6ADE75E62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92</a:t>
            </a:fld>
            <a:endParaRPr lang="en-US" altLang="ja-JP" dirty="0">
              <a:solidFill>
                <a:prstClr val="black"/>
              </a:solidFill>
              <a:latin typeface="Arial" panose="020B060402020202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34C3D10-CF14-97F4-FA8B-35898F3FEED8}"/>
              </a:ext>
            </a:extLst>
          </p:cNvPr>
          <p:cNvSpPr txBox="1"/>
          <p:nvPr/>
        </p:nvSpPr>
        <p:spPr>
          <a:xfrm>
            <a:off x="637472" y="566346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ビデオ会議の相手は知らない他人だった。香港で</a:t>
            </a:r>
            <a:r>
              <a:rPr lang="en-US" altLang="ja-JP" sz="1000" dirty="0">
                <a:solidFill>
                  <a:schemeClr val="accent6">
                    <a:lumMod val="10000"/>
                  </a:schemeClr>
                </a:solidFill>
                <a:latin typeface="+mn-ea"/>
              </a:rPr>
              <a:t>37</a:t>
            </a:r>
            <a:r>
              <a:rPr lang="ja-JP" altLang="en-US" sz="1000" dirty="0">
                <a:solidFill>
                  <a:schemeClr val="accent6">
                    <a:lumMod val="10000"/>
                  </a:schemeClr>
                </a:solidFill>
                <a:latin typeface="+mn-ea"/>
              </a:rPr>
              <a:t>億円のディープフェイク詐欺事件、被害を防止する</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ヶ条（レバテックラボ）</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https://levtech.jp/media/article/column/oversea/detail_521/</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会計担当が</a:t>
            </a:r>
            <a:r>
              <a:rPr lang="en-US" altLang="ja-JP" sz="1000" dirty="0">
                <a:solidFill>
                  <a:schemeClr val="accent6">
                    <a:lumMod val="10000"/>
                  </a:schemeClr>
                </a:solidFill>
                <a:latin typeface="+mn-ea"/>
              </a:rPr>
              <a:t>38</a:t>
            </a:r>
            <a:r>
              <a:rPr lang="ja-JP" altLang="en-US" sz="1000" dirty="0">
                <a:solidFill>
                  <a:schemeClr val="accent6">
                    <a:lumMod val="10000"/>
                  </a:schemeClr>
                </a:solidFill>
                <a:latin typeface="+mn-ea"/>
              </a:rPr>
              <a:t>億円を詐欺グループに送金、ビデオ会議の</a:t>
            </a:r>
            <a:r>
              <a:rPr lang="en-US" altLang="ja-JP" sz="1000" dirty="0">
                <a:solidFill>
                  <a:schemeClr val="accent6">
                    <a:lumMod val="10000"/>
                  </a:schemeClr>
                </a:solidFill>
                <a:latin typeface="+mn-ea"/>
              </a:rPr>
              <a:t>CFO</a:t>
            </a:r>
            <a:r>
              <a:rPr lang="ja-JP" altLang="en-US" sz="1000" dirty="0">
                <a:solidFill>
                  <a:schemeClr val="accent6">
                    <a:lumMod val="10000"/>
                  </a:schemeClr>
                </a:solidFill>
                <a:latin typeface="+mn-ea"/>
              </a:rPr>
              <a:t>は偽物 香港（</a:t>
            </a:r>
            <a:r>
              <a:rPr lang="en-US" altLang="ja-JP" sz="1000" dirty="0">
                <a:solidFill>
                  <a:schemeClr val="accent6">
                    <a:lumMod val="10000"/>
                  </a:schemeClr>
                </a:solidFill>
                <a:latin typeface="+mn-ea"/>
              </a:rPr>
              <a:t>2024</a:t>
            </a:r>
            <a:r>
              <a:rPr lang="ja-JP" altLang="en-US" sz="1000" dirty="0">
                <a:solidFill>
                  <a:schemeClr val="accent6">
                    <a:lumMod val="10000"/>
                  </a:schemeClr>
                </a:solidFill>
                <a:latin typeface="+mn-ea"/>
              </a:rPr>
              <a:t>年</a:t>
            </a:r>
            <a:r>
              <a:rPr lang="en-US" altLang="ja-JP" sz="1000" dirty="0">
                <a:solidFill>
                  <a:schemeClr val="accent6">
                    <a:lumMod val="10000"/>
                  </a:schemeClr>
                </a:solidFill>
                <a:latin typeface="+mn-ea"/>
              </a:rPr>
              <a:t>2</a:t>
            </a:r>
            <a:r>
              <a:rPr lang="ja-JP" altLang="en-US" sz="1000" dirty="0">
                <a:solidFill>
                  <a:schemeClr val="accent6">
                    <a:lumMod val="10000"/>
                  </a:schemeClr>
                </a:solidFill>
                <a:latin typeface="+mn-ea"/>
              </a:rPr>
              <a:t>月</a:t>
            </a:r>
            <a:r>
              <a:rPr lang="en-US" altLang="ja-JP" sz="1000" dirty="0">
                <a:solidFill>
                  <a:schemeClr val="accent6">
                    <a:lumMod val="10000"/>
                  </a:schemeClr>
                </a:solidFill>
                <a:latin typeface="+mn-ea"/>
              </a:rPr>
              <a:t>5</a:t>
            </a:r>
            <a:r>
              <a:rPr lang="ja-JP" altLang="en-US" sz="1000" dirty="0">
                <a:solidFill>
                  <a:schemeClr val="accent6">
                    <a:lumMod val="10000"/>
                  </a:schemeClr>
                </a:solidFill>
                <a:latin typeface="+mn-ea"/>
              </a:rPr>
              <a:t>日）（</a:t>
            </a:r>
            <a:r>
              <a:rPr lang="en-US" altLang="ja-JP" sz="1000" dirty="0">
                <a:solidFill>
                  <a:schemeClr val="accent6">
                    <a:lumMod val="10000"/>
                  </a:schemeClr>
                </a:solidFill>
                <a:latin typeface="+mn-ea"/>
              </a:rPr>
              <a:t>CNN.co.jp</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https://www.cnn.co.jp/world/35214839.html</a:t>
            </a:r>
            <a:endParaRPr lang="en-US" altLang="ja-JP" sz="1000" dirty="0">
              <a:solidFill>
                <a:srgbClr val="0000FF"/>
              </a:solidFill>
              <a:latin typeface="+mn-ea"/>
            </a:endParaRPr>
          </a:p>
        </p:txBody>
      </p:sp>
    </p:spTree>
    <p:extLst>
      <p:ext uri="{BB962C8B-B14F-4D97-AF65-F5344CB8AC3E}">
        <p14:creationId xmlns:p14="http://schemas.microsoft.com/office/powerpoint/2010/main" val="33641978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0E87-A432-8445-9173-0EF6C6D2B2F1}"/>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390FA337-5F21-FCDB-1DBD-9495DDFAE1C7}"/>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45920BFE-38DA-532B-EB36-3073A299F858}"/>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2024</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年の事例</a:t>
            </a:r>
            <a:r>
              <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傾向②</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生成 </a:t>
            </a:r>
            <a:r>
              <a:rPr kumimoji="1" lang="en-US" altLang="ja-JP"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AI </a:t>
            </a: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を利用した </a:t>
            </a:r>
            <a:r>
              <a:rPr kumimoji="1" lang="en-US" altLang="ja-JP"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BEC </a:t>
            </a:r>
            <a:r>
              <a:rPr kumimoji="1" lang="ja-JP" altLang="en-US" sz="2500" b="1"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の増加</a:t>
            </a:r>
            <a:endParaRPr kumimoji="1" lang="en-US" altLang="ja-JP" sz="25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2024</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8</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月、</a:t>
            </a:r>
            <a:r>
              <a:rPr kumimoji="1" lang="en-US" altLang="ja-JP" sz="2400" b="0" i="0" u="none" strike="noStrike" kern="0" cap="none" spc="0" normalizeH="0" baseline="0" noProof="0" dirty="0" err="1">
                <a:ln>
                  <a:noFill/>
                </a:ln>
                <a:solidFill>
                  <a:srgbClr val="24235C"/>
                </a:solidFill>
                <a:effectLst/>
                <a:uLnTx/>
                <a:uFillTx/>
                <a:latin typeface="Meiryo UI" panose="020B0604030504040204" pitchFamily="34" charset="-128"/>
                <a:ea typeface="Meiryo UI" panose="020B0604030504040204" pitchFamily="34" charset="-128"/>
              </a:rPr>
              <a:t>Vipre</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Security Group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は、過去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年間で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BEC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が急増したと報告した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同社はこの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 年に世界中で電子メール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18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億通を処理し、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億 </a:t>
            </a:r>
            <a:r>
              <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2,600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万件のスパムメッセージを検出した</a:t>
            </a:r>
            <a:endParaRPr kumimoji="1" lang="en-US" altLang="ja-JP"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ブロックされた</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スパムメールの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49</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が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BEC </a:t>
            </a:r>
            <a:r>
              <a:rPr kumimoji="1" lang="ja-JP" altLang="en-US" sz="24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であり、</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標的は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CEO</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、次いで人事部門と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IT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部門が多かった</a:t>
            </a: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BEC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の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40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％は </a:t>
            </a:r>
            <a:r>
              <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AI </a:t>
            </a:r>
            <a:r>
              <a:rPr kumimoji="1" lang="ja-JP" altLang="en-US"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によって生成されていた</a:t>
            </a:r>
            <a:endParaRPr kumimoji="1" lang="en-US" altLang="ja-JP" sz="24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3C61C814-7482-4B26-5BFA-90F03F3774CA}"/>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93</a:t>
            </a:fld>
            <a:endParaRPr lang="en-US" altLang="ja-JP" dirty="0">
              <a:solidFill>
                <a:prstClr val="black"/>
              </a:solidFill>
              <a:latin typeface="Arial" panose="020B0604020202020204"/>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1DA9F3B-58B9-CEF2-17B7-3CD6356A4539}"/>
              </a:ext>
            </a:extLst>
          </p:cNvPr>
          <p:cNvSpPr txBox="1"/>
          <p:nvPr/>
        </p:nvSpPr>
        <p:spPr>
          <a:xfrm>
            <a:off x="424799" y="5815735"/>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 BEC Attacks Surge 20% Annually Thanks to AI Tooling</a:t>
            </a:r>
            <a:r>
              <a:rPr lang="ja-JP" altLang="en-US" sz="1000" dirty="0">
                <a:solidFill>
                  <a:schemeClr val="accent6">
                    <a:lumMod val="10000"/>
                  </a:schemeClr>
                </a:solidFill>
                <a:latin typeface="+mn-ea"/>
              </a:rPr>
              <a:t>（</a:t>
            </a:r>
            <a:r>
              <a:rPr lang="en-US" altLang="ja-JP" sz="1000" dirty="0" err="1">
                <a:solidFill>
                  <a:schemeClr val="accent6">
                    <a:lumMod val="10000"/>
                  </a:schemeClr>
                </a:solidFill>
                <a:latin typeface="+mn-ea"/>
              </a:rPr>
              <a:t>Infosecurity</a:t>
            </a:r>
            <a:r>
              <a:rPr lang="en-US" altLang="ja-JP" sz="1000" dirty="0">
                <a:solidFill>
                  <a:schemeClr val="accent6">
                    <a:lumMod val="10000"/>
                  </a:schemeClr>
                </a:solidFill>
                <a:latin typeface="+mn-ea"/>
              </a:rPr>
              <a:t> Magazine</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https://www.infosecurity-magazine.com/news/bec-attacks-surge-20-annually-ai/</a:t>
            </a:r>
            <a:endParaRPr lang="en-US" altLang="ja-JP" sz="1000" dirty="0">
              <a:solidFill>
                <a:srgbClr val="0000FF"/>
              </a:solidFill>
              <a:latin typeface="+mn-ea"/>
            </a:endParaRPr>
          </a:p>
        </p:txBody>
      </p:sp>
    </p:spTree>
    <p:extLst>
      <p:ext uri="{BB962C8B-B14F-4D97-AF65-F5344CB8AC3E}">
        <p14:creationId xmlns:p14="http://schemas.microsoft.com/office/powerpoint/2010/main" val="35247030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9B7E-1E8B-5948-A08B-2E3B9ED66911}"/>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4AE66529-661B-3172-C7D0-80F38657C651}"/>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84C37E67-C42F-BCAB-144A-5FB85A94DE1E}"/>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被害の予防／被害に備えた対策</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インシデント対応体制を整備し、対応</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BEC </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への認識と理解を深める</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ガバナンスが機能する業務フロー</a:t>
            </a:r>
            <a:r>
              <a:rPr kumimoji="1" lang="ja-JP" altLang="en-US"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構築する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振込依頼</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がメール</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であった場合、電話等の複数の手段での確認を行う</a:t>
            </a:r>
            <a:endParaRPr kumimoji="1" lang="en-US" altLang="ja-JP"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メールの電子署名を付与</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(S/MIME</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a:t>
            </a:r>
            <a:r>
              <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PGP)</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送信ドメイン認証を導入</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認証を適切に運用</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en-US" altLang="ja-JP" sz="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＜メールの真正性を確認＞</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メールだけでなく</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複数の手段での事実確認を行う</a:t>
            </a: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普段とは異なる</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メールや</a:t>
            </a: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判断を急がせるメールに注意</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4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0758C26E-540E-0175-BE86-6FF83F9A3C97}"/>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94</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125B8B65-74D6-E4C0-2B5C-C96B78BE0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0112" y="2983855"/>
            <a:ext cx="988248" cy="1354323"/>
          </a:xfrm>
          <a:prstGeom prst="rect">
            <a:avLst/>
          </a:prstGeom>
        </p:spPr>
      </p:pic>
      <p:pic>
        <p:nvPicPr>
          <p:cNvPr id="6" name="図 5">
            <a:extLst>
              <a:ext uri="{FF2B5EF4-FFF2-40B4-BE49-F238E27FC236}">
                <a16:creationId xmlns:a16="http://schemas.microsoft.com/office/drawing/2014/main" id="{25E12262-C76F-3528-DF92-ED78A2F5F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8119" y="2921688"/>
            <a:ext cx="1952537" cy="1464402"/>
          </a:xfrm>
          <a:prstGeom prst="rect">
            <a:avLst/>
          </a:prstGeom>
        </p:spPr>
      </p:pic>
      <p:pic>
        <p:nvPicPr>
          <p:cNvPr id="8" name="図 7">
            <a:extLst>
              <a:ext uri="{FF2B5EF4-FFF2-40B4-BE49-F238E27FC236}">
                <a16:creationId xmlns:a16="http://schemas.microsoft.com/office/drawing/2014/main" id="{0F517303-6D22-1316-AEC0-2546D225B4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1136" y="2520425"/>
            <a:ext cx="958946" cy="922293"/>
          </a:xfrm>
          <a:prstGeom prst="rect">
            <a:avLst/>
          </a:prstGeom>
        </p:spPr>
      </p:pic>
    </p:spTree>
    <p:extLst>
      <p:ext uri="{BB962C8B-B14F-4D97-AF65-F5344CB8AC3E}">
        <p14:creationId xmlns:p14="http://schemas.microsoft.com/office/powerpoint/2010/main" val="30454956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E49A-4A5C-6CB1-80F1-41F8D31501C4}"/>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53D31839-C4EC-0B40-71D7-0240BA2E828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a:solidFill>
                  <a:schemeClr val="tx1"/>
                </a:solidFill>
              </a:rPr>
              <a:t>【9</a:t>
            </a:r>
            <a:r>
              <a:rPr lang="ja-JP" altLang="en-US" kern="0">
                <a:solidFill>
                  <a:schemeClr val="tx1"/>
                </a:solidFill>
              </a:rPr>
              <a:t>位</a:t>
            </a:r>
            <a:r>
              <a:rPr lang="en-US" altLang="ja-JP" kern="0">
                <a:solidFill>
                  <a:schemeClr val="tx1"/>
                </a:solidFill>
              </a:rPr>
              <a:t>】</a:t>
            </a:r>
            <a:r>
              <a:rPr lang="ja-JP" altLang="en-US" kern="0">
                <a:solidFill>
                  <a:schemeClr val="tx1"/>
                </a:solidFill>
              </a:rPr>
              <a:t>ビジネスメール詐欺</a:t>
            </a:r>
            <a:endParaRPr lang="ja-JP" altLang="en-US" kern="0" dirty="0">
              <a:solidFill>
                <a:schemeClr val="tx1"/>
              </a:solidFill>
            </a:endParaRPr>
          </a:p>
        </p:txBody>
      </p:sp>
      <p:sp>
        <p:nvSpPr>
          <p:cNvPr id="4" name="コンテンツ プレースホルダー 11">
            <a:extLst>
              <a:ext uri="{FF2B5EF4-FFF2-40B4-BE49-F238E27FC236}">
                <a16:creationId xmlns:a16="http://schemas.microsoft.com/office/drawing/2014/main" id="{14F4534F-1A45-C1CF-EEDA-75F4E3512706}"/>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対策</a:t>
            </a:r>
            <a:endParaRPr kumimoji="1" lang="en-US" altLang="ja-JP" sz="28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r>
              <a:rPr kumimoji="1" lang="ja-JP" altLang="en-US"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被害を受けた後の対応</a:t>
            </a:r>
            <a:r>
              <a:rPr kumimoji="1" lang="en-US" altLang="ja-JP" sz="25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a:t>
            </a:r>
            <a:endParaRPr kumimoji="1" lang="en-US" altLang="ja-JP" sz="8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適切な</a:t>
            </a: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報告／連絡／相談</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を行う</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上司、</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CSIRT</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、関係組織、公的機関等</a:t>
            </a:r>
            <a:endParaRPr kumimoji="1" lang="en-US" altLang="ja-JP" sz="18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インシデント対応</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をする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0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メールアカウントの設定を確認</a:t>
            </a: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する</a:t>
            </a:r>
            <a:endParaRPr kumimoji="1" lang="en-US" altLang="ja-JP" sz="2000" b="0" i="0" u="sng"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1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rPr>
              <a:t>攻撃者による不正な転送設定やメール振り分けの設定等がされていないか確認する</a:t>
            </a:r>
            <a:endParaRPr kumimoji="1" lang="en-US" altLang="ja-JP" sz="1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endParaRPr>
          </a:p>
        </p:txBody>
      </p:sp>
      <p:sp>
        <p:nvSpPr>
          <p:cNvPr id="7" name="スライド番号プレースホルダー 4">
            <a:extLst>
              <a:ext uri="{FF2B5EF4-FFF2-40B4-BE49-F238E27FC236}">
                <a16:creationId xmlns:a16="http://schemas.microsoft.com/office/drawing/2014/main" id="{30A5918F-45C6-8910-7451-18809A6069E4}"/>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95</a:t>
            </a:fld>
            <a:endParaRPr lang="en-US" altLang="ja-JP" dirty="0">
              <a:solidFill>
                <a:prstClr val="black"/>
              </a:solidFill>
              <a:latin typeface="Arial" panose="020B0604020202020204"/>
              <a:ea typeface="ＭＳ Ｐゴシック" panose="020B0600070205080204" pitchFamily="50" charset="-128"/>
            </a:endParaRPr>
          </a:p>
        </p:txBody>
      </p:sp>
      <p:pic>
        <p:nvPicPr>
          <p:cNvPr id="2" name="図 1">
            <a:extLst>
              <a:ext uri="{FF2B5EF4-FFF2-40B4-BE49-F238E27FC236}">
                <a16:creationId xmlns:a16="http://schemas.microsoft.com/office/drawing/2014/main" id="{88A8AC99-14C9-840D-E5E7-CAED0215F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0112" y="2983855"/>
            <a:ext cx="988248" cy="1354323"/>
          </a:xfrm>
          <a:prstGeom prst="rect">
            <a:avLst/>
          </a:prstGeom>
        </p:spPr>
      </p:pic>
      <p:pic>
        <p:nvPicPr>
          <p:cNvPr id="6" name="図 5">
            <a:extLst>
              <a:ext uri="{FF2B5EF4-FFF2-40B4-BE49-F238E27FC236}">
                <a16:creationId xmlns:a16="http://schemas.microsoft.com/office/drawing/2014/main" id="{8EAD5F4A-080E-56F6-5A50-35D0E9B38A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8119" y="2921688"/>
            <a:ext cx="1952537" cy="1464402"/>
          </a:xfrm>
          <a:prstGeom prst="rect">
            <a:avLst/>
          </a:prstGeom>
        </p:spPr>
      </p:pic>
      <p:pic>
        <p:nvPicPr>
          <p:cNvPr id="8" name="図 7">
            <a:extLst>
              <a:ext uri="{FF2B5EF4-FFF2-40B4-BE49-F238E27FC236}">
                <a16:creationId xmlns:a16="http://schemas.microsoft.com/office/drawing/2014/main" id="{131A490E-5A01-EA41-DDB0-8637855FFC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1136" y="2520425"/>
            <a:ext cx="958946" cy="922293"/>
          </a:xfrm>
          <a:prstGeom prst="rect">
            <a:avLst/>
          </a:prstGeom>
        </p:spPr>
      </p:pic>
    </p:spTree>
    <p:extLst>
      <p:ext uri="{BB962C8B-B14F-4D97-AF65-F5344CB8AC3E}">
        <p14:creationId xmlns:p14="http://schemas.microsoft.com/office/powerpoint/2010/main" val="29299820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CEA0-A949-3884-6EB3-AB10790B6CCE}"/>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DC1438E0-1FF8-D804-6D01-098B09542F0D}"/>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4" name="コンテンツ プレースホルダー 11">
            <a:extLst>
              <a:ext uri="{FF2B5EF4-FFF2-40B4-BE49-F238E27FC236}">
                <a16:creationId xmlns:a16="http://schemas.microsoft.com/office/drawing/2014/main" id="{58C1DF36-D809-D771-CB46-4EDBE53B6912}"/>
              </a:ext>
            </a:extLst>
          </p:cNvPr>
          <p:cNvSpPr txBox="1">
            <a:spLocks/>
          </p:cNvSpPr>
          <p:nvPr/>
        </p:nvSpPr>
        <p:spPr bwMode="auto">
          <a:xfrm>
            <a:off x="424799" y="1296000"/>
            <a:ext cx="11623268" cy="3283952"/>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従業員の不注意等によって</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意図せず機密情報を漏えい</a:t>
            </a:r>
            <a:endParaRPr kumimoji="1" lang="en-US" altLang="ja-JP" sz="2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10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情報漏えいすることによる</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社会的信用の失墜</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経済的損失</a:t>
            </a:r>
            <a:r>
              <a:rPr kumimoji="1" lang="ja-JP" altLang="en-US" sz="2800" b="0"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mn-cs"/>
              </a:rPr>
              <a:t>、漏えいした</a:t>
            </a:r>
            <a:r>
              <a:rPr kumimoji="1" lang="ja-JP" altLang="en-US" sz="2800" b="0" i="0" u="sng"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情報の悪用による二次被害</a:t>
            </a:r>
            <a:endParaRPr kumimoji="1" lang="ja-JP" altLang="en-US" sz="2800" b="0" i="0" u="none" strike="noStrike" kern="0" cap="none" spc="0" normalizeH="0" baseline="0" noProof="0" dirty="0">
              <a:ln>
                <a:noFill/>
              </a:ln>
              <a:solidFill>
                <a:srgbClr val="D2D4D1">
                  <a:lumMod val="10000"/>
                </a:srgbClr>
              </a:solidFill>
              <a:effectLst/>
              <a:uLnTx/>
              <a:uFillTx/>
              <a:latin typeface="Meiryo UI" panose="020B0604030504040204" pitchFamily="34" charset="-128"/>
              <a:ea typeface="Meiryo UI" panose="020B0604030504040204" pitchFamily="34" charset="-128"/>
              <a:cs typeface="+mn-cs"/>
            </a:endParaRPr>
          </a:p>
        </p:txBody>
      </p:sp>
      <p:sp>
        <p:nvSpPr>
          <p:cNvPr id="7" name="スライド番号プレースホルダー 4">
            <a:extLst>
              <a:ext uri="{FF2B5EF4-FFF2-40B4-BE49-F238E27FC236}">
                <a16:creationId xmlns:a16="http://schemas.microsoft.com/office/drawing/2014/main" id="{DF753AA1-1CE5-8115-0638-3522AABD582F}"/>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96</a:t>
            </a:fld>
            <a:endParaRPr lang="en-US" altLang="ja-JP" dirty="0">
              <a:solidFill>
                <a:prstClr val="black"/>
              </a:solidFill>
              <a:latin typeface="Arial" panose="020B0604020202020204"/>
              <a:ea typeface="ＭＳ Ｐゴシック" panose="020B0600070205080204" pitchFamily="50" charset="-128"/>
            </a:endParaRPr>
          </a:p>
        </p:txBody>
      </p:sp>
    </p:spTree>
    <p:extLst>
      <p:ext uri="{BB962C8B-B14F-4D97-AF65-F5344CB8AC3E}">
        <p14:creationId xmlns:p14="http://schemas.microsoft.com/office/powerpoint/2010/main" val="37435751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44F3B-04CB-1D67-4FDC-5C3696E290F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6CBBEEAF-B4A8-77EB-760C-F00527041169}"/>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9CFE0907-7F4A-EA3F-62CA-CFFEC8C68BA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97</a:t>
            </a:fld>
            <a:endParaRPr lang="en-US" altLang="ja-JP" dirty="0">
              <a:solidFill>
                <a:prstClr val="black"/>
              </a:solidFill>
              <a:latin typeface="Arial" panose="020B0604020202020204"/>
              <a:ea typeface="ＭＳ Ｐゴシック" panose="020B0600070205080204" pitchFamily="50" charset="-128"/>
            </a:endParaRPr>
          </a:p>
        </p:txBody>
      </p:sp>
      <p:sp>
        <p:nvSpPr>
          <p:cNvPr id="2" name="コンテンツ プレースホルダー 9">
            <a:extLst>
              <a:ext uri="{FF2B5EF4-FFF2-40B4-BE49-F238E27FC236}">
                <a16:creationId xmlns:a16="http://schemas.microsoft.com/office/drawing/2014/main" id="{8BDBD3C5-83A6-EE0F-D51B-76BB7D650963}"/>
              </a:ext>
            </a:extLst>
          </p:cNvPr>
          <p:cNvSpPr txBox="1">
            <a:spLocks/>
          </p:cNvSpPr>
          <p:nvPr/>
        </p:nvSpPr>
        <p:spPr bwMode="auto">
          <a:xfrm>
            <a:off x="480910" y="1158715"/>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要因</a:t>
            </a: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2800" b="1" i="0" u="none" strike="noStrike" kern="0" cap="none" spc="0" normalizeH="0" baseline="0" noProof="0" dirty="0">
              <a:ln>
                <a:noFill/>
              </a:ln>
              <a:effectLst/>
              <a:uLnTx/>
              <a:uFillTx/>
              <a:latin typeface="Meiryo UI"/>
              <a:ea typeface="Meiryo UI"/>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800" b="1" i="0" u="none" strike="noStrike" kern="0" cap="none" spc="0" normalizeH="0" baseline="0" noProof="0" dirty="0">
                <a:ln>
                  <a:noFill/>
                </a:ln>
                <a:solidFill>
                  <a:srgbClr val="24235C"/>
                </a:solidFill>
                <a:effectLst/>
                <a:uLnTx/>
                <a:uFillTx/>
                <a:latin typeface="Meiryo UI"/>
                <a:ea typeface="Meiryo UI"/>
              </a:rPr>
              <a:t> </a:t>
            </a:r>
            <a:r>
              <a:rPr kumimoji="1" lang="ja-JP" altLang="en-US" sz="2500" b="1" i="0" u="none" strike="noStrike" kern="0" cap="none" spc="0" normalizeH="0" baseline="0" noProof="0" dirty="0">
                <a:ln>
                  <a:noFill/>
                </a:ln>
                <a:solidFill>
                  <a:srgbClr val="24235C"/>
                </a:solidFill>
                <a:effectLst/>
                <a:uLnTx/>
                <a:uFillTx/>
                <a:latin typeface="Meiryo UI"/>
                <a:ea typeface="Meiryo UI"/>
              </a:rPr>
              <a:t>情報取扱者の</a:t>
            </a:r>
            <a:r>
              <a:rPr kumimoji="1" lang="ja-JP" altLang="en-US" sz="2500" b="1" i="0" u="sng" strike="noStrike" kern="0" cap="none" spc="0" normalizeH="0" baseline="0" noProof="0" dirty="0">
                <a:ln>
                  <a:noFill/>
                </a:ln>
                <a:solidFill>
                  <a:srgbClr val="FF0000"/>
                </a:solidFill>
                <a:effectLst/>
                <a:uLnTx/>
                <a:uFillTx/>
                <a:latin typeface="Meiryo UI"/>
                <a:ea typeface="Meiryo UI"/>
              </a:rPr>
              <a:t>情報リテラシー・モラルの低さ</a:t>
            </a:r>
            <a:endParaRPr kumimoji="1" lang="en-US" altLang="ja-JP" sz="2500" b="1" i="0" u="sng" strike="noStrike" kern="0" cap="none" spc="0" normalizeH="0" baseline="0" noProof="0" dirty="0">
              <a:ln>
                <a:noFill/>
              </a:ln>
              <a:solidFill>
                <a:srgbClr val="FF0000"/>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a:ea typeface="Meiryo UI"/>
              </a:rPr>
              <a:t>情報の機密性や重要性</a:t>
            </a:r>
            <a:r>
              <a:rPr kumimoji="1" lang="ja-JP" altLang="en-US" sz="2300" b="0" i="0" u="none" strike="noStrike" kern="0" cap="none" spc="0" normalizeH="0" baseline="0" noProof="0" dirty="0">
                <a:ln>
                  <a:noFill/>
                </a:ln>
                <a:solidFill>
                  <a:srgbClr val="24235C"/>
                </a:solidFill>
                <a:effectLst/>
                <a:uLnTx/>
                <a:uFillTx/>
                <a:latin typeface="Meiryo UI"/>
                <a:ea typeface="Meiryo UI"/>
              </a:rPr>
              <a:t>等への</a:t>
            </a:r>
            <a:r>
              <a:rPr kumimoji="1" lang="ja-JP" altLang="en-US" sz="2300" b="0" i="0" u="sng" strike="noStrike" kern="0" cap="none" spc="0" normalizeH="0" baseline="0" noProof="0" dirty="0">
                <a:ln>
                  <a:noFill/>
                </a:ln>
                <a:solidFill>
                  <a:srgbClr val="FF0000"/>
                </a:solidFill>
                <a:effectLst/>
                <a:uLnTx/>
                <a:uFillTx/>
                <a:latin typeface="Meiryo UI"/>
                <a:ea typeface="Meiryo UI"/>
              </a:rPr>
              <a:t>理解やモラルが不十分</a:t>
            </a:r>
            <a:r>
              <a:rPr kumimoji="1" lang="ja-JP" altLang="en-US" sz="2300" b="0" i="0" u="none" strike="noStrike" kern="0" cap="none" spc="0" normalizeH="0" baseline="0" noProof="0" dirty="0">
                <a:ln>
                  <a:noFill/>
                </a:ln>
                <a:solidFill>
                  <a:srgbClr val="24235C"/>
                </a:solidFill>
                <a:effectLst/>
                <a:uLnTx/>
                <a:uFillTx/>
                <a:latin typeface="Meiryo UI"/>
                <a:ea typeface="Meiryo UI"/>
              </a:rPr>
              <a:t>なため、     </a:t>
            </a:r>
            <a:r>
              <a:rPr kumimoji="1" lang="ja-JP" altLang="en-US" sz="2300" b="0" i="0" u="sng" strike="noStrike" kern="0" cap="none" spc="0" normalizeH="0" baseline="0" noProof="0" dirty="0">
                <a:ln>
                  <a:noFill/>
                </a:ln>
                <a:solidFill>
                  <a:srgbClr val="FF0000"/>
                </a:solidFill>
                <a:effectLst/>
                <a:uLnTx/>
                <a:uFillTx/>
                <a:latin typeface="Meiryo UI"/>
                <a:ea typeface="Meiryo UI"/>
              </a:rPr>
              <a:t>不用意に</a:t>
            </a:r>
            <a:r>
              <a:rPr kumimoji="1" lang="ja-JP" altLang="en-US" sz="2300" b="0" i="0" u="none" strike="noStrike" kern="0" cap="none" spc="0" normalizeH="0" baseline="0" noProof="0" dirty="0">
                <a:ln>
                  <a:noFill/>
                </a:ln>
                <a:solidFill>
                  <a:srgbClr val="24235C"/>
                </a:solidFill>
                <a:effectLst/>
                <a:uLnTx/>
                <a:uFillTx/>
                <a:latin typeface="Meiryo UI"/>
                <a:ea typeface="Meiryo UI"/>
              </a:rPr>
              <a:t>外部へ情報漏えいしてしまう</a:t>
            </a:r>
            <a:endParaRPr kumimoji="1" lang="en-US" altLang="ja-JP" sz="2300" b="0" i="0" u="none" strike="noStrike" kern="0" cap="none" spc="0" normalizeH="0" baseline="0" noProof="0" dirty="0">
              <a:ln>
                <a:noFill/>
              </a:ln>
              <a:solidFill>
                <a:srgbClr val="24235C"/>
              </a:solidFill>
              <a:effectLst/>
              <a:uLnTx/>
              <a:uFillTx/>
              <a:latin typeface="Meiryo UI"/>
              <a:ea typeface="Meiryo UI"/>
            </a:endParaRP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a:ea typeface="Meiryo UI"/>
              </a:rPr>
              <a:t>重要情報が記載された</a:t>
            </a:r>
            <a:r>
              <a:rPr kumimoji="1" lang="ja-JP" altLang="en-US" sz="2000" b="0" i="0" u="sng" strike="noStrike" kern="0" cap="none" spc="0" normalizeH="0" baseline="0" noProof="0" dirty="0">
                <a:ln>
                  <a:noFill/>
                </a:ln>
                <a:solidFill>
                  <a:srgbClr val="FF0000"/>
                </a:solidFill>
                <a:effectLst/>
                <a:uLnTx/>
                <a:uFillTx/>
                <a:latin typeface="Meiryo UI"/>
                <a:ea typeface="Meiryo UI"/>
              </a:rPr>
              <a:t>メールの宛先を間違う、メール添付ファイル    を取り違える</a:t>
            </a: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a:ea typeface="Meiryo UI"/>
              </a:rPr>
              <a:t>重要情報が入った</a:t>
            </a:r>
            <a:r>
              <a:rPr kumimoji="1" lang="ja-JP" altLang="en-US" sz="2000" b="0" i="0" u="sng" strike="noStrike" kern="0" cap="none" spc="0" normalizeH="0" baseline="0" noProof="0" dirty="0">
                <a:ln>
                  <a:noFill/>
                </a:ln>
                <a:solidFill>
                  <a:srgbClr val="FF0000"/>
                </a:solidFill>
                <a:effectLst/>
                <a:uLnTx/>
                <a:uFillTx/>
                <a:latin typeface="Meiryo UI"/>
                <a:ea typeface="Meiryo UI"/>
              </a:rPr>
              <a:t>情報端末・記録媒体・紙を紛失する</a:t>
            </a:r>
          </a:p>
          <a:p>
            <a:pPr marL="1200143" marR="0" lvl="3" indent="-171449"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a:ea typeface="Meiryo UI"/>
              </a:rPr>
              <a:t>重要情報を私的に利用して</a:t>
            </a:r>
            <a:r>
              <a:rPr kumimoji="1" lang="ja-JP" altLang="en-US" sz="2000" b="0" i="0" u="sng" strike="noStrike" kern="0" cap="none" spc="0" normalizeH="0" baseline="0" noProof="0" dirty="0">
                <a:ln>
                  <a:noFill/>
                </a:ln>
                <a:solidFill>
                  <a:srgbClr val="FF0000"/>
                </a:solidFill>
                <a:effectLst/>
                <a:uLnTx/>
                <a:uFillTx/>
                <a:latin typeface="Meiryo UI"/>
                <a:ea typeface="Meiryo UI"/>
              </a:rPr>
              <a:t>外部の </a:t>
            </a:r>
            <a:r>
              <a:rPr kumimoji="1" lang="en-US" altLang="ja-JP" sz="2000" b="0" i="0" u="sng" strike="noStrike" kern="0" cap="none" spc="0" normalizeH="0" baseline="0" noProof="0" dirty="0">
                <a:ln>
                  <a:noFill/>
                </a:ln>
                <a:solidFill>
                  <a:srgbClr val="FF0000"/>
                </a:solidFill>
                <a:effectLst/>
                <a:uLnTx/>
                <a:uFillTx/>
                <a:latin typeface="Meiryo UI"/>
                <a:ea typeface="Meiryo UI"/>
              </a:rPr>
              <a:t>Web </a:t>
            </a:r>
            <a:r>
              <a:rPr kumimoji="1" lang="ja-JP" altLang="en-US" sz="2000" b="0" i="0" u="sng" strike="noStrike" kern="0" cap="none" spc="0" normalizeH="0" baseline="0" noProof="0" dirty="0">
                <a:ln>
                  <a:noFill/>
                </a:ln>
                <a:solidFill>
                  <a:srgbClr val="FF0000"/>
                </a:solidFill>
                <a:effectLst/>
                <a:uLnTx/>
                <a:uFillTx/>
                <a:latin typeface="Meiryo UI"/>
                <a:ea typeface="Meiryo UI"/>
              </a:rPr>
              <a:t>サイト等に公開</a:t>
            </a:r>
            <a:r>
              <a:rPr kumimoji="1" lang="ja-JP" altLang="en-US" sz="2000" b="0" i="0" u="none" strike="noStrike" kern="0" cap="none" spc="0" normalizeH="0" baseline="0" noProof="0" dirty="0">
                <a:ln>
                  <a:noFill/>
                </a:ln>
                <a:solidFill>
                  <a:srgbClr val="24235C"/>
                </a:solidFill>
                <a:effectLst/>
                <a:uLnTx/>
                <a:uFillTx/>
                <a:latin typeface="Meiryo UI"/>
                <a:ea typeface="Meiryo UI"/>
              </a:rPr>
              <a:t>する</a:t>
            </a:r>
            <a:endParaRPr kumimoji="1" lang="en-US" altLang="ja-JP" sz="2000" b="0" i="0" u="none" strike="noStrike" kern="0" cap="none" spc="0" normalizeH="0" baseline="0" noProof="0" dirty="0">
              <a:ln>
                <a:noFill/>
              </a:ln>
              <a:solidFill>
                <a:srgbClr val="24235C"/>
              </a:solidFill>
              <a:effectLst/>
              <a:uLnTx/>
              <a:uFillTx/>
              <a:latin typeface="Meiryo UI"/>
              <a:ea typeface="Meiryo UI"/>
            </a:endParaRP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en-US" altLang="ja-JP" sz="800" b="1" i="0" u="none"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情報取扱い時の</a:t>
            </a:r>
            <a:r>
              <a:rPr kumimoji="1" lang="ja-JP" altLang="en-US" sz="2500" b="1" i="0" u="sng" strike="noStrike" kern="0" cap="none" spc="0" normalizeH="0" baseline="0" noProof="0" dirty="0">
                <a:ln>
                  <a:noFill/>
                </a:ln>
                <a:solidFill>
                  <a:srgbClr val="FF0000"/>
                </a:solidFill>
                <a:effectLst/>
                <a:uLnTx/>
                <a:uFillTx/>
                <a:latin typeface="Meiryo UI"/>
                <a:ea typeface="Meiryo UI"/>
              </a:rPr>
              <a:t>本人の状況</a:t>
            </a:r>
            <a:endParaRPr kumimoji="1" lang="en-US" altLang="ja-JP" sz="2500" b="1" i="0" u="sng" strike="noStrike" kern="0" cap="none" spc="0" normalizeH="0" baseline="0" noProof="0" dirty="0">
              <a:ln>
                <a:noFill/>
              </a:ln>
              <a:solidFill>
                <a:srgbClr val="FF0000"/>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a:ea typeface="Meiryo UI"/>
              </a:rPr>
              <a:t>体調不良や多忙</a:t>
            </a:r>
            <a:r>
              <a:rPr kumimoji="1" lang="ja-JP" altLang="en-US" sz="2300" b="0" i="0" u="none" strike="noStrike" kern="0" cap="none" spc="0" normalizeH="0" baseline="0" noProof="0" dirty="0">
                <a:ln>
                  <a:noFill/>
                </a:ln>
                <a:solidFill>
                  <a:srgbClr val="24235C"/>
                </a:solidFill>
                <a:effectLst/>
                <a:uLnTx/>
                <a:uFillTx/>
                <a:latin typeface="Meiryo UI"/>
                <a:ea typeface="Meiryo UI"/>
              </a:rPr>
              <a:t>等により、</a:t>
            </a:r>
            <a:r>
              <a:rPr kumimoji="1" lang="ja-JP" altLang="en-US" sz="2300" b="0" i="0" u="sng" strike="noStrike" kern="0" cap="none" spc="0" normalizeH="0" baseline="0" noProof="0" dirty="0">
                <a:ln>
                  <a:noFill/>
                </a:ln>
                <a:solidFill>
                  <a:srgbClr val="FF0000"/>
                </a:solidFill>
                <a:effectLst/>
                <a:uLnTx/>
                <a:uFillTx/>
                <a:latin typeface="Meiryo UI"/>
                <a:ea typeface="Meiryo UI"/>
              </a:rPr>
              <a:t>注意力が散漫になり</a:t>
            </a:r>
            <a:r>
              <a:rPr kumimoji="1" lang="ja-JP" altLang="en-US" sz="2300" b="0" i="0" u="none" strike="noStrike" kern="0" cap="none" spc="0" normalizeH="0" baseline="0" noProof="0" dirty="0">
                <a:ln>
                  <a:noFill/>
                </a:ln>
                <a:solidFill>
                  <a:srgbClr val="D2D4D1">
                    <a:lumMod val="10000"/>
                  </a:srgbClr>
                </a:solidFill>
                <a:effectLst/>
                <a:uLnTx/>
                <a:uFillTx/>
                <a:latin typeface="Meiryo UI"/>
                <a:ea typeface="Meiryo UI"/>
              </a:rPr>
              <a:t>、</a:t>
            </a:r>
            <a:r>
              <a:rPr kumimoji="1" lang="ja-JP" altLang="en-US" sz="2300" b="0" i="0" u="sng" strike="noStrike" kern="0" cap="none" spc="0" normalizeH="0" baseline="0" noProof="0" dirty="0">
                <a:ln>
                  <a:noFill/>
                </a:ln>
                <a:solidFill>
                  <a:srgbClr val="FF0000"/>
                </a:solidFill>
                <a:effectLst/>
                <a:uLnTx/>
                <a:uFillTx/>
                <a:latin typeface="Meiryo UI"/>
                <a:ea typeface="Meiryo UI"/>
              </a:rPr>
              <a:t>メールの     誤送信</a:t>
            </a:r>
            <a:r>
              <a:rPr kumimoji="1" lang="ja-JP" altLang="en-US" sz="2300" b="0" i="0" u="none" strike="noStrike" kern="0" cap="none" spc="0" normalizeH="0" baseline="0" noProof="0" dirty="0">
                <a:ln>
                  <a:noFill/>
                </a:ln>
                <a:solidFill>
                  <a:srgbClr val="24235C"/>
                </a:solidFill>
                <a:effectLst/>
                <a:uLnTx/>
                <a:uFillTx/>
                <a:latin typeface="Meiryo UI"/>
                <a:ea typeface="Meiryo UI"/>
              </a:rPr>
              <a:t>等による</a:t>
            </a:r>
            <a:r>
              <a:rPr kumimoji="1" lang="ja-JP" altLang="en-US" sz="2300" b="0" i="0" u="sng" strike="noStrike" kern="0" cap="none" spc="0" normalizeH="0" baseline="0" noProof="0" dirty="0">
                <a:ln>
                  <a:noFill/>
                </a:ln>
                <a:solidFill>
                  <a:srgbClr val="FF0000"/>
                </a:solidFill>
                <a:effectLst/>
                <a:uLnTx/>
                <a:uFillTx/>
                <a:latin typeface="Meiryo UI"/>
                <a:ea typeface="Meiryo UI"/>
              </a:rPr>
              <a:t>情報漏えい</a:t>
            </a:r>
            <a:r>
              <a:rPr kumimoji="1" lang="ja-JP" altLang="en-US" sz="2300" b="0" i="0" u="none" strike="noStrike" kern="0" cap="none" spc="0" normalizeH="0" baseline="0" noProof="0" dirty="0">
                <a:ln>
                  <a:noFill/>
                </a:ln>
                <a:solidFill>
                  <a:srgbClr val="24235C"/>
                </a:solidFill>
                <a:effectLst/>
                <a:uLnTx/>
                <a:uFillTx/>
                <a:latin typeface="Meiryo UI"/>
                <a:ea typeface="Meiryo UI"/>
              </a:rPr>
              <a:t>を起こしてしまう</a:t>
            </a:r>
          </a:p>
        </p:txBody>
      </p:sp>
      <p:sp>
        <p:nvSpPr>
          <p:cNvPr id="5" name="コンテンツ プレースホルダー 2">
            <a:extLst>
              <a:ext uri="{FF2B5EF4-FFF2-40B4-BE49-F238E27FC236}">
                <a16:creationId xmlns:a16="http://schemas.microsoft.com/office/drawing/2014/main" id="{7ECC2675-A1FD-599C-9D31-06FCAC9D0629}"/>
              </a:ext>
            </a:extLst>
          </p:cNvPr>
          <p:cNvSpPr txBox="1">
            <a:spLocks/>
          </p:cNvSpPr>
          <p:nvPr/>
        </p:nvSpPr>
        <p:spPr bwMode="auto">
          <a:xfrm>
            <a:off x="589820" y="16519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・情報取扱者本人の問題</a:t>
            </a:r>
            <a:endParaRPr lang="en-US" altLang="ja-JP" sz="2800" b="1" kern="0" dirty="0">
              <a:solidFill>
                <a:prstClr val="white"/>
              </a:solidFill>
              <a:latin typeface="Meiryo UI"/>
              <a:ea typeface="Meiryo UI"/>
            </a:endParaRPr>
          </a:p>
        </p:txBody>
      </p:sp>
    </p:spTree>
    <p:extLst>
      <p:ext uri="{BB962C8B-B14F-4D97-AF65-F5344CB8AC3E}">
        <p14:creationId xmlns:p14="http://schemas.microsoft.com/office/powerpoint/2010/main" val="3258066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C2315-6331-67F0-478E-50E8F9FBF8E7}"/>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94D9001C-3D28-49A0-5ACD-2DB1E14D8C54}"/>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8F840B50-0BFB-BC3A-1081-F750046FCC60}"/>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98</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F971ED72-1159-C4C0-0FE8-F03D5FD34AE9}"/>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要因</a:t>
            </a:r>
            <a:endParaRPr kumimoji="1" lang="en-US" altLang="ja-JP" sz="2800" b="1" i="0" u="none" strike="noStrike" kern="0" cap="none" spc="0" normalizeH="0" baseline="0" noProof="0" dirty="0">
              <a:ln>
                <a:noFill/>
              </a:ln>
              <a:effectLst/>
              <a:uLnTx/>
              <a:uFillTx/>
              <a:latin typeface="Meiryo UI"/>
              <a:ea typeface="Meiryo UI"/>
              <a:cs typeface="+mn-cs"/>
            </a:endParaRPr>
          </a:p>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endParaRPr kumimoji="1" lang="en-US" altLang="ja-JP" sz="2800" b="1" i="0" u="none" strike="noStrike" kern="0" cap="none" spc="0" normalizeH="0" baseline="0" noProof="0" dirty="0">
              <a:ln>
                <a:noFill/>
              </a:ln>
              <a:effectLst/>
              <a:uLnTx/>
              <a:uFillTx/>
              <a:latin typeface="Meiryo UI"/>
              <a:ea typeface="Meiryo UI"/>
              <a:cs typeface="+mn-cs"/>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外部に持ち出す情報や記録媒体の暗号化確認、持ち出す際の申請・承認手順に不備があると漏えいが起きやすい</a:t>
            </a:r>
            <a:endParaRPr kumimoji="1" lang="en-US" altLang="ja-JP" sz="2500" b="1" i="0" u="none" strike="noStrike" kern="0" cap="none" spc="0" normalizeH="0" baseline="0" noProof="0" dirty="0">
              <a:ln>
                <a:noFill/>
              </a:ln>
              <a:solidFill>
                <a:srgbClr val="24235C"/>
              </a:solidFill>
              <a:effectLst/>
              <a:uLnTx/>
              <a:uFillTx/>
              <a:latin typeface="Meiryo UI"/>
              <a:ea typeface="Meiryo UI"/>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2800" b="1" i="0" u="sng" strike="noStrike" kern="0" cap="none" spc="0" normalizeH="0" baseline="0" noProof="0" dirty="0">
              <a:ln>
                <a:noFill/>
              </a:ln>
              <a:solidFill>
                <a:srgbClr val="24235C"/>
              </a:solidFill>
              <a:effectLst/>
              <a:uLnTx/>
              <a:uFillTx/>
              <a:latin typeface="Meiryo UI"/>
              <a:ea typeface="Meiryo UI"/>
            </a:endParaRPr>
          </a:p>
          <a:p>
            <a:pPr marL="342899" marR="0" lvl="1" indent="0" algn="l" defTabSz="914400" rtl="0" eaLnBrk="1" fontAlgn="base" latinLnBrk="0" hangingPunct="1">
              <a:lnSpc>
                <a:spcPct val="100000"/>
              </a:lnSpc>
              <a:spcBef>
                <a:spcPct val="20000"/>
              </a:spcBef>
              <a:spcAft>
                <a:spcPct val="0"/>
              </a:spcAft>
              <a:buClr>
                <a:srgbClr val="FF0000"/>
              </a:buClr>
              <a:buSzTx/>
              <a:buFont typeface="Arial" charset="0"/>
              <a:buNone/>
              <a:tabLst/>
              <a:defRPr/>
            </a:pPr>
            <a:endParaRPr kumimoji="1" lang="en-US" altLang="ja-JP" sz="2800" b="1" i="0" u="sng" strike="noStrike" kern="0" cap="none" spc="0" normalizeH="0" baseline="0" noProof="0" dirty="0">
              <a:ln>
                <a:noFill/>
              </a:ln>
              <a:solidFill>
                <a:srgbClr val="24235C"/>
              </a:solidFill>
              <a:effectLst/>
              <a:uLnTx/>
              <a:uFillTx/>
              <a:latin typeface="Meiryo UI"/>
              <a:ea typeface="Meiryo UI"/>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500" b="1" i="0" u="none" strike="noStrike" kern="0" cap="none" spc="0" normalizeH="0" baseline="0" noProof="0" dirty="0">
                <a:ln>
                  <a:noFill/>
                </a:ln>
                <a:solidFill>
                  <a:srgbClr val="24235C"/>
                </a:solidFill>
                <a:effectLst/>
                <a:uLnTx/>
                <a:uFillTx/>
                <a:latin typeface="Meiryo UI"/>
                <a:ea typeface="Meiryo UI"/>
              </a:rPr>
              <a:t>組織が利用しているドメインと似たドメインのメールアドレス</a:t>
            </a:r>
            <a:r>
              <a:rPr kumimoji="1" lang="en-US" altLang="ja-JP" sz="2500" b="1" i="0" u="none" strike="noStrike" kern="0" cap="none" spc="0" normalizeH="0" baseline="0" noProof="0" dirty="0">
                <a:ln>
                  <a:noFill/>
                </a:ln>
                <a:solidFill>
                  <a:srgbClr val="24235C"/>
                </a:solidFill>
                <a:effectLst/>
                <a:uLnTx/>
                <a:uFillTx/>
                <a:latin typeface="Meiryo UI"/>
                <a:ea typeface="Meiryo UI"/>
              </a:rPr>
              <a:t>(</a:t>
            </a:r>
            <a:r>
              <a:rPr kumimoji="1" lang="ja-JP" altLang="en-US" sz="2500" b="1" i="0" u="sng" strike="noStrike" kern="0" cap="none" spc="0" normalizeH="0" baseline="0" noProof="0" dirty="0">
                <a:ln>
                  <a:noFill/>
                </a:ln>
                <a:solidFill>
                  <a:srgbClr val="FF0000"/>
                </a:solidFill>
                <a:effectLst/>
                <a:uLnTx/>
                <a:uFillTx/>
                <a:latin typeface="Meiryo UI"/>
                <a:ea typeface="Meiryo UI"/>
              </a:rPr>
              <a:t>ドッペルゲンガードメイン</a:t>
            </a:r>
            <a:r>
              <a:rPr kumimoji="1" lang="en-US" altLang="ja-JP" sz="2500" b="1" i="0" u="none" strike="noStrike" kern="0" cap="none" spc="0" normalizeH="0" baseline="0" noProof="0" dirty="0">
                <a:ln>
                  <a:noFill/>
                </a:ln>
                <a:solidFill>
                  <a:srgbClr val="24235C"/>
                </a:solidFill>
                <a:effectLst/>
                <a:uLnTx/>
                <a:uFillTx/>
                <a:latin typeface="Meiryo UI"/>
                <a:ea typeface="Meiryo UI"/>
              </a:rPr>
              <a:t>)</a:t>
            </a:r>
            <a:r>
              <a:rPr kumimoji="1" lang="ja-JP" altLang="en-US" sz="2500" b="1" i="0" u="none" strike="noStrike" kern="0" cap="none" spc="0" normalizeH="0" baseline="0" noProof="0" dirty="0">
                <a:ln>
                  <a:noFill/>
                </a:ln>
                <a:solidFill>
                  <a:srgbClr val="24235C"/>
                </a:solidFill>
                <a:effectLst/>
                <a:uLnTx/>
                <a:uFillTx/>
                <a:latin typeface="Meiryo UI"/>
                <a:ea typeface="Meiryo UI"/>
              </a:rPr>
              <a:t>を、第三者が悪意をもって</a:t>
            </a:r>
            <a:r>
              <a:rPr kumimoji="1" lang="ja-JP" altLang="en-US" sz="2500" b="1" i="0" u="none" strike="noStrike" kern="0" cap="none" spc="0" normalizeH="0" baseline="0" noProof="0" dirty="0">
                <a:ln>
                  <a:noFill/>
                </a:ln>
                <a:solidFill>
                  <a:srgbClr val="D2D4D1">
                    <a:lumMod val="10000"/>
                  </a:srgbClr>
                </a:solidFill>
                <a:effectLst/>
                <a:uLnTx/>
                <a:uFillTx/>
                <a:latin typeface="Meiryo UI"/>
                <a:ea typeface="Meiryo UI"/>
              </a:rPr>
              <a:t>　　　</a:t>
            </a:r>
            <a:r>
              <a:rPr kumimoji="1" lang="ja-JP" altLang="en-US" sz="2500" b="1" i="0" u="sng" strike="noStrike" kern="0" cap="none" spc="0" normalizeH="0" baseline="0" noProof="0" dirty="0">
                <a:ln>
                  <a:noFill/>
                </a:ln>
                <a:solidFill>
                  <a:srgbClr val="FF0000"/>
                </a:solidFill>
                <a:effectLst/>
                <a:uLnTx/>
                <a:uFillTx/>
                <a:latin typeface="Meiryo UI"/>
                <a:ea typeface="Meiryo UI"/>
              </a:rPr>
              <a:t>あらかじめ準備</a:t>
            </a:r>
            <a:r>
              <a:rPr kumimoji="1" lang="ja-JP" altLang="en-US" sz="2500" b="1" i="0" u="none" strike="noStrike" kern="0" cap="none" spc="0" normalizeH="0" baseline="0" noProof="0" dirty="0">
                <a:ln>
                  <a:noFill/>
                </a:ln>
                <a:solidFill>
                  <a:srgbClr val="24235C"/>
                </a:solidFill>
                <a:effectLst/>
                <a:uLnTx/>
                <a:uFillTx/>
                <a:latin typeface="Meiryo UI"/>
                <a:ea typeface="Meiryo UI"/>
              </a:rPr>
              <a:t>している</a:t>
            </a:r>
            <a:endParaRPr kumimoji="1" lang="en-US" altLang="ja-JP" sz="2500" b="1" i="0" u="sng" strike="noStrike" kern="0" cap="none" spc="0" normalizeH="0" baseline="0" noProof="0" dirty="0">
              <a:ln>
                <a:noFill/>
              </a:ln>
              <a:solidFill>
                <a:srgbClr val="24235C"/>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a:ea typeface="Meiryo UI"/>
              </a:rPr>
              <a:t>従業員がそのメールアドレスに</a:t>
            </a:r>
            <a:r>
              <a:rPr kumimoji="1" lang="ja-JP" altLang="en-US" sz="2300" b="0" i="0" u="sng" strike="noStrike" kern="0" cap="none" spc="0" normalizeH="0" baseline="0" noProof="0" dirty="0">
                <a:ln>
                  <a:noFill/>
                </a:ln>
                <a:solidFill>
                  <a:srgbClr val="FF0000"/>
                </a:solidFill>
                <a:effectLst/>
                <a:uLnTx/>
                <a:uFillTx/>
                <a:latin typeface="Meiryo UI"/>
                <a:ea typeface="Meiryo UI"/>
              </a:rPr>
              <a:t>誤送信したタイミング</a:t>
            </a:r>
            <a:r>
              <a:rPr kumimoji="1" lang="ja-JP" altLang="en-US" sz="2300" b="0" i="0" u="none" strike="noStrike" kern="0" cap="none" spc="0" normalizeH="0" baseline="0" noProof="0" dirty="0">
                <a:ln>
                  <a:noFill/>
                </a:ln>
                <a:solidFill>
                  <a:srgbClr val="24235C"/>
                </a:solidFill>
                <a:effectLst/>
                <a:uLnTx/>
                <a:uFillTx/>
                <a:latin typeface="Meiryo UI"/>
                <a:ea typeface="Meiryo UI"/>
              </a:rPr>
              <a:t>で情報が　　漏えいする</a:t>
            </a:r>
          </a:p>
        </p:txBody>
      </p:sp>
      <p:sp>
        <p:nvSpPr>
          <p:cNvPr id="10" name="コンテンツ プレースホルダー 2">
            <a:extLst>
              <a:ext uri="{FF2B5EF4-FFF2-40B4-BE49-F238E27FC236}">
                <a16:creationId xmlns:a16="http://schemas.microsoft.com/office/drawing/2014/main" id="{6797A290-3BFC-A91B-B941-D8FC559AC5B5}"/>
              </a:ext>
            </a:extLst>
          </p:cNvPr>
          <p:cNvSpPr txBox="1">
            <a:spLocks/>
          </p:cNvSpPr>
          <p:nvPr/>
        </p:nvSpPr>
        <p:spPr bwMode="auto">
          <a:xfrm>
            <a:off x="589820" y="15884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・組織の規程および情報の取扱い手順の不備</a:t>
            </a:r>
            <a:endParaRPr lang="en-US" altLang="ja-JP" sz="2800" b="1" kern="0" dirty="0">
              <a:solidFill>
                <a:prstClr val="white"/>
              </a:solidFill>
              <a:latin typeface="Meiryo UI"/>
              <a:ea typeface="Meiryo UI"/>
            </a:endParaRPr>
          </a:p>
        </p:txBody>
      </p:sp>
      <p:sp>
        <p:nvSpPr>
          <p:cNvPr id="11" name="コンテンツ プレースホルダー 2">
            <a:extLst>
              <a:ext uri="{FF2B5EF4-FFF2-40B4-BE49-F238E27FC236}">
                <a16:creationId xmlns:a16="http://schemas.microsoft.com/office/drawing/2014/main" id="{8885C17C-ED31-6FE7-8D50-7D8A97193F05}"/>
              </a:ext>
            </a:extLst>
          </p:cNvPr>
          <p:cNvSpPr txBox="1">
            <a:spLocks/>
          </p:cNvSpPr>
          <p:nvPr/>
        </p:nvSpPr>
        <p:spPr bwMode="auto">
          <a:xfrm>
            <a:off x="589820" y="3254072"/>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Font typeface="Wingdings" pitchFamily="2" charset="2"/>
              <a:buNone/>
              <a:defRPr/>
            </a:pPr>
            <a:r>
              <a:rPr lang="ja-JP" altLang="en-US" sz="2800" b="1" kern="0" dirty="0">
                <a:solidFill>
                  <a:prstClr val="white"/>
                </a:solidFill>
                <a:latin typeface="Meiryo UI"/>
                <a:ea typeface="Meiryo UI"/>
              </a:rPr>
              <a:t>・誤送信を当て込んだ偽ドメインの存在</a:t>
            </a:r>
            <a:endParaRPr lang="en-US" altLang="ja-JP" sz="2800" b="1" kern="0" dirty="0">
              <a:solidFill>
                <a:prstClr val="white"/>
              </a:solidFill>
              <a:latin typeface="Meiryo UI"/>
              <a:ea typeface="Meiryo UI"/>
            </a:endParaRPr>
          </a:p>
        </p:txBody>
      </p:sp>
    </p:spTree>
    <p:extLst>
      <p:ext uri="{BB962C8B-B14F-4D97-AF65-F5344CB8AC3E}">
        <p14:creationId xmlns:p14="http://schemas.microsoft.com/office/powerpoint/2010/main" val="28908316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03094-4286-1260-41C8-A3DD1605C4EB}"/>
            </a:ext>
          </a:extLst>
        </p:cNvPr>
        <p:cNvGrpSpPr/>
        <p:nvPr/>
      </p:nvGrpSpPr>
      <p:grpSpPr>
        <a:xfrm>
          <a:off x="0" y="0"/>
          <a:ext cx="0" cy="0"/>
          <a:chOff x="0" y="0"/>
          <a:chExt cx="0" cy="0"/>
        </a:xfrm>
      </p:grpSpPr>
      <p:sp>
        <p:nvSpPr>
          <p:cNvPr id="3" name="タイトル 8">
            <a:extLst>
              <a:ext uri="{FF2B5EF4-FFF2-40B4-BE49-F238E27FC236}">
                <a16:creationId xmlns:a16="http://schemas.microsoft.com/office/drawing/2014/main" id="{7E26E579-C942-BE4A-04EC-BC0E19D899D5}"/>
              </a:ext>
            </a:extLst>
          </p:cNvPr>
          <p:cNvSpPr txBox="1">
            <a:spLocks/>
          </p:cNvSpPr>
          <p:nvPr/>
        </p:nvSpPr>
        <p:spPr bwMode="auto">
          <a:xfrm>
            <a:off x="424800" y="363600"/>
            <a:ext cx="8064292" cy="676276"/>
          </a:xfrm>
          <a:prstGeom prst="rect">
            <a:avLst/>
          </a:prstGeom>
          <a:solidFill>
            <a:srgbClr val="FFFFFF">
              <a:alpha val="0"/>
            </a:srgb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defTabSz="914400">
              <a:defRPr/>
            </a:pPr>
            <a:r>
              <a:rPr lang="en-US" altLang="ja-JP" kern="0" dirty="0">
                <a:solidFill>
                  <a:schemeClr val="tx1"/>
                </a:solidFill>
              </a:rPr>
              <a:t>【10</a:t>
            </a:r>
            <a:r>
              <a:rPr lang="ja-JP" altLang="en-US" kern="0" dirty="0">
                <a:solidFill>
                  <a:schemeClr val="tx1"/>
                </a:solidFill>
              </a:rPr>
              <a:t>位</a:t>
            </a:r>
            <a:r>
              <a:rPr lang="en-US" altLang="ja-JP" kern="0" dirty="0">
                <a:solidFill>
                  <a:schemeClr val="tx1"/>
                </a:solidFill>
              </a:rPr>
              <a:t>】</a:t>
            </a:r>
            <a:r>
              <a:rPr lang="ja-JP" altLang="en-US" kern="0" dirty="0">
                <a:solidFill>
                  <a:schemeClr val="tx1"/>
                </a:solidFill>
              </a:rPr>
              <a:t>不注意による情報漏えい等</a:t>
            </a:r>
          </a:p>
        </p:txBody>
      </p:sp>
      <p:sp>
        <p:nvSpPr>
          <p:cNvPr id="7" name="スライド番号プレースホルダー 4">
            <a:extLst>
              <a:ext uri="{FF2B5EF4-FFF2-40B4-BE49-F238E27FC236}">
                <a16:creationId xmlns:a16="http://schemas.microsoft.com/office/drawing/2014/main" id="{09D5DA9D-337B-83DD-19F8-B81C31D0843B}"/>
              </a:ext>
            </a:extLst>
          </p:cNvPr>
          <p:cNvSpPr txBox="1">
            <a:spLocks/>
          </p:cNvSpPr>
          <p:nvPr/>
        </p:nvSpPr>
        <p:spPr bwMode="auto">
          <a:xfrm>
            <a:off x="9203267" y="6453189"/>
            <a:ext cx="28448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60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721F58E-FF0A-4E20-95E1-27782925FA6E}" type="slidenum">
              <a:rPr lang="en-US" altLang="ja-JP" smtClean="0">
                <a:solidFill>
                  <a:prstClr val="black"/>
                </a:solidFill>
                <a:latin typeface="Arial" panose="020B0604020202020204"/>
                <a:ea typeface="ＭＳ Ｐゴシック" panose="020B0600070205080204" pitchFamily="50" charset="-128"/>
              </a:rPr>
              <a:pPr>
                <a:defRPr/>
              </a:pPr>
              <a:t>99</a:t>
            </a:fld>
            <a:endParaRPr lang="en-US" altLang="ja-JP" dirty="0">
              <a:solidFill>
                <a:prstClr val="black"/>
              </a:solidFill>
              <a:latin typeface="Arial" panose="020B0604020202020204"/>
              <a:ea typeface="ＭＳ Ｐゴシック" panose="020B0600070205080204" pitchFamily="50" charset="-128"/>
            </a:endParaRPr>
          </a:p>
        </p:txBody>
      </p:sp>
      <p:sp>
        <p:nvSpPr>
          <p:cNvPr id="9" name="コンテンツ プレースホルダー 9">
            <a:extLst>
              <a:ext uri="{FF2B5EF4-FFF2-40B4-BE49-F238E27FC236}">
                <a16:creationId xmlns:a16="http://schemas.microsoft.com/office/drawing/2014/main" id="{BBEA6A55-C309-BBC1-B41D-33A5F5CB1396}"/>
              </a:ext>
            </a:extLst>
          </p:cNvPr>
          <p:cNvSpPr txBox="1">
            <a:spLocks/>
          </p:cNvSpPr>
          <p:nvPr/>
        </p:nvSpPr>
        <p:spPr bwMode="auto">
          <a:xfrm>
            <a:off x="480910" y="1097094"/>
            <a:ext cx="8349812" cy="5295317"/>
          </a:xfrm>
          <a:prstGeom prst="rect">
            <a:avLst/>
          </a:prstGeom>
          <a:solidFill>
            <a:srgbClr val="FFFFFF">
              <a:alpha val="0"/>
            </a:srgb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257174" marR="0" lvl="0" indent="-257174" algn="l" defTabSz="914400" rtl="0" eaLnBrk="1" fontAlgn="base" latinLnBrk="0" hangingPunct="1">
              <a:lnSpc>
                <a:spcPct val="100000"/>
              </a:lnSpc>
              <a:spcBef>
                <a:spcPct val="20000"/>
              </a:spcBef>
              <a:spcAft>
                <a:spcPct val="0"/>
              </a:spcAft>
              <a:buClr>
                <a:srgbClr val="000066"/>
              </a:buClr>
              <a:buSzTx/>
              <a:buFont typeface="Wingdings" pitchFamily="2" charset="2"/>
              <a:buChar char="s"/>
              <a:tabLst/>
              <a:defRPr/>
            </a:pPr>
            <a:r>
              <a:rPr kumimoji="1" lang="ja-JP" altLang="en-US" sz="2800" b="1" i="0" u="none" strike="noStrike" kern="0" cap="none" spc="0" normalizeH="0" baseline="0" noProof="0" dirty="0">
                <a:ln>
                  <a:noFill/>
                </a:ln>
                <a:effectLst/>
                <a:uLnTx/>
                <a:uFillTx/>
                <a:latin typeface="Meiryo UI"/>
                <a:ea typeface="Meiryo UI"/>
                <a:cs typeface="+mn-cs"/>
              </a:rPr>
              <a:t>不注意による情報漏えいの例</a:t>
            </a:r>
            <a:endParaRPr kumimoji="1" lang="en-US" altLang="ja-JP" sz="2800" b="1" i="0" u="none" strike="noStrike" kern="0" cap="none" spc="0" normalizeH="0" baseline="0" noProof="0" dirty="0">
              <a:ln>
                <a:noFill/>
              </a:ln>
              <a:effectLst/>
              <a:uLnTx/>
              <a:uFillTx/>
              <a:latin typeface="Meiryo UI"/>
              <a:ea typeface="Meiryo UI"/>
              <a:cs typeface="+mn-cs"/>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a:ea typeface="Meiryo UI"/>
              </a:rPr>
              <a:t>メールの誤送信</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none" strike="noStrike" kern="0" cap="none" spc="0" normalizeH="0" baseline="0" noProof="0" dirty="0">
                <a:ln>
                  <a:noFill/>
                </a:ln>
                <a:solidFill>
                  <a:srgbClr val="24235C"/>
                </a:solidFill>
                <a:effectLst/>
                <a:uLnTx/>
                <a:uFillTx/>
                <a:latin typeface="Meiryo UI"/>
                <a:ea typeface="Meiryo UI"/>
              </a:rPr>
              <a:t>宛先誤り、</a:t>
            </a:r>
            <a:r>
              <a:rPr kumimoji="1" lang="en-US" altLang="ja-JP" sz="2300" b="0" i="0" u="none" strike="noStrike" kern="0" cap="none" spc="0" normalizeH="0" baseline="0" noProof="0" dirty="0">
                <a:ln>
                  <a:noFill/>
                </a:ln>
                <a:solidFill>
                  <a:srgbClr val="24235C"/>
                </a:solidFill>
                <a:effectLst/>
                <a:uLnTx/>
                <a:uFillTx/>
                <a:latin typeface="Meiryo UI"/>
                <a:ea typeface="Meiryo UI"/>
              </a:rPr>
              <a:t>To/Cc/Bcc </a:t>
            </a:r>
            <a:r>
              <a:rPr kumimoji="1" lang="ja-JP" altLang="en-US" sz="2300" b="0" i="0" u="none" strike="noStrike" kern="0" cap="none" spc="0" normalizeH="0" baseline="0" noProof="0" dirty="0">
                <a:ln>
                  <a:noFill/>
                </a:ln>
                <a:solidFill>
                  <a:srgbClr val="24235C"/>
                </a:solidFill>
                <a:effectLst/>
                <a:uLnTx/>
                <a:uFillTx/>
                <a:latin typeface="Meiryo UI"/>
                <a:ea typeface="Meiryo UI"/>
              </a:rPr>
              <a:t>の設定間違い、　　　添付ファイル取り違え等</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800" b="0" i="0" u="none" strike="noStrike" kern="0" cap="none" spc="0" normalizeH="0" baseline="0" noProof="0" dirty="0">
              <a:ln>
                <a:noFill/>
              </a:ln>
              <a:solidFill>
                <a:srgbClr val="D2D4D1">
                  <a:lumMod val="10000"/>
                </a:srgbClr>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2300" b="0" i="0" u="sng" strike="noStrike" kern="0" cap="none" spc="0" normalizeH="0" baseline="0" noProof="0" dirty="0">
                <a:ln>
                  <a:noFill/>
                </a:ln>
                <a:solidFill>
                  <a:srgbClr val="FF0000"/>
                </a:solidFill>
                <a:effectLst/>
                <a:uLnTx/>
                <a:uFillTx/>
                <a:latin typeface="Meiryo UI"/>
                <a:ea typeface="Meiryo UI"/>
              </a:rPr>
              <a:t>Web </a:t>
            </a:r>
            <a:r>
              <a:rPr kumimoji="1" lang="ja-JP" altLang="en-US" sz="2300" b="0" i="0" u="sng" strike="noStrike" kern="0" cap="none" spc="0" normalizeH="0" baseline="0" noProof="0" dirty="0">
                <a:ln>
                  <a:noFill/>
                </a:ln>
                <a:solidFill>
                  <a:srgbClr val="FF0000"/>
                </a:solidFill>
                <a:effectLst/>
                <a:uLnTx/>
                <a:uFillTx/>
                <a:latin typeface="Meiryo UI"/>
                <a:ea typeface="Meiryo UI"/>
              </a:rPr>
              <a:t>サイトの設定不備</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none" strike="noStrike" kern="0" cap="none" spc="0" normalizeH="0" baseline="0" noProof="0" dirty="0">
                <a:ln>
                  <a:noFill/>
                </a:ln>
                <a:solidFill>
                  <a:srgbClr val="24235C"/>
                </a:solidFill>
                <a:effectLst/>
                <a:uLnTx/>
                <a:uFillTx/>
                <a:latin typeface="Meiryo UI"/>
                <a:ea typeface="Meiryo UI"/>
              </a:rPr>
              <a:t>機密情報のマスキングの不備、　　　　公開ファイルや参照権限の誤り、クラウドの設定誤り等</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p>
          <a:p>
            <a:pPr marL="685796" marR="0" lvl="2" indent="0" algn="l" defTabSz="914400" rtl="0" eaLnBrk="1" fontAlgn="base" latinLnBrk="0" hangingPunct="1">
              <a:lnSpc>
                <a:spcPct val="100000"/>
              </a:lnSpc>
              <a:spcBef>
                <a:spcPct val="20000"/>
              </a:spcBef>
              <a:spcAft>
                <a:spcPct val="0"/>
              </a:spcAft>
              <a:buClr>
                <a:srgbClr val="000066"/>
              </a:buClr>
              <a:buSzTx/>
              <a:buFont typeface="Arial" charset="0"/>
              <a:buNone/>
              <a:tabLst/>
              <a:defRPr/>
            </a:pPr>
            <a:endParaRPr kumimoji="1" lang="ja-JP" altLang="en-US" sz="800" b="0" i="0" u="none" strike="noStrike" kern="0" cap="none" spc="0" normalizeH="0" baseline="0" noProof="0" dirty="0">
              <a:ln>
                <a:noFill/>
              </a:ln>
              <a:solidFill>
                <a:srgbClr val="D2D4D1">
                  <a:lumMod val="10000"/>
                </a:srgbClr>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a:ea typeface="Meiryo UI"/>
              </a:rPr>
              <a:t>外部サイトへの安易な機密情報の入力</a:t>
            </a:r>
            <a:endParaRPr kumimoji="1" lang="en-US" altLang="ja-JP" sz="2300" b="0" i="0" u="sng" strike="noStrike" kern="0" cap="none" spc="0" normalizeH="0" baseline="0" noProof="0" dirty="0">
              <a:ln>
                <a:noFill/>
              </a:ln>
              <a:solidFill>
                <a:srgbClr val="FF0000"/>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800" b="0" i="0" u="sng" strike="noStrike" kern="0" cap="none" spc="0" normalizeH="0" baseline="0" noProof="0" dirty="0">
              <a:ln>
                <a:noFill/>
              </a:ln>
              <a:solidFill>
                <a:srgbClr val="FF0000"/>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none" strike="noStrike" kern="0" cap="none" spc="0" normalizeH="0" baseline="0" noProof="0" dirty="0">
                <a:ln>
                  <a:noFill/>
                </a:ln>
                <a:solidFill>
                  <a:srgbClr val="24235C"/>
                </a:solidFill>
                <a:effectLst/>
                <a:uLnTx/>
                <a:uFillTx/>
                <a:latin typeface="Meiryo UI"/>
                <a:ea typeface="Meiryo UI"/>
              </a:rPr>
              <a:t>機密情報を保存した</a:t>
            </a:r>
            <a:r>
              <a:rPr kumimoji="1" lang="ja-JP" altLang="en-US" sz="2300" b="0" i="0" u="sng" strike="noStrike" kern="0" cap="none" spc="0" normalizeH="0" baseline="0" noProof="0" dirty="0">
                <a:ln>
                  <a:noFill/>
                </a:ln>
                <a:solidFill>
                  <a:srgbClr val="FF0000"/>
                </a:solidFill>
                <a:effectLst/>
                <a:uLnTx/>
                <a:uFillTx/>
                <a:latin typeface="Meiryo UI"/>
                <a:ea typeface="Meiryo UI"/>
              </a:rPr>
              <a:t>情報端末</a:t>
            </a:r>
            <a:r>
              <a:rPr kumimoji="1" lang="en-US" altLang="ja-JP" sz="2300" b="0" i="0" u="none" strike="noStrike" kern="0" cap="none" spc="0" normalizeH="0" baseline="0" noProof="0" dirty="0">
                <a:ln>
                  <a:noFill/>
                </a:ln>
                <a:solidFill>
                  <a:srgbClr val="24235C"/>
                </a:solidFill>
                <a:effectLst/>
                <a:uLnTx/>
                <a:uFillTx/>
                <a:latin typeface="Meiryo UI"/>
                <a:ea typeface="Meiryo UI"/>
              </a:rPr>
              <a:t>(PC </a:t>
            </a:r>
            <a:r>
              <a:rPr kumimoji="1" lang="ja-JP" altLang="en-US" sz="2300" b="0" i="0" u="none" strike="noStrike" kern="0" cap="none" spc="0" normalizeH="0" baseline="0" noProof="0" dirty="0">
                <a:ln>
                  <a:noFill/>
                </a:ln>
                <a:solidFill>
                  <a:srgbClr val="24235C"/>
                </a:solidFill>
                <a:effectLst/>
                <a:uLnTx/>
                <a:uFillTx/>
                <a:latin typeface="Meiryo UI"/>
                <a:ea typeface="Meiryo UI"/>
              </a:rPr>
              <a:t>やスマートフォン等</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none" strike="noStrike" kern="0" cap="none" spc="0" normalizeH="0" baseline="0" noProof="0" dirty="0">
                <a:ln>
                  <a:noFill/>
                </a:ln>
                <a:solidFill>
                  <a:srgbClr val="24235C"/>
                </a:solidFill>
                <a:effectLst/>
                <a:uLnTx/>
                <a:uFillTx/>
                <a:latin typeface="Meiryo UI"/>
                <a:ea typeface="Meiryo UI"/>
              </a:rPr>
              <a:t>、   　　</a:t>
            </a:r>
            <a:r>
              <a:rPr kumimoji="1" lang="ja-JP" altLang="en-US" sz="2300" b="0" i="0" u="sng" strike="noStrike" kern="0" cap="none" spc="0" normalizeH="0" baseline="0" noProof="0" dirty="0">
                <a:ln>
                  <a:noFill/>
                </a:ln>
                <a:solidFill>
                  <a:srgbClr val="FF0000"/>
                </a:solidFill>
                <a:effectLst/>
                <a:uLnTx/>
                <a:uFillTx/>
                <a:latin typeface="Meiryo UI"/>
                <a:ea typeface="Meiryo UI"/>
              </a:rPr>
              <a:t>記録媒体</a:t>
            </a:r>
            <a:r>
              <a:rPr kumimoji="1" lang="en-US" altLang="ja-JP" sz="2300" b="0" i="0" u="none" strike="noStrike" kern="0" cap="none" spc="0" normalizeH="0" baseline="0" noProof="0" dirty="0">
                <a:ln>
                  <a:noFill/>
                </a:ln>
                <a:solidFill>
                  <a:srgbClr val="24235C"/>
                </a:solidFill>
                <a:effectLst/>
                <a:uLnTx/>
                <a:uFillTx/>
                <a:latin typeface="Meiryo UI"/>
                <a:ea typeface="Meiryo UI"/>
              </a:rPr>
              <a:t>(USB </a:t>
            </a:r>
            <a:r>
              <a:rPr kumimoji="1" lang="ja-JP" altLang="en-US" sz="2300" b="0" i="0" u="none" strike="noStrike" kern="0" cap="none" spc="0" normalizeH="0" baseline="0" noProof="0" dirty="0">
                <a:ln>
                  <a:noFill/>
                </a:ln>
                <a:solidFill>
                  <a:srgbClr val="24235C"/>
                </a:solidFill>
                <a:effectLst/>
                <a:uLnTx/>
                <a:uFillTx/>
                <a:latin typeface="Meiryo UI"/>
                <a:ea typeface="Meiryo UI"/>
              </a:rPr>
              <a:t>メモリー等</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sng" strike="noStrike" kern="0" cap="none" spc="0" normalizeH="0" baseline="0" noProof="0" dirty="0">
                <a:ln>
                  <a:noFill/>
                </a:ln>
                <a:solidFill>
                  <a:srgbClr val="FF0000"/>
                </a:solidFill>
                <a:effectLst/>
                <a:uLnTx/>
                <a:uFillTx/>
                <a:latin typeface="Meiryo UI"/>
                <a:ea typeface="Meiryo UI"/>
              </a:rPr>
              <a:t>の紛失</a:t>
            </a:r>
            <a:endParaRPr kumimoji="1" lang="en-US" altLang="ja-JP" sz="2300" b="0" i="0" u="sng" strike="noStrike" kern="0" cap="none" spc="0" normalizeH="0" baseline="0" noProof="0" dirty="0">
              <a:ln>
                <a:noFill/>
              </a:ln>
              <a:solidFill>
                <a:srgbClr val="FF0000"/>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endParaRPr kumimoji="1" lang="ja-JP" altLang="en-US" sz="800" b="0" i="0" u="none" strike="noStrike" kern="0" cap="none" spc="0" normalizeH="0" baseline="0" noProof="0" dirty="0">
              <a:ln>
                <a:noFill/>
              </a:ln>
              <a:solidFill>
                <a:srgbClr val="D2D4D1">
                  <a:lumMod val="10000"/>
                </a:srgbClr>
              </a:solidFill>
              <a:effectLst/>
              <a:uLnTx/>
              <a:uFillTx/>
              <a:latin typeface="Meiryo UI"/>
              <a:ea typeface="Meiryo UI"/>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ja-JP" altLang="en-US" sz="2300" b="0" i="0" u="sng" strike="noStrike" kern="0" cap="none" spc="0" normalizeH="0" baseline="0" noProof="0" dirty="0">
                <a:ln>
                  <a:noFill/>
                </a:ln>
                <a:solidFill>
                  <a:srgbClr val="FF0000"/>
                </a:solidFill>
                <a:effectLst/>
                <a:uLnTx/>
                <a:uFillTx/>
                <a:latin typeface="Meiryo UI"/>
                <a:ea typeface="Meiryo UI"/>
              </a:rPr>
              <a:t>重要書類</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none" strike="noStrike" kern="0" cap="none" spc="0" normalizeH="0" baseline="0" noProof="0" dirty="0">
                <a:ln>
                  <a:noFill/>
                </a:ln>
                <a:solidFill>
                  <a:srgbClr val="24235C"/>
                </a:solidFill>
                <a:effectLst/>
                <a:uLnTx/>
                <a:uFillTx/>
                <a:latin typeface="Meiryo UI"/>
                <a:ea typeface="Meiryo UI"/>
              </a:rPr>
              <a:t>紙媒体</a:t>
            </a:r>
            <a:r>
              <a:rPr kumimoji="1" lang="en-US" altLang="ja-JP" sz="2300" b="0" i="0" u="none" strike="noStrike" kern="0" cap="none" spc="0" normalizeH="0" baseline="0" noProof="0" dirty="0">
                <a:ln>
                  <a:noFill/>
                </a:ln>
                <a:solidFill>
                  <a:srgbClr val="24235C"/>
                </a:solidFill>
                <a:effectLst/>
                <a:uLnTx/>
                <a:uFillTx/>
                <a:latin typeface="Meiryo UI"/>
                <a:ea typeface="Meiryo UI"/>
              </a:rPr>
              <a:t>)</a:t>
            </a:r>
            <a:r>
              <a:rPr kumimoji="1" lang="ja-JP" altLang="en-US" sz="2300" b="0" i="0" u="sng" strike="noStrike" kern="0" cap="none" spc="0" normalizeH="0" baseline="0" noProof="0" dirty="0">
                <a:ln>
                  <a:noFill/>
                </a:ln>
                <a:solidFill>
                  <a:srgbClr val="FF0000"/>
                </a:solidFill>
                <a:effectLst/>
                <a:uLnTx/>
                <a:uFillTx/>
                <a:latin typeface="Meiryo UI"/>
                <a:ea typeface="Meiryo UI"/>
              </a:rPr>
              <a:t>の紛失</a:t>
            </a:r>
          </a:p>
        </p:txBody>
      </p:sp>
    </p:spTree>
    <p:extLst>
      <p:ext uri="{BB962C8B-B14F-4D97-AF65-F5344CB8AC3E}">
        <p14:creationId xmlns:p14="http://schemas.microsoft.com/office/powerpoint/2010/main" val="9243098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PA2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13249</Words>
  <Application>Microsoft Office PowerPoint</Application>
  <PresentationFormat>ワイド画面</PresentationFormat>
  <Paragraphs>1323</Paragraphs>
  <Slides>108</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108</vt:i4>
      </vt:variant>
    </vt:vector>
  </HeadingPairs>
  <TitlesOfParts>
    <vt:vector size="119" baseType="lpstr">
      <vt:lpstr>HGP創英角ｺﾞｼｯｸUB</vt:lpstr>
      <vt:lpstr>IPAゴシック</vt:lpstr>
      <vt:lpstr>Meiryo UI</vt:lpstr>
      <vt:lpstr>ＭＳ</vt:lpstr>
      <vt:lpstr>ＭＳ Ｐゴシック</vt:lpstr>
      <vt:lpstr>游ゴシック</vt:lpstr>
      <vt:lpstr>游ゴシック Light</vt:lpstr>
      <vt:lpstr>Arial</vt:lpstr>
      <vt:lpstr>Wingdings</vt:lpstr>
      <vt:lpstr>Office テーマ</vt:lpstr>
      <vt:lpstr>IPA2004</vt:lpstr>
      <vt:lpstr>本資料の使用条件</vt:lpstr>
      <vt:lpstr>情報セキュリティ10大脅威　2025 ～どこから攻撃されても防御ができる十分なセキュリティ対策を～ [組織編]</vt:lpstr>
      <vt:lpstr>「情報セキュリティ10大脅威」とは？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セキュリティプレゼンター向け　情報セキュリティ10大脅威 2025説明スライド</dc:title>
  <dc:creator/>
  <cp:lastModifiedBy/>
  <cp:revision>1</cp:revision>
  <dcterms:created xsi:type="dcterms:W3CDTF">2026-01-14T01:25:15Z</dcterms:created>
  <dcterms:modified xsi:type="dcterms:W3CDTF">2026-01-14T01:27:07Z</dcterms:modified>
</cp:coreProperties>
</file>