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85" r:id="rId1"/>
  </p:sldMasterIdLst>
  <p:notesMasterIdLst>
    <p:notesMasterId r:id="rId23"/>
  </p:notesMasterIdLst>
  <p:handoutMasterIdLst>
    <p:handoutMasterId r:id="rId24"/>
  </p:handoutMasterIdLst>
  <p:sldIdLst>
    <p:sldId id="770" r:id="rId2"/>
    <p:sldId id="756" r:id="rId3"/>
    <p:sldId id="819" r:id="rId4"/>
    <p:sldId id="772" r:id="rId5"/>
    <p:sldId id="805" r:id="rId6"/>
    <p:sldId id="813" r:id="rId7"/>
    <p:sldId id="806" r:id="rId8"/>
    <p:sldId id="812" r:id="rId9"/>
    <p:sldId id="807" r:id="rId10"/>
    <p:sldId id="823" r:id="rId11"/>
    <p:sldId id="808" r:id="rId12"/>
    <p:sldId id="809" r:id="rId13"/>
    <p:sldId id="815" r:id="rId14"/>
    <p:sldId id="810" r:id="rId15"/>
    <p:sldId id="816" r:id="rId16"/>
    <p:sldId id="824" r:id="rId17"/>
    <p:sldId id="811" r:id="rId18"/>
    <p:sldId id="820" r:id="rId19"/>
    <p:sldId id="821" r:id="rId20"/>
    <p:sldId id="782" r:id="rId21"/>
    <p:sldId id="822" r:id="rId22"/>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98" autoAdjust="0"/>
    <p:restoredTop sz="57670" autoAdjust="0"/>
  </p:normalViewPr>
  <p:slideViewPr>
    <p:cSldViewPr snapToGrid="0">
      <p:cViewPr varScale="1">
        <p:scale>
          <a:sx n="46" d="100"/>
          <a:sy n="46" d="100"/>
        </p:scale>
        <p:origin x="1452" y="54"/>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64" d="100"/>
          <a:sy n="64" d="100"/>
        </p:scale>
        <p:origin x="25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5326" y="4708525"/>
            <a:ext cx="5642610" cy="4008626"/>
          </a:xfrm>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p:txBody>
      </p:sp>
    </p:spTree>
    <p:extLst>
      <p:ext uri="{BB962C8B-B14F-4D97-AF65-F5344CB8AC3E}">
        <p14:creationId xmlns:p14="http://schemas.microsoft.com/office/powerpoint/2010/main" val="2699234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自分の機器を持ち込んだ場合に気を付けることは何かを考える。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さて、自分の機器</a:t>
            </a:r>
            <a:r>
              <a:rPr kumimoji="1" lang="en-US" altLang="ja-JP" dirty="0"/>
              <a:t>(</a:t>
            </a:r>
            <a:r>
              <a:rPr kumimoji="1" lang="ja-JP" altLang="en-US" dirty="0"/>
              <a:t>主にスマートフォン</a:t>
            </a:r>
            <a:r>
              <a:rPr kumimoji="1" lang="en-US" altLang="ja-JP" dirty="0"/>
              <a:t>)</a:t>
            </a:r>
            <a:r>
              <a:rPr kumimoji="1" lang="ja-JP" altLang="en-US" dirty="0"/>
              <a:t>を持ち込む時に気を付けることは何でしょうか？</a:t>
            </a:r>
            <a:endParaRPr kumimoji="1" lang="en-US" altLang="ja-JP" dirty="0"/>
          </a:p>
          <a:p>
            <a:r>
              <a:rPr kumimoji="1" lang="ja-JP" altLang="en-US" dirty="0"/>
              <a:t>少し考えてみてください。</a:t>
            </a:r>
            <a:endParaRPr kumimoji="1" lang="en-US" altLang="ja-JP" dirty="0"/>
          </a:p>
          <a:p>
            <a:endParaRPr kumimoji="1" lang="ja-JP" altLang="en-US" dirty="0"/>
          </a:p>
        </p:txBody>
      </p:sp>
    </p:spTree>
    <p:extLst>
      <p:ext uri="{BB962C8B-B14F-4D97-AF65-F5344CB8AC3E}">
        <p14:creationId xmlns:p14="http://schemas.microsoft.com/office/powerpoint/2010/main" val="1790209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en-US" altLang="ja-JP" dirty="0"/>
              <a:t>BYOD</a:t>
            </a:r>
            <a:r>
              <a:rPr kumimoji="1" lang="ja-JP" altLang="en-US" dirty="0"/>
              <a:t>を導入する上で気をつけるべきこと。</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いつもプライベートで使っているスマートフォンが目の前にあることで、</a:t>
            </a:r>
            <a:endParaRPr kumimoji="1" lang="en-US" altLang="ja-JP" dirty="0"/>
          </a:p>
          <a:p>
            <a:r>
              <a:rPr kumimoji="1" lang="ja-JP" altLang="en-US" dirty="0"/>
              <a:t>授業中にも関わらずついついいつもみているアプリを開いてみたりすることがあるかもしれません。</a:t>
            </a:r>
            <a:endParaRPr kumimoji="1" lang="en-US" altLang="ja-JP" dirty="0"/>
          </a:p>
          <a:p>
            <a:endParaRPr kumimoji="1" lang="en-US" altLang="ja-JP" dirty="0"/>
          </a:p>
          <a:p>
            <a:r>
              <a:rPr kumimoji="1" lang="ja-JP" altLang="en-US" dirty="0"/>
              <a:t>また、授業に関係あることであっても話を聞くべきときに</a:t>
            </a:r>
            <a:endParaRPr kumimoji="1" lang="en-US" altLang="ja-JP" dirty="0"/>
          </a:p>
          <a:p>
            <a:r>
              <a:rPr kumimoji="1" lang="ja-JP" altLang="en-US" dirty="0"/>
              <a:t>調べ物をしてしまうことで先生の指示を聞き逃してしまうこともあるかもしれません。</a:t>
            </a:r>
            <a:endParaRPr kumimoji="1" lang="en-US" altLang="ja-JP" dirty="0"/>
          </a:p>
          <a:p>
            <a:endParaRPr kumimoji="1" lang="en-US" altLang="ja-JP" dirty="0"/>
          </a:p>
          <a:p>
            <a:endParaRPr kumimoji="1" lang="ja-JP" altLang="en-US" dirty="0"/>
          </a:p>
          <a:p>
            <a:endParaRPr kumimoji="1" lang="ja-JP" altLang="en-US" dirty="0"/>
          </a:p>
        </p:txBody>
      </p:sp>
    </p:spTree>
    <p:extLst>
      <p:ext uri="{BB962C8B-B14F-4D97-AF65-F5344CB8AC3E}">
        <p14:creationId xmlns:p14="http://schemas.microsoft.com/office/powerpoint/2010/main" val="391552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en-US" altLang="ja-JP" dirty="0"/>
              <a:t>BYOD</a:t>
            </a:r>
            <a:r>
              <a:rPr kumimoji="1" lang="ja-JP" altLang="en-US" dirty="0"/>
              <a:t>の目的は学習。</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en-US" altLang="ja-JP" dirty="0"/>
              <a:t>BYOD</a:t>
            </a:r>
            <a:r>
              <a:rPr kumimoji="1" lang="ja-JP" altLang="en-US" dirty="0"/>
              <a:t>の目的はあくまで学習の補助です。</a:t>
            </a:r>
            <a:endParaRPr kumimoji="1" lang="en-US" altLang="ja-JP" dirty="0"/>
          </a:p>
          <a:p>
            <a:r>
              <a:rPr kumimoji="1" lang="ja-JP" altLang="en-US" dirty="0"/>
              <a:t>自分の学びを助けるために使うのであって、答えを見つけることが目的ではありません。</a:t>
            </a:r>
            <a:endParaRPr kumimoji="1" lang="en-US" altLang="ja-JP" dirty="0"/>
          </a:p>
          <a:p>
            <a:endParaRPr kumimoji="1" lang="en-US" altLang="ja-JP" dirty="0"/>
          </a:p>
          <a:p>
            <a:r>
              <a:rPr kumimoji="1" lang="ja-JP" altLang="en-US" dirty="0"/>
              <a:t>そのため、インターネットが使えるからといってインターネットを使って誰かに答えを聞いたり、</a:t>
            </a:r>
            <a:endParaRPr kumimoji="1" lang="en-US" altLang="ja-JP" dirty="0"/>
          </a:p>
          <a:p>
            <a:r>
              <a:rPr kumimoji="1" lang="ja-JP" altLang="en-US" dirty="0"/>
              <a:t>似た課題の答えだけ見つけてきて丸写ししては学習になりません。</a:t>
            </a:r>
            <a:endParaRPr kumimoji="1" lang="en-US" altLang="ja-JP" dirty="0"/>
          </a:p>
          <a:p>
            <a:r>
              <a:rPr kumimoji="1" lang="ja-JP" altLang="en-US" dirty="0"/>
              <a:t>＜クリック＞</a:t>
            </a:r>
            <a:endParaRPr kumimoji="1" lang="en-US" altLang="ja-JP" dirty="0"/>
          </a:p>
          <a:p>
            <a:endParaRPr kumimoji="1" lang="en-US" altLang="ja-JP" dirty="0"/>
          </a:p>
          <a:p>
            <a:r>
              <a:rPr kumimoji="1" lang="ja-JP" altLang="en-US" dirty="0"/>
              <a:t>あくまで授業の中で使うものですので、授業者の指示にない使い方はしないように注意しましょう。</a:t>
            </a:r>
          </a:p>
        </p:txBody>
      </p:sp>
    </p:spTree>
    <p:extLst>
      <p:ext uri="{BB962C8B-B14F-4D97-AF65-F5344CB8AC3E}">
        <p14:creationId xmlns:p14="http://schemas.microsoft.com/office/powerpoint/2010/main" val="31400295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調べるサイトの信ぴょう性も意識する。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インターネットはさまざまな人が自由にデータや意見を書き込むことができます。</a:t>
            </a:r>
            <a:endParaRPr kumimoji="1" lang="en-US" altLang="ja-JP" dirty="0"/>
          </a:p>
          <a:p>
            <a:r>
              <a:rPr kumimoji="1" lang="ja-JP" altLang="en-US" dirty="0"/>
              <a:t>そのため、信ぴょう性の低い情報も多く存在します。</a:t>
            </a:r>
            <a:endParaRPr kumimoji="1" lang="en-US" altLang="ja-JP" dirty="0"/>
          </a:p>
          <a:p>
            <a:endParaRPr kumimoji="1" lang="en-US" altLang="ja-JP" dirty="0"/>
          </a:p>
          <a:p>
            <a:r>
              <a:rPr kumimoji="1" lang="ja-JP" altLang="en-US" dirty="0"/>
              <a:t>個人のブログや</a:t>
            </a:r>
            <a:r>
              <a:rPr kumimoji="1" lang="en-US" altLang="ja-JP" dirty="0"/>
              <a:t>SNS</a:t>
            </a:r>
            <a:r>
              <a:rPr kumimoji="1" lang="ja-JP" altLang="en-US" dirty="0"/>
              <a:t>の発言、一問一答の受け答えや、</a:t>
            </a:r>
            <a:endParaRPr kumimoji="1" lang="en-US" altLang="ja-JP" dirty="0"/>
          </a:p>
          <a:p>
            <a:r>
              <a:rPr kumimoji="1" lang="ja-JP" altLang="en-US" dirty="0"/>
              <a:t>引用元がわからない学説などは本当に正しいかを疑う必要があるでしょう。</a:t>
            </a:r>
          </a:p>
        </p:txBody>
      </p:sp>
    </p:spTree>
    <p:extLst>
      <p:ext uri="{BB962C8B-B14F-4D97-AF65-F5344CB8AC3E}">
        <p14:creationId xmlns:p14="http://schemas.microsoft.com/office/powerpoint/2010/main" val="1139016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著作権を意識する。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授業の中でインターネットで調べた事をまとめて制作物を作る場面もあるかもしれません。</a:t>
            </a:r>
            <a:endParaRPr kumimoji="1" lang="en-US" altLang="ja-JP" dirty="0"/>
          </a:p>
          <a:p>
            <a:r>
              <a:rPr kumimoji="1" lang="ja-JP" altLang="en-US" dirty="0"/>
              <a:t>その時に、その制作物がどのように扱われるかを意識しておく必要があります。</a:t>
            </a:r>
            <a:endParaRPr kumimoji="1" lang="en-US" altLang="ja-JP" dirty="0"/>
          </a:p>
          <a:p>
            <a:endParaRPr kumimoji="1" lang="en-US" altLang="ja-JP" dirty="0"/>
          </a:p>
          <a:p>
            <a:r>
              <a:rPr kumimoji="1" lang="ja-JP" altLang="en-US" dirty="0"/>
              <a:t>授業の中で作成したポスターを、最終的に外部のコンテストに応募する場合、</a:t>
            </a:r>
            <a:endParaRPr kumimoji="1" lang="en-US" altLang="ja-JP" dirty="0"/>
          </a:p>
          <a:p>
            <a:r>
              <a:rPr kumimoji="1" lang="ja-JP" altLang="en-US" dirty="0"/>
              <a:t>自分に著作権のない著作物を許可無しに使ってしまうと著作権法違反になる場合があります。</a:t>
            </a:r>
            <a:endParaRPr kumimoji="1" lang="en-US" altLang="ja-JP" dirty="0"/>
          </a:p>
          <a:p>
            <a:endParaRPr kumimoji="1" lang="en-US" altLang="ja-JP" dirty="0"/>
          </a:p>
          <a:p>
            <a:r>
              <a:rPr kumimoji="1" lang="ja-JP" altLang="en-US" dirty="0"/>
              <a:t>教育課程内で使う分には著作権法の例外として許されますが、</a:t>
            </a:r>
          </a:p>
          <a:p>
            <a:r>
              <a:rPr kumimoji="1" lang="ja-JP" altLang="en-US" dirty="0"/>
              <a:t>無条件で使えるわけではありません。不特定多数で共有するなどすると、</a:t>
            </a:r>
            <a:endParaRPr kumimoji="1" lang="en-US" altLang="ja-JP" dirty="0"/>
          </a:p>
          <a:p>
            <a:r>
              <a:rPr kumimoji="1" lang="ja-JP" altLang="en-US" dirty="0"/>
              <a:t>それも著作権法違反になる場合があります。</a:t>
            </a:r>
            <a:endParaRPr kumimoji="1" lang="en-US" altLang="ja-JP" dirty="0"/>
          </a:p>
          <a:p>
            <a:endParaRPr kumimoji="1" lang="en-US" altLang="ja-JP" dirty="0"/>
          </a:p>
          <a:p>
            <a:r>
              <a:rPr kumimoji="1" lang="ja-JP" altLang="en-US" dirty="0"/>
              <a:t>また、授業そのものにも著作権がありますので、勝手に録音して不特定多数に公開するなど</a:t>
            </a:r>
            <a:endParaRPr kumimoji="1" lang="en-US" altLang="ja-JP" dirty="0"/>
          </a:p>
          <a:p>
            <a:r>
              <a:rPr kumimoji="1" lang="ja-JP" altLang="en-US" dirty="0"/>
              <a:t>してはいけません。</a:t>
            </a:r>
            <a:endParaRPr kumimoji="1" lang="en-US" altLang="ja-JP" dirty="0"/>
          </a:p>
          <a:p>
            <a:endParaRPr kumimoji="1" lang="ja-JP" altLang="en-US" dirty="0"/>
          </a:p>
        </p:txBody>
      </p:sp>
    </p:spTree>
    <p:extLst>
      <p:ext uri="{BB962C8B-B14F-4D97-AF65-F5344CB8AC3E}">
        <p14:creationId xmlns:p14="http://schemas.microsoft.com/office/powerpoint/2010/main" val="38602879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肖像権にも気をつけて。</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私たちひとりひとりは肖像権があります。</a:t>
            </a:r>
            <a:endParaRPr kumimoji="1" lang="en-US" altLang="ja-JP" dirty="0"/>
          </a:p>
          <a:p>
            <a:r>
              <a:rPr kumimoji="1" lang="ja-JP" altLang="en-US" dirty="0"/>
              <a:t>スマートフォンを使えば授業のあらゆるシーンを写真に残すことができます。</a:t>
            </a:r>
            <a:endParaRPr kumimoji="1" lang="en-US" altLang="ja-JP" dirty="0"/>
          </a:p>
          <a:p>
            <a:r>
              <a:rPr kumimoji="1" lang="ja-JP" altLang="en-US" dirty="0"/>
              <a:t>授業中は先生の指示の元で使うのが当然ですが、</a:t>
            </a:r>
            <a:endParaRPr kumimoji="1" lang="en-US" altLang="ja-JP" dirty="0"/>
          </a:p>
          <a:p>
            <a:r>
              <a:rPr kumimoji="1" lang="ja-JP" altLang="en-US" dirty="0"/>
              <a:t>残念ながら授業の光景などを撮影してインターネットに投稿されている動画なども</a:t>
            </a:r>
            <a:endParaRPr kumimoji="1" lang="en-US" altLang="ja-JP" dirty="0"/>
          </a:p>
          <a:p>
            <a:r>
              <a:rPr kumimoji="1" lang="ja-JP" altLang="en-US" dirty="0"/>
              <a:t>見かけることがあります。</a:t>
            </a:r>
            <a:endParaRPr kumimoji="1" lang="en-US" altLang="ja-JP" dirty="0"/>
          </a:p>
          <a:p>
            <a:endParaRPr kumimoji="1" lang="en-US" altLang="ja-JP" dirty="0"/>
          </a:p>
          <a:p>
            <a:r>
              <a:rPr kumimoji="1" lang="ja-JP" altLang="en-US" dirty="0"/>
              <a:t>授業に限った話ではありませんが、授業中に先生や友達の写真を撮ったり、</a:t>
            </a:r>
            <a:endParaRPr kumimoji="1" lang="en-US" altLang="ja-JP" dirty="0"/>
          </a:p>
          <a:p>
            <a:r>
              <a:rPr kumimoji="1" lang="ja-JP" altLang="en-US" dirty="0"/>
              <a:t>また撮った写真をインターネットに投稿しないようにしましょう。</a:t>
            </a:r>
          </a:p>
          <a:p>
            <a:endParaRPr kumimoji="1" lang="ja-JP" altLang="en-US" dirty="0"/>
          </a:p>
        </p:txBody>
      </p:sp>
    </p:spTree>
    <p:extLst>
      <p:ext uri="{BB962C8B-B14F-4D97-AF65-F5344CB8AC3E}">
        <p14:creationId xmlns:p14="http://schemas.microsoft.com/office/powerpoint/2010/main" val="436609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節度を持って使うためには、どんな工夫をすればよいかを考える。</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では節度をもって上手に活用するためにはどうしたらよいのでしょうか？</a:t>
            </a:r>
            <a:endParaRPr kumimoji="1" lang="en-US" altLang="ja-JP" dirty="0"/>
          </a:p>
          <a:p>
            <a:r>
              <a:rPr kumimoji="1" lang="ja-JP" altLang="en-US" dirty="0"/>
              <a:t>少し考えてみてください。</a:t>
            </a:r>
            <a:endParaRPr kumimoji="1" lang="en-US" altLang="ja-JP" dirty="0"/>
          </a:p>
          <a:p>
            <a:endParaRPr kumimoji="1" lang="ja-JP" altLang="en-US" dirty="0"/>
          </a:p>
        </p:txBody>
      </p:sp>
    </p:spTree>
    <p:extLst>
      <p:ext uri="{BB962C8B-B14F-4D97-AF65-F5344CB8AC3E}">
        <p14:creationId xmlns:p14="http://schemas.microsoft.com/office/powerpoint/2010/main" val="2486015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節度を持って使うための工夫。</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授業中に通知がくると気になってしまいます。</a:t>
            </a:r>
            <a:endParaRPr kumimoji="1" lang="en-US" altLang="ja-JP" dirty="0"/>
          </a:p>
          <a:p>
            <a:r>
              <a:rPr kumimoji="1" lang="ja-JP" altLang="en-US" dirty="0"/>
              <a:t>マナーモードにして音をならなくしたり、機内モードにしてそもそも受信しないようにするなどの工夫が必要です。</a:t>
            </a:r>
            <a:endParaRPr kumimoji="1" lang="en-US" altLang="ja-JP" dirty="0"/>
          </a:p>
          <a:p>
            <a:r>
              <a:rPr kumimoji="1" lang="ja-JP" altLang="en-US" dirty="0"/>
              <a:t>また、画面が見えていると気になってしまうこともあるため、使う指示があるまではしまっておく、</a:t>
            </a:r>
            <a:endParaRPr kumimoji="1" lang="en-US" altLang="ja-JP" dirty="0"/>
          </a:p>
          <a:p>
            <a:r>
              <a:rPr kumimoji="1" lang="ja-JP" altLang="en-US" dirty="0"/>
              <a:t>机に置いておく場合も裏向きにしておくなどの工夫をすると良いでしょう。</a:t>
            </a:r>
            <a:endParaRPr kumimoji="1" lang="en-US" altLang="ja-JP" dirty="0"/>
          </a:p>
          <a:p>
            <a:endParaRPr kumimoji="1" lang="en-US" altLang="ja-JP" dirty="0"/>
          </a:p>
          <a:p>
            <a:r>
              <a:rPr kumimoji="1" lang="ja-JP" altLang="en-US" dirty="0"/>
              <a:t>基本的に授業中は「これから各自の機器を使います」という明確な指示がない限りは、</a:t>
            </a:r>
            <a:endParaRPr kumimoji="1" lang="en-US" altLang="ja-JP" dirty="0"/>
          </a:p>
          <a:p>
            <a:r>
              <a:rPr kumimoji="1" lang="ja-JP" altLang="en-US" dirty="0"/>
              <a:t>触らない、利用しないようにするとよいでしょう。</a:t>
            </a:r>
          </a:p>
        </p:txBody>
      </p:sp>
    </p:spTree>
    <p:extLst>
      <p:ext uri="{BB962C8B-B14F-4D97-AF65-F5344CB8AC3E}">
        <p14:creationId xmlns:p14="http://schemas.microsoft.com/office/powerpoint/2010/main" val="6112930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ひとりひとりのセキュリティ意識。</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共有のネットワーク環境を使用するということは、それぞれの個人のセキュリティ意識がとても大切になってきます。</a:t>
            </a:r>
            <a:endParaRPr kumimoji="1" lang="en-US" altLang="ja-JP" dirty="0"/>
          </a:p>
          <a:p>
            <a:r>
              <a:rPr kumimoji="1" lang="ja-JP" altLang="en-US" dirty="0"/>
              <a:t>誰かがウイルス感染した端末を持ち込んだ時に、ネットワークを介しての周りの人への影響が考えられます。</a:t>
            </a:r>
            <a:endParaRPr kumimoji="1" lang="en-US" altLang="ja-JP" dirty="0"/>
          </a:p>
        </p:txBody>
      </p:sp>
    </p:spTree>
    <p:extLst>
      <p:ext uri="{BB962C8B-B14F-4D97-AF65-F5344CB8AC3E}">
        <p14:creationId xmlns:p14="http://schemas.microsoft.com/office/powerpoint/2010/main" val="3540365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ひとりひとりのセキュリティ意識。</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ひとりひとりが責任をもって、セキュリティ対策を行いましょう。</a:t>
            </a:r>
            <a:endParaRPr kumimoji="1" lang="en-US" altLang="ja-JP" dirty="0"/>
          </a:p>
          <a:p>
            <a:r>
              <a:rPr kumimoji="1" lang="ja-JP" altLang="en-US" dirty="0"/>
              <a:t>スマートフォンやタブレット、パソコンを使用する者として最低限行うこととして</a:t>
            </a:r>
            <a:endParaRPr kumimoji="1" lang="en-US" altLang="ja-JP" dirty="0"/>
          </a:p>
          <a:p>
            <a:r>
              <a:rPr kumimoji="1" lang="ja-JP" altLang="en-US" dirty="0"/>
              <a:t>①セキュリティソフトの利用。</a:t>
            </a:r>
            <a:endParaRPr kumimoji="1" lang="en-US" altLang="ja-JP" dirty="0"/>
          </a:p>
          <a:p>
            <a:r>
              <a:rPr kumimoji="1" lang="ja-JP" altLang="en-US" dirty="0"/>
              <a:t>②最新のセキュリティの脅威を知る、アンテナを張ること。</a:t>
            </a:r>
            <a:endParaRPr kumimoji="1" lang="en-US" altLang="ja-JP" dirty="0"/>
          </a:p>
          <a:p>
            <a:r>
              <a:rPr kumimoji="1" lang="ja-JP" altLang="en-US" dirty="0"/>
              <a:t>③</a:t>
            </a:r>
            <a:r>
              <a:rPr kumimoji="1" lang="en-US" altLang="ja-JP" dirty="0"/>
              <a:t>OS</a:t>
            </a:r>
            <a:r>
              <a:rPr kumimoji="1" lang="ja-JP" altLang="en-US" dirty="0"/>
              <a:t>やソフトウェアを「最新」に更新する、必要性があります。</a:t>
            </a:r>
            <a:endParaRPr kumimoji="1" lang="en-US" altLang="ja-JP" dirty="0"/>
          </a:p>
          <a:p>
            <a:endParaRPr kumimoji="1" lang="en-US" altLang="ja-JP" dirty="0"/>
          </a:p>
          <a:p>
            <a:r>
              <a:rPr kumimoji="1" lang="en-US" altLang="ja-JP" dirty="0"/>
              <a:t>【</a:t>
            </a:r>
            <a:r>
              <a:rPr kumimoji="1" lang="ja-JP" altLang="en-US" dirty="0"/>
              <a:t>画面引用</a:t>
            </a:r>
            <a:r>
              <a:rPr kumimoji="1" lang="en-US" altLang="ja-JP" dirty="0"/>
              <a:t>】</a:t>
            </a:r>
          </a:p>
          <a:p>
            <a:r>
              <a:rPr kumimoji="1" lang="en-US" altLang="ja-JP" dirty="0"/>
              <a:t>IPA</a:t>
            </a:r>
            <a:r>
              <a:rPr kumimoji="1" lang="ja-JP" altLang="en-US" dirty="0"/>
              <a:t>「情報セキュリティ</a:t>
            </a:r>
            <a:r>
              <a:rPr kumimoji="1" lang="en-US" altLang="ja-JP" dirty="0"/>
              <a:t>10</a:t>
            </a:r>
            <a:r>
              <a:rPr kumimoji="1" lang="ja-JP" altLang="en-US" dirty="0"/>
              <a:t>大脅威 </a:t>
            </a:r>
            <a:r>
              <a:rPr kumimoji="1" lang="en-US" altLang="ja-JP" dirty="0"/>
              <a:t>2017</a:t>
            </a:r>
            <a:r>
              <a:rPr kumimoji="1" lang="ja-JP" altLang="en-US" dirty="0"/>
              <a:t>」</a:t>
            </a:r>
          </a:p>
          <a:p>
            <a:r>
              <a:rPr kumimoji="1" lang="en-US" altLang="ja-JP" dirty="0"/>
              <a:t>https://www.ipa.go.jp/security/10threats/ps6vr7000000bhzw-att/000058504.pdf</a:t>
            </a:r>
          </a:p>
          <a:p>
            <a:endParaRPr kumimoji="1" lang="ja-JP" altLang="en-US" dirty="0"/>
          </a:p>
        </p:txBody>
      </p:sp>
    </p:spTree>
    <p:extLst>
      <p:ext uri="{BB962C8B-B14F-4D97-AF65-F5344CB8AC3E}">
        <p14:creationId xmlns:p14="http://schemas.microsoft.com/office/powerpoint/2010/main" val="2399807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BYOD</a:t>
            </a:r>
            <a:r>
              <a:rPr kumimoji="1" lang="ja-JP" altLang="en-US" dirty="0"/>
              <a:t>の目的は学習の補助として自分の機器を使うことです。</a:t>
            </a:r>
            <a:endParaRPr kumimoji="1" lang="en-US" altLang="ja-JP" dirty="0"/>
          </a:p>
          <a:p>
            <a:r>
              <a:rPr kumimoji="1" lang="ja-JP" altLang="en-US" dirty="0"/>
              <a:t>課題以外の事には使わない、また直接答えを探すなど、自分の学習にならないような使い方は</a:t>
            </a:r>
            <a:endParaRPr kumimoji="1" lang="en-US" altLang="ja-JP" dirty="0"/>
          </a:p>
          <a:p>
            <a:r>
              <a:rPr kumimoji="1" lang="ja-JP" altLang="en-US" dirty="0"/>
              <a:t>しないようにしましょう。</a:t>
            </a:r>
            <a:endParaRPr kumimoji="1" lang="en-US" altLang="ja-JP" dirty="0"/>
          </a:p>
          <a:p>
            <a:r>
              <a:rPr kumimoji="1" lang="en-US" altLang="ja-JP" dirty="0"/>
              <a:t>ICT</a:t>
            </a:r>
            <a:r>
              <a:rPr kumimoji="1" lang="ja-JP" altLang="en-US" dirty="0"/>
              <a:t>機器は有効的、健康的に活用することが大事です。</a:t>
            </a:r>
            <a:endParaRPr kumimoji="1" lang="en-US" altLang="ja-JP" dirty="0"/>
          </a:p>
          <a:p>
            <a:endParaRPr kumimoji="1" lang="en-US" altLang="ja-JP" dirty="0"/>
          </a:p>
          <a:p>
            <a:endParaRPr kumimoji="1" lang="en-US" altLang="ja-JP" dirty="0"/>
          </a:p>
          <a:p>
            <a:endParaRPr kumimoji="1" lang="en-US" altLang="ja-JP" dirty="0"/>
          </a:p>
          <a:p>
            <a:endParaRPr kumimoji="1" lang="en-US" altLang="ja-JP" dirty="0"/>
          </a:p>
        </p:txBody>
      </p:sp>
    </p:spTree>
    <p:extLst>
      <p:ext uri="{BB962C8B-B14F-4D97-AF65-F5344CB8AC3E}">
        <p14:creationId xmlns:p14="http://schemas.microsoft.com/office/powerpoint/2010/main" val="338734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また自分自身の</a:t>
            </a:r>
            <a:r>
              <a:rPr kumimoji="1" lang="en-US" altLang="ja-JP" dirty="0"/>
              <a:t>ICT</a:t>
            </a:r>
            <a:r>
              <a:rPr kumimoji="1" lang="ja-JP" altLang="en-US" dirty="0"/>
              <a:t>機器を活用する場合には、セキュリティ意識をしっかり持ち</a:t>
            </a:r>
            <a:endParaRPr kumimoji="1" lang="en-US" altLang="ja-JP" dirty="0"/>
          </a:p>
          <a:p>
            <a:r>
              <a:rPr kumimoji="1" lang="ja-JP" altLang="en-US" dirty="0"/>
              <a:t>その対策も含めて責任のある活用を心がけましょう。</a:t>
            </a:r>
            <a:endParaRPr kumimoji="1" lang="en-US" altLang="ja-JP" dirty="0"/>
          </a:p>
          <a:p>
            <a:endParaRPr kumimoji="1" lang="en-US" altLang="ja-JP" dirty="0"/>
          </a:p>
        </p:txBody>
      </p:sp>
    </p:spTree>
    <p:extLst>
      <p:ext uri="{BB962C8B-B14F-4D97-AF65-F5344CB8AC3E}">
        <p14:creationId xmlns:p14="http://schemas.microsoft.com/office/powerpoint/2010/main" val="2238999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569259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使用時は非表示</a:t>
            </a:r>
          </a:p>
          <a:p>
            <a:endParaRPr kumimoji="1" lang="ja-JP" altLang="en-US" dirty="0"/>
          </a:p>
        </p:txBody>
      </p:sp>
    </p:spTree>
    <p:extLst>
      <p:ext uri="{BB962C8B-B14F-4D97-AF65-F5344CB8AC3E}">
        <p14:creationId xmlns:p14="http://schemas.microsoft.com/office/powerpoint/2010/main" val="246277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en-US" altLang="ja-JP" dirty="0"/>
              <a:t>BYOD</a:t>
            </a:r>
            <a:r>
              <a:rPr kumimoji="1" lang="ja-JP" altLang="en-US" dirty="0"/>
              <a:t>とは何かについて問いかける。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en-US" altLang="ja-JP" dirty="0"/>
              <a:t>BYOD</a:t>
            </a:r>
            <a:r>
              <a:rPr kumimoji="1" lang="ja-JP" altLang="en-US" dirty="0"/>
              <a:t>とは何でしょうか。</a:t>
            </a:r>
            <a:endParaRPr kumimoji="1" lang="en-US" altLang="ja-JP" dirty="0"/>
          </a:p>
          <a:p>
            <a:r>
              <a:rPr kumimoji="1" lang="en-US" altLang="ja-JP" dirty="0"/>
              <a:t>BYOD</a:t>
            </a:r>
            <a:r>
              <a:rPr kumimoji="1" lang="ja-JP" altLang="en-US" dirty="0"/>
              <a:t>は　</a:t>
            </a:r>
            <a:r>
              <a:rPr kumimoji="1" lang="en-US" altLang="ja-JP" dirty="0"/>
              <a:t>Bring Your Own Device</a:t>
            </a:r>
            <a:r>
              <a:rPr kumimoji="1" lang="ja-JP" altLang="en-US" dirty="0"/>
              <a:t>の略で、</a:t>
            </a:r>
            <a:endParaRPr kumimoji="1" lang="en-US" altLang="ja-JP" dirty="0"/>
          </a:p>
          <a:p>
            <a:r>
              <a:rPr kumimoji="1" lang="ja-JP" altLang="en-US" dirty="0"/>
              <a:t>直訳すると「自分の機器を持ってくる」という意味になります。</a:t>
            </a:r>
          </a:p>
          <a:p>
            <a:endParaRPr kumimoji="1" lang="en-US" altLang="ja-JP" dirty="0"/>
          </a:p>
          <a:p>
            <a:r>
              <a:rPr kumimoji="1" lang="ja-JP" altLang="en-US" dirty="0"/>
              <a:t>一般的には、学校や会社などに自分が持っているスマートフォンやパソコンなどを持ち込むことを意味します。</a:t>
            </a:r>
            <a:endParaRPr kumimoji="1" lang="en-US" altLang="ja-JP" dirty="0"/>
          </a:p>
          <a:p>
            <a:r>
              <a:rPr kumimoji="1" lang="ja-JP" altLang="en-US" dirty="0"/>
              <a:t>海外では</a:t>
            </a:r>
            <a:r>
              <a:rPr kumimoji="1" lang="en-US" altLang="ja-JP" dirty="0"/>
              <a:t>BYOD</a:t>
            </a:r>
            <a:r>
              <a:rPr kumimoji="1" lang="ja-JP" altLang="en-US" dirty="0"/>
              <a:t>が行われている学校も多くあります。</a:t>
            </a:r>
            <a:endParaRPr kumimoji="1" lang="en-US" altLang="ja-JP" dirty="0"/>
          </a:p>
          <a:p>
            <a:endParaRPr kumimoji="1" lang="en-US" altLang="ja-JP" dirty="0"/>
          </a:p>
          <a:p>
            <a:r>
              <a:rPr kumimoji="1" lang="ja-JP" altLang="en-US" dirty="0"/>
              <a:t>日本の場合、多くの高校生が持ち始めているスマートフォンを持ち込んでよい機器として指定し、</a:t>
            </a:r>
            <a:endParaRPr kumimoji="1" lang="en-US" altLang="ja-JP" dirty="0"/>
          </a:p>
          <a:p>
            <a:r>
              <a:rPr kumimoji="1" lang="ja-JP" altLang="en-US" dirty="0"/>
              <a:t>所有する</a:t>
            </a:r>
            <a:r>
              <a:rPr kumimoji="1" lang="en-US" altLang="ja-JP" dirty="0"/>
              <a:t>ICT</a:t>
            </a:r>
            <a:r>
              <a:rPr kumimoji="1" lang="ja-JP" altLang="en-US" dirty="0"/>
              <a:t>機器を学校内で活用する高校も出始めています。</a:t>
            </a:r>
            <a:endParaRPr kumimoji="1" lang="en-US" altLang="ja-JP" dirty="0"/>
          </a:p>
          <a:p>
            <a:endParaRPr kumimoji="1" lang="ja-JP" altLang="en-US" dirty="0"/>
          </a:p>
        </p:txBody>
      </p:sp>
    </p:spTree>
    <p:extLst>
      <p:ext uri="{BB962C8B-B14F-4D97-AF65-F5344CB8AC3E}">
        <p14:creationId xmlns:p14="http://schemas.microsoft.com/office/powerpoint/2010/main" val="3215833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en-US" altLang="ja-JP" dirty="0"/>
              <a:t>BYOD</a:t>
            </a:r>
            <a:r>
              <a:rPr kumimoji="1" lang="ja-JP" altLang="en-US" dirty="0"/>
              <a:t>のメリットについて考える。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さて、自分の機器</a:t>
            </a:r>
            <a:r>
              <a:rPr kumimoji="1" lang="en-US" altLang="ja-JP" dirty="0"/>
              <a:t>(</a:t>
            </a:r>
            <a:r>
              <a:rPr kumimoji="1" lang="ja-JP" altLang="en-US" dirty="0"/>
              <a:t>主にスマートフォン</a:t>
            </a:r>
            <a:r>
              <a:rPr kumimoji="1" lang="en-US" altLang="ja-JP" dirty="0"/>
              <a:t>)</a:t>
            </a:r>
            <a:r>
              <a:rPr kumimoji="1" lang="ja-JP" altLang="en-US" dirty="0"/>
              <a:t>を持ち込むメリットは何でしょうか。</a:t>
            </a:r>
            <a:endParaRPr kumimoji="1" lang="en-US" altLang="ja-JP" dirty="0"/>
          </a:p>
          <a:p>
            <a:r>
              <a:rPr kumimoji="1" lang="ja-JP" altLang="en-US" dirty="0"/>
              <a:t>少し考えてみてください。</a:t>
            </a:r>
            <a:endParaRPr kumimoji="1" lang="en-US" altLang="ja-JP" dirty="0"/>
          </a:p>
          <a:p>
            <a:endParaRPr kumimoji="1" lang="ja-JP" altLang="en-US" dirty="0"/>
          </a:p>
        </p:txBody>
      </p:sp>
    </p:spTree>
    <p:extLst>
      <p:ext uri="{BB962C8B-B14F-4D97-AF65-F5344CB8AC3E}">
        <p14:creationId xmlns:p14="http://schemas.microsoft.com/office/powerpoint/2010/main" val="1050557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en-US" altLang="ja-JP" dirty="0"/>
              <a:t>BYOD</a:t>
            </a:r>
            <a:r>
              <a:rPr kumimoji="1" lang="ja-JP" altLang="en-US" dirty="0"/>
              <a:t>のメリットについて考える。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自分のスマートフォンは自分で使いやすいように環境設定していると思いますので、</a:t>
            </a:r>
            <a:endParaRPr kumimoji="1" lang="en-US" altLang="ja-JP" dirty="0"/>
          </a:p>
          <a:p>
            <a:r>
              <a:rPr kumimoji="1" lang="ja-JP" altLang="en-US" dirty="0"/>
              <a:t>操作しやすいでしょう。</a:t>
            </a:r>
            <a:endParaRPr kumimoji="1" lang="en-US" altLang="ja-JP" dirty="0"/>
          </a:p>
          <a:p>
            <a:r>
              <a:rPr kumimoji="1" lang="ja-JP" altLang="en-US" dirty="0"/>
              <a:t>また、調べたことの履歴を残したり、ページをそのままにしておくこともできるため、</a:t>
            </a:r>
            <a:endParaRPr kumimoji="1" lang="en-US" altLang="ja-JP" dirty="0"/>
          </a:p>
          <a:p>
            <a:r>
              <a:rPr kumimoji="1" lang="ja-JP" altLang="en-US" dirty="0"/>
              <a:t>家でそれらを確認することもできます。</a:t>
            </a:r>
            <a:endParaRPr kumimoji="1" lang="en-US" altLang="ja-JP" dirty="0"/>
          </a:p>
          <a:p>
            <a:endParaRPr kumimoji="1" lang="en-US" altLang="ja-JP" dirty="0"/>
          </a:p>
          <a:p>
            <a:r>
              <a:rPr kumimoji="1" lang="ja-JP" altLang="en-US" dirty="0"/>
              <a:t>また、これまで紙で配布していた資料などをデータで直接渡すこともでき、</a:t>
            </a:r>
            <a:endParaRPr kumimoji="1" lang="en-US" altLang="ja-JP" dirty="0"/>
          </a:p>
          <a:p>
            <a:r>
              <a:rPr kumimoji="1" lang="ja-JP" altLang="en-US" dirty="0"/>
              <a:t>紙の削減にも繋がります。</a:t>
            </a:r>
            <a:endParaRPr kumimoji="1" lang="en-US" altLang="ja-JP" dirty="0"/>
          </a:p>
          <a:p>
            <a:endParaRPr kumimoji="1" lang="ja-JP" altLang="en-US" dirty="0"/>
          </a:p>
        </p:txBody>
      </p:sp>
    </p:spTree>
    <p:extLst>
      <p:ext uri="{BB962C8B-B14F-4D97-AF65-F5344CB8AC3E}">
        <p14:creationId xmlns:p14="http://schemas.microsoft.com/office/powerpoint/2010/main" val="2886958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en-US" altLang="ja-JP" dirty="0"/>
              <a:t>BYOD</a:t>
            </a:r>
            <a:r>
              <a:rPr kumimoji="1" lang="ja-JP" altLang="en-US" dirty="0"/>
              <a:t>の活用場面を具体的に考えてみる。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具体的にどのような場面で役立つのでしょうか。</a:t>
            </a:r>
            <a:endParaRPr kumimoji="1" lang="en-US" altLang="ja-JP" dirty="0"/>
          </a:p>
          <a:p>
            <a:endParaRPr kumimoji="1" lang="en-US" altLang="ja-JP" dirty="0"/>
          </a:p>
          <a:p>
            <a:r>
              <a:rPr kumimoji="1" lang="ja-JP" altLang="en-US" dirty="0"/>
              <a:t>まず、各個人がそれぞれスマートフォンを持っていれば、</a:t>
            </a:r>
            <a:endParaRPr kumimoji="1" lang="en-US" altLang="ja-JP" dirty="0"/>
          </a:p>
          <a:p>
            <a:r>
              <a:rPr kumimoji="1" lang="ja-JP" altLang="en-US" dirty="0"/>
              <a:t>個別にインターネットを使った調べ物ができます。</a:t>
            </a:r>
            <a:endParaRPr kumimoji="1" lang="en-US" altLang="ja-JP" dirty="0"/>
          </a:p>
          <a:p>
            <a:endParaRPr kumimoji="1" lang="en-US" altLang="ja-JP" dirty="0"/>
          </a:p>
          <a:p>
            <a:r>
              <a:rPr kumimoji="1" lang="ja-JP" altLang="en-US" dirty="0"/>
              <a:t>また、翻訳ソフトや国語辞典など、学習の補助になるアプリを必要な場面で使うこともできます。</a:t>
            </a:r>
            <a:endParaRPr kumimoji="1" lang="en-US" altLang="ja-JP" dirty="0"/>
          </a:p>
          <a:p>
            <a:endParaRPr kumimoji="1" lang="en-US" altLang="ja-JP" dirty="0"/>
          </a:p>
          <a:p>
            <a:r>
              <a:rPr kumimoji="1" lang="ja-JP" altLang="en-US" dirty="0"/>
              <a:t>それから、英語の正しい発音など、音声に関する調べ物も個別にできます。</a:t>
            </a:r>
          </a:p>
        </p:txBody>
      </p:sp>
    </p:spTree>
    <p:extLst>
      <p:ext uri="{BB962C8B-B14F-4D97-AF65-F5344CB8AC3E}">
        <p14:creationId xmlns:p14="http://schemas.microsoft.com/office/powerpoint/2010/main" val="2550662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en-US" altLang="ja-JP" dirty="0"/>
              <a:t>BYOD</a:t>
            </a:r>
            <a:r>
              <a:rPr kumimoji="1" lang="ja-JP" altLang="en-US" dirty="0"/>
              <a:t>の活用場面を具体的に考えてみる。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また、授業をすすめる上でもメリットがあります。</a:t>
            </a:r>
            <a:endParaRPr kumimoji="1" lang="en-US" altLang="ja-JP" dirty="0"/>
          </a:p>
          <a:p>
            <a:r>
              <a:rPr kumimoji="1" lang="ja-JP" altLang="en-US" dirty="0"/>
              <a:t>例えば、英語の発音のテストなどは先生の前でしゃべることを</a:t>
            </a:r>
            <a:endParaRPr kumimoji="1" lang="en-US" altLang="ja-JP" dirty="0"/>
          </a:p>
          <a:p>
            <a:r>
              <a:rPr kumimoji="1" lang="ja-JP" altLang="en-US" dirty="0"/>
              <a:t>すべての生徒が行うことも多いです。</a:t>
            </a:r>
            <a:endParaRPr kumimoji="1" lang="en-US" altLang="ja-JP" dirty="0"/>
          </a:p>
          <a:p>
            <a:endParaRPr kumimoji="1" lang="en-US" altLang="ja-JP" dirty="0"/>
          </a:p>
          <a:p>
            <a:r>
              <a:rPr kumimoji="1" lang="ja-JP" altLang="en-US" dirty="0"/>
              <a:t>個別に録音ができれば録音データを提出することで、</a:t>
            </a:r>
            <a:endParaRPr kumimoji="1" lang="en-US" altLang="ja-JP" dirty="0"/>
          </a:p>
          <a:p>
            <a:r>
              <a:rPr kumimoji="1" lang="ja-JP" altLang="en-US" dirty="0"/>
              <a:t>先生も生徒も時間を削減できます。</a:t>
            </a:r>
            <a:endParaRPr kumimoji="1" lang="en-US" altLang="ja-JP" dirty="0"/>
          </a:p>
          <a:p>
            <a:endParaRPr kumimoji="1" lang="en-US" altLang="ja-JP" dirty="0"/>
          </a:p>
          <a:p>
            <a:r>
              <a:rPr kumimoji="1" lang="ja-JP" altLang="en-US" dirty="0"/>
              <a:t>その他にも生徒同士が協力してリアルタイムにプレゼンテーションを作成したり、</a:t>
            </a:r>
            <a:endParaRPr kumimoji="1" lang="en-US" altLang="ja-JP" dirty="0"/>
          </a:p>
          <a:p>
            <a:r>
              <a:rPr kumimoji="1" lang="ja-JP" altLang="en-US" dirty="0"/>
              <a:t>個別に意見を発表せずに、一度に意見を投稿させて一斉に表示することもできます。</a:t>
            </a:r>
            <a:endParaRPr kumimoji="1" lang="en-US" altLang="ja-JP" dirty="0"/>
          </a:p>
          <a:p>
            <a:endParaRPr kumimoji="1" lang="en-US" altLang="ja-JP" dirty="0"/>
          </a:p>
          <a:p>
            <a:r>
              <a:rPr kumimoji="1" lang="en-US" altLang="ja-JP" dirty="0"/>
              <a:t>BYOD</a:t>
            </a:r>
            <a:r>
              <a:rPr kumimoji="1" lang="ja-JP" altLang="en-US" dirty="0"/>
              <a:t>を導入した学校では特定の教科ではなくすべての教科で授業のすすめ方や</a:t>
            </a:r>
            <a:endParaRPr kumimoji="1" lang="en-US" altLang="ja-JP" dirty="0"/>
          </a:p>
          <a:p>
            <a:r>
              <a:rPr kumimoji="1" lang="ja-JP" altLang="en-US" dirty="0"/>
              <a:t>授業づくりそのものが変わってきたとの話もありました。</a:t>
            </a:r>
            <a:endParaRPr kumimoji="1" lang="en-US" altLang="ja-JP" dirty="0"/>
          </a:p>
          <a:p>
            <a:endParaRPr kumimoji="1" lang="ja-JP" altLang="en-US" dirty="0"/>
          </a:p>
          <a:p>
            <a:endParaRPr kumimoji="1" lang="ja-JP" altLang="en-US" dirty="0"/>
          </a:p>
        </p:txBody>
      </p:sp>
    </p:spTree>
    <p:extLst>
      <p:ext uri="{BB962C8B-B14F-4D97-AF65-F5344CB8AC3E}">
        <p14:creationId xmlns:p14="http://schemas.microsoft.com/office/powerpoint/2010/main" val="33643881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348"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90912" y="1025913"/>
            <a:ext cx="1423150" cy="1447380"/>
          </a:xfrm>
          <a:prstGeom prst="rect">
            <a:avLst/>
          </a:prstGeom>
        </p:spPr>
      </p:pic>
      <p:sp>
        <p:nvSpPr>
          <p:cNvPr id="7" name="TextBox 9">
            <a:extLst>
              <a:ext uri="{FF2B5EF4-FFF2-40B4-BE49-F238E27FC236}">
                <a16:creationId xmlns:a16="http://schemas.microsoft.com/office/drawing/2014/main" id="{3C7D7522-3653-4142-8A5A-97D86B9646A8}"/>
              </a:ext>
            </a:extLst>
          </p:cNvPr>
          <p:cNvSpPr txBox="1"/>
          <p:nvPr userDrawn="1"/>
        </p:nvSpPr>
        <p:spPr>
          <a:xfrm>
            <a:off x="249337" y="1988840"/>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3A21EF0-690E-4FF3-87B3-5AEF8890B932}"/>
              </a:ext>
            </a:extLst>
          </p:cNvPr>
          <p:cNvSpPr txBox="1"/>
          <p:nvPr userDrawn="1"/>
        </p:nvSpPr>
        <p:spPr>
          <a:xfrm>
            <a:off x="249337" y="3251554"/>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spTree>
    <p:extLst>
      <p:ext uri="{BB962C8B-B14F-4D97-AF65-F5344CB8AC3E}">
        <p14:creationId xmlns:p14="http://schemas.microsoft.com/office/powerpoint/2010/main" val="173764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26306631"/>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481357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a:extLst>
              <a:ext uri="{FF2B5EF4-FFF2-40B4-BE49-F238E27FC236}">
                <a16:creationId xmlns:a16="http://schemas.microsoft.com/office/drawing/2014/main" id="{7E8B8A10-DA3C-485D-8D67-2117D7D6102D}"/>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845050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82802721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77990"/>
            <a:ext cx="7886700" cy="927848"/>
          </a:xfrm>
        </p:spPr>
        <p:txBody>
          <a:bodyPr>
            <a:noAutofit/>
          </a:bodyPr>
          <a:lstStyle>
            <a:lvl1pPr algn="ctr">
              <a:defRPr sz="6000" b="1"/>
            </a:lvl1pPr>
          </a:lstStyle>
          <a:p>
            <a:endParaRPr kumimoji="1" lang="ja-JP" altLang="en-US" dirty="0"/>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486685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72714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4198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2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302131356"/>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30213135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30213135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359711035"/>
      </p:ext>
    </p:extLst>
  </p:cSld>
  <p:clrMap bg1="lt1" tx1="dk1" bg2="lt2" tx2="dk2" accent1="accent1" accent2="accent2" accent3="accent3" accent4="accent4" accent5="accent5" accent6="accent6" hlink="hlink" folHlink="folHlink"/>
  <p:sldLayoutIdLst>
    <p:sldLayoutId id="2147483978" r:id="rId1"/>
    <p:sldLayoutId id="2147483887" r:id="rId2"/>
    <p:sldLayoutId id="2147483890" r:id="rId3"/>
    <p:sldLayoutId id="2147483907" r:id="rId4"/>
    <p:sldLayoutId id="2147483902" r:id="rId5"/>
    <p:sldLayoutId id="2147483973" r:id="rId6"/>
    <p:sldLayoutId id="2147483974" r:id="rId7"/>
    <p:sldLayoutId id="2147483975" r:id="rId8"/>
    <p:sldLayoutId id="2147483976" r:id="rId9"/>
    <p:sldLayoutId id="2147483977" r:id="rId10"/>
    <p:sldLayoutId id="214748397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sv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8.sv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70849" y="181765"/>
            <a:ext cx="7319272" cy="646331"/>
          </a:xfrm>
          <a:prstGeom prst="rect">
            <a:avLst/>
          </a:prstGeom>
          <a:noFill/>
        </p:spPr>
        <p:txBody>
          <a:bodyPr wrap="square" rtlCol="0">
            <a:spAutoFit/>
          </a:bodyPr>
          <a:lstStyle/>
          <a:p>
            <a:r>
              <a:rPr lang="en-US" altLang="ja-JP" dirty="0">
                <a:solidFill>
                  <a:prstClr val="black"/>
                </a:solidFill>
              </a:rPr>
              <a:t>【</a:t>
            </a:r>
            <a:r>
              <a:rPr lang="ja-JP" altLang="en-US" dirty="0">
                <a:solidFill>
                  <a:prstClr val="black"/>
                </a:solidFill>
              </a:rPr>
              <a:t>参考コンテンツ②</a:t>
            </a:r>
            <a:r>
              <a:rPr lang="en-US" altLang="ja-JP" dirty="0">
                <a:solidFill>
                  <a:prstClr val="black"/>
                </a:solidFill>
              </a:rPr>
              <a:t>】</a:t>
            </a:r>
          </a:p>
          <a:p>
            <a:r>
              <a:rPr lang="ja-JP" altLang="en-US" dirty="0">
                <a:solidFill>
                  <a:prstClr val="black"/>
                </a:solidFill>
              </a:rPr>
              <a:t>　「</a:t>
            </a:r>
            <a:r>
              <a:rPr lang="en-US" altLang="ja-JP" dirty="0">
                <a:solidFill>
                  <a:prstClr val="black"/>
                </a:solidFill>
              </a:rPr>
              <a:t>BYOD</a:t>
            </a:r>
            <a:r>
              <a:rPr lang="ja-JP" altLang="en-US" dirty="0">
                <a:solidFill>
                  <a:prstClr val="black"/>
                </a:solidFill>
              </a:rPr>
              <a:t>の時代へ」学習活動における</a:t>
            </a:r>
            <a:r>
              <a:rPr lang="en-US" altLang="ja-JP" dirty="0">
                <a:solidFill>
                  <a:prstClr val="black"/>
                </a:solidFill>
              </a:rPr>
              <a:t>ICT</a:t>
            </a:r>
            <a:r>
              <a:rPr lang="ja-JP" altLang="en-US" dirty="0">
                <a:solidFill>
                  <a:prstClr val="black"/>
                </a:solidFill>
              </a:rPr>
              <a:t>機器の利点と注意点</a:t>
            </a:r>
          </a:p>
        </p:txBody>
      </p:sp>
    </p:spTree>
    <p:extLst>
      <p:ext uri="{BB962C8B-B14F-4D97-AF65-F5344CB8AC3E}">
        <p14:creationId xmlns:p14="http://schemas.microsoft.com/office/powerpoint/2010/main" val="1119867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756240" y="1878788"/>
            <a:ext cx="7886701" cy="4351338"/>
          </a:xfrm>
        </p:spPr>
        <p:txBody>
          <a:bodyPr>
            <a:noAutofit/>
          </a:bodyPr>
          <a:lstStyle/>
          <a:p>
            <a:r>
              <a:rPr lang="ja-JP" altLang="en-US" sz="7200" b="1" dirty="0">
                <a:latin typeface="+mn-ea"/>
              </a:rPr>
              <a:t>自分の機器を</a:t>
            </a:r>
            <a:br>
              <a:rPr lang="ja-JP" altLang="en-US" sz="7200" b="1" dirty="0">
                <a:latin typeface="+mn-ea"/>
              </a:rPr>
            </a:br>
            <a:r>
              <a:rPr lang="ja-JP" altLang="en-US" sz="7200" b="1" dirty="0">
                <a:latin typeface="+mn-ea"/>
              </a:rPr>
              <a:t>使うときに</a:t>
            </a:r>
            <a:br>
              <a:rPr lang="ja-JP" altLang="en-US" sz="7200" b="1" dirty="0">
                <a:latin typeface="+mn-ea"/>
              </a:rPr>
            </a:br>
            <a:r>
              <a:rPr lang="ja-JP" altLang="en-US" sz="7200" b="1" dirty="0">
                <a:latin typeface="+mn-ea"/>
              </a:rPr>
              <a:t>気をつけることは</a:t>
            </a:r>
            <a:br>
              <a:rPr lang="ja-JP" altLang="en-US" sz="7200" b="1" dirty="0">
                <a:latin typeface="+mn-ea"/>
              </a:rPr>
            </a:br>
            <a:r>
              <a:rPr lang="ja-JP" altLang="en-US" sz="7200" b="1" dirty="0">
                <a:latin typeface="+mn-ea"/>
              </a:rPr>
              <a:t>あるかな？</a:t>
            </a:r>
            <a:endParaRPr kumimoji="1" lang="ja-JP" altLang="en-US" sz="7200" dirty="0"/>
          </a:p>
        </p:txBody>
      </p:sp>
      <p:sp>
        <p:nvSpPr>
          <p:cNvPr id="4" name="タイトル 3">
            <a:extLst>
              <a:ext uri="{FF2B5EF4-FFF2-40B4-BE49-F238E27FC236}">
                <a16:creationId xmlns:a16="http://schemas.microsoft.com/office/drawing/2014/main" id="{6BD4B316-DB59-483D-A431-4FA104808C84}"/>
              </a:ext>
            </a:extLst>
          </p:cNvPr>
          <p:cNvSpPr>
            <a:spLocks noGrp="1"/>
          </p:cNvSpPr>
          <p:nvPr>
            <p:ph type="title"/>
          </p:nvPr>
        </p:nvSpPr>
        <p:spPr>
          <a:xfrm>
            <a:off x="1185582" y="516832"/>
            <a:ext cx="7958418" cy="697099"/>
          </a:xfrm>
        </p:spPr>
        <p:txBody>
          <a:bodyPr/>
          <a:lstStyle/>
          <a:p>
            <a:pPr algn="l"/>
            <a:r>
              <a:rPr kumimoji="1" lang="ja-JP" altLang="en-US" b="1" dirty="0">
                <a:latin typeface="+mn-ea"/>
                <a:ea typeface="+mn-ea"/>
              </a:rPr>
              <a:t>考えてみよう</a:t>
            </a: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3372" y="4678325"/>
            <a:ext cx="1176078" cy="2080243"/>
          </a:xfrm>
          <a:prstGeom prst="rect">
            <a:avLst/>
          </a:prstGeom>
        </p:spPr>
      </p:pic>
    </p:spTree>
    <p:extLst>
      <p:ext uri="{BB962C8B-B14F-4D97-AF65-F5344CB8AC3E}">
        <p14:creationId xmlns:p14="http://schemas.microsoft.com/office/powerpoint/2010/main" val="1106313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6">
            <a:extLst>
              <a:ext uri="{FF2B5EF4-FFF2-40B4-BE49-F238E27FC236}">
                <a16:creationId xmlns:a16="http://schemas.microsoft.com/office/drawing/2014/main" id="{5E3C88EC-0106-419A-9BF1-436EB40FED39}"/>
              </a:ext>
            </a:extLst>
          </p:cNvPr>
          <p:cNvSpPr>
            <a:spLocks noGrp="1"/>
          </p:cNvSpPr>
          <p:nvPr>
            <p:ph sz="half" idx="1"/>
          </p:nvPr>
        </p:nvSpPr>
        <p:spPr/>
        <p:txBody>
          <a:bodyPr/>
          <a:lstStyle/>
          <a:p>
            <a:r>
              <a:rPr lang="ja-JP" altLang="en-US" dirty="0">
                <a:latin typeface="+mn-ea"/>
              </a:rPr>
              <a:t>プライベートと学習の境目が曖昧になることも。</a:t>
            </a:r>
            <a:endParaRPr lang="en-US" altLang="ja-JP" dirty="0">
              <a:latin typeface="+mn-ea"/>
            </a:endParaRPr>
          </a:p>
          <a:p>
            <a:pPr lvl="1"/>
            <a:r>
              <a:rPr lang="ja-JP" altLang="en-US" sz="2800" dirty="0">
                <a:latin typeface="+mn-ea"/>
              </a:rPr>
              <a:t>授業時間中に関係のない事に使ってしまう。</a:t>
            </a:r>
            <a:endParaRPr lang="en-US" altLang="ja-JP" sz="2800" dirty="0">
              <a:latin typeface="+mn-ea"/>
            </a:endParaRPr>
          </a:p>
          <a:p>
            <a:pPr lvl="1"/>
            <a:r>
              <a:rPr lang="ja-JP" altLang="en-US" sz="2800" dirty="0">
                <a:latin typeface="+mn-ea"/>
              </a:rPr>
              <a:t>授業中に通知がきて気になる。</a:t>
            </a:r>
          </a:p>
        </p:txBody>
      </p:sp>
      <p:sp>
        <p:nvSpPr>
          <p:cNvPr id="6" name="タイトル 5">
            <a:extLst>
              <a:ext uri="{FF2B5EF4-FFF2-40B4-BE49-F238E27FC236}">
                <a16:creationId xmlns:a16="http://schemas.microsoft.com/office/drawing/2014/main" id="{7B8A896D-2944-4C35-9318-432DFC644B1F}"/>
              </a:ext>
            </a:extLst>
          </p:cNvPr>
          <p:cNvSpPr>
            <a:spLocks noGrp="1"/>
          </p:cNvSpPr>
          <p:nvPr>
            <p:ph type="title"/>
          </p:nvPr>
        </p:nvSpPr>
        <p:spPr/>
        <p:txBody>
          <a:bodyPr/>
          <a:lstStyle/>
          <a:p>
            <a:r>
              <a:rPr kumimoji="1" lang="ja-JP" altLang="en-US" dirty="0"/>
              <a:t>気をつけるべきこと</a:t>
            </a:r>
          </a:p>
        </p:txBody>
      </p:sp>
      <p:pic>
        <p:nvPicPr>
          <p:cNvPr id="9" name="図 8" descr="物体 が含まれている画像&#10;&#10;自動的に生成された説明">
            <a:extLst>
              <a:ext uri="{FF2B5EF4-FFF2-40B4-BE49-F238E27FC236}">
                <a16:creationId xmlns:a16="http://schemas.microsoft.com/office/drawing/2014/main" id="{95ED34CF-E138-4B62-A66B-4B907B3EA6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6216" y="4498259"/>
            <a:ext cx="2550851" cy="1902542"/>
          </a:xfrm>
          <a:prstGeom prst="rect">
            <a:avLst/>
          </a:prstGeom>
        </p:spPr>
      </p:pic>
      <p:sp>
        <p:nvSpPr>
          <p:cNvPr id="10" name="コンテンツ プレースホルダー 6">
            <a:extLst>
              <a:ext uri="{FF2B5EF4-FFF2-40B4-BE49-F238E27FC236}">
                <a16:creationId xmlns:a16="http://schemas.microsoft.com/office/drawing/2014/main" id="{BD8F4689-C040-481B-A00B-AD813156F2A6}"/>
              </a:ext>
            </a:extLst>
          </p:cNvPr>
          <p:cNvSpPr txBox="1">
            <a:spLocks/>
          </p:cNvSpPr>
          <p:nvPr/>
        </p:nvSpPr>
        <p:spPr>
          <a:xfrm>
            <a:off x="628649" y="4051762"/>
            <a:ext cx="5059312" cy="20335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mn-ea"/>
              </a:rPr>
              <a:t>タイミングを考えずに調べてしまうことも。</a:t>
            </a:r>
            <a:endParaRPr lang="en-US" altLang="ja-JP" dirty="0">
              <a:latin typeface="+mn-ea"/>
            </a:endParaRPr>
          </a:p>
          <a:p>
            <a:pPr lvl="1"/>
            <a:r>
              <a:rPr lang="ja-JP" altLang="en-US" sz="2800" dirty="0">
                <a:latin typeface="+mn-ea"/>
              </a:rPr>
              <a:t>先生の話の途中で調べることで指示を聞き逃す。</a:t>
            </a:r>
          </a:p>
        </p:txBody>
      </p:sp>
      <p:grpSp>
        <p:nvGrpSpPr>
          <p:cNvPr id="14" name="グループ化 13">
            <a:extLst>
              <a:ext uri="{FF2B5EF4-FFF2-40B4-BE49-F238E27FC236}">
                <a16:creationId xmlns:a16="http://schemas.microsoft.com/office/drawing/2014/main" id="{9454769C-193C-4907-93DB-F09F9FB5F09E}"/>
              </a:ext>
            </a:extLst>
          </p:cNvPr>
          <p:cNvGrpSpPr/>
          <p:nvPr/>
        </p:nvGrpSpPr>
        <p:grpSpPr>
          <a:xfrm>
            <a:off x="7706331" y="3826932"/>
            <a:ext cx="1054863" cy="819048"/>
            <a:chOff x="7460488" y="3767939"/>
            <a:chExt cx="1054863" cy="819048"/>
          </a:xfrm>
        </p:grpSpPr>
        <p:sp>
          <p:nvSpPr>
            <p:cNvPr id="12" name="吹き出し: 円形 11">
              <a:extLst>
                <a:ext uri="{FF2B5EF4-FFF2-40B4-BE49-F238E27FC236}">
                  <a16:creationId xmlns:a16="http://schemas.microsoft.com/office/drawing/2014/main" id="{9F22DCC6-067D-4CD6-8C99-23EF163D3E0E}"/>
                </a:ext>
              </a:extLst>
            </p:cNvPr>
            <p:cNvSpPr/>
            <p:nvPr/>
          </p:nvSpPr>
          <p:spPr>
            <a:xfrm>
              <a:off x="7460488" y="3767939"/>
              <a:ext cx="1054863" cy="819048"/>
            </a:xfrm>
            <a:prstGeom prst="wedgeEllipseCallout">
              <a:avLst>
                <a:gd name="adj1" fmla="val -41788"/>
                <a:gd name="adj2" fmla="val 5529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7BA0E849-DC0B-4C83-88B7-F654108A44D6}"/>
                </a:ext>
              </a:extLst>
            </p:cNvPr>
            <p:cNvSpPr txBox="1"/>
            <p:nvPr/>
          </p:nvSpPr>
          <p:spPr>
            <a:xfrm>
              <a:off x="7619890" y="3827530"/>
              <a:ext cx="567551" cy="608046"/>
            </a:xfrm>
            <a:prstGeom prst="rect">
              <a:avLst/>
            </a:prstGeom>
            <a:noFill/>
          </p:spPr>
          <p:txBody>
            <a:bodyPr wrap="none" rtlCol="0">
              <a:spAutoFit/>
            </a:bodyPr>
            <a:lstStyle/>
            <a:p>
              <a:r>
                <a:rPr kumimoji="1" lang="ja-JP" altLang="en-US" sz="4400" b="1" dirty="0">
                  <a:solidFill>
                    <a:srgbClr val="FFC000"/>
                  </a:solidFill>
                </a:rPr>
                <a:t>♫</a:t>
              </a:r>
            </a:p>
          </p:txBody>
        </p:sp>
      </p:grpSp>
    </p:spTree>
    <p:extLst>
      <p:ext uri="{BB962C8B-B14F-4D97-AF65-F5344CB8AC3E}">
        <p14:creationId xmlns:p14="http://schemas.microsoft.com/office/powerpoint/2010/main" val="4087961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53D6C369-9746-47F6-8FD7-0EDB4A4CFC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303"/>
          <a:stretch/>
        </p:blipFill>
        <p:spPr>
          <a:xfrm flipH="1">
            <a:off x="3753609" y="4414454"/>
            <a:ext cx="5380611" cy="2223243"/>
          </a:xfrm>
          <a:prstGeom prst="rect">
            <a:avLst/>
          </a:prstGeom>
        </p:spPr>
      </p:pic>
      <p:sp>
        <p:nvSpPr>
          <p:cNvPr id="5" name="コンテンツ プレースホルダー 4">
            <a:extLst>
              <a:ext uri="{FF2B5EF4-FFF2-40B4-BE49-F238E27FC236}">
                <a16:creationId xmlns:a16="http://schemas.microsoft.com/office/drawing/2014/main" id="{DD656D9B-9B93-42B3-AA7A-F1FEB69E2FA8}"/>
              </a:ext>
            </a:extLst>
          </p:cNvPr>
          <p:cNvSpPr>
            <a:spLocks noGrp="1"/>
          </p:cNvSpPr>
          <p:nvPr>
            <p:ph sz="half" idx="1"/>
          </p:nvPr>
        </p:nvSpPr>
        <p:spPr>
          <a:xfrm>
            <a:off x="431074" y="1637071"/>
            <a:ext cx="8329467" cy="2038087"/>
          </a:xfrm>
        </p:spPr>
        <p:txBody>
          <a:bodyPr>
            <a:noAutofit/>
          </a:bodyPr>
          <a:lstStyle/>
          <a:p>
            <a:r>
              <a:rPr lang="ja-JP" altLang="en-US" dirty="0">
                <a:latin typeface="+mn-ea"/>
              </a:rPr>
              <a:t>答えを見つけて丸写しでは学習にならない。</a:t>
            </a:r>
            <a:endParaRPr lang="en-US" altLang="ja-JP" dirty="0">
              <a:latin typeface="+mn-ea"/>
            </a:endParaRPr>
          </a:p>
          <a:p>
            <a:r>
              <a:rPr lang="ja-JP" altLang="en-US" sz="3600" dirty="0">
                <a:latin typeface="+mn-ea"/>
              </a:rPr>
              <a:t>　・課題の答えをインターネットで</a:t>
            </a:r>
            <a:endParaRPr lang="en-US" altLang="ja-JP" sz="3600" dirty="0">
              <a:latin typeface="+mn-ea"/>
            </a:endParaRPr>
          </a:p>
          <a:p>
            <a:pPr lvl="1"/>
            <a:r>
              <a:rPr lang="ja-JP" altLang="en-US" sz="3600" dirty="0">
                <a:latin typeface="+mn-ea"/>
              </a:rPr>
              <a:t>　質問</a:t>
            </a:r>
            <a:endParaRPr lang="en-US" altLang="ja-JP" sz="3600" dirty="0">
              <a:solidFill>
                <a:srgbClr val="FF0000"/>
              </a:solidFill>
              <a:latin typeface="+mn-ea"/>
            </a:endParaRPr>
          </a:p>
          <a:p>
            <a:pPr lvl="1"/>
            <a:r>
              <a:rPr lang="ja-JP" altLang="en-US" sz="3600" dirty="0">
                <a:latin typeface="+mn-ea"/>
              </a:rPr>
              <a:t>・インターネットのまとめを丸写し</a:t>
            </a:r>
            <a:endParaRPr lang="en-US" altLang="ja-JP" sz="3600" dirty="0">
              <a:solidFill>
                <a:srgbClr val="FF0000"/>
              </a:solidFill>
              <a:latin typeface="+mn-ea"/>
            </a:endParaRPr>
          </a:p>
        </p:txBody>
      </p:sp>
      <p:sp>
        <p:nvSpPr>
          <p:cNvPr id="4" name="タイトル 3">
            <a:extLst>
              <a:ext uri="{FF2B5EF4-FFF2-40B4-BE49-F238E27FC236}">
                <a16:creationId xmlns:a16="http://schemas.microsoft.com/office/drawing/2014/main" id="{570D3EFE-C9E1-433F-A801-B033C7BCB948}"/>
              </a:ext>
            </a:extLst>
          </p:cNvPr>
          <p:cNvSpPr>
            <a:spLocks noGrp="1"/>
          </p:cNvSpPr>
          <p:nvPr>
            <p:ph type="title"/>
          </p:nvPr>
        </p:nvSpPr>
        <p:spPr/>
        <p:txBody>
          <a:bodyPr/>
          <a:lstStyle/>
          <a:p>
            <a:r>
              <a:rPr kumimoji="1" lang="ja-JP" altLang="en-US" dirty="0"/>
              <a:t>あくまで学習の補助</a:t>
            </a:r>
          </a:p>
        </p:txBody>
      </p:sp>
      <p:sp>
        <p:nvSpPr>
          <p:cNvPr id="9" name="テキスト ボックス 8">
            <a:extLst>
              <a:ext uri="{FF2B5EF4-FFF2-40B4-BE49-F238E27FC236}">
                <a16:creationId xmlns:a16="http://schemas.microsoft.com/office/drawing/2014/main" id="{34236DEA-D6DE-46B0-9442-DDE1EC26062F}"/>
              </a:ext>
            </a:extLst>
          </p:cNvPr>
          <p:cNvSpPr txBox="1"/>
          <p:nvPr/>
        </p:nvSpPr>
        <p:spPr>
          <a:xfrm rot="452647">
            <a:off x="7506817" y="4533975"/>
            <a:ext cx="954107" cy="400110"/>
          </a:xfrm>
          <a:prstGeom prst="rect">
            <a:avLst/>
          </a:prstGeom>
          <a:noFill/>
        </p:spPr>
        <p:txBody>
          <a:bodyPr wrap="none" rtlCol="0">
            <a:spAutoFit/>
          </a:bodyPr>
          <a:lstStyle/>
          <a:p>
            <a:r>
              <a:rPr kumimoji="1" lang="ja-JP" altLang="en-US" sz="2000" b="1" dirty="0">
                <a:latin typeface="+mn-ea"/>
              </a:rPr>
              <a:t>ダメ～</a:t>
            </a:r>
          </a:p>
        </p:txBody>
      </p:sp>
      <p:sp>
        <p:nvSpPr>
          <p:cNvPr id="15" name="テキスト ボックス 14">
            <a:extLst>
              <a:ext uri="{FF2B5EF4-FFF2-40B4-BE49-F238E27FC236}">
                <a16:creationId xmlns:a16="http://schemas.microsoft.com/office/drawing/2014/main" id="{1A21C397-E8D3-4666-80C2-548A30CD1E2D}"/>
              </a:ext>
            </a:extLst>
          </p:cNvPr>
          <p:cNvSpPr txBox="1"/>
          <p:nvPr/>
        </p:nvSpPr>
        <p:spPr>
          <a:xfrm rot="21338807">
            <a:off x="3117054" y="4718757"/>
            <a:ext cx="1635384" cy="707886"/>
          </a:xfrm>
          <a:prstGeom prst="rect">
            <a:avLst/>
          </a:prstGeom>
          <a:noFill/>
        </p:spPr>
        <p:txBody>
          <a:bodyPr wrap="none" rtlCol="0">
            <a:spAutoFit/>
          </a:bodyPr>
          <a:lstStyle/>
          <a:p>
            <a:r>
              <a:rPr lang="ja-JP" altLang="en-US" sz="2000" b="1" dirty="0">
                <a:latin typeface="+mn-ea"/>
              </a:rPr>
              <a:t>まるうつし</a:t>
            </a:r>
            <a:endParaRPr lang="en-US" altLang="ja-JP" sz="2000" b="1" dirty="0">
              <a:latin typeface="+mn-ea"/>
            </a:endParaRPr>
          </a:p>
          <a:p>
            <a:r>
              <a:rPr lang="ja-JP" altLang="en-US" sz="2000" b="1" dirty="0">
                <a:latin typeface="+mn-ea"/>
              </a:rPr>
              <a:t>     しよっと</a:t>
            </a:r>
            <a:endParaRPr lang="en-US" altLang="ja-JP" sz="2000" b="1" dirty="0">
              <a:latin typeface="+mn-ea"/>
            </a:endParaRPr>
          </a:p>
        </p:txBody>
      </p:sp>
      <p:sp>
        <p:nvSpPr>
          <p:cNvPr id="2" name="テキスト ボックス 1"/>
          <p:cNvSpPr txBox="1"/>
          <p:nvPr/>
        </p:nvSpPr>
        <p:spPr>
          <a:xfrm>
            <a:off x="2604616" y="1061156"/>
            <a:ext cx="3609576" cy="5386090"/>
          </a:xfrm>
          <a:prstGeom prst="rect">
            <a:avLst/>
          </a:prstGeom>
          <a:noFill/>
        </p:spPr>
        <p:txBody>
          <a:bodyPr wrap="square" rtlCol="0">
            <a:spAutoFit/>
          </a:bodyPr>
          <a:lstStyle/>
          <a:p>
            <a:r>
              <a:rPr kumimoji="1" lang="en-US" altLang="ja-JP" sz="34400" b="1" dirty="0">
                <a:solidFill>
                  <a:srgbClr val="FF0000"/>
                </a:solidFill>
              </a:rPr>
              <a:t>×</a:t>
            </a:r>
            <a:endParaRPr kumimoji="1" lang="ja-JP" altLang="en-US" sz="34400" b="1" dirty="0">
              <a:solidFill>
                <a:srgbClr val="FF0000"/>
              </a:solidFill>
            </a:endParaRPr>
          </a:p>
        </p:txBody>
      </p:sp>
    </p:spTree>
    <p:extLst>
      <p:ext uri="{BB962C8B-B14F-4D97-AF65-F5344CB8AC3E}">
        <p14:creationId xmlns:p14="http://schemas.microsoft.com/office/powerpoint/2010/main" val="329059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DD656D9B-9B93-42B3-AA7A-F1FEB69E2FA8}"/>
              </a:ext>
            </a:extLst>
          </p:cNvPr>
          <p:cNvSpPr>
            <a:spLocks noGrp="1"/>
          </p:cNvSpPr>
          <p:nvPr>
            <p:ph sz="half" idx="1"/>
          </p:nvPr>
        </p:nvSpPr>
        <p:spPr>
          <a:xfrm>
            <a:off x="442452" y="1681316"/>
            <a:ext cx="8318089" cy="2910781"/>
          </a:xfrm>
        </p:spPr>
        <p:txBody>
          <a:bodyPr>
            <a:normAutofit/>
          </a:bodyPr>
          <a:lstStyle/>
          <a:p>
            <a:r>
              <a:rPr lang="ja-JP" altLang="en-US" dirty="0">
                <a:latin typeface="+mn-ea"/>
              </a:rPr>
              <a:t>信ぴょう性の低い情報を採用しない。</a:t>
            </a:r>
            <a:endParaRPr lang="en-US" altLang="ja-JP" dirty="0">
              <a:latin typeface="+mn-ea"/>
            </a:endParaRPr>
          </a:p>
          <a:p>
            <a:pPr lvl="1"/>
            <a:r>
              <a:rPr lang="ja-JP" altLang="en-US" sz="3200" dirty="0">
                <a:latin typeface="+mn-ea"/>
              </a:rPr>
              <a:t>個人のブログや</a:t>
            </a:r>
            <a:r>
              <a:rPr lang="en-US" altLang="ja-JP" sz="3200" dirty="0">
                <a:latin typeface="+mn-ea"/>
              </a:rPr>
              <a:t>SNS</a:t>
            </a:r>
            <a:r>
              <a:rPr lang="ja-JP" altLang="en-US" sz="3200" dirty="0">
                <a:latin typeface="+mn-ea"/>
              </a:rPr>
              <a:t>の発信。</a:t>
            </a:r>
            <a:endParaRPr lang="en-US" altLang="ja-JP" sz="3200" dirty="0">
              <a:latin typeface="+mn-ea"/>
            </a:endParaRPr>
          </a:p>
          <a:p>
            <a:pPr lvl="1"/>
            <a:r>
              <a:rPr lang="ja-JP" altLang="en-US" sz="3200" dirty="0">
                <a:latin typeface="+mn-ea"/>
              </a:rPr>
              <a:t>一問一答の</a:t>
            </a:r>
            <a:r>
              <a:rPr lang="en-US" altLang="ja-JP" sz="3200" dirty="0">
                <a:latin typeface="+mn-ea"/>
              </a:rPr>
              <a:t>Q&amp;A</a:t>
            </a:r>
            <a:r>
              <a:rPr lang="ja-JP" altLang="en-US" sz="3200" dirty="0" err="1">
                <a:latin typeface="+mn-ea"/>
              </a:rPr>
              <a:t>。</a:t>
            </a:r>
            <a:endParaRPr lang="en-US" altLang="ja-JP" sz="3200" dirty="0">
              <a:latin typeface="+mn-ea"/>
            </a:endParaRPr>
          </a:p>
          <a:p>
            <a:pPr lvl="1"/>
            <a:r>
              <a:rPr lang="ja-JP" altLang="en-US" sz="3200" dirty="0">
                <a:latin typeface="+mn-ea"/>
              </a:rPr>
              <a:t>引用元の記載がない学説。</a:t>
            </a:r>
            <a:endParaRPr lang="en-US" altLang="ja-JP" sz="3200" dirty="0">
              <a:latin typeface="+mn-ea"/>
            </a:endParaRPr>
          </a:p>
        </p:txBody>
      </p:sp>
      <p:sp>
        <p:nvSpPr>
          <p:cNvPr id="4" name="タイトル 3">
            <a:extLst>
              <a:ext uri="{FF2B5EF4-FFF2-40B4-BE49-F238E27FC236}">
                <a16:creationId xmlns:a16="http://schemas.microsoft.com/office/drawing/2014/main" id="{570D3EFE-C9E1-433F-A801-B033C7BCB948}"/>
              </a:ext>
            </a:extLst>
          </p:cNvPr>
          <p:cNvSpPr>
            <a:spLocks noGrp="1"/>
          </p:cNvSpPr>
          <p:nvPr>
            <p:ph type="title"/>
          </p:nvPr>
        </p:nvSpPr>
        <p:spPr/>
        <p:txBody>
          <a:bodyPr/>
          <a:lstStyle/>
          <a:p>
            <a:r>
              <a:rPr kumimoji="1" lang="ja-JP" altLang="en-US" dirty="0"/>
              <a:t>情報の信ぴょう性</a:t>
            </a:r>
          </a:p>
        </p:txBody>
      </p:sp>
      <p:pic>
        <p:nvPicPr>
          <p:cNvPr id="10" name="図 9">
            <a:extLst>
              <a:ext uri="{FF2B5EF4-FFF2-40B4-BE49-F238E27FC236}">
                <a16:creationId xmlns:a16="http://schemas.microsoft.com/office/drawing/2014/main" id="{8FBC93CC-5F3A-4D55-8AF6-7D546F461D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3328" y="3878357"/>
            <a:ext cx="3551996" cy="2755349"/>
          </a:xfrm>
          <a:prstGeom prst="rect">
            <a:avLst/>
          </a:prstGeom>
        </p:spPr>
      </p:pic>
      <p:grpSp>
        <p:nvGrpSpPr>
          <p:cNvPr id="6" name="グループ化 5">
            <a:extLst>
              <a:ext uri="{FF2B5EF4-FFF2-40B4-BE49-F238E27FC236}">
                <a16:creationId xmlns:a16="http://schemas.microsoft.com/office/drawing/2014/main" id="{47EA0F21-946D-4BCE-8C47-FCD29792A014}"/>
              </a:ext>
            </a:extLst>
          </p:cNvPr>
          <p:cNvGrpSpPr/>
          <p:nvPr/>
        </p:nvGrpSpPr>
        <p:grpSpPr>
          <a:xfrm>
            <a:off x="7818631" y="3029936"/>
            <a:ext cx="1054863" cy="707886"/>
            <a:chOff x="7460488" y="3893923"/>
            <a:chExt cx="1054863" cy="707886"/>
          </a:xfrm>
        </p:grpSpPr>
        <p:sp>
          <p:nvSpPr>
            <p:cNvPr id="7" name="吹き出し: 円形 6">
              <a:extLst>
                <a:ext uri="{FF2B5EF4-FFF2-40B4-BE49-F238E27FC236}">
                  <a16:creationId xmlns:a16="http://schemas.microsoft.com/office/drawing/2014/main" id="{254A754A-02F4-4D2E-9225-D07457A9E679}"/>
                </a:ext>
              </a:extLst>
            </p:cNvPr>
            <p:cNvSpPr/>
            <p:nvPr/>
          </p:nvSpPr>
          <p:spPr>
            <a:xfrm>
              <a:off x="7460488" y="3893923"/>
              <a:ext cx="1054863" cy="693063"/>
            </a:xfrm>
            <a:prstGeom prst="wedgeEllipseCallout">
              <a:avLst>
                <a:gd name="adj1" fmla="val -41788"/>
                <a:gd name="adj2" fmla="val 5529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0A578D5-EBD6-4B40-ADCC-21DD3A95FC82}"/>
                </a:ext>
              </a:extLst>
            </p:cNvPr>
            <p:cNvSpPr txBox="1"/>
            <p:nvPr/>
          </p:nvSpPr>
          <p:spPr>
            <a:xfrm>
              <a:off x="7664323" y="3893923"/>
              <a:ext cx="697627" cy="707886"/>
            </a:xfrm>
            <a:prstGeom prst="rect">
              <a:avLst/>
            </a:prstGeom>
            <a:noFill/>
          </p:spPr>
          <p:txBody>
            <a:bodyPr wrap="none" rtlCol="0">
              <a:spAutoFit/>
            </a:bodyPr>
            <a:lstStyle/>
            <a:p>
              <a:r>
                <a:rPr kumimoji="1" lang="ja-JP" altLang="en-US" sz="4000" b="1" dirty="0">
                  <a:solidFill>
                    <a:srgbClr val="0070C0"/>
                  </a:solidFill>
                </a:rPr>
                <a:t>△</a:t>
              </a:r>
            </a:p>
          </p:txBody>
        </p:sp>
      </p:grpSp>
      <p:grpSp>
        <p:nvGrpSpPr>
          <p:cNvPr id="13" name="グループ化 12">
            <a:extLst>
              <a:ext uri="{FF2B5EF4-FFF2-40B4-BE49-F238E27FC236}">
                <a16:creationId xmlns:a16="http://schemas.microsoft.com/office/drawing/2014/main" id="{7043996A-3C98-4D8D-ADD1-285536549D8B}"/>
              </a:ext>
            </a:extLst>
          </p:cNvPr>
          <p:cNvGrpSpPr/>
          <p:nvPr/>
        </p:nvGrpSpPr>
        <p:grpSpPr>
          <a:xfrm>
            <a:off x="3666929" y="4919838"/>
            <a:ext cx="1054863" cy="693063"/>
            <a:chOff x="7460488" y="3893923"/>
            <a:chExt cx="1054863" cy="693063"/>
          </a:xfrm>
        </p:grpSpPr>
        <p:sp>
          <p:nvSpPr>
            <p:cNvPr id="14" name="吹き出し: 円形 13">
              <a:extLst>
                <a:ext uri="{FF2B5EF4-FFF2-40B4-BE49-F238E27FC236}">
                  <a16:creationId xmlns:a16="http://schemas.microsoft.com/office/drawing/2014/main" id="{17E11D42-645E-4A7C-8F10-ED9B25AB4675}"/>
                </a:ext>
              </a:extLst>
            </p:cNvPr>
            <p:cNvSpPr/>
            <p:nvPr/>
          </p:nvSpPr>
          <p:spPr>
            <a:xfrm>
              <a:off x="7460488" y="3893923"/>
              <a:ext cx="1054863" cy="693063"/>
            </a:xfrm>
            <a:prstGeom prst="wedgeEllipseCallout">
              <a:avLst>
                <a:gd name="adj1" fmla="val 59185"/>
                <a:gd name="adj2" fmla="val 40800"/>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53A508BC-C402-4460-8026-4FFA74AB3F05}"/>
                </a:ext>
              </a:extLst>
            </p:cNvPr>
            <p:cNvSpPr txBox="1"/>
            <p:nvPr/>
          </p:nvSpPr>
          <p:spPr>
            <a:xfrm>
              <a:off x="7690401" y="3971647"/>
              <a:ext cx="595035" cy="584775"/>
            </a:xfrm>
            <a:prstGeom prst="rect">
              <a:avLst/>
            </a:prstGeom>
            <a:noFill/>
          </p:spPr>
          <p:txBody>
            <a:bodyPr wrap="none" rtlCol="0">
              <a:spAutoFit/>
            </a:bodyPr>
            <a:lstStyle/>
            <a:p>
              <a:r>
                <a:rPr lang="ja-JP" altLang="en-US" sz="3200" b="1" dirty="0">
                  <a:solidFill>
                    <a:srgbClr val="FF0000"/>
                  </a:solidFill>
                </a:rPr>
                <a:t>◯</a:t>
              </a:r>
              <a:endParaRPr kumimoji="1" lang="ja-JP" altLang="en-US" sz="3200" b="1" dirty="0">
                <a:solidFill>
                  <a:srgbClr val="FF0000"/>
                </a:solidFill>
              </a:endParaRPr>
            </a:p>
          </p:txBody>
        </p:sp>
      </p:grpSp>
      <p:grpSp>
        <p:nvGrpSpPr>
          <p:cNvPr id="16" name="グループ化 15">
            <a:extLst>
              <a:ext uri="{FF2B5EF4-FFF2-40B4-BE49-F238E27FC236}">
                <a16:creationId xmlns:a16="http://schemas.microsoft.com/office/drawing/2014/main" id="{D364E5CF-3898-4B4D-9D5C-B33968C2BE55}"/>
              </a:ext>
            </a:extLst>
          </p:cNvPr>
          <p:cNvGrpSpPr/>
          <p:nvPr/>
        </p:nvGrpSpPr>
        <p:grpSpPr>
          <a:xfrm>
            <a:off x="6170480" y="3136706"/>
            <a:ext cx="1054863" cy="733770"/>
            <a:chOff x="7460488" y="3893923"/>
            <a:chExt cx="1054863" cy="733770"/>
          </a:xfrm>
        </p:grpSpPr>
        <p:sp>
          <p:nvSpPr>
            <p:cNvPr id="17" name="吹き出し: 円形 16">
              <a:extLst>
                <a:ext uri="{FF2B5EF4-FFF2-40B4-BE49-F238E27FC236}">
                  <a16:creationId xmlns:a16="http://schemas.microsoft.com/office/drawing/2014/main" id="{520438F8-A2EF-49A7-A11D-B7ABD911FB98}"/>
                </a:ext>
              </a:extLst>
            </p:cNvPr>
            <p:cNvSpPr/>
            <p:nvPr/>
          </p:nvSpPr>
          <p:spPr>
            <a:xfrm>
              <a:off x="7460488" y="3893923"/>
              <a:ext cx="1054863" cy="693063"/>
            </a:xfrm>
            <a:prstGeom prst="wedgeEllipseCallout">
              <a:avLst>
                <a:gd name="adj1" fmla="val -23689"/>
                <a:gd name="adj2" fmla="val 6544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4C3E383-0AB8-4941-AF35-DA6A8D09FDE6}"/>
                </a:ext>
              </a:extLst>
            </p:cNvPr>
            <p:cNvSpPr txBox="1"/>
            <p:nvPr/>
          </p:nvSpPr>
          <p:spPr>
            <a:xfrm>
              <a:off x="7686394" y="3919807"/>
              <a:ext cx="603050" cy="707886"/>
            </a:xfrm>
            <a:prstGeom prst="rect">
              <a:avLst/>
            </a:prstGeom>
            <a:noFill/>
          </p:spPr>
          <p:txBody>
            <a:bodyPr wrap="none" rtlCol="0">
              <a:spAutoFit/>
            </a:bodyPr>
            <a:lstStyle/>
            <a:p>
              <a:r>
                <a:rPr kumimoji="1" lang="ja-JP" altLang="en-US" sz="4000" b="1" dirty="0">
                  <a:solidFill>
                    <a:srgbClr val="00B050"/>
                  </a:solidFill>
                </a:rPr>
                <a:t>✖</a:t>
              </a:r>
            </a:p>
          </p:txBody>
        </p:sp>
      </p:grpSp>
    </p:spTree>
    <p:extLst>
      <p:ext uri="{BB962C8B-B14F-4D97-AF65-F5344CB8AC3E}">
        <p14:creationId xmlns:p14="http://schemas.microsoft.com/office/powerpoint/2010/main" val="1700239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AD899D-D2C5-43E7-AC77-79C66C131748}"/>
              </a:ext>
            </a:extLst>
          </p:cNvPr>
          <p:cNvSpPr>
            <a:spLocks noGrp="1"/>
          </p:cNvSpPr>
          <p:nvPr>
            <p:ph sz="half" idx="1"/>
          </p:nvPr>
        </p:nvSpPr>
        <p:spPr>
          <a:xfrm>
            <a:off x="528166" y="1512189"/>
            <a:ext cx="7886701" cy="4351338"/>
          </a:xfrm>
        </p:spPr>
        <p:txBody>
          <a:bodyPr>
            <a:normAutofit/>
          </a:bodyPr>
          <a:lstStyle/>
          <a:p>
            <a:r>
              <a:rPr lang="ja-JP" altLang="en-US" dirty="0">
                <a:latin typeface="+mn-ea"/>
              </a:rPr>
              <a:t>著作権を意識する。</a:t>
            </a:r>
            <a:endParaRPr lang="en-US" altLang="ja-JP" dirty="0">
              <a:latin typeface="+mn-ea"/>
            </a:endParaRPr>
          </a:p>
          <a:p>
            <a:pPr lvl="1"/>
            <a:r>
              <a:rPr lang="ja-JP" altLang="en-US" dirty="0">
                <a:latin typeface="+mn-ea"/>
              </a:rPr>
              <a:t>授業の範囲を超えた制作物に自分に著作権のない著作物を使わない。</a:t>
            </a:r>
            <a:endParaRPr lang="en-US" altLang="ja-JP" dirty="0">
              <a:latin typeface="+mn-ea"/>
            </a:endParaRPr>
          </a:p>
          <a:p>
            <a:r>
              <a:rPr lang="ja-JP" altLang="en-US" dirty="0">
                <a:latin typeface="+mn-ea"/>
              </a:rPr>
              <a:t>著作権法上問題のない行為。</a:t>
            </a:r>
            <a:endParaRPr lang="en-US" altLang="ja-JP" dirty="0">
              <a:latin typeface="+mn-ea"/>
            </a:endParaRPr>
          </a:p>
          <a:p>
            <a:pPr lvl="1"/>
            <a:r>
              <a:rPr lang="ja-JP" altLang="en-US" dirty="0">
                <a:latin typeface="+mn-ea"/>
              </a:rPr>
              <a:t>教育課程の中</a:t>
            </a:r>
            <a:r>
              <a:rPr lang="en-US" altLang="ja-JP" dirty="0">
                <a:latin typeface="+mn-ea"/>
              </a:rPr>
              <a:t>(</a:t>
            </a:r>
            <a:r>
              <a:rPr lang="ja-JP" altLang="en-US" dirty="0">
                <a:latin typeface="+mn-ea"/>
              </a:rPr>
              <a:t>授業の課題など</a:t>
            </a:r>
            <a:r>
              <a:rPr lang="en-US" altLang="ja-JP" dirty="0">
                <a:latin typeface="+mn-ea"/>
              </a:rPr>
              <a:t>)</a:t>
            </a:r>
            <a:r>
              <a:rPr lang="ja-JP" altLang="en-US" dirty="0">
                <a:latin typeface="+mn-ea"/>
              </a:rPr>
              <a:t>で利用する。</a:t>
            </a:r>
            <a:endParaRPr lang="en-US" altLang="ja-JP" dirty="0">
              <a:latin typeface="+mn-ea"/>
            </a:endParaRPr>
          </a:p>
          <a:p>
            <a:r>
              <a:rPr lang="ja-JP" altLang="en-US" dirty="0">
                <a:latin typeface="+mn-ea"/>
              </a:rPr>
              <a:t>授業の中であっても問題のある行為。</a:t>
            </a:r>
            <a:endParaRPr lang="en-US" altLang="ja-JP" dirty="0">
              <a:latin typeface="+mn-ea"/>
            </a:endParaRPr>
          </a:p>
          <a:p>
            <a:pPr lvl="1"/>
            <a:r>
              <a:rPr lang="ja-JP" altLang="en-US" dirty="0">
                <a:latin typeface="+mn-ea"/>
              </a:rPr>
              <a:t>教科書や資料を撮影して不特定多数に送る。</a:t>
            </a:r>
            <a:endParaRPr lang="en-US" altLang="ja-JP" dirty="0">
              <a:latin typeface="+mn-ea"/>
            </a:endParaRPr>
          </a:p>
          <a:p>
            <a:pPr lvl="1"/>
            <a:r>
              <a:rPr lang="ja-JP" altLang="en-US" dirty="0">
                <a:latin typeface="+mn-ea"/>
              </a:rPr>
              <a:t>先生の講義を録音して不特定多数に送る。</a:t>
            </a:r>
            <a:endParaRPr lang="en-US" altLang="ja-JP" dirty="0">
              <a:latin typeface="+mn-ea"/>
            </a:endParaRPr>
          </a:p>
        </p:txBody>
      </p:sp>
      <p:sp>
        <p:nvSpPr>
          <p:cNvPr id="3" name="タイトル 2">
            <a:extLst>
              <a:ext uri="{FF2B5EF4-FFF2-40B4-BE49-F238E27FC236}">
                <a16:creationId xmlns:a16="http://schemas.microsoft.com/office/drawing/2014/main" id="{56B32285-449F-427A-B75F-960581A3CB32}"/>
              </a:ext>
            </a:extLst>
          </p:cNvPr>
          <p:cNvSpPr>
            <a:spLocks noGrp="1"/>
          </p:cNvSpPr>
          <p:nvPr>
            <p:ph type="title"/>
          </p:nvPr>
        </p:nvSpPr>
        <p:spPr/>
        <p:txBody>
          <a:bodyPr/>
          <a:lstStyle/>
          <a:p>
            <a:r>
              <a:rPr lang="ja-JP" altLang="en-US" dirty="0"/>
              <a:t>著作権を意識する場面</a:t>
            </a:r>
            <a:endParaRPr kumimoji="1" lang="ja-JP" altLang="en-US" dirty="0"/>
          </a:p>
        </p:txBody>
      </p:sp>
      <p:pic>
        <p:nvPicPr>
          <p:cNvPr id="5" name="図 4" descr="物体 が含まれている画像&#10;&#10;自動的に生成された説明">
            <a:extLst>
              <a:ext uri="{FF2B5EF4-FFF2-40B4-BE49-F238E27FC236}">
                <a16:creationId xmlns:a16="http://schemas.microsoft.com/office/drawing/2014/main" id="{D65AD5FC-2FCD-45EC-9477-AA93D70D92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3314" y="5203730"/>
            <a:ext cx="1866131" cy="1319595"/>
          </a:xfrm>
          <a:prstGeom prst="rect">
            <a:avLst/>
          </a:prstGeom>
        </p:spPr>
      </p:pic>
    </p:spTree>
    <p:extLst>
      <p:ext uri="{BB962C8B-B14F-4D97-AF65-F5344CB8AC3E}">
        <p14:creationId xmlns:p14="http://schemas.microsoft.com/office/powerpoint/2010/main" val="3748118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AD899D-D2C5-43E7-AC77-79C66C131748}"/>
              </a:ext>
            </a:extLst>
          </p:cNvPr>
          <p:cNvSpPr>
            <a:spLocks noGrp="1"/>
          </p:cNvSpPr>
          <p:nvPr>
            <p:ph sz="half" idx="1"/>
          </p:nvPr>
        </p:nvSpPr>
        <p:spPr>
          <a:xfrm>
            <a:off x="215152" y="1522448"/>
            <a:ext cx="8464732" cy="4517980"/>
          </a:xfrm>
        </p:spPr>
        <p:txBody>
          <a:bodyPr>
            <a:normAutofit/>
          </a:bodyPr>
          <a:lstStyle/>
          <a:p>
            <a:r>
              <a:rPr lang="ja-JP" altLang="en-US" dirty="0">
                <a:latin typeface="+mn-ea"/>
              </a:rPr>
              <a:t>　</a:t>
            </a:r>
            <a:r>
              <a:rPr lang="ja-JP" altLang="en-US" sz="4000" dirty="0">
                <a:latin typeface="+mn-ea"/>
              </a:rPr>
              <a:t>ひとりひとりに肖像権がある。</a:t>
            </a:r>
            <a:endParaRPr lang="en-US" altLang="ja-JP" sz="4000" dirty="0">
              <a:latin typeface="+mn-ea"/>
            </a:endParaRPr>
          </a:p>
          <a:p>
            <a:endParaRPr lang="en-US" altLang="ja-JP" dirty="0">
              <a:latin typeface="+mn-ea"/>
            </a:endParaRPr>
          </a:p>
          <a:p>
            <a:pPr lvl="1"/>
            <a:r>
              <a:rPr lang="ja-JP" altLang="en-US" sz="3600" dirty="0">
                <a:latin typeface="+mn-ea"/>
              </a:rPr>
              <a:t>個人が特定できる顔や姿を勝手に写真を撮らない。</a:t>
            </a:r>
            <a:endParaRPr lang="en-US" altLang="ja-JP" sz="3600" dirty="0">
              <a:latin typeface="+mn-ea"/>
            </a:endParaRPr>
          </a:p>
          <a:p>
            <a:pPr lvl="1"/>
            <a:r>
              <a:rPr lang="ja-JP" altLang="en-US" sz="3600" dirty="0">
                <a:latin typeface="+mn-ea"/>
              </a:rPr>
              <a:t>撮った写真をインターネットに投稿しない。</a:t>
            </a:r>
            <a:endParaRPr lang="en-US" altLang="ja-JP" sz="3600" dirty="0">
              <a:latin typeface="+mn-ea"/>
            </a:endParaRPr>
          </a:p>
          <a:p>
            <a:pPr marL="457200" lvl="1" indent="0">
              <a:buNone/>
            </a:pPr>
            <a:endParaRPr lang="en-US" altLang="ja-JP" sz="3600" dirty="0"/>
          </a:p>
        </p:txBody>
      </p:sp>
      <p:sp>
        <p:nvSpPr>
          <p:cNvPr id="3" name="タイトル 2">
            <a:extLst>
              <a:ext uri="{FF2B5EF4-FFF2-40B4-BE49-F238E27FC236}">
                <a16:creationId xmlns:a16="http://schemas.microsoft.com/office/drawing/2014/main" id="{56B32285-449F-427A-B75F-960581A3CB32}"/>
              </a:ext>
            </a:extLst>
          </p:cNvPr>
          <p:cNvSpPr>
            <a:spLocks noGrp="1"/>
          </p:cNvSpPr>
          <p:nvPr>
            <p:ph type="title"/>
          </p:nvPr>
        </p:nvSpPr>
        <p:spPr/>
        <p:txBody>
          <a:bodyPr/>
          <a:lstStyle/>
          <a:p>
            <a:r>
              <a:rPr kumimoji="1" lang="ja-JP" altLang="en-US" dirty="0"/>
              <a:t>肖像権に気をつけて</a:t>
            </a:r>
          </a:p>
        </p:txBody>
      </p:sp>
      <p:pic>
        <p:nvPicPr>
          <p:cNvPr id="5" name="図 4" descr="おもちゃ, 人形 が含まれている画像&#10;&#10;自動的に生成された説明">
            <a:extLst>
              <a:ext uri="{FF2B5EF4-FFF2-40B4-BE49-F238E27FC236}">
                <a16:creationId xmlns:a16="http://schemas.microsoft.com/office/drawing/2014/main" id="{034A88A2-C618-44F4-A716-0159CA73F7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5360" y="4599803"/>
            <a:ext cx="4075086" cy="2126189"/>
          </a:xfrm>
          <a:prstGeom prst="rect">
            <a:avLst/>
          </a:prstGeom>
        </p:spPr>
      </p:pic>
    </p:spTree>
    <p:extLst>
      <p:ext uri="{BB962C8B-B14F-4D97-AF65-F5344CB8AC3E}">
        <p14:creationId xmlns:p14="http://schemas.microsoft.com/office/powerpoint/2010/main" val="1410073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703077" y="1857523"/>
            <a:ext cx="7886701" cy="4351338"/>
          </a:xfrm>
        </p:spPr>
        <p:txBody>
          <a:bodyPr>
            <a:noAutofit/>
          </a:bodyPr>
          <a:lstStyle/>
          <a:p>
            <a:r>
              <a:rPr lang="ja-JP" altLang="en-US" sz="7200" b="1" dirty="0">
                <a:latin typeface="+mn-ea"/>
              </a:rPr>
              <a:t>節度を持って使う</a:t>
            </a:r>
            <a:br>
              <a:rPr lang="ja-JP" altLang="en-US" sz="7200" b="1" dirty="0">
                <a:latin typeface="+mn-ea"/>
              </a:rPr>
            </a:br>
            <a:r>
              <a:rPr lang="ja-JP" altLang="en-US" sz="7200" b="1" dirty="0">
                <a:latin typeface="+mn-ea"/>
              </a:rPr>
              <a:t>ためには</a:t>
            </a:r>
            <a:br>
              <a:rPr lang="ja-JP" altLang="en-US" sz="7200" b="1" dirty="0">
                <a:latin typeface="+mn-ea"/>
              </a:rPr>
            </a:br>
            <a:r>
              <a:rPr lang="ja-JP" altLang="en-US" sz="7200" b="1" dirty="0">
                <a:latin typeface="+mn-ea"/>
              </a:rPr>
              <a:t>どんな工夫をすればよいだろう？</a:t>
            </a:r>
            <a:endParaRPr kumimoji="1" lang="ja-JP" altLang="en-US" sz="7200" dirty="0"/>
          </a:p>
        </p:txBody>
      </p:sp>
      <p:sp>
        <p:nvSpPr>
          <p:cNvPr id="4" name="タイトル 3">
            <a:extLst>
              <a:ext uri="{FF2B5EF4-FFF2-40B4-BE49-F238E27FC236}">
                <a16:creationId xmlns:a16="http://schemas.microsoft.com/office/drawing/2014/main" id="{6BD4B316-DB59-483D-A431-4FA104808C84}"/>
              </a:ext>
            </a:extLst>
          </p:cNvPr>
          <p:cNvSpPr>
            <a:spLocks noGrp="1"/>
          </p:cNvSpPr>
          <p:nvPr>
            <p:ph type="title"/>
          </p:nvPr>
        </p:nvSpPr>
        <p:spPr>
          <a:xfrm>
            <a:off x="1185582" y="516832"/>
            <a:ext cx="7958418" cy="697099"/>
          </a:xfrm>
        </p:spPr>
        <p:txBody>
          <a:bodyPr/>
          <a:lstStyle/>
          <a:p>
            <a:pPr algn="l"/>
            <a:r>
              <a:rPr kumimoji="1" lang="ja-JP" altLang="en-US" b="1" dirty="0">
                <a:latin typeface="+mn-ea"/>
                <a:ea typeface="+mn-ea"/>
              </a:rPr>
              <a:t>考えてみよう</a:t>
            </a: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3372" y="4678325"/>
            <a:ext cx="1176078" cy="2080243"/>
          </a:xfrm>
          <a:prstGeom prst="rect">
            <a:avLst/>
          </a:prstGeom>
        </p:spPr>
      </p:pic>
    </p:spTree>
    <p:extLst>
      <p:ext uri="{BB962C8B-B14F-4D97-AF65-F5344CB8AC3E}">
        <p14:creationId xmlns:p14="http://schemas.microsoft.com/office/powerpoint/2010/main" val="337674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615420E7-5412-488D-8E36-C6D43E4AE44B}"/>
              </a:ext>
            </a:extLst>
          </p:cNvPr>
          <p:cNvSpPr>
            <a:spLocks noGrp="1"/>
          </p:cNvSpPr>
          <p:nvPr>
            <p:ph sz="half" idx="1"/>
          </p:nvPr>
        </p:nvSpPr>
        <p:spPr>
          <a:xfrm>
            <a:off x="396688" y="1507760"/>
            <a:ext cx="8648838" cy="3610533"/>
          </a:xfrm>
        </p:spPr>
        <p:txBody>
          <a:bodyPr>
            <a:normAutofit/>
          </a:bodyPr>
          <a:lstStyle/>
          <a:p>
            <a:r>
              <a:rPr lang="ja-JP" altLang="en-US" sz="4000" dirty="0">
                <a:latin typeface="+mn-ea"/>
              </a:rPr>
              <a:t>通知がくると気になる。</a:t>
            </a:r>
            <a:endParaRPr lang="en-US" altLang="ja-JP" sz="4000" dirty="0">
              <a:latin typeface="+mn-ea"/>
            </a:endParaRPr>
          </a:p>
          <a:p>
            <a:pPr marL="457200" lvl="1" indent="0">
              <a:buNone/>
            </a:pPr>
            <a:r>
              <a:rPr lang="ja-JP" altLang="en-US" sz="3600" dirty="0">
                <a:latin typeface="+mn-ea"/>
              </a:rPr>
              <a:t>→ 機内モードやマナーモードに設定。</a:t>
            </a:r>
            <a:endParaRPr lang="en-US" altLang="ja-JP" sz="3600" dirty="0">
              <a:latin typeface="+mn-ea"/>
            </a:endParaRPr>
          </a:p>
          <a:p>
            <a:r>
              <a:rPr lang="ja-JP" altLang="en-US" sz="4000" dirty="0">
                <a:latin typeface="+mn-ea"/>
              </a:rPr>
              <a:t>画面が見えるとさわりたくなる。</a:t>
            </a:r>
            <a:endParaRPr lang="en-US" altLang="ja-JP" sz="4000" dirty="0">
              <a:latin typeface="+mn-ea"/>
            </a:endParaRPr>
          </a:p>
          <a:p>
            <a:pPr marL="0" indent="0">
              <a:buNone/>
            </a:pPr>
            <a:r>
              <a:rPr lang="ja-JP" altLang="en-US" sz="4000" dirty="0">
                <a:latin typeface="+mn-ea"/>
              </a:rPr>
              <a:t>   → しまっておく。</a:t>
            </a:r>
            <a:endParaRPr lang="en-US" altLang="ja-JP" sz="4000" dirty="0">
              <a:latin typeface="+mn-ea"/>
            </a:endParaRPr>
          </a:p>
          <a:p>
            <a:pPr marL="0" indent="0">
              <a:buNone/>
            </a:pPr>
            <a:r>
              <a:rPr lang="ja-JP" altLang="en-US" sz="4000" dirty="0">
                <a:latin typeface="+mn-ea"/>
              </a:rPr>
              <a:t>   → 机に裏向きに置く。</a:t>
            </a:r>
            <a:endParaRPr lang="en-US" altLang="ja-JP" sz="4000" dirty="0">
              <a:latin typeface="+mn-ea"/>
            </a:endParaRPr>
          </a:p>
        </p:txBody>
      </p:sp>
      <p:sp>
        <p:nvSpPr>
          <p:cNvPr id="4" name="タイトル 3">
            <a:extLst>
              <a:ext uri="{FF2B5EF4-FFF2-40B4-BE49-F238E27FC236}">
                <a16:creationId xmlns:a16="http://schemas.microsoft.com/office/drawing/2014/main" id="{6FBD34AE-F546-4A95-BFF6-6C7E1D403C1C}"/>
              </a:ext>
            </a:extLst>
          </p:cNvPr>
          <p:cNvSpPr>
            <a:spLocks noGrp="1"/>
          </p:cNvSpPr>
          <p:nvPr>
            <p:ph type="title"/>
          </p:nvPr>
        </p:nvSpPr>
        <p:spPr/>
        <p:txBody>
          <a:bodyPr/>
          <a:lstStyle/>
          <a:p>
            <a:r>
              <a:rPr kumimoji="1" lang="ja-JP" altLang="en-US" dirty="0"/>
              <a:t>節度をもって使うために</a:t>
            </a:r>
          </a:p>
        </p:txBody>
      </p:sp>
      <p:pic>
        <p:nvPicPr>
          <p:cNvPr id="7" name="図 6" descr="テキスト, 本 が含まれている画像&#10;&#10;自動的に生成された説明">
            <a:extLst>
              <a:ext uri="{FF2B5EF4-FFF2-40B4-BE49-F238E27FC236}">
                <a16:creationId xmlns:a16="http://schemas.microsoft.com/office/drawing/2014/main" id="{44476F19-BC06-4793-B1C8-EA0DE98F49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39410" y="4247955"/>
            <a:ext cx="1137627" cy="474080"/>
          </a:xfrm>
          <a:prstGeom prst="rect">
            <a:avLst/>
          </a:prstGeom>
        </p:spPr>
      </p:pic>
      <p:grpSp>
        <p:nvGrpSpPr>
          <p:cNvPr id="16" name="グループ化 15">
            <a:extLst>
              <a:ext uri="{FF2B5EF4-FFF2-40B4-BE49-F238E27FC236}">
                <a16:creationId xmlns:a16="http://schemas.microsoft.com/office/drawing/2014/main" id="{C897B9F2-97FC-4460-8EAA-4E448EB3F217}"/>
              </a:ext>
            </a:extLst>
          </p:cNvPr>
          <p:cNvGrpSpPr/>
          <p:nvPr/>
        </p:nvGrpSpPr>
        <p:grpSpPr>
          <a:xfrm rot="21091879">
            <a:off x="6407484" y="3632262"/>
            <a:ext cx="863664" cy="567442"/>
            <a:chOff x="4573367" y="5494635"/>
            <a:chExt cx="1054863" cy="693063"/>
          </a:xfrm>
        </p:grpSpPr>
        <p:sp>
          <p:nvSpPr>
            <p:cNvPr id="9" name="吹き出し: 円形 8">
              <a:extLst>
                <a:ext uri="{FF2B5EF4-FFF2-40B4-BE49-F238E27FC236}">
                  <a16:creationId xmlns:a16="http://schemas.microsoft.com/office/drawing/2014/main" id="{71CD2C27-4FD6-46A5-B293-8ED56150B784}"/>
                </a:ext>
              </a:extLst>
            </p:cNvPr>
            <p:cNvSpPr/>
            <p:nvPr/>
          </p:nvSpPr>
          <p:spPr>
            <a:xfrm>
              <a:off x="4573367" y="5494635"/>
              <a:ext cx="1054863" cy="693063"/>
            </a:xfrm>
            <a:prstGeom prst="wedgeEllipseCallout">
              <a:avLst>
                <a:gd name="adj1" fmla="val 45767"/>
                <a:gd name="adj2" fmla="val 58509"/>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グラフィックス 11" descr="スピーカーのミュート">
              <a:extLst>
                <a:ext uri="{FF2B5EF4-FFF2-40B4-BE49-F238E27FC236}">
                  <a16:creationId xmlns:a16="http://schemas.microsoft.com/office/drawing/2014/main" id="{6BF6E1BE-B157-465A-AECD-1218F65D8A5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71003" y="5528109"/>
              <a:ext cx="659589" cy="659589"/>
            </a:xfrm>
            <a:prstGeom prst="rect">
              <a:avLst/>
            </a:prstGeom>
          </p:spPr>
        </p:pic>
      </p:grpSp>
      <p:grpSp>
        <p:nvGrpSpPr>
          <p:cNvPr id="2" name="グループ化 1">
            <a:extLst>
              <a:ext uri="{FF2B5EF4-FFF2-40B4-BE49-F238E27FC236}">
                <a16:creationId xmlns:a16="http://schemas.microsoft.com/office/drawing/2014/main" id="{145AB9B1-48D4-41F6-AFC1-3B54D2B114B4}"/>
              </a:ext>
            </a:extLst>
          </p:cNvPr>
          <p:cNvGrpSpPr/>
          <p:nvPr/>
        </p:nvGrpSpPr>
        <p:grpSpPr>
          <a:xfrm rot="1104527">
            <a:off x="7459395" y="3626136"/>
            <a:ext cx="863664" cy="567442"/>
            <a:chOff x="6271231" y="5132343"/>
            <a:chExt cx="1054863" cy="693063"/>
          </a:xfrm>
        </p:grpSpPr>
        <p:sp>
          <p:nvSpPr>
            <p:cNvPr id="15" name="吹き出し: 円形 14">
              <a:extLst>
                <a:ext uri="{FF2B5EF4-FFF2-40B4-BE49-F238E27FC236}">
                  <a16:creationId xmlns:a16="http://schemas.microsoft.com/office/drawing/2014/main" id="{37312AB0-8D77-4D5A-AE3E-431D84269568}"/>
                </a:ext>
              </a:extLst>
            </p:cNvPr>
            <p:cNvSpPr/>
            <p:nvPr/>
          </p:nvSpPr>
          <p:spPr>
            <a:xfrm>
              <a:off x="6271231" y="5132343"/>
              <a:ext cx="1054863" cy="693063"/>
            </a:xfrm>
            <a:prstGeom prst="wedgeEllipseCallout">
              <a:avLst>
                <a:gd name="adj1" fmla="val -23452"/>
                <a:gd name="adj2" fmla="val 68879"/>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グラフィックス 13" descr="呼び出し音のミュート">
              <a:extLst>
                <a:ext uri="{FF2B5EF4-FFF2-40B4-BE49-F238E27FC236}">
                  <a16:creationId xmlns:a16="http://schemas.microsoft.com/office/drawing/2014/main" id="{BBFA2096-4CC4-4352-BD10-4BCC226B2CF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83149" y="5167595"/>
              <a:ext cx="635250" cy="635250"/>
            </a:xfrm>
            <a:prstGeom prst="rect">
              <a:avLst/>
            </a:prstGeom>
          </p:spPr>
        </p:pic>
      </p:grpSp>
      <p:sp>
        <p:nvSpPr>
          <p:cNvPr id="6" name="四角形: 角を丸くする 5">
            <a:extLst>
              <a:ext uri="{FF2B5EF4-FFF2-40B4-BE49-F238E27FC236}">
                <a16:creationId xmlns:a16="http://schemas.microsoft.com/office/drawing/2014/main" id="{9C1A0F97-3741-4DC5-BEA0-5B3DCDE1B9A5}"/>
              </a:ext>
            </a:extLst>
          </p:cNvPr>
          <p:cNvSpPr/>
          <p:nvPr/>
        </p:nvSpPr>
        <p:spPr>
          <a:xfrm>
            <a:off x="1184677" y="4782409"/>
            <a:ext cx="6935105" cy="1375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600" dirty="0">
                <a:latin typeface="+mn-ea"/>
              </a:rPr>
              <a:t>「使って学習します」という</a:t>
            </a:r>
            <a:endParaRPr kumimoji="1" lang="en-US" altLang="ja-JP" sz="3600" dirty="0">
              <a:latin typeface="+mn-ea"/>
            </a:endParaRPr>
          </a:p>
          <a:p>
            <a:pPr algn="ctr"/>
            <a:r>
              <a:rPr kumimoji="1" lang="ja-JP" altLang="en-US" sz="3600" dirty="0">
                <a:latin typeface="+mn-ea"/>
              </a:rPr>
              <a:t>指示があった時ときのみ使う。</a:t>
            </a:r>
          </a:p>
        </p:txBody>
      </p:sp>
    </p:spTree>
    <p:extLst>
      <p:ext uri="{BB962C8B-B14F-4D97-AF65-F5344CB8AC3E}">
        <p14:creationId xmlns:p14="http://schemas.microsoft.com/office/powerpoint/2010/main" val="1871214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normAutofit/>
          </a:bodyPr>
          <a:lstStyle/>
          <a:p>
            <a:r>
              <a:rPr kumimoji="1" lang="ja-JP" altLang="en-US" sz="4000" b="1" dirty="0">
                <a:latin typeface="+mn-ea"/>
              </a:rPr>
              <a:t>ウイルス感染した端末を持ち込む</a:t>
            </a:r>
            <a:r>
              <a:rPr lang="ja-JP" altLang="en-US" sz="4000" b="1" dirty="0">
                <a:latin typeface="+mn-ea"/>
              </a:rPr>
              <a:t>と</a:t>
            </a:r>
            <a:r>
              <a:rPr kumimoji="1" lang="ja-JP" altLang="en-US" sz="4000" b="1" dirty="0">
                <a:latin typeface="+mn-ea"/>
              </a:rPr>
              <a:t>、学校のネットワークにも感染することがある。</a:t>
            </a:r>
            <a:endParaRPr kumimoji="1" lang="en-US" altLang="ja-JP" sz="4000" b="1" dirty="0">
              <a:latin typeface="+mn-ea"/>
            </a:endParaRPr>
          </a:p>
          <a:p>
            <a:r>
              <a:rPr lang="ja-JP" altLang="en-US" sz="4000" b="1" dirty="0">
                <a:latin typeface="+mn-ea"/>
              </a:rPr>
              <a:t>→個人レベルでのセキュリティ</a:t>
            </a:r>
            <a:endParaRPr lang="en-US" altLang="ja-JP" sz="4000" b="1" dirty="0">
              <a:latin typeface="+mn-ea"/>
            </a:endParaRPr>
          </a:p>
          <a:p>
            <a:r>
              <a:rPr lang="ja-JP" altLang="en-US" sz="4000" b="1" dirty="0">
                <a:latin typeface="+mn-ea"/>
              </a:rPr>
              <a:t>　対策が必要。</a:t>
            </a:r>
            <a:endParaRPr kumimoji="1" lang="ja-JP" altLang="en-US" sz="4000" b="1" dirty="0">
              <a:latin typeface="+mn-ea"/>
            </a:endParaRPr>
          </a:p>
        </p:txBody>
      </p:sp>
      <p:sp>
        <p:nvSpPr>
          <p:cNvPr id="4" name="タイトル 3"/>
          <p:cNvSpPr>
            <a:spLocks noGrp="1"/>
          </p:cNvSpPr>
          <p:nvPr>
            <p:ph type="title"/>
          </p:nvPr>
        </p:nvSpPr>
        <p:spPr/>
        <p:txBody>
          <a:bodyPr/>
          <a:lstStyle/>
          <a:p>
            <a:r>
              <a:rPr kumimoji="1" lang="ja-JP" altLang="en-US" dirty="0"/>
              <a:t>考えてみよう</a:t>
            </a: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8591" y="4291273"/>
            <a:ext cx="3682254" cy="2334124"/>
          </a:xfrm>
          <a:prstGeom prst="rect">
            <a:avLst/>
          </a:prstGeom>
        </p:spPr>
      </p:pic>
    </p:spTree>
    <p:extLst>
      <p:ext uri="{BB962C8B-B14F-4D97-AF65-F5344CB8AC3E}">
        <p14:creationId xmlns:p14="http://schemas.microsoft.com/office/powerpoint/2010/main" val="1326162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244289" y="1558211"/>
            <a:ext cx="8630081" cy="2845229"/>
          </a:xfrm>
        </p:spPr>
        <p:txBody>
          <a:bodyPr>
            <a:normAutofit fontScale="92500"/>
          </a:bodyPr>
          <a:lstStyle/>
          <a:p>
            <a:pPr marL="742950" indent="-742950">
              <a:buFont typeface="+mj-ea"/>
              <a:buAutoNum type="circleNumDbPlain"/>
            </a:pPr>
            <a:r>
              <a:rPr kumimoji="1" lang="ja-JP" altLang="en-US" sz="4400" dirty="0"/>
              <a:t>セキュリティソフトの利用</a:t>
            </a:r>
            <a:endParaRPr kumimoji="1" lang="en-US" altLang="ja-JP" sz="4400" dirty="0"/>
          </a:p>
          <a:p>
            <a:pPr marL="742950" indent="-742950">
              <a:buFont typeface="+mj-ea"/>
              <a:buAutoNum type="circleNumDbPlain"/>
            </a:pPr>
            <a:r>
              <a:rPr lang="ja-JP" altLang="en-US" sz="4400" dirty="0"/>
              <a:t>最新のセキュリティ脅威を知る</a:t>
            </a:r>
            <a:endParaRPr lang="en-US" altLang="ja-JP" sz="4400" dirty="0"/>
          </a:p>
          <a:p>
            <a:pPr marL="742950" indent="-742950">
              <a:buFont typeface="+mj-ea"/>
              <a:buAutoNum type="circleNumDbPlain"/>
            </a:pPr>
            <a:r>
              <a:rPr kumimoji="1" lang="en-US" altLang="ja-JP" sz="4400" dirty="0"/>
              <a:t>OS</a:t>
            </a:r>
            <a:r>
              <a:rPr kumimoji="1" lang="ja-JP" altLang="en-US" sz="4400" dirty="0"/>
              <a:t>やソフトウェア</a:t>
            </a:r>
            <a:r>
              <a:rPr lang="ja-JP" altLang="en-US" sz="4400" dirty="0"/>
              <a:t>を</a:t>
            </a:r>
            <a:r>
              <a:rPr kumimoji="1" lang="ja-JP" altLang="en-US" sz="4400" dirty="0"/>
              <a:t>最新に更新</a:t>
            </a:r>
          </a:p>
        </p:txBody>
      </p:sp>
      <p:sp>
        <p:nvSpPr>
          <p:cNvPr id="4" name="タイトル 3"/>
          <p:cNvSpPr>
            <a:spLocks noGrp="1"/>
          </p:cNvSpPr>
          <p:nvPr>
            <p:ph type="title"/>
          </p:nvPr>
        </p:nvSpPr>
        <p:spPr/>
        <p:txBody>
          <a:bodyPr/>
          <a:lstStyle/>
          <a:p>
            <a:r>
              <a:rPr kumimoji="1" lang="ja-JP" altLang="en-US" dirty="0"/>
              <a:t>セキュリティ対策</a:t>
            </a:r>
          </a:p>
        </p:txBody>
      </p:sp>
      <p:sp>
        <p:nvSpPr>
          <p:cNvPr id="3" name="正方形/長方形 2"/>
          <p:cNvSpPr/>
          <p:nvPr/>
        </p:nvSpPr>
        <p:spPr>
          <a:xfrm>
            <a:off x="3982970" y="6297830"/>
            <a:ext cx="5131533" cy="430887"/>
          </a:xfrm>
          <a:prstGeom prst="rect">
            <a:avLst/>
          </a:prstGeom>
        </p:spPr>
        <p:txBody>
          <a:bodyPr wrap="none">
            <a:spAutoFit/>
          </a:bodyPr>
          <a:lstStyle/>
          <a:p>
            <a:r>
              <a:rPr lang="en-US" altLang="ja-JP" sz="1100" dirty="0"/>
              <a:t>(</a:t>
            </a:r>
            <a:r>
              <a:rPr lang="ja-JP" altLang="en-US" sz="1100" dirty="0"/>
              <a:t>画面引用</a:t>
            </a:r>
            <a:r>
              <a:rPr lang="en-US" altLang="ja-JP" sz="1100" dirty="0"/>
              <a:t>)</a:t>
            </a:r>
            <a:r>
              <a:rPr lang="ja-JP" altLang="en-US" sz="1100" dirty="0"/>
              <a:t> </a:t>
            </a:r>
            <a:r>
              <a:rPr lang="en-US" altLang="ja-JP" sz="1100" dirty="0"/>
              <a:t>IPA</a:t>
            </a:r>
            <a:r>
              <a:rPr lang="ja-JP" altLang="en-US" sz="1100" dirty="0"/>
              <a:t>「情報セキュリティ</a:t>
            </a:r>
            <a:r>
              <a:rPr lang="en-US" altLang="ja-JP" sz="1100" dirty="0"/>
              <a:t>10</a:t>
            </a:r>
            <a:r>
              <a:rPr lang="ja-JP" altLang="en-US" sz="1100" dirty="0"/>
              <a:t>大脅威 </a:t>
            </a:r>
            <a:r>
              <a:rPr lang="en-US" altLang="ja-JP" sz="1100" dirty="0"/>
              <a:t>2017</a:t>
            </a:r>
            <a:r>
              <a:rPr lang="ja-JP" altLang="en-US" sz="1100" dirty="0"/>
              <a:t>」</a:t>
            </a:r>
            <a:endParaRPr lang="en-US" altLang="ja-JP" sz="1100" dirty="0"/>
          </a:p>
          <a:p>
            <a:r>
              <a:rPr lang="en-US" altLang="ja-JP" sz="1100" dirty="0"/>
              <a:t>https://www.ipa.go.jp/security/10threats/ps6vr7000000bhzw-att/000058504.pdf</a:t>
            </a:r>
            <a:endParaRPr lang="ja-JP" altLang="en-US" sz="1100" dirty="0"/>
          </a:p>
        </p:txBody>
      </p:sp>
      <p:pic>
        <p:nvPicPr>
          <p:cNvPr id="6" name="図 5"/>
          <p:cNvPicPr>
            <a:picLocks noChangeAspect="1"/>
          </p:cNvPicPr>
          <p:nvPr/>
        </p:nvPicPr>
        <p:blipFill>
          <a:blip r:embed="rId3"/>
          <a:stretch>
            <a:fillRect/>
          </a:stretch>
        </p:blipFill>
        <p:spPr>
          <a:xfrm>
            <a:off x="2886075" y="4250723"/>
            <a:ext cx="3671243" cy="1984209"/>
          </a:xfrm>
          <a:prstGeom prst="rect">
            <a:avLst/>
          </a:prstGeom>
        </p:spPr>
      </p:pic>
    </p:spTree>
    <p:extLst>
      <p:ext uri="{BB962C8B-B14F-4D97-AF65-F5344CB8AC3E}">
        <p14:creationId xmlns:p14="http://schemas.microsoft.com/office/powerpoint/2010/main" val="1193574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a:xfrm>
            <a:off x="361520" y="1807217"/>
            <a:ext cx="8420960" cy="3169623"/>
          </a:xfrm>
        </p:spPr>
        <p:txBody>
          <a:bodyPr>
            <a:normAutofit/>
          </a:bodyPr>
          <a:lstStyle/>
          <a:p>
            <a:r>
              <a:rPr lang="ja-JP" altLang="en-US" sz="4800" dirty="0"/>
              <a:t>・</a:t>
            </a:r>
            <a:r>
              <a:rPr lang="en-US" altLang="ja-JP" sz="4800" dirty="0">
                <a:latin typeface="+mn-ea"/>
              </a:rPr>
              <a:t>BYOD</a:t>
            </a:r>
            <a:r>
              <a:rPr lang="ja-JP" altLang="en-US" sz="4800" dirty="0">
                <a:latin typeface="+mn-ea"/>
              </a:rPr>
              <a:t>の目的は学習の補助。</a:t>
            </a:r>
            <a:br>
              <a:rPr lang="en-US" altLang="ja-JP" sz="4800" dirty="0">
                <a:latin typeface="+mn-ea"/>
              </a:rPr>
            </a:br>
            <a:r>
              <a:rPr lang="ja-JP" altLang="en-US" sz="4800" dirty="0">
                <a:latin typeface="+mn-ea"/>
              </a:rPr>
              <a:t>・</a:t>
            </a:r>
            <a:r>
              <a:rPr lang="en-US" altLang="ja-JP" sz="4800" dirty="0">
                <a:latin typeface="+mn-ea"/>
              </a:rPr>
              <a:t>ICT</a:t>
            </a:r>
            <a:r>
              <a:rPr lang="ja-JP" altLang="en-US" sz="4800" dirty="0">
                <a:latin typeface="+mn-ea"/>
              </a:rPr>
              <a:t>機器を有効的、健康的</a:t>
            </a:r>
            <a:endParaRPr lang="en-US" altLang="ja-JP" sz="4800" dirty="0">
              <a:latin typeface="+mn-ea"/>
            </a:endParaRPr>
          </a:p>
          <a:p>
            <a:r>
              <a:rPr lang="ja-JP" altLang="en-US" sz="4800" dirty="0">
                <a:latin typeface="+mn-ea"/>
              </a:rPr>
              <a:t>　に活用しよう。</a:t>
            </a:r>
          </a:p>
        </p:txBody>
      </p:sp>
      <p:sp>
        <p:nvSpPr>
          <p:cNvPr id="3" name="タイトル 2"/>
          <p:cNvSpPr>
            <a:spLocks noGrp="1"/>
          </p:cNvSpPr>
          <p:nvPr>
            <p:ph type="title"/>
          </p:nvPr>
        </p:nvSpPr>
        <p:spPr/>
        <p:txBody>
          <a:bodyPr/>
          <a:lstStyle/>
          <a:p>
            <a:r>
              <a:rPr kumimoji="1" lang="ja-JP" altLang="en-US" dirty="0">
                <a:latin typeface="+mn-ea"/>
                <a:ea typeface="+mn-ea"/>
              </a:rPr>
              <a:t>まとめ</a:t>
            </a:r>
          </a:p>
        </p:txBody>
      </p:sp>
    </p:spTree>
    <p:extLst>
      <p:ext uri="{BB962C8B-B14F-4D97-AF65-F5344CB8AC3E}">
        <p14:creationId xmlns:p14="http://schemas.microsoft.com/office/powerpoint/2010/main" val="33308182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a:xfrm>
            <a:off x="517582" y="2136387"/>
            <a:ext cx="8420960" cy="3169623"/>
          </a:xfrm>
        </p:spPr>
        <p:txBody>
          <a:bodyPr>
            <a:normAutofit/>
          </a:bodyPr>
          <a:lstStyle/>
          <a:p>
            <a:r>
              <a:rPr lang="ja-JP" altLang="en-US" sz="4800" dirty="0">
                <a:latin typeface="+mn-ea"/>
              </a:rPr>
              <a:t>自分自身の</a:t>
            </a:r>
            <a:r>
              <a:rPr lang="en-US" altLang="ja-JP" sz="4800" dirty="0">
                <a:latin typeface="+mn-ea"/>
              </a:rPr>
              <a:t>ICT</a:t>
            </a:r>
            <a:r>
              <a:rPr lang="ja-JP" altLang="en-US" sz="4800" dirty="0">
                <a:latin typeface="+mn-ea"/>
              </a:rPr>
              <a:t>機器を活用する場合は、セキュリティ意識をしっかり持つ。</a:t>
            </a:r>
          </a:p>
        </p:txBody>
      </p:sp>
      <p:sp>
        <p:nvSpPr>
          <p:cNvPr id="3" name="タイトル 2"/>
          <p:cNvSpPr>
            <a:spLocks noGrp="1"/>
          </p:cNvSpPr>
          <p:nvPr>
            <p:ph type="title"/>
          </p:nvPr>
        </p:nvSpPr>
        <p:spPr/>
        <p:txBody>
          <a:bodyPr/>
          <a:lstStyle/>
          <a:p>
            <a:r>
              <a:rPr kumimoji="1" lang="ja-JP" altLang="en-US" dirty="0">
                <a:latin typeface="+mn-ea"/>
                <a:ea typeface="+mn-ea"/>
              </a:rPr>
              <a:t>まとめ</a:t>
            </a:r>
          </a:p>
        </p:txBody>
      </p:sp>
    </p:spTree>
    <p:extLst>
      <p:ext uri="{BB962C8B-B14F-4D97-AF65-F5344CB8AC3E}">
        <p14:creationId xmlns:p14="http://schemas.microsoft.com/office/powerpoint/2010/main" val="2742495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a:t>
            </a:r>
            <a:r>
              <a:rPr lang="en-US" altLang="ja-JP" sz="4800" dirty="0">
                <a:solidFill>
                  <a:prstClr val="black"/>
                </a:solidFill>
                <a:latin typeface="メイリオ"/>
              </a:rPr>
              <a:t>BYOD</a:t>
            </a:r>
            <a:r>
              <a:rPr lang="ja-JP" altLang="en-US" sz="4800" dirty="0">
                <a:solidFill>
                  <a:prstClr val="black"/>
                </a:solidFill>
                <a:latin typeface="メイリオ"/>
              </a:rPr>
              <a:t>の時代へ」</a:t>
            </a:r>
            <a:br>
              <a:rPr lang="en-US" altLang="ja-JP" sz="4800" dirty="0">
                <a:solidFill>
                  <a:prstClr val="black"/>
                </a:solidFill>
                <a:latin typeface="メイリオ"/>
              </a:rPr>
            </a:br>
            <a:r>
              <a:rPr lang="en-US" altLang="ja-JP" sz="4800" dirty="0">
                <a:solidFill>
                  <a:prstClr val="black"/>
                </a:solidFill>
                <a:latin typeface="メイリオ"/>
              </a:rPr>
              <a:t>【</a:t>
            </a:r>
            <a:r>
              <a:rPr lang="ja-JP" altLang="en-US" sz="4800" dirty="0">
                <a:solidFill>
                  <a:prstClr val="black"/>
                </a:solidFill>
                <a:latin typeface="メイリオ"/>
              </a:rPr>
              <a:t>参考コンテンツ②</a:t>
            </a:r>
            <a:r>
              <a:rPr lang="en-US" altLang="ja-JP" sz="4800" dirty="0">
                <a:solidFill>
                  <a:prstClr val="black"/>
                </a:solidFill>
                <a:latin typeface="メイリオ"/>
              </a:rPr>
              <a:t>】</a:t>
            </a:r>
            <a:br>
              <a:rPr lang="en-US" altLang="ja-JP" sz="4800" dirty="0">
                <a:solidFill>
                  <a:prstClr val="black"/>
                </a:solidFill>
                <a:latin typeface="メイリオ"/>
              </a:rPr>
            </a:br>
            <a:r>
              <a:rPr lang="ja-JP" altLang="en-US" sz="4400" dirty="0">
                <a:solidFill>
                  <a:prstClr val="black"/>
                </a:solidFill>
                <a:latin typeface="メイリオ"/>
              </a:rPr>
              <a:t>学習活動における</a:t>
            </a:r>
            <a:r>
              <a:rPr lang="en-US" altLang="ja-JP" sz="4400" dirty="0">
                <a:solidFill>
                  <a:prstClr val="black"/>
                </a:solidFill>
                <a:latin typeface="メイリオ"/>
              </a:rPr>
              <a:t>ICT</a:t>
            </a:r>
            <a:r>
              <a:rPr lang="ja-JP" altLang="en-US" sz="4400" dirty="0">
                <a:solidFill>
                  <a:prstClr val="black"/>
                </a:solidFill>
                <a:latin typeface="メイリオ"/>
              </a:rPr>
              <a:t>機器の</a:t>
            </a:r>
            <a:br>
              <a:rPr lang="en-US" altLang="ja-JP" sz="4400" dirty="0">
                <a:solidFill>
                  <a:prstClr val="black"/>
                </a:solidFill>
                <a:latin typeface="メイリオ"/>
              </a:rPr>
            </a:br>
            <a:r>
              <a:rPr lang="ja-JP" altLang="en-US" sz="4400" dirty="0">
                <a:solidFill>
                  <a:prstClr val="black"/>
                </a:solidFill>
                <a:latin typeface="メイリオ"/>
              </a:rPr>
              <a:t>利点と注意点</a:t>
            </a:r>
            <a:br>
              <a:rPr lang="ja-JP" altLang="en-US" sz="4400" dirty="0">
                <a:solidFill>
                  <a:prstClr val="black"/>
                </a:solidFill>
                <a:latin typeface="メイリオ"/>
              </a:rPr>
            </a:br>
            <a:endParaRPr kumimoji="1" lang="ja-JP" altLang="en-US" sz="2000" dirty="0"/>
          </a:p>
        </p:txBody>
      </p:sp>
      <p:sp>
        <p:nvSpPr>
          <p:cNvPr id="6" name="コンテンツ プレースホルダー 5"/>
          <p:cNvSpPr>
            <a:spLocks noGrp="1"/>
          </p:cNvSpPr>
          <p:nvPr>
            <p:ph sz="half" idx="1"/>
          </p:nvPr>
        </p:nvSpPr>
        <p:spPr>
          <a:xfrm>
            <a:off x="4571999" y="6304110"/>
            <a:ext cx="4619918" cy="748620"/>
          </a:xfrm>
        </p:spPr>
        <p:txBody>
          <a:bodyPr/>
          <a:lstStyle/>
          <a:p>
            <a:r>
              <a:rPr kumimoji="1" lang="ja-JP" altLang="en-US" dirty="0"/>
              <a:t>対象：中学生・高校生以上</a:t>
            </a:r>
          </a:p>
        </p:txBody>
      </p:sp>
    </p:spTree>
    <p:extLst>
      <p:ext uri="{BB962C8B-B14F-4D97-AF65-F5344CB8AC3E}">
        <p14:creationId xmlns:p14="http://schemas.microsoft.com/office/powerpoint/2010/main" val="3477945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64088"/>
            <a:ext cx="9046723" cy="510363"/>
          </a:xfrm>
          <a:solidFill>
            <a:schemeClr val="accent2">
              <a:lumMod val="20000"/>
              <a:lumOff val="80000"/>
            </a:schemeClr>
          </a:solidFill>
          <a:ln w="28575">
            <a:noFill/>
          </a:ln>
        </p:spPr>
        <p:txBody>
          <a:bodyPr>
            <a:normAutofit/>
          </a:bodyPr>
          <a:lstStyle/>
          <a:p>
            <a:pPr algn="ctr"/>
            <a:r>
              <a:rPr kumimoji="1" lang="ja-JP" altLang="en-US" sz="2400" dirty="0"/>
              <a:t>本教材の使用方法　</a:t>
            </a:r>
            <a:r>
              <a:rPr kumimoji="1" lang="en-US" altLang="ja-JP" sz="2400" dirty="0"/>
              <a:t>BYOD</a:t>
            </a:r>
            <a:r>
              <a:rPr kumimoji="1" lang="ja-JP" altLang="en-US" sz="2400" dirty="0"/>
              <a:t>の時代へ　中学生・高校生</a:t>
            </a:r>
            <a:r>
              <a:rPr lang="ja-JP" altLang="en-US" sz="2400" dirty="0"/>
              <a:t>以上</a:t>
            </a:r>
            <a:endParaRPr kumimoji="1" lang="ja-JP" altLang="en-US" sz="2400" dirty="0"/>
          </a:p>
        </p:txBody>
      </p:sp>
      <p:sp>
        <p:nvSpPr>
          <p:cNvPr id="3" name="タイトル 1"/>
          <p:cNvSpPr txBox="1">
            <a:spLocks/>
          </p:cNvSpPr>
          <p:nvPr/>
        </p:nvSpPr>
        <p:spPr>
          <a:xfrm>
            <a:off x="122807" y="2069892"/>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5" name="テキスト ボックス 4"/>
          <p:cNvSpPr txBox="1"/>
          <p:nvPr/>
        </p:nvSpPr>
        <p:spPr>
          <a:xfrm>
            <a:off x="69460" y="2568441"/>
            <a:ext cx="8873861" cy="2031325"/>
          </a:xfrm>
          <a:prstGeom prst="rect">
            <a:avLst/>
          </a:prstGeom>
          <a:noFill/>
        </p:spPr>
        <p:txBody>
          <a:bodyPr wrap="square" rtlCol="0">
            <a:spAutoFit/>
          </a:bodyPr>
          <a:lstStyle/>
          <a:p>
            <a:r>
              <a:rPr lang="ja-JP" altLang="en-US" dirty="0">
                <a:solidFill>
                  <a:prstClr val="black"/>
                </a:solidFill>
              </a:rPr>
              <a:t>調べ学習に限らず、情報の共有、共同制作など、</a:t>
            </a:r>
            <a:r>
              <a:rPr lang="en-US" altLang="ja-JP" dirty="0">
                <a:solidFill>
                  <a:prstClr val="black"/>
                </a:solidFill>
              </a:rPr>
              <a:t>ICT</a:t>
            </a:r>
            <a:r>
              <a:rPr lang="ja-JP" altLang="en-US" dirty="0">
                <a:solidFill>
                  <a:prstClr val="black"/>
                </a:solidFill>
              </a:rPr>
              <a:t>機器を活用した授業を行うにあたり、一人一台使えることのメリットは大きい。また、普段使い慣れた自分の機器を使えることで、文字入力の環境を最適化し、効率のよい利用ができたり、調べたことを残しておくことができたりするなどメリットは多い。</a:t>
            </a:r>
            <a:endParaRPr lang="en-US" altLang="ja-JP" dirty="0">
              <a:solidFill>
                <a:prstClr val="black"/>
              </a:solidFill>
            </a:endParaRPr>
          </a:p>
          <a:p>
            <a:r>
              <a:rPr lang="ja-JP" altLang="en-US" dirty="0">
                <a:solidFill>
                  <a:prstClr val="black"/>
                </a:solidFill>
              </a:rPr>
              <a:t>しかし、授業中にプライベートにも使用している機器があることで授業の進行や学習が阻害されてはならないため、教師側にも生徒側にも対策や工夫が必要である。</a:t>
            </a:r>
            <a:endParaRPr lang="en-US" altLang="ja-JP" dirty="0">
              <a:solidFill>
                <a:prstClr val="black"/>
              </a:solidFill>
            </a:endParaRPr>
          </a:p>
          <a:p>
            <a:r>
              <a:rPr lang="ja-JP" altLang="en-US" dirty="0">
                <a:solidFill>
                  <a:prstClr val="black"/>
                </a:solidFill>
              </a:rPr>
              <a:t>本教材は、</a:t>
            </a:r>
            <a:r>
              <a:rPr lang="en-US" altLang="ja-JP" dirty="0">
                <a:solidFill>
                  <a:prstClr val="black"/>
                </a:solidFill>
              </a:rPr>
              <a:t>BYOD</a:t>
            </a:r>
            <a:r>
              <a:rPr lang="ja-JP" altLang="en-US" dirty="0">
                <a:solidFill>
                  <a:prstClr val="black"/>
                </a:solidFill>
              </a:rPr>
              <a:t>の導入を検討する学校の生徒や先生を対象とした教材である。</a:t>
            </a:r>
            <a:endParaRPr lang="en-US" altLang="ja-JP" dirty="0">
              <a:solidFill>
                <a:prstClr val="black"/>
              </a:solidFill>
            </a:endParaRPr>
          </a:p>
        </p:txBody>
      </p:sp>
      <p:sp>
        <p:nvSpPr>
          <p:cNvPr id="6" name="タイトル 1"/>
          <p:cNvSpPr txBox="1">
            <a:spLocks/>
          </p:cNvSpPr>
          <p:nvPr/>
        </p:nvSpPr>
        <p:spPr>
          <a:xfrm>
            <a:off x="102940" y="796565"/>
            <a:ext cx="4465817" cy="442269"/>
          </a:xfrm>
          <a:prstGeom prst="rect">
            <a:avLst/>
          </a:prstGeom>
          <a:ln w="28575">
            <a:solidFill>
              <a:schemeClr val="accent2"/>
            </a:solidFill>
          </a:ln>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テーマ「</a:t>
            </a:r>
            <a:r>
              <a:rPr lang="en-US" altLang="ja-JP" sz="2400" dirty="0">
                <a:solidFill>
                  <a:prstClr val="black"/>
                </a:solidFill>
              </a:rPr>
              <a:t>BYOD</a:t>
            </a:r>
            <a:r>
              <a:rPr lang="ja-JP" altLang="en-US" sz="2400" dirty="0">
                <a:solidFill>
                  <a:prstClr val="black"/>
                </a:solidFill>
              </a:rPr>
              <a:t>の時代へ」教材のねらい</a:t>
            </a:r>
          </a:p>
        </p:txBody>
      </p:sp>
      <p:sp>
        <p:nvSpPr>
          <p:cNvPr id="7" name="テキスト ボックス 6"/>
          <p:cNvSpPr txBox="1"/>
          <p:nvPr/>
        </p:nvSpPr>
        <p:spPr>
          <a:xfrm>
            <a:off x="82272" y="1228711"/>
            <a:ext cx="8972969" cy="923330"/>
          </a:xfrm>
          <a:prstGeom prst="rect">
            <a:avLst/>
          </a:prstGeom>
          <a:noFill/>
        </p:spPr>
        <p:txBody>
          <a:bodyPr wrap="none" rtlCol="0">
            <a:spAutoFit/>
          </a:bodyPr>
          <a:lstStyle/>
          <a:p>
            <a:r>
              <a:rPr lang="en-US" altLang="ja-JP" dirty="0">
                <a:solidFill>
                  <a:prstClr val="black"/>
                </a:solidFill>
              </a:rPr>
              <a:t>BYOD</a:t>
            </a:r>
            <a:r>
              <a:rPr lang="ja-JP" altLang="en-US" dirty="0">
                <a:solidFill>
                  <a:prstClr val="black"/>
                </a:solidFill>
              </a:rPr>
              <a:t>とは何かについて教える。</a:t>
            </a:r>
            <a:r>
              <a:rPr lang="en-US" altLang="ja-JP" dirty="0">
                <a:solidFill>
                  <a:prstClr val="black"/>
                </a:solidFill>
              </a:rPr>
              <a:t>BYOD</a:t>
            </a:r>
            <a:r>
              <a:rPr lang="ja-JP" altLang="en-US" dirty="0">
                <a:solidFill>
                  <a:prstClr val="black"/>
                </a:solidFill>
              </a:rPr>
              <a:t>の利点と注意すべき点について考えてもらい、</a:t>
            </a:r>
            <a:endParaRPr lang="en-US" altLang="ja-JP" dirty="0">
              <a:solidFill>
                <a:prstClr val="black"/>
              </a:solidFill>
            </a:endParaRPr>
          </a:p>
          <a:p>
            <a:r>
              <a:rPr lang="ja-JP" altLang="en-US" dirty="0">
                <a:solidFill>
                  <a:prstClr val="black"/>
                </a:solidFill>
              </a:rPr>
              <a:t>実際に</a:t>
            </a:r>
            <a:r>
              <a:rPr lang="en-US" altLang="ja-JP" dirty="0">
                <a:solidFill>
                  <a:prstClr val="black"/>
                </a:solidFill>
              </a:rPr>
              <a:t>BYOD</a:t>
            </a:r>
            <a:r>
              <a:rPr lang="ja-JP" altLang="en-US" dirty="0">
                <a:solidFill>
                  <a:prstClr val="black"/>
                </a:solidFill>
              </a:rPr>
              <a:t>が実施された場合にどのような工夫をすべきかを考えさせる。</a:t>
            </a:r>
            <a:endParaRPr lang="en-US" altLang="ja-JP" dirty="0">
              <a:solidFill>
                <a:prstClr val="black"/>
              </a:solidFill>
            </a:endParaRPr>
          </a:p>
          <a:p>
            <a:r>
              <a:rPr lang="ja-JP" altLang="en-US" b="1" dirty="0">
                <a:solidFill>
                  <a:prstClr val="black"/>
                </a:solidFill>
              </a:rPr>
              <a:t>こちらの教材は単体利用ではなく、他の教材との併用をお薦めします。</a:t>
            </a:r>
            <a:endParaRPr lang="en-US" altLang="ja-JP" b="1" dirty="0">
              <a:solidFill>
                <a:prstClr val="black"/>
              </a:solidFill>
            </a:endParaRPr>
          </a:p>
        </p:txBody>
      </p:sp>
      <p:sp>
        <p:nvSpPr>
          <p:cNvPr id="8" name="タイトル 1"/>
          <p:cNvSpPr txBox="1">
            <a:spLocks/>
          </p:cNvSpPr>
          <p:nvPr/>
        </p:nvSpPr>
        <p:spPr>
          <a:xfrm>
            <a:off x="102940" y="459591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10" name="テキスト ボックス 9"/>
          <p:cNvSpPr txBox="1"/>
          <p:nvPr/>
        </p:nvSpPr>
        <p:spPr>
          <a:xfrm>
            <a:off x="0" y="5082109"/>
            <a:ext cx="9279610" cy="369332"/>
          </a:xfrm>
          <a:prstGeom prst="rect">
            <a:avLst/>
          </a:prstGeom>
          <a:noFill/>
        </p:spPr>
        <p:txBody>
          <a:bodyPr wrap="square" rtlCol="0">
            <a:spAutoFit/>
          </a:bodyPr>
          <a:lstStyle/>
          <a:p>
            <a:r>
              <a:rPr lang="ja-JP" altLang="en-US" dirty="0">
                <a:solidFill>
                  <a:prstClr val="black"/>
                </a:solidFill>
              </a:rPr>
              <a:t>学校活動における</a:t>
            </a:r>
            <a:r>
              <a:rPr lang="en-US" altLang="ja-JP" dirty="0">
                <a:solidFill>
                  <a:prstClr val="black"/>
                </a:solidFill>
              </a:rPr>
              <a:t>BYOD</a:t>
            </a:r>
            <a:r>
              <a:rPr lang="ja-JP" altLang="en-US" dirty="0">
                <a:solidFill>
                  <a:prstClr val="black"/>
                </a:solidFill>
              </a:rPr>
              <a:t>の利点と注意すべき点を知り、どのように使うべきかを考える。</a:t>
            </a:r>
            <a:endParaRPr lang="en-US" altLang="ja-JP" dirty="0">
              <a:solidFill>
                <a:prstClr val="black"/>
              </a:solidFill>
            </a:endParaRPr>
          </a:p>
        </p:txBody>
      </p:sp>
      <p:sp>
        <p:nvSpPr>
          <p:cNvPr id="12" name="テキスト ボックス 11"/>
          <p:cNvSpPr txBox="1"/>
          <p:nvPr/>
        </p:nvSpPr>
        <p:spPr>
          <a:xfrm>
            <a:off x="2561206" y="6036479"/>
            <a:ext cx="4630007" cy="523220"/>
          </a:xfrm>
          <a:prstGeom prst="rect">
            <a:avLst/>
          </a:prstGeom>
          <a:noFill/>
        </p:spPr>
        <p:txBody>
          <a:bodyPr wrap="square" rtlCol="0">
            <a:spAutoFit/>
          </a:bodyPr>
          <a:lstStyle/>
          <a:p>
            <a:r>
              <a:rPr lang="ja-JP" altLang="en-US" sz="1400" dirty="0">
                <a:solidFill>
                  <a:prstClr val="black"/>
                </a:solidFill>
              </a:rPr>
              <a:t>１．情報社会の倫理　</a:t>
            </a:r>
            <a:r>
              <a:rPr lang="en-US" altLang="ja-JP" sz="1400" dirty="0">
                <a:solidFill>
                  <a:prstClr val="black"/>
                </a:solidFill>
              </a:rPr>
              <a:t>a5-1</a:t>
            </a:r>
            <a:r>
              <a:rPr lang="ja-JP" altLang="en-US" sz="1400" dirty="0">
                <a:solidFill>
                  <a:prstClr val="black"/>
                </a:solidFill>
              </a:rPr>
              <a:t>、</a:t>
            </a:r>
            <a:r>
              <a:rPr lang="en-US" altLang="ja-JP" sz="1400" dirty="0">
                <a:solidFill>
                  <a:prstClr val="black"/>
                </a:solidFill>
              </a:rPr>
              <a:t>b5-2</a:t>
            </a:r>
          </a:p>
          <a:p>
            <a:r>
              <a:rPr lang="ja-JP" altLang="en-US" sz="1400" dirty="0">
                <a:solidFill>
                  <a:prstClr val="black"/>
                </a:solidFill>
              </a:rPr>
              <a:t>５．公共的なネットワーク社会の構築　</a:t>
            </a:r>
            <a:r>
              <a:rPr lang="en-US" altLang="ja-JP" sz="1400" dirty="0">
                <a:solidFill>
                  <a:prstClr val="black"/>
                </a:solidFill>
              </a:rPr>
              <a:t>i5-1</a:t>
            </a:r>
            <a:endParaRPr lang="en-US" altLang="ja-JP" sz="1100" dirty="0">
              <a:solidFill>
                <a:prstClr val="black"/>
              </a:solidFill>
            </a:endParaRPr>
          </a:p>
        </p:txBody>
      </p:sp>
      <p:sp>
        <p:nvSpPr>
          <p:cNvPr id="14" name="タイトル 1">
            <a:extLst>
              <a:ext uri="{FF2B5EF4-FFF2-40B4-BE49-F238E27FC236}">
                <a16:creationId xmlns:a16="http://schemas.microsoft.com/office/drawing/2014/main" id="{7CFA6B3A-E2B7-4F4F-8041-B8FF9E6C83D6}"/>
              </a:ext>
            </a:extLst>
          </p:cNvPr>
          <p:cNvSpPr txBox="1">
            <a:spLocks/>
          </p:cNvSpPr>
          <p:nvPr/>
        </p:nvSpPr>
        <p:spPr>
          <a:xfrm>
            <a:off x="124239" y="5436645"/>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https://</a:t>
            </a:r>
            <a:r>
              <a:rPr lang="en-US" altLang="ja-JP" sz="2800" dirty="0" err="1">
                <a:latin typeface="メイリオ" panose="020B0604030504040204" pitchFamily="50" charset="-128"/>
                <a:ea typeface="メイリオ" panose="020B0604030504040204" pitchFamily="50" charset="-128"/>
              </a:rPr>
              <a:t>www.mext.go.jp</a:t>
            </a:r>
            <a:r>
              <a:rPr lang="en-US" altLang="ja-JP" sz="2800" dirty="0">
                <a:latin typeface="メイリオ" panose="020B0604030504040204" pitchFamily="50" charset="-128"/>
                <a:ea typeface="メイリオ" panose="020B0604030504040204" pitchFamily="50" charset="-128"/>
              </a:rPr>
              <a:t>/component/</a:t>
            </a:r>
            <a:r>
              <a:rPr lang="en-US" altLang="ja-JP" sz="2800" dirty="0" err="1">
                <a:latin typeface="メイリオ" panose="020B0604030504040204" pitchFamily="50" charset="-128"/>
                <a:ea typeface="メイリオ" panose="020B0604030504040204" pitchFamily="50" charset="-128"/>
              </a:rPr>
              <a:t>a_menu</a:t>
            </a:r>
            <a:r>
              <a:rPr lang="en-US" altLang="ja-JP" sz="2800" dirty="0">
                <a:latin typeface="メイリオ" panose="020B0604030504040204" pitchFamily="50" charset="-128"/>
                <a:ea typeface="メイリオ" panose="020B0604030504040204" pitchFamily="50" charset="-128"/>
              </a:rPr>
              <a:t>/education/detail/__</a:t>
            </a:r>
            <a:r>
              <a:rPr lang="en-US" altLang="ja-JP" sz="2800" dirty="0" err="1">
                <a:latin typeface="メイリオ" panose="020B0604030504040204" pitchFamily="50" charset="-128"/>
                <a:ea typeface="メイリオ" panose="020B0604030504040204" pitchFamily="50" charset="-128"/>
              </a:rPr>
              <a:t>icsFiles</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afieldfile</a:t>
            </a:r>
            <a:r>
              <a:rPr lang="en-US" altLang="ja-JP" sz="2800" dirty="0">
                <a:latin typeface="メイリオ" panose="020B0604030504040204" pitchFamily="50" charset="-128"/>
                <a:ea typeface="メイリオ" panose="020B0604030504040204" pitchFamily="50" charset="-128"/>
              </a:rPr>
              <a:t>/2010/09/07/1296869.pdf</a:t>
            </a:r>
            <a:r>
              <a:rPr lang="ja-JP" altLang="en-US" sz="28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0690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C25B7FFD-481C-4717-B870-4E1AF7F1B158}"/>
              </a:ext>
            </a:extLst>
          </p:cNvPr>
          <p:cNvSpPr>
            <a:spLocks noGrp="1"/>
          </p:cNvSpPr>
          <p:nvPr>
            <p:ph sz="half" idx="1"/>
          </p:nvPr>
        </p:nvSpPr>
        <p:spPr/>
        <p:txBody>
          <a:bodyPr/>
          <a:lstStyle/>
          <a:p>
            <a:r>
              <a:rPr lang="en-US" altLang="ja-JP" sz="4400" b="1" dirty="0">
                <a:latin typeface="+mn-ea"/>
              </a:rPr>
              <a:t>B</a:t>
            </a:r>
            <a:r>
              <a:rPr lang="en-US" altLang="ja-JP" sz="4400" dirty="0">
                <a:latin typeface="+mn-ea"/>
              </a:rPr>
              <a:t>ring </a:t>
            </a:r>
            <a:r>
              <a:rPr lang="en-US" altLang="ja-JP" sz="4400" b="1" dirty="0">
                <a:latin typeface="+mn-ea"/>
              </a:rPr>
              <a:t>Y</a:t>
            </a:r>
            <a:r>
              <a:rPr lang="en-US" altLang="ja-JP" sz="4400" dirty="0">
                <a:latin typeface="+mn-ea"/>
              </a:rPr>
              <a:t>our </a:t>
            </a:r>
            <a:r>
              <a:rPr lang="en-US" altLang="ja-JP" sz="4400" b="1" dirty="0">
                <a:latin typeface="+mn-ea"/>
              </a:rPr>
              <a:t>O</a:t>
            </a:r>
            <a:r>
              <a:rPr lang="en-US" altLang="ja-JP" sz="4400" dirty="0">
                <a:latin typeface="+mn-ea"/>
              </a:rPr>
              <a:t>wn </a:t>
            </a:r>
            <a:r>
              <a:rPr lang="en-US" altLang="ja-JP" sz="4400" b="1" dirty="0">
                <a:latin typeface="+mn-ea"/>
              </a:rPr>
              <a:t>D</a:t>
            </a:r>
            <a:r>
              <a:rPr lang="en-US" altLang="ja-JP" sz="4400" dirty="0">
                <a:latin typeface="+mn-ea"/>
              </a:rPr>
              <a:t>evice</a:t>
            </a:r>
          </a:p>
          <a:p>
            <a:pPr lvl="1"/>
            <a:r>
              <a:rPr lang="ja-JP" altLang="en-US" sz="3600" dirty="0">
                <a:latin typeface="+mn-ea"/>
              </a:rPr>
              <a:t>自分の機器を学校に持ち込む。</a:t>
            </a:r>
            <a:endParaRPr lang="en-US" altLang="ja-JP" sz="3600" dirty="0">
              <a:latin typeface="+mn-ea"/>
            </a:endParaRPr>
          </a:p>
          <a:p>
            <a:pPr lvl="1"/>
            <a:r>
              <a:rPr lang="ja-JP" altLang="en-US" sz="3600" dirty="0">
                <a:latin typeface="+mn-ea"/>
              </a:rPr>
              <a:t>自身の機器を学習活動に利用</a:t>
            </a:r>
            <a:r>
              <a:rPr lang="ja-JP" altLang="en-US" sz="3600">
                <a:latin typeface="+mn-ea"/>
              </a:rPr>
              <a:t>すること。</a:t>
            </a:r>
            <a:endParaRPr lang="ja-JP" altLang="en-US" sz="3600" dirty="0">
              <a:latin typeface="+mn-ea"/>
            </a:endParaRPr>
          </a:p>
          <a:p>
            <a:pPr marL="0" indent="0">
              <a:buNone/>
            </a:pPr>
            <a:endParaRPr kumimoji="1" lang="ja-JP" altLang="en-US" dirty="0"/>
          </a:p>
        </p:txBody>
      </p:sp>
      <p:sp>
        <p:nvSpPr>
          <p:cNvPr id="4" name="タイトル 3">
            <a:extLst>
              <a:ext uri="{FF2B5EF4-FFF2-40B4-BE49-F238E27FC236}">
                <a16:creationId xmlns:a16="http://schemas.microsoft.com/office/drawing/2014/main" id="{67FE1E61-1162-443D-8AE4-C7126F1C73C1}"/>
              </a:ext>
            </a:extLst>
          </p:cNvPr>
          <p:cNvSpPr>
            <a:spLocks noGrp="1"/>
          </p:cNvSpPr>
          <p:nvPr>
            <p:ph type="title"/>
          </p:nvPr>
        </p:nvSpPr>
        <p:spPr/>
        <p:txBody>
          <a:bodyPr/>
          <a:lstStyle/>
          <a:p>
            <a:r>
              <a:rPr kumimoji="1" lang="en-US" altLang="ja-JP" dirty="0"/>
              <a:t>BYOD</a:t>
            </a:r>
            <a:r>
              <a:rPr kumimoji="1" lang="ja-JP" altLang="en-US" dirty="0"/>
              <a:t>って何だろう</a:t>
            </a:r>
          </a:p>
        </p:txBody>
      </p:sp>
      <p:pic>
        <p:nvPicPr>
          <p:cNvPr id="9" name="図 8" descr="物体 が含まれている画像&#10;&#10;自動的に生成された説明">
            <a:extLst>
              <a:ext uri="{FF2B5EF4-FFF2-40B4-BE49-F238E27FC236}">
                <a16:creationId xmlns:a16="http://schemas.microsoft.com/office/drawing/2014/main" id="{C3AB2804-8FAE-479A-A2E1-78842E7566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8267" y="4487194"/>
            <a:ext cx="1791033" cy="1821526"/>
          </a:xfrm>
          <a:prstGeom prst="rect">
            <a:avLst/>
          </a:prstGeom>
        </p:spPr>
      </p:pic>
      <p:pic>
        <p:nvPicPr>
          <p:cNvPr id="11" name="図 10" descr="物体 が含まれている画像&#10;&#10;自動的に生成された説明">
            <a:extLst>
              <a:ext uri="{FF2B5EF4-FFF2-40B4-BE49-F238E27FC236}">
                <a16:creationId xmlns:a16="http://schemas.microsoft.com/office/drawing/2014/main" id="{DA225EE9-47E1-4A08-AB08-31AAEDB2A4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521642" y="4425230"/>
            <a:ext cx="1700788" cy="1883490"/>
          </a:xfrm>
          <a:prstGeom prst="rect">
            <a:avLst/>
          </a:prstGeom>
        </p:spPr>
      </p:pic>
      <p:pic>
        <p:nvPicPr>
          <p:cNvPr id="13" name="図 12">
            <a:extLst>
              <a:ext uri="{FF2B5EF4-FFF2-40B4-BE49-F238E27FC236}">
                <a16:creationId xmlns:a16="http://schemas.microsoft.com/office/drawing/2014/main" id="{2DDEF5AF-04EC-4452-ABD8-3C58F6C536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0101" y="4425231"/>
            <a:ext cx="2017724" cy="1883489"/>
          </a:xfrm>
          <a:prstGeom prst="rect">
            <a:avLst/>
          </a:prstGeom>
        </p:spPr>
      </p:pic>
    </p:spTree>
    <p:extLst>
      <p:ext uri="{BB962C8B-B14F-4D97-AF65-F5344CB8AC3E}">
        <p14:creationId xmlns:p14="http://schemas.microsoft.com/office/powerpoint/2010/main" val="3032641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756240" y="1878788"/>
            <a:ext cx="7886701" cy="4351338"/>
          </a:xfrm>
        </p:spPr>
        <p:txBody>
          <a:bodyPr>
            <a:noAutofit/>
          </a:bodyPr>
          <a:lstStyle/>
          <a:p>
            <a:r>
              <a:rPr lang="ja-JP" altLang="en-US" sz="7200" b="1" dirty="0">
                <a:latin typeface="+mn-ea"/>
              </a:rPr>
              <a:t>授業の中で</a:t>
            </a:r>
            <a:br>
              <a:rPr lang="ja-JP" altLang="en-US" sz="7200" b="1" dirty="0">
                <a:latin typeface="+mn-ea"/>
              </a:rPr>
            </a:br>
            <a:r>
              <a:rPr lang="ja-JP" altLang="en-US" sz="7200" b="1" dirty="0">
                <a:latin typeface="+mn-ea"/>
              </a:rPr>
              <a:t>自分の機器を</a:t>
            </a:r>
            <a:br>
              <a:rPr lang="ja-JP" altLang="en-US" sz="7200" b="1" dirty="0">
                <a:latin typeface="+mn-ea"/>
              </a:rPr>
            </a:br>
            <a:r>
              <a:rPr lang="ja-JP" altLang="en-US" sz="7200" b="1" dirty="0">
                <a:latin typeface="+mn-ea"/>
              </a:rPr>
              <a:t>使う利点は</a:t>
            </a:r>
            <a:br>
              <a:rPr lang="ja-JP" altLang="en-US" sz="7200" b="1" dirty="0">
                <a:latin typeface="+mn-ea"/>
              </a:rPr>
            </a:br>
            <a:r>
              <a:rPr lang="ja-JP" altLang="en-US" sz="7200" b="1" dirty="0">
                <a:latin typeface="+mn-ea"/>
              </a:rPr>
              <a:t>何だろう？</a:t>
            </a:r>
            <a:endParaRPr kumimoji="1" lang="ja-JP" altLang="en-US" sz="7200" dirty="0"/>
          </a:p>
        </p:txBody>
      </p:sp>
      <p:sp>
        <p:nvSpPr>
          <p:cNvPr id="4" name="タイトル 3">
            <a:extLst>
              <a:ext uri="{FF2B5EF4-FFF2-40B4-BE49-F238E27FC236}">
                <a16:creationId xmlns:a16="http://schemas.microsoft.com/office/drawing/2014/main" id="{6BD4B316-DB59-483D-A431-4FA104808C84}"/>
              </a:ext>
            </a:extLst>
          </p:cNvPr>
          <p:cNvSpPr>
            <a:spLocks noGrp="1"/>
          </p:cNvSpPr>
          <p:nvPr>
            <p:ph type="title"/>
          </p:nvPr>
        </p:nvSpPr>
        <p:spPr>
          <a:xfrm>
            <a:off x="1185582" y="516832"/>
            <a:ext cx="7958418" cy="697099"/>
          </a:xfrm>
        </p:spPr>
        <p:txBody>
          <a:bodyPr/>
          <a:lstStyle/>
          <a:p>
            <a:pPr algn="l"/>
            <a:r>
              <a:rPr kumimoji="1" lang="ja-JP" altLang="en-US" b="1" dirty="0">
                <a:latin typeface="+mn-ea"/>
                <a:ea typeface="+mn-ea"/>
              </a:rPr>
              <a:t>考えてみよう</a:t>
            </a: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7406" y="4054457"/>
            <a:ext cx="1330418" cy="2353238"/>
          </a:xfrm>
          <a:prstGeom prst="rect">
            <a:avLst/>
          </a:prstGeom>
        </p:spPr>
      </p:pic>
    </p:spTree>
    <p:extLst>
      <p:ext uri="{BB962C8B-B14F-4D97-AF65-F5344CB8AC3E}">
        <p14:creationId xmlns:p14="http://schemas.microsoft.com/office/powerpoint/2010/main" val="3491707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C25B7FFD-481C-4717-B870-4E1AF7F1B158}"/>
              </a:ext>
            </a:extLst>
          </p:cNvPr>
          <p:cNvSpPr>
            <a:spLocks noGrp="1"/>
          </p:cNvSpPr>
          <p:nvPr>
            <p:ph sz="half" idx="1"/>
          </p:nvPr>
        </p:nvSpPr>
        <p:spPr/>
        <p:txBody>
          <a:bodyPr>
            <a:normAutofit lnSpcReduction="10000"/>
          </a:bodyPr>
          <a:lstStyle/>
          <a:p>
            <a:r>
              <a:rPr lang="en-US" altLang="ja-JP" sz="4000" dirty="0">
                <a:latin typeface="+mn-ea"/>
              </a:rPr>
              <a:t>BYOD</a:t>
            </a:r>
            <a:r>
              <a:rPr lang="ja-JP" altLang="en-US" sz="4000" dirty="0">
                <a:latin typeface="+mn-ea"/>
              </a:rPr>
              <a:t>のメリット</a:t>
            </a:r>
            <a:r>
              <a:rPr lang="en-US" altLang="ja-JP" sz="4000" dirty="0">
                <a:latin typeface="+mn-ea"/>
              </a:rPr>
              <a:t>(</a:t>
            </a:r>
            <a:r>
              <a:rPr lang="ja-JP" altLang="en-US" sz="4000" dirty="0">
                <a:latin typeface="+mn-ea"/>
              </a:rPr>
              <a:t>例</a:t>
            </a:r>
            <a:r>
              <a:rPr lang="en-US" altLang="ja-JP" sz="4000" dirty="0">
                <a:latin typeface="+mn-ea"/>
              </a:rPr>
              <a:t>)</a:t>
            </a:r>
          </a:p>
          <a:p>
            <a:pPr lvl="1"/>
            <a:r>
              <a:rPr lang="ja-JP" altLang="en-US" sz="3600" dirty="0">
                <a:latin typeface="+mn-ea"/>
              </a:rPr>
              <a:t>自分の環境なので操作しやすい。</a:t>
            </a:r>
            <a:endParaRPr lang="en-US" altLang="ja-JP" sz="3600" dirty="0">
              <a:latin typeface="+mn-ea"/>
            </a:endParaRPr>
          </a:p>
          <a:p>
            <a:pPr lvl="1"/>
            <a:r>
              <a:rPr lang="ja-JP" altLang="en-US" sz="3600" dirty="0">
                <a:latin typeface="+mn-ea"/>
              </a:rPr>
              <a:t>調べた内容の履歴を残せる。</a:t>
            </a:r>
            <a:endParaRPr lang="en-US" altLang="ja-JP" sz="3600" dirty="0">
              <a:latin typeface="+mn-ea"/>
            </a:endParaRPr>
          </a:p>
          <a:p>
            <a:pPr lvl="1"/>
            <a:r>
              <a:rPr lang="ja-JP" altLang="en-US" sz="3600" dirty="0">
                <a:latin typeface="+mn-ea"/>
              </a:rPr>
              <a:t>調べたことを家庭で確認できる。</a:t>
            </a:r>
            <a:endParaRPr lang="en-US" altLang="ja-JP" sz="3600" dirty="0">
              <a:latin typeface="+mn-ea"/>
            </a:endParaRPr>
          </a:p>
          <a:p>
            <a:pPr lvl="1"/>
            <a:r>
              <a:rPr lang="ja-JP" altLang="en-US" sz="3600" dirty="0">
                <a:latin typeface="+mn-ea"/>
              </a:rPr>
              <a:t>先生、生徒間でデータでやり取りができる。</a:t>
            </a:r>
            <a:endParaRPr lang="en-US" altLang="ja-JP" sz="3600" dirty="0">
              <a:latin typeface="+mn-ea"/>
            </a:endParaRPr>
          </a:p>
          <a:p>
            <a:pPr marL="914400" lvl="2" indent="0">
              <a:buNone/>
            </a:pPr>
            <a:r>
              <a:rPr lang="ja-JP" altLang="en-US" sz="3200" dirty="0">
                <a:latin typeface="+mn-ea"/>
              </a:rPr>
              <a:t>→ 紙の削減</a:t>
            </a:r>
            <a:endParaRPr lang="en-US" altLang="ja-JP" sz="3200" dirty="0">
              <a:latin typeface="+mn-ea"/>
            </a:endParaRPr>
          </a:p>
          <a:p>
            <a:pPr marL="914400" lvl="2" indent="0">
              <a:buNone/>
            </a:pPr>
            <a:r>
              <a:rPr lang="ja-JP" altLang="en-US" sz="3200" dirty="0">
                <a:latin typeface="+mn-ea"/>
              </a:rPr>
              <a:t>→ 提出時間の削減など</a:t>
            </a:r>
            <a:endParaRPr lang="en-US" altLang="ja-JP" sz="3200" dirty="0">
              <a:latin typeface="+mn-ea"/>
            </a:endParaRPr>
          </a:p>
          <a:p>
            <a:pPr marL="0" indent="0">
              <a:buNone/>
            </a:pPr>
            <a:endParaRPr kumimoji="1" lang="ja-JP" altLang="en-US" dirty="0"/>
          </a:p>
        </p:txBody>
      </p:sp>
      <p:sp>
        <p:nvSpPr>
          <p:cNvPr id="4" name="タイトル 3">
            <a:extLst>
              <a:ext uri="{FF2B5EF4-FFF2-40B4-BE49-F238E27FC236}">
                <a16:creationId xmlns:a16="http://schemas.microsoft.com/office/drawing/2014/main" id="{67FE1E61-1162-443D-8AE4-C7126F1C73C1}"/>
              </a:ext>
            </a:extLst>
          </p:cNvPr>
          <p:cNvSpPr>
            <a:spLocks noGrp="1"/>
          </p:cNvSpPr>
          <p:nvPr>
            <p:ph type="title"/>
          </p:nvPr>
        </p:nvSpPr>
        <p:spPr/>
        <p:txBody>
          <a:bodyPr/>
          <a:lstStyle/>
          <a:p>
            <a:r>
              <a:rPr kumimoji="1" lang="ja-JP" altLang="en-US" dirty="0"/>
              <a:t>自分の機器を使える利点</a:t>
            </a:r>
          </a:p>
        </p:txBody>
      </p:sp>
      <p:pic>
        <p:nvPicPr>
          <p:cNvPr id="3" name="図 2">
            <a:extLst>
              <a:ext uri="{FF2B5EF4-FFF2-40B4-BE49-F238E27FC236}">
                <a16:creationId xmlns:a16="http://schemas.microsoft.com/office/drawing/2014/main" id="{59C8E01C-8211-46C0-B0EB-08BD2FBD1C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5546" y="4565295"/>
            <a:ext cx="1983176" cy="1926165"/>
          </a:xfrm>
          <a:prstGeom prst="rect">
            <a:avLst/>
          </a:prstGeom>
        </p:spPr>
      </p:pic>
    </p:spTree>
    <p:extLst>
      <p:ext uri="{BB962C8B-B14F-4D97-AF65-F5344CB8AC3E}">
        <p14:creationId xmlns:p14="http://schemas.microsoft.com/office/powerpoint/2010/main" val="751244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AFA1DD6E-001E-4D0B-8E9E-98C45F553D71}"/>
              </a:ext>
            </a:extLst>
          </p:cNvPr>
          <p:cNvSpPr>
            <a:spLocks noGrp="1"/>
          </p:cNvSpPr>
          <p:nvPr>
            <p:ph sz="half" idx="1"/>
          </p:nvPr>
        </p:nvSpPr>
        <p:spPr>
          <a:xfrm>
            <a:off x="568221" y="1810773"/>
            <a:ext cx="7886701" cy="4188315"/>
          </a:xfrm>
        </p:spPr>
        <p:txBody>
          <a:bodyPr>
            <a:normAutofit/>
          </a:bodyPr>
          <a:lstStyle/>
          <a:p>
            <a:r>
              <a:rPr lang="ja-JP" altLang="en-US" sz="4000" dirty="0">
                <a:latin typeface="+mn-ea"/>
              </a:rPr>
              <a:t>個別の学習活動</a:t>
            </a:r>
            <a:endParaRPr lang="en-US" altLang="ja-JP" sz="4000" dirty="0">
              <a:latin typeface="+mn-ea"/>
            </a:endParaRPr>
          </a:p>
          <a:p>
            <a:pPr lvl="1"/>
            <a:r>
              <a:rPr lang="ja-JP" altLang="en-US" sz="3600" dirty="0">
                <a:latin typeface="+mn-ea"/>
              </a:rPr>
              <a:t>・調べものをする。</a:t>
            </a:r>
            <a:endParaRPr lang="en-US" altLang="ja-JP" sz="3600" dirty="0">
              <a:latin typeface="+mn-ea"/>
            </a:endParaRPr>
          </a:p>
          <a:p>
            <a:pPr lvl="1"/>
            <a:r>
              <a:rPr lang="ja-JP" altLang="en-US" sz="3600" dirty="0">
                <a:latin typeface="+mn-ea"/>
              </a:rPr>
              <a:t>・ソフトやアプリを使う。</a:t>
            </a:r>
            <a:endParaRPr lang="en-US" altLang="ja-JP" sz="3600" dirty="0">
              <a:latin typeface="+mn-ea"/>
            </a:endParaRPr>
          </a:p>
          <a:p>
            <a:pPr lvl="2"/>
            <a:r>
              <a:rPr lang="en-US" altLang="ja-JP" sz="3600" dirty="0">
                <a:latin typeface="+mn-ea"/>
              </a:rPr>
              <a:t>- </a:t>
            </a:r>
            <a:r>
              <a:rPr lang="ja-JP" altLang="en-US" sz="3600" dirty="0">
                <a:latin typeface="+mn-ea"/>
              </a:rPr>
              <a:t>国語辞典</a:t>
            </a:r>
            <a:endParaRPr lang="en-US" altLang="ja-JP" sz="3600" dirty="0">
              <a:latin typeface="+mn-ea"/>
            </a:endParaRPr>
          </a:p>
          <a:p>
            <a:pPr lvl="2"/>
            <a:r>
              <a:rPr lang="en-US" altLang="ja-JP" sz="3600" dirty="0">
                <a:latin typeface="+mn-ea"/>
              </a:rPr>
              <a:t>- </a:t>
            </a:r>
            <a:r>
              <a:rPr lang="ja-JP" altLang="en-US" sz="3600" dirty="0">
                <a:latin typeface="+mn-ea"/>
              </a:rPr>
              <a:t>翻訳</a:t>
            </a:r>
            <a:endParaRPr lang="en-US" altLang="ja-JP" sz="3600" dirty="0">
              <a:latin typeface="+mn-ea"/>
            </a:endParaRPr>
          </a:p>
          <a:p>
            <a:pPr lvl="1"/>
            <a:r>
              <a:rPr lang="ja-JP" altLang="en-US" sz="3600" dirty="0">
                <a:latin typeface="+mn-ea"/>
              </a:rPr>
              <a:t>・英語の発音を音声で確認する。</a:t>
            </a:r>
            <a:endParaRPr lang="en-US" altLang="ja-JP" sz="3200" dirty="0">
              <a:latin typeface="+mn-ea"/>
            </a:endParaRPr>
          </a:p>
        </p:txBody>
      </p:sp>
      <p:sp>
        <p:nvSpPr>
          <p:cNvPr id="4" name="タイトル 3">
            <a:extLst>
              <a:ext uri="{FF2B5EF4-FFF2-40B4-BE49-F238E27FC236}">
                <a16:creationId xmlns:a16="http://schemas.microsoft.com/office/drawing/2014/main" id="{F0CB8BEB-50ED-45DE-8B0E-D3E862D19ACC}"/>
              </a:ext>
            </a:extLst>
          </p:cNvPr>
          <p:cNvSpPr>
            <a:spLocks noGrp="1"/>
          </p:cNvSpPr>
          <p:nvPr>
            <p:ph type="title"/>
          </p:nvPr>
        </p:nvSpPr>
        <p:spPr/>
        <p:txBody>
          <a:bodyPr/>
          <a:lstStyle/>
          <a:p>
            <a:r>
              <a:rPr kumimoji="1" lang="en-US" altLang="ja-JP" dirty="0"/>
              <a:t>BYOD</a:t>
            </a:r>
            <a:r>
              <a:rPr kumimoji="1" lang="ja-JP" altLang="en-US" dirty="0"/>
              <a:t>の活用場面</a:t>
            </a:r>
          </a:p>
        </p:txBody>
      </p:sp>
      <p:pic>
        <p:nvPicPr>
          <p:cNvPr id="7" name="図 6">
            <a:extLst>
              <a:ext uri="{FF2B5EF4-FFF2-40B4-BE49-F238E27FC236}">
                <a16:creationId xmlns:a16="http://schemas.microsoft.com/office/drawing/2014/main" id="{8A3AA044-1718-469C-85EC-36E0540351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578120" y="2173116"/>
            <a:ext cx="2200336" cy="1972256"/>
          </a:xfrm>
          <a:prstGeom prst="rect">
            <a:avLst/>
          </a:prstGeom>
        </p:spPr>
      </p:pic>
    </p:spTree>
    <p:extLst>
      <p:ext uri="{BB962C8B-B14F-4D97-AF65-F5344CB8AC3E}">
        <p14:creationId xmlns:p14="http://schemas.microsoft.com/office/powerpoint/2010/main" val="2693565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AFA1DD6E-001E-4D0B-8E9E-98C45F553D71}"/>
              </a:ext>
            </a:extLst>
          </p:cNvPr>
          <p:cNvSpPr>
            <a:spLocks noGrp="1"/>
          </p:cNvSpPr>
          <p:nvPr>
            <p:ph sz="half" idx="1"/>
          </p:nvPr>
        </p:nvSpPr>
        <p:spPr>
          <a:xfrm>
            <a:off x="556932" y="1607575"/>
            <a:ext cx="7886701" cy="2890684"/>
          </a:xfrm>
        </p:spPr>
        <p:txBody>
          <a:bodyPr/>
          <a:lstStyle/>
          <a:p>
            <a:r>
              <a:rPr lang="ja-JP" altLang="en-US" dirty="0">
                <a:latin typeface="+mn-ea"/>
              </a:rPr>
              <a:t>成果物の発表や提出</a:t>
            </a:r>
            <a:endParaRPr lang="en-US" altLang="ja-JP" dirty="0">
              <a:latin typeface="+mn-ea"/>
            </a:endParaRPr>
          </a:p>
          <a:p>
            <a:pPr lvl="1"/>
            <a:r>
              <a:rPr lang="ja-JP" altLang="en-US" sz="2800" dirty="0">
                <a:latin typeface="+mn-ea"/>
              </a:rPr>
              <a:t>英語の発音確認や提出</a:t>
            </a:r>
            <a:endParaRPr lang="en-US" altLang="ja-JP" sz="2800" dirty="0">
              <a:latin typeface="+mn-ea"/>
            </a:endParaRPr>
          </a:p>
          <a:p>
            <a:pPr lvl="1"/>
            <a:r>
              <a:rPr lang="ja-JP" altLang="en-US" sz="2800" dirty="0">
                <a:latin typeface="+mn-ea"/>
              </a:rPr>
              <a:t>プレゼンテーションを共同制作</a:t>
            </a:r>
            <a:endParaRPr lang="en-US" altLang="ja-JP" dirty="0">
              <a:latin typeface="+mn-ea"/>
            </a:endParaRPr>
          </a:p>
          <a:p>
            <a:r>
              <a:rPr lang="ja-JP" altLang="en-US" dirty="0">
                <a:latin typeface="+mn-ea"/>
              </a:rPr>
              <a:t>意見の共有</a:t>
            </a:r>
            <a:endParaRPr lang="en-US" altLang="ja-JP" dirty="0">
              <a:latin typeface="+mn-ea"/>
            </a:endParaRPr>
          </a:p>
          <a:p>
            <a:pPr lvl="1"/>
            <a:r>
              <a:rPr lang="ja-JP" altLang="en-US" sz="2800" dirty="0">
                <a:latin typeface="+mn-ea"/>
              </a:rPr>
              <a:t>意見を一斉に表示</a:t>
            </a:r>
            <a:endParaRPr lang="en-US" altLang="ja-JP" sz="2800" dirty="0">
              <a:latin typeface="+mn-ea"/>
            </a:endParaRPr>
          </a:p>
        </p:txBody>
      </p:sp>
      <p:sp>
        <p:nvSpPr>
          <p:cNvPr id="4" name="タイトル 3">
            <a:extLst>
              <a:ext uri="{FF2B5EF4-FFF2-40B4-BE49-F238E27FC236}">
                <a16:creationId xmlns:a16="http://schemas.microsoft.com/office/drawing/2014/main" id="{F0CB8BEB-50ED-45DE-8B0E-D3E862D19ACC}"/>
              </a:ext>
            </a:extLst>
          </p:cNvPr>
          <p:cNvSpPr>
            <a:spLocks noGrp="1"/>
          </p:cNvSpPr>
          <p:nvPr>
            <p:ph type="title"/>
          </p:nvPr>
        </p:nvSpPr>
        <p:spPr/>
        <p:txBody>
          <a:bodyPr/>
          <a:lstStyle/>
          <a:p>
            <a:r>
              <a:rPr kumimoji="1" lang="en-US" altLang="ja-JP" dirty="0"/>
              <a:t>BYOD</a:t>
            </a:r>
            <a:r>
              <a:rPr kumimoji="1" lang="ja-JP" altLang="en-US" dirty="0"/>
              <a:t>の活用場面</a:t>
            </a:r>
          </a:p>
        </p:txBody>
      </p:sp>
      <p:pic>
        <p:nvPicPr>
          <p:cNvPr id="8" name="図 7" descr="物体 が含まれている画像&#10;&#10;自動的に生成された説明">
            <a:extLst>
              <a:ext uri="{FF2B5EF4-FFF2-40B4-BE49-F238E27FC236}">
                <a16:creationId xmlns:a16="http://schemas.microsoft.com/office/drawing/2014/main" id="{E551F0F5-F91D-4B6D-B09B-FBFD62A173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9294" y="4217972"/>
            <a:ext cx="2213214" cy="2090000"/>
          </a:xfrm>
          <a:prstGeom prst="rect">
            <a:avLst/>
          </a:prstGeom>
        </p:spPr>
      </p:pic>
      <p:pic>
        <p:nvPicPr>
          <p:cNvPr id="9" name="図 8" descr="物体 が含まれている画像&#10;&#10;自動的に生成された説明">
            <a:extLst>
              <a:ext uri="{FF2B5EF4-FFF2-40B4-BE49-F238E27FC236}">
                <a16:creationId xmlns:a16="http://schemas.microsoft.com/office/drawing/2014/main" id="{F7196044-F92F-4003-91F3-63AABEA706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7786" y="4733841"/>
            <a:ext cx="1535442" cy="1561584"/>
          </a:xfrm>
          <a:prstGeom prst="rect">
            <a:avLst/>
          </a:prstGeom>
        </p:spPr>
      </p:pic>
      <p:pic>
        <p:nvPicPr>
          <p:cNvPr id="10" name="図 9" descr="物体 が含まれている画像&#10;&#10;自動的に生成された説明">
            <a:extLst>
              <a:ext uri="{FF2B5EF4-FFF2-40B4-BE49-F238E27FC236}">
                <a16:creationId xmlns:a16="http://schemas.microsoft.com/office/drawing/2014/main" id="{9DFEA04C-DECB-48B2-9E25-92CEE42509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528747" y="4682624"/>
            <a:ext cx="1535443" cy="1700383"/>
          </a:xfrm>
          <a:prstGeom prst="rect">
            <a:avLst/>
          </a:prstGeom>
        </p:spPr>
      </p:pic>
      <p:sp>
        <p:nvSpPr>
          <p:cNvPr id="12" name="稲妻 11">
            <a:extLst>
              <a:ext uri="{FF2B5EF4-FFF2-40B4-BE49-F238E27FC236}">
                <a16:creationId xmlns:a16="http://schemas.microsoft.com/office/drawing/2014/main" id="{A9792CFC-E3E0-415B-9F11-A9E9A476B55B}"/>
              </a:ext>
            </a:extLst>
          </p:cNvPr>
          <p:cNvSpPr/>
          <p:nvPr/>
        </p:nvSpPr>
        <p:spPr>
          <a:xfrm rot="4329083">
            <a:off x="3137942" y="4894399"/>
            <a:ext cx="396093" cy="614600"/>
          </a:xfrm>
          <a:prstGeom prst="lightningBol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稲妻 13">
            <a:extLst>
              <a:ext uri="{FF2B5EF4-FFF2-40B4-BE49-F238E27FC236}">
                <a16:creationId xmlns:a16="http://schemas.microsoft.com/office/drawing/2014/main" id="{8B1DC4ED-9DC2-414A-9606-C35B85D2E0C4}"/>
              </a:ext>
            </a:extLst>
          </p:cNvPr>
          <p:cNvSpPr/>
          <p:nvPr/>
        </p:nvSpPr>
        <p:spPr>
          <a:xfrm rot="4329083">
            <a:off x="5256755" y="4875649"/>
            <a:ext cx="396093" cy="614600"/>
          </a:xfrm>
          <a:prstGeom prst="lightningBol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吹き出し: 円形 15">
            <a:extLst>
              <a:ext uri="{FF2B5EF4-FFF2-40B4-BE49-F238E27FC236}">
                <a16:creationId xmlns:a16="http://schemas.microsoft.com/office/drawing/2014/main" id="{C229A46B-64DB-4597-B280-88ECB917042C}"/>
              </a:ext>
            </a:extLst>
          </p:cNvPr>
          <p:cNvSpPr/>
          <p:nvPr/>
        </p:nvSpPr>
        <p:spPr>
          <a:xfrm>
            <a:off x="7622274" y="3279009"/>
            <a:ext cx="1054863" cy="819048"/>
          </a:xfrm>
          <a:prstGeom prst="wedgeEllipseCallout">
            <a:avLst>
              <a:gd name="adj1" fmla="val -41788"/>
              <a:gd name="adj2" fmla="val 5529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グラフィックス 18" descr="ドキュメント">
            <a:extLst>
              <a:ext uri="{FF2B5EF4-FFF2-40B4-BE49-F238E27FC236}">
                <a16:creationId xmlns:a16="http://schemas.microsoft.com/office/drawing/2014/main" id="{F6AE5FED-F1CA-472F-8D43-4067626CBF7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28495" y="3343458"/>
            <a:ext cx="690149" cy="690149"/>
          </a:xfrm>
          <a:prstGeom prst="rect">
            <a:avLst/>
          </a:prstGeom>
        </p:spPr>
      </p:pic>
    </p:spTree>
    <p:extLst>
      <p:ext uri="{BB962C8B-B14F-4D97-AF65-F5344CB8AC3E}">
        <p14:creationId xmlns:p14="http://schemas.microsoft.com/office/powerpoint/2010/main" val="984940113"/>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3593</Words>
  <Application>Microsoft Office PowerPoint</Application>
  <PresentationFormat>画面に合わせる (4:3)</PresentationFormat>
  <Paragraphs>316</Paragraphs>
  <Slides>21</Slides>
  <Notes>21</Notes>
  <HiddenSlides>1</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HGPSoeiKakugothicUB</vt:lpstr>
      <vt:lpstr>メイリオ</vt:lpstr>
      <vt:lpstr>Arial</vt:lpstr>
      <vt:lpstr>Calibri</vt:lpstr>
      <vt:lpstr>Segoe UI</vt:lpstr>
      <vt:lpstr>2_Office テーマ</vt:lpstr>
      <vt:lpstr>PowerPoint プレゼンテーション</vt:lpstr>
      <vt:lpstr>安全教室指導用教材利用規約</vt:lpstr>
      <vt:lpstr>「BYODの時代へ」 【参考コンテンツ②】 学習活動におけるICT機器の 利点と注意点 </vt:lpstr>
      <vt:lpstr>本教材の使用方法　BYODの時代へ　中学生・高校生以上</vt:lpstr>
      <vt:lpstr>BYODって何だろう</vt:lpstr>
      <vt:lpstr>考えてみよう</vt:lpstr>
      <vt:lpstr>自分の機器を使える利点</vt:lpstr>
      <vt:lpstr>BYODの活用場面</vt:lpstr>
      <vt:lpstr>BYODの活用場面</vt:lpstr>
      <vt:lpstr>考えてみよう</vt:lpstr>
      <vt:lpstr>気をつけるべきこと</vt:lpstr>
      <vt:lpstr>あくまで学習の補助</vt:lpstr>
      <vt:lpstr>情報の信ぴょう性</vt:lpstr>
      <vt:lpstr>著作権を意識する場面</vt:lpstr>
      <vt:lpstr>肖像権に気をつけて</vt:lpstr>
      <vt:lpstr>考えてみよう</vt:lpstr>
      <vt:lpstr>節度をもって使うために</vt:lpstr>
      <vt:lpstr>考えてみよう</vt:lpstr>
      <vt:lpstr>セキュリティ対策</vt:lpstr>
      <vt:lpstr>まとめ</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2019-09-18T07:12:17Z</dcterms:created>
  <dcterms:modified xsi:type="dcterms:W3CDTF">2023-05-22T02:38:49Z</dcterms:modified>
</cp:coreProperties>
</file>