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0" r:id="rId1"/>
    <p:sldMasterId id="2147483742" r:id="rId2"/>
  </p:sldMasterIdLst>
  <p:notesMasterIdLst>
    <p:notesMasterId r:id="rId25"/>
  </p:notesMasterIdLst>
  <p:handoutMasterIdLst>
    <p:handoutMasterId r:id="rId26"/>
  </p:handoutMasterIdLst>
  <p:sldIdLst>
    <p:sldId id="813" r:id="rId3"/>
    <p:sldId id="756" r:id="rId4"/>
    <p:sldId id="812" r:id="rId5"/>
    <p:sldId id="772" r:id="rId6"/>
    <p:sldId id="802" r:id="rId7"/>
    <p:sldId id="790" r:id="rId8"/>
    <p:sldId id="811" r:id="rId9"/>
    <p:sldId id="794" r:id="rId10"/>
    <p:sldId id="791" r:id="rId11"/>
    <p:sldId id="803" r:id="rId12"/>
    <p:sldId id="804" r:id="rId13"/>
    <p:sldId id="808" r:id="rId14"/>
    <p:sldId id="814" r:id="rId15"/>
    <p:sldId id="321" r:id="rId16"/>
    <p:sldId id="322" r:id="rId17"/>
    <p:sldId id="323" r:id="rId18"/>
    <p:sldId id="336" r:id="rId19"/>
    <p:sldId id="805" r:id="rId20"/>
    <p:sldId id="806" r:id="rId21"/>
    <p:sldId id="792" r:id="rId22"/>
    <p:sldId id="807" r:id="rId23"/>
    <p:sldId id="782" r:id="rId24"/>
  </p:sldIdLst>
  <p:sldSz cx="9144000" cy="6858000" type="screen4x3"/>
  <p:notesSz cx="7053263" cy="10180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FFCC66"/>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189" autoAdjust="0"/>
    <p:restoredTop sz="61648" autoAdjust="0"/>
  </p:normalViewPr>
  <p:slideViewPr>
    <p:cSldViewPr>
      <p:cViewPr varScale="1">
        <p:scale>
          <a:sx n="67" d="100"/>
          <a:sy n="67" d="100"/>
        </p:scale>
        <p:origin x="924"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80" d="100"/>
          <a:sy n="80" d="100"/>
        </p:scale>
        <p:origin x="3931" y="7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055938" cy="5095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995738" y="0"/>
            <a:ext cx="3055937" cy="509588"/>
          </a:xfrm>
          <a:prstGeom prst="rect">
            <a:avLst/>
          </a:prstGeom>
        </p:spPr>
        <p:txBody>
          <a:bodyPr vert="horz" lIns="91440" tIns="45720" rIns="91440" bIns="45720" rtlCol="0"/>
          <a:lstStyle>
            <a:lvl1pPr algn="r">
              <a:defRPr sz="1200"/>
            </a:lvl1pPr>
          </a:lstStyle>
          <a:p>
            <a:fld id="{4E557255-0C5E-422D-BD96-71BF62F04835}" type="datetimeFigureOut">
              <a:rPr kumimoji="1" lang="ja-JP" altLang="en-US" smtClean="0"/>
              <a:t>2022/7/19</a:t>
            </a:fld>
            <a:endParaRPr kumimoji="1" lang="ja-JP" altLang="en-US"/>
          </a:p>
        </p:txBody>
      </p:sp>
      <p:sp>
        <p:nvSpPr>
          <p:cNvPr id="4" name="フッター プレースホルダー 3"/>
          <p:cNvSpPr>
            <a:spLocks noGrp="1"/>
          </p:cNvSpPr>
          <p:nvPr>
            <p:ph type="ftr" sz="quarter" idx="2"/>
          </p:nvPr>
        </p:nvSpPr>
        <p:spPr>
          <a:xfrm>
            <a:off x="0" y="9671050"/>
            <a:ext cx="3055938" cy="509588"/>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995738" y="9671050"/>
            <a:ext cx="3055937" cy="509588"/>
          </a:xfrm>
          <a:prstGeom prst="rect">
            <a:avLst/>
          </a:prstGeom>
        </p:spPr>
        <p:txBody>
          <a:bodyPr vert="horz" lIns="91440" tIns="45720" rIns="91440" bIns="45720" rtlCol="0" anchor="b"/>
          <a:lstStyle>
            <a:lvl1pPr algn="r">
              <a:defRPr sz="1200"/>
            </a:lvl1pPr>
          </a:lstStyle>
          <a:p>
            <a:fld id="{5E73C9B6-3BEA-4A19-94DE-F2304BB67C2F}" type="slidenum">
              <a:rPr kumimoji="1" lang="ja-JP" altLang="en-US" smtClean="0"/>
              <a:t>‹#›</a:t>
            </a:fld>
            <a:endParaRPr kumimoji="1" lang="ja-JP" altLang="en-US"/>
          </a:p>
        </p:txBody>
      </p:sp>
    </p:spTree>
    <p:extLst>
      <p:ext uri="{BB962C8B-B14F-4D97-AF65-F5344CB8AC3E}">
        <p14:creationId xmlns:p14="http://schemas.microsoft.com/office/powerpoint/2010/main" val="325787146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056414" cy="510800"/>
          </a:xfrm>
          <a:prstGeom prst="rect">
            <a:avLst/>
          </a:prstGeom>
        </p:spPr>
        <p:txBody>
          <a:bodyPr vert="horz" lIns="98472" tIns="49236" rIns="98472" bIns="49236" rtlCol="0"/>
          <a:lstStyle>
            <a:lvl1pPr algn="l">
              <a:defRPr sz="1300"/>
            </a:lvl1pPr>
          </a:lstStyle>
          <a:p>
            <a:endParaRPr kumimoji="1" lang="ja-JP" altLang="en-US"/>
          </a:p>
        </p:txBody>
      </p:sp>
      <p:sp>
        <p:nvSpPr>
          <p:cNvPr id="3" name="日付プレースホルダー 2"/>
          <p:cNvSpPr>
            <a:spLocks noGrp="1"/>
          </p:cNvSpPr>
          <p:nvPr>
            <p:ph type="dt" idx="1"/>
          </p:nvPr>
        </p:nvSpPr>
        <p:spPr>
          <a:xfrm>
            <a:off x="3995217" y="0"/>
            <a:ext cx="3056414" cy="510800"/>
          </a:xfrm>
          <a:prstGeom prst="rect">
            <a:avLst/>
          </a:prstGeom>
        </p:spPr>
        <p:txBody>
          <a:bodyPr vert="horz" lIns="98472" tIns="49236" rIns="98472" bIns="49236" rtlCol="0"/>
          <a:lstStyle>
            <a:lvl1pPr algn="r">
              <a:defRPr sz="1300"/>
            </a:lvl1pPr>
          </a:lstStyle>
          <a:p>
            <a:fld id="{2BA39438-FE63-41F5-AACF-B6952F4A40C3}" type="datetimeFigureOut">
              <a:rPr kumimoji="1" lang="ja-JP" altLang="en-US" smtClean="0"/>
              <a:t>2022/7/19</a:t>
            </a:fld>
            <a:endParaRPr kumimoji="1" lang="ja-JP" altLang="en-US"/>
          </a:p>
        </p:txBody>
      </p:sp>
      <p:sp>
        <p:nvSpPr>
          <p:cNvPr id="4" name="スライド イメージ プレースホルダー 3"/>
          <p:cNvSpPr>
            <a:spLocks noGrp="1" noRot="1" noChangeAspect="1"/>
          </p:cNvSpPr>
          <p:nvPr>
            <p:ph type="sldImg" idx="2"/>
          </p:nvPr>
        </p:nvSpPr>
        <p:spPr>
          <a:xfrm>
            <a:off x="1236663" y="1273175"/>
            <a:ext cx="4579937" cy="3435350"/>
          </a:xfrm>
          <a:prstGeom prst="rect">
            <a:avLst/>
          </a:prstGeom>
          <a:noFill/>
          <a:ln w="12700">
            <a:solidFill>
              <a:prstClr val="black"/>
            </a:solidFill>
          </a:ln>
        </p:spPr>
        <p:txBody>
          <a:bodyPr vert="horz" lIns="98472" tIns="49236" rIns="98472" bIns="49236" rtlCol="0" anchor="ctr"/>
          <a:lstStyle/>
          <a:p>
            <a:endParaRPr lang="ja-JP" altLang="en-US"/>
          </a:p>
        </p:txBody>
      </p:sp>
      <p:sp>
        <p:nvSpPr>
          <p:cNvPr id="5" name="ノート プレースホルダー 4"/>
          <p:cNvSpPr>
            <a:spLocks noGrp="1"/>
          </p:cNvSpPr>
          <p:nvPr>
            <p:ph type="body" sz="quarter" idx="3"/>
          </p:nvPr>
        </p:nvSpPr>
        <p:spPr>
          <a:xfrm>
            <a:off x="705327" y="4899432"/>
            <a:ext cx="5642610" cy="4008626"/>
          </a:xfrm>
          <a:prstGeom prst="rect">
            <a:avLst/>
          </a:prstGeom>
        </p:spPr>
        <p:txBody>
          <a:bodyPr vert="horz" lIns="98472" tIns="49236" rIns="98472" bIns="49236"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669840"/>
            <a:ext cx="3056414" cy="510799"/>
          </a:xfrm>
          <a:prstGeom prst="rect">
            <a:avLst/>
          </a:prstGeom>
        </p:spPr>
        <p:txBody>
          <a:bodyPr vert="horz" lIns="98472" tIns="49236" rIns="98472" bIns="49236" rtlCol="0" anchor="b"/>
          <a:lstStyle>
            <a:lvl1pPr algn="l">
              <a:defRPr sz="1300"/>
            </a:lvl1pPr>
          </a:lstStyle>
          <a:p>
            <a:endParaRPr kumimoji="1" lang="ja-JP" altLang="en-US" dirty="0"/>
          </a:p>
        </p:txBody>
      </p:sp>
    </p:spTree>
    <p:extLst>
      <p:ext uri="{BB962C8B-B14F-4D97-AF65-F5344CB8AC3E}">
        <p14:creationId xmlns:p14="http://schemas.microsoft.com/office/powerpoint/2010/main" val="2876550429"/>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495798" y="4874295"/>
            <a:ext cx="6061665" cy="4008626"/>
          </a:xfrm>
        </p:spPr>
        <p:txBody>
          <a:bodyPr/>
          <a:lstStyle/>
          <a:p>
            <a:r>
              <a:rPr kumimoji="1" lang="ja-JP" altLang="en-US" dirty="0"/>
              <a:t>教材　参考コンテンツ①　</a:t>
            </a:r>
            <a:r>
              <a:rPr kumimoji="1" lang="en-US" altLang="ja-JP" sz="1200" kern="1200" dirty="0">
                <a:solidFill>
                  <a:schemeClr val="tx1"/>
                </a:solidFill>
                <a:effectLst/>
                <a:latin typeface="+mn-lt"/>
                <a:ea typeface="+mn-ea"/>
                <a:cs typeface="+mn-cs"/>
              </a:rPr>
              <a:t>ver.2.1_20220311</a:t>
            </a:r>
            <a:endParaRPr kumimoji="1" lang="en-US" altLang="ja-JP" dirty="0"/>
          </a:p>
          <a:p>
            <a:endParaRPr kumimoji="1" lang="en-US" altLang="ja-JP" dirty="0"/>
          </a:p>
          <a:p>
            <a:r>
              <a:rPr kumimoji="1" lang="ja-JP" altLang="en-US" dirty="0"/>
              <a:t>当教材について</a:t>
            </a:r>
          </a:p>
          <a:p>
            <a:r>
              <a:rPr kumimoji="1" lang="ja-JP" altLang="en-US" dirty="0"/>
              <a:t>スライド教材のノートには以下の内容が記載されております。</a:t>
            </a:r>
          </a:p>
          <a:p>
            <a:r>
              <a:rPr kumimoji="1" lang="ja-JP" altLang="en-US" dirty="0"/>
              <a:t>・</a:t>
            </a:r>
            <a:r>
              <a:rPr kumimoji="1" lang="en-US" altLang="ja-JP" dirty="0"/>
              <a:t>【</a:t>
            </a:r>
            <a:r>
              <a:rPr kumimoji="1" lang="ja-JP" altLang="en-US" dirty="0"/>
              <a:t>導入時のポイント</a:t>
            </a:r>
            <a:r>
              <a:rPr kumimoji="1" lang="en-US" altLang="ja-JP" dirty="0"/>
              <a:t>】</a:t>
            </a:r>
            <a:r>
              <a:rPr kumimoji="1" lang="ja-JP" altLang="en-US" dirty="0"/>
              <a:t>または</a:t>
            </a:r>
            <a:r>
              <a:rPr kumimoji="1" lang="en-US" altLang="ja-JP" dirty="0"/>
              <a:t>【</a:t>
            </a:r>
            <a:r>
              <a:rPr kumimoji="1" lang="ja-JP" altLang="en-US" dirty="0"/>
              <a:t>ポイント</a:t>
            </a:r>
            <a:r>
              <a:rPr kumimoji="1" lang="en-US" altLang="ja-JP" dirty="0"/>
              <a:t>】</a:t>
            </a:r>
            <a:r>
              <a:rPr kumimoji="1" lang="ja-JP" altLang="en-US" dirty="0"/>
              <a:t>・・・導入時、またそのスライドでかならずふれるべきこと</a:t>
            </a:r>
          </a:p>
          <a:p>
            <a:r>
              <a:rPr kumimoji="1" lang="ja-JP" altLang="en-US" dirty="0"/>
              <a:t>・</a:t>
            </a:r>
            <a:r>
              <a:rPr kumimoji="1" lang="en-US" altLang="ja-JP" dirty="0"/>
              <a:t>【</a:t>
            </a:r>
            <a:r>
              <a:rPr kumimoji="1" lang="ja-JP" altLang="en-US" dirty="0"/>
              <a:t>進行のポイント</a:t>
            </a:r>
            <a:r>
              <a:rPr kumimoji="1" lang="en-US" altLang="ja-JP" dirty="0"/>
              <a:t>】</a:t>
            </a:r>
            <a:r>
              <a:rPr kumimoji="1" lang="ja-JP" altLang="en-US" dirty="0"/>
              <a:t>または</a:t>
            </a:r>
            <a:r>
              <a:rPr kumimoji="1" lang="en-US" altLang="ja-JP" dirty="0"/>
              <a:t>【</a:t>
            </a:r>
            <a:r>
              <a:rPr kumimoji="1" lang="ja-JP" altLang="en-US" dirty="0"/>
              <a:t>ポイント</a:t>
            </a:r>
            <a:r>
              <a:rPr kumimoji="1" lang="en-US" altLang="ja-JP" dirty="0"/>
              <a:t>】</a:t>
            </a:r>
            <a:r>
              <a:rPr kumimoji="1" lang="ja-JP" altLang="en-US" dirty="0"/>
              <a:t>・・・進行時、またそのスライドでかならずふれるべきこと</a:t>
            </a:r>
          </a:p>
          <a:p>
            <a:r>
              <a:rPr kumimoji="1" lang="ja-JP" altLang="en-US" dirty="0"/>
              <a:t>・</a:t>
            </a:r>
            <a:r>
              <a:rPr kumimoji="1" lang="en-US" altLang="ja-JP" dirty="0"/>
              <a:t>《</a:t>
            </a:r>
            <a:r>
              <a:rPr kumimoji="1" lang="ja-JP" altLang="en-US" dirty="0"/>
              <a:t>講師のセリフ例</a:t>
            </a:r>
            <a:r>
              <a:rPr kumimoji="1" lang="en-US" altLang="ja-JP" dirty="0"/>
              <a:t>》</a:t>
            </a:r>
            <a:r>
              <a:rPr kumimoji="1" lang="ja-JP" altLang="en-US" dirty="0"/>
              <a:t>・・・ポイントを踏まえて話す内容</a:t>
            </a:r>
          </a:p>
          <a:p>
            <a:r>
              <a:rPr kumimoji="1" lang="ja-JP" altLang="en-US" dirty="0"/>
              <a:t>・</a:t>
            </a:r>
            <a:r>
              <a:rPr kumimoji="1" lang="en-US" altLang="ja-JP" dirty="0"/>
              <a:t>&lt;</a:t>
            </a:r>
            <a:r>
              <a:rPr kumimoji="1" lang="ja-JP" altLang="en-US" dirty="0"/>
              <a:t>問いかけ</a:t>
            </a:r>
            <a:r>
              <a:rPr kumimoji="1" lang="en-US" altLang="ja-JP" dirty="0"/>
              <a:t>&gt;</a:t>
            </a:r>
            <a:r>
              <a:rPr kumimoji="1" lang="ja-JP" altLang="en-US" dirty="0"/>
              <a:t>・・・児童に問いかける場面</a:t>
            </a:r>
          </a:p>
          <a:p>
            <a:r>
              <a:rPr kumimoji="1" lang="ja-JP" altLang="en-US" dirty="0"/>
              <a:t>・</a:t>
            </a:r>
            <a:r>
              <a:rPr kumimoji="1" lang="en-US" altLang="ja-JP" dirty="0"/>
              <a:t>&lt;</a:t>
            </a:r>
            <a:r>
              <a:rPr kumimoji="1" lang="ja-JP" altLang="en-US" dirty="0"/>
              <a:t>クリック</a:t>
            </a:r>
            <a:r>
              <a:rPr kumimoji="1" lang="en-US" altLang="ja-JP" dirty="0"/>
              <a:t>&gt;</a:t>
            </a:r>
            <a:r>
              <a:rPr kumimoji="1" lang="ja-JP" altLang="en-US" dirty="0"/>
              <a:t>・・・アニメーション設定されたスライドを動かすときにクリックする。</a:t>
            </a:r>
          </a:p>
          <a:p>
            <a:r>
              <a:rPr kumimoji="1" lang="en-US" altLang="ja-JP" dirty="0"/>
              <a:t>※</a:t>
            </a:r>
            <a:r>
              <a:rPr kumimoji="1" lang="ja-JP" altLang="en-US" dirty="0"/>
              <a:t>ポイントさえ押さえていれば、話し方、問いかけの場面などは、講師の判断で変化させてかまいません。</a:t>
            </a:r>
          </a:p>
          <a:p>
            <a:endParaRPr kumimoji="1" lang="ja-JP" altLang="en-US" dirty="0"/>
          </a:p>
          <a:p>
            <a:r>
              <a:rPr kumimoji="1" lang="en-US" altLang="ja-JP" dirty="0"/>
              <a:t>【</a:t>
            </a:r>
            <a:r>
              <a:rPr kumimoji="1" lang="ja-JP" altLang="en-US" dirty="0"/>
              <a:t>ポイント</a:t>
            </a:r>
            <a:r>
              <a:rPr kumimoji="1" lang="en-US" altLang="ja-JP" dirty="0"/>
              <a:t>】</a:t>
            </a:r>
          </a:p>
          <a:p>
            <a:r>
              <a:rPr kumimoji="1" lang="ja-JP" altLang="en-US" dirty="0"/>
              <a:t>・自己紹介</a:t>
            </a:r>
          </a:p>
          <a:p>
            <a:r>
              <a:rPr kumimoji="1" lang="ja-JP" altLang="en-US" dirty="0"/>
              <a:t>・今日の講座の内容</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はじめまして。</a:t>
            </a:r>
          </a:p>
          <a:p>
            <a:r>
              <a:rPr kumimoji="1" lang="ja-JP" altLang="en-US" dirty="0"/>
              <a:t>私は</a:t>
            </a:r>
            <a:r>
              <a:rPr kumimoji="1" lang="en-US" altLang="ja-JP" dirty="0"/>
              <a:t>IPA</a:t>
            </a:r>
            <a:r>
              <a:rPr kumimoji="1" lang="ja-JP" altLang="en-US" dirty="0"/>
              <a:t>インターネット安全教室の講師を務めます</a:t>
            </a:r>
          </a:p>
          <a:p>
            <a:r>
              <a:rPr kumimoji="1" lang="ja-JP" altLang="en-US" dirty="0"/>
              <a:t>△△△の○○です。</a:t>
            </a:r>
          </a:p>
          <a:p>
            <a:endParaRPr kumimoji="1" lang="ja-JP" altLang="en-US" dirty="0"/>
          </a:p>
          <a:p>
            <a:r>
              <a:rPr kumimoji="1" lang="ja-JP" altLang="en-US" dirty="0"/>
              <a:t>今日はネットリテラシー、情報モラル、情報セキュリティについて、</a:t>
            </a:r>
          </a:p>
          <a:p>
            <a:r>
              <a:rPr kumimoji="1" lang="ja-JP" altLang="en-US" dirty="0"/>
              <a:t>共に学び、考える、インターネット安全教室を行います。</a:t>
            </a:r>
          </a:p>
          <a:p>
            <a:endParaRPr kumimoji="1" lang="ja-JP" altLang="en-US" dirty="0"/>
          </a:p>
          <a:p>
            <a:r>
              <a:rPr kumimoji="1" lang="ja-JP" altLang="en-US" dirty="0"/>
              <a:t>今日、ここに集まった仲間と一緒に「考える」、そんな教室にしたいと思います。</a:t>
            </a:r>
          </a:p>
          <a:p>
            <a:r>
              <a:rPr kumimoji="1" lang="ja-JP" altLang="en-US" dirty="0"/>
              <a:t>よろしくお願いします。</a:t>
            </a:r>
          </a:p>
          <a:p>
            <a:endParaRPr kumimoji="1" lang="ja-JP" altLang="en-US" dirty="0"/>
          </a:p>
        </p:txBody>
      </p:sp>
    </p:spTree>
    <p:extLst>
      <p:ext uri="{BB962C8B-B14F-4D97-AF65-F5344CB8AC3E}">
        <p14:creationId xmlns:p14="http://schemas.microsoft.com/office/powerpoint/2010/main" val="5354218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br>
              <a:rPr kumimoji="1" lang="en-US" altLang="ja-JP" dirty="0"/>
            </a:br>
            <a:r>
              <a:rPr kumimoji="1" lang="ja-JP" altLang="en-US" dirty="0"/>
              <a:t>外出時のおもちゃの工夫について。</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外出時は、子どものために用意する物は多く、荷物になりますね。</a:t>
            </a:r>
            <a:br>
              <a:rPr kumimoji="1" lang="en-US" altLang="ja-JP" dirty="0"/>
            </a:br>
            <a:r>
              <a:rPr kumimoji="1" lang="ja-JP" altLang="en-US" dirty="0"/>
              <a:t>でも、探すと意外とかさばらない、安価なおもちゃもあります。</a:t>
            </a:r>
            <a:br>
              <a:rPr kumimoji="1" lang="en-US" altLang="ja-JP" dirty="0"/>
            </a:br>
            <a:endParaRPr kumimoji="1" lang="en-US" altLang="ja-JP" dirty="0"/>
          </a:p>
          <a:p>
            <a:r>
              <a:rPr kumimoji="1" lang="ja-JP" altLang="en-US" dirty="0"/>
              <a:t>おりがみやハンカチはその場でいろいろな物を作ることができます。</a:t>
            </a:r>
            <a:endParaRPr kumimoji="1" lang="en-US" altLang="ja-JP" dirty="0"/>
          </a:p>
          <a:p>
            <a:r>
              <a:rPr kumimoji="1" lang="ja-JP" altLang="en-US" dirty="0"/>
              <a:t>一緒にあそべるおりがみの折り方など知っておくとべんりでしょう。</a:t>
            </a:r>
            <a:endParaRPr kumimoji="1" lang="en-US" altLang="ja-JP" dirty="0"/>
          </a:p>
          <a:p>
            <a:endParaRPr kumimoji="1" lang="en-US" altLang="ja-JP" dirty="0"/>
          </a:p>
          <a:p>
            <a:r>
              <a:rPr kumimoji="1" lang="ja-JP" altLang="en-US" dirty="0"/>
              <a:t>また、持ってきた絵本に飽きてしまったら、</a:t>
            </a:r>
            <a:endParaRPr kumimoji="1" lang="en-US" altLang="ja-JP" dirty="0"/>
          </a:p>
          <a:p>
            <a:r>
              <a:rPr kumimoji="1" lang="ja-JP" altLang="en-US" dirty="0"/>
              <a:t>物語の登場人物をクイズにしてみたり、物語のつづきを考えてみたりと、</a:t>
            </a:r>
            <a:endParaRPr kumimoji="1" lang="en-US" altLang="ja-JP" dirty="0"/>
          </a:p>
          <a:p>
            <a:r>
              <a:rPr kumimoji="1" lang="ja-JP" altLang="en-US" dirty="0"/>
              <a:t>工夫次第でなんどでも遊び道具として使うことができます。</a:t>
            </a:r>
            <a:endParaRPr kumimoji="1" lang="en-US" altLang="ja-JP" dirty="0"/>
          </a:p>
          <a:p>
            <a:endParaRPr kumimoji="1" lang="en-US" altLang="ja-JP" dirty="0"/>
          </a:p>
          <a:p>
            <a:r>
              <a:rPr kumimoji="1" lang="ja-JP" altLang="en-US" dirty="0"/>
              <a:t>幼児であれば、リュックなどに入れて自分で持たせることで、ちょっとお兄ちゃんお姉ちゃん気分にもなります。</a:t>
            </a:r>
            <a:endParaRPr kumimoji="1" lang="en-US" altLang="ja-JP" dirty="0"/>
          </a:p>
        </p:txBody>
      </p:sp>
    </p:spTree>
    <p:extLst>
      <p:ext uri="{BB962C8B-B14F-4D97-AF65-F5344CB8AC3E}">
        <p14:creationId xmlns:p14="http://schemas.microsoft.com/office/powerpoint/2010/main" val="2054715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br>
              <a:rPr kumimoji="1" lang="en-US" altLang="ja-JP" dirty="0"/>
            </a:br>
            <a:r>
              <a:rPr kumimoji="1" lang="ja-JP" altLang="en-US" dirty="0"/>
              <a:t>手を使ったお家遊びのすすめ。</a:t>
            </a:r>
            <a:endParaRPr kumimoji="1" lang="en-US" altLang="ja-JP" dirty="0"/>
          </a:p>
          <a:p>
            <a:r>
              <a:rPr kumimoji="1" lang="ja-JP" altLang="en-US" dirty="0"/>
              <a:t>一度飽きたものでも日にちを置いてまたあたえてみる。</a:t>
            </a:r>
            <a:endParaRPr kumimoji="1" lang="en-US" altLang="ja-JP" dirty="0"/>
          </a:p>
          <a:p>
            <a:r>
              <a:rPr kumimoji="1" lang="ja-JP" altLang="en-US" dirty="0"/>
              <a:t>最初は遊び方がわからないので保護者が手本を見せる。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日常の中では、掃除、洗濯、食事の準備など、</a:t>
            </a:r>
            <a:endParaRPr kumimoji="1" lang="en-US" altLang="ja-JP" dirty="0"/>
          </a:p>
          <a:p>
            <a:r>
              <a:rPr kumimoji="1" lang="ja-JP" altLang="en-US" dirty="0"/>
              <a:t>一緒に遊んであげられない時間も多いと思います。</a:t>
            </a:r>
            <a:endParaRPr kumimoji="1" lang="en-US" altLang="ja-JP" dirty="0"/>
          </a:p>
          <a:p>
            <a:endParaRPr kumimoji="1" lang="en-US" altLang="ja-JP" dirty="0"/>
          </a:p>
          <a:p>
            <a:r>
              <a:rPr kumimoji="1" lang="ja-JP" altLang="en-US" dirty="0"/>
              <a:t>手を使う遊びははじめはうまく行かずにすぐに飽きてしまったものでも、</a:t>
            </a:r>
            <a:endParaRPr kumimoji="1" lang="en-US" altLang="ja-JP" dirty="0"/>
          </a:p>
          <a:p>
            <a:r>
              <a:rPr kumimoji="1" lang="ja-JP" altLang="en-US" dirty="0"/>
              <a:t>日にちを置いてまたさわるとうまくできるようになる場合もあります。</a:t>
            </a:r>
            <a:endParaRPr kumimoji="1" lang="en-US" altLang="ja-JP" dirty="0"/>
          </a:p>
          <a:p>
            <a:endParaRPr kumimoji="1" lang="en-US" altLang="ja-JP" dirty="0"/>
          </a:p>
          <a:p>
            <a:r>
              <a:rPr kumimoji="1" lang="en-US" altLang="ja-JP" dirty="0"/>
              <a:t>2</a:t>
            </a:r>
            <a:r>
              <a:rPr kumimoji="1" lang="ja-JP" altLang="en-US" dirty="0"/>
              <a:t>歳児までに興味を示さなかったおもちゃでも、改めて与えてみてください。</a:t>
            </a:r>
            <a:endParaRPr kumimoji="1" lang="en-US" altLang="ja-JP" dirty="0"/>
          </a:p>
          <a:p>
            <a:endParaRPr kumimoji="1" lang="en-US" altLang="ja-JP" dirty="0"/>
          </a:p>
          <a:p>
            <a:r>
              <a:rPr kumimoji="1" lang="ja-JP" altLang="en-US" dirty="0"/>
              <a:t>また、子どもはおもちゃをみてもそれをどのように使っていいのかわからない場合も</a:t>
            </a:r>
            <a:endParaRPr kumimoji="1" lang="en-US" altLang="ja-JP" dirty="0"/>
          </a:p>
          <a:p>
            <a:r>
              <a:rPr kumimoji="1" lang="ja-JP" altLang="en-US" dirty="0"/>
              <a:t>多いので、保護者が率先して遊んでみて遊び方を教えてあげることも重要です。</a:t>
            </a:r>
            <a:endParaRPr kumimoji="1" lang="en-US" altLang="ja-JP" dirty="0"/>
          </a:p>
        </p:txBody>
      </p:sp>
    </p:spTree>
    <p:extLst>
      <p:ext uri="{BB962C8B-B14F-4D97-AF65-F5344CB8AC3E}">
        <p14:creationId xmlns:p14="http://schemas.microsoft.com/office/powerpoint/2010/main" val="10188386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br>
              <a:rPr kumimoji="1" lang="en-US" altLang="ja-JP" dirty="0"/>
            </a:br>
            <a:r>
              <a:rPr kumimoji="1" lang="ja-JP" altLang="en-US" dirty="0"/>
              <a:t>アプリでいろいろできるが、本物の体験とは違う。</a:t>
            </a:r>
            <a:endParaRPr kumimoji="1" lang="en-US" altLang="ja-JP" dirty="0"/>
          </a:p>
          <a:p>
            <a:r>
              <a:rPr kumimoji="1" lang="ja-JP" altLang="en-US" dirty="0"/>
              <a:t>本物を体験させることをすすめる。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スマートフォンやタブレットのアプリには、絵を描くことができたり、</a:t>
            </a:r>
            <a:endParaRPr kumimoji="1" lang="en-US" altLang="ja-JP" dirty="0"/>
          </a:p>
          <a:p>
            <a:r>
              <a:rPr kumimoji="1" lang="ja-JP" altLang="en-US" dirty="0"/>
              <a:t>楽器や動物の声をならすことができたりと様々なことができるアプリがあります。</a:t>
            </a:r>
            <a:endParaRPr kumimoji="1" lang="en-US" altLang="ja-JP" dirty="0"/>
          </a:p>
          <a:p>
            <a:endParaRPr kumimoji="1" lang="en-US" altLang="ja-JP" dirty="0"/>
          </a:p>
          <a:p>
            <a:r>
              <a:rPr kumimoji="1" lang="ja-JP" altLang="en-US" dirty="0"/>
              <a:t>アプリを使えば軽くふれるだけで色を塗れたり、音を鳴らせたりしますが、</a:t>
            </a:r>
            <a:endParaRPr kumimoji="1" lang="en-US" altLang="ja-JP" dirty="0"/>
          </a:p>
          <a:p>
            <a:r>
              <a:rPr kumimoji="1" lang="ja-JP" altLang="en-US" dirty="0"/>
              <a:t>本物の感覚とは大きく違います。</a:t>
            </a:r>
            <a:endParaRPr kumimoji="1" lang="en-US" altLang="ja-JP" dirty="0"/>
          </a:p>
          <a:p>
            <a:endParaRPr kumimoji="1" lang="en-US" altLang="ja-JP" dirty="0"/>
          </a:p>
          <a:p>
            <a:r>
              <a:rPr kumimoji="1" lang="ja-JP" altLang="en-US" dirty="0"/>
              <a:t>幼児期は子供自身が身体機能を把握できていない状態です。</a:t>
            </a:r>
            <a:endParaRPr kumimoji="1" lang="en-US" altLang="ja-JP" dirty="0"/>
          </a:p>
          <a:p>
            <a:r>
              <a:rPr kumimoji="1" lang="ja-JP" altLang="en-US" dirty="0"/>
              <a:t>体験を通じて力加減や行動に対しての環境の変化をみながら学んでいきます。</a:t>
            </a:r>
            <a:endParaRPr kumimoji="1" lang="en-US" altLang="ja-JP" dirty="0"/>
          </a:p>
          <a:p>
            <a:endParaRPr kumimoji="1" lang="en-US" altLang="ja-JP" dirty="0"/>
          </a:p>
          <a:p>
            <a:r>
              <a:rPr kumimoji="1" lang="ja-JP" altLang="en-US" dirty="0"/>
              <a:t>アプリを使った体験だけでは十分に身体機能を把握できませんので、</a:t>
            </a:r>
            <a:endParaRPr kumimoji="1" lang="en-US" altLang="ja-JP" dirty="0"/>
          </a:p>
          <a:p>
            <a:r>
              <a:rPr kumimoji="1" lang="ja-JP" altLang="en-US" dirty="0"/>
              <a:t>本物にふれる機会を持つようにしましょう。</a:t>
            </a:r>
            <a:endParaRPr kumimoji="1" lang="en-US" altLang="ja-JP" dirty="0"/>
          </a:p>
        </p:txBody>
      </p:sp>
    </p:spTree>
    <p:extLst>
      <p:ext uri="{BB962C8B-B14F-4D97-AF65-F5344CB8AC3E}">
        <p14:creationId xmlns:p14="http://schemas.microsoft.com/office/powerpoint/2010/main" val="36996494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有効的、健康的なデジタル機器の活用とは？</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大人も子どもも有効的、健康的なデジタル活用が求められています。</a:t>
            </a:r>
            <a:endParaRPr kumimoji="1" lang="en-US" altLang="ja-JP" dirty="0"/>
          </a:p>
          <a:p>
            <a:r>
              <a:rPr kumimoji="1" lang="en-US" altLang="ja-JP" dirty="0"/>
              <a:t>android</a:t>
            </a:r>
            <a:r>
              <a:rPr kumimoji="1" lang="ja-JP" altLang="en-US" dirty="0"/>
              <a:t>端末や</a:t>
            </a:r>
            <a:r>
              <a:rPr kumimoji="1" lang="en-US" altLang="ja-JP" dirty="0"/>
              <a:t>iOS</a:t>
            </a:r>
            <a:r>
              <a:rPr kumimoji="1" lang="ja-JP" altLang="en-US" dirty="0"/>
              <a:t>端末向けの</a:t>
            </a:r>
            <a:endParaRPr kumimoji="1" lang="en-US" altLang="ja-JP" dirty="0"/>
          </a:p>
          <a:p>
            <a:r>
              <a:rPr kumimoji="1" lang="ja-JP" altLang="en-US" dirty="0"/>
              <a:t>健康的な活用をサポートする機能やサービスが発表されました。</a:t>
            </a:r>
            <a:endParaRPr kumimoji="1" lang="en-US" altLang="ja-JP" dirty="0"/>
          </a:p>
          <a:p>
            <a:endParaRPr kumimoji="1" lang="en-US" altLang="ja-JP" dirty="0"/>
          </a:p>
          <a:p>
            <a:r>
              <a:rPr kumimoji="1" lang="ja-JP" altLang="en-US" dirty="0"/>
              <a:t>デジタル機器による心身の不調といえば、「使いすぎ」によるものがあります。</a:t>
            </a:r>
            <a:endParaRPr kumimoji="1" lang="en-US" altLang="ja-JP" dirty="0"/>
          </a:p>
          <a:p>
            <a:r>
              <a:rPr kumimoji="1" lang="ja-JP" altLang="en-US" dirty="0"/>
              <a:t>これは、子どもたちだけでなく、大人の問題としても今深刻です。</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r>
              <a:rPr kumimoji="1" lang="en-US" altLang="ja-JP" sz="1200" b="0" i="0" kern="1200" dirty="0">
                <a:solidFill>
                  <a:schemeClr val="tx1"/>
                </a:solidFill>
                <a:effectLst/>
                <a:latin typeface="+mn-lt"/>
                <a:ea typeface="+mn-ea"/>
                <a:cs typeface="+mn-cs"/>
              </a:rPr>
              <a:t>IPA</a:t>
            </a:r>
            <a:r>
              <a:rPr kumimoji="1" lang="ja-JP" altLang="en-US" sz="1200" b="0" i="0" kern="1200" dirty="0">
                <a:solidFill>
                  <a:schemeClr val="tx1"/>
                </a:solidFill>
                <a:effectLst/>
                <a:latin typeface="+mn-lt"/>
                <a:ea typeface="+mn-ea"/>
                <a:cs typeface="+mn-cs"/>
              </a:rPr>
              <a:t>「はじめまして、ペアコです。～親と子のスマホの約束～」</a:t>
            </a:r>
            <a:endParaRPr kumimoji="1" lang="en-US" altLang="ja-JP" sz="1200" b="0" i="0" kern="1200" dirty="0">
              <a:solidFill>
                <a:schemeClr val="tx1"/>
              </a:solidFill>
              <a:effectLst/>
              <a:latin typeface="+mn-lt"/>
              <a:ea typeface="+mn-ea"/>
              <a:cs typeface="+mn-cs"/>
            </a:endParaRPr>
          </a:p>
          <a:p>
            <a:r>
              <a:rPr kumimoji="1" lang="en-US" altLang="ja-JP" sz="1200" b="0" i="0" kern="1200" dirty="0">
                <a:solidFill>
                  <a:schemeClr val="tx1"/>
                </a:solidFill>
                <a:effectLst/>
                <a:latin typeface="+mn-lt"/>
                <a:ea typeface="+mn-ea"/>
                <a:cs typeface="+mn-cs"/>
              </a:rPr>
              <a:t>https://www.youtube.com/watch?v=xvgBJFudoMs</a:t>
            </a:r>
          </a:p>
          <a:p>
            <a:r>
              <a:rPr kumimoji="1" lang="en-US" altLang="ja-JP" sz="1200" b="0" i="0" kern="1200" dirty="0">
                <a:solidFill>
                  <a:schemeClr val="tx1"/>
                </a:solidFill>
                <a:effectLst/>
                <a:latin typeface="+mn-lt"/>
                <a:ea typeface="+mn-ea"/>
                <a:cs typeface="+mn-cs"/>
              </a:rPr>
              <a:t>0:15</a:t>
            </a:r>
            <a:r>
              <a:rPr kumimoji="1" lang="ja-JP" altLang="en-US" sz="1200" b="0" i="0" kern="1200" dirty="0">
                <a:solidFill>
                  <a:schemeClr val="tx1"/>
                </a:solidFill>
                <a:effectLst/>
                <a:latin typeface="+mn-lt"/>
                <a:ea typeface="+mn-ea"/>
                <a:cs typeface="+mn-cs"/>
              </a:rPr>
              <a:t>のスクリーンショット</a:t>
            </a:r>
            <a:endParaRPr kumimoji="1" lang="en-US" altLang="ja-JP" dirty="0"/>
          </a:p>
          <a:p>
            <a:endParaRPr kumimoji="1" lang="ja-JP" altLang="en-US" dirty="0"/>
          </a:p>
        </p:txBody>
      </p:sp>
    </p:spTree>
    <p:extLst>
      <p:ext uri="{BB962C8B-B14F-4D97-AF65-F5344CB8AC3E}">
        <p14:creationId xmlns:p14="http://schemas.microsoft.com/office/powerpoint/2010/main" val="39134310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br>
              <a:rPr kumimoji="1" lang="en-US" altLang="ja-JP" dirty="0"/>
            </a:br>
            <a:r>
              <a:rPr kumimoji="1" lang="ja-JP" altLang="en-US" dirty="0"/>
              <a:t>心と体の健康のために使う時間について考える。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スマートフォンやゲーム機を使わせる時に、何も決めずに使わせ始めると</a:t>
            </a:r>
            <a:endParaRPr kumimoji="1" lang="en-US" altLang="ja-JP" dirty="0"/>
          </a:p>
          <a:p>
            <a:r>
              <a:rPr kumimoji="1" lang="ja-JP" altLang="en-US" dirty="0"/>
              <a:t>いつまでも使い続けてしまうことがあります。</a:t>
            </a:r>
            <a:endParaRPr kumimoji="1" lang="en-US" altLang="ja-JP" dirty="0"/>
          </a:p>
          <a:p>
            <a:endParaRPr kumimoji="1" lang="en-US" altLang="ja-JP" dirty="0"/>
          </a:p>
          <a:p>
            <a:r>
              <a:rPr kumimoji="1" lang="ja-JP" altLang="en-US" dirty="0"/>
              <a:t>また、使っている途中に中断させると大きく抵抗する場合もあります。</a:t>
            </a:r>
            <a:endParaRPr kumimoji="1" lang="en-US" altLang="ja-JP" dirty="0"/>
          </a:p>
          <a:p>
            <a:endParaRPr kumimoji="1" lang="en-US" altLang="ja-JP" dirty="0"/>
          </a:p>
          <a:p>
            <a:r>
              <a:rPr kumimoji="1" lang="ja-JP" altLang="en-US" dirty="0"/>
              <a:t>成長段階によってはあらかじめそれらを伝えても</a:t>
            </a:r>
            <a:endParaRPr kumimoji="1" lang="en-US" altLang="ja-JP" dirty="0"/>
          </a:p>
          <a:p>
            <a:r>
              <a:rPr kumimoji="1" lang="ja-JP" altLang="en-US" dirty="0"/>
              <a:t>守れないことも多いでしょう。</a:t>
            </a:r>
            <a:endParaRPr kumimoji="1" lang="en-US" altLang="ja-JP" dirty="0"/>
          </a:p>
          <a:p>
            <a:endParaRPr kumimoji="1" lang="en-US" altLang="ja-JP" dirty="0"/>
          </a:p>
          <a:p>
            <a:r>
              <a:rPr kumimoji="1" lang="ja-JP" altLang="en-US" dirty="0"/>
              <a:t>しかし、まだ約束などが守れない成長段階であっても、</a:t>
            </a:r>
            <a:endParaRPr kumimoji="1" lang="en-US" altLang="ja-JP" dirty="0"/>
          </a:p>
          <a:p>
            <a:r>
              <a:rPr kumimoji="1" lang="ja-JP" altLang="en-US" dirty="0"/>
              <a:t>使う前に見る本数、使う時間などを伝えることは重要です。</a:t>
            </a:r>
            <a:endParaRPr kumimoji="1" lang="en-US" altLang="ja-JP" dirty="0"/>
          </a:p>
          <a:p>
            <a:endParaRPr kumimoji="1" lang="en-US" altLang="ja-JP" dirty="0"/>
          </a:p>
          <a:p>
            <a:r>
              <a:rPr kumimoji="1" lang="ja-JP" altLang="en-US" dirty="0"/>
              <a:t>少なくとも子どもは「ただ無制限に使えるもの」ではないことは</a:t>
            </a:r>
            <a:endParaRPr kumimoji="1" lang="en-US" altLang="ja-JP" dirty="0"/>
          </a:p>
          <a:p>
            <a:r>
              <a:rPr kumimoji="1" lang="ja-JP" altLang="en-US" dirty="0"/>
              <a:t>意識しますので、根気よく言い続けるようにしましょう。</a:t>
            </a:r>
            <a:endParaRPr kumimoji="1" lang="en-US" altLang="ja-JP" dirty="0"/>
          </a:p>
        </p:txBody>
      </p:sp>
    </p:spTree>
    <p:extLst>
      <p:ext uri="{BB962C8B-B14F-4D97-AF65-F5344CB8AC3E}">
        <p14:creationId xmlns:p14="http://schemas.microsoft.com/office/powerpoint/2010/main" val="12033684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br>
              <a:rPr kumimoji="1" lang="en-US" altLang="ja-JP" dirty="0"/>
            </a:br>
            <a:r>
              <a:rPr kumimoji="1" lang="ja-JP" altLang="en-US" dirty="0"/>
              <a:t>自然や人とふれあう遊びをすすめる。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家の中で保護者とふたりでいると、どうしても遊びがマンネリ化してしまい</a:t>
            </a:r>
            <a:endParaRPr kumimoji="1" lang="en-US" altLang="ja-JP" dirty="0"/>
          </a:p>
          <a:p>
            <a:r>
              <a:rPr kumimoji="1" lang="ja-JP" altLang="en-US" dirty="0"/>
              <a:t>間がもたなくなることもあるでしょう。</a:t>
            </a:r>
            <a:endParaRPr kumimoji="1" lang="en-US" altLang="ja-JP" dirty="0"/>
          </a:p>
          <a:p>
            <a:endParaRPr kumimoji="1" lang="en-US" altLang="ja-JP" dirty="0"/>
          </a:p>
          <a:p>
            <a:r>
              <a:rPr kumimoji="1" lang="ja-JP" altLang="en-US" dirty="0"/>
              <a:t>自然とふれあうために外にでて遊んだり、</a:t>
            </a:r>
            <a:endParaRPr kumimoji="1" lang="en-US" altLang="ja-JP" dirty="0"/>
          </a:p>
          <a:p>
            <a:r>
              <a:rPr kumimoji="1" lang="ja-JP" altLang="en-US" dirty="0"/>
              <a:t>かるたや絵合わせなど同世代の子どもたちと交流できるような</a:t>
            </a:r>
            <a:endParaRPr kumimoji="1" lang="en-US" altLang="ja-JP" dirty="0"/>
          </a:p>
          <a:p>
            <a:r>
              <a:rPr kumimoji="1" lang="ja-JP" altLang="en-US" dirty="0"/>
              <a:t>遊びができる機会を積極的に作っていきましょう。</a:t>
            </a:r>
            <a:endParaRPr kumimoji="1" lang="en-US" altLang="ja-JP" dirty="0"/>
          </a:p>
        </p:txBody>
      </p:sp>
    </p:spTree>
    <p:extLst>
      <p:ext uri="{BB962C8B-B14F-4D97-AF65-F5344CB8AC3E}">
        <p14:creationId xmlns:p14="http://schemas.microsoft.com/office/powerpoint/2010/main" val="34997478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br>
              <a:rPr kumimoji="1" lang="en-US" altLang="ja-JP" dirty="0"/>
            </a:br>
            <a:r>
              <a:rPr kumimoji="1" lang="ja-JP" altLang="en-US" dirty="0"/>
              <a:t>動画をみるときにコミュニケーションを。</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動画サイトには子どもが興味をもつ動画がたくさんあるため、</a:t>
            </a:r>
            <a:endParaRPr kumimoji="1" lang="en-US" altLang="ja-JP" dirty="0"/>
          </a:p>
          <a:p>
            <a:r>
              <a:rPr kumimoji="1" lang="ja-JP" altLang="en-US" dirty="0"/>
              <a:t>際限なく見続けてしまう子どももいます。</a:t>
            </a:r>
            <a:endParaRPr kumimoji="1" lang="en-US" altLang="ja-JP" dirty="0"/>
          </a:p>
          <a:p>
            <a:endParaRPr kumimoji="1" lang="en-US" altLang="ja-JP" dirty="0"/>
          </a:p>
          <a:p>
            <a:r>
              <a:rPr kumimoji="1" lang="ja-JP" altLang="en-US" dirty="0"/>
              <a:t>みる時間に約束事を決めることも重要ですが、</a:t>
            </a:r>
            <a:endParaRPr kumimoji="1" lang="en-US" altLang="ja-JP" dirty="0"/>
          </a:p>
          <a:p>
            <a:r>
              <a:rPr kumimoji="1" lang="ja-JP" altLang="en-US" dirty="0"/>
              <a:t>もし子どもが興味を持っている動画があり、それを見たがるのであれば、</a:t>
            </a:r>
            <a:endParaRPr kumimoji="1" lang="en-US" altLang="ja-JP" dirty="0"/>
          </a:p>
          <a:p>
            <a:r>
              <a:rPr kumimoji="1" lang="ja-JP" altLang="en-US" dirty="0"/>
              <a:t>一緒にみて内容について話をしてみるのも効果的です。</a:t>
            </a:r>
            <a:endParaRPr kumimoji="1" lang="en-US" altLang="ja-JP" dirty="0"/>
          </a:p>
          <a:p>
            <a:endParaRPr kumimoji="1" lang="en-US" altLang="ja-JP" dirty="0"/>
          </a:p>
          <a:p>
            <a:r>
              <a:rPr kumimoji="1" lang="ja-JP" altLang="en-US" dirty="0"/>
              <a:t>子どもの興味を知ることでその興味にあった活動をすすめることも</a:t>
            </a:r>
            <a:endParaRPr kumimoji="1" lang="en-US" altLang="ja-JP" dirty="0"/>
          </a:p>
          <a:p>
            <a:r>
              <a:rPr kumimoji="1" lang="ja-JP" altLang="en-US" dirty="0"/>
              <a:t>できますし、子どもと会話をするきっかけにもなります。</a:t>
            </a:r>
            <a:endParaRPr kumimoji="1" lang="en-US" altLang="ja-JP" dirty="0"/>
          </a:p>
          <a:p>
            <a:endParaRPr kumimoji="1" lang="en-US" altLang="ja-JP" dirty="0"/>
          </a:p>
          <a:p>
            <a:r>
              <a:rPr kumimoji="1" lang="ja-JP" altLang="en-US" dirty="0"/>
              <a:t>動画に限らず、テレビの視聴についても同じようにコミュニケーションをする</a:t>
            </a:r>
            <a:endParaRPr kumimoji="1" lang="en-US" altLang="ja-JP" dirty="0"/>
          </a:p>
          <a:p>
            <a:r>
              <a:rPr kumimoji="1" lang="ja-JP" altLang="en-US" dirty="0"/>
              <a:t>きっかけにしてみましょう。</a:t>
            </a:r>
            <a:endParaRPr kumimoji="1" lang="en-US" altLang="ja-JP" dirty="0"/>
          </a:p>
          <a:p>
            <a:endParaRPr kumimoji="1" lang="en-US" altLang="ja-JP" dirty="0"/>
          </a:p>
          <a:p>
            <a:endParaRPr kumimoji="1" lang="ja-JP" altLang="en-US" dirty="0"/>
          </a:p>
        </p:txBody>
      </p:sp>
    </p:spTree>
    <p:extLst>
      <p:ext uri="{BB962C8B-B14F-4D97-AF65-F5344CB8AC3E}">
        <p14:creationId xmlns:p14="http://schemas.microsoft.com/office/powerpoint/2010/main" val="31446481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br>
              <a:rPr kumimoji="1" lang="en-US" altLang="ja-JP" dirty="0"/>
            </a:br>
            <a:r>
              <a:rPr kumimoji="1" lang="ja-JP" altLang="en-US" dirty="0"/>
              <a:t>約束を決めて見通しを立てさせる。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en-US" altLang="ja-JP" dirty="0"/>
              <a:t>&lt;</a:t>
            </a:r>
            <a:r>
              <a:rPr kumimoji="1" lang="ja-JP" altLang="en-US" dirty="0"/>
              <a:t>クリック</a:t>
            </a:r>
            <a:r>
              <a:rPr kumimoji="1" lang="en-US" altLang="ja-JP" dirty="0"/>
              <a:t>&gt;</a:t>
            </a:r>
            <a:r>
              <a:rPr kumimoji="1" lang="ja-JP" altLang="en-US" dirty="0"/>
              <a:t>みる動画の本数は２つまで、</a:t>
            </a:r>
            <a:endParaRPr kumimoji="1" lang="en-US" altLang="ja-JP" dirty="0"/>
          </a:p>
          <a:p>
            <a:r>
              <a:rPr kumimoji="1" lang="en-US" altLang="ja-JP" dirty="0"/>
              <a:t>&lt;</a:t>
            </a:r>
            <a:r>
              <a:rPr kumimoji="1" lang="ja-JP" altLang="en-US" dirty="0"/>
              <a:t>クリック</a:t>
            </a:r>
            <a:r>
              <a:rPr kumimoji="1" lang="en-US" altLang="ja-JP" dirty="0"/>
              <a:t>&gt;</a:t>
            </a:r>
            <a:r>
              <a:rPr kumimoji="1" lang="ja-JP" altLang="en-US" dirty="0"/>
              <a:t>時計の長い針が上にいくまで、など</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子どもに見通しが持たせられる条件での</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ルール作りをしていきましょう。</a:t>
            </a:r>
            <a:br>
              <a:rPr kumimoji="1" lang="en-US" altLang="ja-JP" dirty="0"/>
            </a:br>
            <a:r>
              <a:rPr kumimoji="1" lang="en-US" altLang="ja-JP" dirty="0"/>
              <a:t>&lt;</a:t>
            </a:r>
            <a:r>
              <a:rPr kumimoji="1" lang="ja-JP" altLang="en-US" dirty="0"/>
              <a:t>クリック</a:t>
            </a:r>
            <a:r>
              <a:rPr kumimoji="1" lang="en-US" altLang="ja-JP" dirty="0"/>
              <a:t>&gt;</a:t>
            </a:r>
            <a:r>
              <a:rPr kumimoji="1" lang="ja-JP" altLang="en-US" dirty="0"/>
              <a:t>また、「お母さんの用事が済むまで」「お父さんが帰ってくるまで」等は、</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子どもが見通しを持てないためあまり好ましくありません。</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動画の連続再生はオフにしておき、あらかじめ見るものを決めておきましょう。</a:t>
            </a:r>
          </a:p>
          <a:p>
            <a:endParaRPr kumimoji="1" lang="ja-JP" altLang="en-US" dirty="0"/>
          </a:p>
        </p:txBody>
      </p:sp>
    </p:spTree>
    <p:extLst>
      <p:ext uri="{BB962C8B-B14F-4D97-AF65-F5344CB8AC3E}">
        <p14:creationId xmlns:p14="http://schemas.microsoft.com/office/powerpoint/2010/main" val="37804020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br>
              <a:rPr kumimoji="1" lang="en-US" altLang="ja-JP" dirty="0"/>
            </a:br>
            <a:r>
              <a:rPr kumimoji="1" lang="ja-JP" altLang="en-US" dirty="0"/>
              <a:t>スマートフォンやタブレットをおもちゃにさせない。</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pPr defTabSz="984717">
              <a:defRPr/>
            </a:pPr>
            <a:r>
              <a:rPr lang="ja-JP" altLang="en-US" sz="1200" dirty="0"/>
              <a:t>タブレット・スマホ・ゲームは、</a:t>
            </a:r>
            <a:endParaRPr lang="en-US" altLang="ja-JP" sz="1200" dirty="0"/>
          </a:p>
          <a:p>
            <a:pPr defTabSz="984717">
              <a:defRPr/>
            </a:pPr>
            <a:r>
              <a:rPr lang="en-US" altLang="ja-JP" sz="1200" dirty="0"/>
              <a:t>&lt;</a:t>
            </a:r>
            <a:r>
              <a:rPr lang="ja-JP" altLang="en-US" sz="1200" dirty="0"/>
              <a:t>クリック</a:t>
            </a:r>
            <a:r>
              <a:rPr lang="en-US" altLang="ja-JP" sz="1200" dirty="0"/>
              <a:t>&gt;</a:t>
            </a:r>
            <a:r>
              <a:rPr lang="ja-JP" altLang="en-US" sz="1200" dirty="0"/>
              <a:t>　あくまでも「保護者からの貸与物」というスタンスで</a:t>
            </a:r>
            <a:endParaRPr lang="en-US" altLang="ja-JP" sz="1200" dirty="0"/>
          </a:p>
          <a:p>
            <a:pPr defTabSz="984717">
              <a:defRPr/>
            </a:pPr>
            <a:r>
              <a:rPr lang="ja-JP" altLang="en-US" sz="1200" dirty="0"/>
              <a:t>子どもに与えてください。情報管理・支払いをするのは保護者の責務です。</a:t>
            </a:r>
            <a:br>
              <a:rPr lang="en-US" altLang="ja-JP" sz="1200" dirty="0"/>
            </a:br>
            <a:endParaRPr lang="en-US" altLang="ja-JP" sz="1200" dirty="0"/>
          </a:p>
          <a:p>
            <a:pPr defTabSz="984717">
              <a:defRPr/>
            </a:pPr>
            <a:r>
              <a:rPr lang="ja-JP" altLang="en-US" sz="1200" dirty="0"/>
              <a:t>また、写真撮影や情報発信ができる機器なので、勝手な使い方をしないように</a:t>
            </a:r>
            <a:endParaRPr lang="en-US" altLang="ja-JP" sz="1200" dirty="0"/>
          </a:p>
          <a:p>
            <a:pPr defTabSz="984717">
              <a:defRPr/>
            </a:pPr>
            <a:r>
              <a:rPr lang="ja-JP" altLang="en-US" sz="1200" dirty="0"/>
              <a:t>説明しておくことも重要です。</a:t>
            </a:r>
            <a:br>
              <a:rPr lang="en-US" altLang="ja-JP" sz="1200" dirty="0"/>
            </a:br>
            <a:r>
              <a:rPr lang="ja-JP" altLang="en-US" sz="1200" dirty="0"/>
              <a:t>保護者の責任として、適切な使い方を前もって教えてあげてください。</a:t>
            </a:r>
            <a:br>
              <a:rPr lang="en-US" altLang="ja-JP" sz="1200" dirty="0"/>
            </a:br>
            <a:endParaRPr kumimoji="1" lang="en-US" altLang="ja-JP" dirty="0"/>
          </a:p>
          <a:p>
            <a:endParaRPr kumimoji="1" lang="ja-JP" altLang="en-US" dirty="0"/>
          </a:p>
        </p:txBody>
      </p:sp>
    </p:spTree>
    <p:extLst>
      <p:ext uri="{BB962C8B-B14F-4D97-AF65-F5344CB8AC3E}">
        <p14:creationId xmlns:p14="http://schemas.microsoft.com/office/powerpoint/2010/main" val="40227285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ペアレンタルコントロールの知識に関して問う。</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皆さまはペアレンタルコントロールという言葉を聞いたことがありますか。</a:t>
            </a:r>
            <a:endParaRPr kumimoji="1" lang="en-US" altLang="ja-JP" dirty="0"/>
          </a:p>
          <a:p>
            <a:r>
              <a:rPr kumimoji="1" lang="ja-JP" altLang="en-US" dirty="0"/>
              <a:t>保護者が子どもの安全のためにスマホ等の設定を調整することをペアレンタルコントロールといいます。</a:t>
            </a:r>
            <a:endParaRPr kumimoji="1" lang="en-US" altLang="ja-JP" dirty="0"/>
          </a:p>
          <a:p>
            <a:endParaRPr kumimoji="1" lang="ja-JP" altLang="en-US" dirty="0"/>
          </a:p>
        </p:txBody>
      </p:sp>
    </p:spTree>
    <p:extLst>
      <p:ext uri="{BB962C8B-B14F-4D97-AF65-F5344CB8AC3E}">
        <p14:creationId xmlns:p14="http://schemas.microsoft.com/office/powerpoint/2010/main" val="41044318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4093037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br>
              <a:rPr kumimoji="1" lang="en-US" altLang="ja-JP" dirty="0"/>
            </a:br>
            <a:r>
              <a:rPr kumimoji="1" lang="ja-JP" altLang="en-US" dirty="0"/>
              <a:t>ペアレンタルコントロールでできることを確認。</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保護者による機能制限は機種やサービスによって設定の仕方や出来る制限が違います。</a:t>
            </a:r>
            <a:endParaRPr kumimoji="1" lang="en-US" altLang="ja-JP" dirty="0"/>
          </a:p>
          <a:p>
            <a:r>
              <a:rPr kumimoji="1" lang="ja-JP" altLang="en-US" dirty="0"/>
              <a:t>ご家庭で使われている</a:t>
            </a:r>
            <a:r>
              <a:rPr kumimoji="1" lang="en-US" altLang="ja-JP" dirty="0"/>
              <a:t>ICT</a:t>
            </a:r>
            <a:r>
              <a:rPr kumimoji="1" lang="ja-JP" altLang="en-US" dirty="0"/>
              <a:t>機器で、どのような制限が出来るのかを是非確認してみて下さい。</a:t>
            </a:r>
            <a:endParaRPr kumimoji="1" lang="en-US" altLang="ja-JP" dirty="0"/>
          </a:p>
        </p:txBody>
      </p:sp>
    </p:spTree>
    <p:extLst>
      <p:ext uri="{BB962C8B-B14F-4D97-AF65-F5344CB8AC3E}">
        <p14:creationId xmlns:p14="http://schemas.microsoft.com/office/powerpoint/2010/main" val="34078807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br>
              <a:rPr kumimoji="1" lang="en-US" altLang="ja-JP" dirty="0"/>
            </a:br>
            <a:r>
              <a:rPr kumimoji="1" lang="ja-JP" altLang="en-US" dirty="0"/>
              <a:t>まとめ</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スマートフォンやゲーム機にたよりすぎない子育てを心がけましょう。</a:t>
            </a:r>
            <a:endParaRPr kumimoji="1" lang="en-US" altLang="ja-JP" dirty="0"/>
          </a:p>
          <a:p>
            <a:r>
              <a:rPr kumimoji="1" lang="ja-JP" altLang="en-US" dirty="0"/>
              <a:t>使いすぎないように、また子供が見通しを立てられる約束を決めましょう。</a:t>
            </a:r>
            <a:endParaRPr kumimoji="1" lang="en-US" altLang="ja-JP" dirty="0"/>
          </a:p>
          <a:p>
            <a:endParaRPr kumimoji="1" lang="en-US" altLang="ja-JP" dirty="0"/>
          </a:p>
        </p:txBody>
      </p:sp>
    </p:spTree>
    <p:extLst>
      <p:ext uri="{BB962C8B-B14F-4D97-AF65-F5344CB8AC3E}">
        <p14:creationId xmlns:p14="http://schemas.microsoft.com/office/powerpoint/2010/main" val="14778605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まとめ</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子どもが安全にデジタル機器を使うにはペアレンタルコントロールを上手に活用してほしいと思います。</a:t>
            </a:r>
            <a:endParaRPr kumimoji="1" lang="en-US" altLang="ja-JP" dirty="0"/>
          </a:p>
        </p:txBody>
      </p:sp>
    </p:spTree>
    <p:extLst>
      <p:ext uri="{BB962C8B-B14F-4D97-AF65-F5344CB8AC3E}">
        <p14:creationId xmlns:p14="http://schemas.microsoft.com/office/powerpoint/2010/main" val="3387346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5317668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a:t>
            </a:r>
            <a:r>
              <a:rPr kumimoji="1" lang="ja-JP" altLang="en-US" dirty="0"/>
              <a:t>使用時は非表示</a:t>
            </a:r>
          </a:p>
          <a:p>
            <a:endParaRPr kumimoji="1" lang="ja-JP" altLang="en-US" dirty="0"/>
          </a:p>
        </p:txBody>
      </p:sp>
    </p:spTree>
    <p:extLst>
      <p:ext uri="{BB962C8B-B14F-4D97-AF65-F5344CB8AC3E}">
        <p14:creationId xmlns:p14="http://schemas.microsoft.com/office/powerpoint/2010/main" val="2462772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br>
              <a:rPr kumimoji="1" lang="en-US" altLang="ja-JP" dirty="0"/>
            </a:br>
            <a:r>
              <a:rPr kumimoji="1" lang="ja-JP" altLang="en-US" dirty="0"/>
              <a:t>幼児期の終わりまでに育ってほしい</a:t>
            </a:r>
            <a:r>
              <a:rPr kumimoji="1" lang="en-US" altLang="ja-JP" dirty="0"/>
              <a:t>10</a:t>
            </a:r>
            <a:r>
              <a:rPr kumimoji="1" lang="ja-JP" altLang="en-US" dirty="0"/>
              <a:t>の姿についての知識を問う。</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（動画が流れます）</a:t>
            </a:r>
            <a:endParaRPr kumimoji="1" lang="en-US" altLang="ja-JP" dirty="0"/>
          </a:p>
          <a:p>
            <a:r>
              <a:rPr kumimoji="1" lang="ja-JP" altLang="en-US" dirty="0"/>
              <a:t>保育所保育指針、幼稚園教育要領に幼児期の終わりまでに育ってほしい姿が</a:t>
            </a:r>
            <a:endParaRPr kumimoji="1" lang="en-US" altLang="ja-JP" dirty="0"/>
          </a:p>
          <a:p>
            <a:r>
              <a:rPr kumimoji="1" lang="en-US" altLang="ja-JP" dirty="0"/>
              <a:t>10</a:t>
            </a:r>
            <a:r>
              <a:rPr kumimoji="1" lang="ja-JP" altLang="en-US" dirty="0"/>
              <a:t>挙げられていますがご存知ですか？</a:t>
            </a:r>
            <a:endParaRPr kumimoji="1" lang="en-US" altLang="ja-JP" dirty="0"/>
          </a:p>
          <a:p>
            <a:endParaRPr kumimoji="1" lang="en-US" altLang="ja-JP" dirty="0"/>
          </a:p>
          <a:p>
            <a:r>
              <a:rPr kumimoji="1" lang="ja-JP" altLang="en-US" dirty="0"/>
              <a:t>「</a:t>
            </a:r>
            <a:r>
              <a:rPr kumimoji="1" lang="en-US" altLang="ja-JP" dirty="0"/>
              <a:t>10</a:t>
            </a:r>
            <a:r>
              <a:rPr kumimoji="1" lang="ja-JP" altLang="en-US" dirty="0"/>
              <a:t>の姿」</a:t>
            </a:r>
            <a:r>
              <a:rPr kumimoji="1" lang="en-US" altLang="ja-JP" dirty="0"/>
              <a:t>2018</a:t>
            </a:r>
            <a:r>
              <a:rPr kumimoji="1" lang="ja-JP" altLang="en-US" dirty="0"/>
              <a:t>年</a:t>
            </a:r>
            <a:r>
              <a:rPr kumimoji="1" lang="en-US" altLang="ja-JP" dirty="0"/>
              <a:t>4</a:t>
            </a:r>
            <a:r>
              <a:rPr kumimoji="1" lang="ja-JP" altLang="en-US" dirty="0"/>
              <a:t>月に改定された文科省の幼稚園教育要領、保育所保育指針、幼保連携型認定こども園教育・保育要領で重要なポイントとして位置づけられました。</a:t>
            </a:r>
            <a:r>
              <a:rPr kumimoji="1" lang="en-US" altLang="ja-JP" dirty="0"/>
              <a:t>1</a:t>
            </a:r>
            <a:r>
              <a:rPr kumimoji="1" lang="ja-JP" altLang="en-US" dirty="0"/>
              <a:t>歳児から小学校入学前の</a:t>
            </a:r>
            <a:r>
              <a:rPr kumimoji="1" lang="en-US" altLang="ja-JP" dirty="0"/>
              <a:t>6</a:t>
            </a:r>
            <a:r>
              <a:rPr kumimoji="1" lang="ja-JP" altLang="en-US" dirty="0"/>
              <a:t>歳児までに養っておきたい姿を</a:t>
            </a:r>
            <a:r>
              <a:rPr kumimoji="1" lang="en-US" altLang="ja-JP" dirty="0"/>
              <a:t>10</a:t>
            </a:r>
            <a:r>
              <a:rPr kumimoji="1" lang="ja-JP" altLang="en-US" dirty="0"/>
              <a:t>の項目を挙げて示した内容で、幼稚園、保育所、認定こども園共通の指針とされています。</a:t>
            </a:r>
            <a:endParaRPr kumimoji="1" lang="en-US" altLang="ja-JP" dirty="0"/>
          </a:p>
          <a:p>
            <a:endParaRPr kumimoji="1" lang="en-US" altLang="ja-JP" dirty="0"/>
          </a:p>
          <a:p>
            <a:r>
              <a:rPr kumimoji="1" lang="en-US" altLang="ja-JP" b="0" dirty="0"/>
              <a:t>【</a:t>
            </a:r>
            <a:r>
              <a:rPr kumimoji="1" lang="ja-JP" altLang="en-US" b="0" dirty="0"/>
              <a:t>参考</a:t>
            </a:r>
            <a:r>
              <a:rPr kumimoji="1" lang="en-US" altLang="ja-JP"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dirty="0"/>
              <a:t>保育士養成研究所</a:t>
            </a:r>
            <a:r>
              <a:rPr lang="ja-JP" altLang="en-US" sz="1200" dirty="0"/>
              <a:t>「</a:t>
            </a:r>
            <a:r>
              <a:rPr lang="zh-TW" altLang="en-US" sz="1200" dirty="0"/>
              <a:t>平成 </a:t>
            </a:r>
            <a:r>
              <a:rPr lang="en-US" altLang="zh-TW" sz="1200" dirty="0"/>
              <a:t>29 </a:t>
            </a:r>
            <a:r>
              <a:rPr lang="zh-TW" altLang="en-US" sz="1200" dirty="0"/>
              <a:t>年度保育士養成研究所研修会資料</a:t>
            </a:r>
            <a:r>
              <a:rPr lang="ja-JP" altLang="en-US" sz="1200" dirty="0"/>
              <a:t>」</a:t>
            </a:r>
            <a:endParaRPr lang="en-US" altLang="ja-JP" sz="1200" dirty="0"/>
          </a:p>
          <a:p>
            <a:r>
              <a:rPr kumimoji="1" lang="en-US" altLang="ja-JP" b="0" dirty="0"/>
              <a:t>https://www.hoyokyo.or.jp/http:/www.hoyokyo.or.jp/nursing_hyk/reference/29-1s0.pdf</a:t>
            </a:r>
          </a:p>
          <a:p>
            <a:endParaRPr kumimoji="1" lang="en-US" altLang="ja-JP" b="1" dirty="0"/>
          </a:p>
          <a:p>
            <a:r>
              <a:rPr kumimoji="1" lang="en-US" altLang="ja-JP" dirty="0"/>
              <a:t>NHK</a:t>
            </a:r>
            <a:r>
              <a:rPr kumimoji="1" lang="ja-JP" altLang="en-US" dirty="0"/>
              <a:t>すくすく子育て「幼児期の終わりまでに育ってほしい姿」</a:t>
            </a:r>
            <a:endParaRPr kumimoji="1" lang="en-US" altLang="ja-JP" dirty="0"/>
          </a:p>
          <a:p>
            <a:r>
              <a:rPr kumimoji="1" lang="en-US" altLang="ja-JP" dirty="0"/>
              <a:t>http://www.nhk.or.jp/sukusuku/p2018/767.html</a:t>
            </a:r>
          </a:p>
        </p:txBody>
      </p:sp>
    </p:spTree>
    <p:extLst>
      <p:ext uri="{BB962C8B-B14F-4D97-AF65-F5344CB8AC3E}">
        <p14:creationId xmlns:p14="http://schemas.microsoft.com/office/powerpoint/2010/main" val="28123707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br>
              <a:rPr kumimoji="1" lang="en-US" altLang="ja-JP" dirty="0"/>
            </a:br>
            <a:r>
              <a:rPr kumimoji="1" lang="ja-JP" altLang="en-US" dirty="0"/>
              <a:t>幼児期の終わりまでに育ってほしい</a:t>
            </a:r>
            <a:r>
              <a:rPr kumimoji="1" lang="en-US" altLang="ja-JP" dirty="0"/>
              <a:t>10</a:t>
            </a:r>
            <a:r>
              <a:rPr kumimoji="1" lang="ja-JP" altLang="en-US" dirty="0"/>
              <a:t>の姿</a:t>
            </a:r>
            <a:r>
              <a:rPr kumimoji="1" lang="ja-JP" altLang="en-US"/>
              <a:t>を伝える。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保育所保育指針、幼稚園教育要領には</a:t>
            </a:r>
            <a:endParaRPr kumimoji="1" lang="en-US" altLang="ja-JP" dirty="0"/>
          </a:p>
          <a:p>
            <a:r>
              <a:rPr kumimoji="1" lang="ja-JP" altLang="en-US" dirty="0"/>
              <a:t>幼児期の終わりまでに育ってほしい姿として</a:t>
            </a:r>
            <a:endParaRPr kumimoji="1" lang="en-US" altLang="ja-JP" dirty="0"/>
          </a:p>
          <a:p>
            <a:r>
              <a:rPr kumimoji="1" lang="ja-JP" altLang="en-US" dirty="0"/>
              <a:t>このような</a:t>
            </a:r>
            <a:r>
              <a:rPr kumimoji="1" lang="en-US" altLang="ja-JP" dirty="0"/>
              <a:t>10</a:t>
            </a:r>
            <a:r>
              <a:rPr kumimoji="1" lang="ja-JP" altLang="en-US" dirty="0"/>
              <a:t>の姿が挙げられています。</a:t>
            </a:r>
            <a:endParaRPr kumimoji="1" lang="en-US" altLang="ja-JP" dirty="0"/>
          </a:p>
          <a:p>
            <a:endParaRPr kumimoji="1" lang="en-US" altLang="ja-JP" dirty="0"/>
          </a:p>
          <a:p>
            <a:r>
              <a:rPr kumimoji="1" lang="ja-JP" altLang="en-US" dirty="0"/>
              <a:t>これらは到達目標ではなく、子供を育てる上での方向性を</a:t>
            </a:r>
            <a:endParaRPr kumimoji="1" lang="en-US" altLang="ja-JP" dirty="0"/>
          </a:p>
          <a:p>
            <a:r>
              <a:rPr kumimoji="1" lang="ja-JP" altLang="en-US" dirty="0"/>
              <a:t>知るための観点ですが、このような力を育むためには</a:t>
            </a:r>
            <a:endParaRPr kumimoji="1" lang="en-US" altLang="ja-JP" dirty="0"/>
          </a:p>
          <a:p>
            <a:r>
              <a:rPr kumimoji="1" lang="ja-JP" altLang="en-US" dirty="0"/>
              <a:t>どのような経験を子どもたちにさせてあげるべきでしょうか。</a:t>
            </a:r>
            <a:endParaRPr kumimoji="1" lang="en-US" altLang="ja-JP" dirty="0"/>
          </a:p>
          <a:p>
            <a:endParaRPr kumimoji="1" lang="en-US" altLang="ja-JP" dirty="0"/>
          </a:p>
          <a:p>
            <a:r>
              <a:rPr kumimoji="1" lang="en-US" altLang="ja-JP" dirty="0"/>
              <a:t>【</a:t>
            </a:r>
            <a:r>
              <a:rPr kumimoji="1" lang="ja-JP" altLang="en-US" dirty="0"/>
              <a:t>進行のポイント</a:t>
            </a:r>
            <a:r>
              <a:rPr kumimoji="1" lang="en-US" altLang="ja-JP" dirty="0"/>
              <a:t>】</a:t>
            </a:r>
          </a:p>
          <a:p>
            <a:r>
              <a:rPr kumimoji="1" lang="en-US" altLang="ja-JP" dirty="0"/>
              <a:t>10</a:t>
            </a:r>
            <a:r>
              <a:rPr kumimoji="1" lang="ja-JP" altLang="en-US" dirty="0"/>
              <a:t>の姿はあくまで方向性であり、小学校入学までにすべての力が</a:t>
            </a:r>
            <a:endParaRPr kumimoji="1" lang="en-US" altLang="ja-JP" dirty="0"/>
          </a:p>
          <a:p>
            <a:r>
              <a:rPr kumimoji="1" lang="ja-JP" altLang="en-US" dirty="0"/>
              <a:t>充足している必要はないことを強調する。</a:t>
            </a:r>
            <a:endParaRPr kumimoji="1" lang="en-US" altLang="ja-JP" dirty="0"/>
          </a:p>
          <a:p>
            <a:endParaRPr kumimoji="1" lang="en-US" altLang="ja-JP" dirty="0"/>
          </a:p>
          <a:p>
            <a:r>
              <a:rPr kumimoji="1" lang="en-US" altLang="ja-JP" dirty="0"/>
              <a:t>【</a:t>
            </a:r>
            <a:r>
              <a:rPr kumimoji="1" lang="ja-JP" altLang="en-US" dirty="0"/>
              <a:t>出典</a:t>
            </a:r>
            <a:r>
              <a:rPr kumimoji="1" lang="en-US" altLang="ja-JP" dirty="0"/>
              <a:t>】</a:t>
            </a:r>
          </a:p>
          <a:p>
            <a:r>
              <a:rPr kumimoji="1" lang="ja-JP" altLang="en-US" dirty="0"/>
              <a:t>厚生労働省　「保育所保育指針」第１章　総則　幼児期の終わりまでに育ってほしい姿</a:t>
            </a:r>
          </a:p>
          <a:p>
            <a:r>
              <a:rPr kumimoji="1" lang="en-US" altLang="ja-JP" dirty="0"/>
              <a:t>https://www.mhlw.go.jp/file/06-Seisakujouhou-11900000-Koyoukintoujidoukateikyoku/0000160000.pdf</a:t>
            </a:r>
          </a:p>
          <a:p>
            <a:r>
              <a:rPr kumimoji="1" lang="en-US" altLang="ja-JP" dirty="0"/>
              <a:t>(</a:t>
            </a:r>
            <a:r>
              <a:rPr kumimoji="1" lang="ja-JP" altLang="en-US" dirty="0"/>
              <a:t>公開 </a:t>
            </a:r>
            <a:r>
              <a:rPr kumimoji="1" lang="en-US" altLang="ja-JP" dirty="0"/>
              <a:t>2017</a:t>
            </a:r>
            <a:r>
              <a:rPr kumimoji="1" lang="ja-JP" altLang="en-US" dirty="0"/>
              <a:t>年</a:t>
            </a:r>
            <a:r>
              <a:rPr kumimoji="1" lang="en-US" altLang="ja-JP" dirty="0"/>
              <a:t>3</a:t>
            </a:r>
            <a:r>
              <a:rPr kumimoji="1" lang="ja-JP" altLang="en-US" dirty="0"/>
              <a:t>月</a:t>
            </a:r>
            <a:r>
              <a:rPr kumimoji="1" lang="en-US" altLang="ja-JP" dirty="0"/>
              <a:t>31</a:t>
            </a:r>
            <a:r>
              <a:rPr kumimoji="1" lang="ja-JP" altLang="en-US" dirty="0"/>
              <a:t>日</a:t>
            </a:r>
            <a:r>
              <a:rPr kumimoji="1" lang="en-US" altLang="ja-JP" dirty="0"/>
              <a:t>)</a:t>
            </a:r>
          </a:p>
        </p:txBody>
      </p:sp>
    </p:spTree>
    <p:extLst>
      <p:ext uri="{BB962C8B-B14F-4D97-AF65-F5344CB8AC3E}">
        <p14:creationId xmlns:p14="http://schemas.microsoft.com/office/powerpoint/2010/main" val="20600802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br>
              <a:rPr kumimoji="1" lang="en-US" altLang="ja-JP" dirty="0"/>
            </a:br>
            <a:r>
              <a:rPr kumimoji="1" lang="ja-JP" altLang="en-US" dirty="0"/>
              <a:t>情報機器の活用について幼稚園教育要領でどのように書かれているか伝える。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幼稚園教育要領では、幼児が一見興味をもっている様子だからといって安易に情報機器を</a:t>
            </a:r>
          </a:p>
          <a:p>
            <a:r>
              <a:rPr kumimoji="1" lang="ja-JP" altLang="en-US" dirty="0"/>
              <a:t>使用することなく、幼児の直接的な体験を補完するものとして位置付けることが書かれています。</a:t>
            </a:r>
            <a:endParaRPr kumimoji="1" lang="en-US" altLang="ja-JP" dirty="0"/>
          </a:p>
          <a:p>
            <a:r>
              <a:rPr kumimoji="1" lang="ja-JP" altLang="en-US" dirty="0"/>
              <a:t>例えば「</a:t>
            </a:r>
            <a:r>
              <a:rPr lang="ja-JP" altLang="en-US" dirty="0"/>
              <a:t>見付けた虫をカメラで接写して肉眼では見えない体のつくりや動きを捉えたりすることで、直接的な体験だけでは得られない新たな気付きを得ること」が例として挙げられています。</a:t>
            </a:r>
            <a:endParaRPr kumimoji="1" lang="en-US" altLang="ja-JP" dirty="0"/>
          </a:p>
          <a:p>
            <a:endParaRPr kumimoji="1" lang="en-US" altLang="ja-JP" dirty="0"/>
          </a:p>
          <a:p>
            <a:r>
              <a:rPr kumimoji="1" lang="en-US" altLang="ja-JP" dirty="0"/>
              <a:t>【</a:t>
            </a:r>
            <a:r>
              <a:rPr kumimoji="1" lang="ja-JP" altLang="en-US" dirty="0"/>
              <a:t>引用</a:t>
            </a:r>
            <a:r>
              <a:rPr kumimoji="1" lang="en-US" altLang="ja-JP" dirty="0"/>
              <a:t>】</a:t>
            </a:r>
          </a:p>
          <a:p>
            <a:r>
              <a:rPr kumimoji="1" lang="ja-JP" altLang="en-US" dirty="0"/>
              <a:t>文部科学省「幼稚園教育要領解説」 </a:t>
            </a:r>
            <a:r>
              <a:rPr kumimoji="1" lang="en-US" altLang="ja-JP" dirty="0"/>
              <a:t>P.108</a:t>
            </a:r>
            <a:endParaRPr kumimoji="1" lang="ja-JP" altLang="en-US" dirty="0"/>
          </a:p>
          <a:p>
            <a:r>
              <a:rPr kumimoji="1" lang="en-US" altLang="ja-JP" dirty="0"/>
              <a:t>http://www.mext.go.jp/component/a_menu/education/micro_detail/__icsFiles/afieldfile/2019/09/19/1384661_3_3.pdf</a:t>
            </a:r>
          </a:p>
          <a:p>
            <a:r>
              <a:rPr kumimoji="1" lang="en-US" altLang="ja-JP" dirty="0"/>
              <a:t>(</a:t>
            </a:r>
            <a:r>
              <a:rPr kumimoji="1" lang="ja-JP" altLang="en-US" dirty="0"/>
              <a:t>公開 </a:t>
            </a:r>
            <a:r>
              <a:rPr kumimoji="1" lang="en-US" altLang="ja-JP" dirty="0"/>
              <a:t>2018</a:t>
            </a:r>
            <a:r>
              <a:rPr kumimoji="1" lang="ja-JP" altLang="en-US" dirty="0"/>
              <a:t>年</a:t>
            </a:r>
            <a:r>
              <a:rPr kumimoji="1" lang="en-US" altLang="ja-JP" dirty="0"/>
              <a:t>2</a:t>
            </a:r>
            <a:r>
              <a:rPr kumimoji="1" lang="ja-JP" altLang="en-US" dirty="0"/>
              <a:t>月</a:t>
            </a:r>
            <a:r>
              <a:rPr kumimoji="1" lang="en-US" altLang="ja-JP" dirty="0"/>
              <a:t>)</a:t>
            </a:r>
            <a:endParaRPr kumimoji="1" lang="ja-JP" altLang="en-US" dirty="0"/>
          </a:p>
        </p:txBody>
      </p:sp>
    </p:spTree>
    <p:extLst>
      <p:ext uri="{BB962C8B-B14F-4D97-AF65-F5344CB8AC3E}">
        <p14:creationId xmlns:p14="http://schemas.microsoft.com/office/powerpoint/2010/main" val="12277682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スマホやタブレットを使った子守についての注意喚起。</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pPr defTabSz="984717">
              <a:defRPr/>
            </a:pPr>
            <a:r>
              <a:rPr lang="ja-JP" altLang="en-US" dirty="0">
                <a:latin typeface="AR P丸ゴシック体E" pitchFamily="50" charset="-128"/>
                <a:ea typeface="AR P丸ゴシック体E" pitchFamily="50" charset="-128"/>
              </a:rPr>
              <a:t>幼児期は、体の様々な部分を使ってたくさん経験を積み、心と体の基礎づくりを行う大切な時期です。</a:t>
            </a:r>
            <a:endParaRPr lang="en-US" altLang="ja-JP" dirty="0">
              <a:latin typeface="AR P丸ゴシック体E" pitchFamily="50" charset="-128"/>
              <a:ea typeface="AR P丸ゴシック体E" pitchFamily="50" charset="-128"/>
            </a:endParaRPr>
          </a:p>
          <a:p>
            <a:pPr defTabSz="984717">
              <a:defRPr/>
            </a:pPr>
            <a:r>
              <a:rPr lang="ja-JP" altLang="en-US" dirty="0">
                <a:latin typeface="AR P丸ゴシック体E" pitchFamily="50" charset="-128"/>
                <a:ea typeface="AR P丸ゴシック体E" pitchFamily="50" charset="-128"/>
              </a:rPr>
              <a:t>感覚を養うことで、情緒の安定をはじめ、微妙な力の加減や、他との距離感や、眼球の運動など、獲得することがたくさんあります。</a:t>
            </a:r>
            <a:endParaRPr lang="en-US" altLang="ja-JP" dirty="0">
              <a:latin typeface="AR P丸ゴシック体E" pitchFamily="50" charset="-128"/>
              <a:ea typeface="AR P丸ゴシック体E" pitchFamily="50" charset="-128"/>
            </a:endParaRPr>
          </a:p>
          <a:p>
            <a:endParaRPr kumimoji="1" lang="en-US" altLang="ja-JP" dirty="0"/>
          </a:p>
          <a:p>
            <a:r>
              <a:rPr kumimoji="1" lang="ja-JP" altLang="en-US" dirty="0"/>
              <a:t>そんな中で、子守をスマホやタブレットに任せきりにしている人はいませんか？</a:t>
            </a:r>
            <a:endParaRPr kumimoji="1" lang="en-US" altLang="ja-JP" dirty="0"/>
          </a:p>
          <a:p>
            <a:endParaRPr kumimoji="1" lang="en-US" altLang="ja-JP" dirty="0"/>
          </a:p>
        </p:txBody>
      </p:sp>
    </p:spTree>
    <p:extLst>
      <p:ext uri="{BB962C8B-B14F-4D97-AF65-F5344CB8AC3E}">
        <p14:creationId xmlns:p14="http://schemas.microsoft.com/office/powerpoint/2010/main" val="2054715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br>
              <a:rPr kumimoji="1" lang="en-US" altLang="ja-JP" dirty="0"/>
            </a:br>
            <a:r>
              <a:rPr kumimoji="1" lang="ja-JP" altLang="en-US" dirty="0"/>
              <a:t>保護者の事情に寄り添う。</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とはいえ</a:t>
            </a:r>
            <a:r>
              <a:rPr kumimoji="1" lang="en-US" altLang="ja-JP" dirty="0"/>
              <a:t>…</a:t>
            </a:r>
            <a:br>
              <a:rPr kumimoji="1" lang="en-US" altLang="ja-JP" dirty="0"/>
            </a:br>
            <a:r>
              <a:rPr kumimoji="1" lang="en-US" altLang="ja-JP" dirty="0"/>
              <a:t>&lt;</a:t>
            </a:r>
            <a:r>
              <a:rPr kumimoji="1" lang="ja-JP" altLang="en-US" dirty="0"/>
              <a:t>クリック</a:t>
            </a:r>
            <a:r>
              <a:rPr kumimoji="1" lang="en-US" altLang="ja-JP" dirty="0"/>
              <a:t>&gt;</a:t>
            </a:r>
            <a:r>
              <a:rPr kumimoji="1" lang="ja-JP" altLang="en-US" dirty="0"/>
              <a:t>周りに育児を変わってくれるご近所さんやおじいちゃん、おばあちゃん、家族がいなくて</a:t>
            </a:r>
            <a:br>
              <a:rPr kumimoji="1" lang="en-US" altLang="ja-JP" dirty="0"/>
            </a:br>
            <a:r>
              <a:rPr kumimoji="1" lang="ja-JP" altLang="en-US" dirty="0"/>
              <a:t>毎日一人で子育てに奮闘している方も多いはずです。</a:t>
            </a:r>
            <a:br>
              <a:rPr kumimoji="1" lang="en-US" altLang="ja-JP" dirty="0"/>
            </a:br>
            <a:br>
              <a:rPr kumimoji="1" lang="en-US" altLang="ja-JP" dirty="0"/>
            </a:br>
            <a:r>
              <a:rPr kumimoji="1" lang="ja-JP" altLang="en-US" dirty="0"/>
              <a:t>スマホやタブレット任せは良くないことは重々わかっておられることでしょう</a:t>
            </a:r>
            <a:br>
              <a:rPr kumimoji="1" lang="en-US" altLang="ja-JP" dirty="0"/>
            </a:br>
            <a:br>
              <a:rPr kumimoji="1" lang="en-US" altLang="ja-JP" dirty="0"/>
            </a:br>
            <a:r>
              <a:rPr kumimoji="1" lang="en-US" altLang="ja-JP" dirty="0"/>
              <a:t>&lt;</a:t>
            </a:r>
            <a:r>
              <a:rPr kumimoji="1" lang="ja-JP" altLang="en-US" dirty="0"/>
              <a:t>クリック</a:t>
            </a:r>
            <a:r>
              <a:rPr kumimoji="1" lang="en-US" altLang="ja-JP" dirty="0"/>
              <a:t>&gt;</a:t>
            </a:r>
            <a:r>
              <a:rPr kumimoji="1" lang="ja-JP" altLang="en-US" dirty="0"/>
              <a:t>でも、間が持たないんですよね。</a:t>
            </a:r>
            <a:endParaRPr kumimoji="1" lang="en-US" altLang="ja-JP" dirty="0"/>
          </a:p>
          <a:p>
            <a:r>
              <a:rPr kumimoji="1" lang="en-US" altLang="ja-JP" dirty="0"/>
              <a:t>&lt;</a:t>
            </a:r>
            <a:r>
              <a:rPr kumimoji="1" lang="ja-JP" altLang="en-US" dirty="0"/>
              <a:t>クリック</a:t>
            </a:r>
            <a:r>
              <a:rPr kumimoji="1" lang="en-US" altLang="ja-JP" dirty="0"/>
              <a:t>&gt;</a:t>
            </a:r>
            <a:r>
              <a:rPr kumimoji="1" lang="ja-JP" altLang="en-US" dirty="0"/>
              <a:t>また、移動中はもってきた本やおもちゃにも飽きてしまい、しかたなく</a:t>
            </a:r>
            <a:endParaRPr kumimoji="1" lang="en-US" altLang="ja-JP" dirty="0"/>
          </a:p>
          <a:p>
            <a:r>
              <a:rPr kumimoji="1" lang="ja-JP" altLang="en-US" dirty="0"/>
              <a:t>スマートフォンで動画を見せる、という人も少なくないかもしれません。</a:t>
            </a:r>
            <a:endParaRPr kumimoji="1" lang="en-US" altLang="ja-JP" dirty="0"/>
          </a:p>
          <a:p>
            <a:endParaRPr kumimoji="1" lang="en-US" altLang="ja-JP" dirty="0"/>
          </a:p>
          <a:p>
            <a:r>
              <a:rPr kumimoji="1" lang="en-US" altLang="ja-JP" dirty="0"/>
              <a:t>【</a:t>
            </a:r>
            <a:r>
              <a:rPr kumimoji="1" lang="ja-JP" altLang="en-US" dirty="0"/>
              <a:t>進行のポイント</a:t>
            </a:r>
            <a:r>
              <a:rPr kumimoji="1" lang="en-US" altLang="ja-JP" dirty="0"/>
              <a:t>】</a:t>
            </a:r>
          </a:p>
          <a:p>
            <a:r>
              <a:rPr kumimoji="1" lang="ja-JP" altLang="en-US" dirty="0"/>
              <a:t>保護者はみな似たような心配をしている</a:t>
            </a:r>
            <a:endParaRPr kumimoji="1" lang="en-US" altLang="ja-JP" dirty="0"/>
          </a:p>
          <a:p>
            <a:endParaRPr kumimoji="1" lang="en-US" altLang="ja-JP" dirty="0"/>
          </a:p>
        </p:txBody>
      </p:sp>
    </p:spTree>
    <p:extLst>
      <p:ext uri="{BB962C8B-B14F-4D97-AF65-F5344CB8AC3E}">
        <p14:creationId xmlns:p14="http://schemas.microsoft.com/office/powerpoint/2010/main" val="41306343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ユーザー設定レイアウト">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4" name="TextBox 9"/>
          <p:cNvSpPr txBox="1"/>
          <p:nvPr userDrawn="1"/>
        </p:nvSpPr>
        <p:spPr>
          <a:xfrm>
            <a:off x="249337" y="1988840"/>
            <a:ext cx="7472502" cy="1249573"/>
          </a:xfrm>
          <a:prstGeom prst="rect">
            <a:avLst/>
          </a:prstGeom>
          <a:noFill/>
        </p:spPr>
        <p:txBody>
          <a:bodyPr wrap="square" rtlCol="0">
            <a:spAutoFit/>
          </a:bodyPr>
          <a:lstStyle/>
          <a:p>
            <a:pPr>
              <a:lnSpc>
                <a:spcPct val="80000"/>
              </a:lnSpc>
            </a:pPr>
            <a:r>
              <a:rPr lang="ja-JP" altLang="en-US" sz="4000" dirty="0">
                <a:solidFill>
                  <a:srgbClr val="4472C4">
                    <a:lumMod val="50000"/>
                  </a:srgbClr>
                </a:solidFill>
                <a:latin typeface="HGPSoeiKakugothicUB" pitchFamily="50" charset="-128"/>
                <a:ea typeface="HGPSoeiKakugothicUB" pitchFamily="50" charset="-128"/>
              </a:rPr>
              <a:t>ともに学ぶ。考える。</a:t>
            </a:r>
            <a:endParaRPr lang="en-US" altLang="ja-JP" sz="4000" dirty="0">
              <a:solidFill>
                <a:srgbClr val="4472C4">
                  <a:lumMod val="50000"/>
                </a:srgbClr>
              </a:solidFill>
              <a:latin typeface="HGPSoeiKakugothicUB" pitchFamily="50" charset="-128"/>
              <a:ea typeface="HGPSoeiKakugothicUB" pitchFamily="50" charset="-128"/>
            </a:endParaRPr>
          </a:p>
          <a:p>
            <a:pPr>
              <a:lnSpc>
                <a:spcPct val="80000"/>
              </a:lnSpc>
            </a:pPr>
            <a:r>
              <a:rPr lang="ja-JP" altLang="en-US" sz="5400" dirty="0">
                <a:solidFill>
                  <a:srgbClr val="4472C4">
                    <a:lumMod val="50000"/>
                  </a:srgbClr>
                </a:solidFill>
                <a:effectLst>
                  <a:outerShdw blurRad="38100" dist="38100" dir="2700000" algn="tl">
                    <a:srgbClr val="000000">
                      <a:alpha val="43137"/>
                    </a:srgbClr>
                  </a:outerShdw>
                </a:effectLst>
                <a:latin typeface="HGPSoeiKakugothicUB" pitchFamily="50" charset="-128"/>
                <a:ea typeface="HGPSoeiKakugothicUB" pitchFamily="50" charset="-128"/>
              </a:rPr>
              <a:t>インターネット安全教室</a:t>
            </a:r>
            <a:endParaRPr lang="en-US" sz="5400" dirty="0">
              <a:solidFill>
                <a:srgbClr val="4472C4">
                  <a:lumMod val="50000"/>
                </a:srgbClr>
              </a:solidFill>
              <a:effectLst>
                <a:outerShdw blurRad="38100" dist="38100" dir="2700000" algn="tl">
                  <a:srgbClr val="000000">
                    <a:alpha val="43137"/>
                  </a:srgbClr>
                </a:outerShdw>
              </a:effectLst>
              <a:latin typeface="HGPSoeiKakugothicUB" pitchFamily="50" charset="-128"/>
              <a:ea typeface="HGPSoeiKakugothicUB" pitchFamily="50" charset="-128"/>
            </a:endParaRPr>
          </a:p>
        </p:txBody>
      </p:sp>
      <p:pic>
        <p:nvPicPr>
          <p:cNvPr id="5" name="図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9337" y="181765"/>
            <a:ext cx="1713796" cy="429963"/>
          </a:xfrm>
          <a:prstGeom prst="rect">
            <a:avLst/>
          </a:prstGeom>
        </p:spPr>
      </p:pic>
      <p:pic>
        <p:nvPicPr>
          <p:cNvPr id="6" name="図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421901" y="1025913"/>
            <a:ext cx="1423150" cy="1447380"/>
          </a:xfrm>
          <a:prstGeom prst="rect">
            <a:avLst/>
          </a:prstGeom>
        </p:spPr>
      </p:pic>
      <p:sp>
        <p:nvSpPr>
          <p:cNvPr id="8" name="テキスト ボックス 7"/>
          <p:cNvSpPr txBox="1"/>
          <p:nvPr userDrawn="1"/>
        </p:nvSpPr>
        <p:spPr>
          <a:xfrm>
            <a:off x="249337" y="3251554"/>
            <a:ext cx="8522898" cy="369332"/>
          </a:xfrm>
          <a:prstGeom prst="rect">
            <a:avLst/>
          </a:prstGeom>
          <a:noFill/>
        </p:spPr>
        <p:txBody>
          <a:bodyPr wrap="square" rtlCol="0">
            <a:spAutoFit/>
          </a:bodyPr>
          <a:lstStyle/>
          <a:p>
            <a:r>
              <a:rPr lang="ja-JP" altLang="en-US" dirty="0">
                <a:solidFill>
                  <a:prstClr val="black"/>
                </a:solidFill>
              </a:rPr>
              <a:t>～大人もこどもも一緒に学び、考える。インターネットとのつきあい方～</a:t>
            </a:r>
          </a:p>
        </p:txBody>
      </p:sp>
    </p:spTree>
    <p:extLst>
      <p:ext uri="{BB962C8B-B14F-4D97-AF65-F5344CB8AC3E}">
        <p14:creationId xmlns:p14="http://schemas.microsoft.com/office/powerpoint/2010/main" val="12643238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ユーザー設定レイアウト">
    <p:spTree>
      <p:nvGrpSpPr>
        <p:cNvPr id="1" name=""/>
        <p:cNvGrpSpPr/>
        <p:nvPr/>
      </p:nvGrpSpPr>
      <p:grpSpPr>
        <a:xfrm>
          <a:off x="0" y="0"/>
          <a:ext cx="0" cy="0"/>
          <a:chOff x="0" y="0"/>
          <a:chExt cx="0" cy="0"/>
        </a:xfrm>
      </p:grpSpPr>
      <p:sp>
        <p:nvSpPr>
          <p:cNvPr id="4" name="TextBox 9"/>
          <p:cNvSpPr txBox="1"/>
          <p:nvPr userDrawn="1"/>
        </p:nvSpPr>
        <p:spPr>
          <a:xfrm>
            <a:off x="249337" y="1129171"/>
            <a:ext cx="7472502" cy="1249573"/>
          </a:xfrm>
          <a:prstGeom prst="rect">
            <a:avLst/>
          </a:prstGeom>
          <a:noFill/>
        </p:spPr>
        <p:txBody>
          <a:bodyPr wrap="square" rtlCol="0">
            <a:spAutoFit/>
          </a:bodyPr>
          <a:lstStyle/>
          <a:p>
            <a:pPr>
              <a:lnSpc>
                <a:spcPct val="80000"/>
              </a:lnSpc>
            </a:pPr>
            <a:r>
              <a:rPr lang="ja-JP" altLang="en-US" sz="4000" dirty="0">
                <a:solidFill>
                  <a:srgbClr val="4472C4">
                    <a:lumMod val="50000"/>
                  </a:srgbClr>
                </a:solidFill>
                <a:latin typeface="HGPSoeiKakugothicUB" pitchFamily="50" charset="-128"/>
                <a:ea typeface="HGPSoeiKakugothicUB" pitchFamily="50" charset="-128"/>
              </a:rPr>
              <a:t>ともに学ぶ。考える。</a:t>
            </a:r>
            <a:endParaRPr lang="en-US" altLang="ja-JP" sz="4000" dirty="0">
              <a:solidFill>
                <a:srgbClr val="4472C4">
                  <a:lumMod val="50000"/>
                </a:srgbClr>
              </a:solidFill>
              <a:latin typeface="HGPSoeiKakugothicUB" pitchFamily="50" charset="-128"/>
              <a:ea typeface="HGPSoeiKakugothicUB" pitchFamily="50" charset="-128"/>
            </a:endParaRPr>
          </a:p>
          <a:p>
            <a:pPr>
              <a:lnSpc>
                <a:spcPct val="80000"/>
              </a:lnSpc>
            </a:pPr>
            <a:r>
              <a:rPr lang="ja-JP" altLang="en-US" sz="5400" dirty="0">
                <a:solidFill>
                  <a:srgbClr val="4472C4">
                    <a:lumMod val="50000"/>
                  </a:srgbClr>
                </a:solidFill>
                <a:effectLst>
                  <a:outerShdw blurRad="38100" dist="38100" dir="2700000" algn="tl">
                    <a:srgbClr val="000000">
                      <a:alpha val="43137"/>
                    </a:srgbClr>
                  </a:outerShdw>
                </a:effectLst>
                <a:latin typeface="HGPSoeiKakugothicUB" pitchFamily="50" charset="-128"/>
                <a:ea typeface="HGPSoeiKakugothicUB" pitchFamily="50" charset="-128"/>
              </a:rPr>
              <a:t>インターネット安全教室</a:t>
            </a:r>
            <a:endParaRPr lang="en-US" sz="5400" dirty="0">
              <a:solidFill>
                <a:srgbClr val="4472C4">
                  <a:lumMod val="50000"/>
                </a:srgbClr>
              </a:solidFill>
              <a:effectLst>
                <a:outerShdw blurRad="38100" dist="38100" dir="2700000" algn="tl">
                  <a:srgbClr val="000000">
                    <a:alpha val="43137"/>
                  </a:srgbClr>
                </a:outerShdw>
              </a:effectLst>
              <a:latin typeface="HGPSoeiKakugothicUB" pitchFamily="50" charset="-128"/>
              <a:ea typeface="HGPSoeiKakugothicUB" pitchFamily="50" charset="-128"/>
            </a:endParaRPr>
          </a:p>
        </p:txBody>
      </p:sp>
      <p:pic>
        <p:nvPicPr>
          <p:cNvPr id="5" name="図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9337" y="181765"/>
            <a:ext cx="1713796" cy="429963"/>
          </a:xfrm>
          <a:prstGeom prst="rect">
            <a:avLst/>
          </a:prstGeom>
        </p:spPr>
      </p:pic>
      <p:pic>
        <p:nvPicPr>
          <p:cNvPr id="6" name="図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421901" y="1025913"/>
            <a:ext cx="1423150" cy="1447380"/>
          </a:xfrm>
          <a:prstGeom prst="rect">
            <a:avLst/>
          </a:prstGeom>
        </p:spPr>
      </p:pic>
      <p:pic>
        <p:nvPicPr>
          <p:cNvPr id="7" name="図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1566" y="5357519"/>
            <a:ext cx="4943485" cy="1245872"/>
          </a:xfrm>
          <a:prstGeom prst="rect">
            <a:avLst/>
          </a:prstGeom>
        </p:spPr>
      </p:pic>
      <p:sp>
        <p:nvSpPr>
          <p:cNvPr id="8" name="テキスト ボックス 7"/>
          <p:cNvSpPr txBox="1"/>
          <p:nvPr userDrawn="1"/>
        </p:nvSpPr>
        <p:spPr>
          <a:xfrm>
            <a:off x="249337" y="2391885"/>
            <a:ext cx="8522898" cy="369332"/>
          </a:xfrm>
          <a:prstGeom prst="rect">
            <a:avLst/>
          </a:prstGeom>
          <a:noFill/>
        </p:spPr>
        <p:txBody>
          <a:bodyPr wrap="square" rtlCol="0">
            <a:spAutoFit/>
          </a:bodyPr>
          <a:lstStyle/>
          <a:p>
            <a:r>
              <a:rPr lang="ja-JP" altLang="en-US" dirty="0">
                <a:solidFill>
                  <a:prstClr val="black"/>
                </a:solidFill>
              </a:rPr>
              <a:t>～大人もこどもも一緒に学び、考える。インターネットとのつきあい方～</a:t>
            </a:r>
          </a:p>
        </p:txBody>
      </p:sp>
    </p:spTree>
    <p:extLst>
      <p:ext uri="{BB962C8B-B14F-4D97-AF65-F5344CB8AC3E}">
        <p14:creationId xmlns:p14="http://schemas.microsoft.com/office/powerpoint/2010/main" val="6687574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ユーザー設定レイアウト">
    <p:spTree>
      <p:nvGrpSpPr>
        <p:cNvPr id="1" name=""/>
        <p:cNvGrpSpPr/>
        <p:nvPr/>
      </p:nvGrpSpPr>
      <p:grpSpPr>
        <a:xfrm>
          <a:off x="0" y="0"/>
          <a:ext cx="0" cy="0"/>
          <a:chOff x="0" y="0"/>
          <a:chExt cx="0" cy="0"/>
        </a:xfrm>
      </p:grpSpPr>
      <p:sp>
        <p:nvSpPr>
          <p:cNvPr id="11" name="テキスト ボックス 10"/>
          <p:cNvSpPr txBox="1">
            <a:spLocks/>
          </p:cNvSpPr>
          <p:nvPr userDrawn="1"/>
        </p:nvSpPr>
        <p:spPr>
          <a:xfrm>
            <a:off x="0" y="0"/>
            <a:ext cx="9144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606798 w 9144000"/>
              <a:gd name="connsiteY5" fmla="*/ 729000 h 6858000"/>
              <a:gd name="connsiteX6" fmla="*/ 606798 w 9144000"/>
              <a:gd name="connsiteY6" fmla="*/ 6129000 h 6858000"/>
              <a:gd name="connsiteX7" fmla="*/ 8537201 w 9144000"/>
              <a:gd name="connsiteY7" fmla="*/ 6129000 h 6858000"/>
              <a:gd name="connsiteX8" fmla="*/ 8537201 w 9144000"/>
              <a:gd name="connsiteY8" fmla="*/ 729000 h 6858000"/>
              <a:gd name="connsiteX9" fmla="*/ 606798 w 9144000"/>
              <a:gd name="connsiteY9" fmla="*/ 729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606798" y="729000"/>
                </a:moveTo>
                <a:lnTo>
                  <a:pt x="606798" y="6129000"/>
                </a:lnTo>
                <a:lnTo>
                  <a:pt x="8537201" y="6129000"/>
                </a:lnTo>
                <a:lnTo>
                  <a:pt x="8537201" y="729000"/>
                </a:lnTo>
                <a:lnTo>
                  <a:pt x="606798" y="729000"/>
                </a:lnTo>
                <a:close/>
              </a:path>
            </a:pathLst>
          </a:custGeom>
          <a:solidFill>
            <a:srgbClr val="ED7D31"/>
          </a:solidFill>
          <a:ln w="76200">
            <a:solidFill>
              <a:srgbClr val="ED7D31"/>
            </a:solidFill>
          </a:ln>
        </p:spPr>
        <p:txBody>
          <a:bodyPr vert="horz" wrap="square" lIns="91440" tIns="45720" rIns="91440" bIns="45720" rtlCol="0" anchor="ctr">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endParaRPr lang="ja-JP" altLang="en-US" dirty="0">
              <a:solidFill>
                <a:prstClr val="black"/>
              </a:solidFill>
            </a:endParaRPr>
          </a:p>
        </p:txBody>
      </p:sp>
      <p:sp>
        <p:nvSpPr>
          <p:cNvPr id="2" name="タイトル 1"/>
          <p:cNvSpPr>
            <a:spLocks noGrp="1"/>
          </p:cNvSpPr>
          <p:nvPr>
            <p:ph type="title"/>
          </p:nvPr>
        </p:nvSpPr>
        <p:spPr>
          <a:xfrm>
            <a:off x="606798" y="799434"/>
            <a:ext cx="7930403" cy="5314149"/>
          </a:xfrm>
          <a:noFill/>
          <a:ln w="76200">
            <a:noFill/>
          </a:ln>
        </p:spPr>
        <p:txBody>
          <a:bodyPr>
            <a:normAutofit/>
          </a:bodyPr>
          <a:lstStyle>
            <a:lvl1pPr algn="ctr">
              <a:defRPr sz="6000"/>
            </a:lvl1pPr>
          </a:lstStyle>
          <a:p>
            <a:r>
              <a:rPr kumimoji="1" lang="ja-JP" altLang="en-US" dirty="0"/>
              <a:t>マスター タイトルの書式設定</a:t>
            </a:r>
          </a:p>
        </p:txBody>
      </p:sp>
      <p:pic>
        <p:nvPicPr>
          <p:cNvPr id="9" name="図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338309" y="4799328"/>
            <a:ext cx="2407282" cy="1357685"/>
          </a:xfrm>
          <a:prstGeom prst="rect">
            <a:avLst/>
          </a:prstGeom>
        </p:spPr>
      </p:pic>
      <p:pic>
        <p:nvPicPr>
          <p:cNvPr id="13" name="図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1051" y="6228051"/>
            <a:ext cx="915198" cy="515481"/>
          </a:xfrm>
          <a:prstGeom prst="rect">
            <a:avLst/>
          </a:prstGeom>
        </p:spPr>
      </p:pic>
      <p:pic>
        <p:nvPicPr>
          <p:cNvPr id="14" name="図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28650" y="4825531"/>
            <a:ext cx="3232150" cy="1345286"/>
          </a:xfrm>
          <a:prstGeom prst="rect">
            <a:avLst/>
          </a:prstGeom>
        </p:spPr>
      </p:pic>
      <p:sp>
        <p:nvSpPr>
          <p:cNvPr id="16" name="Content Placeholder 2"/>
          <p:cNvSpPr>
            <a:spLocks noGrp="1"/>
          </p:cNvSpPr>
          <p:nvPr>
            <p:ph sz="half" idx="1"/>
          </p:nvPr>
        </p:nvSpPr>
        <p:spPr>
          <a:xfrm>
            <a:off x="4557485" y="6142499"/>
            <a:ext cx="4619918" cy="748620"/>
          </a:xfrm>
        </p:spPr>
        <p:txBody>
          <a:bodyPr anchor="ctr">
            <a:noAutofit/>
          </a:bodyPr>
          <a:lstStyle>
            <a:lvl1pPr marL="0" indent="0" algn="ctr">
              <a:buNone/>
              <a:defRPr sz="2800"/>
            </a:lvl1pPr>
          </a:lstStyle>
          <a:p>
            <a:pPr lvl="0"/>
            <a:r>
              <a:rPr lang="ja-JP" altLang="en-US" dirty="0"/>
              <a:t>マスター テキストの書式設定</a:t>
            </a:r>
            <a:endParaRPr lang="en-US" dirty="0"/>
          </a:p>
        </p:txBody>
      </p:sp>
      <p:sp>
        <p:nvSpPr>
          <p:cNvPr id="12" name="テキスト ボックス 11">
            <a:extLst>
              <a:ext uri="{FF2B5EF4-FFF2-40B4-BE49-F238E27FC236}">
                <a16:creationId xmlns:a16="http://schemas.microsoft.com/office/drawing/2014/main" id="{09CCDC7C-8041-4971-A228-733C4E86B945}"/>
              </a:ext>
            </a:extLst>
          </p:cNvPr>
          <p:cNvSpPr txBox="1"/>
          <p:nvPr userDrawn="1"/>
        </p:nvSpPr>
        <p:spPr>
          <a:xfrm>
            <a:off x="1041131" y="6250613"/>
            <a:ext cx="2639683"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安全教室指導用教材</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mn-lt"/>
                <a:ea typeface="+mn-ea"/>
                <a:cs typeface="+mn-cs"/>
              </a:rPr>
              <a:t>ver.2.1_20220311</a:t>
            </a:r>
            <a:r>
              <a:rPr kumimoji="1" lang="ja-JP" altLang="en-US" sz="1200" b="0" i="0" u="none" strike="noStrike" kern="1200" cap="none" spc="0" normalizeH="0" baseline="0" noProof="0" dirty="0">
                <a:ln>
                  <a:noFill/>
                </a:ln>
                <a:solidFill>
                  <a:prstClr val="black"/>
                </a:solidFill>
                <a:effectLst/>
                <a:uLnTx/>
                <a:uFillTx/>
                <a:latin typeface="+mn-lt"/>
                <a:ea typeface="+mn-ea"/>
                <a:cs typeface="+mn-cs"/>
              </a:rPr>
              <a:t>　</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prstClr val="black">
                    <a:tint val="75000"/>
                  </a:prstClr>
                </a:solidFill>
              </a:rPr>
              <a:t>©2022 IPA</a:t>
            </a:r>
          </a:p>
        </p:txBody>
      </p:sp>
    </p:spTree>
    <p:extLst>
      <p:ext uri="{BB962C8B-B14F-4D97-AF65-F5344CB8AC3E}">
        <p14:creationId xmlns:p14="http://schemas.microsoft.com/office/powerpoint/2010/main" val="17027072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1794" y="369701"/>
            <a:ext cx="987588" cy="12117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marL="0" indent="0">
              <a:buNone/>
              <a:defRPr sz="3600"/>
            </a:lvl1pPr>
            <a:lvl2pPr marL="457200" indent="0">
              <a:buNone/>
              <a:defRPr/>
            </a:lvl2pPr>
            <a:lvl3pPr marL="914400" indent="0">
              <a:buNone/>
              <a:defRPr/>
            </a:lvl3pPr>
            <a:lvl4pPr marL="1371600" indent="0">
              <a:buNone/>
              <a:defRPr/>
            </a:lvl4pPr>
            <a:lvl5pPr marL="1828800" indent="0">
              <a:buNone/>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7" name="タイトル 1"/>
          <p:cNvSpPr>
            <a:spLocks noGrp="1"/>
          </p:cNvSpPr>
          <p:nvPr>
            <p:ph type="title"/>
          </p:nvPr>
        </p:nvSpPr>
        <p:spPr>
          <a:xfrm>
            <a:off x="1109382" y="450475"/>
            <a:ext cx="7958418" cy="703823"/>
          </a:xfrm>
        </p:spPr>
        <p:txBody>
          <a:bodyPr>
            <a:noAutofit/>
          </a:bodyPr>
          <a:lstStyle>
            <a:lvl1pPr>
              <a:defRPr sz="4400" b="1">
                <a:latin typeface="+mj-ea"/>
                <a:ea typeface="+mj-ea"/>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4076679269"/>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2"/>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9467" y="434340"/>
            <a:ext cx="1168840" cy="1088899"/>
          </a:xfrm>
          <a:prstGeom prst="rect">
            <a:avLst/>
          </a:prstGeom>
        </p:spPr>
      </p:pic>
      <p:sp>
        <p:nvSpPr>
          <p:cNvPr id="6" name="Content Placeholder 2"/>
          <p:cNvSpPr>
            <a:spLocks noGrp="1"/>
          </p:cNvSpPr>
          <p:nvPr>
            <p:ph sz="half" idx="1"/>
          </p:nvPr>
        </p:nvSpPr>
        <p:spPr>
          <a:xfrm>
            <a:off x="628649" y="1825625"/>
            <a:ext cx="7886701" cy="4351338"/>
          </a:xfrm>
        </p:spPr>
        <p:txBody>
          <a:bodyPr/>
          <a:lstStyle>
            <a:lvl1pPr marL="0" indent="0">
              <a:buNone/>
              <a:defRPr sz="3600"/>
            </a:lvl1pPr>
            <a:lvl2pPr marL="457200" indent="0">
              <a:buNone/>
              <a:defRPr/>
            </a:lvl2pPr>
            <a:lvl3pPr marL="914400" indent="0">
              <a:buNone/>
              <a:defRPr/>
            </a:lvl3pPr>
            <a:lvl4pPr marL="1371600" indent="0">
              <a:buNone/>
              <a:defRPr/>
            </a:lvl4pPr>
            <a:lvl5pPr marL="1828800" indent="0">
              <a:buNone/>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7" name="タイトル 1"/>
          <p:cNvSpPr>
            <a:spLocks noGrp="1"/>
          </p:cNvSpPr>
          <p:nvPr>
            <p:ph type="title"/>
          </p:nvPr>
        </p:nvSpPr>
        <p:spPr>
          <a:xfrm>
            <a:off x="215152" y="402240"/>
            <a:ext cx="7958418" cy="784598"/>
          </a:xfrm>
        </p:spPr>
        <p:txBody>
          <a:bodyPr>
            <a:noAutofit/>
          </a:bodyPr>
          <a:lstStyle>
            <a:lvl1pPr>
              <a:defRPr sz="4400" b="1">
                <a:latin typeface="+mj-ea"/>
                <a:ea typeface="+mj-ea"/>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620912201"/>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6"/>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4240" y="419100"/>
            <a:ext cx="1219531" cy="1165099"/>
          </a:xfrm>
          <a:prstGeom prst="rect">
            <a:avLst/>
          </a:prstGeom>
        </p:spPr>
      </p:pic>
    </p:spTree>
    <p:extLst>
      <p:ext uri="{BB962C8B-B14F-4D97-AF65-F5344CB8AC3E}">
        <p14:creationId xmlns:p14="http://schemas.microsoft.com/office/powerpoint/2010/main" val="488254226"/>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6"/>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8776" y="357313"/>
            <a:ext cx="1219531" cy="1165099"/>
          </a:xfrm>
          <a:prstGeom prst="rect">
            <a:avLst/>
          </a:prstGeom>
        </p:spPr>
      </p:pic>
      <p:sp>
        <p:nvSpPr>
          <p:cNvPr id="6" name="Content Placeholder 2"/>
          <p:cNvSpPr>
            <a:spLocks noGrp="1"/>
          </p:cNvSpPr>
          <p:nvPr>
            <p:ph sz="half" idx="1"/>
          </p:nvPr>
        </p:nvSpPr>
        <p:spPr>
          <a:xfrm>
            <a:off x="628649" y="1825625"/>
            <a:ext cx="7886701" cy="4351338"/>
          </a:xfrm>
        </p:spPr>
        <p:txBody>
          <a:bodyPr/>
          <a:lstStyle>
            <a:lvl1pPr marL="0" indent="0">
              <a:buNone/>
              <a:defRPr sz="3600"/>
            </a:lvl1pPr>
            <a:lvl2pPr marL="457200" indent="0">
              <a:buNone/>
              <a:defRPr/>
            </a:lvl2pPr>
            <a:lvl3pPr marL="914400" indent="0">
              <a:buNone/>
              <a:defRPr/>
            </a:lvl3pPr>
            <a:lvl4pPr marL="1371600" indent="0">
              <a:buNone/>
              <a:defRPr/>
            </a:lvl4pPr>
            <a:lvl5pPr marL="1828800" indent="0">
              <a:buNone/>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8" name="テキスト ボックス 7"/>
          <p:cNvSpPr txBox="1"/>
          <p:nvPr userDrawn="1"/>
        </p:nvSpPr>
        <p:spPr>
          <a:xfrm>
            <a:off x="265464" y="416011"/>
            <a:ext cx="5245976" cy="769441"/>
          </a:xfrm>
          <a:prstGeom prst="rect">
            <a:avLst/>
          </a:prstGeom>
          <a:noFill/>
        </p:spPr>
        <p:txBody>
          <a:bodyPr wrap="square" rtlCol="0">
            <a:spAutoFit/>
          </a:bodyPr>
          <a:lstStyle/>
          <a:p>
            <a:r>
              <a:rPr lang="ja-JP" altLang="en-US" sz="4400" b="1" dirty="0">
                <a:solidFill>
                  <a:prstClr val="black"/>
                </a:solidFill>
              </a:rPr>
              <a:t>ポイント</a:t>
            </a:r>
          </a:p>
        </p:txBody>
      </p:sp>
    </p:spTree>
    <p:extLst>
      <p:ext uri="{BB962C8B-B14F-4D97-AF65-F5344CB8AC3E}">
        <p14:creationId xmlns:p14="http://schemas.microsoft.com/office/powerpoint/2010/main" val="277719964"/>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a:xfrm>
            <a:off x="6973105" y="6420745"/>
            <a:ext cx="2057400" cy="365125"/>
          </a:xfrm>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8584750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6_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8" name="スライド番号プレースホルダー 7"/>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6841050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6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1794" y="369701"/>
            <a:ext cx="987588" cy="12117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1109382" y="457199"/>
            <a:ext cx="7958418" cy="697099"/>
          </a:xfrm>
        </p:spPr>
        <p:txBody>
          <a:bodyPr>
            <a:noAutofit/>
          </a:bodyPr>
          <a:lstStyle>
            <a:lvl1pPr>
              <a:defRPr sz="4400" b="1">
                <a:latin typeface="+mj-ea"/>
                <a:ea typeface="+mj-ea"/>
              </a:defRPr>
            </a:lvl1pPr>
          </a:lstStyle>
          <a:p>
            <a:r>
              <a:rPr kumimoji="1" lang="ja-JP" altLang="en-US" dirty="0"/>
              <a:t>考えてみよう</a:t>
            </a:r>
          </a:p>
        </p:txBody>
      </p:sp>
    </p:spTree>
    <p:extLst>
      <p:ext uri="{BB962C8B-B14F-4D97-AF65-F5344CB8AC3E}">
        <p14:creationId xmlns:p14="http://schemas.microsoft.com/office/powerpoint/2010/main" val="2349167541"/>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2_ユーザー設定レイアウト">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1"/>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88218" y="4895378"/>
            <a:ext cx="5670816" cy="18013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テキスト ボックス 6"/>
          <p:cNvSpPr txBox="1"/>
          <p:nvPr userDrawn="1"/>
        </p:nvSpPr>
        <p:spPr>
          <a:xfrm>
            <a:off x="2003611" y="447677"/>
            <a:ext cx="5245976" cy="1015663"/>
          </a:xfrm>
          <a:prstGeom prst="rect">
            <a:avLst/>
          </a:prstGeom>
          <a:noFill/>
        </p:spPr>
        <p:txBody>
          <a:bodyPr wrap="square" rtlCol="0">
            <a:spAutoFit/>
          </a:bodyPr>
          <a:lstStyle/>
          <a:p>
            <a:pPr algn="ctr"/>
            <a:r>
              <a:rPr lang="ja-JP" altLang="en-US" sz="6000" b="1" dirty="0">
                <a:solidFill>
                  <a:prstClr val="black"/>
                </a:solidFill>
              </a:rPr>
              <a:t>まとめ</a:t>
            </a:r>
          </a:p>
        </p:txBody>
      </p:sp>
    </p:spTree>
    <p:extLst>
      <p:ext uri="{BB962C8B-B14F-4D97-AF65-F5344CB8AC3E}">
        <p14:creationId xmlns:p14="http://schemas.microsoft.com/office/powerpoint/2010/main" val="2007419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1794" y="369701"/>
            <a:ext cx="987588" cy="12117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1109382" y="457199"/>
            <a:ext cx="7958418" cy="697099"/>
          </a:xfrm>
        </p:spPr>
        <p:txBody>
          <a:bodyPr>
            <a:noAutofit/>
          </a:bodyPr>
          <a:lstStyle>
            <a:lvl1pPr>
              <a:defRPr sz="4400" b="1">
                <a:latin typeface="+mj-ea"/>
                <a:ea typeface="+mj-ea"/>
              </a:defRPr>
            </a:lvl1pPr>
          </a:lstStyle>
          <a:p>
            <a:r>
              <a:rPr kumimoji="1" lang="ja-JP" altLang="en-US" dirty="0"/>
              <a:t>考えてみよう</a:t>
            </a:r>
          </a:p>
        </p:txBody>
      </p:sp>
    </p:spTree>
    <p:extLst>
      <p:ext uri="{BB962C8B-B14F-4D97-AF65-F5344CB8AC3E}">
        <p14:creationId xmlns:p14="http://schemas.microsoft.com/office/powerpoint/2010/main" val="351966151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2"/>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9467" y="434340"/>
            <a:ext cx="1168840" cy="1088899"/>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p:nvPr>
        </p:nvSpPr>
        <p:spPr>
          <a:xfrm>
            <a:off x="215152" y="402240"/>
            <a:ext cx="7958418" cy="784598"/>
          </a:xfrm>
        </p:spPr>
        <p:txBody>
          <a:bodyPr>
            <a:noAutofit/>
          </a:bodyPr>
          <a:lstStyle>
            <a:lvl1pPr>
              <a:defRPr sz="4400" b="1">
                <a:latin typeface="+mj-ea"/>
                <a:ea typeface="+mj-ea"/>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3800227936"/>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6"/>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8776" y="357313"/>
            <a:ext cx="1219531" cy="1165099"/>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396688" y="497541"/>
            <a:ext cx="7723094" cy="632572"/>
          </a:xfrm>
        </p:spPr>
        <p:txBody>
          <a:bodyPr>
            <a:noAutofit/>
          </a:bodyPr>
          <a:lstStyle>
            <a:lvl1pPr>
              <a:defRPr sz="4400" b="1">
                <a:latin typeface="+mj-ea"/>
                <a:ea typeface="+mj-ea"/>
              </a:defRPr>
            </a:lvl1pPr>
          </a:lstStyle>
          <a:p>
            <a:r>
              <a:rPr kumimoji="1" lang="ja-JP" altLang="en-US" dirty="0"/>
              <a:t>ポイント</a:t>
            </a:r>
          </a:p>
        </p:txBody>
      </p:sp>
    </p:spTree>
    <p:extLst>
      <p:ext uri="{BB962C8B-B14F-4D97-AF65-F5344CB8AC3E}">
        <p14:creationId xmlns:p14="http://schemas.microsoft.com/office/powerpoint/2010/main" val="1972145647"/>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a:xfrm>
            <a:off x="6973105" y="6420745"/>
            <a:ext cx="2057400" cy="365125"/>
          </a:xfrm>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4950580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6_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8" name="スライド番号プレースホルダー 7"/>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844169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1_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377990"/>
            <a:ext cx="7886700" cy="927848"/>
          </a:xfrm>
        </p:spPr>
        <p:txBody>
          <a:bodyPr>
            <a:noAutofit/>
          </a:bodyPr>
          <a:lstStyle>
            <a:lvl1pPr algn="ctr">
              <a:defRPr sz="6000" b="1"/>
            </a:lvl1pPr>
          </a:lstStyle>
          <a:p>
            <a:endParaRPr kumimoji="1" lang="ja-JP" altLang="en-US" dirty="0"/>
          </a:p>
        </p:txBody>
      </p:sp>
      <p:sp>
        <p:nvSpPr>
          <p:cNvPr id="4" name="スライド番号プレースホルダー 3"/>
          <p:cNvSpPr>
            <a:spLocks noGrp="1"/>
          </p:cNvSpPr>
          <p:nvPr>
            <p:ph type="sldNum" sz="quarter" idx="11"/>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88218" y="4895378"/>
            <a:ext cx="5670816" cy="18013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Tree>
    <p:extLst>
      <p:ext uri="{BB962C8B-B14F-4D97-AF65-F5344CB8AC3E}">
        <p14:creationId xmlns:p14="http://schemas.microsoft.com/office/powerpoint/2010/main" val="26917074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ユーザー設定レイアウト">
    <p:spTree>
      <p:nvGrpSpPr>
        <p:cNvPr id="1" name=""/>
        <p:cNvGrpSpPr/>
        <p:nvPr/>
      </p:nvGrpSpPr>
      <p:grpSpPr>
        <a:xfrm>
          <a:off x="0" y="0"/>
          <a:ext cx="0" cy="0"/>
          <a:chOff x="0" y="0"/>
          <a:chExt cx="0" cy="0"/>
        </a:xfrm>
      </p:grpSpPr>
      <p:sp>
        <p:nvSpPr>
          <p:cNvPr id="11" name="テキスト ボックス 10"/>
          <p:cNvSpPr txBox="1">
            <a:spLocks/>
          </p:cNvSpPr>
          <p:nvPr userDrawn="1"/>
        </p:nvSpPr>
        <p:spPr>
          <a:xfrm>
            <a:off x="0" y="0"/>
            <a:ext cx="9144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606798 w 9144000"/>
              <a:gd name="connsiteY5" fmla="*/ 729000 h 6858000"/>
              <a:gd name="connsiteX6" fmla="*/ 606798 w 9144000"/>
              <a:gd name="connsiteY6" fmla="*/ 6129000 h 6858000"/>
              <a:gd name="connsiteX7" fmla="*/ 8537201 w 9144000"/>
              <a:gd name="connsiteY7" fmla="*/ 6129000 h 6858000"/>
              <a:gd name="connsiteX8" fmla="*/ 8537201 w 9144000"/>
              <a:gd name="connsiteY8" fmla="*/ 729000 h 6858000"/>
              <a:gd name="connsiteX9" fmla="*/ 606798 w 9144000"/>
              <a:gd name="connsiteY9" fmla="*/ 729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606798" y="729000"/>
                </a:moveTo>
                <a:lnTo>
                  <a:pt x="606798" y="6129000"/>
                </a:lnTo>
                <a:lnTo>
                  <a:pt x="8537201" y="6129000"/>
                </a:lnTo>
                <a:lnTo>
                  <a:pt x="8537201" y="729000"/>
                </a:lnTo>
                <a:lnTo>
                  <a:pt x="606798" y="729000"/>
                </a:lnTo>
                <a:close/>
              </a:path>
            </a:pathLst>
          </a:custGeom>
          <a:solidFill>
            <a:srgbClr val="ED7D31"/>
          </a:solidFill>
          <a:ln w="76200">
            <a:solidFill>
              <a:srgbClr val="ED7D31"/>
            </a:solidFill>
          </a:ln>
        </p:spPr>
        <p:txBody>
          <a:bodyPr vert="horz" wrap="square" lIns="91440" tIns="45720" rIns="91440" bIns="45720" rtlCol="0" anchor="ctr">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endParaRPr lang="ja-JP" altLang="en-US" dirty="0">
              <a:solidFill>
                <a:prstClr val="black"/>
              </a:solidFill>
            </a:endParaRPr>
          </a:p>
        </p:txBody>
      </p:sp>
      <p:sp>
        <p:nvSpPr>
          <p:cNvPr id="2" name="タイトル 1"/>
          <p:cNvSpPr>
            <a:spLocks noGrp="1"/>
          </p:cNvSpPr>
          <p:nvPr>
            <p:ph type="title"/>
          </p:nvPr>
        </p:nvSpPr>
        <p:spPr>
          <a:xfrm>
            <a:off x="606798" y="799434"/>
            <a:ext cx="7930403" cy="5314149"/>
          </a:xfrm>
          <a:noFill/>
          <a:ln w="76200">
            <a:noFill/>
          </a:ln>
        </p:spPr>
        <p:txBody>
          <a:bodyPr>
            <a:normAutofit/>
          </a:bodyPr>
          <a:lstStyle>
            <a:lvl1pPr algn="ctr">
              <a:defRPr sz="6000"/>
            </a:lvl1pPr>
          </a:lstStyle>
          <a:p>
            <a:r>
              <a:rPr kumimoji="1" lang="ja-JP" altLang="en-US"/>
              <a:t>マスター タイトルの書式設定</a:t>
            </a:r>
            <a:endParaRPr kumimoji="1" lang="ja-JP" altLang="en-US" dirty="0"/>
          </a:p>
        </p:txBody>
      </p:sp>
      <p:pic>
        <p:nvPicPr>
          <p:cNvPr id="9" name="図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338309" y="4799328"/>
            <a:ext cx="2407282" cy="1357685"/>
          </a:xfrm>
          <a:prstGeom prst="rect">
            <a:avLst/>
          </a:prstGeom>
        </p:spPr>
      </p:pic>
      <p:pic>
        <p:nvPicPr>
          <p:cNvPr id="13" name="図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1051" y="6228051"/>
            <a:ext cx="915198" cy="515481"/>
          </a:xfrm>
          <a:prstGeom prst="rect">
            <a:avLst/>
          </a:prstGeom>
        </p:spPr>
      </p:pic>
      <p:pic>
        <p:nvPicPr>
          <p:cNvPr id="14" name="図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28650" y="4825531"/>
            <a:ext cx="3232150" cy="1345286"/>
          </a:xfrm>
          <a:prstGeom prst="rect">
            <a:avLst/>
          </a:prstGeom>
        </p:spPr>
      </p:pic>
      <p:sp>
        <p:nvSpPr>
          <p:cNvPr id="16" name="Content Placeholder 2"/>
          <p:cNvSpPr>
            <a:spLocks noGrp="1"/>
          </p:cNvSpPr>
          <p:nvPr>
            <p:ph sz="half" idx="1"/>
          </p:nvPr>
        </p:nvSpPr>
        <p:spPr>
          <a:xfrm>
            <a:off x="4557485" y="6142499"/>
            <a:ext cx="4619918" cy="748620"/>
          </a:xfrm>
        </p:spPr>
        <p:txBody>
          <a:bodyPr anchor="ctr">
            <a:noAutofit/>
          </a:bodyPr>
          <a:lstStyle>
            <a:lvl1pPr marL="0" indent="0" algn="ctr">
              <a:buNone/>
              <a:defRPr sz="2800"/>
            </a:lvl1pPr>
          </a:lstStyle>
          <a:p>
            <a:pPr lvl="0"/>
            <a:r>
              <a:rPr lang="ja-JP" altLang="en-US"/>
              <a:t>マスター テキストの書式設定</a:t>
            </a:r>
          </a:p>
        </p:txBody>
      </p:sp>
      <p:sp>
        <p:nvSpPr>
          <p:cNvPr id="10" name="テキスト ボックス 9"/>
          <p:cNvSpPr txBox="1"/>
          <p:nvPr userDrawn="1"/>
        </p:nvSpPr>
        <p:spPr>
          <a:xfrm>
            <a:off x="1041131" y="6250613"/>
            <a:ext cx="2639683"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安全教室指導用教材</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mn-lt"/>
                <a:ea typeface="+mn-ea"/>
                <a:cs typeface="+mn-cs"/>
              </a:rPr>
              <a:t>ver.2.1_20220311</a:t>
            </a:r>
            <a:r>
              <a:rPr kumimoji="1" lang="ja-JP" altLang="en-US" sz="1200" b="0" i="0" u="none" strike="noStrike" kern="1200" cap="none" spc="0" normalizeH="0" baseline="0" noProof="0" dirty="0">
                <a:ln>
                  <a:noFill/>
                </a:ln>
                <a:solidFill>
                  <a:prstClr val="black"/>
                </a:solidFill>
                <a:effectLst/>
                <a:uLnTx/>
                <a:uFillTx/>
                <a:latin typeface="+mn-lt"/>
                <a:ea typeface="+mn-ea"/>
                <a:cs typeface="+mn-cs"/>
              </a:rPr>
              <a:t>　</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prstClr val="black">
                    <a:tint val="75000"/>
                  </a:prstClr>
                </a:solidFill>
              </a:rPr>
              <a:t>©2022 IPA</a:t>
            </a:r>
          </a:p>
        </p:txBody>
      </p:sp>
    </p:spTree>
    <p:extLst>
      <p:ext uri="{BB962C8B-B14F-4D97-AF65-F5344CB8AC3E}">
        <p14:creationId xmlns:p14="http://schemas.microsoft.com/office/powerpoint/2010/main" val="8367077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1794" y="369701"/>
            <a:ext cx="987588" cy="12117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marL="0" indent="0">
              <a:buNone/>
              <a:defRPr sz="3600"/>
            </a:lvl1pPr>
            <a:lvl2pPr marL="457200" indent="0">
              <a:buNone/>
              <a:defRPr/>
            </a:lvl2pPr>
            <a:lvl3pPr marL="914400" indent="0">
              <a:buNone/>
              <a:defRPr/>
            </a:lvl3pPr>
            <a:lvl4pPr marL="1371600" indent="0">
              <a:buNone/>
              <a:defRPr/>
            </a:lvl4pPr>
            <a:lvl5pPr marL="1828800" indent="0">
              <a:buNone/>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7" name="タイトル 1"/>
          <p:cNvSpPr>
            <a:spLocks noGrp="1"/>
          </p:cNvSpPr>
          <p:nvPr>
            <p:ph type="title"/>
          </p:nvPr>
        </p:nvSpPr>
        <p:spPr>
          <a:xfrm>
            <a:off x="1109382" y="450475"/>
            <a:ext cx="7958418" cy="703823"/>
          </a:xfrm>
        </p:spPr>
        <p:txBody>
          <a:bodyPr>
            <a:noAutofit/>
          </a:bodyPr>
          <a:lstStyle>
            <a:lvl1pPr>
              <a:defRPr sz="4400" b="1">
                <a:latin typeface="+mj-ea"/>
                <a:ea typeface="+mj-ea"/>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1798074478"/>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1.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theme" Target="../theme/theme2.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6" name="Slide Number Placeholder 5"/>
          <p:cNvSpPr>
            <a:spLocks noGrp="1"/>
          </p:cNvSpPr>
          <p:nvPr>
            <p:ph type="sldNum" sz="quarter" idx="4"/>
          </p:nvPr>
        </p:nvSpPr>
        <p:spPr>
          <a:xfrm>
            <a:off x="6940907" y="6378407"/>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7" name="正方形/長方形 6"/>
          <p:cNvSpPr/>
          <p:nvPr/>
        </p:nvSpPr>
        <p:spPr>
          <a:xfrm>
            <a:off x="0" y="0"/>
            <a:ext cx="9144000" cy="6858000"/>
          </a:xfrm>
          <a:prstGeom prst="rect">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8" name="図 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71051" y="6228051"/>
            <a:ext cx="915198" cy="515481"/>
          </a:xfrm>
          <a:prstGeom prst="rect">
            <a:avLst/>
          </a:prstGeom>
        </p:spPr>
      </p:pic>
      <p:sp>
        <p:nvSpPr>
          <p:cNvPr id="9" name="テキスト ボックス 8"/>
          <p:cNvSpPr txBox="1"/>
          <p:nvPr userDrawn="1"/>
        </p:nvSpPr>
        <p:spPr>
          <a:xfrm>
            <a:off x="1041131" y="6250613"/>
            <a:ext cx="2639683"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安全教室指導用教材</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mn-lt"/>
                <a:ea typeface="+mn-ea"/>
                <a:cs typeface="+mn-cs"/>
              </a:rPr>
              <a:t>ver.2.1_20220311</a:t>
            </a:r>
            <a:r>
              <a:rPr kumimoji="1" lang="ja-JP" altLang="en-US" sz="1200" b="0" i="0" u="none" strike="noStrike" kern="1200" cap="none" spc="0" normalizeH="0" baseline="0" noProof="0" dirty="0">
                <a:ln>
                  <a:noFill/>
                </a:ln>
                <a:solidFill>
                  <a:prstClr val="black"/>
                </a:solidFill>
                <a:effectLst/>
                <a:uLnTx/>
                <a:uFillTx/>
                <a:latin typeface="+mn-lt"/>
                <a:ea typeface="+mn-ea"/>
                <a:cs typeface="+mn-cs"/>
              </a:rPr>
              <a:t>　</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prstClr val="black">
                    <a:tint val="75000"/>
                  </a:prstClr>
                </a:solidFill>
              </a:rPr>
              <a:t>©2022 IPA</a:t>
            </a:r>
          </a:p>
        </p:txBody>
      </p:sp>
    </p:spTree>
    <p:extLst>
      <p:ext uri="{BB962C8B-B14F-4D97-AF65-F5344CB8AC3E}">
        <p14:creationId xmlns:p14="http://schemas.microsoft.com/office/powerpoint/2010/main" val="1630707267"/>
      </p:ext>
    </p:extLst>
  </p:cSld>
  <p:clrMap bg1="lt1" tx1="dk1" bg2="lt2" tx2="dk2" accent1="accent1" accent2="accent2" accent3="accent3" accent4="accent4" accent5="accent5" accent6="accent6" hlink="hlink" folHlink="folHlink"/>
  <p:sldLayoutIdLst>
    <p:sldLayoutId id="2147483741" r:id="rId1"/>
    <p:sldLayoutId id="2147483663" r:id="rId2"/>
    <p:sldLayoutId id="2147483665" r:id="rId3"/>
    <p:sldLayoutId id="2147483669" r:id="rId4"/>
    <p:sldLayoutId id="2147483677" r:id="rId5"/>
    <p:sldLayoutId id="2147483714" r:id="rId6"/>
    <p:sldLayoutId id="2147483715" r:id="rId7"/>
    <p:sldLayoutId id="2147483739" r:id="rId8"/>
    <p:sldLayoutId id="2147483753" r:id="rId9"/>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6" name="Slide Number Placeholder 5"/>
          <p:cNvSpPr>
            <a:spLocks noGrp="1"/>
          </p:cNvSpPr>
          <p:nvPr>
            <p:ph type="sldNum" sz="quarter" idx="4"/>
          </p:nvPr>
        </p:nvSpPr>
        <p:spPr>
          <a:xfrm>
            <a:off x="6940907" y="6378407"/>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7" name="正方形/長方形 6"/>
          <p:cNvSpPr/>
          <p:nvPr/>
        </p:nvSpPr>
        <p:spPr>
          <a:xfrm>
            <a:off x="0" y="0"/>
            <a:ext cx="9144000" cy="6858000"/>
          </a:xfrm>
          <a:prstGeom prst="rect">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8" name="図 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71051" y="6228051"/>
            <a:ext cx="915198" cy="515481"/>
          </a:xfrm>
          <a:prstGeom prst="rect">
            <a:avLst/>
          </a:prstGeom>
        </p:spPr>
      </p:pic>
      <p:sp>
        <p:nvSpPr>
          <p:cNvPr id="10" name="テキスト ボックス 9">
            <a:extLst>
              <a:ext uri="{FF2B5EF4-FFF2-40B4-BE49-F238E27FC236}">
                <a16:creationId xmlns:a16="http://schemas.microsoft.com/office/drawing/2014/main" id="{41D60305-63A4-4CFE-8E35-BAB6B2F0575B}"/>
              </a:ext>
            </a:extLst>
          </p:cNvPr>
          <p:cNvSpPr txBox="1"/>
          <p:nvPr userDrawn="1"/>
        </p:nvSpPr>
        <p:spPr>
          <a:xfrm>
            <a:off x="1041131" y="6250613"/>
            <a:ext cx="2639683"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安全教室指導用教材</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mn-lt"/>
                <a:ea typeface="+mn-ea"/>
                <a:cs typeface="+mn-cs"/>
              </a:rPr>
              <a:t>ver.2.1_20220311</a:t>
            </a:r>
            <a:r>
              <a:rPr kumimoji="1" lang="ja-JP" altLang="en-US" sz="1200" b="0" i="0" u="none" strike="noStrike" kern="1200" cap="none" spc="0" normalizeH="0" baseline="0" noProof="0" dirty="0">
                <a:ln>
                  <a:noFill/>
                </a:ln>
                <a:solidFill>
                  <a:prstClr val="black"/>
                </a:solidFill>
                <a:effectLst/>
                <a:uLnTx/>
                <a:uFillTx/>
                <a:latin typeface="+mn-lt"/>
                <a:ea typeface="+mn-ea"/>
                <a:cs typeface="+mn-cs"/>
              </a:rPr>
              <a:t>　</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prstClr val="black">
                    <a:tint val="75000"/>
                  </a:prstClr>
                </a:solidFill>
              </a:rPr>
              <a:t>©2022 IPA</a:t>
            </a:r>
          </a:p>
        </p:txBody>
      </p:sp>
    </p:spTree>
    <p:extLst>
      <p:ext uri="{BB962C8B-B14F-4D97-AF65-F5344CB8AC3E}">
        <p14:creationId xmlns:p14="http://schemas.microsoft.com/office/powerpoint/2010/main" val="3551189128"/>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kumimoji="1"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20.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4.sv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36.JPG"/><Relationship Id="rId4" Type="http://schemas.openxmlformats.org/officeDocument/2006/relationships/image" Target="../media/image35.jpe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microsoft.com/office/2007/relationships/media" Target="../media/media2.mp4"/><Relationship Id="rId7" Type="http://schemas.openxmlformats.org/officeDocument/2006/relationships/image" Target="../media/image12.png"/><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11.png"/><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907704" y="116632"/>
            <a:ext cx="7316500" cy="646331"/>
          </a:xfrm>
          <a:prstGeom prst="rect">
            <a:avLst/>
          </a:prstGeom>
          <a:noFill/>
        </p:spPr>
        <p:txBody>
          <a:bodyPr wrap="square" rtlCol="0">
            <a:spAutoFit/>
          </a:bodyPr>
          <a:lstStyle/>
          <a:p>
            <a:r>
              <a:rPr lang="en-US" altLang="ja-JP" dirty="0">
                <a:solidFill>
                  <a:prstClr val="black"/>
                </a:solidFill>
                <a:latin typeface="+mn-ea"/>
              </a:rPr>
              <a:t>【</a:t>
            </a:r>
            <a:r>
              <a:rPr lang="ja-JP" altLang="en-US" dirty="0">
                <a:solidFill>
                  <a:prstClr val="black"/>
                </a:solidFill>
                <a:latin typeface="+mn-ea"/>
              </a:rPr>
              <a:t>参考コンテンツ①</a:t>
            </a:r>
            <a:r>
              <a:rPr lang="en-US" altLang="ja-JP" dirty="0">
                <a:solidFill>
                  <a:prstClr val="black"/>
                </a:solidFill>
                <a:latin typeface="+mn-ea"/>
              </a:rPr>
              <a:t>】</a:t>
            </a:r>
          </a:p>
          <a:p>
            <a:r>
              <a:rPr lang="ja-JP" altLang="en-US" dirty="0">
                <a:solidFill>
                  <a:prstClr val="black"/>
                </a:solidFill>
                <a:latin typeface="+mn-ea"/>
              </a:rPr>
              <a:t>　身近になった</a:t>
            </a:r>
            <a:r>
              <a:rPr lang="en-US" altLang="ja-JP" dirty="0">
                <a:solidFill>
                  <a:prstClr val="black"/>
                </a:solidFill>
                <a:latin typeface="+mn-ea"/>
              </a:rPr>
              <a:t>ICT</a:t>
            </a:r>
            <a:r>
              <a:rPr lang="ja-JP" altLang="en-US" dirty="0">
                <a:solidFill>
                  <a:prstClr val="black"/>
                </a:solidFill>
                <a:latin typeface="+mn-ea"/>
              </a:rPr>
              <a:t>機器　子どもへの</a:t>
            </a:r>
            <a:r>
              <a:rPr lang="en-US" altLang="ja-JP" dirty="0">
                <a:solidFill>
                  <a:prstClr val="black"/>
                </a:solidFill>
                <a:latin typeface="+mn-ea"/>
              </a:rPr>
              <a:t>ICT</a:t>
            </a:r>
            <a:r>
              <a:rPr lang="ja-JP" altLang="en-US" dirty="0">
                <a:solidFill>
                  <a:prstClr val="black"/>
                </a:solidFill>
                <a:latin typeface="+mn-ea"/>
              </a:rPr>
              <a:t>機器の与え方について</a:t>
            </a:r>
          </a:p>
        </p:txBody>
      </p:sp>
    </p:spTree>
    <p:extLst>
      <p:ext uri="{BB962C8B-B14F-4D97-AF65-F5344CB8AC3E}">
        <p14:creationId xmlns:p14="http://schemas.microsoft.com/office/powerpoint/2010/main" val="15019653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a:t>おでかけのときに</a:t>
            </a:r>
          </a:p>
        </p:txBody>
      </p:sp>
      <p:sp>
        <p:nvSpPr>
          <p:cNvPr id="13" name="テキスト ボックス 12">
            <a:extLst>
              <a:ext uri="{FF2B5EF4-FFF2-40B4-BE49-F238E27FC236}">
                <a16:creationId xmlns:a16="http://schemas.microsoft.com/office/drawing/2014/main" id="{2D2D83EF-DBCE-4BA1-8003-97A902C5D86F}"/>
              </a:ext>
            </a:extLst>
          </p:cNvPr>
          <p:cNvSpPr txBox="1"/>
          <p:nvPr/>
        </p:nvSpPr>
        <p:spPr>
          <a:xfrm>
            <a:off x="860031" y="1377306"/>
            <a:ext cx="2646878" cy="461665"/>
          </a:xfrm>
          <a:prstGeom prst="rect">
            <a:avLst/>
          </a:prstGeom>
          <a:noFill/>
        </p:spPr>
        <p:txBody>
          <a:bodyPr wrap="none" rtlCol="0">
            <a:spAutoFit/>
          </a:bodyPr>
          <a:lstStyle/>
          <a:p>
            <a:r>
              <a:rPr kumimoji="1" lang="ja-JP" altLang="en-US" sz="2400" dirty="0">
                <a:latin typeface="+mn-ea"/>
              </a:rPr>
              <a:t>あそべるおりがみ</a:t>
            </a:r>
          </a:p>
        </p:txBody>
      </p:sp>
      <p:pic>
        <p:nvPicPr>
          <p:cNvPr id="14" name="図 13" descr="地面, 緑色, 床, 座っている が含まれている画像&#10;&#10;自動的に生成された説明">
            <a:extLst>
              <a:ext uri="{FF2B5EF4-FFF2-40B4-BE49-F238E27FC236}">
                <a16:creationId xmlns:a16="http://schemas.microsoft.com/office/drawing/2014/main" id="{778D798B-81B5-4F5D-A5CE-6D90E7F2C2C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33440" y="1780059"/>
            <a:ext cx="2993322" cy="2309625"/>
          </a:xfrm>
          <a:prstGeom prst="rect">
            <a:avLst/>
          </a:prstGeom>
        </p:spPr>
      </p:pic>
      <p:pic>
        <p:nvPicPr>
          <p:cNvPr id="17" name="図 16">
            <a:extLst>
              <a:ext uri="{FF2B5EF4-FFF2-40B4-BE49-F238E27FC236}">
                <a16:creationId xmlns:a16="http://schemas.microsoft.com/office/drawing/2014/main" id="{022416F2-5F2B-428A-9EBE-7A699E95F53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1778" y="1759165"/>
            <a:ext cx="2724964" cy="2043723"/>
          </a:xfrm>
          <a:prstGeom prst="rect">
            <a:avLst/>
          </a:prstGeom>
        </p:spPr>
      </p:pic>
      <p:sp>
        <p:nvSpPr>
          <p:cNvPr id="18" name="テキスト ボックス 17">
            <a:extLst>
              <a:ext uri="{FF2B5EF4-FFF2-40B4-BE49-F238E27FC236}">
                <a16:creationId xmlns:a16="http://schemas.microsoft.com/office/drawing/2014/main" id="{1A543D6D-B7CD-415D-8B32-A2DB382A638C}"/>
              </a:ext>
            </a:extLst>
          </p:cNvPr>
          <p:cNvSpPr txBox="1"/>
          <p:nvPr/>
        </p:nvSpPr>
        <p:spPr>
          <a:xfrm>
            <a:off x="4355976" y="1377306"/>
            <a:ext cx="2339102" cy="461665"/>
          </a:xfrm>
          <a:prstGeom prst="rect">
            <a:avLst/>
          </a:prstGeom>
          <a:noFill/>
        </p:spPr>
        <p:txBody>
          <a:bodyPr wrap="none" rtlCol="0">
            <a:spAutoFit/>
          </a:bodyPr>
          <a:lstStyle/>
          <a:p>
            <a:r>
              <a:rPr kumimoji="1" lang="ja-JP" altLang="en-US" sz="2400" dirty="0">
                <a:latin typeface="+mn-ea"/>
              </a:rPr>
              <a:t>ハンカチあそび</a:t>
            </a:r>
            <a:endParaRPr kumimoji="1" lang="en-US" altLang="ja-JP" sz="2400" dirty="0">
              <a:latin typeface="+mn-ea"/>
            </a:endParaRPr>
          </a:p>
        </p:txBody>
      </p:sp>
      <p:grpSp>
        <p:nvGrpSpPr>
          <p:cNvPr id="25" name="グループ化 24">
            <a:extLst>
              <a:ext uri="{FF2B5EF4-FFF2-40B4-BE49-F238E27FC236}">
                <a16:creationId xmlns:a16="http://schemas.microsoft.com/office/drawing/2014/main" id="{6AE1DD4B-81F1-46B7-84FB-8B778EACFA56}"/>
              </a:ext>
            </a:extLst>
          </p:cNvPr>
          <p:cNvGrpSpPr/>
          <p:nvPr/>
        </p:nvGrpSpPr>
        <p:grpSpPr>
          <a:xfrm rot="21266368">
            <a:off x="-2452178" y="2408762"/>
            <a:ext cx="6004183" cy="3937136"/>
            <a:chOff x="-2679864" y="2307871"/>
            <a:chExt cx="6598986" cy="4289481"/>
          </a:xfrm>
        </p:grpSpPr>
        <p:sp>
          <p:nvSpPr>
            <p:cNvPr id="21" name="正方形/長方形 20">
              <a:extLst>
                <a:ext uri="{FF2B5EF4-FFF2-40B4-BE49-F238E27FC236}">
                  <a16:creationId xmlns:a16="http://schemas.microsoft.com/office/drawing/2014/main" id="{E06AB9CF-BE70-4AC8-AEFC-765769D4F307}"/>
                </a:ext>
              </a:extLst>
            </p:cNvPr>
            <p:cNvSpPr/>
            <p:nvPr/>
          </p:nvSpPr>
          <p:spPr>
            <a:xfrm>
              <a:off x="1758882" y="4725144"/>
              <a:ext cx="2160240" cy="1872208"/>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56F7B565-2FCE-4FBD-851D-06DCBAD1DD20}"/>
                </a:ext>
              </a:extLst>
            </p:cNvPr>
            <p:cNvSpPr txBox="1"/>
            <p:nvPr/>
          </p:nvSpPr>
          <p:spPr>
            <a:xfrm>
              <a:off x="-2679864" y="2307871"/>
              <a:ext cx="195396" cy="390655"/>
            </a:xfrm>
            <a:prstGeom prst="rect">
              <a:avLst/>
            </a:prstGeom>
            <a:noFill/>
          </p:spPr>
          <p:txBody>
            <a:bodyPr wrap="none" rtlCol="0">
              <a:spAutoFit/>
            </a:bodyPr>
            <a:lstStyle/>
            <a:p>
              <a:endParaRPr kumimoji="1" lang="ja-JP" altLang="en-US" b="1" dirty="0">
                <a:latin typeface="07ラノベPOP" panose="02000800000000000000" pitchFamily="50" charset="-128"/>
                <a:ea typeface="07ラノベPOP" panose="02000800000000000000" pitchFamily="50" charset="-128"/>
              </a:endParaRPr>
            </a:p>
          </p:txBody>
        </p:sp>
        <p:sp>
          <p:nvSpPr>
            <p:cNvPr id="23" name="正方形/長方形 22">
              <a:extLst>
                <a:ext uri="{FF2B5EF4-FFF2-40B4-BE49-F238E27FC236}">
                  <a16:creationId xmlns:a16="http://schemas.microsoft.com/office/drawing/2014/main" id="{B08064AD-37DE-4E47-9244-24B8C043170D}"/>
                </a:ext>
              </a:extLst>
            </p:cNvPr>
            <p:cNvSpPr/>
            <p:nvPr/>
          </p:nvSpPr>
          <p:spPr>
            <a:xfrm>
              <a:off x="1869797" y="4725144"/>
              <a:ext cx="18000" cy="187220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EB578D92-41C4-4983-895C-03B86DAC8C49}"/>
                </a:ext>
              </a:extLst>
            </p:cNvPr>
            <p:cNvSpPr txBox="1"/>
            <p:nvPr/>
          </p:nvSpPr>
          <p:spPr>
            <a:xfrm>
              <a:off x="2447243" y="6397297"/>
              <a:ext cx="1471878" cy="200055"/>
            </a:xfrm>
            <a:prstGeom prst="rect">
              <a:avLst/>
            </a:prstGeom>
            <a:noFill/>
          </p:spPr>
          <p:txBody>
            <a:bodyPr wrap="none" rtlCol="0">
              <a:spAutoFit/>
            </a:bodyPr>
            <a:lstStyle/>
            <a:p>
              <a:r>
                <a:rPr lang="zh-TW" altLang="en-US" sz="700" dirty="0">
                  <a:latin typeface="HGPｺﾞｼｯｸM" panose="020B0600000000000000" pitchFamily="50" charset="-128"/>
                  <a:ea typeface="HGPｺﾞｼｯｸM" panose="020B0600000000000000" pitchFamily="50" charset="-128"/>
                </a:rPr>
                <a:t>独立行政法人 情報処理推進機構</a:t>
              </a:r>
            </a:p>
          </p:txBody>
        </p:sp>
      </p:grpSp>
      <p:sp>
        <p:nvSpPr>
          <p:cNvPr id="26" name="テキスト ボックス 25">
            <a:extLst>
              <a:ext uri="{FF2B5EF4-FFF2-40B4-BE49-F238E27FC236}">
                <a16:creationId xmlns:a16="http://schemas.microsoft.com/office/drawing/2014/main" id="{DFD0E930-7D16-45EE-9A98-B33BE937AC39}"/>
              </a:ext>
            </a:extLst>
          </p:cNvPr>
          <p:cNvSpPr txBox="1"/>
          <p:nvPr/>
        </p:nvSpPr>
        <p:spPr>
          <a:xfrm>
            <a:off x="3724552" y="4656193"/>
            <a:ext cx="5129937" cy="1815882"/>
          </a:xfrm>
          <a:prstGeom prst="rect">
            <a:avLst/>
          </a:prstGeom>
          <a:noFill/>
        </p:spPr>
        <p:txBody>
          <a:bodyPr wrap="square" rtlCol="0">
            <a:spAutoFit/>
          </a:bodyPr>
          <a:lstStyle/>
          <a:p>
            <a:r>
              <a:rPr kumimoji="1" lang="ja-JP" altLang="en-US" sz="2800" dirty="0">
                <a:latin typeface="+mn-ea"/>
              </a:rPr>
              <a:t>お気に入りの絵本を読むだけではなく</a:t>
            </a:r>
            <a:endParaRPr kumimoji="1" lang="en-US" altLang="ja-JP" sz="2800" dirty="0">
              <a:latin typeface="+mn-ea"/>
            </a:endParaRPr>
          </a:p>
          <a:p>
            <a:r>
              <a:rPr kumimoji="1" lang="ja-JP" altLang="en-US" sz="2800" dirty="0">
                <a:latin typeface="+mn-ea"/>
              </a:rPr>
              <a:t>・クイズにしてみる</a:t>
            </a:r>
            <a:endParaRPr kumimoji="1" lang="en-US" altLang="ja-JP" sz="2800" dirty="0">
              <a:latin typeface="+mn-ea"/>
            </a:endParaRPr>
          </a:p>
          <a:p>
            <a:r>
              <a:rPr lang="ja-JP" altLang="en-US" sz="2800" dirty="0">
                <a:latin typeface="+mn-ea"/>
              </a:rPr>
              <a:t>・</a:t>
            </a:r>
            <a:r>
              <a:rPr kumimoji="1" lang="ja-JP" altLang="en-US" sz="2800" dirty="0">
                <a:latin typeface="+mn-ea"/>
              </a:rPr>
              <a:t>お話の続きを考えてみる</a:t>
            </a:r>
            <a:endParaRPr kumimoji="1" lang="en-US" altLang="ja-JP" sz="2800" dirty="0">
              <a:latin typeface="+mn-ea"/>
            </a:endParaRPr>
          </a:p>
        </p:txBody>
      </p:sp>
      <p:pic>
        <p:nvPicPr>
          <p:cNvPr id="2" name="図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200409">
            <a:off x="2308267" y="4725854"/>
            <a:ext cx="785694" cy="1230784"/>
          </a:xfrm>
          <a:prstGeom prst="rect">
            <a:avLst/>
          </a:prstGeom>
        </p:spPr>
      </p:pic>
      <p:sp>
        <p:nvSpPr>
          <p:cNvPr id="5" name="テキスト ボックス 4"/>
          <p:cNvSpPr txBox="1"/>
          <p:nvPr/>
        </p:nvSpPr>
        <p:spPr>
          <a:xfrm rot="21281548">
            <a:off x="1971217" y="4411841"/>
            <a:ext cx="1671213" cy="400110"/>
          </a:xfrm>
          <a:prstGeom prst="rect">
            <a:avLst/>
          </a:prstGeom>
          <a:noFill/>
        </p:spPr>
        <p:txBody>
          <a:bodyPr wrap="square" rtlCol="0">
            <a:spAutoFit/>
          </a:bodyPr>
          <a:lstStyle/>
          <a:p>
            <a:r>
              <a:rPr kumimoji="1" lang="ja-JP" altLang="en-US" sz="2000" dirty="0">
                <a:latin typeface="EPSON 太丸ゴシック体Ｂ" panose="020F0709000000000000" pitchFamily="49" charset="-128"/>
                <a:ea typeface="EPSON 太丸ゴシック体Ｂ" panose="020F0709000000000000" pitchFamily="49" charset="-128"/>
              </a:rPr>
              <a:t>ロボくん</a:t>
            </a:r>
          </a:p>
        </p:txBody>
      </p:sp>
    </p:spTree>
    <p:extLst>
      <p:ext uri="{BB962C8B-B14F-4D97-AF65-F5344CB8AC3E}">
        <p14:creationId xmlns:p14="http://schemas.microsoft.com/office/powerpoint/2010/main" val="38483504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a:t>手をつかったあそび</a:t>
            </a:r>
          </a:p>
        </p:txBody>
      </p:sp>
      <p:pic>
        <p:nvPicPr>
          <p:cNvPr id="15" name="図 14" descr="家具 が含まれている画像&#10;&#10;自動的に生成された説明">
            <a:extLst>
              <a:ext uri="{FF2B5EF4-FFF2-40B4-BE49-F238E27FC236}">
                <a16:creationId xmlns:a16="http://schemas.microsoft.com/office/drawing/2014/main" id="{9D4CC469-17A8-4300-9B56-61F7289D9DBD}"/>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rot="5400000">
            <a:off x="313367" y="2378433"/>
            <a:ext cx="3692792" cy="2769594"/>
          </a:xfrm>
          <a:prstGeom prst="rect">
            <a:avLst/>
          </a:prstGeom>
        </p:spPr>
      </p:pic>
      <p:sp>
        <p:nvSpPr>
          <p:cNvPr id="19" name="テキスト ボックス 18">
            <a:extLst>
              <a:ext uri="{FF2B5EF4-FFF2-40B4-BE49-F238E27FC236}">
                <a16:creationId xmlns:a16="http://schemas.microsoft.com/office/drawing/2014/main" id="{F73800AA-6CD2-4BE1-9AC9-C7FB106A9B06}"/>
              </a:ext>
            </a:extLst>
          </p:cNvPr>
          <p:cNvSpPr txBox="1"/>
          <p:nvPr/>
        </p:nvSpPr>
        <p:spPr>
          <a:xfrm>
            <a:off x="704110" y="1487314"/>
            <a:ext cx="1107996" cy="461665"/>
          </a:xfrm>
          <a:prstGeom prst="rect">
            <a:avLst/>
          </a:prstGeom>
          <a:noFill/>
        </p:spPr>
        <p:txBody>
          <a:bodyPr wrap="none" rtlCol="0">
            <a:spAutoFit/>
          </a:bodyPr>
          <a:lstStyle/>
          <a:p>
            <a:r>
              <a:rPr kumimoji="1" lang="ja-JP" altLang="en-US" sz="2400" dirty="0">
                <a:latin typeface="+mn-ea"/>
              </a:rPr>
              <a:t>パズル</a:t>
            </a:r>
          </a:p>
        </p:txBody>
      </p:sp>
      <p:pic>
        <p:nvPicPr>
          <p:cNvPr id="27" name="図 26" descr="人, 若者 が含まれている画像&#10;&#10;自動的に生成された説明">
            <a:extLst>
              <a:ext uri="{FF2B5EF4-FFF2-40B4-BE49-F238E27FC236}">
                <a16:creationId xmlns:a16="http://schemas.microsoft.com/office/drawing/2014/main" id="{17755CCE-8649-463F-A29A-37C4168B1C65}"/>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a:stretch/>
        </p:blipFill>
        <p:spPr>
          <a:xfrm>
            <a:off x="4073728" y="1916832"/>
            <a:ext cx="4046054" cy="2916923"/>
          </a:xfrm>
          <a:prstGeom prst="rect">
            <a:avLst/>
          </a:prstGeom>
        </p:spPr>
      </p:pic>
      <p:sp>
        <p:nvSpPr>
          <p:cNvPr id="28" name="テキスト ボックス 27">
            <a:extLst>
              <a:ext uri="{FF2B5EF4-FFF2-40B4-BE49-F238E27FC236}">
                <a16:creationId xmlns:a16="http://schemas.microsoft.com/office/drawing/2014/main" id="{7CDD7F9D-88F6-454C-A0C3-6E179987809A}"/>
              </a:ext>
            </a:extLst>
          </p:cNvPr>
          <p:cNvSpPr txBox="1"/>
          <p:nvPr/>
        </p:nvSpPr>
        <p:spPr>
          <a:xfrm>
            <a:off x="4015326" y="1445836"/>
            <a:ext cx="2016026" cy="461665"/>
          </a:xfrm>
          <a:prstGeom prst="rect">
            <a:avLst/>
          </a:prstGeom>
          <a:noFill/>
        </p:spPr>
        <p:txBody>
          <a:bodyPr wrap="square" rtlCol="0">
            <a:spAutoFit/>
          </a:bodyPr>
          <a:lstStyle/>
          <a:p>
            <a:r>
              <a:rPr lang="ja-JP" altLang="en-US" sz="2400" dirty="0">
                <a:latin typeface="+mn-ea"/>
              </a:rPr>
              <a:t>ぬりえ</a:t>
            </a:r>
            <a:endParaRPr kumimoji="1" lang="ja-JP" altLang="en-US" sz="2400" dirty="0">
              <a:latin typeface="+mn-ea"/>
            </a:endParaRPr>
          </a:p>
        </p:txBody>
      </p:sp>
      <p:sp>
        <p:nvSpPr>
          <p:cNvPr id="7" name="テキスト ボックス 6">
            <a:extLst>
              <a:ext uri="{FF2B5EF4-FFF2-40B4-BE49-F238E27FC236}">
                <a16:creationId xmlns:a16="http://schemas.microsoft.com/office/drawing/2014/main" id="{5A3BB039-2D56-4ABE-AB58-553B7C424FDA}"/>
              </a:ext>
            </a:extLst>
          </p:cNvPr>
          <p:cNvSpPr txBox="1"/>
          <p:nvPr/>
        </p:nvSpPr>
        <p:spPr>
          <a:xfrm>
            <a:off x="4004217" y="5143420"/>
            <a:ext cx="4852610" cy="954107"/>
          </a:xfrm>
          <a:prstGeom prst="rect">
            <a:avLst/>
          </a:prstGeom>
          <a:noFill/>
        </p:spPr>
        <p:txBody>
          <a:bodyPr wrap="none" rtlCol="0">
            <a:spAutoFit/>
          </a:bodyPr>
          <a:lstStyle/>
          <a:p>
            <a:r>
              <a:rPr lang="ja-JP" altLang="en-US" sz="2800" dirty="0">
                <a:latin typeface="+mn-ea"/>
              </a:rPr>
              <a:t>つみ</a:t>
            </a:r>
            <a:r>
              <a:rPr kumimoji="1" lang="ja-JP" altLang="en-US" sz="2800" dirty="0">
                <a:latin typeface="+mn-ea"/>
              </a:rPr>
              <a:t>木、ブロックなども</a:t>
            </a:r>
            <a:endParaRPr kumimoji="1" lang="en-US" altLang="ja-JP" sz="2800" dirty="0">
              <a:latin typeface="+mn-ea"/>
            </a:endParaRPr>
          </a:p>
          <a:p>
            <a:r>
              <a:rPr lang="ja-JP" altLang="en-US" sz="2800" dirty="0">
                <a:latin typeface="+mn-ea"/>
              </a:rPr>
              <a:t>創造力・発想力を育みます。</a:t>
            </a:r>
            <a:endParaRPr kumimoji="1" lang="en-US" altLang="ja-JP" sz="2800" dirty="0">
              <a:latin typeface="+mn-ea"/>
            </a:endParaRPr>
          </a:p>
        </p:txBody>
      </p:sp>
    </p:spTree>
    <p:extLst>
      <p:ext uri="{BB962C8B-B14F-4D97-AF65-F5344CB8AC3E}">
        <p14:creationId xmlns:p14="http://schemas.microsoft.com/office/powerpoint/2010/main" val="30811088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167F29EA-2C81-4BA3-AA39-CA15B056E474}"/>
              </a:ext>
            </a:extLst>
          </p:cNvPr>
          <p:cNvPicPr>
            <a:picLocks noChangeAspect="1"/>
          </p:cNvPicPr>
          <p:nvPr/>
        </p:nvPicPr>
        <p:blipFill>
          <a:blip r:embed="rId3"/>
          <a:stretch>
            <a:fillRect/>
          </a:stretch>
        </p:blipFill>
        <p:spPr>
          <a:xfrm>
            <a:off x="3023254" y="5359817"/>
            <a:ext cx="1620754" cy="1257249"/>
          </a:xfrm>
          <a:prstGeom prst="rect">
            <a:avLst/>
          </a:prstGeom>
        </p:spPr>
      </p:pic>
      <p:sp>
        <p:nvSpPr>
          <p:cNvPr id="4" name="タイトル 3"/>
          <p:cNvSpPr>
            <a:spLocks noGrp="1"/>
          </p:cNvSpPr>
          <p:nvPr>
            <p:ph type="title"/>
          </p:nvPr>
        </p:nvSpPr>
        <p:spPr/>
        <p:txBody>
          <a:bodyPr/>
          <a:lstStyle/>
          <a:p>
            <a:r>
              <a:rPr kumimoji="1" lang="ja-JP" altLang="en-US" sz="4000" dirty="0"/>
              <a:t>アプリでできる事、できない事</a:t>
            </a:r>
          </a:p>
        </p:txBody>
      </p:sp>
      <p:sp>
        <p:nvSpPr>
          <p:cNvPr id="10" name="テキスト ボックス 9">
            <a:extLst>
              <a:ext uri="{FF2B5EF4-FFF2-40B4-BE49-F238E27FC236}">
                <a16:creationId xmlns:a16="http://schemas.microsoft.com/office/drawing/2014/main" id="{C816C5C1-F387-4660-8D4F-E733FF33F613}"/>
              </a:ext>
            </a:extLst>
          </p:cNvPr>
          <p:cNvSpPr txBox="1"/>
          <p:nvPr/>
        </p:nvSpPr>
        <p:spPr>
          <a:xfrm>
            <a:off x="386138" y="1476012"/>
            <a:ext cx="8371724" cy="1815882"/>
          </a:xfrm>
          <a:prstGeom prst="rect">
            <a:avLst/>
          </a:prstGeom>
          <a:noFill/>
        </p:spPr>
        <p:txBody>
          <a:bodyPr wrap="square" rtlCol="0">
            <a:spAutoFit/>
          </a:bodyPr>
          <a:lstStyle/>
          <a:p>
            <a:r>
              <a:rPr lang="ja-JP" altLang="en-US" sz="2800" dirty="0">
                <a:latin typeface="+mn-ea"/>
              </a:rPr>
              <a:t>五感の発達に加え、力加減、バランス感覚、眼球運動、距離感の把握などの様々な感覚を育てるため、本物に触れ、実際の体験をなるべくさせるように</a:t>
            </a:r>
            <a:endParaRPr lang="en-US" altLang="ja-JP" sz="2800" dirty="0">
              <a:latin typeface="+mn-ea"/>
            </a:endParaRPr>
          </a:p>
          <a:p>
            <a:r>
              <a:rPr lang="ja-JP" altLang="en-US" sz="2800" dirty="0">
                <a:latin typeface="+mn-ea"/>
              </a:rPr>
              <a:t>しましょう。</a:t>
            </a:r>
            <a:endParaRPr lang="en-US" altLang="ja-JP" sz="2800" dirty="0">
              <a:latin typeface="+mn-ea"/>
            </a:endParaRPr>
          </a:p>
        </p:txBody>
      </p:sp>
      <p:pic>
        <p:nvPicPr>
          <p:cNvPr id="13" name="図 12">
            <a:extLst>
              <a:ext uri="{FF2B5EF4-FFF2-40B4-BE49-F238E27FC236}">
                <a16:creationId xmlns:a16="http://schemas.microsoft.com/office/drawing/2014/main" id="{092A9402-A92A-4CE0-9996-7F5D80B02336}"/>
              </a:ext>
            </a:extLst>
          </p:cNvPr>
          <p:cNvPicPr>
            <a:picLocks noChangeAspect="1"/>
          </p:cNvPicPr>
          <p:nvPr/>
        </p:nvPicPr>
        <p:blipFill>
          <a:blip r:embed="rId4"/>
          <a:stretch>
            <a:fillRect/>
          </a:stretch>
        </p:blipFill>
        <p:spPr>
          <a:xfrm>
            <a:off x="5791570" y="5349609"/>
            <a:ext cx="2104740" cy="1222047"/>
          </a:xfrm>
          <a:prstGeom prst="rect">
            <a:avLst/>
          </a:prstGeom>
        </p:spPr>
      </p:pic>
      <p:grpSp>
        <p:nvGrpSpPr>
          <p:cNvPr id="2" name="グループ化 1">
            <a:extLst>
              <a:ext uri="{FF2B5EF4-FFF2-40B4-BE49-F238E27FC236}">
                <a16:creationId xmlns:a16="http://schemas.microsoft.com/office/drawing/2014/main" id="{F5E6D0E7-2BC3-4699-9613-755DCC680224}"/>
              </a:ext>
            </a:extLst>
          </p:cNvPr>
          <p:cNvGrpSpPr/>
          <p:nvPr/>
        </p:nvGrpSpPr>
        <p:grpSpPr>
          <a:xfrm>
            <a:off x="587746" y="4509120"/>
            <a:ext cx="1391966" cy="1091072"/>
            <a:chOff x="291253" y="3983982"/>
            <a:chExt cx="1391966" cy="1091072"/>
          </a:xfrm>
        </p:grpSpPr>
        <p:sp>
          <p:nvSpPr>
            <p:cNvPr id="21" name="吹き出し: 円形 20">
              <a:extLst>
                <a:ext uri="{FF2B5EF4-FFF2-40B4-BE49-F238E27FC236}">
                  <a16:creationId xmlns:a16="http://schemas.microsoft.com/office/drawing/2014/main" id="{A9A2F9D7-20DF-4F8F-87CB-0F6DE8DC5BE7}"/>
                </a:ext>
              </a:extLst>
            </p:cNvPr>
            <p:cNvSpPr/>
            <p:nvPr/>
          </p:nvSpPr>
          <p:spPr>
            <a:xfrm>
              <a:off x="291253" y="3983982"/>
              <a:ext cx="1391966" cy="1036450"/>
            </a:xfrm>
            <a:prstGeom prst="wedgeEllipseCallout">
              <a:avLst>
                <a:gd name="adj1" fmla="val 60276"/>
                <a:gd name="adj2" fmla="val 51697"/>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1CC5901D-327A-45D4-99BB-0A48E7229101}"/>
                </a:ext>
              </a:extLst>
            </p:cNvPr>
            <p:cNvSpPr txBox="1"/>
            <p:nvPr/>
          </p:nvSpPr>
          <p:spPr>
            <a:xfrm>
              <a:off x="501595" y="4059391"/>
              <a:ext cx="954107" cy="1015663"/>
            </a:xfrm>
            <a:prstGeom prst="rect">
              <a:avLst/>
            </a:prstGeom>
            <a:noFill/>
          </p:spPr>
          <p:txBody>
            <a:bodyPr wrap="none" rtlCol="0">
              <a:spAutoFit/>
            </a:bodyPr>
            <a:lstStyle/>
            <a:p>
              <a:r>
                <a:rPr kumimoji="1" lang="ja-JP" altLang="en-US" sz="6000" b="1" dirty="0">
                  <a:solidFill>
                    <a:srgbClr val="FFC000"/>
                  </a:solidFill>
                </a:rPr>
                <a:t>♫</a:t>
              </a:r>
            </a:p>
          </p:txBody>
        </p:sp>
      </p:grpSp>
      <p:grpSp>
        <p:nvGrpSpPr>
          <p:cNvPr id="3" name="グループ化 2">
            <a:extLst>
              <a:ext uri="{FF2B5EF4-FFF2-40B4-BE49-F238E27FC236}">
                <a16:creationId xmlns:a16="http://schemas.microsoft.com/office/drawing/2014/main" id="{B7DCD1F0-6EBA-4B43-85FA-B7F177A2AFFF}"/>
              </a:ext>
            </a:extLst>
          </p:cNvPr>
          <p:cNvGrpSpPr/>
          <p:nvPr/>
        </p:nvGrpSpPr>
        <p:grpSpPr>
          <a:xfrm rot="20243837">
            <a:off x="1932099" y="3920357"/>
            <a:ext cx="1265178" cy="1036450"/>
            <a:chOff x="1869891" y="3511928"/>
            <a:chExt cx="1265178" cy="1036450"/>
          </a:xfrm>
        </p:grpSpPr>
        <p:sp>
          <p:nvSpPr>
            <p:cNvPr id="22" name="吹き出し: 円形 21">
              <a:extLst>
                <a:ext uri="{FF2B5EF4-FFF2-40B4-BE49-F238E27FC236}">
                  <a16:creationId xmlns:a16="http://schemas.microsoft.com/office/drawing/2014/main" id="{39179381-9E4D-43C1-8BA1-7D4BF790E728}"/>
                </a:ext>
              </a:extLst>
            </p:cNvPr>
            <p:cNvSpPr/>
            <p:nvPr/>
          </p:nvSpPr>
          <p:spPr>
            <a:xfrm>
              <a:off x="1869891" y="3511928"/>
              <a:ext cx="1265178" cy="1036450"/>
            </a:xfrm>
            <a:prstGeom prst="wedgeEllipseCallout">
              <a:avLst>
                <a:gd name="adj1" fmla="val 4226"/>
                <a:gd name="adj2" fmla="val 92208"/>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グラフィックス 17" descr="ウサギの顔">
              <a:extLst>
                <a:ext uri="{FF2B5EF4-FFF2-40B4-BE49-F238E27FC236}">
                  <a16:creationId xmlns:a16="http://schemas.microsoft.com/office/drawing/2014/main" id="{E487C175-F090-4112-930A-24729B075D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45280" y="3572953"/>
              <a:ext cx="914400" cy="914400"/>
            </a:xfrm>
            <a:prstGeom prst="rect">
              <a:avLst/>
            </a:prstGeom>
          </p:spPr>
        </p:pic>
      </p:grpSp>
      <p:grpSp>
        <p:nvGrpSpPr>
          <p:cNvPr id="5" name="グループ化 4">
            <a:extLst>
              <a:ext uri="{FF2B5EF4-FFF2-40B4-BE49-F238E27FC236}">
                <a16:creationId xmlns:a16="http://schemas.microsoft.com/office/drawing/2014/main" id="{1B171E7F-FBBE-41B2-8183-8FFC971ABEE0}"/>
              </a:ext>
            </a:extLst>
          </p:cNvPr>
          <p:cNvGrpSpPr/>
          <p:nvPr/>
        </p:nvGrpSpPr>
        <p:grpSpPr>
          <a:xfrm>
            <a:off x="3450838" y="4124387"/>
            <a:ext cx="1265178" cy="1036450"/>
            <a:chOff x="3171196" y="4024283"/>
            <a:chExt cx="1265178" cy="1036450"/>
          </a:xfrm>
        </p:grpSpPr>
        <p:sp>
          <p:nvSpPr>
            <p:cNvPr id="23" name="吹き出し: 円形 22">
              <a:extLst>
                <a:ext uri="{FF2B5EF4-FFF2-40B4-BE49-F238E27FC236}">
                  <a16:creationId xmlns:a16="http://schemas.microsoft.com/office/drawing/2014/main" id="{D6F7E97C-411E-4A93-B4F7-C833323D6A41}"/>
                </a:ext>
              </a:extLst>
            </p:cNvPr>
            <p:cNvSpPr/>
            <p:nvPr/>
          </p:nvSpPr>
          <p:spPr>
            <a:xfrm>
              <a:off x="3171196" y="4024283"/>
              <a:ext cx="1265178" cy="1036450"/>
            </a:xfrm>
            <a:prstGeom prst="wedgeEllipseCallout">
              <a:avLst>
                <a:gd name="adj1" fmla="val -50349"/>
                <a:gd name="adj2" fmla="val 56198"/>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0" name="グラフィックス 19" descr="大きい絵筆">
              <a:extLst>
                <a:ext uri="{FF2B5EF4-FFF2-40B4-BE49-F238E27FC236}">
                  <a16:creationId xmlns:a16="http://schemas.microsoft.com/office/drawing/2014/main" id="{79625F20-190D-47A9-A3B8-100467ADA50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299397" y="4114372"/>
              <a:ext cx="914400" cy="914400"/>
            </a:xfrm>
            <a:prstGeom prst="rect">
              <a:avLst/>
            </a:prstGeom>
          </p:spPr>
        </p:pic>
      </p:grpSp>
      <p:pic>
        <p:nvPicPr>
          <p:cNvPr id="26" name="図 25">
            <a:extLst>
              <a:ext uri="{FF2B5EF4-FFF2-40B4-BE49-F238E27FC236}">
                <a16:creationId xmlns:a16="http://schemas.microsoft.com/office/drawing/2014/main" id="{66101D8E-C7DF-43A6-A8E2-BFDDBF2D8286}"/>
              </a:ext>
            </a:extLst>
          </p:cNvPr>
          <p:cNvPicPr>
            <a:picLocks noChangeAspect="1"/>
          </p:cNvPicPr>
          <p:nvPr/>
        </p:nvPicPr>
        <p:blipFill>
          <a:blip r:embed="rId9"/>
          <a:stretch>
            <a:fillRect/>
          </a:stretch>
        </p:blipFill>
        <p:spPr>
          <a:xfrm flipH="1">
            <a:off x="4806521" y="3955504"/>
            <a:ext cx="1589315" cy="1222037"/>
          </a:xfrm>
          <a:prstGeom prst="rect">
            <a:avLst/>
          </a:prstGeom>
        </p:spPr>
      </p:pic>
      <p:grpSp>
        <p:nvGrpSpPr>
          <p:cNvPr id="7" name="グループ化 6">
            <a:extLst>
              <a:ext uri="{FF2B5EF4-FFF2-40B4-BE49-F238E27FC236}">
                <a16:creationId xmlns:a16="http://schemas.microsoft.com/office/drawing/2014/main" id="{4EF7F570-1217-458D-B096-69FC308BE215}"/>
              </a:ext>
            </a:extLst>
          </p:cNvPr>
          <p:cNvGrpSpPr/>
          <p:nvPr/>
        </p:nvGrpSpPr>
        <p:grpSpPr>
          <a:xfrm>
            <a:off x="6782258" y="3923030"/>
            <a:ext cx="2055764" cy="1323699"/>
            <a:chOff x="6843940" y="3837247"/>
            <a:chExt cx="2055764" cy="1323699"/>
          </a:xfrm>
        </p:grpSpPr>
        <p:pic>
          <p:nvPicPr>
            <p:cNvPr id="34" name="図 33">
              <a:extLst>
                <a:ext uri="{FF2B5EF4-FFF2-40B4-BE49-F238E27FC236}">
                  <a16:creationId xmlns:a16="http://schemas.microsoft.com/office/drawing/2014/main" id="{39B3FA6D-F4BD-4960-B4AA-970578186EA5}"/>
                </a:ext>
              </a:extLst>
            </p:cNvPr>
            <p:cNvPicPr>
              <a:picLocks noChangeAspect="1"/>
            </p:cNvPicPr>
            <p:nvPr/>
          </p:nvPicPr>
          <p:blipFill rotWithShape="1">
            <a:blip r:embed="rId10"/>
            <a:srcRect r="38706" b="14143"/>
            <a:stretch/>
          </p:blipFill>
          <p:spPr>
            <a:xfrm>
              <a:off x="7845084" y="3837247"/>
              <a:ext cx="1054620" cy="1237807"/>
            </a:xfrm>
            <a:prstGeom prst="rect">
              <a:avLst/>
            </a:prstGeom>
          </p:spPr>
        </p:pic>
        <p:pic>
          <p:nvPicPr>
            <p:cNvPr id="36" name="図 35">
              <a:extLst>
                <a:ext uri="{FF2B5EF4-FFF2-40B4-BE49-F238E27FC236}">
                  <a16:creationId xmlns:a16="http://schemas.microsoft.com/office/drawing/2014/main" id="{81D0C476-B6E8-442B-AEC1-D5A923CDEBB5}"/>
                </a:ext>
              </a:extLst>
            </p:cNvPr>
            <p:cNvPicPr>
              <a:picLocks noChangeAspect="1"/>
            </p:cNvPicPr>
            <p:nvPr/>
          </p:nvPicPr>
          <p:blipFill>
            <a:blip r:embed="rId11"/>
            <a:stretch>
              <a:fillRect/>
            </a:stretch>
          </p:blipFill>
          <p:spPr>
            <a:xfrm>
              <a:off x="6843940" y="4124496"/>
              <a:ext cx="1167985" cy="1036450"/>
            </a:xfrm>
            <a:prstGeom prst="rect">
              <a:avLst/>
            </a:prstGeom>
          </p:spPr>
        </p:pic>
      </p:grpSp>
      <p:sp>
        <p:nvSpPr>
          <p:cNvPr id="17" name="テキスト ボックス 16">
            <a:extLst>
              <a:ext uri="{FF2B5EF4-FFF2-40B4-BE49-F238E27FC236}">
                <a16:creationId xmlns:a16="http://schemas.microsoft.com/office/drawing/2014/main" id="{4DCB370B-45AA-4D88-9E64-C491BB431C51}"/>
              </a:ext>
            </a:extLst>
          </p:cNvPr>
          <p:cNvSpPr txBox="1"/>
          <p:nvPr/>
        </p:nvSpPr>
        <p:spPr>
          <a:xfrm>
            <a:off x="652478" y="3301686"/>
            <a:ext cx="3819582" cy="461665"/>
          </a:xfrm>
          <a:prstGeom prst="rect">
            <a:avLst/>
          </a:prstGeom>
          <a:noFill/>
        </p:spPr>
        <p:txBody>
          <a:bodyPr wrap="square" rtlCol="0">
            <a:spAutoFit/>
          </a:bodyPr>
          <a:lstStyle/>
          <a:p>
            <a:r>
              <a:rPr kumimoji="1" lang="ja-JP" altLang="en-US" sz="2400" b="1" dirty="0">
                <a:solidFill>
                  <a:schemeClr val="accent1">
                    <a:lumMod val="75000"/>
                  </a:schemeClr>
                </a:solidFill>
                <a:latin typeface="+mn-ea"/>
              </a:rPr>
              <a:t>アプリで色々できるけど</a:t>
            </a:r>
            <a:endParaRPr kumimoji="1" lang="en-US" altLang="ja-JP" sz="2400" b="1" dirty="0">
              <a:solidFill>
                <a:schemeClr val="accent1">
                  <a:lumMod val="75000"/>
                </a:schemeClr>
              </a:solidFill>
              <a:latin typeface="+mn-ea"/>
            </a:endParaRPr>
          </a:p>
        </p:txBody>
      </p:sp>
      <p:sp>
        <p:nvSpPr>
          <p:cNvPr id="19" name="テキスト ボックス 18">
            <a:extLst>
              <a:ext uri="{FF2B5EF4-FFF2-40B4-BE49-F238E27FC236}">
                <a16:creationId xmlns:a16="http://schemas.microsoft.com/office/drawing/2014/main" id="{09A02F5F-7536-48A4-AD63-FE9227FE02F2}"/>
              </a:ext>
            </a:extLst>
          </p:cNvPr>
          <p:cNvSpPr txBox="1"/>
          <p:nvPr/>
        </p:nvSpPr>
        <p:spPr>
          <a:xfrm>
            <a:off x="5385338" y="3300794"/>
            <a:ext cx="3106184" cy="461665"/>
          </a:xfrm>
          <a:prstGeom prst="rect">
            <a:avLst/>
          </a:prstGeom>
          <a:noFill/>
        </p:spPr>
        <p:txBody>
          <a:bodyPr wrap="square" rtlCol="0">
            <a:spAutoFit/>
          </a:bodyPr>
          <a:lstStyle/>
          <a:p>
            <a:r>
              <a:rPr kumimoji="1" lang="ja-JP" altLang="en-US" sz="2400" b="1" dirty="0">
                <a:solidFill>
                  <a:schemeClr val="accent1">
                    <a:lumMod val="75000"/>
                  </a:schemeClr>
                </a:solidFill>
                <a:latin typeface="+mn-ea"/>
              </a:rPr>
              <a:t>本物も体験させて</a:t>
            </a:r>
            <a:endParaRPr kumimoji="1" lang="en-US" altLang="ja-JP" sz="2400" b="1" dirty="0">
              <a:solidFill>
                <a:schemeClr val="accent1">
                  <a:lumMod val="75000"/>
                </a:schemeClr>
              </a:solidFill>
              <a:latin typeface="+mn-ea"/>
            </a:endParaRPr>
          </a:p>
        </p:txBody>
      </p:sp>
    </p:spTree>
    <p:extLst>
      <p:ext uri="{BB962C8B-B14F-4D97-AF65-F5344CB8AC3E}">
        <p14:creationId xmlns:p14="http://schemas.microsoft.com/office/powerpoint/2010/main" val="3844333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4324574" y="6350598"/>
            <a:ext cx="5056094" cy="430887"/>
          </a:xfrm>
          <a:prstGeom prst="rect">
            <a:avLst/>
          </a:prstGeom>
        </p:spPr>
        <p:txBody>
          <a:bodyPr wrap="square">
            <a:spAutoFit/>
          </a:bodyPr>
          <a:lstStyle/>
          <a:p>
            <a:r>
              <a:rPr lang="en-US" altLang="ja-JP" sz="1100" dirty="0">
                <a:solidFill>
                  <a:prstClr val="black"/>
                </a:solidFill>
                <a:latin typeface="+mn-ea"/>
              </a:rPr>
              <a:t>(</a:t>
            </a:r>
            <a:r>
              <a:rPr lang="ja-JP" altLang="en-US" sz="1100" dirty="0">
                <a:solidFill>
                  <a:prstClr val="black"/>
                </a:solidFill>
                <a:latin typeface="+mn-ea"/>
              </a:rPr>
              <a:t>画像引用</a:t>
            </a:r>
            <a:r>
              <a:rPr lang="en-US" altLang="ja-JP" sz="1100" dirty="0">
                <a:solidFill>
                  <a:prstClr val="black"/>
                </a:solidFill>
                <a:latin typeface="+mn-ea"/>
              </a:rPr>
              <a:t>)</a:t>
            </a:r>
            <a:r>
              <a:rPr lang="ja-JP" altLang="en-US" sz="1100" dirty="0">
                <a:solidFill>
                  <a:prstClr val="black"/>
                </a:solidFill>
                <a:latin typeface="+mn-ea"/>
              </a:rPr>
              <a:t> </a:t>
            </a:r>
            <a:r>
              <a:rPr lang="en-US" altLang="ja-JP" sz="1100" dirty="0">
                <a:solidFill>
                  <a:prstClr val="black"/>
                </a:solidFill>
                <a:latin typeface="+mn-ea"/>
              </a:rPr>
              <a:t>IPA</a:t>
            </a:r>
            <a:r>
              <a:rPr lang="ja-JP" altLang="en-US" sz="1100" dirty="0">
                <a:solidFill>
                  <a:prstClr val="black"/>
                </a:solidFill>
                <a:latin typeface="+mn-ea"/>
              </a:rPr>
              <a:t>「はじめまして、ペアコです。～親と子のスマホの約束～」</a:t>
            </a:r>
          </a:p>
          <a:p>
            <a:r>
              <a:rPr lang="en-US" altLang="ja-JP" sz="1100" dirty="0">
                <a:solidFill>
                  <a:prstClr val="black"/>
                </a:solidFill>
              </a:rPr>
              <a:t>https://www.youtube.com/watch?v=xvgBJFudoMs</a:t>
            </a:r>
          </a:p>
        </p:txBody>
      </p:sp>
      <p:pic>
        <p:nvPicPr>
          <p:cNvPr id="2" name="図 1"/>
          <p:cNvPicPr>
            <a:picLocks noChangeAspect="1"/>
          </p:cNvPicPr>
          <p:nvPr/>
        </p:nvPicPr>
        <p:blipFill>
          <a:blip r:embed="rId3" cstate="print"/>
          <a:stretch>
            <a:fillRect/>
          </a:stretch>
        </p:blipFill>
        <p:spPr>
          <a:xfrm>
            <a:off x="479587" y="2119747"/>
            <a:ext cx="8266016" cy="2698974"/>
          </a:xfrm>
          <a:prstGeom prst="rect">
            <a:avLst/>
          </a:prstGeom>
        </p:spPr>
      </p:pic>
      <p:sp>
        <p:nvSpPr>
          <p:cNvPr id="3" name="タイトル 2"/>
          <p:cNvSpPr>
            <a:spLocks noGrp="1"/>
          </p:cNvSpPr>
          <p:nvPr>
            <p:ph type="title"/>
          </p:nvPr>
        </p:nvSpPr>
        <p:spPr/>
        <p:txBody>
          <a:bodyPr/>
          <a:lstStyle/>
          <a:p>
            <a:r>
              <a:rPr lang="ja-JP" altLang="en-US" sz="4000" dirty="0">
                <a:solidFill>
                  <a:prstClr val="black"/>
                </a:solidFill>
              </a:rPr>
              <a:t>有効的、健康的な活用とは</a:t>
            </a:r>
            <a:endParaRPr kumimoji="1" lang="ja-JP" altLang="en-US" sz="4000" dirty="0"/>
          </a:p>
        </p:txBody>
      </p:sp>
      <p:sp>
        <p:nvSpPr>
          <p:cNvPr id="6" name="正方形/長方形 5"/>
          <p:cNvSpPr/>
          <p:nvPr/>
        </p:nvSpPr>
        <p:spPr>
          <a:xfrm>
            <a:off x="215152" y="5041440"/>
            <a:ext cx="8725648" cy="830997"/>
          </a:xfrm>
          <a:prstGeom prst="rect">
            <a:avLst/>
          </a:prstGeom>
        </p:spPr>
        <p:txBody>
          <a:bodyPr wrap="square">
            <a:spAutoFit/>
          </a:bodyPr>
          <a:lstStyle/>
          <a:p>
            <a:r>
              <a:rPr lang="ja-JP" altLang="en-US" sz="2400" dirty="0">
                <a:solidFill>
                  <a:prstClr val="black"/>
                </a:solidFill>
              </a:rPr>
              <a:t>デジタル機器を有効的、健康的に活用することが求められています。</a:t>
            </a:r>
          </a:p>
        </p:txBody>
      </p:sp>
    </p:spTree>
    <p:extLst>
      <p:ext uri="{BB962C8B-B14F-4D97-AF65-F5344CB8AC3E}">
        <p14:creationId xmlns:p14="http://schemas.microsoft.com/office/powerpoint/2010/main" val="23650247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7AF74221-195F-47AE-A613-4C2FAC78E66B}"/>
              </a:ext>
            </a:extLst>
          </p:cNvPr>
          <p:cNvSpPr>
            <a:spLocks noGrp="1"/>
          </p:cNvSpPr>
          <p:nvPr>
            <p:ph sz="half" idx="1"/>
          </p:nvPr>
        </p:nvSpPr>
        <p:spPr>
          <a:xfrm>
            <a:off x="287524" y="1742557"/>
            <a:ext cx="8568951" cy="4351338"/>
          </a:xfrm>
        </p:spPr>
        <p:txBody>
          <a:bodyPr>
            <a:normAutofit/>
          </a:bodyPr>
          <a:lstStyle/>
          <a:p>
            <a:pPr marL="0" indent="0">
              <a:buNone/>
            </a:pPr>
            <a:r>
              <a:rPr lang="ja-JP" altLang="en-US" dirty="0">
                <a:latin typeface="+mn-ea"/>
              </a:rPr>
              <a:t>スマートフォンやゲーム機を使わせる時は、見る動画の本数、使う時間などを</a:t>
            </a:r>
            <a:br>
              <a:rPr lang="en-US" altLang="ja-JP" dirty="0">
                <a:latin typeface="+mn-ea"/>
              </a:rPr>
            </a:br>
            <a:r>
              <a:rPr lang="ja-JP" altLang="en-US" dirty="0">
                <a:latin typeface="+mn-ea"/>
              </a:rPr>
              <a:t>伝える。</a:t>
            </a:r>
            <a:endParaRPr lang="en-US" altLang="ja-JP" dirty="0">
              <a:latin typeface="+mn-ea"/>
            </a:endParaRPr>
          </a:p>
          <a:p>
            <a:endParaRPr kumimoji="1" lang="ja-JP" altLang="en-US" dirty="0"/>
          </a:p>
        </p:txBody>
      </p:sp>
      <p:sp>
        <p:nvSpPr>
          <p:cNvPr id="2" name="タイトル 1">
            <a:extLst>
              <a:ext uri="{FF2B5EF4-FFF2-40B4-BE49-F238E27FC236}">
                <a16:creationId xmlns:a16="http://schemas.microsoft.com/office/drawing/2014/main" id="{F86E5D30-79F3-4B64-8755-AD86B5DA80DA}"/>
              </a:ext>
            </a:extLst>
          </p:cNvPr>
          <p:cNvSpPr>
            <a:spLocks noGrp="1"/>
          </p:cNvSpPr>
          <p:nvPr>
            <p:ph type="title"/>
          </p:nvPr>
        </p:nvSpPr>
        <p:spPr/>
        <p:txBody>
          <a:bodyPr/>
          <a:lstStyle/>
          <a:p>
            <a:r>
              <a:rPr kumimoji="1" lang="ja-JP" altLang="en-US" dirty="0"/>
              <a:t>健康な心と身体のために</a:t>
            </a:r>
          </a:p>
        </p:txBody>
      </p:sp>
      <p:pic>
        <p:nvPicPr>
          <p:cNvPr id="15" name="図 14">
            <a:extLst>
              <a:ext uri="{FF2B5EF4-FFF2-40B4-BE49-F238E27FC236}">
                <a16:creationId xmlns:a16="http://schemas.microsoft.com/office/drawing/2014/main" id="{9D7CE79D-011C-423C-AC56-C8DF55CF83CB}"/>
              </a:ext>
            </a:extLst>
          </p:cNvPr>
          <p:cNvPicPr>
            <a:picLocks noChangeAspect="1"/>
          </p:cNvPicPr>
          <p:nvPr/>
        </p:nvPicPr>
        <p:blipFill>
          <a:blip r:embed="rId3"/>
          <a:stretch>
            <a:fillRect/>
          </a:stretch>
        </p:blipFill>
        <p:spPr>
          <a:xfrm>
            <a:off x="3795123" y="3429000"/>
            <a:ext cx="4842773" cy="2731281"/>
          </a:xfrm>
          <a:prstGeom prst="rect">
            <a:avLst/>
          </a:prstGeom>
        </p:spPr>
      </p:pic>
      <p:pic>
        <p:nvPicPr>
          <p:cNvPr id="17" name="図 16">
            <a:extLst>
              <a:ext uri="{FF2B5EF4-FFF2-40B4-BE49-F238E27FC236}">
                <a16:creationId xmlns:a16="http://schemas.microsoft.com/office/drawing/2014/main" id="{7028C250-8F37-4FFD-9AF2-B8676B266A0F}"/>
              </a:ext>
            </a:extLst>
          </p:cNvPr>
          <p:cNvPicPr>
            <a:picLocks noChangeAspect="1"/>
          </p:cNvPicPr>
          <p:nvPr/>
        </p:nvPicPr>
        <p:blipFill>
          <a:blip r:embed="rId4"/>
          <a:stretch>
            <a:fillRect/>
          </a:stretch>
        </p:blipFill>
        <p:spPr>
          <a:xfrm>
            <a:off x="3078330" y="4694645"/>
            <a:ext cx="1493669" cy="1525906"/>
          </a:xfrm>
          <a:prstGeom prst="rect">
            <a:avLst/>
          </a:prstGeom>
        </p:spPr>
      </p:pic>
      <p:pic>
        <p:nvPicPr>
          <p:cNvPr id="19" name="図 18" descr="物体 が含まれている画像&#10;&#10;自動的に生成された説明">
            <a:extLst>
              <a:ext uri="{FF2B5EF4-FFF2-40B4-BE49-F238E27FC236}">
                <a16:creationId xmlns:a16="http://schemas.microsoft.com/office/drawing/2014/main" id="{65C7B570-512E-4FFE-B4CF-D84F94EBFC3D}"/>
              </a:ext>
            </a:extLst>
          </p:cNvPr>
          <p:cNvPicPr>
            <a:picLocks noChangeAspect="1"/>
          </p:cNvPicPr>
          <p:nvPr/>
        </p:nvPicPr>
        <p:blipFill>
          <a:blip r:embed="rId5"/>
          <a:stretch>
            <a:fillRect/>
          </a:stretch>
        </p:blipFill>
        <p:spPr>
          <a:xfrm>
            <a:off x="1381903" y="4688121"/>
            <a:ext cx="1493669" cy="1519100"/>
          </a:xfrm>
          <a:prstGeom prst="rect">
            <a:avLst/>
          </a:prstGeom>
        </p:spPr>
      </p:pic>
    </p:spTree>
    <p:extLst>
      <p:ext uri="{BB962C8B-B14F-4D97-AF65-F5344CB8AC3E}">
        <p14:creationId xmlns:p14="http://schemas.microsoft.com/office/powerpoint/2010/main" val="42272267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7AF74221-195F-47AE-A613-4C2FAC78E66B}"/>
              </a:ext>
            </a:extLst>
          </p:cNvPr>
          <p:cNvSpPr>
            <a:spLocks noGrp="1"/>
          </p:cNvSpPr>
          <p:nvPr>
            <p:ph sz="half" idx="1"/>
          </p:nvPr>
        </p:nvSpPr>
        <p:spPr>
          <a:xfrm>
            <a:off x="323528" y="1589642"/>
            <a:ext cx="8136904" cy="1196934"/>
          </a:xfrm>
        </p:spPr>
        <p:txBody>
          <a:bodyPr>
            <a:normAutofit/>
          </a:bodyPr>
          <a:lstStyle/>
          <a:p>
            <a:pPr marL="0" indent="0">
              <a:buNone/>
            </a:pPr>
            <a:r>
              <a:rPr lang="ja-JP" altLang="en-US" dirty="0">
                <a:latin typeface="+mn-ea"/>
              </a:rPr>
              <a:t>１人遊びだけでなく、自然や人との</a:t>
            </a:r>
            <a:br>
              <a:rPr lang="en-US" altLang="ja-JP" dirty="0">
                <a:latin typeface="+mn-ea"/>
              </a:rPr>
            </a:br>
            <a:r>
              <a:rPr lang="ja-JP" altLang="en-US" dirty="0">
                <a:latin typeface="+mn-ea"/>
              </a:rPr>
              <a:t>ふれあいのある遊びを！</a:t>
            </a:r>
            <a:endParaRPr lang="en-US" altLang="ja-JP" dirty="0">
              <a:latin typeface="+mn-ea"/>
            </a:endParaRPr>
          </a:p>
          <a:p>
            <a:endParaRPr lang="ja-JP" altLang="en-US" dirty="0"/>
          </a:p>
          <a:p>
            <a:pPr marL="0" indent="0">
              <a:buNone/>
            </a:pPr>
            <a:endParaRPr kumimoji="1" lang="ja-JP" altLang="en-US" dirty="0"/>
          </a:p>
        </p:txBody>
      </p:sp>
      <p:sp>
        <p:nvSpPr>
          <p:cNvPr id="2" name="タイトル 1">
            <a:extLst>
              <a:ext uri="{FF2B5EF4-FFF2-40B4-BE49-F238E27FC236}">
                <a16:creationId xmlns:a16="http://schemas.microsoft.com/office/drawing/2014/main" id="{F86E5D30-79F3-4B64-8755-AD86B5DA80DA}"/>
              </a:ext>
            </a:extLst>
          </p:cNvPr>
          <p:cNvSpPr>
            <a:spLocks noGrp="1"/>
          </p:cNvSpPr>
          <p:nvPr>
            <p:ph type="title"/>
          </p:nvPr>
        </p:nvSpPr>
        <p:spPr/>
        <p:txBody>
          <a:bodyPr>
            <a:normAutofit fontScale="90000"/>
          </a:bodyPr>
          <a:lstStyle/>
          <a:p>
            <a:r>
              <a:rPr kumimoji="1" lang="ja-JP" altLang="en-US" dirty="0"/>
              <a:t>社会との関わりを深めるために</a:t>
            </a:r>
          </a:p>
        </p:txBody>
      </p:sp>
      <p:sp>
        <p:nvSpPr>
          <p:cNvPr id="7" name="テキスト ボックス 6">
            <a:extLst>
              <a:ext uri="{FF2B5EF4-FFF2-40B4-BE49-F238E27FC236}">
                <a16:creationId xmlns:a16="http://schemas.microsoft.com/office/drawing/2014/main" id="{759DC806-6A3C-4437-A943-A4B4A8294BA3}"/>
              </a:ext>
            </a:extLst>
          </p:cNvPr>
          <p:cNvSpPr txBox="1"/>
          <p:nvPr/>
        </p:nvSpPr>
        <p:spPr>
          <a:xfrm>
            <a:off x="628649" y="2782047"/>
            <a:ext cx="1415772" cy="461665"/>
          </a:xfrm>
          <a:prstGeom prst="rect">
            <a:avLst/>
          </a:prstGeom>
          <a:noFill/>
        </p:spPr>
        <p:txBody>
          <a:bodyPr wrap="none" rtlCol="0">
            <a:spAutoFit/>
          </a:bodyPr>
          <a:lstStyle/>
          <a:p>
            <a:r>
              <a:rPr lang="ja-JP" altLang="en-US" sz="2400" dirty="0">
                <a:latin typeface="+mn-ea"/>
              </a:rPr>
              <a:t>外</a:t>
            </a:r>
            <a:r>
              <a:rPr kumimoji="1" lang="ja-JP" altLang="en-US" sz="2400" dirty="0">
                <a:latin typeface="+mn-ea"/>
              </a:rPr>
              <a:t>あそび</a:t>
            </a:r>
          </a:p>
        </p:txBody>
      </p:sp>
      <p:sp>
        <p:nvSpPr>
          <p:cNvPr id="11" name="テキスト ボックス 10">
            <a:extLst>
              <a:ext uri="{FF2B5EF4-FFF2-40B4-BE49-F238E27FC236}">
                <a16:creationId xmlns:a16="http://schemas.microsoft.com/office/drawing/2014/main" id="{2FC0FE83-363E-4809-9222-1A8D8E98C6D0}"/>
              </a:ext>
            </a:extLst>
          </p:cNvPr>
          <p:cNvSpPr txBox="1"/>
          <p:nvPr/>
        </p:nvSpPr>
        <p:spPr>
          <a:xfrm>
            <a:off x="5320280" y="2829804"/>
            <a:ext cx="2646878" cy="461665"/>
          </a:xfrm>
          <a:prstGeom prst="rect">
            <a:avLst/>
          </a:prstGeom>
          <a:noFill/>
        </p:spPr>
        <p:txBody>
          <a:bodyPr wrap="none" rtlCol="0">
            <a:spAutoFit/>
          </a:bodyPr>
          <a:lstStyle/>
          <a:p>
            <a:r>
              <a:rPr lang="ja-JP" altLang="en-US" sz="2400" dirty="0">
                <a:latin typeface="+mn-ea"/>
              </a:rPr>
              <a:t>かるたや絵あわせ</a:t>
            </a:r>
            <a:endParaRPr kumimoji="1" lang="ja-JP" altLang="en-US" sz="2400" dirty="0">
              <a:latin typeface="+mn-ea"/>
            </a:endParaRPr>
          </a:p>
        </p:txBody>
      </p:sp>
      <p:pic>
        <p:nvPicPr>
          <p:cNvPr id="1030" name="Picture 6">
            <a:extLst>
              <a:ext uri="{FF2B5EF4-FFF2-40B4-BE49-F238E27FC236}">
                <a16:creationId xmlns:a16="http://schemas.microsoft.com/office/drawing/2014/main" id="{CE33A9BC-6A5D-46F0-860A-A1D75B4C35D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628649" y="3291469"/>
            <a:ext cx="2574845" cy="171522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32FC0337-3ECC-46FD-A948-37A1E3F3D49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760" y="4293096"/>
            <a:ext cx="2483768" cy="1654552"/>
          </a:xfrm>
          <a:prstGeom prst="rect">
            <a:avLst/>
          </a:prstGeom>
          <a:noFill/>
          <a:extLst>
            <a:ext uri="{909E8E84-426E-40DD-AFC4-6F175D3DCCD1}">
              <a14:hiddenFill xmlns:a14="http://schemas.microsoft.com/office/drawing/2010/main">
                <a:solidFill>
                  <a:srgbClr val="FFFFFF"/>
                </a:solidFill>
              </a14:hiddenFill>
            </a:ext>
          </a:extLst>
        </p:spPr>
      </p:pic>
      <p:pic>
        <p:nvPicPr>
          <p:cNvPr id="9" name="図 8" descr="人, 座っている, テーブル, 室内 が含まれている画像&#10;&#10;自動的に生成された説明">
            <a:extLst>
              <a:ext uri="{FF2B5EF4-FFF2-40B4-BE49-F238E27FC236}">
                <a16:creationId xmlns:a16="http://schemas.microsoft.com/office/drawing/2014/main" id="{BF5AEE0E-685E-48B1-9956-2970DE8DB4D6}"/>
              </a:ext>
            </a:extLst>
          </p:cNvPr>
          <p:cNvPicPr>
            <a:picLocks noChangeAspect="1"/>
          </p:cNvPicPr>
          <p:nvPr/>
        </p:nvPicPr>
        <p:blipFill>
          <a:blip r:embed="rId5"/>
          <a:stretch>
            <a:fillRect/>
          </a:stretch>
        </p:blipFill>
        <p:spPr>
          <a:xfrm>
            <a:off x="5320280" y="3591954"/>
            <a:ext cx="3389187" cy="2259458"/>
          </a:xfrm>
          <a:prstGeom prst="rect">
            <a:avLst/>
          </a:prstGeom>
        </p:spPr>
      </p:pic>
    </p:spTree>
    <p:extLst>
      <p:ext uri="{BB962C8B-B14F-4D97-AF65-F5344CB8AC3E}">
        <p14:creationId xmlns:p14="http://schemas.microsoft.com/office/powerpoint/2010/main" val="22132693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E5C7108D-59E3-44FE-BE96-95CFEBE88568}"/>
              </a:ext>
            </a:extLst>
          </p:cNvPr>
          <p:cNvSpPr>
            <a:spLocks noGrp="1"/>
          </p:cNvSpPr>
          <p:nvPr>
            <p:ph sz="half" idx="1"/>
          </p:nvPr>
        </p:nvSpPr>
        <p:spPr>
          <a:xfrm>
            <a:off x="350694" y="1553622"/>
            <a:ext cx="8119815" cy="1728192"/>
          </a:xfrm>
        </p:spPr>
        <p:txBody>
          <a:bodyPr>
            <a:normAutofit/>
          </a:bodyPr>
          <a:lstStyle/>
          <a:p>
            <a:pPr marL="0" indent="0">
              <a:buNone/>
            </a:pPr>
            <a:r>
              <a:rPr lang="ja-JP" altLang="en-US" dirty="0">
                <a:latin typeface="+mn-ea"/>
              </a:rPr>
              <a:t>動画を見る時は</a:t>
            </a:r>
            <a:endParaRPr lang="en-US" altLang="ja-JP" dirty="0">
              <a:latin typeface="+mn-ea"/>
            </a:endParaRPr>
          </a:p>
          <a:p>
            <a:pPr lvl="1"/>
            <a:r>
              <a:rPr lang="ja-JP" altLang="en-US" sz="2800" dirty="0">
                <a:latin typeface="+mn-ea"/>
              </a:rPr>
              <a:t>一緒に見ながら内容について話をする。</a:t>
            </a:r>
            <a:endParaRPr lang="en-US" altLang="ja-JP" sz="2800" dirty="0">
              <a:latin typeface="+mn-ea"/>
            </a:endParaRPr>
          </a:p>
          <a:p>
            <a:pPr lvl="1"/>
            <a:r>
              <a:rPr lang="ja-JP" altLang="en-US" sz="2800" dirty="0">
                <a:latin typeface="+mn-ea"/>
              </a:rPr>
              <a:t>視聴後に感想を言いあう。</a:t>
            </a:r>
            <a:endParaRPr kumimoji="1" lang="ja-JP" altLang="en-US" sz="2800" dirty="0">
              <a:latin typeface="+mn-ea"/>
            </a:endParaRPr>
          </a:p>
        </p:txBody>
      </p:sp>
      <p:sp>
        <p:nvSpPr>
          <p:cNvPr id="2" name="タイトル 1">
            <a:extLst>
              <a:ext uri="{FF2B5EF4-FFF2-40B4-BE49-F238E27FC236}">
                <a16:creationId xmlns:a16="http://schemas.microsoft.com/office/drawing/2014/main" id="{217E571D-DB7A-444F-9D35-AA1898FD7E50}"/>
              </a:ext>
            </a:extLst>
          </p:cNvPr>
          <p:cNvSpPr>
            <a:spLocks noGrp="1"/>
          </p:cNvSpPr>
          <p:nvPr>
            <p:ph type="title"/>
          </p:nvPr>
        </p:nvSpPr>
        <p:spPr/>
        <p:txBody>
          <a:bodyPr>
            <a:noAutofit/>
          </a:bodyPr>
          <a:lstStyle/>
          <a:p>
            <a:r>
              <a:rPr kumimoji="1" lang="ja-JP" altLang="en-US" sz="3600" dirty="0"/>
              <a:t>言葉による伝え合い、表現のために</a:t>
            </a:r>
          </a:p>
        </p:txBody>
      </p:sp>
      <p:sp>
        <p:nvSpPr>
          <p:cNvPr id="6" name="四角形: 角を丸くする 5">
            <a:extLst>
              <a:ext uri="{FF2B5EF4-FFF2-40B4-BE49-F238E27FC236}">
                <a16:creationId xmlns:a16="http://schemas.microsoft.com/office/drawing/2014/main" id="{89E70F77-5663-4E46-A28D-2506C480C760}"/>
              </a:ext>
            </a:extLst>
          </p:cNvPr>
          <p:cNvSpPr/>
          <p:nvPr/>
        </p:nvSpPr>
        <p:spPr>
          <a:xfrm>
            <a:off x="1252149" y="5373216"/>
            <a:ext cx="7056784" cy="648072"/>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3200" b="1" dirty="0">
                <a:latin typeface="+mn-ea"/>
              </a:rPr>
              <a:t>コミュニケーションにつなげる。</a:t>
            </a:r>
          </a:p>
        </p:txBody>
      </p:sp>
      <p:grpSp>
        <p:nvGrpSpPr>
          <p:cNvPr id="22" name="グループ化 21">
            <a:extLst>
              <a:ext uri="{FF2B5EF4-FFF2-40B4-BE49-F238E27FC236}">
                <a16:creationId xmlns:a16="http://schemas.microsoft.com/office/drawing/2014/main" id="{6B9F0218-0A2D-43ED-97BA-C91007A40E07}"/>
              </a:ext>
            </a:extLst>
          </p:cNvPr>
          <p:cNvGrpSpPr/>
          <p:nvPr/>
        </p:nvGrpSpPr>
        <p:grpSpPr>
          <a:xfrm>
            <a:off x="2010100" y="2852936"/>
            <a:ext cx="5540881" cy="2350356"/>
            <a:chOff x="1216139" y="3022860"/>
            <a:chExt cx="6711721" cy="2847008"/>
          </a:xfrm>
        </p:grpSpPr>
        <p:pic>
          <p:nvPicPr>
            <p:cNvPr id="8" name="図 7">
              <a:extLst>
                <a:ext uri="{FF2B5EF4-FFF2-40B4-BE49-F238E27FC236}">
                  <a16:creationId xmlns:a16="http://schemas.microsoft.com/office/drawing/2014/main" id="{465061CC-395E-48C2-B1C7-B5454D927C1C}"/>
                </a:ext>
              </a:extLst>
            </p:cNvPr>
            <p:cNvPicPr>
              <a:picLocks noChangeAspect="1"/>
            </p:cNvPicPr>
            <p:nvPr/>
          </p:nvPicPr>
          <p:blipFill>
            <a:blip r:embed="rId3"/>
            <a:stretch>
              <a:fillRect/>
            </a:stretch>
          </p:blipFill>
          <p:spPr>
            <a:xfrm>
              <a:off x="1922558" y="3228047"/>
              <a:ext cx="5298883" cy="2641821"/>
            </a:xfrm>
            <a:prstGeom prst="rect">
              <a:avLst/>
            </a:prstGeom>
          </p:spPr>
        </p:pic>
        <p:grpSp>
          <p:nvGrpSpPr>
            <p:cNvPr id="11" name="グループ化 10">
              <a:extLst>
                <a:ext uri="{FF2B5EF4-FFF2-40B4-BE49-F238E27FC236}">
                  <a16:creationId xmlns:a16="http://schemas.microsoft.com/office/drawing/2014/main" id="{8013C206-385A-4234-BF31-8440003661F4}"/>
                </a:ext>
              </a:extLst>
            </p:cNvPr>
            <p:cNvGrpSpPr/>
            <p:nvPr/>
          </p:nvGrpSpPr>
          <p:grpSpPr>
            <a:xfrm>
              <a:off x="1706534" y="3149426"/>
              <a:ext cx="720080" cy="708260"/>
              <a:chOff x="1619672" y="3103260"/>
              <a:chExt cx="720080" cy="708260"/>
            </a:xfrm>
          </p:grpSpPr>
          <p:sp>
            <p:nvSpPr>
              <p:cNvPr id="9" name="吹き出し: 円形 8">
                <a:extLst>
                  <a:ext uri="{FF2B5EF4-FFF2-40B4-BE49-F238E27FC236}">
                    <a16:creationId xmlns:a16="http://schemas.microsoft.com/office/drawing/2014/main" id="{2BEB4249-E493-42A7-9394-4129AFB4F9DD}"/>
                  </a:ext>
                </a:extLst>
              </p:cNvPr>
              <p:cNvSpPr/>
              <p:nvPr/>
            </p:nvSpPr>
            <p:spPr>
              <a:xfrm>
                <a:off x="1619672" y="3340854"/>
                <a:ext cx="720080" cy="470666"/>
              </a:xfrm>
              <a:prstGeom prst="wedgeEllipseCallout">
                <a:avLst>
                  <a:gd name="adj1" fmla="val 60276"/>
                  <a:gd name="adj2" fmla="val 51697"/>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7" name="テキスト ボックス 6">
                <a:extLst>
                  <a:ext uri="{FF2B5EF4-FFF2-40B4-BE49-F238E27FC236}">
                    <a16:creationId xmlns:a16="http://schemas.microsoft.com/office/drawing/2014/main" id="{3468B7EC-A9DF-4019-80A5-8B5D4BD6B369}"/>
                  </a:ext>
                </a:extLst>
              </p:cNvPr>
              <p:cNvSpPr txBox="1"/>
              <p:nvPr/>
            </p:nvSpPr>
            <p:spPr>
              <a:xfrm>
                <a:off x="1654366" y="3103260"/>
                <a:ext cx="544916" cy="584775"/>
              </a:xfrm>
              <a:prstGeom prst="rect">
                <a:avLst/>
              </a:prstGeom>
              <a:noFill/>
            </p:spPr>
            <p:txBody>
              <a:bodyPr wrap="square" rtlCol="0">
                <a:spAutoFit/>
              </a:bodyPr>
              <a:lstStyle/>
              <a:p>
                <a:r>
                  <a:rPr kumimoji="1" lang="en-US" altLang="ja-JP" sz="3200" b="1" dirty="0"/>
                  <a:t>…</a:t>
                </a:r>
                <a:endParaRPr kumimoji="1" lang="ja-JP" altLang="en-US" sz="3200" b="1" dirty="0"/>
              </a:p>
            </p:txBody>
          </p:sp>
        </p:grpSp>
        <p:grpSp>
          <p:nvGrpSpPr>
            <p:cNvPr id="12" name="グループ化 11">
              <a:extLst>
                <a:ext uri="{FF2B5EF4-FFF2-40B4-BE49-F238E27FC236}">
                  <a16:creationId xmlns:a16="http://schemas.microsoft.com/office/drawing/2014/main" id="{305D1F29-F68D-43CA-B11D-5AD7AF048D4D}"/>
                </a:ext>
              </a:extLst>
            </p:cNvPr>
            <p:cNvGrpSpPr/>
            <p:nvPr/>
          </p:nvGrpSpPr>
          <p:grpSpPr>
            <a:xfrm>
              <a:off x="1216139" y="3757414"/>
              <a:ext cx="720080" cy="698732"/>
              <a:chOff x="1619672" y="3112788"/>
              <a:chExt cx="720080" cy="698732"/>
            </a:xfrm>
          </p:grpSpPr>
          <p:sp>
            <p:nvSpPr>
              <p:cNvPr id="13" name="吹き出し: 円形 12">
                <a:extLst>
                  <a:ext uri="{FF2B5EF4-FFF2-40B4-BE49-F238E27FC236}">
                    <a16:creationId xmlns:a16="http://schemas.microsoft.com/office/drawing/2014/main" id="{FE0C735C-45A7-430D-83BE-2E769E380BE6}"/>
                  </a:ext>
                </a:extLst>
              </p:cNvPr>
              <p:cNvSpPr/>
              <p:nvPr/>
            </p:nvSpPr>
            <p:spPr>
              <a:xfrm>
                <a:off x="1619672" y="3340854"/>
                <a:ext cx="720080" cy="470666"/>
              </a:xfrm>
              <a:prstGeom prst="wedgeEllipseCallout">
                <a:avLst>
                  <a:gd name="adj1" fmla="val 60276"/>
                  <a:gd name="adj2" fmla="val 51697"/>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14" name="テキスト ボックス 13">
                <a:extLst>
                  <a:ext uri="{FF2B5EF4-FFF2-40B4-BE49-F238E27FC236}">
                    <a16:creationId xmlns:a16="http://schemas.microsoft.com/office/drawing/2014/main" id="{402C8B10-89C8-422F-831C-D572D13857EA}"/>
                  </a:ext>
                </a:extLst>
              </p:cNvPr>
              <p:cNvSpPr txBox="1"/>
              <p:nvPr/>
            </p:nvSpPr>
            <p:spPr>
              <a:xfrm>
                <a:off x="1628509" y="3112788"/>
                <a:ext cx="544916" cy="584775"/>
              </a:xfrm>
              <a:prstGeom prst="rect">
                <a:avLst/>
              </a:prstGeom>
              <a:noFill/>
            </p:spPr>
            <p:txBody>
              <a:bodyPr wrap="square" rtlCol="0">
                <a:spAutoFit/>
              </a:bodyPr>
              <a:lstStyle/>
              <a:p>
                <a:r>
                  <a:rPr kumimoji="1" lang="en-US" altLang="ja-JP" sz="3200" b="1" dirty="0"/>
                  <a:t>…</a:t>
                </a:r>
                <a:endParaRPr kumimoji="1" lang="ja-JP" altLang="en-US" sz="3200" b="1" dirty="0"/>
              </a:p>
            </p:txBody>
          </p:sp>
        </p:grpSp>
        <p:grpSp>
          <p:nvGrpSpPr>
            <p:cNvPr id="15" name="グループ化 14">
              <a:extLst>
                <a:ext uri="{FF2B5EF4-FFF2-40B4-BE49-F238E27FC236}">
                  <a16:creationId xmlns:a16="http://schemas.microsoft.com/office/drawing/2014/main" id="{DD02C2DD-4A8D-4F9E-B91A-9E4181F1BBAF}"/>
                </a:ext>
              </a:extLst>
            </p:cNvPr>
            <p:cNvGrpSpPr/>
            <p:nvPr/>
          </p:nvGrpSpPr>
          <p:grpSpPr>
            <a:xfrm>
              <a:off x="7058041" y="3022860"/>
              <a:ext cx="720080" cy="712533"/>
              <a:chOff x="1622059" y="3173335"/>
              <a:chExt cx="720080" cy="712533"/>
            </a:xfrm>
          </p:grpSpPr>
          <p:sp>
            <p:nvSpPr>
              <p:cNvPr id="16" name="吹き出し: 円形 15">
                <a:extLst>
                  <a:ext uri="{FF2B5EF4-FFF2-40B4-BE49-F238E27FC236}">
                    <a16:creationId xmlns:a16="http://schemas.microsoft.com/office/drawing/2014/main" id="{E3858453-06D3-4CA9-ADA4-43F00CFA364B}"/>
                  </a:ext>
                </a:extLst>
              </p:cNvPr>
              <p:cNvSpPr/>
              <p:nvPr/>
            </p:nvSpPr>
            <p:spPr>
              <a:xfrm>
                <a:off x="1622059" y="3398789"/>
                <a:ext cx="720080" cy="487079"/>
              </a:xfrm>
              <a:prstGeom prst="wedgeEllipseCallout">
                <a:avLst>
                  <a:gd name="adj1" fmla="val -58244"/>
                  <a:gd name="adj2" fmla="val 64649"/>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17" name="テキスト ボックス 16">
                <a:extLst>
                  <a:ext uri="{FF2B5EF4-FFF2-40B4-BE49-F238E27FC236}">
                    <a16:creationId xmlns:a16="http://schemas.microsoft.com/office/drawing/2014/main" id="{B52B1225-B3D3-4A12-B63B-77E4C1B7A0F1}"/>
                  </a:ext>
                </a:extLst>
              </p:cNvPr>
              <p:cNvSpPr txBox="1"/>
              <p:nvPr/>
            </p:nvSpPr>
            <p:spPr>
              <a:xfrm>
                <a:off x="1709642" y="3173335"/>
                <a:ext cx="544916" cy="584775"/>
              </a:xfrm>
              <a:prstGeom prst="rect">
                <a:avLst/>
              </a:prstGeom>
              <a:noFill/>
            </p:spPr>
            <p:txBody>
              <a:bodyPr wrap="square" rtlCol="0">
                <a:spAutoFit/>
              </a:bodyPr>
              <a:lstStyle/>
              <a:p>
                <a:r>
                  <a:rPr kumimoji="1" lang="en-US" altLang="ja-JP" sz="3200" b="1" dirty="0"/>
                  <a:t>…</a:t>
                </a:r>
                <a:endParaRPr kumimoji="1" lang="ja-JP" altLang="en-US" sz="3200" b="1" dirty="0"/>
              </a:p>
            </p:txBody>
          </p:sp>
        </p:grpSp>
        <p:grpSp>
          <p:nvGrpSpPr>
            <p:cNvPr id="19" name="グループ化 18">
              <a:extLst>
                <a:ext uri="{FF2B5EF4-FFF2-40B4-BE49-F238E27FC236}">
                  <a16:creationId xmlns:a16="http://schemas.microsoft.com/office/drawing/2014/main" id="{A229DBFE-835F-4680-8F26-1B9AD161F655}"/>
                </a:ext>
              </a:extLst>
            </p:cNvPr>
            <p:cNvGrpSpPr/>
            <p:nvPr/>
          </p:nvGrpSpPr>
          <p:grpSpPr>
            <a:xfrm>
              <a:off x="7207780" y="3836017"/>
              <a:ext cx="720080" cy="706480"/>
              <a:chOff x="1619672" y="3105040"/>
              <a:chExt cx="720080" cy="706480"/>
            </a:xfrm>
          </p:grpSpPr>
          <p:sp>
            <p:nvSpPr>
              <p:cNvPr id="20" name="吹き出し: 円形 19">
                <a:extLst>
                  <a:ext uri="{FF2B5EF4-FFF2-40B4-BE49-F238E27FC236}">
                    <a16:creationId xmlns:a16="http://schemas.microsoft.com/office/drawing/2014/main" id="{80D42FA6-67AD-41B1-A6D3-432871FE6206}"/>
                  </a:ext>
                </a:extLst>
              </p:cNvPr>
              <p:cNvSpPr/>
              <p:nvPr/>
            </p:nvSpPr>
            <p:spPr>
              <a:xfrm>
                <a:off x="1619672" y="3340854"/>
                <a:ext cx="720080" cy="470666"/>
              </a:xfrm>
              <a:prstGeom prst="wedgeEllipseCallout">
                <a:avLst>
                  <a:gd name="adj1" fmla="val -58244"/>
                  <a:gd name="adj2" fmla="val 64649"/>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1" name="テキスト ボックス 20">
                <a:extLst>
                  <a:ext uri="{FF2B5EF4-FFF2-40B4-BE49-F238E27FC236}">
                    <a16:creationId xmlns:a16="http://schemas.microsoft.com/office/drawing/2014/main" id="{C62EC072-D00E-4768-A532-4F63CDEAA6AA}"/>
                  </a:ext>
                </a:extLst>
              </p:cNvPr>
              <p:cNvSpPr txBox="1"/>
              <p:nvPr/>
            </p:nvSpPr>
            <p:spPr>
              <a:xfrm>
                <a:off x="1645096" y="3105040"/>
                <a:ext cx="544916" cy="584775"/>
              </a:xfrm>
              <a:prstGeom prst="rect">
                <a:avLst/>
              </a:prstGeom>
              <a:noFill/>
            </p:spPr>
            <p:txBody>
              <a:bodyPr wrap="square" rtlCol="0">
                <a:spAutoFit/>
              </a:bodyPr>
              <a:lstStyle/>
              <a:p>
                <a:r>
                  <a:rPr kumimoji="1" lang="en-US" altLang="ja-JP" sz="3200" b="1" dirty="0"/>
                  <a:t>…</a:t>
                </a:r>
                <a:endParaRPr kumimoji="1" lang="ja-JP" altLang="en-US" sz="3200" b="1" dirty="0"/>
              </a:p>
            </p:txBody>
          </p:sp>
        </p:grpSp>
      </p:grpSp>
    </p:spTree>
    <p:extLst>
      <p:ext uri="{BB962C8B-B14F-4D97-AF65-F5344CB8AC3E}">
        <p14:creationId xmlns:p14="http://schemas.microsoft.com/office/powerpoint/2010/main" val="3131500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a:extLst>
              <a:ext uri="{FF2B5EF4-FFF2-40B4-BE49-F238E27FC236}">
                <a16:creationId xmlns:a16="http://schemas.microsoft.com/office/drawing/2014/main" id="{7E6F5063-D9ED-4AAD-88C2-A0EADE5F5940}"/>
              </a:ext>
            </a:extLst>
          </p:cNvPr>
          <p:cNvPicPr>
            <a:picLocks noChangeAspect="1"/>
          </p:cNvPicPr>
          <p:nvPr/>
        </p:nvPicPr>
        <p:blipFill>
          <a:blip r:embed="rId3"/>
          <a:stretch>
            <a:fillRect/>
          </a:stretch>
        </p:blipFill>
        <p:spPr>
          <a:xfrm>
            <a:off x="1241521" y="3582003"/>
            <a:ext cx="4842773" cy="2731281"/>
          </a:xfrm>
          <a:prstGeom prst="rect">
            <a:avLst/>
          </a:prstGeom>
        </p:spPr>
      </p:pic>
      <p:sp>
        <p:nvSpPr>
          <p:cNvPr id="3" name="コンテンツ プレースホルダー 2">
            <a:extLst>
              <a:ext uri="{FF2B5EF4-FFF2-40B4-BE49-F238E27FC236}">
                <a16:creationId xmlns:a16="http://schemas.microsoft.com/office/drawing/2014/main" id="{8D92835E-45E6-479A-AC6A-592B2CAB2210}"/>
              </a:ext>
            </a:extLst>
          </p:cNvPr>
          <p:cNvSpPr>
            <a:spLocks noGrp="1"/>
          </p:cNvSpPr>
          <p:nvPr>
            <p:ph sz="half" idx="1"/>
          </p:nvPr>
        </p:nvSpPr>
        <p:spPr>
          <a:xfrm>
            <a:off x="396688" y="1466640"/>
            <a:ext cx="7886701" cy="668663"/>
          </a:xfrm>
        </p:spPr>
        <p:txBody>
          <a:bodyPr>
            <a:normAutofit/>
          </a:bodyPr>
          <a:lstStyle/>
          <a:p>
            <a:r>
              <a:rPr kumimoji="1" lang="ja-JP" altLang="en-US" sz="3600" dirty="0">
                <a:latin typeface="+mn-ea"/>
              </a:rPr>
              <a:t>見通しが立てられる約束を決める。</a:t>
            </a:r>
          </a:p>
        </p:txBody>
      </p:sp>
      <p:sp>
        <p:nvSpPr>
          <p:cNvPr id="2" name="タイトル 1">
            <a:extLst>
              <a:ext uri="{FF2B5EF4-FFF2-40B4-BE49-F238E27FC236}">
                <a16:creationId xmlns:a16="http://schemas.microsoft.com/office/drawing/2014/main" id="{926262E4-A18B-4979-8955-DB87DA1C5A41}"/>
              </a:ext>
            </a:extLst>
          </p:cNvPr>
          <p:cNvSpPr>
            <a:spLocks noGrp="1"/>
          </p:cNvSpPr>
          <p:nvPr>
            <p:ph type="title"/>
          </p:nvPr>
        </p:nvSpPr>
        <p:spPr/>
        <p:txBody>
          <a:bodyPr/>
          <a:lstStyle/>
          <a:p>
            <a:r>
              <a:rPr lang="ja-JP" altLang="en-US" dirty="0"/>
              <a:t>３才をすぎたら</a:t>
            </a:r>
            <a:endParaRPr kumimoji="1" lang="ja-JP" altLang="en-US" dirty="0"/>
          </a:p>
        </p:txBody>
      </p:sp>
      <p:grpSp>
        <p:nvGrpSpPr>
          <p:cNvPr id="10" name="グループ化 9">
            <a:extLst>
              <a:ext uri="{FF2B5EF4-FFF2-40B4-BE49-F238E27FC236}">
                <a16:creationId xmlns:a16="http://schemas.microsoft.com/office/drawing/2014/main" id="{119BF654-5EC4-4884-A057-D26DF2151DE5}"/>
              </a:ext>
            </a:extLst>
          </p:cNvPr>
          <p:cNvGrpSpPr/>
          <p:nvPr/>
        </p:nvGrpSpPr>
        <p:grpSpPr>
          <a:xfrm>
            <a:off x="424955" y="2249054"/>
            <a:ext cx="2523568" cy="1420920"/>
            <a:chOff x="548023" y="2309497"/>
            <a:chExt cx="2523568" cy="1420920"/>
          </a:xfrm>
        </p:grpSpPr>
        <p:sp>
          <p:nvSpPr>
            <p:cNvPr id="4" name="吹き出し: 円形 3">
              <a:extLst>
                <a:ext uri="{FF2B5EF4-FFF2-40B4-BE49-F238E27FC236}">
                  <a16:creationId xmlns:a16="http://schemas.microsoft.com/office/drawing/2014/main" id="{B9E29C3A-5B9A-44C8-9F01-DFBA17C730E5}"/>
                </a:ext>
              </a:extLst>
            </p:cNvPr>
            <p:cNvSpPr/>
            <p:nvPr/>
          </p:nvSpPr>
          <p:spPr>
            <a:xfrm>
              <a:off x="548023" y="2309497"/>
              <a:ext cx="2489926" cy="1420920"/>
            </a:xfrm>
            <a:prstGeom prst="wedgeEllipseCallout">
              <a:avLst>
                <a:gd name="adj1" fmla="val 39626"/>
                <a:gd name="adj2" fmla="val 54534"/>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E7CF19BE-F568-4B8E-B244-BDCE6698F163}"/>
                </a:ext>
              </a:extLst>
            </p:cNvPr>
            <p:cNvSpPr txBox="1"/>
            <p:nvPr/>
          </p:nvSpPr>
          <p:spPr>
            <a:xfrm>
              <a:off x="837458" y="2618886"/>
              <a:ext cx="2234133" cy="830997"/>
            </a:xfrm>
            <a:prstGeom prst="rect">
              <a:avLst/>
            </a:prstGeom>
            <a:noFill/>
          </p:spPr>
          <p:txBody>
            <a:bodyPr wrap="square" rtlCol="0">
              <a:spAutoFit/>
            </a:bodyPr>
            <a:lstStyle/>
            <a:p>
              <a:r>
                <a:rPr kumimoji="1" lang="ja-JP" altLang="en-US" sz="2400" b="1" dirty="0">
                  <a:latin typeface="+mn-ea"/>
                </a:rPr>
                <a:t>みる動画は</a:t>
              </a:r>
              <a:endParaRPr kumimoji="1" lang="en-US" altLang="ja-JP" sz="2400" b="1" dirty="0">
                <a:latin typeface="+mn-ea"/>
              </a:endParaRPr>
            </a:p>
            <a:p>
              <a:r>
                <a:rPr lang="ja-JP" altLang="en-US" sz="2400" b="1" dirty="0">
                  <a:latin typeface="+mn-ea"/>
                </a:rPr>
                <a:t>２つまでよ。</a:t>
              </a:r>
              <a:endParaRPr kumimoji="1" lang="ja-JP" altLang="en-US" sz="2400" b="1" dirty="0">
                <a:latin typeface="+mn-ea"/>
              </a:endParaRPr>
            </a:p>
          </p:txBody>
        </p:sp>
      </p:grpSp>
      <p:grpSp>
        <p:nvGrpSpPr>
          <p:cNvPr id="12" name="グループ化 11">
            <a:extLst>
              <a:ext uri="{FF2B5EF4-FFF2-40B4-BE49-F238E27FC236}">
                <a16:creationId xmlns:a16="http://schemas.microsoft.com/office/drawing/2014/main" id="{50DD490D-FC71-488B-818F-F007A7A85B0A}"/>
              </a:ext>
            </a:extLst>
          </p:cNvPr>
          <p:cNvGrpSpPr/>
          <p:nvPr/>
        </p:nvGrpSpPr>
        <p:grpSpPr>
          <a:xfrm>
            <a:off x="3325562" y="2114352"/>
            <a:ext cx="3069070" cy="1395344"/>
            <a:chOff x="3231122" y="2267423"/>
            <a:chExt cx="3069070" cy="1395344"/>
          </a:xfrm>
        </p:grpSpPr>
        <p:sp>
          <p:nvSpPr>
            <p:cNvPr id="9" name="吹き出し: 円形 8">
              <a:extLst>
                <a:ext uri="{FF2B5EF4-FFF2-40B4-BE49-F238E27FC236}">
                  <a16:creationId xmlns:a16="http://schemas.microsoft.com/office/drawing/2014/main" id="{6F4BC0EC-375A-4015-A765-CF1A318079F9}"/>
                </a:ext>
              </a:extLst>
            </p:cNvPr>
            <p:cNvSpPr/>
            <p:nvPr/>
          </p:nvSpPr>
          <p:spPr>
            <a:xfrm>
              <a:off x="3231122" y="2267423"/>
              <a:ext cx="2874931" cy="1395344"/>
            </a:xfrm>
            <a:prstGeom prst="wedgeEllipseCallout">
              <a:avLst>
                <a:gd name="adj1" fmla="val -41330"/>
                <a:gd name="adj2" fmla="val 52472"/>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sp>
          <p:nvSpPr>
            <p:cNvPr id="14" name="テキスト ボックス 13">
              <a:extLst>
                <a:ext uri="{FF2B5EF4-FFF2-40B4-BE49-F238E27FC236}">
                  <a16:creationId xmlns:a16="http://schemas.microsoft.com/office/drawing/2014/main" id="{78727623-B065-41AE-A0A7-3263DFA3EB29}"/>
                </a:ext>
              </a:extLst>
            </p:cNvPr>
            <p:cNvSpPr txBox="1"/>
            <p:nvPr/>
          </p:nvSpPr>
          <p:spPr>
            <a:xfrm>
              <a:off x="3456258" y="2546327"/>
              <a:ext cx="2843934" cy="830997"/>
            </a:xfrm>
            <a:prstGeom prst="rect">
              <a:avLst/>
            </a:prstGeom>
            <a:noFill/>
          </p:spPr>
          <p:txBody>
            <a:bodyPr wrap="square" rtlCol="0">
              <a:spAutoFit/>
            </a:bodyPr>
            <a:lstStyle/>
            <a:p>
              <a:r>
                <a:rPr kumimoji="1" lang="ja-JP" altLang="en-US" sz="2400" b="1" dirty="0">
                  <a:latin typeface="+mn-ea"/>
                </a:rPr>
                <a:t>長い針が</a:t>
              </a:r>
              <a:endParaRPr kumimoji="1" lang="en-US" altLang="ja-JP" sz="2400" b="1" dirty="0">
                <a:latin typeface="+mn-ea"/>
              </a:endParaRPr>
            </a:p>
            <a:p>
              <a:r>
                <a:rPr lang="ja-JP" altLang="en-US" sz="2400" b="1" dirty="0">
                  <a:latin typeface="+mn-ea"/>
                </a:rPr>
                <a:t>上にいくまでよ。</a:t>
              </a:r>
              <a:endParaRPr kumimoji="1" lang="ja-JP" altLang="en-US" sz="2400" b="1" dirty="0">
                <a:latin typeface="+mn-ea"/>
              </a:endParaRPr>
            </a:p>
          </p:txBody>
        </p:sp>
      </p:grpSp>
      <p:grpSp>
        <p:nvGrpSpPr>
          <p:cNvPr id="13" name="グループ化 12">
            <a:extLst>
              <a:ext uri="{FF2B5EF4-FFF2-40B4-BE49-F238E27FC236}">
                <a16:creationId xmlns:a16="http://schemas.microsoft.com/office/drawing/2014/main" id="{5E2D03FF-D47F-46FC-B63E-B0E881E60F3F}"/>
              </a:ext>
            </a:extLst>
          </p:cNvPr>
          <p:cNvGrpSpPr/>
          <p:nvPr/>
        </p:nvGrpSpPr>
        <p:grpSpPr>
          <a:xfrm>
            <a:off x="6084294" y="2769190"/>
            <a:ext cx="2766975" cy="3471787"/>
            <a:chOff x="6084294" y="2769190"/>
            <a:chExt cx="2766975" cy="3471787"/>
          </a:xfrm>
        </p:grpSpPr>
        <p:sp>
          <p:nvSpPr>
            <p:cNvPr id="6" name="吹き出し: 円形 5">
              <a:extLst>
                <a:ext uri="{FF2B5EF4-FFF2-40B4-BE49-F238E27FC236}">
                  <a16:creationId xmlns:a16="http://schemas.microsoft.com/office/drawing/2014/main" id="{0E81613B-C739-4D72-B3BE-8060AB41DA2B}"/>
                </a:ext>
              </a:extLst>
            </p:cNvPr>
            <p:cNvSpPr/>
            <p:nvPr/>
          </p:nvSpPr>
          <p:spPr>
            <a:xfrm>
              <a:off x="6106053" y="2769190"/>
              <a:ext cx="2745216" cy="1625626"/>
            </a:xfrm>
            <a:prstGeom prst="wedgeEllipseCallout">
              <a:avLst>
                <a:gd name="adj1" fmla="val -58621"/>
                <a:gd name="adj2" fmla="val 35821"/>
              </a:avLst>
            </a:prstGeom>
            <a:ln w="38100">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400" b="1" dirty="0">
                  <a:solidFill>
                    <a:schemeClr val="accent2">
                      <a:lumMod val="75000"/>
                    </a:schemeClr>
                  </a:solidFill>
                  <a:latin typeface="+mn-ea"/>
                </a:rPr>
                <a:t>お父さんが帰ってくる</a:t>
              </a:r>
              <a:endParaRPr kumimoji="1" lang="en-US" altLang="ja-JP" sz="2400" b="1" dirty="0">
                <a:solidFill>
                  <a:schemeClr val="accent2">
                    <a:lumMod val="75000"/>
                  </a:schemeClr>
                </a:solidFill>
                <a:latin typeface="+mn-ea"/>
              </a:endParaRPr>
            </a:p>
            <a:p>
              <a:pPr algn="ctr"/>
              <a:r>
                <a:rPr kumimoji="1" lang="ja-JP" altLang="en-US" sz="2400" b="1" dirty="0">
                  <a:solidFill>
                    <a:schemeClr val="accent2">
                      <a:lumMod val="75000"/>
                    </a:schemeClr>
                  </a:solidFill>
                  <a:latin typeface="+mn-ea"/>
                </a:rPr>
                <a:t>までね。</a:t>
              </a:r>
            </a:p>
          </p:txBody>
        </p:sp>
        <p:sp>
          <p:nvSpPr>
            <p:cNvPr id="15" name="テキスト ボックス 14">
              <a:extLst>
                <a:ext uri="{FF2B5EF4-FFF2-40B4-BE49-F238E27FC236}">
                  <a16:creationId xmlns:a16="http://schemas.microsoft.com/office/drawing/2014/main" id="{75A55091-ECD6-4713-AF63-D66DC6BB9CCB}"/>
                </a:ext>
              </a:extLst>
            </p:cNvPr>
            <p:cNvSpPr txBox="1"/>
            <p:nvPr/>
          </p:nvSpPr>
          <p:spPr>
            <a:xfrm>
              <a:off x="7668345" y="3389440"/>
              <a:ext cx="1161166" cy="1446550"/>
            </a:xfrm>
            <a:prstGeom prst="rect">
              <a:avLst/>
            </a:prstGeom>
            <a:noFill/>
          </p:spPr>
          <p:txBody>
            <a:bodyPr wrap="square" rtlCol="0">
              <a:spAutoFit/>
            </a:bodyPr>
            <a:lstStyle/>
            <a:p>
              <a:r>
                <a:rPr kumimoji="1" lang="ja-JP" altLang="en-US" sz="8800" dirty="0">
                  <a:solidFill>
                    <a:srgbClr val="FF0000"/>
                  </a:solidFill>
                  <a:latin typeface="HGPｺﾞｼｯｸM" panose="020B0600000000000000" pitchFamily="50" charset="-128"/>
                  <a:ea typeface="HGPｺﾞｼｯｸM" panose="020B0600000000000000" pitchFamily="50" charset="-128"/>
                </a:rPr>
                <a:t>✖</a:t>
              </a:r>
            </a:p>
          </p:txBody>
        </p:sp>
        <p:sp>
          <p:nvSpPr>
            <p:cNvPr id="20" name="コンテンツ プレースホルダー 2">
              <a:extLst>
                <a:ext uri="{FF2B5EF4-FFF2-40B4-BE49-F238E27FC236}">
                  <a16:creationId xmlns:a16="http://schemas.microsoft.com/office/drawing/2014/main" id="{6B3D6572-5EF2-4CA5-9663-F78D78DBF1BD}"/>
                </a:ext>
              </a:extLst>
            </p:cNvPr>
            <p:cNvSpPr txBox="1">
              <a:spLocks/>
            </p:cNvSpPr>
            <p:nvPr/>
          </p:nvSpPr>
          <p:spPr>
            <a:xfrm>
              <a:off x="6084294" y="4847690"/>
              <a:ext cx="2745216" cy="1393287"/>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3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800" dirty="0">
                  <a:latin typeface="+mn-ea"/>
                </a:rPr>
                <a:t>これでは</a:t>
              </a:r>
              <a:endParaRPr lang="en-US" altLang="ja-JP" sz="2800" dirty="0">
                <a:latin typeface="+mn-ea"/>
              </a:endParaRPr>
            </a:p>
            <a:p>
              <a:pPr marL="0" indent="0">
                <a:buNone/>
              </a:pPr>
              <a:r>
                <a:rPr lang="ja-JP" altLang="en-US" sz="2800" dirty="0">
                  <a:latin typeface="+mn-ea"/>
                </a:rPr>
                <a:t>見通しが</a:t>
              </a:r>
              <a:endParaRPr lang="en-US" altLang="ja-JP" sz="2800" dirty="0">
                <a:latin typeface="+mn-ea"/>
              </a:endParaRPr>
            </a:p>
            <a:p>
              <a:pPr marL="0" indent="0">
                <a:buNone/>
              </a:pPr>
              <a:r>
                <a:rPr lang="ja-JP" altLang="en-US" sz="2800" dirty="0">
                  <a:latin typeface="+mn-ea"/>
                </a:rPr>
                <a:t>立てられない。</a:t>
              </a:r>
            </a:p>
          </p:txBody>
        </p:sp>
      </p:grpSp>
      <p:pic>
        <p:nvPicPr>
          <p:cNvPr id="8" name="図 7">
            <a:extLst>
              <a:ext uri="{FF2B5EF4-FFF2-40B4-BE49-F238E27FC236}">
                <a16:creationId xmlns:a16="http://schemas.microsoft.com/office/drawing/2014/main" id="{D0E07708-DD09-4819-A457-7B2B0FEFFB4A}"/>
              </a:ext>
            </a:extLst>
          </p:cNvPr>
          <p:cNvPicPr>
            <a:picLocks noChangeAspect="1"/>
          </p:cNvPicPr>
          <p:nvPr/>
        </p:nvPicPr>
        <p:blipFill>
          <a:blip r:embed="rId4"/>
          <a:stretch>
            <a:fillRect/>
          </a:stretch>
        </p:blipFill>
        <p:spPr>
          <a:xfrm flipH="1">
            <a:off x="1045460" y="4797152"/>
            <a:ext cx="1490451" cy="1370079"/>
          </a:xfrm>
          <a:prstGeom prst="rect">
            <a:avLst/>
          </a:prstGeom>
        </p:spPr>
      </p:pic>
    </p:spTree>
    <p:extLst>
      <p:ext uri="{BB962C8B-B14F-4D97-AF65-F5344CB8AC3E}">
        <p14:creationId xmlns:p14="http://schemas.microsoft.com/office/powerpoint/2010/main" val="2102743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E5C7108D-59E3-44FE-BE96-95CFEBE88568}"/>
              </a:ext>
            </a:extLst>
          </p:cNvPr>
          <p:cNvSpPr>
            <a:spLocks noGrp="1"/>
          </p:cNvSpPr>
          <p:nvPr>
            <p:ph sz="half" idx="1"/>
          </p:nvPr>
        </p:nvSpPr>
        <p:spPr/>
        <p:txBody>
          <a:bodyPr>
            <a:normAutofit/>
          </a:bodyPr>
          <a:lstStyle/>
          <a:p>
            <a:r>
              <a:rPr kumimoji="1" lang="ja-JP" altLang="en-US" dirty="0">
                <a:latin typeface="+mn-ea"/>
              </a:rPr>
              <a:t>スマートフォンやタブレットをおもちゃとして</a:t>
            </a:r>
            <a:r>
              <a:rPr lang="ja-JP" altLang="en-US" dirty="0">
                <a:latin typeface="+mn-ea"/>
              </a:rPr>
              <a:t>与えない</a:t>
            </a:r>
            <a:r>
              <a:rPr kumimoji="1" lang="ja-JP" altLang="en-US" dirty="0">
                <a:latin typeface="+mn-ea"/>
              </a:rPr>
              <a:t>で！</a:t>
            </a:r>
          </a:p>
        </p:txBody>
      </p:sp>
      <p:sp>
        <p:nvSpPr>
          <p:cNvPr id="2" name="タイトル 1">
            <a:extLst>
              <a:ext uri="{FF2B5EF4-FFF2-40B4-BE49-F238E27FC236}">
                <a16:creationId xmlns:a16="http://schemas.microsoft.com/office/drawing/2014/main" id="{217E571D-DB7A-444F-9D35-AA1898FD7E50}"/>
              </a:ext>
            </a:extLst>
          </p:cNvPr>
          <p:cNvSpPr>
            <a:spLocks noGrp="1"/>
          </p:cNvSpPr>
          <p:nvPr>
            <p:ph type="title"/>
          </p:nvPr>
        </p:nvSpPr>
        <p:spPr/>
        <p:txBody>
          <a:bodyPr>
            <a:noAutofit/>
          </a:bodyPr>
          <a:lstStyle/>
          <a:p>
            <a:r>
              <a:rPr kumimoji="1" lang="ja-JP" altLang="en-US" sz="3600" dirty="0"/>
              <a:t>最初はあくまで「貸しあたえる」</a:t>
            </a:r>
          </a:p>
        </p:txBody>
      </p:sp>
      <p:pic>
        <p:nvPicPr>
          <p:cNvPr id="5" name="図 4" descr="物体 が含まれている画像&#10;&#10;自動的に生成された説明">
            <a:extLst>
              <a:ext uri="{FF2B5EF4-FFF2-40B4-BE49-F238E27FC236}">
                <a16:creationId xmlns:a16="http://schemas.microsoft.com/office/drawing/2014/main" id="{15159ABD-E106-4DD3-A22A-7495EDF18161}"/>
              </a:ext>
            </a:extLst>
          </p:cNvPr>
          <p:cNvPicPr>
            <a:picLocks noChangeAspect="1"/>
          </p:cNvPicPr>
          <p:nvPr/>
        </p:nvPicPr>
        <p:blipFill>
          <a:blip r:embed="rId3"/>
          <a:stretch>
            <a:fillRect/>
          </a:stretch>
        </p:blipFill>
        <p:spPr>
          <a:xfrm>
            <a:off x="2483768" y="3294899"/>
            <a:ext cx="3147023" cy="2347194"/>
          </a:xfrm>
          <a:prstGeom prst="rect">
            <a:avLst/>
          </a:prstGeom>
        </p:spPr>
      </p:pic>
      <p:sp>
        <p:nvSpPr>
          <p:cNvPr id="9" name="コンテンツ プレースホルダー 2">
            <a:extLst>
              <a:ext uri="{FF2B5EF4-FFF2-40B4-BE49-F238E27FC236}">
                <a16:creationId xmlns:a16="http://schemas.microsoft.com/office/drawing/2014/main" id="{CC73E9D5-D0DF-45B5-8927-ECC45B78F40A}"/>
              </a:ext>
            </a:extLst>
          </p:cNvPr>
          <p:cNvSpPr txBox="1">
            <a:spLocks/>
          </p:cNvSpPr>
          <p:nvPr/>
        </p:nvSpPr>
        <p:spPr>
          <a:xfrm>
            <a:off x="1687517" y="5877272"/>
            <a:ext cx="6486053" cy="443712"/>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3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latin typeface="+mn-ea"/>
              </a:rPr>
              <a:t>最初は保護者からの「貸与物」として。</a:t>
            </a:r>
          </a:p>
        </p:txBody>
      </p:sp>
      <p:grpSp>
        <p:nvGrpSpPr>
          <p:cNvPr id="4" name="グループ化 3">
            <a:extLst>
              <a:ext uri="{FF2B5EF4-FFF2-40B4-BE49-F238E27FC236}">
                <a16:creationId xmlns:a16="http://schemas.microsoft.com/office/drawing/2014/main" id="{85C89E69-9B8E-48C7-A362-44D95887D6F1}"/>
              </a:ext>
            </a:extLst>
          </p:cNvPr>
          <p:cNvGrpSpPr/>
          <p:nvPr/>
        </p:nvGrpSpPr>
        <p:grpSpPr>
          <a:xfrm>
            <a:off x="5148064" y="2751485"/>
            <a:ext cx="2528466" cy="1117987"/>
            <a:chOff x="4948814" y="2677751"/>
            <a:chExt cx="2528466" cy="1117987"/>
          </a:xfrm>
        </p:grpSpPr>
        <p:sp>
          <p:nvSpPr>
            <p:cNvPr id="11" name="吹き出し: 円形 10">
              <a:extLst>
                <a:ext uri="{FF2B5EF4-FFF2-40B4-BE49-F238E27FC236}">
                  <a16:creationId xmlns:a16="http://schemas.microsoft.com/office/drawing/2014/main" id="{F8257F3D-3E5B-4ABA-B89E-124E06DD41EB}"/>
                </a:ext>
              </a:extLst>
            </p:cNvPr>
            <p:cNvSpPr/>
            <p:nvPr/>
          </p:nvSpPr>
          <p:spPr>
            <a:xfrm>
              <a:off x="4948814" y="2677751"/>
              <a:ext cx="2528466" cy="1117987"/>
            </a:xfrm>
            <a:prstGeom prst="wedgeEllipseCallout">
              <a:avLst>
                <a:gd name="adj1" fmla="val -60052"/>
                <a:gd name="adj2" fmla="val 53543"/>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A0E1578A-ECE3-4DA3-815D-9BC20CD6ABB3}"/>
                </a:ext>
              </a:extLst>
            </p:cNvPr>
            <p:cNvSpPr txBox="1"/>
            <p:nvPr/>
          </p:nvSpPr>
          <p:spPr>
            <a:xfrm>
              <a:off x="5245033" y="2990293"/>
              <a:ext cx="2232247" cy="461665"/>
            </a:xfrm>
            <a:prstGeom prst="rect">
              <a:avLst/>
            </a:prstGeom>
            <a:noFill/>
          </p:spPr>
          <p:txBody>
            <a:bodyPr wrap="square" rtlCol="0">
              <a:spAutoFit/>
            </a:bodyPr>
            <a:lstStyle/>
            <a:p>
              <a:r>
                <a:rPr kumimoji="1" lang="ja-JP" altLang="en-US" sz="2400" b="1" dirty="0">
                  <a:latin typeface="+mn-ea"/>
                </a:rPr>
                <a:t>ぼくのもの！</a:t>
              </a:r>
              <a:endParaRPr kumimoji="1" lang="en-US" altLang="ja-JP" sz="2400" b="1" dirty="0">
                <a:latin typeface="+mn-ea"/>
              </a:endParaRPr>
            </a:p>
          </p:txBody>
        </p:sp>
      </p:grpSp>
      <p:sp>
        <p:nvSpPr>
          <p:cNvPr id="13" name="テキスト ボックス 12">
            <a:extLst>
              <a:ext uri="{FF2B5EF4-FFF2-40B4-BE49-F238E27FC236}">
                <a16:creationId xmlns:a16="http://schemas.microsoft.com/office/drawing/2014/main" id="{37D3DD74-AB33-4313-AD2D-2FFD299D1F89}"/>
              </a:ext>
            </a:extLst>
          </p:cNvPr>
          <p:cNvSpPr txBox="1"/>
          <p:nvPr/>
        </p:nvSpPr>
        <p:spPr>
          <a:xfrm>
            <a:off x="5858973" y="4013493"/>
            <a:ext cx="1390124" cy="1862048"/>
          </a:xfrm>
          <a:prstGeom prst="rect">
            <a:avLst/>
          </a:prstGeom>
          <a:noFill/>
        </p:spPr>
        <p:txBody>
          <a:bodyPr wrap="none" rtlCol="0">
            <a:spAutoFit/>
          </a:bodyPr>
          <a:lstStyle/>
          <a:p>
            <a:r>
              <a:rPr kumimoji="1" lang="ja-JP" altLang="en-US" sz="11500" dirty="0">
                <a:solidFill>
                  <a:srgbClr val="FF0000"/>
                </a:solidFill>
                <a:latin typeface="HGPｺﾞｼｯｸM" panose="020B0600000000000000" pitchFamily="50" charset="-128"/>
                <a:ea typeface="HGPｺﾞｼｯｸM" panose="020B0600000000000000" pitchFamily="50" charset="-128"/>
              </a:rPr>
              <a:t>✖</a:t>
            </a:r>
          </a:p>
        </p:txBody>
      </p:sp>
    </p:spTree>
    <p:extLst>
      <p:ext uri="{BB962C8B-B14F-4D97-AF65-F5344CB8AC3E}">
        <p14:creationId xmlns:p14="http://schemas.microsoft.com/office/powerpoint/2010/main" val="3381688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sz="half" idx="1"/>
          </p:nvPr>
        </p:nvSpPr>
        <p:spPr>
          <a:xfrm>
            <a:off x="559633" y="2483559"/>
            <a:ext cx="7886701" cy="945441"/>
          </a:xfrm>
        </p:spPr>
        <p:txBody>
          <a:bodyPr>
            <a:normAutofit/>
          </a:bodyPr>
          <a:lstStyle/>
          <a:p>
            <a:pPr marL="0" indent="0">
              <a:buNone/>
            </a:pPr>
            <a:r>
              <a:rPr kumimoji="1" lang="ja-JP" altLang="en-US" sz="4800" b="1" dirty="0">
                <a:latin typeface="+mn-ea"/>
              </a:rPr>
              <a:t>ペアレンタルコントロール</a:t>
            </a:r>
          </a:p>
        </p:txBody>
      </p:sp>
      <p:sp>
        <p:nvSpPr>
          <p:cNvPr id="3" name="タイトル 2"/>
          <p:cNvSpPr>
            <a:spLocks noGrp="1"/>
          </p:cNvSpPr>
          <p:nvPr>
            <p:ph type="title"/>
          </p:nvPr>
        </p:nvSpPr>
        <p:spPr>
          <a:xfrm>
            <a:off x="1185582" y="527159"/>
            <a:ext cx="7958418" cy="697099"/>
          </a:xfrm>
        </p:spPr>
        <p:txBody>
          <a:bodyPr/>
          <a:lstStyle/>
          <a:p>
            <a:r>
              <a:rPr kumimoji="1" lang="ja-JP" altLang="en-US" dirty="0"/>
              <a:t>知っていますか？</a:t>
            </a:r>
          </a:p>
        </p:txBody>
      </p:sp>
      <p:sp>
        <p:nvSpPr>
          <p:cNvPr id="4" name="テキスト ボックス 3">
            <a:extLst>
              <a:ext uri="{FF2B5EF4-FFF2-40B4-BE49-F238E27FC236}">
                <a16:creationId xmlns:a16="http://schemas.microsoft.com/office/drawing/2014/main" id="{E71D78CD-9472-4515-BF46-284B062212FF}"/>
              </a:ext>
            </a:extLst>
          </p:cNvPr>
          <p:cNvSpPr txBox="1"/>
          <p:nvPr/>
        </p:nvSpPr>
        <p:spPr>
          <a:xfrm>
            <a:off x="559633" y="3861048"/>
            <a:ext cx="7366119" cy="132343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子どもの安全のための</a:t>
            </a:r>
            <a:endParaRPr kumimoji="1" lang="en-US" altLang="ja-JP" sz="4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保護者による機能制限のこと。</a:t>
            </a:r>
            <a:endParaRPr kumimoji="1" lang="en-US" altLang="ja-JP" sz="4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874627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p:cNvSpPr>
            <a:spLocks noGrp="1"/>
          </p:cNvSpPr>
          <p:nvPr>
            <p:ph sz="half" idx="1"/>
          </p:nvPr>
        </p:nvSpPr>
        <p:spPr>
          <a:xfrm>
            <a:off x="1114333" y="1233128"/>
            <a:ext cx="7886701" cy="5404155"/>
          </a:xfrm>
          <a:solidFill>
            <a:schemeClr val="bg1"/>
          </a:solidFill>
        </p:spPr>
        <p:txBody>
          <a:bodyPr>
            <a:normAutofit fontScale="92500" lnSpcReduction="10000"/>
          </a:bodyPr>
          <a:lstStyle/>
          <a:p>
            <a:pPr algn="r">
              <a:lnSpc>
                <a:spcPct val="100000"/>
              </a:lnSpc>
              <a:spcBef>
                <a:spcPts val="600"/>
              </a:spcBef>
            </a:pPr>
            <a:r>
              <a:rPr lang="ja-JP" altLang="en-US" sz="1000" dirty="0"/>
              <a:t>独立行政法人情報処理推進機構</a:t>
            </a:r>
            <a:br>
              <a:rPr lang="ja-JP" altLang="en-US" sz="1000" dirty="0"/>
            </a:br>
            <a:r>
              <a:rPr lang="ja-JP" altLang="en-US" sz="1000" dirty="0"/>
              <a:t>セキュリティセンター</a:t>
            </a:r>
            <a:br>
              <a:rPr lang="ja-JP" altLang="en-US" sz="1000" dirty="0"/>
            </a:br>
            <a:endParaRPr lang="ja-JP" altLang="en-US" sz="1000" dirty="0"/>
          </a:p>
          <a:p>
            <a:pPr>
              <a:lnSpc>
                <a:spcPct val="100000"/>
              </a:lnSpc>
              <a:spcBef>
                <a:spcPts val="600"/>
              </a:spcBef>
            </a:pPr>
            <a:r>
              <a:rPr lang="ja-JP" altLang="en-US" sz="1000" dirty="0"/>
              <a:t> 　「安全教室指導用教材」は、インターネット安全教室での利用を目的に独立行政法人情報処理推進機構（</a:t>
            </a:r>
            <a:r>
              <a:rPr lang="en-US" altLang="ja-JP" sz="1000" dirty="0"/>
              <a:t>IPA</a:t>
            </a:r>
            <a:r>
              <a:rPr lang="ja-JP" altLang="en-US" sz="1000" dirty="0"/>
              <a:t>）（以下「</a:t>
            </a:r>
            <a:r>
              <a:rPr lang="en-US" altLang="ja-JP" sz="1000" dirty="0"/>
              <a:t>IPA</a:t>
            </a:r>
            <a:r>
              <a:rPr lang="ja-JP" altLang="en-US" sz="1000" dirty="0"/>
              <a:t>」という。）が作成した教材、およびこれを用いて指導するためのポイントをまとめた講義要領（今後に作成され得る各々の改訂版を含む。）です。なお、改訂版が利用可能となった後は、専ら改訂版をご利用ください。</a:t>
            </a:r>
            <a:br>
              <a:rPr lang="ja-JP" altLang="en-US" sz="1000" dirty="0"/>
            </a:br>
            <a:r>
              <a:rPr lang="ja-JP" altLang="en-US" sz="1000" dirty="0"/>
              <a:t>　</a:t>
            </a:r>
            <a:r>
              <a:rPr lang="en-US" altLang="ja-JP" sz="1000" dirty="0"/>
              <a:t>IPA</a:t>
            </a:r>
            <a:r>
              <a:rPr lang="ja-JP" altLang="en-US" sz="1000" dirty="0"/>
              <a:t>は、本利用規約に同意いただくことを条件として、「安全教室指導用教材」の利用を無償で許諾します。有償セミナー等での利用を希望する場合は、事前に </a:t>
            </a:r>
            <a:r>
              <a:rPr lang="en-US" altLang="ja-JP" sz="1000" dirty="0"/>
              <a:t>IPA </a:t>
            </a:r>
            <a:r>
              <a:rPr lang="ja-JP" altLang="en-US" sz="1000" dirty="0"/>
              <a:t>に申し出て別途許諾を得てください。</a:t>
            </a:r>
          </a:p>
          <a:p>
            <a:pPr marL="228600" indent="-228600">
              <a:lnSpc>
                <a:spcPct val="100000"/>
              </a:lnSpc>
              <a:spcBef>
                <a:spcPts val="600"/>
              </a:spcBef>
              <a:buFont typeface="+mj-lt"/>
              <a:buAutoNum type="arabicPeriod"/>
            </a:pPr>
            <a:r>
              <a:rPr lang="ja-JP" altLang="en-US" sz="1000" dirty="0"/>
              <a:t> 「安全教室指導用教材」に関する著作権その他すべての権利は独立行政法人情報処理推進機構（</a:t>
            </a:r>
            <a:r>
              <a:rPr lang="en-US" altLang="ja-JP" sz="1000" dirty="0"/>
              <a:t>IPA</a:t>
            </a:r>
            <a:r>
              <a:rPr lang="ja-JP" altLang="en-US" sz="1000" dirty="0"/>
              <a:t>）が保有しており、国際条約、著作権法その他の法律により保護されています。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「安全教室指導用教材」は、情報セキュリティや情報モラルの教育、普及の目的に限り、無償の授業、各種セミナーや研修等にご利用いただけます。</a:t>
            </a:r>
            <a:endParaRPr lang="en-US" altLang="ja-JP" sz="1000" dirty="0"/>
          </a:p>
          <a:p>
            <a:pPr marL="228600" indent="-228600">
              <a:lnSpc>
                <a:spcPct val="100000"/>
              </a:lnSpc>
              <a:spcBef>
                <a:spcPts val="600"/>
              </a:spcBef>
              <a:buFont typeface="+mj-lt"/>
              <a:buAutoNum type="arabicPeriod"/>
            </a:pPr>
            <a:r>
              <a:rPr lang="ja-JP" altLang="en-US" sz="1000" dirty="0"/>
              <a:t>必要な範囲での複製（生徒等受講者への配布のための複製を含む。）は可能とします。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は原文のまま利用してください。ただし、グラフの形式を変える、文体を変える等、単なる表記形式のみの変更は可能とし、また、具体的な利用場面においてやむを得ない場合であって、かつ前記目的のために必要な場合には、その必要な範囲で、利用者の責任において、文意を変えず、かつ原文のままでないことが容易にわかるように明記または明示（例「～を基に作成」等）することを条件として、文面の一部改変等を可能とし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「安全教室指導用教材」の中のデータやグラフ・図表・イラスト・映像等の全部または一部を引用等した場合、本利用規約に同意したものとみなします。</a:t>
            </a:r>
          </a:p>
          <a:p>
            <a:pPr marL="228600" indent="-228600">
              <a:lnSpc>
                <a:spcPct val="100000"/>
              </a:lnSpc>
              <a:spcBef>
                <a:spcPts val="600"/>
              </a:spcBef>
              <a:buFont typeface="+mj-lt"/>
              <a:buAutoNum type="arabicPeriod"/>
            </a:pPr>
            <a:r>
              <a:rPr lang="ja-JP" altLang="en-US" sz="1000" dirty="0"/>
              <a:t>いかなる形で利用する場合においても「安全教室指導用教材」を利用する際は、出典（</a:t>
            </a:r>
            <a:r>
              <a:rPr lang="en-US" altLang="ja-JP" sz="1000" dirty="0"/>
              <a:t>IPA</a:t>
            </a:r>
            <a:r>
              <a:rPr lang="ja-JP" altLang="en-US" sz="1000" dirty="0"/>
              <a:t>の名称、資料名（「安全教室指導用教材」）、</a:t>
            </a:r>
            <a:r>
              <a:rPr lang="en-US" altLang="ja-JP" sz="1000" dirty="0"/>
              <a:t>URL</a:t>
            </a:r>
            <a:r>
              <a:rPr lang="ja-JP" altLang="en-US" sz="1000" dirty="0"/>
              <a:t>等）を容易に判る態様で明記または明示してください。</a:t>
            </a:r>
          </a:p>
          <a:p>
            <a:pPr marL="228600" indent="-228600">
              <a:lnSpc>
                <a:spcPct val="100000"/>
              </a:lnSpc>
              <a:spcBef>
                <a:spcPts val="600"/>
              </a:spcBef>
              <a:buFont typeface="+mj-lt"/>
              <a:buAutoNum type="arabicPeriod"/>
            </a:pPr>
            <a:r>
              <a:rPr lang="ja-JP" altLang="en-US" sz="1000" dirty="0"/>
              <a:t>「安全教室指導用教材」を利用する部分と利用者が自ら作成する部分が混在した教材等を作成する場合、「安全教室指導用教材」利用部分か、利用者自身による作成部分かが容易かつ明確に判別できるようにしてください。なお、利用者は、自己の作成部分について全ての責任を負うものとします。</a:t>
            </a:r>
          </a:p>
          <a:p>
            <a:pPr marL="228600" indent="-228600">
              <a:lnSpc>
                <a:spcPct val="100000"/>
              </a:lnSpc>
              <a:spcBef>
                <a:spcPts val="600"/>
              </a:spcBef>
              <a:buFont typeface="+mj-lt"/>
              <a:buAutoNum type="arabicPeriod"/>
            </a:pPr>
            <a:r>
              <a:rPr lang="ja-JP" altLang="en-US" sz="1000" dirty="0"/>
              <a:t>「安全教室指導用教材」（本項においては、利用者が自ら作成する部分が混在する場合を含む）の二次利用を希望する者に対して複製物を配布する場合には、相手先に本利用規約を配布するなどにより、相手先が「安全教室指導用教材」（利用者が自ら新たに作成した部分を除く）を利用する際には本利用規約に同意する必要があることを伝えてください。</a:t>
            </a:r>
          </a:p>
          <a:p>
            <a:pPr marL="228600" indent="-228600">
              <a:lnSpc>
                <a:spcPct val="100000"/>
              </a:lnSpc>
              <a:spcBef>
                <a:spcPts val="600"/>
              </a:spcBef>
              <a:buFont typeface="+mj-lt"/>
              <a:buAutoNum type="arabicPeriod"/>
            </a:pPr>
            <a:r>
              <a:rPr lang="ja-JP" altLang="en-US" sz="1000" dirty="0"/>
              <a:t>「安全教室指導用教材」で提供する情報の正確性、信頼性、網羅性及び完全性については、</a:t>
            </a:r>
            <a:r>
              <a:rPr lang="en-US" altLang="ja-JP" sz="1000" dirty="0"/>
              <a:t>IPA</a:t>
            </a:r>
            <a:r>
              <a:rPr lang="ja-JP" altLang="en-US" sz="1000" dirty="0"/>
              <a:t>が保証するものではありません。</a:t>
            </a:r>
          </a:p>
          <a:p>
            <a:pPr marL="228600" indent="-228600">
              <a:lnSpc>
                <a:spcPct val="100000"/>
              </a:lnSpc>
              <a:spcBef>
                <a:spcPts val="600"/>
              </a:spcBef>
              <a:buFont typeface="+mj-lt"/>
              <a:buAutoNum type="arabicPeriod"/>
            </a:pPr>
            <a:r>
              <a:rPr lang="ja-JP" altLang="en-US" sz="1000" dirty="0"/>
              <a:t>「安全教室指導用教材」のファイルをダウンロードすることまたは利用したこと等により生じるいかなる損害（他人に対して責任を負う場合を含む。）についても</a:t>
            </a:r>
            <a:r>
              <a:rPr lang="en-US" altLang="ja-JP" sz="1000" dirty="0"/>
              <a:t>IPA</a:t>
            </a:r>
            <a:r>
              <a:rPr lang="ja-JP" altLang="en-US" sz="1000" dirty="0"/>
              <a:t>は何ら責任を負いません。</a:t>
            </a:r>
          </a:p>
          <a:p>
            <a:pPr marL="228600" indent="-228600">
              <a:lnSpc>
                <a:spcPct val="100000"/>
              </a:lnSpc>
              <a:spcBef>
                <a:spcPts val="600"/>
              </a:spcBef>
              <a:buFont typeface="+mj-lt"/>
              <a:buAutoNum type="arabicPeriod"/>
            </a:pPr>
            <a:r>
              <a:rPr lang="ja-JP" altLang="en-US" sz="1000" dirty="0"/>
              <a:t>本利用規約は予告なく改正する場合があります。その場合、改正後の内容は、それが</a:t>
            </a:r>
            <a:r>
              <a:rPr lang="en-US" altLang="ja-JP" sz="1000" dirty="0"/>
              <a:t>IPA</a:t>
            </a:r>
            <a:r>
              <a:rPr lang="ja-JP" altLang="en-US" sz="1000" dirty="0"/>
              <a:t>のウェブページ上で公表された時以降の利用に適用するものとします。</a:t>
            </a:r>
          </a:p>
          <a:p>
            <a:pPr marL="228600" indent="-228600">
              <a:lnSpc>
                <a:spcPct val="100000"/>
              </a:lnSpc>
              <a:spcBef>
                <a:spcPts val="600"/>
              </a:spcBef>
              <a:buFont typeface="+mj-lt"/>
              <a:buAutoNum type="arabicPeriod"/>
            </a:pPr>
            <a:r>
              <a:rPr lang="ja-JP" altLang="en-US" sz="1000" dirty="0"/>
              <a:t>「安全教室指導用教材」及び本利用規約に関する質問は、</a:t>
            </a:r>
            <a:r>
              <a:rPr lang="en-US" altLang="ja-JP" sz="1000" dirty="0"/>
              <a:t>net-anzen@ipa.go.jp</a:t>
            </a:r>
            <a:r>
              <a:rPr lang="ja-JP" altLang="en-US" sz="1000" dirty="0"/>
              <a:t>までお寄せください。なお、</a:t>
            </a:r>
            <a:r>
              <a:rPr lang="en-US" altLang="ja-JP" sz="1000" dirty="0"/>
              <a:t>IPA</a:t>
            </a:r>
            <a:r>
              <a:rPr lang="ja-JP" altLang="en-US" sz="1000" dirty="0"/>
              <a:t>からの応答等は、その業務に支障のない範囲内とさせていただきます。</a:t>
            </a:r>
            <a:endParaRPr lang="ja-JP" altLang="ja-JP" sz="500" dirty="0"/>
          </a:p>
        </p:txBody>
      </p:sp>
      <p:sp>
        <p:nvSpPr>
          <p:cNvPr id="9" name="タイトル 8">
            <a:extLst>
              <a:ext uri="{FF2B5EF4-FFF2-40B4-BE49-F238E27FC236}">
                <a16:creationId xmlns:a16="http://schemas.microsoft.com/office/drawing/2014/main" id="{61E9E522-7E14-4F1E-9007-13026F6160C5}"/>
              </a:ext>
            </a:extLst>
          </p:cNvPr>
          <p:cNvSpPr>
            <a:spLocks noGrp="1"/>
          </p:cNvSpPr>
          <p:nvPr>
            <p:ph type="title"/>
          </p:nvPr>
        </p:nvSpPr>
        <p:spPr/>
        <p:txBody>
          <a:bodyPr/>
          <a:lstStyle/>
          <a:p>
            <a:r>
              <a:rPr lang="ja-JP" altLang="ja-JP" dirty="0"/>
              <a:t>安全教室指導用教材利用規約</a:t>
            </a:r>
          </a:p>
        </p:txBody>
      </p:sp>
      <p:sp>
        <p:nvSpPr>
          <p:cNvPr id="2" name="テキスト ボックス 1">
            <a:extLst>
              <a:ext uri="{FF2B5EF4-FFF2-40B4-BE49-F238E27FC236}">
                <a16:creationId xmlns:a16="http://schemas.microsoft.com/office/drawing/2014/main" id="{41371A40-8044-4D96-A456-2966D5063AC6}"/>
              </a:ext>
            </a:extLst>
          </p:cNvPr>
          <p:cNvSpPr txBox="1"/>
          <p:nvPr/>
        </p:nvSpPr>
        <p:spPr>
          <a:xfrm>
            <a:off x="110359" y="82217"/>
            <a:ext cx="8890675" cy="276999"/>
          </a:xfrm>
          <a:prstGeom prst="rect">
            <a:avLst/>
          </a:prstGeom>
          <a:noFill/>
        </p:spPr>
        <p:txBody>
          <a:bodyPr wrap="square" rtlCol="0">
            <a:spAutoFit/>
          </a:bodyPr>
          <a:lstStyle/>
          <a:p>
            <a:r>
              <a:rPr kumimoji="1" lang="en-US" altLang="ja-JP" sz="1200" dirty="0">
                <a:solidFill>
                  <a:srgbClr val="FF0000"/>
                </a:solidFill>
              </a:rPr>
              <a:t>※</a:t>
            </a:r>
            <a:r>
              <a:rPr kumimoji="1" lang="ja-JP" altLang="en-US" sz="1200" dirty="0">
                <a:solidFill>
                  <a:srgbClr val="FF0000"/>
                </a:solidFill>
              </a:rPr>
              <a:t>本利用規約は、利用時には適宜削除してお使いください。なお、教材を利用した際は本利用規約に同意したものとみなします。</a:t>
            </a:r>
          </a:p>
        </p:txBody>
      </p:sp>
    </p:spTree>
    <p:extLst>
      <p:ext uri="{BB962C8B-B14F-4D97-AF65-F5344CB8AC3E}">
        <p14:creationId xmlns:p14="http://schemas.microsoft.com/office/powerpoint/2010/main" val="1623598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0557" y="514166"/>
            <a:ext cx="7723094" cy="632572"/>
          </a:xfrm>
        </p:spPr>
        <p:txBody>
          <a:bodyPr/>
          <a:lstStyle/>
          <a:p>
            <a:r>
              <a:rPr kumimoji="1" lang="ja-JP" altLang="en-US" sz="3200" dirty="0"/>
              <a:t>ペアレンタルコントロール</a:t>
            </a:r>
            <a:r>
              <a:rPr lang="ja-JP" altLang="en-US" sz="3200" dirty="0"/>
              <a:t>でできること</a:t>
            </a:r>
            <a:endParaRPr kumimoji="1" lang="ja-JP" altLang="en-US" sz="3200" dirty="0"/>
          </a:p>
        </p:txBody>
      </p:sp>
      <p:graphicFrame>
        <p:nvGraphicFramePr>
          <p:cNvPr id="3" name="表 2"/>
          <p:cNvGraphicFramePr>
            <a:graphicFrameLocks noGrp="1"/>
          </p:cNvGraphicFramePr>
          <p:nvPr>
            <p:extLst>
              <p:ext uri="{D42A27DB-BD31-4B8C-83A1-F6EECF244321}">
                <p14:modId xmlns:p14="http://schemas.microsoft.com/office/powerpoint/2010/main" val="1375565798"/>
              </p:ext>
            </p:extLst>
          </p:nvPr>
        </p:nvGraphicFramePr>
        <p:xfrm>
          <a:off x="615141" y="1671322"/>
          <a:ext cx="8038408" cy="4061934"/>
        </p:xfrm>
        <a:graphic>
          <a:graphicData uri="http://schemas.openxmlformats.org/drawingml/2006/table">
            <a:tbl>
              <a:tblPr firstRow="1" bandRow="1">
                <a:tableStyleId>{93296810-A885-4BE3-A3E7-6D5BEEA58F35}</a:tableStyleId>
              </a:tblPr>
              <a:tblGrid>
                <a:gridCol w="8038408">
                  <a:extLst>
                    <a:ext uri="{9D8B030D-6E8A-4147-A177-3AD203B41FA5}">
                      <a16:colId xmlns:a16="http://schemas.microsoft.com/office/drawing/2014/main" val="20000"/>
                    </a:ext>
                  </a:extLst>
                </a:gridCol>
              </a:tblGrid>
              <a:tr h="676989">
                <a:tc>
                  <a:txBody>
                    <a:bodyPr/>
                    <a:lstStyle/>
                    <a:p>
                      <a:r>
                        <a:rPr kumimoji="1" lang="ja-JP" altLang="en-US" sz="3600" dirty="0">
                          <a:latin typeface="+mn-ea"/>
                          <a:ea typeface="+mn-ea"/>
                        </a:rPr>
                        <a:t>子どもの安全のために</a:t>
                      </a:r>
                      <a:endParaRPr kumimoji="1" lang="en-US" altLang="ja-JP" sz="3600" dirty="0">
                        <a:latin typeface="+mn-ea"/>
                        <a:ea typeface="+mn-ea"/>
                      </a:endParaRPr>
                    </a:p>
                  </a:txBody>
                  <a:tcPr/>
                </a:tc>
                <a:extLst>
                  <a:ext uri="{0D108BD9-81ED-4DB2-BD59-A6C34878D82A}">
                    <a16:rowId xmlns:a16="http://schemas.microsoft.com/office/drawing/2014/main" val="10000"/>
                  </a:ext>
                </a:extLst>
              </a:tr>
              <a:tr h="676989">
                <a:tc>
                  <a:txBody>
                    <a:bodyPr/>
                    <a:lstStyle/>
                    <a:p>
                      <a:r>
                        <a:rPr kumimoji="1" lang="ja-JP" altLang="en-US" sz="3600" dirty="0">
                          <a:latin typeface="+mn-ea"/>
                          <a:ea typeface="+mn-ea"/>
                        </a:rPr>
                        <a:t>一日のスマホの利用時間の確認</a:t>
                      </a:r>
                      <a:endParaRPr kumimoji="1" lang="en-US" altLang="ja-JP" sz="3600" dirty="0">
                        <a:latin typeface="+mn-ea"/>
                        <a:ea typeface="+mn-ea"/>
                      </a:endParaRPr>
                    </a:p>
                  </a:txBody>
                  <a:tcPr/>
                </a:tc>
                <a:extLst>
                  <a:ext uri="{0D108BD9-81ED-4DB2-BD59-A6C34878D82A}">
                    <a16:rowId xmlns:a16="http://schemas.microsoft.com/office/drawing/2014/main" val="10001"/>
                  </a:ext>
                </a:extLst>
              </a:tr>
              <a:tr h="676989">
                <a:tc>
                  <a:txBody>
                    <a:bodyPr/>
                    <a:lstStyle/>
                    <a:p>
                      <a:r>
                        <a:rPr kumimoji="1" lang="ja-JP" altLang="en-US" sz="3600" dirty="0">
                          <a:latin typeface="+mn-ea"/>
                          <a:ea typeface="+mn-ea"/>
                        </a:rPr>
                        <a:t>成人向けサイトへのアクセス</a:t>
                      </a:r>
                    </a:p>
                  </a:txBody>
                  <a:tcPr/>
                </a:tc>
                <a:extLst>
                  <a:ext uri="{0D108BD9-81ED-4DB2-BD59-A6C34878D82A}">
                    <a16:rowId xmlns:a16="http://schemas.microsoft.com/office/drawing/2014/main" val="10002"/>
                  </a:ext>
                </a:extLst>
              </a:tr>
              <a:tr h="676989">
                <a:tc>
                  <a:txBody>
                    <a:bodyPr/>
                    <a:lstStyle/>
                    <a:p>
                      <a:r>
                        <a:rPr kumimoji="1" lang="ja-JP" altLang="en-US" sz="3600" dirty="0">
                          <a:latin typeface="+mn-ea"/>
                          <a:ea typeface="+mn-ea"/>
                        </a:rPr>
                        <a:t>有料アプリの購入やアプリ内での課金</a:t>
                      </a:r>
                    </a:p>
                  </a:txBody>
                  <a:tcPr/>
                </a:tc>
                <a:extLst>
                  <a:ext uri="{0D108BD9-81ED-4DB2-BD59-A6C34878D82A}">
                    <a16:rowId xmlns:a16="http://schemas.microsoft.com/office/drawing/2014/main" val="10003"/>
                  </a:ext>
                </a:extLst>
              </a:tr>
              <a:tr h="676989">
                <a:tc>
                  <a:txBody>
                    <a:bodyPr/>
                    <a:lstStyle/>
                    <a:p>
                      <a:r>
                        <a:rPr kumimoji="1" lang="ja-JP" altLang="en-US" sz="3600" dirty="0">
                          <a:latin typeface="+mn-ea"/>
                          <a:ea typeface="+mn-ea"/>
                        </a:rPr>
                        <a:t>年齢に応じたアプリの使用</a:t>
                      </a:r>
                    </a:p>
                  </a:txBody>
                  <a:tcPr/>
                </a:tc>
                <a:extLst>
                  <a:ext uri="{0D108BD9-81ED-4DB2-BD59-A6C34878D82A}">
                    <a16:rowId xmlns:a16="http://schemas.microsoft.com/office/drawing/2014/main" val="10004"/>
                  </a:ext>
                </a:extLst>
              </a:tr>
              <a:tr h="676989">
                <a:tc>
                  <a:txBody>
                    <a:bodyPr/>
                    <a:lstStyle/>
                    <a:p>
                      <a:r>
                        <a:rPr kumimoji="1" lang="ja-JP" altLang="en-US" sz="3600" dirty="0">
                          <a:latin typeface="+mn-ea"/>
                          <a:ea typeface="+mn-ea"/>
                        </a:rPr>
                        <a:t>コンテンツの制限</a:t>
                      </a:r>
                    </a:p>
                  </a:txBody>
                  <a:tcPr/>
                </a:tc>
                <a:extLst>
                  <a:ext uri="{0D108BD9-81ED-4DB2-BD59-A6C34878D82A}">
                    <a16:rowId xmlns:a16="http://schemas.microsoft.com/office/drawing/2014/main" val="10005"/>
                  </a:ext>
                </a:extLst>
              </a:tr>
            </a:tbl>
          </a:graphicData>
        </a:graphic>
      </p:graphicFrame>
      <p:sp>
        <p:nvSpPr>
          <p:cNvPr id="7" name="テキスト ボックス 6"/>
          <p:cNvSpPr txBox="1"/>
          <p:nvPr/>
        </p:nvSpPr>
        <p:spPr>
          <a:xfrm>
            <a:off x="3491880" y="5888508"/>
            <a:ext cx="5382492"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a:ea typeface="メイリオ"/>
                <a:cs typeface="+mn-cs"/>
              </a:rPr>
              <a:t>機種、アプリ、サービスで違いがあります。</a:t>
            </a:r>
          </a:p>
        </p:txBody>
      </p:sp>
    </p:spTree>
    <p:extLst>
      <p:ext uri="{BB962C8B-B14F-4D97-AF65-F5344CB8AC3E}">
        <p14:creationId xmlns:p14="http://schemas.microsoft.com/office/powerpoint/2010/main" val="5763322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kumimoji="1" lang="ja-JP" altLang="en-US" dirty="0">
                <a:latin typeface="メイリオ" panose="020B0604030504040204" pitchFamily="50" charset="-128"/>
                <a:ea typeface="メイリオ" panose="020B0604030504040204" pitchFamily="50" charset="-128"/>
              </a:rPr>
              <a:t>まとめ</a:t>
            </a:r>
          </a:p>
        </p:txBody>
      </p:sp>
      <p:sp>
        <p:nvSpPr>
          <p:cNvPr id="5" name="タイトル 3"/>
          <p:cNvSpPr>
            <a:spLocks noGrp="1"/>
          </p:cNvSpPr>
          <p:nvPr>
            <p:ph sz="half" idx="1"/>
          </p:nvPr>
        </p:nvSpPr>
        <p:spPr>
          <a:xfrm>
            <a:off x="395536" y="1628800"/>
            <a:ext cx="8352928" cy="3600400"/>
          </a:xfrm>
        </p:spPr>
        <p:txBody>
          <a:bodyPr>
            <a:normAutofit lnSpcReduction="10000"/>
          </a:bodyPr>
          <a:lstStyle/>
          <a:p>
            <a:pPr algn="l"/>
            <a:r>
              <a:rPr kumimoji="1" lang="ja-JP" altLang="en-US" sz="4800" b="1" dirty="0">
                <a:latin typeface="メイリオ" panose="020B0604030504040204" pitchFamily="50" charset="-128"/>
                <a:ea typeface="メイリオ" panose="020B0604030504040204" pitchFamily="50" charset="-128"/>
              </a:rPr>
              <a:t>スマートフォンやゲーム機に</a:t>
            </a:r>
            <a:endParaRPr kumimoji="1" lang="en-US" altLang="ja-JP" sz="4800" b="1" dirty="0">
              <a:latin typeface="メイリオ" panose="020B0604030504040204" pitchFamily="50" charset="-128"/>
              <a:ea typeface="メイリオ" panose="020B0604030504040204" pitchFamily="50" charset="-128"/>
            </a:endParaRPr>
          </a:p>
          <a:p>
            <a:pPr marL="0" indent="0" algn="l">
              <a:buNone/>
            </a:pPr>
            <a:r>
              <a:rPr kumimoji="1" lang="ja-JP" altLang="en-US" sz="4800" b="1" dirty="0">
                <a:latin typeface="メイリオ" panose="020B0604030504040204" pitchFamily="50" charset="-128"/>
                <a:ea typeface="メイリオ" panose="020B0604030504040204" pitchFamily="50" charset="-128"/>
              </a:rPr>
              <a:t> たよりすぎない子育てを。</a:t>
            </a:r>
            <a:endParaRPr kumimoji="1" lang="en-US" altLang="ja-JP" sz="4800" b="1" dirty="0">
              <a:latin typeface="メイリオ" panose="020B0604030504040204" pitchFamily="50" charset="-128"/>
              <a:ea typeface="メイリオ" panose="020B0604030504040204" pitchFamily="50" charset="-128"/>
            </a:endParaRPr>
          </a:p>
          <a:p>
            <a:pPr algn="l"/>
            <a:r>
              <a:rPr kumimoji="1" lang="ja-JP" altLang="en-US" sz="4800" b="1" dirty="0">
                <a:latin typeface="メイリオ" panose="020B0604030504040204" pitchFamily="50" charset="-128"/>
                <a:ea typeface="メイリオ" panose="020B0604030504040204" pitchFamily="50" charset="-128"/>
              </a:rPr>
              <a:t>使いすぎないために、</a:t>
            </a:r>
            <a:endParaRPr kumimoji="1" lang="en-US" altLang="ja-JP" sz="4800" b="1" dirty="0">
              <a:latin typeface="メイリオ" panose="020B0604030504040204" pitchFamily="50" charset="-128"/>
              <a:ea typeface="メイリオ" panose="020B0604030504040204" pitchFamily="50" charset="-128"/>
            </a:endParaRPr>
          </a:p>
          <a:p>
            <a:pPr marL="0" indent="0" algn="l">
              <a:buNone/>
            </a:pPr>
            <a:r>
              <a:rPr lang="ja-JP" altLang="en-US" sz="4800" b="1" dirty="0">
                <a:latin typeface="メイリオ" panose="020B0604030504040204" pitchFamily="50" charset="-128"/>
                <a:ea typeface="メイリオ" panose="020B0604030504040204" pitchFamily="50" charset="-128"/>
              </a:rPr>
              <a:t> </a:t>
            </a:r>
            <a:r>
              <a:rPr kumimoji="1" lang="ja-JP" altLang="en-US" sz="4800" b="1" dirty="0">
                <a:latin typeface="メイリオ" panose="020B0604030504040204" pitchFamily="50" charset="-128"/>
                <a:ea typeface="メイリオ" panose="020B0604030504040204" pitchFamily="50" charset="-128"/>
              </a:rPr>
              <a:t>見通しの立てられる約束を</a:t>
            </a:r>
            <a:br>
              <a:rPr kumimoji="1" lang="en-US" altLang="ja-JP" sz="4800" b="1" dirty="0">
                <a:latin typeface="メイリオ" panose="020B0604030504040204" pitchFamily="50" charset="-128"/>
                <a:ea typeface="メイリオ" panose="020B0604030504040204" pitchFamily="50" charset="-128"/>
              </a:rPr>
            </a:br>
            <a:r>
              <a:rPr kumimoji="1" lang="en-US" altLang="ja-JP" sz="4800" b="1" dirty="0">
                <a:latin typeface="メイリオ" panose="020B0604030504040204" pitchFamily="50" charset="-128"/>
                <a:ea typeface="メイリオ" panose="020B0604030504040204" pitchFamily="50" charset="-128"/>
              </a:rPr>
              <a:t> </a:t>
            </a:r>
            <a:r>
              <a:rPr kumimoji="1" lang="ja-JP" altLang="en-US" sz="4800" b="1" dirty="0">
                <a:latin typeface="メイリオ" panose="020B0604030504040204" pitchFamily="50" charset="-128"/>
                <a:ea typeface="メイリオ" panose="020B0604030504040204" pitchFamily="50" charset="-128"/>
              </a:rPr>
              <a:t>決めましょう。</a:t>
            </a:r>
            <a:endParaRPr kumimoji="1" lang="en-US" altLang="ja-JP" sz="48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38344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kumimoji="1" lang="ja-JP" altLang="en-US" dirty="0">
                <a:latin typeface="+mn-ea"/>
                <a:ea typeface="+mn-ea"/>
              </a:rPr>
              <a:t>まとめ</a:t>
            </a:r>
          </a:p>
        </p:txBody>
      </p:sp>
      <p:sp>
        <p:nvSpPr>
          <p:cNvPr id="5" name="タイトル 3"/>
          <p:cNvSpPr>
            <a:spLocks noGrp="1"/>
          </p:cNvSpPr>
          <p:nvPr>
            <p:ph sz="half" idx="1"/>
          </p:nvPr>
        </p:nvSpPr>
        <p:spPr>
          <a:xfrm>
            <a:off x="637362" y="2420888"/>
            <a:ext cx="7886701" cy="1857943"/>
          </a:xfrm>
        </p:spPr>
        <p:txBody>
          <a:bodyPr>
            <a:normAutofit/>
          </a:bodyPr>
          <a:lstStyle/>
          <a:p>
            <a:pPr marL="0" indent="0" algn="l">
              <a:buNone/>
            </a:pPr>
            <a:r>
              <a:rPr kumimoji="1" lang="ja-JP" altLang="en-US" sz="4800" b="1" dirty="0">
                <a:latin typeface="メイリオ" panose="020B0604030504040204" pitchFamily="50" charset="-128"/>
                <a:ea typeface="メイリオ" panose="020B0604030504040204" pitchFamily="50" charset="-128"/>
              </a:rPr>
              <a:t>ペアレンタルコントロールを</a:t>
            </a:r>
            <a:r>
              <a:rPr lang="ja-JP" altLang="en-US" sz="4800" b="1" dirty="0">
                <a:latin typeface="メイリオ" panose="020B0604030504040204" pitchFamily="50" charset="-128"/>
                <a:ea typeface="メイリオ" panose="020B0604030504040204" pitchFamily="50" charset="-128"/>
              </a:rPr>
              <a:t>活用しましょう。</a:t>
            </a:r>
            <a:endParaRPr kumimoji="1" lang="ja-JP" altLang="en-US" sz="48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3308182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ormAutofit/>
          </a:bodyPr>
          <a:lstStyle/>
          <a:p>
            <a:r>
              <a:rPr lang="ja-JP" altLang="en-US" sz="4800" dirty="0">
                <a:solidFill>
                  <a:prstClr val="black"/>
                </a:solidFill>
                <a:latin typeface="メイリオ"/>
              </a:rPr>
              <a:t>身近になった</a:t>
            </a:r>
            <a:r>
              <a:rPr lang="en-US" altLang="ja-JP" sz="4800" dirty="0">
                <a:solidFill>
                  <a:prstClr val="black"/>
                </a:solidFill>
                <a:latin typeface="メイリオ"/>
              </a:rPr>
              <a:t>ICT</a:t>
            </a:r>
            <a:r>
              <a:rPr lang="ja-JP" altLang="en-US" sz="4800" dirty="0">
                <a:solidFill>
                  <a:prstClr val="black"/>
                </a:solidFill>
                <a:latin typeface="メイリオ"/>
              </a:rPr>
              <a:t>機器</a:t>
            </a:r>
            <a:br>
              <a:rPr lang="en-US" altLang="ja-JP" sz="4800" dirty="0">
                <a:solidFill>
                  <a:prstClr val="black"/>
                </a:solidFill>
                <a:latin typeface="メイリオ"/>
              </a:rPr>
            </a:br>
            <a:r>
              <a:rPr lang="en-US" altLang="ja-JP" sz="4800" dirty="0">
                <a:solidFill>
                  <a:prstClr val="black"/>
                </a:solidFill>
                <a:latin typeface="メイリオ"/>
              </a:rPr>
              <a:t>【</a:t>
            </a:r>
            <a:r>
              <a:rPr lang="ja-JP" altLang="en-US" sz="4800" dirty="0">
                <a:solidFill>
                  <a:prstClr val="black"/>
                </a:solidFill>
                <a:latin typeface="メイリオ"/>
              </a:rPr>
              <a:t>参考コンテンツ①</a:t>
            </a:r>
            <a:r>
              <a:rPr lang="en-US" altLang="ja-JP" sz="4800" dirty="0">
                <a:solidFill>
                  <a:prstClr val="black"/>
                </a:solidFill>
                <a:latin typeface="メイリオ"/>
              </a:rPr>
              <a:t>】</a:t>
            </a:r>
            <a:br>
              <a:rPr lang="en-US" altLang="ja-JP" sz="4800" dirty="0">
                <a:solidFill>
                  <a:prstClr val="black"/>
                </a:solidFill>
                <a:latin typeface="メイリオ"/>
              </a:rPr>
            </a:br>
            <a:r>
              <a:rPr lang="ja-JP" altLang="en-US" sz="4400" dirty="0">
                <a:solidFill>
                  <a:prstClr val="black"/>
                </a:solidFill>
                <a:latin typeface="メイリオ"/>
              </a:rPr>
              <a:t>子どもへの</a:t>
            </a:r>
            <a:r>
              <a:rPr lang="en-US" altLang="ja-JP" sz="4400" dirty="0">
                <a:solidFill>
                  <a:prstClr val="black"/>
                </a:solidFill>
                <a:latin typeface="メイリオ"/>
              </a:rPr>
              <a:t>ICT</a:t>
            </a:r>
            <a:r>
              <a:rPr lang="ja-JP" altLang="en-US" sz="4400" dirty="0">
                <a:solidFill>
                  <a:prstClr val="black"/>
                </a:solidFill>
                <a:latin typeface="メイリオ"/>
              </a:rPr>
              <a:t>機器の</a:t>
            </a:r>
            <a:br>
              <a:rPr lang="en-US" altLang="ja-JP" sz="4400" dirty="0">
                <a:solidFill>
                  <a:prstClr val="black"/>
                </a:solidFill>
                <a:latin typeface="メイリオ"/>
              </a:rPr>
            </a:br>
            <a:r>
              <a:rPr lang="ja-JP" altLang="en-US" sz="4400" dirty="0">
                <a:solidFill>
                  <a:prstClr val="black"/>
                </a:solidFill>
                <a:latin typeface="メイリオ"/>
              </a:rPr>
              <a:t>与え方について</a:t>
            </a:r>
            <a:br>
              <a:rPr lang="en-US" altLang="ja-JP" sz="3200" dirty="0">
                <a:solidFill>
                  <a:prstClr val="black"/>
                </a:solidFill>
                <a:latin typeface="メイリオ"/>
              </a:rPr>
            </a:br>
            <a:endParaRPr kumimoji="1" lang="ja-JP" altLang="en-US" sz="2000" dirty="0"/>
          </a:p>
        </p:txBody>
      </p:sp>
      <p:sp>
        <p:nvSpPr>
          <p:cNvPr id="6" name="コンテンツ プレースホルダー 5"/>
          <p:cNvSpPr>
            <a:spLocks noGrp="1"/>
          </p:cNvSpPr>
          <p:nvPr>
            <p:ph sz="half" idx="1"/>
          </p:nvPr>
        </p:nvSpPr>
        <p:spPr>
          <a:xfrm>
            <a:off x="4571999" y="6304110"/>
            <a:ext cx="4619918" cy="748620"/>
          </a:xfrm>
        </p:spPr>
        <p:txBody>
          <a:bodyPr/>
          <a:lstStyle/>
          <a:p>
            <a:r>
              <a:rPr kumimoji="1" lang="ja-JP" altLang="en-US" dirty="0"/>
              <a:t>対象：保護者・一般</a:t>
            </a:r>
          </a:p>
        </p:txBody>
      </p:sp>
    </p:spTree>
    <p:extLst>
      <p:ext uri="{BB962C8B-B14F-4D97-AF65-F5344CB8AC3E}">
        <p14:creationId xmlns:p14="http://schemas.microsoft.com/office/powerpoint/2010/main" val="3349157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396" y="44624"/>
            <a:ext cx="9046723" cy="629827"/>
          </a:xfrm>
          <a:solidFill>
            <a:schemeClr val="accent2">
              <a:lumMod val="20000"/>
              <a:lumOff val="80000"/>
            </a:schemeClr>
          </a:solidFill>
          <a:ln w="28575">
            <a:noFill/>
          </a:ln>
        </p:spPr>
        <p:txBody>
          <a:bodyPr>
            <a:normAutofit fontScale="90000"/>
          </a:bodyPr>
          <a:lstStyle/>
          <a:p>
            <a:pPr algn="ctr">
              <a:lnSpc>
                <a:spcPct val="100000"/>
              </a:lnSpc>
            </a:pPr>
            <a:r>
              <a:rPr kumimoji="1" lang="ja-JP" altLang="en-US" sz="2000" dirty="0"/>
              <a:t>本教材の使用方法　</a:t>
            </a:r>
            <a:br>
              <a:rPr kumimoji="1" lang="en-US" altLang="ja-JP" sz="2000" dirty="0"/>
            </a:br>
            <a:r>
              <a:rPr lang="ja-JP" altLang="en-US" sz="2000" dirty="0"/>
              <a:t>身近になった</a:t>
            </a:r>
            <a:r>
              <a:rPr lang="en-US" altLang="ja-JP" sz="2000" dirty="0"/>
              <a:t>ICT</a:t>
            </a:r>
            <a:r>
              <a:rPr lang="ja-JP" altLang="en-US" sz="2000" dirty="0"/>
              <a:t>機器　子どもへの</a:t>
            </a:r>
            <a:r>
              <a:rPr lang="en-US" altLang="ja-JP" sz="2000" dirty="0"/>
              <a:t>ICT</a:t>
            </a:r>
            <a:r>
              <a:rPr lang="ja-JP" altLang="en-US" sz="2000" dirty="0"/>
              <a:t>機器の与え方について</a:t>
            </a:r>
            <a:endParaRPr kumimoji="1" lang="ja-JP" altLang="en-US" sz="2000" dirty="0"/>
          </a:p>
        </p:txBody>
      </p:sp>
      <p:sp>
        <p:nvSpPr>
          <p:cNvPr id="3" name="タイトル 1"/>
          <p:cNvSpPr txBox="1">
            <a:spLocks/>
          </p:cNvSpPr>
          <p:nvPr/>
        </p:nvSpPr>
        <p:spPr>
          <a:xfrm>
            <a:off x="102940" y="2256140"/>
            <a:ext cx="2931673" cy="442269"/>
          </a:xfrm>
          <a:prstGeom prst="rect">
            <a:avLst/>
          </a:prstGeom>
          <a:ln w="28575">
            <a:solidFill>
              <a:schemeClr val="accent2"/>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本教材のねらい</a:t>
            </a:r>
          </a:p>
        </p:txBody>
      </p:sp>
      <p:sp>
        <p:nvSpPr>
          <p:cNvPr id="5" name="テキスト ボックス 4"/>
          <p:cNvSpPr txBox="1"/>
          <p:nvPr/>
        </p:nvSpPr>
        <p:spPr>
          <a:xfrm>
            <a:off x="122807" y="2735095"/>
            <a:ext cx="9098604" cy="2031325"/>
          </a:xfrm>
          <a:prstGeom prst="rect">
            <a:avLst/>
          </a:prstGeom>
          <a:noFill/>
        </p:spPr>
        <p:txBody>
          <a:bodyPr wrap="square" rtlCol="0">
            <a:spAutoFit/>
          </a:bodyPr>
          <a:lstStyle/>
          <a:p>
            <a:r>
              <a:rPr lang="ja-JP" altLang="en-US" dirty="0">
                <a:solidFill>
                  <a:prstClr val="black"/>
                </a:solidFill>
              </a:rPr>
              <a:t>保育指導、幼稚園指導要領にある「幼児期の終わりまでに育ってほしい</a:t>
            </a:r>
            <a:r>
              <a:rPr lang="en-US" altLang="ja-JP" dirty="0">
                <a:solidFill>
                  <a:prstClr val="black"/>
                </a:solidFill>
              </a:rPr>
              <a:t>10</a:t>
            </a:r>
            <a:r>
              <a:rPr lang="ja-JP" altLang="en-US" dirty="0">
                <a:solidFill>
                  <a:prstClr val="black"/>
                </a:solidFill>
              </a:rPr>
              <a:t>の姿」を</a:t>
            </a:r>
            <a:endParaRPr lang="en-US" altLang="ja-JP" dirty="0">
              <a:solidFill>
                <a:prstClr val="black"/>
              </a:solidFill>
            </a:endParaRPr>
          </a:p>
          <a:p>
            <a:r>
              <a:rPr lang="ja-JP" altLang="en-US" dirty="0">
                <a:solidFill>
                  <a:prstClr val="black"/>
                </a:solidFill>
              </a:rPr>
              <a:t>伝え、幼児期に育成すべき力を意識させる。</a:t>
            </a:r>
            <a:endParaRPr lang="en-US" altLang="ja-JP" dirty="0">
              <a:solidFill>
                <a:prstClr val="black"/>
              </a:solidFill>
            </a:endParaRPr>
          </a:p>
          <a:p>
            <a:r>
              <a:rPr lang="ja-JP" altLang="en-US" dirty="0">
                <a:solidFill>
                  <a:prstClr val="black"/>
                </a:solidFill>
              </a:rPr>
              <a:t>その後、スマートフォンを使わざるを得ない保護者の現状や事情に寄り添いながら、</a:t>
            </a:r>
            <a:endParaRPr lang="en-US" altLang="ja-JP" dirty="0">
              <a:solidFill>
                <a:prstClr val="black"/>
              </a:solidFill>
            </a:endParaRPr>
          </a:p>
          <a:p>
            <a:r>
              <a:rPr lang="ja-JP" altLang="en-US" dirty="0">
                <a:solidFill>
                  <a:prstClr val="black"/>
                </a:solidFill>
              </a:rPr>
              <a:t>スマートフォンを使う時間を減らす工夫や、スマートフォンにかわる遊びや活動を</a:t>
            </a:r>
            <a:endParaRPr lang="en-US" altLang="ja-JP" dirty="0">
              <a:solidFill>
                <a:prstClr val="black"/>
              </a:solidFill>
            </a:endParaRPr>
          </a:p>
          <a:p>
            <a:r>
              <a:rPr lang="ja-JP" altLang="en-US" dirty="0">
                <a:solidFill>
                  <a:prstClr val="black"/>
                </a:solidFill>
              </a:rPr>
              <a:t>提案することでスマートフォンをなるべく使わない子育てについて考えさせる。</a:t>
            </a:r>
            <a:endParaRPr lang="en-US" altLang="ja-JP" dirty="0">
              <a:solidFill>
                <a:prstClr val="black"/>
              </a:solidFill>
            </a:endParaRPr>
          </a:p>
          <a:p>
            <a:r>
              <a:rPr lang="ja-JP" altLang="en-US" dirty="0">
                <a:solidFill>
                  <a:prstClr val="black"/>
                </a:solidFill>
              </a:rPr>
              <a:t>最後に誤った使い方をしてしまわないためのペアレンタルコントロール機能の紹介と</a:t>
            </a:r>
            <a:endParaRPr lang="en-US" altLang="ja-JP" dirty="0">
              <a:solidFill>
                <a:prstClr val="black"/>
              </a:solidFill>
            </a:endParaRPr>
          </a:p>
          <a:p>
            <a:r>
              <a:rPr lang="ja-JP" altLang="en-US" dirty="0">
                <a:solidFill>
                  <a:prstClr val="black"/>
                </a:solidFill>
              </a:rPr>
              <a:t>見通しを立てられるルールを決めることをすすめる。</a:t>
            </a:r>
            <a:endParaRPr lang="en-US" altLang="ja-JP" dirty="0">
              <a:solidFill>
                <a:prstClr val="black"/>
              </a:solidFill>
            </a:endParaRPr>
          </a:p>
        </p:txBody>
      </p:sp>
      <p:sp>
        <p:nvSpPr>
          <p:cNvPr id="6" name="タイトル 1"/>
          <p:cNvSpPr txBox="1">
            <a:spLocks/>
          </p:cNvSpPr>
          <p:nvPr/>
        </p:nvSpPr>
        <p:spPr>
          <a:xfrm>
            <a:off x="102940" y="796565"/>
            <a:ext cx="8285484" cy="481714"/>
          </a:xfrm>
          <a:prstGeom prst="rect">
            <a:avLst/>
          </a:prstGeom>
          <a:ln w="28575">
            <a:solidFill>
              <a:schemeClr val="accent2"/>
            </a:solidFill>
          </a:ln>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テーマ「身近になった</a:t>
            </a:r>
            <a:r>
              <a:rPr lang="en-US" altLang="ja-JP" sz="2400" dirty="0">
                <a:solidFill>
                  <a:prstClr val="black"/>
                </a:solidFill>
              </a:rPr>
              <a:t>ICT</a:t>
            </a:r>
            <a:r>
              <a:rPr lang="ja-JP" altLang="en-US" sz="2400" dirty="0">
                <a:solidFill>
                  <a:prstClr val="black"/>
                </a:solidFill>
              </a:rPr>
              <a:t>機器　子どもへの</a:t>
            </a:r>
            <a:r>
              <a:rPr lang="en-US" altLang="ja-JP" sz="2400" dirty="0">
                <a:solidFill>
                  <a:prstClr val="black"/>
                </a:solidFill>
              </a:rPr>
              <a:t>ICT</a:t>
            </a:r>
            <a:r>
              <a:rPr lang="ja-JP" altLang="en-US" sz="2400" dirty="0">
                <a:solidFill>
                  <a:prstClr val="black"/>
                </a:solidFill>
              </a:rPr>
              <a:t>機器の与え方について」のねらい</a:t>
            </a:r>
          </a:p>
        </p:txBody>
      </p:sp>
      <p:sp>
        <p:nvSpPr>
          <p:cNvPr id="7" name="テキスト ボックス 6"/>
          <p:cNvSpPr txBox="1"/>
          <p:nvPr/>
        </p:nvSpPr>
        <p:spPr>
          <a:xfrm>
            <a:off x="122807" y="1331757"/>
            <a:ext cx="8744702" cy="923330"/>
          </a:xfrm>
          <a:prstGeom prst="rect">
            <a:avLst/>
          </a:prstGeom>
          <a:noFill/>
        </p:spPr>
        <p:txBody>
          <a:bodyPr wrap="none" rtlCol="0">
            <a:spAutoFit/>
          </a:bodyPr>
          <a:lstStyle/>
          <a:p>
            <a:r>
              <a:rPr lang="ja-JP" altLang="en-US" dirty="0">
                <a:solidFill>
                  <a:prstClr val="black"/>
                </a:solidFill>
              </a:rPr>
              <a:t>幼児期に必要な体験、</a:t>
            </a:r>
            <a:r>
              <a:rPr lang="en-US" altLang="ja-JP" dirty="0">
                <a:solidFill>
                  <a:prstClr val="black"/>
                </a:solidFill>
              </a:rPr>
              <a:t>10</a:t>
            </a:r>
            <a:r>
              <a:rPr lang="ja-JP" altLang="en-US" dirty="0">
                <a:solidFill>
                  <a:prstClr val="black"/>
                </a:solidFill>
              </a:rPr>
              <a:t>の姿などを伝え、子供とスマートフォンの関わりあいにつ</a:t>
            </a:r>
            <a:endParaRPr lang="en-US" altLang="ja-JP" dirty="0">
              <a:solidFill>
                <a:prstClr val="black"/>
              </a:solidFill>
            </a:endParaRPr>
          </a:p>
          <a:p>
            <a:r>
              <a:rPr lang="ja-JP" altLang="en-US" dirty="0">
                <a:solidFill>
                  <a:prstClr val="black"/>
                </a:solidFill>
              </a:rPr>
              <a:t>いて考える機会をもたせる。また健全に利用するための工夫を提案する。</a:t>
            </a:r>
            <a:endParaRPr lang="en-US" altLang="ja-JP" dirty="0">
              <a:solidFill>
                <a:prstClr val="black"/>
              </a:solidFill>
            </a:endParaRPr>
          </a:p>
          <a:p>
            <a:r>
              <a:rPr lang="ja-JP" altLang="en-US" b="1" dirty="0">
                <a:solidFill>
                  <a:prstClr val="black"/>
                </a:solidFill>
              </a:rPr>
              <a:t>こちらの教材は単体利用ではなく、他の教材との併用をお薦めします。</a:t>
            </a:r>
            <a:endParaRPr lang="en-US" altLang="ja-JP" b="1" dirty="0">
              <a:solidFill>
                <a:prstClr val="black"/>
              </a:solidFill>
            </a:endParaRPr>
          </a:p>
        </p:txBody>
      </p:sp>
      <p:sp>
        <p:nvSpPr>
          <p:cNvPr id="8" name="タイトル 1"/>
          <p:cNvSpPr txBox="1">
            <a:spLocks/>
          </p:cNvSpPr>
          <p:nvPr/>
        </p:nvSpPr>
        <p:spPr>
          <a:xfrm>
            <a:off x="113840" y="4812679"/>
            <a:ext cx="2931673" cy="442269"/>
          </a:xfrm>
          <a:prstGeom prst="rect">
            <a:avLst/>
          </a:prstGeom>
          <a:ln w="28575">
            <a:solidFill>
              <a:schemeClr val="accent2"/>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指導のポイント</a:t>
            </a:r>
          </a:p>
        </p:txBody>
      </p:sp>
      <p:sp>
        <p:nvSpPr>
          <p:cNvPr id="10" name="テキスト ボックス 9"/>
          <p:cNvSpPr txBox="1"/>
          <p:nvPr/>
        </p:nvSpPr>
        <p:spPr>
          <a:xfrm>
            <a:off x="122807" y="5301208"/>
            <a:ext cx="8755299" cy="830997"/>
          </a:xfrm>
          <a:prstGeom prst="rect">
            <a:avLst/>
          </a:prstGeom>
          <a:noFill/>
        </p:spPr>
        <p:txBody>
          <a:bodyPr wrap="square" rtlCol="0">
            <a:spAutoFit/>
          </a:bodyPr>
          <a:lstStyle/>
          <a:p>
            <a:r>
              <a:rPr lang="ja-JP" altLang="en-US" sz="1600" dirty="0">
                <a:solidFill>
                  <a:prstClr val="black"/>
                </a:solidFill>
              </a:rPr>
              <a:t>保護者の現状・事情に配慮し、スマートフォンを使った子守がだめなわけではなく、それ以外の遊びや体験も重要で</a:t>
            </a:r>
            <a:r>
              <a:rPr lang="ja-JP" altLang="en-US" sz="1400" dirty="0">
                <a:solidFill>
                  <a:prstClr val="black"/>
                </a:solidFill>
              </a:rPr>
              <a:t>ある</a:t>
            </a:r>
            <a:r>
              <a:rPr lang="ja-JP" altLang="en-US" sz="1600" dirty="0">
                <a:solidFill>
                  <a:prstClr val="black"/>
                </a:solidFill>
              </a:rPr>
              <a:t>ことを伝える。また、子どもが使い過ぎてしまわないための工夫を伝えることで能動的にスマートフォンの使い方について考える機会を持たせる。</a:t>
            </a:r>
            <a:endParaRPr lang="en-US" altLang="ja-JP" sz="1600" dirty="0">
              <a:solidFill>
                <a:prstClr val="black"/>
              </a:solidFill>
            </a:endParaRPr>
          </a:p>
        </p:txBody>
      </p:sp>
    </p:spTree>
    <p:extLst>
      <p:ext uri="{BB962C8B-B14F-4D97-AF65-F5344CB8AC3E}">
        <p14:creationId xmlns:p14="http://schemas.microsoft.com/office/powerpoint/2010/main" val="21069074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ja-JP" altLang="en-US" dirty="0"/>
              <a:t>「</a:t>
            </a:r>
            <a:r>
              <a:rPr lang="en-US" altLang="ja-JP" dirty="0"/>
              <a:t>10</a:t>
            </a:r>
            <a:r>
              <a:rPr lang="ja-JP" altLang="en-US" dirty="0"/>
              <a:t>の姿」をご存知ですか？</a:t>
            </a:r>
            <a:endParaRPr kumimoji="1" lang="ja-JP" altLang="en-US" dirty="0"/>
          </a:p>
        </p:txBody>
      </p:sp>
      <p:pic>
        <p:nvPicPr>
          <p:cNvPr id="8" name="DSC_2064">
            <a:hlinkClick r:id="" action="ppaction://media"/>
            <a:extLst>
              <a:ext uri="{FF2B5EF4-FFF2-40B4-BE49-F238E27FC236}">
                <a16:creationId xmlns:a16="http://schemas.microsoft.com/office/drawing/2014/main" id="{BE6D6F04-A744-4567-89E6-49FAD31328D5}"/>
              </a:ext>
            </a:extLst>
          </p:cNvPr>
          <p:cNvPicPr>
            <a:picLocks noChangeAspect="1"/>
          </p:cNvPicPr>
          <p:nvPr>
            <a:videoFile r:link="rId1"/>
            <p:extLst>
              <p:ext uri="{DAA4B4D4-6D71-4841-9C94-3DE7FCFB9230}">
                <p14:media xmlns:p14="http://schemas.microsoft.com/office/powerpoint/2010/main" r:embed="rId2">
                  <p14:trim st="12603" end="115488"/>
                </p14:media>
              </p:ext>
            </p:extLst>
          </p:nvPr>
        </p:nvPicPr>
        <p:blipFill>
          <a:blip r:embed="rId6"/>
          <a:stretch>
            <a:fillRect/>
          </a:stretch>
        </p:blipFill>
        <p:spPr>
          <a:xfrm>
            <a:off x="4788024" y="2888617"/>
            <a:ext cx="3988181" cy="2991136"/>
          </a:xfrm>
          <a:prstGeom prst="rect">
            <a:avLst/>
          </a:prstGeom>
        </p:spPr>
      </p:pic>
      <p:pic>
        <p:nvPicPr>
          <p:cNvPr id="9" name="DSC_2092">
            <a:hlinkClick r:id="" action="ppaction://media"/>
            <a:extLst>
              <a:ext uri="{FF2B5EF4-FFF2-40B4-BE49-F238E27FC236}">
                <a16:creationId xmlns:a16="http://schemas.microsoft.com/office/drawing/2014/main" id="{67B4A045-85E5-47F0-914A-43F4E3279EBA}"/>
              </a:ext>
            </a:extLst>
          </p:cNvPr>
          <p:cNvPicPr>
            <a:picLocks noGrp="1" noChangeAspect="1"/>
          </p:cNvPicPr>
          <p:nvPr>
            <p:ph sz="half" idx="1"/>
            <a:videoFile r:link="rId1"/>
            <p:extLst>
              <p:ext uri="{DAA4B4D4-6D71-4841-9C94-3DE7FCFB9230}">
                <p14:media xmlns:p14="http://schemas.microsoft.com/office/powerpoint/2010/main" r:embed="rId3">
                  <p14:trim st="741" end="12031"/>
                </p14:media>
              </p:ext>
            </p:extLst>
          </p:nvPr>
        </p:nvPicPr>
        <p:blipFill>
          <a:blip r:embed="rId7"/>
          <a:stretch>
            <a:fillRect/>
          </a:stretch>
        </p:blipFill>
        <p:spPr>
          <a:xfrm>
            <a:off x="523392" y="2888617"/>
            <a:ext cx="3988182" cy="2991137"/>
          </a:xfrm>
        </p:spPr>
      </p:pic>
      <p:sp>
        <p:nvSpPr>
          <p:cNvPr id="10" name="テキスト ボックス 9">
            <a:extLst>
              <a:ext uri="{FF2B5EF4-FFF2-40B4-BE49-F238E27FC236}">
                <a16:creationId xmlns:a16="http://schemas.microsoft.com/office/drawing/2014/main" id="{C816C5C1-F387-4660-8D4F-E733FF33F613}"/>
              </a:ext>
            </a:extLst>
          </p:cNvPr>
          <p:cNvSpPr txBox="1"/>
          <p:nvPr/>
        </p:nvSpPr>
        <p:spPr>
          <a:xfrm>
            <a:off x="370770" y="1652607"/>
            <a:ext cx="8112901" cy="1200329"/>
          </a:xfrm>
          <a:prstGeom prst="rect">
            <a:avLst/>
          </a:prstGeom>
          <a:noFill/>
        </p:spPr>
        <p:txBody>
          <a:bodyPr wrap="square" rtlCol="0">
            <a:spAutoFit/>
          </a:bodyPr>
          <a:lstStyle/>
          <a:p>
            <a:r>
              <a:rPr lang="ja-JP" altLang="en-US" sz="3600" b="1" dirty="0">
                <a:latin typeface="+mj-ea"/>
                <a:ea typeface="+mj-ea"/>
              </a:rPr>
              <a:t>幼児期の終わりまでに育ってほしい</a:t>
            </a:r>
            <a:endParaRPr lang="en-US" altLang="ja-JP" sz="3600" b="1" dirty="0">
              <a:latin typeface="+mj-ea"/>
              <a:ea typeface="+mj-ea"/>
            </a:endParaRPr>
          </a:p>
          <a:p>
            <a:r>
              <a:rPr lang="en-US" altLang="ja-JP" sz="3600" b="1" dirty="0">
                <a:latin typeface="+mj-ea"/>
                <a:ea typeface="+mj-ea"/>
              </a:rPr>
              <a:t>10</a:t>
            </a:r>
            <a:r>
              <a:rPr lang="ja-JP" altLang="en-US" sz="3600" b="1" dirty="0">
                <a:latin typeface="+mj-ea"/>
                <a:ea typeface="+mj-ea"/>
              </a:rPr>
              <a:t>の姿をご存知ですか？</a:t>
            </a:r>
            <a:endParaRPr kumimoji="1" lang="ja-JP" altLang="en-US" sz="3600" b="1" dirty="0">
              <a:latin typeface="+mj-ea"/>
              <a:ea typeface="+mj-ea"/>
            </a:endParaRPr>
          </a:p>
        </p:txBody>
      </p:sp>
      <p:sp>
        <p:nvSpPr>
          <p:cNvPr id="3" name="正方形/長方形 2"/>
          <p:cNvSpPr/>
          <p:nvPr/>
        </p:nvSpPr>
        <p:spPr>
          <a:xfrm>
            <a:off x="3379990" y="6400801"/>
            <a:ext cx="6804248" cy="430887"/>
          </a:xfrm>
          <a:prstGeom prst="rect">
            <a:avLst/>
          </a:prstGeom>
        </p:spPr>
        <p:txBody>
          <a:bodyPr wrap="square">
            <a:spAutoFit/>
          </a:bodyPr>
          <a:lstStyle/>
          <a:p>
            <a:r>
              <a:rPr lang="en-US" altLang="ja-JP" sz="1100" dirty="0">
                <a:latin typeface="+mn-ea"/>
              </a:rPr>
              <a:t>(</a:t>
            </a:r>
            <a:r>
              <a:rPr lang="ja-JP" altLang="en-US" sz="1100" dirty="0">
                <a:latin typeface="+mn-ea"/>
              </a:rPr>
              <a:t>参考</a:t>
            </a:r>
            <a:r>
              <a:rPr lang="en-US" altLang="ja-JP" sz="1100" dirty="0">
                <a:latin typeface="+mn-ea"/>
              </a:rPr>
              <a:t>)</a:t>
            </a:r>
            <a:r>
              <a:rPr lang="ja-JP" altLang="en-US" sz="1100" dirty="0">
                <a:latin typeface="+mn-ea"/>
              </a:rPr>
              <a:t> </a:t>
            </a:r>
            <a:r>
              <a:rPr lang="zh-TW" altLang="en-US" sz="1100" dirty="0">
                <a:latin typeface="+mn-ea"/>
              </a:rPr>
              <a:t>保育士養成研究所</a:t>
            </a:r>
            <a:r>
              <a:rPr lang="ja-JP" altLang="en-US" sz="1100" dirty="0">
                <a:latin typeface="+mn-ea"/>
              </a:rPr>
              <a:t>「</a:t>
            </a:r>
            <a:r>
              <a:rPr lang="zh-TW" altLang="en-US" sz="1100" dirty="0">
                <a:latin typeface="+mn-ea"/>
              </a:rPr>
              <a:t>平成 </a:t>
            </a:r>
            <a:r>
              <a:rPr lang="en-US" altLang="zh-TW" sz="1100" dirty="0">
                <a:latin typeface="+mn-ea"/>
              </a:rPr>
              <a:t>29 </a:t>
            </a:r>
            <a:r>
              <a:rPr lang="zh-TW" altLang="en-US" sz="1100" dirty="0">
                <a:latin typeface="+mn-ea"/>
              </a:rPr>
              <a:t>年度保育士養成研究所研修会資料</a:t>
            </a:r>
            <a:r>
              <a:rPr lang="ja-JP" altLang="en-US" sz="1100" dirty="0">
                <a:latin typeface="+mn-ea"/>
              </a:rPr>
              <a:t>」</a:t>
            </a:r>
            <a:endParaRPr lang="en-US" altLang="ja-JP" sz="1100" dirty="0">
              <a:latin typeface="+mn-ea"/>
            </a:endParaRPr>
          </a:p>
          <a:p>
            <a:r>
              <a:rPr lang="en-US" altLang="ja-JP" sz="1100" dirty="0"/>
              <a:t>https://www.hoyokyo.or.jp/http:/www.hoyokyo.or.jp/nursing_hyk/reference/29-1s0.pdf</a:t>
            </a:r>
          </a:p>
        </p:txBody>
      </p:sp>
    </p:spTree>
    <p:extLst>
      <p:ext uri="{BB962C8B-B14F-4D97-AF65-F5344CB8AC3E}">
        <p14:creationId xmlns:p14="http://schemas.microsoft.com/office/powerpoint/2010/main" val="1934000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271" fill="hold"/>
                                        <p:tgtEl>
                                          <p:spTgt spid="9"/>
                                        </p:tgtEl>
                                      </p:cBhvr>
                                    </p:cmd>
                                  </p:childTnLst>
                                </p:cTn>
                              </p:par>
                              <p:par>
                                <p:cTn id="7" presetID="1" presetClass="mediacall" presetSubtype="0" fill="hold" nodeType="withEffect">
                                  <p:stCondLst>
                                    <p:cond delay="0"/>
                                  </p:stCondLst>
                                  <p:childTnLst>
                                    <p:cmd type="call" cmd="playFrom(0.0)">
                                      <p:cBhvr>
                                        <p:cTn id="8" dur="1175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9"/>
                                        </p:tgtEl>
                                      </p:cBhvr>
                                    </p:cmd>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8"/>
                                        </p:tgtEl>
                                      </p:cBhvr>
                                    </p:cmd>
                                  </p:childTnLst>
                                </p:cTn>
                              </p:par>
                            </p:childTnLst>
                          </p:cTn>
                        </p:par>
                      </p:childTnLst>
                    </p:cTn>
                  </p:par>
                </p:childTnLst>
              </p:cTn>
              <p:nextCondLst>
                <p:cond evt="onClick" delay="0">
                  <p:tgtEl>
                    <p:spTgt spid="8"/>
                  </p:tgtEl>
                </p:cond>
              </p:nextCondLst>
            </p:seq>
            <p:video>
              <p:cMediaNode vol="80000">
                <p:cTn id="19" fill="hold" display="0">
                  <p:stCondLst>
                    <p:cond delay="indefinite"/>
                  </p:stCondLst>
                </p:cTn>
                <p:tgtEl>
                  <p:spTgt spid="9"/>
                </p:tgtEl>
              </p:cMediaNode>
            </p:video>
            <p:video>
              <p:cMediaNode vol="80000">
                <p:cTn id="20" fill="hold" display="0">
                  <p:stCondLst>
                    <p:cond delay="indefinite"/>
                  </p:stCondLst>
                </p:cTn>
                <p:tgtEl>
                  <p:spTgt spid="8"/>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1520" y="404664"/>
            <a:ext cx="7958418" cy="864096"/>
          </a:xfrm>
        </p:spPr>
        <p:txBody>
          <a:bodyPr/>
          <a:lstStyle/>
          <a:p>
            <a:r>
              <a:rPr lang="ja-JP" altLang="en-US" dirty="0"/>
              <a:t>　　　　　</a:t>
            </a:r>
            <a:r>
              <a:rPr lang="en-US" altLang="ja-JP" dirty="0"/>
              <a:t>10</a:t>
            </a:r>
            <a:r>
              <a:rPr lang="ja-JP" altLang="en-US" dirty="0"/>
              <a:t>の姿</a:t>
            </a:r>
            <a:endParaRPr kumimoji="1" lang="ja-JP" altLang="en-US" dirty="0"/>
          </a:p>
        </p:txBody>
      </p:sp>
      <p:sp>
        <p:nvSpPr>
          <p:cNvPr id="6" name="四角形: 角を丸くする 5">
            <a:extLst>
              <a:ext uri="{FF2B5EF4-FFF2-40B4-BE49-F238E27FC236}">
                <a16:creationId xmlns:a16="http://schemas.microsoft.com/office/drawing/2014/main" id="{4FBFD592-794E-4003-A1F0-295643A3528F}"/>
              </a:ext>
            </a:extLst>
          </p:cNvPr>
          <p:cNvSpPr/>
          <p:nvPr/>
        </p:nvSpPr>
        <p:spPr>
          <a:xfrm>
            <a:off x="395536" y="1772816"/>
            <a:ext cx="8229600" cy="3839187"/>
          </a:xfrm>
          <a:prstGeom prst="roundRect">
            <a:avLst>
              <a:gd name="adj" fmla="val 5771"/>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a:p>
        </p:txBody>
      </p:sp>
      <p:sp>
        <p:nvSpPr>
          <p:cNvPr id="7" name="コンテンツ プレースホルダー 2">
            <a:extLst>
              <a:ext uri="{FF2B5EF4-FFF2-40B4-BE49-F238E27FC236}">
                <a16:creationId xmlns:a16="http://schemas.microsoft.com/office/drawing/2014/main" id="{22C399DC-0950-4B0D-84DB-E0AEB0AD8E02}"/>
              </a:ext>
            </a:extLst>
          </p:cNvPr>
          <p:cNvSpPr>
            <a:spLocks noGrp="1"/>
          </p:cNvSpPr>
          <p:nvPr>
            <p:ph sz="half" idx="1"/>
          </p:nvPr>
        </p:nvSpPr>
        <p:spPr>
          <a:xfrm>
            <a:off x="403536" y="1985921"/>
            <a:ext cx="3956248" cy="2886157"/>
          </a:xfrm>
        </p:spPr>
        <p:txBody>
          <a:bodyPr>
            <a:normAutofit fontScale="92500" lnSpcReduction="10000"/>
          </a:bodyPr>
          <a:lstStyle/>
          <a:p>
            <a:r>
              <a:rPr lang="ja-JP" altLang="en-US" sz="3200" b="1" dirty="0">
                <a:latin typeface="+mn-ea"/>
              </a:rPr>
              <a:t>健康な心と体</a:t>
            </a:r>
            <a:endParaRPr lang="en-US" altLang="ja-JP" sz="3200" b="1" dirty="0">
              <a:latin typeface="+mn-ea"/>
            </a:endParaRPr>
          </a:p>
          <a:p>
            <a:r>
              <a:rPr kumimoji="1" lang="ja-JP" altLang="en-US" sz="3200" b="1" dirty="0">
                <a:latin typeface="+mn-ea"/>
              </a:rPr>
              <a:t>自立心</a:t>
            </a:r>
            <a:endParaRPr kumimoji="1" lang="en-US" altLang="ja-JP" sz="3200" b="1" dirty="0">
              <a:latin typeface="+mn-ea"/>
            </a:endParaRPr>
          </a:p>
          <a:p>
            <a:r>
              <a:rPr lang="ja-JP" altLang="en-US" sz="3200" b="1" dirty="0">
                <a:latin typeface="+mn-ea"/>
              </a:rPr>
              <a:t>協同性</a:t>
            </a:r>
            <a:endParaRPr lang="en-US" altLang="ja-JP" sz="3200" b="1" dirty="0">
              <a:latin typeface="+mn-ea"/>
            </a:endParaRPr>
          </a:p>
          <a:p>
            <a:r>
              <a:rPr lang="ja-JP" altLang="en-US" sz="3200" b="1" dirty="0">
                <a:latin typeface="+mn-ea"/>
              </a:rPr>
              <a:t>道徳性</a:t>
            </a:r>
            <a:r>
              <a:rPr kumimoji="1" lang="ja-JP" altLang="en-US" sz="3200" b="1" dirty="0">
                <a:latin typeface="+mn-ea"/>
              </a:rPr>
              <a:t>・規範意識の芽生え</a:t>
            </a:r>
            <a:endParaRPr kumimoji="1" lang="en-US" altLang="ja-JP" sz="3200" b="1" dirty="0">
              <a:latin typeface="+mn-ea"/>
            </a:endParaRPr>
          </a:p>
          <a:p>
            <a:r>
              <a:rPr kumimoji="1" lang="ja-JP" altLang="en-US" sz="3200" b="1" dirty="0">
                <a:latin typeface="+mn-ea"/>
              </a:rPr>
              <a:t>社会生活との関わり</a:t>
            </a:r>
            <a:endParaRPr kumimoji="1" lang="en-US" altLang="ja-JP" sz="3200" b="1" dirty="0">
              <a:latin typeface="+mn-ea"/>
            </a:endParaRPr>
          </a:p>
        </p:txBody>
      </p:sp>
      <p:sp>
        <p:nvSpPr>
          <p:cNvPr id="8" name="コンテンツ プレースホルダー 3">
            <a:extLst>
              <a:ext uri="{FF2B5EF4-FFF2-40B4-BE49-F238E27FC236}">
                <a16:creationId xmlns:a16="http://schemas.microsoft.com/office/drawing/2014/main" id="{976CD3F9-3C4E-4D8C-A2FA-6240D527A21B}"/>
              </a:ext>
            </a:extLst>
          </p:cNvPr>
          <p:cNvSpPr txBox="1">
            <a:spLocks/>
          </p:cNvSpPr>
          <p:nvPr/>
        </p:nvSpPr>
        <p:spPr>
          <a:xfrm>
            <a:off x="4427984" y="1965537"/>
            <a:ext cx="4038600" cy="3629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b="1" dirty="0">
                <a:latin typeface="+mn-ea"/>
              </a:rPr>
              <a:t>思考力の芽生え</a:t>
            </a:r>
            <a:endParaRPr lang="en-US" altLang="ja-JP" b="1" dirty="0">
              <a:latin typeface="+mn-ea"/>
            </a:endParaRPr>
          </a:p>
          <a:p>
            <a:r>
              <a:rPr lang="ja-JP" altLang="en-US" b="1" dirty="0">
                <a:latin typeface="+mn-ea"/>
              </a:rPr>
              <a:t>自然との関わり・生命尊重</a:t>
            </a:r>
            <a:endParaRPr lang="en-US" altLang="ja-JP" b="1" dirty="0">
              <a:latin typeface="+mn-ea"/>
            </a:endParaRPr>
          </a:p>
          <a:p>
            <a:r>
              <a:rPr lang="ja-JP" altLang="en-US" b="1" dirty="0">
                <a:latin typeface="+mn-ea"/>
              </a:rPr>
              <a:t>数量・図形、文字などへの関心・感覚</a:t>
            </a:r>
            <a:endParaRPr lang="en-US" altLang="ja-JP" b="1" dirty="0">
              <a:latin typeface="+mn-ea"/>
            </a:endParaRPr>
          </a:p>
          <a:p>
            <a:r>
              <a:rPr lang="ja-JP" altLang="en-US" b="1" dirty="0">
                <a:latin typeface="+mn-ea"/>
              </a:rPr>
              <a:t>言葉による伝え合い</a:t>
            </a:r>
            <a:endParaRPr lang="en-US" altLang="ja-JP" b="1" dirty="0">
              <a:latin typeface="+mn-ea"/>
            </a:endParaRPr>
          </a:p>
          <a:p>
            <a:r>
              <a:rPr lang="ja-JP" altLang="en-US" b="1" dirty="0">
                <a:latin typeface="+mn-ea"/>
              </a:rPr>
              <a:t>豊かな感性と表現</a:t>
            </a:r>
          </a:p>
        </p:txBody>
      </p:sp>
      <p:sp>
        <p:nvSpPr>
          <p:cNvPr id="9" name="タイトル 1">
            <a:extLst>
              <a:ext uri="{FF2B5EF4-FFF2-40B4-BE49-F238E27FC236}">
                <a16:creationId xmlns:a16="http://schemas.microsoft.com/office/drawing/2014/main" id="{BC086F81-A546-416F-A137-3EE55C88D5B8}"/>
              </a:ext>
            </a:extLst>
          </p:cNvPr>
          <p:cNvSpPr txBox="1">
            <a:spLocks/>
          </p:cNvSpPr>
          <p:nvPr/>
        </p:nvSpPr>
        <p:spPr>
          <a:xfrm>
            <a:off x="-8552" y="5645112"/>
            <a:ext cx="9274496" cy="504056"/>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US" altLang="ja-JP" sz="2000" b="1" dirty="0">
                <a:latin typeface="+mn-ea"/>
                <a:ea typeface="+mn-ea"/>
              </a:rPr>
              <a:t>※</a:t>
            </a:r>
            <a:r>
              <a:rPr lang="ja-JP" altLang="en-US" sz="2000" b="1" dirty="0">
                <a:latin typeface="+mn-ea"/>
                <a:ea typeface="+mn-ea"/>
              </a:rPr>
              <a:t>これらは到達目標ではなく保育の方向性を捉えるための観点です。</a:t>
            </a:r>
          </a:p>
        </p:txBody>
      </p:sp>
      <p:sp>
        <p:nvSpPr>
          <p:cNvPr id="4" name="正方形/長方形 3"/>
          <p:cNvSpPr/>
          <p:nvPr/>
        </p:nvSpPr>
        <p:spPr>
          <a:xfrm>
            <a:off x="2699792" y="6280919"/>
            <a:ext cx="6319359" cy="577081"/>
          </a:xfrm>
          <a:prstGeom prst="rect">
            <a:avLst/>
          </a:prstGeom>
        </p:spPr>
        <p:txBody>
          <a:bodyPr wrap="none">
            <a:spAutoFit/>
          </a:bodyPr>
          <a:lstStyle/>
          <a:p>
            <a:r>
              <a:rPr lang="en-US" altLang="ja-JP" sz="1050" dirty="0"/>
              <a:t>(</a:t>
            </a:r>
            <a:r>
              <a:rPr lang="ja-JP" altLang="en-US" sz="1050" dirty="0"/>
              <a:t>出典</a:t>
            </a:r>
            <a:r>
              <a:rPr lang="en-US" altLang="ja-JP" sz="1050" dirty="0"/>
              <a:t>)</a:t>
            </a:r>
            <a:r>
              <a:rPr lang="ja-JP" altLang="en-US" sz="1050" dirty="0"/>
              <a:t> 厚生労働省「保育所保育指針」第１章　総則　幼児期の終わりまでに育ってほしい姿</a:t>
            </a:r>
            <a:endParaRPr lang="en-US" altLang="ja-JP" sz="1050" dirty="0"/>
          </a:p>
          <a:p>
            <a:r>
              <a:rPr lang="en-US" altLang="ja-JP" sz="1050" dirty="0"/>
              <a:t>https://</a:t>
            </a:r>
            <a:r>
              <a:rPr lang="en-US" altLang="ja-JP" sz="1050" dirty="0" err="1"/>
              <a:t>www.mhlw.go.jp</a:t>
            </a:r>
            <a:r>
              <a:rPr lang="en-US" altLang="ja-JP" sz="1050" dirty="0"/>
              <a:t>/file/06-Seisakujouhou-11900000-Koyoukintoujidoukateikyoku/0000160000.pdf</a:t>
            </a:r>
          </a:p>
          <a:p>
            <a:r>
              <a:rPr lang="en-US" altLang="ja-JP" sz="1050" dirty="0">
                <a:latin typeface="+mn-ea"/>
              </a:rPr>
              <a:t>(</a:t>
            </a:r>
            <a:r>
              <a:rPr lang="ja-JP" altLang="en-US" sz="1050" dirty="0">
                <a:latin typeface="+mn-ea"/>
              </a:rPr>
              <a:t>公開 </a:t>
            </a:r>
            <a:r>
              <a:rPr lang="en-US" altLang="ja-JP" sz="1050" dirty="0">
                <a:latin typeface="+mn-ea"/>
              </a:rPr>
              <a:t>2017</a:t>
            </a:r>
            <a:r>
              <a:rPr lang="ja-JP" altLang="en-US" sz="1050" dirty="0">
                <a:latin typeface="+mn-ea"/>
              </a:rPr>
              <a:t>年</a:t>
            </a:r>
            <a:r>
              <a:rPr lang="en-US" altLang="ja-JP" sz="1050" dirty="0">
                <a:latin typeface="+mn-ea"/>
              </a:rPr>
              <a:t>3</a:t>
            </a:r>
            <a:r>
              <a:rPr lang="ja-JP" altLang="en-US" sz="1050" dirty="0">
                <a:latin typeface="+mn-ea"/>
              </a:rPr>
              <a:t>月</a:t>
            </a:r>
            <a:r>
              <a:rPr lang="en-US" altLang="ja-JP" sz="1050" dirty="0">
                <a:latin typeface="+mn-ea"/>
              </a:rPr>
              <a:t>31</a:t>
            </a:r>
            <a:r>
              <a:rPr lang="ja-JP" altLang="en-US" sz="1050" dirty="0">
                <a:latin typeface="+mn-ea"/>
              </a:rPr>
              <a:t>日</a:t>
            </a:r>
            <a:r>
              <a:rPr lang="en-US" altLang="ja-JP" sz="1050" dirty="0">
                <a:latin typeface="+mn-ea"/>
              </a:rPr>
              <a:t>)</a:t>
            </a:r>
          </a:p>
        </p:txBody>
      </p:sp>
    </p:spTree>
    <p:extLst>
      <p:ext uri="{BB962C8B-B14F-4D97-AF65-F5344CB8AC3E}">
        <p14:creationId xmlns:p14="http://schemas.microsoft.com/office/powerpoint/2010/main" val="18622940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sz="half" idx="1"/>
          </p:nvPr>
        </p:nvSpPr>
        <p:spPr>
          <a:xfrm>
            <a:off x="225090" y="1772817"/>
            <a:ext cx="8595381" cy="2664296"/>
          </a:xfrm>
        </p:spPr>
        <p:txBody>
          <a:bodyPr/>
          <a:lstStyle/>
          <a:p>
            <a:pPr marL="0" indent="0">
              <a:buNone/>
            </a:pPr>
            <a:r>
              <a:rPr lang="ja-JP" altLang="en-US" dirty="0"/>
              <a:t>幼児期は直接的な体験が重要であることを踏まえ、視聴覚教材やコンピュータなど情報機器を活用する際には、幼稚園生活では得難い体験を補完するなど、幼児の体験との関連を考慮すること。</a:t>
            </a:r>
            <a:endParaRPr kumimoji="1" lang="ja-JP" altLang="en-US" dirty="0"/>
          </a:p>
        </p:txBody>
      </p:sp>
      <p:sp>
        <p:nvSpPr>
          <p:cNvPr id="3" name="タイトル 2"/>
          <p:cNvSpPr>
            <a:spLocks noGrp="1"/>
          </p:cNvSpPr>
          <p:nvPr>
            <p:ph type="title"/>
          </p:nvPr>
        </p:nvSpPr>
        <p:spPr/>
        <p:txBody>
          <a:bodyPr/>
          <a:lstStyle/>
          <a:p>
            <a:r>
              <a:rPr kumimoji="1" lang="ja-JP" altLang="en-US" dirty="0"/>
              <a:t>幼稚園教育要領解説より</a:t>
            </a:r>
          </a:p>
        </p:txBody>
      </p:sp>
      <p:sp>
        <p:nvSpPr>
          <p:cNvPr id="5" name="正方形/長方形 4"/>
          <p:cNvSpPr/>
          <p:nvPr/>
        </p:nvSpPr>
        <p:spPr>
          <a:xfrm>
            <a:off x="3131840" y="6225165"/>
            <a:ext cx="5904656" cy="600164"/>
          </a:xfrm>
          <a:prstGeom prst="rect">
            <a:avLst/>
          </a:prstGeom>
        </p:spPr>
        <p:txBody>
          <a:bodyPr wrap="square">
            <a:spAutoFit/>
          </a:bodyPr>
          <a:lstStyle/>
          <a:p>
            <a:r>
              <a:rPr lang="en-US" altLang="ja-JP" sz="1100" dirty="0">
                <a:latin typeface="+mn-ea"/>
              </a:rPr>
              <a:t>(</a:t>
            </a:r>
            <a:r>
              <a:rPr lang="ja-JP" altLang="en-US" sz="1100" dirty="0">
                <a:latin typeface="+mn-ea"/>
              </a:rPr>
              <a:t>引用</a:t>
            </a:r>
            <a:r>
              <a:rPr lang="en-US" altLang="ja-JP" sz="1100" dirty="0">
                <a:latin typeface="+mn-ea"/>
              </a:rPr>
              <a:t>)</a:t>
            </a:r>
            <a:r>
              <a:rPr lang="ja-JP" altLang="en-US" sz="1100" dirty="0">
                <a:latin typeface="+mn-ea"/>
              </a:rPr>
              <a:t> 文部科学省「</a:t>
            </a:r>
            <a:r>
              <a:rPr lang="zh-TW" altLang="en-US" sz="1100" dirty="0">
                <a:latin typeface="+mn-ea"/>
              </a:rPr>
              <a:t>幼稚園教育要領解説</a:t>
            </a:r>
            <a:r>
              <a:rPr lang="ja-JP" altLang="en-US" sz="1100" dirty="0">
                <a:latin typeface="+mn-ea"/>
              </a:rPr>
              <a:t>」 </a:t>
            </a:r>
            <a:r>
              <a:rPr lang="en-US" altLang="ja-JP" sz="1100" dirty="0">
                <a:latin typeface="+mn-ea"/>
              </a:rPr>
              <a:t>P.108</a:t>
            </a:r>
          </a:p>
          <a:p>
            <a:r>
              <a:rPr lang="en-US" altLang="ja-JP" sz="1100" dirty="0"/>
              <a:t>http://www.mext.go.jp/component/a_menu/education/micro_detail/__icsFiles/afieldfile/2019/09/19/1384661_3_3.pdf</a:t>
            </a:r>
            <a:r>
              <a:rPr lang="ja-JP" altLang="en-US" sz="1100" dirty="0"/>
              <a:t> </a:t>
            </a:r>
            <a:r>
              <a:rPr lang="en-US" altLang="ja-JP" sz="1100" dirty="0">
                <a:latin typeface="+mn-ea"/>
              </a:rPr>
              <a:t>(</a:t>
            </a:r>
            <a:r>
              <a:rPr lang="ja-JP" altLang="en-US" sz="1100" dirty="0">
                <a:latin typeface="+mn-ea"/>
              </a:rPr>
              <a:t>公開 </a:t>
            </a:r>
            <a:r>
              <a:rPr lang="en-US" altLang="ja-JP" sz="1100" dirty="0">
                <a:latin typeface="+mn-ea"/>
              </a:rPr>
              <a:t>2018</a:t>
            </a:r>
            <a:r>
              <a:rPr lang="ja-JP" altLang="en-US" sz="1100" dirty="0">
                <a:latin typeface="+mn-ea"/>
              </a:rPr>
              <a:t>年</a:t>
            </a:r>
            <a:r>
              <a:rPr lang="en-US" altLang="ja-JP" sz="1100" dirty="0">
                <a:latin typeface="+mn-ea"/>
              </a:rPr>
              <a:t>2</a:t>
            </a:r>
            <a:r>
              <a:rPr lang="ja-JP" altLang="en-US" sz="1100" dirty="0">
                <a:latin typeface="+mn-ea"/>
              </a:rPr>
              <a:t>月</a:t>
            </a:r>
            <a:r>
              <a:rPr lang="en-US" altLang="ja-JP" sz="1100" dirty="0">
                <a:latin typeface="+mn-ea"/>
              </a:rPr>
              <a:t>)</a:t>
            </a:r>
          </a:p>
        </p:txBody>
      </p:sp>
    </p:spTree>
    <p:extLst>
      <p:ext uri="{BB962C8B-B14F-4D97-AF65-F5344CB8AC3E}">
        <p14:creationId xmlns:p14="http://schemas.microsoft.com/office/powerpoint/2010/main" val="42410420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sz="4000" dirty="0"/>
              <a:t>スマホに子守させていませんか</a:t>
            </a:r>
          </a:p>
        </p:txBody>
      </p:sp>
      <p:sp>
        <p:nvSpPr>
          <p:cNvPr id="6" name="タイトル 4">
            <a:extLst>
              <a:ext uri="{FF2B5EF4-FFF2-40B4-BE49-F238E27FC236}">
                <a16:creationId xmlns:a16="http://schemas.microsoft.com/office/drawing/2014/main" id="{CAAE8CE0-2A2B-469C-9BC8-EDB9999B6FE9}"/>
              </a:ext>
            </a:extLst>
          </p:cNvPr>
          <p:cNvSpPr txBox="1">
            <a:spLocks/>
          </p:cNvSpPr>
          <p:nvPr/>
        </p:nvSpPr>
        <p:spPr>
          <a:xfrm>
            <a:off x="396688" y="1382109"/>
            <a:ext cx="8784976" cy="367240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b="1" kern="1200">
                <a:solidFill>
                  <a:schemeClr val="tx1"/>
                </a:solidFill>
                <a:latin typeface="+mj-ea"/>
                <a:ea typeface="+mj-ea"/>
                <a:cs typeface="+mj-cs"/>
              </a:defRPr>
            </a:lvl1pPr>
          </a:lstStyle>
          <a:p>
            <a:r>
              <a:rPr lang="ja-JP" altLang="en-US" dirty="0"/>
              <a:t>幼児期は、心と体の基礎づくりの</a:t>
            </a:r>
            <a:endParaRPr lang="en-US" altLang="ja-JP" dirty="0"/>
          </a:p>
          <a:p>
            <a:r>
              <a:rPr lang="ja-JP" altLang="en-US" dirty="0"/>
              <a:t>大切な時期です。</a:t>
            </a:r>
            <a:endParaRPr lang="en-US" altLang="ja-JP" dirty="0"/>
          </a:p>
          <a:p>
            <a:r>
              <a:rPr lang="en-US" altLang="ja-JP" dirty="0"/>
              <a:t>		</a:t>
            </a:r>
            <a:br>
              <a:rPr lang="en-US" altLang="ja-JP" dirty="0"/>
            </a:br>
            <a:r>
              <a:rPr lang="ja-JP" altLang="en-US" dirty="0"/>
              <a:t>スマホやタブレットに</a:t>
            </a:r>
            <a:br>
              <a:rPr lang="en-US" altLang="ja-JP" dirty="0"/>
            </a:br>
            <a:r>
              <a:rPr lang="ja-JP" altLang="en-US" dirty="0"/>
              <a:t>子守をさせていませんか？</a:t>
            </a:r>
          </a:p>
        </p:txBody>
      </p:sp>
      <p:pic>
        <p:nvPicPr>
          <p:cNvPr id="14" name="図 13">
            <a:extLst>
              <a:ext uri="{FF2B5EF4-FFF2-40B4-BE49-F238E27FC236}">
                <a16:creationId xmlns:a16="http://schemas.microsoft.com/office/drawing/2014/main" id="{A448B2E9-A16F-4B92-B9BB-1505E3717E59}"/>
              </a:ext>
            </a:extLst>
          </p:cNvPr>
          <p:cNvPicPr>
            <a:picLocks noChangeAspect="1"/>
          </p:cNvPicPr>
          <p:nvPr/>
        </p:nvPicPr>
        <p:blipFill>
          <a:blip r:embed="rId3"/>
          <a:stretch>
            <a:fillRect/>
          </a:stretch>
        </p:blipFill>
        <p:spPr>
          <a:xfrm>
            <a:off x="5008257" y="5306514"/>
            <a:ext cx="1807927" cy="1154793"/>
          </a:xfrm>
          <a:prstGeom prst="rect">
            <a:avLst/>
          </a:prstGeom>
        </p:spPr>
      </p:pic>
      <p:pic>
        <p:nvPicPr>
          <p:cNvPr id="18" name="図 17">
            <a:extLst>
              <a:ext uri="{FF2B5EF4-FFF2-40B4-BE49-F238E27FC236}">
                <a16:creationId xmlns:a16="http://schemas.microsoft.com/office/drawing/2014/main" id="{801BFD80-FAD5-41EB-9785-29FF19991D08}"/>
              </a:ext>
            </a:extLst>
          </p:cNvPr>
          <p:cNvPicPr>
            <a:picLocks noChangeAspect="1"/>
          </p:cNvPicPr>
          <p:nvPr/>
        </p:nvPicPr>
        <p:blipFill>
          <a:blip r:embed="rId4"/>
          <a:stretch>
            <a:fillRect/>
          </a:stretch>
        </p:blipFill>
        <p:spPr>
          <a:xfrm flipH="1">
            <a:off x="2555776" y="4474247"/>
            <a:ext cx="2452481" cy="2118027"/>
          </a:xfrm>
          <a:prstGeom prst="rect">
            <a:avLst/>
          </a:prstGeom>
        </p:spPr>
      </p:pic>
    </p:spTree>
    <p:extLst>
      <p:ext uri="{BB962C8B-B14F-4D97-AF65-F5344CB8AC3E}">
        <p14:creationId xmlns:p14="http://schemas.microsoft.com/office/powerpoint/2010/main" val="2329448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z="4000" dirty="0"/>
              <a:t>スマホに頼りたい場面もあります</a:t>
            </a:r>
            <a:endParaRPr kumimoji="1" lang="ja-JP" altLang="en-US" sz="4000" dirty="0"/>
          </a:p>
        </p:txBody>
      </p:sp>
      <p:sp>
        <p:nvSpPr>
          <p:cNvPr id="8" name="吹き出し: 円形 7">
            <a:extLst>
              <a:ext uri="{FF2B5EF4-FFF2-40B4-BE49-F238E27FC236}">
                <a16:creationId xmlns:a16="http://schemas.microsoft.com/office/drawing/2014/main" id="{4452D23D-69F8-4D1E-A1AC-49630D55CA40}"/>
              </a:ext>
            </a:extLst>
          </p:cNvPr>
          <p:cNvSpPr/>
          <p:nvPr/>
        </p:nvSpPr>
        <p:spPr>
          <a:xfrm>
            <a:off x="208718" y="3645024"/>
            <a:ext cx="5299386" cy="2232248"/>
          </a:xfrm>
          <a:prstGeom prst="wedgeEllipseCallout">
            <a:avLst>
              <a:gd name="adj1" fmla="val 52862"/>
              <a:gd name="adj2" fmla="val 24633"/>
            </a:avLst>
          </a:prstGeom>
          <a:ln w="57150"/>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800" b="1" dirty="0">
                <a:latin typeface="+mn-ea"/>
              </a:rPr>
              <a:t>電車の中でぐずるけど、おもちゃを</a:t>
            </a:r>
            <a:endParaRPr lang="en-US" altLang="ja-JP" sz="2800" b="1" dirty="0">
              <a:latin typeface="+mn-ea"/>
            </a:endParaRPr>
          </a:p>
          <a:p>
            <a:pPr algn="ctr"/>
            <a:r>
              <a:rPr lang="ja-JP" altLang="en-US" sz="2800" b="1" dirty="0">
                <a:latin typeface="+mn-ea"/>
              </a:rPr>
              <a:t>持って出るのは大変！</a:t>
            </a:r>
            <a:endParaRPr kumimoji="1" lang="ja-JP" altLang="en-US" sz="2800" b="1" dirty="0">
              <a:latin typeface="+mn-ea"/>
            </a:endParaRPr>
          </a:p>
        </p:txBody>
      </p:sp>
      <p:sp>
        <p:nvSpPr>
          <p:cNvPr id="9" name="吹き出し: 円形 8">
            <a:extLst>
              <a:ext uri="{FF2B5EF4-FFF2-40B4-BE49-F238E27FC236}">
                <a16:creationId xmlns:a16="http://schemas.microsoft.com/office/drawing/2014/main" id="{33C7B42E-DC4B-4567-84D3-415C1272AB15}"/>
              </a:ext>
            </a:extLst>
          </p:cNvPr>
          <p:cNvSpPr/>
          <p:nvPr/>
        </p:nvSpPr>
        <p:spPr>
          <a:xfrm>
            <a:off x="208718" y="1347563"/>
            <a:ext cx="3787218" cy="1998196"/>
          </a:xfrm>
          <a:prstGeom prst="wedgeEllipseCallout">
            <a:avLst>
              <a:gd name="adj1" fmla="val 51727"/>
              <a:gd name="adj2" fmla="val 48453"/>
            </a:avLst>
          </a:prstGeom>
          <a:ln w="57150"/>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800" b="1" dirty="0">
                <a:latin typeface="+mn-ea"/>
              </a:rPr>
              <a:t>家事がすむまで</a:t>
            </a:r>
            <a:br>
              <a:rPr kumimoji="1" lang="en-US" altLang="ja-JP" sz="2800" b="1" dirty="0">
                <a:latin typeface="+mn-ea"/>
              </a:rPr>
            </a:br>
            <a:r>
              <a:rPr lang="ja-JP" altLang="en-US" sz="2800" b="1" dirty="0">
                <a:latin typeface="+mn-ea"/>
              </a:rPr>
              <a:t>み</a:t>
            </a:r>
            <a:r>
              <a:rPr kumimoji="1" lang="ja-JP" altLang="en-US" sz="2800" b="1" dirty="0">
                <a:latin typeface="+mn-ea"/>
              </a:rPr>
              <a:t>ていてくれる人がいない</a:t>
            </a:r>
            <a:r>
              <a:rPr lang="ja-JP" altLang="en-US" sz="2800" b="1" dirty="0">
                <a:latin typeface="+mn-ea"/>
              </a:rPr>
              <a:t>。</a:t>
            </a:r>
            <a:endParaRPr kumimoji="1" lang="ja-JP" altLang="en-US" sz="2800" b="1" dirty="0">
              <a:latin typeface="+mn-ea"/>
            </a:endParaRPr>
          </a:p>
        </p:txBody>
      </p:sp>
      <p:sp>
        <p:nvSpPr>
          <p:cNvPr id="10" name="吹き出し: 円形 9">
            <a:extLst>
              <a:ext uri="{FF2B5EF4-FFF2-40B4-BE49-F238E27FC236}">
                <a16:creationId xmlns:a16="http://schemas.microsoft.com/office/drawing/2014/main" id="{2628526F-0888-4816-B096-E378C80D2575}"/>
              </a:ext>
            </a:extLst>
          </p:cNvPr>
          <p:cNvSpPr/>
          <p:nvPr/>
        </p:nvSpPr>
        <p:spPr>
          <a:xfrm>
            <a:off x="4139952" y="1402536"/>
            <a:ext cx="4860032" cy="1735535"/>
          </a:xfrm>
          <a:prstGeom prst="wedgeEllipseCallout">
            <a:avLst>
              <a:gd name="adj1" fmla="val 5166"/>
              <a:gd name="adj2" fmla="val 63418"/>
            </a:avLst>
          </a:prstGeom>
          <a:ln w="5715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tLang="ja-JP" sz="3200" dirty="0"/>
          </a:p>
          <a:p>
            <a:pPr algn="ctr"/>
            <a:r>
              <a:rPr lang="ja-JP" altLang="en-US" sz="2800" b="1" dirty="0">
                <a:latin typeface="+mn-ea"/>
              </a:rPr>
              <a:t>スマホやタブレットを使わないと</a:t>
            </a:r>
            <a:endParaRPr lang="en-US" altLang="ja-JP" sz="2800" b="1" dirty="0">
              <a:latin typeface="+mn-ea"/>
            </a:endParaRPr>
          </a:p>
          <a:p>
            <a:pPr algn="ctr"/>
            <a:r>
              <a:rPr lang="ja-JP" altLang="en-US" sz="2800" b="1" dirty="0">
                <a:latin typeface="+mn-ea"/>
              </a:rPr>
              <a:t>間が持たない。</a:t>
            </a:r>
            <a:br>
              <a:rPr lang="en-US" altLang="ja-JP" sz="2800" b="1" dirty="0"/>
            </a:br>
            <a:endParaRPr kumimoji="1" lang="ja-JP" altLang="en-US" sz="2800" b="1" dirty="0"/>
          </a:p>
        </p:txBody>
      </p:sp>
      <p:grpSp>
        <p:nvGrpSpPr>
          <p:cNvPr id="13" name="グループ化 12">
            <a:extLst>
              <a:ext uri="{FF2B5EF4-FFF2-40B4-BE49-F238E27FC236}">
                <a16:creationId xmlns:a16="http://schemas.microsoft.com/office/drawing/2014/main" id="{6F39EAF1-5A84-47B6-B4AF-E3D2049DFBC0}"/>
              </a:ext>
            </a:extLst>
          </p:cNvPr>
          <p:cNvGrpSpPr/>
          <p:nvPr/>
        </p:nvGrpSpPr>
        <p:grpSpPr>
          <a:xfrm>
            <a:off x="5793508" y="3577821"/>
            <a:ext cx="2876797" cy="2803507"/>
            <a:chOff x="6318997" y="4149080"/>
            <a:chExt cx="2406007" cy="2016995"/>
          </a:xfrm>
        </p:grpSpPr>
        <p:pic>
          <p:nvPicPr>
            <p:cNvPr id="5" name="図 4" descr="物体 が含まれている画像&#10;&#10;自動的に生成された説明">
              <a:extLst>
                <a:ext uri="{FF2B5EF4-FFF2-40B4-BE49-F238E27FC236}">
                  <a16:creationId xmlns:a16="http://schemas.microsoft.com/office/drawing/2014/main" id="{9EDE1023-4832-4B86-AA70-CAE9CFD94AE0}"/>
                </a:ext>
              </a:extLst>
            </p:cNvPr>
            <p:cNvPicPr>
              <a:picLocks noChangeAspect="1"/>
            </p:cNvPicPr>
            <p:nvPr/>
          </p:nvPicPr>
          <p:blipFill>
            <a:blip r:embed="rId3"/>
            <a:stretch>
              <a:fillRect/>
            </a:stretch>
          </p:blipFill>
          <p:spPr>
            <a:xfrm>
              <a:off x="6318997" y="4149080"/>
              <a:ext cx="2406007" cy="2016995"/>
            </a:xfrm>
            <a:prstGeom prst="rect">
              <a:avLst/>
            </a:prstGeom>
          </p:spPr>
        </p:pic>
        <p:sp>
          <p:nvSpPr>
            <p:cNvPr id="11" name="吹き出し: 円形 10">
              <a:extLst>
                <a:ext uri="{FF2B5EF4-FFF2-40B4-BE49-F238E27FC236}">
                  <a16:creationId xmlns:a16="http://schemas.microsoft.com/office/drawing/2014/main" id="{28F367D9-218F-4BF6-A122-80C9002C768C}"/>
                </a:ext>
              </a:extLst>
            </p:cNvPr>
            <p:cNvSpPr/>
            <p:nvPr/>
          </p:nvSpPr>
          <p:spPr>
            <a:xfrm>
              <a:off x="6380551" y="5589240"/>
              <a:ext cx="288032" cy="216024"/>
            </a:xfrm>
            <a:prstGeom prst="wedgeEllipseCallout">
              <a:avLst>
                <a:gd name="adj1" fmla="val 26370"/>
                <a:gd name="adj2" fmla="val -105303"/>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弧 11">
              <a:extLst>
                <a:ext uri="{FF2B5EF4-FFF2-40B4-BE49-F238E27FC236}">
                  <a16:creationId xmlns:a16="http://schemas.microsoft.com/office/drawing/2014/main" id="{07B37D1E-BFD3-41FC-B84D-6D3B67FF465D}"/>
                </a:ext>
              </a:extLst>
            </p:cNvPr>
            <p:cNvSpPr/>
            <p:nvPr/>
          </p:nvSpPr>
          <p:spPr>
            <a:xfrm rot="8117855">
              <a:off x="6624313" y="4605534"/>
              <a:ext cx="395016" cy="392965"/>
            </a:xfrm>
            <a:prstGeom prst="arc">
              <a:avLst>
                <a:gd name="adj1" fmla="val 18867277"/>
                <a:gd name="adj2" fmla="val 0"/>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6" name="円弧 15">
              <a:extLst>
                <a:ext uri="{FF2B5EF4-FFF2-40B4-BE49-F238E27FC236}">
                  <a16:creationId xmlns:a16="http://schemas.microsoft.com/office/drawing/2014/main" id="{35F28424-8E7A-49D1-9886-EA660D1A40EE}"/>
                </a:ext>
              </a:extLst>
            </p:cNvPr>
            <p:cNvSpPr/>
            <p:nvPr/>
          </p:nvSpPr>
          <p:spPr>
            <a:xfrm rot="18486867" flipH="1" flipV="1">
              <a:off x="6262385" y="4558557"/>
              <a:ext cx="455300" cy="338981"/>
            </a:xfrm>
            <a:prstGeom prst="arc">
              <a:avLst>
                <a:gd name="adj1" fmla="val 18867277"/>
                <a:gd name="adj2" fmla="val 0"/>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Tree>
    <p:extLst>
      <p:ext uri="{BB962C8B-B14F-4D97-AF65-F5344CB8AC3E}">
        <p14:creationId xmlns:p14="http://schemas.microsoft.com/office/powerpoint/2010/main" val="466700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theme/theme1.xml><?xml version="1.0" encoding="utf-8"?>
<a:theme xmlns:a="http://schemas.openxmlformats.org/drawingml/2006/main" name="3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ユーザー定義 1">
      <a:majorFont>
        <a:latin typeface="Segoe UI"/>
        <a:ea typeface="メイリオ"/>
        <a:cs typeface=""/>
      </a:majorFont>
      <a:minorFont>
        <a:latin typeface="Segoe UI"/>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ユーザー定義 1">
      <a:majorFont>
        <a:latin typeface="Segoe UI"/>
        <a:ea typeface="メイリオ"/>
        <a:cs typeface=""/>
      </a:majorFont>
      <a:minorFont>
        <a:latin typeface="Segoe UI"/>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4286</Words>
  <PresentationFormat>画面に合わせる (4:3)</PresentationFormat>
  <Paragraphs>368</Paragraphs>
  <Slides>22</Slides>
  <Notes>22</Notes>
  <HiddenSlides>1</HiddenSlides>
  <MMClips>2</MMClips>
  <ScaleCrop>false</ScaleCrop>
  <HeadingPairs>
    <vt:vector size="6" baseType="variant">
      <vt:variant>
        <vt:lpstr>使用されているフォント</vt:lpstr>
      </vt:variant>
      <vt:variant>
        <vt:i4>10</vt:i4>
      </vt:variant>
      <vt:variant>
        <vt:lpstr>テーマ</vt:lpstr>
      </vt:variant>
      <vt:variant>
        <vt:i4>2</vt:i4>
      </vt:variant>
      <vt:variant>
        <vt:lpstr>スライド タイトル</vt:lpstr>
      </vt:variant>
      <vt:variant>
        <vt:i4>22</vt:i4>
      </vt:variant>
    </vt:vector>
  </HeadingPairs>
  <TitlesOfParts>
    <vt:vector size="34" baseType="lpstr">
      <vt:lpstr>07ラノベPOP</vt:lpstr>
      <vt:lpstr>AR P丸ゴシック体E</vt:lpstr>
      <vt:lpstr>EPSON 太丸ゴシック体Ｂ</vt:lpstr>
      <vt:lpstr>HGPｺﾞｼｯｸM</vt:lpstr>
      <vt:lpstr>HGPSoeiKakugothicUB</vt:lpstr>
      <vt:lpstr>メイリオ</vt:lpstr>
      <vt:lpstr>游ゴシック</vt:lpstr>
      <vt:lpstr>Arial</vt:lpstr>
      <vt:lpstr>Calibri</vt:lpstr>
      <vt:lpstr>Segoe UI</vt:lpstr>
      <vt:lpstr>3_Office テーマ</vt:lpstr>
      <vt:lpstr>2_Office テーマ</vt:lpstr>
      <vt:lpstr>PowerPoint プレゼンテーション</vt:lpstr>
      <vt:lpstr>安全教室指導用教材利用規約</vt:lpstr>
      <vt:lpstr>身近になったICT機器 【参考コンテンツ①】 子どもへのICT機器の 与え方について </vt:lpstr>
      <vt:lpstr>本教材の使用方法　 身近になったICT機器　子どもへのICT機器の与え方について</vt:lpstr>
      <vt:lpstr>「10の姿」をご存知ですか？</vt:lpstr>
      <vt:lpstr>　　　　　10の姿</vt:lpstr>
      <vt:lpstr>幼稚園教育要領解説より</vt:lpstr>
      <vt:lpstr>スマホに子守させていませんか</vt:lpstr>
      <vt:lpstr>スマホに頼りたい場面もあります</vt:lpstr>
      <vt:lpstr>おでかけのときに</vt:lpstr>
      <vt:lpstr>手をつかったあそび</vt:lpstr>
      <vt:lpstr>アプリでできる事、できない事</vt:lpstr>
      <vt:lpstr>有効的、健康的な活用とは</vt:lpstr>
      <vt:lpstr>健康な心と身体のために</vt:lpstr>
      <vt:lpstr>社会との関わりを深めるために</vt:lpstr>
      <vt:lpstr>言葉による伝え合い、表現のために</vt:lpstr>
      <vt:lpstr>３才をすぎたら</vt:lpstr>
      <vt:lpstr>最初はあくまで「貸しあたえる」</vt:lpstr>
      <vt:lpstr>知っていますか？</vt:lpstr>
      <vt:lpstr>ペアレンタルコントロールでできること</vt:lpstr>
      <vt:lpstr>まとめ</vt:lpstr>
      <vt:lpstr>まとめ</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dcterms:created xsi:type="dcterms:W3CDTF">2019-09-18T07:08:08Z</dcterms:created>
  <dcterms:modified xsi:type="dcterms:W3CDTF">2022-07-19T07:11:10Z</dcterms:modified>
</cp:coreProperties>
</file>