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5" r:id="rId1"/>
    <p:sldMasterId id="2147483943" r:id="rId2"/>
  </p:sldMasterIdLst>
  <p:notesMasterIdLst>
    <p:notesMasterId r:id="rId20"/>
  </p:notesMasterIdLst>
  <p:handoutMasterIdLst>
    <p:handoutMasterId r:id="rId21"/>
  </p:handoutMasterIdLst>
  <p:sldIdLst>
    <p:sldId id="762" r:id="rId3"/>
    <p:sldId id="756" r:id="rId4"/>
    <p:sldId id="761" r:id="rId5"/>
    <p:sldId id="757" r:id="rId6"/>
    <p:sldId id="742" r:id="rId7"/>
    <p:sldId id="743" r:id="rId8"/>
    <p:sldId id="744" r:id="rId9"/>
    <p:sldId id="745" r:id="rId10"/>
    <p:sldId id="746" r:id="rId11"/>
    <p:sldId id="723" r:id="rId12"/>
    <p:sldId id="758" r:id="rId13"/>
    <p:sldId id="763" r:id="rId14"/>
    <p:sldId id="748" r:id="rId15"/>
    <p:sldId id="749" r:id="rId16"/>
    <p:sldId id="759" r:id="rId17"/>
    <p:sldId id="753" r:id="rId18"/>
    <p:sldId id="754" r:id="rId19"/>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6633"/>
    <a:srgbClr val="FFC000"/>
    <a:srgbClr val="ED7D31"/>
    <a:srgbClr val="D60093"/>
    <a:srgbClr val="FBD1AF"/>
    <a:srgbClr val="4F81BD"/>
    <a:srgbClr val="D62475"/>
    <a:srgbClr val="FF99CC"/>
    <a:srgbClr val="F6281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65341" autoAdjust="0"/>
  </p:normalViewPr>
  <p:slideViewPr>
    <p:cSldViewPr snapToGrid="0">
      <p:cViewPr varScale="1">
        <p:scale>
          <a:sx n="52" d="100"/>
          <a:sy n="52" d="100"/>
        </p:scale>
        <p:origin x="1290" y="78"/>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61" d="100"/>
          <a:sy n="61" d="100"/>
        </p:scale>
        <p:origin x="3206"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a:p>
            <a:endParaRPr kumimoji="1" lang="ja-JP" altLang="en-US" dirty="0"/>
          </a:p>
          <a:p>
            <a:endParaRPr kumimoji="1" lang="ja-JP" altLang="en-US" dirty="0"/>
          </a:p>
        </p:txBody>
      </p:sp>
    </p:spTree>
    <p:extLst>
      <p:ext uri="{BB962C8B-B14F-4D97-AF65-F5344CB8AC3E}">
        <p14:creationId xmlns:p14="http://schemas.microsoft.com/office/powerpoint/2010/main" val="2544211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過去の作品の中から、よりよい標語づくりのための</a:t>
            </a:r>
            <a:endParaRPr kumimoji="1" lang="en-US" altLang="ja-JP" dirty="0"/>
          </a:p>
          <a:p>
            <a:r>
              <a:rPr kumimoji="1" lang="ja-JP" altLang="en-US" dirty="0"/>
              <a:t>ポイントを学ぶ。</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a:t>
            </a:r>
            <a:r>
              <a:rPr kumimoji="1" lang="ja-JP" altLang="en-US" dirty="0"/>
              <a:t>では、毎年標語のコンクールを行っています。</a:t>
            </a:r>
            <a:endParaRPr kumimoji="1" lang="en-US" altLang="ja-JP" dirty="0"/>
          </a:p>
          <a:p>
            <a:r>
              <a:rPr kumimoji="1" lang="ja-JP" altLang="en-US" dirty="0"/>
              <a:t>過去に賞をとった作品を見てみましょう。</a:t>
            </a:r>
            <a:endParaRPr kumimoji="1" lang="en-US" altLang="ja-JP" dirty="0"/>
          </a:p>
          <a:p>
            <a:r>
              <a:rPr kumimoji="1" lang="ja-JP" altLang="en-US" dirty="0"/>
              <a:t>（みんなで読む）</a:t>
            </a:r>
            <a:endParaRPr kumimoji="1" lang="en-US" altLang="ja-JP" dirty="0"/>
          </a:p>
          <a:p>
            <a:r>
              <a:rPr kumimoji="1" lang="ja-JP" altLang="en-US" dirty="0"/>
              <a:t>どうですか？よいと思ったところはありましたか？</a:t>
            </a:r>
            <a:endParaRPr kumimoji="1" lang="en-US" altLang="ja-JP" dirty="0"/>
          </a:p>
          <a:p>
            <a:r>
              <a:rPr kumimoji="1" lang="ja-JP" altLang="en-US" dirty="0"/>
              <a:t>（挙手してもらう）</a:t>
            </a:r>
            <a:endParaRPr kumimoji="1" lang="en-US" altLang="ja-JP" dirty="0"/>
          </a:p>
          <a:p>
            <a:endParaRPr kumimoji="1" lang="en-US" altLang="ja-JP" dirty="0"/>
          </a:p>
          <a:p>
            <a:r>
              <a:rPr kumimoji="1" lang="ja-JP" altLang="en-US" dirty="0"/>
              <a:t>いいところがたくさん見つかりましたね。</a:t>
            </a:r>
            <a:endParaRPr kumimoji="1" lang="en-US" altLang="ja-JP" dirty="0"/>
          </a:p>
          <a:p>
            <a:r>
              <a:rPr kumimoji="1" lang="ja-JP" altLang="en-US" dirty="0"/>
              <a:t>どちらの標語も</a:t>
            </a:r>
            <a:endParaRPr kumimoji="1" lang="en-US" altLang="ja-JP" dirty="0"/>
          </a:p>
          <a:p>
            <a:r>
              <a:rPr kumimoji="1" lang="ja-JP" altLang="en-US" dirty="0"/>
              <a:t>「リズムよく、自分のことばで、わかりやすく」</a:t>
            </a:r>
            <a:endParaRPr kumimoji="1" lang="en-US" altLang="ja-JP" dirty="0"/>
          </a:p>
          <a:p>
            <a:r>
              <a:rPr kumimoji="1" lang="ja-JP" altLang="en-US" dirty="0"/>
              <a:t>まとまっていますね。</a:t>
            </a:r>
            <a:endParaRPr kumimoji="1" lang="en-US" altLang="ja-JP" dirty="0"/>
          </a:p>
          <a:p>
            <a:r>
              <a:rPr kumimoji="1" lang="ja-JP" altLang="en-US" dirty="0"/>
              <a:t>いい標語のポイントですね！</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en-US" altLang="ja-JP" dirty="0"/>
              <a:t>3</a:t>
            </a:r>
            <a:r>
              <a:rPr kumimoji="1" lang="ja-JP" altLang="en-US" dirty="0"/>
              <a:t>年生くらいだと、キーワードと伝えたいことが何かを</a:t>
            </a:r>
            <a:endParaRPr kumimoji="1" lang="en-US" altLang="ja-JP" dirty="0"/>
          </a:p>
          <a:p>
            <a:r>
              <a:rPr kumimoji="1" lang="ja-JP" altLang="en-US" dirty="0"/>
              <a:t>確認してもよい。</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キーワードはどこにあるでしょうか？</a:t>
            </a:r>
            <a:endParaRPr kumimoji="1" lang="en-US" altLang="ja-JP" dirty="0"/>
          </a:p>
          <a:p>
            <a:r>
              <a:rPr kumimoji="1" lang="ja-JP" altLang="en-US" dirty="0"/>
              <a:t>何がいいたいかわかりますか？</a:t>
            </a:r>
            <a:endParaRPr kumimoji="1" lang="en-US" altLang="ja-JP" dirty="0"/>
          </a:p>
          <a:p>
            <a:endParaRPr kumimoji="1" lang="en-US" altLang="ja-JP" dirty="0"/>
          </a:p>
          <a:p>
            <a:endParaRPr kumimoji="1" lang="ja-JP" altLang="en-US" dirty="0"/>
          </a:p>
          <a:p>
            <a:endParaRPr kumimoji="1" lang="ja-JP" altLang="en-US" dirty="0"/>
          </a:p>
        </p:txBody>
      </p:sp>
    </p:spTree>
    <p:extLst>
      <p:ext uri="{BB962C8B-B14F-4D97-AF65-F5344CB8AC3E}">
        <p14:creationId xmlns:p14="http://schemas.microsoft.com/office/powerpoint/2010/main" val="214063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コンクールを紹介する。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a:t>
            </a:r>
            <a:r>
              <a:rPr kumimoji="1" lang="ja-JP" altLang="en-US" dirty="0"/>
              <a:t>のコンクールは毎年やっています。</a:t>
            </a:r>
            <a:endParaRPr kumimoji="1" lang="en-US" altLang="ja-JP" dirty="0"/>
          </a:p>
          <a:p>
            <a:r>
              <a:rPr kumimoji="1" lang="ja-JP" altLang="en-US" dirty="0"/>
              <a:t>もちろん、みなさんが作った標語も応募することができます。</a:t>
            </a:r>
            <a:endParaRPr kumimoji="1" lang="en-US" altLang="ja-JP" dirty="0"/>
          </a:p>
          <a:p>
            <a:r>
              <a:rPr kumimoji="1" lang="ja-JP" altLang="en-US" dirty="0"/>
              <a:t>標語のほかに、ポスター部門や</a:t>
            </a:r>
            <a:r>
              <a:rPr kumimoji="1" lang="en-US" altLang="ja-JP" dirty="0"/>
              <a:t>4</a:t>
            </a:r>
            <a:r>
              <a:rPr kumimoji="1" lang="ja-JP" altLang="en-US" dirty="0"/>
              <a:t>コマ漫画部門もありますよ。</a:t>
            </a:r>
            <a:endParaRPr kumimoji="1" lang="en-US" altLang="ja-JP" dirty="0"/>
          </a:p>
          <a:p>
            <a:r>
              <a:rPr kumimoji="1" lang="ja-JP" altLang="en-US" dirty="0"/>
              <a:t>ぜひ、チャレンジしてみてください。</a:t>
            </a:r>
            <a:endParaRPr kumimoji="1" lang="en-US" altLang="ja-JP" dirty="0"/>
          </a:p>
          <a:p>
            <a:endParaRPr kumimoji="1" lang="en-US" altLang="ja-JP" dirty="0"/>
          </a:p>
        </p:txBody>
      </p:sp>
    </p:spTree>
    <p:extLst>
      <p:ext uri="{BB962C8B-B14F-4D97-AF65-F5344CB8AC3E}">
        <p14:creationId xmlns:p14="http://schemas.microsoft.com/office/powerpoint/2010/main" val="547283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過去の受賞作品等と合致するものは作らないことを</a:t>
            </a:r>
            <a:r>
              <a:rPr kumimoji="1" lang="ja-JP" altLang="en-US"/>
              <a:t>確認する。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（著作権）</a:t>
            </a:r>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標語を作るときに気を付けることがあります。</a:t>
            </a:r>
            <a:endParaRPr kumimoji="1" lang="en-US" altLang="ja-JP" dirty="0"/>
          </a:p>
          <a:p>
            <a:r>
              <a:rPr kumimoji="1" lang="ja-JP" altLang="en-US" dirty="0"/>
              <a:t>一つ目は、ほかの作品の真似をしない、ということです。</a:t>
            </a:r>
            <a:r>
              <a:rPr kumimoji="1" lang="en-US" altLang="ja-JP" dirty="0"/>
              <a:t>&lt;</a:t>
            </a:r>
            <a:r>
              <a:rPr kumimoji="1" lang="ja-JP" altLang="en-US" dirty="0"/>
              <a:t>クリック</a:t>
            </a:r>
            <a:r>
              <a:rPr kumimoji="1" lang="en-US" altLang="ja-JP" dirty="0"/>
              <a:t>&gt;</a:t>
            </a:r>
          </a:p>
          <a:p>
            <a:r>
              <a:rPr kumimoji="1" lang="ja-JP" altLang="en-US" dirty="0"/>
              <a:t>（みんなで読み上げる）この作品、わかりやすくまとまっていますが、</a:t>
            </a:r>
            <a:endParaRPr kumimoji="1" lang="en-US" altLang="ja-JP" dirty="0"/>
          </a:p>
          <a:p>
            <a:r>
              <a:rPr kumimoji="1" lang="ja-JP" altLang="en-US" dirty="0"/>
              <a:t>ちょっと思い出してみてください。</a:t>
            </a:r>
            <a:r>
              <a:rPr kumimoji="1" lang="en-US" altLang="ja-JP" dirty="0"/>
              <a:t>&lt;</a:t>
            </a:r>
            <a:r>
              <a:rPr kumimoji="1" lang="ja-JP" altLang="en-US" dirty="0"/>
              <a:t>クリック</a:t>
            </a:r>
            <a:r>
              <a:rPr kumimoji="1" lang="en-US" altLang="ja-JP" dirty="0"/>
              <a:t>&gt;</a:t>
            </a:r>
          </a:p>
          <a:p>
            <a:r>
              <a:rPr kumimoji="1" lang="ja-JP" altLang="en-US" dirty="0"/>
              <a:t>先ほどみた受賞作品ととても良く似ていますね。</a:t>
            </a:r>
            <a:endParaRPr kumimoji="1" lang="en-US" altLang="ja-JP" dirty="0"/>
          </a:p>
          <a:p>
            <a:r>
              <a:rPr kumimoji="1" lang="ja-JP" altLang="en-US" dirty="0"/>
              <a:t>人の作品を見て、真似してはいけません。</a:t>
            </a:r>
            <a:endParaRPr kumimoji="1" lang="en-US" altLang="ja-JP" dirty="0"/>
          </a:p>
          <a:p>
            <a:r>
              <a:rPr kumimoji="1" lang="ja-JP" altLang="en-US" dirty="0"/>
              <a:t>「じぶんのことばで」作る、という標語のポイントを</a:t>
            </a:r>
            <a:endParaRPr kumimoji="1" lang="en-US" altLang="ja-JP" dirty="0"/>
          </a:p>
          <a:p>
            <a:r>
              <a:rPr kumimoji="1" lang="ja-JP" altLang="en-US" dirty="0"/>
              <a:t>忘れないようにしましょう。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なぜ真似をしてはいけないのかを伝える。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もし、自分が作ったものが誰かに真似されていたら</a:t>
            </a:r>
            <a:endParaRPr kumimoji="1" lang="en-US" altLang="ja-JP" dirty="0"/>
          </a:p>
          <a:p>
            <a:r>
              <a:rPr kumimoji="1" lang="ja-JP" altLang="en-US" dirty="0"/>
              <a:t>どう思いますか？</a:t>
            </a:r>
            <a:endParaRPr kumimoji="1" lang="en-US" altLang="ja-JP" dirty="0"/>
          </a:p>
          <a:p>
            <a:r>
              <a:rPr kumimoji="1" lang="ja-JP" altLang="en-US" dirty="0"/>
              <a:t>自分が嫌だと思うことは、ほかの人にもしないようにしましょう。</a:t>
            </a:r>
            <a:endParaRPr kumimoji="1" lang="en-US" altLang="ja-JP" dirty="0"/>
          </a:p>
        </p:txBody>
      </p:sp>
    </p:spTree>
    <p:extLst>
      <p:ext uri="{BB962C8B-B14F-4D97-AF65-F5344CB8AC3E}">
        <p14:creationId xmlns:p14="http://schemas.microsoft.com/office/powerpoint/2010/main" val="2351293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著作権について、理解を深める。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ほかの人の真似をしてはいけないのは、標語だけではありません。</a:t>
            </a:r>
            <a:endParaRPr kumimoji="1" lang="en-US" altLang="ja-JP" dirty="0"/>
          </a:p>
          <a:p>
            <a:r>
              <a:rPr kumimoji="1" lang="ja-JP" altLang="en-US" dirty="0"/>
              <a:t>キャラクターや、商品のイメージなど、普段みなさんが目にしているもののほとんどは、</a:t>
            </a:r>
            <a:endParaRPr kumimoji="1" lang="en-US" altLang="ja-JP" dirty="0"/>
          </a:p>
          <a:p>
            <a:r>
              <a:rPr kumimoji="1" lang="ja-JP" altLang="en-US" dirty="0"/>
              <a:t>どこかの誰かが一生懸命考えたり、デザインしたりしたものなのです。</a:t>
            </a:r>
            <a:endParaRPr kumimoji="1" lang="en-US" altLang="ja-JP" dirty="0"/>
          </a:p>
          <a:p>
            <a:r>
              <a:rPr kumimoji="1" lang="ja-JP" altLang="en-US" dirty="0"/>
              <a:t>例えば、（スライドを読み上げる）などもそうですね。</a:t>
            </a:r>
            <a:endParaRPr kumimoji="1" lang="en-US" altLang="ja-JP" dirty="0"/>
          </a:p>
          <a:p>
            <a:r>
              <a:rPr kumimoji="1" lang="ja-JP" altLang="en-US" dirty="0"/>
              <a:t>作った人以外のひとが、その作品の真似をしたり、</a:t>
            </a:r>
            <a:endParaRPr kumimoji="1" lang="en-US" altLang="ja-JP" dirty="0"/>
          </a:p>
          <a:p>
            <a:r>
              <a:rPr kumimoji="1" lang="ja-JP" altLang="en-US" dirty="0"/>
              <a:t>その作品を使って何かを作ったりしてはいけません。</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「ひろげよう情報モラル・セキュリティコンクール」への応募に関する注意点</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https://www.youtube.com/watch?v=yvzPuAUpcD0</a:t>
            </a:r>
          </a:p>
          <a:p>
            <a:endParaRPr kumimoji="1" lang="ja-JP" altLang="en-US" dirty="0"/>
          </a:p>
        </p:txBody>
      </p:sp>
    </p:spTree>
    <p:extLst>
      <p:ext uri="{BB962C8B-B14F-4D97-AF65-F5344CB8AC3E}">
        <p14:creationId xmlns:p14="http://schemas.microsoft.com/office/powerpoint/2010/main" val="224187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誤字に気を付ける。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次に、気をつけることは、「字を間違えないこと」です。</a:t>
            </a:r>
            <a:endParaRPr kumimoji="1" lang="en-US" altLang="ja-JP" dirty="0"/>
          </a:p>
          <a:p>
            <a:r>
              <a:rPr kumimoji="1" lang="en-US" altLang="ja-JP" dirty="0"/>
              <a:t>IPA</a:t>
            </a:r>
            <a:r>
              <a:rPr kumimoji="1" lang="ja-JP" altLang="en-US" dirty="0"/>
              <a:t>のコンクールでは、漢字や送り仮名を間違えた作品が</a:t>
            </a:r>
            <a:endParaRPr kumimoji="1" lang="en-US" altLang="ja-JP" dirty="0"/>
          </a:p>
          <a:p>
            <a:r>
              <a:rPr kumimoji="1" lang="ja-JP" altLang="en-US" dirty="0"/>
              <a:t>毎年段ボール二箱以上もあるそうです。</a:t>
            </a:r>
            <a:endParaRPr kumimoji="1" lang="en-US" altLang="ja-JP" dirty="0"/>
          </a:p>
          <a:p>
            <a:r>
              <a:rPr kumimoji="1" lang="ja-JP" altLang="en-US" dirty="0"/>
              <a:t>書いた後、間違いがないかきちんと確認しましょう。</a:t>
            </a:r>
            <a:endParaRPr kumimoji="1" lang="en-US" altLang="ja-JP" dirty="0"/>
          </a:p>
        </p:txBody>
      </p:sp>
    </p:spTree>
    <p:extLst>
      <p:ext uri="{BB962C8B-B14F-4D97-AF65-F5344CB8AC3E}">
        <p14:creationId xmlns:p14="http://schemas.microsoft.com/office/powerpoint/2010/main" val="2182199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誤字に気を付ける。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よくある間違いを確かめておきましょう。</a:t>
            </a:r>
            <a:endParaRPr kumimoji="1" lang="en-US" altLang="ja-JP" dirty="0"/>
          </a:p>
          <a:p>
            <a:r>
              <a:rPr kumimoji="1" lang="ja-JP" altLang="en-US" dirty="0"/>
              <a:t>「気を付ける」といいたいようですが、このように書いています。</a:t>
            </a:r>
            <a:endParaRPr kumimoji="1" lang="en-US" altLang="ja-JP" dirty="0"/>
          </a:p>
          <a:p>
            <a:r>
              <a:rPr kumimoji="1" lang="ja-JP" altLang="en-US" dirty="0"/>
              <a:t>どこが違うかわかりますか？（挙手してもらう）</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 そうですね。「きをつける」が正解でした。</a:t>
            </a:r>
            <a:endParaRPr kumimoji="1" lang="en-US" altLang="ja-JP" dirty="0"/>
          </a:p>
          <a:p>
            <a:r>
              <a:rPr kumimoji="1" lang="ja-JP" altLang="en-US" dirty="0"/>
              <a:t>（以下、同様に進める）</a:t>
            </a:r>
            <a:endParaRPr kumimoji="1" lang="en-US" altLang="ja-JP" dirty="0"/>
          </a:p>
        </p:txBody>
      </p:sp>
    </p:spTree>
    <p:extLst>
      <p:ext uri="{BB962C8B-B14F-4D97-AF65-F5344CB8AC3E}">
        <p14:creationId xmlns:p14="http://schemas.microsoft.com/office/powerpoint/2010/main" val="3769689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誤字に気を付ける。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こちらも、多い間違いです。</a:t>
            </a:r>
            <a:endParaRPr kumimoji="1" lang="en-US" altLang="ja-JP" dirty="0"/>
          </a:p>
          <a:p>
            <a:r>
              <a:rPr kumimoji="1" lang="ja-JP" altLang="en-US" dirty="0"/>
              <a:t>どこがちがうでしょうか？</a:t>
            </a:r>
            <a:r>
              <a:rPr kumimoji="1" lang="en-US" altLang="ja-JP" dirty="0"/>
              <a:t>&lt;</a:t>
            </a:r>
            <a:r>
              <a:rPr kumimoji="1" lang="ja-JP" altLang="en-US" dirty="0"/>
              <a:t>クリック</a:t>
            </a:r>
            <a:r>
              <a:rPr kumimoji="1" lang="en-US" altLang="ja-JP" dirty="0"/>
              <a:t>&gt;</a:t>
            </a:r>
          </a:p>
          <a:p>
            <a:r>
              <a:rPr kumimoji="1" lang="ja-JP" altLang="en-US" dirty="0"/>
              <a:t>そうですね、一本足りないですね。</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自分で見直して、大人に見てもらうことも提案する。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自分では気づかない間違いがあるかもしれません。</a:t>
            </a:r>
            <a:endParaRPr kumimoji="1" lang="en-US" altLang="ja-JP" dirty="0"/>
          </a:p>
          <a:p>
            <a:r>
              <a:rPr kumimoji="1" lang="ja-JP" altLang="en-US" dirty="0"/>
              <a:t>書いたら大人に見てもらうなどして、間違いがないか確かめましょう。</a:t>
            </a:r>
            <a:endParaRPr kumimoji="1" lang="en-US" altLang="ja-JP" dirty="0"/>
          </a:p>
          <a:p>
            <a:r>
              <a:rPr kumimoji="1" lang="ja-JP" altLang="en-US" dirty="0"/>
              <a:t>見直しはもちろんですが、感想をもらえると嬉しいですよ！</a:t>
            </a:r>
          </a:p>
          <a:p>
            <a:endParaRPr kumimoji="1" lang="ja-JP" altLang="en-US" dirty="0"/>
          </a:p>
          <a:p>
            <a:endParaRPr kumimoji="1" lang="ja-JP" altLang="en-US" dirty="0"/>
          </a:p>
        </p:txBody>
      </p:sp>
    </p:spTree>
    <p:extLst>
      <p:ext uri="{BB962C8B-B14F-4D97-AF65-F5344CB8AC3E}">
        <p14:creationId xmlns:p14="http://schemas.microsoft.com/office/powerpoint/2010/main" val="3681716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まとめ</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では、作るときの注意をまとめましょう。</a:t>
            </a:r>
            <a:endParaRPr kumimoji="1" lang="en-US" altLang="ja-JP" dirty="0"/>
          </a:p>
          <a:p>
            <a:r>
              <a:rPr kumimoji="1" lang="ja-JP" altLang="en-US" dirty="0"/>
              <a:t>一つ目は～、二つ目は～</a:t>
            </a:r>
            <a:r>
              <a:rPr kumimoji="1" lang="ja-JP" altLang="en-US"/>
              <a:t>、三つ目は</a:t>
            </a:r>
            <a:r>
              <a:rPr kumimoji="1" lang="ja-JP" altLang="en-US" dirty="0"/>
              <a:t>～。</a:t>
            </a:r>
            <a:endParaRPr kumimoji="1" lang="en-US" altLang="ja-JP" dirty="0"/>
          </a:p>
          <a:p>
            <a:r>
              <a:rPr kumimoji="1" lang="ja-JP" altLang="en-US" dirty="0"/>
              <a:t>（スライドを読み上げる）</a:t>
            </a:r>
            <a:endParaRPr kumimoji="1" lang="en-US" altLang="ja-JP" dirty="0"/>
          </a:p>
          <a:p>
            <a:r>
              <a:rPr kumimoji="1" lang="ja-JP" altLang="en-US" dirty="0"/>
              <a:t>注意点を守って、素敵な標語を作りましょう！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前向きにまとめる。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はじめからいいものができなくても構いません。</a:t>
            </a:r>
            <a:endParaRPr kumimoji="1" lang="en-US" altLang="ja-JP" dirty="0"/>
          </a:p>
          <a:p>
            <a:r>
              <a:rPr kumimoji="1" lang="ja-JP" altLang="en-US" dirty="0"/>
              <a:t>どんどん声にだして思いつく言葉をつなげていきましょう！</a:t>
            </a:r>
          </a:p>
          <a:p>
            <a:endParaRPr kumimoji="1" lang="ja-JP" altLang="en-US" dirty="0"/>
          </a:p>
        </p:txBody>
      </p:sp>
    </p:spTree>
    <p:extLst>
      <p:ext uri="{BB962C8B-B14F-4D97-AF65-F5344CB8AC3E}">
        <p14:creationId xmlns:p14="http://schemas.microsoft.com/office/powerpoint/2010/main" val="2456866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46431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1556678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標語とはどういうものなのかを説明する。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標語とは伝えたいことを短い言葉でまとめることです。</a:t>
            </a:r>
            <a:endParaRPr kumimoji="1" lang="en-US" altLang="ja-JP" dirty="0"/>
          </a:p>
          <a:p>
            <a:r>
              <a:rPr kumimoji="1" lang="ja-JP" altLang="en-US" dirty="0"/>
              <a:t>こちらの標語を見てみてください。</a:t>
            </a:r>
            <a:endParaRPr kumimoji="1" lang="en-US" altLang="ja-JP" dirty="0"/>
          </a:p>
          <a:p>
            <a:r>
              <a:rPr kumimoji="1" lang="en-US" altLang="ja-JP" dirty="0"/>
              <a:t>(</a:t>
            </a:r>
            <a:r>
              <a:rPr kumimoji="1" lang="ja-JP" altLang="en-US" dirty="0"/>
              <a:t>標語を読む）</a:t>
            </a:r>
            <a:endParaRPr kumimoji="1" lang="en-US" altLang="ja-JP" dirty="0"/>
          </a:p>
          <a:p>
            <a:r>
              <a:rPr kumimoji="1" lang="ja-JP" altLang="en-US" dirty="0"/>
              <a:t>インターネットの特徴を短い言葉でうまくまとめていますね。</a:t>
            </a:r>
            <a:endParaRPr kumimoji="1" lang="en-US" altLang="ja-JP" dirty="0"/>
          </a:p>
          <a:p>
            <a:endParaRPr kumimoji="1" lang="ja-JP" altLang="en-US" dirty="0"/>
          </a:p>
        </p:txBody>
      </p:sp>
    </p:spTree>
    <p:extLst>
      <p:ext uri="{BB962C8B-B14F-4D97-AF65-F5344CB8AC3E}">
        <p14:creationId xmlns:p14="http://schemas.microsoft.com/office/powerpoint/2010/main" val="2101501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自分たちで作ってみることを促す。</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みなさんも、標語を作ってみましょう。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これまでの学びを生かすことをつたえる。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インターネット安全教室を受けて</a:t>
            </a:r>
            <a:endParaRPr kumimoji="1" lang="en-US" altLang="ja-JP" dirty="0"/>
          </a:p>
          <a:p>
            <a:r>
              <a:rPr kumimoji="1" lang="ja-JP" altLang="en-US" dirty="0"/>
              <a:t>わかったことや、学んだことを標語にして、みんなに伝えましょう。</a:t>
            </a:r>
            <a:endParaRPr kumimoji="1" lang="en-US" altLang="ja-JP" dirty="0"/>
          </a:p>
          <a:p>
            <a:endParaRPr kumimoji="1" lang="ja-JP" altLang="en-US" dirty="0"/>
          </a:p>
        </p:txBody>
      </p:sp>
    </p:spTree>
    <p:extLst>
      <p:ext uri="{BB962C8B-B14F-4D97-AF65-F5344CB8AC3E}">
        <p14:creationId xmlns:p14="http://schemas.microsoft.com/office/powerpoint/2010/main" val="3058721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まずは、何を伝えたいのかを決めましょう。</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学んだことを簡単に振り返り、考えるきっかけをつくる。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一緒に～なことを学びましたね。</a:t>
            </a:r>
            <a:endParaRPr kumimoji="1" lang="en-US" altLang="ja-JP" dirty="0"/>
          </a:p>
          <a:p>
            <a:r>
              <a:rPr kumimoji="1" lang="ja-JP" altLang="en-US" dirty="0"/>
              <a:t>その時に、自分はこうしたいな、と思ったことや、</a:t>
            </a:r>
            <a:endParaRPr kumimoji="1" lang="en-US" altLang="ja-JP" dirty="0"/>
          </a:p>
          <a:p>
            <a:r>
              <a:rPr kumimoji="1" lang="ja-JP" altLang="en-US" dirty="0"/>
              <a:t>気をつけないと危険だな、と思ったことの中から、</a:t>
            </a:r>
            <a:endParaRPr kumimoji="1" lang="en-US" altLang="ja-JP" dirty="0"/>
          </a:p>
          <a:p>
            <a:r>
              <a:rPr kumimoji="1" lang="ja-JP" altLang="en-US" dirty="0"/>
              <a:t>＜クリック＞</a:t>
            </a:r>
            <a:endParaRPr kumimoji="1" lang="en-US" altLang="ja-JP" dirty="0"/>
          </a:p>
          <a:p>
            <a:r>
              <a:rPr kumimoji="1" lang="ja-JP" altLang="en-US" dirty="0"/>
              <a:t>特に伝えたいことを一つ、決めましょう。</a:t>
            </a:r>
            <a:endParaRPr kumimoji="1" lang="en-US" altLang="ja-JP" dirty="0"/>
          </a:p>
        </p:txBody>
      </p:sp>
    </p:spTree>
    <p:extLst>
      <p:ext uri="{BB962C8B-B14F-4D97-AF65-F5344CB8AC3E}">
        <p14:creationId xmlns:p14="http://schemas.microsoft.com/office/powerpoint/2010/main" val="1949002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つたえたいことを決めたら、次はそれをどんな言葉で</a:t>
            </a:r>
            <a:endParaRPr kumimoji="1" lang="en-US" altLang="ja-JP" dirty="0"/>
          </a:p>
          <a:p>
            <a:r>
              <a:rPr kumimoji="1" lang="ja-JP" altLang="en-US" dirty="0"/>
              <a:t>伝えるのかを考えていきましょう。</a:t>
            </a:r>
            <a:endParaRPr kumimoji="1" lang="en-US" altLang="ja-JP" dirty="0"/>
          </a:p>
          <a:p>
            <a:r>
              <a:rPr kumimoji="1" lang="ja-JP" altLang="en-US" dirty="0"/>
              <a:t>（スライドを読み上げる）</a:t>
            </a:r>
            <a:endParaRPr kumimoji="1" lang="en-US" altLang="ja-JP" dirty="0"/>
          </a:p>
          <a:p>
            <a:r>
              <a:rPr kumimoji="1" lang="ja-JP" altLang="en-US" dirty="0"/>
              <a:t>インターネットに関係のある言葉はいろいろありますね。</a:t>
            </a:r>
            <a:endParaRPr kumimoji="1" lang="en-US" altLang="ja-JP" dirty="0"/>
          </a:p>
          <a:p>
            <a:r>
              <a:rPr kumimoji="1" lang="ja-JP" altLang="en-US" dirty="0"/>
              <a:t>ほかに、どんな言葉がありますか？（挙手してもらう）</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みんなでキーワードをたくさん出しておくと、</a:t>
            </a:r>
            <a:endParaRPr kumimoji="1" lang="en-US" altLang="ja-JP" dirty="0"/>
          </a:p>
          <a:p>
            <a:r>
              <a:rPr kumimoji="1" lang="ja-JP" altLang="en-US" dirty="0"/>
              <a:t>実際に作るときに言葉がでやすい。</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インターネット、という言葉もキーワードになりますね！</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気になる言葉をどんどんだしてみましょう。</a:t>
            </a:r>
          </a:p>
          <a:p>
            <a:endParaRPr kumimoji="1" lang="ja-JP" altLang="en-US" dirty="0"/>
          </a:p>
          <a:p>
            <a:endParaRPr kumimoji="1" lang="ja-JP" altLang="en-US" dirty="0"/>
          </a:p>
        </p:txBody>
      </p:sp>
    </p:spTree>
    <p:extLst>
      <p:ext uri="{BB962C8B-B14F-4D97-AF65-F5344CB8AC3E}">
        <p14:creationId xmlns:p14="http://schemas.microsoft.com/office/powerpoint/2010/main" val="2058419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伝えたいこととキーワードが決まったら</a:t>
            </a:r>
            <a:endParaRPr kumimoji="1" lang="en-US" altLang="ja-JP" dirty="0"/>
          </a:p>
          <a:p>
            <a:r>
              <a:rPr kumimoji="1" lang="ja-JP" altLang="en-US" dirty="0"/>
              <a:t>いよいよ仕上げです。</a:t>
            </a:r>
            <a:endParaRPr kumimoji="1" lang="en-US" altLang="ja-JP" dirty="0"/>
          </a:p>
          <a:p>
            <a:r>
              <a:rPr kumimoji="1" lang="ja-JP" altLang="en-US" dirty="0"/>
              <a:t>伝えたいことを標語にまとめていきましょう。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作るときのコツを伝える。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声に出して、言いやすさを確認しましょう。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標語は５・７・５の音などリズムよく伝えることが大切です。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「メッセージ（５音）、怒ったときに（７音）、送らない（５音）」のように</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指を折っていくつの音でできているか数えてみましょう。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言ってみると、ほかの言い方や、言葉が思いつきやすいです。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どんどん思いついたことを声に出してみましょう。</a:t>
            </a:r>
          </a:p>
          <a:p>
            <a:endParaRPr kumimoji="1" lang="ja-JP" altLang="en-US" dirty="0"/>
          </a:p>
          <a:p>
            <a:endParaRPr kumimoji="1" lang="ja-JP" altLang="en-US" dirty="0"/>
          </a:p>
        </p:txBody>
      </p:sp>
    </p:spTree>
    <p:extLst>
      <p:ext uri="{BB962C8B-B14F-4D97-AF65-F5344CB8AC3E}">
        <p14:creationId xmlns:p14="http://schemas.microsoft.com/office/powerpoint/2010/main" val="28061169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F290A528-4761-40A7-9C18-1E30317F8249}"/>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B983041-4C65-4A73-8D05-3BCB4EAF9733}"/>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7792C27A-B66D-4E06-BEE2-A5C7A766B4FE}"/>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055B819F-9F0E-4D43-A6D9-92D6DA24AADE}"/>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1147082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4" name="TextBox 9"/>
          <p:cNvSpPr txBox="1"/>
          <p:nvPr userDrawn="1"/>
        </p:nvSpPr>
        <p:spPr>
          <a:xfrm>
            <a:off x="318348" y="1129171"/>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348"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90912" y="1025913"/>
            <a:ext cx="1423150" cy="1447380"/>
          </a:xfrm>
          <a:prstGeom prst="rect">
            <a:avLst/>
          </a:prstGeom>
        </p:spPr>
      </p:pic>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70577" y="5357519"/>
            <a:ext cx="4943485" cy="1245872"/>
          </a:xfrm>
          <a:prstGeom prst="rect">
            <a:avLst/>
          </a:prstGeom>
        </p:spPr>
      </p:pic>
      <p:sp>
        <p:nvSpPr>
          <p:cNvPr id="8" name="テキスト ボックス 7"/>
          <p:cNvSpPr txBox="1"/>
          <p:nvPr userDrawn="1"/>
        </p:nvSpPr>
        <p:spPr>
          <a:xfrm>
            <a:off x="318348" y="2391885"/>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spTree>
    <p:extLst>
      <p:ext uri="{BB962C8B-B14F-4D97-AF65-F5344CB8AC3E}">
        <p14:creationId xmlns:p14="http://schemas.microsoft.com/office/powerpoint/2010/main" val="250668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a:extLst>
              <a:ext uri="{FF2B5EF4-FFF2-40B4-BE49-F238E27FC236}">
                <a16:creationId xmlns:a16="http://schemas.microsoft.com/office/drawing/2014/main" id="{9CE68A42-69AB-4042-BF77-E086D1EE734E}"/>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2200096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76304025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41950049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4091196921"/>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506143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13764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606340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623220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445689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50403239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30123614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7840208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1160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kumimoji="1" lang="ja-JP" altLang="en-US" sz="6000" b="1" dirty="0"/>
              <a:t>まとめ</a:t>
            </a:r>
          </a:p>
        </p:txBody>
      </p:sp>
    </p:spTree>
    <p:extLst>
      <p:ext uri="{BB962C8B-B14F-4D97-AF65-F5344CB8AC3E}">
        <p14:creationId xmlns:p14="http://schemas.microsoft.com/office/powerpoint/2010/main" val="4023438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83884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74868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1106295103"/>
      </p:ext>
    </p:extLst>
  </p:cSld>
  <p:clrMap bg1="lt1" tx1="dk1" bg2="lt2" tx2="dk2" accent1="accent1" accent2="accent2" accent3="accent3" accent4="accent4" accent5="accent5" accent6="accent6" hlink="hlink" folHlink="folHlink"/>
  <p:sldLayoutIdLst>
    <p:sldLayoutId id="2147483942" r:id="rId1"/>
    <p:sldLayoutId id="2147483897" r:id="rId2"/>
    <p:sldLayoutId id="2147483899" r:id="rId3"/>
    <p:sldLayoutId id="2147483900" r:id="rId4"/>
    <p:sldLayoutId id="2147483905" r:id="rId5"/>
    <p:sldLayoutId id="2147483906" r:id="rId6"/>
    <p:sldLayoutId id="2147483911" r:id="rId7"/>
    <p:sldLayoutId id="2147483913" r:id="rId8"/>
    <p:sldLayoutId id="2147483941"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10" name="テキスト ボックス 9">
            <a:extLst>
              <a:ext uri="{FF2B5EF4-FFF2-40B4-BE49-F238E27FC236}">
                <a16:creationId xmlns:a16="http://schemas.microsoft.com/office/drawing/2014/main" id="{9A3517DE-B400-4ACE-A720-8ABC430893BD}"/>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171379464"/>
      </p:ext>
    </p:extLst>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95154" y="155291"/>
            <a:ext cx="6690242" cy="307777"/>
          </a:xfrm>
          <a:prstGeom prst="rect">
            <a:avLst/>
          </a:prstGeom>
          <a:noFill/>
        </p:spPr>
        <p:txBody>
          <a:bodyPr wrap="square" rtlCol="0">
            <a:spAutoFit/>
          </a:bodyPr>
          <a:lstStyle/>
          <a:p>
            <a:r>
              <a:rPr lang="en-US" altLang="ja-JP" sz="1400" dirty="0">
                <a:solidFill>
                  <a:prstClr val="black"/>
                </a:solidFill>
              </a:rPr>
              <a:t>【19】</a:t>
            </a:r>
            <a:r>
              <a:rPr lang="ja-JP" altLang="en-US" sz="1400" dirty="0">
                <a:solidFill>
                  <a:prstClr val="black"/>
                </a:solidFill>
              </a:rPr>
              <a:t>みんなで考える。情報モラル、情報セキュリティ（ワークショップ）</a:t>
            </a:r>
          </a:p>
        </p:txBody>
      </p:sp>
    </p:spTree>
    <p:extLst>
      <p:ext uri="{BB962C8B-B14F-4D97-AF65-F5344CB8AC3E}">
        <p14:creationId xmlns:p14="http://schemas.microsoft.com/office/powerpoint/2010/main" val="357323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みんなの作品を見てみよう</a:t>
            </a:r>
            <a:endParaRPr kumimoji="1" lang="ja-JP" altLang="en-US" dirty="0"/>
          </a:p>
        </p:txBody>
      </p:sp>
      <p:sp>
        <p:nvSpPr>
          <p:cNvPr id="7" name="テキスト ボックス 6">
            <a:extLst>
              <a:ext uri="{FF2B5EF4-FFF2-40B4-BE49-F238E27FC236}">
                <a16:creationId xmlns:a16="http://schemas.microsoft.com/office/drawing/2014/main" id="{60A18FC8-A677-45EF-AD9C-FD029B5490CA}"/>
              </a:ext>
            </a:extLst>
          </p:cNvPr>
          <p:cNvSpPr txBox="1"/>
          <p:nvPr/>
        </p:nvSpPr>
        <p:spPr>
          <a:xfrm>
            <a:off x="3092612" y="4955853"/>
            <a:ext cx="3483834" cy="1015663"/>
          </a:xfrm>
          <a:prstGeom prst="rect">
            <a:avLst/>
          </a:prstGeom>
          <a:noFill/>
        </p:spPr>
        <p:txBody>
          <a:bodyPr wrap="square" rtlCol="0">
            <a:spAutoFit/>
          </a:bodyPr>
          <a:lstStyle/>
          <a:p>
            <a:r>
              <a:rPr lang="ja-JP" altLang="en-US" sz="1200" dirty="0">
                <a:latin typeface="+mj-ea"/>
                <a:ea typeface="+mj-ea"/>
              </a:rPr>
              <a:t>第</a:t>
            </a:r>
            <a:r>
              <a:rPr lang="en-US" altLang="ja-JP" sz="1200" dirty="0">
                <a:latin typeface="+mj-ea"/>
                <a:ea typeface="+mj-ea"/>
              </a:rPr>
              <a:t>14</a:t>
            </a:r>
            <a:r>
              <a:rPr lang="ja-JP" altLang="en-US" sz="1200" dirty="0">
                <a:latin typeface="+mj-ea"/>
                <a:ea typeface="+mj-ea"/>
              </a:rPr>
              <a:t>回</a:t>
            </a:r>
            <a:r>
              <a:rPr lang="en-US" altLang="ja-JP" sz="1200" dirty="0">
                <a:latin typeface="+mj-ea"/>
                <a:ea typeface="+mj-ea"/>
              </a:rPr>
              <a:t>IPA</a:t>
            </a:r>
            <a:r>
              <a:rPr lang="ja-JP" altLang="en-US" sz="1200" dirty="0">
                <a:latin typeface="+mj-ea"/>
                <a:ea typeface="+mj-ea"/>
              </a:rPr>
              <a:t>「ひろげよう情報モラル・</a:t>
            </a:r>
            <a:endParaRPr lang="en-US" altLang="ja-JP" sz="1200" dirty="0">
              <a:latin typeface="+mj-ea"/>
              <a:ea typeface="+mj-ea"/>
            </a:endParaRPr>
          </a:p>
          <a:p>
            <a:r>
              <a:rPr lang="ja-JP" altLang="en-US" sz="1200" dirty="0">
                <a:latin typeface="+mj-ea"/>
                <a:ea typeface="+mj-ea"/>
              </a:rPr>
              <a:t>セキュリティコンクール」</a:t>
            </a:r>
            <a:r>
              <a:rPr lang="en-US" altLang="ja-JP" sz="1200" dirty="0">
                <a:latin typeface="+mj-ea"/>
                <a:ea typeface="+mj-ea"/>
              </a:rPr>
              <a:t>2018</a:t>
            </a:r>
            <a:r>
              <a:rPr lang="ja-JP" altLang="en-US" sz="1200" dirty="0">
                <a:latin typeface="+mj-ea"/>
                <a:ea typeface="+mj-ea"/>
              </a:rPr>
              <a:t>　</a:t>
            </a:r>
            <a:endParaRPr lang="en-US" altLang="ja-JP" sz="1200" dirty="0">
              <a:latin typeface="+mj-ea"/>
              <a:ea typeface="+mj-ea"/>
            </a:endParaRPr>
          </a:p>
          <a:p>
            <a:r>
              <a:rPr lang="ja-JP" altLang="en-US" sz="1200" dirty="0">
                <a:latin typeface="+mj-ea"/>
                <a:ea typeface="+mj-ea"/>
              </a:rPr>
              <a:t>標語部門　優秀賞</a:t>
            </a:r>
            <a:endParaRPr lang="en-US" altLang="zh-TW" sz="1200" dirty="0">
              <a:latin typeface="+mj-ea"/>
              <a:ea typeface="+mj-ea"/>
            </a:endParaRPr>
          </a:p>
          <a:p>
            <a:r>
              <a:rPr lang="zh-TW" altLang="en-US" sz="1200" dirty="0">
                <a:latin typeface="+mj-ea"/>
                <a:ea typeface="+mj-ea"/>
              </a:rPr>
              <a:t>鹿児島県 鹿児島市立伊敷</a:t>
            </a:r>
            <a:r>
              <a:rPr lang="ja-JP" altLang="en-US" sz="1200" dirty="0">
                <a:latin typeface="+mj-ea"/>
                <a:ea typeface="+mj-ea"/>
              </a:rPr>
              <a:t>小学校 </a:t>
            </a:r>
            <a:r>
              <a:rPr lang="en-US" altLang="ja-JP" sz="1200" dirty="0">
                <a:latin typeface="+mj-ea"/>
                <a:ea typeface="+mj-ea"/>
              </a:rPr>
              <a:t>1</a:t>
            </a:r>
            <a:r>
              <a:rPr lang="ja-JP" altLang="en-US" sz="1200" dirty="0">
                <a:latin typeface="+mj-ea"/>
                <a:ea typeface="+mj-ea"/>
              </a:rPr>
              <a:t>年</a:t>
            </a:r>
            <a:r>
              <a:rPr lang="en-US" altLang="ja-JP" sz="1200" dirty="0">
                <a:latin typeface="+mj-ea"/>
                <a:ea typeface="+mj-ea"/>
              </a:rPr>
              <a:t>(</a:t>
            </a:r>
            <a:r>
              <a:rPr lang="ja-JP" altLang="en-US" sz="1200" dirty="0">
                <a:latin typeface="+mj-ea"/>
                <a:ea typeface="+mj-ea"/>
              </a:rPr>
              <a:t>当時）</a:t>
            </a:r>
            <a:endParaRPr lang="en-US" altLang="ja-JP" sz="1200" dirty="0">
              <a:latin typeface="+mj-ea"/>
              <a:ea typeface="+mj-ea"/>
            </a:endParaRPr>
          </a:p>
          <a:p>
            <a:r>
              <a:rPr lang="zh-TW" altLang="en-US" sz="1200" dirty="0">
                <a:latin typeface="+mj-ea"/>
                <a:ea typeface="+mj-ea"/>
              </a:rPr>
              <a:t>小野　心裕</a:t>
            </a:r>
            <a:r>
              <a:rPr lang="ja-JP" altLang="en-US" sz="1200" dirty="0">
                <a:latin typeface="+mj-ea"/>
                <a:ea typeface="+mj-ea"/>
              </a:rPr>
              <a:t>さん</a:t>
            </a:r>
            <a:endParaRPr lang="en-US" altLang="ja-JP" sz="1200" dirty="0">
              <a:latin typeface="+mj-ea"/>
              <a:ea typeface="+mj-ea"/>
            </a:endParaRPr>
          </a:p>
        </p:txBody>
      </p:sp>
      <p:sp>
        <p:nvSpPr>
          <p:cNvPr id="10" name="テキスト ボックス 9">
            <a:extLst>
              <a:ext uri="{FF2B5EF4-FFF2-40B4-BE49-F238E27FC236}">
                <a16:creationId xmlns:a16="http://schemas.microsoft.com/office/drawing/2014/main" id="{6E2A6444-B3CC-4BB2-9FCA-B15CE43563C7}"/>
              </a:ext>
            </a:extLst>
          </p:cNvPr>
          <p:cNvSpPr txBox="1"/>
          <p:nvPr/>
        </p:nvSpPr>
        <p:spPr>
          <a:xfrm>
            <a:off x="299043" y="4969230"/>
            <a:ext cx="2800510" cy="1046440"/>
          </a:xfrm>
          <a:prstGeom prst="rect">
            <a:avLst/>
          </a:prstGeom>
          <a:noFill/>
        </p:spPr>
        <p:txBody>
          <a:bodyPr wrap="square" rtlCol="0">
            <a:spAutoFit/>
          </a:bodyPr>
          <a:lstStyle/>
          <a:p>
            <a:r>
              <a:rPr lang="ja-JP" altLang="en-US" sz="1200" dirty="0">
                <a:latin typeface="+mj-ea"/>
                <a:ea typeface="+mj-ea"/>
              </a:rPr>
              <a:t>第</a:t>
            </a:r>
            <a:r>
              <a:rPr lang="en-US" altLang="ja-JP" sz="1200" dirty="0">
                <a:latin typeface="+mj-ea"/>
                <a:ea typeface="+mj-ea"/>
              </a:rPr>
              <a:t>14</a:t>
            </a:r>
            <a:r>
              <a:rPr lang="ja-JP" altLang="en-US" sz="1200" dirty="0">
                <a:latin typeface="+mj-ea"/>
                <a:ea typeface="+mj-ea"/>
              </a:rPr>
              <a:t>回</a:t>
            </a:r>
            <a:r>
              <a:rPr lang="en-US" altLang="ja-JP" sz="1200" dirty="0">
                <a:latin typeface="+mj-ea"/>
                <a:ea typeface="+mj-ea"/>
              </a:rPr>
              <a:t>IPA</a:t>
            </a:r>
            <a:r>
              <a:rPr lang="ja-JP" altLang="en-US" sz="1200" dirty="0">
                <a:latin typeface="+mj-ea"/>
                <a:ea typeface="+mj-ea"/>
              </a:rPr>
              <a:t>「ひろげよう情報モラル・セキュリティコンクール」</a:t>
            </a:r>
            <a:r>
              <a:rPr lang="en-US" altLang="ja-JP" sz="1200" dirty="0">
                <a:latin typeface="+mj-ea"/>
                <a:ea typeface="+mj-ea"/>
              </a:rPr>
              <a:t>2018</a:t>
            </a:r>
            <a:r>
              <a:rPr lang="ja-JP" altLang="en-US" sz="1200" dirty="0">
                <a:latin typeface="+mj-ea"/>
                <a:ea typeface="+mj-ea"/>
              </a:rPr>
              <a:t>　</a:t>
            </a:r>
            <a:endParaRPr lang="en-US" altLang="ja-JP" sz="1200" dirty="0">
              <a:latin typeface="+mj-ea"/>
              <a:ea typeface="+mj-ea"/>
            </a:endParaRPr>
          </a:p>
          <a:p>
            <a:r>
              <a:rPr lang="ja-JP" altLang="en-US" sz="1200" dirty="0">
                <a:latin typeface="+mj-ea"/>
                <a:ea typeface="+mj-ea"/>
              </a:rPr>
              <a:t>標語部門　優秀賞</a:t>
            </a:r>
            <a:endParaRPr lang="en-US" altLang="zh-TW" sz="1200" dirty="0">
              <a:latin typeface="+mj-ea"/>
              <a:ea typeface="+mj-ea"/>
            </a:endParaRPr>
          </a:p>
          <a:p>
            <a:r>
              <a:rPr lang="zh-TW" altLang="en-US" sz="1200" dirty="0">
                <a:latin typeface="+mj-ea"/>
                <a:ea typeface="+mj-ea"/>
              </a:rPr>
              <a:t>兵庫県 雲雀丘学園小学校</a:t>
            </a:r>
            <a:r>
              <a:rPr lang="ja-JP" altLang="en-US" sz="1200" dirty="0">
                <a:latin typeface="+mj-ea"/>
                <a:ea typeface="+mj-ea"/>
              </a:rPr>
              <a:t> </a:t>
            </a:r>
            <a:r>
              <a:rPr lang="en-US" altLang="ja-JP" sz="1200" dirty="0">
                <a:latin typeface="+mj-ea"/>
                <a:ea typeface="+mj-ea"/>
              </a:rPr>
              <a:t>3</a:t>
            </a:r>
            <a:r>
              <a:rPr lang="ja-JP" altLang="en-US" sz="1200" dirty="0">
                <a:latin typeface="+mj-ea"/>
                <a:ea typeface="+mj-ea"/>
              </a:rPr>
              <a:t>年</a:t>
            </a:r>
            <a:r>
              <a:rPr lang="en-US" altLang="ja-JP" sz="1200" dirty="0">
                <a:latin typeface="+mj-ea"/>
                <a:ea typeface="+mj-ea"/>
              </a:rPr>
              <a:t>(</a:t>
            </a:r>
            <a:r>
              <a:rPr lang="ja-JP" altLang="en-US" sz="1200" dirty="0">
                <a:latin typeface="+mj-ea"/>
                <a:ea typeface="+mj-ea"/>
              </a:rPr>
              <a:t>当時）</a:t>
            </a:r>
            <a:endParaRPr lang="en-US" altLang="ja-JP" sz="1200" dirty="0">
              <a:latin typeface="+mj-ea"/>
              <a:ea typeface="+mj-ea"/>
            </a:endParaRPr>
          </a:p>
          <a:p>
            <a:r>
              <a:rPr lang="zh-TW" altLang="en-US" sz="1200" dirty="0">
                <a:latin typeface="+mj-ea"/>
                <a:ea typeface="+mj-ea"/>
              </a:rPr>
              <a:t>向井　陸人</a:t>
            </a:r>
            <a:r>
              <a:rPr lang="ja-JP" altLang="en-US" sz="1200" dirty="0">
                <a:latin typeface="+mj-ea"/>
                <a:ea typeface="+mj-ea"/>
              </a:rPr>
              <a:t>さん</a:t>
            </a:r>
            <a:r>
              <a:rPr lang="zh-TW" altLang="en-US" sz="1200" dirty="0">
                <a:latin typeface="+mj-ea"/>
                <a:ea typeface="+mj-ea"/>
              </a:rPr>
              <a:t> </a:t>
            </a:r>
            <a:endParaRPr kumimoji="1" lang="ja-JP" altLang="en-US" sz="1200" dirty="0">
              <a:latin typeface="+mj-ea"/>
              <a:ea typeface="+mj-ea"/>
            </a:endParaRPr>
          </a:p>
        </p:txBody>
      </p:sp>
      <p:grpSp>
        <p:nvGrpSpPr>
          <p:cNvPr id="9" name="グループ化 8"/>
          <p:cNvGrpSpPr/>
          <p:nvPr/>
        </p:nvGrpSpPr>
        <p:grpSpPr>
          <a:xfrm>
            <a:off x="6159357" y="1554359"/>
            <a:ext cx="2930055" cy="4612071"/>
            <a:chOff x="8039459" y="1274527"/>
            <a:chExt cx="3100047" cy="4703935"/>
          </a:xfrm>
        </p:grpSpPr>
        <p:grpSp>
          <p:nvGrpSpPr>
            <p:cNvPr id="20" name="グループ化 19">
              <a:extLst>
                <a:ext uri="{FF2B5EF4-FFF2-40B4-BE49-F238E27FC236}">
                  <a16:creationId xmlns:a16="http://schemas.microsoft.com/office/drawing/2014/main" id="{667DB6DF-F836-4238-AF5F-23AD5CF330E6}"/>
                </a:ext>
              </a:extLst>
            </p:cNvPr>
            <p:cNvGrpSpPr/>
            <p:nvPr/>
          </p:nvGrpSpPr>
          <p:grpSpPr>
            <a:xfrm>
              <a:off x="8039459" y="1274527"/>
              <a:ext cx="3100047" cy="4703935"/>
              <a:chOff x="6064469" y="1207767"/>
              <a:chExt cx="2800510" cy="4084192"/>
            </a:xfrm>
            <a:solidFill>
              <a:schemeClr val="bg1"/>
            </a:solidFill>
          </p:grpSpPr>
          <p:sp>
            <p:nvSpPr>
              <p:cNvPr id="16" name="スクロール: 縦 15">
                <a:extLst>
                  <a:ext uri="{FF2B5EF4-FFF2-40B4-BE49-F238E27FC236}">
                    <a16:creationId xmlns:a16="http://schemas.microsoft.com/office/drawing/2014/main" id="{1597C854-2685-4FF6-B60A-33F27C29EC9F}"/>
                  </a:ext>
                </a:extLst>
              </p:cNvPr>
              <p:cNvSpPr/>
              <p:nvPr/>
            </p:nvSpPr>
            <p:spPr>
              <a:xfrm>
                <a:off x="6064469" y="1207767"/>
                <a:ext cx="2800510" cy="4084192"/>
              </a:xfrm>
              <a:prstGeom prst="verticalScrol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sp>
            <p:nvSpPr>
              <p:cNvPr id="17" name="テキスト ボックス 16">
                <a:extLst>
                  <a:ext uri="{FF2B5EF4-FFF2-40B4-BE49-F238E27FC236}">
                    <a16:creationId xmlns:a16="http://schemas.microsoft.com/office/drawing/2014/main" id="{9C332699-084C-43EA-9C3C-AEF890DA4512}"/>
                  </a:ext>
                </a:extLst>
              </p:cNvPr>
              <p:cNvSpPr txBox="1"/>
              <p:nvPr/>
            </p:nvSpPr>
            <p:spPr>
              <a:xfrm>
                <a:off x="7824538" y="1558412"/>
                <a:ext cx="588338" cy="3539028"/>
              </a:xfrm>
              <a:prstGeom prst="rect">
                <a:avLst/>
              </a:prstGeom>
              <a:grpFill/>
            </p:spPr>
            <p:txBody>
              <a:bodyPr vert="eaVert" wrap="square" rtlCol="0">
                <a:spAutoFit/>
              </a:bodyPr>
              <a:lstStyle/>
              <a:p>
                <a:r>
                  <a:rPr kumimoji="1" lang="ja-JP" altLang="en-US" sz="2800" dirty="0" err="1">
                    <a:latin typeface="+mj-ea"/>
                    <a:ea typeface="+mj-ea"/>
                  </a:rPr>
                  <a:t>ひょう</a:t>
                </a:r>
                <a:r>
                  <a:rPr kumimoji="1" lang="ja-JP" altLang="en-US" sz="2800" dirty="0">
                    <a:latin typeface="+mj-ea"/>
                    <a:ea typeface="+mj-ea"/>
                  </a:rPr>
                  <a:t>語のポイント</a:t>
                </a:r>
              </a:p>
            </p:txBody>
          </p:sp>
        </p:grpSp>
        <p:sp>
          <p:nvSpPr>
            <p:cNvPr id="24" name="テキスト ボックス 23">
              <a:extLst>
                <a:ext uri="{FF2B5EF4-FFF2-40B4-BE49-F238E27FC236}">
                  <a16:creationId xmlns:a16="http://schemas.microsoft.com/office/drawing/2014/main" id="{0B38FF08-1B97-4930-B69D-A42062ADABDE}"/>
                </a:ext>
              </a:extLst>
            </p:cNvPr>
            <p:cNvSpPr txBox="1"/>
            <p:nvPr/>
          </p:nvSpPr>
          <p:spPr>
            <a:xfrm>
              <a:off x="8395036" y="1837552"/>
              <a:ext cx="1563038" cy="3743317"/>
            </a:xfrm>
            <a:prstGeom prst="rect">
              <a:avLst/>
            </a:prstGeom>
            <a:noFill/>
          </p:spPr>
          <p:txBody>
            <a:bodyPr vert="eaVert" wrap="square" rtlCol="0">
              <a:spAutoFit/>
            </a:bodyPr>
            <a:lstStyle/>
            <a:p>
              <a:r>
                <a:rPr lang="ja-JP" altLang="en-US" sz="2800" b="1" dirty="0">
                  <a:latin typeface="+mj-ea"/>
                  <a:ea typeface="+mj-ea"/>
                </a:rPr>
                <a:t>一、リズムよく</a:t>
              </a:r>
              <a:endParaRPr lang="en-US" altLang="ja-JP" sz="2800" b="1" dirty="0">
                <a:latin typeface="+mj-ea"/>
                <a:ea typeface="+mj-ea"/>
              </a:endParaRPr>
            </a:p>
            <a:p>
              <a:r>
                <a:rPr kumimoji="1" lang="ja-JP" altLang="en-US" sz="2800" b="1" dirty="0">
                  <a:latin typeface="+mj-ea"/>
                  <a:ea typeface="+mj-ea"/>
                </a:rPr>
                <a:t>二、自分の言葉で</a:t>
              </a:r>
              <a:endParaRPr kumimoji="1" lang="en-US" altLang="ja-JP" sz="2800" b="1" dirty="0">
                <a:latin typeface="+mj-ea"/>
                <a:ea typeface="+mj-ea"/>
              </a:endParaRPr>
            </a:p>
            <a:p>
              <a:r>
                <a:rPr lang="ja-JP" altLang="en-US" sz="2800" b="1" dirty="0">
                  <a:latin typeface="+mj-ea"/>
                  <a:ea typeface="+mj-ea"/>
                </a:rPr>
                <a:t>三、分かりやすく</a:t>
              </a:r>
              <a:endParaRPr kumimoji="1" lang="ja-JP" altLang="en-US" sz="2800" b="1" dirty="0">
                <a:latin typeface="+mj-ea"/>
                <a:ea typeface="+mj-ea"/>
              </a:endParaRPr>
            </a:p>
          </p:txBody>
        </p:sp>
      </p:grpSp>
      <p:pic>
        <p:nvPicPr>
          <p:cNvPr id="11" name="図 10"/>
          <p:cNvPicPr>
            <a:picLocks noChangeAspect="1"/>
          </p:cNvPicPr>
          <p:nvPr/>
        </p:nvPicPr>
        <p:blipFill>
          <a:blip r:embed="rId3"/>
          <a:stretch>
            <a:fillRect/>
          </a:stretch>
        </p:blipFill>
        <p:spPr>
          <a:xfrm>
            <a:off x="748376" y="1831053"/>
            <a:ext cx="2104776" cy="2984642"/>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図 12"/>
          <p:cNvPicPr>
            <a:picLocks noChangeAspect="1"/>
          </p:cNvPicPr>
          <p:nvPr/>
        </p:nvPicPr>
        <p:blipFill>
          <a:blip r:embed="rId4"/>
          <a:stretch>
            <a:fillRect/>
          </a:stretch>
        </p:blipFill>
        <p:spPr>
          <a:xfrm>
            <a:off x="3553518" y="1831053"/>
            <a:ext cx="2085308" cy="2984642"/>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4" name="正方形/長方形 13">
            <a:extLst>
              <a:ext uri="{FF2B5EF4-FFF2-40B4-BE49-F238E27FC236}">
                <a16:creationId xmlns:a16="http://schemas.microsoft.com/office/drawing/2014/main" id="{EFF53EEF-B57C-464C-AE1B-6A09DB011341}"/>
              </a:ext>
            </a:extLst>
          </p:cNvPr>
          <p:cNvSpPr/>
          <p:nvPr/>
        </p:nvSpPr>
        <p:spPr>
          <a:xfrm>
            <a:off x="4948100" y="6393497"/>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1500066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483914" y="400381"/>
            <a:ext cx="8123008" cy="928688"/>
          </a:xfrm>
        </p:spPr>
        <p:txBody>
          <a:bodyPr>
            <a:noAutofit/>
          </a:bodyPr>
          <a:lstStyle/>
          <a:p>
            <a:pPr algn="ctr"/>
            <a:r>
              <a:rPr kumimoji="1" lang="ja-JP" altLang="en-US" b="1" dirty="0">
                <a:latin typeface="+mj-ea"/>
              </a:rPr>
              <a:t>コンクールにおうぼしてみよう</a:t>
            </a: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518" y="1254598"/>
            <a:ext cx="7180719" cy="4535191"/>
          </a:xfrm>
          <a:prstGeom prst="rect">
            <a:avLst/>
          </a:prstGeom>
        </p:spPr>
      </p:pic>
      <p:sp>
        <p:nvSpPr>
          <p:cNvPr id="7" name="角丸四角形 6"/>
          <p:cNvSpPr/>
          <p:nvPr/>
        </p:nvSpPr>
        <p:spPr>
          <a:xfrm>
            <a:off x="970075" y="4954390"/>
            <a:ext cx="7287981" cy="1078466"/>
          </a:xfrm>
          <a:prstGeom prst="roundRect">
            <a:avLst/>
          </a:prstGeom>
          <a:solidFill>
            <a:schemeClr val="accent6"/>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solidFill>
                <a:latin typeface="+mj-ea"/>
                <a:ea typeface="+mj-ea"/>
              </a:rPr>
              <a:t>毎年</a:t>
            </a:r>
            <a:r>
              <a:rPr kumimoji="1" lang="ja-JP" altLang="en-US" sz="3200" b="1" dirty="0">
                <a:solidFill>
                  <a:schemeClr val="tx1"/>
                </a:solidFill>
                <a:latin typeface="+mj-ea"/>
                <a:ea typeface="+mj-ea"/>
              </a:rPr>
              <a:t>、やっているよ。</a:t>
            </a:r>
            <a:endParaRPr kumimoji="1" lang="en-US" altLang="ja-JP" sz="3200" b="1" dirty="0">
              <a:solidFill>
                <a:schemeClr val="tx1"/>
              </a:solidFill>
              <a:latin typeface="+mj-ea"/>
              <a:ea typeface="+mj-ea"/>
            </a:endParaRPr>
          </a:p>
          <a:p>
            <a:pPr algn="ctr"/>
            <a:r>
              <a:rPr kumimoji="1" lang="ja-JP" altLang="en-US" sz="3200" b="1" dirty="0">
                <a:solidFill>
                  <a:schemeClr val="tx1"/>
                </a:solidFill>
                <a:latin typeface="+mj-ea"/>
                <a:ea typeface="+mj-ea"/>
              </a:rPr>
              <a:t>ひょう</a:t>
            </a:r>
            <a:r>
              <a:rPr lang="ja-JP" altLang="en-US" sz="3200" b="1" dirty="0">
                <a:solidFill>
                  <a:schemeClr val="tx1"/>
                </a:solidFill>
                <a:latin typeface="+mj-ea"/>
                <a:ea typeface="+mj-ea"/>
              </a:rPr>
              <a:t>語</a:t>
            </a:r>
            <a:r>
              <a:rPr kumimoji="1" lang="ja-JP" altLang="en-US" sz="3200" b="1" dirty="0">
                <a:solidFill>
                  <a:schemeClr val="tx1"/>
                </a:solidFill>
                <a:latin typeface="+mj-ea"/>
                <a:ea typeface="+mj-ea"/>
              </a:rPr>
              <a:t>の</a:t>
            </a:r>
            <a:r>
              <a:rPr lang="ja-JP" altLang="en-US" sz="3200" b="1" dirty="0">
                <a:solidFill>
                  <a:schemeClr val="tx1"/>
                </a:solidFill>
                <a:latin typeface="+mj-ea"/>
                <a:ea typeface="+mj-ea"/>
              </a:rPr>
              <a:t>他</a:t>
            </a:r>
            <a:r>
              <a:rPr kumimoji="1" lang="ja-JP" altLang="en-US" sz="3200" b="1" dirty="0">
                <a:solidFill>
                  <a:schemeClr val="tx1"/>
                </a:solidFill>
                <a:latin typeface="+mj-ea"/>
                <a:ea typeface="+mj-ea"/>
              </a:rPr>
              <a:t>にもいろいろあるよ</a:t>
            </a:r>
            <a:r>
              <a:rPr lang="ja-JP" altLang="en-US" sz="3200" b="1" dirty="0">
                <a:solidFill>
                  <a:schemeClr val="tx1"/>
                </a:solidFill>
                <a:latin typeface="+mj-ea"/>
                <a:ea typeface="+mj-ea"/>
              </a:rPr>
              <a:t>！</a:t>
            </a:r>
            <a:endParaRPr kumimoji="1" lang="en-US" altLang="ja-JP" sz="3200" b="1" dirty="0">
              <a:solidFill>
                <a:schemeClr val="tx1"/>
              </a:solidFill>
              <a:latin typeface="+mj-ea"/>
              <a:ea typeface="+mj-ea"/>
            </a:endParaRPr>
          </a:p>
        </p:txBody>
      </p:sp>
      <p:sp>
        <p:nvSpPr>
          <p:cNvPr id="8" name="正方形/長方形 7">
            <a:extLst>
              <a:ext uri="{FF2B5EF4-FFF2-40B4-BE49-F238E27FC236}">
                <a16:creationId xmlns:a16="http://schemas.microsoft.com/office/drawing/2014/main" id="{7EA9EF3E-D49A-4F55-AB09-DE21BFAA8EC5}"/>
              </a:ext>
            </a:extLst>
          </p:cNvPr>
          <p:cNvSpPr/>
          <p:nvPr/>
        </p:nvSpPr>
        <p:spPr>
          <a:xfrm>
            <a:off x="4941372" y="6427113"/>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3405536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152" y="436815"/>
            <a:ext cx="7958418" cy="784598"/>
          </a:xfrm>
        </p:spPr>
        <p:txBody>
          <a:bodyPr/>
          <a:lstStyle/>
          <a:p>
            <a:r>
              <a:rPr lang="ja-JP" altLang="en-US" dirty="0"/>
              <a:t>作る時の注意点</a:t>
            </a:r>
            <a:endParaRPr kumimoji="1" lang="ja-JP" altLang="en-US" dirty="0"/>
          </a:p>
        </p:txBody>
      </p:sp>
      <p:grpSp>
        <p:nvGrpSpPr>
          <p:cNvPr id="8" name="グループ化 7">
            <a:extLst>
              <a:ext uri="{FF2B5EF4-FFF2-40B4-BE49-F238E27FC236}">
                <a16:creationId xmlns:a16="http://schemas.microsoft.com/office/drawing/2014/main" id="{B107AF79-879D-40B4-934B-4204622ABB6F}"/>
              </a:ext>
            </a:extLst>
          </p:cNvPr>
          <p:cNvGrpSpPr/>
          <p:nvPr/>
        </p:nvGrpSpPr>
        <p:grpSpPr>
          <a:xfrm>
            <a:off x="6435389" y="1551530"/>
            <a:ext cx="2023856" cy="4883239"/>
            <a:chOff x="6064469" y="1207767"/>
            <a:chExt cx="2800510" cy="4084192"/>
          </a:xfrm>
        </p:grpSpPr>
        <p:sp>
          <p:nvSpPr>
            <p:cNvPr id="9" name="テキスト ボックス 8">
              <a:extLst>
                <a:ext uri="{FF2B5EF4-FFF2-40B4-BE49-F238E27FC236}">
                  <a16:creationId xmlns:a16="http://schemas.microsoft.com/office/drawing/2014/main" id="{B70B9445-D436-49C1-8CA1-C69369BC3DBE}"/>
                </a:ext>
              </a:extLst>
            </p:cNvPr>
            <p:cNvSpPr txBox="1"/>
            <p:nvPr/>
          </p:nvSpPr>
          <p:spPr>
            <a:xfrm>
              <a:off x="6838781" y="1772616"/>
              <a:ext cx="1277658" cy="3352981"/>
            </a:xfrm>
            <a:prstGeom prst="rect">
              <a:avLst/>
            </a:prstGeom>
            <a:noFill/>
          </p:spPr>
          <p:txBody>
            <a:bodyPr vert="eaVert" wrap="square" rtlCol="0">
              <a:spAutoFit/>
            </a:bodyPr>
            <a:lstStyle/>
            <a:p>
              <a:r>
                <a:rPr lang="ja-JP" altLang="en-US" sz="2400" dirty="0">
                  <a:latin typeface="+mj-ea"/>
                </a:rPr>
                <a:t>他の人の作品のまねを</a:t>
              </a:r>
              <a:endParaRPr lang="en-US" altLang="ja-JP" sz="2400" dirty="0">
                <a:latin typeface="+mj-ea"/>
              </a:endParaRPr>
            </a:p>
            <a:p>
              <a:r>
                <a:rPr lang="ja-JP" altLang="en-US" sz="2400" dirty="0">
                  <a:latin typeface="+mj-ea"/>
                </a:rPr>
                <a:t>してはいけません。</a:t>
              </a:r>
            </a:p>
          </p:txBody>
        </p:sp>
        <p:sp>
          <p:nvSpPr>
            <p:cNvPr id="10" name="スクロール: 縦 28">
              <a:extLst>
                <a:ext uri="{FF2B5EF4-FFF2-40B4-BE49-F238E27FC236}">
                  <a16:creationId xmlns:a16="http://schemas.microsoft.com/office/drawing/2014/main" id="{4F7EA285-F4B2-4EC3-9B65-640DC6FE55DF}"/>
                </a:ext>
              </a:extLst>
            </p:cNvPr>
            <p:cNvSpPr/>
            <p:nvPr/>
          </p:nvSpPr>
          <p:spPr>
            <a:xfrm>
              <a:off x="6064469" y="1207767"/>
              <a:ext cx="2800510" cy="4084192"/>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grpSp>
      <p:pic>
        <p:nvPicPr>
          <p:cNvPr id="11" name="図 10"/>
          <p:cNvPicPr>
            <a:picLocks noChangeAspect="1"/>
          </p:cNvPicPr>
          <p:nvPr/>
        </p:nvPicPr>
        <p:blipFill>
          <a:blip r:embed="rId3"/>
          <a:stretch>
            <a:fillRect/>
          </a:stretch>
        </p:blipFill>
        <p:spPr>
          <a:xfrm>
            <a:off x="3231343" y="1432228"/>
            <a:ext cx="2988612" cy="4277515"/>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コンテンツ プレースホルダー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855463" y="5654615"/>
            <a:ext cx="1091573" cy="1005503"/>
          </a:xfrm>
          <a:prstGeom prst="rect">
            <a:avLst/>
          </a:prstGeom>
        </p:spPr>
      </p:pic>
      <p:sp>
        <p:nvSpPr>
          <p:cNvPr id="16" name="テキスト ボックス 15"/>
          <p:cNvSpPr txBox="1"/>
          <p:nvPr/>
        </p:nvSpPr>
        <p:spPr>
          <a:xfrm>
            <a:off x="3747557" y="1934559"/>
            <a:ext cx="677108" cy="2674726"/>
          </a:xfrm>
          <a:prstGeom prst="rect">
            <a:avLst/>
          </a:prstGeom>
          <a:solidFill>
            <a:schemeClr val="bg1"/>
          </a:solidFill>
        </p:spPr>
        <p:txBody>
          <a:bodyPr vert="eaVert" wrap="square" rtlCol="0">
            <a:spAutoFit/>
          </a:bodyPr>
          <a:lstStyle/>
          <a:p>
            <a:r>
              <a:rPr lang="ja-JP" altLang="en-US" sz="3200" b="1" dirty="0">
                <a:solidFill>
                  <a:srgbClr val="FF0000"/>
                </a:solidFill>
              </a:rPr>
              <a:t>たいせつだ</a:t>
            </a:r>
          </a:p>
        </p:txBody>
      </p:sp>
      <p:sp>
        <p:nvSpPr>
          <p:cNvPr id="15" name="テキスト ボックス 14">
            <a:extLst>
              <a:ext uri="{FF2B5EF4-FFF2-40B4-BE49-F238E27FC236}">
                <a16:creationId xmlns:a16="http://schemas.microsoft.com/office/drawing/2014/main" id="{60A18FC8-A677-45EF-AD9C-FD029B5490CA}"/>
              </a:ext>
            </a:extLst>
          </p:cNvPr>
          <p:cNvSpPr txBox="1"/>
          <p:nvPr/>
        </p:nvSpPr>
        <p:spPr>
          <a:xfrm>
            <a:off x="0" y="5167030"/>
            <a:ext cx="3483834" cy="1015663"/>
          </a:xfrm>
          <a:prstGeom prst="rect">
            <a:avLst/>
          </a:prstGeom>
          <a:noFill/>
        </p:spPr>
        <p:txBody>
          <a:bodyPr wrap="square" rtlCol="0">
            <a:spAutoFit/>
          </a:bodyPr>
          <a:lstStyle/>
          <a:p>
            <a:r>
              <a:rPr lang="ja-JP" altLang="en-US" sz="1200" dirty="0">
                <a:solidFill>
                  <a:prstClr val="black"/>
                </a:solidFill>
                <a:latin typeface="メイリオ"/>
              </a:rPr>
              <a:t>第</a:t>
            </a:r>
            <a:r>
              <a:rPr lang="en-US" altLang="ja-JP" sz="1200" dirty="0">
                <a:solidFill>
                  <a:prstClr val="black"/>
                </a:solidFill>
                <a:latin typeface="メイリオ"/>
              </a:rPr>
              <a:t>14</a:t>
            </a:r>
            <a:r>
              <a:rPr lang="ja-JP" altLang="en-US" sz="1200" dirty="0">
                <a:solidFill>
                  <a:prstClr val="black"/>
                </a:solidFill>
                <a:latin typeface="メイリオ"/>
              </a:rPr>
              <a:t>回</a:t>
            </a:r>
            <a:r>
              <a:rPr lang="en-US" altLang="ja-JP" sz="1200" dirty="0">
                <a:solidFill>
                  <a:prstClr val="black"/>
                </a:solidFill>
                <a:latin typeface="メイリオ"/>
              </a:rPr>
              <a:t>IPA</a:t>
            </a:r>
            <a:r>
              <a:rPr lang="ja-JP" altLang="en-US" sz="1200" dirty="0">
                <a:solidFill>
                  <a:prstClr val="black"/>
                </a:solidFill>
                <a:latin typeface="メイリオ"/>
              </a:rPr>
              <a:t>「ひろげよう情報モラル・</a:t>
            </a:r>
            <a:endParaRPr lang="en-US" altLang="ja-JP" sz="1200" dirty="0">
              <a:solidFill>
                <a:prstClr val="black"/>
              </a:solidFill>
              <a:latin typeface="メイリオ"/>
            </a:endParaRPr>
          </a:p>
          <a:p>
            <a:r>
              <a:rPr lang="ja-JP" altLang="en-US" sz="1200" dirty="0">
                <a:solidFill>
                  <a:prstClr val="black"/>
                </a:solidFill>
                <a:latin typeface="メイリオ"/>
              </a:rPr>
              <a:t>セキュリティコンクール」</a:t>
            </a:r>
            <a:r>
              <a:rPr lang="en-US" altLang="ja-JP" sz="1200" dirty="0">
                <a:solidFill>
                  <a:prstClr val="black"/>
                </a:solidFill>
                <a:latin typeface="メイリオ"/>
              </a:rPr>
              <a:t>2018</a:t>
            </a:r>
            <a:r>
              <a:rPr lang="ja-JP" altLang="en-US" sz="1200" dirty="0">
                <a:solidFill>
                  <a:prstClr val="black"/>
                </a:solidFill>
                <a:latin typeface="メイリオ"/>
              </a:rPr>
              <a:t>　</a:t>
            </a:r>
            <a:endParaRPr lang="en-US" altLang="ja-JP" sz="1200" dirty="0">
              <a:solidFill>
                <a:prstClr val="black"/>
              </a:solidFill>
              <a:latin typeface="メイリオ"/>
            </a:endParaRPr>
          </a:p>
          <a:p>
            <a:r>
              <a:rPr lang="ja-JP" altLang="en-US" sz="1200" dirty="0">
                <a:solidFill>
                  <a:prstClr val="black"/>
                </a:solidFill>
                <a:latin typeface="メイリオ"/>
              </a:rPr>
              <a:t>標語部門　優秀賞</a:t>
            </a:r>
            <a:endParaRPr lang="en-US" altLang="zh-TW" sz="1200" dirty="0">
              <a:solidFill>
                <a:prstClr val="black"/>
              </a:solidFill>
              <a:latin typeface="メイリオ"/>
            </a:endParaRPr>
          </a:p>
          <a:p>
            <a:r>
              <a:rPr lang="zh-TW" altLang="en-US" sz="1200" dirty="0">
                <a:solidFill>
                  <a:prstClr val="black"/>
                </a:solidFill>
                <a:latin typeface="メイリオ"/>
              </a:rPr>
              <a:t>鹿児島県 鹿児島市立伊敷</a:t>
            </a:r>
            <a:r>
              <a:rPr lang="ja-JP" altLang="en-US" sz="1200" dirty="0">
                <a:solidFill>
                  <a:prstClr val="black"/>
                </a:solidFill>
                <a:latin typeface="メイリオ"/>
              </a:rPr>
              <a:t>小学校 </a:t>
            </a:r>
            <a:r>
              <a:rPr lang="en-US" altLang="ja-JP" sz="1200" dirty="0">
                <a:solidFill>
                  <a:prstClr val="black"/>
                </a:solidFill>
                <a:latin typeface="メイリオ"/>
              </a:rPr>
              <a:t>1</a:t>
            </a:r>
            <a:r>
              <a:rPr lang="ja-JP" altLang="en-US" sz="1200" dirty="0">
                <a:solidFill>
                  <a:prstClr val="black"/>
                </a:solidFill>
                <a:latin typeface="メイリオ"/>
              </a:rPr>
              <a:t>年</a:t>
            </a:r>
            <a:r>
              <a:rPr lang="en-US" altLang="ja-JP" sz="1200" dirty="0">
                <a:solidFill>
                  <a:prstClr val="black"/>
                </a:solidFill>
                <a:latin typeface="メイリオ"/>
              </a:rPr>
              <a:t>(</a:t>
            </a:r>
            <a:r>
              <a:rPr lang="ja-JP" altLang="en-US" sz="1200" dirty="0">
                <a:solidFill>
                  <a:prstClr val="black"/>
                </a:solidFill>
                <a:latin typeface="メイリオ"/>
              </a:rPr>
              <a:t>当時）</a:t>
            </a:r>
            <a:endParaRPr lang="en-US" altLang="ja-JP" sz="1200" dirty="0">
              <a:solidFill>
                <a:prstClr val="black"/>
              </a:solidFill>
              <a:latin typeface="メイリオ"/>
            </a:endParaRPr>
          </a:p>
          <a:p>
            <a:r>
              <a:rPr lang="zh-TW" altLang="en-US" sz="1200" dirty="0">
                <a:solidFill>
                  <a:prstClr val="black"/>
                </a:solidFill>
                <a:latin typeface="メイリオ"/>
              </a:rPr>
              <a:t>小野　心裕</a:t>
            </a:r>
            <a:r>
              <a:rPr lang="ja-JP" altLang="en-US" sz="1200" dirty="0">
                <a:solidFill>
                  <a:prstClr val="black"/>
                </a:solidFill>
                <a:latin typeface="メイリオ"/>
              </a:rPr>
              <a:t>さん</a:t>
            </a:r>
            <a:endParaRPr lang="en-US" altLang="ja-JP" sz="1200" dirty="0">
              <a:solidFill>
                <a:prstClr val="black"/>
              </a:solidFill>
              <a:latin typeface="メイリオ"/>
            </a:endParaRPr>
          </a:p>
        </p:txBody>
      </p:sp>
      <p:grpSp>
        <p:nvGrpSpPr>
          <p:cNvPr id="14" name="グループ化 13"/>
          <p:cNvGrpSpPr/>
          <p:nvPr/>
        </p:nvGrpSpPr>
        <p:grpSpPr>
          <a:xfrm>
            <a:off x="372604" y="1567308"/>
            <a:ext cx="2486135" cy="3477449"/>
            <a:chOff x="2449044" y="3057714"/>
            <a:chExt cx="2486135" cy="3477449"/>
          </a:xfrm>
        </p:grpSpPr>
        <p:pic>
          <p:nvPicPr>
            <p:cNvPr id="17" name="図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560834" y="5235188"/>
              <a:ext cx="1365189" cy="1299975"/>
            </a:xfrm>
            <a:prstGeom prst="rect">
              <a:avLst/>
            </a:prstGeom>
          </p:spPr>
        </p:pic>
        <p:sp>
          <p:nvSpPr>
            <p:cNvPr id="18" name="円形吹き出し 17"/>
            <p:cNvSpPr/>
            <p:nvPr/>
          </p:nvSpPr>
          <p:spPr>
            <a:xfrm>
              <a:off x="2449044" y="3057714"/>
              <a:ext cx="2486135" cy="1626913"/>
            </a:xfrm>
            <a:prstGeom prst="wedgeEllipseCallout">
              <a:avLst>
                <a:gd name="adj1" fmla="val -16846"/>
                <a:gd name="adj2" fmla="val 7457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bg1"/>
                  </a:solidFill>
                </a:rPr>
                <a:t>他の人の作品をみてマネしてはダメ！</a:t>
              </a:r>
              <a:endParaRPr lang="en-US" altLang="ja-JP" sz="2000" b="1" dirty="0">
                <a:solidFill>
                  <a:schemeClr val="bg1"/>
                </a:solidFill>
              </a:endParaRPr>
            </a:p>
          </p:txBody>
        </p:sp>
      </p:grpSp>
      <p:sp>
        <p:nvSpPr>
          <p:cNvPr id="20" name="正方形/長方形 19">
            <a:extLst>
              <a:ext uri="{FF2B5EF4-FFF2-40B4-BE49-F238E27FC236}">
                <a16:creationId xmlns:a16="http://schemas.microsoft.com/office/drawing/2014/main" id="{EDE0001A-E5F2-496D-AF3E-163205996ADF}"/>
              </a:ext>
            </a:extLst>
          </p:cNvPr>
          <p:cNvSpPr/>
          <p:nvPr/>
        </p:nvSpPr>
        <p:spPr>
          <a:xfrm>
            <a:off x="2573426" y="6434769"/>
            <a:ext cx="4572000" cy="430887"/>
          </a:xfrm>
          <a:prstGeom prst="rect">
            <a:avLst/>
          </a:prstGeom>
        </p:spPr>
        <p:txBody>
          <a:bodyPr>
            <a:spAutoFit/>
          </a:bodyPr>
          <a:lstStyle/>
          <a:p>
            <a:pPr lvl="0">
              <a:defRPr/>
            </a:pPr>
            <a:r>
              <a:rPr lang="en-US" altLang="ja-JP" sz="1050" dirty="0">
                <a:solidFill>
                  <a:prstClr val="black"/>
                </a:solidFill>
                <a:latin typeface="+mn-ea"/>
              </a:rPr>
              <a:t>(</a:t>
            </a:r>
            <a:r>
              <a:rPr lang="ja-JP" altLang="en-US" sz="1050" dirty="0">
                <a:solidFill>
                  <a:prstClr val="black"/>
                </a:solidFill>
                <a:latin typeface="+mn-ea"/>
              </a:rPr>
              <a:t>参考</a:t>
            </a:r>
            <a:r>
              <a:rPr lang="en-US" altLang="ja-JP" sz="1050" dirty="0">
                <a:solidFill>
                  <a:prstClr val="black"/>
                </a:solidFill>
                <a:latin typeface="+mn-ea"/>
              </a:rPr>
              <a:t>)</a:t>
            </a:r>
            <a:r>
              <a:rPr lang="ja-JP" altLang="en-US" sz="1050" dirty="0">
                <a:solidFill>
                  <a:prstClr val="black"/>
                </a:solidFill>
                <a:latin typeface="+mn-ea"/>
              </a:rPr>
              <a:t> </a:t>
            </a:r>
            <a:r>
              <a:rPr lang="en-US" altLang="ja-JP" sz="1050" dirty="0">
                <a:solidFill>
                  <a:prstClr val="black"/>
                </a:solidFill>
                <a:latin typeface="+mn-ea"/>
              </a:rPr>
              <a:t>IPA</a:t>
            </a:r>
            <a:r>
              <a:rPr lang="ja-JP" altLang="en-US" sz="1050" dirty="0">
                <a:solidFill>
                  <a:prstClr val="black"/>
                </a:solidFill>
                <a:latin typeface="+mn-ea"/>
              </a:rPr>
              <a:t>「ひろげよう情報モラル・セキュリティコンクール」</a:t>
            </a:r>
            <a:endParaRPr lang="en-US" altLang="ja-JP" sz="1050" dirty="0">
              <a:solidFill>
                <a:prstClr val="black"/>
              </a:solidFill>
              <a:latin typeface="+mn-ea"/>
            </a:endParaRPr>
          </a:p>
          <a:p>
            <a:pPr lvl="0">
              <a:defRPr/>
            </a:pPr>
            <a:r>
              <a:rPr lang="ja-JP" altLang="en-US" sz="1050" dirty="0">
                <a:solidFill>
                  <a:prstClr val="black"/>
                </a:solidFill>
              </a:rPr>
              <a:t>　　　 </a:t>
            </a:r>
            <a:r>
              <a:rPr lang="en-US" altLang="ja-JP" sz="1050" dirty="0">
                <a:solidFill>
                  <a:prstClr val="black"/>
                </a:solidFill>
              </a:rPr>
              <a:t>https://www.ipa.go.jp/security/hyogo/index.html</a:t>
            </a:r>
          </a:p>
        </p:txBody>
      </p:sp>
    </p:spTree>
    <p:extLst>
      <p:ext uri="{BB962C8B-B14F-4D97-AF65-F5344CB8AC3E}">
        <p14:creationId xmlns:p14="http://schemas.microsoft.com/office/powerpoint/2010/main" val="4516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9"/>
          <p:cNvSpPr>
            <a:spLocks noGrp="1"/>
          </p:cNvSpPr>
          <p:nvPr>
            <p:ph sz="half" idx="1"/>
          </p:nvPr>
        </p:nvSpPr>
        <p:spPr>
          <a:xfrm>
            <a:off x="307957" y="1841983"/>
            <a:ext cx="7886701" cy="4351338"/>
          </a:xfrm>
        </p:spPr>
        <p:txBody>
          <a:bodyPr/>
          <a:lstStyle/>
          <a:p>
            <a:pPr marL="571500" indent="-571500">
              <a:buFont typeface="Arial" panose="020B0604020202020204" pitchFamily="34" charset="0"/>
              <a:buChar char="•"/>
            </a:pPr>
            <a:r>
              <a:rPr kumimoji="1" lang="ja-JP" altLang="en-US" dirty="0">
                <a:latin typeface="+mj-ea"/>
                <a:ea typeface="+mj-ea"/>
              </a:rPr>
              <a:t>会社名</a:t>
            </a:r>
            <a:endParaRPr kumimoji="1" lang="en-US" altLang="ja-JP" dirty="0">
              <a:latin typeface="+mj-ea"/>
              <a:ea typeface="+mj-ea"/>
            </a:endParaRPr>
          </a:p>
          <a:p>
            <a:pPr marL="571500" indent="-571500">
              <a:buFont typeface="Arial" panose="020B0604020202020204" pitchFamily="34" charset="0"/>
              <a:buChar char="•"/>
            </a:pPr>
            <a:r>
              <a:rPr lang="ja-JP" altLang="en-US" dirty="0">
                <a:latin typeface="+mj-ea"/>
                <a:ea typeface="+mj-ea"/>
              </a:rPr>
              <a:t>スマホやタブレットの写真</a:t>
            </a:r>
            <a:endParaRPr lang="en-US" altLang="ja-JP" dirty="0">
              <a:latin typeface="+mj-ea"/>
              <a:ea typeface="+mj-ea"/>
            </a:endParaRPr>
          </a:p>
          <a:p>
            <a:pPr marL="571500" indent="-571500">
              <a:buFont typeface="Arial" panose="020B0604020202020204" pitchFamily="34" charset="0"/>
              <a:buChar char="•"/>
            </a:pPr>
            <a:r>
              <a:rPr lang="ja-JP" altLang="en-US" dirty="0">
                <a:latin typeface="+mj-ea"/>
                <a:ea typeface="+mj-ea"/>
              </a:rPr>
              <a:t>アプリのマークやデザイン</a:t>
            </a:r>
            <a:endParaRPr lang="en-US" altLang="ja-JP" dirty="0">
              <a:latin typeface="+mj-ea"/>
              <a:ea typeface="+mj-ea"/>
            </a:endParaRPr>
          </a:p>
          <a:p>
            <a:endParaRPr lang="en-US" altLang="ja-JP" dirty="0">
              <a:latin typeface="+mj-ea"/>
              <a:ea typeface="+mj-ea"/>
            </a:endParaRPr>
          </a:p>
          <a:p>
            <a:r>
              <a:rPr lang="ja-JP" altLang="en-US" dirty="0">
                <a:latin typeface="+mj-ea"/>
                <a:ea typeface="+mj-ea"/>
              </a:rPr>
              <a:t>だれかが考えて作ったものは</a:t>
            </a:r>
            <a:br>
              <a:rPr lang="en-US" altLang="ja-JP" dirty="0">
                <a:latin typeface="+mj-ea"/>
                <a:ea typeface="+mj-ea"/>
              </a:rPr>
            </a:br>
            <a:r>
              <a:rPr lang="ja-JP" altLang="en-US" dirty="0">
                <a:latin typeface="+mj-ea"/>
                <a:ea typeface="+mj-ea"/>
              </a:rPr>
              <a:t>使ってはダメ！</a:t>
            </a:r>
            <a:endParaRPr lang="en-US" altLang="ja-JP" dirty="0">
              <a:latin typeface="+mj-ea"/>
              <a:ea typeface="+mj-ea"/>
            </a:endParaRPr>
          </a:p>
          <a:p>
            <a:endParaRPr kumimoji="1" lang="ja-JP" altLang="en-US" dirty="0">
              <a:latin typeface="+mj-ea"/>
              <a:ea typeface="+mj-ea"/>
            </a:endParaRPr>
          </a:p>
        </p:txBody>
      </p:sp>
      <p:sp>
        <p:nvSpPr>
          <p:cNvPr id="3" name="タイトル 2"/>
          <p:cNvSpPr>
            <a:spLocks noGrp="1"/>
          </p:cNvSpPr>
          <p:nvPr>
            <p:ph type="title"/>
          </p:nvPr>
        </p:nvSpPr>
        <p:spPr>
          <a:xfrm>
            <a:off x="131384" y="509126"/>
            <a:ext cx="7958418" cy="784598"/>
          </a:xfrm>
        </p:spPr>
        <p:txBody>
          <a:bodyPr/>
          <a:lstStyle/>
          <a:p>
            <a:r>
              <a:rPr kumimoji="1" lang="ja-JP" altLang="en-US" dirty="0"/>
              <a:t>作る時の注意点</a:t>
            </a:r>
          </a:p>
        </p:txBody>
      </p:sp>
      <p:grpSp>
        <p:nvGrpSpPr>
          <p:cNvPr id="8" name="グループ化 7"/>
          <p:cNvGrpSpPr/>
          <p:nvPr/>
        </p:nvGrpSpPr>
        <p:grpSpPr>
          <a:xfrm>
            <a:off x="6684422" y="1586311"/>
            <a:ext cx="2023856" cy="4883239"/>
            <a:chOff x="6435389" y="1551530"/>
            <a:chExt cx="2023856" cy="4883239"/>
          </a:xfrm>
        </p:grpSpPr>
        <p:sp>
          <p:nvSpPr>
            <p:cNvPr id="4" name="テキスト ボックス 3">
              <a:extLst>
                <a:ext uri="{FF2B5EF4-FFF2-40B4-BE49-F238E27FC236}">
                  <a16:creationId xmlns:a16="http://schemas.microsoft.com/office/drawing/2014/main" id="{B70B9445-D436-49C1-8CA1-C69369BC3DBE}"/>
                </a:ext>
              </a:extLst>
            </p:cNvPr>
            <p:cNvSpPr txBox="1"/>
            <p:nvPr/>
          </p:nvSpPr>
          <p:spPr>
            <a:xfrm>
              <a:off x="7022295" y="1863829"/>
              <a:ext cx="923330" cy="4444503"/>
            </a:xfrm>
            <a:prstGeom prst="rect">
              <a:avLst/>
            </a:prstGeom>
            <a:noFill/>
          </p:spPr>
          <p:txBody>
            <a:bodyPr vert="eaVert" wrap="square" rtlCol="0">
              <a:spAutoFit/>
            </a:bodyPr>
            <a:lstStyle/>
            <a:p>
              <a:r>
                <a:rPr lang="ja-JP" altLang="en-US" sz="2400" dirty="0">
                  <a:latin typeface="+mj-ea"/>
                  <a:ea typeface="+mj-ea"/>
                </a:rPr>
                <a:t>キャラクターや商品のイメージを使ってもいけません。</a:t>
              </a:r>
              <a:endParaRPr kumimoji="1" lang="ja-JP" altLang="en-US" sz="2400" dirty="0">
                <a:latin typeface="+mj-ea"/>
                <a:ea typeface="+mj-ea"/>
              </a:endParaRPr>
            </a:p>
          </p:txBody>
        </p:sp>
        <p:sp>
          <p:nvSpPr>
            <p:cNvPr id="7" name="スクロール: 縦 28">
              <a:extLst>
                <a:ext uri="{FF2B5EF4-FFF2-40B4-BE49-F238E27FC236}">
                  <a16:creationId xmlns:a16="http://schemas.microsoft.com/office/drawing/2014/main" id="{4F7EA285-F4B2-4EC3-9B65-640DC6FE55DF}"/>
                </a:ext>
              </a:extLst>
            </p:cNvPr>
            <p:cNvSpPr/>
            <p:nvPr/>
          </p:nvSpPr>
          <p:spPr>
            <a:xfrm>
              <a:off x="6435389" y="1551530"/>
              <a:ext cx="2023856" cy="4883239"/>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grpSp>
      <p:pic>
        <p:nvPicPr>
          <p:cNvPr id="9" name="コンテンツ プレースホルダー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63342" y="5700849"/>
            <a:ext cx="1091573" cy="1005503"/>
          </a:xfrm>
          <a:prstGeom prst="rect">
            <a:avLst/>
          </a:prstGeom>
        </p:spPr>
      </p:pic>
    </p:spTree>
    <p:extLst>
      <p:ext uri="{BB962C8B-B14F-4D97-AF65-F5344CB8AC3E}">
        <p14:creationId xmlns:p14="http://schemas.microsoft.com/office/powerpoint/2010/main" val="1841309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8C5A83C3-2BC0-4FD2-A702-87CC4D1115C6}"/>
              </a:ext>
            </a:extLst>
          </p:cNvPr>
          <p:cNvPicPr>
            <a:picLocks noChangeAspect="1"/>
          </p:cNvPicPr>
          <p:nvPr/>
        </p:nvPicPr>
        <p:blipFill>
          <a:blip r:embed="rId3"/>
          <a:stretch>
            <a:fillRect/>
          </a:stretch>
        </p:blipFill>
        <p:spPr>
          <a:xfrm>
            <a:off x="1490813" y="1772368"/>
            <a:ext cx="3397909" cy="2427078"/>
          </a:xfrm>
          <a:prstGeom prst="rect">
            <a:avLst/>
          </a:prstGeom>
        </p:spPr>
      </p:pic>
      <p:sp>
        <p:nvSpPr>
          <p:cNvPr id="8" name="コンテンツ プレースホルダー 7"/>
          <p:cNvSpPr>
            <a:spLocks noGrp="1"/>
          </p:cNvSpPr>
          <p:nvPr>
            <p:ph sz="half" idx="1"/>
          </p:nvPr>
        </p:nvSpPr>
        <p:spPr>
          <a:xfrm>
            <a:off x="463758" y="4402689"/>
            <a:ext cx="7886701" cy="2025804"/>
          </a:xfrm>
        </p:spPr>
        <p:txBody>
          <a:bodyPr>
            <a:normAutofit/>
          </a:bodyPr>
          <a:lstStyle/>
          <a:p>
            <a:pPr>
              <a:lnSpc>
                <a:spcPts val="3800"/>
              </a:lnSpc>
              <a:spcBef>
                <a:spcPts val="0"/>
              </a:spcBef>
            </a:pPr>
            <a:r>
              <a:rPr kumimoji="1" lang="ja-JP" altLang="en-US" sz="3200" dirty="0">
                <a:latin typeface="+mj-ea"/>
                <a:ea typeface="+mj-ea"/>
              </a:rPr>
              <a:t>漢字や送りがなの</a:t>
            </a:r>
            <a:endParaRPr kumimoji="1" lang="en-US" altLang="ja-JP" sz="3200" dirty="0">
              <a:latin typeface="+mj-ea"/>
              <a:ea typeface="+mj-ea"/>
            </a:endParaRPr>
          </a:p>
          <a:p>
            <a:pPr>
              <a:lnSpc>
                <a:spcPts val="3800"/>
              </a:lnSpc>
              <a:spcBef>
                <a:spcPts val="0"/>
              </a:spcBef>
            </a:pPr>
            <a:r>
              <a:rPr kumimoji="1" lang="ja-JP" altLang="en-US" sz="3200" dirty="0">
                <a:latin typeface="+mj-ea"/>
                <a:ea typeface="+mj-ea"/>
              </a:rPr>
              <a:t>「まちがいはないかな？」</a:t>
            </a:r>
            <a:endParaRPr kumimoji="1" lang="en-US" altLang="ja-JP" sz="3200" dirty="0">
              <a:latin typeface="+mj-ea"/>
              <a:ea typeface="+mj-ea"/>
            </a:endParaRPr>
          </a:p>
          <a:p>
            <a:pPr>
              <a:lnSpc>
                <a:spcPts val="3800"/>
              </a:lnSpc>
              <a:spcBef>
                <a:spcPts val="0"/>
              </a:spcBef>
            </a:pPr>
            <a:r>
              <a:rPr kumimoji="1" lang="ja-JP" altLang="en-US" sz="3200" dirty="0">
                <a:latin typeface="+mj-ea"/>
                <a:ea typeface="+mj-ea"/>
              </a:rPr>
              <a:t>書いた後でもう一度見直そう！</a:t>
            </a:r>
            <a:endParaRPr kumimoji="1" lang="en-US" altLang="ja-JP" sz="3200" dirty="0">
              <a:latin typeface="+mj-ea"/>
              <a:ea typeface="+mj-ea"/>
            </a:endParaRPr>
          </a:p>
        </p:txBody>
      </p:sp>
      <p:sp>
        <p:nvSpPr>
          <p:cNvPr id="3" name="タイトル 2"/>
          <p:cNvSpPr>
            <a:spLocks noGrp="1"/>
          </p:cNvSpPr>
          <p:nvPr>
            <p:ph type="title"/>
          </p:nvPr>
        </p:nvSpPr>
        <p:spPr>
          <a:xfrm>
            <a:off x="154731" y="429507"/>
            <a:ext cx="7958418" cy="784598"/>
          </a:xfrm>
        </p:spPr>
        <p:txBody>
          <a:bodyPr/>
          <a:lstStyle/>
          <a:p>
            <a:r>
              <a:rPr kumimoji="1" lang="ja-JP" altLang="en-US" dirty="0"/>
              <a:t>作る時の注意点</a:t>
            </a:r>
          </a:p>
        </p:txBody>
      </p:sp>
      <p:grpSp>
        <p:nvGrpSpPr>
          <p:cNvPr id="5" name="グループ化 4"/>
          <p:cNvGrpSpPr/>
          <p:nvPr/>
        </p:nvGrpSpPr>
        <p:grpSpPr>
          <a:xfrm>
            <a:off x="6529815" y="1567125"/>
            <a:ext cx="2023856" cy="4883239"/>
            <a:chOff x="6435389" y="1551530"/>
            <a:chExt cx="2023856" cy="4883239"/>
          </a:xfrm>
        </p:grpSpPr>
        <p:sp>
          <p:nvSpPr>
            <p:cNvPr id="6" name="テキスト ボックス 5">
              <a:extLst>
                <a:ext uri="{FF2B5EF4-FFF2-40B4-BE49-F238E27FC236}">
                  <a16:creationId xmlns:a16="http://schemas.microsoft.com/office/drawing/2014/main" id="{B70B9445-D436-49C1-8CA1-C69369BC3DBE}"/>
                </a:ext>
              </a:extLst>
            </p:cNvPr>
            <p:cNvSpPr txBox="1"/>
            <p:nvPr/>
          </p:nvSpPr>
          <p:spPr>
            <a:xfrm>
              <a:off x="7022295" y="1863829"/>
              <a:ext cx="923330" cy="4444503"/>
            </a:xfrm>
            <a:prstGeom prst="rect">
              <a:avLst/>
            </a:prstGeom>
            <a:noFill/>
          </p:spPr>
          <p:txBody>
            <a:bodyPr vert="eaVert" wrap="square" rtlCol="0">
              <a:spAutoFit/>
            </a:bodyPr>
            <a:lstStyle/>
            <a:p>
              <a:r>
                <a:rPr lang="ja-JP" altLang="en-US" sz="2400" dirty="0">
                  <a:latin typeface="+mj-ea"/>
                  <a:ea typeface="+mj-ea"/>
                </a:rPr>
                <a:t>漢字や送りが</a:t>
              </a:r>
              <a:r>
                <a:rPr lang="ja-JP" altLang="en-US" sz="2400" dirty="0" err="1">
                  <a:latin typeface="+mj-ea"/>
                  <a:ea typeface="+mj-ea"/>
                </a:rPr>
                <a:t>なを</a:t>
              </a:r>
              <a:endParaRPr lang="en-US" altLang="ja-JP" sz="2400" dirty="0">
                <a:latin typeface="+mj-ea"/>
                <a:ea typeface="+mj-ea"/>
              </a:endParaRPr>
            </a:p>
            <a:p>
              <a:r>
                <a:rPr lang="ja-JP" altLang="en-US" sz="2400" dirty="0">
                  <a:latin typeface="+mj-ea"/>
                  <a:ea typeface="+mj-ea"/>
                </a:rPr>
                <a:t>まちがえ</a:t>
              </a:r>
              <a:r>
                <a:rPr kumimoji="1" lang="ja-JP" altLang="en-US" sz="2400" dirty="0">
                  <a:latin typeface="+mj-ea"/>
                  <a:ea typeface="+mj-ea"/>
                </a:rPr>
                <a:t>ないようにしよう。</a:t>
              </a:r>
            </a:p>
          </p:txBody>
        </p:sp>
        <p:sp>
          <p:nvSpPr>
            <p:cNvPr id="7" name="スクロール: 縦 28">
              <a:extLst>
                <a:ext uri="{FF2B5EF4-FFF2-40B4-BE49-F238E27FC236}">
                  <a16:creationId xmlns:a16="http://schemas.microsoft.com/office/drawing/2014/main" id="{4F7EA285-F4B2-4EC3-9B65-640DC6FE55DF}"/>
                </a:ext>
              </a:extLst>
            </p:cNvPr>
            <p:cNvSpPr/>
            <p:nvPr/>
          </p:nvSpPr>
          <p:spPr>
            <a:xfrm>
              <a:off x="6435389" y="1551530"/>
              <a:ext cx="2023856" cy="4883239"/>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grpSp>
      <p:pic>
        <p:nvPicPr>
          <p:cNvPr id="9" name="コンテンツ プレースホルダー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963342" y="5700849"/>
            <a:ext cx="1091573" cy="1005503"/>
          </a:xfrm>
          <a:prstGeom prst="rect">
            <a:avLst/>
          </a:prstGeom>
        </p:spPr>
      </p:pic>
    </p:spTree>
    <p:extLst>
      <p:ext uri="{BB962C8B-B14F-4D97-AF65-F5344CB8AC3E}">
        <p14:creationId xmlns:p14="http://schemas.microsoft.com/office/powerpoint/2010/main" val="2671028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1599557" y="1444260"/>
            <a:ext cx="7544443" cy="5052924"/>
          </a:xfrm>
        </p:spPr>
        <p:txBody>
          <a:bodyPr>
            <a:noAutofit/>
          </a:bodyPr>
          <a:lstStyle/>
          <a:p>
            <a:pPr>
              <a:tabLst>
                <a:tab pos="72000" algn="l"/>
              </a:tabLst>
            </a:pPr>
            <a:r>
              <a:rPr lang="ja-JP" altLang="en-US" dirty="0">
                <a:latin typeface="+mj-ea"/>
                <a:ea typeface="+mj-ea"/>
              </a:rPr>
              <a:t>　「きおつける」「きよつける」</a:t>
            </a:r>
            <a:endParaRPr lang="en-US" altLang="ja-JP" dirty="0">
              <a:latin typeface="+mj-ea"/>
              <a:ea typeface="+mj-ea"/>
            </a:endParaRPr>
          </a:p>
          <a:p>
            <a:pPr>
              <a:tabLst>
                <a:tab pos="72000" algn="l"/>
              </a:tabLst>
            </a:pPr>
            <a:r>
              <a:rPr kumimoji="1" lang="ja-JP" altLang="en-US" dirty="0">
                <a:solidFill>
                  <a:srgbClr val="FF0000"/>
                </a:solidFill>
                <a:latin typeface="+mj-ea"/>
                <a:ea typeface="+mj-ea"/>
              </a:rPr>
              <a:t>◯</a:t>
            </a:r>
            <a:r>
              <a:rPr kumimoji="1" lang="ja-JP" altLang="en-US" dirty="0">
                <a:latin typeface="+mj-ea"/>
                <a:ea typeface="+mj-ea"/>
              </a:rPr>
              <a:t>「き</a:t>
            </a:r>
            <a:r>
              <a:rPr kumimoji="1" lang="ja-JP" altLang="en-US" u="sng" dirty="0">
                <a:latin typeface="+mj-ea"/>
                <a:ea typeface="+mj-ea"/>
              </a:rPr>
              <a:t>を</a:t>
            </a:r>
            <a:r>
              <a:rPr kumimoji="1" lang="ja-JP" altLang="en-US" dirty="0">
                <a:latin typeface="+mj-ea"/>
                <a:ea typeface="+mj-ea"/>
              </a:rPr>
              <a:t>つける」</a:t>
            </a:r>
            <a:endParaRPr kumimoji="1" lang="en-US" altLang="ja-JP" dirty="0">
              <a:latin typeface="+mj-ea"/>
              <a:ea typeface="+mj-ea"/>
            </a:endParaRPr>
          </a:p>
          <a:p>
            <a:pPr>
              <a:tabLst>
                <a:tab pos="72000" algn="l"/>
              </a:tabLst>
            </a:pPr>
            <a:endParaRPr lang="en-US" altLang="ja-JP" dirty="0">
              <a:latin typeface="+mj-ea"/>
              <a:ea typeface="+mj-ea"/>
            </a:endParaRPr>
          </a:p>
          <a:p>
            <a:pPr>
              <a:tabLst>
                <a:tab pos="72000" algn="l"/>
              </a:tabLst>
            </a:pPr>
            <a:r>
              <a:rPr lang="ja-JP" altLang="en-US" dirty="0">
                <a:latin typeface="+mj-ea"/>
                <a:ea typeface="+mj-ea"/>
              </a:rPr>
              <a:t>　「きづついた」</a:t>
            </a:r>
            <a:endParaRPr lang="en-US" altLang="ja-JP" dirty="0">
              <a:latin typeface="+mj-ea"/>
              <a:ea typeface="+mj-ea"/>
            </a:endParaRPr>
          </a:p>
          <a:p>
            <a:pPr>
              <a:tabLst>
                <a:tab pos="72000" algn="l"/>
              </a:tabLst>
            </a:pPr>
            <a:r>
              <a:rPr kumimoji="1" lang="ja-JP" altLang="en-US" dirty="0">
                <a:solidFill>
                  <a:srgbClr val="FF0000"/>
                </a:solidFill>
                <a:latin typeface="+mj-ea"/>
                <a:ea typeface="+mj-ea"/>
              </a:rPr>
              <a:t>◯</a:t>
            </a:r>
            <a:r>
              <a:rPr kumimoji="1" lang="ja-JP" altLang="en-US" dirty="0">
                <a:latin typeface="+mj-ea"/>
                <a:ea typeface="+mj-ea"/>
              </a:rPr>
              <a:t>「き</a:t>
            </a:r>
            <a:r>
              <a:rPr kumimoji="1" lang="ja-JP" altLang="en-US" u="sng" dirty="0">
                <a:latin typeface="+mj-ea"/>
                <a:ea typeface="+mj-ea"/>
              </a:rPr>
              <a:t>ず</a:t>
            </a:r>
            <a:r>
              <a:rPr kumimoji="1" lang="ja-JP" altLang="en-US" dirty="0">
                <a:latin typeface="+mj-ea"/>
                <a:ea typeface="+mj-ea"/>
              </a:rPr>
              <a:t>ついた」</a:t>
            </a:r>
            <a:endParaRPr kumimoji="1" lang="en-US" altLang="ja-JP" dirty="0">
              <a:latin typeface="+mj-ea"/>
              <a:ea typeface="+mj-ea"/>
            </a:endParaRPr>
          </a:p>
          <a:p>
            <a:pPr>
              <a:tabLst>
                <a:tab pos="72000" algn="l"/>
              </a:tabLst>
            </a:pPr>
            <a:endParaRPr lang="en-US" altLang="ja-JP" dirty="0">
              <a:latin typeface="+mj-ea"/>
              <a:ea typeface="+mj-ea"/>
            </a:endParaRPr>
          </a:p>
          <a:p>
            <a:pPr>
              <a:tabLst>
                <a:tab pos="72000" algn="l"/>
              </a:tabLst>
            </a:pPr>
            <a:r>
              <a:rPr kumimoji="1" lang="ja-JP" altLang="en-US" dirty="0">
                <a:latin typeface="+mj-ea"/>
                <a:ea typeface="+mj-ea"/>
              </a:rPr>
              <a:t>　「さいやく」</a:t>
            </a:r>
            <a:endParaRPr kumimoji="1" lang="en-US" altLang="ja-JP" dirty="0">
              <a:latin typeface="+mj-ea"/>
              <a:ea typeface="+mj-ea"/>
            </a:endParaRPr>
          </a:p>
          <a:p>
            <a:pPr>
              <a:tabLst>
                <a:tab pos="72000" algn="l"/>
              </a:tabLst>
            </a:pPr>
            <a:r>
              <a:rPr lang="ja-JP" altLang="en-US" dirty="0">
                <a:solidFill>
                  <a:srgbClr val="FF0000"/>
                </a:solidFill>
                <a:latin typeface="+mj-ea"/>
                <a:ea typeface="+mj-ea"/>
              </a:rPr>
              <a:t>◯</a:t>
            </a:r>
            <a:r>
              <a:rPr lang="ja-JP" altLang="en-US" dirty="0">
                <a:latin typeface="+mj-ea"/>
                <a:ea typeface="+mj-ea"/>
              </a:rPr>
              <a:t>「さい</a:t>
            </a:r>
            <a:r>
              <a:rPr lang="ja-JP" altLang="en-US" u="sng" dirty="0">
                <a:latin typeface="+mj-ea"/>
                <a:ea typeface="+mj-ea"/>
              </a:rPr>
              <a:t>あ</a:t>
            </a:r>
            <a:r>
              <a:rPr lang="ja-JP" altLang="en-US" dirty="0">
                <a:latin typeface="+mj-ea"/>
                <a:ea typeface="+mj-ea"/>
              </a:rPr>
              <a:t>く」</a:t>
            </a:r>
            <a:endParaRPr kumimoji="1" lang="ja-JP" altLang="en-US" dirty="0">
              <a:latin typeface="+mj-ea"/>
              <a:ea typeface="+mj-ea"/>
            </a:endParaRPr>
          </a:p>
        </p:txBody>
      </p:sp>
      <p:sp>
        <p:nvSpPr>
          <p:cNvPr id="3" name="タイトル 2"/>
          <p:cNvSpPr>
            <a:spLocks noGrp="1"/>
          </p:cNvSpPr>
          <p:nvPr>
            <p:ph type="title"/>
          </p:nvPr>
        </p:nvSpPr>
        <p:spPr>
          <a:xfrm>
            <a:off x="1115167" y="465465"/>
            <a:ext cx="7958418" cy="703823"/>
          </a:xfrm>
        </p:spPr>
        <p:txBody>
          <a:bodyPr/>
          <a:lstStyle/>
          <a:p>
            <a:r>
              <a:rPr kumimoji="1" lang="ja-JP" altLang="en-US" dirty="0"/>
              <a:t>まちがいさがしをしてみよう</a:t>
            </a:r>
          </a:p>
        </p:txBody>
      </p:sp>
    </p:spTree>
    <p:extLst>
      <p:ext uri="{BB962C8B-B14F-4D97-AF65-F5344CB8AC3E}">
        <p14:creationId xmlns:p14="http://schemas.microsoft.com/office/powerpoint/2010/main" val="24894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animEffect transition="in" filter="fade">
                                      <p:cBhvr>
                                        <p:cTn id="1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まちがいさがしをしてみよう</a:t>
            </a:r>
          </a:p>
        </p:txBody>
      </p:sp>
      <p:sp>
        <p:nvSpPr>
          <p:cNvPr id="4" name="コンテンツ プレースホルダー 1"/>
          <p:cNvSpPr>
            <a:spLocks noGrp="1"/>
          </p:cNvSpPr>
          <p:nvPr>
            <p:ph sz="half" idx="1"/>
          </p:nvPr>
        </p:nvSpPr>
        <p:spPr>
          <a:xfrm>
            <a:off x="248997" y="4120378"/>
            <a:ext cx="7886701" cy="1712842"/>
          </a:xfrm>
        </p:spPr>
        <p:txBody>
          <a:bodyPr>
            <a:normAutofit/>
          </a:bodyPr>
          <a:lstStyle/>
          <a:p>
            <a:pPr algn="ctr"/>
            <a:r>
              <a:rPr lang="ja-JP" altLang="en-US" sz="9600" dirty="0">
                <a:solidFill>
                  <a:srgbClr val="FF0000"/>
                </a:solidFill>
              </a:rPr>
              <a:t>◯</a:t>
            </a:r>
            <a:r>
              <a:rPr lang="ja-JP" altLang="en-US" sz="9600" dirty="0">
                <a:latin typeface="+mj-ea"/>
                <a:ea typeface="+mj-ea"/>
              </a:rPr>
              <a:t>友</a:t>
            </a:r>
            <a:r>
              <a:rPr lang="ja-JP" altLang="en-US" sz="9600" u="sng" dirty="0">
                <a:latin typeface="+mj-ea"/>
                <a:ea typeface="+mj-ea"/>
              </a:rPr>
              <a:t>達</a:t>
            </a:r>
            <a:endParaRPr lang="en-US" altLang="ja-JP" sz="9600" u="sng" dirty="0">
              <a:latin typeface="+mj-ea"/>
              <a:ea typeface="+mj-ea"/>
            </a:endParaRPr>
          </a:p>
          <a:p>
            <a:pPr algn="ctr"/>
            <a:endParaRPr kumimoji="1" lang="ja-JP" altLang="en-US" sz="9600" u="sng" dirty="0"/>
          </a:p>
        </p:txBody>
      </p:sp>
      <p:sp>
        <p:nvSpPr>
          <p:cNvPr id="7" name="コンテンツ プレースホルダー 1"/>
          <p:cNvSpPr txBox="1">
            <a:spLocks/>
          </p:cNvSpPr>
          <p:nvPr/>
        </p:nvSpPr>
        <p:spPr>
          <a:xfrm>
            <a:off x="-478364" y="2361309"/>
            <a:ext cx="7886701" cy="17128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kumimoji="1" sz="3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9600" dirty="0">
                <a:solidFill>
                  <a:schemeClr val="accent5"/>
                </a:solidFill>
              </a:rPr>
              <a:t>　</a:t>
            </a:r>
            <a:r>
              <a:rPr lang="ja-JP" altLang="en-US" sz="9600" dirty="0">
                <a:latin typeface="+mj-ea"/>
                <a:ea typeface="+mj-ea"/>
              </a:rPr>
              <a:t>友</a:t>
            </a:r>
            <a:r>
              <a:rPr lang="ja-JP" altLang="en-US" sz="9600" u="sng" dirty="0">
                <a:latin typeface="+mj-ea"/>
                <a:ea typeface="+mj-ea"/>
              </a:rPr>
              <a:t>　</a:t>
            </a:r>
            <a:endParaRPr lang="en-US" altLang="ja-JP" sz="9600" u="sng" dirty="0">
              <a:latin typeface="+mj-ea"/>
              <a:ea typeface="+mj-ea"/>
            </a:endParaRPr>
          </a:p>
          <a:p>
            <a:pPr algn="ctr"/>
            <a:endParaRPr lang="ja-JP" altLang="en-US" sz="9600" u="sng" dirty="0"/>
          </a:p>
        </p:txBody>
      </p:sp>
      <p:grpSp>
        <p:nvGrpSpPr>
          <p:cNvPr id="11" name="グループ化 10"/>
          <p:cNvGrpSpPr/>
          <p:nvPr/>
        </p:nvGrpSpPr>
        <p:grpSpPr>
          <a:xfrm>
            <a:off x="4846938" y="2268855"/>
            <a:ext cx="1253757" cy="1188125"/>
            <a:chOff x="4846938" y="2268855"/>
            <a:chExt cx="1253757" cy="1188125"/>
          </a:xfrm>
        </p:grpSpPr>
        <p:pic>
          <p:nvPicPr>
            <p:cNvPr id="6" name="図 5"/>
            <p:cNvPicPr>
              <a:picLocks noChangeAspect="1"/>
            </p:cNvPicPr>
            <p:nvPr/>
          </p:nvPicPr>
          <p:blipFill>
            <a:blip r:embed="rId3"/>
            <a:stretch>
              <a:fillRect/>
            </a:stretch>
          </p:blipFill>
          <p:spPr>
            <a:xfrm>
              <a:off x="4846938" y="2315082"/>
              <a:ext cx="1253757" cy="1141898"/>
            </a:xfrm>
            <a:prstGeom prst="rect">
              <a:avLst/>
            </a:prstGeom>
          </p:spPr>
        </p:pic>
        <p:sp>
          <p:nvSpPr>
            <p:cNvPr id="10" name="正方形/長方形 9"/>
            <p:cNvSpPr/>
            <p:nvPr/>
          </p:nvSpPr>
          <p:spPr>
            <a:xfrm>
              <a:off x="5205845" y="2268855"/>
              <a:ext cx="894850" cy="1025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p:cNvSpPr/>
            <p:nvPr/>
          </p:nvSpPr>
          <p:spPr>
            <a:xfrm>
              <a:off x="5205845" y="2268855"/>
              <a:ext cx="790706" cy="1020883"/>
            </a:xfrm>
            <a:custGeom>
              <a:avLst/>
              <a:gdLst/>
              <a:ahLst/>
              <a:cxnLst/>
              <a:rect l="l" t="t" r="r" b="b"/>
              <a:pathLst>
                <a:path w="894850" h="892659">
                  <a:moveTo>
                    <a:pt x="267453" y="319985"/>
                  </a:moveTo>
                  <a:lnTo>
                    <a:pt x="336626" y="477241"/>
                  </a:lnTo>
                  <a:lnTo>
                    <a:pt x="581467" y="477241"/>
                  </a:lnTo>
                  <a:lnTo>
                    <a:pt x="648649" y="319985"/>
                  </a:lnTo>
                  <a:close/>
                  <a:moveTo>
                    <a:pt x="416746" y="0"/>
                  </a:moveTo>
                  <a:lnTo>
                    <a:pt x="496867" y="0"/>
                  </a:lnTo>
                  <a:lnTo>
                    <a:pt x="496867" y="89576"/>
                  </a:lnTo>
                  <a:lnTo>
                    <a:pt x="855668" y="89576"/>
                  </a:lnTo>
                  <a:lnTo>
                    <a:pt x="855668" y="150786"/>
                  </a:lnTo>
                  <a:lnTo>
                    <a:pt x="496867" y="150786"/>
                  </a:lnTo>
                  <a:lnTo>
                    <a:pt x="496867" y="259770"/>
                  </a:lnTo>
                  <a:lnTo>
                    <a:pt x="894850" y="259770"/>
                  </a:lnTo>
                  <a:lnTo>
                    <a:pt x="894850" y="319985"/>
                  </a:lnTo>
                  <a:lnTo>
                    <a:pt x="735736" y="319985"/>
                  </a:lnTo>
                  <a:lnTo>
                    <a:pt x="658601" y="477241"/>
                  </a:lnTo>
                  <a:lnTo>
                    <a:pt x="894850" y="477241"/>
                  </a:lnTo>
                  <a:lnTo>
                    <a:pt x="894850" y="537456"/>
                  </a:lnTo>
                  <a:lnTo>
                    <a:pt x="496867" y="537456"/>
                  </a:lnTo>
                  <a:lnTo>
                    <a:pt x="496867" y="656890"/>
                  </a:lnTo>
                  <a:lnTo>
                    <a:pt x="872091" y="656890"/>
                  </a:lnTo>
                  <a:lnTo>
                    <a:pt x="872091" y="720589"/>
                  </a:lnTo>
                  <a:lnTo>
                    <a:pt x="496867" y="720589"/>
                  </a:lnTo>
                  <a:lnTo>
                    <a:pt x="496867" y="892659"/>
                  </a:lnTo>
                  <a:lnTo>
                    <a:pt x="414756" y="892659"/>
                  </a:lnTo>
                  <a:lnTo>
                    <a:pt x="414756" y="720589"/>
                  </a:lnTo>
                  <a:lnTo>
                    <a:pt x="43513" y="720589"/>
                  </a:lnTo>
                  <a:lnTo>
                    <a:pt x="43513" y="656890"/>
                  </a:lnTo>
                  <a:lnTo>
                    <a:pt x="414756" y="656890"/>
                  </a:lnTo>
                  <a:lnTo>
                    <a:pt x="414756" y="537456"/>
                  </a:lnTo>
                  <a:lnTo>
                    <a:pt x="20622" y="537456"/>
                  </a:lnTo>
                  <a:lnTo>
                    <a:pt x="20622" y="477241"/>
                  </a:lnTo>
                  <a:lnTo>
                    <a:pt x="255510" y="477241"/>
                  </a:lnTo>
                  <a:lnTo>
                    <a:pt x="186337" y="319985"/>
                  </a:lnTo>
                  <a:lnTo>
                    <a:pt x="0" y="319985"/>
                  </a:lnTo>
                  <a:lnTo>
                    <a:pt x="0" y="259770"/>
                  </a:lnTo>
                  <a:lnTo>
                    <a:pt x="416746" y="259770"/>
                  </a:lnTo>
                  <a:lnTo>
                    <a:pt x="416746" y="150786"/>
                  </a:lnTo>
                  <a:lnTo>
                    <a:pt x="70884" y="150786"/>
                  </a:lnTo>
                  <a:lnTo>
                    <a:pt x="70884" y="89576"/>
                  </a:lnTo>
                  <a:lnTo>
                    <a:pt x="416746" y="89576"/>
                  </a:ln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88547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342901" y="1856798"/>
            <a:ext cx="8401050" cy="4351338"/>
          </a:xfrm>
        </p:spPr>
        <p:txBody>
          <a:bodyPr/>
          <a:lstStyle/>
          <a:p>
            <a:pPr marL="571500" indent="-571500">
              <a:buFont typeface="Arial" panose="020B0604020202020204" pitchFamily="34" charset="0"/>
              <a:buChar char="•"/>
            </a:pPr>
            <a:r>
              <a:rPr lang="ja-JP" altLang="en-US" sz="4000" dirty="0">
                <a:latin typeface="+mj-ea"/>
                <a:ea typeface="+mj-ea"/>
              </a:rPr>
              <a:t>自分の言葉で考えよう。</a:t>
            </a:r>
            <a:endParaRPr lang="en-US" altLang="ja-JP" sz="4000" dirty="0">
              <a:latin typeface="+mj-ea"/>
              <a:ea typeface="+mj-ea"/>
            </a:endParaRPr>
          </a:p>
          <a:p>
            <a:pPr marL="571500" indent="-571500">
              <a:buFont typeface="Arial" panose="020B0604020202020204" pitchFamily="34" charset="0"/>
              <a:buChar char="•"/>
            </a:pPr>
            <a:r>
              <a:rPr lang="ja-JP" altLang="en-US" sz="4000" dirty="0">
                <a:latin typeface="+mj-ea"/>
                <a:ea typeface="+mj-ea"/>
              </a:rPr>
              <a:t>漢字、送りが</a:t>
            </a:r>
            <a:r>
              <a:rPr lang="ja-JP" altLang="en-US" sz="4000" dirty="0" err="1">
                <a:latin typeface="+mj-ea"/>
                <a:ea typeface="+mj-ea"/>
              </a:rPr>
              <a:t>なの</a:t>
            </a:r>
            <a:r>
              <a:rPr lang="ja-JP" altLang="en-US" sz="4000" dirty="0">
                <a:latin typeface="+mj-ea"/>
                <a:ea typeface="+mj-ea"/>
              </a:rPr>
              <a:t>まちがいに注意しよう。</a:t>
            </a:r>
            <a:endParaRPr lang="en-US" altLang="ja-JP" sz="4000" dirty="0">
              <a:latin typeface="+mj-ea"/>
              <a:ea typeface="+mj-ea"/>
            </a:endParaRPr>
          </a:p>
          <a:p>
            <a:pPr marL="571500" indent="-571500">
              <a:buFont typeface="Arial" panose="020B0604020202020204" pitchFamily="34" charset="0"/>
              <a:buChar char="•"/>
            </a:pPr>
            <a:r>
              <a:rPr lang="ja-JP" altLang="en-US" sz="4000" dirty="0">
                <a:latin typeface="+mj-ea"/>
                <a:ea typeface="+mj-ea"/>
              </a:rPr>
              <a:t>おうぼする前にもう一度見直そう。</a:t>
            </a:r>
            <a:br>
              <a:rPr lang="ja-JP" altLang="en-US" dirty="0">
                <a:latin typeface="+mj-ea"/>
                <a:ea typeface="+mj-ea"/>
              </a:rPr>
            </a:br>
            <a:r>
              <a:rPr lang="ja-JP" altLang="en-US" dirty="0">
                <a:latin typeface="+mj-ea"/>
                <a:ea typeface="+mj-ea"/>
              </a:rPr>
              <a:t>　</a:t>
            </a:r>
            <a:endParaRPr kumimoji="1" lang="ja-JP" altLang="en-US" dirty="0">
              <a:latin typeface="+mj-ea"/>
              <a:ea typeface="+mj-ea"/>
            </a:endParaRPr>
          </a:p>
        </p:txBody>
      </p:sp>
    </p:spTree>
    <p:extLst>
      <p:ext uri="{BB962C8B-B14F-4D97-AF65-F5344CB8AC3E}">
        <p14:creationId xmlns:p14="http://schemas.microsoft.com/office/powerpoint/2010/main" val="3772437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みんなで考える。</a:t>
            </a:r>
            <a:br>
              <a:rPr lang="en-US" altLang="ja-JP" sz="4800" dirty="0">
                <a:solidFill>
                  <a:prstClr val="black"/>
                </a:solidFill>
                <a:latin typeface="メイリオ"/>
              </a:rPr>
            </a:br>
            <a:r>
              <a:rPr lang="ja-JP" altLang="en-US" sz="4000" dirty="0">
                <a:solidFill>
                  <a:prstClr val="black"/>
                </a:solidFill>
                <a:latin typeface="メイリオ"/>
              </a:rPr>
              <a:t>情報モラル、情報セキュリティ</a:t>
            </a:r>
            <a:r>
              <a:rPr lang="ja-JP" altLang="en-US" sz="4800" dirty="0">
                <a:solidFill>
                  <a:prstClr val="black"/>
                </a:solidFill>
                <a:latin typeface="メイリオ"/>
              </a:rPr>
              <a:t>　　（ワークショップ）</a:t>
            </a:r>
            <a:br>
              <a:rPr lang="ja-JP" altLang="en-US" sz="4800" dirty="0">
                <a:solidFill>
                  <a:prstClr val="black"/>
                </a:solidFill>
                <a:latin typeface="メイリオ"/>
              </a:rPr>
            </a:br>
            <a:r>
              <a:rPr lang="en-US" altLang="ja-JP" sz="4800" dirty="0">
                <a:solidFill>
                  <a:prstClr val="black"/>
                </a:solidFill>
                <a:latin typeface="メイリオ"/>
              </a:rPr>
              <a:t>【19】</a:t>
            </a:r>
            <a:br>
              <a:rPr lang="en-US" altLang="ja-JP" sz="4800" dirty="0">
                <a:solidFill>
                  <a:prstClr val="black"/>
                </a:solidFill>
                <a:latin typeface="メイリオ"/>
              </a:rPr>
            </a:br>
            <a:r>
              <a:rPr lang="ja-JP" altLang="en-US" sz="4400" dirty="0">
                <a:solidFill>
                  <a:prstClr val="black"/>
                </a:solidFill>
                <a:latin typeface="メイリオ"/>
              </a:rPr>
              <a:t>「</a:t>
            </a:r>
            <a:r>
              <a:rPr lang="ja-JP" altLang="en-US" sz="4400" dirty="0" err="1">
                <a:solidFill>
                  <a:prstClr val="black"/>
                </a:solidFill>
                <a:latin typeface="メイリオ"/>
              </a:rPr>
              <a:t>ひょう</a:t>
            </a:r>
            <a:r>
              <a:rPr lang="ja-JP" altLang="en-US" sz="4400" dirty="0">
                <a:solidFill>
                  <a:prstClr val="black"/>
                </a:solidFill>
                <a:latin typeface="メイリオ"/>
              </a:rPr>
              <a:t>語をつくろう！」</a:t>
            </a:r>
            <a:br>
              <a:rPr lang="en-US" altLang="ja-JP" sz="3200" dirty="0">
                <a:solidFill>
                  <a:prstClr val="black"/>
                </a:solidFill>
                <a:latin typeface="メイリオ"/>
              </a:rPr>
            </a:br>
            <a:endParaRPr kumimoji="1" lang="ja-JP" altLang="en-US" sz="2000" dirty="0"/>
          </a:p>
        </p:txBody>
      </p:sp>
      <p:sp>
        <p:nvSpPr>
          <p:cNvPr id="6" name="コンテンツ プレースホルダー 5"/>
          <p:cNvSpPr>
            <a:spLocks noGrp="1"/>
          </p:cNvSpPr>
          <p:nvPr>
            <p:ph sz="half" idx="1"/>
          </p:nvPr>
        </p:nvSpPr>
        <p:spPr>
          <a:xfrm>
            <a:off x="4326286" y="6292535"/>
            <a:ext cx="4908073" cy="748620"/>
          </a:xfrm>
        </p:spPr>
        <p:txBody>
          <a:bodyPr/>
          <a:lstStyle/>
          <a:p>
            <a:r>
              <a:rPr kumimoji="1" lang="ja-JP" altLang="en-US" dirty="0"/>
              <a:t>対象：小学校</a:t>
            </a:r>
            <a:r>
              <a:rPr lang="ja-JP" altLang="en-US" dirty="0"/>
              <a:t>４</a:t>
            </a:r>
            <a:r>
              <a:rPr kumimoji="1" lang="ja-JP" altLang="en-US" dirty="0"/>
              <a:t>年生</a:t>
            </a:r>
            <a:r>
              <a:rPr lang="ja-JP" altLang="en-US" dirty="0"/>
              <a:t>～</a:t>
            </a:r>
            <a:r>
              <a:rPr kumimoji="1" lang="ja-JP" altLang="en-US" dirty="0"/>
              <a:t>６年生</a:t>
            </a:r>
          </a:p>
        </p:txBody>
      </p:sp>
      <p:sp>
        <p:nvSpPr>
          <p:cNvPr id="2" name="テキスト ボックス 1"/>
          <p:cNvSpPr txBox="1"/>
          <p:nvPr/>
        </p:nvSpPr>
        <p:spPr>
          <a:xfrm>
            <a:off x="797168" y="2074985"/>
            <a:ext cx="1570893" cy="338554"/>
          </a:xfrm>
          <a:prstGeom prst="rect">
            <a:avLst/>
          </a:prstGeom>
          <a:noFill/>
        </p:spPr>
        <p:txBody>
          <a:bodyPr wrap="square" rtlCol="0">
            <a:spAutoFit/>
          </a:bodyPr>
          <a:lstStyle/>
          <a:p>
            <a:pPr algn="ctr"/>
            <a:r>
              <a:rPr lang="ja-JP" altLang="en-US" sz="1600" dirty="0"/>
              <a:t>じょうほう</a:t>
            </a:r>
            <a:endParaRPr kumimoji="1" lang="ja-JP" altLang="en-US" sz="1600" dirty="0"/>
          </a:p>
        </p:txBody>
      </p:sp>
    </p:spTree>
    <p:extLst>
      <p:ext uri="{BB962C8B-B14F-4D97-AF65-F5344CB8AC3E}">
        <p14:creationId xmlns:p14="http://schemas.microsoft.com/office/powerpoint/2010/main" val="1207536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23566"/>
            <a:ext cx="9046723" cy="650885"/>
          </a:xfrm>
          <a:solidFill>
            <a:schemeClr val="accent2">
              <a:lumMod val="20000"/>
              <a:lumOff val="80000"/>
            </a:schemeClr>
          </a:solidFill>
          <a:ln w="28575">
            <a:noFill/>
          </a:ln>
        </p:spPr>
        <p:txBody>
          <a:bodyPr>
            <a:normAutofit fontScale="90000"/>
          </a:bodyPr>
          <a:lstStyle/>
          <a:p>
            <a:pPr algn="ctr"/>
            <a:r>
              <a:rPr lang="ja-JP" altLang="en-US" sz="2400" dirty="0"/>
              <a:t>本教材の使用方法　みんなで考える。</a:t>
            </a:r>
            <a:br>
              <a:rPr lang="ja-JP" altLang="en-US" sz="2400" dirty="0"/>
            </a:br>
            <a:r>
              <a:rPr lang="ja-JP" altLang="en-US" sz="2400" dirty="0"/>
              <a:t>情報モラル、情報セキュリティ</a:t>
            </a:r>
            <a:r>
              <a:rPr lang="en-US" altLang="ja-JP" sz="2400" dirty="0"/>
              <a:t>【19】</a:t>
            </a:r>
            <a:r>
              <a:rPr lang="ja-JP" altLang="en-US" sz="2400" dirty="0"/>
              <a:t>小学校</a:t>
            </a:r>
            <a:r>
              <a:rPr lang="en-US" altLang="ja-JP" sz="2400" dirty="0"/>
              <a:t>4</a:t>
            </a:r>
            <a:r>
              <a:rPr lang="ja-JP" altLang="en-US" sz="2400" dirty="0"/>
              <a:t>年生</a:t>
            </a:r>
            <a:r>
              <a:rPr lang="en-US" altLang="ja-JP" sz="2400" dirty="0"/>
              <a:t>~6</a:t>
            </a:r>
            <a:r>
              <a:rPr lang="ja-JP" altLang="en-US" sz="2400" dirty="0"/>
              <a:t>年生</a:t>
            </a:r>
            <a:endParaRPr kumimoji="1" lang="ja-JP" altLang="en-US" sz="2400" dirty="0"/>
          </a:p>
        </p:txBody>
      </p:sp>
      <p:sp>
        <p:nvSpPr>
          <p:cNvPr id="3" name="タイトル 1"/>
          <p:cNvSpPr txBox="1">
            <a:spLocks/>
          </p:cNvSpPr>
          <p:nvPr/>
        </p:nvSpPr>
        <p:spPr>
          <a:xfrm>
            <a:off x="57544" y="2212491"/>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6" name="タイトル 1"/>
          <p:cNvSpPr txBox="1">
            <a:spLocks/>
          </p:cNvSpPr>
          <p:nvPr/>
        </p:nvSpPr>
        <p:spPr>
          <a:xfrm>
            <a:off x="57543" y="840486"/>
            <a:ext cx="6963905" cy="597527"/>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20000"/>
              </a:lnSpc>
            </a:pPr>
            <a:r>
              <a:rPr lang="ja-JP" altLang="en-US" sz="2400" dirty="0">
                <a:solidFill>
                  <a:prstClr val="black"/>
                </a:solidFill>
              </a:rPr>
              <a:t>テーマ「みんなで考える。</a:t>
            </a:r>
            <a:br>
              <a:rPr lang="ja-JP" altLang="en-US" sz="2400" dirty="0">
                <a:solidFill>
                  <a:prstClr val="black"/>
                </a:solidFill>
              </a:rPr>
            </a:br>
            <a:r>
              <a:rPr lang="ja-JP" altLang="en-US" sz="2400" dirty="0">
                <a:solidFill>
                  <a:prstClr val="black"/>
                </a:solidFill>
              </a:rPr>
              <a:t>情報モラル、情報セキュリティ（ワークショップ）」　教材のねらい</a:t>
            </a:r>
          </a:p>
        </p:txBody>
      </p:sp>
      <p:sp>
        <p:nvSpPr>
          <p:cNvPr id="7" name="テキスト ボックス 6"/>
          <p:cNvSpPr txBox="1"/>
          <p:nvPr/>
        </p:nvSpPr>
        <p:spPr>
          <a:xfrm>
            <a:off x="57543" y="1487811"/>
            <a:ext cx="8494633" cy="646331"/>
          </a:xfrm>
          <a:prstGeom prst="rect">
            <a:avLst/>
          </a:prstGeom>
          <a:noFill/>
        </p:spPr>
        <p:txBody>
          <a:bodyPr wrap="none" rtlCol="0">
            <a:spAutoFit/>
          </a:bodyPr>
          <a:lstStyle/>
          <a:p>
            <a:r>
              <a:rPr lang="ja-JP" altLang="en-US" dirty="0">
                <a:solidFill>
                  <a:prstClr val="black"/>
                </a:solidFill>
              </a:rPr>
              <a:t>情報モラル、情報セキュリティを学び、考えた上で自分の為に、また人に伝える</a:t>
            </a:r>
            <a:endParaRPr lang="en-US" altLang="ja-JP" dirty="0">
              <a:solidFill>
                <a:prstClr val="black"/>
              </a:solidFill>
            </a:endParaRPr>
          </a:p>
          <a:p>
            <a:r>
              <a:rPr lang="ja-JP" altLang="en-US" dirty="0">
                <a:solidFill>
                  <a:prstClr val="black"/>
                </a:solidFill>
              </a:rPr>
              <a:t>為に標語を作成するワーク。標語を作る上でのポイントや注意点を学ぶ。</a:t>
            </a:r>
            <a:endParaRPr lang="en-US" altLang="ja-JP" dirty="0">
              <a:solidFill>
                <a:prstClr val="black"/>
              </a:solidFill>
            </a:endParaRPr>
          </a:p>
        </p:txBody>
      </p:sp>
      <p:sp>
        <p:nvSpPr>
          <p:cNvPr id="8" name="タイトル 1"/>
          <p:cNvSpPr txBox="1">
            <a:spLocks/>
          </p:cNvSpPr>
          <p:nvPr/>
        </p:nvSpPr>
        <p:spPr>
          <a:xfrm>
            <a:off x="57544" y="3431107"/>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10" name="テキスト ボックス 9"/>
          <p:cNvSpPr txBox="1"/>
          <p:nvPr/>
        </p:nvSpPr>
        <p:spPr>
          <a:xfrm>
            <a:off x="32695" y="3972972"/>
            <a:ext cx="8811393" cy="1754326"/>
          </a:xfrm>
          <a:prstGeom prst="rect">
            <a:avLst/>
          </a:prstGeom>
          <a:noFill/>
        </p:spPr>
        <p:txBody>
          <a:bodyPr wrap="square" rtlCol="0">
            <a:spAutoFit/>
          </a:bodyPr>
          <a:lstStyle/>
          <a:p>
            <a:r>
              <a:rPr lang="ja-JP" altLang="en-US" dirty="0">
                <a:solidFill>
                  <a:prstClr val="black"/>
                </a:solidFill>
              </a:rPr>
              <a:t>標語を作る上で、著作権、肖像権などのプライバシー権、商標権などに気を付けること。誤字脱字をなくすこと。人のまねをしないことを伝える。</a:t>
            </a:r>
            <a:endParaRPr lang="en-US" altLang="ja-JP" dirty="0">
              <a:solidFill>
                <a:prstClr val="black"/>
              </a:solidFill>
            </a:endParaRPr>
          </a:p>
          <a:p>
            <a:r>
              <a:rPr lang="ja-JP" altLang="en-US" dirty="0">
                <a:solidFill>
                  <a:prstClr val="black"/>
                </a:solidFill>
              </a:rPr>
              <a:t>学習の最後に標語を作成し、グループワークでお互いに作品を鑑賞する時間を作るなどの活動にも適している。</a:t>
            </a:r>
            <a:endParaRPr lang="en-US" altLang="ja-JP" dirty="0">
              <a:solidFill>
                <a:prstClr val="black"/>
              </a:solidFill>
            </a:endParaRPr>
          </a:p>
          <a:p>
            <a:r>
              <a:rPr lang="en-US" altLang="ja-JP" dirty="0">
                <a:solidFill>
                  <a:prstClr val="black"/>
                </a:solidFill>
              </a:rPr>
              <a:t>IPA</a:t>
            </a:r>
            <a:r>
              <a:rPr lang="ja-JP" altLang="en-US" dirty="0">
                <a:solidFill>
                  <a:prstClr val="black"/>
                </a:solidFill>
              </a:rPr>
              <a:t>の情報モラルセキュリティコンクールへの応募について勧めても良い。</a:t>
            </a:r>
          </a:p>
          <a:p>
            <a:endParaRPr lang="en-US" altLang="ja-JP" dirty="0">
              <a:solidFill>
                <a:prstClr val="black"/>
              </a:solidFill>
            </a:endParaRPr>
          </a:p>
        </p:txBody>
      </p:sp>
      <p:sp>
        <p:nvSpPr>
          <p:cNvPr id="13" name="テキスト ボックス 12"/>
          <p:cNvSpPr txBox="1"/>
          <p:nvPr/>
        </p:nvSpPr>
        <p:spPr>
          <a:xfrm>
            <a:off x="0" y="2704558"/>
            <a:ext cx="8844088" cy="646331"/>
          </a:xfrm>
          <a:prstGeom prst="rect">
            <a:avLst/>
          </a:prstGeom>
          <a:noFill/>
        </p:spPr>
        <p:txBody>
          <a:bodyPr wrap="none" rtlCol="0">
            <a:spAutoFit/>
          </a:bodyPr>
          <a:lstStyle/>
          <a:p>
            <a:r>
              <a:rPr lang="ja-JP" altLang="en-US" dirty="0">
                <a:solidFill>
                  <a:prstClr val="black"/>
                </a:solidFill>
              </a:rPr>
              <a:t>標語って何だろう？から、標語を作るためのポイントを学ぶ。</a:t>
            </a:r>
            <a:endParaRPr lang="en-US" altLang="ja-JP" dirty="0">
              <a:solidFill>
                <a:prstClr val="black"/>
              </a:solidFill>
            </a:endParaRPr>
          </a:p>
          <a:p>
            <a:r>
              <a:rPr lang="en-US" altLang="ja-JP" dirty="0">
                <a:solidFill>
                  <a:prstClr val="black"/>
                </a:solidFill>
              </a:rPr>
              <a:t>1.</a:t>
            </a:r>
            <a:r>
              <a:rPr lang="ja-JP" altLang="en-US" dirty="0">
                <a:solidFill>
                  <a:prstClr val="black"/>
                </a:solidFill>
              </a:rPr>
              <a:t>テーマの設定　</a:t>
            </a:r>
            <a:r>
              <a:rPr lang="en-US" altLang="ja-JP" dirty="0">
                <a:solidFill>
                  <a:prstClr val="black"/>
                </a:solidFill>
              </a:rPr>
              <a:t>2.</a:t>
            </a:r>
            <a:r>
              <a:rPr lang="ja-JP" altLang="en-US" dirty="0">
                <a:solidFill>
                  <a:prstClr val="black"/>
                </a:solidFill>
              </a:rPr>
              <a:t>キーワード設定、また良い標語を鑑賞し、自分の標語を見直す。</a:t>
            </a:r>
            <a:endParaRPr lang="en-US" altLang="ja-JP" dirty="0">
              <a:solidFill>
                <a:prstClr val="black"/>
              </a:solidFill>
            </a:endParaRPr>
          </a:p>
        </p:txBody>
      </p:sp>
    </p:spTree>
    <p:extLst>
      <p:ext uri="{BB962C8B-B14F-4D97-AF65-F5344CB8AC3E}">
        <p14:creationId xmlns:p14="http://schemas.microsoft.com/office/powerpoint/2010/main" val="4269428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flipH="1">
            <a:off x="7326933" y="4344064"/>
            <a:ext cx="1642875" cy="1513335"/>
          </a:xfrm>
        </p:spPr>
      </p:pic>
      <p:sp>
        <p:nvSpPr>
          <p:cNvPr id="5" name="タイトル 4"/>
          <p:cNvSpPr>
            <a:spLocks noGrp="1"/>
          </p:cNvSpPr>
          <p:nvPr>
            <p:ph type="title"/>
          </p:nvPr>
        </p:nvSpPr>
        <p:spPr/>
        <p:txBody>
          <a:bodyPr/>
          <a:lstStyle/>
          <a:p>
            <a:r>
              <a:rPr kumimoji="1" lang="ja-JP" altLang="en-US" dirty="0" err="1"/>
              <a:t>ひょう</a:t>
            </a:r>
            <a:r>
              <a:rPr kumimoji="1" lang="ja-JP" altLang="en-US" dirty="0"/>
              <a:t>語って何？</a:t>
            </a:r>
          </a:p>
        </p:txBody>
      </p:sp>
      <p:sp>
        <p:nvSpPr>
          <p:cNvPr id="7" name="テキスト ボックス 6"/>
          <p:cNvSpPr txBox="1"/>
          <p:nvPr/>
        </p:nvSpPr>
        <p:spPr>
          <a:xfrm>
            <a:off x="1209131" y="1297754"/>
            <a:ext cx="7760677" cy="1323439"/>
          </a:xfrm>
          <a:prstGeom prst="rect">
            <a:avLst/>
          </a:prstGeom>
          <a:noFill/>
        </p:spPr>
        <p:txBody>
          <a:bodyPr wrap="square" rtlCol="0">
            <a:spAutoFit/>
          </a:bodyPr>
          <a:lstStyle/>
          <a:p>
            <a:r>
              <a:rPr lang="ja-JP" altLang="en-US" sz="4000" dirty="0"/>
              <a:t>つたえたいことを</a:t>
            </a:r>
            <a:endParaRPr lang="en-US" altLang="ja-JP" sz="4000" dirty="0"/>
          </a:p>
          <a:p>
            <a:r>
              <a:rPr lang="ja-JP" altLang="en-US" sz="4000" dirty="0"/>
              <a:t>短い言葉でまとめること。</a:t>
            </a:r>
            <a:endParaRPr lang="en-US" altLang="ja-JP" sz="4000" dirty="0"/>
          </a:p>
        </p:txBody>
      </p:sp>
      <p:sp>
        <p:nvSpPr>
          <p:cNvPr id="8" name="円形吹き出し 7"/>
          <p:cNvSpPr/>
          <p:nvPr/>
        </p:nvSpPr>
        <p:spPr>
          <a:xfrm rot="20872114">
            <a:off x="3730231" y="2751359"/>
            <a:ext cx="3763523" cy="2215892"/>
          </a:xfrm>
          <a:prstGeom prst="wedgeEllipseCallout">
            <a:avLst>
              <a:gd name="adj1" fmla="val 35436"/>
              <a:gd name="adj2" fmla="val 5361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テンポもいいし、</a:t>
            </a:r>
            <a:endParaRPr kumimoji="1" lang="en-US" altLang="ja-JP" sz="2400" dirty="0">
              <a:solidFill>
                <a:schemeClr val="tx1"/>
              </a:solidFill>
            </a:endParaRPr>
          </a:p>
          <a:p>
            <a:pPr algn="ctr"/>
            <a:r>
              <a:rPr kumimoji="1" lang="ja-JP" altLang="en-US" sz="2400" dirty="0">
                <a:solidFill>
                  <a:schemeClr val="tx1"/>
                </a:solidFill>
              </a:rPr>
              <a:t>つたえたいことが</a:t>
            </a:r>
            <a:endParaRPr kumimoji="1" lang="en-US" altLang="ja-JP" sz="2400" dirty="0">
              <a:solidFill>
                <a:schemeClr val="tx1"/>
              </a:solidFill>
            </a:endParaRPr>
          </a:p>
          <a:p>
            <a:pPr algn="ctr"/>
            <a:r>
              <a:rPr lang="ja-JP" altLang="en-US" sz="2400" dirty="0">
                <a:solidFill>
                  <a:schemeClr val="tx1"/>
                </a:solidFill>
              </a:rPr>
              <a:t>よくわかるね。</a:t>
            </a:r>
            <a:endParaRPr kumimoji="1" lang="ja-JP" altLang="en-US" sz="2400" dirty="0">
              <a:solidFill>
                <a:schemeClr val="tx1"/>
              </a:solidFill>
            </a:endParaRPr>
          </a:p>
        </p:txBody>
      </p:sp>
      <p:sp>
        <p:nvSpPr>
          <p:cNvPr id="10" name="正方形/長方形 9"/>
          <p:cNvSpPr/>
          <p:nvPr/>
        </p:nvSpPr>
        <p:spPr>
          <a:xfrm>
            <a:off x="3780228" y="5248712"/>
            <a:ext cx="3663527" cy="1015663"/>
          </a:xfrm>
          <a:prstGeom prst="rect">
            <a:avLst/>
          </a:prstGeom>
        </p:spPr>
        <p:txBody>
          <a:bodyPr wrap="square">
            <a:spAutoFit/>
          </a:bodyPr>
          <a:lstStyle/>
          <a:p>
            <a:r>
              <a:rPr lang="ja-JP" altLang="en-US" sz="1200" dirty="0"/>
              <a:t>第</a:t>
            </a:r>
            <a:r>
              <a:rPr lang="en-US" altLang="ja-JP" sz="1200" dirty="0"/>
              <a:t>14</a:t>
            </a:r>
            <a:r>
              <a:rPr lang="ja-JP" altLang="en-US" sz="1200" dirty="0"/>
              <a:t>回</a:t>
            </a:r>
            <a:r>
              <a:rPr lang="en-US" altLang="ja-JP" sz="1200" dirty="0"/>
              <a:t>IPA</a:t>
            </a:r>
            <a:r>
              <a:rPr lang="ja-JP" altLang="en-US" sz="1200" dirty="0"/>
              <a:t>「ひろげよう情報モラル・セキュリティコンクール」</a:t>
            </a:r>
            <a:r>
              <a:rPr lang="en-US" altLang="ja-JP" sz="1200" dirty="0"/>
              <a:t>2018</a:t>
            </a:r>
            <a:r>
              <a:rPr lang="ja-JP" altLang="en-US" sz="1200" dirty="0"/>
              <a:t>　</a:t>
            </a:r>
            <a:endParaRPr lang="en-US" altLang="ja-JP" sz="1200" dirty="0"/>
          </a:p>
          <a:p>
            <a:r>
              <a:rPr lang="ja-JP" altLang="en-US" sz="1200" dirty="0"/>
              <a:t>標語部門　優秀賞</a:t>
            </a:r>
            <a:endParaRPr lang="en-US" altLang="zh-TW" sz="1200" dirty="0"/>
          </a:p>
          <a:p>
            <a:r>
              <a:rPr lang="zh-TW" altLang="en-US" sz="1200" dirty="0"/>
              <a:t>千葉県 日出学園小学校 </a:t>
            </a:r>
            <a:r>
              <a:rPr lang="en-US" altLang="zh-TW" sz="1200" dirty="0"/>
              <a:t>5</a:t>
            </a:r>
            <a:r>
              <a:rPr lang="zh-TW" altLang="en-US" sz="1200" dirty="0"/>
              <a:t>年</a:t>
            </a:r>
            <a:r>
              <a:rPr lang="ja-JP" altLang="en-US" sz="1200" dirty="0"/>
              <a:t>（当時）</a:t>
            </a:r>
            <a:r>
              <a:rPr lang="zh-TW" altLang="en-US" sz="1200" dirty="0"/>
              <a:t>和田瑠子</a:t>
            </a:r>
            <a:r>
              <a:rPr lang="ja-JP" altLang="en-US" sz="1200" dirty="0" err="1"/>
              <a:t>さん</a:t>
            </a:r>
            <a:endParaRPr lang="zh-TW" altLang="en-US" sz="1200" dirty="0"/>
          </a:p>
          <a:p>
            <a:endParaRPr lang="ja-JP" altLang="en-US" sz="1200" dirty="0"/>
          </a:p>
        </p:txBody>
      </p:sp>
      <p:pic>
        <p:nvPicPr>
          <p:cNvPr id="2" name="図 1"/>
          <p:cNvPicPr>
            <a:picLocks noChangeAspect="1"/>
          </p:cNvPicPr>
          <p:nvPr/>
        </p:nvPicPr>
        <p:blipFill>
          <a:blip r:embed="rId4"/>
          <a:stretch>
            <a:fillRect/>
          </a:stretch>
        </p:blipFill>
        <p:spPr>
          <a:xfrm>
            <a:off x="1177803" y="2660531"/>
            <a:ext cx="2295187" cy="3196868"/>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正方形/長方形 8"/>
          <p:cNvSpPr/>
          <p:nvPr/>
        </p:nvSpPr>
        <p:spPr>
          <a:xfrm>
            <a:off x="4847243" y="6393497"/>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741756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675259" y="1519667"/>
            <a:ext cx="7886700" cy="3822895"/>
          </a:xfrm>
        </p:spPr>
        <p:txBody>
          <a:bodyPr vert="horz" anchor="ctr">
            <a:normAutofit/>
          </a:bodyPr>
          <a:lstStyle/>
          <a:p>
            <a:r>
              <a:rPr lang="ja-JP" altLang="en-US" sz="5400" dirty="0" err="1">
                <a:latin typeface="+mj-ea"/>
              </a:rPr>
              <a:t>ひょう</a:t>
            </a:r>
            <a:r>
              <a:rPr lang="ja-JP" altLang="en-US" sz="5400" dirty="0">
                <a:latin typeface="+mj-ea"/>
              </a:rPr>
              <a:t>語を作ってみよう</a:t>
            </a:r>
            <a:endParaRPr kumimoji="1" lang="ja-JP" altLang="en-US" sz="5400" dirty="0">
              <a:latin typeface="+mj-ea"/>
            </a:endParaRPr>
          </a:p>
        </p:txBody>
      </p:sp>
    </p:spTree>
    <p:extLst>
      <p:ext uri="{BB962C8B-B14F-4D97-AF65-F5344CB8AC3E}">
        <p14:creationId xmlns:p14="http://schemas.microsoft.com/office/powerpoint/2010/main" val="256073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lstStyle/>
          <a:p>
            <a:r>
              <a:rPr lang="ja-JP" altLang="en-US" dirty="0">
                <a:latin typeface="+mj-ea"/>
                <a:ea typeface="+mj-ea"/>
              </a:rPr>
              <a:t>インターネット安全教室を聞いて</a:t>
            </a:r>
            <a:r>
              <a:rPr lang="en-US" altLang="ja-JP" dirty="0">
                <a:latin typeface="+mj-ea"/>
                <a:ea typeface="+mj-ea"/>
              </a:rPr>
              <a:t>…</a:t>
            </a:r>
          </a:p>
          <a:p>
            <a:endParaRPr lang="en-US" altLang="ja-JP" dirty="0">
              <a:latin typeface="+mj-ea"/>
              <a:ea typeface="+mj-ea"/>
            </a:endParaRPr>
          </a:p>
          <a:p>
            <a:r>
              <a:rPr lang="ja-JP" altLang="en-US" dirty="0">
                <a:latin typeface="+mj-ea"/>
                <a:ea typeface="+mj-ea"/>
              </a:rPr>
              <a:t>・大切だと思ったこと。</a:t>
            </a:r>
          </a:p>
          <a:p>
            <a:r>
              <a:rPr lang="ja-JP" altLang="en-US" dirty="0">
                <a:latin typeface="+mj-ea"/>
                <a:ea typeface="+mj-ea"/>
              </a:rPr>
              <a:t>・気をつけたいと思ったこと。</a:t>
            </a:r>
            <a:endParaRPr kumimoji="1" lang="ja-JP" altLang="en-US" dirty="0">
              <a:latin typeface="+mj-ea"/>
              <a:ea typeface="+mj-ea"/>
            </a:endParaRPr>
          </a:p>
        </p:txBody>
      </p:sp>
      <p:sp>
        <p:nvSpPr>
          <p:cNvPr id="4" name="タイトル 3"/>
          <p:cNvSpPr>
            <a:spLocks noGrp="1"/>
          </p:cNvSpPr>
          <p:nvPr>
            <p:ph type="title"/>
          </p:nvPr>
        </p:nvSpPr>
        <p:spPr/>
        <p:txBody>
          <a:bodyPr/>
          <a:lstStyle/>
          <a:p>
            <a:r>
              <a:rPr kumimoji="1" lang="en-US" altLang="ja-JP" dirty="0"/>
              <a:t>1.</a:t>
            </a:r>
            <a:r>
              <a:rPr kumimoji="1" lang="ja-JP" altLang="en-US" dirty="0"/>
              <a:t> テーマを決めよう</a:t>
            </a:r>
          </a:p>
        </p:txBody>
      </p:sp>
      <p:sp>
        <p:nvSpPr>
          <p:cNvPr id="6" name="四角形: 対角を丸める 9">
            <a:extLst>
              <a:ext uri="{FF2B5EF4-FFF2-40B4-BE49-F238E27FC236}">
                <a16:creationId xmlns:a16="http://schemas.microsoft.com/office/drawing/2014/main" id="{7E6C944B-2845-4E5E-A5EB-716F1B7EEE03}"/>
              </a:ext>
            </a:extLst>
          </p:cNvPr>
          <p:cNvSpPr/>
          <p:nvPr/>
        </p:nvSpPr>
        <p:spPr>
          <a:xfrm flipH="1">
            <a:off x="965125" y="4496715"/>
            <a:ext cx="7331255" cy="1359554"/>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mj-ea"/>
                <a:ea typeface="+mj-ea"/>
              </a:rPr>
              <a:t>つたえたいことを１つえらぼう。</a:t>
            </a:r>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114" y="4263350"/>
            <a:ext cx="1073062" cy="1089181"/>
          </a:xfrm>
          <a:prstGeom prst="rect">
            <a:avLst/>
          </a:prstGeom>
        </p:spPr>
      </p:pic>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9684" y="5415676"/>
            <a:ext cx="1402661" cy="1081981"/>
          </a:xfrm>
          <a:prstGeom prst="rect">
            <a:avLst/>
          </a:prstGeom>
        </p:spPr>
      </p:pic>
    </p:spTree>
    <p:extLst>
      <p:ext uri="{BB962C8B-B14F-4D97-AF65-F5344CB8AC3E}">
        <p14:creationId xmlns:p14="http://schemas.microsoft.com/office/powerpoint/2010/main" val="189603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9866" y="4968471"/>
            <a:ext cx="1327407" cy="1693167"/>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711" y="4474276"/>
            <a:ext cx="1642875" cy="1513335"/>
          </a:xfrm>
          <a:prstGeom prst="rect">
            <a:avLst/>
          </a:prstGeom>
        </p:spPr>
      </p:pic>
      <p:sp>
        <p:nvSpPr>
          <p:cNvPr id="2" name="コンテンツ プレースホルダー 1"/>
          <p:cNvSpPr>
            <a:spLocks noGrp="1"/>
          </p:cNvSpPr>
          <p:nvPr>
            <p:ph sz="half" idx="1"/>
          </p:nvPr>
        </p:nvSpPr>
        <p:spPr/>
        <p:txBody>
          <a:bodyPr/>
          <a:lstStyle/>
          <a:p>
            <a:r>
              <a:rPr lang="ja-JP" altLang="en-US" dirty="0">
                <a:latin typeface="+mj-ea"/>
                <a:ea typeface="+mj-ea"/>
              </a:rPr>
              <a:t>・パソコン</a:t>
            </a:r>
            <a:r>
              <a:rPr lang="en-US" altLang="ja-JP" dirty="0">
                <a:latin typeface="+mj-ea"/>
                <a:ea typeface="+mj-ea"/>
              </a:rPr>
              <a:t>			</a:t>
            </a:r>
            <a:r>
              <a:rPr lang="ja-JP" altLang="en-US" dirty="0">
                <a:latin typeface="+mj-ea"/>
                <a:ea typeface="+mj-ea"/>
              </a:rPr>
              <a:t>・ルール　　　　　</a:t>
            </a:r>
          </a:p>
          <a:p>
            <a:r>
              <a:rPr lang="ja-JP" altLang="en-US" dirty="0">
                <a:latin typeface="+mj-ea"/>
                <a:ea typeface="+mj-ea"/>
              </a:rPr>
              <a:t>・スマートフォン </a:t>
            </a:r>
            <a:r>
              <a:rPr lang="en-US" altLang="ja-JP" dirty="0">
                <a:latin typeface="+mj-ea"/>
                <a:ea typeface="+mj-ea"/>
              </a:rPr>
              <a:t>	</a:t>
            </a:r>
            <a:r>
              <a:rPr lang="ja-JP" altLang="en-US" dirty="0">
                <a:latin typeface="+mj-ea"/>
                <a:ea typeface="+mj-ea"/>
              </a:rPr>
              <a:t>・ウイルス</a:t>
            </a:r>
            <a:endParaRPr lang="en-US" altLang="ja-JP" dirty="0">
              <a:latin typeface="+mj-ea"/>
              <a:ea typeface="+mj-ea"/>
            </a:endParaRPr>
          </a:p>
          <a:p>
            <a:r>
              <a:rPr lang="ja-JP" altLang="en-US" dirty="0">
                <a:latin typeface="+mj-ea"/>
                <a:ea typeface="+mj-ea"/>
              </a:rPr>
              <a:t>・パスワード　　 </a:t>
            </a:r>
            <a:r>
              <a:rPr lang="en-US" altLang="ja-JP" dirty="0">
                <a:latin typeface="+mj-ea"/>
                <a:ea typeface="+mj-ea"/>
              </a:rPr>
              <a:t>	</a:t>
            </a:r>
            <a:r>
              <a:rPr lang="ja-JP" altLang="en-US" dirty="0">
                <a:latin typeface="+mj-ea"/>
                <a:ea typeface="+mj-ea"/>
              </a:rPr>
              <a:t>・オンライン                                            　     </a:t>
            </a:r>
          </a:p>
          <a:p>
            <a:r>
              <a:rPr lang="ja-JP" altLang="en-US" dirty="0">
                <a:latin typeface="+mj-ea"/>
                <a:ea typeface="+mj-ea"/>
              </a:rPr>
              <a:t>                               　　　など</a:t>
            </a:r>
            <a:r>
              <a:rPr lang="en-US" altLang="ja-JP" dirty="0">
                <a:latin typeface="+mj-ea"/>
                <a:ea typeface="+mj-ea"/>
              </a:rPr>
              <a:t>… </a:t>
            </a:r>
            <a:endParaRPr kumimoji="1" lang="ja-JP" altLang="en-US" dirty="0">
              <a:latin typeface="+mj-ea"/>
              <a:ea typeface="+mj-ea"/>
            </a:endParaRPr>
          </a:p>
        </p:txBody>
      </p:sp>
      <p:sp>
        <p:nvSpPr>
          <p:cNvPr id="3" name="タイトル 2"/>
          <p:cNvSpPr>
            <a:spLocks noGrp="1"/>
          </p:cNvSpPr>
          <p:nvPr>
            <p:ph type="title"/>
          </p:nvPr>
        </p:nvSpPr>
        <p:spPr/>
        <p:txBody>
          <a:bodyPr/>
          <a:lstStyle/>
          <a:p>
            <a:r>
              <a:rPr kumimoji="1" lang="en-US" altLang="ja-JP" dirty="0"/>
              <a:t>2.</a:t>
            </a:r>
            <a:r>
              <a:rPr kumimoji="1" lang="ja-JP" altLang="en-US" dirty="0"/>
              <a:t>キーワードを決めよう</a:t>
            </a:r>
          </a:p>
        </p:txBody>
      </p:sp>
      <p:sp>
        <p:nvSpPr>
          <p:cNvPr id="4" name="円形吹き出し 3"/>
          <p:cNvSpPr/>
          <p:nvPr/>
        </p:nvSpPr>
        <p:spPr>
          <a:xfrm>
            <a:off x="1981833" y="3803887"/>
            <a:ext cx="3470740" cy="1340778"/>
          </a:xfrm>
          <a:prstGeom prst="wedgeEllipseCallout">
            <a:avLst>
              <a:gd name="adj1" fmla="val -48215"/>
              <a:gd name="adj2" fmla="val 4564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j-ea"/>
                <a:ea typeface="+mj-ea"/>
              </a:rPr>
              <a:t>テーマに</a:t>
            </a:r>
            <a:r>
              <a:rPr lang="ja-JP" altLang="en-US" sz="2400" dirty="0">
                <a:solidFill>
                  <a:schemeClr val="tx1"/>
                </a:solidFill>
                <a:latin typeface="+mj-ea"/>
                <a:ea typeface="+mj-ea"/>
              </a:rPr>
              <a:t>合う</a:t>
            </a:r>
            <a:br>
              <a:rPr kumimoji="1" lang="en-US" altLang="ja-JP" sz="2400" dirty="0">
                <a:solidFill>
                  <a:schemeClr val="tx1"/>
                </a:solidFill>
                <a:latin typeface="+mj-ea"/>
                <a:ea typeface="+mj-ea"/>
              </a:rPr>
            </a:br>
            <a:r>
              <a:rPr kumimoji="1" lang="ja-JP" altLang="en-US" sz="2400" dirty="0">
                <a:solidFill>
                  <a:schemeClr val="tx1"/>
                </a:solidFill>
                <a:latin typeface="+mj-ea"/>
                <a:ea typeface="+mj-ea"/>
              </a:rPr>
              <a:t>言葉をえらぼう。</a:t>
            </a:r>
          </a:p>
        </p:txBody>
      </p:sp>
      <p:sp>
        <p:nvSpPr>
          <p:cNvPr id="5" name="円形吹き出し 4"/>
          <p:cNvSpPr/>
          <p:nvPr/>
        </p:nvSpPr>
        <p:spPr>
          <a:xfrm>
            <a:off x="3717203" y="5144665"/>
            <a:ext cx="3470740" cy="1340778"/>
          </a:xfrm>
          <a:prstGeom prst="wedgeEllipseCallout">
            <a:avLst>
              <a:gd name="adj1" fmla="val 59832"/>
              <a:gd name="adj2" fmla="val 541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mj-ea"/>
                <a:ea typeface="+mj-ea"/>
              </a:rPr>
              <a:t>他</a:t>
            </a:r>
            <a:r>
              <a:rPr kumimoji="1" lang="ja-JP" altLang="en-US" sz="2400" dirty="0">
                <a:solidFill>
                  <a:schemeClr val="tx1"/>
                </a:solidFill>
                <a:latin typeface="+mj-ea"/>
                <a:ea typeface="+mj-ea"/>
              </a:rPr>
              <a:t>にも色々</a:t>
            </a:r>
            <a:endParaRPr kumimoji="1" lang="en-US" altLang="ja-JP" sz="2400" dirty="0">
              <a:solidFill>
                <a:schemeClr val="tx1"/>
              </a:solidFill>
              <a:latin typeface="+mj-ea"/>
              <a:ea typeface="+mj-ea"/>
            </a:endParaRPr>
          </a:p>
          <a:p>
            <a:pPr algn="ctr"/>
            <a:r>
              <a:rPr lang="ja-JP" altLang="en-US" sz="2400" dirty="0">
                <a:solidFill>
                  <a:schemeClr val="tx1"/>
                </a:solidFill>
                <a:latin typeface="+mj-ea"/>
                <a:ea typeface="+mj-ea"/>
              </a:rPr>
              <a:t>ありそうだね。</a:t>
            </a:r>
            <a:endParaRPr kumimoji="1" lang="ja-JP" altLang="en-US" sz="2400" dirty="0">
              <a:solidFill>
                <a:schemeClr val="tx1"/>
              </a:solidFill>
              <a:latin typeface="+mj-ea"/>
              <a:ea typeface="+mj-ea"/>
            </a:endParaRPr>
          </a:p>
        </p:txBody>
      </p:sp>
    </p:spTree>
    <p:extLst>
      <p:ext uri="{BB962C8B-B14F-4D97-AF65-F5344CB8AC3E}">
        <p14:creationId xmlns:p14="http://schemas.microsoft.com/office/powerpoint/2010/main" val="2774048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p:txBody>
          <a:bodyPr>
            <a:normAutofit/>
          </a:bodyPr>
          <a:lstStyle/>
          <a:p>
            <a:r>
              <a:rPr lang="ja-JP" altLang="en-US" sz="4400" dirty="0">
                <a:latin typeface="+mj-ea"/>
                <a:ea typeface="+mj-ea"/>
              </a:rPr>
              <a:t>キーワードを中心に、</a:t>
            </a:r>
            <a:br>
              <a:rPr lang="en-US" altLang="ja-JP" sz="4400" dirty="0">
                <a:latin typeface="+mj-ea"/>
                <a:ea typeface="+mj-ea"/>
              </a:rPr>
            </a:br>
            <a:r>
              <a:rPr lang="ja-JP" altLang="en-US" sz="4400" dirty="0">
                <a:latin typeface="+mj-ea"/>
                <a:ea typeface="+mj-ea"/>
              </a:rPr>
              <a:t>自分の気持ちをまとめよう。</a:t>
            </a:r>
          </a:p>
        </p:txBody>
      </p:sp>
      <p:sp>
        <p:nvSpPr>
          <p:cNvPr id="3" name="タイトル 2"/>
          <p:cNvSpPr>
            <a:spLocks noGrp="1"/>
          </p:cNvSpPr>
          <p:nvPr>
            <p:ph type="title"/>
          </p:nvPr>
        </p:nvSpPr>
        <p:spPr/>
        <p:txBody>
          <a:bodyPr/>
          <a:lstStyle/>
          <a:p>
            <a:r>
              <a:rPr kumimoji="1" lang="en-US" altLang="ja-JP" dirty="0"/>
              <a:t>3.</a:t>
            </a:r>
            <a:r>
              <a:rPr kumimoji="1" lang="ja-JP" altLang="en-US" dirty="0"/>
              <a:t>いよいよ、仕上げ！！</a:t>
            </a: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9866" y="4968471"/>
            <a:ext cx="1327407" cy="1693167"/>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107" y="4546913"/>
            <a:ext cx="1642875" cy="1513335"/>
          </a:xfrm>
          <a:prstGeom prst="rect">
            <a:avLst/>
          </a:prstGeom>
        </p:spPr>
      </p:pic>
      <p:sp>
        <p:nvSpPr>
          <p:cNvPr id="6" name="円形吹き出し 5"/>
          <p:cNvSpPr/>
          <p:nvPr/>
        </p:nvSpPr>
        <p:spPr>
          <a:xfrm>
            <a:off x="1712571" y="3425371"/>
            <a:ext cx="4934972" cy="1478088"/>
          </a:xfrm>
          <a:prstGeom prst="wedgeEllipseCallout">
            <a:avLst>
              <a:gd name="adj1" fmla="val -48215"/>
              <a:gd name="adj2" fmla="val 4564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mj-ea"/>
                <a:ea typeface="+mj-ea"/>
              </a:rPr>
              <a:t>言葉の組み合わせや</a:t>
            </a:r>
            <a:endParaRPr lang="en-US" altLang="ja-JP" sz="2400" dirty="0">
              <a:solidFill>
                <a:schemeClr val="tx1"/>
              </a:solidFill>
              <a:latin typeface="+mj-ea"/>
              <a:ea typeface="+mj-ea"/>
            </a:endParaRPr>
          </a:p>
          <a:p>
            <a:pPr algn="ctr"/>
            <a:r>
              <a:rPr lang="ja-JP" altLang="en-US" sz="2400" dirty="0">
                <a:solidFill>
                  <a:schemeClr val="tx1"/>
                </a:solidFill>
                <a:latin typeface="+mj-ea"/>
                <a:ea typeface="+mj-ea"/>
              </a:rPr>
              <a:t>リズム</a:t>
            </a:r>
            <a:r>
              <a:rPr lang="en-US" altLang="ja-JP" sz="2400" dirty="0">
                <a:solidFill>
                  <a:schemeClr val="tx1"/>
                </a:solidFill>
                <a:latin typeface="+mj-ea"/>
                <a:ea typeface="+mj-ea"/>
              </a:rPr>
              <a:t>(5</a:t>
            </a:r>
            <a:r>
              <a:rPr lang="ja-JP" altLang="en-US" sz="2400" dirty="0">
                <a:solidFill>
                  <a:schemeClr val="tx1"/>
                </a:solidFill>
                <a:latin typeface="+mj-ea"/>
                <a:ea typeface="+mj-ea"/>
              </a:rPr>
              <a:t>・</a:t>
            </a:r>
            <a:r>
              <a:rPr lang="en-US" altLang="ja-JP" sz="2400" dirty="0">
                <a:solidFill>
                  <a:schemeClr val="tx1"/>
                </a:solidFill>
                <a:latin typeface="+mj-ea"/>
                <a:ea typeface="+mj-ea"/>
              </a:rPr>
              <a:t>7</a:t>
            </a:r>
            <a:r>
              <a:rPr lang="ja-JP" altLang="en-US" sz="2400" dirty="0">
                <a:solidFill>
                  <a:schemeClr val="tx1"/>
                </a:solidFill>
                <a:latin typeface="+mj-ea"/>
                <a:ea typeface="+mj-ea"/>
              </a:rPr>
              <a:t>・</a:t>
            </a:r>
            <a:r>
              <a:rPr lang="en-US" altLang="ja-JP" sz="2400" dirty="0">
                <a:solidFill>
                  <a:schemeClr val="tx1"/>
                </a:solidFill>
                <a:latin typeface="+mj-ea"/>
                <a:ea typeface="+mj-ea"/>
              </a:rPr>
              <a:t>5)</a:t>
            </a:r>
            <a:r>
              <a:rPr lang="ja-JP" altLang="en-US" sz="2400" dirty="0">
                <a:solidFill>
                  <a:schemeClr val="tx1"/>
                </a:solidFill>
                <a:latin typeface="+mj-ea"/>
                <a:ea typeface="+mj-ea"/>
              </a:rPr>
              <a:t>も大切。</a:t>
            </a:r>
          </a:p>
        </p:txBody>
      </p:sp>
      <p:sp>
        <p:nvSpPr>
          <p:cNvPr id="7" name="円形吹き出し 6"/>
          <p:cNvSpPr/>
          <p:nvPr/>
        </p:nvSpPr>
        <p:spPr>
          <a:xfrm>
            <a:off x="3534310" y="4968471"/>
            <a:ext cx="3730689" cy="1340778"/>
          </a:xfrm>
          <a:prstGeom prst="wedgeEllipseCallout">
            <a:avLst>
              <a:gd name="adj1" fmla="val 59832"/>
              <a:gd name="adj2" fmla="val 541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mj-ea"/>
                <a:ea typeface="+mj-ea"/>
              </a:rPr>
              <a:t>声に出して</a:t>
            </a:r>
          </a:p>
          <a:p>
            <a:pPr algn="ctr"/>
            <a:r>
              <a:rPr lang="ja-JP" altLang="en-US" sz="2400" dirty="0">
                <a:solidFill>
                  <a:schemeClr val="tx1"/>
                </a:solidFill>
                <a:latin typeface="+mj-ea"/>
                <a:ea typeface="+mj-ea"/>
              </a:rPr>
              <a:t>たしかめてみよう。</a:t>
            </a:r>
          </a:p>
        </p:txBody>
      </p:sp>
    </p:spTree>
    <p:extLst>
      <p:ext uri="{BB962C8B-B14F-4D97-AF65-F5344CB8AC3E}">
        <p14:creationId xmlns:p14="http://schemas.microsoft.com/office/powerpoint/2010/main" val="3333490697"/>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3222</Words>
  <Application>Microsoft Office PowerPoint</Application>
  <PresentationFormat>画面に合わせる (4:3)</PresentationFormat>
  <Paragraphs>336</Paragraphs>
  <Slides>17</Slides>
  <Notes>17</Notes>
  <HiddenSlides>1</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17</vt:i4>
      </vt:variant>
    </vt:vector>
  </HeadingPairs>
  <TitlesOfParts>
    <vt:vector size="24" baseType="lpstr">
      <vt:lpstr>HGPSoeiKakugothicUB</vt:lpstr>
      <vt:lpstr>メイリオ</vt:lpstr>
      <vt:lpstr>Arial</vt:lpstr>
      <vt:lpstr>Calibri</vt:lpstr>
      <vt:lpstr>Segoe UI</vt:lpstr>
      <vt:lpstr>2_Office テーマ</vt:lpstr>
      <vt:lpstr>3_Office テーマ</vt:lpstr>
      <vt:lpstr>PowerPoint プレゼンテーション</vt:lpstr>
      <vt:lpstr>安全教室指導用教材利用規約</vt:lpstr>
      <vt:lpstr>みんなで考える。 情報モラル、情報セキュリティ　　（ワークショップ） 【19】 「ひょう語をつくろう！」 </vt:lpstr>
      <vt:lpstr>本教材の使用方法　みんなで考える。 情報モラル、情報セキュリティ【19】小学校4年生~6年生</vt:lpstr>
      <vt:lpstr>ひょう語って何？</vt:lpstr>
      <vt:lpstr>ひょう語を作ってみよう</vt:lpstr>
      <vt:lpstr>1. テーマを決めよう</vt:lpstr>
      <vt:lpstr>2.キーワードを決めよう</vt:lpstr>
      <vt:lpstr>3.いよいよ、仕上げ！！</vt:lpstr>
      <vt:lpstr>みんなの作品を見てみよう</vt:lpstr>
      <vt:lpstr>コンクールにおうぼしてみよう</vt:lpstr>
      <vt:lpstr>作る時の注意点</vt:lpstr>
      <vt:lpstr>作る時の注意点</vt:lpstr>
      <vt:lpstr>作る時の注意点</vt:lpstr>
      <vt:lpstr>まちがいさがしをしてみよう</vt:lpstr>
      <vt:lpstr>まちがいさがしをしてみよう</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2019-09-18T07:03:03Z</dcterms:created>
  <dcterms:modified xsi:type="dcterms:W3CDTF">2023-05-22T02:36:22Z</dcterms:modified>
</cp:coreProperties>
</file>