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18" r:id="rId1"/>
  </p:sldMasterIdLst>
  <p:notesMasterIdLst>
    <p:notesMasterId r:id="rId18"/>
  </p:notesMasterIdLst>
  <p:handoutMasterIdLst>
    <p:handoutMasterId r:id="rId19"/>
  </p:handoutMasterIdLst>
  <p:sldIdLst>
    <p:sldId id="762" r:id="rId2"/>
    <p:sldId id="763" r:id="rId3"/>
    <p:sldId id="761" r:id="rId4"/>
    <p:sldId id="756" r:id="rId5"/>
    <p:sldId id="728" r:id="rId6"/>
    <p:sldId id="743" r:id="rId7"/>
    <p:sldId id="744" r:id="rId8"/>
    <p:sldId id="745" r:id="rId9"/>
    <p:sldId id="746" r:id="rId10"/>
    <p:sldId id="723" r:id="rId11"/>
    <p:sldId id="757" r:id="rId12"/>
    <p:sldId id="747" r:id="rId13"/>
    <p:sldId id="758" r:id="rId14"/>
    <p:sldId id="759" r:id="rId15"/>
    <p:sldId id="750" r:id="rId16"/>
    <p:sldId id="754" r:id="rId17"/>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E7D"/>
    <a:srgbClr val="000000"/>
    <a:srgbClr val="F6281E"/>
    <a:srgbClr val="996633"/>
    <a:srgbClr val="FFC000"/>
    <a:srgbClr val="ED7D31"/>
    <a:srgbClr val="D60093"/>
    <a:srgbClr val="FBD1AF"/>
    <a:srgbClr val="4F81BD"/>
    <a:srgbClr val="D624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3" autoAdjust="0"/>
    <p:restoredTop sz="60085" autoAdjust="0"/>
  </p:normalViewPr>
  <p:slideViewPr>
    <p:cSldViewPr snapToGrid="0">
      <p:cViewPr varScale="1">
        <p:scale>
          <a:sx n="48" d="100"/>
          <a:sy n="48" d="100"/>
        </p:scale>
        <p:origin x="1380" y="48"/>
      </p:cViewPr>
      <p:guideLst>
        <p:guide orient="horz" pos="2160"/>
        <p:guide pos="2880"/>
      </p:guideLst>
    </p:cSldViewPr>
  </p:slideViewPr>
  <p:notesTextViewPr>
    <p:cViewPr>
      <p:scale>
        <a:sx n="3" d="2"/>
        <a:sy n="3" d="2"/>
      </p:scale>
      <p:origin x="0" y="0"/>
    </p:cViewPr>
  </p:notesTextViewPr>
  <p:sorterViewPr>
    <p:cViewPr varScale="1">
      <p:scale>
        <a:sx n="1" d="1"/>
        <a:sy n="1" d="1"/>
      </p:scale>
      <p:origin x="0" y="-1902"/>
    </p:cViewPr>
  </p:sorterViewPr>
  <p:notesViewPr>
    <p:cSldViewPr snapToGrid="0">
      <p:cViewPr varScale="1">
        <p:scale>
          <a:sx n="80" d="100"/>
          <a:sy n="80" d="100"/>
        </p:scale>
        <p:origin x="3931"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55702" cy="509762"/>
          </a:xfrm>
          <a:prstGeom prst="rect">
            <a:avLst/>
          </a:prstGeom>
        </p:spPr>
        <p:txBody>
          <a:bodyPr vert="horz" lIns="93982" tIns="46991" rIns="93982" bIns="4699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95918" y="1"/>
            <a:ext cx="3055701" cy="509762"/>
          </a:xfrm>
          <a:prstGeom prst="rect">
            <a:avLst/>
          </a:prstGeom>
        </p:spPr>
        <p:txBody>
          <a:bodyPr vert="horz" lIns="93982" tIns="46991" rIns="93982" bIns="46991"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1" y="9670876"/>
            <a:ext cx="3055702" cy="509762"/>
          </a:xfrm>
          <a:prstGeom prst="rect">
            <a:avLst/>
          </a:prstGeom>
        </p:spPr>
        <p:txBody>
          <a:bodyPr vert="horz" lIns="93982" tIns="46991" rIns="93982" bIns="46991" rtlCol="0" anchor="b"/>
          <a:lstStyle>
            <a:lvl1pPr algn="l">
              <a:defRPr sz="1200"/>
            </a:lvl1pPr>
          </a:lstStyle>
          <a:p>
            <a:r>
              <a:rPr kumimoji="1" lang="en-US" altLang="ja-JP"/>
              <a:t>Copyright (C) 2009-2017 Edu-net Co., Ltd.  All Rights Reserved. </a:t>
            </a:r>
            <a:endParaRPr kumimoji="1" lang="ja-JP" altLang="en-US"/>
          </a:p>
        </p:txBody>
      </p:sp>
      <p:sp>
        <p:nvSpPr>
          <p:cNvPr id="5" name="スライド番号プレースホルダー 4"/>
          <p:cNvSpPr>
            <a:spLocks noGrp="1"/>
          </p:cNvSpPr>
          <p:nvPr>
            <p:ph type="sldNum" sz="quarter" idx="3"/>
          </p:nvPr>
        </p:nvSpPr>
        <p:spPr>
          <a:xfrm>
            <a:off x="3995918" y="9670876"/>
            <a:ext cx="3055701" cy="509762"/>
          </a:xfrm>
          <a:prstGeom prst="rect">
            <a:avLst/>
          </a:prstGeom>
        </p:spPr>
        <p:txBody>
          <a:bodyPr vert="horz" lIns="93982" tIns="46991" rIns="93982" bIns="46991" rtlCol="0" anchor="b"/>
          <a:lstStyle>
            <a:lvl1pPr algn="r">
              <a:defRPr sz="1200"/>
            </a:lvl1pPr>
          </a:lstStyle>
          <a:p>
            <a:fld id="{5951B48D-9D36-4DF8-897D-043405FC11B0}" type="slidenum">
              <a:rPr kumimoji="1" lang="ja-JP" altLang="en-US" smtClean="0"/>
              <a:t>‹#›</a:t>
            </a:fld>
            <a:endParaRPr kumimoji="1" lang="ja-JP" altLang="en-US"/>
          </a:p>
        </p:txBody>
      </p:sp>
    </p:spTree>
    <p:extLst>
      <p:ext uri="{BB962C8B-B14F-4D97-AF65-F5344CB8AC3E}">
        <p14:creationId xmlns:p14="http://schemas.microsoft.com/office/powerpoint/2010/main" val="916882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56414" cy="510800"/>
          </a:xfrm>
          <a:prstGeom prst="rect">
            <a:avLst/>
          </a:prstGeom>
        </p:spPr>
        <p:txBody>
          <a:bodyPr vert="horz" lIns="93982" tIns="46991" rIns="93982" bIns="46991"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995218" y="0"/>
            <a:ext cx="3056414" cy="510800"/>
          </a:xfrm>
          <a:prstGeom prst="rect">
            <a:avLst/>
          </a:prstGeom>
        </p:spPr>
        <p:txBody>
          <a:bodyPr vert="horz" lIns="93982" tIns="46991" rIns="93982" bIns="46991"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1236663" y="1273175"/>
            <a:ext cx="4579937" cy="3435350"/>
          </a:xfrm>
          <a:prstGeom prst="rect">
            <a:avLst/>
          </a:prstGeom>
          <a:noFill/>
          <a:ln w="12700">
            <a:solidFill>
              <a:prstClr val="black"/>
            </a:solidFill>
          </a:ln>
        </p:spPr>
        <p:txBody>
          <a:bodyPr vert="horz" lIns="93982" tIns="46991" rIns="93982" bIns="46991" rtlCol="0" anchor="ctr"/>
          <a:lstStyle/>
          <a:p>
            <a:endParaRPr lang="ja-JP" altLang="en-US" dirty="0"/>
          </a:p>
        </p:txBody>
      </p:sp>
      <p:sp>
        <p:nvSpPr>
          <p:cNvPr id="5" name="ノート プレースホルダー 4"/>
          <p:cNvSpPr>
            <a:spLocks noGrp="1"/>
          </p:cNvSpPr>
          <p:nvPr>
            <p:ph type="body" sz="quarter" idx="3"/>
          </p:nvPr>
        </p:nvSpPr>
        <p:spPr>
          <a:xfrm>
            <a:off x="705327" y="4899432"/>
            <a:ext cx="5642610" cy="4008626"/>
          </a:xfrm>
          <a:prstGeom prst="rect">
            <a:avLst/>
          </a:prstGeom>
        </p:spPr>
        <p:txBody>
          <a:bodyPr vert="horz" lIns="93982" tIns="46991" rIns="93982" bIns="4699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17913432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当教材</a:t>
            </a:r>
            <a:r>
              <a:rPr kumimoji="1" lang="ja-JP" altLang="en-US" dirty="0"/>
              <a:t>について</a:t>
            </a:r>
          </a:p>
          <a:p>
            <a:r>
              <a:rPr kumimoji="1" lang="ja-JP" altLang="en-US" dirty="0"/>
              <a:t>スライド教材のノートには以下の内容が記載されております。</a:t>
            </a:r>
          </a:p>
          <a:p>
            <a:r>
              <a:rPr kumimoji="1" lang="ja-JP" altLang="en-US" dirty="0"/>
              <a:t>・</a:t>
            </a:r>
            <a:r>
              <a:rPr kumimoji="1" lang="en-US" altLang="ja-JP" dirty="0"/>
              <a:t>【</a:t>
            </a:r>
            <a:r>
              <a:rPr kumimoji="1" lang="ja-JP" altLang="en-US" dirty="0"/>
              <a:t>導入時のポイント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・・・導入時、またそのスライドでかならずふれるべきこと</a:t>
            </a:r>
          </a:p>
          <a:p>
            <a:r>
              <a:rPr kumimoji="1" lang="ja-JP" altLang="en-US" dirty="0"/>
              <a:t>・</a:t>
            </a:r>
            <a:r>
              <a:rPr kumimoji="1" lang="en-US" altLang="ja-JP" dirty="0"/>
              <a:t>【</a:t>
            </a:r>
            <a:r>
              <a:rPr kumimoji="1" lang="ja-JP" altLang="en-US" dirty="0"/>
              <a:t>進行のポイント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・・・進行時、またそのスライドでかならずふれるべきこと</a:t>
            </a:r>
          </a:p>
          <a:p>
            <a:r>
              <a:rPr kumimoji="1" lang="ja-JP" altLang="en-US" dirty="0"/>
              <a:t>・</a:t>
            </a:r>
            <a:r>
              <a:rPr kumimoji="1" lang="en-US" altLang="ja-JP" dirty="0"/>
              <a:t>《</a:t>
            </a:r>
            <a:r>
              <a:rPr kumimoji="1" lang="ja-JP" altLang="en-US" dirty="0"/>
              <a:t>講師のセリフ例</a:t>
            </a:r>
            <a:r>
              <a:rPr kumimoji="1" lang="en-US" altLang="ja-JP" dirty="0"/>
              <a:t>》</a:t>
            </a:r>
            <a:r>
              <a:rPr kumimoji="1" lang="ja-JP" altLang="en-US" dirty="0"/>
              <a:t>・・・ポイントを踏まえて話す内容</a:t>
            </a:r>
          </a:p>
          <a:p>
            <a:r>
              <a:rPr kumimoji="1" lang="ja-JP" altLang="en-US" dirty="0"/>
              <a:t>・</a:t>
            </a:r>
            <a:r>
              <a:rPr kumimoji="1" lang="en-US" altLang="ja-JP" dirty="0"/>
              <a:t>&lt;</a:t>
            </a:r>
            <a:r>
              <a:rPr kumimoji="1" lang="ja-JP" altLang="en-US" dirty="0"/>
              <a:t>問いかけ</a:t>
            </a:r>
            <a:r>
              <a:rPr kumimoji="1" lang="en-US" altLang="ja-JP" dirty="0"/>
              <a:t>&gt;</a:t>
            </a:r>
            <a:r>
              <a:rPr kumimoji="1" lang="ja-JP" altLang="en-US" dirty="0"/>
              <a:t>・・・児童に問いかける場面</a:t>
            </a:r>
          </a:p>
          <a:p>
            <a:r>
              <a:rPr kumimoji="1" lang="ja-JP" altLang="en-US" dirty="0"/>
              <a:t>・</a:t>
            </a:r>
            <a:r>
              <a:rPr kumimoji="1" lang="en-US" altLang="ja-JP" dirty="0"/>
              <a:t>&lt;</a:t>
            </a:r>
            <a:r>
              <a:rPr kumimoji="1" lang="ja-JP" altLang="en-US" dirty="0"/>
              <a:t>クリック</a:t>
            </a:r>
            <a:r>
              <a:rPr kumimoji="1" lang="en-US" altLang="ja-JP" dirty="0"/>
              <a:t>&gt;</a:t>
            </a:r>
            <a:r>
              <a:rPr kumimoji="1" lang="ja-JP" altLang="en-US" dirty="0"/>
              <a:t>・・・アニメーション設定されたスライドを動かすときにクリックする。</a:t>
            </a:r>
          </a:p>
          <a:p>
            <a:r>
              <a:rPr kumimoji="1" lang="en-US" altLang="ja-JP" dirty="0"/>
              <a:t>※</a:t>
            </a:r>
            <a:r>
              <a:rPr kumimoji="1" lang="ja-JP" altLang="en-US" dirty="0"/>
              <a:t>ポイントさえ押さえていれば、話し方、問いかけの場面などは、講師の判断で変化させてかまいません。</a:t>
            </a:r>
          </a:p>
          <a:p>
            <a:endParaRPr kumimoji="1" lang="ja-JP" altLang="en-US" dirty="0"/>
          </a:p>
          <a:p>
            <a:r>
              <a:rPr kumimoji="1" lang="en-US" altLang="ja-JP" dirty="0"/>
              <a:t>【</a:t>
            </a:r>
            <a:r>
              <a:rPr kumimoji="1" lang="ja-JP" altLang="en-US" dirty="0"/>
              <a:t>ポイント</a:t>
            </a:r>
            <a:r>
              <a:rPr kumimoji="1" lang="en-US" altLang="ja-JP" dirty="0"/>
              <a:t>】</a:t>
            </a:r>
          </a:p>
          <a:p>
            <a:r>
              <a:rPr kumimoji="1" lang="ja-JP" altLang="en-US" dirty="0"/>
              <a:t>・自己紹介</a:t>
            </a:r>
          </a:p>
          <a:p>
            <a:r>
              <a:rPr kumimoji="1" lang="ja-JP" altLang="en-US" dirty="0"/>
              <a:t>・今日の講座の内容</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はじめまして。</a:t>
            </a:r>
          </a:p>
          <a:p>
            <a:r>
              <a:rPr kumimoji="1" lang="ja-JP" altLang="en-US" dirty="0"/>
              <a:t>私は</a:t>
            </a:r>
            <a:r>
              <a:rPr kumimoji="1" lang="en-US" altLang="ja-JP" dirty="0"/>
              <a:t>IPA</a:t>
            </a:r>
            <a:r>
              <a:rPr kumimoji="1" lang="ja-JP" altLang="en-US" dirty="0"/>
              <a:t>インターネット安全教室の講師を務めます</a:t>
            </a:r>
          </a:p>
          <a:p>
            <a:r>
              <a:rPr kumimoji="1" lang="ja-JP" altLang="en-US" dirty="0"/>
              <a:t>△△△の○○です。</a:t>
            </a:r>
          </a:p>
          <a:p>
            <a:endParaRPr kumimoji="1" lang="ja-JP" altLang="en-US" dirty="0"/>
          </a:p>
          <a:p>
            <a:r>
              <a:rPr kumimoji="1" lang="ja-JP" altLang="en-US" dirty="0"/>
              <a:t>今日はネットリテラシー、情報モラル、情報セキュリティについて、</a:t>
            </a:r>
          </a:p>
          <a:p>
            <a:r>
              <a:rPr kumimoji="1" lang="ja-JP" altLang="en-US" dirty="0"/>
              <a:t>共に学び、考える、インターネット安全教室を行います。</a:t>
            </a:r>
          </a:p>
          <a:p>
            <a:endParaRPr kumimoji="1" lang="ja-JP" altLang="en-US" dirty="0"/>
          </a:p>
          <a:p>
            <a:r>
              <a:rPr kumimoji="1" lang="ja-JP" altLang="en-US" dirty="0"/>
              <a:t>今日、ここに集まった仲間と一緒に「考える」、そんな教室にしたいと思います。</a:t>
            </a:r>
          </a:p>
          <a:p>
            <a:r>
              <a:rPr kumimoji="1" lang="ja-JP" altLang="en-US" dirty="0"/>
              <a:t>よろしくお願いします。</a:t>
            </a:r>
          </a:p>
          <a:p>
            <a:endParaRPr kumimoji="1" lang="ja-JP" altLang="en-US" dirty="0"/>
          </a:p>
          <a:p>
            <a:endParaRPr kumimoji="1" lang="ja-JP" altLang="en-US" dirty="0"/>
          </a:p>
          <a:p>
            <a:endParaRPr kumimoji="1" lang="ja-JP" altLang="en-US" dirty="0"/>
          </a:p>
        </p:txBody>
      </p:sp>
    </p:spTree>
    <p:extLst>
      <p:ext uri="{BB962C8B-B14F-4D97-AF65-F5344CB8AC3E}">
        <p14:creationId xmlns:p14="http://schemas.microsoft.com/office/powerpoint/2010/main" val="3276838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過去の作品の中から、よりよい標語づくりのための</a:t>
            </a:r>
            <a:endParaRPr kumimoji="1" lang="en-US" altLang="ja-JP" dirty="0"/>
          </a:p>
          <a:p>
            <a:r>
              <a:rPr kumimoji="1" lang="ja-JP" altLang="en-US" dirty="0"/>
              <a:t>ポイントを学ぶ。</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en-US" altLang="ja-JP" dirty="0"/>
              <a:t>IPA</a:t>
            </a:r>
            <a:r>
              <a:rPr kumimoji="1" lang="ja-JP" altLang="en-US" dirty="0"/>
              <a:t>では、毎年標語のコンクールを行っています。</a:t>
            </a:r>
            <a:endParaRPr kumimoji="1" lang="en-US" altLang="ja-JP" dirty="0"/>
          </a:p>
          <a:p>
            <a:r>
              <a:rPr kumimoji="1" lang="ja-JP" altLang="en-US" dirty="0"/>
              <a:t>過去に賞をとった作品を見てみましょう。</a:t>
            </a:r>
            <a:endParaRPr kumimoji="1" lang="en-US" altLang="ja-JP" dirty="0"/>
          </a:p>
          <a:p>
            <a:r>
              <a:rPr kumimoji="1" lang="ja-JP" altLang="en-US" dirty="0"/>
              <a:t>（みんなで読む）</a:t>
            </a:r>
            <a:endParaRPr kumimoji="1" lang="en-US" altLang="ja-JP" dirty="0"/>
          </a:p>
          <a:p>
            <a:r>
              <a:rPr kumimoji="1" lang="ja-JP" altLang="en-US" dirty="0"/>
              <a:t>どうですか？よいと思ったところはありましたか？</a:t>
            </a:r>
            <a:endParaRPr kumimoji="1" lang="en-US" altLang="ja-JP" dirty="0"/>
          </a:p>
          <a:p>
            <a:r>
              <a:rPr kumimoji="1" lang="ja-JP" altLang="en-US" dirty="0"/>
              <a:t>（挙手してもらう）</a:t>
            </a:r>
            <a:endParaRPr kumimoji="1" lang="en-US" altLang="ja-JP" dirty="0"/>
          </a:p>
          <a:p>
            <a:endParaRPr kumimoji="1" lang="en-US" altLang="ja-JP" dirty="0"/>
          </a:p>
          <a:p>
            <a:r>
              <a:rPr kumimoji="1" lang="ja-JP" altLang="en-US" dirty="0"/>
              <a:t>いいところがたくさん見つかりましたね。</a:t>
            </a:r>
            <a:endParaRPr kumimoji="1" lang="en-US" altLang="ja-JP" dirty="0"/>
          </a:p>
          <a:p>
            <a:r>
              <a:rPr kumimoji="1" lang="ja-JP" altLang="en-US" dirty="0"/>
              <a:t>どちらの標語も</a:t>
            </a:r>
            <a:endParaRPr kumimoji="1" lang="en-US" altLang="ja-JP" dirty="0"/>
          </a:p>
          <a:p>
            <a:r>
              <a:rPr kumimoji="1" lang="ja-JP" altLang="en-US" dirty="0"/>
              <a:t>「リズムよく、自分のことばで、わかりやすく」</a:t>
            </a:r>
            <a:endParaRPr kumimoji="1" lang="en-US" altLang="ja-JP" dirty="0"/>
          </a:p>
          <a:p>
            <a:r>
              <a:rPr kumimoji="1" lang="ja-JP" altLang="en-US" dirty="0"/>
              <a:t>まとまっていますね。</a:t>
            </a:r>
            <a:endParaRPr kumimoji="1" lang="en-US" altLang="ja-JP" dirty="0"/>
          </a:p>
          <a:p>
            <a:r>
              <a:rPr kumimoji="1" lang="ja-JP" altLang="en-US" dirty="0"/>
              <a:t>いい標語のポイントですね！</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en-US" altLang="ja-JP" dirty="0"/>
              <a:t>3</a:t>
            </a:r>
            <a:r>
              <a:rPr kumimoji="1" lang="ja-JP" altLang="en-US" dirty="0"/>
              <a:t>年生くらいだと、キーワードと伝えたいことが何かを</a:t>
            </a:r>
            <a:endParaRPr kumimoji="1" lang="en-US" altLang="ja-JP" dirty="0"/>
          </a:p>
          <a:p>
            <a:r>
              <a:rPr kumimoji="1" lang="ja-JP" altLang="en-US" dirty="0"/>
              <a:t>確認してもよい。</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キーワードはどこにあるでしょうか？</a:t>
            </a:r>
            <a:endParaRPr kumimoji="1" lang="en-US" altLang="ja-JP" dirty="0"/>
          </a:p>
          <a:p>
            <a:r>
              <a:rPr kumimoji="1" lang="ja-JP" altLang="en-US" dirty="0"/>
              <a:t>何がいいたいかわかりますか？</a:t>
            </a:r>
          </a:p>
        </p:txBody>
      </p:sp>
    </p:spTree>
    <p:extLst>
      <p:ext uri="{BB962C8B-B14F-4D97-AF65-F5344CB8AC3E}">
        <p14:creationId xmlns:p14="http://schemas.microsoft.com/office/powerpoint/2010/main" val="214063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コンクールを紹介する。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en-US" altLang="ja-JP" dirty="0"/>
              <a:t>IPA</a:t>
            </a:r>
            <a:r>
              <a:rPr kumimoji="1" lang="ja-JP" altLang="en-US" dirty="0"/>
              <a:t>のコンクールは毎年やっています。</a:t>
            </a:r>
            <a:endParaRPr kumimoji="1" lang="en-US" altLang="ja-JP" dirty="0"/>
          </a:p>
          <a:p>
            <a:r>
              <a:rPr kumimoji="1" lang="ja-JP" altLang="en-US" dirty="0"/>
              <a:t>もちろん、みなさんが作った標語も応募することができます。</a:t>
            </a:r>
            <a:endParaRPr kumimoji="1" lang="en-US" altLang="ja-JP" dirty="0"/>
          </a:p>
          <a:p>
            <a:r>
              <a:rPr kumimoji="1" lang="ja-JP" altLang="en-US" dirty="0"/>
              <a:t>標語のほかに、ポスター部門や</a:t>
            </a:r>
            <a:r>
              <a:rPr kumimoji="1" lang="en-US" altLang="ja-JP" dirty="0"/>
              <a:t>4</a:t>
            </a:r>
            <a:r>
              <a:rPr kumimoji="1" lang="ja-JP" altLang="en-US" dirty="0"/>
              <a:t>コマ漫画部門もありますよ。</a:t>
            </a:r>
            <a:endParaRPr kumimoji="1" lang="en-US" altLang="ja-JP" dirty="0"/>
          </a:p>
          <a:p>
            <a:r>
              <a:rPr kumimoji="1" lang="ja-JP" altLang="en-US" dirty="0"/>
              <a:t>ぜひ、チャレンジしてみてください。</a:t>
            </a:r>
            <a:endParaRPr kumimoji="1" lang="en-US" altLang="ja-JP" dirty="0"/>
          </a:p>
          <a:p>
            <a:endParaRPr kumimoji="1" lang="en-US" altLang="ja-JP" dirty="0"/>
          </a:p>
          <a:p>
            <a:endParaRPr kumimoji="1" lang="ja-JP" altLang="en-US" dirty="0"/>
          </a:p>
        </p:txBody>
      </p:sp>
    </p:spTree>
    <p:extLst>
      <p:ext uri="{BB962C8B-B14F-4D97-AF65-F5344CB8AC3E}">
        <p14:creationId xmlns:p14="http://schemas.microsoft.com/office/powerpoint/2010/main" val="3215936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過去の受賞作品等と合致するものは作らないことを確認する。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（著作権）</a:t>
            </a:r>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標語を作るときに気を付けることがあります。</a:t>
            </a:r>
            <a:endParaRPr kumimoji="1" lang="en-US" altLang="ja-JP" dirty="0"/>
          </a:p>
          <a:p>
            <a:r>
              <a:rPr kumimoji="1" lang="ja-JP" altLang="en-US" dirty="0"/>
              <a:t>一つ目は、ほかの作品の真似をしない、ということです。</a:t>
            </a:r>
            <a:r>
              <a:rPr kumimoji="1" lang="en-US" altLang="ja-JP" dirty="0"/>
              <a:t>&lt;</a:t>
            </a:r>
            <a:r>
              <a:rPr kumimoji="1" lang="ja-JP" altLang="en-US" dirty="0"/>
              <a:t>クリック</a:t>
            </a:r>
            <a:r>
              <a:rPr kumimoji="1" lang="en-US" altLang="ja-JP" dirty="0"/>
              <a:t>&gt;</a:t>
            </a:r>
          </a:p>
          <a:p>
            <a:r>
              <a:rPr kumimoji="1" lang="ja-JP" altLang="en-US" dirty="0"/>
              <a:t>（みんなで読み上げる）この作品、わかりやすくまとまっていますが、</a:t>
            </a:r>
            <a:endParaRPr kumimoji="1" lang="en-US" altLang="ja-JP" dirty="0"/>
          </a:p>
          <a:p>
            <a:r>
              <a:rPr kumimoji="1" lang="ja-JP" altLang="en-US" dirty="0"/>
              <a:t>ちょっと思い出してみてください。</a:t>
            </a:r>
            <a:r>
              <a:rPr kumimoji="1" lang="en-US" altLang="ja-JP" dirty="0"/>
              <a:t>&lt;</a:t>
            </a:r>
            <a:r>
              <a:rPr kumimoji="1" lang="ja-JP" altLang="en-US" dirty="0"/>
              <a:t>クリック</a:t>
            </a:r>
            <a:r>
              <a:rPr kumimoji="1" lang="en-US" altLang="ja-JP" dirty="0"/>
              <a:t>&gt;</a:t>
            </a:r>
          </a:p>
          <a:p>
            <a:r>
              <a:rPr kumimoji="1" lang="ja-JP" altLang="en-US" dirty="0"/>
              <a:t>先ほどみた受賞作品ととても良く似ていますね。</a:t>
            </a:r>
            <a:endParaRPr kumimoji="1" lang="en-US" altLang="ja-JP" dirty="0"/>
          </a:p>
          <a:p>
            <a:r>
              <a:rPr kumimoji="1" lang="ja-JP" altLang="en-US" dirty="0"/>
              <a:t>人の作品を見て、真似してはいけません。</a:t>
            </a:r>
            <a:endParaRPr kumimoji="1" lang="en-US" altLang="ja-JP" dirty="0"/>
          </a:p>
          <a:p>
            <a:r>
              <a:rPr kumimoji="1" lang="ja-JP" altLang="en-US" dirty="0"/>
              <a:t>「じぶんのことばで」作る、という標語のポイントを</a:t>
            </a:r>
            <a:endParaRPr kumimoji="1" lang="en-US" altLang="ja-JP" dirty="0"/>
          </a:p>
          <a:p>
            <a:r>
              <a:rPr kumimoji="1" lang="ja-JP" altLang="en-US" dirty="0"/>
              <a:t>忘れないようにしましょう。</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なぜ真似をしてはいけないのかを伝える。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もし、自分が作ったものが誰かに真似されていたら</a:t>
            </a:r>
            <a:endParaRPr kumimoji="1" lang="en-US" altLang="ja-JP" dirty="0"/>
          </a:p>
          <a:p>
            <a:r>
              <a:rPr kumimoji="1" lang="ja-JP" altLang="en-US" dirty="0"/>
              <a:t>どう思いますか？</a:t>
            </a:r>
            <a:endParaRPr kumimoji="1" lang="en-US" altLang="ja-JP" dirty="0"/>
          </a:p>
          <a:p>
            <a:r>
              <a:rPr kumimoji="1" lang="ja-JP" altLang="en-US" dirty="0"/>
              <a:t>自分が嫌だと思うことは、ほかの人にもしないようにしましょう。</a:t>
            </a:r>
            <a:endParaRPr kumimoji="1" lang="en-US" altLang="ja-JP" dirty="0"/>
          </a:p>
        </p:txBody>
      </p:sp>
    </p:spTree>
    <p:extLst>
      <p:ext uri="{BB962C8B-B14F-4D97-AF65-F5344CB8AC3E}">
        <p14:creationId xmlns:p14="http://schemas.microsoft.com/office/powerpoint/2010/main" val="2918847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著作権について、理解を深める。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ほかの人の真似をしてはいけないのは、標語だけではありません。</a:t>
            </a:r>
            <a:endParaRPr kumimoji="1" lang="en-US" altLang="ja-JP" dirty="0"/>
          </a:p>
          <a:p>
            <a:r>
              <a:rPr kumimoji="1" lang="ja-JP" altLang="en-US" dirty="0"/>
              <a:t>キャラクターや、商品のイメージなど、普段みなさんが目にしているもののほとんどは、</a:t>
            </a:r>
            <a:endParaRPr kumimoji="1" lang="en-US" altLang="ja-JP" dirty="0"/>
          </a:p>
          <a:p>
            <a:r>
              <a:rPr kumimoji="1" lang="ja-JP" altLang="en-US" dirty="0"/>
              <a:t>他の人が一生懸命考えたり、デザインしたりしたものなのです。</a:t>
            </a:r>
            <a:endParaRPr kumimoji="1" lang="en-US" altLang="ja-JP" dirty="0"/>
          </a:p>
          <a:p>
            <a:r>
              <a:rPr kumimoji="1" lang="ja-JP" altLang="en-US" dirty="0"/>
              <a:t>例えば、（スライドを読み上げる）などもそうですね。</a:t>
            </a:r>
            <a:endParaRPr kumimoji="1" lang="en-US" altLang="ja-JP" dirty="0"/>
          </a:p>
          <a:p>
            <a:r>
              <a:rPr kumimoji="1" lang="ja-JP" altLang="en-US" dirty="0"/>
              <a:t>作った人以外のひとが、その作品の真似をしたり、</a:t>
            </a:r>
            <a:endParaRPr kumimoji="1" lang="en-US" altLang="ja-JP" dirty="0"/>
          </a:p>
          <a:p>
            <a:r>
              <a:rPr kumimoji="1" lang="ja-JP" altLang="en-US" dirty="0"/>
              <a:t>その作品を使って何かを作ったりしてはいけません。</a:t>
            </a:r>
            <a:endParaRPr kumimoji="1" lang="en-US" altLang="ja-JP" dirty="0"/>
          </a:p>
          <a:p>
            <a:endParaRPr kumimoji="1" lang="en-US" altLang="ja-JP" dirty="0"/>
          </a:p>
          <a:p>
            <a:r>
              <a:rPr kumimoji="1" lang="en-US" altLang="ja-JP" dirty="0"/>
              <a:t>【</a:t>
            </a:r>
            <a:r>
              <a:rPr kumimoji="1" lang="ja-JP" altLang="en-US" dirty="0"/>
              <a:t>参考</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「ひろげよう情報モラル・セキュリティコンクール」への応募に関する注意点</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https://www.youtube.com/watch?v=yvzPuAUpcD0</a:t>
            </a:r>
            <a:endParaRPr kumimoji="1" lang="en-US" altLang="ja-JP" dirty="0"/>
          </a:p>
          <a:p>
            <a:endParaRPr kumimoji="1" lang="ja-JP" altLang="en-US" dirty="0"/>
          </a:p>
        </p:txBody>
      </p:sp>
    </p:spTree>
    <p:extLst>
      <p:ext uri="{BB962C8B-B14F-4D97-AF65-F5344CB8AC3E}">
        <p14:creationId xmlns:p14="http://schemas.microsoft.com/office/powerpoint/2010/main" val="1217368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誤字に気を付ける。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次に、気をつけることは、「字を間違えないこと」です。</a:t>
            </a:r>
            <a:endParaRPr kumimoji="1" lang="en-US" altLang="ja-JP" dirty="0"/>
          </a:p>
          <a:p>
            <a:r>
              <a:rPr kumimoji="1" lang="en-US" altLang="ja-JP" dirty="0"/>
              <a:t>IPA</a:t>
            </a:r>
            <a:r>
              <a:rPr kumimoji="1" lang="ja-JP" altLang="en-US" dirty="0"/>
              <a:t>のコンクールでは、漢字や送り仮名を間違えた作品が</a:t>
            </a:r>
            <a:endParaRPr kumimoji="1" lang="en-US" altLang="ja-JP" dirty="0"/>
          </a:p>
          <a:p>
            <a:r>
              <a:rPr kumimoji="1" lang="ja-JP" altLang="en-US" dirty="0"/>
              <a:t>毎年段ボール二箱ほどあるそうです。</a:t>
            </a:r>
            <a:endParaRPr kumimoji="1" lang="en-US" altLang="ja-JP" dirty="0"/>
          </a:p>
          <a:p>
            <a:r>
              <a:rPr kumimoji="1" lang="ja-JP" altLang="en-US" dirty="0"/>
              <a:t>書いた後、間違いがないかきちんと確認しましょう。</a:t>
            </a:r>
            <a:endParaRPr kumimoji="1" lang="en-US" altLang="ja-JP" dirty="0"/>
          </a:p>
          <a:p>
            <a:endParaRPr kumimoji="1" lang="ja-JP" altLang="en-US" dirty="0"/>
          </a:p>
        </p:txBody>
      </p:sp>
    </p:spTree>
    <p:extLst>
      <p:ext uri="{BB962C8B-B14F-4D97-AF65-F5344CB8AC3E}">
        <p14:creationId xmlns:p14="http://schemas.microsoft.com/office/powerpoint/2010/main" val="22431626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誤字に気を付ける。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よくある間違いを確かめておきましょう。</a:t>
            </a:r>
            <a:endParaRPr kumimoji="1" lang="en-US" altLang="ja-JP" dirty="0"/>
          </a:p>
          <a:p>
            <a:r>
              <a:rPr kumimoji="1" lang="ja-JP" altLang="en-US" dirty="0"/>
              <a:t>「気を付ける」といいたいようですが、このように書いています。</a:t>
            </a:r>
            <a:endParaRPr kumimoji="1" lang="en-US" altLang="ja-JP" dirty="0"/>
          </a:p>
          <a:p>
            <a:r>
              <a:rPr kumimoji="1" lang="ja-JP" altLang="en-US" dirty="0"/>
              <a:t>どこが違うかわかりますか？（挙手してもらう）</a:t>
            </a:r>
            <a:endParaRPr kumimoji="1" lang="en-US" altLang="ja-JP" dirty="0"/>
          </a:p>
          <a:p>
            <a:r>
              <a:rPr kumimoji="1" lang="en-US" altLang="ja-JP" dirty="0"/>
              <a:t>&lt;</a:t>
            </a:r>
            <a:r>
              <a:rPr kumimoji="1" lang="ja-JP" altLang="en-US" dirty="0"/>
              <a:t>クリック</a:t>
            </a:r>
            <a:r>
              <a:rPr kumimoji="1" lang="en-US" altLang="ja-JP" dirty="0"/>
              <a:t>&gt;</a:t>
            </a:r>
            <a:r>
              <a:rPr kumimoji="1" lang="ja-JP" altLang="en-US" dirty="0"/>
              <a:t> そうですね。「きをつける」が正解でした。</a:t>
            </a:r>
            <a:endParaRPr kumimoji="1" lang="en-US" altLang="ja-JP" dirty="0"/>
          </a:p>
          <a:p>
            <a:r>
              <a:rPr kumimoji="1" lang="ja-JP" altLang="en-US" dirty="0"/>
              <a:t>（以下、同様に進める）</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自分で見直して、大人に見てもらうことも提案する。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自分では気づかない間違いがあるかもしれません。</a:t>
            </a:r>
            <a:endParaRPr kumimoji="1" lang="en-US" altLang="ja-JP" dirty="0"/>
          </a:p>
          <a:p>
            <a:r>
              <a:rPr kumimoji="1" lang="ja-JP" altLang="en-US" dirty="0"/>
              <a:t>書いたら大人に見てもらうなどして、間違いがないか確かめましょう。</a:t>
            </a:r>
            <a:endParaRPr kumimoji="1" lang="en-US" altLang="ja-JP" dirty="0"/>
          </a:p>
          <a:p>
            <a:r>
              <a:rPr kumimoji="1" lang="ja-JP" altLang="en-US" dirty="0"/>
              <a:t>見直しはもちろんですが、感想をもらえると嬉しいですよ！</a:t>
            </a:r>
          </a:p>
          <a:p>
            <a:endParaRPr kumimoji="1" lang="ja-JP" altLang="en-US" dirty="0"/>
          </a:p>
        </p:txBody>
      </p:sp>
    </p:spTree>
    <p:extLst>
      <p:ext uri="{BB962C8B-B14F-4D97-AF65-F5344CB8AC3E}">
        <p14:creationId xmlns:p14="http://schemas.microsoft.com/office/powerpoint/2010/main" val="281765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まとめ</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では、作るときの注意をまとめましょう。</a:t>
            </a:r>
            <a:endParaRPr kumimoji="1" lang="en-US" altLang="ja-JP" dirty="0"/>
          </a:p>
          <a:p>
            <a:r>
              <a:rPr kumimoji="1" lang="ja-JP" altLang="en-US" dirty="0"/>
              <a:t>一つ目は～、二つ目は～</a:t>
            </a:r>
            <a:r>
              <a:rPr kumimoji="1" lang="ja-JP" altLang="en-US"/>
              <a:t>、三つ目は</a:t>
            </a:r>
            <a:r>
              <a:rPr kumimoji="1" lang="ja-JP" altLang="en-US" dirty="0"/>
              <a:t>～。</a:t>
            </a:r>
            <a:endParaRPr kumimoji="1" lang="en-US" altLang="ja-JP" dirty="0"/>
          </a:p>
          <a:p>
            <a:r>
              <a:rPr kumimoji="1" lang="ja-JP" altLang="en-US" dirty="0"/>
              <a:t>（スライドを読み上げる）</a:t>
            </a:r>
            <a:endParaRPr kumimoji="1" lang="en-US" altLang="ja-JP" dirty="0"/>
          </a:p>
          <a:p>
            <a:r>
              <a:rPr kumimoji="1" lang="ja-JP" altLang="en-US" dirty="0"/>
              <a:t>注意点を守って、素敵な標語を作りましょう！</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前向きにまとめる。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はじめからいいものができなくても構いません。</a:t>
            </a:r>
            <a:endParaRPr kumimoji="1" lang="en-US" altLang="ja-JP" dirty="0"/>
          </a:p>
          <a:p>
            <a:r>
              <a:rPr kumimoji="1" lang="ja-JP" altLang="en-US" dirty="0"/>
              <a:t>どんどん声にだして思いつく言葉をつなげていきましょう！</a:t>
            </a:r>
          </a:p>
        </p:txBody>
      </p:sp>
    </p:spTree>
    <p:extLst>
      <p:ext uri="{BB962C8B-B14F-4D97-AF65-F5344CB8AC3E}">
        <p14:creationId xmlns:p14="http://schemas.microsoft.com/office/powerpoint/2010/main" val="1705145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378339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a:t>使用時は非表示</a:t>
            </a:r>
            <a:endParaRPr kumimoji="1" lang="ja-JP" altLang="en-US" dirty="0"/>
          </a:p>
        </p:txBody>
      </p:sp>
    </p:spTree>
    <p:extLst>
      <p:ext uri="{BB962C8B-B14F-4D97-AF65-F5344CB8AC3E}">
        <p14:creationId xmlns:p14="http://schemas.microsoft.com/office/powerpoint/2010/main" val="3196426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標語とはどういうものなのかを説明する。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標語とは伝えたいことを短い言葉でまとめることです。</a:t>
            </a:r>
            <a:endParaRPr kumimoji="1" lang="en-US" altLang="ja-JP" dirty="0"/>
          </a:p>
          <a:p>
            <a:r>
              <a:rPr kumimoji="1" lang="ja-JP" altLang="en-US" dirty="0"/>
              <a:t>こちらの標語を見てください。</a:t>
            </a:r>
            <a:endParaRPr kumimoji="1" lang="en-US" altLang="ja-JP" dirty="0"/>
          </a:p>
          <a:p>
            <a:r>
              <a:rPr kumimoji="1" lang="en-US" altLang="ja-JP" dirty="0"/>
              <a:t>(</a:t>
            </a:r>
            <a:r>
              <a:rPr kumimoji="1" lang="ja-JP" altLang="en-US" dirty="0"/>
              <a:t>標語を読む）</a:t>
            </a:r>
            <a:endParaRPr kumimoji="1" lang="en-US" altLang="ja-JP" dirty="0"/>
          </a:p>
          <a:p>
            <a:r>
              <a:rPr kumimoji="1" lang="ja-JP" altLang="en-US" dirty="0"/>
              <a:t>インターネットの特徴を短い言葉でうまくまとめていますね。</a:t>
            </a:r>
            <a:endParaRPr kumimoji="1" lang="en-US" altLang="ja-JP" dirty="0"/>
          </a:p>
          <a:p>
            <a:endParaRPr kumimoji="1" lang="en-US" altLang="ja-JP" dirty="0"/>
          </a:p>
          <a:p>
            <a:endParaRPr kumimoji="1" lang="ja-JP" altLang="en-US" dirty="0"/>
          </a:p>
        </p:txBody>
      </p:sp>
    </p:spTree>
    <p:extLst>
      <p:ext uri="{BB962C8B-B14F-4D97-AF65-F5344CB8AC3E}">
        <p14:creationId xmlns:p14="http://schemas.microsoft.com/office/powerpoint/2010/main" val="1166745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自分たちで作ってみることを促す。</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みなさんも、標語を作ってみましょう。</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これまでの学びを生かすことをつたえる。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インターネット安全教室を受けて</a:t>
            </a:r>
            <a:endParaRPr kumimoji="1" lang="en-US" altLang="ja-JP" dirty="0"/>
          </a:p>
          <a:p>
            <a:r>
              <a:rPr kumimoji="1" lang="ja-JP" altLang="en-US" dirty="0"/>
              <a:t>わかったことや、学んだことを標語にして、みんなに伝えましょう。</a:t>
            </a:r>
            <a:endParaRPr kumimoji="1" lang="en-US" altLang="ja-JP" dirty="0"/>
          </a:p>
          <a:p>
            <a:endParaRPr kumimoji="1" lang="ja-JP" altLang="en-US" dirty="0"/>
          </a:p>
        </p:txBody>
      </p:sp>
    </p:spTree>
    <p:extLst>
      <p:ext uri="{BB962C8B-B14F-4D97-AF65-F5344CB8AC3E}">
        <p14:creationId xmlns:p14="http://schemas.microsoft.com/office/powerpoint/2010/main" val="2896841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具体的な作り方をつたえる。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まずは、何を伝えたいのかを決めましょう。</a:t>
            </a:r>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学んだことを簡単に振り返り、考えるきっかけをつくる。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一緒に～なことを学びましたね。</a:t>
            </a:r>
            <a:endParaRPr kumimoji="1" lang="en-US" altLang="ja-JP" dirty="0"/>
          </a:p>
          <a:p>
            <a:r>
              <a:rPr kumimoji="1" lang="ja-JP" altLang="en-US" dirty="0"/>
              <a:t>その時に、自分はこうしたいな、と思ったことや、</a:t>
            </a:r>
            <a:endParaRPr kumimoji="1" lang="en-US" altLang="ja-JP" dirty="0"/>
          </a:p>
          <a:p>
            <a:r>
              <a:rPr kumimoji="1" lang="ja-JP" altLang="en-US" dirty="0"/>
              <a:t>気をつけないと危険だな、と思ったことの中から、</a:t>
            </a:r>
            <a:endParaRPr kumimoji="1" lang="en-US" altLang="ja-JP" dirty="0"/>
          </a:p>
          <a:p>
            <a:r>
              <a:rPr kumimoji="1" lang="ja-JP" altLang="en-US" dirty="0"/>
              <a:t>＜クリック＞</a:t>
            </a:r>
            <a:endParaRPr kumimoji="1" lang="en-US" altLang="ja-JP" dirty="0"/>
          </a:p>
          <a:p>
            <a:r>
              <a:rPr kumimoji="1" lang="ja-JP" altLang="en-US" dirty="0"/>
              <a:t>特に伝えたいことを一つ、決めましょう。</a:t>
            </a:r>
            <a:endParaRPr kumimoji="1" lang="en-US" altLang="ja-JP" dirty="0"/>
          </a:p>
          <a:p>
            <a:endParaRPr kumimoji="1" lang="ja-JP" altLang="en-US" dirty="0"/>
          </a:p>
        </p:txBody>
      </p:sp>
    </p:spTree>
    <p:extLst>
      <p:ext uri="{BB962C8B-B14F-4D97-AF65-F5344CB8AC3E}">
        <p14:creationId xmlns:p14="http://schemas.microsoft.com/office/powerpoint/2010/main" val="3991954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具体的な作り方をつたえる。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伝えたいことを決めたら、次はそれをどんな言葉で</a:t>
            </a:r>
            <a:endParaRPr kumimoji="1" lang="en-US" altLang="ja-JP" dirty="0"/>
          </a:p>
          <a:p>
            <a:r>
              <a:rPr kumimoji="1" lang="ja-JP" altLang="en-US" dirty="0"/>
              <a:t>伝えるのかを考えていきましょう。</a:t>
            </a:r>
            <a:endParaRPr kumimoji="1" lang="en-US" altLang="ja-JP" dirty="0"/>
          </a:p>
          <a:p>
            <a:r>
              <a:rPr kumimoji="1" lang="ja-JP" altLang="en-US" dirty="0"/>
              <a:t>（スライドを読み上げる）</a:t>
            </a:r>
            <a:endParaRPr kumimoji="1" lang="en-US" altLang="ja-JP" dirty="0"/>
          </a:p>
          <a:p>
            <a:r>
              <a:rPr kumimoji="1" lang="ja-JP" altLang="en-US" dirty="0"/>
              <a:t>インターネットに関係のある言葉はいろいろありますね。</a:t>
            </a:r>
            <a:endParaRPr kumimoji="1" lang="en-US" altLang="ja-JP" dirty="0"/>
          </a:p>
          <a:p>
            <a:r>
              <a:rPr kumimoji="1" lang="ja-JP" altLang="en-US" dirty="0"/>
              <a:t>ほかに、どんな言葉がありますか？（挙手してもらう）</a:t>
            </a:r>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みんなでキーワードをたくさん出しておくと、</a:t>
            </a:r>
            <a:endParaRPr kumimoji="1" lang="en-US" altLang="ja-JP" dirty="0"/>
          </a:p>
          <a:p>
            <a:r>
              <a:rPr kumimoji="1" lang="ja-JP" altLang="en-US" dirty="0"/>
              <a:t>実際に作るときに言葉がでやすい。</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インターネット、という言葉もキーワードになりますね！</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気になる言葉をどんどんだしてみましょう。</a:t>
            </a:r>
          </a:p>
          <a:p>
            <a:endParaRPr kumimoji="1" lang="ja-JP" altLang="en-US" dirty="0"/>
          </a:p>
        </p:txBody>
      </p:sp>
    </p:spTree>
    <p:extLst>
      <p:ext uri="{BB962C8B-B14F-4D97-AF65-F5344CB8AC3E}">
        <p14:creationId xmlns:p14="http://schemas.microsoft.com/office/powerpoint/2010/main" val="1965284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具体的な作り方をつたえる。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伝えたいこととキーワードが決まったら</a:t>
            </a:r>
            <a:endParaRPr kumimoji="1" lang="en-US" altLang="ja-JP" dirty="0"/>
          </a:p>
          <a:p>
            <a:r>
              <a:rPr kumimoji="1" lang="ja-JP" altLang="en-US" dirty="0"/>
              <a:t>いよいよ仕上げです。</a:t>
            </a:r>
            <a:endParaRPr kumimoji="1" lang="en-US" altLang="ja-JP" dirty="0"/>
          </a:p>
          <a:p>
            <a:r>
              <a:rPr kumimoji="1" lang="ja-JP" altLang="en-US" dirty="0"/>
              <a:t>伝えたいことを標語にまとめていきましょう。</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作るときのコツを伝える。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声に出して、言いやすさを確認しましょう。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標語は５・７・５の音などリズムよく伝えることが大切です。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「インターネット（５音）、見ているはずが（７音）、見られてる（５音）」のように</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指を折っていくつの音でできているか数えてみましょう。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言ってみると、ほかの言い方や、言葉が思いつきやすいです。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どんどん思いついたことを声に出してみましょう。</a:t>
            </a:r>
          </a:p>
          <a:p>
            <a:endParaRPr kumimoji="1" lang="ja-JP" altLang="en-US" dirty="0"/>
          </a:p>
        </p:txBody>
      </p:sp>
    </p:spTree>
    <p:extLst>
      <p:ext uri="{BB962C8B-B14F-4D97-AF65-F5344CB8AC3E}">
        <p14:creationId xmlns:p14="http://schemas.microsoft.com/office/powerpoint/2010/main" val="22367591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DE745C45-B4EC-4B32-BCBF-0AFEADCB2A25}"/>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518E32D1-D18E-46C6-A45A-FA1D291C4553}"/>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pic>
        <p:nvPicPr>
          <p:cNvPr id="10" name="図 9">
            <a:extLst>
              <a:ext uri="{FF2B5EF4-FFF2-40B4-BE49-F238E27FC236}">
                <a16:creationId xmlns:a16="http://schemas.microsoft.com/office/drawing/2014/main" id="{B85D64B7-6DE4-496D-9BE3-D5BA1DA44FFE}"/>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C733E81F-8C47-4AE2-9777-0D01AC157A44}"/>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765873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a:t>マスター タイトルの書式設定</a:t>
            </a:r>
            <a:endParaRPr kumimoji="1" lang="ja-JP" altLang="en-US" dirty="0"/>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a:t>マスター テキストの書式設定</a:t>
            </a:r>
          </a:p>
        </p:txBody>
      </p:sp>
      <p:sp>
        <p:nvSpPr>
          <p:cNvPr id="10" name="テキスト ボックス 9"/>
          <p:cNvSpPr txBox="1"/>
          <p:nvPr userDrawn="1"/>
        </p:nvSpPr>
        <p:spPr>
          <a:xfrm>
            <a:off x="1086249" y="6228051"/>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2771231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171034146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403595785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61364" y="345516"/>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985593217"/>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424698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6_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265540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9" name="スライド番号プレースホルダー 8"/>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01160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kumimoji="1" lang="ja-JP" altLang="en-US" sz="6000" b="1" dirty="0"/>
              <a:t>まとめ</a:t>
            </a:r>
          </a:p>
        </p:txBody>
      </p:sp>
    </p:spTree>
    <p:extLst>
      <p:ext uri="{BB962C8B-B14F-4D97-AF65-F5344CB8AC3E}">
        <p14:creationId xmlns:p14="http://schemas.microsoft.com/office/powerpoint/2010/main" val="4023438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3797260716"/>
      </p:ext>
    </p:extLst>
  </p:cSld>
  <p:clrMap bg1="lt1" tx1="dk1" bg2="lt2" tx2="dk2" accent1="accent1" accent2="accent2" accent3="accent3" accent4="accent4" accent5="accent5" accent6="accent6" hlink="hlink" folHlink="folHlink"/>
  <p:sldLayoutIdLst>
    <p:sldLayoutId id="2147483943" r:id="rId1"/>
    <p:sldLayoutId id="2147483920" r:id="rId2"/>
    <p:sldLayoutId id="2147483922" r:id="rId3"/>
    <p:sldLayoutId id="2147483923" r:id="rId4"/>
    <p:sldLayoutId id="2147483928" r:id="rId5"/>
    <p:sldLayoutId id="2147483935" r:id="rId6"/>
    <p:sldLayoutId id="2147483940" r:id="rId7"/>
    <p:sldLayoutId id="2147483941" r:id="rId8"/>
    <p:sldLayoutId id="2147483942" r:id="rId9"/>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946349" y="109193"/>
            <a:ext cx="6917635" cy="307777"/>
          </a:xfrm>
          <a:prstGeom prst="rect">
            <a:avLst/>
          </a:prstGeom>
          <a:noFill/>
        </p:spPr>
        <p:txBody>
          <a:bodyPr wrap="square" rtlCol="0">
            <a:spAutoFit/>
          </a:bodyPr>
          <a:lstStyle/>
          <a:p>
            <a:r>
              <a:rPr lang="en-US" altLang="ja-JP" sz="1400" dirty="0">
                <a:solidFill>
                  <a:prstClr val="black"/>
                </a:solidFill>
              </a:rPr>
              <a:t>【18】</a:t>
            </a:r>
            <a:r>
              <a:rPr lang="ja-JP" altLang="en-US" sz="1400" dirty="0">
                <a:solidFill>
                  <a:prstClr val="black"/>
                </a:solidFill>
              </a:rPr>
              <a:t>みんなで考える。情報モラル、情報セキュリティ（ワークショップ</a:t>
            </a:r>
            <a:r>
              <a:rPr lang="ja-JP" altLang="en-US" sz="1200" dirty="0">
                <a:solidFill>
                  <a:prstClr val="black"/>
                </a:solidFill>
              </a:rPr>
              <a:t>）</a:t>
            </a:r>
          </a:p>
        </p:txBody>
      </p:sp>
    </p:spTree>
    <p:extLst>
      <p:ext uri="{BB962C8B-B14F-4D97-AF65-F5344CB8AC3E}">
        <p14:creationId xmlns:p14="http://schemas.microsoft.com/office/powerpoint/2010/main" val="2951823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sz="4000" dirty="0"/>
              <a:t>みんなのひょうごを見てみよう</a:t>
            </a:r>
            <a:endParaRPr kumimoji="1" lang="ja-JP" altLang="en-US" sz="4000" dirty="0"/>
          </a:p>
        </p:txBody>
      </p:sp>
      <p:sp>
        <p:nvSpPr>
          <p:cNvPr id="7" name="テキスト ボックス 6">
            <a:extLst>
              <a:ext uri="{FF2B5EF4-FFF2-40B4-BE49-F238E27FC236}">
                <a16:creationId xmlns:a16="http://schemas.microsoft.com/office/drawing/2014/main" id="{60A18FC8-A677-45EF-AD9C-FD029B5490CA}"/>
              </a:ext>
            </a:extLst>
          </p:cNvPr>
          <p:cNvSpPr txBox="1"/>
          <p:nvPr/>
        </p:nvSpPr>
        <p:spPr>
          <a:xfrm>
            <a:off x="3280699" y="5056142"/>
            <a:ext cx="3483834" cy="1015663"/>
          </a:xfrm>
          <a:prstGeom prst="rect">
            <a:avLst/>
          </a:prstGeom>
          <a:noFill/>
        </p:spPr>
        <p:txBody>
          <a:bodyPr wrap="square" rtlCol="0">
            <a:spAutoFit/>
          </a:bodyPr>
          <a:lstStyle/>
          <a:p>
            <a:r>
              <a:rPr lang="ja-JP" altLang="en-US" sz="1200" dirty="0">
                <a:latin typeface="+mj-ea"/>
                <a:ea typeface="+mj-ea"/>
              </a:rPr>
              <a:t>第</a:t>
            </a:r>
            <a:r>
              <a:rPr lang="en-US" altLang="ja-JP" sz="1200" dirty="0">
                <a:latin typeface="+mj-ea"/>
                <a:ea typeface="+mj-ea"/>
              </a:rPr>
              <a:t>14</a:t>
            </a:r>
            <a:r>
              <a:rPr lang="ja-JP" altLang="en-US" sz="1200" dirty="0">
                <a:latin typeface="+mj-ea"/>
                <a:ea typeface="+mj-ea"/>
              </a:rPr>
              <a:t>回</a:t>
            </a:r>
            <a:r>
              <a:rPr lang="en-US" altLang="ja-JP" sz="1200" dirty="0">
                <a:latin typeface="+mj-ea"/>
                <a:ea typeface="+mj-ea"/>
              </a:rPr>
              <a:t>IPA</a:t>
            </a:r>
            <a:r>
              <a:rPr lang="ja-JP" altLang="en-US" sz="1200" dirty="0">
                <a:latin typeface="+mj-ea"/>
                <a:ea typeface="+mj-ea"/>
              </a:rPr>
              <a:t>「ひろげよう情報モラル・</a:t>
            </a:r>
            <a:endParaRPr lang="en-US" altLang="ja-JP" sz="1200" dirty="0">
              <a:latin typeface="+mj-ea"/>
              <a:ea typeface="+mj-ea"/>
            </a:endParaRPr>
          </a:p>
          <a:p>
            <a:r>
              <a:rPr lang="ja-JP" altLang="en-US" sz="1200" dirty="0">
                <a:latin typeface="+mj-ea"/>
                <a:ea typeface="+mj-ea"/>
              </a:rPr>
              <a:t>セキュリティコンクール」</a:t>
            </a:r>
            <a:r>
              <a:rPr lang="en-US" altLang="ja-JP" sz="1200" dirty="0">
                <a:latin typeface="+mj-ea"/>
                <a:ea typeface="+mj-ea"/>
              </a:rPr>
              <a:t>2018</a:t>
            </a:r>
            <a:r>
              <a:rPr lang="ja-JP" altLang="en-US" sz="1200" dirty="0">
                <a:latin typeface="+mj-ea"/>
                <a:ea typeface="+mj-ea"/>
              </a:rPr>
              <a:t>　</a:t>
            </a:r>
            <a:endParaRPr lang="en-US" altLang="ja-JP" sz="1200" dirty="0">
              <a:latin typeface="+mj-ea"/>
              <a:ea typeface="+mj-ea"/>
            </a:endParaRPr>
          </a:p>
          <a:p>
            <a:r>
              <a:rPr lang="ja-JP" altLang="en-US" sz="1200" dirty="0">
                <a:latin typeface="+mj-ea"/>
                <a:ea typeface="+mj-ea"/>
              </a:rPr>
              <a:t>標語部門　優秀賞</a:t>
            </a:r>
            <a:endParaRPr lang="en-US" altLang="zh-TW" sz="1200" dirty="0">
              <a:latin typeface="+mj-ea"/>
              <a:ea typeface="+mj-ea"/>
            </a:endParaRPr>
          </a:p>
          <a:p>
            <a:r>
              <a:rPr lang="zh-TW" altLang="en-US" sz="1200" dirty="0">
                <a:latin typeface="+mj-ea"/>
                <a:ea typeface="+mj-ea"/>
              </a:rPr>
              <a:t>鹿児島県 鹿児島市立伊敷</a:t>
            </a:r>
            <a:r>
              <a:rPr lang="ja-JP" altLang="en-US" sz="1200" dirty="0">
                <a:latin typeface="+mj-ea"/>
                <a:ea typeface="+mj-ea"/>
              </a:rPr>
              <a:t>小学校 </a:t>
            </a:r>
            <a:r>
              <a:rPr lang="en-US" altLang="ja-JP" sz="1200" dirty="0">
                <a:latin typeface="+mj-ea"/>
                <a:ea typeface="+mj-ea"/>
              </a:rPr>
              <a:t>1</a:t>
            </a:r>
            <a:r>
              <a:rPr lang="ja-JP" altLang="en-US" sz="1200" dirty="0">
                <a:latin typeface="+mj-ea"/>
                <a:ea typeface="+mj-ea"/>
              </a:rPr>
              <a:t>年</a:t>
            </a:r>
            <a:r>
              <a:rPr lang="en-US" altLang="ja-JP" sz="1200" dirty="0">
                <a:latin typeface="+mj-ea"/>
                <a:ea typeface="+mj-ea"/>
              </a:rPr>
              <a:t>(</a:t>
            </a:r>
            <a:r>
              <a:rPr lang="ja-JP" altLang="en-US" sz="1200" dirty="0">
                <a:latin typeface="+mj-ea"/>
                <a:ea typeface="+mj-ea"/>
              </a:rPr>
              <a:t>当時）</a:t>
            </a:r>
            <a:endParaRPr lang="en-US" altLang="ja-JP" sz="1200" dirty="0">
              <a:latin typeface="+mj-ea"/>
              <a:ea typeface="+mj-ea"/>
            </a:endParaRPr>
          </a:p>
          <a:p>
            <a:r>
              <a:rPr lang="zh-TW" altLang="en-US" sz="1200" dirty="0">
                <a:latin typeface="+mj-ea"/>
                <a:ea typeface="+mj-ea"/>
              </a:rPr>
              <a:t>小野　心裕 </a:t>
            </a:r>
            <a:r>
              <a:rPr lang="ja-JP" altLang="en-US" sz="1200" dirty="0" err="1">
                <a:latin typeface="+mj-ea"/>
                <a:ea typeface="+mj-ea"/>
              </a:rPr>
              <a:t>さん</a:t>
            </a:r>
            <a:endParaRPr lang="en-US" altLang="ja-JP" sz="1200" dirty="0">
              <a:latin typeface="+mj-ea"/>
              <a:ea typeface="+mj-ea"/>
            </a:endParaRPr>
          </a:p>
        </p:txBody>
      </p:sp>
      <p:sp>
        <p:nvSpPr>
          <p:cNvPr id="10" name="テキスト ボックス 9">
            <a:extLst>
              <a:ext uri="{FF2B5EF4-FFF2-40B4-BE49-F238E27FC236}">
                <a16:creationId xmlns:a16="http://schemas.microsoft.com/office/drawing/2014/main" id="{6E2A6444-B3CC-4BB2-9FCA-B15CE43563C7}"/>
              </a:ext>
            </a:extLst>
          </p:cNvPr>
          <p:cNvSpPr txBox="1"/>
          <p:nvPr/>
        </p:nvSpPr>
        <p:spPr>
          <a:xfrm>
            <a:off x="452142" y="5119990"/>
            <a:ext cx="2800510" cy="1046440"/>
          </a:xfrm>
          <a:prstGeom prst="rect">
            <a:avLst/>
          </a:prstGeom>
          <a:noFill/>
        </p:spPr>
        <p:txBody>
          <a:bodyPr wrap="square" rtlCol="0">
            <a:spAutoFit/>
          </a:bodyPr>
          <a:lstStyle/>
          <a:p>
            <a:r>
              <a:rPr lang="ja-JP" altLang="en-US" sz="1200" dirty="0">
                <a:latin typeface="+mj-ea"/>
                <a:ea typeface="+mj-ea"/>
              </a:rPr>
              <a:t>第</a:t>
            </a:r>
            <a:r>
              <a:rPr lang="en-US" altLang="ja-JP" sz="1200" dirty="0">
                <a:latin typeface="+mj-ea"/>
                <a:ea typeface="+mj-ea"/>
              </a:rPr>
              <a:t>14</a:t>
            </a:r>
            <a:r>
              <a:rPr lang="ja-JP" altLang="en-US" sz="1200" dirty="0">
                <a:latin typeface="+mj-ea"/>
                <a:ea typeface="+mj-ea"/>
              </a:rPr>
              <a:t>回</a:t>
            </a:r>
            <a:r>
              <a:rPr lang="en-US" altLang="ja-JP" sz="1200" dirty="0">
                <a:latin typeface="+mj-ea"/>
                <a:ea typeface="+mj-ea"/>
              </a:rPr>
              <a:t>IPA</a:t>
            </a:r>
            <a:r>
              <a:rPr lang="ja-JP" altLang="en-US" sz="1200" dirty="0">
                <a:latin typeface="+mj-ea"/>
                <a:ea typeface="+mj-ea"/>
              </a:rPr>
              <a:t>「ひろげよう情報モラル・セキュリティコンクール」</a:t>
            </a:r>
            <a:r>
              <a:rPr lang="en-US" altLang="ja-JP" sz="1200" dirty="0">
                <a:latin typeface="+mj-ea"/>
                <a:ea typeface="+mj-ea"/>
              </a:rPr>
              <a:t>2018</a:t>
            </a:r>
            <a:r>
              <a:rPr lang="ja-JP" altLang="en-US" sz="1200" dirty="0">
                <a:latin typeface="+mj-ea"/>
                <a:ea typeface="+mj-ea"/>
              </a:rPr>
              <a:t>　</a:t>
            </a:r>
            <a:endParaRPr lang="en-US" altLang="ja-JP" sz="1200" dirty="0">
              <a:latin typeface="+mj-ea"/>
              <a:ea typeface="+mj-ea"/>
            </a:endParaRPr>
          </a:p>
          <a:p>
            <a:r>
              <a:rPr lang="ja-JP" altLang="en-US" sz="1200" dirty="0">
                <a:latin typeface="+mj-ea"/>
                <a:ea typeface="+mj-ea"/>
              </a:rPr>
              <a:t>標語部門　優秀賞</a:t>
            </a:r>
            <a:endParaRPr lang="en-US" altLang="zh-TW" sz="1200" dirty="0">
              <a:latin typeface="+mj-ea"/>
              <a:ea typeface="+mj-ea"/>
            </a:endParaRPr>
          </a:p>
          <a:p>
            <a:r>
              <a:rPr lang="zh-TW" altLang="en-US" sz="1200" dirty="0">
                <a:latin typeface="+mj-ea"/>
                <a:ea typeface="+mj-ea"/>
              </a:rPr>
              <a:t>兵庫県 雲雀丘学園小学校</a:t>
            </a:r>
            <a:r>
              <a:rPr lang="ja-JP" altLang="en-US" sz="1200" dirty="0">
                <a:latin typeface="+mj-ea"/>
                <a:ea typeface="+mj-ea"/>
              </a:rPr>
              <a:t> </a:t>
            </a:r>
            <a:r>
              <a:rPr lang="en-US" altLang="ja-JP" sz="1200" dirty="0">
                <a:latin typeface="+mj-ea"/>
                <a:ea typeface="+mj-ea"/>
              </a:rPr>
              <a:t>3</a:t>
            </a:r>
            <a:r>
              <a:rPr lang="ja-JP" altLang="en-US" sz="1200" dirty="0">
                <a:latin typeface="+mj-ea"/>
                <a:ea typeface="+mj-ea"/>
              </a:rPr>
              <a:t>年</a:t>
            </a:r>
            <a:r>
              <a:rPr lang="en-US" altLang="ja-JP" sz="1200" dirty="0">
                <a:latin typeface="+mj-ea"/>
                <a:ea typeface="+mj-ea"/>
              </a:rPr>
              <a:t>(</a:t>
            </a:r>
            <a:r>
              <a:rPr lang="ja-JP" altLang="en-US" sz="1200" dirty="0">
                <a:latin typeface="+mj-ea"/>
                <a:ea typeface="+mj-ea"/>
              </a:rPr>
              <a:t>当時）</a:t>
            </a:r>
            <a:endParaRPr lang="en-US" altLang="ja-JP" sz="1200" dirty="0">
              <a:latin typeface="+mj-ea"/>
              <a:ea typeface="+mj-ea"/>
            </a:endParaRPr>
          </a:p>
          <a:p>
            <a:r>
              <a:rPr lang="zh-TW" altLang="en-US" sz="1200" dirty="0">
                <a:latin typeface="+mj-ea"/>
                <a:ea typeface="+mj-ea"/>
              </a:rPr>
              <a:t>向井　陸人 </a:t>
            </a:r>
            <a:r>
              <a:rPr lang="ja-JP" altLang="en-US" sz="1200" dirty="0">
                <a:latin typeface="+mj-ea"/>
                <a:ea typeface="+mj-ea"/>
              </a:rPr>
              <a:t>さん</a:t>
            </a:r>
            <a:r>
              <a:rPr lang="zh-TW" altLang="en-US" sz="1200" dirty="0">
                <a:latin typeface="+mj-ea"/>
                <a:ea typeface="+mj-ea"/>
              </a:rPr>
              <a:t> </a:t>
            </a:r>
            <a:endParaRPr kumimoji="1" lang="ja-JP" altLang="en-US" sz="1200" dirty="0">
              <a:latin typeface="+mj-ea"/>
              <a:ea typeface="+mj-ea"/>
            </a:endParaRPr>
          </a:p>
        </p:txBody>
      </p:sp>
      <p:grpSp>
        <p:nvGrpSpPr>
          <p:cNvPr id="9" name="グループ化 8"/>
          <p:cNvGrpSpPr/>
          <p:nvPr/>
        </p:nvGrpSpPr>
        <p:grpSpPr>
          <a:xfrm>
            <a:off x="6159357" y="1554359"/>
            <a:ext cx="2930055" cy="4612071"/>
            <a:chOff x="8039459" y="1274527"/>
            <a:chExt cx="3100047" cy="4703935"/>
          </a:xfrm>
        </p:grpSpPr>
        <p:grpSp>
          <p:nvGrpSpPr>
            <p:cNvPr id="20" name="グループ化 19">
              <a:extLst>
                <a:ext uri="{FF2B5EF4-FFF2-40B4-BE49-F238E27FC236}">
                  <a16:creationId xmlns:a16="http://schemas.microsoft.com/office/drawing/2014/main" id="{667DB6DF-F836-4238-AF5F-23AD5CF330E6}"/>
                </a:ext>
              </a:extLst>
            </p:cNvPr>
            <p:cNvGrpSpPr/>
            <p:nvPr/>
          </p:nvGrpSpPr>
          <p:grpSpPr>
            <a:xfrm>
              <a:off x="8039459" y="1274527"/>
              <a:ext cx="3100047" cy="4703935"/>
              <a:chOff x="6064469" y="1207767"/>
              <a:chExt cx="2800510" cy="4084192"/>
            </a:xfrm>
            <a:solidFill>
              <a:schemeClr val="bg1"/>
            </a:solidFill>
          </p:grpSpPr>
          <p:sp>
            <p:nvSpPr>
              <p:cNvPr id="16" name="スクロール: 縦 15">
                <a:extLst>
                  <a:ext uri="{FF2B5EF4-FFF2-40B4-BE49-F238E27FC236}">
                    <a16:creationId xmlns:a16="http://schemas.microsoft.com/office/drawing/2014/main" id="{1597C854-2685-4FF6-B60A-33F27C29EC9F}"/>
                  </a:ext>
                </a:extLst>
              </p:cNvPr>
              <p:cNvSpPr/>
              <p:nvPr/>
            </p:nvSpPr>
            <p:spPr>
              <a:xfrm>
                <a:off x="6064469" y="1207767"/>
                <a:ext cx="2800510" cy="4084192"/>
              </a:xfrm>
              <a:prstGeom prst="verticalScrol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ボックス 16">
                <a:extLst>
                  <a:ext uri="{FF2B5EF4-FFF2-40B4-BE49-F238E27FC236}">
                    <a16:creationId xmlns:a16="http://schemas.microsoft.com/office/drawing/2014/main" id="{9C332699-084C-43EA-9C3C-AEF890DA4512}"/>
                  </a:ext>
                </a:extLst>
              </p:cNvPr>
              <p:cNvSpPr txBox="1"/>
              <p:nvPr/>
            </p:nvSpPr>
            <p:spPr>
              <a:xfrm>
                <a:off x="7824538" y="1558412"/>
                <a:ext cx="588338" cy="3539028"/>
              </a:xfrm>
              <a:prstGeom prst="rect">
                <a:avLst/>
              </a:prstGeom>
              <a:grpFill/>
            </p:spPr>
            <p:txBody>
              <a:bodyPr vert="eaVert" wrap="square" rtlCol="0">
                <a:spAutoFit/>
              </a:bodyPr>
              <a:lstStyle/>
              <a:p>
                <a:r>
                  <a:rPr kumimoji="1" lang="ja-JP" altLang="en-US" sz="2800" dirty="0">
                    <a:latin typeface="+mj-ea"/>
                    <a:ea typeface="+mj-ea"/>
                  </a:rPr>
                  <a:t>ひょう</a:t>
                </a:r>
                <a:r>
                  <a:rPr lang="ja-JP" altLang="en-US" sz="2800" dirty="0">
                    <a:latin typeface="+mj-ea"/>
                    <a:ea typeface="+mj-ea"/>
                  </a:rPr>
                  <a:t>ご</a:t>
                </a:r>
                <a:r>
                  <a:rPr kumimoji="1" lang="ja-JP" altLang="en-US" sz="2800" dirty="0">
                    <a:latin typeface="+mj-ea"/>
                    <a:ea typeface="+mj-ea"/>
                  </a:rPr>
                  <a:t>のポイント</a:t>
                </a:r>
              </a:p>
            </p:txBody>
          </p:sp>
        </p:grpSp>
        <p:sp>
          <p:nvSpPr>
            <p:cNvPr id="24" name="テキスト ボックス 23">
              <a:extLst>
                <a:ext uri="{FF2B5EF4-FFF2-40B4-BE49-F238E27FC236}">
                  <a16:creationId xmlns:a16="http://schemas.microsoft.com/office/drawing/2014/main" id="{0B38FF08-1B97-4930-B69D-A42062ADABDE}"/>
                </a:ext>
              </a:extLst>
            </p:cNvPr>
            <p:cNvSpPr txBox="1"/>
            <p:nvPr/>
          </p:nvSpPr>
          <p:spPr>
            <a:xfrm>
              <a:off x="8395071" y="1837552"/>
              <a:ext cx="1563038" cy="3743317"/>
            </a:xfrm>
            <a:prstGeom prst="rect">
              <a:avLst/>
            </a:prstGeom>
            <a:noFill/>
          </p:spPr>
          <p:txBody>
            <a:bodyPr vert="eaVert" wrap="square" rtlCol="0">
              <a:spAutoFit/>
            </a:bodyPr>
            <a:lstStyle/>
            <a:p>
              <a:r>
                <a:rPr lang="ja-JP" altLang="en-US" sz="2800" b="1" dirty="0">
                  <a:latin typeface="+mj-ea"/>
                  <a:ea typeface="+mj-ea"/>
                </a:rPr>
                <a:t>一、リズムよく</a:t>
              </a:r>
              <a:endParaRPr lang="en-US" altLang="ja-JP" sz="2800" b="1" dirty="0">
                <a:latin typeface="+mj-ea"/>
                <a:ea typeface="+mj-ea"/>
              </a:endParaRPr>
            </a:p>
            <a:p>
              <a:r>
                <a:rPr kumimoji="1" lang="ja-JP" altLang="en-US" sz="2800" b="1" dirty="0">
                  <a:latin typeface="+mj-ea"/>
                  <a:ea typeface="+mj-ea"/>
                </a:rPr>
                <a:t>二、</a:t>
              </a:r>
              <a:r>
                <a:rPr lang="ja-JP" altLang="en-US" sz="2800" b="1" dirty="0">
                  <a:latin typeface="+mj-ea"/>
                  <a:ea typeface="+mj-ea"/>
                </a:rPr>
                <a:t>じぶん</a:t>
              </a:r>
              <a:r>
                <a:rPr kumimoji="1" lang="ja-JP" altLang="en-US" sz="2800" b="1" dirty="0">
                  <a:latin typeface="+mj-ea"/>
                  <a:ea typeface="+mj-ea"/>
                </a:rPr>
                <a:t>のことばで</a:t>
              </a:r>
              <a:endParaRPr kumimoji="1" lang="en-US" altLang="ja-JP" sz="2800" b="1" dirty="0">
                <a:latin typeface="+mj-ea"/>
                <a:ea typeface="+mj-ea"/>
              </a:endParaRPr>
            </a:p>
            <a:p>
              <a:r>
                <a:rPr lang="ja-JP" altLang="en-US" sz="2800" b="1" dirty="0">
                  <a:latin typeface="+mj-ea"/>
                  <a:ea typeface="+mj-ea"/>
                </a:rPr>
                <a:t>三、わかりやすく</a:t>
              </a:r>
              <a:endParaRPr kumimoji="1" lang="ja-JP" altLang="en-US" sz="2800" b="1" dirty="0">
                <a:latin typeface="+mj-ea"/>
                <a:ea typeface="+mj-ea"/>
              </a:endParaRPr>
            </a:p>
          </p:txBody>
        </p:sp>
      </p:grpSp>
      <p:pic>
        <p:nvPicPr>
          <p:cNvPr id="11" name="図 10"/>
          <p:cNvPicPr>
            <a:picLocks noChangeAspect="1"/>
          </p:cNvPicPr>
          <p:nvPr/>
        </p:nvPicPr>
        <p:blipFill>
          <a:blip r:embed="rId3"/>
          <a:stretch>
            <a:fillRect/>
          </a:stretch>
        </p:blipFill>
        <p:spPr>
          <a:xfrm>
            <a:off x="800009" y="1905832"/>
            <a:ext cx="2104776" cy="2984642"/>
          </a:xfrm>
          <a:prstGeom prst="rect">
            <a:avLst/>
          </a:prstGeom>
          <a:solidFill>
            <a:srgbClr val="FFFFFF">
              <a:shade val="85000"/>
            </a:srgbClr>
          </a:solidFill>
          <a:ln w="190500" cap="rnd">
            <a:solidFill>
              <a:schemeClr val="accent4"/>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3" name="図 12"/>
          <p:cNvPicPr>
            <a:picLocks noChangeAspect="1"/>
          </p:cNvPicPr>
          <p:nvPr/>
        </p:nvPicPr>
        <p:blipFill>
          <a:blip r:embed="rId4"/>
          <a:stretch>
            <a:fillRect/>
          </a:stretch>
        </p:blipFill>
        <p:spPr>
          <a:xfrm>
            <a:off x="3489417" y="1905832"/>
            <a:ext cx="2085308" cy="2984642"/>
          </a:xfrm>
          <a:prstGeom prst="rect">
            <a:avLst/>
          </a:prstGeom>
          <a:solidFill>
            <a:srgbClr val="FFFFFF">
              <a:shade val="85000"/>
            </a:srgbClr>
          </a:solidFill>
          <a:ln w="190500" cap="rnd">
            <a:solidFill>
              <a:schemeClr val="accent4"/>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4" name="正方形/長方形 13">
            <a:extLst>
              <a:ext uri="{FF2B5EF4-FFF2-40B4-BE49-F238E27FC236}">
                <a16:creationId xmlns:a16="http://schemas.microsoft.com/office/drawing/2014/main" id="{0B6D4EF0-E8E8-4D6B-B27C-E398844EB524}"/>
              </a:ext>
            </a:extLst>
          </p:cNvPr>
          <p:cNvSpPr/>
          <p:nvPr/>
        </p:nvSpPr>
        <p:spPr>
          <a:xfrm>
            <a:off x="4948133" y="6427113"/>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1500066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173261" y="325910"/>
            <a:ext cx="8123238" cy="928688"/>
          </a:xfrm>
        </p:spPr>
        <p:txBody>
          <a:bodyPr>
            <a:noAutofit/>
          </a:bodyPr>
          <a:lstStyle/>
          <a:p>
            <a:pPr algn="ctr"/>
            <a:r>
              <a:rPr kumimoji="1" lang="ja-JP" altLang="en-US" b="1" dirty="0"/>
              <a:t>コンクールにおう</a:t>
            </a:r>
            <a:r>
              <a:rPr kumimoji="1" lang="ja-JP" altLang="en-US" b="1" dirty="0" err="1"/>
              <a:t>ぼ</a:t>
            </a:r>
            <a:r>
              <a:rPr kumimoji="1" lang="ja-JP" altLang="en-US" b="1" dirty="0"/>
              <a:t>してみよう</a:t>
            </a:r>
          </a:p>
        </p:txBody>
      </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518" y="1254598"/>
            <a:ext cx="7180719" cy="4535191"/>
          </a:xfrm>
          <a:prstGeom prst="rect">
            <a:avLst/>
          </a:prstGeom>
        </p:spPr>
      </p:pic>
      <p:sp>
        <p:nvSpPr>
          <p:cNvPr id="7" name="角丸四角形 6"/>
          <p:cNvSpPr/>
          <p:nvPr/>
        </p:nvSpPr>
        <p:spPr>
          <a:xfrm>
            <a:off x="954886" y="4922051"/>
            <a:ext cx="7287981" cy="1078466"/>
          </a:xfrm>
          <a:prstGeom prst="roundRect">
            <a:avLst/>
          </a:prstGeom>
          <a:solidFill>
            <a:schemeClr val="accent6"/>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b="1" dirty="0" err="1">
                <a:solidFill>
                  <a:schemeClr val="tx1"/>
                </a:solidFill>
              </a:rPr>
              <a:t>まい</a:t>
            </a:r>
            <a:r>
              <a:rPr lang="ja-JP" altLang="en-US" sz="3200" b="1" dirty="0">
                <a:solidFill>
                  <a:schemeClr val="tx1"/>
                </a:solidFill>
              </a:rPr>
              <a:t>年</a:t>
            </a:r>
            <a:r>
              <a:rPr kumimoji="1" lang="ja-JP" altLang="en-US" sz="3200" b="1" dirty="0">
                <a:solidFill>
                  <a:schemeClr val="tx1"/>
                </a:solidFill>
              </a:rPr>
              <a:t>、やっているよ。</a:t>
            </a:r>
            <a:endParaRPr kumimoji="1" lang="en-US" altLang="ja-JP" sz="3200" b="1" dirty="0">
              <a:solidFill>
                <a:schemeClr val="tx1"/>
              </a:solidFill>
            </a:endParaRPr>
          </a:p>
          <a:p>
            <a:pPr algn="ctr"/>
            <a:r>
              <a:rPr kumimoji="1" lang="ja-JP" altLang="en-US" sz="3200" b="1" dirty="0">
                <a:solidFill>
                  <a:schemeClr val="tx1"/>
                </a:solidFill>
              </a:rPr>
              <a:t>ひょう</a:t>
            </a:r>
            <a:r>
              <a:rPr lang="ja-JP" altLang="en-US" sz="3200" b="1" dirty="0">
                <a:solidFill>
                  <a:schemeClr val="tx1"/>
                </a:solidFill>
              </a:rPr>
              <a:t>ご</a:t>
            </a:r>
            <a:r>
              <a:rPr kumimoji="1" lang="ja-JP" altLang="en-US" sz="3200" b="1" dirty="0">
                <a:solidFill>
                  <a:schemeClr val="tx1"/>
                </a:solidFill>
              </a:rPr>
              <a:t>の</a:t>
            </a:r>
            <a:r>
              <a:rPr lang="ja-JP" altLang="en-US" sz="3200" b="1" dirty="0">
                <a:solidFill>
                  <a:schemeClr val="tx1"/>
                </a:solidFill>
              </a:rPr>
              <a:t>ほか</a:t>
            </a:r>
            <a:r>
              <a:rPr kumimoji="1" lang="ja-JP" altLang="en-US" sz="3200" b="1" dirty="0">
                <a:solidFill>
                  <a:schemeClr val="tx1"/>
                </a:solidFill>
              </a:rPr>
              <a:t>にもいろいろあるよ</a:t>
            </a:r>
            <a:r>
              <a:rPr lang="ja-JP" altLang="en-US" sz="3200" b="1" dirty="0">
                <a:solidFill>
                  <a:schemeClr val="tx1"/>
                </a:solidFill>
              </a:rPr>
              <a:t>！</a:t>
            </a:r>
            <a:endParaRPr kumimoji="1" lang="en-US" altLang="ja-JP" sz="3200" b="1" dirty="0">
              <a:solidFill>
                <a:schemeClr val="tx1"/>
              </a:solidFill>
            </a:endParaRPr>
          </a:p>
        </p:txBody>
      </p:sp>
      <p:sp>
        <p:nvSpPr>
          <p:cNvPr id="6" name="正方形/長方形 5">
            <a:extLst>
              <a:ext uri="{FF2B5EF4-FFF2-40B4-BE49-F238E27FC236}">
                <a16:creationId xmlns:a16="http://schemas.microsoft.com/office/drawing/2014/main" id="{DFCF921C-C650-45E7-B861-DAA4D1D58646}"/>
              </a:ext>
            </a:extLst>
          </p:cNvPr>
          <p:cNvSpPr/>
          <p:nvPr/>
        </p:nvSpPr>
        <p:spPr>
          <a:xfrm>
            <a:off x="4904753" y="6427113"/>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3468483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5152" y="436815"/>
            <a:ext cx="7958418" cy="784598"/>
          </a:xfrm>
        </p:spPr>
        <p:txBody>
          <a:bodyPr/>
          <a:lstStyle/>
          <a:p>
            <a:r>
              <a:rPr lang="ja-JP" altLang="en-US" dirty="0"/>
              <a:t>気</a:t>
            </a:r>
            <a:r>
              <a:rPr kumimoji="1" lang="ja-JP" altLang="en-US" dirty="0"/>
              <a:t>をつけること</a:t>
            </a:r>
          </a:p>
        </p:txBody>
      </p:sp>
      <p:grpSp>
        <p:nvGrpSpPr>
          <p:cNvPr id="8" name="グループ化 7">
            <a:extLst>
              <a:ext uri="{FF2B5EF4-FFF2-40B4-BE49-F238E27FC236}">
                <a16:creationId xmlns:a16="http://schemas.microsoft.com/office/drawing/2014/main" id="{B107AF79-879D-40B4-934B-4204622ABB6F}"/>
              </a:ext>
            </a:extLst>
          </p:cNvPr>
          <p:cNvGrpSpPr/>
          <p:nvPr/>
        </p:nvGrpSpPr>
        <p:grpSpPr>
          <a:xfrm>
            <a:off x="6435389" y="1551530"/>
            <a:ext cx="2023856" cy="4883239"/>
            <a:chOff x="6064469" y="1207767"/>
            <a:chExt cx="2800510" cy="4084192"/>
          </a:xfrm>
        </p:grpSpPr>
        <p:sp>
          <p:nvSpPr>
            <p:cNvPr id="9" name="テキスト ボックス 8">
              <a:extLst>
                <a:ext uri="{FF2B5EF4-FFF2-40B4-BE49-F238E27FC236}">
                  <a16:creationId xmlns:a16="http://schemas.microsoft.com/office/drawing/2014/main" id="{B70B9445-D436-49C1-8CA1-C69369BC3DBE}"/>
                </a:ext>
              </a:extLst>
            </p:cNvPr>
            <p:cNvSpPr txBox="1"/>
            <p:nvPr/>
          </p:nvSpPr>
          <p:spPr>
            <a:xfrm>
              <a:off x="6838781" y="1772616"/>
              <a:ext cx="1277658" cy="3352981"/>
            </a:xfrm>
            <a:prstGeom prst="rect">
              <a:avLst/>
            </a:prstGeom>
            <a:noFill/>
          </p:spPr>
          <p:txBody>
            <a:bodyPr vert="eaVert" wrap="square" rtlCol="0">
              <a:spAutoFit/>
            </a:bodyPr>
            <a:lstStyle/>
            <a:p>
              <a:r>
                <a:rPr lang="ja-JP" altLang="en-US" sz="2400" dirty="0">
                  <a:latin typeface="+mj-ea"/>
                  <a:ea typeface="+mj-ea"/>
                </a:rPr>
                <a:t>ほかの人のさくひんを</a:t>
              </a:r>
              <a:endParaRPr lang="en-US" altLang="ja-JP" sz="2400" dirty="0">
                <a:latin typeface="+mj-ea"/>
                <a:ea typeface="+mj-ea"/>
              </a:endParaRPr>
            </a:p>
            <a:p>
              <a:r>
                <a:rPr lang="ja-JP" altLang="en-US" sz="2400" dirty="0">
                  <a:latin typeface="+mj-ea"/>
                  <a:ea typeface="+mj-ea"/>
                </a:rPr>
                <a:t>まね</a:t>
              </a:r>
              <a:r>
                <a:rPr kumimoji="1" lang="ja-JP" altLang="en-US" sz="2400" dirty="0">
                  <a:latin typeface="+mj-ea"/>
                  <a:ea typeface="+mj-ea"/>
                </a:rPr>
                <a:t>してはいけません</a:t>
              </a:r>
              <a:r>
                <a:rPr kumimoji="1" lang="ja-JP" altLang="en-US" sz="2400" dirty="0">
                  <a:latin typeface="HGS創英ﾌﾟﾚｾﾞﾝｽEB" panose="02020800000000000000" pitchFamily="18" charset="-128"/>
                  <a:ea typeface="HGS創英ﾌﾟﾚｾﾞﾝｽEB" panose="02020800000000000000" pitchFamily="18" charset="-128"/>
                </a:rPr>
                <a:t>。</a:t>
              </a:r>
            </a:p>
          </p:txBody>
        </p:sp>
        <p:sp>
          <p:nvSpPr>
            <p:cNvPr id="10" name="スクロール: 縦 28">
              <a:extLst>
                <a:ext uri="{FF2B5EF4-FFF2-40B4-BE49-F238E27FC236}">
                  <a16:creationId xmlns:a16="http://schemas.microsoft.com/office/drawing/2014/main" id="{4F7EA285-F4B2-4EC3-9B65-640DC6FE55DF}"/>
                </a:ext>
              </a:extLst>
            </p:cNvPr>
            <p:cNvSpPr/>
            <p:nvPr/>
          </p:nvSpPr>
          <p:spPr>
            <a:xfrm>
              <a:off x="6064469" y="1207767"/>
              <a:ext cx="2800510" cy="4084192"/>
            </a:xfrm>
            <a:prstGeom prst="verticalScroll">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pic>
        <p:nvPicPr>
          <p:cNvPr id="11" name="図 10"/>
          <p:cNvPicPr>
            <a:picLocks noChangeAspect="1"/>
          </p:cNvPicPr>
          <p:nvPr/>
        </p:nvPicPr>
        <p:blipFill>
          <a:blip r:embed="rId3"/>
          <a:stretch>
            <a:fillRect/>
          </a:stretch>
        </p:blipFill>
        <p:spPr>
          <a:xfrm>
            <a:off x="3231343" y="1432228"/>
            <a:ext cx="2988612" cy="4277515"/>
          </a:xfrm>
          <a:prstGeom prst="rect">
            <a:avLst/>
          </a:prstGeom>
          <a:solidFill>
            <a:srgbClr val="FFFFFF">
              <a:shade val="85000"/>
            </a:srgbClr>
          </a:solidFill>
          <a:ln w="190500" cap="rnd">
            <a:solidFill>
              <a:schemeClr val="accent4"/>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3" name="コンテンツ プレースホルダー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855463" y="5654615"/>
            <a:ext cx="1091573" cy="1005503"/>
          </a:xfrm>
          <a:prstGeom prst="rect">
            <a:avLst/>
          </a:prstGeom>
        </p:spPr>
      </p:pic>
      <p:sp>
        <p:nvSpPr>
          <p:cNvPr id="16" name="テキスト ボックス 15"/>
          <p:cNvSpPr txBox="1"/>
          <p:nvPr/>
        </p:nvSpPr>
        <p:spPr>
          <a:xfrm>
            <a:off x="3747557" y="1934559"/>
            <a:ext cx="677108" cy="2674726"/>
          </a:xfrm>
          <a:prstGeom prst="rect">
            <a:avLst/>
          </a:prstGeom>
          <a:solidFill>
            <a:schemeClr val="bg1"/>
          </a:solidFill>
        </p:spPr>
        <p:txBody>
          <a:bodyPr vert="eaVert" wrap="square" rtlCol="0">
            <a:spAutoFit/>
          </a:bodyPr>
          <a:lstStyle/>
          <a:p>
            <a:r>
              <a:rPr kumimoji="1" lang="ja-JP" altLang="en-US" sz="3200" b="1" dirty="0">
                <a:solidFill>
                  <a:srgbClr val="FF0000"/>
                </a:solidFill>
              </a:rPr>
              <a:t>たいせつだ</a:t>
            </a:r>
          </a:p>
        </p:txBody>
      </p:sp>
      <p:sp>
        <p:nvSpPr>
          <p:cNvPr id="15" name="テキスト ボックス 14">
            <a:extLst>
              <a:ext uri="{FF2B5EF4-FFF2-40B4-BE49-F238E27FC236}">
                <a16:creationId xmlns:a16="http://schemas.microsoft.com/office/drawing/2014/main" id="{60A18FC8-A677-45EF-AD9C-FD029B5490CA}"/>
              </a:ext>
            </a:extLst>
          </p:cNvPr>
          <p:cNvSpPr txBox="1"/>
          <p:nvPr/>
        </p:nvSpPr>
        <p:spPr>
          <a:xfrm>
            <a:off x="53098" y="5014512"/>
            <a:ext cx="3483834" cy="1015663"/>
          </a:xfrm>
          <a:prstGeom prst="rect">
            <a:avLst/>
          </a:prstGeom>
          <a:noFill/>
        </p:spPr>
        <p:txBody>
          <a:bodyPr wrap="square" rtlCol="0">
            <a:spAutoFit/>
          </a:bodyPr>
          <a:lstStyle/>
          <a:p>
            <a:r>
              <a:rPr lang="ja-JP" altLang="en-US" sz="1200" dirty="0">
                <a:latin typeface="+mj-ea"/>
                <a:ea typeface="+mj-ea"/>
              </a:rPr>
              <a:t>第</a:t>
            </a:r>
            <a:r>
              <a:rPr lang="en-US" altLang="ja-JP" sz="1200" dirty="0">
                <a:latin typeface="+mj-ea"/>
                <a:ea typeface="+mj-ea"/>
              </a:rPr>
              <a:t>14</a:t>
            </a:r>
            <a:r>
              <a:rPr lang="ja-JP" altLang="en-US" sz="1200" dirty="0">
                <a:latin typeface="+mj-ea"/>
                <a:ea typeface="+mj-ea"/>
              </a:rPr>
              <a:t>回</a:t>
            </a:r>
            <a:r>
              <a:rPr lang="en-US" altLang="ja-JP" sz="1200" dirty="0">
                <a:latin typeface="+mj-ea"/>
                <a:ea typeface="+mj-ea"/>
              </a:rPr>
              <a:t>IPA</a:t>
            </a:r>
            <a:r>
              <a:rPr lang="ja-JP" altLang="en-US" sz="1200" dirty="0">
                <a:latin typeface="+mj-ea"/>
                <a:ea typeface="+mj-ea"/>
              </a:rPr>
              <a:t>「ひろげよう情報モラル・</a:t>
            </a:r>
            <a:endParaRPr lang="en-US" altLang="ja-JP" sz="1200" dirty="0">
              <a:latin typeface="+mj-ea"/>
              <a:ea typeface="+mj-ea"/>
            </a:endParaRPr>
          </a:p>
          <a:p>
            <a:r>
              <a:rPr lang="ja-JP" altLang="en-US" sz="1200" dirty="0">
                <a:latin typeface="+mj-ea"/>
                <a:ea typeface="+mj-ea"/>
              </a:rPr>
              <a:t>セキュリティコンクール」</a:t>
            </a:r>
            <a:r>
              <a:rPr lang="en-US" altLang="ja-JP" sz="1200" dirty="0">
                <a:latin typeface="+mj-ea"/>
                <a:ea typeface="+mj-ea"/>
              </a:rPr>
              <a:t>2018</a:t>
            </a:r>
            <a:r>
              <a:rPr lang="ja-JP" altLang="en-US" sz="1200" dirty="0">
                <a:latin typeface="+mj-ea"/>
                <a:ea typeface="+mj-ea"/>
              </a:rPr>
              <a:t>　</a:t>
            </a:r>
            <a:endParaRPr lang="en-US" altLang="ja-JP" sz="1200" dirty="0">
              <a:latin typeface="+mj-ea"/>
              <a:ea typeface="+mj-ea"/>
            </a:endParaRPr>
          </a:p>
          <a:p>
            <a:r>
              <a:rPr lang="ja-JP" altLang="en-US" sz="1200" dirty="0">
                <a:latin typeface="+mj-ea"/>
                <a:ea typeface="+mj-ea"/>
              </a:rPr>
              <a:t>標語部門　優秀賞</a:t>
            </a:r>
            <a:endParaRPr lang="en-US" altLang="zh-TW" sz="1200" dirty="0">
              <a:latin typeface="+mj-ea"/>
              <a:ea typeface="+mj-ea"/>
            </a:endParaRPr>
          </a:p>
          <a:p>
            <a:r>
              <a:rPr lang="zh-TW" altLang="en-US" sz="1200" dirty="0">
                <a:latin typeface="+mj-ea"/>
                <a:ea typeface="+mj-ea"/>
              </a:rPr>
              <a:t>鹿児島県 鹿児島市立伊敷</a:t>
            </a:r>
            <a:r>
              <a:rPr lang="ja-JP" altLang="en-US" sz="1200" dirty="0">
                <a:latin typeface="+mj-ea"/>
                <a:ea typeface="+mj-ea"/>
              </a:rPr>
              <a:t>小学校 </a:t>
            </a:r>
            <a:r>
              <a:rPr lang="en-US" altLang="ja-JP" sz="1200" dirty="0">
                <a:latin typeface="+mj-ea"/>
                <a:ea typeface="+mj-ea"/>
              </a:rPr>
              <a:t>1</a:t>
            </a:r>
            <a:r>
              <a:rPr lang="ja-JP" altLang="en-US" sz="1200" dirty="0">
                <a:latin typeface="+mj-ea"/>
                <a:ea typeface="+mj-ea"/>
              </a:rPr>
              <a:t>年</a:t>
            </a:r>
            <a:r>
              <a:rPr lang="en-US" altLang="ja-JP" sz="1200" dirty="0">
                <a:latin typeface="+mj-ea"/>
                <a:ea typeface="+mj-ea"/>
              </a:rPr>
              <a:t>(</a:t>
            </a:r>
            <a:r>
              <a:rPr lang="ja-JP" altLang="en-US" sz="1200" dirty="0">
                <a:latin typeface="+mj-ea"/>
                <a:ea typeface="+mj-ea"/>
              </a:rPr>
              <a:t>当時）</a:t>
            </a:r>
            <a:endParaRPr lang="en-US" altLang="ja-JP" sz="1200" dirty="0">
              <a:latin typeface="+mj-ea"/>
              <a:ea typeface="+mj-ea"/>
            </a:endParaRPr>
          </a:p>
          <a:p>
            <a:r>
              <a:rPr lang="zh-TW" altLang="en-US" sz="1200" dirty="0">
                <a:latin typeface="+mj-ea"/>
                <a:ea typeface="+mj-ea"/>
              </a:rPr>
              <a:t>小野　心裕</a:t>
            </a:r>
            <a:r>
              <a:rPr lang="ja-JP" altLang="en-US" sz="1200" dirty="0">
                <a:latin typeface="+mj-ea"/>
                <a:ea typeface="+mj-ea"/>
              </a:rPr>
              <a:t>さん</a:t>
            </a:r>
            <a:endParaRPr lang="en-US" altLang="ja-JP" sz="1200" dirty="0">
              <a:latin typeface="+mj-ea"/>
              <a:ea typeface="+mj-ea"/>
            </a:endParaRPr>
          </a:p>
        </p:txBody>
      </p:sp>
      <p:grpSp>
        <p:nvGrpSpPr>
          <p:cNvPr id="14" name="グループ化 13"/>
          <p:cNvGrpSpPr/>
          <p:nvPr/>
        </p:nvGrpSpPr>
        <p:grpSpPr>
          <a:xfrm>
            <a:off x="178890" y="1551530"/>
            <a:ext cx="2794346" cy="3343507"/>
            <a:chOff x="2684152" y="3378693"/>
            <a:chExt cx="2794346" cy="3343507"/>
          </a:xfrm>
        </p:grpSpPr>
        <p:pic>
          <p:nvPicPr>
            <p:cNvPr id="17" name="図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2929689" y="5422225"/>
              <a:ext cx="1370588" cy="1299975"/>
            </a:xfrm>
            <a:prstGeom prst="rect">
              <a:avLst/>
            </a:prstGeom>
          </p:spPr>
        </p:pic>
        <p:sp>
          <p:nvSpPr>
            <p:cNvPr id="18" name="円形吹き出し 17"/>
            <p:cNvSpPr/>
            <p:nvPr/>
          </p:nvSpPr>
          <p:spPr>
            <a:xfrm>
              <a:off x="2684152" y="3378693"/>
              <a:ext cx="2794346" cy="1626913"/>
            </a:xfrm>
            <a:prstGeom prst="wedgeEllipseCallout">
              <a:avLst>
                <a:gd name="adj1" fmla="val -26679"/>
                <a:gd name="adj2" fmla="val 6499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bg1"/>
                  </a:solidFill>
                </a:rPr>
                <a:t>ほかの人のさく</a:t>
              </a:r>
              <a:r>
                <a:rPr lang="ja-JP" altLang="en-US" sz="2000" b="1" dirty="0" err="1">
                  <a:solidFill>
                    <a:schemeClr val="bg1"/>
                  </a:solidFill>
                </a:rPr>
                <a:t>ひんを</a:t>
              </a:r>
              <a:r>
                <a:rPr lang="ja-JP" altLang="en-US" sz="2000" b="1" dirty="0">
                  <a:solidFill>
                    <a:schemeClr val="bg1"/>
                  </a:solidFill>
                </a:rPr>
                <a:t>みてマネしてはダメ！</a:t>
              </a:r>
              <a:endParaRPr lang="en-US" altLang="ja-JP" sz="2000" b="1" dirty="0">
                <a:solidFill>
                  <a:schemeClr val="bg1"/>
                </a:solidFill>
              </a:endParaRPr>
            </a:p>
          </p:txBody>
        </p:sp>
      </p:grpSp>
      <p:sp>
        <p:nvSpPr>
          <p:cNvPr id="20" name="正方形/長方形 19">
            <a:extLst>
              <a:ext uri="{FF2B5EF4-FFF2-40B4-BE49-F238E27FC236}">
                <a16:creationId xmlns:a16="http://schemas.microsoft.com/office/drawing/2014/main" id="{B19FB623-0E98-4ECC-99EA-556F35ED62EF}"/>
              </a:ext>
            </a:extLst>
          </p:cNvPr>
          <p:cNvSpPr/>
          <p:nvPr/>
        </p:nvSpPr>
        <p:spPr>
          <a:xfrm>
            <a:off x="2512067" y="6450681"/>
            <a:ext cx="4572000" cy="430887"/>
          </a:xfrm>
          <a:prstGeom prst="rect">
            <a:avLst/>
          </a:prstGeom>
        </p:spPr>
        <p:txBody>
          <a:bodyPr>
            <a:spAutoFit/>
          </a:bodyPr>
          <a:lstStyle/>
          <a:p>
            <a:pPr lvl="0">
              <a:defRPr/>
            </a:pPr>
            <a:r>
              <a:rPr lang="en-US" altLang="ja-JP" sz="1050" dirty="0">
                <a:solidFill>
                  <a:prstClr val="black"/>
                </a:solidFill>
                <a:latin typeface="+mn-ea"/>
              </a:rPr>
              <a:t>(</a:t>
            </a:r>
            <a:r>
              <a:rPr lang="ja-JP" altLang="en-US" sz="1050" dirty="0">
                <a:solidFill>
                  <a:prstClr val="black"/>
                </a:solidFill>
                <a:latin typeface="+mn-ea"/>
              </a:rPr>
              <a:t>参考</a:t>
            </a:r>
            <a:r>
              <a:rPr lang="en-US" altLang="ja-JP" sz="1050" dirty="0">
                <a:solidFill>
                  <a:prstClr val="black"/>
                </a:solidFill>
                <a:latin typeface="+mn-ea"/>
              </a:rPr>
              <a:t>)</a:t>
            </a:r>
            <a:r>
              <a:rPr lang="ja-JP" altLang="en-US" sz="1050" dirty="0">
                <a:solidFill>
                  <a:prstClr val="black"/>
                </a:solidFill>
                <a:latin typeface="+mn-ea"/>
              </a:rPr>
              <a:t> </a:t>
            </a:r>
            <a:r>
              <a:rPr lang="en-US" altLang="ja-JP" sz="1050" dirty="0">
                <a:solidFill>
                  <a:prstClr val="black"/>
                </a:solidFill>
                <a:latin typeface="+mn-ea"/>
              </a:rPr>
              <a:t>IPA</a:t>
            </a:r>
            <a:r>
              <a:rPr lang="ja-JP" altLang="en-US" sz="1050" dirty="0">
                <a:solidFill>
                  <a:prstClr val="black"/>
                </a:solidFill>
                <a:latin typeface="+mn-ea"/>
              </a:rPr>
              <a:t>「ひろげよう情報モラル・セキュリティコンクール」</a:t>
            </a:r>
            <a:endParaRPr lang="en-US" altLang="ja-JP" sz="1050" dirty="0">
              <a:solidFill>
                <a:prstClr val="black"/>
              </a:solidFill>
              <a:latin typeface="+mn-ea"/>
            </a:endParaRPr>
          </a:p>
          <a:p>
            <a:pPr lvl="0">
              <a:defRPr/>
            </a:pPr>
            <a:r>
              <a:rPr lang="ja-JP" altLang="en-US" sz="1050" dirty="0">
                <a:solidFill>
                  <a:prstClr val="black"/>
                </a:solidFill>
              </a:rPr>
              <a:t>　　　 </a:t>
            </a:r>
            <a:r>
              <a:rPr lang="en-US" altLang="ja-JP" sz="1050" dirty="0">
                <a:solidFill>
                  <a:prstClr val="black"/>
                </a:solidFill>
              </a:rPr>
              <a:t>https://www.ipa.go.jp/security/hyogo/index.html</a:t>
            </a:r>
          </a:p>
        </p:txBody>
      </p:sp>
    </p:spTree>
    <p:extLst>
      <p:ext uri="{BB962C8B-B14F-4D97-AF65-F5344CB8AC3E}">
        <p14:creationId xmlns:p14="http://schemas.microsoft.com/office/powerpoint/2010/main" val="3377828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6"/>
                                        </p:tgtEl>
                                      </p:cBhvr>
                                    </p:animEffect>
                                    <p:set>
                                      <p:cBhvr>
                                        <p:cTn id="15" dur="1" fill="hold">
                                          <p:stCondLst>
                                            <p:cond delay="499"/>
                                          </p:stCondLst>
                                        </p:cTn>
                                        <p:tgtEl>
                                          <p:spTgt spid="16"/>
                                        </p:tgtEl>
                                        <p:attrNameLst>
                                          <p:attrName>style.visibility</p:attrName>
                                        </p:attrNameLst>
                                      </p:cBhvr>
                                      <p:to>
                                        <p:strVal val="hidden"/>
                                      </p:to>
                                    </p:set>
                                  </p:childTnLst>
                                </p:cTn>
                              </p:par>
                              <p:par>
                                <p:cTn id="16" presetID="1"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9"/>
          <p:cNvSpPr>
            <a:spLocks noGrp="1"/>
          </p:cNvSpPr>
          <p:nvPr>
            <p:ph sz="half" idx="1"/>
          </p:nvPr>
        </p:nvSpPr>
        <p:spPr>
          <a:xfrm>
            <a:off x="230174" y="1641745"/>
            <a:ext cx="7886701" cy="4351338"/>
          </a:xfrm>
        </p:spPr>
        <p:txBody>
          <a:bodyPr/>
          <a:lstStyle/>
          <a:p>
            <a:pPr marL="571500" indent="-571500">
              <a:buFont typeface="Arial" panose="020B0604020202020204" pitchFamily="34" charset="0"/>
              <a:buChar char="•"/>
            </a:pPr>
            <a:r>
              <a:rPr kumimoji="1" lang="ja-JP" altLang="en-US" dirty="0">
                <a:latin typeface="+mj-ea"/>
                <a:ea typeface="+mj-ea"/>
              </a:rPr>
              <a:t>かいしゃの名まえ</a:t>
            </a:r>
            <a:endParaRPr kumimoji="1" lang="en-US" altLang="ja-JP" dirty="0">
              <a:latin typeface="+mj-ea"/>
              <a:ea typeface="+mj-ea"/>
            </a:endParaRPr>
          </a:p>
          <a:p>
            <a:pPr marL="571500" indent="-571500">
              <a:buFont typeface="Arial" panose="020B0604020202020204" pitchFamily="34" charset="0"/>
              <a:buChar char="•"/>
            </a:pPr>
            <a:r>
              <a:rPr lang="ja-JP" altLang="en-US" dirty="0">
                <a:latin typeface="+mj-ea"/>
                <a:ea typeface="+mj-ea"/>
              </a:rPr>
              <a:t>スマホやタブレットの</a:t>
            </a:r>
            <a:endParaRPr lang="en-US" altLang="ja-JP" dirty="0">
              <a:latin typeface="+mj-ea"/>
              <a:ea typeface="+mj-ea"/>
            </a:endParaRPr>
          </a:p>
          <a:p>
            <a:pPr marL="0" indent="0">
              <a:buNone/>
            </a:pPr>
            <a:r>
              <a:rPr lang="ja-JP" altLang="en-US" dirty="0">
                <a:latin typeface="+mj-ea"/>
                <a:ea typeface="+mj-ea"/>
              </a:rPr>
              <a:t>　 しゃしん</a:t>
            </a:r>
            <a:endParaRPr lang="en-US" altLang="ja-JP" dirty="0">
              <a:latin typeface="+mj-ea"/>
              <a:ea typeface="+mj-ea"/>
            </a:endParaRPr>
          </a:p>
          <a:p>
            <a:pPr marL="571500" indent="-571500">
              <a:buFont typeface="Arial" panose="020B0604020202020204" pitchFamily="34" charset="0"/>
              <a:buChar char="•"/>
            </a:pPr>
            <a:r>
              <a:rPr lang="ja-JP" altLang="en-US" dirty="0">
                <a:latin typeface="+mj-ea"/>
                <a:ea typeface="+mj-ea"/>
              </a:rPr>
              <a:t>アプリのマークやデザイン</a:t>
            </a:r>
            <a:endParaRPr lang="en-US" altLang="ja-JP" dirty="0">
              <a:latin typeface="+mj-ea"/>
              <a:ea typeface="+mj-ea"/>
            </a:endParaRPr>
          </a:p>
          <a:p>
            <a:endParaRPr lang="en-US" altLang="ja-JP" dirty="0">
              <a:latin typeface="+mj-ea"/>
              <a:ea typeface="+mj-ea"/>
            </a:endParaRPr>
          </a:p>
          <a:p>
            <a:pPr marL="0" indent="0">
              <a:buNone/>
            </a:pPr>
            <a:r>
              <a:rPr lang="ja-JP" altLang="en-US" dirty="0">
                <a:latin typeface="+mj-ea"/>
                <a:ea typeface="+mj-ea"/>
              </a:rPr>
              <a:t>　だれかがかんがえてつくった</a:t>
            </a:r>
            <a:br>
              <a:rPr lang="en-US" altLang="ja-JP" dirty="0">
                <a:latin typeface="+mj-ea"/>
                <a:ea typeface="+mj-ea"/>
              </a:rPr>
            </a:br>
            <a:r>
              <a:rPr lang="ja-JP" altLang="en-US" dirty="0">
                <a:latin typeface="+mj-ea"/>
                <a:ea typeface="+mj-ea"/>
              </a:rPr>
              <a:t>　ものはつかってはダメ。</a:t>
            </a:r>
            <a:endParaRPr lang="en-US" altLang="ja-JP" dirty="0">
              <a:latin typeface="+mj-ea"/>
              <a:ea typeface="+mj-ea"/>
            </a:endParaRPr>
          </a:p>
          <a:p>
            <a:endParaRPr kumimoji="1" lang="ja-JP" altLang="en-US" dirty="0"/>
          </a:p>
        </p:txBody>
      </p:sp>
      <p:sp>
        <p:nvSpPr>
          <p:cNvPr id="3" name="タイトル 2"/>
          <p:cNvSpPr>
            <a:spLocks noGrp="1"/>
          </p:cNvSpPr>
          <p:nvPr>
            <p:ph type="title"/>
          </p:nvPr>
        </p:nvSpPr>
        <p:spPr>
          <a:xfrm>
            <a:off x="194316" y="455051"/>
            <a:ext cx="7958418" cy="784598"/>
          </a:xfrm>
        </p:spPr>
        <p:txBody>
          <a:bodyPr/>
          <a:lstStyle/>
          <a:p>
            <a:r>
              <a:rPr lang="ja-JP" altLang="en-US" dirty="0"/>
              <a:t>気</a:t>
            </a:r>
            <a:r>
              <a:rPr kumimoji="1" lang="ja-JP" altLang="en-US" dirty="0"/>
              <a:t>をつけること</a:t>
            </a:r>
          </a:p>
        </p:txBody>
      </p:sp>
      <p:grpSp>
        <p:nvGrpSpPr>
          <p:cNvPr id="8" name="グループ化 7"/>
          <p:cNvGrpSpPr/>
          <p:nvPr/>
        </p:nvGrpSpPr>
        <p:grpSpPr>
          <a:xfrm>
            <a:off x="6590498" y="1433778"/>
            <a:ext cx="2023856" cy="5259816"/>
            <a:chOff x="6435389" y="1551530"/>
            <a:chExt cx="2023856" cy="4883239"/>
          </a:xfrm>
        </p:grpSpPr>
        <p:sp>
          <p:nvSpPr>
            <p:cNvPr id="4" name="テキスト ボックス 3">
              <a:extLst>
                <a:ext uri="{FF2B5EF4-FFF2-40B4-BE49-F238E27FC236}">
                  <a16:creationId xmlns:a16="http://schemas.microsoft.com/office/drawing/2014/main" id="{B70B9445-D436-49C1-8CA1-C69369BC3DBE}"/>
                </a:ext>
              </a:extLst>
            </p:cNvPr>
            <p:cNvSpPr txBox="1"/>
            <p:nvPr/>
          </p:nvSpPr>
          <p:spPr>
            <a:xfrm>
              <a:off x="7022295" y="1863829"/>
              <a:ext cx="923330" cy="4444503"/>
            </a:xfrm>
            <a:prstGeom prst="rect">
              <a:avLst/>
            </a:prstGeom>
            <a:noFill/>
          </p:spPr>
          <p:txBody>
            <a:bodyPr vert="eaVert" wrap="square" rtlCol="0">
              <a:spAutoFit/>
            </a:bodyPr>
            <a:lstStyle/>
            <a:p>
              <a:r>
                <a:rPr lang="ja-JP" altLang="en-US" sz="2400" dirty="0">
                  <a:latin typeface="+mj-ea"/>
                  <a:ea typeface="+mj-ea"/>
                </a:rPr>
                <a:t>キャラクターやしょうひんの</a:t>
              </a:r>
              <a:endParaRPr lang="en-US" altLang="ja-JP" sz="2400" dirty="0">
                <a:latin typeface="+mj-ea"/>
                <a:ea typeface="+mj-ea"/>
              </a:endParaRPr>
            </a:p>
            <a:p>
              <a:r>
                <a:rPr lang="ja-JP" altLang="en-US" sz="2400" dirty="0">
                  <a:latin typeface="+mj-ea"/>
                  <a:ea typeface="+mj-ea"/>
                </a:rPr>
                <a:t>イメージをつかってもいけません。</a:t>
              </a:r>
              <a:endParaRPr kumimoji="1" lang="ja-JP" altLang="en-US" sz="2400" dirty="0">
                <a:latin typeface="+mj-ea"/>
                <a:ea typeface="+mj-ea"/>
              </a:endParaRPr>
            </a:p>
          </p:txBody>
        </p:sp>
        <p:sp>
          <p:nvSpPr>
            <p:cNvPr id="7" name="スクロール: 縦 28">
              <a:extLst>
                <a:ext uri="{FF2B5EF4-FFF2-40B4-BE49-F238E27FC236}">
                  <a16:creationId xmlns:a16="http://schemas.microsoft.com/office/drawing/2014/main" id="{4F7EA285-F4B2-4EC3-9B65-640DC6FE55DF}"/>
                </a:ext>
              </a:extLst>
            </p:cNvPr>
            <p:cNvSpPr/>
            <p:nvPr/>
          </p:nvSpPr>
          <p:spPr>
            <a:xfrm>
              <a:off x="6435389" y="1551530"/>
              <a:ext cx="2023856" cy="4883239"/>
            </a:xfrm>
            <a:prstGeom prst="verticalScroll">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pic>
        <p:nvPicPr>
          <p:cNvPr id="9" name="コンテンツ プレースホルダー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68568" y="5688091"/>
            <a:ext cx="1091573" cy="1005503"/>
          </a:xfrm>
          <a:prstGeom prst="rect">
            <a:avLst/>
          </a:prstGeom>
        </p:spPr>
      </p:pic>
    </p:spTree>
    <p:extLst>
      <p:ext uri="{BB962C8B-B14F-4D97-AF65-F5344CB8AC3E}">
        <p14:creationId xmlns:p14="http://schemas.microsoft.com/office/powerpoint/2010/main" val="260753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p:cNvSpPr>
            <a:spLocks noGrp="1"/>
          </p:cNvSpPr>
          <p:nvPr>
            <p:ph sz="half" idx="1"/>
          </p:nvPr>
        </p:nvSpPr>
        <p:spPr>
          <a:xfrm>
            <a:off x="323849" y="4402689"/>
            <a:ext cx="7886701" cy="4351338"/>
          </a:xfrm>
        </p:spPr>
        <p:txBody>
          <a:bodyPr>
            <a:normAutofit/>
          </a:bodyPr>
          <a:lstStyle/>
          <a:p>
            <a:pPr marL="0" indent="0">
              <a:buNone/>
            </a:pPr>
            <a:r>
              <a:rPr kumimoji="1" lang="ja-JP" altLang="en-US" sz="3200" dirty="0">
                <a:latin typeface="+mj-ea"/>
                <a:ea typeface="+mj-ea"/>
              </a:rPr>
              <a:t>字のまちがいがないように、</a:t>
            </a:r>
            <a:endParaRPr lang="en-US" altLang="ja-JP" sz="3200" dirty="0">
              <a:latin typeface="+mj-ea"/>
              <a:ea typeface="+mj-ea"/>
            </a:endParaRPr>
          </a:p>
          <a:p>
            <a:pPr marL="0" indent="0">
              <a:buNone/>
            </a:pPr>
            <a:r>
              <a:rPr kumimoji="1" lang="ja-JP" altLang="en-US" sz="3200" dirty="0">
                <a:latin typeface="+mj-ea"/>
                <a:ea typeface="+mj-ea"/>
              </a:rPr>
              <a:t>かいた</a:t>
            </a:r>
            <a:r>
              <a:rPr lang="ja-JP" altLang="en-US" sz="3200" dirty="0">
                <a:latin typeface="+mj-ea"/>
                <a:ea typeface="+mj-ea"/>
              </a:rPr>
              <a:t>あとに見なおそう！</a:t>
            </a:r>
            <a:endParaRPr kumimoji="1" lang="en-US" altLang="ja-JP" sz="3200" dirty="0">
              <a:latin typeface="+mj-ea"/>
              <a:ea typeface="+mj-ea"/>
            </a:endParaRPr>
          </a:p>
        </p:txBody>
      </p:sp>
      <p:sp>
        <p:nvSpPr>
          <p:cNvPr id="3" name="タイトル 2"/>
          <p:cNvSpPr>
            <a:spLocks noGrp="1"/>
          </p:cNvSpPr>
          <p:nvPr>
            <p:ph type="title"/>
          </p:nvPr>
        </p:nvSpPr>
        <p:spPr>
          <a:xfrm>
            <a:off x="252132" y="430228"/>
            <a:ext cx="7958418" cy="784598"/>
          </a:xfrm>
        </p:spPr>
        <p:txBody>
          <a:bodyPr/>
          <a:lstStyle/>
          <a:p>
            <a:r>
              <a:rPr lang="ja-JP" altLang="en-US" dirty="0"/>
              <a:t>気をつけること</a:t>
            </a:r>
            <a:endParaRPr kumimoji="1" lang="ja-JP" altLang="en-US" dirty="0"/>
          </a:p>
        </p:txBody>
      </p:sp>
      <p:grpSp>
        <p:nvGrpSpPr>
          <p:cNvPr id="5" name="グループ化 4"/>
          <p:cNvGrpSpPr/>
          <p:nvPr/>
        </p:nvGrpSpPr>
        <p:grpSpPr>
          <a:xfrm>
            <a:off x="6529815" y="1567125"/>
            <a:ext cx="2023856" cy="4883239"/>
            <a:chOff x="6435389" y="1551530"/>
            <a:chExt cx="2023856" cy="4883239"/>
          </a:xfrm>
        </p:grpSpPr>
        <p:sp>
          <p:nvSpPr>
            <p:cNvPr id="6" name="テキスト ボックス 5">
              <a:extLst>
                <a:ext uri="{FF2B5EF4-FFF2-40B4-BE49-F238E27FC236}">
                  <a16:creationId xmlns:a16="http://schemas.microsoft.com/office/drawing/2014/main" id="{B70B9445-D436-49C1-8CA1-C69369BC3DBE}"/>
                </a:ext>
              </a:extLst>
            </p:cNvPr>
            <p:cNvSpPr txBox="1"/>
            <p:nvPr/>
          </p:nvSpPr>
          <p:spPr>
            <a:xfrm>
              <a:off x="6945586" y="1990266"/>
              <a:ext cx="923330" cy="4444503"/>
            </a:xfrm>
            <a:prstGeom prst="rect">
              <a:avLst/>
            </a:prstGeom>
            <a:noFill/>
          </p:spPr>
          <p:txBody>
            <a:bodyPr vert="eaVert" wrap="square" rtlCol="0">
              <a:spAutoFit/>
            </a:bodyPr>
            <a:lstStyle/>
            <a:p>
              <a:r>
                <a:rPr lang="ja-JP" altLang="en-US" sz="2400" dirty="0">
                  <a:latin typeface="+mj-ea"/>
                  <a:ea typeface="+mj-ea"/>
                </a:rPr>
                <a:t>かん字やおくりがなは</a:t>
              </a:r>
              <a:endParaRPr lang="en-US" altLang="ja-JP" sz="2400" dirty="0">
                <a:latin typeface="+mj-ea"/>
                <a:ea typeface="+mj-ea"/>
              </a:endParaRPr>
            </a:p>
            <a:p>
              <a:r>
                <a:rPr lang="ja-JP" altLang="en-US" sz="2400" dirty="0">
                  <a:latin typeface="+mj-ea"/>
                  <a:ea typeface="+mj-ea"/>
                </a:rPr>
                <a:t>まちがえ</a:t>
              </a:r>
              <a:r>
                <a:rPr kumimoji="1" lang="ja-JP" altLang="en-US" sz="2400" dirty="0">
                  <a:latin typeface="+mj-ea"/>
                  <a:ea typeface="+mj-ea"/>
                </a:rPr>
                <a:t>ないようにしよう。</a:t>
              </a:r>
            </a:p>
          </p:txBody>
        </p:sp>
        <p:sp>
          <p:nvSpPr>
            <p:cNvPr id="7" name="スクロール: 縦 28">
              <a:extLst>
                <a:ext uri="{FF2B5EF4-FFF2-40B4-BE49-F238E27FC236}">
                  <a16:creationId xmlns:a16="http://schemas.microsoft.com/office/drawing/2014/main" id="{4F7EA285-F4B2-4EC3-9B65-640DC6FE55DF}"/>
                </a:ext>
              </a:extLst>
            </p:cNvPr>
            <p:cNvSpPr/>
            <p:nvPr/>
          </p:nvSpPr>
          <p:spPr>
            <a:xfrm>
              <a:off x="6435389" y="1551530"/>
              <a:ext cx="2023856" cy="4883239"/>
            </a:xfrm>
            <a:prstGeom prst="verticalScroll">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pic>
        <p:nvPicPr>
          <p:cNvPr id="9" name="コンテンツ プレースホルダー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963342" y="5700849"/>
            <a:ext cx="1091573" cy="1005503"/>
          </a:xfrm>
          <a:prstGeom prst="rect">
            <a:avLst/>
          </a:prstGeom>
        </p:spPr>
      </p:pic>
      <p:pic>
        <p:nvPicPr>
          <p:cNvPr id="12" name="図 11">
            <a:extLst>
              <a:ext uri="{FF2B5EF4-FFF2-40B4-BE49-F238E27FC236}">
                <a16:creationId xmlns:a16="http://schemas.microsoft.com/office/drawing/2014/main" id="{7FCC48B3-A78D-4FBA-88DB-84ED5D559E68}"/>
              </a:ext>
            </a:extLst>
          </p:cNvPr>
          <p:cNvPicPr>
            <a:picLocks noChangeAspect="1"/>
          </p:cNvPicPr>
          <p:nvPr/>
        </p:nvPicPr>
        <p:blipFill>
          <a:blip r:embed="rId4"/>
          <a:stretch>
            <a:fillRect/>
          </a:stretch>
        </p:blipFill>
        <p:spPr>
          <a:xfrm>
            <a:off x="1472400" y="1778400"/>
            <a:ext cx="3570287" cy="2550205"/>
          </a:xfrm>
          <a:prstGeom prst="rect">
            <a:avLst/>
          </a:prstGeom>
        </p:spPr>
      </p:pic>
    </p:spTree>
    <p:extLst>
      <p:ext uri="{BB962C8B-B14F-4D97-AF65-F5344CB8AC3E}">
        <p14:creationId xmlns:p14="http://schemas.microsoft.com/office/powerpoint/2010/main" val="3165580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1322155" y="1385551"/>
            <a:ext cx="7544443" cy="5052924"/>
          </a:xfrm>
        </p:spPr>
        <p:txBody>
          <a:bodyPr>
            <a:noAutofit/>
          </a:bodyPr>
          <a:lstStyle/>
          <a:p>
            <a:pPr marL="0" indent="0">
              <a:buNone/>
              <a:tabLst>
                <a:tab pos="72000" algn="l"/>
              </a:tabLst>
            </a:pPr>
            <a:r>
              <a:rPr lang="ja-JP" altLang="en-US" dirty="0"/>
              <a:t>　</a:t>
            </a:r>
            <a:r>
              <a:rPr lang="ja-JP" altLang="en-US" dirty="0">
                <a:latin typeface="+mj-ea"/>
                <a:ea typeface="+mj-ea"/>
              </a:rPr>
              <a:t>「きおつける」「きよつける」</a:t>
            </a:r>
            <a:endParaRPr lang="en-US" altLang="ja-JP" dirty="0">
              <a:latin typeface="+mj-ea"/>
              <a:ea typeface="+mj-ea"/>
            </a:endParaRPr>
          </a:p>
          <a:p>
            <a:pPr marL="0" indent="0">
              <a:buNone/>
              <a:tabLst>
                <a:tab pos="72000" algn="l"/>
              </a:tabLst>
            </a:pPr>
            <a:r>
              <a:rPr kumimoji="1" lang="ja-JP" altLang="en-US" dirty="0">
                <a:solidFill>
                  <a:srgbClr val="FF0000"/>
                </a:solidFill>
                <a:latin typeface="+mj-ea"/>
                <a:ea typeface="+mj-ea"/>
              </a:rPr>
              <a:t>◯</a:t>
            </a:r>
            <a:r>
              <a:rPr kumimoji="1" lang="ja-JP" altLang="en-US" dirty="0">
                <a:latin typeface="+mj-ea"/>
                <a:ea typeface="+mj-ea"/>
              </a:rPr>
              <a:t>「き</a:t>
            </a:r>
            <a:r>
              <a:rPr kumimoji="1" lang="ja-JP" altLang="en-US" u="sng" dirty="0">
                <a:latin typeface="+mj-ea"/>
                <a:ea typeface="+mj-ea"/>
              </a:rPr>
              <a:t>を</a:t>
            </a:r>
            <a:r>
              <a:rPr kumimoji="1" lang="ja-JP" altLang="en-US" dirty="0">
                <a:latin typeface="+mj-ea"/>
                <a:ea typeface="+mj-ea"/>
              </a:rPr>
              <a:t>つける」</a:t>
            </a:r>
            <a:endParaRPr kumimoji="1" lang="en-US" altLang="ja-JP" dirty="0">
              <a:latin typeface="+mj-ea"/>
              <a:ea typeface="+mj-ea"/>
            </a:endParaRPr>
          </a:p>
          <a:p>
            <a:pPr>
              <a:tabLst>
                <a:tab pos="72000" algn="l"/>
              </a:tabLst>
            </a:pPr>
            <a:endParaRPr lang="en-US" altLang="ja-JP" dirty="0">
              <a:latin typeface="+mj-ea"/>
              <a:ea typeface="+mj-ea"/>
            </a:endParaRPr>
          </a:p>
          <a:p>
            <a:pPr marL="0" indent="0">
              <a:buNone/>
              <a:tabLst>
                <a:tab pos="72000" algn="l"/>
              </a:tabLst>
            </a:pPr>
            <a:r>
              <a:rPr lang="ja-JP" altLang="en-US" dirty="0">
                <a:latin typeface="+mj-ea"/>
                <a:ea typeface="+mj-ea"/>
              </a:rPr>
              <a:t>　「きづついた」</a:t>
            </a:r>
            <a:endParaRPr lang="en-US" altLang="ja-JP" dirty="0">
              <a:latin typeface="+mj-ea"/>
              <a:ea typeface="+mj-ea"/>
            </a:endParaRPr>
          </a:p>
          <a:p>
            <a:pPr marL="0" indent="0">
              <a:buNone/>
              <a:tabLst>
                <a:tab pos="72000" algn="l"/>
              </a:tabLst>
            </a:pPr>
            <a:r>
              <a:rPr kumimoji="1" lang="ja-JP" altLang="en-US" dirty="0">
                <a:solidFill>
                  <a:srgbClr val="FF0000"/>
                </a:solidFill>
                <a:latin typeface="+mj-ea"/>
                <a:ea typeface="+mj-ea"/>
              </a:rPr>
              <a:t>◯</a:t>
            </a:r>
            <a:r>
              <a:rPr kumimoji="1" lang="ja-JP" altLang="en-US" dirty="0">
                <a:latin typeface="+mj-ea"/>
                <a:ea typeface="+mj-ea"/>
              </a:rPr>
              <a:t>「き</a:t>
            </a:r>
            <a:r>
              <a:rPr kumimoji="1" lang="ja-JP" altLang="en-US" u="sng" dirty="0">
                <a:latin typeface="+mj-ea"/>
                <a:ea typeface="+mj-ea"/>
              </a:rPr>
              <a:t>ず</a:t>
            </a:r>
            <a:r>
              <a:rPr kumimoji="1" lang="ja-JP" altLang="en-US" dirty="0">
                <a:latin typeface="+mj-ea"/>
                <a:ea typeface="+mj-ea"/>
              </a:rPr>
              <a:t>ついた」</a:t>
            </a:r>
            <a:endParaRPr kumimoji="1" lang="en-US" altLang="ja-JP" dirty="0">
              <a:latin typeface="+mj-ea"/>
              <a:ea typeface="+mj-ea"/>
            </a:endParaRPr>
          </a:p>
          <a:p>
            <a:pPr>
              <a:tabLst>
                <a:tab pos="72000" algn="l"/>
              </a:tabLst>
            </a:pPr>
            <a:endParaRPr lang="en-US" altLang="ja-JP" dirty="0">
              <a:latin typeface="+mj-ea"/>
              <a:ea typeface="+mj-ea"/>
            </a:endParaRPr>
          </a:p>
          <a:p>
            <a:pPr marL="0" indent="0">
              <a:buNone/>
              <a:tabLst>
                <a:tab pos="72000" algn="l"/>
              </a:tabLst>
            </a:pPr>
            <a:r>
              <a:rPr kumimoji="1" lang="ja-JP" altLang="en-US" dirty="0">
                <a:latin typeface="+mj-ea"/>
                <a:ea typeface="+mj-ea"/>
              </a:rPr>
              <a:t>　「さいやく」</a:t>
            </a:r>
            <a:endParaRPr kumimoji="1" lang="en-US" altLang="ja-JP" dirty="0">
              <a:latin typeface="+mj-ea"/>
              <a:ea typeface="+mj-ea"/>
            </a:endParaRPr>
          </a:p>
          <a:p>
            <a:pPr marL="0" indent="0">
              <a:buNone/>
              <a:tabLst>
                <a:tab pos="72000" algn="l"/>
              </a:tabLst>
            </a:pPr>
            <a:r>
              <a:rPr lang="ja-JP" altLang="en-US" dirty="0">
                <a:solidFill>
                  <a:srgbClr val="FF0000"/>
                </a:solidFill>
                <a:latin typeface="+mj-ea"/>
                <a:ea typeface="+mj-ea"/>
              </a:rPr>
              <a:t>◯</a:t>
            </a:r>
            <a:r>
              <a:rPr lang="ja-JP" altLang="en-US" dirty="0">
                <a:latin typeface="+mj-ea"/>
                <a:ea typeface="+mj-ea"/>
              </a:rPr>
              <a:t>「さい</a:t>
            </a:r>
            <a:r>
              <a:rPr lang="ja-JP" altLang="en-US" u="sng" dirty="0">
                <a:latin typeface="+mj-ea"/>
                <a:ea typeface="+mj-ea"/>
              </a:rPr>
              <a:t>あ</a:t>
            </a:r>
            <a:r>
              <a:rPr lang="ja-JP" altLang="en-US" dirty="0">
                <a:latin typeface="+mj-ea"/>
                <a:ea typeface="+mj-ea"/>
              </a:rPr>
              <a:t>く」</a:t>
            </a:r>
            <a:endParaRPr kumimoji="1" lang="ja-JP" altLang="en-US" dirty="0">
              <a:latin typeface="+mj-ea"/>
              <a:ea typeface="+mj-ea"/>
            </a:endParaRPr>
          </a:p>
        </p:txBody>
      </p:sp>
      <p:sp>
        <p:nvSpPr>
          <p:cNvPr id="3" name="タイトル 2"/>
          <p:cNvSpPr>
            <a:spLocks noGrp="1"/>
          </p:cNvSpPr>
          <p:nvPr>
            <p:ph type="title"/>
          </p:nvPr>
        </p:nvSpPr>
        <p:spPr/>
        <p:txBody>
          <a:bodyPr/>
          <a:lstStyle/>
          <a:p>
            <a:r>
              <a:rPr kumimoji="1" lang="ja-JP" altLang="en-US" dirty="0"/>
              <a:t>まちがいさがしをしてみよう</a:t>
            </a:r>
          </a:p>
        </p:txBody>
      </p:sp>
    </p:spTree>
    <p:extLst>
      <p:ext uri="{BB962C8B-B14F-4D97-AF65-F5344CB8AC3E}">
        <p14:creationId xmlns:p14="http://schemas.microsoft.com/office/powerpoint/2010/main" val="148496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fade">
                                      <p:cBhvr>
                                        <p:cTn id="12" dur="5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animEffect transition="in" filter="fade">
                                      <p:cBhvr>
                                        <p:cTn id="1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522526" y="1688851"/>
            <a:ext cx="7886701" cy="4351338"/>
          </a:xfrm>
        </p:spPr>
        <p:txBody>
          <a:bodyPr/>
          <a:lstStyle/>
          <a:p>
            <a:pPr marL="571500" indent="-571500">
              <a:buFont typeface="Arial" panose="020B0604020202020204" pitchFamily="34" charset="0"/>
              <a:buChar char="•"/>
            </a:pPr>
            <a:r>
              <a:rPr lang="ja-JP" altLang="en-US" sz="4000" dirty="0">
                <a:latin typeface="+mj-ea"/>
                <a:ea typeface="+mj-ea"/>
              </a:rPr>
              <a:t>じぶんのことばでかんがえよう。</a:t>
            </a:r>
            <a:endParaRPr lang="en-US" altLang="ja-JP" sz="4000" dirty="0">
              <a:latin typeface="+mj-ea"/>
              <a:ea typeface="+mj-ea"/>
            </a:endParaRPr>
          </a:p>
          <a:p>
            <a:pPr marL="571500" indent="-571500">
              <a:buFont typeface="Arial" panose="020B0604020202020204" pitchFamily="34" charset="0"/>
              <a:buChar char="•"/>
            </a:pPr>
            <a:r>
              <a:rPr lang="ja-JP" altLang="en-US" sz="4000" dirty="0">
                <a:latin typeface="+mj-ea"/>
                <a:ea typeface="+mj-ea"/>
              </a:rPr>
              <a:t>かん字、おくりが</a:t>
            </a:r>
            <a:r>
              <a:rPr lang="ja-JP" altLang="en-US" sz="4000" dirty="0" err="1">
                <a:latin typeface="+mj-ea"/>
                <a:ea typeface="+mj-ea"/>
              </a:rPr>
              <a:t>なの</a:t>
            </a:r>
            <a:r>
              <a:rPr lang="ja-JP" altLang="en-US" sz="4000" dirty="0">
                <a:latin typeface="+mj-ea"/>
                <a:ea typeface="+mj-ea"/>
              </a:rPr>
              <a:t>まちがいに気をつけよう。</a:t>
            </a:r>
            <a:endParaRPr lang="en-US" altLang="ja-JP" sz="4000" dirty="0">
              <a:latin typeface="+mj-ea"/>
              <a:ea typeface="+mj-ea"/>
            </a:endParaRPr>
          </a:p>
          <a:p>
            <a:pPr marL="571500" indent="-571500">
              <a:buFont typeface="Arial" panose="020B0604020202020204" pitchFamily="34" charset="0"/>
              <a:buChar char="•"/>
            </a:pPr>
            <a:r>
              <a:rPr lang="ja-JP" altLang="en-US" sz="4000" dirty="0">
                <a:latin typeface="+mj-ea"/>
                <a:ea typeface="+mj-ea"/>
              </a:rPr>
              <a:t>おうぼするまえに、</a:t>
            </a:r>
            <a:br>
              <a:rPr lang="en-US" altLang="ja-JP" sz="4000" dirty="0">
                <a:latin typeface="+mj-ea"/>
                <a:ea typeface="+mj-ea"/>
              </a:rPr>
            </a:br>
            <a:r>
              <a:rPr lang="ja-JP" altLang="en-US" sz="4000" dirty="0">
                <a:latin typeface="+mj-ea"/>
                <a:ea typeface="+mj-ea"/>
              </a:rPr>
              <a:t>もういちど見なおそう。</a:t>
            </a:r>
            <a:br>
              <a:rPr lang="ja-JP" altLang="en-US" dirty="0"/>
            </a:br>
            <a:r>
              <a:rPr lang="ja-JP" altLang="en-US" dirty="0"/>
              <a:t>　</a:t>
            </a:r>
            <a:endParaRPr kumimoji="1" lang="ja-JP" altLang="en-US" dirty="0"/>
          </a:p>
        </p:txBody>
      </p:sp>
    </p:spTree>
    <p:extLst>
      <p:ext uri="{BB962C8B-B14F-4D97-AF65-F5344CB8AC3E}">
        <p14:creationId xmlns:p14="http://schemas.microsoft.com/office/powerpoint/2010/main" val="3772437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33128"/>
            <a:ext cx="7886701" cy="5404155"/>
          </a:xfrm>
          <a:solidFill>
            <a:schemeClr val="bg1"/>
          </a:solidFill>
        </p:spPr>
        <p:txBody>
          <a:bodyPr>
            <a:normAutofit fontScale="92500" lnSpcReduction="10000"/>
          </a:bodyPr>
          <a:lstStyle/>
          <a:p>
            <a:pPr marL="0" indent="0" algn="r">
              <a:lnSpc>
                <a:spcPct val="100000"/>
              </a:lnSpc>
              <a:spcBef>
                <a:spcPts val="600"/>
              </a:spcBef>
              <a:buNone/>
            </a:pPr>
            <a:r>
              <a:rPr lang="ja-JP" altLang="en-US" sz="1000" dirty="0"/>
              <a:t>独立行政法人情報処理推進機構</a:t>
            </a:r>
            <a:br>
              <a:rPr lang="ja-JP" altLang="en-US" sz="1000" dirty="0"/>
            </a:br>
            <a:r>
              <a:rPr lang="ja-JP" altLang="en-US" sz="1000" dirty="0"/>
              <a:t>セキュリティセンター</a:t>
            </a:r>
            <a:br>
              <a:rPr lang="ja-JP" altLang="en-US" sz="1000" dirty="0"/>
            </a:br>
            <a:endParaRPr lang="ja-JP" altLang="en-US" sz="1000" dirty="0"/>
          </a:p>
          <a:p>
            <a:pPr marL="0" indent="0">
              <a:lnSpc>
                <a:spcPct val="100000"/>
              </a:lnSpc>
              <a:spcBef>
                <a:spcPts val="600"/>
              </a:spcBef>
              <a:buNone/>
            </a:pPr>
            <a:r>
              <a:rPr lang="ja-JP" altLang="en-US" sz="1000" dirty="0"/>
              <a:t>　「安全教室指導用教材」は、インターネット安全教室での利用を目的に独立行政法人情報処理推進機構（</a:t>
            </a:r>
            <a:r>
              <a:rPr lang="en-US" altLang="ja-JP" sz="1000" dirty="0"/>
              <a:t>IPA</a:t>
            </a:r>
            <a:r>
              <a:rPr lang="ja-JP" altLang="en-US" sz="1000" dirty="0"/>
              <a:t>）（以下「</a:t>
            </a:r>
            <a:r>
              <a:rPr lang="en-US" altLang="ja-JP" sz="1000" dirty="0"/>
              <a:t>IPA</a:t>
            </a:r>
            <a:r>
              <a:rPr lang="ja-JP" altLang="en-US" sz="1000" dirty="0"/>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br>
            <a:r>
              <a:rPr lang="ja-JP" altLang="en-US" sz="1000" dirty="0"/>
              <a:t>　</a:t>
            </a:r>
            <a:r>
              <a:rPr lang="en-US" altLang="ja-JP" sz="1000" dirty="0"/>
              <a:t>IPA</a:t>
            </a:r>
            <a:r>
              <a:rPr lang="ja-JP" altLang="en-US" sz="1000" dirty="0"/>
              <a:t>は、本利用規約に同意いただくことを条件として、「安全教室指導用教材」の利用を無償で許諾します。有償セミナー等での利用を希望する場合は、事前に </a:t>
            </a:r>
            <a:r>
              <a:rPr lang="en-US" altLang="ja-JP" sz="1000" dirty="0"/>
              <a:t>IPA </a:t>
            </a:r>
            <a:r>
              <a:rPr lang="ja-JP" altLang="en-US" sz="1000" dirty="0"/>
              <a:t>に申し出て別途許諾を得てください。</a:t>
            </a:r>
          </a:p>
          <a:p>
            <a:pPr marL="228600" indent="-228600">
              <a:lnSpc>
                <a:spcPct val="100000"/>
              </a:lnSpc>
              <a:spcBef>
                <a:spcPts val="600"/>
              </a:spcBef>
              <a:buFont typeface="+mj-lt"/>
              <a:buAutoNum type="arabicPeriod"/>
            </a:pPr>
            <a:r>
              <a:rPr lang="ja-JP" altLang="en-US" sz="1000" dirty="0"/>
              <a:t> 「安全教室指導用教材」に関する著作権その他すべての権利は独立行政法人情報処理推進機構（</a:t>
            </a:r>
            <a:r>
              <a:rPr lang="en-US" altLang="ja-JP" sz="1000" dirty="0"/>
              <a:t>IPA</a:t>
            </a:r>
            <a:r>
              <a:rPr lang="ja-JP" altLang="en-US" sz="1000" dirty="0"/>
              <a:t>）が保有しており、国際条約、著作権法その他の法律により保護されています。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「安全教室指導用教材」は、情報セキュリティや情報モラルの教育、普及の目的に限り、無償の授業、各種セミナーや研修等にご利用いただけます。</a:t>
            </a:r>
            <a:endParaRPr lang="en-US" altLang="ja-JP" sz="1000" dirty="0"/>
          </a:p>
          <a:p>
            <a:pPr marL="228600" indent="-228600">
              <a:lnSpc>
                <a:spcPct val="100000"/>
              </a:lnSpc>
              <a:spcBef>
                <a:spcPts val="600"/>
              </a:spcBef>
              <a:buFont typeface="+mj-lt"/>
              <a:buAutoNum type="arabicPeriod"/>
            </a:pPr>
            <a:r>
              <a:rPr lang="ja-JP" altLang="en-US" sz="1000" dirty="0"/>
              <a:t>必要な範囲での複製（生徒等受講者への配布のための複製を含む。）は可能とします。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t>いかなる形で利用する場合においても「安全教室指導用教材」を利用する際は、出典（</a:t>
            </a:r>
            <a:r>
              <a:rPr lang="en-US" altLang="ja-JP" sz="1000" dirty="0"/>
              <a:t>IPA</a:t>
            </a:r>
            <a:r>
              <a:rPr lang="ja-JP" altLang="en-US" sz="1000" dirty="0"/>
              <a:t>の名称、資料名（「安全教室指導用教材」）、</a:t>
            </a:r>
            <a:r>
              <a:rPr lang="en-US" altLang="ja-JP" sz="1000" dirty="0"/>
              <a:t>URL</a:t>
            </a:r>
            <a:r>
              <a:rPr lang="ja-JP" altLang="en-US" sz="1000" dirty="0"/>
              <a:t>等）を容易に判る態様で明記または明示してください。</a:t>
            </a:r>
          </a:p>
          <a:p>
            <a:pPr marL="228600" indent="-228600">
              <a:lnSpc>
                <a:spcPct val="100000"/>
              </a:lnSpc>
              <a:spcBef>
                <a:spcPts val="600"/>
              </a:spcBef>
              <a:buFont typeface="+mj-lt"/>
              <a:buAutoNum type="arabicPeriod"/>
            </a:pPr>
            <a:r>
              <a:rPr lang="ja-JP" altLang="en-US" sz="1000" dirty="0"/>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t>「安全教室指導用教材」で提供する情報の正確性、信頼性、網羅性及び完全性については、</a:t>
            </a:r>
            <a:r>
              <a:rPr lang="en-US" altLang="ja-JP" sz="1000" dirty="0"/>
              <a:t>IPA</a:t>
            </a:r>
            <a:r>
              <a:rPr lang="ja-JP" altLang="en-US" sz="1000" dirty="0"/>
              <a:t>が保証するものではありません。</a:t>
            </a:r>
          </a:p>
          <a:p>
            <a:pPr marL="228600" indent="-228600">
              <a:lnSpc>
                <a:spcPct val="100000"/>
              </a:lnSpc>
              <a:spcBef>
                <a:spcPts val="600"/>
              </a:spcBef>
              <a:buFont typeface="+mj-lt"/>
              <a:buAutoNum type="arabicPeriod"/>
            </a:pPr>
            <a:r>
              <a:rPr lang="ja-JP" altLang="en-US" sz="1000" dirty="0"/>
              <a:t>「安全教室指導用教材」のファイルをダウンロードすることまたは利用したこと等により生じるいかなる損害（他人に対して責任を負う場合を含む。）についても</a:t>
            </a:r>
            <a:r>
              <a:rPr lang="en-US" altLang="ja-JP" sz="1000" dirty="0"/>
              <a:t>IPA</a:t>
            </a:r>
            <a:r>
              <a:rPr lang="ja-JP" altLang="en-US" sz="1000" dirty="0"/>
              <a:t>は何ら責任を負いません。</a:t>
            </a:r>
          </a:p>
          <a:p>
            <a:pPr marL="228600" indent="-228600">
              <a:lnSpc>
                <a:spcPct val="100000"/>
              </a:lnSpc>
              <a:spcBef>
                <a:spcPts val="600"/>
              </a:spcBef>
              <a:buFont typeface="+mj-lt"/>
              <a:buAutoNum type="arabicPeriod"/>
            </a:pPr>
            <a:r>
              <a:rPr lang="ja-JP" altLang="en-US" sz="1000" dirty="0"/>
              <a:t>本利用規約は予告なく改正する場合があります。その場合、改正後の内容は、それが</a:t>
            </a:r>
            <a:r>
              <a:rPr lang="en-US" altLang="ja-JP" sz="1000" dirty="0"/>
              <a:t>IPA</a:t>
            </a:r>
            <a:r>
              <a:rPr lang="ja-JP" altLang="en-US" sz="1000" dirty="0"/>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t>「安全教室指導用教材」及び本利用規約に関する質問は、</a:t>
            </a:r>
            <a:r>
              <a:rPr lang="en-US" altLang="ja-JP" sz="1000" dirty="0"/>
              <a:t>net-anzen@ipa.go.jp</a:t>
            </a:r>
            <a:r>
              <a:rPr lang="ja-JP" altLang="en-US" sz="1000" dirty="0"/>
              <a:t>までお寄せください。なお、</a:t>
            </a:r>
            <a:r>
              <a:rPr lang="en-US" altLang="ja-JP" sz="1000" dirty="0"/>
              <a:t>IPA</a:t>
            </a:r>
            <a:r>
              <a:rPr lang="ja-JP" altLang="en-US" sz="1000" dirty="0"/>
              <a:t>からの応答等は、その業務に支障のない範囲内とさせていただきます。</a:t>
            </a:r>
            <a:endParaRPr lang="ja-JP" altLang="ja-JP" sz="500" dirty="0"/>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rPr>
              <a:t>※</a:t>
            </a:r>
            <a:r>
              <a:rPr kumimoji="1" lang="ja-JP" altLang="en-US" sz="1200" dirty="0">
                <a:solidFill>
                  <a:srgbClr val="FF0000"/>
                </a:solidFill>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ja-JP" altLang="en-US" sz="4800" dirty="0">
                <a:solidFill>
                  <a:prstClr val="black"/>
                </a:solidFill>
                <a:latin typeface="メイリオ"/>
              </a:rPr>
              <a:t>みんなで考える。</a:t>
            </a:r>
            <a:br>
              <a:rPr lang="en-US" altLang="ja-JP" sz="4800" dirty="0">
                <a:solidFill>
                  <a:prstClr val="black"/>
                </a:solidFill>
                <a:latin typeface="メイリオ"/>
              </a:rPr>
            </a:br>
            <a:r>
              <a:rPr lang="ja-JP" altLang="en-US" sz="4000" dirty="0">
                <a:solidFill>
                  <a:prstClr val="black"/>
                </a:solidFill>
                <a:latin typeface="メイリオ"/>
              </a:rPr>
              <a:t>情報モラル、情報セキュリティ</a:t>
            </a:r>
            <a:r>
              <a:rPr lang="ja-JP" altLang="en-US" sz="4800" dirty="0">
                <a:solidFill>
                  <a:prstClr val="black"/>
                </a:solidFill>
                <a:latin typeface="メイリオ"/>
              </a:rPr>
              <a:t>　　（ワークショップ）</a:t>
            </a:r>
            <a:br>
              <a:rPr lang="ja-JP" altLang="en-US" sz="4800" dirty="0">
                <a:solidFill>
                  <a:prstClr val="black"/>
                </a:solidFill>
                <a:latin typeface="メイリオ"/>
              </a:rPr>
            </a:br>
            <a:r>
              <a:rPr lang="en-US" altLang="ja-JP" sz="4800" dirty="0">
                <a:solidFill>
                  <a:prstClr val="black"/>
                </a:solidFill>
                <a:latin typeface="メイリオ"/>
              </a:rPr>
              <a:t>【18】</a:t>
            </a:r>
            <a:br>
              <a:rPr lang="en-US" altLang="ja-JP" sz="4800" dirty="0">
                <a:solidFill>
                  <a:prstClr val="black"/>
                </a:solidFill>
                <a:latin typeface="メイリオ"/>
              </a:rPr>
            </a:br>
            <a:r>
              <a:rPr lang="ja-JP" altLang="en-US" sz="4400" dirty="0">
                <a:solidFill>
                  <a:prstClr val="black"/>
                </a:solidFill>
                <a:latin typeface="メイリオ"/>
              </a:rPr>
              <a:t>「ひょうごをつくろう！」</a:t>
            </a:r>
            <a:br>
              <a:rPr lang="en-US" altLang="ja-JP" sz="3200" dirty="0">
                <a:solidFill>
                  <a:prstClr val="black"/>
                </a:solidFill>
                <a:latin typeface="メイリオ"/>
              </a:rPr>
            </a:br>
            <a:endParaRPr kumimoji="1" lang="ja-JP" altLang="en-US" sz="2000" dirty="0"/>
          </a:p>
        </p:txBody>
      </p:sp>
      <p:sp>
        <p:nvSpPr>
          <p:cNvPr id="6" name="コンテンツ プレースホルダー 5"/>
          <p:cNvSpPr>
            <a:spLocks noGrp="1"/>
          </p:cNvSpPr>
          <p:nvPr>
            <p:ph sz="half" idx="1"/>
          </p:nvPr>
        </p:nvSpPr>
        <p:spPr>
          <a:xfrm>
            <a:off x="4602732" y="6277787"/>
            <a:ext cx="4619918" cy="748620"/>
          </a:xfrm>
        </p:spPr>
        <p:txBody>
          <a:bodyPr/>
          <a:lstStyle/>
          <a:p>
            <a:r>
              <a:rPr kumimoji="1" lang="ja-JP" altLang="en-US" dirty="0"/>
              <a:t>対象：小学校</a:t>
            </a:r>
            <a:r>
              <a:rPr kumimoji="1" lang="en-US" altLang="ja-JP" dirty="0"/>
              <a:t>1</a:t>
            </a:r>
            <a:r>
              <a:rPr kumimoji="1" lang="ja-JP" altLang="en-US" dirty="0"/>
              <a:t>年生</a:t>
            </a:r>
            <a:r>
              <a:rPr lang="ja-JP" altLang="en-US" dirty="0"/>
              <a:t>～</a:t>
            </a:r>
            <a:r>
              <a:rPr kumimoji="1" lang="en-US" altLang="ja-JP" dirty="0"/>
              <a:t>3</a:t>
            </a:r>
            <a:r>
              <a:rPr kumimoji="1" lang="ja-JP" altLang="en-US" dirty="0"/>
              <a:t>年生</a:t>
            </a:r>
          </a:p>
        </p:txBody>
      </p:sp>
    </p:spTree>
    <p:extLst>
      <p:ext uri="{BB962C8B-B14F-4D97-AF65-F5344CB8AC3E}">
        <p14:creationId xmlns:p14="http://schemas.microsoft.com/office/powerpoint/2010/main" val="4182390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0"/>
            <a:ext cx="9046723" cy="767627"/>
          </a:xfrm>
          <a:solidFill>
            <a:schemeClr val="accent2">
              <a:lumMod val="20000"/>
              <a:lumOff val="80000"/>
            </a:schemeClr>
          </a:solidFill>
          <a:ln w="28575">
            <a:noFill/>
          </a:ln>
        </p:spPr>
        <p:txBody>
          <a:bodyPr>
            <a:normAutofit/>
          </a:bodyPr>
          <a:lstStyle/>
          <a:p>
            <a:pPr algn="ctr"/>
            <a:r>
              <a:rPr kumimoji="1" lang="ja-JP" altLang="en-US" sz="2400" dirty="0"/>
              <a:t>本教材の使用方法　</a:t>
            </a:r>
            <a:r>
              <a:rPr lang="ja-JP" altLang="en-US" sz="2400" dirty="0"/>
              <a:t>みんなで考える。</a:t>
            </a:r>
            <a:br>
              <a:rPr lang="ja-JP" altLang="en-US" sz="2400" dirty="0"/>
            </a:br>
            <a:r>
              <a:rPr lang="ja-JP" altLang="en-US" sz="2400" dirty="0"/>
              <a:t>情報モラル、情報セキュリティ</a:t>
            </a:r>
            <a:r>
              <a:rPr lang="en-US" altLang="ja-JP" sz="2400" dirty="0"/>
              <a:t>【18】</a:t>
            </a:r>
            <a:r>
              <a:rPr lang="ja-JP" altLang="en-US" sz="2400" dirty="0"/>
              <a:t>小学校</a:t>
            </a:r>
            <a:r>
              <a:rPr lang="en-US" altLang="ja-JP" sz="2400" dirty="0"/>
              <a:t>1</a:t>
            </a:r>
            <a:r>
              <a:rPr lang="ja-JP" altLang="en-US" sz="2400"/>
              <a:t>先生</a:t>
            </a:r>
            <a:r>
              <a:rPr lang="en-US" altLang="ja-JP" sz="2400"/>
              <a:t>~</a:t>
            </a:r>
            <a:r>
              <a:rPr lang="en-US" altLang="ja-JP" sz="2400" dirty="0"/>
              <a:t>3</a:t>
            </a:r>
            <a:r>
              <a:rPr lang="ja-JP" altLang="en-US" sz="2400" dirty="0"/>
              <a:t>年生</a:t>
            </a:r>
            <a:endParaRPr kumimoji="1" lang="ja-JP" altLang="en-US" sz="2400" dirty="0"/>
          </a:p>
        </p:txBody>
      </p:sp>
      <p:sp>
        <p:nvSpPr>
          <p:cNvPr id="3" name="タイトル 1"/>
          <p:cNvSpPr txBox="1">
            <a:spLocks/>
          </p:cNvSpPr>
          <p:nvPr/>
        </p:nvSpPr>
        <p:spPr>
          <a:xfrm>
            <a:off x="102940" y="2221691"/>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本教材のねらい</a:t>
            </a:r>
          </a:p>
        </p:txBody>
      </p:sp>
      <p:sp>
        <p:nvSpPr>
          <p:cNvPr id="6" name="タイトル 1"/>
          <p:cNvSpPr txBox="1">
            <a:spLocks/>
          </p:cNvSpPr>
          <p:nvPr/>
        </p:nvSpPr>
        <p:spPr>
          <a:xfrm>
            <a:off x="102940" y="859057"/>
            <a:ext cx="8786544" cy="594482"/>
          </a:xfrm>
          <a:prstGeom prst="rect">
            <a:avLst/>
          </a:prstGeom>
          <a:ln w="28575">
            <a:solidFill>
              <a:schemeClr val="accent2"/>
            </a:solidFill>
          </a:ln>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10000"/>
              </a:lnSpc>
            </a:pPr>
            <a:r>
              <a:rPr lang="ja-JP" altLang="en-US" sz="2400" dirty="0">
                <a:solidFill>
                  <a:prstClr val="black"/>
                </a:solidFill>
              </a:rPr>
              <a:t>テーマ「みんなで考える。</a:t>
            </a:r>
            <a:br>
              <a:rPr lang="ja-JP" altLang="en-US" sz="2400" dirty="0">
                <a:solidFill>
                  <a:prstClr val="black"/>
                </a:solidFill>
              </a:rPr>
            </a:br>
            <a:r>
              <a:rPr lang="ja-JP" altLang="en-US" sz="2400" dirty="0">
                <a:solidFill>
                  <a:prstClr val="black"/>
                </a:solidFill>
              </a:rPr>
              <a:t>情報モラル、情報セキュリティ（ワークショップ）」　教材のねらい</a:t>
            </a:r>
          </a:p>
        </p:txBody>
      </p:sp>
      <p:sp>
        <p:nvSpPr>
          <p:cNvPr id="7" name="テキスト ボックス 6"/>
          <p:cNvSpPr txBox="1"/>
          <p:nvPr/>
        </p:nvSpPr>
        <p:spPr>
          <a:xfrm>
            <a:off x="45396" y="1527680"/>
            <a:ext cx="8494633" cy="646331"/>
          </a:xfrm>
          <a:prstGeom prst="rect">
            <a:avLst/>
          </a:prstGeom>
          <a:noFill/>
        </p:spPr>
        <p:txBody>
          <a:bodyPr wrap="none" rtlCol="0">
            <a:spAutoFit/>
          </a:bodyPr>
          <a:lstStyle/>
          <a:p>
            <a:r>
              <a:rPr lang="ja-JP" altLang="en-US" dirty="0">
                <a:solidFill>
                  <a:prstClr val="black"/>
                </a:solidFill>
              </a:rPr>
              <a:t>情報モラル、情報セキュリティを学び、考えた上で自分の為に、また人に伝える</a:t>
            </a:r>
            <a:endParaRPr lang="en-US" altLang="ja-JP" dirty="0">
              <a:solidFill>
                <a:prstClr val="black"/>
              </a:solidFill>
            </a:endParaRPr>
          </a:p>
          <a:p>
            <a:r>
              <a:rPr lang="ja-JP" altLang="en-US" dirty="0">
                <a:solidFill>
                  <a:prstClr val="black"/>
                </a:solidFill>
              </a:rPr>
              <a:t>為に標語を作成するワーク。標語を作る上でのポイントや注意点を学ぶ。</a:t>
            </a:r>
            <a:endParaRPr lang="en-US" altLang="ja-JP" dirty="0">
              <a:solidFill>
                <a:prstClr val="black"/>
              </a:solidFill>
            </a:endParaRPr>
          </a:p>
        </p:txBody>
      </p:sp>
      <p:sp>
        <p:nvSpPr>
          <p:cNvPr id="8" name="タイトル 1"/>
          <p:cNvSpPr txBox="1">
            <a:spLocks/>
          </p:cNvSpPr>
          <p:nvPr/>
        </p:nvSpPr>
        <p:spPr>
          <a:xfrm>
            <a:off x="102940" y="3523542"/>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指導のポイント</a:t>
            </a:r>
          </a:p>
        </p:txBody>
      </p:sp>
      <p:sp>
        <p:nvSpPr>
          <p:cNvPr id="10" name="テキスト ボックス 9"/>
          <p:cNvSpPr txBox="1"/>
          <p:nvPr/>
        </p:nvSpPr>
        <p:spPr>
          <a:xfrm>
            <a:off x="102940" y="3993801"/>
            <a:ext cx="8844088" cy="1477328"/>
          </a:xfrm>
          <a:prstGeom prst="rect">
            <a:avLst/>
          </a:prstGeom>
          <a:noFill/>
        </p:spPr>
        <p:txBody>
          <a:bodyPr wrap="square" rtlCol="0">
            <a:spAutoFit/>
          </a:bodyPr>
          <a:lstStyle/>
          <a:p>
            <a:r>
              <a:rPr lang="ja-JP" altLang="en-US" dirty="0">
                <a:solidFill>
                  <a:prstClr val="black"/>
                </a:solidFill>
              </a:rPr>
              <a:t>標語を作る上で、著作権、肖像権などのプライバシー権、商標権などに気を付けること。誤字脱字をなくすこと。人のまねをしないことを伝える。</a:t>
            </a:r>
            <a:endParaRPr lang="en-US" altLang="ja-JP" dirty="0">
              <a:solidFill>
                <a:prstClr val="black"/>
              </a:solidFill>
            </a:endParaRPr>
          </a:p>
          <a:p>
            <a:r>
              <a:rPr lang="ja-JP" altLang="en-US" dirty="0">
                <a:solidFill>
                  <a:prstClr val="black"/>
                </a:solidFill>
              </a:rPr>
              <a:t>学習の最後に標語を作成し、グループワークでお互いに作品を鑑賞する時間を作るなどの活動にも適している。</a:t>
            </a:r>
            <a:endParaRPr lang="en-US" altLang="ja-JP" dirty="0">
              <a:solidFill>
                <a:prstClr val="black"/>
              </a:solidFill>
            </a:endParaRPr>
          </a:p>
          <a:p>
            <a:r>
              <a:rPr lang="en-US" altLang="ja-JP" dirty="0">
                <a:solidFill>
                  <a:prstClr val="black"/>
                </a:solidFill>
              </a:rPr>
              <a:t>IPA</a:t>
            </a:r>
            <a:r>
              <a:rPr lang="ja-JP" altLang="en-US" dirty="0">
                <a:solidFill>
                  <a:prstClr val="black"/>
                </a:solidFill>
              </a:rPr>
              <a:t>の情報モラルセキュリティコンクールへの応募について勧めても良い。</a:t>
            </a:r>
            <a:endParaRPr lang="en-US" altLang="ja-JP" dirty="0">
              <a:solidFill>
                <a:prstClr val="black"/>
              </a:solidFill>
            </a:endParaRPr>
          </a:p>
        </p:txBody>
      </p:sp>
      <p:sp>
        <p:nvSpPr>
          <p:cNvPr id="13" name="テキスト ボックス 12"/>
          <p:cNvSpPr txBox="1"/>
          <p:nvPr/>
        </p:nvSpPr>
        <p:spPr>
          <a:xfrm>
            <a:off x="45396" y="2755390"/>
            <a:ext cx="8844088" cy="646331"/>
          </a:xfrm>
          <a:prstGeom prst="rect">
            <a:avLst/>
          </a:prstGeom>
          <a:noFill/>
        </p:spPr>
        <p:txBody>
          <a:bodyPr wrap="none" rtlCol="0">
            <a:spAutoFit/>
          </a:bodyPr>
          <a:lstStyle/>
          <a:p>
            <a:r>
              <a:rPr lang="ja-JP" altLang="en-US" dirty="0">
                <a:solidFill>
                  <a:prstClr val="black"/>
                </a:solidFill>
              </a:rPr>
              <a:t>標語って何だろう？から、標語を作るためのポイントを学ぶ。</a:t>
            </a:r>
            <a:endParaRPr lang="en-US" altLang="ja-JP" dirty="0">
              <a:solidFill>
                <a:prstClr val="black"/>
              </a:solidFill>
            </a:endParaRPr>
          </a:p>
          <a:p>
            <a:r>
              <a:rPr lang="en-US" altLang="ja-JP" dirty="0">
                <a:solidFill>
                  <a:prstClr val="black"/>
                </a:solidFill>
              </a:rPr>
              <a:t>1.</a:t>
            </a:r>
            <a:r>
              <a:rPr lang="ja-JP" altLang="en-US" dirty="0">
                <a:solidFill>
                  <a:prstClr val="black"/>
                </a:solidFill>
              </a:rPr>
              <a:t>テーマの設定　</a:t>
            </a:r>
            <a:r>
              <a:rPr lang="en-US" altLang="ja-JP" dirty="0">
                <a:solidFill>
                  <a:prstClr val="black"/>
                </a:solidFill>
              </a:rPr>
              <a:t>2.</a:t>
            </a:r>
            <a:r>
              <a:rPr lang="ja-JP" altLang="en-US" dirty="0">
                <a:solidFill>
                  <a:prstClr val="black"/>
                </a:solidFill>
              </a:rPr>
              <a:t>キーワード設定、また良い標語を鑑賞し、自分の標語を見直す。</a:t>
            </a:r>
            <a:endParaRPr lang="en-US" altLang="ja-JP" dirty="0">
              <a:solidFill>
                <a:prstClr val="black"/>
              </a:solidFill>
            </a:endParaRPr>
          </a:p>
        </p:txBody>
      </p:sp>
    </p:spTree>
    <p:extLst>
      <p:ext uri="{BB962C8B-B14F-4D97-AF65-F5344CB8AC3E}">
        <p14:creationId xmlns:p14="http://schemas.microsoft.com/office/powerpoint/2010/main" val="2338155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コンテンツ プレースホルダー 5"/>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flipH="1">
            <a:off x="7269703" y="4206151"/>
            <a:ext cx="1691051" cy="1512989"/>
          </a:xfrm>
        </p:spPr>
      </p:pic>
      <p:sp>
        <p:nvSpPr>
          <p:cNvPr id="5" name="タイトル 4"/>
          <p:cNvSpPr>
            <a:spLocks noGrp="1"/>
          </p:cNvSpPr>
          <p:nvPr>
            <p:ph type="title"/>
          </p:nvPr>
        </p:nvSpPr>
        <p:spPr/>
        <p:txBody>
          <a:bodyPr/>
          <a:lstStyle/>
          <a:p>
            <a:r>
              <a:rPr kumimoji="1" lang="ja-JP" altLang="en-US" dirty="0"/>
              <a:t>ひょうごってなに？</a:t>
            </a:r>
          </a:p>
        </p:txBody>
      </p:sp>
      <p:sp>
        <p:nvSpPr>
          <p:cNvPr id="7" name="テキスト ボックス 6"/>
          <p:cNvSpPr txBox="1"/>
          <p:nvPr/>
        </p:nvSpPr>
        <p:spPr>
          <a:xfrm>
            <a:off x="1109382" y="1379898"/>
            <a:ext cx="8453006" cy="1323439"/>
          </a:xfrm>
          <a:prstGeom prst="rect">
            <a:avLst/>
          </a:prstGeom>
          <a:noFill/>
        </p:spPr>
        <p:txBody>
          <a:bodyPr wrap="square" rtlCol="0">
            <a:spAutoFit/>
          </a:bodyPr>
          <a:lstStyle/>
          <a:p>
            <a:r>
              <a:rPr lang="ja-JP" altLang="en-US" sz="4000" dirty="0">
                <a:latin typeface="+mj-ea"/>
                <a:ea typeface="+mj-ea"/>
              </a:rPr>
              <a:t>つたえたいことを</a:t>
            </a:r>
            <a:endParaRPr lang="en-US" altLang="ja-JP" sz="4000" dirty="0">
              <a:latin typeface="+mj-ea"/>
              <a:ea typeface="+mj-ea"/>
            </a:endParaRPr>
          </a:p>
          <a:p>
            <a:r>
              <a:rPr lang="ja-JP" altLang="en-US" sz="4000" dirty="0">
                <a:latin typeface="+mj-ea"/>
                <a:ea typeface="+mj-ea"/>
              </a:rPr>
              <a:t>みじかいことばでまとめること。</a:t>
            </a:r>
            <a:endParaRPr lang="en-US" altLang="ja-JP" sz="4000" dirty="0">
              <a:latin typeface="+mj-ea"/>
              <a:ea typeface="+mj-ea"/>
            </a:endParaRPr>
          </a:p>
        </p:txBody>
      </p:sp>
      <p:sp>
        <p:nvSpPr>
          <p:cNvPr id="8" name="円形吹き出し 7"/>
          <p:cNvSpPr/>
          <p:nvPr/>
        </p:nvSpPr>
        <p:spPr>
          <a:xfrm rot="20872114">
            <a:off x="3619870" y="2640001"/>
            <a:ext cx="3763523" cy="2215892"/>
          </a:xfrm>
          <a:prstGeom prst="wedgeEllipseCallout">
            <a:avLst>
              <a:gd name="adj1" fmla="val 42376"/>
              <a:gd name="adj2" fmla="val 5021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j-ea"/>
                <a:ea typeface="+mj-ea"/>
              </a:rPr>
              <a:t>テンポもいいし、</a:t>
            </a:r>
            <a:endParaRPr kumimoji="1" lang="en-US" altLang="ja-JP" sz="2400" dirty="0">
              <a:solidFill>
                <a:schemeClr val="tx1"/>
              </a:solidFill>
              <a:latin typeface="+mj-ea"/>
              <a:ea typeface="+mj-ea"/>
            </a:endParaRPr>
          </a:p>
          <a:p>
            <a:pPr algn="ctr"/>
            <a:r>
              <a:rPr kumimoji="1" lang="ja-JP" altLang="en-US" sz="2400" dirty="0">
                <a:solidFill>
                  <a:schemeClr val="tx1"/>
                </a:solidFill>
                <a:latin typeface="+mj-ea"/>
                <a:ea typeface="+mj-ea"/>
              </a:rPr>
              <a:t>つたえたいことが</a:t>
            </a:r>
            <a:endParaRPr kumimoji="1" lang="en-US" altLang="ja-JP" sz="2400" dirty="0">
              <a:solidFill>
                <a:schemeClr val="tx1"/>
              </a:solidFill>
              <a:latin typeface="+mj-ea"/>
              <a:ea typeface="+mj-ea"/>
            </a:endParaRPr>
          </a:p>
          <a:p>
            <a:pPr algn="ctr"/>
            <a:r>
              <a:rPr lang="ja-JP" altLang="en-US" sz="2400" dirty="0">
                <a:solidFill>
                  <a:schemeClr val="tx1"/>
                </a:solidFill>
                <a:latin typeface="+mj-ea"/>
                <a:ea typeface="+mj-ea"/>
              </a:rPr>
              <a:t>よくわかるね。</a:t>
            </a:r>
            <a:endParaRPr kumimoji="1" lang="ja-JP" altLang="en-US" sz="2400" dirty="0">
              <a:solidFill>
                <a:schemeClr val="tx1"/>
              </a:solidFill>
              <a:latin typeface="+mj-ea"/>
              <a:ea typeface="+mj-ea"/>
            </a:endParaRPr>
          </a:p>
        </p:txBody>
      </p:sp>
      <p:pic>
        <p:nvPicPr>
          <p:cNvPr id="9" name="図 8"/>
          <p:cNvPicPr>
            <a:picLocks noChangeAspect="1"/>
          </p:cNvPicPr>
          <p:nvPr/>
        </p:nvPicPr>
        <p:blipFill>
          <a:blip r:embed="rId4"/>
          <a:stretch>
            <a:fillRect/>
          </a:stretch>
        </p:blipFill>
        <p:spPr>
          <a:xfrm>
            <a:off x="1109382" y="2703337"/>
            <a:ext cx="2247284" cy="3231329"/>
          </a:xfrm>
          <a:prstGeom prst="rect">
            <a:avLst/>
          </a:prstGeom>
          <a:solidFill>
            <a:srgbClr val="FFFFFF">
              <a:shade val="85000"/>
            </a:srgbClr>
          </a:solidFill>
          <a:ln w="190500" cap="rnd">
            <a:solidFill>
              <a:srgbClr val="FFC000"/>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0" name="正方形/長方形 9"/>
          <p:cNvSpPr/>
          <p:nvPr/>
        </p:nvSpPr>
        <p:spPr>
          <a:xfrm>
            <a:off x="3474355" y="5719140"/>
            <a:ext cx="5486399" cy="646331"/>
          </a:xfrm>
          <a:prstGeom prst="rect">
            <a:avLst/>
          </a:prstGeom>
        </p:spPr>
        <p:txBody>
          <a:bodyPr wrap="square">
            <a:spAutoFit/>
          </a:bodyPr>
          <a:lstStyle/>
          <a:p>
            <a:r>
              <a:rPr lang="ja-JP" altLang="en-US" sz="1200" dirty="0"/>
              <a:t>第</a:t>
            </a:r>
            <a:r>
              <a:rPr lang="en-US" altLang="ja-JP" sz="1200" dirty="0"/>
              <a:t>14</a:t>
            </a:r>
            <a:r>
              <a:rPr lang="ja-JP" altLang="en-US" sz="1200" dirty="0"/>
              <a:t>回</a:t>
            </a:r>
            <a:r>
              <a:rPr lang="en-US" altLang="ja-JP" sz="1200" dirty="0"/>
              <a:t>IPA</a:t>
            </a:r>
            <a:r>
              <a:rPr lang="ja-JP" altLang="en-US" sz="1200" dirty="0"/>
              <a:t>「ひろげよう情報モラル・セキュリティコンクール」</a:t>
            </a:r>
            <a:r>
              <a:rPr lang="en-US" altLang="ja-JP" sz="1200" dirty="0"/>
              <a:t>2018</a:t>
            </a:r>
            <a:r>
              <a:rPr lang="ja-JP" altLang="en-US" sz="1200" dirty="0"/>
              <a:t>　</a:t>
            </a:r>
            <a:endParaRPr lang="en-US" altLang="ja-JP" sz="1200" dirty="0"/>
          </a:p>
          <a:p>
            <a:r>
              <a:rPr lang="ja-JP" altLang="en-US" sz="1200" dirty="0"/>
              <a:t>標語部門　優秀賞</a:t>
            </a:r>
            <a:endParaRPr lang="en-US" altLang="zh-TW" sz="1200" dirty="0"/>
          </a:p>
          <a:p>
            <a:r>
              <a:rPr lang="zh-TW" altLang="en-US" sz="1200" dirty="0"/>
              <a:t>鹿児島県 鹿児島市立広木小学校 </a:t>
            </a:r>
            <a:r>
              <a:rPr lang="en-US" altLang="zh-TW" sz="1200" dirty="0"/>
              <a:t>1</a:t>
            </a:r>
            <a:r>
              <a:rPr lang="zh-TW" altLang="en-US" sz="1200" dirty="0"/>
              <a:t>年</a:t>
            </a:r>
            <a:r>
              <a:rPr lang="ja-JP" altLang="en-US" sz="1200" dirty="0"/>
              <a:t>（当時）</a:t>
            </a:r>
            <a:r>
              <a:rPr lang="zh-TW" altLang="en-US" sz="1200" dirty="0"/>
              <a:t>市前大樹 </a:t>
            </a:r>
            <a:r>
              <a:rPr lang="ja-JP" altLang="en-US" sz="1200" dirty="0"/>
              <a:t>さん</a:t>
            </a:r>
            <a:endParaRPr lang="zh-TW" altLang="en-US" sz="1200" dirty="0"/>
          </a:p>
        </p:txBody>
      </p:sp>
      <p:sp>
        <p:nvSpPr>
          <p:cNvPr id="11" name="正方形/長方形 10"/>
          <p:cNvSpPr/>
          <p:nvPr/>
        </p:nvSpPr>
        <p:spPr>
          <a:xfrm>
            <a:off x="4875256" y="6381196"/>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2536248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187578" y="1659004"/>
            <a:ext cx="8869335" cy="3822895"/>
          </a:xfrm>
        </p:spPr>
        <p:txBody>
          <a:bodyPr vert="horz" anchor="ctr">
            <a:normAutofit/>
          </a:bodyPr>
          <a:lstStyle/>
          <a:p>
            <a:r>
              <a:rPr lang="ja-JP" altLang="en-US" sz="5400" dirty="0">
                <a:latin typeface="+mj-ea"/>
              </a:rPr>
              <a:t>ひょうごをつくってみよう</a:t>
            </a:r>
            <a:endParaRPr kumimoji="1" lang="ja-JP" altLang="en-US" sz="5400" dirty="0">
              <a:latin typeface="+mj-ea"/>
            </a:endParaRPr>
          </a:p>
        </p:txBody>
      </p:sp>
    </p:spTree>
    <p:extLst>
      <p:ext uri="{BB962C8B-B14F-4D97-AF65-F5344CB8AC3E}">
        <p14:creationId xmlns:p14="http://schemas.microsoft.com/office/powerpoint/2010/main" val="2560732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203166" y="1700887"/>
            <a:ext cx="9275804" cy="4351338"/>
          </a:xfrm>
        </p:spPr>
        <p:txBody>
          <a:bodyPr>
            <a:normAutofit/>
          </a:bodyPr>
          <a:lstStyle/>
          <a:p>
            <a:pPr marL="0" indent="0">
              <a:buNone/>
            </a:pPr>
            <a:r>
              <a:rPr lang="ja-JP" altLang="en-US" dirty="0">
                <a:latin typeface="+mj-ea"/>
                <a:ea typeface="+mj-ea"/>
              </a:rPr>
              <a:t>・「インターネットあんぜんきょうしつ」</a:t>
            </a:r>
            <a:endParaRPr lang="en-US" altLang="ja-JP" dirty="0">
              <a:latin typeface="+mj-ea"/>
              <a:ea typeface="+mj-ea"/>
            </a:endParaRPr>
          </a:p>
          <a:p>
            <a:pPr marL="0" indent="0">
              <a:buNone/>
            </a:pPr>
            <a:r>
              <a:rPr lang="ja-JP" altLang="en-US" dirty="0">
                <a:latin typeface="+mj-ea"/>
                <a:ea typeface="+mj-ea"/>
              </a:rPr>
              <a:t>　をきいて</a:t>
            </a:r>
            <a:r>
              <a:rPr lang="en-US" altLang="ja-JP" dirty="0">
                <a:latin typeface="+mj-ea"/>
                <a:ea typeface="+mj-ea"/>
              </a:rPr>
              <a:t>…</a:t>
            </a:r>
          </a:p>
          <a:p>
            <a:pPr marL="0" indent="0">
              <a:buNone/>
            </a:pPr>
            <a:r>
              <a:rPr lang="ja-JP" altLang="en-US" sz="4000" dirty="0">
                <a:latin typeface="+mj-ea"/>
                <a:ea typeface="+mj-ea"/>
              </a:rPr>
              <a:t>・大せつだとおもったこと。</a:t>
            </a:r>
          </a:p>
          <a:p>
            <a:pPr marL="0" indent="0">
              <a:buNone/>
            </a:pPr>
            <a:r>
              <a:rPr lang="ja-JP" altLang="en-US" sz="4000" dirty="0">
                <a:latin typeface="+mj-ea"/>
                <a:ea typeface="+mj-ea"/>
              </a:rPr>
              <a:t>・気をつけたいとおもったこと。</a:t>
            </a:r>
            <a:endParaRPr kumimoji="1" lang="ja-JP" altLang="en-US" sz="4000" dirty="0">
              <a:latin typeface="+mj-ea"/>
              <a:ea typeface="+mj-ea"/>
            </a:endParaRPr>
          </a:p>
        </p:txBody>
      </p:sp>
      <p:sp>
        <p:nvSpPr>
          <p:cNvPr id="4" name="タイトル 3"/>
          <p:cNvSpPr>
            <a:spLocks noGrp="1"/>
          </p:cNvSpPr>
          <p:nvPr>
            <p:ph type="title"/>
          </p:nvPr>
        </p:nvSpPr>
        <p:spPr/>
        <p:txBody>
          <a:bodyPr/>
          <a:lstStyle/>
          <a:p>
            <a:r>
              <a:rPr kumimoji="1" lang="en-US" altLang="ja-JP" dirty="0"/>
              <a:t>1.</a:t>
            </a:r>
            <a:r>
              <a:rPr kumimoji="1" lang="ja-JP" altLang="en-US" dirty="0"/>
              <a:t> テーマをきめよう</a:t>
            </a:r>
          </a:p>
        </p:txBody>
      </p:sp>
      <p:sp>
        <p:nvSpPr>
          <p:cNvPr id="6" name="四角形: 対角を丸める 9">
            <a:extLst>
              <a:ext uri="{FF2B5EF4-FFF2-40B4-BE49-F238E27FC236}">
                <a16:creationId xmlns:a16="http://schemas.microsoft.com/office/drawing/2014/main" id="{7E6C944B-2845-4E5E-A5EB-716F1B7EEE03}"/>
              </a:ext>
            </a:extLst>
          </p:cNvPr>
          <p:cNvSpPr/>
          <p:nvPr/>
        </p:nvSpPr>
        <p:spPr>
          <a:xfrm flipH="1">
            <a:off x="1072754" y="4734606"/>
            <a:ext cx="7331255" cy="1359554"/>
          </a:xfrm>
          <a:prstGeom prst="round2Diag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mj-ea"/>
                <a:ea typeface="+mj-ea"/>
              </a:rPr>
              <a:t>つたえたいことを１つえらぼう。</a:t>
            </a:r>
          </a:p>
        </p:txBody>
      </p:sp>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886" y="4463989"/>
            <a:ext cx="1073062" cy="1089181"/>
          </a:xfrm>
          <a:prstGeom prst="rect">
            <a:avLst/>
          </a:prstGeom>
        </p:spPr>
      </p:pic>
      <p:pic>
        <p:nvPicPr>
          <p:cNvPr id="8" name="図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7289" y="5511235"/>
            <a:ext cx="1402661" cy="1081981"/>
          </a:xfrm>
          <a:prstGeom prst="rect">
            <a:avLst/>
          </a:prstGeom>
        </p:spPr>
      </p:pic>
    </p:spTree>
    <p:extLst>
      <p:ext uri="{BB962C8B-B14F-4D97-AF65-F5344CB8AC3E}">
        <p14:creationId xmlns:p14="http://schemas.microsoft.com/office/powerpoint/2010/main" val="1896032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9866" y="4968471"/>
            <a:ext cx="1327407" cy="1693167"/>
          </a:xfrm>
          <a:prstGeom prst="rect">
            <a:avLst/>
          </a:prstGeom>
        </p:spPr>
      </p:pic>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0928" y="4647191"/>
            <a:ext cx="1642875" cy="1513335"/>
          </a:xfrm>
          <a:prstGeom prst="rect">
            <a:avLst/>
          </a:prstGeom>
        </p:spPr>
      </p:pic>
      <p:sp>
        <p:nvSpPr>
          <p:cNvPr id="2" name="コンテンツ プレースホルダー 1"/>
          <p:cNvSpPr>
            <a:spLocks noGrp="1"/>
          </p:cNvSpPr>
          <p:nvPr>
            <p:ph sz="half" idx="1"/>
          </p:nvPr>
        </p:nvSpPr>
        <p:spPr>
          <a:xfrm>
            <a:off x="468873" y="1751485"/>
            <a:ext cx="8465923" cy="4351338"/>
          </a:xfrm>
        </p:spPr>
        <p:txBody>
          <a:bodyPr/>
          <a:lstStyle/>
          <a:p>
            <a:pPr marL="0" indent="0">
              <a:buNone/>
            </a:pPr>
            <a:r>
              <a:rPr lang="ja-JP" altLang="en-US" dirty="0"/>
              <a:t>・パソコン</a:t>
            </a:r>
            <a:r>
              <a:rPr lang="en-US" altLang="ja-JP" dirty="0"/>
              <a:t>			</a:t>
            </a:r>
            <a:r>
              <a:rPr lang="ja-JP" altLang="en-US" dirty="0"/>
              <a:t>・ルール　　　　　</a:t>
            </a:r>
          </a:p>
          <a:p>
            <a:pPr marL="0" indent="0">
              <a:buNone/>
            </a:pPr>
            <a:r>
              <a:rPr lang="ja-JP" altLang="en-US" dirty="0"/>
              <a:t>・スマートフォン </a:t>
            </a:r>
            <a:r>
              <a:rPr lang="en-US" altLang="ja-JP" dirty="0"/>
              <a:t>	</a:t>
            </a:r>
            <a:r>
              <a:rPr lang="ja-JP" altLang="en-US" dirty="0"/>
              <a:t>・ウイルス</a:t>
            </a:r>
            <a:endParaRPr lang="en-US" altLang="ja-JP" dirty="0"/>
          </a:p>
          <a:p>
            <a:pPr marL="0" indent="0">
              <a:buNone/>
            </a:pPr>
            <a:r>
              <a:rPr lang="ja-JP" altLang="en-US" dirty="0"/>
              <a:t>・パスワード　　 </a:t>
            </a:r>
            <a:r>
              <a:rPr lang="en-US" altLang="ja-JP" dirty="0"/>
              <a:t>	</a:t>
            </a:r>
            <a:r>
              <a:rPr lang="ja-JP" altLang="en-US" dirty="0"/>
              <a:t>・オンライン                                            　     </a:t>
            </a:r>
          </a:p>
          <a:p>
            <a:pPr marL="0" indent="0">
              <a:buNone/>
            </a:pPr>
            <a:r>
              <a:rPr lang="ja-JP" altLang="en-US" dirty="0"/>
              <a:t>                                        　　　など</a:t>
            </a:r>
            <a:r>
              <a:rPr lang="en-US" altLang="ja-JP" dirty="0"/>
              <a:t>…… </a:t>
            </a:r>
            <a:endParaRPr kumimoji="1" lang="ja-JP" altLang="en-US" dirty="0"/>
          </a:p>
        </p:txBody>
      </p:sp>
      <p:sp>
        <p:nvSpPr>
          <p:cNvPr id="3" name="タイトル 2"/>
          <p:cNvSpPr>
            <a:spLocks noGrp="1"/>
          </p:cNvSpPr>
          <p:nvPr>
            <p:ph type="title"/>
          </p:nvPr>
        </p:nvSpPr>
        <p:spPr/>
        <p:txBody>
          <a:bodyPr/>
          <a:lstStyle/>
          <a:p>
            <a:r>
              <a:rPr kumimoji="1" lang="en-US" altLang="ja-JP" dirty="0"/>
              <a:t>2.</a:t>
            </a:r>
            <a:r>
              <a:rPr kumimoji="1" lang="ja-JP" altLang="en-US" dirty="0"/>
              <a:t>キーワードをきめよう</a:t>
            </a:r>
          </a:p>
        </p:txBody>
      </p:sp>
      <p:sp>
        <p:nvSpPr>
          <p:cNvPr id="4" name="円形吹き出し 3"/>
          <p:cNvSpPr/>
          <p:nvPr/>
        </p:nvSpPr>
        <p:spPr>
          <a:xfrm>
            <a:off x="1881219" y="3619047"/>
            <a:ext cx="3826079" cy="1340778"/>
          </a:xfrm>
          <a:prstGeom prst="wedgeEllipseCallout">
            <a:avLst>
              <a:gd name="adj1" fmla="val -48215"/>
              <a:gd name="adj2" fmla="val 4564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テーマにあ</a:t>
            </a:r>
            <a:r>
              <a:rPr lang="ja-JP" altLang="en-US" sz="2400" dirty="0">
                <a:solidFill>
                  <a:schemeClr val="tx1"/>
                </a:solidFill>
              </a:rPr>
              <a:t>う</a:t>
            </a:r>
            <a:br>
              <a:rPr kumimoji="1" lang="en-US" altLang="ja-JP" sz="2400" dirty="0">
                <a:solidFill>
                  <a:schemeClr val="tx1"/>
                </a:solidFill>
              </a:rPr>
            </a:br>
            <a:r>
              <a:rPr lang="ja-JP" altLang="en-US" sz="2400" dirty="0">
                <a:solidFill>
                  <a:schemeClr val="tx1"/>
                </a:solidFill>
              </a:rPr>
              <a:t>ことば</a:t>
            </a:r>
            <a:r>
              <a:rPr kumimoji="1" lang="ja-JP" altLang="en-US" sz="2400" dirty="0">
                <a:solidFill>
                  <a:schemeClr val="tx1"/>
                </a:solidFill>
              </a:rPr>
              <a:t>をえらぼう。</a:t>
            </a:r>
          </a:p>
        </p:txBody>
      </p:sp>
      <p:sp>
        <p:nvSpPr>
          <p:cNvPr id="5" name="円形吹き出し 4"/>
          <p:cNvSpPr/>
          <p:nvPr/>
        </p:nvSpPr>
        <p:spPr>
          <a:xfrm>
            <a:off x="3794259" y="4968471"/>
            <a:ext cx="3470740" cy="1340778"/>
          </a:xfrm>
          <a:prstGeom prst="wedgeEllipseCallout">
            <a:avLst>
              <a:gd name="adj1" fmla="val 59832"/>
              <a:gd name="adj2" fmla="val 5411"/>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ほか</a:t>
            </a:r>
            <a:r>
              <a:rPr kumimoji="1" lang="ja-JP" altLang="en-US" sz="2400" dirty="0">
                <a:solidFill>
                  <a:schemeClr val="tx1"/>
                </a:solidFill>
              </a:rPr>
              <a:t>にも</a:t>
            </a:r>
            <a:endParaRPr kumimoji="1" lang="en-US" altLang="ja-JP" sz="2400" dirty="0">
              <a:solidFill>
                <a:schemeClr val="tx1"/>
              </a:solidFill>
            </a:endParaRPr>
          </a:p>
          <a:p>
            <a:pPr algn="ctr"/>
            <a:r>
              <a:rPr lang="ja-JP" altLang="en-US" sz="2400" dirty="0">
                <a:solidFill>
                  <a:schemeClr val="tx1"/>
                </a:solidFill>
              </a:rPr>
              <a:t>ありそうだね！</a:t>
            </a:r>
            <a:endParaRPr kumimoji="1" lang="ja-JP" altLang="en-US" sz="2400" dirty="0">
              <a:solidFill>
                <a:schemeClr val="tx1"/>
              </a:solidFill>
            </a:endParaRPr>
          </a:p>
        </p:txBody>
      </p:sp>
    </p:spTree>
    <p:extLst>
      <p:ext uri="{BB962C8B-B14F-4D97-AF65-F5344CB8AC3E}">
        <p14:creationId xmlns:p14="http://schemas.microsoft.com/office/powerpoint/2010/main" val="2774048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p:txBody>
          <a:bodyPr>
            <a:normAutofit/>
          </a:bodyPr>
          <a:lstStyle/>
          <a:p>
            <a:pPr marL="0" indent="0">
              <a:buNone/>
            </a:pPr>
            <a:r>
              <a:rPr lang="ja-JP" altLang="en-US" sz="4400" dirty="0"/>
              <a:t>キーワードをちゅう</a:t>
            </a:r>
            <a:r>
              <a:rPr lang="ja-JP" altLang="en-US" sz="4400" dirty="0" err="1"/>
              <a:t>しんに</a:t>
            </a:r>
            <a:r>
              <a:rPr lang="ja-JP" altLang="en-US" sz="4400" dirty="0"/>
              <a:t>、</a:t>
            </a:r>
            <a:br>
              <a:rPr lang="en-US" altLang="ja-JP" sz="4400" dirty="0"/>
            </a:br>
            <a:r>
              <a:rPr lang="ja-JP" altLang="en-US" sz="4400" dirty="0"/>
              <a:t>じぶんの気もちをまとめよう。</a:t>
            </a:r>
          </a:p>
        </p:txBody>
      </p:sp>
      <p:sp>
        <p:nvSpPr>
          <p:cNvPr id="3" name="タイトル 2"/>
          <p:cNvSpPr>
            <a:spLocks noGrp="1"/>
          </p:cNvSpPr>
          <p:nvPr>
            <p:ph type="title"/>
          </p:nvPr>
        </p:nvSpPr>
        <p:spPr/>
        <p:txBody>
          <a:bodyPr/>
          <a:lstStyle/>
          <a:p>
            <a:r>
              <a:rPr kumimoji="1" lang="en-US" altLang="ja-JP" dirty="0"/>
              <a:t>3.</a:t>
            </a:r>
            <a:r>
              <a:rPr kumimoji="1" lang="ja-JP" altLang="en-US" dirty="0"/>
              <a:t>いよいよ、しあげ！！</a:t>
            </a:r>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9866" y="4968471"/>
            <a:ext cx="1327407" cy="1693167"/>
          </a:xfrm>
          <a:prstGeom prst="rect">
            <a:avLst/>
          </a:prstGeom>
        </p:spPr>
      </p:pic>
      <p:pic>
        <p:nvPicPr>
          <p:cNvPr id="5" name="図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5152" y="4577579"/>
            <a:ext cx="1642875" cy="1513335"/>
          </a:xfrm>
          <a:prstGeom prst="rect">
            <a:avLst/>
          </a:prstGeom>
        </p:spPr>
      </p:pic>
      <p:sp>
        <p:nvSpPr>
          <p:cNvPr id="6" name="円形吹き出し 5"/>
          <p:cNvSpPr/>
          <p:nvPr/>
        </p:nvSpPr>
        <p:spPr>
          <a:xfrm>
            <a:off x="1798582" y="3494949"/>
            <a:ext cx="4791397" cy="1340778"/>
          </a:xfrm>
          <a:prstGeom prst="wedgeEllipseCallout">
            <a:avLst>
              <a:gd name="adj1" fmla="val -48215"/>
              <a:gd name="adj2" fmla="val 4564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ことばのくみあわせやリズム</a:t>
            </a:r>
            <a:r>
              <a:rPr lang="en-US" altLang="ja-JP" sz="2400" dirty="0">
                <a:solidFill>
                  <a:schemeClr val="tx1"/>
                </a:solidFill>
              </a:rPr>
              <a:t>(5</a:t>
            </a:r>
            <a:r>
              <a:rPr lang="ja-JP" altLang="en-US" sz="2400" dirty="0">
                <a:solidFill>
                  <a:schemeClr val="tx1"/>
                </a:solidFill>
              </a:rPr>
              <a:t>･</a:t>
            </a:r>
            <a:r>
              <a:rPr lang="en-US" altLang="ja-JP" sz="2400" dirty="0">
                <a:solidFill>
                  <a:schemeClr val="tx1"/>
                </a:solidFill>
              </a:rPr>
              <a:t>7</a:t>
            </a:r>
            <a:r>
              <a:rPr lang="ja-JP" altLang="en-US" sz="2400" dirty="0">
                <a:solidFill>
                  <a:schemeClr val="tx1"/>
                </a:solidFill>
              </a:rPr>
              <a:t>･</a:t>
            </a:r>
            <a:r>
              <a:rPr lang="en-US" altLang="ja-JP" sz="2400" dirty="0">
                <a:solidFill>
                  <a:schemeClr val="tx1"/>
                </a:solidFill>
              </a:rPr>
              <a:t>5)</a:t>
            </a:r>
            <a:r>
              <a:rPr lang="ja-JP" altLang="en-US" sz="2400" dirty="0">
                <a:solidFill>
                  <a:schemeClr val="tx1"/>
                </a:solidFill>
              </a:rPr>
              <a:t>も大せつ。</a:t>
            </a:r>
          </a:p>
        </p:txBody>
      </p:sp>
      <p:sp>
        <p:nvSpPr>
          <p:cNvPr id="7" name="円形吹き出し 6"/>
          <p:cNvSpPr/>
          <p:nvPr/>
        </p:nvSpPr>
        <p:spPr>
          <a:xfrm>
            <a:off x="3534310" y="4968471"/>
            <a:ext cx="3730689" cy="1340778"/>
          </a:xfrm>
          <a:prstGeom prst="wedgeEllipseCallout">
            <a:avLst>
              <a:gd name="adj1" fmla="val 59832"/>
              <a:gd name="adj2" fmla="val 5411"/>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こえにだして</a:t>
            </a:r>
          </a:p>
          <a:p>
            <a:pPr algn="ctr"/>
            <a:r>
              <a:rPr lang="ja-JP" altLang="en-US" sz="2400" dirty="0">
                <a:solidFill>
                  <a:schemeClr val="tx1"/>
                </a:solidFill>
              </a:rPr>
              <a:t>たしかめてみよう。</a:t>
            </a:r>
          </a:p>
        </p:txBody>
      </p:sp>
    </p:spTree>
    <p:extLst>
      <p:ext uri="{BB962C8B-B14F-4D97-AF65-F5344CB8AC3E}">
        <p14:creationId xmlns:p14="http://schemas.microsoft.com/office/powerpoint/2010/main" val="3333490697"/>
      </p:ext>
    </p:extLst>
  </p:cSld>
  <p:clrMapOvr>
    <a:masterClrMapping/>
  </p:clrMapOvr>
</p:sld>
</file>

<file path=ppt/theme/theme1.xml><?xml version="1.0" encoding="utf-8"?>
<a:theme xmlns:a="http://schemas.openxmlformats.org/drawingml/2006/main" name="3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3175</Words>
  <Application>Microsoft Office PowerPoint</Application>
  <PresentationFormat>画面に合わせる (4:3)</PresentationFormat>
  <Paragraphs>323</Paragraphs>
  <Slides>16</Slides>
  <Notes>16</Notes>
  <HiddenSlides>1</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16</vt:i4>
      </vt:variant>
    </vt:vector>
  </HeadingPairs>
  <TitlesOfParts>
    <vt:vector size="23" baseType="lpstr">
      <vt:lpstr>HGPSoeiKakugothicUB</vt:lpstr>
      <vt:lpstr>HGS創英ﾌﾟﾚｾﾞﾝｽEB</vt:lpstr>
      <vt:lpstr>メイリオ</vt:lpstr>
      <vt:lpstr>Arial</vt:lpstr>
      <vt:lpstr>Calibri</vt:lpstr>
      <vt:lpstr>Segoe UI</vt:lpstr>
      <vt:lpstr>3_Office テーマ</vt:lpstr>
      <vt:lpstr>PowerPoint プレゼンテーション</vt:lpstr>
      <vt:lpstr>安全教室指導用教材利用規約</vt:lpstr>
      <vt:lpstr>みんなで考える。 情報モラル、情報セキュリティ　　（ワークショップ） 【18】 「ひょうごをつくろう！」 </vt:lpstr>
      <vt:lpstr>本教材の使用方法　みんなで考える。 情報モラル、情報セキュリティ【18】小学校1先生~3年生</vt:lpstr>
      <vt:lpstr>ひょうごってなに？</vt:lpstr>
      <vt:lpstr>ひょうごをつくってみよう</vt:lpstr>
      <vt:lpstr>1. テーマをきめよう</vt:lpstr>
      <vt:lpstr>2.キーワードをきめよう</vt:lpstr>
      <vt:lpstr>3.いよいよ、しあげ！！</vt:lpstr>
      <vt:lpstr>みんなのひょうごを見てみよう</vt:lpstr>
      <vt:lpstr>コンクールにおうぼしてみよう</vt:lpstr>
      <vt:lpstr>気をつけること</vt:lpstr>
      <vt:lpstr>気をつけること</vt:lpstr>
      <vt:lpstr>気をつけること</vt:lpstr>
      <vt:lpstr>まちがいさがしをしてみよう</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2019-09-18T06:59:28Z</dcterms:created>
  <dcterms:modified xsi:type="dcterms:W3CDTF">2023-05-22T02:35:19Z</dcterms:modified>
</cp:coreProperties>
</file>