
<file path=[Content_Types].xml><?xml version="1.0" encoding="utf-8"?>
<Types xmlns="http://schemas.openxmlformats.org/package/2006/content-types">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68" r:id="rId1"/>
  </p:sldMasterIdLst>
  <p:notesMasterIdLst>
    <p:notesMasterId r:id="rId28"/>
  </p:notesMasterIdLst>
  <p:handoutMasterIdLst>
    <p:handoutMasterId r:id="rId29"/>
  </p:handoutMasterIdLst>
  <p:sldIdLst>
    <p:sldId id="725" r:id="rId2"/>
    <p:sldId id="756" r:id="rId3"/>
    <p:sldId id="730" r:id="rId4"/>
    <p:sldId id="727" r:id="rId5"/>
    <p:sldId id="707" r:id="rId6"/>
    <p:sldId id="723" r:id="rId7"/>
    <p:sldId id="715" r:id="rId8"/>
    <p:sldId id="710" r:id="rId9"/>
    <p:sldId id="728" r:id="rId10"/>
    <p:sldId id="724" r:id="rId11"/>
    <p:sldId id="716" r:id="rId12"/>
    <p:sldId id="708" r:id="rId13"/>
    <p:sldId id="706" r:id="rId14"/>
    <p:sldId id="720" r:id="rId15"/>
    <p:sldId id="718" r:id="rId16"/>
    <p:sldId id="721" r:id="rId17"/>
    <p:sldId id="692" r:id="rId18"/>
    <p:sldId id="733" r:id="rId19"/>
    <p:sldId id="731" r:id="rId20"/>
    <p:sldId id="711" r:id="rId21"/>
    <p:sldId id="712" r:id="rId22"/>
    <p:sldId id="713" r:id="rId23"/>
    <p:sldId id="717" r:id="rId24"/>
    <p:sldId id="279" r:id="rId25"/>
    <p:sldId id="281" r:id="rId26"/>
    <p:sldId id="701" r:id="rId27"/>
  </p:sldIdLst>
  <p:sldSz cx="9144000" cy="6858000" type="screen4x3"/>
  <p:notesSz cx="7053263" cy="10180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281E"/>
    <a:srgbClr val="D62475"/>
    <a:srgbClr val="FF99CC"/>
    <a:srgbClr val="FFFFCC"/>
    <a:srgbClr val="F60052"/>
    <a:srgbClr val="FBD1AF"/>
    <a:srgbClr val="FFF2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3" autoAdjust="0"/>
    <p:restoredTop sz="64063" autoAdjust="0"/>
  </p:normalViewPr>
  <p:slideViewPr>
    <p:cSldViewPr snapToGrid="0">
      <p:cViewPr varScale="1">
        <p:scale>
          <a:sx n="51" d="100"/>
          <a:sy n="51" d="100"/>
        </p:scale>
        <p:origin x="1320" y="78"/>
      </p:cViewPr>
      <p:guideLst>
        <p:guide orient="horz" pos="2160"/>
        <p:guide pos="2880"/>
      </p:guideLst>
    </p:cSldViewPr>
  </p:slideViewPr>
  <p:notesTextViewPr>
    <p:cViewPr>
      <p:scale>
        <a:sx n="3" d="2"/>
        <a:sy n="3" d="2"/>
      </p:scale>
      <p:origin x="0" y="0"/>
    </p:cViewPr>
  </p:notesTextViewPr>
  <p:sorterViewPr>
    <p:cViewPr varScale="1">
      <p:scale>
        <a:sx n="1" d="1"/>
        <a:sy n="1" d="1"/>
      </p:scale>
      <p:origin x="0" y="-1149"/>
    </p:cViewPr>
  </p:sorterViewPr>
  <p:notesViewPr>
    <p:cSldViewPr snapToGrid="0">
      <p:cViewPr varScale="1">
        <p:scale>
          <a:sx n="46" d="100"/>
          <a:sy n="46" d="100"/>
        </p:scale>
        <p:origin x="2202" y="4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3055702" cy="509762"/>
          </a:xfrm>
          <a:prstGeom prst="rect">
            <a:avLst/>
          </a:prstGeom>
        </p:spPr>
        <p:txBody>
          <a:bodyPr vert="horz" lIns="93982" tIns="46991" rIns="93982" bIns="46991"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995918" y="1"/>
            <a:ext cx="3055701" cy="509762"/>
          </a:xfrm>
          <a:prstGeom prst="rect">
            <a:avLst/>
          </a:prstGeom>
        </p:spPr>
        <p:txBody>
          <a:bodyPr vert="horz" lIns="93982" tIns="46991" rIns="93982" bIns="46991" rtlCol="0"/>
          <a:lstStyle>
            <a:lvl1pPr algn="r">
              <a:defRPr sz="1200"/>
            </a:lvl1pPr>
          </a:lstStyle>
          <a:p>
            <a:endParaRPr kumimoji="1" lang="ja-JP" altLang="en-US"/>
          </a:p>
        </p:txBody>
      </p:sp>
      <p:sp>
        <p:nvSpPr>
          <p:cNvPr id="4" name="フッター プレースホルダー 3"/>
          <p:cNvSpPr>
            <a:spLocks noGrp="1"/>
          </p:cNvSpPr>
          <p:nvPr>
            <p:ph type="ftr" sz="quarter" idx="2"/>
          </p:nvPr>
        </p:nvSpPr>
        <p:spPr>
          <a:xfrm>
            <a:off x="1" y="9670876"/>
            <a:ext cx="3055702" cy="509762"/>
          </a:xfrm>
          <a:prstGeom prst="rect">
            <a:avLst/>
          </a:prstGeom>
        </p:spPr>
        <p:txBody>
          <a:bodyPr vert="horz" lIns="93982" tIns="46991" rIns="93982" bIns="46991" rtlCol="0" anchor="b"/>
          <a:lstStyle>
            <a:lvl1pPr algn="l">
              <a:defRPr sz="1200"/>
            </a:lvl1pPr>
          </a:lstStyle>
          <a:p>
            <a:r>
              <a:rPr kumimoji="1" lang="en-US" altLang="ja-JP"/>
              <a:t>Copyright (C) 2009-2017 Edu-net Co., Ltd.  All Rights Reserved. </a:t>
            </a:r>
            <a:endParaRPr kumimoji="1" lang="ja-JP" altLang="en-US"/>
          </a:p>
        </p:txBody>
      </p:sp>
      <p:sp>
        <p:nvSpPr>
          <p:cNvPr id="5" name="スライド番号プレースホルダー 4"/>
          <p:cNvSpPr>
            <a:spLocks noGrp="1"/>
          </p:cNvSpPr>
          <p:nvPr>
            <p:ph type="sldNum" sz="quarter" idx="3"/>
          </p:nvPr>
        </p:nvSpPr>
        <p:spPr>
          <a:xfrm>
            <a:off x="3995918" y="9670876"/>
            <a:ext cx="3055701" cy="509762"/>
          </a:xfrm>
          <a:prstGeom prst="rect">
            <a:avLst/>
          </a:prstGeom>
        </p:spPr>
        <p:txBody>
          <a:bodyPr vert="horz" lIns="93982" tIns="46991" rIns="93982" bIns="46991" rtlCol="0" anchor="b"/>
          <a:lstStyle>
            <a:lvl1pPr algn="r">
              <a:defRPr sz="1200"/>
            </a:lvl1pPr>
          </a:lstStyle>
          <a:p>
            <a:fld id="{5951B48D-9D36-4DF8-897D-043405FC11B0}" type="slidenum">
              <a:rPr kumimoji="1" lang="ja-JP" altLang="en-US" smtClean="0"/>
              <a:t>‹#›</a:t>
            </a:fld>
            <a:endParaRPr kumimoji="1" lang="ja-JP" altLang="en-US"/>
          </a:p>
        </p:txBody>
      </p:sp>
    </p:spTree>
    <p:extLst>
      <p:ext uri="{BB962C8B-B14F-4D97-AF65-F5344CB8AC3E}">
        <p14:creationId xmlns:p14="http://schemas.microsoft.com/office/powerpoint/2010/main" val="9168828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56414" cy="510800"/>
          </a:xfrm>
          <a:prstGeom prst="rect">
            <a:avLst/>
          </a:prstGeom>
        </p:spPr>
        <p:txBody>
          <a:bodyPr vert="horz" lIns="93982" tIns="46991" rIns="93982" bIns="46991" rtlCol="0"/>
          <a:lstStyle>
            <a:lvl1pPr algn="l">
              <a:defRPr sz="1200"/>
            </a:lvl1pPr>
          </a:lstStyle>
          <a:p>
            <a:endParaRPr kumimoji="1" lang="ja-JP" altLang="en-US" dirty="0"/>
          </a:p>
        </p:txBody>
      </p:sp>
      <p:sp>
        <p:nvSpPr>
          <p:cNvPr id="3" name="日付プレースホルダー 2"/>
          <p:cNvSpPr>
            <a:spLocks noGrp="1"/>
          </p:cNvSpPr>
          <p:nvPr>
            <p:ph type="dt" idx="1"/>
          </p:nvPr>
        </p:nvSpPr>
        <p:spPr>
          <a:xfrm>
            <a:off x="3995218" y="0"/>
            <a:ext cx="3056414" cy="510800"/>
          </a:xfrm>
          <a:prstGeom prst="rect">
            <a:avLst/>
          </a:prstGeom>
        </p:spPr>
        <p:txBody>
          <a:bodyPr vert="horz" lIns="93982" tIns="46991" rIns="93982" bIns="46991" rtlCol="0"/>
          <a:lstStyle>
            <a:lvl1pPr algn="r">
              <a:defRPr sz="1200"/>
            </a:lvl1pPr>
          </a:lstStyle>
          <a:p>
            <a:endParaRPr kumimoji="1" lang="ja-JP" altLang="en-US" dirty="0"/>
          </a:p>
        </p:txBody>
      </p:sp>
      <p:sp>
        <p:nvSpPr>
          <p:cNvPr id="4" name="スライド イメージ プレースホルダー 3"/>
          <p:cNvSpPr>
            <a:spLocks noGrp="1" noRot="1" noChangeAspect="1"/>
          </p:cNvSpPr>
          <p:nvPr>
            <p:ph type="sldImg" idx="2"/>
          </p:nvPr>
        </p:nvSpPr>
        <p:spPr>
          <a:xfrm>
            <a:off x="1236663" y="1273175"/>
            <a:ext cx="4579937" cy="3435350"/>
          </a:xfrm>
          <a:prstGeom prst="rect">
            <a:avLst/>
          </a:prstGeom>
          <a:noFill/>
          <a:ln w="12700">
            <a:solidFill>
              <a:prstClr val="black"/>
            </a:solidFill>
          </a:ln>
        </p:spPr>
        <p:txBody>
          <a:bodyPr vert="horz" lIns="93982" tIns="46991" rIns="93982" bIns="46991" rtlCol="0" anchor="ctr"/>
          <a:lstStyle/>
          <a:p>
            <a:endParaRPr lang="ja-JP" altLang="en-US" dirty="0"/>
          </a:p>
        </p:txBody>
      </p:sp>
      <p:sp>
        <p:nvSpPr>
          <p:cNvPr id="5" name="ノート プレースホルダー 4"/>
          <p:cNvSpPr>
            <a:spLocks noGrp="1"/>
          </p:cNvSpPr>
          <p:nvPr>
            <p:ph type="body" sz="quarter" idx="3"/>
          </p:nvPr>
        </p:nvSpPr>
        <p:spPr>
          <a:xfrm>
            <a:off x="705327" y="4899432"/>
            <a:ext cx="5642610" cy="4008626"/>
          </a:xfrm>
          <a:prstGeom prst="rect">
            <a:avLst/>
          </a:prstGeom>
        </p:spPr>
        <p:txBody>
          <a:bodyPr vert="horz" lIns="93982" tIns="46991" rIns="93982" bIns="46991"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Tree>
    <p:extLst>
      <p:ext uri="{BB962C8B-B14F-4D97-AF65-F5344CB8AC3E}">
        <p14:creationId xmlns:p14="http://schemas.microsoft.com/office/powerpoint/2010/main" val="2179134325"/>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当教材</a:t>
            </a:r>
            <a:r>
              <a:rPr kumimoji="1" lang="ja-JP" altLang="en-US" dirty="0"/>
              <a:t>について</a:t>
            </a:r>
          </a:p>
          <a:p>
            <a:r>
              <a:rPr kumimoji="1" lang="ja-JP" altLang="en-US" dirty="0"/>
              <a:t>スライド教材のノートには以下の内容が記載されております。</a:t>
            </a:r>
          </a:p>
          <a:p>
            <a:r>
              <a:rPr kumimoji="1" lang="ja-JP" altLang="en-US" dirty="0"/>
              <a:t>・</a:t>
            </a:r>
            <a:r>
              <a:rPr kumimoji="1" lang="en-US" altLang="ja-JP" dirty="0"/>
              <a:t>【</a:t>
            </a:r>
            <a:r>
              <a:rPr kumimoji="1" lang="ja-JP" altLang="en-US" dirty="0"/>
              <a:t>導入時のポイント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・・・導入時、またそのスライドでかならずふれるべきこと</a:t>
            </a:r>
          </a:p>
          <a:p>
            <a:r>
              <a:rPr kumimoji="1" lang="ja-JP" altLang="en-US" dirty="0"/>
              <a:t>・</a:t>
            </a:r>
            <a:r>
              <a:rPr kumimoji="1" lang="en-US" altLang="ja-JP" dirty="0"/>
              <a:t>【</a:t>
            </a:r>
            <a:r>
              <a:rPr kumimoji="1" lang="ja-JP" altLang="en-US" dirty="0"/>
              <a:t>進行のポイント</a:t>
            </a:r>
            <a:r>
              <a:rPr kumimoji="1" lang="en-US" altLang="ja-JP" dirty="0"/>
              <a:t>】</a:t>
            </a:r>
            <a:r>
              <a:rPr kumimoji="1" lang="ja-JP" altLang="en-US" dirty="0"/>
              <a:t>または</a:t>
            </a:r>
            <a:r>
              <a:rPr kumimoji="1" lang="en-US" altLang="ja-JP" dirty="0"/>
              <a:t>【</a:t>
            </a:r>
            <a:r>
              <a:rPr kumimoji="1" lang="ja-JP" altLang="en-US" dirty="0"/>
              <a:t>ポイント</a:t>
            </a:r>
            <a:r>
              <a:rPr kumimoji="1" lang="en-US" altLang="ja-JP" dirty="0"/>
              <a:t>】</a:t>
            </a:r>
            <a:r>
              <a:rPr kumimoji="1" lang="ja-JP" altLang="en-US" dirty="0"/>
              <a:t>・・・進行時、またそのスライドでかならずふれるべきこと</a:t>
            </a:r>
          </a:p>
          <a:p>
            <a:r>
              <a:rPr kumimoji="1" lang="ja-JP" altLang="en-US" dirty="0"/>
              <a:t>・</a:t>
            </a:r>
            <a:r>
              <a:rPr kumimoji="1" lang="en-US" altLang="ja-JP" dirty="0"/>
              <a:t>《</a:t>
            </a:r>
            <a:r>
              <a:rPr kumimoji="1" lang="ja-JP" altLang="en-US" dirty="0"/>
              <a:t>講師のセリフ例</a:t>
            </a:r>
            <a:r>
              <a:rPr kumimoji="1" lang="en-US" altLang="ja-JP" dirty="0"/>
              <a:t>》</a:t>
            </a:r>
            <a:r>
              <a:rPr kumimoji="1" lang="ja-JP" altLang="en-US" dirty="0"/>
              <a:t>・・・ポイントを踏まえて話す内容</a:t>
            </a:r>
          </a:p>
          <a:p>
            <a:r>
              <a:rPr kumimoji="1" lang="ja-JP" altLang="en-US" dirty="0"/>
              <a:t>・</a:t>
            </a:r>
            <a:r>
              <a:rPr kumimoji="1" lang="en-US" altLang="ja-JP" dirty="0"/>
              <a:t>&lt;</a:t>
            </a:r>
            <a:r>
              <a:rPr kumimoji="1" lang="ja-JP" altLang="en-US" dirty="0"/>
              <a:t>問いかけ</a:t>
            </a:r>
            <a:r>
              <a:rPr kumimoji="1" lang="en-US" altLang="ja-JP" dirty="0"/>
              <a:t>&gt;</a:t>
            </a:r>
            <a:r>
              <a:rPr kumimoji="1" lang="ja-JP" altLang="en-US" dirty="0"/>
              <a:t>・・・児童に問いかける場面</a:t>
            </a:r>
          </a:p>
          <a:p>
            <a:r>
              <a:rPr kumimoji="1" lang="ja-JP" altLang="en-US" dirty="0"/>
              <a:t>・</a:t>
            </a:r>
            <a:r>
              <a:rPr kumimoji="1" lang="en-US" altLang="ja-JP" dirty="0"/>
              <a:t>&lt;</a:t>
            </a:r>
            <a:r>
              <a:rPr kumimoji="1" lang="ja-JP" altLang="en-US" dirty="0"/>
              <a:t>クリック</a:t>
            </a:r>
            <a:r>
              <a:rPr kumimoji="1" lang="en-US" altLang="ja-JP" dirty="0"/>
              <a:t>&gt;</a:t>
            </a:r>
            <a:r>
              <a:rPr kumimoji="1" lang="ja-JP" altLang="en-US" dirty="0"/>
              <a:t>・・・アニメーション設定されたスライドを動かすときにクリックする。</a:t>
            </a:r>
          </a:p>
          <a:p>
            <a:r>
              <a:rPr kumimoji="1" lang="en-US" altLang="ja-JP" dirty="0"/>
              <a:t>※</a:t>
            </a:r>
            <a:r>
              <a:rPr kumimoji="1" lang="ja-JP" altLang="en-US" dirty="0"/>
              <a:t>ポイントさえ押さえていれば、話し方、問いかけの場面などは、講師の判断で変化させてかまいません。</a:t>
            </a:r>
          </a:p>
          <a:p>
            <a:endParaRPr kumimoji="1" lang="ja-JP" altLang="en-US" dirty="0"/>
          </a:p>
          <a:p>
            <a:r>
              <a:rPr kumimoji="1" lang="en-US" altLang="ja-JP" dirty="0"/>
              <a:t>【</a:t>
            </a:r>
            <a:r>
              <a:rPr kumimoji="1" lang="ja-JP" altLang="en-US" dirty="0"/>
              <a:t>ポイント</a:t>
            </a:r>
            <a:r>
              <a:rPr kumimoji="1" lang="en-US" altLang="ja-JP" dirty="0"/>
              <a:t>】</a:t>
            </a:r>
          </a:p>
          <a:p>
            <a:r>
              <a:rPr kumimoji="1" lang="ja-JP" altLang="en-US" dirty="0"/>
              <a:t>・自己紹介</a:t>
            </a:r>
          </a:p>
          <a:p>
            <a:r>
              <a:rPr kumimoji="1" lang="ja-JP" altLang="en-US" dirty="0"/>
              <a:t>・今日の講座の内容</a:t>
            </a:r>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はじめまして。</a:t>
            </a:r>
          </a:p>
          <a:p>
            <a:r>
              <a:rPr kumimoji="1" lang="ja-JP" altLang="en-US" dirty="0"/>
              <a:t>私は</a:t>
            </a:r>
            <a:r>
              <a:rPr kumimoji="1" lang="en-US" altLang="ja-JP" dirty="0"/>
              <a:t>IPA</a:t>
            </a:r>
            <a:r>
              <a:rPr kumimoji="1" lang="ja-JP" altLang="en-US" dirty="0"/>
              <a:t>インターネット安全教室の講師を務めます</a:t>
            </a:r>
          </a:p>
          <a:p>
            <a:r>
              <a:rPr kumimoji="1" lang="ja-JP" altLang="en-US" dirty="0"/>
              <a:t>△△△の○○です。</a:t>
            </a:r>
          </a:p>
          <a:p>
            <a:endParaRPr kumimoji="1" lang="ja-JP" altLang="en-US" dirty="0"/>
          </a:p>
          <a:p>
            <a:r>
              <a:rPr kumimoji="1" lang="ja-JP" altLang="en-US" dirty="0"/>
              <a:t>今日はネットリテラシー、情報モラル、情報セキュリティについて、</a:t>
            </a:r>
          </a:p>
          <a:p>
            <a:r>
              <a:rPr kumimoji="1" lang="ja-JP" altLang="en-US" dirty="0"/>
              <a:t>共に学び、考える、インターネット安全教室を行います。</a:t>
            </a:r>
          </a:p>
          <a:p>
            <a:endParaRPr kumimoji="1" lang="ja-JP" altLang="en-US" dirty="0"/>
          </a:p>
          <a:p>
            <a:r>
              <a:rPr kumimoji="1" lang="ja-JP" altLang="en-US" dirty="0"/>
              <a:t>今日、ここに集まった仲間と一緒に「考える」、そんな教室にしたいと思います。</a:t>
            </a:r>
          </a:p>
          <a:p>
            <a:r>
              <a:rPr kumimoji="1" lang="ja-JP" altLang="en-US" dirty="0"/>
              <a:t>よろしくお願いします。</a:t>
            </a:r>
          </a:p>
          <a:p>
            <a:endParaRPr kumimoji="1" lang="ja-JP" altLang="en-US" dirty="0"/>
          </a:p>
          <a:p>
            <a:endParaRPr kumimoji="1" lang="ja-JP" altLang="en-US" dirty="0"/>
          </a:p>
        </p:txBody>
      </p:sp>
    </p:spTree>
    <p:extLst>
      <p:ext uri="{BB962C8B-B14F-4D97-AF65-F5344CB8AC3E}">
        <p14:creationId xmlns:p14="http://schemas.microsoft.com/office/powerpoint/2010/main" val="2607104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問いかけ</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今日は家庭内で使う機器についてのお話をしていきます。</a:t>
            </a:r>
            <a:endParaRPr kumimoji="1" lang="en-US" altLang="ja-JP" dirty="0"/>
          </a:p>
          <a:p>
            <a:r>
              <a:rPr kumimoji="1" lang="ja-JP" altLang="en-US" dirty="0"/>
              <a:t>ご家庭にルーターがあるという方はどれくらいいますか？</a:t>
            </a:r>
          </a:p>
        </p:txBody>
      </p:sp>
    </p:spTree>
    <p:extLst>
      <p:ext uri="{BB962C8B-B14F-4D97-AF65-F5344CB8AC3E}">
        <p14:creationId xmlns:p14="http://schemas.microsoft.com/office/powerpoint/2010/main" val="39860216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「ルーター」の役割を説明するための導入部</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何の説明もなく「ルーター」と聞いてしまいましたが、そもそもルーターとは何でしょうか？</a:t>
            </a:r>
            <a:endParaRPr kumimoji="1" lang="en-US" altLang="ja-JP" dirty="0"/>
          </a:p>
          <a:p>
            <a:endParaRPr kumimoji="1" lang="en-US" altLang="ja-JP" dirty="0"/>
          </a:p>
          <a:p>
            <a:r>
              <a:rPr kumimoji="1" lang="en-US" altLang="ja-JP" dirty="0"/>
              <a:t>【</a:t>
            </a:r>
            <a:r>
              <a:rPr kumimoji="1" lang="ja-JP" altLang="en-US" dirty="0"/>
              <a:t>進行のポイント</a:t>
            </a:r>
            <a:r>
              <a:rPr kumimoji="1" lang="en-US" altLang="ja-JP" dirty="0"/>
              <a:t>】</a:t>
            </a:r>
          </a:p>
          <a:p>
            <a:r>
              <a:rPr kumimoji="1" lang="ja-JP" altLang="en-US" dirty="0"/>
              <a:t>受講者の予備知識を確認してもよい。</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ではルーターとは何か説明できる方はいますか？</a:t>
            </a:r>
            <a:endParaRPr kumimoji="1" lang="en-US" altLang="ja-JP" dirty="0"/>
          </a:p>
          <a:p>
            <a:r>
              <a:rPr kumimoji="1" lang="ja-JP" altLang="en-US" dirty="0"/>
              <a:t>普段何気なく使っているものでも、それがどのような役割をしているのか改めて聞かれるとわからないことがありますね。</a:t>
            </a:r>
            <a:endParaRPr kumimoji="1" lang="en-US" altLang="ja-JP" dirty="0"/>
          </a:p>
          <a:p>
            <a:r>
              <a:rPr kumimoji="1" lang="ja-JP" altLang="en-US" dirty="0"/>
              <a:t>家の中のネットワークについて確認をしていきましょう。</a:t>
            </a:r>
          </a:p>
        </p:txBody>
      </p:sp>
    </p:spTree>
    <p:extLst>
      <p:ext uri="{BB962C8B-B14F-4D97-AF65-F5344CB8AC3E}">
        <p14:creationId xmlns:p14="http://schemas.microsoft.com/office/powerpoint/2010/main" val="4181426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ルーターについての説明動画を視聴する。</a:t>
            </a:r>
            <a:endParaRPr kumimoji="1" lang="en-US" altLang="ja-JP" dirty="0"/>
          </a:p>
          <a:p>
            <a:r>
              <a:rPr kumimoji="1" lang="ja-JP" altLang="en-US" dirty="0"/>
              <a:t>動画　約</a:t>
            </a:r>
            <a:r>
              <a:rPr kumimoji="1" lang="en-US" altLang="ja-JP" dirty="0"/>
              <a:t>29</a:t>
            </a:r>
            <a:r>
              <a:rPr kumimoji="1" lang="ja-JP" altLang="en-US" dirty="0"/>
              <a:t>秒</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また動画を見てみましょう。</a:t>
            </a:r>
            <a:endParaRPr kumimoji="1" lang="en-US" altLang="ja-JP" dirty="0"/>
          </a:p>
          <a:p>
            <a:r>
              <a:rPr kumimoji="1" lang="ja-JP" altLang="en-US" dirty="0"/>
              <a:t>＜クリック＞</a:t>
            </a:r>
            <a:endParaRPr kumimoji="1" lang="en-US" altLang="ja-JP" dirty="0"/>
          </a:p>
          <a:p>
            <a:r>
              <a:rPr kumimoji="1" lang="ja-JP" altLang="en-US" dirty="0"/>
              <a:t>～動画終了後～</a:t>
            </a:r>
            <a:endParaRPr kumimoji="1" lang="en-US" altLang="ja-JP" dirty="0"/>
          </a:p>
          <a:p>
            <a:r>
              <a:rPr kumimoji="1" lang="ja-JP" altLang="en-US" dirty="0"/>
              <a:t>お姉さんが「パソコンがインターネットにつながらない」と言っていましたね。</a:t>
            </a:r>
            <a:endParaRPr kumimoji="1" lang="en-US" altLang="ja-JP" dirty="0"/>
          </a:p>
          <a:p>
            <a:endParaRPr kumimoji="1" lang="en-US" altLang="ja-JP" dirty="0"/>
          </a:p>
          <a:p>
            <a:r>
              <a:rPr kumimoji="1" lang="ja-JP" altLang="en-US" dirty="0"/>
              <a:t>あなたの家も狙われている！？　家庭教師が教えるネット家電セキュリティ対策！</a:t>
            </a:r>
            <a:endParaRPr kumimoji="1" lang="en-US" altLang="ja-JP" dirty="0"/>
          </a:p>
          <a:p>
            <a:r>
              <a:rPr kumimoji="1" lang="en-US" altLang="ja-JP" dirty="0"/>
              <a:t>https://www.youtube.com/watch?v=xbn8SZIib90</a:t>
            </a:r>
          </a:p>
          <a:p>
            <a:endParaRPr kumimoji="1" lang="en-US" altLang="ja-JP" dirty="0"/>
          </a:p>
          <a:p>
            <a:r>
              <a:rPr kumimoji="1" lang="en-US" altLang="ja-JP" dirty="0"/>
              <a:t>【</a:t>
            </a:r>
            <a:r>
              <a:rPr kumimoji="1" lang="ja-JP" altLang="en-US" dirty="0"/>
              <a:t>画像引用</a:t>
            </a:r>
            <a:r>
              <a:rPr kumimoji="1" lang="en-US" altLang="ja-JP" dirty="0"/>
              <a:t>】</a:t>
            </a:r>
          </a:p>
          <a:p>
            <a:r>
              <a:rPr kumimoji="1" lang="ja-JP" altLang="en-US" dirty="0"/>
              <a:t>上記の動画の</a:t>
            </a:r>
            <a:r>
              <a:rPr kumimoji="1" lang="en-US" altLang="ja-JP" dirty="0"/>
              <a:t>3:08</a:t>
            </a:r>
            <a:r>
              <a:rPr kumimoji="1" lang="ja-JP" altLang="en-US" dirty="0"/>
              <a:t>のスクリーンショット</a:t>
            </a:r>
            <a:endParaRPr kumimoji="1" lang="en-US" altLang="ja-JP" dirty="0"/>
          </a:p>
        </p:txBody>
      </p:sp>
    </p:spTree>
    <p:extLst>
      <p:ext uri="{BB962C8B-B14F-4D97-AF65-F5344CB8AC3E}">
        <p14:creationId xmlns:p14="http://schemas.microsoft.com/office/powerpoint/2010/main" val="34846482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ルーターとは何か、確認。</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動画の中に出てきた、これが「ルーター」です。（クリックして強調）</a:t>
            </a:r>
            <a:endParaRPr kumimoji="1" lang="en-US" altLang="ja-JP" dirty="0"/>
          </a:p>
          <a:p>
            <a:endParaRPr kumimoji="1" lang="en-US" altLang="ja-JP" dirty="0"/>
          </a:p>
          <a:p>
            <a:r>
              <a:rPr kumimoji="1" lang="en-US" altLang="ja-JP" dirty="0"/>
              <a:t>【</a:t>
            </a:r>
            <a:r>
              <a:rPr kumimoji="1" lang="ja-JP" altLang="en-US" dirty="0"/>
              <a:t>進行のポイント</a:t>
            </a:r>
            <a:r>
              <a:rPr kumimoji="1" lang="en-US" altLang="ja-JP" dirty="0"/>
              <a:t>】</a:t>
            </a:r>
          </a:p>
          <a:p>
            <a:r>
              <a:rPr kumimoji="1" lang="ja-JP" altLang="en-US" dirty="0"/>
              <a:t>ルーターについて予備知識がない受講者が多い場合は、</a:t>
            </a:r>
            <a:endParaRPr kumimoji="1" lang="en-US" altLang="ja-JP" dirty="0"/>
          </a:p>
          <a:p>
            <a:r>
              <a:rPr kumimoji="1" lang="ja-JP" altLang="en-US" dirty="0"/>
              <a:t>写真を見せながら再度家庭内にルーターがあるか確認しても良い。</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先ほどルーターがご家庭にあるか分からない、という方はこの写真のようなものがあるかはお分かりになりますか？</a:t>
            </a:r>
            <a:endParaRPr kumimoji="1" lang="en-US" altLang="ja-JP" dirty="0"/>
          </a:p>
          <a:p>
            <a:r>
              <a:rPr kumimoji="1" lang="ja-JP" altLang="en-US" dirty="0"/>
              <a:t>これが「ルーター」と呼ばれる機器です。</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en-US" altLang="ja-JP" dirty="0"/>
              <a:t>IPA</a:t>
            </a:r>
            <a:r>
              <a:rPr kumimoji="1" lang="ja-JP" altLang="en-US" dirty="0"/>
              <a:t>「あなたの家も狙われている！？　家庭教師が教えるネット家電セキュリティ対策！」</a:t>
            </a:r>
            <a:endParaRPr kumimoji="1" lang="en-US" altLang="ja-JP" dirty="0"/>
          </a:p>
          <a:p>
            <a:r>
              <a:rPr kumimoji="1" lang="en-US" altLang="ja-JP" dirty="0"/>
              <a:t>https://www.youtube.com/watch?v=xbn8SZIib90</a:t>
            </a:r>
          </a:p>
          <a:p>
            <a:r>
              <a:rPr kumimoji="1" lang="en-US" altLang="ja-JP" dirty="0"/>
              <a:t>3:21</a:t>
            </a:r>
            <a:r>
              <a:rPr kumimoji="1" lang="ja-JP" altLang="en-US" dirty="0"/>
              <a:t>のスクリーンショット</a:t>
            </a:r>
          </a:p>
        </p:txBody>
      </p:sp>
    </p:spTree>
    <p:extLst>
      <p:ext uri="{BB962C8B-B14F-4D97-AF65-F5344CB8AC3E}">
        <p14:creationId xmlns:p14="http://schemas.microsoft.com/office/powerpoint/2010/main" val="34337632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ルーターがどのような役割を果たしているのか確認。</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動画の中ではルーターの電源が抜けていて、パソコンがインターネットにつながらないという現象が起こっていました。</a:t>
            </a:r>
            <a:endParaRPr kumimoji="1" lang="en-US" altLang="ja-JP" dirty="0"/>
          </a:p>
          <a:p>
            <a:r>
              <a:rPr kumimoji="1" lang="ja-JP" altLang="en-US" dirty="0"/>
              <a:t>つまり、「ルーター」はインターネットに接続するために関係のある機器です。</a:t>
            </a:r>
            <a:endParaRPr kumimoji="1" lang="en-US" altLang="ja-JP" dirty="0"/>
          </a:p>
        </p:txBody>
      </p:sp>
    </p:spTree>
    <p:extLst>
      <p:ext uri="{BB962C8B-B14F-4D97-AF65-F5344CB8AC3E}">
        <p14:creationId xmlns:p14="http://schemas.microsoft.com/office/powerpoint/2010/main" val="39595880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ルーターの役割を動画視聴で確認。</a:t>
            </a:r>
            <a:endParaRPr kumimoji="1" lang="en-US" altLang="ja-JP" dirty="0"/>
          </a:p>
          <a:p>
            <a:r>
              <a:rPr kumimoji="1" lang="ja-JP" altLang="en-US" dirty="0"/>
              <a:t>動画　約</a:t>
            </a:r>
            <a:r>
              <a:rPr kumimoji="1" lang="en-US" altLang="ja-JP" dirty="0"/>
              <a:t>1</a:t>
            </a:r>
            <a:r>
              <a:rPr kumimoji="1" lang="ja-JP" altLang="en-US" dirty="0"/>
              <a:t>分</a:t>
            </a:r>
            <a:r>
              <a:rPr kumimoji="1" lang="en-US" altLang="ja-JP" dirty="0"/>
              <a:t>08</a:t>
            </a:r>
            <a:r>
              <a:rPr kumimoji="1" lang="ja-JP" altLang="en-US" dirty="0"/>
              <a:t>秒</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このルーターについてもう少し詳しく見ていきましょう。</a:t>
            </a:r>
            <a:endParaRPr kumimoji="1" lang="en-US" altLang="ja-JP" dirty="0"/>
          </a:p>
          <a:p>
            <a:r>
              <a:rPr kumimoji="1" lang="ja-JP" altLang="en-US" dirty="0"/>
              <a:t>＜クリック＞</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kern="1200" dirty="0">
                <a:solidFill>
                  <a:schemeClr val="tx1"/>
                </a:solidFill>
                <a:effectLst/>
                <a:latin typeface="+mn-lt"/>
                <a:ea typeface="+mn-ea"/>
                <a:cs typeface="+mn-cs"/>
              </a:rPr>
              <a:t>IPA[</a:t>
            </a:r>
            <a:r>
              <a:rPr kumimoji="1" lang="ja-JP" altLang="en-US" sz="1200" b="0" i="0" kern="1200" dirty="0">
                <a:solidFill>
                  <a:schemeClr val="tx1"/>
                </a:solidFill>
                <a:effectLst/>
                <a:latin typeface="+mn-lt"/>
                <a:ea typeface="+mn-ea"/>
                <a:cs typeface="+mn-cs"/>
              </a:rPr>
              <a:t>あなたの家も狙われている！？　家庭教師が教えるネット家電セキュリティ対策！」</a:t>
            </a:r>
            <a:r>
              <a:rPr kumimoji="1" lang="en-US" altLang="ja-JP" sz="1200" b="0" i="0" kern="1200" dirty="0">
                <a:solidFill>
                  <a:schemeClr val="tx1"/>
                </a:solidFill>
                <a:effectLst/>
                <a:latin typeface="+mn-lt"/>
                <a:ea typeface="+mn-ea"/>
                <a:cs typeface="+mn-cs"/>
              </a:rPr>
              <a:t>https://www.youtube.com/watch?v=xbn8SZIib90</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3:42</a:t>
            </a:r>
            <a:r>
              <a:rPr kumimoji="1" lang="ja-JP" altLang="en-US" dirty="0"/>
              <a:t>のスクリーンショットスクリーンショット</a:t>
            </a:r>
            <a:endParaRPr kumimoji="1" lang="en-US" altLang="ja-JP" dirty="0"/>
          </a:p>
          <a:p>
            <a:endParaRPr kumimoji="1" lang="en-US" altLang="ja-JP" dirty="0"/>
          </a:p>
        </p:txBody>
      </p:sp>
    </p:spTree>
    <p:extLst>
      <p:ext uri="{BB962C8B-B14F-4D97-AF65-F5344CB8AC3E}">
        <p14:creationId xmlns:p14="http://schemas.microsoft.com/office/powerpoint/2010/main" val="2705806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動画について解説をする。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動画の中で「無線</a:t>
            </a:r>
            <a:r>
              <a:rPr kumimoji="1" lang="en-US" altLang="ja-JP" dirty="0"/>
              <a:t>LAN</a:t>
            </a:r>
            <a:r>
              <a:rPr kumimoji="1" lang="ja-JP" altLang="en-US" dirty="0"/>
              <a:t>」という言葉が出てきました。</a:t>
            </a:r>
            <a:endParaRPr kumimoji="1" lang="en-US" altLang="ja-JP" dirty="0"/>
          </a:p>
          <a:p>
            <a:r>
              <a:rPr kumimoji="1" lang="ja-JP" altLang="en-US" dirty="0"/>
              <a:t>ご家庭でパソコンをケーブルにつないでインターネット接続している方は少なくなっていると思います。</a:t>
            </a:r>
            <a:endParaRPr kumimoji="1" lang="en-US" altLang="ja-JP" dirty="0"/>
          </a:p>
          <a:p>
            <a:r>
              <a:rPr kumimoji="1" lang="ja-JP" altLang="en-US" dirty="0"/>
              <a:t>電波でデータを送ったり受け取ったりする「ケーブルを使わない」ネットワークを「無線</a:t>
            </a:r>
            <a:r>
              <a:rPr kumimoji="1" lang="en-US" altLang="ja-JP" dirty="0"/>
              <a:t>LAN</a:t>
            </a:r>
            <a:r>
              <a:rPr kumimoji="1" lang="ja-JP" altLang="en-US" dirty="0"/>
              <a:t>」というのです。</a:t>
            </a:r>
            <a:endParaRPr kumimoji="1" lang="en-US" altLang="ja-JP" dirty="0"/>
          </a:p>
        </p:txBody>
      </p:sp>
    </p:spTree>
    <p:extLst>
      <p:ext uri="{BB962C8B-B14F-4D97-AF65-F5344CB8AC3E}">
        <p14:creationId xmlns:p14="http://schemas.microsoft.com/office/powerpoint/2010/main" val="9995821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動画について解説をする。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また「ルーター」は、その家庭のインターネットへの出入り口の役割を果たしています。</a:t>
            </a:r>
            <a:endParaRPr kumimoji="1" lang="en-US" altLang="ja-JP" dirty="0"/>
          </a:p>
          <a:p>
            <a:r>
              <a:rPr kumimoji="1" lang="ja-JP" altLang="en-US" dirty="0"/>
              <a:t>家庭内ネットワークでパソコンとプリンターがつながっている場合、</a:t>
            </a:r>
            <a:endParaRPr kumimoji="1" lang="en-US" altLang="ja-JP" dirty="0"/>
          </a:p>
          <a:p>
            <a:r>
              <a:rPr kumimoji="1" lang="ja-JP" altLang="en-US" dirty="0"/>
              <a:t>ルーターの電源が抜けるとパソコンを操作して印刷することができない、といったこともあります。</a:t>
            </a:r>
            <a:endParaRPr kumimoji="1" lang="en-US" altLang="ja-JP" dirty="0"/>
          </a:p>
        </p:txBody>
      </p:sp>
    </p:spTree>
    <p:extLst>
      <p:ext uri="{BB962C8B-B14F-4D97-AF65-F5344CB8AC3E}">
        <p14:creationId xmlns:p14="http://schemas.microsoft.com/office/powerpoint/2010/main" val="19645833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ルーターを使用する上での注意点について考える。</a:t>
            </a:r>
            <a:endParaRPr kumimoji="1" lang="en-US" altLang="ja-JP" dirty="0"/>
          </a:p>
          <a:p>
            <a:endParaRPr kumimoji="1" lang="ja-JP" altLang="en-US" dirty="0"/>
          </a:p>
          <a:p>
            <a:r>
              <a:rPr kumimoji="1" lang="en-US" altLang="ja-JP" dirty="0"/>
              <a:t>《</a:t>
            </a:r>
            <a:r>
              <a:rPr kumimoji="1" lang="ja-JP" altLang="en-US" dirty="0"/>
              <a:t>講師のセリフ例</a:t>
            </a:r>
            <a:r>
              <a:rPr kumimoji="1" lang="en-US" altLang="ja-JP" dirty="0"/>
              <a:t>》</a:t>
            </a:r>
          </a:p>
          <a:p>
            <a:r>
              <a:rPr kumimoji="1" lang="ja-JP" altLang="en-US" dirty="0"/>
              <a:t>ルーターは</a:t>
            </a:r>
            <a:r>
              <a:rPr kumimoji="1" lang="en-US" altLang="ja-JP" dirty="0"/>
              <a:t>24</a:t>
            </a:r>
            <a:r>
              <a:rPr kumimoji="1" lang="ja-JP" altLang="en-US" dirty="0"/>
              <a:t>時間</a:t>
            </a:r>
            <a:r>
              <a:rPr kumimoji="1" lang="en-US" altLang="ja-JP" dirty="0"/>
              <a:t>365</a:t>
            </a:r>
            <a:r>
              <a:rPr kumimoji="1" lang="ja-JP" altLang="en-US" dirty="0"/>
              <a:t>日インターネットにつながっています。このルーターがウイルスに感染する可能性もあります。</a:t>
            </a:r>
            <a:endParaRPr kumimoji="1" lang="en-US" altLang="ja-JP" dirty="0"/>
          </a:p>
          <a:p>
            <a:r>
              <a:rPr kumimoji="1" lang="ja-JP" altLang="en-US" dirty="0"/>
              <a:t>さてウイルス感染を防ぐために、私たちができることはなんでしょうか？お分かりになる方はいらっしゃいますか？</a:t>
            </a:r>
            <a:endParaRPr kumimoji="1" lang="en-US" altLang="ja-JP" dirty="0"/>
          </a:p>
          <a:p>
            <a:r>
              <a:rPr kumimoji="1" lang="ja-JP" altLang="en-US" dirty="0"/>
              <a:t>＜クリック＞</a:t>
            </a:r>
            <a:endParaRPr kumimoji="1" lang="en-US" altLang="ja-JP" dirty="0"/>
          </a:p>
          <a:p>
            <a:r>
              <a:rPr kumimoji="1" lang="ja-JP" altLang="en-US" dirty="0"/>
              <a:t>ルーターを動かしているファームウェアを自動更新し、最新の状態にしましょう。</a:t>
            </a:r>
            <a:endParaRPr kumimoji="1" lang="en-US" altLang="ja-JP" dirty="0"/>
          </a:p>
          <a:p>
            <a:r>
              <a:rPr kumimoji="1" lang="ja-JP" altLang="en-US" dirty="0"/>
              <a:t>また詳しいことはルーターのメーカーに確認するのが一番です。</a:t>
            </a:r>
            <a:endParaRPr kumimoji="1" lang="en-US" altLang="ja-JP" dirty="0"/>
          </a:p>
          <a:p>
            <a:endParaRPr kumimoji="1" lang="en-US" altLang="ja-JP" dirty="0"/>
          </a:p>
          <a:p>
            <a:r>
              <a:rPr kumimoji="1" lang="en-US" altLang="ja-JP" dirty="0"/>
              <a:t>※</a:t>
            </a:r>
            <a:r>
              <a:rPr kumimoji="1" lang="ja-JP" altLang="en-US" dirty="0"/>
              <a:t>ファームウェアとは</a:t>
            </a:r>
            <a:r>
              <a:rPr kumimoji="1" lang="en-US" altLang="ja-JP" dirty="0"/>
              <a:t>…</a:t>
            </a:r>
            <a:r>
              <a:rPr kumimoji="1" lang="ja-JP" altLang="en-US" dirty="0"/>
              <a:t>ハードウェアの基本的な制御のために、コンピュータなど機器に組み込まれたソフトウェア</a:t>
            </a:r>
            <a:r>
              <a:rPr kumimoji="1" lang="en-US" altLang="ja-JP" dirty="0"/>
              <a:t>(</a:t>
            </a:r>
            <a:r>
              <a:rPr kumimoji="1" lang="ja-JP" altLang="en-US" dirty="0"/>
              <a:t>プログラム）のこと。</a:t>
            </a:r>
            <a:endParaRPr kumimoji="1" lang="en-US" altLang="ja-JP" dirty="0"/>
          </a:p>
          <a:p>
            <a:r>
              <a:rPr kumimoji="1" lang="ja-JP" altLang="en-US" dirty="0"/>
              <a:t>ルーターもソフトウェアで動いているので、このファームウェアがなければ動きません。</a:t>
            </a:r>
            <a:endParaRPr kumimoji="1" lang="en-US" altLang="ja-JP" dirty="0"/>
          </a:p>
        </p:txBody>
      </p:sp>
    </p:spTree>
    <p:extLst>
      <p:ext uri="{BB962C8B-B14F-4D97-AF65-F5344CB8AC3E}">
        <p14:creationId xmlns:p14="http://schemas.microsoft.com/office/powerpoint/2010/main" val="17172672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ルーターやパソコンのソフトウェアのアップデートと家庭内ネットワークカメラについて</a:t>
            </a:r>
            <a:endParaRPr kumimoji="1" lang="en-US" altLang="ja-JP" dirty="0"/>
          </a:p>
          <a:p>
            <a:r>
              <a:rPr kumimoji="1" lang="ja-JP" altLang="en-US" dirty="0"/>
              <a:t>動画　約</a:t>
            </a:r>
            <a:r>
              <a:rPr kumimoji="1" lang="en-US" altLang="ja-JP" dirty="0"/>
              <a:t>46</a:t>
            </a:r>
            <a:r>
              <a:rPr kumimoji="1" lang="ja-JP" altLang="en-US" dirty="0"/>
              <a:t>秒</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では次の動画で確認しましょう。</a:t>
            </a:r>
            <a:endParaRPr kumimoji="1" lang="en-US" altLang="ja-JP" dirty="0"/>
          </a:p>
          <a:p>
            <a:r>
              <a:rPr kumimoji="1" lang="ja-JP" altLang="en-US" dirty="0"/>
              <a:t>＜クリック＞</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あなたの家も狙われている！？　家庭教師が教えるネット家電セキュリティ対策！</a:t>
            </a:r>
            <a:r>
              <a:rPr kumimoji="1" lang="en-US" altLang="ja-JP" sz="1200" b="0" i="0" kern="1200" dirty="0">
                <a:solidFill>
                  <a:schemeClr val="tx1"/>
                </a:solidFill>
                <a:effectLst/>
                <a:latin typeface="+mn-lt"/>
                <a:ea typeface="+mn-ea"/>
                <a:cs typeface="+mn-cs"/>
              </a:rPr>
              <a:t>https://www.youtube.com/watch?v=xbn8SZIib90</a:t>
            </a:r>
            <a:endParaRPr kumimoji="1" lang="en-US" altLang="ja-JP" dirty="0"/>
          </a:p>
        </p:txBody>
      </p:sp>
    </p:spTree>
    <p:extLst>
      <p:ext uri="{BB962C8B-B14F-4D97-AF65-F5344CB8AC3E}">
        <p14:creationId xmlns:p14="http://schemas.microsoft.com/office/powerpoint/2010/main" val="3915432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4093037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ネットワークカメラの注意点についての導入部</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家族のコミュニケーションやペットの様子を見るために、</a:t>
            </a:r>
          </a:p>
          <a:p>
            <a:r>
              <a:rPr kumimoji="1" lang="ja-JP" altLang="en-US" dirty="0"/>
              <a:t>家庭内ネットワークカメラを使用することも増えてきました。</a:t>
            </a:r>
            <a:endParaRPr kumimoji="1" lang="en-US" altLang="ja-JP" dirty="0"/>
          </a:p>
          <a:p>
            <a:r>
              <a:rPr kumimoji="1" lang="ja-JP" altLang="en-US" dirty="0"/>
              <a:t>次にネットワークカメラを使うときの注意点をご説明します。</a:t>
            </a:r>
          </a:p>
        </p:txBody>
      </p:sp>
    </p:spTree>
    <p:extLst>
      <p:ext uri="{BB962C8B-B14F-4D97-AF65-F5344CB8AC3E}">
        <p14:creationId xmlns:p14="http://schemas.microsoft.com/office/powerpoint/2010/main" val="13006879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ネットワークカメラとは何かを説明。</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ネットワークカメラとは、インターネットに接続しパソコンやスマホで外出先から遠隔操作や確認できるカメラの事です。</a:t>
            </a:r>
            <a:endParaRPr kumimoji="1" lang="en-US" altLang="ja-JP" dirty="0"/>
          </a:p>
          <a:p>
            <a:r>
              <a:rPr kumimoji="1" lang="ja-JP" altLang="en-US" dirty="0"/>
              <a:t>最近は、外出先からペットの様子を確認するためや、不審者が侵入した時に記録できる防犯対策として</a:t>
            </a:r>
            <a:endParaRPr kumimoji="1" lang="en-US" altLang="ja-JP" dirty="0"/>
          </a:p>
          <a:p>
            <a:r>
              <a:rPr kumimoji="1" lang="ja-JP" altLang="en-US" dirty="0"/>
              <a:t>屋内にネットワークカメラを設置している方もいます。</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kern="1200" dirty="0">
                <a:solidFill>
                  <a:schemeClr val="tx1"/>
                </a:solidFill>
                <a:effectLst/>
                <a:latin typeface="+mn-lt"/>
                <a:ea typeface="+mn-ea"/>
                <a:cs typeface="+mn-cs"/>
              </a:rPr>
              <a:t>IPA</a:t>
            </a:r>
            <a:r>
              <a:rPr kumimoji="1" lang="ja-JP" altLang="en-US" sz="1200" b="0" i="0" kern="1200" dirty="0">
                <a:solidFill>
                  <a:schemeClr val="tx1"/>
                </a:solidFill>
                <a:effectLst/>
                <a:latin typeface="+mn-lt"/>
                <a:ea typeface="+mn-ea"/>
                <a:cs typeface="+mn-cs"/>
              </a:rPr>
              <a:t>「あなたの家も狙われている！？　家庭教師が教えるネット家電セキュリティ対策！」</a:t>
            </a:r>
            <a:endParaRPr kumimoji="1" lang="en-US" altLang="ja-JP"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kern="1200" dirty="0">
                <a:solidFill>
                  <a:schemeClr val="tx1"/>
                </a:solidFill>
                <a:effectLst/>
                <a:latin typeface="+mn-lt"/>
                <a:ea typeface="+mn-ea"/>
                <a:cs typeface="+mn-cs"/>
              </a:rPr>
              <a:t>https://www.youtube.com/watch?v=xbn8SZIib90</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7:57</a:t>
            </a:r>
            <a:r>
              <a:rPr kumimoji="1" lang="ja-JP" altLang="en-US" dirty="0"/>
              <a:t>のスクリーンショットスクリーンショットの一部トリミング</a:t>
            </a:r>
            <a:endParaRPr kumimoji="1" lang="en-US" altLang="ja-JP" dirty="0"/>
          </a:p>
          <a:p>
            <a:endParaRPr kumimoji="1" lang="en-US" altLang="ja-JP" dirty="0"/>
          </a:p>
        </p:txBody>
      </p:sp>
    </p:spTree>
    <p:extLst>
      <p:ext uri="{BB962C8B-B14F-4D97-AF65-F5344CB8AC3E}">
        <p14:creationId xmlns:p14="http://schemas.microsoft.com/office/powerpoint/2010/main" val="11150774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ネットワークカメラの危険性を伝える。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ただしこのネットワークカメラは悪意ある第三者に家の中をのぞき見される危険もあるのです。</a:t>
            </a:r>
            <a:endParaRPr kumimoji="1" lang="en-US" altLang="ja-JP" dirty="0"/>
          </a:p>
        </p:txBody>
      </p:sp>
    </p:spTree>
    <p:extLst>
      <p:ext uri="{BB962C8B-B14F-4D97-AF65-F5344CB8AC3E}">
        <p14:creationId xmlns:p14="http://schemas.microsoft.com/office/powerpoint/2010/main" val="3148985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ネットワークカメラの危険性と対策を動画を視聴し、確認。</a:t>
            </a:r>
            <a:endParaRPr kumimoji="1" lang="en-US" altLang="ja-JP" dirty="0"/>
          </a:p>
          <a:p>
            <a:r>
              <a:rPr kumimoji="1" lang="ja-JP" altLang="en-US" dirty="0"/>
              <a:t>動画　約</a:t>
            </a:r>
            <a:r>
              <a:rPr kumimoji="1" lang="en-US" altLang="ja-JP" dirty="0"/>
              <a:t>1</a:t>
            </a:r>
            <a:r>
              <a:rPr kumimoji="1" lang="ja-JP" altLang="en-US" dirty="0"/>
              <a:t>分</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ネットワークカメラにどのような危険があるのか、動画を見てみましょう。</a:t>
            </a:r>
            <a:endParaRPr kumimoji="1" lang="en-US" altLang="ja-JP" dirty="0"/>
          </a:p>
          <a:p>
            <a:r>
              <a:rPr kumimoji="1" lang="ja-JP" altLang="en-US" dirty="0"/>
              <a:t>＜クリック＞</a:t>
            </a:r>
            <a:endParaRPr kumimoji="1" lang="en-US" altLang="ja-JP" dirty="0"/>
          </a:p>
          <a:p>
            <a:r>
              <a:rPr kumimoji="1" lang="ja-JP" altLang="en-US" dirty="0"/>
              <a:t>～動画終了後～</a:t>
            </a:r>
            <a:endParaRPr kumimoji="1" lang="en-US" altLang="ja-JP" dirty="0"/>
          </a:p>
          <a:p>
            <a:r>
              <a:rPr kumimoji="1" lang="ja-JP" altLang="en-US" dirty="0"/>
              <a:t>分かりましたか？ネットワークカメラはその</a:t>
            </a:r>
            <a:r>
              <a:rPr kumimoji="1" lang="en-US" altLang="ja-JP" dirty="0"/>
              <a:t>ID</a:t>
            </a:r>
            <a:r>
              <a:rPr kumimoji="1" lang="ja-JP" altLang="en-US" dirty="0"/>
              <a:t>とパスワードがわかってしまうと</a:t>
            </a:r>
            <a:endParaRPr kumimoji="1" lang="en-US" altLang="ja-JP" dirty="0"/>
          </a:p>
          <a:p>
            <a:r>
              <a:rPr kumimoji="1" lang="ja-JP" altLang="en-US" dirty="0"/>
              <a:t>第三者にのぞき見されてしまうのです。</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kern="1200" dirty="0">
                <a:solidFill>
                  <a:schemeClr val="tx1"/>
                </a:solidFill>
                <a:effectLst/>
                <a:latin typeface="+mn-lt"/>
                <a:ea typeface="+mn-ea"/>
                <a:cs typeface="+mn-cs"/>
              </a:rPr>
              <a:t>あなたの家も狙われている！？　家庭教師が教えるネット家電セキュリティ対策！</a:t>
            </a:r>
            <a:endParaRPr kumimoji="1" lang="en-US" altLang="ja-JP"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kern="1200" dirty="0">
                <a:solidFill>
                  <a:schemeClr val="tx1"/>
                </a:solidFill>
                <a:effectLst/>
                <a:latin typeface="+mn-lt"/>
                <a:ea typeface="+mn-ea"/>
                <a:cs typeface="+mn-cs"/>
              </a:rPr>
              <a:t>https://www.youtube.com/watch?v=xbn8SZIib90</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9:53</a:t>
            </a:r>
            <a:r>
              <a:rPr kumimoji="1" lang="ja-JP" altLang="en-US" dirty="0"/>
              <a:t>のスクリーンショットスクリーンショット</a:t>
            </a:r>
            <a:endParaRPr kumimoji="1" lang="en-US" altLang="ja-JP" dirty="0"/>
          </a:p>
          <a:p>
            <a:endParaRPr kumimoji="1" lang="ja-JP" altLang="en-US" dirty="0"/>
          </a:p>
        </p:txBody>
      </p:sp>
    </p:spTree>
    <p:extLst>
      <p:ext uri="{BB962C8B-B14F-4D97-AF65-F5344CB8AC3E}">
        <p14:creationId xmlns:p14="http://schemas.microsoft.com/office/powerpoint/2010/main" val="15068521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en-US" altLang="ja-JP" dirty="0"/>
              <a:t>IOT</a:t>
            </a:r>
            <a:r>
              <a:rPr kumimoji="1" lang="ja-JP" altLang="en-US" dirty="0"/>
              <a:t>機器を使う際の注意点について説明する。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pPr lvl="0"/>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今の動画にもありましたが、</a:t>
            </a:r>
            <a:r>
              <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rPr>
              <a:t>IoT</a:t>
            </a: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機器を使う際には、初期設定のまま利用したり、脆弱性に対しての適切な対策を取らずに利用してはいけません。</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lvl="0"/>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このスライドは、</a:t>
            </a:r>
            <a:r>
              <a:rPr lang="ja-JP" altLang="en-US" dirty="0">
                <a:effectLst/>
              </a:rPr>
              <a:t>ログイン情報が初期設定のままの</a:t>
            </a:r>
            <a:r>
              <a:rPr lang="en-US" altLang="ja-JP" dirty="0">
                <a:effectLst/>
              </a:rPr>
              <a:t>IoT</a:t>
            </a:r>
            <a:r>
              <a:rPr lang="ja-JP" altLang="en-US" dirty="0">
                <a:effectLst/>
              </a:rPr>
              <a:t>機器が狙われるイメージです。</a:t>
            </a:r>
            <a:endParaRPr lang="en-US" altLang="ja-JP" dirty="0">
              <a:effectLst/>
            </a:endParaRPr>
          </a:p>
          <a:p>
            <a:pPr lvl="0"/>
            <a:r>
              <a:rPr lang="ja-JP" altLang="en-US" dirty="0">
                <a:effectLst/>
              </a:rPr>
              <a:t>＜スライドを指しながら＞</a:t>
            </a:r>
            <a:endParaRPr lang="en-US" altLang="ja-JP" dirty="0">
              <a:effectLst/>
            </a:endParaRPr>
          </a:p>
          <a:p>
            <a:pPr lvl="0"/>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①第三者が初期パスワードを使って</a:t>
            </a:r>
            <a:r>
              <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rPr>
              <a:t>IoT</a:t>
            </a: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機器に不正ログインし、ウイルスを感染させます。</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lvl="0"/>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②</a:t>
            </a:r>
            <a:r>
              <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rPr>
              <a:t>IoT</a:t>
            </a: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機器に攻撃をしかけます。</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lvl="0"/>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③他の</a:t>
            </a:r>
            <a:r>
              <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rPr>
              <a:t>IoT</a:t>
            </a: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機器にも感染を広げます。</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lvl="0"/>
            <a:r>
              <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rPr>
              <a:t>IoT</a:t>
            </a: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機器もパソコンなどと同様に、セキュリティの対策は大切です。</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lvl="0"/>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r>
              <a:rPr kumimoji="1" lang="en-US" altLang="ja-JP" dirty="0"/>
              <a:t>【</a:t>
            </a:r>
            <a:r>
              <a:rPr kumimoji="1" lang="ja-JP" altLang="en-US" dirty="0"/>
              <a:t>画像引用</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Segoe UI"/>
                <a:ea typeface="メイリオ"/>
                <a:cs typeface="+mn-cs"/>
              </a:rPr>
              <a:t>「安心相談窓口だより」</a:t>
            </a:r>
            <a:r>
              <a:rPr lang="en-US" altLang="ja-JP" sz="1200" dirty="0">
                <a:solidFill>
                  <a:prstClr val="black"/>
                </a:solidFill>
              </a:rPr>
              <a:t> https://www.ipa.go.jp/security/anshin/attention/2016/mgdayori20161125.html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prstClr val="black"/>
                </a:solidFill>
              </a:rPr>
              <a:t>(</a:t>
            </a:r>
            <a:r>
              <a:rPr kumimoji="1" lang="ja-JP" altLang="en-US" sz="1200" dirty="0">
                <a:solidFill>
                  <a:prstClr val="black"/>
                </a:solidFill>
              </a:rPr>
              <a:t>公開 </a:t>
            </a:r>
            <a:r>
              <a:rPr kumimoji="1" lang="en-US" altLang="ja-JP" sz="1200" b="0" i="0" u="none" strike="noStrike" kern="1200" cap="none" spc="0" normalizeH="0" baseline="0" noProof="0" dirty="0">
                <a:ln>
                  <a:noFill/>
                </a:ln>
                <a:solidFill>
                  <a:prstClr val="black"/>
                </a:solidFill>
                <a:effectLst/>
                <a:uLnTx/>
                <a:uFillTx/>
                <a:latin typeface="Segoe UI"/>
                <a:ea typeface="メイリオ"/>
                <a:cs typeface="+mn-cs"/>
              </a:rPr>
              <a:t>2016</a:t>
            </a:r>
            <a:r>
              <a:rPr kumimoji="1" lang="ja-JP" altLang="en-US" sz="1200" b="0" i="0" u="none" strike="noStrike" kern="1200" cap="none" spc="0" normalizeH="0" baseline="0" noProof="0" dirty="0">
                <a:ln>
                  <a:noFill/>
                </a:ln>
                <a:solidFill>
                  <a:prstClr val="black"/>
                </a:solidFill>
                <a:effectLst/>
                <a:uLnTx/>
                <a:uFillTx/>
                <a:latin typeface="Segoe UI"/>
                <a:ea typeface="メイリオ"/>
                <a:cs typeface="+mn-cs"/>
              </a:rPr>
              <a:t>年</a:t>
            </a:r>
            <a:r>
              <a:rPr kumimoji="1" lang="en-US" altLang="ja-JP" sz="1200" b="0" i="0" u="none" strike="noStrike" kern="1200" cap="none" spc="0" normalizeH="0" baseline="0" noProof="0" dirty="0">
                <a:ln>
                  <a:noFill/>
                </a:ln>
                <a:solidFill>
                  <a:prstClr val="black"/>
                </a:solidFill>
                <a:effectLst/>
                <a:uLnTx/>
                <a:uFillTx/>
                <a:latin typeface="Segoe UI"/>
                <a:ea typeface="メイリオ"/>
                <a:cs typeface="+mn-cs"/>
              </a:rPr>
              <a:t>11</a:t>
            </a:r>
            <a:r>
              <a:rPr kumimoji="1" lang="ja-JP" altLang="en-US" sz="1200" b="0" i="0" u="none" strike="noStrike" kern="1200" cap="none" spc="0" normalizeH="0" baseline="0" noProof="0" dirty="0">
                <a:ln>
                  <a:noFill/>
                </a:ln>
                <a:solidFill>
                  <a:prstClr val="black"/>
                </a:solidFill>
                <a:effectLst/>
                <a:uLnTx/>
                <a:uFillTx/>
                <a:latin typeface="Segoe UI"/>
                <a:ea typeface="メイリオ"/>
                <a:cs typeface="+mn-cs"/>
              </a:rPr>
              <a:t>月</a:t>
            </a:r>
            <a:r>
              <a:rPr kumimoji="1" lang="en-US" altLang="ja-JP" sz="1200" b="0" i="0" u="none" strike="noStrike" kern="1200" cap="none" spc="0" normalizeH="0" baseline="0" noProof="0" dirty="0">
                <a:ln>
                  <a:noFill/>
                </a:ln>
                <a:solidFill>
                  <a:prstClr val="black"/>
                </a:solidFill>
                <a:effectLst/>
                <a:uLnTx/>
                <a:uFillTx/>
                <a:latin typeface="Segoe UI"/>
                <a:ea typeface="メイリオ"/>
                <a:cs typeface="+mn-cs"/>
              </a:rPr>
              <a:t>25</a:t>
            </a:r>
            <a:r>
              <a:rPr kumimoji="1" lang="ja-JP" altLang="en-US" sz="1200" b="0" i="0" u="none" strike="noStrike" kern="1200" cap="none" spc="0" normalizeH="0" baseline="0" noProof="0" dirty="0">
                <a:ln>
                  <a:noFill/>
                </a:ln>
                <a:solidFill>
                  <a:prstClr val="black"/>
                </a:solidFill>
                <a:effectLst/>
                <a:uLnTx/>
                <a:uFillTx/>
                <a:latin typeface="Segoe UI"/>
                <a:ea typeface="メイリオ"/>
                <a:cs typeface="+mn-cs"/>
              </a:rPr>
              <a:t>日</a:t>
            </a:r>
            <a:r>
              <a:rPr kumimoji="1" lang="en-US" altLang="ja-JP" sz="1200" dirty="0">
                <a:solidFill>
                  <a:prstClr val="black"/>
                </a:solidFill>
              </a:rPr>
              <a:t>)</a:t>
            </a:r>
            <a:endParaRPr kumimoji="1" lang="en-US" altLang="ja-JP" dirty="0"/>
          </a:p>
          <a:p>
            <a:endParaRPr kumimoji="1" lang="ja-JP" altLang="en-US" dirty="0"/>
          </a:p>
        </p:txBody>
      </p:sp>
    </p:spTree>
    <p:extLst>
      <p:ext uri="{BB962C8B-B14F-4D97-AF65-F5344CB8AC3E}">
        <p14:creationId xmlns:p14="http://schemas.microsoft.com/office/powerpoint/2010/main" val="11318137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en-US" altLang="ja-JP" dirty="0"/>
              <a:t>IOT</a:t>
            </a:r>
            <a:r>
              <a:rPr kumimoji="1" lang="ja-JP" altLang="en-US" dirty="0"/>
              <a:t>機器を利用する際の具体的なセキュリティ対策を理解してもらう。</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さて、セキュリティ対策とは、具体的にどのような事を行えば良いのでしょう？</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rPr>
              <a:t>IoT</a:t>
            </a: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機器はインターネットに接続されているということを常に意識してください。</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○使用する前に、メーカーのサポート機能や、機器の内容を理解しましょう。</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○最初に設定されているパスワードを、安全なパスワードに変更しましょう。</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○メーカーからセキュリティパッチが公開される際には、必ずアップデートを行って、最新の状態にしておいてください。</a:t>
            </a:r>
            <a:endPar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○また、</a:t>
            </a:r>
            <a:r>
              <a:rPr lang="en-US" altLang="ja-JP" dirty="0">
                <a:solidFill>
                  <a:prstClr val="white">
                    <a:lumMod val="95000"/>
                  </a:prstClr>
                </a:solidFill>
                <a:latin typeface="UD デジタル 教科書体 N-B" panose="02020700000000000000" pitchFamily="17" charset="-128"/>
                <a:ea typeface="UD デジタル 教科書体 N-B" panose="02020700000000000000" pitchFamily="17" charset="-128"/>
              </a:rPr>
              <a:t>IoT</a:t>
            </a:r>
            <a:r>
              <a:rPr lang="ja-JP" altLang="en-US" dirty="0">
                <a:solidFill>
                  <a:prstClr val="white">
                    <a:lumMod val="95000"/>
                  </a:prstClr>
                </a:solidFill>
                <a:latin typeface="UD デジタル 教科書体 N-B" panose="02020700000000000000" pitchFamily="17" charset="-128"/>
                <a:ea typeface="UD デジタル 教科書体 N-B" panose="02020700000000000000" pitchFamily="17" charset="-128"/>
              </a:rPr>
              <a:t>機器には様々な情報が保存されています。第三者にそれらの情報が漏れないように、捨てたり、譲渡する際には、必ずその情報を初期化してください。</a:t>
            </a:r>
          </a:p>
          <a:p>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画像引用</a:t>
            </a:r>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Segoe UI"/>
                <a:ea typeface="メイリオ"/>
                <a:cs typeface="+mn-cs"/>
              </a:rPr>
              <a:t>IPA</a:t>
            </a:r>
            <a:r>
              <a:rPr kumimoji="1" lang="ja-JP" altLang="en-US" sz="1200" b="0" i="0" u="none" strike="noStrike" kern="1200" cap="none" spc="0" normalizeH="0" baseline="0" noProof="0" dirty="0">
                <a:ln>
                  <a:noFill/>
                </a:ln>
                <a:solidFill>
                  <a:prstClr val="black"/>
                </a:solidFill>
                <a:effectLst/>
                <a:uLnTx/>
                <a:uFillTx/>
                <a:latin typeface="Segoe UI"/>
                <a:ea typeface="メイリオ"/>
                <a:cs typeface="+mn-cs"/>
              </a:rPr>
              <a:t>「情報セキュリティ</a:t>
            </a:r>
            <a:r>
              <a:rPr kumimoji="1" lang="en-US" altLang="ja-JP" sz="1200" b="0" i="0" u="none" strike="noStrike" kern="1200" cap="none" spc="0" normalizeH="0" baseline="0" noProof="0" dirty="0">
                <a:ln>
                  <a:noFill/>
                </a:ln>
                <a:solidFill>
                  <a:prstClr val="black"/>
                </a:solidFill>
                <a:effectLst/>
                <a:uLnTx/>
                <a:uFillTx/>
                <a:latin typeface="Segoe UI"/>
                <a:ea typeface="メイリオ"/>
                <a:cs typeface="+mn-cs"/>
              </a:rPr>
              <a:t>10</a:t>
            </a:r>
            <a:r>
              <a:rPr kumimoji="1" lang="ja-JP" altLang="en-US" sz="1200" b="0" i="0" u="none" strike="noStrike" kern="1200" cap="none" spc="0" normalizeH="0" baseline="0" noProof="0" dirty="0">
                <a:ln>
                  <a:noFill/>
                </a:ln>
                <a:solidFill>
                  <a:prstClr val="black"/>
                </a:solidFill>
                <a:effectLst/>
                <a:uLnTx/>
                <a:uFillTx/>
                <a:latin typeface="Segoe UI"/>
                <a:ea typeface="メイリオ"/>
                <a:cs typeface="+mn-cs"/>
              </a:rPr>
              <a:t>大脅威～</a:t>
            </a:r>
            <a:r>
              <a:rPr kumimoji="1" lang="en-US" altLang="ja-JP" sz="1200" b="0" i="0" u="none" strike="noStrike" kern="1200" cap="none" spc="0" normalizeH="0" baseline="0" noProof="0" dirty="0">
                <a:ln>
                  <a:noFill/>
                </a:ln>
                <a:solidFill>
                  <a:prstClr val="black"/>
                </a:solidFill>
                <a:effectLst/>
                <a:uLnTx/>
                <a:uFillTx/>
                <a:latin typeface="Segoe UI"/>
                <a:ea typeface="メイリオ"/>
                <a:cs typeface="+mn-cs"/>
              </a:rPr>
              <a:t>1</a:t>
            </a:r>
            <a:r>
              <a:rPr kumimoji="1" lang="ja-JP" altLang="en-US" sz="1200" b="0" i="0" u="none" strike="noStrike" kern="1200" cap="none" spc="0" normalizeH="0" baseline="0" noProof="0" dirty="0">
                <a:ln>
                  <a:noFill/>
                </a:ln>
                <a:solidFill>
                  <a:prstClr val="black"/>
                </a:solidFill>
                <a:effectLst/>
                <a:uLnTx/>
                <a:uFillTx/>
                <a:latin typeface="Segoe UI"/>
                <a:ea typeface="メイリオ"/>
                <a:cs typeface="+mn-cs"/>
              </a:rPr>
              <a:t>章　情報セキュリティ対策の基本</a:t>
            </a:r>
            <a:r>
              <a:rPr lang="ja-JP" altLang="en-US" sz="1200" dirty="0">
                <a:solidFill>
                  <a:prstClr val="black"/>
                </a:solidFill>
                <a:latin typeface="Segoe UI"/>
                <a:ea typeface="メイリオ"/>
              </a:rPr>
              <a:t> </a:t>
            </a:r>
            <a:r>
              <a:rPr lang="en-US" altLang="ja-JP" sz="1200" dirty="0">
                <a:solidFill>
                  <a:prstClr val="black"/>
                </a:solidFill>
                <a:latin typeface="Segoe UI"/>
                <a:ea typeface="メイリオ"/>
              </a:rPr>
              <a:t>IoT</a:t>
            </a:r>
            <a:r>
              <a:rPr lang="ja-JP" altLang="en-US" sz="1200" dirty="0">
                <a:solidFill>
                  <a:prstClr val="black"/>
                </a:solidFill>
                <a:latin typeface="Segoe UI"/>
                <a:ea typeface="メイリオ"/>
              </a:rPr>
              <a:t>機器（情報家電）編～」</a:t>
            </a:r>
            <a:endParaRPr kumimoji="1" lang="en-US" altLang="ja-JP" sz="1200" b="0" i="0" u="none" strike="noStrike" kern="1200" cap="none" spc="0" normalizeH="0" baseline="0" noProof="0" dirty="0">
              <a:ln>
                <a:noFill/>
              </a:ln>
              <a:solidFill>
                <a:prstClr val="black"/>
              </a:solidFill>
              <a:effectLst/>
              <a:uLnTx/>
              <a:uFillTx/>
              <a:latin typeface="Segoe UI"/>
              <a:ea typeface="メイリオ"/>
              <a:cs typeface="+mn-cs"/>
            </a:endParaRPr>
          </a:p>
          <a:p>
            <a:r>
              <a:rPr kumimoji="1" lang="en-US" altLang="ja-JP" dirty="0"/>
              <a:t>https://www.ipa.go.jp/security/10threats/ps6vr7000000bjc5-att/000066221.pdf</a:t>
            </a:r>
          </a:p>
          <a:p>
            <a:r>
              <a:rPr kumimoji="1" lang="en-US" altLang="ja-JP" dirty="0"/>
              <a:t>(</a:t>
            </a:r>
            <a:r>
              <a:rPr kumimoji="1" lang="ja-JP" altLang="en-US" dirty="0"/>
              <a:t>公開 </a:t>
            </a:r>
            <a:r>
              <a:rPr kumimoji="1" lang="en-US" altLang="ja-JP" sz="1200" b="0" i="0" u="none" strike="noStrike" kern="1200" cap="none" spc="0" normalizeH="0" baseline="0" noProof="0" dirty="0">
                <a:ln>
                  <a:noFill/>
                </a:ln>
                <a:solidFill>
                  <a:prstClr val="black"/>
                </a:solidFill>
                <a:effectLst/>
                <a:uLnTx/>
                <a:uFillTx/>
                <a:latin typeface="Segoe UI"/>
                <a:ea typeface="メイリオ"/>
                <a:cs typeface="+mn-cs"/>
              </a:rPr>
              <a:t>2018</a:t>
            </a:r>
            <a:r>
              <a:rPr kumimoji="1" lang="ja-JP" altLang="en-US" sz="1200" b="0" i="0" u="none" strike="noStrike" kern="1200" cap="none" spc="0" normalizeH="0" baseline="0" noProof="0" dirty="0">
                <a:ln>
                  <a:noFill/>
                </a:ln>
                <a:solidFill>
                  <a:prstClr val="black"/>
                </a:solidFill>
                <a:effectLst/>
                <a:uLnTx/>
                <a:uFillTx/>
                <a:latin typeface="Segoe UI"/>
                <a:ea typeface="メイリオ"/>
                <a:cs typeface="+mn-cs"/>
              </a:rPr>
              <a:t>年</a:t>
            </a:r>
            <a:r>
              <a:rPr kumimoji="1" lang="en-US" altLang="ja-JP" sz="1200" b="0" i="0" u="none" strike="noStrike" kern="1200" cap="none" spc="0" normalizeH="0" baseline="0" noProof="0" dirty="0">
                <a:ln>
                  <a:noFill/>
                </a:ln>
                <a:solidFill>
                  <a:prstClr val="black"/>
                </a:solidFill>
                <a:effectLst/>
                <a:uLnTx/>
                <a:uFillTx/>
                <a:latin typeface="Segoe UI"/>
                <a:ea typeface="メイリオ"/>
                <a:cs typeface="+mn-cs"/>
              </a:rPr>
              <a:t>4</a:t>
            </a:r>
            <a:r>
              <a:rPr kumimoji="1" lang="ja-JP" altLang="en-US" sz="1200" b="0" i="0" u="none" strike="noStrike" kern="1200" cap="none" spc="0" normalizeH="0" baseline="0" noProof="0" dirty="0">
                <a:ln>
                  <a:noFill/>
                </a:ln>
                <a:solidFill>
                  <a:prstClr val="black"/>
                </a:solidFill>
                <a:effectLst/>
                <a:uLnTx/>
                <a:uFillTx/>
                <a:latin typeface="Segoe UI"/>
                <a:ea typeface="メイリオ"/>
                <a:cs typeface="+mn-cs"/>
              </a:rPr>
              <a:t>月</a:t>
            </a:r>
            <a:r>
              <a:rPr kumimoji="1" lang="en-US" altLang="ja-JP" dirty="0"/>
              <a:t>)</a:t>
            </a:r>
            <a:endParaRPr kumimoji="1" lang="ja-JP" altLang="en-US" dirty="0"/>
          </a:p>
        </p:txBody>
      </p:sp>
    </p:spTree>
    <p:extLst>
      <p:ext uri="{BB962C8B-B14F-4D97-AF65-F5344CB8AC3E}">
        <p14:creationId xmlns:p14="http://schemas.microsoft.com/office/powerpoint/2010/main" val="32512901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まとめ。</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まとめです。</a:t>
            </a:r>
            <a:endParaRPr kumimoji="1" lang="en-US" altLang="ja-JP" dirty="0"/>
          </a:p>
          <a:p>
            <a:endParaRPr kumimoji="1" lang="en-US" altLang="ja-JP" dirty="0"/>
          </a:p>
          <a:p>
            <a:r>
              <a:rPr kumimoji="1" lang="ja-JP" altLang="en-US" dirty="0"/>
              <a:t>最近では様々なものがインターネットにつながるようになりました。</a:t>
            </a:r>
            <a:endParaRPr kumimoji="1" lang="en-US" altLang="ja-JP" dirty="0"/>
          </a:p>
          <a:p>
            <a:r>
              <a:rPr kumimoji="1" lang="ja-JP" altLang="en-US" dirty="0"/>
              <a:t>家庭内でどのような機器がインターネットにつながり、どんな仕組みで動いているのか理解することが重要です。</a:t>
            </a:r>
            <a:endParaRPr kumimoji="1" lang="en-US" altLang="ja-JP" dirty="0"/>
          </a:p>
          <a:p>
            <a:endParaRPr kumimoji="1" lang="en-US" altLang="ja-JP" dirty="0"/>
          </a:p>
          <a:p>
            <a:r>
              <a:rPr lang="ja-JP" altLang="en-US" dirty="0"/>
              <a:t>・ルーターはインターネットの出入り口です。ネットワーク機器同士の通信も中継しています。</a:t>
            </a:r>
            <a:endParaRPr lang="en-US" altLang="ja-JP" dirty="0"/>
          </a:p>
          <a:p>
            <a:r>
              <a:rPr lang="ja-JP" altLang="en-US" dirty="0"/>
              <a:t>・ルーターなど</a:t>
            </a:r>
            <a:r>
              <a:rPr lang="en-US" altLang="ja-JP" dirty="0"/>
              <a:t>IoT</a:t>
            </a:r>
            <a:r>
              <a:rPr lang="ja-JP" altLang="en-US" dirty="0"/>
              <a:t>機器は、常にインターネットにつながっているという意識をもって、セキュリティ対策を行ってください。</a:t>
            </a:r>
            <a:endParaRPr lang="en-US" altLang="ja-JP" dirty="0"/>
          </a:p>
          <a:p>
            <a:endParaRPr lang="en-US" altLang="ja-JP" dirty="0"/>
          </a:p>
          <a:p>
            <a:r>
              <a:rPr kumimoji="1" lang="ja-JP" altLang="en-US" dirty="0"/>
              <a:t>ひとりひとりがセキュリティ意識を持ち、</a:t>
            </a:r>
            <a:endParaRPr kumimoji="1" lang="en-US" altLang="ja-JP" dirty="0"/>
          </a:p>
          <a:p>
            <a:r>
              <a:rPr kumimoji="1" lang="ja-JP" altLang="en-US" dirty="0"/>
              <a:t>安心、安全に家庭のネットワークを使用しましょう。</a:t>
            </a:r>
          </a:p>
          <a:p>
            <a:endParaRPr lang="en-US" altLang="ja-JP" dirty="0"/>
          </a:p>
          <a:p>
            <a:endParaRPr kumimoji="1" lang="ja-JP" altLang="en-US" dirty="0"/>
          </a:p>
        </p:txBody>
      </p:sp>
    </p:spTree>
    <p:extLst>
      <p:ext uri="{BB962C8B-B14F-4D97-AF65-F5344CB8AC3E}">
        <p14:creationId xmlns:p14="http://schemas.microsoft.com/office/powerpoint/2010/main" val="82915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8799811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使用時は非表示</a:t>
            </a:r>
          </a:p>
        </p:txBody>
      </p:sp>
    </p:spTree>
    <p:extLst>
      <p:ext uri="{BB962C8B-B14F-4D97-AF65-F5344CB8AC3E}">
        <p14:creationId xmlns:p14="http://schemas.microsoft.com/office/powerpoint/2010/main" val="3690772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ポイント</a:t>
            </a:r>
            <a:r>
              <a:rPr kumimoji="1" lang="en-US" altLang="ja-JP" dirty="0"/>
              <a:t>】</a:t>
            </a:r>
          </a:p>
          <a:p>
            <a:r>
              <a:rPr kumimoji="1" lang="ja-JP" altLang="en-US" dirty="0"/>
              <a:t>問いかけ</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最近のテレビの中にはパソコンやタブレットのように動画サイトを見ることができるものがあります。</a:t>
            </a:r>
            <a:endParaRPr kumimoji="1" lang="en-US" altLang="ja-JP" dirty="0"/>
          </a:p>
          <a:p>
            <a:r>
              <a:rPr kumimoji="1" lang="ja-JP" altLang="en-US" dirty="0"/>
              <a:t>皆様のご家庭ではどうでしょうか？</a:t>
            </a:r>
            <a:endParaRPr kumimoji="1" lang="en-US" altLang="ja-JP" dirty="0"/>
          </a:p>
          <a:p>
            <a:r>
              <a:rPr kumimoji="1" lang="ja-JP" altLang="en-US" dirty="0"/>
              <a:t>テレビで動画サイトを閲覧できるのは、なぜかご存知でしょうか？</a:t>
            </a:r>
            <a:endParaRPr kumimoji="1" lang="en-US" altLang="ja-JP" dirty="0"/>
          </a:p>
        </p:txBody>
      </p:sp>
    </p:spTree>
    <p:extLst>
      <p:ext uri="{BB962C8B-B14F-4D97-AF65-F5344CB8AC3E}">
        <p14:creationId xmlns:p14="http://schemas.microsoft.com/office/powerpoint/2010/main" val="23730169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質問に対する答えを確認する。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動画サイトを閲覧できるものは、テレビをインターネットにつなげることができるからですね。</a:t>
            </a:r>
          </a:p>
          <a:p>
            <a:endParaRPr kumimoji="1" lang="en-US" altLang="ja-JP" dirty="0"/>
          </a:p>
          <a:p>
            <a:r>
              <a:rPr kumimoji="1" lang="en-US" altLang="ja-JP" dirty="0"/>
              <a:t>【</a:t>
            </a:r>
            <a:r>
              <a:rPr kumimoji="1" lang="ja-JP" altLang="en-US" dirty="0"/>
              <a:t>進行のポイント</a:t>
            </a:r>
            <a:r>
              <a:rPr kumimoji="1" lang="en-US" altLang="ja-JP" dirty="0"/>
              <a:t>】</a:t>
            </a:r>
          </a:p>
          <a:p>
            <a:r>
              <a:rPr kumimoji="1" lang="ja-JP" altLang="en-US" dirty="0"/>
              <a:t>受講者の利用状況を確認してもよい。</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「ご家庭のテレビが動画サイトを見られる（インターネット接続ができる）</a:t>
            </a:r>
            <a:endParaRPr kumimoji="1" lang="en-US" altLang="ja-JP" dirty="0"/>
          </a:p>
          <a:p>
            <a:r>
              <a:rPr kumimoji="1" lang="ja-JP" altLang="en-US" dirty="0"/>
              <a:t>テレビだという方どれくらいいますか？」</a:t>
            </a:r>
            <a:endParaRPr kumimoji="1" lang="en-US" altLang="ja-JP" dirty="0"/>
          </a:p>
          <a:p>
            <a:r>
              <a:rPr kumimoji="1" lang="ja-JP" altLang="en-US" dirty="0"/>
              <a:t>受講者に挙手を求める。</a:t>
            </a:r>
            <a:endParaRPr kumimoji="1" lang="en-US" altLang="ja-JP" dirty="0"/>
          </a:p>
          <a:p>
            <a:endParaRPr kumimoji="1" lang="en-US" altLang="ja-JP" dirty="0"/>
          </a:p>
          <a:p>
            <a:r>
              <a:rPr kumimoji="1" lang="ja-JP" altLang="en-US" dirty="0"/>
              <a:t>「これだけ普及しているということですね」など</a:t>
            </a:r>
          </a:p>
        </p:txBody>
      </p:sp>
    </p:spTree>
    <p:extLst>
      <p:ext uri="{BB962C8B-B14F-4D97-AF65-F5344CB8AC3E}">
        <p14:creationId xmlns:p14="http://schemas.microsoft.com/office/powerpoint/2010/main" val="4055369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動画を視聴して、家庭内の機器がインターネットにつながる仕組みを確認する。</a:t>
            </a:r>
            <a:endParaRPr kumimoji="1" lang="en-US" altLang="ja-JP" dirty="0"/>
          </a:p>
          <a:p>
            <a:r>
              <a:rPr kumimoji="1" lang="ja-JP" altLang="en-US" dirty="0"/>
              <a:t>動画　約</a:t>
            </a:r>
            <a:r>
              <a:rPr kumimoji="1" lang="en-US" altLang="ja-JP" dirty="0"/>
              <a:t>52</a:t>
            </a:r>
            <a:r>
              <a:rPr kumimoji="1" lang="ja-JP" altLang="en-US" dirty="0"/>
              <a:t>秒</a:t>
            </a:r>
            <a:endParaRPr kumimoji="1" lang="en-US" altLang="ja-JP" dirty="0"/>
          </a:p>
          <a:p>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最近では家庭の中で様々な機器がインターネットにつながります。</a:t>
            </a:r>
            <a:endParaRPr kumimoji="1" lang="en-US" altLang="ja-JP" dirty="0"/>
          </a:p>
          <a:p>
            <a:r>
              <a:rPr kumimoji="1" lang="ja-JP" altLang="en-US" dirty="0"/>
              <a:t>このつながる仕組みについて、まずは動画をごらんください。</a:t>
            </a:r>
            <a:endParaRPr kumimoji="1" lang="en-US" altLang="ja-JP" dirty="0"/>
          </a:p>
          <a:p>
            <a:r>
              <a:rPr kumimoji="1" lang="ja-JP" altLang="en-US" dirty="0"/>
              <a:t>（クリックして動画を再生）</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kern="1200" dirty="0">
                <a:solidFill>
                  <a:schemeClr val="tx1"/>
                </a:solidFill>
                <a:effectLst/>
                <a:latin typeface="+mn-lt"/>
                <a:ea typeface="+mn-ea"/>
                <a:cs typeface="+mn-cs"/>
              </a:rPr>
              <a:t>IPA</a:t>
            </a:r>
            <a:r>
              <a:rPr kumimoji="1" lang="ja-JP" altLang="en-US" sz="1200" b="0" i="0" kern="1200" dirty="0">
                <a:solidFill>
                  <a:schemeClr val="tx1"/>
                </a:solidFill>
                <a:effectLst/>
                <a:latin typeface="+mn-lt"/>
                <a:ea typeface="+mn-ea"/>
                <a:cs typeface="+mn-cs"/>
              </a:rPr>
              <a:t>「あなたの家も狙われている！？　家庭教師が教えるインターネット家電セキュリティ対策！」</a:t>
            </a:r>
            <a:endParaRPr kumimoji="1" lang="en-US" altLang="ja-JP"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kern="1200" dirty="0">
                <a:solidFill>
                  <a:schemeClr val="tx1"/>
                </a:solidFill>
                <a:effectLst/>
                <a:latin typeface="+mn-lt"/>
                <a:ea typeface="+mn-ea"/>
                <a:cs typeface="+mn-cs"/>
              </a:rPr>
              <a:t>https://www.youtube.com/watch?v=xbn8SZIib90</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1:16</a:t>
            </a:r>
            <a:r>
              <a:rPr kumimoji="1" lang="ja-JP" altLang="en-US" dirty="0"/>
              <a:t>のスクリーンショットスクリーンショット</a:t>
            </a:r>
            <a:endParaRPr kumimoji="1" lang="en-US" altLang="ja-JP" dirty="0"/>
          </a:p>
          <a:p>
            <a:endParaRPr kumimoji="1" lang="en-US" altLang="ja-JP" dirty="0"/>
          </a:p>
        </p:txBody>
      </p:sp>
    </p:spTree>
    <p:extLst>
      <p:ext uri="{BB962C8B-B14F-4D97-AF65-F5344CB8AC3E}">
        <p14:creationId xmlns:p14="http://schemas.microsoft.com/office/powerpoint/2010/main" val="3560564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動画について解説をする。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スマートテレビという言葉が、動画の中に出てきました。</a:t>
            </a:r>
            <a:endParaRPr kumimoji="1" lang="en-US" altLang="ja-JP" dirty="0"/>
          </a:p>
          <a:p>
            <a:r>
              <a:rPr kumimoji="1" lang="ja-JP" altLang="en-US" dirty="0"/>
              <a:t>テレビだけではなく、インターネットに接続して生活を便利にしてくれる家電製品を「</a:t>
            </a:r>
            <a:r>
              <a:rPr kumimoji="1" lang="en-US" altLang="ja-JP" dirty="0"/>
              <a:t>IOT</a:t>
            </a:r>
            <a:r>
              <a:rPr kumimoji="1" lang="ja-JP" altLang="en-US" dirty="0"/>
              <a:t>機器」や「ネット家電」といいます。</a:t>
            </a:r>
            <a:endParaRPr kumimoji="1" lang="en-US" altLang="ja-JP" dirty="0"/>
          </a:p>
          <a:p>
            <a:endParaRPr kumimoji="1" lang="en-US" altLang="ja-JP" dirty="0"/>
          </a:p>
          <a:p>
            <a:r>
              <a:rPr kumimoji="1" lang="en-US" altLang="ja-JP" dirty="0"/>
              <a:t>【</a:t>
            </a:r>
            <a:r>
              <a:rPr kumimoji="1" lang="ja-JP" altLang="en-US" dirty="0"/>
              <a:t>進行のポイント</a:t>
            </a:r>
            <a:r>
              <a:rPr kumimoji="1" lang="en-US" altLang="ja-JP" dirty="0"/>
              <a:t>】</a:t>
            </a:r>
          </a:p>
          <a:p>
            <a:r>
              <a:rPr kumimoji="1" lang="ja-JP" altLang="en-US" dirty="0"/>
              <a:t>具体例を入れると実感が得られやすい。</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例えば、スマートフォンをリモコン代わりにして、家電を自分好みの設定にしたり、使用時間や電気代を確認したりすることができます。</a:t>
            </a:r>
            <a:endParaRPr kumimoji="1" lang="en-US" altLang="ja-JP" dirty="0"/>
          </a:p>
          <a:p>
            <a:r>
              <a:rPr kumimoji="1" lang="ja-JP" altLang="en-US" dirty="0"/>
              <a:t>ほかにもエアコンを外出先からオンにして、帰宅したときに快適な室温にしたり、つけっぱなしで家を出てしまっても外出先からオフにすることができるのです。</a:t>
            </a:r>
          </a:p>
        </p:txBody>
      </p:sp>
    </p:spTree>
    <p:extLst>
      <p:ext uri="{BB962C8B-B14F-4D97-AF65-F5344CB8AC3E}">
        <p14:creationId xmlns:p14="http://schemas.microsoft.com/office/powerpoint/2010/main" val="4056537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導入時のポイント</a:t>
            </a:r>
            <a:r>
              <a:rPr kumimoji="1" lang="en-US" altLang="ja-JP" dirty="0"/>
              <a:t>】</a:t>
            </a:r>
          </a:p>
          <a:p>
            <a:r>
              <a:rPr kumimoji="1" lang="ja-JP" altLang="en-US" dirty="0"/>
              <a:t>動画について解説をする。</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ja-JP" altLang="en-US" dirty="0"/>
              <a:t>動画の中で「</a:t>
            </a:r>
            <a:r>
              <a:rPr kumimoji="1" lang="en-US" altLang="ja-JP" dirty="0" err="1"/>
              <a:t>IoT</a:t>
            </a:r>
            <a:r>
              <a:rPr kumimoji="1" lang="en-US" altLang="ja-JP" dirty="0"/>
              <a:t>(</a:t>
            </a:r>
            <a:r>
              <a:rPr kumimoji="1" lang="ja-JP" altLang="en-US" dirty="0"/>
              <a:t>アイ・オー・ティー）」という言葉も出てきました。</a:t>
            </a:r>
            <a:endParaRPr kumimoji="1" lang="en-US" altLang="ja-JP" dirty="0"/>
          </a:p>
          <a:p>
            <a:r>
              <a:rPr kumimoji="1" lang="ja-JP" altLang="en-US" dirty="0"/>
              <a:t>自動車やウェブカメラ、ロボットなど家電製品に関わらずあらゆるものがインターネットに接続する仕組みのことを</a:t>
            </a:r>
            <a:endParaRPr kumimoji="1" lang="en-US" altLang="ja-JP" dirty="0"/>
          </a:p>
          <a:p>
            <a:r>
              <a:rPr kumimoji="1" lang="en-US" altLang="ja-JP" dirty="0" err="1"/>
              <a:t>IoT</a:t>
            </a:r>
            <a:r>
              <a:rPr kumimoji="1" lang="ja-JP" altLang="en-US" dirty="0"/>
              <a:t>（</a:t>
            </a:r>
            <a:r>
              <a:rPr kumimoji="1" lang="en-US" altLang="ja-JP" dirty="0"/>
              <a:t>Internet of Things</a:t>
            </a:r>
            <a:r>
              <a:rPr kumimoji="1" lang="ja-JP" altLang="en-US" dirty="0"/>
              <a:t>）、「モノのインターネット」というのです。</a:t>
            </a:r>
            <a:endParaRPr kumimoji="1" lang="en-US" altLang="ja-JP" dirty="0"/>
          </a:p>
          <a:p>
            <a:endParaRPr kumimoji="1" lang="en-US" altLang="ja-JP" dirty="0"/>
          </a:p>
          <a:p>
            <a:r>
              <a:rPr kumimoji="1" lang="en-US" altLang="ja-JP" dirty="0"/>
              <a:t>【</a:t>
            </a:r>
            <a:r>
              <a:rPr kumimoji="1" lang="ja-JP" altLang="en-US" dirty="0"/>
              <a:t>進行のポイント</a:t>
            </a:r>
            <a:r>
              <a:rPr kumimoji="1" lang="en-US" altLang="ja-JP" dirty="0"/>
              <a:t>】</a:t>
            </a:r>
          </a:p>
          <a:p>
            <a:r>
              <a:rPr kumimoji="1" lang="en-US" altLang="ja-JP" dirty="0" err="1"/>
              <a:t>IoT</a:t>
            </a:r>
            <a:r>
              <a:rPr kumimoji="1" lang="ja-JP" altLang="en-US" dirty="0"/>
              <a:t>という言葉を知っているか受講者の予備知識を確認してもよい。</a:t>
            </a:r>
            <a:endParaRPr kumimoji="1" lang="en-US" altLang="ja-JP" dirty="0"/>
          </a:p>
          <a:p>
            <a:endParaRPr kumimoji="1" lang="en-US" altLang="ja-JP" dirty="0"/>
          </a:p>
          <a:p>
            <a:r>
              <a:rPr kumimoji="1" lang="en-US" altLang="ja-JP" dirty="0"/>
              <a:t>《</a:t>
            </a:r>
            <a:r>
              <a:rPr kumimoji="1" lang="ja-JP" altLang="en-US" dirty="0"/>
              <a:t>講師のセリフ例</a:t>
            </a:r>
            <a:r>
              <a:rPr kumimoji="1" lang="en-US" altLang="ja-JP" dirty="0"/>
              <a:t>》</a:t>
            </a:r>
          </a:p>
          <a:p>
            <a:r>
              <a:rPr kumimoji="1" lang="en-US" altLang="ja-JP" dirty="0" err="1"/>
              <a:t>IoT</a:t>
            </a:r>
            <a:r>
              <a:rPr kumimoji="1" lang="ja-JP" altLang="en-US" dirty="0"/>
              <a:t>という言葉を以前聞いたことがある、あるいは知っていたという方はどれくらいいますか？</a:t>
            </a:r>
            <a:endParaRPr kumimoji="1" lang="en-US" altLang="ja-JP" dirty="0"/>
          </a:p>
          <a:p>
            <a:r>
              <a:rPr kumimoji="1" lang="ja-JP" altLang="en-US" dirty="0"/>
              <a:t>言葉は知らなくてもすでにこの仕組みは利用しているかもしれません。</a:t>
            </a:r>
            <a:endParaRPr kumimoji="1" lang="en-US" altLang="ja-JP" dirty="0"/>
          </a:p>
          <a:p>
            <a:endParaRPr kumimoji="1" lang="en-US" altLang="ja-JP" dirty="0"/>
          </a:p>
          <a:p>
            <a:r>
              <a:rPr kumimoji="1" lang="en-US" altLang="ja-JP" dirty="0"/>
              <a:t>【</a:t>
            </a:r>
            <a:r>
              <a:rPr kumimoji="1" lang="ja-JP" altLang="en-US" dirty="0"/>
              <a:t>画像引用</a:t>
            </a:r>
            <a:r>
              <a:rPr kumimoji="1" lang="en-US" altLang="ja-JP" dirty="0"/>
              <a:t>】</a:t>
            </a:r>
          </a:p>
          <a:p>
            <a:r>
              <a:rPr kumimoji="1" lang="nn-NO" altLang="ja-JP" dirty="0"/>
              <a:t>IPA </a:t>
            </a:r>
            <a:r>
              <a:rPr kumimoji="1" lang="ja-JP" altLang="nn-NO" dirty="0"/>
              <a:t>「</a:t>
            </a:r>
            <a:r>
              <a:rPr kumimoji="1" lang="nn-NO" altLang="ja-JP" dirty="0"/>
              <a:t>IoT</a:t>
            </a:r>
            <a:r>
              <a:rPr kumimoji="1" lang="ja-JP" altLang="nn-NO" dirty="0"/>
              <a:t>のセキュリティ」</a:t>
            </a:r>
            <a:endParaRPr kumimoji="1" lang="en-US" altLang="ja-JP" dirty="0"/>
          </a:p>
          <a:p>
            <a:r>
              <a:rPr kumimoji="1" lang="nn-NO" altLang="ja-JP" dirty="0"/>
              <a:t>https://www.ipa.go.jp/security/iot/index.html</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a:t>
            </a:r>
            <a:r>
              <a:rPr kumimoji="1" lang="ja-JP" altLang="en-US" dirty="0"/>
              <a:t>公開 </a:t>
            </a:r>
            <a:r>
              <a:rPr kumimoji="1" lang="nn-NO" altLang="ja-JP" dirty="0"/>
              <a:t>2019</a:t>
            </a:r>
            <a:r>
              <a:rPr kumimoji="1" lang="ja-JP" altLang="nn-NO" dirty="0"/>
              <a:t>年</a:t>
            </a:r>
            <a:r>
              <a:rPr kumimoji="1" lang="nn-NO" altLang="ja-JP" dirty="0"/>
              <a:t>7</a:t>
            </a:r>
            <a:r>
              <a:rPr kumimoji="1" lang="ja-JP" altLang="nn-NO" dirty="0"/>
              <a:t>月</a:t>
            </a:r>
            <a:r>
              <a:rPr kumimoji="1" lang="nn-NO" altLang="ja-JP" dirty="0"/>
              <a:t>30</a:t>
            </a:r>
            <a:r>
              <a:rPr kumimoji="1" lang="ja-JP" altLang="nn-NO" dirty="0"/>
              <a:t>日</a:t>
            </a:r>
            <a:r>
              <a:rPr kumimoji="1" lang="en-US" altLang="ja-JP" dirty="0"/>
              <a:t>)</a:t>
            </a:r>
          </a:p>
        </p:txBody>
      </p:sp>
    </p:spTree>
    <p:extLst>
      <p:ext uri="{BB962C8B-B14F-4D97-AF65-F5344CB8AC3E}">
        <p14:creationId xmlns:p14="http://schemas.microsoft.com/office/powerpoint/2010/main" val="27212828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ユーザー設定レイアウト">
    <p:spTree>
      <p:nvGrpSpPr>
        <p:cNvPr id="1" name=""/>
        <p:cNvGrpSpPr/>
        <p:nvPr/>
      </p:nvGrpSpPr>
      <p:grpSpPr>
        <a:xfrm>
          <a:off x="0" y="0"/>
          <a:ext cx="0" cy="0"/>
          <a:chOff x="0" y="0"/>
          <a:chExt cx="0" cy="0"/>
        </a:xfrm>
      </p:grpSpPr>
      <p:sp>
        <p:nvSpPr>
          <p:cNvPr id="7" name="TextBox 9">
            <a:extLst>
              <a:ext uri="{FF2B5EF4-FFF2-40B4-BE49-F238E27FC236}">
                <a16:creationId xmlns:a16="http://schemas.microsoft.com/office/drawing/2014/main" id="{B364623D-DCC6-40DF-8E48-3ECFC8DB1FF1}"/>
              </a:ext>
            </a:extLst>
          </p:cNvPr>
          <p:cNvSpPr txBox="1"/>
          <p:nvPr userDrawn="1"/>
        </p:nvSpPr>
        <p:spPr>
          <a:xfrm>
            <a:off x="249337" y="1937740"/>
            <a:ext cx="7472502" cy="1545038"/>
          </a:xfrm>
          <a:prstGeom prst="rect">
            <a:avLst/>
          </a:prstGeom>
          <a:noFill/>
        </p:spPr>
        <p:txBody>
          <a:bodyPr wrap="square" rtlCol="0">
            <a:spAutoFit/>
          </a:bodyPr>
          <a:lstStyle/>
          <a:p>
            <a:pPr>
              <a:lnSpc>
                <a:spcPct val="80000"/>
              </a:lnSpc>
            </a:pPr>
            <a:r>
              <a:rPr lang="ja-JP" altLang="en-US" sz="4000" dirty="0">
                <a:solidFill>
                  <a:srgbClr val="4472C4">
                    <a:lumMod val="50000"/>
                  </a:srgbClr>
                </a:solidFill>
                <a:latin typeface="HGPSoeiKakugothicUB" pitchFamily="50" charset="-128"/>
                <a:ea typeface="HGPSoeiKakugothicUB" pitchFamily="50" charset="-128"/>
              </a:rPr>
              <a:t>ともに学ぶ。考える。</a:t>
            </a:r>
            <a:endParaRPr lang="en-US" altLang="ja-JP" sz="4000" dirty="0">
              <a:solidFill>
                <a:srgbClr val="4472C4">
                  <a:lumMod val="50000"/>
                </a:srgbClr>
              </a:solidFill>
              <a:latin typeface="HGPSoeiKakugothicUB" pitchFamily="50" charset="-128"/>
              <a:ea typeface="HGPSoeiKakugothicUB" pitchFamily="50" charset="-128"/>
            </a:endParaRPr>
          </a:p>
          <a:p>
            <a:pPr>
              <a:lnSpc>
                <a:spcPct val="80000"/>
              </a:lnSpc>
            </a:pPr>
            <a:endParaRPr lang="en-US" altLang="ja-JP" sz="2400" dirty="0">
              <a:solidFill>
                <a:srgbClr val="4472C4">
                  <a:lumMod val="50000"/>
                </a:srgbClr>
              </a:solidFill>
              <a:latin typeface="HGPSoeiKakugothicUB" pitchFamily="50" charset="-128"/>
              <a:ea typeface="HGPSoeiKakugothicUB" pitchFamily="50" charset="-128"/>
            </a:endParaRPr>
          </a:p>
          <a:p>
            <a:pPr>
              <a:lnSpc>
                <a:spcPct val="80000"/>
              </a:lnSpc>
            </a:pPr>
            <a:r>
              <a:rPr lang="ja-JP" alt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rPr>
              <a:t>インターネット安全教室</a:t>
            </a:r>
            <a:endParaRPr lang="en-US" sz="5400" dirty="0">
              <a:solidFill>
                <a:srgbClr val="4472C4">
                  <a:lumMod val="50000"/>
                </a:srgbClr>
              </a:solidFill>
              <a:effectLst>
                <a:outerShdw blurRad="38100" dist="38100" dir="2700000" algn="tl">
                  <a:srgbClr val="000000">
                    <a:alpha val="43137"/>
                  </a:srgbClr>
                </a:outerShdw>
              </a:effectLst>
              <a:latin typeface="HGPSoeiKakugothicUB" pitchFamily="50" charset="-128"/>
              <a:ea typeface="HGPSoeiKakugothicUB" pitchFamily="50" charset="-128"/>
            </a:endParaRPr>
          </a:p>
        </p:txBody>
      </p:sp>
      <p:sp>
        <p:nvSpPr>
          <p:cNvPr id="9" name="テキスト ボックス 8">
            <a:extLst>
              <a:ext uri="{FF2B5EF4-FFF2-40B4-BE49-F238E27FC236}">
                <a16:creationId xmlns:a16="http://schemas.microsoft.com/office/drawing/2014/main" id="{1BB2AE0A-3CFD-484B-A9F4-8A90D0C3541A}"/>
              </a:ext>
            </a:extLst>
          </p:cNvPr>
          <p:cNvSpPr txBox="1"/>
          <p:nvPr userDrawn="1"/>
        </p:nvSpPr>
        <p:spPr>
          <a:xfrm>
            <a:off x="249337" y="3683510"/>
            <a:ext cx="8522898" cy="369332"/>
          </a:xfrm>
          <a:prstGeom prst="rect">
            <a:avLst/>
          </a:prstGeom>
          <a:noFill/>
        </p:spPr>
        <p:txBody>
          <a:bodyPr wrap="square" rtlCol="0">
            <a:spAutoFit/>
          </a:bodyPr>
          <a:lstStyle/>
          <a:p>
            <a:r>
              <a:rPr lang="ja-JP" altLang="en-US" dirty="0">
                <a:solidFill>
                  <a:prstClr val="black"/>
                </a:solidFill>
              </a:rPr>
              <a:t>～大人もこどもも一緒に学び、考える。インターネットとのつきあい方～</a:t>
            </a:r>
          </a:p>
        </p:txBody>
      </p:sp>
      <p:pic>
        <p:nvPicPr>
          <p:cNvPr id="10" name="図 9">
            <a:extLst>
              <a:ext uri="{FF2B5EF4-FFF2-40B4-BE49-F238E27FC236}">
                <a16:creationId xmlns:a16="http://schemas.microsoft.com/office/drawing/2014/main" id="{C930D79D-CE0D-4498-9133-EB910D916874}"/>
              </a:ext>
            </a:extLst>
          </p:cNvPr>
          <p:cNvPicPr>
            <a:picLocks noChangeAspect="1"/>
          </p:cNvPicPr>
          <p:nvPr userDrawn="1"/>
        </p:nvPicPr>
        <p:blipFill>
          <a:blip r:embed="rId2"/>
          <a:stretch>
            <a:fillRect/>
          </a:stretch>
        </p:blipFill>
        <p:spPr>
          <a:xfrm>
            <a:off x="4858555" y="4927679"/>
            <a:ext cx="3913680" cy="1830686"/>
          </a:xfrm>
          <a:prstGeom prst="rect">
            <a:avLst/>
          </a:prstGeom>
        </p:spPr>
      </p:pic>
      <p:pic>
        <p:nvPicPr>
          <p:cNvPr id="11" name="図 10">
            <a:extLst>
              <a:ext uri="{FF2B5EF4-FFF2-40B4-BE49-F238E27FC236}">
                <a16:creationId xmlns:a16="http://schemas.microsoft.com/office/drawing/2014/main" id="{49119A23-6B66-4C11-B8B8-8C5975AD2A79}"/>
              </a:ext>
            </a:extLst>
          </p:cNvPr>
          <p:cNvPicPr>
            <a:picLocks noChangeAspect="1"/>
          </p:cNvPicPr>
          <p:nvPr userDrawn="1"/>
        </p:nvPicPr>
        <p:blipFill>
          <a:blip r:embed="rId3"/>
          <a:stretch>
            <a:fillRect/>
          </a:stretch>
        </p:blipFill>
        <p:spPr>
          <a:xfrm flipH="1">
            <a:off x="352425" y="550676"/>
            <a:ext cx="2219325" cy="1115760"/>
          </a:xfrm>
          <a:prstGeom prst="rect">
            <a:avLst/>
          </a:prstGeom>
        </p:spPr>
      </p:pic>
    </p:spTree>
    <p:extLst>
      <p:ext uri="{BB962C8B-B14F-4D97-AF65-F5344CB8AC3E}">
        <p14:creationId xmlns:p14="http://schemas.microsoft.com/office/powerpoint/2010/main" val="1805621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9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6"/>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78776" y="357313"/>
            <a:ext cx="1219531" cy="11650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hasCustomPrompt="1"/>
          </p:nvPr>
        </p:nvSpPr>
        <p:spPr>
          <a:xfrm>
            <a:off x="396688" y="497541"/>
            <a:ext cx="7723094" cy="632572"/>
          </a:xfrm>
        </p:spPr>
        <p:txBody>
          <a:bodyPr>
            <a:noAutofit/>
          </a:bodyPr>
          <a:lstStyle>
            <a:lvl1pPr>
              <a:defRPr sz="4400" b="1">
                <a:latin typeface="+mj-ea"/>
                <a:ea typeface="+mj-ea"/>
              </a:defRPr>
            </a:lvl1pPr>
          </a:lstStyle>
          <a:p>
            <a:r>
              <a:rPr kumimoji="1" lang="ja-JP" altLang="en-US" dirty="0"/>
              <a:t>ポイント</a:t>
            </a:r>
          </a:p>
        </p:txBody>
      </p:sp>
    </p:spTree>
    <p:extLst>
      <p:ext uri="{BB962C8B-B14F-4D97-AF65-F5344CB8AC3E}">
        <p14:creationId xmlns:p14="http://schemas.microsoft.com/office/powerpoint/2010/main" val="1618088631"/>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ユーザー設定レイアウト">
    <p:spTree>
      <p:nvGrpSpPr>
        <p:cNvPr id="1" name=""/>
        <p:cNvGrpSpPr/>
        <p:nvPr/>
      </p:nvGrpSpPr>
      <p:grpSpPr>
        <a:xfrm>
          <a:off x="0" y="0"/>
          <a:ext cx="0" cy="0"/>
          <a:chOff x="0" y="0"/>
          <a:chExt cx="0" cy="0"/>
        </a:xfrm>
      </p:grpSpPr>
      <p:sp>
        <p:nvSpPr>
          <p:cNvPr id="11" name="テキスト ボックス 10"/>
          <p:cNvSpPr txBox="1">
            <a:spLocks/>
          </p:cNvSpPr>
          <p:nvPr userDrawn="1"/>
        </p:nvSpPr>
        <p:spPr>
          <a:xfrm>
            <a:off x="0" y="0"/>
            <a:ext cx="9144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606798 w 9144000"/>
              <a:gd name="connsiteY5" fmla="*/ 729000 h 6858000"/>
              <a:gd name="connsiteX6" fmla="*/ 606798 w 9144000"/>
              <a:gd name="connsiteY6" fmla="*/ 6129000 h 6858000"/>
              <a:gd name="connsiteX7" fmla="*/ 8537201 w 9144000"/>
              <a:gd name="connsiteY7" fmla="*/ 6129000 h 6858000"/>
              <a:gd name="connsiteX8" fmla="*/ 8537201 w 9144000"/>
              <a:gd name="connsiteY8" fmla="*/ 729000 h 6858000"/>
              <a:gd name="connsiteX9" fmla="*/ 606798 w 9144000"/>
              <a:gd name="connsiteY9" fmla="*/ 729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606798" y="729000"/>
                </a:moveTo>
                <a:lnTo>
                  <a:pt x="606798" y="6129000"/>
                </a:lnTo>
                <a:lnTo>
                  <a:pt x="8537201" y="6129000"/>
                </a:lnTo>
                <a:lnTo>
                  <a:pt x="8537201" y="729000"/>
                </a:lnTo>
                <a:lnTo>
                  <a:pt x="606798" y="729000"/>
                </a:lnTo>
                <a:close/>
              </a:path>
            </a:pathLst>
          </a:custGeom>
          <a:solidFill>
            <a:srgbClr val="ED7D31"/>
          </a:solidFill>
          <a:ln w="76200">
            <a:solidFill>
              <a:srgbClr val="ED7D31"/>
            </a:solidFill>
          </a:ln>
        </p:spPr>
        <p:txBody>
          <a:bodyPr vert="horz" wrap="square" lIns="91440" tIns="45720" rIns="91440" bIns="45720" rtlCol="0" anchor="ctr">
            <a:noAutofit/>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endParaRPr lang="ja-JP" altLang="en-US" dirty="0">
              <a:solidFill>
                <a:prstClr val="black"/>
              </a:solidFill>
            </a:endParaRPr>
          </a:p>
        </p:txBody>
      </p:sp>
      <p:sp>
        <p:nvSpPr>
          <p:cNvPr id="2" name="タイトル 1"/>
          <p:cNvSpPr>
            <a:spLocks noGrp="1"/>
          </p:cNvSpPr>
          <p:nvPr>
            <p:ph type="title"/>
          </p:nvPr>
        </p:nvSpPr>
        <p:spPr>
          <a:xfrm>
            <a:off x="606798" y="799434"/>
            <a:ext cx="7930403" cy="5314149"/>
          </a:xfrm>
          <a:noFill/>
          <a:ln w="76200">
            <a:noFill/>
          </a:ln>
        </p:spPr>
        <p:txBody>
          <a:bodyPr>
            <a:normAutofit/>
          </a:bodyPr>
          <a:lstStyle>
            <a:lvl1pPr algn="ctr">
              <a:defRPr sz="6000"/>
            </a:lvl1pPr>
          </a:lstStyle>
          <a:p>
            <a:r>
              <a:rPr kumimoji="1" lang="ja-JP" altLang="en-US"/>
              <a:t>マスター タイトルの書式設定</a:t>
            </a:r>
            <a:endParaRPr kumimoji="1" lang="ja-JP" altLang="en-US" dirty="0"/>
          </a:p>
        </p:txBody>
      </p:sp>
      <p:pic>
        <p:nvPicPr>
          <p:cNvPr id="9" name="図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338309" y="4799328"/>
            <a:ext cx="2407282" cy="1357685"/>
          </a:xfrm>
          <a:prstGeom prst="rect">
            <a:avLst/>
          </a:prstGeom>
        </p:spPr>
      </p:pic>
      <p:pic>
        <p:nvPicPr>
          <p:cNvPr id="13" name="図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pic>
        <p:nvPicPr>
          <p:cNvPr id="14" name="図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28650" y="4825531"/>
            <a:ext cx="3232150" cy="1345286"/>
          </a:xfrm>
          <a:prstGeom prst="rect">
            <a:avLst/>
          </a:prstGeom>
        </p:spPr>
      </p:pic>
      <p:sp>
        <p:nvSpPr>
          <p:cNvPr id="16" name="Content Placeholder 2"/>
          <p:cNvSpPr>
            <a:spLocks noGrp="1"/>
          </p:cNvSpPr>
          <p:nvPr>
            <p:ph sz="half" idx="1"/>
          </p:nvPr>
        </p:nvSpPr>
        <p:spPr>
          <a:xfrm>
            <a:off x="4557485" y="6142499"/>
            <a:ext cx="4619918" cy="748620"/>
          </a:xfrm>
        </p:spPr>
        <p:txBody>
          <a:bodyPr anchor="ctr">
            <a:noAutofit/>
          </a:bodyPr>
          <a:lstStyle>
            <a:lvl1pPr marL="0" indent="0" algn="ctr">
              <a:buNone/>
              <a:defRPr sz="2800"/>
            </a:lvl1pPr>
          </a:lstStyle>
          <a:p>
            <a:pPr lvl="0"/>
            <a:r>
              <a:rPr lang="ja-JP" altLang="en-US"/>
              <a:t>マスター テキストの書式設定</a:t>
            </a:r>
          </a:p>
        </p:txBody>
      </p:sp>
      <p:sp>
        <p:nvSpPr>
          <p:cNvPr id="10" name="テキスト ボックス 9"/>
          <p:cNvSpPr txBox="1"/>
          <p:nvPr userDrawn="1"/>
        </p:nvSpPr>
        <p:spPr>
          <a:xfrm>
            <a:off x="1086249" y="6228051"/>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ver.2.3_20230428</a:t>
            </a:r>
            <a:r>
              <a:rPr kumimoji="1" lang="ja-JP" altLang="en-US" sz="1200" b="0" i="0" u="none" strike="noStrike" kern="1200" cap="none" spc="0" normalizeH="0" baseline="0" noProof="0" dirty="0">
                <a:ln>
                  <a:noFill/>
                </a:ln>
                <a:solidFill>
                  <a:prstClr val="black"/>
                </a:solidFill>
                <a:effectLst/>
                <a:uLnTx/>
                <a:uFillTx/>
                <a:latin typeface="+mn-lt"/>
                <a:ea typeface="+mn-ea"/>
                <a:cs typeface="+mn-cs"/>
              </a:rPr>
              <a:t>　</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©2023 IPA</a:t>
            </a:r>
          </a:p>
        </p:txBody>
      </p:sp>
    </p:spTree>
    <p:extLst>
      <p:ext uri="{BB962C8B-B14F-4D97-AF65-F5344CB8AC3E}">
        <p14:creationId xmlns:p14="http://schemas.microsoft.com/office/powerpoint/2010/main" val="3258792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4"/>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12" name="図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1794" y="369701"/>
            <a:ext cx="987588" cy="12117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p:nvPr>
        </p:nvSpPr>
        <p:spPr>
          <a:xfrm>
            <a:off x="1109382" y="450475"/>
            <a:ext cx="7958418" cy="703823"/>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33875427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2"/>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9467" y="434340"/>
            <a:ext cx="1168840" cy="1088899"/>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p:nvPr>
        </p:nvSpPr>
        <p:spPr>
          <a:xfrm>
            <a:off x="215152" y="402240"/>
            <a:ext cx="7958418" cy="784598"/>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2618531562"/>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ユーザー設定レイアウト">
    <p:bg>
      <p:bgRef idx="1001">
        <a:schemeClr val="bg1"/>
      </p:bgRef>
    </p:bg>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11" name="正方形/長方形 10"/>
          <p:cNvSpPr/>
          <p:nvPr userDrawn="1"/>
        </p:nvSpPr>
        <p:spPr>
          <a:xfrm>
            <a:off x="91440" y="304800"/>
            <a:ext cx="8976360" cy="914400"/>
          </a:xfrm>
          <a:prstGeom prst="rect">
            <a:avLst/>
          </a:prstGeom>
          <a:solidFill>
            <a:schemeClr val="accent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ja-JP" altLang="en-US">
              <a:solidFill>
                <a:prstClr val="white"/>
              </a:solidFill>
            </a:endParaRPr>
          </a:p>
        </p:txBody>
      </p:sp>
      <p:pic>
        <p:nvPicPr>
          <p:cNvPr id="2" name="図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440" y="444977"/>
            <a:ext cx="1148335" cy="1077435"/>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タイトル 1"/>
          <p:cNvSpPr>
            <a:spLocks noGrp="1"/>
          </p:cNvSpPr>
          <p:nvPr>
            <p:ph type="title"/>
          </p:nvPr>
        </p:nvSpPr>
        <p:spPr>
          <a:xfrm>
            <a:off x="1317812" y="444977"/>
            <a:ext cx="7749988" cy="709322"/>
          </a:xfrm>
        </p:spPr>
        <p:txBody>
          <a:bodyPr>
            <a:noAutofit/>
          </a:bodyPr>
          <a:lstStyle>
            <a:lvl1pPr>
              <a:defRPr sz="4400" b="1">
                <a:latin typeface="+mj-ea"/>
                <a:ea typeface="+mj-ea"/>
              </a:defRPr>
            </a:lvl1pPr>
          </a:lstStyle>
          <a:p>
            <a:r>
              <a:rPr kumimoji="1" lang="ja-JP" altLang="en-US"/>
              <a:t>マスター タイトルの書式設定</a:t>
            </a:r>
            <a:endParaRPr kumimoji="1" lang="ja-JP" altLang="en-US" dirty="0"/>
          </a:p>
        </p:txBody>
      </p:sp>
    </p:spTree>
    <p:extLst>
      <p:ext uri="{BB962C8B-B14F-4D97-AF65-F5344CB8AC3E}">
        <p14:creationId xmlns:p14="http://schemas.microsoft.com/office/powerpoint/2010/main" val="3873343926"/>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9" name="スライド番号プレースホルダー 8"/>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1364207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a:xfrm>
            <a:off x="6973105" y="6420745"/>
            <a:ext cx="2057400" cy="365125"/>
          </a:xfrm>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4013697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6_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8" name="スライド番号プレースホルダー 7"/>
          <p:cNvSpPr>
            <a:spLocks noGrp="1"/>
          </p:cNvSpPr>
          <p:nvPr>
            <p:ph type="sldNum" sz="quarter" idx="12"/>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Tree>
    <p:extLst>
      <p:ext uri="{BB962C8B-B14F-4D97-AF65-F5344CB8AC3E}">
        <p14:creationId xmlns:p14="http://schemas.microsoft.com/office/powerpoint/2010/main" val="17589934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1_ユーザー設定レイアウト">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1"/>
          </p:nvPr>
        </p:nvSpPr>
        <p:spPr/>
        <p:txBody>
          <a:body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988218" y="4895378"/>
            <a:ext cx="5670816" cy="1801372"/>
          </a:xfrm>
          <a:prstGeom prst="rect">
            <a:avLst/>
          </a:prstGeom>
        </p:spPr>
      </p:pic>
      <p:sp>
        <p:nvSpPr>
          <p:cNvPr id="6" name="Content Placeholder 2"/>
          <p:cNvSpPr>
            <a:spLocks noGrp="1"/>
          </p:cNvSpPr>
          <p:nvPr>
            <p:ph sz="half" idx="1"/>
          </p:nvPr>
        </p:nvSpPr>
        <p:spPr>
          <a:xfrm>
            <a:off x="628649" y="1825625"/>
            <a:ext cx="7886701" cy="4351338"/>
          </a:xfrm>
        </p:spPr>
        <p:txBody>
          <a:bodyPr/>
          <a:lstStyle>
            <a:lvl1pPr>
              <a:defRPr sz="3600"/>
            </a:lvl1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テキスト ボックス 6"/>
          <p:cNvSpPr txBox="1"/>
          <p:nvPr userDrawn="1"/>
        </p:nvSpPr>
        <p:spPr>
          <a:xfrm>
            <a:off x="2003611" y="447677"/>
            <a:ext cx="5245976" cy="1015663"/>
          </a:xfrm>
          <a:prstGeom prst="rect">
            <a:avLst/>
          </a:prstGeom>
          <a:noFill/>
        </p:spPr>
        <p:txBody>
          <a:bodyPr wrap="square" rtlCol="0">
            <a:spAutoFit/>
          </a:bodyPr>
          <a:lstStyle/>
          <a:p>
            <a:pPr algn="ctr"/>
            <a:r>
              <a:rPr kumimoji="1" lang="ja-JP" altLang="en-US" sz="6000" b="1" dirty="0"/>
              <a:t>まとめ</a:t>
            </a:r>
          </a:p>
        </p:txBody>
      </p:sp>
    </p:spTree>
    <p:extLst>
      <p:ext uri="{BB962C8B-B14F-4D97-AF65-F5344CB8AC3E}">
        <p14:creationId xmlns:p14="http://schemas.microsoft.com/office/powerpoint/2010/main" val="3405469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6" name="Slide Number Placeholder 5"/>
          <p:cNvSpPr>
            <a:spLocks noGrp="1"/>
          </p:cNvSpPr>
          <p:nvPr>
            <p:ph type="sldNum" sz="quarter" idx="4"/>
          </p:nvPr>
        </p:nvSpPr>
        <p:spPr>
          <a:xfrm>
            <a:off x="6940907" y="6378407"/>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4D90D8-D151-455B-8A19-D96C10F24CCA}" type="slidenum">
              <a:rPr lang="ja-JP" altLang="en-US" smtClean="0">
                <a:solidFill>
                  <a:prstClr val="black">
                    <a:tint val="75000"/>
                  </a:prstClr>
                </a:solidFill>
              </a:rPr>
              <a:pPr/>
              <a:t>‹#›</a:t>
            </a:fld>
            <a:endParaRPr lang="ja-JP" altLang="en-US" dirty="0">
              <a:solidFill>
                <a:prstClr val="black">
                  <a:tint val="75000"/>
                </a:prstClr>
              </a:solidFill>
            </a:endParaRPr>
          </a:p>
        </p:txBody>
      </p:sp>
      <p:sp>
        <p:nvSpPr>
          <p:cNvPr id="7" name="正方形/長方形 6"/>
          <p:cNvSpPr/>
          <p:nvPr/>
        </p:nvSpPr>
        <p:spPr>
          <a:xfrm>
            <a:off x="0" y="0"/>
            <a:ext cx="9144000" cy="6858000"/>
          </a:xfrm>
          <a:prstGeom prst="rect">
            <a:avLst/>
          </a:prstGeom>
          <a:no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8" name="図 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71051" y="6228051"/>
            <a:ext cx="915198" cy="515481"/>
          </a:xfrm>
          <a:prstGeom prst="rect">
            <a:avLst/>
          </a:prstGeom>
        </p:spPr>
      </p:pic>
      <p:sp>
        <p:nvSpPr>
          <p:cNvPr id="9" name="テキスト ボックス 8"/>
          <p:cNvSpPr txBox="1"/>
          <p:nvPr userDrawn="1"/>
        </p:nvSpPr>
        <p:spPr>
          <a:xfrm>
            <a:off x="1041131" y="6250613"/>
            <a:ext cx="2639683" cy="6001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n-lt"/>
                <a:ea typeface="+mn-ea"/>
                <a:cs typeface="+mn-cs"/>
              </a:rPr>
              <a:t>安全教室指導用教材</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mn-lt"/>
                <a:ea typeface="+mn-ea"/>
                <a:cs typeface="+mn-cs"/>
              </a:rPr>
              <a:t>ver.2.3_20230428</a:t>
            </a:r>
            <a:r>
              <a:rPr kumimoji="1" lang="ja-JP" altLang="en-US" sz="1200" b="0" i="0" u="none" strike="noStrike" kern="1200" cap="none" spc="0" normalizeH="0" baseline="0" noProof="0" dirty="0">
                <a:ln>
                  <a:noFill/>
                </a:ln>
                <a:solidFill>
                  <a:prstClr val="black"/>
                </a:solidFill>
                <a:effectLst/>
                <a:uLnTx/>
                <a:uFillTx/>
                <a:latin typeface="+mn-lt"/>
                <a:ea typeface="+mn-ea"/>
                <a:cs typeface="+mn-cs"/>
              </a:rPr>
              <a:t>　</a:t>
            </a:r>
            <a:endParaRPr kumimoji="1" lang="en-US" altLang="ja-JP" sz="12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900" dirty="0">
                <a:solidFill>
                  <a:prstClr val="black">
                    <a:tint val="75000"/>
                  </a:prstClr>
                </a:solidFill>
              </a:rPr>
              <a:t>©2023 IPA</a:t>
            </a:r>
          </a:p>
        </p:txBody>
      </p:sp>
    </p:spTree>
    <p:extLst>
      <p:ext uri="{BB962C8B-B14F-4D97-AF65-F5344CB8AC3E}">
        <p14:creationId xmlns:p14="http://schemas.microsoft.com/office/powerpoint/2010/main" val="3741803107"/>
      </p:ext>
    </p:extLst>
  </p:cSld>
  <p:clrMap bg1="lt1" tx1="dk1" bg2="lt2" tx2="dk2" accent1="accent1" accent2="accent2" accent3="accent3" accent4="accent4" accent5="accent5" accent6="accent6" hlink="hlink" folHlink="folHlink"/>
  <p:sldLayoutIdLst>
    <p:sldLayoutId id="2147483892" r:id="rId1"/>
    <p:sldLayoutId id="2147483870" r:id="rId2"/>
    <p:sldLayoutId id="2147483872" r:id="rId3"/>
    <p:sldLayoutId id="2147483873" r:id="rId4"/>
    <p:sldLayoutId id="2147483876" r:id="rId5"/>
    <p:sldLayoutId id="2147483879" r:id="rId6"/>
    <p:sldLayoutId id="2147483885" r:id="rId7"/>
    <p:sldLayoutId id="2147483890" r:id="rId8"/>
    <p:sldLayoutId id="2147483891" r:id="rId9"/>
    <p:sldLayoutId id="2147483893" r:id="rId10"/>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3.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3.mp4"/><Relationship Id="rId1" Type="http://schemas.openxmlformats.org/officeDocument/2006/relationships/video" Target="NULL" TargetMode="External"/><Relationship Id="rId5" Type="http://schemas.openxmlformats.org/officeDocument/2006/relationships/image" Target="../media/image15.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6.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video" Target="../media/media5.mp4"/><Relationship Id="rId1" Type="http://schemas.microsoft.com/office/2007/relationships/media" Target="../media/media5.mp4"/><Relationship Id="rId5" Type="http://schemas.openxmlformats.org/officeDocument/2006/relationships/image" Target="../media/image19.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1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5379828" y="145587"/>
            <a:ext cx="3993721" cy="369332"/>
          </a:xfrm>
          <a:prstGeom prst="rect">
            <a:avLst/>
          </a:prstGeom>
          <a:noFill/>
        </p:spPr>
        <p:txBody>
          <a:bodyPr wrap="square" rtlCol="0">
            <a:spAutoFit/>
          </a:bodyPr>
          <a:lstStyle/>
          <a:p>
            <a:r>
              <a:rPr lang="en-US" altLang="ja-JP" dirty="0">
                <a:solidFill>
                  <a:prstClr val="black"/>
                </a:solidFill>
              </a:rPr>
              <a:t>【17】</a:t>
            </a:r>
            <a:r>
              <a:rPr lang="ja-JP" altLang="en-US" dirty="0">
                <a:solidFill>
                  <a:prstClr val="black"/>
                </a:solidFill>
              </a:rPr>
              <a:t>インターネットの基礎知識</a:t>
            </a:r>
          </a:p>
        </p:txBody>
      </p:sp>
    </p:spTree>
    <p:extLst>
      <p:ext uri="{BB962C8B-B14F-4D97-AF65-F5344CB8AC3E}">
        <p14:creationId xmlns:p14="http://schemas.microsoft.com/office/powerpoint/2010/main" val="40971635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628649" y="2640457"/>
            <a:ext cx="8191966" cy="3648831"/>
          </a:xfrm>
        </p:spPr>
        <p:txBody>
          <a:bodyPr>
            <a:normAutofit/>
          </a:bodyPr>
          <a:lstStyle/>
          <a:p>
            <a:pPr marL="0" indent="0">
              <a:buNone/>
            </a:pPr>
            <a:r>
              <a:rPr lang="ja-JP" altLang="en-US" sz="6000" dirty="0">
                <a:latin typeface="+mj-ea"/>
                <a:ea typeface="+mj-ea"/>
              </a:rPr>
              <a:t>ご家庭に「ルーター」はありますか？</a:t>
            </a:r>
            <a:endParaRPr kumimoji="1" lang="ja-JP" altLang="en-US" sz="6000" dirty="0">
              <a:latin typeface="+mj-ea"/>
              <a:ea typeface="+mj-ea"/>
            </a:endParaRPr>
          </a:p>
        </p:txBody>
      </p:sp>
      <p:sp>
        <p:nvSpPr>
          <p:cNvPr id="4" name="タイトル 2"/>
          <p:cNvSpPr>
            <a:spLocks noGrp="1"/>
          </p:cNvSpPr>
          <p:nvPr>
            <p:ph type="title"/>
          </p:nvPr>
        </p:nvSpPr>
        <p:spPr>
          <a:xfrm>
            <a:off x="1109382" y="450475"/>
            <a:ext cx="7958418" cy="703823"/>
          </a:xfrm>
        </p:spPr>
        <p:txBody>
          <a:bodyPr/>
          <a:lstStyle/>
          <a:p>
            <a:r>
              <a:rPr kumimoji="1" lang="ja-JP" altLang="en-US" dirty="0"/>
              <a:t>質問</a:t>
            </a:r>
          </a:p>
        </p:txBody>
      </p:sp>
    </p:spTree>
    <p:extLst>
      <p:ext uri="{BB962C8B-B14F-4D97-AF65-F5344CB8AC3E}">
        <p14:creationId xmlns:p14="http://schemas.microsoft.com/office/powerpoint/2010/main" val="446541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592791" y="2913322"/>
            <a:ext cx="7958418" cy="1837778"/>
          </a:xfrm>
        </p:spPr>
        <p:txBody>
          <a:bodyPr>
            <a:normAutofit/>
          </a:bodyPr>
          <a:lstStyle/>
          <a:p>
            <a:pPr algn="ctr"/>
            <a:r>
              <a:rPr kumimoji="1" lang="ja-JP" altLang="en-US" sz="7200" dirty="0">
                <a:latin typeface="+mj-ea"/>
              </a:rPr>
              <a:t>ルーターとは？</a:t>
            </a:r>
          </a:p>
        </p:txBody>
      </p:sp>
      <p:sp>
        <p:nvSpPr>
          <p:cNvPr id="4" name="タイトル 2"/>
          <p:cNvSpPr txBox="1">
            <a:spLocks/>
          </p:cNvSpPr>
          <p:nvPr/>
        </p:nvSpPr>
        <p:spPr>
          <a:xfrm>
            <a:off x="1109382" y="450475"/>
            <a:ext cx="7958418" cy="70382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b="1" kern="1200">
                <a:solidFill>
                  <a:schemeClr val="tx1"/>
                </a:solidFill>
                <a:latin typeface="+mj-ea"/>
                <a:ea typeface="+mj-ea"/>
                <a:cs typeface="+mj-cs"/>
              </a:defRPr>
            </a:lvl1pPr>
          </a:lstStyle>
          <a:p>
            <a:r>
              <a:rPr lang="ja-JP" altLang="en-US"/>
              <a:t>質問</a:t>
            </a:r>
            <a:endParaRPr lang="ja-JP" altLang="en-US" dirty="0"/>
          </a:p>
        </p:txBody>
      </p:sp>
    </p:spTree>
    <p:extLst>
      <p:ext uri="{BB962C8B-B14F-4D97-AF65-F5344CB8AC3E}">
        <p14:creationId xmlns:p14="http://schemas.microsoft.com/office/powerpoint/2010/main" val="37682008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02_ルーターの電源が切れると">
            <a:hlinkClick r:id="" action="ppaction://media"/>
          </p:cNvPr>
          <p:cNvPicPr>
            <a:picLocks noGrp="1" noChangeAspect="1"/>
          </p:cNvPicPr>
          <p:nvPr>
            <p:ph sz="half" idx="1"/>
            <a:videoFile r:link="rId2"/>
            <p:extLst>
              <p:ext uri="{DAA4B4D4-6D71-4841-9C94-3DE7FCFB9230}">
                <p14:media xmlns:p14="http://schemas.microsoft.com/office/powerpoint/2010/main" r:embed="rId1"/>
              </p:ext>
            </p:extLst>
          </p:nvPr>
        </p:nvPicPr>
        <p:blipFill>
          <a:blip r:embed="rId5"/>
          <a:stretch>
            <a:fillRect/>
          </a:stretch>
        </p:blipFill>
        <p:spPr>
          <a:xfrm>
            <a:off x="701675" y="1825625"/>
            <a:ext cx="7740650" cy="4351338"/>
          </a:xfrm>
        </p:spPr>
      </p:pic>
      <p:sp>
        <p:nvSpPr>
          <p:cNvPr id="2" name="タイトル 1"/>
          <p:cNvSpPr>
            <a:spLocks noGrp="1"/>
          </p:cNvSpPr>
          <p:nvPr>
            <p:ph type="title"/>
          </p:nvPr>
        </p:nvSpPr>
        <p:spPr/>
        <p:txBody>
          <a:bodyPr/>
          <a:lstStyle/>
          <a:p>
            <a:r>
              <a:rPr kumimoji="1" lang="ja-JP" altLang="en-US" dirty="0"/>
              <a:t>動画を見てみましょう</a:t>
            </a:r>
          </a:p>
        </p:txBody>
      </p:sp>
      <p:sp>
        <p:nvSpPr>
          <p:cNvPr id="7" name="正方形/長方形 6">
            <a:extLst>
              <a:ext uri="{FF2B5EF4-FFF2-40B4-BE49-F238E27FC236}">
                <a16:creationId xmlns:a16="http://schemas.microsoft.com/office/drawing/2014/main" id="{649BCD9C-E73D-49A4-96AB-7FDA860527C3}"/>
              </a:ext>
            </a:extLst>
          </p:cNvPr>
          <p:cNvSpPr/>
          <p:nvPr/>
        </p:nvSpPr>
        <p:spPr>
          <a:xfrm>
            <a:off x="3740296" y="6464676"/>
            <a:ext cx="6150250" cy="369332"/>
          </a:xfrm>
          <a:prstGeom prst="rect">
            <a:avLst/>
          </a:prstGeom>
        </p:spPr>
        <p:txBody>
          <a:bodyPr wrap="square">
            <a:spAutoFit/>
          </a:bodyPr>
          <a:lstStyle/>
          <a:p>
            <a:r>
              <a:rPr lang="en-US" altLang="ja-JP" sz="900" dirty="0"/>
              <a:t>(</a:t>
            </a:r>
            <a:r>
              <a:rPr lang="ja-JP" altLang="en-US" sz="900" dirty="0"/>
              <a:t>画像引用</a:t>
            </a:r>
            <a:r>
              <a:rPr lang="en-US" altLang="ja-JP" sz="900" dirty="0"/>
              <a:t>)</a:t>
            </a:r>
            <a:r>
              <a:rPr lang="ja-JP" altLang="en-US" sz="900" dirty="0"/>
              <a:t> </a:t>
            </a:r>
            <a:r>
              <a:rPr lang="en-US" altLang="ja-JP" sz="900" dirty="0"/>
              <a:t>IPA</a:t>
            </a:r>
            <a:r>
              <a:rPr lang="ja-JP" altLang="en-US" sz="900" dirty="0"/>
              <a:t>「あなたの家も狙われている！？　家庭教師が教えるネット家電セキュリティ対策！」</a:t>
            </a:r>
          </a:p>
          <a:p>
            <a:r>
              <a:rPr lang="ja-JP" altLang="en-US" sz="900" dirty="0"/>
              <a:t>　　　　　</a:t>
            </a:r>
            <a:r>
              <a:rPr lang="en-US" altLang="ja-JP" sz="900" dirty="0"/>
              <a:t>https://</a:t>
            </a:r>
            <a:r>
              <a:rPr lang="en-US" altLang="ja-JP" sz="900" dirty="0" err="1"/>
              <a:t>www.youtube.com</a:t>
            </a:r>
            <a:r>
              <a:rPr lang="en-US" altLang="ja-JP" sz="900" dirty="0"/>
              <a:t>/</a:t>
            </a:r>
            <a:r>
              <a:rPr lang="en-US" altLang="ja-JP" sz="900" dirty="0" err="1"/>
              <a:t>watch?v</a:t>
            </a:r>
            <a:r>
              <a:rPr lang="en-US" altLang="ja-JP" sz="900" dirty="0"/>
              <a:t>=xbn8SZIib90</a:t>
            </a:r>
          </a:p>
        </p:txBody>
      </p:sp>
    </p:spTree>
    <p:extLst>
      <p:ext uri="{BB962C8B-B14F-4D97-AF65-F5344CB8AC3E}">
        <p14:creationId xmlns:p14="http://schemas.microsoft.com/office/powerpoint/2010/main" val="2784653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50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rotWithShape="1">
          <a:blip r:embed="rId3"/>
          <a:srcRect l="21428" t="16212"/>
          <a:stretch/>
        </p:blipFill>
        <p:spPr>
          <a:xfrm>
            <a:off x="30358" y="583473"/>
            <a:ext cx="9113642" cy="5471963"/>
          </a:xfrm>
          <a:prstGeom prst="rect">
            <a:avLst/>
          </a:prstGeom>
        </p:spPr>
      </p:pic>
      <p:sp>
        <p:nvSpPr>
          <p:cNvPr id="7" name="円/楕円 6"/>
          <p:cNvSpPr/>
          <p:nvPr/>
        </p:nvSpPr>
        <p:spPr>
          <a:xfrm>
            <a:off x="6331128" y="1254033"/>
            <a:ext cx="2159726" cy="411915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p:cNvSpPr/>
          <p:nvPr/>
        </p:nvSpPr>
        <p:spPr>
          <a:xfrm>
            <a:off x="6331128" y="5470473"/>
            <a:ext cx="2116183" cy="4876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a:solidFill>
                  <a:schemeClr val="tx1"/>
                </a:solidFill>
              </a:rPr>
              <a:t>ルーター</a:t>
            </a: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B07427C2-8B50-4779-A99F-882D6472AB58}"/>
              </a:ext>
            </a:extLst>
          </p:cNvPr>
          <p:cNvSpPr/>
          <p:nvPr/>
        </p:nvSpPr>
        <p:spPr>
          <a:xfrm>
            <a:off x="3740296" y="6464676"/>
            <a:ext cx="6150250" cy="369332"/>
          </a:xfrm>
          <a:prstGeom prst="rect">
            <a:avLst/>
          </a:prstGeom>
        </p:spPr>
        <p:txBody>
          <a:bodyPr wrap="square">
            <a:spAutoFit/>
          </a:bodyPr>
          <a:lstStyle/>
          <a:p>
            <a:r>
              <a:rPr lang="en-US" altLang="ja-JP" sz="900" dirty="0"/>
              <a:t>(</a:t>
            </a:r>
            <a:r>
              <a:rPr lang="ja-JP" altLang="en-US" sz="900" dirty="0"/>
              <a:t>画像引用</a:t>
            </a:r>
            <a:r>
              <a:rPr lang="en-US" altLang="ja-JP" sz="900" dirty="0"/>
              <a:t>)</a:t>
            </a:r>
            <a:r>
              <a:rPr lang="ja-JP" altLang="en-US" sz="900" dirty="0"/>
              <a:t> </a:t>
            </a:r>
            <a:r>
              <a:rPr lang="en-US" altLang="ja-JP" sz="900" dirty="0"/>
              <a:t>IPA</a:t>
            </a:r>
            <a:r>
              <a:rPr lang="ja-JP" altLang="en-US" sz="900" dirty="0"/>
              <a:t>「あなたの家も狙われている！？　家庭教師が教えるネット家電セキュリティ対策！」</a:t>
            </a:r>
          </a:p>
          <a:p>
            <a:r>
              <a:rPr lang="ja-JP" altLang="en-US" sz="900" dirty="0"/>
              <a:t>　　　　　</a:t>
            </a:r>
            <a:r>
              <a:rPr lang="en-US" altLang="ja-JP" sz="900" dirty="0"/>
              <a:t>https://www.youtube.com/watch?v=xbn8SZIib90</a:t>
            </a:r>
          </a:p>
        </p:txBody>
      </p:sp>
    </p:spTree>
    <p:extLst>
      <p:ext uri="{BB962C8B-B14F-4D97-AF65-F5344CB8AC3E}">
        <p14:creationId xmlns:p14="http://schemas.microsoft.com/office/powerpoint/2010/main" val="3289748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310027" y="2666564"/>
            <a:ext cx="8560525" cy="2400657"/>
          </a:xfrm>
          <a:prstGeom prst="rect">
            <a:avLst/>
          </a:prstGeom>
          <a:noFill/>
        </p:spPr>
        <p:txBody>
          <a:bodyPr wrap="square" rtlCol="0">
            <a:spAutoFit/>
          </a:bodyPr>
          <a:lstStyle/>
          <a:p>
            <a:r>
              <a:rPr kumimoji="1" lang="ja-JP" altLang="en-US" sz="5000" dirty="0">
                <a:latin typeface="+mj-ea"/>
                <a:ea typeface="+mj-ea"/>
              </a:rPr>
              <a:t>ルーターの電源が抜けていた。</a:t>
            </a:r>
            <a:endParaRPr kumimoji="1" lang="en-US" altLang="ja-JP" sz="5000" dirty="0">
              <a:latin typeface="+mj-ea"/>
              <a:ea typeface="+mj-ea"/>
            </a:endParaRPr>
          </a:p>
          <a:p>
            <a:r>
              <a:rPr kumimoji="1" lang="ja-JP" altLang="en-US" sz="5000" dirty="0">
                <a:latin typeface="+mj-ea"/>
                <a:ea typeface="+mj-ea"/>
              </a:rPr>
              <a:t>→パソコンがインターネットに繋がらない。</a:t>
            </a:r>
          </a:p>
        </p:txBody>
      </p:sp>
      <p:sp>
        <p:nvSpPr>
          <p:cNvPr id="3" name="タイトル 2"/>
          <p:cNvSpPr>
            <a:spLocks noGrp="1"/>
          </p:cNvSpPr>
          <p:nvPr>
            <p:ph type="title"/>
          </p:nvPr>
        </p:nvSpPr>
        <p:spPr/>
        <p:txBody>
          <a:bodyPr/>
          <a:lstStyle/>
          <a:p>
            <a:r>
              <a:rPr kumimoji="1" lang="ja-JP" altLang="en-US" sz="4000" dirty="0"/>
              <a:t>こんなことが起こっていました</a:t>
            </a:r>
          </a:p>
        </p:txBody>
      </p:sp>
    </p:spTree>
    <p:extLst>
      <p:ext uri="{BB962C8B-B14F-4D97-AF65-F5344CB8AC3E}">
        <p14:creationId xmlns:p14="http://schemas.microsoft.com/office/powerpoint/2010/main" val="3094177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03_ルーターの役割">
            <a:hlinkClick r:id="" action="ppaction://media"/>
          </p:cNvPr>
          <p:cNvPicPr>
            <a:picLocks noGrp="1" noChangeAspect="1"/>
          </p:cNvPicPr>
          <p:nvPr>
            <p:ph sz="half" idx="1"/>
            <a:videoFile r:link="rId1"/>
            <p:extLst>
              <p:ext uri="{DAA4B4D4-6D71-4841-9C94-3DE7FCFB9230}">
                <p14:media xmlns:p14="http://schemas.microsoft.com/office/powerpoint/2010/main" r:embed="rId2">
                  <p14:trim end="402.0353"/>
                </p14:media>
              </p:ext>
            </p:extLst>
          </p:nvPr>
        </p:nvPicPr>
        <p:blipFill>
          <a:blip r:embed="rId5"/>
          <a:stretch>
            <a:fillRect/>
          </a:stretch>
        </p:blipFill>
        <p:spPr>
          <a:xfrm>
            <a:off x="701675" y="1825625"/>
            <a:ext cx="7740650" cy="4351338"/>
          </a:xfrm>
        </p:spPr>
      </p:pic>
      <p:sp>
        <p:nvSpPr>
          <p:cNvPr id="3" name="タイトル 2"/>
          <p:cNvSpPr>
            <a:spLocks noGrp="1"/>
          </p:cNvSpPr>
          <p:nvPr>
            <p:ph type="title"/>
          </p:nvPr>
        </p:nvSpPr>
        <p:spPr/>
        <p:txBody>
          <a:bodyPr/>
          <a:lstStyle/>
          <a:p>
            <a:r>
              <a:rPr lang="ja-JP" altLang="en-US" dirty="0"/>
              <a:t>動画を見てみましょう</a:t>
            </a:r>
            <a:endParaRPr kumimoji="1" lang="ja-JP" altLang="en-US" dirty="0"/>
          </a:p>
        </p:txBody>
      </p:sp>
      <p:sp>
        <p:nvSpPr>
          <p:cNvPr id="6" name="正方形/長方形 5">
            <a:extLst>
              <a:ext uri="{FF2B5EF4-FFF2-40B4-BE49-F238E27FC236}">
                <a16:creationId xmlns:a16="http://schemas.microsoft.com/office/drawing/2014/main" id="{695C41D7-00B8-454A-8EE7-3ABC96AA1BA0}"/>
              </a:ext>
            </a:extLst>
          </p:cNvPr>
          <p:cNvSpPr/>
          <p:nvPr/>
        </p:nvSpPr>
        <p:spPr>
          <a:xfrm>
            <a:off x="3740296" y="6464676"/>
            <a:ext cx="6150250" cy="369332"/>
          </a:xfrm>
          <a:prstGeom prst="rect">
            <a:avLst/>
          </a:prstGeom>
        </p:spPr>
        <p:txBody>
          <a:bodyPr wrap="square">
            <a:spAutoFit/>
          </a:bodyPr>
          <a:lstStyle/>
          <a:p>
            <a:r>
              <a:rPr lang="en-US" altLang="ja-JP" sz="900" dirty="0"/>
              <a:t>(</a:t>
            </a:r>
            <a:r>
              <a:rPr lang="ja-JP" altLang="en-US" sz="900" dirty="0"/>
              <a:t>画像引用</a:t>
            </a:r>
            <a:r>
              <a:rPr lang="en-US" altLang="ja-JP" sz="900" dirty="0"/>
              <a:t>)</a:t>
            </a:r>
            <a:r>
              <a:rPr lang="ja-JP" altLang="en-US" sz="900" dirty="0"/>
              <a:t> </a:t>
            </a:r>
            <a:r>
              <a:rPr lang="en-US" altLang="ja-JP" sz="900" dirty="0"/>
              <a:t>IPA</a:t>
            </a:r>
            <a:r>
              <a:rPr lang="ja-JP" altLang="en-US" sz="900" dirty="0"/>
              <a:t>「あなたの家も狙われている！？　家庭教師が教えるネット家電セキュリティ対策！」</a:t>
            </a:r>
          </a:p>
          <a:p>
            <a:r>
              <a:rPr lang="ja-JP" altLang="en-US" sz="900" dirty="0"/>
              <a:t>　　　　　</a:t>
            </a:r>
            <a:r>
              <a:rPr lang="en-US" altLang="ja-JP" sz="900" dirty="0"/>
              <a:t>https://www.youtube.com/watch?v=xbn8SZIib90</a:t>
            </a:r>
          </a:p>
        </p:txBody>
      </p:sp>
    </p:spTree>
    <p:extLst>
      <p:ext uri="{BB962C8B-B14F-4D97-AF65-F5344CB8AC3E}">
        <p14:creationId xmlns:p14="http://schemas.microsoft.com/office/powerpoint/2010/main" val="909782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84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398585" y="1825625"/>
            <a:ext cx="8510953" cy="4351338"/>
          </a:xfrm>
        </p:spPr>
        <p:txBody>
          <a:bodyPr>
            <a:normAutofit/>
          </a:bodyPr>
          <a:lstStyle/>
          <a:p>
            <a:pPr marL="0" indent="0">
              <a:buNone/>
            </a:pPr>
            <a:r>
              <a:rPr lang="ja-JP" altLang="en-US" sz="4400" dirty="0">
                <a:latin typeface="+mj-ea"/>
                <a:ea typeface="+mj-ea"/>
              </a:rPr>
              <a:t>電波でデータの送受信を行う</a:t>
            </a:r>
            <a:endParaRPr lang="en-US" altLang="ja-JP" sz="4400" dirty="0">
              <a:latin typeface="+mj-ea"/>
              <a:ea typeface="+mj-ea"/>
            </a:endParaRPr>
          </a:p>
          <a:p>
            <a:pPr marL="0" indent="0">
              <a:buNone/>
            </a:pPr>
            <a:r>
              <a:rPr lang="ja-JP" altLang="en-US" sz="4400" dirty="0">
                <a:latin typeface="+mj-ea"/>
                <a:ea typeface="+mj-ea"/>
              </a:rPr>
              <a:t>ネットワークのこと。</a:t>
            </a:r>
          </a:p>
          <a:p>
            <a:pPr marL="0" indent="0">
              <a:buNone/>
            </a:pPr>
            <a:r>
              <a:rPr lang="ja-JP" altLang="en-US" sz="4400" dirty="0">
                <a:latin typeface="+mj-ea"/>
                <a:ea typeface="+mj-ea"/>
              </a:rPr>
              <a:t>（</a:t>
            </a:r>
            <a:r>
              <a:rPr lang="en-US" altLang="ja-JP" sz="4400" dirty="0">
                <a:latin typeface="+mj-ea"/>
                <a:ea typeface="+mj-ea"/>
              </a:rPr>
              <a:t>LAN</a:t>
            </a:r>
            <a:r>
              <a:rPr lang="ja-JP" altLang="en-US" sz="4400" dirty="0">
                <a:latin typeface="+mj-ea"/>
                <a:ea typeface="+mj-ea"/>
              </a:rPr>
              <a:t>：</a:t>
            </a:r>
            <a:r>
              <a:rPr lang="en-US" altLang="ja-JP" sz="4400" dirty="0">
                <a:latin typeface="+mj-ea"/>
                <a:ea typeface="+mj-ea"/>
              </a:rPr>
              <a:t>Local Area Network</a:t>
            </a:r>
            <a:r>
              <a:rPr lang="ja-JP" altLang="en-US" sz="4400" dirty="0">
                <a:latin typeface="+mj-ea"/>
                <a:ea typeface="+mj-ea"/>
              </a:rPr>
              <a:t>）</a:t>
            </a:r>
            <a:endParaRPr kumimoji="1" lang="ja-JP" altLang="en-US" sz="4400" dirty="0">
              <a:latin typeface="+mj-ea"/>
              <a:ea typeface="+mj-ea"/>
            </a:endParaRPr>
          </a:p>
        </p:txBody>
      </p:sp>
      <p:sp>
        <p:nvSpPr>
          <p:cNvPr id="2" name="タイトル 1"/>
          <p:cNvSpPr>
            <a:spLocks noGrp="1"/>
          </p:cNvSpPr>
          <p:nvPr>
            <p:ph type="title"/>
          </p:nvPr>
        </p:nvSpPr>
        <p:spPr/>
        <p:txBody>
          <a:bodyPr/>
          <a:lstStyle/>
          <a:p>
            <a:r>
              <a:rPr kumimoji="1" lang="ja-JP" altLang="en-US" dirty="0"/>
              <a:t>無線</a:t>
            </a:r>
            <a:r>
              <a:rPr kumimoji="1" lang="en-US" altLang="ja-JP" dirty="0"/>
              <a:t>LAN</a:t>
            </a:r>
            <a:r>
              <a:rPr kumimoji="1" lang="ja-JP" altLang="en-US" dirty="0"/>
              <a:t>とは</a:t>
            </a:r>
          </a:p>
        </p:txBody>
      </p:sp>
    </p:spTree>
    <p:extLst>
      <p:ext uri="{BB962C8B-B14F-4D97-AF65-F5344CB8AC3E}">
        <p14:creationId xmlns:p14="http://schemas.microsoft.com/office/powerpoint/2010/main" val="17809331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p:cNvSpPr>
            <a:spLocks noGrp="1"/>
          </p:cNvSpPr>
          <p:nvPr>
            <p:ph sz="half" idx="1"/>
          </p:nvPr>
        </p:nvSpPr>
        <p:spPr/>
        <p:txBody>
          <a:bodyPr>
            <a:normAutofit/>
          </a:bodyPr>
          <a:lstStyle/>
          <a:p>
            <a:r>
              <a:rPr kumimoji="1" lang="ja-JP" altLang="en-US" sz="4400" dirty="0">
                <a:latin typeface="+mj-ea"/>
                <a:ea typeface="+mj-ea"/>
              </a:rPr>
              <a:t>ネットワークを中継する装置。インターネットの出入り口。</a:t>
            </a:r>
            <a:endParaRPr kumimoji="1" lang="en-US" altLang="ja-JP" sz="4400" dirty="0">
              <a:latin typeface="+mj-ea"/>
              <a:ea typeface="+mj-ea"/>
            </a:endParaRPr>
          </a:p>
          <a:p>
            <a:endParaRPr lang="en-US" altLang="ja-JP" sz="4400" dirty="0">
              <a:latin typeface="+mj-ea"/>
              <a:ea typeface="+mj-ea"/>
            </a:endParaRPr>
          </a:p>
          <a:p>
            <a:r>
              <a:rPr kumimoji="1" lang="ja-JP" altLang="en-US" sz="4400" dirty="0">
                <a:latin typeface="+mj-ea"/>
                <a:ea typeface="+mj-ea"/>
              </a:rPr>
              <a:t>ネットワークでつながっているパソコンとプリンター間の</a:t>
            </a:r>
            <a:br>
              <a:rPr kumimoji="1" lang="en-US" altLang="ja-JP" sz="4400" dirty="0">
                <a:latin typeface="+mj-ea"/>
                <a:ea typeface="+mj-ea"/>
              </a:rPr>
            </a:br>
            <a:r>
              <a:rPr kumimoji="1" lang="ja-JP" altLang="en-US" sz="4400" dirty="0">
                <a:latin typeface="+mj-ea"/>
                <a:ea typeface="+mj-ea"/>
              </a:rPr>
              <a:t>通信も中継する。</a:t>
            </a:r>
            <a:endParaRPr kumimoji="1" lang="en-US" altLang="ja-JP" sz="4400" dirty="0">
              <a:latin typeface="+mj-ea"/>
              <a:ea typeface="+mj-ea"/>
            </a:endParaRPr>
          </a:p>
          <a:p>
            <a:endParaRPr lang="en-US" altLang="ja-JP" dirty="0">
              <a:latin typeface="+mj-ea"/>
              <a:ea typeface="+mj-ea"/>
            </a:endParaRPr>
          </a:p>
          <a:p>
            <a:pPr marL="0" indent="0">
              <a:buNone/>
            </a:pPr>
            <a:endParaRPr kumimoji="1" lang="en-US" altLang="ja-JP" dirty="0">
              <a:latin typeface="+mj-ea"/>
              <a:ea typeface="+mj-ea"/>
            </a:endParaRPr>
          </a:p>
          <a:p>
            <a:pPr marL="0" indent="0">
              <a:buNone/>
            </a:pPr>
            <a:endParaRPr kumimoji="1" lang="ja-JP" altLang="en-US" dirty="0">
              <a:latin typeface="+mj-ea"/>
              <a:ea typeface="+mj-ea"/>
            </a:endParaRPr>
          </a:p>
        </p:txBody>
      </p:sp>
      <p:sp>
        <p:nvSpPr>
          <p:cNvPr id="3" name="タイトル 2"/>
          <p:cNvSpPr>
            <a:spLocks noGrp="1"/>
          </p:cNvSpPr>
          <p:nvPr>
            <p:ph type="title"/>
          </p:nvPr>
        </p:nvSpPr>
        <p:spPr/>
        <p:txBody>
          <a:bodyPr/>
          <a:lstStyle/>
          <a:p>
            <a:r>
              <a:rPr kumimoji="1" lang="ja-JP" altLang="en-US" dirty="0"/>
              <a:t>ルーターとは</a:t>
            </a:r>
          </a:p>
        </p:txBody>
      </p:sp>
    </p:spTree>
    <p:extLst>
      <p:ext uri="{BB962C8B-B14F-4D97-AF65-F5344CB8AC3E}">
        <p14:creationId xmlns:p14="http://schemas.microsoft.com/office/powerpoint/2010/main" val="36586611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sz="half" idx="1"/>
          </p:nvPr>
        </p:nvSpPr>
        <p:spPr/>
        <p:txBody>
          <a:bodyPr>
            <a:normAutofit/>
          </a:bodyPr>
          <a:lstStyle/>
          <a:p>
            <a:pPr marL="0" indent="0">
              <a:buNone/>
            </a:pPr>
            <a:r>
              <a:rPr kumimoji="1" lang="ja-JP" altLang="en-US" sz="6000" dirty="0"/>
              <a:t>ルーターの</a:t>
            </a:r>
            <a:endParaRPr kumimoji="1" lang="en-US" altLang="ja-JP" sz="6000" dirty="0"/>
          </a:p>
          <a:p>
            <a:pPr marL="0" indent="0">
              <a:buNone/>
            </a:pPr>
            <a:r>
              <a:rPr kumimoji="1" lang="ja-JP" altLang="en-US" sz="6000" dirty="0"/>
              <a:t>ファームウェアは</a:t>
            </a:r>
            <a:endParaRPr kumimoji="1" lang="en-US" altLang="ja-JP" sz="6000" dirty="0"/>
          </a:p>
          <a:p>
            <a:pPr marL="0" indent="0">
              <a:buNone/>
            </a:pPr>
            <a:r>
              <a:rPr lang="ja-JP" altLang="en-US" sz="6000" dirty="0"/>
              <a:t>自動更新に設定する</a:t>
            </a:r>
            <a:endParaRPr lang="en-US" altLang="ja-JP" sz="6000" dirty="0"/>
          </a:p>
          <a:p>
            <a:pPr marL="0" indent="0">
              <a:buNone/>
            </a:pPr>
            <a:r>
              <a:rPr lang="ja-JP" altLang="en-US" sz="6000" dirty="0"/>
              <a:t>などで</a:t>
            </a:r>
            <a:r>
              <a:rPr kumimoji="1" lang="ja-JP" altLang="en-US" sz="6000" dirty="0"/>
              <a:t>最新の状態に！</a:t>
            </a:r>
          </a:p>
        </p:txBody>
      </p:sp>
      <p:sp>
        <p:nvSpPr>
          <p:cNvPr id="4" name="タイトル 3"/>
          <p:cNvSpPr>
            <a:spLocks noGrp="1"/>
          </p:cNvSpPr>
          <p:nvPr>
            <p:ph type="title"/>
          </p:nvPr>
        </p:nvSpPr>
        <p:spPr/>
        <p:txBody>
          <a:bodyPr/>
          <a:lstStyle/>
          <a:p>
            <a:r>
              <a:rPr kumimoji="1" lang="ja-JP" altLang="en-US" dirty="0"/>
              <a:t>注意する点は？</a:t>
            </a:r>
          </a:p>
        </p:txBody>
      </p:sp>
      <p:sp>
        <p:nvSpPr>
          <p:cNvPr id="6" name="正方形/長方形 5"/>
          <p:cNvSpPr/>
          <p:nvPr/>
        </p:nvSpPr>
        <p:spPr>
          <a:xfrm>
            <a:off x="628649" y="2672863"/>
            <a:ext cx="5430957" cy="93014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89368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lang="ja-JP" altLang="en-US" dirty="0"/>
              <a:t>動画を見てみましょう</a:t>
            </a:r>
            <a:endParaRPr kumimoji="1" lang="ja-JP" altLang="en-US" dirty="0"/>
          </a:p>
        </p:txBody>
      </p:sp>
      <p:pic>
        <p:nvPicPr>
          <p:cNvPr id="2" name="ファームウエアとネットワークカメラ">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833365" y="1689147"/>
            <a:ext cx="7778372" cy="4375334"/>
          </a:xfrm>
          <a:prstGeom prst="rect">
            <a:avLst/>
          </a:prstGeom>
        </p:spPr>
      </p:pic>
      <p:sp>
        <p:nvSpPr>
          <p:cNvPr id="5" name="正方形/長方形 4">
            <a:extLst>
              <a:ext uri="{FF2B5EF4-FFF2-40B4-BE49-F238E27FC236}">
                <a16:creationId xmlns:a16="http://schemas.microsoft.com/office/drawing/2014/main" id="{85CED15F-F359-43BD-A95B-B7A4A19FD36C}"/>
              </a:ext>
            </a:extLst>
          </p:cNvPr>
          <p:cNvSpPr/>
          <p:nvPr/>
        </p:nvSpPr>
        <p:spPr>
          <a:xfrm>
            <a:off x="3740296" y="6464676"/>
            <a:ext cx="6150250" cy="369332"/>
          </a:xfrm>
          <a:prstGeom prst="rect">
            <a:avLst/>
          </a:prstGeom>
        </p:spPr>
        <p:txBody>
          <a:bodyPr wrap="square">
            <a:spAutoFit/>
          </a:bodyPr>
          <a:lstStyle/>
          <a:p>
            <a:r>
              <a:rPr lang="en-US" altLang="ja-JP" sz="900" dirty="0"/>
              <a:t>(</a:t>
            </a:r>
            <a:r>
              <a:rPr lang="ja-JP" altLang="en-US" sz="900" dirty="0"/>
              <a:t>画像引用</a:t>
            </a:r>
            <a:r>
              <a:rPr lang="en-US" altLang="ja-JP" sz="900" dirty="0"/>
              <a:t>)</a:t>
            </a:r>
            <a:r>
              <a:rPr lang="ja-JP" altLang="en-US" sz="900" dirty="0"/>
              <a:t> </a:t>
            </a:r>
            <a:r>
              <a:rPr lang="en-US" altLang="ja-JP" sz="900" dirty="0"/>
              <a:t>IPA</a:t>
            </a:r>
            <a:r>
              <a:rPr lang="ja-JP" altLang="en-US" sz="900" dirty="0"/>
              <a:t>「あなたの家も狙われている！？　家庭教師が教えるネット家電セキュリティ対策！」</a:t>
            </a:r>
          </a:p>
          <a:p>
            <a:r>
              <a:rPr lang="ja-JP" altLang="en-US" sz="900" dirty="0"/>
              <a:t>　　　　　</a:t>
            </a:r>
            <a:r>
              <a:rPr lang="en-US" altLang="ja-JP" sz="900" dirty="0"/>
              <a:t>https://www.youtube.com/watch?v=xbn8SZIib90</a:t>
            </a:r>
          </a:p>
        </p:txBody>
      </p:sp>
    </p:spTree>
    <p:extLst>
      <p:ext uri="{BB962C8B-B14F-4D97-AF65-F5344CB8AC3E}">
        <p14:creationId xmlns:p14="http://schemas.microsoft.com/office/powerpoint/2010/main" val="3096058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74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p:cNvSpPr>
            <a:spLocks noGrp="1"/>
          </p:cNvSpPr>
          <p:nvPr>
            <p:ph sz="half" idx="1"/>
          </p:nvPr>
        </p:nvSpPr>
        <p:spPr>
          <a:xfrm>
            <a:off x="1114333" y="1233128"/>
            <a:ext cx="7886701" cy="5404155"/>
          </a:xfrm>
          <a:solidFill>
            <a:schemeClr val="bg1"/>
          </a:solidFill>
        </p:spPr>
        <p:txBody>
          <a:bodyPr>
            <a:normAutofit fontScale="92500" lnSpcReduction="10000"/>
          </a:bodyPr>
          <a:lstStyle/>
          <a:p>
            <a:pPr marL="0" indent="0" algn="r">
              <a:lnSpc>
                <a:spcPct val="100000"/>
              </a:lnSpc>
              <a:spcBef>
                <a:spcPts val="600"/>
              </a:spcBef>
              <a:buNone/>
            </a:pPr>
            <a:r>
              <a:rPr lang="ja-JP" altLang="en-US" sz="1000" dirty="0"/>
              <a:t>独立行政法人情報処理推進機構</a:t>
            </a:r>
            <a:br>
              <a:rPr lang="ja-JP" altLang="en-US" sz="1000" dirty="0"/>
            </a:br>
            <a:r>
              <a:rPr lang="ja-JP" altLang="en-US" sz="1000" dirty="0"/>
              <a:t>セキュリティセンター</a:t>
            </a:r>
            <a:br>
              <a:rPr lang="ja-JP" altLang="en-US" sz="1000" dirty="0"/>
            </a:br>
            <a:endParaRPr lang="ja-JP" altLang="en-US" sz="1000" dirty="0"/>
          </a:p>
          <a:p>
            <a:pPr marL="0" indent="0">
              <a:lnSpc>
                <a:spcPct val="100000"/>
              </a:lnSpc>
              <a:spcBef>
                <a:spcPts val="600"/>
              </a:spcBef>
              <a:buNone/>
            </a:pPr>
            <a:r>
              <a:rPr lang="ja-JP" altLang="en-US" sz="1000" dirty="0"/>
              <a:t>　「安全教室指導用教材」は、インターネット安全教室での利用を目的に独立行政法人情報処理推進機構（</a:t>
            </a:r>
            <a:r>
              <a:rPr lang="en-US" altLang="ja-JP" sz="1000" dirty="0"/>
              <a:t>IPA</a:t>
            </a:r>
            <a:r>
              <a:rPr lang="ja-JP" altLang="en-US" sz="1000" dirty="0"/>
              <a:t>）（以下「</a:t>
            </a:r>
            <a:r>
              <a:rPr lang="en-US" altLang="ja-JP" sz="1000" dirty="0"/>
              <a:t>IPA</a:t>
            </a:r>
            <a:r>
              <a:rPr lang="ja-JP" altLang="en-US" sz="1000" dirty="0"/>
              <a:t>」という。）が作成した教材、およびこれを用いて指導するためのポイントをまとめた講義要領（今後に作成され得る各々の改訂版を含む。）です。なお、改訂版が利用可能となった後は、専ら改訂版をご利用ください。</a:t>
            </a:r>
            <a:br>
              <a:rPr lang="ja-JP" altLang="en-US" sz="1000" dirty="0"/>
            </a:br>
            <a:r>
              <a:rPr lang="ja-JP" altLang="en-US" sz="1000" dirty="0"/>
              <a:t>　</a:t>
            </a:r>
            <a:r>
              <a:rPr lang="en-US" altLang="ja-JP" sz="1000" dirty="0"/>
              <a:t>IPA</a:t>
            </a:r>
            <a:r>
              <a:rPr lang="ja-JP" altLang="en-US" sz="1000" dirty="0"/>
              <a:t>は、本利用規約に同意いただくことを条件として、「安全教室指導用教材」の利用を無償で許諾します。有償セミナー等での利用を希望する場合は、事前に </a:t>
            </a:r>
            <a:r>
              <a:rPr lang="en-US" altLang="ja-JP" sz="1000" dirty="0"/>
              <a:t>IPA </a:t>
            </a:r>
            <a:r>
              <a:rPr lang="ja-JP" altLang="en-US" sz="1000" dirty="0"/>
              <a:t>に申し出て別途許諾を得てください。</a:t>
            </a:r>
          </a:p>
          <a:p>
            <a:pPr marL="228600" indent="-228600">
              <a:lnSpc>
                <a:spcPct val="100000"/>
              </a:lnSpc>
              <a:spcBef>
                <a:spcPts val="600"/>
              </a:spcBef>
              <a:buFont typeface="+mj-lt"/>
              <a:buAutoNum type="arabicPeriod"/>
            </a:pPr>
            <a:r>
              <a:rPr lang="ja-JP" altLang="en-US" sz="1000" dirty="0"/>
              <a:t> 「安全教室指導用教材」に関する著作権その他すべての権利は独立行政法人情報処理推進機構（</a:t>
            </a:r>
            <a:r>
              <a:rPr lang="en-US" altLang="ja-JP" sz="1000" dirty="0"/>
              <a:t>IPA</a:t>
            </a:r>
            <a:r>
              <a:rPr lang="ja-JP" altLang="en-US" sz="1000" dirty="0"/>
              <a:t>）が保有しており、国際条約、著作権法その他の法律により保護されています。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「安全教室指導用教材」は、情報セキュリティや情報モラルの教育、普及の目的に限り、無償の授業、各種セミナーや研修等にご利用いただけます。</a:t>
            </a:r>
            <a:endParaRPr lang="en-US" altLang="ja-JP" sz="1000" dirty="0"/>
          </a:p>
          <a:p>
            <a:pPr marL="228600" indent="-228600">
              <a:lnSpc>
                <a:spcPct val="100000"/>
              </a:lnSpc>
              <a:spcBef>
                <a:spcPts val="600"/>
              </a:spcBef>
              <a:buFont typeface="+mj-lt"/>
              <a:buAutoNum type="arabicPeriod"/>
            </a:pPr>
            <a:r>
              <a:rPr lang="ja-JP" altLang="en-US" sz="1000" dirty="0"/>
              <a:t>必要な範囲での複製（生徒等受講者への配布のための複製を含む。）は可能とします。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は原文のまま利用してください。ただし、グラフの形式を変える、文体を変える等、単なる表記形式のみの変更は可能とし、また、具体的な利用場面においてやむを得ない場合であって、かつ前記目的のために必要な場合には、その必要な範囲で、利用者の責任において、文意を変えず、かつ原文のままでないことが容易にわかるように明記または明示（例「～を基に作成」等）することを条件として、文面の一部改変等を可能とします。</a:t>
            </a:r>
            <a:endParaRPr lang="en-US" altLang="ja-JP" sz="1000" dirty="0"/>
          </a:p>
          <a:p>
            <a:pPr marL="228600" indent="-228600">
              <a:lnSpc>
                <a:spcPct val="100000"/>
              </a:lnSpc>
              <a:spcBef>
                <a:spcPts val="600"/>
              </a:spcBef>
              <a:buFont typeface="+mj-lt"/>
              <a:buAutoNum type="arabicPeriod"/>
            </a:pPr>
            <a:r>
              <a:rPr lang="ja-JP" altLang="en-US" sz="1000" dirty="0"/>
              <a:t>「安全教室指導用教材」の中のデータやグラフ・図表・イラスト・映像等の全部または一部を引用等した場合、本利用規約に同意したものとみなします。</a:t>
            </a:r>
          </a:p>
          <a:p>
            <a:pPr marL="228600" indent="-228600">
              <a:lnSpc>
                <a:spcPct val="100000"/>
              </a:lnSpc>
              <a:spcBef>
                <a:spcPts val="600"/>
              </a:spcBef>
              <a:buFont typeface="+mj-lt"/>
              <a:buAutoNum type="arabicPeriod"/>
            </a:pPr>
            <a:r>
              <a:rPr lang="ja-JP" altLang="en-US" sz="1000" dirty="0"/>
              <a:t>いかなる形で利用する場合においても「安全教室指導用教材」を利用する際は、出典（</a:t>
            </a:r>
            <a:r>
              <a:rPr lang="en-US" altLang="ja-JP" sz="1000" dirty="0"/>
              <a:t>IPA</a:t>
            </a:r>
            <a:r>
              <a:rPr lang="ja-JP" altLang="en-US" sz="1000" dirty="0"/>
              <a:t>の名称、資料名（「安全教室指導用教材」）、</a:t>
            </a:r>
            <a:r>
              <a:rPr lang="en-US" altLang="ja-JP" sz="1000" dirty="0"/>
              <a:t>URL</a:t>
            </a:r>
            <a:r>
              <a:rPr lang="ja-JP" altLang="en-US" sz="1000" dirty="0"/>
              <a:t>等）を容易に判る態様で明記または明示してください。</a:t>
            </a:r>
          </a:p>
          <a:p>
            <a:pPr marL="228600" indent="-228600">
              <a:lnSpc>
                <a:spcPct val="100000"/>
              </a:lnSpc>
              <a:spcBef>
                <a:spcPts val="600"/>
              </a:spcBef>
              <a:buFont typeface="+mj-lt"/>
              <a:buAutoNum type="arabicPeriod"/>
            </a:pPr>
            <a:r>
              <a:rPr lang="ja-JP" altLang="en-US" sz="1000" dirty="0"/>
              <a:t>「安全教室指導用教材」を利用する部分と利用者が自ら作成する部分が混在した教材等を作成する場合、「安全教室指導用教材」利用部分か、利用者自身による作成部分かが容易かつ明確に判別できるようにしてください。なお、利用者は、自己の作成部分について全ての責任を負うものとします。</a:t>
            </a:r>
          </a:p>
          <a:p>
            <a:pPr marL="228600" indent="-228600">
              <a:lnSpc>
                <a:spcPct val="100000"/>
              </a:lnSpc>
              <a:spcBef>
                <a:spcPts val="600"/>
              </a:spcBef>
              <a:buFont typeface="+mj-lt"/>
              <a:buAutoNum type="arabicPeriod"/>
            </a:pPr>
            <a:r>
              <a:rPr lang="ja-JP" altLang="en-US" sz="1000" dirty="0"/>
              <a:t>「安全教室指導用教材」（本項においては、利用者が自ら作成する部分が混在する場合を含む）の二次利用を希望する者に対して複製物を配布する場合には、相手先に本利用規約を配布するなどにより、相手先が「安全教室指導用教材」（利用者が自ら新たに作成した部分を除く）を利用する際には本利用規約に同意する必要があることを伝えてください。</a:t>
            </a:r>
          </a:p>
          <a:p>
            <a:pPr marL="228600" indent="-228600">
              <a:lnSpc>
                <a:spcPct val="100000"/>
              </a:lnSpc>
              <a:spcBef>
                <a:spcPts val="600"/>
              </a:spcBef>
              <a:buFont typeface="+mj-lt"/>
              <a:buAutoNum type="arabicPeriod"/>
            </a:pPr>
            <a:r>
              <a:rPr lang="ja-JP" altLang="en-US" sz="1000" dirty="0"/>
              <a:t>「安全教室指導用教材」で提供する情報の正確性、信頼性、網羅性及び完全性については、</a:t>
            </a:r>
            <a:r>
              <a:rPr lang="en-US" altLang="ja-JP" sz="1000" dirty="0"/>
              <a:t>IPA</a:t>
            </a:r>
            <a:r>
              <a:rPr lang="ja-JP" altLang="en-US" sz="1000" dirty="0"/>
              <a:t>が保証するものではありません。</a:t>
            </a:r>
          </a:p>
          <a:p>
            <a:pPr marL="228600" indent="-228600">
              <a:lnSpc>
                <a:spcPct val="100000"/>
              </a:lnSpc>
              <a:spcBef>
                <a:spcPts val="600"/>
              </a:spcBef>
              <a:buFont typeface="+mj-lt"/>
              <a:buAutoNum type="arabicPeriod"/>
            </a:pPr>
            <a:r>
              <a:rPr lang="ja-JP" altLang="en-US" sz="1000" dirty="0"/>
              <a:t>「安全教室指導用教材」のファイルをダウンロードすることまたは利用したこと等により生じるいかなる損害（他人に対して責任を負う場合を含む。）についても</a:t>
            </a:r>
            <a:r>
              <a:rPr lang="en-US" altLang="ja-JP" sz="1000" dirty="0"/>
              <a:t>IPA</a:t>
            </a:r>
            <a:r>
              <a:rPr lang="ja-JP" altLang="en-US" sz="1000" dirty="0"/>
              <a:t>は何ら責任を負いません。</a:t>
            </a:r>
          </a:p>
          <a:p>
            <a:pPr marL="228600" indent="-228600">
              <a:lnSpc>
                <a:spcPct val="100000"/>
              </a:lnSpc>
              <a:spcBef>
                <a:spcPts val="600"/>
              </a:spcBef>
              <a:buFont typeface="+mj-lt"/>
              <a:buAutoNum type="arabicPeriod"/>
            </a:pPr>
            <a:r>
              <a:rPr lang="ja-JP" altLang="en-US" sz="1000" dirty="0"/>
              <a:t>本利用規約は予告なく改正する場合があります。その場合、改正後の内容は、それが</a:t>
            </a:r>
            <a:r>
              <a:rPr lang="en-US" altLang="ja-JP" sz="1000" dirty="0"/>
              <a:t>IPA</a:t>
            </a:r>
            <a:r>
              <a:rPr lang="ja-JP" altLang="en-US" sz="1000" dirty="0"/>
              <a:t>のウェブページ上で公表された時以降の利用に適用するものとします。</a:t>
            </a:r>
          </a:p>
          <a:p>
            <a:pPr marL="228600" indent="-228600">
              <a:lnSpc>
                <a:spcPct val="100000"/>
              </a:lnSpc>
              <a:spcBef>
                <a:spcPts val="600"/>
              </a:spcBef>
              <a:buFont typeface="+mj-lt"/>
              <a:buAutoNum type="arabicPeriod"/>
            </a:pPr>
            <a:r>
              <a:rPr lang="ja-JP" altLang="en-US" sz="1000" dirty="0"/>
              <a:t>「安全教室指導用教材」及び本利用規約に関する質問は、</a:t>
            </a:r>
            <a:r>
              <a:rPr lang="en-US" altLang="ja-JP" sz="1000" dirty="0"/>
              <a:t>net-anzen@ipa.go.jp</a:t>
            </a:r>
            <a:r>
              <a:rPr lang="ja-JP" altLang="en-US" sz="1000" dirty="0"/>
              <a:t>までお寄せください。なお、</a:t>
            </a:r>
            <a:r>
              <a:rPr lang="en-US" altLang="ja-JP" sz="1000" dirty="0"/>
              <a:t>IPA</a:t>
            </a:r>
            <a:r>
              <a:rPr lang="ja-JP" altLang="en-US" sz="1000" dirty="0"/>
              <a:t>からの応答等は、その業務に支障のない範囲内とさせていただきます。</a:t>
            </a:r>
            <a:endParaRPr lang="ja-JP" altLang="ja-JP" sz="500" dirty="0"/>
          </a:p>
        </p:txBody>
      </p:sp>
      <p:sp>
        <p:nvSpPr>
          <p:cNvPr id="9" name="タイトル 8">
            <a:extLst>
              <a:ext uri="{FF2B5EF4-FFF2-40B4-BE49-F238E27FC236}">
                <a16:creationId xmlns:a16="http://schemas.microsoft.com/office/drawing/2014/main" id="{61E9E522-7E14-4F1E-9007-13026F6160C5}"/>
              </a:ext>
            </a:extLst>
          </p:cNvPr>
          <p:cNvSpPr>
            <a:spLocks noGrp="1"/>
          </p:cNvSpPr>
          <p:nvPr>
            <p:ph type="title"/>
          </p:nvPr>
        </p:nvSpPr>
        <p:spPr/>
        <p:txBody>
          <a:bodyPr/>
          <a:lstStyle/>
          <a:p>
            <a:r>
              <a:rPr lang="ja-JP" altLang="ja-JP" dirty="0"/>
              <a:t>安全教室指導用教材利用規約</a:t>
            </a:r>
          </a:p>
        </p:txBody>
      </p:sp>
      <p:sp>
        <p:nvSpPr>
          <p:cNvPr id="2" name="テキスト ボックス 1">
            <a:extLst>
              <a:ext uri="{FF2B5EF4-FFF2-40B4-BE49-F238E27FC236}">
                <a16:creationId xmlns:a16="http://schemas.microsoft.com/office/drawing/2014/main" id="{41371A40-8044-4D96-A456-2966D5063AC6}"/>
              </a:ext>
            </a:extLst>
          </p:cNvPr>
          <p:cNvSpPr txBox="1"/>
          <p:nvPr/>
        </p:nvSpPr>
        <p:spPr>
          <a:xfrm>
            <a:off x="110359" y="82217"/>
            <a:ext cx="8890675" cy="276999"/>
          </a:xfrm>
          <a:prstGeom prst="rect">
            <a:avLst/>
          </a:prstGeom>
          <a:noFill/>
        </p:spPr>
        <p:txBody>
          <a:bodyPr wrap="square" rtlCol="0">
            <a:spAutoFit/>
          </a:bodyPr>
          <a:lstStyle/>
          <a:p>
            <a:r>
              <a:rPr kumimoji="1" lang="en-US" altLang="ja-JP" sz="1200" dirty="0">
                <a:solidFill>
                  <a:srgbClr val="FF0000"/>
                </a:solidFill>
              </a:rPr>
              <a:t>※</a:t>
            </a:r>
            <a:r>
              <a:rPr kumimoji="1" lang="ja-JP" altLang="en-US" sz="1200" dirty="0">
                <a:solidFill>
                  <a:srgbClr val="FF0000"/>
                </a:solidFill>
              </a:rPr>
              <a:t>本利用規約は、利用時には適宜削除してお使いください。なお、教材を利用した際は本利用規約に同意したものとみなします。</a:t>
            </a:r>
          </a:p>
        </p:txBody>
      </p:sp>
    </p:spTree>
    <p:extLst>
      <p:ext uri="{BB962C8B-B14F-4D97-AF65-F5344CB8AC3E}">
        <p14:creationId xmlns:p14="http://schemas.microsoft.com/office/powerpoint/2010/main" val="1623598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681379" y="1718908"/>
            <a:ext cx="7886700" cy="2852737"/>
          </a:xfrm>
        </p:spPr>
        <p:txBody>
          <a:bodyPr/>
          <a:lstStyle/>
          <a:p>
            <a:r>
              <a:rPr kumimoji="1" lang="ja-JP" altLang="en-US" dirty="0">
                <a:latin typeface="+mj-ea"/>
              </a:rPr>
              <a:t>ネットワークカメラの</a:t>
            </a:r>
            <a:br>
              <a:rPr kumimoji="1" lang="en-US" altLang="ja-JP" dirty="0">
                <a:latin typeface="+mj-ea"/>
              </a:rPr>
            </a:br>
            <a:r>
              <a:rPr kumimoji="1" lang="ja-JP" altLang="en-US" dirty="0">
                <a:latin typeface="+mj-ea"/>
              </a:rPr>
              <a:t>注意点。</a:t>
            </a:r>
          </a:p>
        </p:txBody>
      </p:sp>
    </p:spTree>
    <p:extLst>
      <p:ext uri="{BB962C8B-B14F-4D97-AF65-F5344CB8AC3E}">
        <p14:creationId xmlns:p14="http://schemas.microsoft.com/office/powerpoint/2010/main" val="15260571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p:cNvSpPr>
            <a:spLocks noGrp="1"/>
          </p:cNvSpPr>
          <p:nvPr>
            <p:ph sz="half" idx="1"/>
          </p:nvPr>
        </p:nvSpPr>
        <p:spPr>
          <a:xfrm>
            <a:off x="628648" y="1892070"/>
            <a:ext cx="7886701" cy="4351338"/>
          </a:xfrm>
        </p:spPr>
        <p:txBody>
          <a:bodyPr/>
          <a:lstStyle/>
          <a:p>
            <a:pPr marL="571500" indent="-571500">
              <a:buFont typeface="Arial" panose="020B0604020202020204" pitchFamily="34" charset="0"/>
              <a:buChar char="•"/>
            </a:pPr>
            <a:r>
              <a:rPr kumimoji="1" lang="ja-JP" altLang="en-US" dirty="0">
                <a:latin typeface="+mj-ea"/>
                <a:ea typeface="+mj-ea"/>
              </a:rPr>
              <a:t>パソコンやスマホで閲覧や遠隔操作が可能。</a:t>
            </a:r>
            <a:endParaRPr kumimoji="1" lang="en-US" altLang="ja-JP" dirty="0">
              <a:latin typeface="+mj-ea"/>
              <a:ea typeface="+mj-ea"/>
            </a:endParaRPr>
          </a:p>
          <a:p>
            <a:pPr marL="571500" indent="-571500">
              <a:buFont typeface="Arial" panose="020B0604020202020204" pitchFamily="34" charset="0"/>
              <a:buChar char="•"/>
            </a:pPr>
            <a:r>
              <a:rPr lang="ja-JP" altLang="en-US" dirty="0">
                <a:latin typeface="+mj-ea"/>
                <a:ea typeface="+mj-ea"/>
              </a:rPr>
              <a:t>ペットの様子を外出先で確認したり、防犯対策に。</a:t>
            </a:r>
            <a:endParaRPr kumimoji="1" lang="ja-JP" altLang="en-US" dirty="0">
              <a:latin typeface="+mj-ea"/>
              <a:ea typeface="+mj-ea"/>
            </a:endParaRPr>
          </a:p>
        </p:txBody>
      </p:sp>
      <p:sp>
        <p:nvSpPr>
          <p:cNvPr id="3" name="タイトル 2"/>
          <p:cNvSpPr>
            <a:spLocks noGrp="1"/>
          </p:cNvSpPr>
          <p:nvPr>
            <p:ph type="title"/>
          </p:nvPr>
        </p:nvSpPr>
        <p:spPr/>
        <p:txBody>
          <a:bodyPr/>
          <a:lstStyle/>
          <a:p>
            <a:r>
              <a:rPr kumimoji="1" lang="ja-JP" altLang="en-US" dirty="0"/>
              <a:t>ネットワークカメラとは</a:t>
            </a:r>
          </a:p>
        </p:txBody>
      </p:sp>
      <p:pic>
        <p:nvPicPr>
          <p:cNvPr id="6" name="図 5"/>
          <p:cNvPicPr>
            <a:picLocks noChangeAspect="1"/>
          </p:cNvPicPr>
          <p:nvPr/>
        </p:nvPicPr>
        <p:blipFill>
          <a:blip r:embed="rId3"/>
          <a:stretch>
            <a:fillRect/>
          </a:stretch>
        </p:blipFill>
        <p:spPr>
          <a:xfrm>
            <a:off x="3070790" y="3970909"/>
            <a:ext cx="3002416" cy="2175304"/>
          </a:xfrm>
          <a:prstGeom prst="rect">
            <a:avLst/>
          </a:prstGeom>
        </p:spPr>
      </p:pic>
      <p:sp>
        <p:nvSpPr>
          <p:cNvPr id="7" name="正方形/長方形 6">
            <a:extLst>
              <a:ext uri="{FF2B5EF4-FFF2-40B4-BE49-F238E27FC236}">
                <a16:creationId xmlns:a16="http://schemas.microsoft.com/office/drawing/2014/main" id="{1950F3A8-586E-4D20-B6ED-38A5C97120C7}"/>
              </a:ext>
            </a:extLst>
          </p:cNvPr>
          <p:cNvSpPr/>
          <p:nvPr/>
        </p:nvSpPr>
        <p:spPr>
          <a:xfrm>
            <a:off x="3740296" y="6464676"/>
            <a:ext cx="6150250" cy="369332"/>
          </a:xfrm>
          <a:prstGeom prst="rect">
            <a:avLst/>
          </a:prstGeom>
        </p:spPr>
        <p:txBody>
          <a:bodyPr wrap="square">
            <a:spAutoFit/>
          </a:bodyPr>
          <a:lstStyle/>
          <a:p>
            <a:r>
              <a:rPr lang="en-US" altLang="ja-JP" sz="900" dirty="0"/>
              <a:t>(</a:t>
            </a:r>
            <a:r>
              <a:rPr lang="ja-JP" altLang="en-US" sz="900" dirty="0"/>
              <a:t>画像引用</a:t>
            </a:r>
            <a:r>
              <a:rPr lang="en-US" altLang="ja-JP" sz="900" dirty="0"/>
              <a:t>)</a:t>
            </a:r>
            <a:r>
              <a:rPr lang="ja-JP" altLang="en-US" sz="900" dirty="0"/>
              <a:t> </a:t>
            </a:r>
            <a:r>
              <a:rPr lang="en-US" altLang="ja-JP" sz="900" dirty="0"/>
              <a:t>IPA</a:t>
            </a:r>
            <a:r>
              <a:rPr lang="ja-JP" altLang="en-US" sz="900" dirty="0"/>
              <a:t>「あなたの家も狙われている！？　家庭教師が教えるネット家電セキュリティ対策！」</a:t>
            </a:r>
          </a:p>
          <a:p>
            <a:r>
              <a:rPr lang="ja-JP" altLang="en-US" sz="900" dirty="0"/>
              <a:t>　　　　　</a:t>
            </a:r>
            <a:r>
              <a:rPr lang="en-US" altLang="ja-JP" sz="900" dirty="0"/>
              <a:t>https://www.youtube.com/watch?v=xbn8SZIib90</a:t>
            </a:r>
          </a:p>
        </p:txBody>
      </p:sp>
    </p:spTree>
    <p:extLst>
      <p:ext uri="{BB962C8B-B14F-4D97-AF65-F5344CB8AC3E}">
        <p14:creationId xmlns:p14="http://schemas.microsoft.com/office/powerpoint/2010/main" val="36729006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a:xfrm>
            <a:off x="1527385" y="1116742"/>
            <a:ext cx="7886700" cy="2852737"/>
          </a:xfrm>
        </p:spPr>
        <p:txBody>
          <a:bodyPr>
            <a:normAutofit/>
          </a:bodyPr>
          <a:lstStyle/>
          <a:p>
            <a:r>
              <a:rPr kumimoji="1" lang="ja-JP" altLang="en-US" sz="6600" dirty="0">
                <a:latin typeface="+mj-ea"/>
              </a:rPr>
              <a:t>のぞき見される</a:t>
            </a:r>
            <a:br>
              <a:rPr kumimoji="1" lang="en-US" altLang="ja-JP" sz="6600" dirty="0">
                <a:latin typeface="+mj-ea"/>
              </a:rPr>
            </a:br>
            <a:r>
              <a:rPr kumimoji="1" lang="ja-JP" altLang="en-US" sz="6600" dirty="0">
                <a:latin typeface="+mj-ea"/>
              </a:rPr>
              <a:t>危険も！</a:t>
            </a:r>
          </a:p>
        </p:txBody>
      </p:sp>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375" y="3665649"/>
            <a:ext cx="7880106" cy="2371426"/>
          </a:xfrm>
          <a:prstGeom prst="rect">
            <a:avLst/>
          </a:prstGeom>
        </p:spPr>
      </p:pic>
    </p:spTree>
    <p:extLst>
      <p:ext uri="{BB962C8B-B14F-4D97-AF65-F5344CB8AC3E}">
        <p14:creationId xmlns:p14="http://schemas.microsoft.com/office/powerpoint/2010/main" val="11403291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04_ネットワークカメラの危険性">
            <a:hlinkClick r:id="" action="ppaction://media"/>
          </p:cNvPr>
          <p:cNvPicPr>
            <a:picLocks noGrp="1" noChangeAspect="1"/>
          </p:cNvPicPr>
          <p:nvPr>
            <p:ph sz="half" idx="1"/>
            <a:videoFile r:link="rId2"/>
            <p:extLst>
              <p:ext uri="{DAA4B4D4-6D71-4841-9C94-3DE7FCFB9230}">
                <p14:media xmlns:p14="http://schemas.microsoft.com/office/powerpoint/2010/main" r:embed="rId1"/>
              </p:ext>
            </p:extLst>
          </p:nvPr>
        </p:nvPicPr>
        <p:blipFill>
          <a:blip r:embed="rId5"/>
          <a:stretch>
            <a:fillRect/>
          </a:stretch>
        </p:blipFill>
        <p:spPr>
          <a:xfrm>
            <a:off x="701675" y="1825625"/>
            <a:ext cx="7740650" cy="4351338"/>
          </a:xfrm>
        </p:spPr>
      </p:pic>
      <p:sp>
        <p:nvSpPr>
          <p:cNvPr id="3" name="タイトル 2"/>
          <p:cNvSpPr>
            <a:spLocks noGrp="1"/>
          </p:cNvSpPr>
          <p:nvPr>
            <p:ph type="title"/>
          </p:nvPr>
        </p:nvSpPr>
        <p:spPr/>
        <p:txBody>
          <a:bodyPr/>
          <a:lstStyle/>
          <a:p>
            <a:r>
              <a:rPr kumimoji="1" lang="ja-JP" altLang="en-US" dirty="0"/>
              <a:t>動画を見てみましょう</a:t>
            </a:r>
          </a:p>
        </p:txBody>
      </p:sp>
      <p:sp>
        <p:nvSpPr>
          <p:cNvPr id="6" name="正方形/長方形 5">
            <a:extLst>
              <a:ext uri="{FF2B5EF4-FFF2-40B4-BE49-F238E27FC236}">
                <a16:creationId xmlns:a16="http://schemas.microsoft.com/office/drawing/2014/main" id="{8252F91A-E365-4032-A6C0-4946B4250053}"/>
              </a:ext>
            </a:extLst>
          </p:cNvPr>
          <p:cNvSpPr/>
          <p:nvPr/>
        </p:nvSpPr>
        <p:spPr>
          <a:xfrm>
            <a:off x="3740296" y="6464676"/>
            <a:ext cx="6150250" cy="369332"/>
          </a:xfrm>
          <a:prstGeom prst="rect">
            <a:avLst/>
          </a:prstGeom>
        </p:spPr>
        <p:txBody>
          <a:bodyPr wrap="square">
            <a:spAutoFit/>
          </a:bodyPr>
          <a:lstStyle/>
          <a:p>
            <a:r>
              <a:rPr lang="en-US" altLang="ja-JP" sz="900" dirty="0"/>
              <a:t>(</a:t>
            </a:r>
            <a:r>
              <a:rPr lang="ja-JP" altLang="en-US" sz="900" dirty="0"/>
              <a:t>画像引用</a:t>
            </a:r>
            <a:r>
              <a:rPr lang="en-US" altLang="ja-JP" sz="900" dirty="0"/>
              <a:t>)</a:t>
            </a:r>
            <a:r>
              <a:rPr lang="ja-JP" altLang="en-US" sz="900" dirty="0"/>
              <a:t> </a:t>
            </a:r>
            <a:r>
              <a:rPr lang="en-US" altLang="ja-JP" sz="900" dirty="0"/>
              <a:t>IPA</a:t>
            </a:r>
            <a:r>
              <a:rPr lang="ja-JP" altLang="en-US" sz="900" dirty="0"/>
              <a:t>「あなたの家も狙われている！？　家庭教師が教えるネット家電セキュリティ対策！」</a:t>
            </a:r>
          </a:p>
          <a:p>
            <a:r>
              <a:rPr lang="ja-JP" altLang="en-US" sz="900" dirty="0"/>
              <a:t>　　　　　</a:t>
            </a:r>
            <a:r>
              <a:rPr lang="en-US" altLang="ja-JP" sz="900" dirty="0"/>
              <a:t>https://www.youtube.com/watch?v=xbn8SZIib90</a:t>
            </a:r>
          </a:p>
        </p:txBody>
      </p:sp>
    </p:spTree>
    <p:extLst>
      <p:ext uri="{BB962C8B-B14F-4D97-AF65-F5344CB8AC3E}">
        <p14:creationId xmlns:p14="http://schemas.microsoft.com/office/powerpoint/2010/main" val="1971371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77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2682655" y="6315552"/>
            <a:ext cx="6787915" cy="4308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prstClr val="black"/>
                </a:solidFill>
                <a:effectLst/>
                <a:uLnTx/>
                <a:uFillTx/>
                <a:latin typeface="Segoe UI"/>
                <a:ea typeface="メイリオ"/>
                <a:cs typeface="+mn-cs"/>
              </a:rPr>
              <a:t>(</a:t>
            </a:r>
            <a:r>
              <a:rPr kumimoji="1" lang="ja-JP" altLang="en-US" sz="1100" b="0" i="0" u="none" strike="noStrike" kern="1200" cap="none" spc="0" normalizeH="0" baseline="0" noProof="0" dirty="0">
                <a:ln>
                  <a:noFill/>
                </a:ln>
                <a:solidFill>
                  <a:prstClr val="black"/>
                </a:solidFill>
                <a:effectLst/>
                <a:uLnTx/>
                <a:uFillTx/>
                <a:latin typeface="Segoe UI"/>
                <a:ea typeface="メイリオ"/>
                <a:cs typeface="+mn-cs"/>
              </a:rPr>
              <a:t>画像引用</a:t>
            </a:r>
            <a:r>
              <a:rPr kumimoji="1" lang="en-US" altLang="ja-JP" sz="1100" b="0" i="0" u="none" strike="noStrike" kern="1200" cap="none" spc="0" normalizeH="0" baseline="0" noProof="0" dirty="0">
                <a:ln>
                  <a:noFill/>
                </a:ln>
                <a:solidFill>
                  <a:prstClr val="black"/>
                </a:solidFill>
                <a:effectLst/>
                <a:uLnTx/>
                <a:uFillTx/>
                <a:latin typeface="Segoe UI"/>
                <a:ea typeface="メイリオ"/>
                <a:cs typeface="+mn-cs"/>
              </a:rPr>
              <a:t>)</a:t>
            </a:r>
            <a:r>
              <a:rPr kumimoji="1" lang="ja-JP" altLang="en-US" sz="1100" b="0" i="0" u="none" strike="noStrike" kern="1200" cap="none" spc="0" normalizeH="0" baseline="0" noProof="0" dirty="0">
                <a:ln>
                  <a:noFill/>
                </a:ln>
                <a:solidFill>
                  <a:prstClr val="black"/>
                </a:solidFill>
                <a:effectLst/>
                <a:uLnTx/>
                <a:uFillTx/>
                <a:latin typeface="Segoe UI"/>
                <a:ea typeface="メイリオ"/>
                <a:cs typeface="+mn-cs"/>
              </a:rPr>
              <a:t> </a:t>
            </a:r>
            <a:r>
              <a:rPr kumimoji="1" lang="en-US" altLang="ja-JP" sz="1100" b="0" i="0" u="none" strike="noStrike" kern="1200" cap="none" spc="0" normalizeH="0" baseline="0" noProof="0" dirty="0">
                <a:ln>
                  <a:noFill/>
                </a:ln>
                <a:solidFill>
                  <a:prstClr val="black"/>
                </a:solidFill>
                <a:effectLst/>
                <a:uLnTx/>
                <a:uFillTx/>
                <a:latin typeface="Segoe UI"/>
                <a:ea typeface="メイリオ"/>
                <a:cs typeface="+mn-cs"/>
              </a:rPr>
              <a:t>IPA</a:t>
            </a:r>
            <a:r>
              <a:rPr kumimoji="1" lang="ja-JP" altLang="en-US" sz="1100" b="0" i="0" u="none" strike="noStrike" kern="1200" cap="none" spc="0" normalizeH="0" baseline="0" noProof="0" dirty="0">
                <a:ln>
                  <a:noFill/>
                </a:ln>
                <a:solidFill>
                  <a:prstClr val="black"/>
                </a:solidFill>
                <a:effectLst/>
                <a:uLnTx/>
                <a:uFillTx/>
                <a:latin typeface="Segoe UI"/>
                <a:ea typeface="メイリオ"/>
                <a:cs typeface="+mn-cs"/>
              </a:rPr>
              <a:t>「安心相談窓口だより」</a:t>
            </a:r>
            <a:endParaRPr kumimoji="1" lang="en-US" altLang="ja-JP" sz="1100" b="0" i="0" u="none" strike="noStrike" kern="1200" cap="none" spc="0" normalizeH="0" baseline="0" noProof="0" dirty="0">
              <a:ln>
                <a:noFill/>
              </a:ln>
              <a:solidFill>
                <a:prstClr val="black"/>
              </a:solidFill>
              <a:effectLst/>
              <a:uLnTx/>
              <a:uFillTx/>
              <a:latin typeface="Segoe UI"/>
              <a:ea typeface="メイリオ"/>
              <a:cs typeface="+mn-cs"/>
            </a:endParaRPr>
          </a:p>
          <a:p>
            <a:pPr lvl="0"/>
            <a:r>
              <a:rPr lang="en-US" altLang="ja-JP" sz="1100" dirty="0">
                <a:solidFill>
                  <a:prstClr val="black"/>
                </a:solidFill>
              </a:rPr>
              <a:t>https://www.ipa.go.jp/security/anshin/attention/2016/mgdayori20161125.html</a:t>
            </a:r>
            <a:r>
              <a:rPr lang="ja-JP" altLang="en-US" sz="1100" dirty="0">
                <a:solidFill>
                  <a:prstClr val="black"/>
                </a:solidFill>
              </a:rPr>
              <a:t> </a:t>
            </a:r>
            <a:r>
              <a:rPr lang="en-US" altLang="ja-JP" sz="1100" dirty="0">
                <a:solidFill>
                  <a:prstClr val="black"/>
                </a:solidFill>
              </a:rPr>
              <a:t>(</a:t>
            </a:r>
            <a:r>
              <a:rPr lang="ja-JP" altLang="en-US" sz="1100" dirty="0">
                <a:solidFill>
                  <a:prstClr val="black"/>
                </a:solidFill>
              </a:rPr>
              <a:t>公開 </a:t>
            </a:r>
            <a:r>
              <a:rPr lang="en-US" altLang="ja-JP" sz="1100" dirty="0">
                <a:solidFill>
                  <a:prstClr val="black"/>
                </a:solidFill>
              </a:rPr>
              <a:t>2016</a:t>
            </a:r>
            <a:r>
              <a:rPr lang="ja-JP" altLang="en-US" sz="1100" dirty="0">
                <a:solidFill>
                  <a:prstClr val="black"/>
                </a:solidFill>
              </a:rPr>
              <a:t>年</a:t>
            </a:r>
            <a:r>
              <a:rPr lang="en-US" altLang="ja-JP" sz="1100" dirty="0">
                <a:solidFill>
                  <a:prstClr val="black"/>
                </a:solidFill>
              </a:rPr>
              <a:t>11</a:t>
            </a:r>
            <a:r>
              <a:rPr lang="ja-JP" altLang="en-US" sz="1100" dirty="0">
                <a:solidFill>
                  <a:prstClr val="black"/>
                </a:solidFill>
              </a:rPr>
              <a:t>月</a:t>
            </a:r>
            <a:r>
              <a:rPr lang="en-US" altLang="ja-JP" sz="1100" dirty="0">
                <a:solidFill>
                  <a:prstClr val="black"/>
                </a:solidFill>
              </a:rPr>
              <a:t>25</a:t>
            </a:r>
            <a:r>
              <a:rPr lang="ja-JP" altLang="en-US" sz="1100" dirty="0">
                <a:solidFill>
                  <a:prstClr val="black"/>
                </a:solidFill>
              </a:rPr>
              <a:t>日</a:t>
            </a:r>
            <a:r>
              <a:rPr lang="en-US" altLang="ja-JP" sz="1100" dirty="0">
                <a:solidFill>
                  <a:prstClr val="black"/>
                </a:solidFill>
              </a:rPr>
              <a:t>)</a:t>
            </a:r>
            <a:endParaRPr kumimoji="1" lang="en-US" altLang="ja-JP" sz="1100" b="0" i="0" u="none" strike="noStrike" kern="1200" cap="none" spc="0" normalizeH="0" baseline="0" noProof="0" dirty="0">
              <a:ln>
                <a:noFill/>
              </a:ln>
              <a:solidFill>
                <a:prstClr val="black"/>
              </a:solidFill>
              <a:effectLst/>
              <a:uLnTx/>
              <a:uFillTx/>
              <a:latin typeface="Segoe UI"/>
              <a:ea typeface="メイリオ"/>
              <a:cs typeface="+mn-cs"/>
            </a:endParaRPr>
          </a:p>
        </p:txBody>
      </p:sp>
      <p:grpSp>
        <p:nvGrpSpPr>
          <p:cNvPr id="7" name="グループ化 6">
            <a:extLst>
              <a:ext uri="{FF2B5EF4-FFF2-40B4-BE49-F238E27FC236}">
                <a16:creationId xmlns:a16="http://schemas.microsoft.com/office/drawing/2014/main" id="{2B7CE5BF-5D6D-4AEA-BCD6-60EBC8817E76}"/>
              </a:ext>
            </a:extLst>
          </p:cNvPr>
          <p:cNvGrpSpPr/>
          <p:nvPr/>
        </p:nvGrpSpPr>
        <p:grpSpPr>
          <a:xfrm>
            <a:off x="350806" y="1558977"/>
            <a:ext cx="8493391" cy="4666287"/>
            <a:chOff x="361520" y="1481533"/>
            <a:chExt cx="8442388" cy="4759389"/>
          </a:xfrm>
        </p:grpSpPr>
        <p:grpSp>
          <p:nvGrpSpPr>
            <p:cNvPr id="17" name="グループ化 16">
              <a:extLst>
                <a:ext uri="{FF2B5EF4-FFF2-40B4-BE49-F238E27FC236}">
                  <a16:creationId xmlns:a16="http://schemas.microsoft.com/office/drawing/2014/main" id="{A24812A3-6C05-42E9-BE7E-8360421C7A73}"/>
                </a:ext>
              </a:extLst>
            </p:cNvPr>
            <p:cNvGrpSpPr/>
            <p:nvPr/>
          </p:nvGrpSpPr>
          <p:grpSpPr>
            <a:xfrm>
              <a:off x="361520" y="1481533"/>
              <a:ext cx="8380266" cy="4728954"/>
              <a:chOff x="895394" y="652434"/>
              <a:chExt cx="7609486" cy="3982607"/>
            </a:xfrm>
          </p:grpSpPr>
          <p:grpSp>
            <p:nvGrpSpPr>
              <p:cNvPr id="16" name="グループ化 15">
                <a:extLst>
                  <a:ext uri="{FF2B5EF4-FFF2-40B4-BE49-F238E27FC236}">
                    <a16:creationId xmlns:a16="http://schemas.microsoft.com/office/drawing/2014/main" id="{894161D6-2540-46DC-9ECA-9912C9DBB83E}"/>
                  </a:ext>
                </a:extLst>
              </p:cNvPr>
              <p:cNvGrpSpPr/>
              <p:nvPr/>
            </p:nvGrpSpPr>
            <p:grpSpPr>
              <a:xfrm>
                <a:off x="895394" y="652434"/>
                <a:ext cx="7609486" cy="3982607"/>
                <a:chOff x="876745" y="650690"/>
                <a:chExt cx="7609486" cy="3982607"/>
              </a:xfrm>
            </p:grpSpPr>
            <p:pic>
              <p:nvPicPr>
                <p:cNvPr id="2" name="図 1">
                  <a:extLst>
                    <a:ext uri="{FF2B5EF4-FFF2-40B4-BE49-F238E27FC236}">
                      <a16:creationId xmlns:a16="http://schemas.microsoft.com/office/drawing/2014/main" id="{CDBB393B-EB43-40F3-99B7-8C4E501AB426}"/>
                    </a:ext>
                  </a:extLst>
                </p:cNvPr>
                <p:cNvPicPr>
                  <a:picLocks noChangeAspect="1"/>
                </p:cNvPicPr>
                <p:nvPr/>
              </p:nvPicPr>
              <p:blipFill>
                <a:blip r:embed="rId3"/>
                <a:stretch>
                  <a:fillRect/>
                </a:stretch>
              </p:blipFill>
              <p:spPr>
                <a:xfrm>
                  <a:off x="876745" y="650690"/>
                  <a:ext cx="7609486" cy="3982607"/>
                </a:xfrm>
                <a:prstGeom prst="rect">
                  <a:avLst/>
                </a:prstGeom>
              </p:spPr>
            </p:pic>
            <p:sp>
              <p:nvSpPr>
                <p:cNvPr id="8" name="テキスト ボックス 7">
                  <a:extLst>
                    <a:ext uri="{FF2B5EF4-FFF2-40B4-BE49-F238E27FC236}">
                      <a16:creationId xmlns:a16="http://schemas.microsoft.com/office/drawing/2014/main" id="{4E606244-AB99-4E99-9851-31AA53673DA0}"/>
                    </a:ext>
                  </a:extLst>
                </p:cNvPr>
                <p:cNvSpPr txBox="1"/>
                <p:nvPr/>
              </p:nvSpPr>
              <p:spPr>
                <a:xfrm>
                  <a:off x="6773853" y="3524244"/>
                  <a:ext cx="475250" cy="246221"/>
                </a:xfrm>
                <a:prstGeom prst="rect">
                  <a:avLst/>
                </a:prstGeom>
                <a:noFill/>
              </p:spPr>
              <p:txBody>
                <a:bodyPr wrap="square" rtlCol="0">
                  <a:spAutoFit/>
                </a:bodyPr>
                <a:lstStyle/>
                <a:p>
                  <a:r>
                    <a:rPr kumimoji="1" lang="en-US" altLang="ja-JP" sz="1000" dirty="0">
                      <a:solidFill>
                        <a:schemeClr val="bg1"/>
                      </a:solidFill>
                      <a:latin typeface="+mn-ea"/>
                    </a:rPr>
                    <a:t>※1</a:t>
                  </a:r>
                  <a:endParaRPr kumimoji="1" lang="ja-JP" altLang="en-US" sz="1000" dirty="0">
                    <a:solidFill>
                      <a:schemeClr val="bg1"/>
                    </a:solidFill>
                    <a:latin typeface="+mn-ea"/>
                  </a:endParaRPr>
                </a:p>
              </p:txBody>
            </p:sp>
          </p:grpSp>
          <p:sp>
            <p:nvSpPr>
              <p:cNvPr id="12" name="テキスト ボックス 11">
                <a:extLst>
                  <a:ext uri="{FF2B5EF4-FFF2-40B4-BE49-F238E27FC236}">
                    <a16:creationId xmlns:a16="http://schemas.microsoft.com/office/drawing/2014/main" id="{03E18E10-632A-40A2-BAD3-2BDC2CB13418}"/>
                  </a:ext>
                </a:extLst>
              </p:cNvPr>
              <p:cNvSpPr txBox="1"/>
              <p:nvPr/>
            </p:nvSpPr>
            <p:spPr>
              <a:xfrm>
                <a:off x="6211589" y="1256473"/>
                <a:ext cx="475250" cy="246221"/>
              </a:xfrm>
              <a:prstGeom prst="rect">
                <a:avLst/>
              </a:prstGeom>
              <a:noFill/>
            </p:spPr>
            <p:txBody>
              <a:bodyPr wrap="square" rtlCol="0">
                <a:spAutoFit/>
              </a:bodyPr>
              <a:lstStyle/>
              <a:p>
                <a:r>
                  <a:rPr kumimoji="1" lang="en-US" altLang="ja-JP" sz="1000" dirty="0">
                    <a:solidFill>
                      <a:schemeClr val="bg1"/>
                    </a:solidFill>
                    <a:latin typeface="+mn-ea"/>
                  </a:rPr>
                  <a:t>※2</a:t>
                </a:r>
                <a:r>
                  <a:rPr kumimoji="1" lang="ja-JP" altLang="en-US" sz="1000" dirty="0">
                    <a:solidFill>
                      <a:schemeClr val="bg1"/>
                    </a:solidFill>
                    <a:latin typeface="+mn-ea"/>
                  </a:rPr>
                  <a:t>　</a:t>
                </a:r>
              </a:p>
            </p:txBody>
          </p:sp>
        </p:grpSp>
        <p:sp>
          <p:nvSpPr>
            <p:cNvPr id="4" name="テキスト ボックス 3">
              <a:extLst>
                <a:ext uri="{FF2B5EF4-FFF2-40B4-BE49-F238E27FC236}">
                  <a16:creationId xmlns:a16="http://schemas.microsoft.com/office/drawing/2014/main" id="{7816471F-177A-4EE4-AF8A-137A0EF3BF7A}"/>
                </a:ext>
              </a:extLst>
            </p:cNvPr>
            <p:cNvSpPr txBox="1"/>
            <p:nvPr/>
          </p:nvSpPr>
          <p:spPr>
            <a:xfrm>
              <a:off x="7037444" y="5533036"/>
              <a:ext cx="1602889" cy="707886"/>
            </a:xfrm>
            <a:prstGeom prst="rect">
              <a:avLst/>
            </a:prstGeom>
            <a:noFill/>
          </p:spPr>
          <p:txBody>
            <a:bodyPr wrap="square" rtlCol="0">
              <a:spAutoFit/>
            </a:bodyPr>
            <a:lstStyle/>
            <a:p>
              <a:r>
                <a:rPr lang="en-US" altLang="ja-JP" sz="1000" dirty="0">
                  <a:latin typeface="+mn-ea"/>
                </a:rPr>
                <a:t>※1</a:t>
              </a:r>
              <a:r>
                <a:rPr lang="ja-JP" altLang="en-US" sz="1000" dirty="0">
                  <a:latin typeface="+mn-ea"/>
                </a:rPr>
                <a:t>　マルウェア＝広義のウイルスに含まれる利用者にとって有害なソフトウェアのこと</a:t>
              </a:r>
              <a:endParaRPr kumimoji="1" lang="ja-JP" altLang="en-US" sz="1000" dirty="0">
                <a:latin typeface="+mn-ea"/>
              </a:endParaRPr>
            </a:p>
          </p:txBody>
        </p:sp>
        <p:sp>
          <p:nvSpPr>
            <p:cNvPr id="11" name="テキスト ボックス 10">
              <a:extLst>
                <a:ext uri="{FF2B5EF4-FFF2-40B4-BE49-F238E27FC236}">
                  <a16:creationId xmlns:a16="http://schemas.microsoft.com/office/drawing/2014/main" id="{A8EF0AED-6F5E-4BB9-9B74-DC17993F1E4A}"/>
                </a:ext>
              </a:extLst>
            </p:cNvPr>
            <p:cNvSpPr txBox="1"/>
            <p:nvPr/>
          </p:nvSpPr>
          <p:spPr>
            <a:xfrm>
              <a:off x="6873870" y="2727810"/>
              <a:ext cx="1930038" cy="1169551"/>
            </a:xfrm>
            <a:prstGeom prst="rect">
              <a:avLst/>
            </a:prstGeom>
            <a:noFill/>
          </p:spPr>
          <p:txBody>
            <a:bodyPr wrap="square" rtlCol="0">
              <a:spAutoFit/>
            </a:bodyPr>
            <a:lstStyle/>
            <a:p>
              <a:r>
                <a:rPr lang="en-US" altLang="ja-JP" sz="1000" dirty="0">
                  <a:latin typeface="+mn-ea"/>
                </a:rPr>
                <a:t>※2</a:t>
              </a:r>
              <a:r>
                <a:rPr lang="ja-JP" altLang="en-US" sz="1000" dirty="0">
                  <a:latin typeface="+mn-ea"/>
                </a:rPr>
                <a:t>　</a:t>
              </a:r>
              <a:r>
                <a:rPr lang="en-US" altLang="ja-JP" sz="1000" dirty="0">
                  <a:latin typeface="+mn-ea"/>
                </a:rPr>
                <a:t>DDoS</a:t>
              </a:r>
              <a:r>
                <a:rPr lang="ja-JP" altLang="en-US" sz="1000" dirty="0">
                  <a:latin typeface="+mn-ea"/>
                </a:rPr>
                <a:t>攻撃</a:t>
              </a:r>
              <a:endParaRPr lang="en-US" altLang="ja-JP" sz="1000" dirty="0">
                <a:latin typeface="+mn-ea"/>
              </a:endParaRPr>
            </a:p>
            <a:p>
              <a:r>
                <a:rPr lang="ja-JP" altLang="en-US" sz="1000" dirty="0">
                  <a:latin typeface="+mn-ea"/>
                </a:rPr>
                <a:t>ネットワークに接続する複数のコンピュータが特定のコンピュータに対して一斉に大量の通信を行うことで、サービスや機能を停止させようとする攻撃。</a:t>
              </a:r>
              <a:endParaRPr kumimoji="1" lang="ja-JP" altLang="en-US" sz="1000" dirty="0">
                <a:latin typeface="+mn-ea"/>
              </a:endParaRPr>
            </a:p>
          </p:txBody>
        </p:sp>
      </p:grpSp>
      <p:sp>
        <p:nvSpPr>
          <p:cNvPr id="3" name="タイトル 2">
            <a:extLst>
              <a:ext uri="{FF2B5EF4-FFF2-40B4-BE49-F238E27FC236}">
                <a16:creationId xmlns:a16="http://schemas.microsoft.com/office/drawing/2014/main" id="{40F484CF-1310-4E1B-81E4-53E2053A90A0}"/>
              </a:ext>
            </a:extLst>
          </p:cNvPr>
          <p:cNvSpPr>
            <a:spLocks noGrp="1"/>
          </p:cNvSpPr>
          <p:nvPr>
            <p:ph type="title"/>
          </p:nvPr>
        </p:nvSpPr>
        <p:spPr>
          <a:xfrm>
            <a:off x="361519" y="497541"/>
            <a:ext cx="7723094" cy="632572"/>
          </a:xfrm>
        </p:spPr>
        <p:txBody>
          <a:bodyPr/>
          <a:lstStyle/>
          <a:p>
            <a:r>
              <a:rPr kumimoji="1" lang="en-US" altLang="ja-JP" dirty="0"/>
              <a:t>IoT</a:t>
            </a:r>
            <a:r>
              <a:rPr kumimoji="1" lang="ja-JP" altLang="en-US" dirty="0"/>
              <a:t>機器利用</a:t>
            </a:r>
            <a:r>
              <a:rPr lang="ja-JP" altLang="en-US" dirty="0"/>
              <a:t>についての</a:t>
            </a:r>
            <a:r>
              <a:rPr kumimoji="1" lang="ja-JP" altLang="en-US" dirty="0"/>
              <a:t>注意</a:t>
            </a:r>
          </a:p>
        </p:txBody>
      </p:sp>
      <p:sp>
        <p:nvSpPr>
          <p:cNvPr id="5" name="テキスト ボックス 4">
            <a:extLst>
              <a:ext uri="{FF2B5EF4-FFF2-40B4-BE49-F238E27FC236}">
                <a16:creationId xmlns:a16="http://schemas.microsoft.com/office/drawing/2014/main" id="{6929D432-0DA6-4948-BC90-20D2ACC3E9F9}"/>
              </a:ext>
            </a:extLst>
          </p:cNvPr>
          <p:cNvSpPr txBox="1"/>
          <p:nvPr/>
        </p:nvSpPr>
        <p:spPr>
          <a:xfrm>
            <a:off x="203321" y="1219813"/>
            <a:ext cx="6863740" cy="369332"/>
          </a:xfrm>
          <a:prstGeom prst="rect">
            <a:avLst/>
          </a:prstGeom>
          <a:noFill/>
        </p:spPr>
        <p:txBody>
          <a:bodyPr wrap="square" rtlCol="0">
            <a:spAutoFit/>
          </a:bodyPr>
          <a:lstStyle/>
          <a:p>
            <a:r>
              <a:rPr lang="ja-JP" altLang="en-US" dirty="0"/>
              <a:t>ログイン情報が初期設定のままの</a:t>
            </a:r>
            <a:r>
              <a:rPr lang="en-US" altLang="ja-JP" dirty="0"/>
              <a:t>IoT</a:t>
            </a:r>
            <a:r>
              <a:rPr lang="ja-JP" altLang="en-US" dirty="0"/>
              <a:t>機器が狙われるイメージ</a:t>
            </a:r>
            <a:endParaRPr kumimoji="1" lang="ja-JP" altLang="en-US" dirty="0"/>
          </a:p>
        </p:txBody>
      </p:sp>
    </p:spTree>
    <p:extLst>
      <p:ext uri="{BB962C8B-B14F-4D97-AF65-F5344CB8AC3E}">
        <p14:creationId xmlns:p14="http://schemas.microsoft.com/office/powerpoint/2010/main" val="35640624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781E0A74-8517-44E6-863F-11F1633287E0}"/>
              </a:ext>
            </a:extLst>
          </p:cNvPr>
          <p:cNvPicPr>
            <a:picLocks noChangeAspect="1"/>
          </p:cNvPicPr>
          <p:nvPr/>
        </p:nvPicPr>
        <p:blipFill>
          <a:blip r:embed="rId3"/>
          <a:stretch>
            <a:fillRect/>
          </a:stretch>
        </p:blipFill>
        <p:spPr>
          <a:xfrm>
            <a:off x="913868" y="1392902"/>
            <a:ext cx="7590888" cy="4525798"/>
          </a:xfrm>
          <a:prstGeom prst="rect">
            <a:avLst/>
          </a:prstGeom>
        </p:spPr>
      </p:pic>
      <p:sp>
        <p:nvSpPr>
          <p:cNvPr id="14" name="正方形/長方形 13">
            <a:extLst>
              <a:ext uri="{FF2B5EF4-FFF2-40B4-BE49-F238E27FC236}">
                <a16:creationId xmlns:a16="http://schemas.microsoft.com/office/drawing/2014/main" id="{C701A3C2-1E74-48D1-8F4B-4261AFD71E0F}"/>
              </a:ext>
            </a:extLst>
          </p:cNvPr>
          <p:cNvSpPr/>
          <p:nvPr/>
        </p:nvSpPr>
        <p:spPr>
          <a:xfrm>
            <a:off x="2968487" y="6304002"/>
            <a:ext cx="6175513" cy="55399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Segoe UI"/>
                <a:ea typeface="メイリオ"/>
                <a:cs typeface="+mn-cs"/>
              </a:rPr>
              <a:t>(</a:t>
            </a:r>
            <a:r>
              <a:rPr kumimoji="1" lang="ja-JP" altLang="en-US" sz="1000" b="0" i="0" u="none" strike="noStrike" kern="1200" cap="none" spc="0" normalizeH="0" baseline="0" noProof="0" dirty="0">
                <a:ln>
                  <a:noFill/>
                </a:ln>
                <a:solidFill>
                  <a:prstClr val="black"/>
                </a:solidFill>
                <a:effectLst/>
                <a:uLnTx/>
                <a:uFillTx/>
                <a:latin typeface="Segoe UI"/>
                <a:ea typeface="メイリオ"/>
                <a:cs typeface="+mn-cs"/>
              </a:rPr>
              <a:t>画像引用</a:t>
            </a:r>
            <a:r>
              <a:rPr kumimoji="1" lang="en-US" altLang="ja-JP" sz="1000" b="0" i="0" u="none" strike="noStrike" kern="1200" cap="none" spc="0" normalizeH="0" baseline="0" noProof="0" dirty="0">
                <a:ln>
                  <a:noFill/>
                </a:ln>
                <a:solidFill>
                  <a:prstClr val="black"/>
                </a:solidFill>
                <a:effectLst/>
                <a:uLnTx/>
                <a:uFillTx/>
                <a:latin typeface="Segoe UI"/>
                <a:ea typeface="メイリオ"/>
                <a:cs typeface="+mn-cs"/>
              </a:rPr>
              <a:t>)</a:t>
            </a:r>
            <a:r>
              <a:rPr kumimoji="1" lang="ja-JP" altLang="en-US" sz="1000" b="0" i="0" u="none" strike="noStrike" kern="1200" cap="none" spc="0" normalizeH="0" baseline="0" noProof="0" dirty="0">
                <a:ln>
                  <a:noFill/>
                </a:ln>
                <a:solidFill>
                  <a:prstClr val="black"/>
                </a:solidFill>
                <a:effectLst/>
                <a:uLnTx/>
                <a:uFillTx/>
                <a:latin typeface="Segoe UI"/>
                <a:ea typeface="メイリオ"/>
                <a:cs typeface="+mn-cs"/>
              </a:rPr>
              <a:t> </a:t>
            </a:r>
            <a:endParaRPr kumimoji="1" lang="en-US" altLang="ja-JP" sz="1000" b="0" i="0" u="none" strike="noStrike" kern="1200" cap="none" spc="0" normalizeH="0" baseline="0" noProof="0" dirty="0">
              <a:ln>
                <a:noFill/>
              </a:ln>
              <a:solidFill>
                <a:prstClr val="black"/>
              </a:solidFill>
              <a:effectLst/>
              <a:uLnTx/>
              <a:uFillTx/>
              <a:latin typeface="Segoe UI"/>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prstClr val="black"/>
                </a:solidFill>
                <a:effectLst/>
                <a:uLnTx/>
                <a:uFillTx/>
                <a:latin typeface="Segoe UI"/>
                <a:ea typeface="メイリオ"/>
                <a:cs typeface="+mn-cs"/>
              </a:rPr>
              <a:t>IPA</a:t>
            </a:r>
            <a:r>
              <a:rPr kumimoji="1" lang="ja-JP" altLang="en-US" sz="1000" b="0" i="0" u="none" strike="noStrike" kern="1200" cap="none" spc="0" normalizeH="0" baseline="0" noProof="0" dirty="0">
                <a:ln>
                  <a:noFill/>
                </a:ln>
                <a:solidFill>
                  <a:prstClr val="black"/>
                </a:solidFill>
                <a:effectLst/>
                <a:uLnTx/>
                <a:uFillTx/>
                <a:latin typeface="Segoe UI"/>
                <a:ea typeface="メイリオ"/>
                <a:cs typeface="+mn-cs"/>
              </a:rPr>
              <a:t>「情報セキュリティ</a:t>
            </a:r>
            <a:r>
              <a:rPr kumimoji="1" lang="en-US" altLang="ja-JP" sz="1000" b="0" i="0" u="none" strike="noStrike" kern="1200" cap="none" spc="0" normalizeH="0" baseline="0" noProof="0" dirty="0">
                <a:ln>
                  <a:noFill/>
                </a:ln>
                <a:solidFill>
                  <a:prstClr val="black"/>
                </a:solidFill>
                <a:effectLst/>
                <a:uLnTx/>
                <a:uFillTx/>
                <a:latin typeface="Segoe UI"/>
                <a:ea typeface="メイリオ"/>
                <a:cs typeface="+mn-cs"/>
              </a:rPr>
              <a:t>10</a:t>
            </a:r>
            <a:r>
              <a:rPr kumimoji="1" lang="ja-JP" altLang="en-US" sz="1000" b="0" i="0" u="none" strike="noStrike" kern="1200" cap="none" spc="0" normalizeH="0" baseline="0" noProof="0" dirty="0">
                <a:ln>
                  <a:noFill/>
                </a:ln>
                <a:solidFill>
                  <a:prstClr val="black"/>
                </a:solidFill>
                <a:effectLst/>
                <a:uLnTx/>
                <a:uFillTx/>
                <a:latin typeface="Segoe UI"/>
                <a:ea typeface="メイリオ"/>
                <a:cs typeface="+mn-cs"/>
              </a:rPr>
              <a:t>大脅威 </a:t>
            </a:r>
            <a:r>
              <a:rPr kumimoji="1" lang="en-US" altLang="ja-JP" sz="1000" b="0" i="0" u="none" strike="noStrike" kern="1200" cap="none" spc="0" normalizeH="0" baseline="0" noProof="0" dirty="0">
                <a:ln>
                  <a:noFill/>
                </a:ln>
                <a:solidFill>
                  <a:prstClr val="black"/>
                </a:solidFill>
                <a:effectLst/>
                <a:uLnTx/>
                <a:uFillTx/>
                <a:latin typeface="Segoe UI"/>
                <a:ea typeface="メイリオ"/>
                <a:cs typeface="+mn-cs"/>
              </a:rPr>
              <a:t>2018</a:t>
            </a:r>
            <a:r>
              <a:rPr kumimoji="1" lang="ja-JP" altLang="en-US" sz="1000" b="0" i="0" u="none" strike="noStrike" kern="1200" cap="none" spc="0" normalizeH="0" baseline="0" noProof="0" dirty="0">
                <a:ln>
                  <a:noFill/>
                </a:ln>
                <a:solidFill>
                  <a:prstClr val="black"/>
                </a:solidFill>
                <a:effectLst/>
                <a:uLnTx/>
                <a:uFillTx/>
                <a:latin typeface="Segoe UI"/>
                <a:ea typeface="メイリオ"/>
                <a:cs typeface="+mn-cs"/>
              </a:rPr>
              <a:t>　～</a:t>
            </a:r>
            <a:r>
              <a:rPr kumimoji="1" lang="en-US" altLang="ja-JP" sz="1000" b="0" i="0" u="none" strike="noStrike" kern="1200" cap="none" spc="0" normalizeH="0" baseline="0" noProof="0" dirty="0">
                <a:ln>
                  <a:noFill/>
                </a:ln>
                <a:solidFill>
                  <a:prstClr val="black"/>
                </a:solidFill>
                <a:effectLst/>
                <a:uLnTx/>
                <a:uFillTx/>
                <a:latin typeface="Segoe UI"/>
                <a:ea typeface="メイリオ"/>
                <a:cs typeface="+mn-cs"/>
              </a:rPr>
              <a:t>1</a:t>
            </a:r>
            <a:r>
              <a:rPr kumimoji="1" lang="ja-JP" altLang="en-US" sz="1000" b="0" i="0" u="none" strike="noStrike" kern="1200" cap="none" spc="0" normalizeH="0" baseline="0" noProof="0" dirty="0">
                <a:ln>
                  <a:noFill/>
                </a:ln>
                <a:solidFill>
                  <a:prstClr val="black"/>
                </a:solidFill>
                <a:effectLst/>
                <a:uLnTx/>
                <a:uFillTx/>
                <a:latin typeface="Segoe UI"/>
                <a:ea typeface="メイリオ"/>
                <a:cs typeface="+mn-cs"/>
              </a:rPr>
              <a:t>章 情報セキュリティ対策の基本</a:t>
            </a:r>
            <a:r>
              <a:rPr lang="ja-JP" altLang="en-US" sz="1000" dirty="0">
                <a:solidFill>
                  <a:prstClr val="black"/>
                </a:solidFill>
                <a:latin typeface="Segoe UI"/>
                <a:ea typeface="メイリオ"/>
              </a:rPr>
              <a:t> </a:t>
            </a:r>
            <a:r>
              <a:rPr lang="en-US" altLang="ja-JP" sz="1000" dirty="0">
                <a:solidFill>
                  <a:prstClr val="black"/>
                </a:solidFill>
                <a:latin typeface="Segoe UI"/>
                <a:ea typeface="メイリオ"/>
              </a:rPr>
              <a:t>IoT</a:t>
            </a:r>
            <a:r>
              <a:rPr lang="ja-JP" altLang="en-US" sz="1000" dirty="0">
                <a:solidFill>
                  <a:prstClr val="black"/>
                </a:solidFill>
                <a:latin typeface="Segoe UI"/>
                <a:ea typeface="メイリオ"/>
              </a:rPr>
              <a:t>機器（情報家電）編～」</a:t>
            </a:r>
            <a:endParaRPr kumimoji="1" lang="en-US" altLang="ja-JP" sz="1000" b="0" i="0" u="none" strike="noStrike" kern="1200" cap="none" spc="0" normalizeH="0" baseline="0" noProof="0" dirty="0">
              <a:ln>
                <a:noFill/>
              </a:ln>
              <a:solidFill>
                <a:prstClr val="black"/>
              </a:solidFill>
              <a:effectLst/>
              <a:uLnTx/>
              <a:uFillTx/>
              <a:latin typeface="Segoe UI"/>
              <a:ea typeface="メイリオ"/>
              <a:cs typeface="+mn-cs"/>
            </a:endParaRPr>
          </a:p>
          <a:p>
            <a:pPr lvl="0"/>
            <a:r>
              <a:rPr kumimoji="1" lang="en-US" altLang="ja-JP" sz="1000" b="0" i="0" u="none" strike="noStrike" kern="1200" cap="none" spc="0" normalizeH="0" baseline="0" noProof="0" dirty="0">
                <a:ln>
                  <a:noFill/>
                </a:ln>
                <a:solidFill>
                  <a:prstClr val="black"/>
                </a:solidFill>
                <a:effectLst/>
                <a:uLnTx/>
                <a:uFillTx/>
                <a:latin typeface="Segoe UI"/>
                <a:ea typeface="メイリオ"/>
                <a:cs typeface="+mn-cs"/>
              </a:rPr>
              <a:t>https://www.ipa.go.jp/security/10threats/ps6vr7000000bjc5-att/000066221.pdf</a:t>
            </a:r>
          </a:p>
        </p:txBody>
      </p:sp>
      <p:sp>
        <p:nvSpPr>
          <p:cNvPr id="2" name="タイトル 1">
            <a:extLst>
              <a:ext uri="{FF2B5EF4-FFF2-40B4-BE49-F238E27FC236}">
                <a16:creationId xmlns:a16="http://schemas.microsoft.com/office/drawing/2014/main" id="{7743CC9B-4C0F-4ABF-9466-D5A3412A6930}"/>
              </a:ext>
            </a:extLst>
          </p:cNvPr>
          <p:cNvSpPr>
            <a:spLocks noGrp="1"/>
          </p:cNvSpPr>
          <p:nvPr>
            <p:ph type="title"/>
          </p:nvPr>
        </p:nvSpPr>
        <p:spPr/>
        <p:txBody>
          <a:bodyPr/>
          <a:lstStyle/>
          <a:p>
            <a:r>
              <a:rPr lang="en-US" altLang="ja-JP" dirty="0"/>
              <a:t>IoT</a:t>
            </a:r>
            <a:r>
              <a:rPr lang="ja-JP" altLang="en-US" dirty="0"/>
              <a:t>機器のセキュリティ対策</a:t>
            </a:r>
            <a:endParaRPr kumimoji="1" lang="ja-JP" altLang="en-US" dirty="0"/>
          </a:p>
        </p:txBody>
      </p:sp>
    </p:spTree>
    <p:extLst>
      <p:ext uri="{BB962C8B-B14F-4D97-AF65-F5344CB8AC3E}">
        <p14:creationId xmlns:p14="http://schemas.microsoft.com/office/powerpoint/2010/main" val="32190894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299815" y="1543508"/>
            <a:ext cx="8516639" cy="4351338"/>
          </a:xfrm>
        </p:spPr>
        <p:txBody>
          <a:bodyPr>
            <a:normAutofit/>
          </a:bodyPr>
          <a:lstStyle/>
          <a:p>
            <a:r>
              <a:rPr lang="ja-JP" altLang="en-US" sz="4400" dirty="0">
                <a:latin typeface="+mj-ea"/>
              </a:rPr>
              <a:t>ルーターはインターネットの出入り口。ネットワーク機器同士の通信も中継する。</a:t>
            </a:r>
            <a:endParaRPr lang="en-US" altLang="ja-JP" sz="4400" dirty="0">
              <a:latin typeface="+mj-ea"/>
            </a:endParaRPr>
          </a:p>
          <a:p>
            <a:r>
              <a:rPr lang="en-US" altLang="ja-JP" sz="4400" dirty="0">
                <a:latin typeface="+mj-ea"/>
                <a:ea typeface="+mj-ea"/>
              </a:rPr>
              <a:t>IOT</a:t>
            </a:r>
            <a:r>
              <a:rPr lang="ja-JP" altLang="en-US" sz="4400" dirty="0">
                <a:latin typeface="+mj-ea"/>
                <a:ea typeface="+mj-ea"/>
              </a:rPr>
              <a:t>機器は、常にインターネットにつながっていることを意識。</a:t>
            </a:r>
            <a:endParaRPr lang="en-US" altLang="ja-JP" sz="4400" dirty="0">
              <a:latin typeface="+mj-ea"/>
              <a:ea typeface="+mj-ea"/>
            </a:endParaRPr>
          </a:p>
          <a:p>
            <a:endParaRPr lang="en-US" altLang="ja-JP" sz="1400" dirty="0">
              <a:latin typeface="+mj-ea"/>
              <a:ea typeface="+mj-ea"/>
            </a:endParaRPr>
          </a:p>
        </p:txBody>
      </p:sp>
    </p:spTree>
    <p:extLst>
      <p:ext uri="{BB962C8B-B14F-4D97-AF65-F5344CB8AC3E}">
        <p14:creationId xmlns:p14="http://schemas.microsoft.com/office/powerpoint/2010/main" val="2062214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ormAutofit/>
          </a:bodyPr>
          <a:lstStyle/>
          <a:p>
            <a:r>
              <a:rPr lang="ja-JP" altLang="en-US" sz="4800" dirty="0">
                <a:solidFill>
                  <a:prstClr val="black"/>
                </a:solidFill>
                <a:latin typeface="メイリオ"/>
              </a:rPr>
              <a:t>インターネットの基礎知識</a:t>
            </a:r>
            <a:r>
              <a:rPr lang="en-US" altLang="ja-JP" sz="4800" dirty="0">
                <a:solidFill>
                  <a:prstClr val="black"/>
                </a:solidFill>
                <a:latin typeface="メイリオ"/>
              </a:rPr>
              <a:t>【17】</a:t>
            </a:r>
            <a:br>
              <a:rPr lang="en-US" altLang="ja-JP" sz="4800" dirty="0">
                <a:solidFill>
                  <a:prstClr val="black"/>
                </a:solidFill>
                <a:latin typeface="メイリオ"/>
              </a:rPr>
            </a:br>
            <a:r>
              <a:rPr lang="ja-JP" altLang="en-US" sz="3200" dirty="0">
                <a:solidFill>
                  <a:prstClr val="black"/>
                </a:solidFill>
                <a:latin typeface="メイリオ"/>
              </a:rPr>
              <a:t>「あなたの家庭も狙われている？」</a:t>
            </a:r>
            <a:br>
              <a:rPr lang="en-US" altLang="ja-JP" sz="3200" dirty="0">
                <a:solidFill>
                  <a:prstClr val="black"/>
                </a:solidFill>
                <a:latin typeface="メイリオ"/>
              </a:rPr>
            </a:br>
            <a:r>
              <a:rPr lang="ja-JP" altLang="en-US" sz="2800" dirty="0">
                <a:solidFill>
                  <a:prstClr val="black"/>
                </a:solidFill>
                <a:latin typeface="メイリオ"/>
              </a:rPr>
              <a:t>インターネット家電のセキュリティ</a:t>
            </a:r>
            <a:endParaRPr kumimoji="1" lang="ja-JP" altLang="en-US" sz="2000" dirty="0"/>
          </a:p>
        </p:txBody>
      </p:sp>
      <p:sp>
        <p:nvSpPr>
          <p:cNvPr id="6" name="コンテンツ プレースホルダー 5"/>
          <p:cNvSpPr>
            <a:spLocks noGrp="1"/>
          </p:cNvSpPr>
          <p:nvPr>
            <p:ph sz="half" idx="1"/>
          </p:nvPr>
        </p:nvSpPr>
        <p:spPr>
          <a:xfrm>
            <a:off x="4735464" y="6292535"/>
            <a:ext cx="4619918" cy="748620"/>
          </a:xfrm>
        </p:spPr>
        <p:txBody>
          <a:bodyPr/>
          <a:lstStyle/>
          <a:p>
            <a:r>
              <a:rPr kumimoji="1" lang="ja-JP" altLang="en-US" dirty="0"/>
              <a:t>対象：保護者・一般</a:t>
            </a:r>
          </a:p>
        </p:txBody>
      </p:sp>
    </p:spTree>
    <p:extLst>
      <p:ext uri="{BB962C8B-B14F-4D97-AF65-F5344CB8AC3E}">
        <p14:creationId xmlns:p14="http://schemas.microsoft.com/office/powerpoint/2010/main" val="3318382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396" y="164088"/>
            <a:ext cx="9046723" cy="510363"/>
          </a:xfrm>
          <a:solidFill>
            <a:schemeClr val="accent2">
              <a:lumMod val="20000"/>
              <a:lumOff val="80000"/>
            </a:schemeClr>
          </a:solidFill>
          <a:ln w="28575">
            <a:noFill/>
          </a:ln>
        </p:spPr>
        <p:txBody>
          <a:bodyPr>
            <a:normAutofit fontScale="90000"/>
          </a:bodyPr>
          <a:lstStyle/>
          <a:p>
            <a:pPr algn="ctr"/>
            <a:r>
              <a:rPr kumimoji="1" lang="ja-JP" altLang="en-US" sz="2400" dirty="0">
                <a:latin typeface="+mj-ea"/>
              </a:rPr>
              <a:t>本教材の使用方法　</a:t>
            </a:r>
            <a:r>
              <a:rPr lang="ja-JP" altLang="en-US" sz="2400" dirty="0">
                <a:latin typeface="+mj-ea"/>
              </a:rPr>
              <a:t>インターネットの基礎知識</a:t>
            </a:r>
            <a:r>
              <a:rPr lang="en-US" altLang="ja-JP" sz="2400" dirty="0">
                <a:latin typeface="+mj-ea"/>
              </a:rPr>
              <a:t>【17】</a:t>
            </a:r>
            <a:r>
              <a:rPr lang="ja-JP" altLang="en-US" sz="2400" dirty="0">
                <a:latin typeface="+mj-ea"/>
              </a:rPr>
              <a:t>保護者・一般</a:t>
            </a:r>
            <a:endParaRPr kumimoji="1" lang="ja-JP" altLang="en-US" sz="2400" dirty="0">
              <a:latin typeface="+mj-ea"/>
            </a:endParaRPr>
          </a:p>
        </p:txBody>
      </p:sp>
      <p:sp>
        <p:nvSpPr>
          <p:cNvPr id="3" name="タイトル 1"/>
          <p:cNvSpPr txBox="1">
            <a:spLocks/>
          </p:cNvSpPr>
          <p:nvPr/>
        </p:nvSpPr>
        <p:spPr>
          <a:xfrm>
            <a:off x="97277" y="2119561"/>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latin typeface="+mj-ea"/>
              </a:rPr>
              <a:t>本教材のねらい</a:t>
            </a:r>
          </a:p>
        </p:txBody>
      </p:sp>
      <p:sp>
        <p:nvSpPr>
          <p:cNvPr id="5" name="テキスト ボックス 4"/>
          <p:cNvSpPr txBox="1"/>
          <p:nvPr/>
        </p:nvSpPr>
        <p:spPr>
          <a:xfrm>
            <a:off x="0" y="2636026"/>
            <a:ext cx="8984304" cy="1200329"/>
          </a:xfrm>
          <a:prstGeom prst="rect">
            <a:avLst/>
          </a:prstGeom>
          <a:noFill/>
        </p:spPr>
        <p:txBody>
          <a:bodyPr wrap="square" rtlCol="0">
            <a:spAutoFit/>
          </a:bodyPr>
          <a:lstStyle/>
          <a:p>
            <a:r>
              <a:rPr lang="ja-JP" altLang="ja-JP" dirty="0"/>
              <a:t>家庭内でのインターネットの仕組みについて、動画教材を使用して学習をする。色々な家電がインターネット接続される</a:t>
            </a:r>
            <a:r>
              <a:rPr lang="en-US" altLang="ja-JP" dirty="0" err="1"/>
              <a:t>IoT</a:t>
            </a:r>
            <a:r>
              <a:rPr lang="ja-JP" altLang="ja-JP" dirty="0"/>
              <a:t>や、インターネット接続の入口にあたるルーターの存在も確認。ルーターで家庭内の様々な機器が</a:t>
            </a:r>
            <a:r>
              <a:rPr lang="en-US" altLang="ja-JP" dirty="0"/>
              <a:t>LAN</a:t>
            </a:r>
            <a:r>
              <a:rPr lang="ja-JP" altLang="ja-JP" dirty="0"/>
              <a:t>接続されていること、ネットワークカメラを使用した場合に気を付けるポイントなどを伝える。</a:t>
            </a:r>
            <a:endParaRPr lang="en-US" altLang="ja-JP" dirty="0">
              <a:solidFill>
                <a:prstClr val="black"/>
              </a:solidFill>
              <a:latin typeface="+mj-ea"/>
              <a:ea typeface="+mj-ea"/>
            </a:endParaRPr>
          </a:p>
        </p:txBody>
      </p:sp>
      <p:sp>
        <p:nvSpPr>
          <p:cNvPr id="6" name="タイトル 1"/>
          <p:cNvSpPr txBox="1">
            <a:spLocks/>
          </p:cNvSpPr>
          <p:nvPr/>
        </p:nvSpPr>
        <p:spPr>
          <a:xfrm>
            <a:off x="102940" y="765881"/>
            <a:ext cx="5389945" cy="442269"/>
          </a:xfrm>
          <a:prstGeom prst="rect">
            <a:avLst/>
          </a:prstGeom>
          <a:ln w="28575">
            <a:solidFill>
              <a:schemeClr val="accent2"/>
            </a:solidFill>
          </a:ln>
        </p:spPr>
        <p:txBody>
          <a:bodyPr vert="horz" lIns="91440" tIns="45720" rIns="91440" bIns="45720" rtlCol="0" anchor="ctr">
            <a:normAutofit fontScale="70000" lnSpcReduction="2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latin typeface="+mj-ea"/>
              </a:rPr>
              <a:t>テーマ「インターネットの基礎知識」教材のねらい</a:t>
            </a:r>
          </a:p>
        </p:txBody>
      </p:sp>
      <p:sp>
        <p:nvSpPr>
          <p:cNvPr id="7" name="テキスト ボックス 6"/>
          <p:cNvSpPr txBox="1"/>
          <p:nvPr/>
        </p:nvSpPr>
        <p:spPr>
          <a:xfrm>
            <a:off x="45396" y="1208150"/>
            <a:ext cx="8886569" cy="923330"/>
          </a:xfrm>
          <a:prstGeom prst="rect">
            <a:avLst/>
          </a:prstGeom>
          <a:noFill/>
        </p:spPr>
        <p:txBody>
          <a:bodyPr wrap="square" rtlCol="0">
            <a:spAutoFit/>
          </a:bodyPr>
          <a:lstStyle/>
          <a:p>
            <a:r>
              <a:rPr lang="ja-JP" altLang="en-US" dirty="0">
                <a:solidFill>
                  <a:prstClr val="black"/>
                </a:solidFill>
                <a:latin typeface="+mj-ea"/>
                <a:ea typeface="+mj-ea"/>
              </a:rPr>
              <a:t>インターネット、</a:t>
            </a:r>
            <a:r>
              <a:rPr lang="en-US" altLang="ja-JP" dirty="0">
                <a:solidFill>
                  <a:prstClr val="black"/>
                </a:solidFill>
                <a:latin typeface="+mj-ea"/>
                <a:ea typeface="+mj-ea"/>
              </a:rPr>
              <a:t>SNS</a:t>
            </a:r>
            <a:r>
              <a:rPr lang="ja-JP" altLang="en-US" dirty="0">
                <a:solidFill>
                  <a:prstClr val="black"/>
                </a:solidFill>
                <a:latin typeface="+mj-ea"/>
                <a:ea typeface="+mj-ea"/>
              </a:rPr>
              <a:t>などの利用者の心構えとして、その仕組みを知り、個人個人の</a:t>
            </a:r>
            <a:endParaRPr lang="en-US" altLang="ja-JP" dirty="0">
              <a:solidFill>
                <a:prstClr val="black"/>
              </a:solidFill>
              <a:latin typeface="+mj-ea"/>
              <a:ea typeface="+mj-ea"/>
            </a:endParaRPr>
          </a:p>
          <a:p>
            <a:r>
              <a:rPr lang="ja-JP" altLang="en-US" dirty="0">
                <a:solidFill>
                  <a:prstClr val="black"/>
                </a:solidFill>
                <a:latin typeface="+mj-ea"/>
                <a:ea typeface="+mj-ea"/>
              </a:rPr>
              <a:t>判断の基準となるよう啓発をする。インターネットは道具であり、活用にはメリット・デメリットがあることも伝えたい。</a:t>
            </a:r>
            <a:endParaRPr lang="en-US" altLang="ja-JP" dirty="0">
              <a:solidFill>
                <a:prstClr val="black"/>
              </a:solidFill>
              <a:latin typeface="+mj-ea"/>
              <a:ea typeface="+mj-ea"/>
            </a:endParaRPr>
          </a:p>
        </p:txBody>
      </p:sp>
      <p:sp>
        <p:nvSpPr>
          <p:cNvPr id="8" name="タイトル 1"/>
          <p:cNvSpPr txBox="1">
            <a:spLocks/>
          </p:cNvSpPr>
          <p:nvPr/>
        </p:nvSpPr>
        <p:spPr>
          <a:xfrm>
            <a:off x="97276" y="3824436"/>
            <a:ext cx="2931673"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latin typeface="+mj-ea"/>
              </a:rPr>
              <a:t>指導のポイント</a:t>
            </a:r>
          </a:p>
        </p:txBody>
      </p:sp>
      <p:sp>
        <p:nvSpPr>
          <p:cNvPr id="9" name="タイトル 1"/>
          <p:cNvSpPr txBox="1">
            <a:spLocks/>
          </p:cNvSpPr>
          <p:nvPr/>
        </p:nvSpPr>
        <p:spPr>
          <a:xfrm>
            <a:off x="2381853" y="5355258"/>
            <a:ext cx="1294192" cy="442269"/>
          </a:xfrm>
          <a:prstGeom prst="rect">
            <a:avLst/>
          </a:prstGeom>
          <a:ln w="28575">
            <a:solidFill>
              <a:schemeClr val="accent2"/>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2400" dirty="0">
                <a:solidFill>
                  <a:prstClr val="black"/>
                </a:solidFill>
                <a:latin typeface="+mj-ea"/>
              </a:rPr>
              <a:t>資料</a:t>
            </a:r>
          </a:p>
        </p:txBody>
      </p:sp>
      <p:sp>
        <p:nvSpPr>
          <p:cNvPr id="10" name="テキスト ボックス 9"/>
          <p:cNvSpPr txBox="1"/>
          <p:nvPr/>
        </p:nvSpPr>
        <p:spPr>
          <a:xfrm>
            <a:off x="97277" y="4266705"/>
            <a:ext cx="9046723" cy="923330"/>
          </a:xfrm>
          <a:prstGeom prst="rect">
            <a:avLst/>
          </a:prstGeom>
          <a:noFill/>
        </p:spPr>
        <p:txBody>
          <a:bodyPr wrap="square" rtlCol="0">
            <a:spAutoFit/>
          </a:bodyPr>
          <a:lstStyle/>
          <a:p>
            <a:r>
              <a:rPr lang="ja-JP" altLang="en-US" dirty="0">
                <a:solidFill>
                  <a:prstClr val="black"/>
                </a:solidFill>
                <a:latin typeface="+mj-ea"/>
                <a:ea typeface="+mj-ea"/>
              </a:rPr>
              <a:t>家庭内で考えられるインターネットの仕組みについて、動画教材を使用して学習をする。これから進む</a:t>
            </a:r>
            <a:r>
              <a:rPr lang="en-US" altLang="ja-JP" dirty="0" err="1">
                <a:solidFill>
                  <a:prstClr val="black"/>
                </a:solidFill>
                <a:latin typeface="+mj-ea"/>
                <a:ea typeface="+mj-ea"/>
              </a:rPr>
              <a:t>IoT</a:t>
            </a:r>
            <a:r>
              <a:rPr lang="ja-JP" altLang="en-US" dirty="0">
                <a:solidFill>
                  <a:prstClr val="black"/>
                </a:solidFill>
                <a:latin typeface="+mj-ea"/>
                <a:ea typeface="+mj-ea"/>
              </a:rPr>
              <a:t>の社会を見据えて、家庭内で注意すべきこと、インターネットを使用する上で最低限押さえておくべきことを伝える。</a:t>
            </a:r>
            <a:endParaRPr lang="en-US" altLang="ja-JP" dirty="0">
              <a:solidFill>
                <a:prstClr val="black"/>
              </a:solidFill>
              <a:latin typeface="+mj-ea"/>
              <a:ea typeface="+mj-ea"/>
            </a:endParaRPr>
          </a:p>
        </p:txBody>
      </p:sp>
      <p:sp>
        <p:nvSpPr>
          <p:cNvPr id="11" name="テキスト ボックス 10"/>
          <p:cNvSpPr txBox="1"/>
          <p:nvPr/>
        </p:nvSpPr>
        <p:spPr>
          <a:xfrm>
            <a:off x="3028949" y="5797527"/>
            <a:ext cx="7503573" cy="646331"/>
          </a:xfrm>
          <a:prstGeom prst="rect">
            <a:avLst/>
          </a:prstGeom>
          <a:noFill/>
        </p:spPr>
        <p:txBody>
          <a:bodyPr wrap="square" rtlCol="0">
            <a:spAutoFit/>
          </a:bodyPr>
          <a:lstStyle/>
          <a:p>
            <a:r>
              <a:rPr lang="en-US" altLang="ja-JP" dirty="0">
                <a:solidFill>
                  <a:prstClr val="black"/>
                </a:solidFill>
                <a:latin typeface="+mj-ea"/>
                <a:ea typeface="+mj-ea"/>
              </a:rPr>
              <a:t>IPA</a:t>
            </a:r>
            <a:r>
              <a:rPr lang="ja-JP" altLang="en-US" dirty="0">
                <a:solidFill>
                  <a:prstClr val="black"/>
                </a:solidFill>
                <a:latin typeface="+mj-ea"/>
                <a:ea typeface="+mj-ea"/>
              </a:rPr>
              <a:t> </a:t>
            </a:r>
            <a:r>
              <a:rPr lang="en-US" altLang="ja-JP" dirty="0" err="1">
                <a:solidFill>
                  <a:prstClr val="black"/>
                </a:solidFill>
                <a:latin typeface="+mj-ea"/>
                <a:ea typeface="+mj-ea"/>
              </a:rPr>
              <a:t>IoT</a:t>
            </a:r>
            <a:r>
              <a:rPr lang="ja-JP" altLang="en-US" dirty="0">
                <a:solidFill>
                  <a:prstClr val="black"/>
                </a:solidFill>
                <a:latin typeface="+mj-ea"/>
                <a:ea typeface="+mj-ea"/>
              </a:rPr>
              <a:t>のセキュリティ</a:t>
            </a:r>
            <a:endParaRPr lang="en-US" altLang="ja-JP" dirty="0">
              <a:solidFill>
                <a:prstClr val="black"/>
              </a:solidFill>
              <a:latin typeface="+mj-ea"/>
              <a:ea typeface="+mj-ea"/>
            </a:endParaRPr>
          </a:p>
          <a:p>
            <a:r>
              <a:rPr lang="en-US" altLang="ja-JP" dirty="0">
                <a:solidFill>
                  <a:prstClr val="black"/>
                </a:solidFill>
                <a:latin typeface="+mj-ea"/>
                <a:ea typeface="+mj-ea"/>
              </a:rPr>
              <a:t>https://www.ipa.go.jp/security/iot/index.html</a:t>
            </a:r>
          </a:p>
        </p:txBody>
      </p:sp>
    </p:spTree>
    <p:extLst>
      <p:ext uri="{BB962C8B-B14F-4D97-AF65-F5344CB8AC3E}">
        <p14:creationId xmlns:p14="http://schemas.microsoft.com/office/powerpoint/2010/main" val="17111058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sz="half" idx="1"/>
          </p:nvPr>
        </p:nvSpPr>
        <p:spPr>
          <a:xfrm>
            <a:off x="648969" y="2761693"/>
            <a:ext cx="7886701" cy="1844212"/>
          </a:xfrm>
        </p:spPr>
        <p:txBody>
          <a:bodyPr>
            <a:normAutofit/>
          </a:bodyPr>
          <a:lstStyle/>
          <a:p>
            <a:pPr marL="0" indent="0">
              <a:buNone/>
            </a:pPr>
            <a:r>
              <a:rPr lang="ja-JP" altLang="en-US" sz="5400" dirty="0">
                <a:latin typeface="+mj-ea"/>
                <a:ea typeface="+mj-ea"/>
              </a:rPr>
              <a:t>テレビでも動画サイトを</a:t>
            </a:r>
            <a:br>
              <a:rPr lang="ja-JP" altLang="en-US" sz="5400" dirty="0">
                <a:latin typeface="+mj-ea"/>
                <a:ea typeface="+mj-ea"/>
              </a:rPr>
            </a:br>
            <a:r>
              <a:rPr lang="ja-JP" altLang="en-US" sz="5400" dirty="0">
                <a:latin typeface="+mj-ea"/>
                <a:ea typeface="+mj-ea"/>
              </a:rPr>
              <a:t>閲覧できるのはなぜ？</a:t>
            </a:r>
            <a:endParaRPr kumimoji="1" lang="ja-JP" altLang="en-US" sz="5400" dirty="0">
              <a:latin typeface="+mj-ea"/>
              <a:ea typeface="+mj-ea"/>
            </a:endParaRPr>
          </a:p>
        </p:txBody>
      </p:sp>
      <p:sp>
        <p:nvSpPr>
          <p:cNvPr id="3" name="タイトル 2"/>
          <p:cNvSpPr>
            <a:spLocks noGrp="1"/>
          </p:cNvSpPr>
          <p:nvPr>
            <p:ph type="title"/>
          </p:nvPr>
        </p:nvSpPr>
        <p:spPr/>
        <p:txBody>
          <a:bodyPr/>
          <a:lstStyle/>
          <a:p>
            <a:r>
              <a:rPr kumimoji="1" lang="ja-JP" altLang="en-US" dirty="0"/>
              <a:t>質問</a:t>
            </a:r>
          </a:p>
        </p:txBody>
      </p:sp>
    </p:spTree>
    <p:extLst>
      <p:ext uri="{BB962C8B-B14F-4D97-AF65-F5344CB8AC3E}">
        <p14:creationId xmlns:p14="http://schemas.microsoft.com/office/powerpoint/2010/main" val="1577610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sz="half" idx="1"/>
          </p:nvPr>
        </p:nvSpPr>
        <p:spPr>
          <a:xfrm>
            <a:off x="628649" y="2455523"/>
            <a:ext cx="8210551" cy="3721439"/>
          </a:xfrm>
        </p:spPr>
        <p:txBody>
          <a:bodyPr>
            <a:normAutofit/>
          </a:bodyPr>
          <a:lstStyle/>
          <a:p>
            <a:pPr marL="0" indent="0">
              <a:buNone/>
            </a:pPr>
            <a:r>
              <a:rPr lang="ja-JP" altLang="en-US" sz="5400" dirty="0">
                <a:latin typeface="+mj-ea"/>
                <a:ea typeface="+mj-ea"/>
              </a:rPr>
              <a:t>テレビをインターネットにつなげることができるから。</a:t>
            </a:r>
            <a:endParaRPr kumimoji="1" lang="ja-JP" altLang="en-US" sz="5400" dirty="0">
              <a:latin typeface="+mj-ea"/>
              <a:ea typeface="+mj-ea"/>
            </a:endParaRPr>
          </a:p>
        </p:txBody>
      </p:sp>
      <p:sp>
        <p:nvSpPr>
          <p:cNvPr id="4" name="タイトル 3"/>
          <p:cNvSpPr>
            <a:spLocks noGrp="1"/>
          </p:cNvSpPr>
          <p:nvPr>
            <p:ph type="title"/>
          </p:nvPr>
        </p:nvSpPr>
        <p:spPr/>
        <p:txBody>
          <a:bodyPr/>
          <a:lstStyle/>
          <a:p>
            <a:r>
              <a:rPr kumimoji="1" lang="ja-JP" altLang="en-US" dirty="0"/>
              <a:t>答え</a:t>
            </a:r>
          </a:p>
        </p:txBody>
      </p:sp>
    </p:spTree>
    <p:extLst>
      <p:ext uri="{BB962C8B-B14F-4D97-AF65-F5344CB8AC3E}">
        <p14:creationId xmlns:p14="http://schemas.microsoft.com/office/powerpoint/2010/main" val="825104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01_テレビでで動画サイトを見られる仕組み">
            <a:hlinkClick r:id="" action="ppaction://media"/>
          </p:cNvPr>
          <p:cNvPicPr>
            <a:picLocks noGrp="1" noChangeAspect="1"/>
          </p:cNvPicPr>
          <p:nvPr>
            <p:ph sz="half" idx="1"/>
            <a:videoFile r:link="rId1"/>
            <p:extLst>
              <p:ext uri="{DAA4B4D4-6D71-4841-9C94-3DE7FCFB9230}">
                <p14:media xmlns:p14="http://schemas.microsoft.com/office/powerpoint/2010/main" r:embed="rId2">
                  <p14:trim end="978.3125"/>
                </p14:media>
              </p:ext>
            </p:extLst>
          </p:nvPr>
        </p:nvPicPr>
        <p:blipFill>
          <a:blip r:embed="rId5"/>
          <a:stretch>
            <a:fillRect/>
          </a:stretch>
        </p:blipFill>
        <p:spPr>
          <a:xfrm>
            <a:off x="701675" y="1825625"/>
            <a:ext cx="7740650" cy="4351338"/>
          </a:xfrm>
        </p:spPr>
      </p:pic>
      <p:sp>
        <p:nvSpPr>
          <p:cNvPr id="2" name="タイトル 1"/>
          <p:cNvSpPr>
            <a:spLocks noGrp="1"/>
          </p:cNvSpPr>
          <p:nvPr>
            <p:ph type="title"/>
          </p:nvPr>
        </p:nvSpPr>
        <p:spPr/>
        <p:txBody>
          <a:bodyPr/>
          <a:lstStyle/>
          <a:p>
            <a:r>
              <a:rPr kumimoji="1" lang="ja-JP" altLang="en-US" dirty="0"/>
              <a:t>動画を見てみましょう</a:t>
            </a:r>
          </a:p>
        </p:txBody>
      </p:sp>
      <p:sp>
        <p:nvSpPr>
          <p:cNvPr id="5" name="正方形/長方形 4"/>
          <p:cNvSpPr/>
          <p:nvPr/>
        </p:nvSpPr>
        <p:spPr>
          <a:xfrm>
            <a:off x="3740296" y="6464676"/>
            <a:ext cx="6150250" cy="369332"/>
          </a:xfrm>
          <a:prstGeom prst="rect">
            <a:avLst/>
          </a:prstGeom>
        </p:spPr>
        <p:txBody>
          <a:bodyPr wrap="square">
            <a:spAutoFit/>
          </a:bodyPr>
          <a:lstStyle/>
          <a:p>
            <a:r>
              <a:rPr lang="en-US" altLang="ja-JP" sz="900" dirty="0"/>
              <a:t>(</a:t>
            </a:r>
            <a:r>
              <a:rPr lang="ja-JP" altLang="en-US" sz="900" dirty="0"/>
              <a:t>画像引用</a:t>
            </a:r>
            <a:r>
              <a:rPr lang="en-US" altLang="ja-JP" sz="900" dirty="0"/>
              <a:t>)</a:t>
            </a:r>
            <a:r>
              <a:rPr lang="ja-JP" altLang="en-US" sz="900" dirty="0"/>
              <a:t> </a:t>
            </a:r>
            <a:r>
              <a:rPr lang="en-US" altLang="ja-JP" sz="900" dirty="0"/>
              <a:t>IPA</a:t>
            </a:r>
            <a:r>
              <a:rPr lang="ja-JP" altLang="en-US" sz="900" dirty="0"/>
              <a:t>「あなたの家も狙われている！？　家庭教師が教えるネット家電セキュリティ対策！」</a:t>
            </a:r>
          </a:p>
          <a:p>
            <a:r>
              <a:rPr lang="ja-JP" altLang="en-US" sz="900" dirty="0"/>
              <a:t>　　　　　</a:t>
            </a:r>
            <a:r>
              <a:rPr lang="en-US" altLang="ja-JP" sz="900" dirty="0"/>
              <a:t>https://www.youtube.com/watch?v=xbn8SZIib90</a:t>
            </a:r>
          </a:p>
        </p:txBody>
      </p:sp>
    </p:spTree>
    <p:extLst>
      <p:ext uri="{BB962C8B-B14F-4D97-AF65-F5344CB8AC3E}">
        <p14:creationId xmlns:p14="http://schemas.microsoft.com/office/powerpoint/2010/main" val="3577787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23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597215" y="2409526"/>
            <a:ext cx="8036422" cy="2308324"/>
          </a:xfrm>
          <a:prstGeom prst="rect">
            <a:avLst/>
          </a:prstGeom>
        </p:spPr>
        <p:txBody>
          <a:bodyPr wrap="square">
            <a:spAutoFit/>
          </a:bodyPr>
          <a:lstStyle/>
          <a:p>
            <a:r>
              <a:rPr lang="ja-JP" altLang="en-US" sz="4800" dirty="0">
                <a:latin typeface="+mj-ea"/>
                <a:ea typeface="+mj-ea"/>
              </a:rPr>
              <a:t>暮らしを便利・快適・賢くするためにインターネットを活用した家電製品。</a:t>
            </a:r>
          </a:p>
        </p:txBody>
      </p:sp>
      <p:sp>
        <p:nvSpPr>
          <p:cNvPr id="2" name="タイトル 1"/>
          <p:cNvSpPr>
            <a:spLocks noGrp="1"/>
          </p:cNvSpPr>
          <p:nvPr>
            <p:ph type="title"/>
          </p:nvPr>
        </p:nvSpPr>
        <p:spPr>
          <a:xfrm>
            <a:off x="194832" y="422560"/>
            <a:ext cx="7958418" cy="784598"/>
          </a:xfrm>
        </p:spPr>
        <p:txBody>
          <a:bodyPr/>
          <a:lstStyle/>
          <a:p>
            <a:r>
              <a:rPr lang="en-US" altLang="ja-JP" dirty="0" err="1"/>
              <a:t>IoT</a:t>
            </a:r>
            <a:r>
              <a:rPr lang="ja-JP" altLang="en-US" dirty="0"/>
              <a:t>機器　ネット家電とは</a:t>
            </a:r>
            <a:endParaRPr kumimoji="1" lang="ja-JP" altLang="en-US" dirty="0"/>
          </a:p>
        </p:txBody>
      </p:sp>
    </p:spTree>
    <p:extLst>
      <p:ext uri="{BB962C8B-B14F-4D97-AF65-F5344CB8AC3E}">
        <p14:creationId xmlns:p14="http://schemas.microsoft.com/office/powerpoint/2010/main" val="40447643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570" y="2287004"/>
            <a:ext cx="8237790" cy="3488189"/>
          </a:xfrm>
          <a:prstGeom prst="rect">
            <a:avLst/>
          </a:prstGeom>
        </p:spPr>
      </p:pic>
      <p:sp>
        <p:nvSpPr>
          <p:cNvPr id="3" name="タイトル 2"/>
          <p:cNvSpPr>
            <a:spLocks noGrp="1"/>
          </p:cNvSpPr>
          <p:nvPr>
            <p:ph type="title"/>
          </p:nvPr>
        </p:nvSpPr>
        <p:spPr/>
        <p:txBody>
          <a:bodyPr/>
          <a:lstStyle/>
          <a:p>
            <a:r>
              <a:rPr kumimoji="1" lang="en-US" altLang="ja-JP" dirty="0" err="1"/>
              <a:t>IoT</a:t>
            </a:r>
            <a:r>
              <a:rPr kumimoji="1" lang="ja-JP" altLang="en-US" dirty="0"/>
              <a:t>の世界</a:t>
            </a:r>
          </a:p>
        </p:txBody>
      </p:sp>
      <p:sp>
        <p:nvSpPr>
          <p:cNvPr id="4" name="正方形/長方形 3"/>
          <p:cNvSpPr/>
          <p:nvPr/>
        </p:nvSpPr>
        <p:spPr>
          <a:xfrm>
            <a:off x="6158896" y="6427113"/>
            <a:ext cx="3806739" cy="430887"/>
          </a:xfrm>
          <a:prstGeom prst="rect">
            <a:avLst/>
          </a:prstGeom>
        </p:spPr>
        <p:txBody>
          <a:bodyPr wrap="square">
            <a:spAutoFit/>
          </a:bodyPr>
          <a:lstStyle/>
          <a:p>
            <a:r>
              <a:rPr lang="en-US" altLang="ja-JP" sz="1100" dirty="0"/>
              <a:t>(</a:t>
            </a:r>
            <a:r>
              <a:rPr lang="ja-JP" altLang="en-US" sz="1100" dirty="0"/>
              <a:t>画像引用</a:t>
            </a:r>
            <a:r>
              <a:rPr lang="en-US" altLang="ja-JP" sz="1100" dirty="0"/>
              <a:t>)</a:t>
            </a:r>
            <a:r>
              <a:rPr lang="ja-JP" altLang="en-US" sz="1100" dirty="0"/>
              <a:t> </a:t>
            </a:r>
            <a:r>
              <a:rPr lang="en-US" altLang="ja-JP" sz="1100" dirty="0"/>
              <a:t>IPA</a:t>
            </a:r>
            <a:r>
              <a:rPr lang="ja-JP" altLang="en-US" sz="1100" dirty="0"/>
              <a:t>「</a:t>
            </a:r>
            <a:r>
              <a:rPr lang="en-US" altLang="ja-JP" sz="1100" dirty="0" err="1"/>
              <a:t>IoT</a:t>
            </a:r>
            <a:r>
              <a:rPr lang="ja-JP" altLang="en-US" sz="1100" dirty="0"/>
              <a:t>のセキュリティ」</a:t>
            </a:r>
            <a:endParaRPr lang="en-US" altLang="ja-JP" sz="1100" dirty="0"/>
          </a:p>
          <a:p>
            <a:r>
              <a:rPr lang="en-US" altLang="ja-JP" sz="1100" dirty="0"/>
              <a:t>https://www.ipa.go.jp/security/iot/index.html</a:t>
            </a:r>
          </a:p>
        </p:txBody>
      </p:sp>
    </p:spTree>
    <p:extLst>
      <p:ext uri="{BB962C8B-B14F-4D97-AF65-F5344CB8AC3E}">
        <p14:creationId xmlns:p14="http://schemas.microsoft.com/office/powerpoint/2010/main" val="2113599710"/>
      </p:ext>
    </p:extLst>
  </p:cSld>
  <p:clrMapOvr>
    <a:masterClrMapping/>
  </p:clrMapOvr>
</p:sld>
</file>

<file path=ppt/theme/theme1.xml><?xml version="1.0" encoding="utf-8"?>
<a:theme xmlns:a="http://schemas.openxmlformats.org/drawingml/2006/main" name="3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ユーザー定義 1">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4338</Words>
  <Application>Microsoft Office PowerPoint</Application>
  <PresentationFormat>画面に合わせる (4:3)</PresentationFormat>
  <Paragraphs>381</Paragraphs>
  <Slides>26</Slides>
  <Notes>26</Notes>
  <HiddenSlides>1</HiddenSlides>
  <MMClips>5</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26</vt:i4>
      </vt:variant>
    </vt:vector>
  </HeadingPairs>
  <TitlesOfParts>
    <vt:vector size="33" baseType="lpstr">
      <vt:lpstr>HGPSoeiKakugothicUB</vt:lpstr>
      <vt:lpstr>UD デジタル 教科書体 N-B</vt:lpstr>
      <vt:lpstr>メイリオ</vt:lpstr>
      <vt:lpstr>Arial</vt:lpstr>
      <vt:lpstr>Calibri</vt:lpstr>
      <vt:lpstr>Segoe UI</vt:lpstr>
      <vt:lpstr>3_Office テーマ</vt:lpstr>
      <vt:lpstr>PowerPoint プレゼンテーション</vt:lpstr>
      <vt:lpstr>安全教室指導用教材利用規約</vt:lpstr>
      <vt:lpstr>インターネットの基礎知識【17】 「あなたの家庭も狙われている？」 インターネット家電のセキュリティ</vt:lpstr>
      <vt:lpstr>本教材の使用方法　インターネットの基礎知識【17】保護者・一般</vt:lpstr>
      <vt:lpstr>質問</vt:lpstr>
      <vt:lpstr>答え</vt:lpstr>
      <vt:lpstr>動画を見てみましょう</vt:lpstr>
      <vt:lpstr>IoT機器　ネット家電とは</vt:lpstr>
      <vt:lpstr>IoTの世界</vt:lpstr>
      <vt:lpstr>質問</vt:lpstr>
      <vt:lpstr>ルーターとは？</vt:lpstr>
      <vt:lpstr>動画を見てみましょう</vt:lpstr>
      <vt:lpstr>PowerPoint プレゼンテーション</vt:lpstr>
      <vt:lpstr>こんなことが起こっていました</vt:lpstr>
      <vt:lpstr>動画を見てみましょう</vt:lpstr>
      <vt:lpstr>無線LANとは</vt:lpstr>
      <vt:lpstr>ルーターとは</vt:lpstr>
      <vt:lpstr>注意する点は？</vt:lpstr>
      <vt:lpstr>動画を見てみましょう</vt:lpstr>
      <vt:lpstr>ネットワークカメラの 注意点。</vt:lpstr>
      <vt:lpstr>ネットワークカメラとは</vt:lpstr>
      <vt:lpstr>のぞき見される 危険も！</vt:lpstr>
      <vt:lpstr>動画を見てみましょう</vt:lpstr>
      <vt:lpstr>IoT機器利用についての注意</vt:lpstr>
      <vt:lpstr>IoT機器のセキュリティ対策</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2019-09-18T06:56:09Z</dcterms:created>
  <dcterms:modified xsi:type="dcterms:W3CDTF">2023-05-22T02:34:07Z</dcterms:modified>
</cp:coreProperties>
</file>