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67" r:id="rId1"/>
  </p:sldMasterIdLst>
  <p:notesMasterIdLst>
    <p:notesMasterId r:id="rId24"/>
  </p:notesMasterIdLst>
  <p:handoutMasterIdLst>
    <p:handoutMasterId r:id="rId25"/>
  </p:handoutMasterIdLst>
  <p:sldIdLst>
    <p:sldId id="752" r:id="rId2"/>
    <p:sldId id="756" r:id="rId3"/>
    <p:sldId id="759" r:id="rId4"/>
    <p:sldId id="754" r:id="rId5"/>
    <p:sldId id="742" r:id="rId6"/>
    <p:sldId id="743" r:id="rId7"/>
    <p:sldId id="707" r:id="rId8"/>
    <p:sldId id="757" r:id="rId9"/>
    <p:sldId id="726" r:id="rId10"/>
    <p:sldId id="728" r:id="rId11"/>
    <p:sldId id="729" r:id="rId12"/>
    <p:sldId id="745" r:id="rId13"/>
    <p:sldId id="758" r:id="rId14"/>
    <p:sldId id="732" r:id="rId15"/>
    <p:sldId id="746" r:id="rId16"/>
    <p:sldId id="747" r:id="rId17"/>
    <p:sldId id="730" r:id="rId18"/>
    <p:sldId id="731" r:id="rId19"/>
    <p:sldId id="750" r:id="rId20"/>
    <p:sldId id="749" r:id="rId21"/>
    <p:sldId id="751" r:id="rId22"/>
    <p:sldId id="748" r:id="rId23"/>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281E"/>
    <a:srgbClr val="D62475"/>
    <a:srgbClr val="FF99CC"/>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66051" autoAdjust="0"/>
  </p:normalViewPr>
  <p:slideViewPr>
    <p:cSldViewPr snapToGrid="0">
      <p:cViewPr varScale="1">
        <p:scale>
          <a:sx n="72" d="100"/>
          <a:sy n="72" d="100"/>
        </p:scale>
        <p:origin x="930" y="60"/>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3912"/>
    </p:cViewPr>
  </p:sorterViewPr>
  <p:notesViewPr>
    <p:cSldViewPr snapToGrid="0">
      <p:cViewPr varScale="1">
        <p:scale>
          <a:sx n="48" d="100"/>
          <a:sy n="48" d="100"/>
        </p:scale>
        <p:origin x="2724"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教材　</a:t>
            </a:r>
            <a:r>
              <a:rPr kumimoji="1" lang="en-US" altLang="ja-JP" sz="1200" kern="1200" dirty="0">
                <a:solidFill>
                  <a:schemeClr val="tx1"/>
                </a:solidFill>
                <a:effectLst/>
                <a:latin typeface="+mn-lt"/>
                <a:ea typeface="+mn-ea"/>
                <a:cs typeface="+mn-cs"/>
              </a:rPr>
              <a:t>ver.2.1_20220311</a:t>
            </a:r>
            <a:endParaRPr kumimoji="1" lang="en-US" altLang="ja-JP" dirty="0"/>
          </a:p>
          <a:p>
            <a:endParaRPr kumimoji="1" lang="en-US" altLang="ja-JP" dirty="0"/>
          </a:p>
          <a:p>
            <a:r>
              <a:rPr kumimoji="1" lang="ja-JP" altLang="en-US" dirty="0"/>
              <a:t>当教材について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p:txBody>
      </p:sp>
    </p:spTree>
    <p:extLst>
      <p:ext uri="{BB962C8B-B14F-4D97-AF65-F5344CB8AC3E}">
        <p14:creationId xmlns:p14="http://schemas.microsoft.com/office/powerpoint/2010/main" val="284873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世界共通のルールによってコンピュータ同士が通信できることを伝える。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世界中のコンピュータをつなげるためには、</a:t>
            </a:r>
            <a:endParaRPr kumimoji="1" lang="en-US" altLang="ja-JP" dirty="0"/>
          </a:p>
          <a:p>
            <a:r>
              <a:rPr kumimoji="1" lang="ja-JP" altLang="en-US" dirty="0"/>
              <a:t>そこに世界共通のルールがなければいけません。</a:t>
            </a:r>
            <a:endParaRPr kumimoji="1" lang="en-US" altLang="ja-JP" dirty="0"/>
          </a:p>
          <a:p>
            <a:r>
              <a:rPr kumimoji="1" lang="ja-JP" altLang="en-US" dirty="0"/>
              <a:t>これは言語と似ています。互いに日本語と英語しかしゃべれない者同士が会話をしても</a:t>
            </a:r>
            <a:endParaRPr kumimoji="1" lang="en-US" altLang="ja-JP" dirty="0"/>
          </a:p>
          <a:p>
            <a:r>
              <a:rPr kumimoji="1" lang="ja-JP" altLang="en-US" dirty="0"/>
              <a:t>相手が何を言っているのか分かりませんよね。</a:t>
            </a:r>
            <a:endParaRPr kumimoji="1" lang="en-US" altLang="ja-JP" dirty="0"/>
          </a:p>
          <a:p>
            <a:r>
              <a:rPr kumimoji="1" lang="ja-JP" altLang="en-US" dirty="0"/>
              <a:t>情報をやり取りする時にも、コンピュータ同士の共通言語が必要です。</a:t>
            </a:r>
            <a:endParaRPr kumimoji="1" lang="en-US" altLang="ja-JP" dirty="0"/>
          </a:p>
          <a:p>
            <a:r>
              <a:rPr kumimoji="1" lang="ja-JP" altLang="en-US" dirty="0"/>
              <a:t>その共通ルール（共通言語）をインターネットプロトコルと呼びます。</a:t>
            </a:r>
            <a:endParaRPr kumimoji="1" lang="en-US" altLang="ja-JP" dirty="0"/>
          </a:p>
        </p:txBody>
      </p:sp>
    </p:spTree>
    <p:extLst>
      <p:ext uri="{BB962C8B-B14F-4D97-AF65-F5344CB8AC3E}">
        <p14:creationId xmlns:p14="http://schemas.microsoft.com/office/powerpoint/2010/main" val="416803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情報が届く仕組みを説明する。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t>
            </a:r>
            <a:r>
              <a:rPr kumimoji="1" lang="ja-JP" altLang="en-US" dirty="0"/>
              <a:t>アドレスという言葉を知っていますか？</a:t>
            </a:r>
            <a:endParaRPr kumimoji="1" lang="en-US" altLang="ja-JP" dirty="0"/>
          </a:p>
          <a:p>
            <a:r>
              <a:rPr kumimoji="1" lang="ja-JP" altLang="en-US" dirty="0"/>
              <a:t>インターネット情報でコンピュータ同士が情報を送ったり受け取ったりするためには、</a:t>
            </a:r>
            <a:endParaRPr kumimoji="1" lang="en-US" altLang="ja-JP" dirty="0"/>
          </a:p>
          <a:p>
            <a:r>
              <a:rPr kumimoji="1" lang="ja-JP" altLang="en-US" dirty="0"/>
              <a:t>どのコンピュータとやりとりするか特定する情報が必要です。</a:t>
            </a:r>
            <a:endParaRPr kumimoji="1" lang="en-US" altLang="ja-JP" dirty="0"/>
          </a:p>
          <a:p>
            <a:r>
              <a:rPr kumimoji="1" lang="ja-JP" altLang="en-US" dirty="0"/>
              <a:t>このインターネット上の住所にあたるものが、</a:t>
            </a:r>
            <a:r>
              <a:rPr kumimoji="1" lang="en-US" altLang="ja-JP" dirty="0"/>
              <a:t>IP</a:t>
            </a:r>
            <a:r>
              <a:rPr kumimoji="1" lang="ja-JP" altLang="en-US" dirty="0"/>
              <a:t>アドレスです。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場合によっては、生徒に挙手をしてもらい予備知識を確認するとよい。</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t>
            </a:r>
            <a:r>
              <a:rPr kumimoji="1" lang="ja-JP" altLang="en-US" dirty="0"/>
              <a:t>アドレスという言葉を聞いたことがある人はどれくらいいますか？（挙手してもらう）</a:t>
            </a:r>
            <a:endParaRPr kumimoji="1" lang="en-US" altLang="ja-JP" dirty="0"/>
          </a:p>
          <a:p>
            <a:r>
              <a:rPr kumimoji="1" lang="ja-JP" altLang="en-US" dirty="0"/>
              <a:t>では、意味を説明できる人はいますか？（挙手してもらう）</a:t>
            </a:r>
            <a:endParaRPr kumimoji="1" lang="en-US" altLang="ja-JP" dirty="0"/>
          </a:p>
          <a:p>
            <a:endParaRPr kumimoji="1" lang="ja-JP" altLang="en-US" dirty="0"/>
          </a:p>
        </p:txBody>
      </p:sp>
    </p:spTree>
    <p:extLst>
      <p:ext uri="{BB962C8B-B14F-4D97-AF65-F5344CB8AC3E}">
        <p14:creationId xmlns:p14="http://schemas.microsoft.com/office/powerpoint/2010/main" val="1191875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情報が届く仕組みを説明する。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もう少し分かりやすく説明しましょう。</a:t>
            </a:r>
            <a:endParaRPr kumimoji="1" lang="en-US" altLang="ja-JP" dirty="0"/>
          </a:p>
          <a:p>
            <a:r>
              <a:rPr kumimoji="1" lang="ja-JP" altLang="en-US" dirty="0"/>
              <a:t>インターネット上で相手に情報が届く仕組みは、郵便と似ています。</a:t>
            </a:r>
            <a:endParaRPr kumimoji="1" lang="en-US" altLang="ja-JP" dirty="0"/>
          </a:p>
          <a:p>
            <a:r>
              <a:rPr kumimoji="1" lang="ja-JP" altLang="en-US" dirty="0"/>
              <a:t>郵便は相手先の住所がわからないと、荷物を送れないですよね。</a:t>
            </a:r>
            <a:endParaRPr kumimoji="1" lang="en-US" altLang="ja-JP" dirty="0"/>
          </a:p>
          <a:p>
            <a:r>
              <a:rPr kumimoji="1" lang="ja-JP" altLang="en-US" dirty="0"/>
              <a:t>（クリック）</a:t>
            </a:r>
            <a:endParaRPr kumimoji="1" lang="en-US" altLang="ja-JP" dirty="0"/>
          </a:p>
          <a:p>
            <a:r>
              <a:rPr kumimoji="1" lang="ja-JP" altLang="en-US" dirty="0"/>
              <a:t>このように、インターネットで情報を送受信する時も送り先のコンピュータの住所が必要になるのです。</a:t>
            </a:r>
          </a:p>
        </p:txBody>
      </p:sp>
    </p:spTree>
    <p:extLst>
      <p:ext uri="{BB962C8B-B14F-4D97-AF65-F5344CB8AC3E}">
        <p14:creationId xmlns:p14="http://schemas.microsoft.com/office/powerpoint/2010/main" val="1618444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情報を荷物に例えて説明する。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情報がインターネット上で相手に届く仕組みを見てみましょう。</a:t>
            </a:r>
            <a:endParaRPr kumimoji="1" lang="en-US" altLang="ja-JP" dirty="0"/>
          </a:p>
          <a:p>
            <a:r>
              <a:rPr kumimoji="1" lang="ja-JP" altLang="en-US" dirty="0"/>
              <a:t>送り先のコンピュータが特定できれば、このように情報を送ることができるのです。</a:t>
            </a:r>
            <a:endParaRPr kumimoji="1" lang="en-US" altLang="ja-JP" dirty="0"/>
          </a:p>
        </p:txBody>
      </p:sp>
    </p:spTree>
    <p:extLst>
      <p:ext uri="{BB962C8B-B14F-4D97-AF65-F5344CB8AC3E}">
        <p14:creationId xmlns:p14="http://schemas.microsoft.com/office/powerpoint/2010/main" val="2023637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en-US" altLang="ja-JP" dirty="0"/>
              <a:t>IP</a:t>
            </a:r>
            <a:r>
              <a:rPr kumimoji="1" lang="ja-JP" altLang="en-US" dirty="0"/>
              <a:t>アドレスとドメイン名の関係について説明。</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この</a:t>
            </a:r>
            <a:r>
              <a:rPr kumimoji="1" lang="en-US" altLang="ja-JP" dirty="0"/>
              <a:t>IP</a:t>
            </a:r>
            <a:r>
              <a:rPr kumimoji="1" lang="ja-JP" altLang="en-US" dirty="0"/>
              <a:t>アドレス、数字の羅列なので非常に分かりづらいですよね。</a:t>
            </a:r>
            <a:endParaRPr kumimoji="1" lang="en-US" altLang="ja-JP" dirty="0"/>
          </a:p>
          <a:p>
            <a:r>
              <a:rPr kumimoji="1" lang="ja-JP" altLang="en-US" dirty="0"/>
              <a:t>人間が理解するには少し不便です。</a:t>
            </a:r>
            <a:endParaRPr kumimoji="1" lang="en-US" altLang="ja-JP" dirty="0"/>
          </a:p>
          <a:p>
            <a:r>
              <a:rPr kumimoji="1" lang="ja-JP" altLang="en-US" dirty="0"/>
              <a:t>人間にわかりやすくするために、</a:t>
            </a:r>
            <a:r>
              <a:rPr kumimoji="1" lang="en-US" altLang="ja-JP" dirty="0"/>
              <a:t>IP</a:t>
            </a:r>
            <a:r>
              <a:rPr kumimoji="1" lang="ja-JP" altLang="en-US" dirty="0"/>
              <a:t>アドレスをこんな風に表現することもできます。</a:t>
            </a:r>
            <a:endParaRPr kumimoji="1" lang="en-US" altLang="ja-JP" dirty="0"/>
          </a:p>
          <a:p>
            <a:r>
              <a:rPr kumimoji="1" lang="ja-JP" altLang="en-US" dirty="0"/>
              <a:t>（クリック）</a:t>
            </a:r>
            <a:endParaRPr kumimoji="1" lang="en-US" altLang="ja-JP" dirty="0"/>
          </a:p>
          <a:p>
            <a:r>
              <a:rPr kumimoji="1" lang="ja-JP" altLang="en-US" dirty="0"/>
              <a:t>この表現どこかで見たことはないでしょうか？（問いかけ）</a:t>
            </a:r>
          </a:p>
        </p:txBody>
      </p:sp>
    </p:spTree>
    <p:extLst>
      <p:ext uri="{BB962C8B-B14F-4D97-AF65-F5344CB8AC3E}">
        <p14:creationId xmlns:p14="http://schemas.microsoft.com/office/powerpoint/2010/main" val="3876781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ドメイン名が身近に使われていることを伝える。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スマートフォンやタブレットでウェブサイトを閲覧する時に、目にしたことはないでしょうか。</a:t>
            </a:r>
            <a:endParaRPr kumimoji="1" lang="en-US" altLang="ja-JP" dirty="0"/>
          </a:p>
          <a:p>
            <a:r>
              <a:rPr kumimoji="1" lang="en-US" altLang="ja-JP" dirty="0"/>
              <a:t>&lt;</a:t>
            </a:r>
            <a:r>
              <a:rPr kumimoji="1" lang="ja-JP" altLang="en-US" dirty="0"/>
              <a:t>クリック</a:t>
            </a:r>
            <a:r>
              <a:rPr kumimoji="1" lang="en-US" altLang="ja-JP" dirty="0"/>
              <a:t>&gt;</a:t>
            </a:r>
          </a:p>
          <a:p>
            <a:r>
              <a:rPr kumimoji="1" lang="ja-JP" altLang="en-US" dirty="0"/>
              <a:t>例えばパソコン画面の上のアドレスバーにドメイン名が書かれています。</a:t>
            </a:r>
            <a:endParaRPr kumimoji="1" lang="en-US" altLang="ja-JP" dirty="0"/>
          </a:p>
          <a:p>
            <a:r>
              <a:rPr kumimoji="1" lang="ja-JP" altLang="en-US" dirty="0"/>
              <a:t>これがウェブサイトの情報が置かれている場所を表しているのです。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普段目にしているものの意味や裏側の仕組みを意識するように促す。</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皆さんが普段何気なく使っているインターネットにはこのような仕組みがあり、意味があります。</a:t>
            </a:r>
            <a:endParaRPr kumimoji="1" lang="en-US" altLang="ja-JP" dirty="0"/>
          </a:p>
          <a:p>
            <a:r>
              <a:rPr kumimoji="1" lang="ja-JP" altLang="en-US" dirty="0"/>
              <a:t>世界共通</a:t>
            </a:r>
            <a:r>
              <a:rPr kumimoji="1" lang="ja-JP" altLang="en-US"/>
              <a:t>のルールによって</a:t>
            </a:r>
            <a:r>
              <a:rPr kumimoji="1" lang="ja-JP" altLang="en-US" dirty="0"/>
              <a:t>情報のやり取りができるようになっているのです。</a:t>
            </a:r>
          </a:p>
        </p:txBody>
      </p:sp>
    </p:spTree>
    <p:extLst>
      <p:ext uri="{BB962C8B-B14F-4D97-AF65-F5344CB8AC3E}">
        <p14:creationId xmlns:p14="http://schemas.microsoft.com/office/powerpoint/2010/main" val="195796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コンピュータ上では、情報は</a:t>
            </a:r>
            <a:r>
              <a:rPr kumimoji="1" lang="en-US" altLang="ja-JP" dirty="0"/>
              <a:t>0</a:t>
            </a:r>
            <a:r>
              <a:rPr kumimoji="1" lang="ja-JP" altLang="en-US" dirty="0"/>
              <a:t>と</a:t>
            </a:r>
            <a:r>
              <a:rPr kumimoji="1" lang="en-US" altLang="ja-JP" dirty="0"/>
              <a:t>1</a:t>
            </a:r>
            <a:r>
              <a:rPr kumimoji="1" lang="ja-JP" altLang="en-US" dirty="0"/>
              <a:t>で処理されることを説明する。</a:t>
            </a:r>
            <a:endParaRPr kumimoji="1" lang="en-US" altLang="ja-JP" dirty="0"/>
          </a:p>
          <a:p>
            <a:r>
              <a:rPr kumimoji="1" lang="ja-JP" altLang="en-US" dirty="0"/>
              <a:t>（</a:t>
            </a:r>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できた情報は劣化しない事を伝える）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では次にコンピュータ上で処理される情報について考えてみましょう。</a:t>
            </a:r>
          </a:p>
        </p:txBody>
      </p:sp>
    </p:spTree>
    <p:extLst>
      <p:ext uri="{BB962C8B-B14F-4D97-AF65-F5344CB8AC3E}">
        <p14:creationId xmlns:p14="http://schemas.microsoft.com/office/powerpoint/2010/main" val="664315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コンピュータ上では、情報は</a:t>
            </a:r>
            <a:r>
              <a:rPr kumimoji="1" lang="en-US" altLang="ja-JP" dirty="0"/>
              <a:t>0</a:t>
            </a:r>
            <a:r>
              <a:rPr kumimoji="1" lang="ja-JP" altLang="en-US" dirty="0"/>
              <a:t>と</a:t>
            </a:r>
            <a:r>
              <a:rPr kumimoji="1" lang="en-US" altLang="ja-JP" dirty="0"/>
              <a:t>1</a:t>
            </a:r>
            <a:r>
              <a:rPr kumimoji="1" lang="ja-JP" altLang="en-US" dirty="0"/>
              <a:t>で処理されることを説明する。</a:t>
            </a:r>
            <a:endParaRPr kumimoji="1" lang="en-US" altLang="ja-JP" dirty="0"/>
          </a:p>
          <a:p>
            <a:r>
              <a:rPr kumimoji="1" lang="ja-JP" altLang="en-US" dirty="0"/>
              <a:t>（</a:t>
            </a:r>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できた情報は劣化しない事を伝える）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実はコンピュータが扱える情報は</a:t>
            </a:r>
            <a:r>
              <a:rPr kumimoji="1" lang="en-US" altLang="ja-JP" dirty="0"/>
              <a:t>1</a:t>
            </a:r>
            <a:r>
              <a:rPr kumimoji="1" lang="ja-JP" altLang="en-US" dirty="0"/>
              <a:t>と</a:t>
            </a:r>
            <a:r>
              <a:rPr kumimoji="1" lang="en-US" altLang="ja-JP" dirty="0"/>
              <a:t>0</a:t>
            </a:r>
            <a:r>
              <a:rPr kumimoji="1" lang="ja-JP" altLang="en-US" dirty="0"/>
              <a:t>の</a:t>
            </a:r>
            <a:r>
              <a:rPr kumimoji="1" lang="en-US" altLang="ja-JP" dirty="0"/>
              <a:t>2</a:t>
            </a:r>
            <a:r>
              <a:rPr kumimoji="1" lang="ja-JP" altLang="en-US" dirty="0"/>
              <a:t>つしかないことを知っているでしょうか？</a:t>
            </a:r>
            <a:endParaRPr kumimoji="1" lang="en-US" altLang="ja-JP" dirty="0"/>
          </a:p>
          <a:p>
            <a:r>
              <a:rPr kumimoji="1" lang="ja-JP" altLang="en-US" dirty="0"/>
              <a:t>文字や画像や動画の写真といった情報はコンピュータ内部で、</a:t>
            </a:r>
            <a:endParaRPr kumimoji="1" lang="en-US" altLang="ja-JP" dirty="0"/>
          </a:p>
          <a:p>
            <a:r>
              <a:rPr kumimoji="1" lang="en-US" altLang="ja-JP" dirty="0"/>
              <a:t>0</a:t>
            </a:r>
            <a:r>
              <a:rPr kumimoji="1" lang="ja-JP" altLang="en-US" dirty="0"/>
              <a:t>と</a:t>
            </a:r>
            <a:r>
              <a:rPr kumimoji="1" lang="en-US" altLang="ja-JP" dirty="0"/>
              <a:t>1</a:t>
            </a:r>
            <a:r>
              <a:rPr kumimoji="1" lang="ja-JP" altLang="en-US" dirty="0"/>
              <a:t>を組み合わせたデジタルデータ（</a:t>
            </a:r>
            <a:r>
              <a:rPr kumimoji="1" lang="en-US" altLang="ja-JP" dirty="0"/>
              <a:t>=</a:t>
            </a:r>
            <a:r>
              <a:rPr kumimoji="1" lang="ja-JP" altLang="en-US" dirty="0"/>
              <a:t>データ）に置き換えて処理しているのです。</a:t>
            </a:r>
            <a:endParaRPr kumimoji="1" lang="en-US" altLang="ja-JP" dirty="0"/>
          </a:p>
        </p:txBody>
      </p:sp>
    </p:spTree>
    <p:extLst>
      <p:ext uri="{BB962C8B-B14F-4D97-AF65-F5344CB8AC3E}">
        <p14:creationId xmlns:p14="http://schemas.microsoft.com/office/powerpoint/2010/main" val="2931330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コンピュータ上では、情報は</a:t>
            </a:r>
            <a:r>
              <a:rPr kumimoji="1" lang="en-US" altLang="ja-JP" dirty="0"/>
              <a:t>0</a:t>
            </a:r>
            <a:r>
              <a:rPr kumimoji="1" lang="ja-JP" altLang="en-US" dirty="0"/>
              <a:t>と</a:t>
            </a:r>
            <a:r>
              <a:rPr kumimoji="1" lang="en-US" altLang="ja-JP" dirty="0"/>
              <a:t>1</a:t>
            </a:r>
            <a:r>
              <a:rPr kumimoji="1" lang="ja-JP" altLang="en-US" dirty="0"/>
              <a:t>で処理されることを説明する。</a:t>
            </a:r>
            <a:endParaRPr kumimoji="1" lang="en-US" altLang="ja-JP" dirty="0"/>
          </a:p>
          <a:p>
            <a:r>
              <a:rPr kumimoji="1" lang="ja-JP" altLang="en-US" dirty="0"/>
              <a:t>（</a:t>
            </a:r>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できた情報は劣化しない事を伝える）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例えばアルファベットの「</a:t>
            </a:r>
            <a:r>
              <a:rPr kumimoji="1" lang="en-US" altLang="ja-JP" dirty="0"/>
              <a:t>A</a:t>
            </a:r>
            <a:r>
              <a:rPr kumimoji="1" lang="ja-JP" altLang="en-US" dirty="0"/>
              <a:t>」という文字をコンピュータが処理する時は、</a:t>
            </a:r>
            <a:endParaRPr kumimoji="1" lang="en-US" altLang="ja-JP" dirty="0"/>
          </a:p>
          <a:p>
            <a:r>
              <a:rPr lang="ja-JP" altLang="en-US" sz="1200" dirty="0"/>
              <a:t>「</a:t>
            </a:r>
            <a:r>
              <a:rPr lang="en-US" altLang="ja-JP" sz="1200" dirty="0"/>
              <a:t>1000001</a:t>
            </a:r>
            <a:r>
              <a:rPr lang="ja-JP" altLang="en-US" sz="1200" dirty="0"/>
              <a:t>」と置き換えているのです。</a:t>
            </a:r>
            <a:endParaRPr lang="en-US" altLang="ja-JP" sz="1200" dirty="0"/>
          </a:p>
          <a:p>
            <a:endParaRPr lang="en-US" altLang="ja-JP" sz="1200" dirty="0"/>
          </a:p>
          <a:p>
            <a:r>
              <a:rPr lang="en-US" altLang="ja-JP" sz="1200" dirty="0"/>
              <a:t>【</a:t>
            </a:r>
            <a:r>
              <a:rPr lang="ja-JP" altLang="en-US" sz="1200" dirty="0"/>
              <a:t>進行のポイント</a:t>
            </a:r>
            <a:r>
              <a:rPr lang="en-US" altLang="ja-JP" sz="1200" dirty="0"/>
              <a:t>】</a:t>
            </a:r>
          </a:p>
          <a:p>
            <a:r>
              <a:rPr lang="ja-JP" altLang="en-US" sz="1200" dirty="0"/>
              <a:t>補足説明を入れ、理解を深めることもできる。</a:t>
            </a:r>
            <a:endParaRPr lang="en-US" altLang="ja-JP" sz="1200" dirty="0"/>
          </a:p>
          <a:p>
            <a:endParaRPr lang="en-US" altLang="ja-JP" sz="1200" dirty="0"/>
          </a:p>
          <a:p>
            <a:r>
              <a:rPr lang="en-US" altLang="ja-JP" sz="1200" dirty="0"/>
              <a:t>《</a:t>
            </a:r>
            <a:r>
              <a:rPr lang="ja-JP" altLang="en-US" sz="1200" dirty="0"/>
              <a:t>講師のセリフ例</a:t>
            </a:r>
            <a:r>
              <a:rPr lang="en-US" altLang="ja-JP" sz="1200" dirty="0"/>
              <a:t>》</a:t>
            </a:r>
          </a:p>
          <a:p>
            <a:r>
              <a:rPr lang="ja-JP" altLang="en-US" sz="1200" dirty="0"/>
              <a:t>文字だけではありません。画像や動画の情報も</a:t>
            </a:r>
            <a:endParaRPr lang="en-US" altLang="ja-JP" sz="1200" dirty="0"/>
          </a:p>
          <a:p>
            <a:r>
              <a:rPr lang="ja-JP" altLang="en-US" sz="1200" dirty="0"/>
              <a:t>コンピュータは</a:t>
            </a:r>
            <a:r>
              <a:rPr lang="en-US" altLang="ja-JP" sz="1200" dirty="0"/>
              <a:t>0</a:t>
            </a:r>
            <a:r>
              <a:rPr lang="ja-JP" altLang="en-US" sz="1200" dirty="0"/>
              <a:t>と</a:t>
            </a:r>
            <a:r>
              <a:rPr lang="en-US" altLang="ja-JP" sz="1200" dirty="0"/>
              <a:t>1</a:t>
            </a:r>
            <a:r>
              <a:rPr lang="ja-JP" altLang="en-US" sz="1200" dirty="0"/>
              <a:t>の情報に置き換えて処理をしているのです。</a:t>
            </a:r>
            <a:endParaRPr lang="en-US" altLang="ja-JP" sz="1200" dirty="0"/>
          </a:p>
          <a:p>
            <a:endParaRPr lang="en-US" altLang="ja-JP" sz="1200" baseline="0" dirty="0"/>
          </a:p>
          <a:p>
            <a:r>
              <a:rPr lang="en-US" altLang="ja-JP" sz="1200" baseline="0" dirty="0"/>
              <a:t>※</a:t>
            </a:r>
            <a:r>
              <a:rPr lang="ja-JP" altLang="en-US" sz="1200" baseline="0" dirty="0"/>
              <a:t>文字コード表　</a:t>
            </a:r>
            <a:r>
              <a:rPr lang="en-US" altLang="ja-JP" sz="1200" baseline="0" dirty="0"/>
              <a:t>ASCII</a:t>
            </a:r>
            <a:r>
              <a:rPr lang="ja-JP" altLang="en-US" sz="1200" baseline="0" dirty="0"/>
              <a:t>を例示しております。</a:t>
            </a:r>
            <a:endParaRPr lang="en-US" altLang="ja-JP" sz="1200" baseline="0" dirty="0"/>
          </a:p>
          <a:p>
            <a:r>
              <a:rPr lang="ja-JP" altLang="en-US" sz="1200" baseline="0" dirty="0"/>
              <a:t>その他、シフト</a:t>
            </a:r>
            <a:r>
              <a:rPr lang="en-US" altLang="ja-JP" sz="1200" baseline="0" dirty="0"/>
              <a:t>JIS</a:t>
            </a:r>
            <a:r>
              <a:rPr lang="ja-JP" altLang="en-US" sz="1200" baseline="0" dirty="0" err="1"/>
              <a:t>，</a:t>
            </a:r>
            <a:r>
              <a:rPr lang="en-US" altLang="ja-JP" sz="1200" baseline="0" dirty="0"/>
              <a:t>Unicode</a:t>
            </a:r>
            <a:r>
              <a:rPr lang="ja-JP" altLang="en-US" sz="1200" baseline="0" dirty="0" err="1"/>
              <a:t>，</a:t>
            </a:r>
            <a:r>
              <a:rPr lang="en-US" altLang="ja-JP" sz="1200" baseline="0" dirty="0"/>
              <a:t>UTF-8</a:t>
            </a:r>
            <a:r>
              <a:rPr lang="ja-JP" altLang="en-US" sz="1200" baseline="0" dirty="0"/>
              <a:t>といったものがあります。</a:t>
            </a:r>
            <a:endParaRPr lang="en-US" altLang="ja-JP" sz="1200" dirty="0"/>
          </a:p>
        </p:txBody>
      </p:sp>
    </p:spTree>
    <p:extLst>
      <p:ext uri="{BB962C8B-B14F-4D97-AF65-F5344CB8AC3E}">
        <p14:creationId xmlns:p14="http://schemas.microsoft.com/office/powerpoint/2010/main" val="2271302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できた情報は劣化しない事を伝える。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デジタルデータはなぜコピーが簡単で、劣化しないのか。</a:t>
            </a:r>
            <a:endParaRPr kumimoji="1" lang="en-US" altLang="ja-JP" dirty="0"/>
          </a:p>
          <a:p>
            <a:r>
              <a:rPr kumimoji="1" lang="ja-JP" altLang="en-US" dirty="0"/>
              <a:t>この仕組みから理解することができます。</a:t>
            </a:r>
            <a:endParaRPr kumimoji="1" lang="en-US" altLang="ja-JP" dirty="0"/>
          </a:p>
          <a:p>
            <a:r>
              <a:rPr kumimoji="1" lang="ja-JP" altLang="en-US" dirty="0"/>
              <a:t>「うざい」という言葉を口にした場合は、その場限りになりますが</a:t>
            </a:r>
            <a:r>
              <a:rPr kumimoji="1" lang="en-US" altLang="ja-JP" dirty="0"/>
              <a:t>&lt;</a:t>
            </a:r>
            <a:r>
              <a:rPr kumimoji="1" lang="ja-JP" altLang="en-US" dirty="0"/>
              <a:t>クリック</a:t>
            </a:r>
            <a:r>
              <a:rPr kumimoji="1" lang="en-US" altLang="ja-JP" dirty="0"/>
              <a:t>&gt;</a:t>
            </a:r>
          </a:p>
          <a:p>
            <a:r>
              <a:rPr kumimoji="1" lang="ja-JP" altLang="en-US" dirty="0"/>
              <a:t>インターネット上に書きこむとそれは</a:t>
            </a:r>
            <a:r>
              <a:rPr kumimoji="1" lang="en-US" altLang="ja-JP" dirty="0"/>
              <a:t>0</a:t>
            </a:r>
            <a:r>
              <a:rPr kumimoji="1" lang="ja-JP" altLang="en-US" dirty="0"/>
              <a:t>と</a:t>
            </a:r>
            <a:r>
              <a:rPr kumimoji="1" lang="en-US" altLang="ja-JP" dirty="0"/>
              <a:t>1</a:t>
            </a:r>
            <a:r>
              <a:rPr kumimoji="1" lang="ja-JP" altLang="en-US" dirty="0"/>
              <a:t>のデジタルデータとして残ります。</a:t>
            </a:r>
            <a:endParaRPr kumimoji="1" lang="en-US" altLang="ja-JP" dirty="0"/>
          </a:p>
          <a:p>
            <a:r>
              <a:rPr kumimoji="1" lang="ja-JP" altLang="en-US" dirty="0"/>
              <a:t>「うざい」という文字は</a:t>
            </a:r>
            <a:r>
              <a:rPr kumimoji="1" lang="en-US" altLang="ja-JP" dirty="0"/>
              <a:t>0</a:t>
            </a:r>
            <a:r>
              <a:rPr kumimoji="1" lang="ja-JP" altLang="en-US" dirty="0"/>
              <a:t>と</a:t>
            </a:r>
            <a:r>
              <a:rPr kumimoji="1" lang="en-US" altLang="ja-JP" dirty="0"/>
              <a:t>1</a:t>
            </a:r>
            <a:r>
              <a:rPr kumimoji="1" lang="ja-JP" altLang="en-US" dirty="0"/>
              <a:t>ではこのように表現されます（スライドを指し示す）。</a:t>
            </a:r>
            <a:endParaRPr kumimoji="1" lang="en-US" altLang="ja-JP" dirty="0"/>
          </a:p>
        </p:txBody>
      </p:sp>
    </p:spTree>
    <p:extLst>
      <p:ext uri="{BB962C8B-B14F-4D97-AF65-F5344CB8AC3E}">
        <p14:creationId xmlns:p14="http://schemas.microsoft.com/office/powerpoint/2010/main" val="990299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できた情報は劣化せず、複製が容易であることを伝える。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できた情報はコピーするのが簡単です。</a:t>
            </a:r>
            <a:endParaRPr kumimoji="1" lang="en-US" altLang="ja-JP" dirty="0"/>
          </a:p>
          <a:p>
            <a:r>
              <a:rPr kumimoji="1" lang="ja-JP" altLang="en-US" dirty="0"/>
              <a:t>また劣化もしません。</a:t>
            </a:r>
            <a:r>
              <a:rPr kumimoji="1" lang="en-US" altLang="ja-JP" dirty="0"/>
              <a:t>10</a:t>
            </a:r>
            <a:r>
              <a:rPr kumimoji="1" lang="ja-JP" altLang="en-US" dirty="0"/>
              <a:t>年後も</a:t>
            </a:r>
            <a:r>
              <a:rPr kumimoji="1" lang="en-US" altLang="ja-JP" dirty="0"/>
              <a:t>20</a:t>
            </a:r>
            <a:r>
              <a:rPr kumimoji="1" lang="ja-JP" altLang="en-US" dirty="0"/>
              <a:t>年後もデジタルデータは残る可能性があるのです。</a:t>
            </a:r>
            <a:endParaRPr kumimoji="1" lang="en-US" altLang="ja-JP" dirty="0"/>
          </a:p>
          <a:p>
            <a:r>
              <a:rPr kumimoji="1" lang="ja-JP" altLang="en-US" dirty="0"/>
              <a:t>そして地球規模のネットワークで拡散されていく、それがデジタルデータの特徴です。</a:t>
            </a:r>
          </a:p>
        </p:txBody>
      </p:sp>
    </p:spTree>
    <p:extLst>
      <p:ext uri="{BB962C8B-B14F-4D97-AF65-F5344CB8AC3E}">
        <p14:creationId xmlns:p14="http://schemas.microsoft.com/office/powerpoint/2010/main" val="1817080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トラブルがあった時の対処法を伝える。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もし自分の個人情報が拡散されてしまった場合は、どうすればいいのでしょうか。</a:t>
            </a:r>
            <a:endParaRPr kumimoji="1" lang="en-US" altLang="ja-JP" dirty="0"/>
          </a:p>
          <a:p>
            <a:r>
              <a:rPr kumimoji="1" lang="ja-JP" altLang="en-US" dirty="0"/>
              <a:t>内容によってはインターネットサービスやプロバイダーというインターネットの接続事業者が</a:t>
            </a:r>
            <a:endParaRPr kumimoji="1" lang="en-US" altLang="ja-JP" dirty="0"/>
          </a:p>
          <a:p>
            <a:r>
              <a:rPr kumimoji="1" lang="ja-JP" altLang="en-US" dirty="0"/>
              <a:t>削除対応をしてくれます。</a:t>
            </a:r>
            <a:endParaRPr kumimoji="1" lang="en-US" altLang="ja-JP" dirty="0"/>
          </a:p>
          <a:p>
            <a:r>
              <a:rPr kumimoji="1" lang="ja-JP" altLang="en-US" dirty="0"/>
              <a:t>もう消せないとあきらめるのではなく、削除できるものは削除しましょう。</a:t>
            </a:r>
            <a:endParaRPr kumimoji="1" lang="en-US" altLang="ja-JP" dirty="0"/>
          </a:p>
          <a:p>
            <a:r>
              <a:rPr kumimoji="1" lang="ja-JP" altLang="en-US" dirty="0"/>
              <a:t>犯罪に関わるものは警察に、誹謗中傷など人権に関わるものは法務局に相談することで</a:t>
            </a:r>
            <a:endParaRPr kumimoji="1" lang="en-US" altLang="ja-JP" dirty="0"/>
          </a:p>
          <a:p>
            <a:r>
              <a:rPr kumimoji="1" lang="ja-JP" altLang="en-US" dirty="0"/>
              <a:t>削除してもらえることがあります。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情報が消せないと言い切ってしまうと、生徒が思いつめてしまう可能性があるため、</a:t>
            </a:r>
            <a:endParaRPr kumimoji="1" lang="en-US" altLang="ja-JP" dirty="0"/>
          </a:p>
          <a:p>
            <a:r>
              <a:rPr kumimoji="1" lang="ja-JP" altLang="en-US" dirty="0"/>
              <a:t>トラブルがあった際でも解決策があることを伝える。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拡散されたくない自分の情報がネット上に出てしまった場合は、</a:t>
            </a:r>
            <a:endParaRPr kumimoji="1" lang="en-US" altLang="ja-JP" dirty="0"/>
          </a:p>
          <a:p>
            <a:r>
              <a:rPr kumimoji="1" lang="ja-JP" altLang="en-US" dirty="0"/>
              <a:t>できるだけ早く保護者や学校の先生に相談をし</a:t>
            </a:r>
            <a:endParaRPr kumimoji="1" lang="en-US" altLang="ja-JP" dirty="0"/>
          </a:p>
          <a:p>
            <a:r>
              <a:rPr kumimoji="1" lang="ja-JP" altLang="en-US" dirty="0"/>
              <a:t>削除対応に動くようにしてください。</a:t>
            </a:r>
            <a:endParaRPr kumimoji="1" lang="en-US" altLang="ja-JP" dirty="0"/>
          </a:p>
          <a:p>
            <a:r>
              <a:rPr kumimoji="1" lang="ja-JP" altLang="en-US" dirty="0"/>
              <a:t>拡散を食い止めるためには、スピードも非常に重要になっていきます。</a:t>
            </a:r>
            <a:endParaRPr kumimoji="1" lang="en-US" altLang="ja-JP" dirty="0"/>
          </a:p>
        </p:txBody>
      </p:sp>
    </p:spTree>
    <p:extLst>
      <p:ext uri="{BB962C8B-B14F-4D97-AF65-F5344CB8AC3E}">
        <p14:creationId xmlns:p14="http://schemas.microsoft.com/office/powerpoint/2010/main" val="3440743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インターネットのしくみについてのまとめ。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まとめです。</a:t>
            </a:r>
            <a:endParaRPr kumimoji="1" lang="en-US" altLang="ja-JP" dirty="0"/>
          </a:p>
          <a:p>
            <a:r>
              <a:rPr lang="ja-JP" altLang="en-US" dirty="0"/>
              <a:t>デジタルデータはコピーが簡単で劣化しないため、情報が残る可能性があります。</a:t>
            </a:r>
            <a:endParaRPr lang="en-US" altLang="ja-JP" dirty="0"/>
          </a:p>
          <a:p>
            <a:r>
              <a:rPr lang="ja-JP" altLang="en-US" dirty="0"/>
              <a:t>自分が何かを発信する場合は、情報が残っても大丈夫か考えてから投稿するようにしましょう。</a:t>
            </a:r>
            <a:endParaRPr lang="en-US" altLang="ja-JP" dirty="0"/>
          </a:p>
        </p:txBody>
      </p:sp>
    </p:spTree>
    <p:extLst>
      <p:ext uri="{BB962C8B-B14F-4D97-AF65-F5344CB8AC3E}">
        <p14:creationId xmlns:p14="http://schemas.microsoft.com/office/powerpoint/2010/main" val="264548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608259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使用時は非表示</a:t>
            </a:r>
          </a:p>
          <a:p>
            <a:endParaRPr kumimoji="1" lang="ja-JP" altLang="en-US" dirty="0"/>
          </a:p>
        </p:txBody>
      </p:sp>
    </p:spTree>
    <p:extLst>
      <p:ext uri="{BB962C8B-B14F-4D97-AF65-F5344CB8AC3E}">
        <p14:creationId xmlns:p14="http://schemas.microsoft.com/office/powerpoint/2010/main" val="2862285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インターネットに関するクイズを出し、本テーマに関心を持たせる。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最初にインターネットに関するクイズを皆さんに出したいと思います。</a:t>
            </a:r>
            <a:endParaRPr kumimoji="1" lang="en-US" altLang="ja-JP" dirty="0"/>
          </a:p>
          <a:p>
            <a:r>
              <a:rPr kumimoji="1" lang="ja-JP" altLang="en-US" dirty="0"/>
              <a:t>世界のインターネットユーザー数はどれくらいでしょうか？</a:t>
            </a:r>
            <a:endParaRPr kumimoji="1" lang="en-US" altLang="ja-JP" dirty="0"/>
          </a:p>
          <a:p>
            <a:r>
              <a:rPr kumimoji="1" lang="en-US" altLang="ja-JP" dirty="0"/>
              <a:t>3</a:t>
            </a:r>
            <a:r>
              <a:rPr kumimoji="1" lang="ja-JP" altLang="en-US" dirty="0"/>
              <a:t>択で考えてみてください。</a:t>
            </a:r>
            <a:endParaRPr kumimoji="1" lang="en-US" altLang="ja-JP" dirty="0"/>
          </a:p>
          <a:p>
            <a:r>
              <a:rPr kumimoji="1" lang="en-US" altLang="ja-JP" dirty="0"/>
              <a:t>1</a:t>
            </a:r>
            <a:r>
              <a:rPr kumimoji="1" lang="ja-JP" altLang="en-US" dirty="0"/>
              <a:t>番３</a:t>
            </a:r>
            <a:r>
              <a:rPr kumimoji="1" lang="en-US" altLang="ja-JP" dirty="0"/>
              <a:t>2</a:t>
            </a:r>
            <a:r>
              <a:rPr kumimoji="1" lang="ja-JP" altLang="en-US" dirty="0"/>
              <a:t>億人、</a:t>
            </a:r>
            <a:r>
              <a:rPr kumimoji="1" lang="en-US" altLang="ja-JP" dirty="0"/>
              <a:t>2</a:t>
            </a:r>
            <a:r>
              <a:rPr kumimoji="1" lang="ja-JP" altLang="en-US" dirty="0"/>
              <a:t>番４</a:t>
            </a:r>
            <a:r>
              <a:rPr kumimoji="1" lang="en-US" altLang="ja-JP" dirty="0"/>
              <a:t>9</a:t>
            </a:r>
            <a:r>
              <a:rPr kumimoji="1" lang="ja-JP" altLang="en-US" dirty="0"/>
              <a:t>億人、</a:t>
            </a:r>
            <a:r>
              <a:rPr kumimoji="1" lang="en-US" altLang="ja-JP" dirty="0"/>
              <a:t>3</a:t>
            </a:r>
            <a:r>
              <a:rPr kumimoji="1" lang="ja-JP" altLang="en-US" dirty="0"/>
              <a:t>番６</a:t>
            </a:r>
            <a:r>
              <a:rPr kumimoji="1" lang="en-US" altLang="ja-JP" dirty="0"/>
              <a:t>5</a:t>
            </a:r>
            <a:r>
              <a:rPr kumimoji="1" lang="ja-JP" altLang="en-US" dirty="0"/>
              <a:t>億人</a:t>
            </a:r>
            <a:endParaRPr kumimoji="1" lang="en-US" altLang="ja-JP" dirty="0"/>
          </a:p>
          <a:p>
            <a:r>
              <a:rPr kumimoji="1" lang="ja-JP" altLang="en-US" dirty="0"/>
              <a:t>では、聞いてみたいと思います。</a:t>
            </a:r>
            <a:endParaRPr kumimoji="1" lang="en-US" altLang="ja-JP" dirty="0"/>
          </a:p>
          <a:p>
            <a:r>
              <a:rPr kumimoji="1" lang="ja-JP" altLang="en-US" dirty="0"/>
              <a:t>（挙手してもらう）</a:t>
            </a:r>
            <a:endParaRPr kumimoji="1" lang="en-US" altLang="ja-JP" dirty="0"/>
          </a:p>
          <a:p>
            <a:r>
              <a:rPr kumimoji="1" lang="en-US" altLang="ja-JP" dirty="0"/>
              <a:t>1</a:t>
            </a:r>
            <a:r>
              <a:rPr kumimoji="1" lang="ja-JP" altLang="en-US" dirty="0"/>
              <a:t>番の</a:t>
            </a:r>
            <a:r>
              <a:rPr kumimoji="1" lang="en-US" altLang="ja-JP" dirty="0"/>
              <a:t>32</a:t>
            </a:r>
            <a:r>
              <a:rPr kumimoji="1" lang="ja-JP" altLang="en-US" dirty="0"/>
              <a:t>億人だと思う人！</a:t>
            </a:r>
            <a:endParaRPr kumimoji="1" lang="en-US" altLang="ja-JP" dirty="0"/>
          </a:p>
          <a:p>
            <a:r>
              <a:rPr kumimoji="1" lang="en-US" altLang="ja-JP" dirty="0"/>
              <a:t>2</a:t>
            </a:r>
            <a:r>
              <a:rPr kumimoji="1" lang="ja-JP" altLang="en-US" dirty="0"/>
              <a:t>番の</a:t>
            </a:r>
            <a:r>
              <a:rPr kumimoji="1" lang="en-US" altLang="ja-JP" dirty="0"/>
              <a:t>49</a:t>
            </a:r>
            <a:r>
              <a:rPr kumimoji="1" lang="ja-JP" altLang="en-US" dirty="0"/>
              <a:t>億人だと思う人！</a:t>
            </a:r>
            <a:endParaRPr kumimoji="1" lang="en-US" altLang="ja-JP" dirty="0"/>
          </a:p>
          <a:p>
            <a:r>
              <a:rPr kumimoji="1" lang="en-US" altLang="ja-JP" dirty="0"/>
              <a:t>3</a:t>
            </a:r>
            <a:r>
              <a:rPr kumimoji="1" lang="ja-JP" altLang="en-US" dirty="0"/>
              <a:t>番の</a:t>
            </a:r>
            <a:r>
              <a:rPr kumimoji="1" lang="en-US" altLang="ja-JP" dirty="0"/>
              <a:t>65</a:t>
            </a:r>
            <a:r>
              <a:rPr kumimoji="1" lang="ja-JP" altLang="en-US" dirty="0"/>
              <a:t>億人だと思う人！</a:t>
            </a:r>
            <a:endParaRPr kumimoji="1" lang="en-US" altLang="ja-JP" dirty="0"/>
          </a:p>
          <a:p>
            <a:endParaRPr kumimoji="1" lang="en-US" altLang="ja-JP" dirty="0"/>
          </a:p>
          <a:p>
            <a:r>
              <a:rPr kumimoji="1" lang="ja-JP" altLang="en-US" dirty="0"/>
              <a:t>では、正解を発表したいと思います。</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r>
              <a:rPr kumimoji="1" lang="ja-JP" altLang="en-US" dirty="0"/>
              <a:t>国際電気通信連合（</a:t>
            </a:r>
            <a:r>
              <a:rPr kumimoji="1" lang="en-US" altLang="ja-JP" dirty="0"/>
              <a:t>ITU</a:t>
            </a:r>
            <a:r>
              <a:rPr kumimoji="1" lang="ja-JP" altLang="en-US" dirty="0"/>
              <a:t>）が発表した、</a:t>
            </a:r>
            <a:r>
              <a:rPr kumimoji="1" lang="en-US" altLang="ja-JP" dirty="0"/>
              <a:t>2021</a:t>
            </a:r>
            <a:r>
              <a:rPr kumimoji="1" lang="ja-JP" altLang="en-US" dirty="0"/>
              <a:t>年</a:t>
            </a:r>
            <a:r>
              <a:rPr kumimoji="1" lang="en-US" altLang="ja-JP" dirty="0"/>
              <a:t>11</a:t>
            </a:r>
            <a:r>
              <a:rPr kumimoji="1" lang="ja-JP" altLang="en-US" dirty="0"/>
              <a:t>月末時点でのインターネット普及率</a:t>
            </a:r>
            <a:endParaRPr kumimoji="1" lang="en-US" altLang="ja-JP" dirty="0"/>
          </a:p>
          <a:p>
            <a:r>
              <a:rPr kumimoji="1" lang="ja-JP" altLang="en-US" dirty="0"/>
              <a:t>世界人口全体に占めるインターネットユーザー数が、</a:t>
            </a:r>
            <a:r>
              <a:rPr kumimoji="1" lang="en-US" altLang="ja-JP" dirty="0"/>
              <a:t>49</a:t>
            </a:r>
            <a:r>
              <a:rPr kumimoji="1" lang="ja-JP" altLang="en-US" dirty="0"/>
              <a:t>億人となった。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ITU</a:t>
            </a:r>
            <a:r>
              <a:rPr kumimoji="1" lang="ja-JP" altLang="en-US" dirty="0"/>
              <a:t>　</a:t>
            </a:r>
            <a:r>
              <a:rPr kumimoji="1" lang="en-US" altLang="ja-JP" dirty="0"/>
              <a:t>Press Release</a:t>
            </a:r>
            <a:br>
              <a:rPr kumimoji="1" lang="en-US" altLang="ja-JP" dirty="0"/>
            </a:br>
            <a:r>
              <a:rPr lang="en-US" altLang="ja-JP" sz="1800" kern="100" dirty="0">
                <a:effectLst/>
                <a:latin typeface="Meiryo UI" panose="020B0604030504040204" pitchFamily="50" charset="-128"/>
                <a:ea typeface="ＭＳ 明朝" panose="02020609040205080304" pitchFamily="17" charset="-128"/>
                <a:cs typeface="Times New Roman" panose="02020603050405020304" pitchFamily="18" charset="0"/>
              </a:rPr>
              <a:t>https://www.itu.int/en/mediacentre/Pages/PR-2021-11-29-FactsFigures.aspx</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Tree>
    <p:extLst>
      <p:ext uri="{BB962C8B-B14F-4D97-AF65-F5344CB8AC3E}">
        <p14:creationId xmlns:p14="http://schemas.microsoft.com/office/powerpoint/2010/main" val="244414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クイズの答え。</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正解は、</a:t>
            </a:r>
            <a:r>
              <a:rPr kumimoji="1" lang="en-US" altLang="ja-JP" dirty="0"/>
              <a:t>2</a:t>
            </a:r>
            <a:r>
              <a:rPr kumimoji="1" lang="ja-JP" altLang="en-US" dirty="0"/>
              <a:t>番の</a:t>
            </a:r>
            <a:r>
              <a:rPr kumimoji="1" lang="en-US" altLang="ja-JP" dirty="0"/>
              <a:t>49</a:t>
            </a:r>
            <a:r>
              <a:rPr kumimoji="1" lang="ja-JP" altLang="en-US" dirty="0"/>
              <a:t>億人でした。</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補足説明を入れ、理解を深めることもできる。</a:t>
            </a:r>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世界人口の半数以上がインターネットを利用しているのです。</a:t>
            </a:r>
          </a:p>
        </p:txBody>
      </p:sp>
    </p:spTree>
    <p:extLst>
      <p:ext uri="{BB962C8B-B14F-4D97-AF65-F5344CB8AC3E}">
        <p14:creationId xmlns:p14="http://schemas.microsoft.com/office/powerpoint/2010/main" val="338315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問いかけ。インターネットとは何か。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インターネットという言葉は皆さんも知っていると思いますし、実際に使ってもいると思います。</a:t>
            </a:r>
            <a:endParaRPr kumimoji="1" lang="en-US" altLang="ja-JP" dirty="0"/>
          </a:p>
          <a:p>
            <a:r>
              <a:rPr kumimoji="1" lang="ja-JP" altLang="en-US" dirty="0"/>
              <a:t>ではそもそもインターネットとは何なのでしょうか？</a:t>
            </a:r>
            <a:endParaRPr kumimoji="1" lang="en-US" altLang="ja-JP" dirty="0"/>
          </a:p>
        </p:txBody>
      </p:sp>
    </p:spTree>
    <p:extLst>
      <p:ext uri="{BB962C8B-B14F-4D97-AF65-F5344CB8AC3E}">
        <p14:creationId xmlns:p14="http://schemas.microsoft.com/office/powerpoint/2010/main" val="322248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インターネットとは何かを理解する。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この図を見てください。</a:t>
            </a:r>
            <a:endParaRPr kumimoji="1" lang="en-US" altLang="ja-JP" dirty="0"/>
          </a:p>
          <a:p>
            <a:r>
              <a:rPr kumimoji="1" lang="ja-JP" altLang="en-US" dirty="0"/>
              <a:t>複数のコンピュータを、ケーブルや無線で繋ぎコンピュータ間で情報を</a:t>
            </a:r>
            <a:endParaRPr kumimoji="1" lang="en-US" altLang="ja-JP" dirty="0"/>
          </a:p>
          <a:p>
            <a:r>
              <a:rPr kumimoji="1" lang="ja-JP" altLang="en-US" dirty="0"/>
              <a:t>やり取りできるようにした仕組みをネットワークといいます。＜クリック＞</a:t>
            </a:r>
            <a:endParaRPr kumimoji="1" lang="en-US" altLang="ja-JP" dirty="0"/>
          </a:p>
          <a:p>
            <a:r>
              <a:rPr kumimoji="1" lang="ja-JP" altLang="en-US" dirty="0"/>
              <a:t>例えば家で、パソコンとプリンターを無線でつなぎ、</a:t>
            </a:r>
            <a:endParaRPr kumimoji="1" lang="en-US" altLang="ja-JP" dirty="0"/>
          </a:p>
          <a:p>
            <a:r>
              <a:rPr kumimoji="1" lang="ja-JP" altLang="en-US" dirty="0"/>
              <a:t>印刷物を出力する時にもネットワーク</a:t>
            </a:r>
            <a:r>
              <a:rPr kumimoji="1" lang="en-US" altLang="ja-JP" dirty="0"/>
              <a:t>(</a:t>
            </a:r>
            <a:r>
              <a:rPr kumimoji="1" lang="ja-JP" altLang="en-US" dirty="0"/>
              <a:t>家庭内ネットワーク）が使われています。</a:t>
            </a:r>
            <a:endParaRPr kumimoji="1" lang="en-US" altLang="ja-JP" dirty="0"/>
          </a:p>
          <a:p>
            <a:endParaRPr kumimoji="1" lang="en-US" altLang="ja-JP" dirty="0"/>
          </a:p>
          <a:p>
            <a:r>
              <a:rPr kumimoji="1" lang="ja-JP" altLang="en-US" dirty="0"/>
              <a:t>インターネットは、家や会社、学校などの１つ１つのネットワークが、さらに外のネットワークともつながるようにした仕組みです。</a:t>
            </a:r>
            <a:endParaRPr kumimoji="1" lang="en-US" altLang="ja-JP" dirty="0"/>
          </a:p>
          <a:p>
            <a:r>
              <a:rPr kumimoji="1" lang="ja-JP" altLang="en-US" dirty="0"/>
              <a:t>外のネットワークと接続するために、ルータと呼ばれる機器や、インターネットサービスプロバイダと呼ばれる通信事業者のサービスを利用しています。</a:t>
            </a:r>
          </a:p>
        </p:txBody>
      </p:sp>
    </p:spTree>
    <p:extLst>
      <p:ext uri="{BB962C8B-B14F-4D97-AF65-F5344CB8AC3E}">
        <p14:creationId xmlns:p14="http://schemas.microsoft.com/office/powerpoint/2010/main" val="3341414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インターネットとは何かを理解する。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つまり、インターネットは、複数のコンピュータネットワークを相互に接続した、地球規模のネットワークのことです。</a:t>
            </a:r>
            <a:endParaRPr kumimoji="1" lang="en-US" altLang="ja-JP" dirty="0"/>
          </a:p>
        </p:txBody>
      </p:sp>
    </p:spTree>
    <p:extLst>
      <p:ext uri="{BB962C8B-B14F-4D97-AF65-F5344CB8AC3E}">
        <p14:creationId xmlns:p14="http://schemas.microsoft.com/office/powerpoint/2010/main" val="2430041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66A954F4-2A00-425F-9971-C96608771393}"/>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FAF2DE93-E568-405B-B1C4-653CD1F3B5EE}"/>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089B0979-3893-4BFD-91E5-94D434D45599}"/>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29FE9492-BA95-4AB9-BD90-FB2FFA277E1B}"/>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99535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310101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69270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p:cNvSpPr txBox="1"/>
          <p:nvPr userDrawn="1"/>
        </p:nvSpPr>
        <p:spPr>
          <a:xfrm>
            <a:off x="1086249" y="625783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561311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26016844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971280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7831812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75923041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499756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783742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3257063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485092763"/>
      </p:ext>
    </p:extLst>
  </p:cSld>
  <p:clrMap bg1="lt1" tx1="dk1" bg2="lt2" tx2="dk2" accent1="accent1" accent2="accent2" accent3="accent3" accent4="accent4" accent5="accent5" accent6="accent6" hlink="hlink" folHlink="folHlink"/>
  <p:sldLayoutIdLst>
    <p:sldLayoutId id="2147483890" r:id="rId1"/>
    <p:sldLayoutId id="2147483869" r:id="rId2"/>
    <p:sldLayoutId id="2147483870" r:id="rId3"/>
    <p:sldLayoutId id="2147483871" r:id="rId4"/>
    <p:sldLayoutId id="2147483872" r:id="rId5"/>
    <p:sldLayoutId id="2147483876" r:id="rId6"/>
    <p:sldLayoutId id="2147483878" r:id="rId7"/>
    <p:sldLayoutId id="2147483882" r:id="rId8"/>
    <p:sldLayoutId id="2147483883" r:id="rId9"/>
    <p:sldLayoutId id="2147483884" r:id="rId10"/>
    <p:sldLayoutId id="214748388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496515" y="120105"/>
            <a:ext cx="3647485" cy="369332"/>
          </a:xfrm>
          <a:prstGeom prst="rect">
            <a:avLst/>
          </a:prstGeom>
          <a:noFill/>
        </p:spPr>
        <p:txBody>
          <a:bodyPr wrap="square" rtlCol="0">
            <a:spAutoFit/>
          </a:bodyPr>
          <a:lstStyle/>
          <a:p>
            <a:r>
              <a:rPr lang="en-US" altLang="ja-JP" dirty="0">
                <a:solidFill>
                  <a:prstClr val="black"/>
                </a:solidFill>
              </a:rPr>
              <a:t>【16】</a:t>
            </a:r>
            <a:r>
              <a:rPr lang="ja-JP" altLang="en-US" dirty="0">
                <a:solidFill>
                  <a:prstClr val="black"/>
                </a:solidFill>
              </a:rPr>
              <a:t>インターネットの基礎知識</a:t>
            </a:r>
          </a:p>
        </p:txBody>
      </p:sp>
    </p:spTree>
    <p:extLst>
      <p:ext uri="{BB962C8B-B14F-4D97-AF65-F5344CB8AC3E}">
        <p14:creationId xmlns:p14="http://schemas.microsoft.com/office/powerpoint/2010/main" val="2838401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コンピュータをつなぐルール</a:t>
            </a:r>
          </a:p>
        </p:txBody>
      </p:sp>
      <p:sp>
        <p:nvSpPr>
          <p:cNvPr id="6" name="コンテンツ プレースホルダー 3"/>
          <p:cNvSpPr txBox="1">
            <a:spLocks/>
          </p:cNvSpPr>
          <p:nvPr/>
        </p:nvSpPr>
        <p:spPr>
          <a:xfrm>
            <a:off x="591127" y="1488925"/>
            <a:ext cx="8229600" cy="895942"/>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eiryo UI" pitchFamily="50" charset="-128"/>
                <a:ea typeface="Meiryo UI" pitchFamily="50" charset="-128"/>
                <a:cs typeface="Meiryo UI" pitchFamily="50" charset="-128"/>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eiryo UI" pitchFamily="50" charset="-128"/>
                <a:ea typeface="Meiryo UI" pitchFamily="50" charset="-128"/>
                <a:cs typeface="Meiryo UI" pitchFamily="50" charset="-128"/>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eiryo UI" pitchFamily="50" charset="-128"/>
                <a:ea typeface="Meiryo UI" pitchFamily="50" charset="-128"/>
                <a:cs typeface="Meiryo UI"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Font typeface="Arial" pitchFamily="34" charset="0"/>
              <a:buNone/>
            </a:pPr>
            <a:r>
              <a:rPr lang="ja-JP" altLang="en-US" sz="4400" dirty="0">
                <a:latin typeface="+mj-ea"/>
                <a:ea typeface="+mj-ea"/>
              </a:rPr>
              <a:t>世界共通のルール</a:t>
            </a:r>
          </a:p>
        </p:txBody>
      </p:sp>
      <p:sp>
        <p:nvSpPr>
          <p:cNvPr id="7" name="コンテンツ プレースホルダー 3"/>
          <p:cNvSpPr txBox="1">
            <a:spLocks/>
          </p:cNvSpPr>
          <p:nvPr/>
        </p:nvSpPr>
        <p:spPr>
          <a:xfrm>
            <a:off x="215152" y="5363913"/>
            <a:ext cx="8605575" cy="895942"/>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eiryo UI" pitchFamily="50" charset="-128"/>
                <a:ea typeface="Meiryo UI" pitchFamily="50" charset="-128"/>
                <a:cs typeface="Meiryo UI" pitchFamily="50" charset="-128"/>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eiryo UI" pitchFamily="50" charset="-128"/>
                <a:ea typeface="Meiryo UI" pitchFamily="50" charset="-128"/>
                <a:cs typeface="Meiryo UI" pitchFamily="50" charset="-128"/>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eiryo UI" pitchFamily="50" charset="-128"/>
                <a:ea typeface="Meiryo UI" pitchFamily="50" charset="-128"/>
                <a:cs typeface="Meiryo UI"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Font typeface="Arial" pitchFamily="34" charset="0"/>
              <a:buNone/>
            </a:pPr>
            <a:r>
              <a:rPr lang="ja-JP" altLang="en-US" sz="4400" dirty="0">
                <a:latin typeface="+mj-ea"/>
                <a:ea typeface="+mj-ea"/>
              </a:rPr>
              <a:t>＝</a:t>
            </a:r>
            <a:r>
              <a:rPr lang="en-US" altLang="ja-JP" sz="4400" dirty="0">
                <a:latin typeface="+mj-ea"/>
                <a:ea typeface="+mj-ea"/>
              </a:rPr>
              <a:t>IP</a:t>
            </a:r>
            <a:r>
              <a:rPr lang="ja-JP" altLang="en-US" sz="4000" dirty="0">
                <a:latin typeface="+mj-ea"/>
                <a:ea typeface="+mj-ea"/>
              </a:rPr>
              <a:t>（インターネットプロトコル）</a:t>
            </a:r>
            <a:endParaRPr lang="ja-JP" altLang="en-US" sz="4400" dirty="0">
              <a:latin typeface="+mj-ea"/>
              <a:ea typeface="+mj-ea"/>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5446" y="2384867"/>
            <a:ext cx="2275638" cy="3064173"/>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3446" y="2040644"/>
            <a:ext cx="2068403" cy="3240141"/>
          </a:xfrm>
          <a:prstGeom prst="rect">
            <a:avLst/>
          </a:prstGeom>
        </p:spPr>
      </p:pic>
      <p:sp>
        <p:nvSpPr>
          <p:cNvPr id="9" name="角丸四角形吹き出し 8"/>
          <p:cNvSpPr/>
          <p:nvPr/>
        </p:nvSpPr>
        <p:spPr>
          <a:xfrm>
            <a:off x="3887291" y="2691245"/>
            <a:ext cx="1369416" cy="1310049"/>
          </a:xfrm>
          <a:prstGeom prst="wedgeRoundRectCallout">
            <a:avLst>
              <a:gd name="adj1" fmla="val -74707"/>
              <a:gd name="adj2" fmla="val 33153"/>
              <a:gd name="adj3" fmla="val 16667"/>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b="1" dirty="0">
                <a:latin typeface="+mj-ea"/>
                <a:ea typeface="+mj-ea"/>
              </a:rPr>
              <a:t>〇△□！</a:t>
            </a:r>
          </a:p>
        </p:txBody>
      </p:sp>
    </p:spTree>
    <p:extLst>
      <p:ext uri="{BB962C8B-B14F-4D97-AF65-F5344CB8AC3E}">
        <p14:creationId xmlns:p14="http://schemas.microsoft.com/office/powerpoint/2010/main" val="4077938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p:txBody>
          <a:bodyPr>
            <a:normAutofit/>
          </a:bodyPr>
          <a:lstStyle/>
          <a:p>
            <a:pPr marL="0" indent="0">
              <a:buNone/>
            </a:pPr>
            <a:r>
              <a:rPr kumimoji="1" lang="ja-JP" altLang="en-US" sz="5400" dirty="0">
                <a:latin typeface="+mj-ea"/>
                <a:ea typeface="+mj-ea"/>
              </a:rPr>
              <a:t>インターネット上</a:t>
            </a:r>
            <a:r>
              <a:rPr lang="ja-JP" altLang="en-US" sz="5400" dirty="0">
                <a:latin typeface="+mj-ea"/>
                <a:ea typeface="+mj-ea"/>
              </a:rPr>
              <a:t>でコンピュータを特定する識別番号</a:t>
            </a:r>
            <a:endParaRPr lang="en-US" altLang="ja-JP" sz="5400" dirty="0">
              <a:latin typeface="+mj-ea"/>
              <a:ea typeface="+mj-ea"/>
            </a:endParaRPr>
          </a:p>
          <a:p>
            <a:pPr marL="0" indent="0">
              <a:buNone/>
            </a:pPr>
            <a:endParaRPr lang="en-US" altLang="ja-JP" sz="5400" dirty="0">
              <a:latin typeface="+mj-ea"/>
              <a:ea typeface="+mj-ea"/>
            </a:endParaRPr>
          </a:p>
          <a:p>
            <a:pPr marL="0" indent="0">
              <a:buNone/>
            </a:pPr>
            <a:r>
              <a:rPr kumimoji="1" lang="ja-JP" altLang="en-US" sz="5400" b="1" dirty="0">
                <a:latin typeface="+mj-ea"/>
                <a:ea typeface="+mj-ea"/>
              </a:rPr>
              <a:t>インターネット上の住所</a:t>
            </a:r>
            <a:endParaRPr kumimoji="1" lang="ja-JP" altLang="en-US" sz="4800" b="1" dirty="0">
              <a:latin typeface="+mj-ea"/>
              <a:ea typeface="+mj-ea"/>
            </a:endParaRPr>
          </a:p>
        </p:txBody>
      </p:sp>
      <p:sp>
        <p:nvSpPr>
          <p:cNvPr id="2" name="タイトル 1"/>
          <p:cNvSpPr>
            <a:spLocks noGrp="1"/>
          </p:cNvSpPr>
          <p:nvPr>
            <p:ph type="title"/>
          </p:nvPr>
        </p:nvSpPr>
        <p:spPr>
          <a:xfrm>
            <a:off x="223779" y="453998"/>
            <a:ext cx="7958418" cy="784598"/>
          </a:xfrm>
        </p:spPr>
        <p:txBody>
          <a:bodyPr/>
          <a:lstStyle/>
          <a:p>
            <a:r>
              <a:rPr kumimoji="1" lang="en-US" altLang="ja-JP" dirty="0"/>
              <a:t>IP</a:t>
            </a:r>
            <a:r>
              <a:rPr kumimoji="1" lang="ja-JP" altLang="en-US" dirty="0"/>
              <a:t>アドレスとは</a:t>
            </a:r>
          </a:p>
        </p:txBody>
      </p:sp>
      <p:sp>
        <p:nvSpPr>
          <p:cNvPr id="5" name="下矢印 4"/>
          <p:cNvSpPr/>
          <p:nvPr/>
        </p:nvSpPr>
        <p:spPr>
          <a:xfrm>
            <a:off x="4014651" y="3570514"/>
            <a:ext cx="1358537" cy="105373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Tree>
    <p:extLst>
      <p:ext uri="{BB962C8B-B14F-4D97-AF65-F5344CB8AC3E}">
        <p14:creationId xmlns:p14="http://schemas.microsoft.com/office/powerpoint/2010/main" val="200639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郵便と似ている</a:t>
            </a:r>
            <a:endParaRPr kumimoji="1" lang="ja-JP" altLang="en-US" dirty="0"/>
          </a:p>
        </p:txBody>
      </p:sp>
      <p:sp>
        <p:nvSpPr>
          <p:cNvPr id="35" name="テキスト ボックス 34"/>
          <p:cNvSpPr txBox="1"/>
          <p:nvPr/>
        </p:nvSpPr>
        <p:spPr>
          <a:xfrm>
            <a:off x="143921" y="1550332"/>
            <a:ext cx="8806928" cy="2062103"/>
          </a:xfrm>
          <a:prstGeom prst="rect">
            <a:avLst/>
          </a:prstGeom>
          <a:noFill/>
        </p:spPr>
        <p:txBody>
          <a:bodyPr wrap="square" rtlCol="0">
            <a:spAutoFit/>
          </a:bodyPr>
          <a:lstStyle/>
          <a:p>
            <a:r>
              <a:rPr kumimoji="1" lang="en-US" altLang="ja-JP" sz="3200" dirty="0">
                <a:latin typeface="+mj-ea"/>
                <a:ea typeface="+mj-ea"/>
              </a:rPr>
              <a:t>【</a:t>
            </a:r>
            <a:r>
              <a:rPr kumimoji="1" lang="ja-JP" altLang="en-US" sz="3200" dirty="0">
                <a:latin typeface="+mj-ea"/>
                <a:ea typeface="+mj-ea"/>
              </a:rPr>
              <a:t>郵便</a:t>
            </a:r>
            <a:r>
              <a:rPr kumimoji="1" lang="en-US" altLang="ja-JP" sz="3200" dirty="0">
                <a:latin typeface="+mj-ea"/>
                <a:ea typeface="+mj-ea"/>
              </a:rPr>
              <a:t>】</a:t>
            </a:r>
            <a:r>
              <a:rPr kumimoji="1" lang="ja-JP" altLang="en-US" sz="3200" dirty="0">
                <a:latin typeface="+mj-ea"/>
                <a:ea typeface="+mj-ea"/>
              </a:rPr>
              <a:t>住所がないと荷物が届かない。</a:t>
            </a:r>
            <a:endParaRPr lang="en-US" altLang="ja-JP" sz="3200" dirty="0">
              <a:latin typeface="+mj-ea"/>
              <a:ea typeface="+mj-ea"/>
            </a:endParaRPr>
          </a:p>
          <a:p>
            <a:r>
              <a:rPr lang="en-US" altLang="ja-JP" sz="3200" dirty="0">
                <a:latin typeface="+mj-ea"/>
                <a:ea typeface="+mj-ea"/>
              </a:rPr>
              <a:t>【</a:t>
            </a:r>
            <a:r>
              <a:rPr lang="ja-JP" altLang="en-US" sz="3200" dirty="0">
                <a:latin typeface="+mj-ea"/>
                <a:ea typeface="+mj-ea"/>
              </a:rPr>
              <a:t>インターネット</a:t>
            </a:r>
            <a:r>
              <a:rPr lang="en-US" altLang="ja-JP" sz="3200" dirty="0">
                <a:latin typeface="+mj-ea"/>
                <a:ea typeface="+mj-ea"/>
              </a:rPr>
              <a:t>】</a:t>
            </a:r>
          </a:p>
          <a:p>
            <a:r>
              <a:rPr lang="en-US" altLang="ja-JP" sz="3200" dirty="0">
                <a:latin typeface="+mj-ea"/>
                <a:ea typeface="+mj-ea"/>
              </a:rPr>
              <a:t>IP</a:t>
            </a:r>
            <a:r>
              <a:rPr lang="ja-JP" altLang="en-US" sz="3200" dirty="0">
                <a:latin typeface="+mj-ea"/>
                <a:ea typeface="+mj-ea"/>
              </a:rPr>
              <a:t>アドレスがないと情報を送れない・受け取れない。</a:t>
            </a:r>
            <a:endParaRPr kumimoji="1" lang="ja-JP" altLang="en-US" sz="3200" dirty="0">
              <a:latin typeface="+mj-ea"/>
              <a:ea typeface="+mj-ea"/>
            </a:endParaRPr>
          </a:p>
        </p:txBody>
      </p:sp>
      <p:pic>
        <p:nvPicPr>
          <p:cNvPr id="44" name="図 43"/>
          <p:cNvPicPr>
            <a:picLocks noChangeAspect="1"/>
          </p:cNvPicPr>
          <p:nvPr/>
        </p:nvPicPr>
        <p:blipFill>
          <a:blip r:embed="rId3"/>
          <a:stretch>
            <a:fillRect/>
          </a:stretch>
        </p:blipFill>
        <p:spPr>
          <a:xfrm>
            <a:off x="5628229" y="4236874"/>
            <a:ext cx="2346330" cy="1844409"/>
          </a:xfrm>
          <a:prstGeom prst="rect">
            <a:avLst/>
          </a:prstGeom>
        </p:spPr>
      </p:pic>
      <p:sp>
        <p:nvSpPr>
          <p:cNvPr id="46" name="テキスト ボックス 45"/>
          <p:cNvSpPr txBox="1"/>
          <p:nvPr/>
        </p:nvSpPr>
        <p:spPr>
          <a:xfrm>
            <a:off x="4458788" y="3749395"/>
            <a:ext cx="4685212" cy="523220"/>
          </a:xfrm>
          <a:prstGeom prst="rect">
            <a:avLst/>
          </a:prstGeom>
          <a:noFill/>
        </p:spPr>
        <p:txBody>
          <a:bodyPr wrap="square" rtlCol="0">
            <a:spAutoFit/>
          </a:bodyPr>
          <a:lstStyle/>
          <a:p>
            <a:pPr algn="ctr"/>
            <a:r>
              <a:rPr kumimoji="1" lang="ja-JP" altLang="en-US" sz="2800" dirty="0">
                <a:latin typeface="+mj-ea"/>
                <a:ea typeface="+mj-ea"/>
              </a:rPr>
              <a:t>◯◯県△△市</a:t>
            </a:r>
            <a:r>
              <a:rPr kumimoji="1" lang="en-US" altLang="ja-JP" sz="2800" dirty="0">
                <a:latin typeface="+mj-ea"/>
                <a:ea typeface="+mj-ea"/>
              </a:rPr>
              <a:t>××</a:t>
            </a:r>
            <a:r>
              <a:rPr kumimoji="1" lang="ja-JP" altLang="en-US" sz="2800" dirty="0">
                <a:latin typeface="+mj-ea"/>
                <a:ea typeface="+mj-ea"/>
              </a:rPr>
              <a:t>番地</a:t>
            </a:r>
            <a:r>
              <a:rPr kumimoji="1" lang="en-US" altLang="ja-JP" sz="2800" dirty="0">
                <a:latin typeface="+mj-ea"/>
                <a:ea typeface="+mj-ea"/>
              </a:rPr>
              <a:t>-×××</a:t>
            </a:r>
            <a:endParaRPr kumimoji="1" lang="ja-JP" altLang="en-US" sz="2800" dirty="0">
              <a:latin typeface="+mj-ea"/>
              <a:ea typeface="+mj-ea"/>
            </a:endParaRPr>
          </a:p>
        </p:txBody>
      </p:sp>
      <p:pic>
        <p:nvPicPr>
          <p:cNvPr id="9" name="図 8"/>
          <p:cNvPicPr>
            <a:picLocks noChangeAspect="1"/>
          </p:cNvPicPr>
          <p:nvPr/>
        </p:nvPicPr>
        <p:blipFill>
          <a:blip r:embed="rId4"/>
          <a:stretch>
            <a:fillRect/>
          </a:stretch>
        </p:blipFill>
        <p:spPr>
          <a:xfrm>
            <a:off x="983361" y="4221842"/>
            <a:ext cx="2371550" cy="1859441"/>
          </a:xfrm>
          <a:prstGeom prst="rect">
            <a:avLst/>
          </a:prstGeom>
        </p:spPr>
      </p:pic>
      <p:pic>
        <p:nvPicPr>
          <p:cNvPr id="10" name="図 9"/>
          <p:cNvPicPr>
            <a:picLocks noChangeAspect="1"/>
          </p:cNvPicPr>
          <p:nvPr/>
        </p:nvPicPr>
        <p:blipFill>
          <a:blip r:embed="rId5"/>
          <a:stretch>
            <a:fillRect/>
          </a:stretch>
        </p:blipFill>
        <p:spPr>
          <a:xfrm>
            <a:off x="1522904" y="4765251"/>
            <a:ext cx="1292464" cy="1091279"/>
          </a:xfrm>
          <a:prstGeom prst="rect">
            <a:avLst/>
          </a:prstGeom>
        </p:spPr>
      </p:pic>
    </p:spTree>
    <p:extLst>
      <p:ext uri="{BB962C8B-B14F-4D97-AF65-F5344CB8AC3E}">
        <p14:creationId xmlns:p14="http://schemas.microsoft.com/office/powerpoint/2010/main" val="290728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77778E-6 4.44444E-6 L 0.50573 0.00416 " pathEditMode="relative" rAng="0" ptsTypes="AA">
                                      <p:cBhvr>
                                        <p:cTn id="6" dur="2000" fill="hold"/>
                                        <p:tgtEl>
                                          <p:spTgt spid="10"/>
                                        </p:tgtEl>
                                        <p:attrNameLst>
                                          <p:attrName>ppt_x</p:attrName>
                                          <p:attrName>ppt_y</p:attrName>
                                        </p:attrNameLst>
                                      </p:cBhvr>
                                      <p:rCtr x="25278" y="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インターネット上の住所</a:t>
            </a:r>
            <a:endParaRPr kumimoji="1" lang="ja-JP" altLang="en-US" dirty="0"/>
          </a:p>
        </p:txBody>
      </p:sp>
      <p:pic>
        <p:nvPicPr>
          <p:cNvPr id="5" name="図 4"/>
          <p:cNvPicPr>
            <a:picLocks noChangeAspect="1"/>
          </p:cNvPicPr>
          <p:nvPr/>
        </p:nvPicPr>
        <p:blipFill>
          <a:blip r:embed="rId3"/>
          <a:stretch>
            <a:fillRect/>
          </a:stretch>
        </p:blipFill>
        <p:spPr>
          <a:xfrm>
            <a:off x="619971" y="1538530"/>
            <a:ext cx="7553599" cy="4645555"/>
          </a:xfrm>
          <a:prstGeom prst="rect">
            <a:avLst/>
          </a:prstGeom>
        </p:spPr>
      </p:pic>
    </p:spTree>
    <p:extLst>
      <p:ext uri="{BB962C8B-B14F-4D97-AF65-F5344CB8AC3E}">
        <p14:creationId xmlns:p14="http://schemas.microsoft.com/office/powerpoint/2010/main" val="2389682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541976" y="2025680"/>
            <a:ext cx="7886701" cy="4351338"/>
          </a:xfrm>
        </p:spPr>
        <p:txBody>
          <a:bodyPr>
            <a:normAutofit/>
          </a:bodyPr>
          <a:lstStyle/>
          <a:p>
            <a:pPr marL="0" indent="0" algn="ctr">
              <a:buNone/>
            </a:pPr>
            <a:r>
              <a:rPr lang="en-US" altLang="ja-JP" sz="5400" dirty="0">
                <a:latin typeface="+mj-ea"/>
                <a:ea typeface="+mj-ea"/>
              </a:rPr>
              <a:t>000.000.00.×××</a:t>
            </a:r>
          </a:p>
          <a:p>
            <a:pPr marL="0" indent="0" algn="ctr">
              <a:buNone/>
            </a:pPr>
            <a:r>
              <a:rPr lang="ja-JP" altLang="en-US" sz="5400" dirty="0">
                <a:latin typeface="+mj-ea"/>
                <a:ea typeface="+mj-ea"/>
              </a:rPr>
              <a:t>↓</a:t>
            </a:r>
          </a:p>
          <a:p>
            <a:pPr marL="0" indent="0" algn="ctr">
              <a:buNone/>
            </a:pPr>
            <a:r>
              <a:rPr lang="en-US" altLang="ja-JP" sz="5400" dirty="0">
                <a:latin typeface="+mj-ea"/>
                <a:ea typeface="+mj-ea"/>
              </a:rPr>
              <a:t>ipa.oo.jp</a:t>
            </a:r>
            <a:endParaRPr kumimoji="1" lang="ja-JP" altLang="en-US" sz="5400" dirty="0">
              <a:latin typeface="+mj-ea"/>
              <a:ea typeface="+mj-ea"/>
            </a:endParaRPr>
          </a:p>
        </p:txBody>
      </p:sp>
      <p:sp>
        <p:nvSpPr>
          <p:cNvPr id="4" name="タイトル 3"/>
          <p:cNvSpPr>
            <a:spLocks noGrp="1"/>
          </p:cNvSpPr>
          <p:nvPr>
            <p:ph type="title"/>
          </p:nvPr>
        </p:nvSpPr>
        <p:spPr/>
        <p:txBody>
          <a:bodyPr>
            <a:noAutofit/>
          </a:bodyPr>
          <a:lstStyle/>
          <a:p>
            <a:r>
              <a:rPr kumimoji="1" lang="ja-JP" altLang="en-US" dirty="0">
                <a:latin typeface="+mj-ea"/>
              </a:rPr>
              <a:t>インターネット上の住所</a:t>
            </a:r>
          </a:p>
        </p:txBody>
      </p:sp>
      <p:sp>
        <p:nvSpPr>
          <p:cNvPr id="6" name="テキスト ボックス 5"/>
          <p:cNvSpPr txBox="1"/>
          <p:nvPr/>
        </p:nvSpPr>
        <p:spPr>
          <a:xfrm>
            <a:off x="763753" y="4572188"/>
            <a:ext cx="8556093" cy="1200329"/>
          </a:xfrm>
          <a:prstGeom prst="rect">
            <a:avLst/>
          </a:prstGeom>
          <a:noFill/>
        </p:spPr>
        <p:txBody>
          <a:bodyPr wrap="square" rtlCol="0">
            <a:spAutoFit/>
          </a:bodyPr>
          <a:lstStyle/>
          <a:p>
            <a:r>
              <a:rPr kumimoji="1" lang="ja-JP" altLang="en-US" sz="3600" dirty="0">
                <a:solidFill>
                  <a:srgbClr val="FF0000"/>
                </a:solidFill>
                <a:latin typeface="+mj-ea"/>
                <a:ea typeface="+mj-ea"/>
              </a:rPr>
              <a:t>ドメイン名＝</a:t>
            </a:r>
            <a:r>
              <a:rPr kumimoji="1" lang="en-US" altLang="ja-JP" sz="3600" dirty="0">
                <a:solidFill>
                  <a:srgbClr val="FF0000"/>
                </a:solidFill>
                <a:latin typeface="+mj-ea"/>
                <a:ea typeface="+mj-ea"/>
              </a:rPr>
              <a:t>IP</a:t>
            </a:r>
            <a:r>
              <a:rPr kumimoji="1" lang="ja-JP" altLang="en-US" sz="3600" dirty="0">
                <a:solidFill>
                  <a:srgbClr val="FF0000"/>
                </a:solidFill>
                <a:latin typeface="+mj-ea"/>
                <a:ea typeface="+mj-ea"/>
              </a:rPr>
              <a:t>アドレスを人間が</a:t>
            </a:r>
            <a:endParaRPr kumimoji="1" lang="en-US" altLang="ja-JP" sz="3600" dirty="0">
              <a:solidFill>
                <a:srgbClr val="FF0000"/>
              </a:solidFill>
              <a:latin typeface="+mj-ea"/>
              <a:ea typeface="+mj-ea"/>
            </a:endParaRPr>
          </a:p>
          <a:p>
            <a:r>
              <a:rPr kumimoji="1" lang="ja-JP" altLang="en-US" sz="3600" dirty="0">
                <a:solidFill>
                  <a:srgbClr val="FF0000"/>
                </a:solidFill>
                <a:latin typeface="+mj-ea"/>
                <a:ea typeface="+mj-ea"/>
              </a:rPr>
              <a:t>理解しやすいように置き換えたもの。</a:t>
            </a:r>
          </a:p>
        </p:txBody>
      </p:sp>
      <p:sp>
        <p:nvSpPr>
          <p:cNvPr id="2" name="正方形/長方形 1"/>
          <p:cNvSpPr/>
          <p:nvPr/>
        </p:nvSpPr>
        <p:spPr>
          <a:xfrm>
            <a:off x="541976" y="1625570"/>
            <a:ext cx="7709026" cy="400110"/>
          </a:xfrm>
          <a:prstGeom prst="rect">
            <a:avLst/>
          </a:prstGeom>
        </p:spPr>
        <p:txBody>
          <a:bodyPr wrap="square">
            <a:spAutoFit/>
          </a:bodyPr>
          <a:lstStyle/>
          <a:p>
            <a:r>
              <a:rPr lang="en-US" altLang="ja-JP" sz="2000" dirty="0"/>
              <a:t>IP</a:t>
            </a:r>
            <a:r>
              <a:rPr lang="ja-JP" altLang="en-US" sz="2000" dirty="0"/>
              <a:t>アドレスは人間には理解しにくいためドメイン名が使われる。</a:t>
            </a:r>
          </a:p>
        </p:txBody>
      </p:sp>
    </p:spTree>
    <p:extLst>
      <p:ext uri="{BB962C8B-B14F-4D97-AF65-F5344CB8AC3E}">
        <p14:creationId xmlns:p14="http://schemas.microsoft.com/office/powerpoint/2010/main" val="8320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インターネット上の住所</a:t>
            </a:r>
          </a:p>
        </p:txBody>
      </p:sp>
      <p:sp>
        <p:nvSpPr>
          <p:cNvPr id="7" name="正方形/長方形 6"/>
          <p:cNvSpPr/>
          <p:nvPr/>
        </p:nvSpPr>
        <p:spPr>
          <a:xfrm>
            <a:off x="4751614" y="2465342"/>
            <a:ext cx="2460171" cy="758542"/>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rgbClr val="FF0000"/>
                </a:solidFill>
              </a:rPr>
              <a:t>ドメイン名</a:t>
            </a:r>
            <a:endParaRPr kumimoji="1" lang="ja-JP" altLang="en-US" dirty="0">
              <a:solidFill>
                <a:srgbClr val="FF0000"/>
              </a:solidFill>
            </a:endParaRPr>
          </a:p>
        </p:txBody>
      </p:sp>
      <p:pic>
        <p:nvPicPr>
          <p:cNvPr id="14" name="図 13"/>
          <p:cNvPicPr>
            <a:picLocks noChangeAspect="1"/>
          </p:cNvPicPr>
          <p:nvPr/>
        </p:nvPicPr>
        <p:blipFill>
          <a:blip r:embed="rId3"/>
          <a:stretch>
            <a:fillRect/>
          </a:stretch>
        </p:blipFill>
        <p:spPr>
          <a:xfrm>
            <a:off x="2358189" y="3000042"/>
            <a:ext cx="5631465" cy="3453738"/>
          </a:xfrm>
          <a:prstGeom prst="rect">
            <a:avLst/>
          </a:prstGeom>
        </p:spPr>
      </p:pic>
      <p:pic>
        <p:nvPicPr>
          <p:cNvPr id="5" name="図 4"/>
          <p:cNvPicPr>
            <a:picLocks noChangeAspect="1"/>
          </p:cNvPicPr>
          <p:nvPr/>
        </p:nvPicPr>
        <p:blipFill>
          <a:blip r:embed="rId4"/>
          <a:stretch>
            <a:fillRect/>
          </a:stretch>
        </p:blipFill>
        <p:spPr>
          <a:xfrm>
            <a:off x="1081448" y="1538670"/>
            <a:ext cx="6291617" cy="926672"/>
          </a:xfrm>
          <a:prstGeom prst="rect">
            <a:avLst/>
          </a:prstGeom>
        </p:spPr>
      </p:pic>
    </p:spTree>
    <p:extLst>
      <p:ext uri="{BB962C8B-B14F-4D97-AF65-F5344CB8AC3E}">
        <p14:creationId xmlns:p14="http://schemas.microsoft.com/office/powerpoint/2010/main" val="428250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8649" y="1825625"/>
            <a:ext cx="8232322" cy="4351338"/>
          </a:xfrm>
        </p:spPr>
        <p:txBody>
          <a:bodyPr>
            <a:normAutofit/>
          </a:bodyPr>
          <a:lstStyle/>
          <a:p>
            <a:pPr marL="0" indent="0">
              <a:buNone/>
            </a:pPr>
            <a:r>
              <a:rPr kumimoji="1" lang="ja-JP" altLang="en-US" sz="7200" dirty="0">
                <a:latin typeface="+mj-ea"/>
                <a:ea typeface="+mj-ea"/>
              </a:rPr>
              <a:t>情報はどのように送られる？</a:t>
            </a:r>
          </a:p>
        </p:txBody>
      </p:sp>
      <p:sp>
        <p:nvSpPr>
          <p:cNvPr id="4" name="タイトル 3"/>
          <p:cNvSpPr>
            <a:spLocks noGrp="1"/>
          </p:cNvSpPr>
          <p:nvPr>
            <p:ph type="title"/>
          </p:nvPr>
        </p:nvSpPr>
        <p:spPr/>
        <p:txBody>
          <a:bodyPr/>
          <a:lstStyle/>
          <a:p>
            <a:r>
              <a:rPr kumimoji="1" lang="ja-JP" altLang="en-US" dirty="0"/>
              <a:t>考えてみよう</a:t>
            </a:r>
          </a:p>
        </p:txBody>
      </p:sp>
      <p:pic>
        <p:nvPicPr>
          <p:cNvPr id="8" name="図 7"/>
          <p:cNvPicPr>
            <a:picLocks noChangeAspect="1"/>
          </p:cNvPicPr>
          <p:nvPr/>
        </p:nvPicPr>
        <p:blipFill>
          <a:blip r:embed="rId3"/>
          <a:stretch>
            <a:fillRect/>
          </a:stretch>
        </p:blipFill>
        <p:spPr>
          <a:xfrm>
            <a:off x="3086345" y="4192882"/>
            <a:ext cx="2600376" cy="2173084"/>
          </a:xfrm>
          <a:prstGeom prst="rect">
            <a:avLst/>
          </a:prstGeom>
        </p:spPr>
      </p:pic>
    </p:spTree>
    <p:extLst>
      <p:ext uri="{BB962C8B-B14F-4D97-AF65-F5344CB8AC3E}">
        <p14:creationId xmlns:p14="http://schemas.microsoft.com/office/powerpoint/2010/main" val="1338020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p:txBody>
          <a:bodyPr/>
          <a:lstStyle/>
          <a:p>
            <a:r>
              <a:rPr lang="ja-JP" altLang="en-US" sz="4400" dirty="0">
                <a:latin typeface="+mj-ea"/>
                <a:ea typeface="+mj-ea"/>
              </a:rPr>
              <a:t>コンピュータが扱えるのは</a:t>
            </a:r>
            <a:br>
              <a:rPr lang="en-US" altLang="ja-JP" sz="4400" dirty="0">
                <a:latin typeface="+mj-ea"/>
                <a:ea typeface="+mj-ea"/>
              </a:rPr>
            </a:br>
            <a:r>
              <a:rPr lang="en-US" altLang="ja-JP" sz="4400" dirty="0">
                <a:latin typeface="+mj-ea"/>
                <a:ea typeface="+mj-ea"/>
              </a:rPr>
              <a:t>”0”</a:t>
            </a:r>
            <a:r>
              <a:rPr lang="ja-JP" altLang="en-US" sz="4400" dirty="0">
                <a:latin typeface="+mj-ea"/>
                <a:ea typeface="+mj-ea"/>
              </a:rPr>
              <a:t>と</a:t>
            </a:r>
            <a:r>
              <a:rPr lang="en-US" altLang="ja-JP" sz="4400" dirty="0">
                <a:latin typeface="+mj-ea"/>
                <a:ea typeface="+mj-ea"/>
              </a:rPr>
              <a:t>”1”</a:t>
            </a:r>
            <a:r>
              <a:rPr lang="ja-JP" altLang="en-US" sz="4400" dirty="0">
                <a:latin typeface="+mj-ea"/>
                <a:ea typeface="+mj-ea"/>
              </a:rPr>
              <a:t>だけ。</a:t>
            </a:r>
            <a:endParaRPr lang="en-US" altLang="ja-JP" sz="4400" dirty="0">
              <a:latin typeface="+mj-ea"/>
              <a:ea typeface="+mj-ea"/>
            </a:endParaRPr>
          </a:p>
          <a:p>
            <a:r>
              <a:rPr kumimoji="1" lang="ja-JP" altLang="en-US" sz="4400" dirty="0">
                <a:latin typeface="+mj-ea"/>
                <a:ea typeface="+mj-ea"/>
              </a:rPr>
              <a:t>文字、音声、画像等の情報はコンピュータ内部で</a:t>
            </a:r>
            <a:r>
              <a:rPr kumimoji="1" lang="en-US" altLang="ja-JP" sz="4400" dirty="0">
                <a:latin typeface="+mj-ea"/>
                <a:ea typeface="+mj-ea"/>
              </a:rPr>
              <a:t>0</a:t>
            </a:r>
            <a:r>
              <a:rPr kumimoji="1" lang="ja-JP" altLang="en-US" sz="4400" dirty="0">
                <a:latin typeface="+mj-ea"/>
                <a:ea typeface="+mj-ea"/>
              </a:rPr>
              <a:t>と</a:t>
            </a:r>
            <a:r>
              <a:rPr kumimoji="1" lang="en-US" altLang="ja-JP" sz="4400" dirty="0">
                <a:latin typeface="+mj-ea"/>
                <a:ea typeface="+mj-ea"/>
              </a:rPr>
              <a:t>1</a:t>
            </a:r>
            <a:r>
              <a:rPr kumimoji="1" lang="ja-JP" altLang="en-US" sz="4400" dirty="0">
                <a:latin typeface="+mj-ea"/>
                <a:ea typeface="+mj-ea"/>
              </a:rPr>
              <a:t>を組み合わせたデジタルデー</a:t>
            </a:r>
            <a:r>
              <a:rPr lang="ja-JP" altLang="en-US" sz="4400" dirty="0">
                <a:latin typeface="+mj-ea"/>
                <a:ea typeface="+mj-ea"/>
              </a:rPr>
              <a:t>タに置き換えている。</a:t>
            </a:r>
            <a:endParaRPr lang="en-US" altLang="ja-JP" sz="4400" dirty="0">
              <a:latin typeface="+mj-ea"/>
              <a:ea typeface="+mj-ea"/>
            </a:endParaRPr>
          </a:p>
          <a:p>
            <a:pPr marL="0" indent="0">
              <a:buNone/>
            </a:pPr>
            <a:endParaRPr kumimoji="1" lang="en-US" altLang="ja-JP" dirty="0">
              <a:latin typeface="+mj-ea"/>
              <a:ea typeface="+mj-ea"/>
            </a:endParaRPr>
          </a:p>
        </p:txBody>
      </p:sp>
      <p:sp>
        <p:nvSpPr>
          <p:cNvPr id="2" name="タイトル 1"/>
          <p:cNvSpPr>
            <a:spLocks noGrp="1"/>
          </p:cNvSpPr>
          <p:nvPr>
            <p:ph type="title"/>
          </p:nvPr>
        </p:nvSpPr>
        <p:spPr/>
        <p:txBody>
          <a:bodyPr/>
          <a:lstStyle/>
          <a:p>
            <a:r>
              <a:rPr kumimoji="1" lang="ja-JP" altLang="en-US" dirty="0"/>
              <a:t>情報は</a:t>
            </a:r>
            <a:r>
              <a:rPr kumimoji="1" lang="en-US" altLang="ja-JP" dirty="0"/>
              <a:t>0</a:t>
            </a:r>
            <a:r>
              <a:rPr kumimoji="1" lang="ja-JP" altLang="en-US" dirty="0"/>
              <a:t>と</a:t>
            </a:r>
            <a:r>
              <a:rPr kumimoji="1" lang="en-US" altLang="ja-JP" dirty="0"/>
              <a:t>1</a:t>
            </a:r>
            <a:r>
              <a:rPr kumimoji="1" lang="ja-JP" altLang="en-US" dirty="0" err="1"/>
              <a:t>で</a:t>
            </a:r>
            <a:r>
              <a:rPr kumimoji="1" lang="ja-JP" altLang="en-US" dirty="0"/>
              <a:t>できている</a:t>
            </a:r>
          </a:p>
        </p:txBody>
      </p:sp>
    </p:spTree>
    <p:extLst>
      <p:ext uri="{BB962C8B-B14F-4D97-AF65-F5344CB8AC3E}">
        <p14:creationId xmlns:p14="http://schemas.microsoft.com/office/powerpoint/2010/main" val="1807449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251010" y="1300524"/>
            <a:ext cx="7886701" cy="4351338"/>
          </a:xfrm>
        </p:spPr>
        <p:txBody>
          <a:bodyPr>
            <a:normAutofit/>
          </a:bodyPr>
          <a:lstStyle/>
          <a:p>
            <a:pPr marL="0" indent="0">
              <a:buNone/>
            </a:pPr>
            <a:r>
              <a:rPr lang="ja-JP" altLang="en-US" sz="3600" dirty="0">
                <a:latin typeface="+mj-ea"/>
                <a:ea typeface="+mj-ea"/>
              </a:rPr>
              <a:t>例えば下の表では「</a:t>
            </a:r>
            <a:r>
              <a:rPr lang="en-US" altLang="ja-JP" sz="3600" dirty="0">
                <a:latin typeface="+mj-ea"/>
                <a:ea typeface="+mj-ea"/>
              </a:rPr>
              <a:t>A</a:t>
            </a:r>
            <a:r>
              <a:rPr lang="ja-JP" altLang="en-US" sz="3600" dirty="0">
                <a:latin typeface="+mj-ea"/>
                <a:ea typeface="+mj-ea"/>
              </a:rPr>
              <a:t>」という文字は</a:t>
            </a:r>
            <a:br>
              <a:rPr lang="en-US" altLang="ja-JP" sz="3600" dirty="0">
                <a:latin typeface="+mj-ea"/>
                <a:ea typeface="+mj-ea"/>
              </a:rPr>
            </a:br>
            <a:r>
              <a:rPr lang="ja-JP" altLang="en-US" sz="3600" dirty="0">
                <a:latin typeface="+mj-ea"/>
                <a:ea typeface="+mj-ea"/>
              </a:rPr>
              <a:t>「</a:t>
            </a:r>
            <a:r>
              <a:rPr lang="en-US" altLang="ja-JP" sz="3600" dirty="0">
                <a:latin typeface="+mj-ea"/>
                <a:ea typeface="+mj-ea"/>
              </a:rPr>
              <a:t>1000001</a:t>
            </a:r>
            <a:r>
              <a:rPr lang="ja-JP" altLang="en-US" sz="3600" dirty="0">
                <a:latin typeface="+mj-ea"/>
                <a:ea typeface="+mj-ea"/>
              </a:rPr>
              <a:t>」と表現する。</a:t>
            </a:r>
          </a:p>
          <a:p>
            <a:endParaRPr kumimoji="1" lang="ja-JP" altLang="en-US" dirty="0">
              <a:latin typeface="+mj-ea"/>
              <a:ea typeface="+mj-ea"/>
            </a:endParaRPr>
          </a:p>
        </p:txBody>
      </p:sp>
      <p:sp>
        <p:nvSpPr>
          <p:cNvPr id="2" name="タイトル 1"/>
          <p:cNvSpPr>
            <a:spLocks noGrp="1"/>
          </p:cNvSpPr>
          <p:nvPr>
            <p:ph type="title"/>
          </p:nvPr>
        </p:nvSpPr>
        <p:spPr/>
        <p:txBody>
          <a:bodyPr/>
          <a:lstStyle/>
          <a:p>
            <a:r>
              <a:rPr kumimoji="1" lang="ja-JP" altLang="en-US" dirty="0">
                <a:latin typeface="+mj-ea"/>
              </a:rPr>
              <a:t>文字コード表</a:t>
            </a:r>
            <a:endParaRPr lang="ja-JP" altLang="en-US" dirty="0">
              <a:latin typeface="+mj-ea"/>
            </a:endParaRPr>
          </a:p>
        </p:txBody>
      </p:sp>
      <p:pic>
        <p:nvPicPr>
          <p:cNvPr id="6" name="図 5"/>
          <p:cNvPicPr>
            <a:picLocks noChangeAspect="1"/>
          </p:cNvPicPr>
          <p:nvPr/>
        </p:nvPicPr>
        <p:blipFill>
          <a:blip r:embed="rId3"/>
          <a:stretch>
            <a:fillRect/>
          </a:stretch>
        </p:blipFill>
        <p:spPr>
          <a:xfrm>
            <a:off x="1432233" y="2293303"/>
            <a:ext cx="6279535" cy="3953552"/>
          </a:xfrm>
          <a:prstGeom prst="rect">
            <a:avLst/>
          </a:prstGeom>
        </p:spPr>
      </p:pic>
      <p:sp>
        <p:nvSpPr>
          <p:cNvPr id="4" name="正方形/長方形 3"/>
          <p:cNvSpPr/>
          <p:nvPr/>
        </p:nvSpPr>
        <p:spPr>
          <a:xfrm>
            <a:off x="7940482" y="6313761"/>
            <a:ext cx="952505" cy="369332"/>
          </a:xfrm>
          <a:prstGeom prst="rect">
            <a:avLst/>
          </a:prstGeom>
        </p:spPr>
        <p:txBody>
          <a:bodyPr wrap="none">
            <a:spAutoFit/>
          </a:bodyPr>
          <a:lstStyle/>
          <a:p>
            <a:r>
              <a:rPr lang="en-US" altLang="ja-JP" dirty="0"/>
              <a:t>ASCII</a:t>
            </a:r>
            <a:r>
              <a:rPr lang="ja-JP" altLang="en-US" dirty="0"/>
              <a:t>表</a:t>
            </a:r>
          </a:p>
        </p:txBody>
      </p:sp>
    </p:spTree>
    <p:extLst>
      <p:ext uri="{BB962C8B-B14F-4D97-AF65-F5344CB8AC3E}">
        <p14:creationId xmlns:p14="http://schemas.microsoft.com/office/powerpoint/2010/main" val="3773545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latin typeface="+mj-ea"/>
              </a:rPr>
              <a:t>話した言葉はその場限りでも</a:t>
            </a:r>
            <a:endParaRPr kumimoji="1" lang="ja-JP" altLang="en-US" dirty="0">
              <a:latin typeface="+mj-ea"/>
            </a:endParaRPr>
          </a:p>
        </p:txBody>
      </p:sp>
      <p:sp>
        <p:nvSpPr>
          <p:cNvPr id="5" name="タイトル 3"/>
          <p:cNvSpPr txBox="1">
            <a:spLocks/>
          </p:cNvSpPr>
          <p:nvPr/>
        </p:nvSpPr>
        <p:spPr>
          <a:xfrm>
            <a:off x="558981" y="5281115"/>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latin typeface="+mj-ea"/>
              </a:rPr>
              <a:t>デジタルデータは残る。</a:t>
            </a: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4311" y="1690689"/>
            <a:ext cx="1467055" cy="1276528"/>
          </a:xfrm>
          <a:prstGeom prst="rect">
            <a:avLst/>
          </a:prstGeom>
        </p:spPr>
      </p:pic>
      <p:sp>
        <p:nvSpPr>
          <p:cNvPr id="8" name="角丸四角形吹き出し 7"/>
          <p:cNvSpPr/>
          <p:nvPr/>
        </p:nvSpPr>
        <p:spPr>
          <a:xfrm>
            <a:off x="3370217" y="1515250"/>
            <a:ext cx="3396343" cy="1313768"/>
          </a:xfrm>
          <a:prstGeom prst="wedgeRoundRectCallout">
            <a:avLst>
              <a:gd name="adj1" fmla="val -72884"/>
              <a:gd name="adj2" fmla="val 4167"/>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mj-ea"/>
                <a:ea typeface="+mj-ea"/>
              </a:rPr>
              <a:t>うざい。</a:t>
            </a:r>
          </a:p>
        </p:txBody>
      </p:sp>
      <p:sp>
        <p:nvSpPr>
          <p:cNvPr id="11" name="角丸四角形吹き出し 10"/>
          <p:cNvSpPr/>
          <p:nvPr/>
        </p:nvSpPr>
        <p:spPr>
          <a:xfrm>
            <a:off x="3370217" y="3029073"/>
            <a:ext cx="3980943" cy="2328900"/>
          </a:xfrm>
          <a:prstGeom prst="wedgeRoundRectCallout">
            <a:avLst>
              <a:gd name="adj1" fmla="val -65239"/>
              <a:gd name="adj2" fmla="val 7906"/>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3200" dirty="0">
                <a:solidFill>
                  <a:schemeClr val="tx1"/>
                </a:solidFill>
                <a:latin typeface="+mj-ea"/>
                <a:ea typeface="+mj-ea"/>
              </a:rPr>
              <a:t>11000001000110 11000001010110 11000001000100</a:t>
            </a:r>
          </a:p>
        </p:txBody>
      </p:sp>
      <p:pic>
        <p:nvPicPr>
          <p:cNvPr id="2" name="図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3207" y="3248627"/>
            <a:ext cx="1402784" cy="2170687"/>
          </a:xfrm>
          <a:prstGeom prst="rect">
            <a:avLst/>
          </a:prstGeom>
        </p:spPr>
      </p:pic>
    </p:spTree>
    <p:extLst>
      <p:ext uri="{BB962C8B-B14F-4D97-AF65-F5344CB8AC3E}">
        <p14:creationId xmlns:p14="http://schemas.microsoft.com/office/powerpoint/2010/main" val="354062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marL="0" indent="0" algn="r">
              <a:lnSpc>
                <a:spcPct val="100000"/>
              </a:lnSpc>
              <a:spcBef>
                <a:spcPts val="600"/>
              </a:spcBef>
              <a:buNone/>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marL="0" indent="0">
              <a:lnSpc>
                <a:spcPct val="100000"/>
              </a:lnSpc>
              <a:spcBef>
                <a:spcPts val="600"/>
              </a:spcBef>
              <a:buNone/>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8649" y="1825625"/>
            <a:ext cx="8423911" cy="4405358"/>
          </a:xfrm>
        </p:spPr>
        <p:txBody>
          <a:bodyPr>
            <a:normAutofit fontScale="92500" lnSpcReduction="10000"/>
          </a:bodyPr>
          <a:lstStyle/>
          <a:p>
            <a:r>
              <a:rPr kumimoji="1" lang="ja-JP" altLang="en-US" sz="4000" dirty="0">
                <a:latin typeface="+mj-ea"/>
                <a:ea typeface="+mj-ea"/>
              </a:rPr>
              <a:t>デジタルデータはコピーが容易。</a:t>
            </a:r>
            <a:endParaRPr kumimoji="1" lang="en-US" altLang="ja-JP" sz="4000" dirty="0">
              <a:latin typeface="+mj-ea"/>
              <a:ea typeface="+mj-ea"/>
            </a:endParaRPr>
          </a:p>
          <a:p>
            <a:endParaRPr lang="en-US" altLang="ja-JP" sz="4000" dirty="0">
              <a:latin typeface="+mj-ea"/>
              <a:ea typeface="+mj-ea"/>
            </a:endParaRPr>
          </a:p>
          <a:p>
            <a:r>
              <a:rPr kumimoji="1" lang="ja-JP" altLang="en-US" sz="4000" dirty="0">
                <a:latin typeface="+mj-ea"/>
                <a:ea typeface="+mj-ea"/>
              </a:rPr>
              <a:t>デジタルデータは劣化しない。</a:t>
            </a:r>
            <a:endParaRPr kumimoji="1" lang="en-US" altLang="ja-JP" sz="4000" dirty="0">
              <a:latin typeface="+mj-ea"/>
              <a:ea typeface="+mj-ea"/>
            </a:endParaRPr>
          </a:p>
          <a:p>
            <a:pPr marL="0" indent="0">
              <a:buNone/>
            </a:pPr>
            <a:r>
              <a:rPr lang="ja-JP" altLang="en-US" sz="4000" dirty="0">
                <a:latin typeface="+mj-ea"/>
              </a:rPr>
              <a:t>（広がって、残る可能性がある。）</a:t>
            </a:r>
            <a:endParaRPr lang="en-US" altLang="ja-JP" sz="4000" dirty="0">
              <a:latin typeface="+mj-ea"/>
            </a:endParaRPr>
          </a:p>
          <a:p>
            <a:endParaRPr kumimoji="1" lang="en-US" altLang="ja-JP" sz="4000" dirty="0">
              <a:latin typeface="+mj-ea"/>
              <a:ea typeface="+mj-ea"/>
            </a:endParaRPr>
          </a:p>
          <a:p>
            <a:r>
              <a:rPr lang="ja-JP" altLang="en-US" sz="4000" dirty="0">
                <a:latin typeface="+mj-ea"/>
                <a:ea typeface="+mj-ea"/>
              </a:rPr>
              <a:t>デジタルデータは地球規模の</a:t>
            </a:r>
            <a:endParaRPr lang="en-US" altLang="ja-JP" sz="4000" dirty="0">
              <a:latin typeface="+mj-ea"/>
              <a:ea typeface="+mj-ea"/>
            </a:endParaRPr>
          </a:p>
          <a:p>
            <a:pPr marL="0" indent="0">
              <a:buNone/>
            </a:pPr>
            <a:r>
              <a:rPr lang="ja-JP" altLang="en-US" sz="4000" dirty="0">
                <a:latin typeface="+mj-ea"/>
                <a:ea typeface="+mj-ea"/>
              </a:rPr>
              <a:t> ネットワークで運ばれて拡散する。</a:t>
            </a:r>
            <a:endParaRPr kumimoji="1" lang="en-US" altLang="ja-JP" sz="4000" dirty="0">
              <a:latin typeface="+mj-ea"/>
              <a:ea typeface="+mj-ea"/>
            </a:endParaRPr>
          </a:p>
        </p:txBody>
      </p:sp>
      <p:sp>
        <p:nvSpPr>
          <p:cNvPr id="4" name="タイトル 3"/>
          <p:cNvSpPr>
            <a:spLocks noGrp="1"/>
          </p:cNvSpPr>
          <p:nvPr>
            <p:ph type="title"/>
          </p:nvPr>
        </p:nvSpPr>
        <p:spPr/>
        <p:txBody>
          <a:bodyPr/>
          <a:lstStyle/>
          <a:p>
            <a:r>
              <a:rPr kumimoji="1" lang="ja-JP" altLang="en-US" dirty="0"/>
              <a:t>ポイント</a:t>
            </a:r>
          </a:p>
        </p:txBody>
      </p:sp>
    </p:spTree>
    <p:extLst>
      <p:ext uri="{BB962C8B-B14F-4D97-AF65-F5344CB8AC3E}">
        <p14:creationId xmlns:p14="http://schemas.microsoft.com/office/powerpoint/2010/main" val="2176515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p:txBody>
          <a:bodyPr/>
          <a:lstStyle/>
          <a:p>
            <a:r>
              <a:rPr kumimoji="1" lang="ja-JP" altLang="en-US" dirty="0">
                <a:latin typeface="+mj-ea"/>
                <a:ea typeface="+mj-ea"/>
              </a:rPr>
              <a:t>内容によっては、インターネットサービスやプロバイダー（インターネット接続事業者）が削除対応。</a:t>
            </a:r>
            <a:endParaRPr kumimoji="1" lang="en-US" altLang="ja-JP" dirty="0">
              <a:latin typeface="+mj-ea"/>
              <a:ea typeface="+mj-ea"/>
            </a:endParaRPr>
          </a:p>
          <a:p>
            <a:endParaRPr lang="en-US" altLang="ja-JP" dirty="0">
              <a:latin typeface="+mj-ea"/>
              <a:ea typeface="+mj-ea"/>
            </a:endParaRPr>
          </a:p>
          <a:p>
            <a:r>
              <a:rPr kumimoji="1" lang="ja-JP" altLang="en-US" dirty="0">
                <a:latin typeface="+mj-ea"/>
                <a:ea typeface="+mj-ea"/>
              </a:rPr>
              <a:t>犯罪に関わるものは警察・人権に関わるものは法務局に相談。</a:t>
            </a:r>
          </a:p>
        </p:txBody>
      </p:sp>
      <p:sp>
        <p:nvSpPr>
          <p:cNvPr id="3" name="タイトル 2"/>
          <p:cNvSpPr>
            <a:spLocks noGrp="1"/>
          </p:cNvSpPr>
          <p:nvPr>
            <p:ph type="title"/>
          </p:nvPr>
        </p:nvSpPr>
        <p:spPr/>
        <p:txBody>
          <a:bodyPr/>
          <a:lstStyle/>
          <a:p>
            <a:r>
              <a:rPr lang="ja-JP" altLang="en-US" dirty="0"/>
              <a:t>もし情報が拡散されたら</a:t>
            </a:r>
            <a:endParaRPr kumimoji="1" lang="ja-JP" altLang="en-US" dirty="0"/>
          </a:p>
        </p:txBody>
      </p:sp>
    </p:spTree>
    <p:extLst>
      <p:ext uri="{BB962C8B-B14F-4D97-AF65-F5344CB8AC3E}">
        <p14:creationId xmlns:p14="http://schemas.microsoft.com/office/powerpoint/2010/main" val="1358717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まとめ</a:t>
            </a:r>
            <a:endParaRPr kumimoji="1" lang="ja-JP" altLang="en-US" dirty="0">
              <a:latin typeface="+mj-ea"/>
            </a:endParaRPr>
          </a:p>
        </p:txBody>
      </p:sp>
      <p:sp>
        <p:nvSpPr>
          <p:cNvPr id="3" name="コンテンツ プレースホルダー 2"/>
          <p:cNvSpPr>
            <a:spLocks noGrp="1"/>
          </p:cNvSpPr>
          <p:nvPr>
            <p:ph sz="half" idx="1"/>
          </p:nvPr>
        </p:nvSpPr>
        <p:spPr>
          <a:xfrm>
            <a:off x="628650" y="1676335"/>
            <a:ext cx="7886701" cy="4351338"/>
          </a:xfrm>
        </p:spPr>
        <p:txBody>
          <a:bodyPr>
            <a:normAutofit/>
          </a:bodyPr>
          <a:lstStyle/>
          <a:p>
            <a:pPr marL="0" indent="0">
              <a:buNone/>
            </a:pPr>
            <a:r>
              <a:rPr lang="ja-JP" altLang="en-US" sz="4000" dirty="0">
                <a:latin typeface="+mj-ea"/>
                <a:ea typeface="+mj-ea"/>
              </a:rPr>
              <a:t>デジタルデータはコピーが簡単で劣化しない。</a:t>
            </a:r>
            <a:endParaRPr lang="en-US" altLang="ja-JP" sz="4000" dirty="0">
              <a:latin typeface="+mj-ea"/>
              <a:ea typeface="+mj-ea"/>
            </a:endParaRPr>
          </a:p>
          <a:p>
            <a:endParaRPr lang="en-US" altLang="ja-JP" sz="4000" dirty="0">
              <a:latin typeface="+mj-ea"/>
              <a:ea typeface="+mj-ea"/>
            </a:endParaRPr>
          </a:p>
          <a:p>
            <a:pPr marL="0" indent="0">
              <a:buNone/>
            </a:pPr>
            <a:r>
              <a:rPr lang="ja-JP" altLang="en-US" sz="4000" dirty="0">
                <a:latin typeface="+mj-ea"/>
                <a:ea typeface="+mj-ea"/>
              </a:rPr>
              <a:t>情報が広がり、残っても大丈夫か考えてから投稿しよう。</a:t>
            </a:r>
            <a:endParaRPr lang="en-US" altLang="ja-JP" sz="4000" dirty="0">
              <a:latin typeface="+mj-ea"/>
              <a:ea typeface="+mj-ea"/>
            </a:endParaRPr>
          </a:p>
          <a:p>
            <a:endParaRPr lang="en-US" altLang="ja-JP" sz="4000" dirty="0">
              <a:latin typeface="+mj-ea"/>
              <a:ea typeface="+mj-ea"/>
            </a:endParaRPr>
          </a:p>
        </p:txBody>
      </p:sp>
    </p:spTree>
    <p:extLst>
      <p:ext uri="{BB962C8B-B14F-4D97-AF65-F5344CB8AC3E}">
        <p14:creationId xmlns:p14="http://schemas.microsoft.com/office/powerpoint/2010/main" val="4153219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インターネットの基礎知識</a:t>
            </a:r>
            <a:r>
              <a:rPr lang="en-US" altLang="ja-JP" sz="4800" dirty="0">
                <a:solidFill>
                  <a:prstClr val="black"/>
                </a:solidFill>
                <a:latin typeface="メイリオ"/>
              </a:rPr>
              <a:t>【16】</a:t>
            </a:r>
            <a:br>
              <a:rPr lang="en-US" altLang="ja-JP" sz="4800" dirty="0">
                <a:solidFill>
                  <a:prstClr val="black"/>
                </a:solidFill>
                <a:latin typeface="メイリオ"/>
              </a:rPr>
            </a:br>
            <a:r>
              <a:rPr lang="ja-JP" altLang="en-US" sz="3200" dirty="0">
                <a:solidFill>
                  <a:prstClr val="black"/>
                </a:solidFill>
                <a:latin typeface="メイリオ"/>
              </a:rPr>
              <a:t>「インターネットの仕組み</a:t>
            </a:r>
            <a:r>
              <a:rPr lang="en-US" altLang="ja-JP" sz="3200" dirty="0">
                <a:solidFill>
                  <a:prstClr val="black"/>
                </a:solidFill>
                <a:latin typeface="メイリオ"/>
              </a:rPr>
              <a:t>(</a:t>
            </a:r>
            <a:r>
              <a:rPr lang="ja-JP" altLang="en-US" sz="3200" dirty="0">
                <a:solidFill>
                  <a:prstClr val="black"/>
                </a:solidFill>
                <a:latin typeface="メイリオ"/>
              </a:rPr>
              <a:t>上級編）」</a:t>
            </a:r>
            <a:br>
              <a:rPr lang="en-US" altLang="ja-JP" sz="3200" dirty="0">
                <a:solidFill>
                  <a:prstClr val="black"/>
                </a:solidFill>
                <a:latin typeface="メイリオ"/>
              </a:rPr>
            </a:br>
            <a:endParaRPr kumimoji="1" lang="ja-JP" altLang="en-US" sz="2000" dirty="0"/>
          </a:p>
        </p:txBody>
      </p:sp>
      <p:sp>
        <p:nvSpPr>
          <p:cNvPr id="6" name="コンテンツ プレースホルダー 5"/>
          <p:cNvSpPr>
            <a:spLocks noGrp="1"/>
          </p:cNvSpPr>
          <p:nvPr>
            <p:ph sz="half" idx="1"/>
          </p:nvPr>
        </p:nvSpPr>
        <p:spPr>
          <a:xfrm>
            <a:off x="4638184" y="6292535"/>
            <a:ext cx="4619918" cy="748620"/>
          </a:xfrm>
        </p:spPr>
        <p:txBody>
          <a:bodyPr/>
          <a:lstStyle/>
          <a:p>
            <a:r>
              <a:rPr kumimoji="1" lang="ja-JP" altLang="en-US" dirty="0"/>
              <a:t>対象：中学生・高校生以上</a:t>
            </a:r>
          </a:p>
        </p:txBody>
      </p:sp>
    </p:spTree>
    <p:extLst>
      <p:ext uri="{BB962C8B-B14F-4D97-AF65-F5344CB8AC3E}">
        <p14:creationId xmlns:p14="http://schemas.microsoft.com/office/powerpoint/2010/main" val="3192969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64088"/>
            <a:ext cx="9046723" cy="510363"/>
          </a:xfrm>
          <a:solidFill>
            <a:schemeClr val="accent2">
              <a:lumMod val="20000"/>
              <a:lumOff val="80000"/>
            </a:schemeClr>
          </a:solidFill>
          <a:ln w="28575">
            <a:noFill/>
          </a:ln>
        </p:spPr>
        <p:txBody>
          <a:bodyPr>
            <a:normAutofit fontScale="90000"/>
          </a:bodyPr>
          <a:lstStyle/>
          <a:p>
            <a:pPr algn="ctr"/>
            <a:r>
              <a:rPr kumimoji="1" lang="ja-JP" altLang="en-US" sz="2400" dirty="0">
                <a:latin typeface="+mj-ea"/>
              </a:rPr>
              <a:t>本教材の使用方法　</a:t>
            </a:r>
            <a:r>
              <a:rPr lang="ja-JP" altLang="en-US" sz="2400" dirty="0">
                <a:latin typeface="+mj-ea"/>
              </a:rPr>
              <a:t>インターネットの基礎知識</a:t>
            </a:r>
            <a:r>
              <a:rPr lang="en-US" altLang="ja-JP" sz="2400" dirty="0">
                <a:latin typeface="+mj-ea"/>
              </a:rPr>
              <a:t>【16】</a:t>
            </a:r>
            <a:r>
              <a:rPr lang="ja-JP" altLang="en-US" sz="2000" dirty="0">
                <a:latin typeface="+mj-ea"/>
              </a:rPr>
              <a:t>中学生・高校生以上</a:t>
            </a:r>
            <a:endParaRPr kumimoji="1" lang="ja-JP" altLang="en-US" sz="2000" dirty="0">
              <a:latin typeface="+mj-ea"/>
            </a:endParaRPr>
          </a:p>
        </p:txBody>
      </p:sp>
      <p:sp>
        <p:nvSpPr>
          <p:cNvPr id="3" name="タイトル 1"/>
          <p:cNvSpPr txBox="1">
            <a:spLocks/>
          </p:cNvSpPr>
          <p:nvPr/>
        </p:nvSpPr>
        <p:spPr>
          <a:xfrm>
            <a:off x="102940" y="2145958"/>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本教材のねらい</a:t>
            </a:r>
          </a:p>
        </p:txBody>
      </p:sp>
      <p:sp>
        <p:nvSpPr>
          <p:cNvPr id="5" name="テキスト ボックス 4"/>
          <p:cNvSpPr txBox="1"/>
          <p:nvPr/>
        </p:nvSpPr>
        <p:spPr>
          <a:xfrm>
            <a:off x="0" y="2602705"/>
            <a:ext cx="8914734" cy="1077218"/>
          </a:xfrm>
          <a:prstGeom prst="rect">
            <a:avLst/>
          </a:prstGeom>
          <a:noFill/>
        </p:spPr>
        <p:txBody>
          <a:bodyPr wrap="square" rtlCol="0">
            <a:spAutoFit/>
          </a:bodyPr>
          <a:lstStyle/>
          <a:p>
            <a:r>
              <a:rPr lang="ja-JP" altLang="en-US" sz="1600" dirty="0">
                <a:solidFill>
                  <a:prstClr val="black"/>
                </a:solidFill>
                <a:latin typeface="+mj-ea"/>
                <a:ea typeface="+mj-ea"/>
              </a:rPr>
              <a:t>インターネットが身近である中・高校生に、あらためてインターネットの仕組み（技術）を教える。現在のインターネットユーザー数からその規模を提示し、インターネットの全体像、また情報伝達の仕組みを伝える。そこからインターネットへの情報伝達の特徴である、拡張性、記録性に気付き、その特徴をうまく生かしたインターネット活用を促す。</a:t>
            </a:r>
            <a:endParaRPr lang="en-US" altLang="ja-JP" sz="1600" dirty="0">
              <a:solidFill>
                <a:prstClr val="black"/>
              </a:solidFill>
              <a:latin typeface="+mj-ea"/>
              <a:ea typeface="+mj-ea"/>
            </a:endParaRPr>
          </a:p>
        </p:txBody>
      </p:sp>
      <p:sp>
        <p:nvSpPr>
          <p:cNvPr id="6" name="タイトル 1"/>
          <p:cNvSpPr txBox="1">
            <a:spLocks/>
          </p:cNvSpPr>
          <p:nvPr/>
        </p:nvSpPr>
        <p:spPr>
          <a:xfrm>
            <a:off x="102940" y="765881"/>
            <a:ext cx="5389945" cy="442269"/>
          </a:xfrm>
          <a:prstGeom prst="rect">
            <a:avLst/>
          </a:prstGeom>
          <a:ln w="28575">
            <a:solidFill>
              <a:schemeClr val="accent2"/>
            </a:solidFill>
          </a:ln>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テーマ「インターネットの基礎知識」教材のねらい</a:t>
            </a:r>
          </a:p>
        </p:txBody>
      </p:sp>
      <p:sp>
        <p:nvSpPr>
          <p:cNvPr id="7" name="テキスト ボックス 6"/>
          <p:cNvSpPr txBox="1"/>
          <p:nvPr/>
        </p:nvSpPr>
        <p:spPr>
          <a:xfrm>
            <a:off x="45397" y="1208150"/>
            <a:ext cx="8991512" cy="830997"/>
          </a:xfrm>
          <a:prstGeom prst="rect">
            <a:avLst/>
          </a:prstGeom>
          <a:noFill/>
        </p:spPr>
        <p:txBody>
          <a:bodyPr wrap="square" rtlCol="0">
            <a:spAutoFit/>
          </a:bodyPr>
          <a:lstStyle/>
          <a:p>
            <a:r>
              <a:rPr lang="ja-JP" altLang="en-US" sz="1600" dirty="0">
                <a:solidFill>
                  <a:prstClr val="black"/>
                </a:solidFill>
                <a:latin typeface="+mj-ea"/>
                <a:ea typeface="+mj-ea"/>
              </a:rPr>
              <a:t>インターネット、</a:t>
            </a:r>
            <a:r>
              <a:rPr lang="en-US" altLang="ja-JP" sz="1600" dirty="0">
                <a:solidFill>
                  <a:prstClr val="black"/>
                </a:solidFill>
                <a:latin typeface="+mj-ea"/>
                <a:ea typeface="+mj-ea"/>
              </a:rPr>
              <a:t>SNS</a:t>
            </a:r>
            <a:r>
              <a:rPr lang="ja-JP" altLang="en-US" sz="1600" dirty="0">
                <a:solidFill>
                  <a:prstClr val="black"/>
                </a:solidFill>
                <a:latin typeface="+mj-ea"/>
                <a:ea typeface="+mj-ea"/>
              </a:rPr>
              <a:t>などの利用者の心構えとして、その仕組みを知り、個人個人の</a:t>
            </a:r>
            <a:endParaRPr lang="en-US" altLang="ja-JP" sz="1600" dirty="0">
              <a:solidFill>
                <a:prstClr val="black"/>
              </a:solidFill>
              <a:latin typeface="+mj-ea"/>
              <a:ea typeface="+mj-ea"/>
            </a:endParaRPr>
          </a:p>
          <a:p>
            <a:r>
              <a:rPr lang="ja-JP" altLang="en-US" sz="1600" dirty="0">
                <a:solidFill>
                  <a:prstClr val="black"/>
                </a:solidFill>
                <a:latin typeface="+mj-ea"/>
                <a:ea typeface="+mj-ea"/>
              </a:rPr>
              <a:t>判断の基準となるよう啓発をする。インターネットは道具であり、活用にはメリット・デメリットがあることも伝えたい。</a:t>
            </a:r>
            <a:endParaRPr lang="en-US" altLang="ja-JP" sz="1600" dirty="0">
              <a:solidFill>
                <a:prstClr val="black"/>
              </a:solidFill>
              <a:latin typeface="+mj-ea"/>
              <a:ea typeface="+mj-ea"/>
            </a:endParaRPr>
          </a:p>
        </p:txBody>
      </p:sp>
      <p:sp>
        <p:nvSpPr>
          <p:cNvPr id="8" name="タイトル 1"/>
          <p:cNvSpPr txBox="1">
            <a:spLocks/>
          </p:cNvSpPr>
          <p:nvPr/>
        </p:nvSpPr>
        <p:spPr>
          <a:xfrm>
            <a:off x="102940" y="3715417"/>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指導のポイント</a:t>
            </a:r>
          </a:p>
        </p:txBody>
      </p:sp>
      <p:sp>
        <p:nvSpPr>
          <p:cNvPr id="10" name="テキスト ボックス 9"/>
          <p:cNvSpPr txBox="1"/>
          <p:nvPr/>
        </p:nvSpPr>
        <p:spPr>
          <a:xfrm>
            <a:off x="97277" y="4235466"/>
            <a:ext cx="9046723" cy="1077218"/>
          </a:xfrm>
          <a:prstGeom prst="rect">
            <a:avLst/>
          </a:prstGeom>
          <a:noFill/>
        </p:spPr>
        <p:txBody>
          <a:bodyPr wrap="square" rtlCol="0">
            <a:spAutoFit/>
          </a:bodyPr>
          <a:lstStyle/>
          <a:p>
            <a:r>
              <a:rPr lang="ja-JP" altLang="en-US" sz="1600" dirty="0">
                <a:solidFill>
                  <a:prstClr val="black"/>
                </a:solidFill>
                <a:latin typeface="+mj-ea"/>
                <a:ea typeface="+mj-ea"/>
              </a:rPr>
              <a:t>ネットとは何か？その情報伝達の技術を知ることにより、日常の</a:t>
            </a:r>
            <a:r>
              <a:rPr lang="en-US" altLang="ja-JP" sz="1600" dirty="0">
                <a:solidFill>
                  <a:prstClr val="black"/>
                </a:solidFill>
                <a:latin typeface="+mj-ea"/>
                <a:ea typeface="+mj-ea"/>
              </a:rPr>
              <a:t>SNS</a:t>
            </a:r>
            <a:r>
              <a:rPr lang="ja-JP" altLang="en-US" sz="1600" dirty="0">
                <a:solidFill>
                  <a:prstClr val="black"/>
                </a:solidFill>
                <a:latin typeface="+mj-ea"/>
                <a:ea typeface="+mj-ea"/>
              </a:rPr>
              <a:t>投稿がインターネット投稿であることに気付かせる。インターネット投稿はサーバを通じた情報伝達であり、拡散性や記録性がある。また一旦インターネットに投稿された情報は複製されるので回収が不可能になる場合がある。その特徴を理解した上で情報発信の際に適切な判断ができるよう啓発を行う。</a:t>
            </a:r>
            <a:endParaRPr lang="en-US" altLang="ja-JP" sz="1600" dirty="0">
              <a:solidFill>
                <a:prstClr val="black"/>
              </a:solidFill>
              <a:latin typeface="+mj-ea"/>
              <a:ea typeface="+mj-ea"/>
            </a:endParaRPr>
          </a:p>
        </p:txBody>
      </p:sp>
      <p:sp>
        <p:nvSpPr>
          <p:cNvPr id="12" name="テキスト ボックス 11"/>
          <p:cNvSpPr txBox="1"/>
          <p:nvPr/>
        </p:nvSpPr>
        <p:spPr>
          <a:xfrm>
            <a:off x="2372959" y="5872346"/>
            <a:ext cx="5366311" cy="523220"/>
          </a:xfrm>
          <a:prstGeom prst="rect">
            <a:avLst/>
          </a:prstGeom>
          <a:noFill/>
        </p:spPr>
        <p:txBody>
          <a:bodyPr wrap="square" rtlCol="0">
            <a:spAutoFit/>
          </a:bodyPr>
          <a:lstStyle/>
          <a:p>
            <a:r>
              <a:rPr lang="ja-JP" altLang="en-US" sz="1400" dirty="0">
                <a:solidFill>
                  <a:prstClr val="black"/>
                </a:solidFill>
                <a:latin typeface="+mj-ea"/>
                <a:ea typeface="+mj-ea"/>
              </a:rPr>
              <a:t>１．情報社会の倫理　</a:t>
            </a:r>
            <a:r>
              <a:rPr lang="en-US" altLang="ja-JP" sz="1400" dirty="0">
                <a:solidFill>
                  <a:prstClr val="black"/>
                </a:solidFill>
                <a:latin typeface="+mj-ea"/>
                <a:ea typeface="+mj-ea"/>
              </a:rPr>
              <a:t>a4~5</a:t>
            </a:r>
          </a:p>
          <a:p>
            <a:r>
              <a:rPr lang="ja-JP" altLang="en-US" sz="1400" dirty="0">
                <a:solidFill>
                  <a:prstClr val="black"/>
                </a:solidFill>
                <a:latin typeface="+mj-ea"/>
                <a:ea typeface="+mj-ea"/>
              </a:rPr>
              <a:t>５．公共的なネットワーク社会の構築　</a:t>
            </a:r>
            <a:r>
              <a:rPr lang="en-US" altLang="ja-JP" sz="1400" dirty="0">
                <a:solidFill>
                  <a:prstClr val="black"/>
                </a:solidFill>
                <a:latin typeface="+mj-ea"/>
                <a:ea typeface="+mj-ea"/>
              </a:rPr>
              <a:t>i4-1</a:t>
            </a:r>
            <a:endParaRPr lang="en-US" altLang="ja-JP" sz="1100" dirty="0">
              <a:solidFill>
                <a:prstClr val="black"/>
              </a:solidFill>
              <a:latin typeface="+mj-ea"/>
              <a:ea typeface="+mj-ea"/>
            </a:endParaRPr>
          </a:p>
        </p:txBody>
      </p:sp>
      <p:sp>
        <p:nvSpPr>
          <p:cNvPr id="14" name="タイトル 1">
            <a:extLst>
              <a:ext uri="{FF2B5EF4-FFF2-40B4-BE49-F238E27FC236}">
                <a16:creationId xmlns:a16="http://schemas.microsoft.com/office/drawing/2014/main" id="{CE2EE2B1-ECB0-4F25-9B6A-9C3841A9ED77}"/>
              </a:ext>
            </a:extLst>
          </p:cNvPr>
          <p:cNvSpPr txBox="1">
            <a:spLocks/>
          </p:cNvSpPr>
          <p:nvPr/>
        </p:nvSpPr>
        <p:spPr>
          <a:xfrm>
            <a:off x="97277" y="5336203"/>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https://</a:t>
            </a:r>
            <a:r>
              <a:rPr lang="en-US" altLang="ja-JP" sz="2800" dirty="0" err="1">
                <a:latin typeface="メイリオ" panose="020B0604030504040204" pitchFamily="50" charset="-128"/>
                <a:ea typeface="メイリオ" panose="020B0604030504040204" pitchFamily="50" charset="-128"/>
              </a:rPr>
              <a:t>www.mext.go.jp</a:t>
            </a:r>
            <a:r>
              <a:rPr lang="en-US" altLang="ja-JP" sz="2800" dirty="0">
                <a:latin typeface="メイリオ" panose="020B0604030504040204" pitchFamily="50" charset="-128"/>
                <a:ea typeface="メイリオ" panose="020B0604030504040204" pitchFamily="50" charset="-128"/>
              </a:rPr>
              <a:t>/component/</a:t>
            </a:r>
            <a:r>
              <a:rPr lang="en-US" altLang="ja-JP" sz="2800" dirty="0" err="1">
                <a:latin typeface="メイリオ" panose="020B0604030504040204" pitchFamily="50" charset="-128"/>
                <a:ea typeface="メイリオ" panose="020B0604030504040204" pitchFamily="50" charset="-128"/>
              </a:rPr>
              <a:t>a_menu</a:t>
            </a:r>
            <a:r>
              <a:rPr lang="en-US" altLang="ja-JP" sz="2800" dirty="0">
                <a:latin typeface="メイリオ" panose="020B0604030504040204" pitchFamily="50" charset="-128"/>
                <a:ea typeface="メイリオ" panose="020B0604030504040204" pitchFamily="50" charset="-128"/>
              </a:rPr>
              <a:t>/education/detail/__</a:t>
            </a:r>
            <a:r>
              <a:rPr lang="en-US" altLang="ja-JP" sz="2800" dirty="0" err="1">
                <a:latin typeface="メイリオ" panose="020B0604030504040204" pitchFamily="50" charset="-128"/>
                <a:ea typeface="メイリオ" panose="020B0604030504040204" pitchFamily="50" charset="-128"/>
              </a:rPr>
              <a:t>icsFiles</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afieldfile</a:t>
            </a:r>
            <a:r>
              <a:rPr lang="en-US" altLang="ja-JP" sz="2800" dirty="0">
                <a:latin typeface="メイリオ" panose="020B0604030504040204" pitchFamily="50" charset="-128"/>
                <a:ea typeface="メイリオ" panose="020B0604030504040204" pitchFamily="50" charset="-128"/>
              </a:rPr>
              <a:t>/2010/09/07/1296869.pdf</a:t>
            </a:r>
            <a:r>
              <a:rPr lang="ja-JP" altLang="en-US" sz="28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71096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704849" y="1673225"/>
            <a:ext cx="8439151" cy="4351338"/>
          </a:xfrm>
        </p:spPr>
        <p:txBody>
          <a:bodyPr/>
          <a:lstStyle/>
          <a:p>
            <a:pPr marL="0" indent="0">
              <a:buNone/>
            </a:pPr>
            <a:r>
              <a:rPr kumimoji="1" lang="ja-JP" altLang="en-US" dirty="0">
                <a:latin typeface="+mj-ea"/>
                <a:ea typeface="+mj-ea"/>
              </a:rPr>
              <a:t>世界のインターネットユーザー数</a:t>
            </a:r>
            <a:r>
              <a:rPr lang="ja-JP" altLang="en-US" dirty="0">
                <a:latin typeface="+mj-ea"/>
                <a:ea typeface="+mj-ea"/>
              </a:rPr>
              <a:t>は？（</a:t>
            </a:r>
            <a:r>
              <a:rPr kumimoji="1" lang="en-US" altLang="ja-JP" dirty="0">
                <a:latin typeface="+mj-ea"/>
                <a:ea typeface="+mj-ea"/>
              </a:rPr>
              <a:t>2021</a:t>
            </a:r>
            <a:r>
              <a:rPr kumimoji="1" lang="ja-JP" altLang="en-US" dirty="0">
                <a:latin typeface="+mj-ea"/>
                <a:ea typeface="+mj-ea"/>
              </a:rPr>
              <a:t>年</a:t>
            </a:r>
            <a:r>
              <a:rPr kumimoji="1" lang="en-US" altLang="ja-JP" dirty="0">
                <a:latin typeface="+mj-ea"/>
                <a:ea typeface="+mj-ea"/>
              </a:rPr>
              <a:t>11</a:t>
            </a:r>
            <a:r>
              <a:rPr kumimoji="1" lang="ja-JP" altLang="en-US" dirty="0">
                <a:latin typeface="+mj-ea"/>
                <a:ea typeface="+mj-ea"/>
              </a:rPr>
              <a:t>月末時点）</a:t>
            </a:r>
            <a:endParaRPr kumimoji="1" lang="en-US" altLang="ja-JP" dirty="0">
              <a:latin typeface="+mj-ea"/>
              <a:ea typeface="+mj-ea"/>
            </a:endParaRPr>
          </a:p>
          <a:p>
            <a:pPr marL="0" indent="0">
              <a:buNone/>
            </a:pPr>
            <a:endParaRPr lang="en-US" altLang="ja-JP" dirty="0">
              <a:latin typeface="+mj-ea"/>
              <a:ea typeface="+mj-ea"/>
            </a:endParaRPr>
          </a:p>
          <a:p>
            <a:pPr marL="0" indent="0">
              <a:buNone/>
            </a:pPr>
            <a:r>
              <a:rPr lang="en-US" altLang="ja-JP" sz="5400" dirty="0">
                <a:latin typeface="+mj-ea"/>
                <a:ea typeface="+mj-ea"/>
              </a:rPr>
              <a:t>(</a:t>
            </a:r>
            <a:r>
              <a:rPr lang="ja-JP" altLang="en-US" sz="5400" dirty="0">
                <a:latin typeface="+mj-ea"/>
                <a:ea typeface="+mj-ea"/>
              </a:rPr>
              <a:t>１</a:t>
            </a:r>
            <a:r>
              <a:rPr lang="en-US" altLang="ja-JP" sz="5400" dirty="0">
                <a:latin typeface="+mj-ea"/>
                <a:ea typeface="+mj-ea"/>
              </a:rPr>
              <a:t>)</a:t>
            </a:r>
            <a:r>
              <a:rPr lang="ja-JP" altLang="en-US" sz="5400" dirty="0">
                <a:latin typeface="+mj-ea"/>
                <a:ea typeface="+mj-ea"/>
              </a:rPr>
              <a:t>３２</a:t>
            </a:r>
            <a:r>
              <a:rPr kumimoji="1" lang="ja-JP" altLang="en-US" sz="5400" dirty="0">
                <a:latin typeface="+mj-ea"/>
                <a:ea typeface="+mj-ea"/>
              </a:rPr>
              <a:t>億人</a:t>
            </a:r>
            <a:endParaRPr kumimoji="1" lang="en-US" altLang="ja-JP" sz="5400" dirty="0">
              <a:latin typeface="+mj-ea"/>
              <a:ea typeface="+mj-ea"/>
            </a:endParaRPr>
          </a:p>
          <a:p>
            <a:pPr marL="0" indent="0">
              <a:buNone/>
            </a:pPr>
            <a:r>
              <a:rPr lang="en-US" altLang="ja-JP" sz="5400" dirty="0">
                <a:latin typeface="+mj-ea"/>
                <a:ea typeface="+mj-ea"/>
              </a:rPr>
              <a:t>(</a:t>
            </a:r>
            <a:r>
              <a:rPr lang="ja-JP" altLang="en-US" sz="5400" dirty="0">
                <a:latin typeface="+mj-ea"/>
                <a:ea typeface="+mj-ea"/>
              </a:rPr>
              <a:t>２</a:t>
            </a:r>
            <a:r>
              <a:rPr lang="en-US" altLang="ja-JP" sz="5400" dirty="0">
                <a:latin typeface="+mj-ea"/>
                <a:ea typeface="+mj-ea"/>
              </a:rPr>
              <a:t>)</a:t>
            </a:r>
            <a:r>
              <a:rPr lang="ja-JP" altLang="en-US" sz="5400" dirty="0">
                <a:latin typeface="+mj-ea"/>
                <a:ea typeface="+mj-ea"/>
              </a:rPr>
              <a:t>４９億人</a:t>
            </a:r>
            <a:endParaRPr kumimoji="1" lang="en-US" altLang="ja-JP" sz="5400" dirty="0">
              <a:latin typeface="+mj-ea"/>
              <a:ea typeface="+mj-ea"/>
            </a:endParaRPr>
          </a:p>
          <a:p>
            <a:pPr marL="0" indent="0">
              <a:buNone/>
            </a:pPr>
            <a:r>
              <a:rPr lang="en-US" altLang="ja-JP" sz="5400" dirty="0">
                <a:latin typeface="+mj-ea"/>
                <a:ea typeface="+mj-ea"/>
              </a:rPr>
              <a:t>(</a:t>
            </a:r>
            <a:r>
              <a:rPr lang="ja-JP" altLang="en-US" sz="5400" dirty="0">
                <a:latin typeface="+mj-ea"/>
                <a:ea typeface="+mj-ea"/>
              </a:rPr>
              <a:t>３</a:t>
            </a:r>
            <a:r>
              <a:rPr lang="en-US" altLang="ja-JP" sz="5400" dirty="0">
                <a:latin typeface="+mj-ea"/>
                <a:ea typeface="+mj-ea"/>
              </a:rPr>
              <a:t>)</a:t>
            </a:r>
            <a:r>
              <a:rPr lang="ja-JP" altLang="en-US" sz="5400" dirty="0">
                <a:latin typeface="+mj-ea"/>
                <a:ea typeface="+mj-ea"/>
              </a:rPr>
              <a:t>６５億人</a:t>
            </a:r>
            <a:endParaRPr kumimoji="1" lang="ja-JP" altLang="en-US" sz="5400" dirty="0">
              <a:latin typeface="+mj-ea"/>
              <a:ea typeface="+mj-ea"/>
            </a:endParaRPr>
          </a:p>
        </p:txBody>
      </p:sp>
      <p:sp>
        <p:nvSpPr>
          <p:cNvPr id="4" name="タイトル 3"/>
          <p:cNvSpPr>
            <a:spLocks noGrp="1"/>
          </p:cNvSpPr>
          <p:nvPr>
            <p:ph type="title"/>
          </p:nvPr>
        </p:nvSpPr>
        <p:spPr/>
        <p:txBody>
          <a:bodyPr/>
          <a:lstStyle/>
          <a:p>
            <a:r>
              <a:rPr kumimoji="1" lang="ja-JP" altLang="en-US" dirty="0"/>
              <a:t>クイズ</a:t>
            </a: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8909" y="3848894"/>
            <a:ext cx="2641509" cy="1975911"/>
          </a:xfrm>
          <a:prstGeom prst="rect">
            <a:avLst/>
          </a:prstGeom>
        </p:spPr>
      </p:pic>
      <p:sp>
        <p:nvSpPr>
          <p:cNvPr id="3" name="正方形/長方形 2"/>
          <p:cNvSpPr/>
          <p:nvPr/>
        </p:nvSpPr>
        <p:spPr>
          <a:xfrm>
            <a:off x="4008895" y="6024563"/>
            <a:ext cx="5135105" cy="769441"/>
          </a:xfrm>
          <a:prstGeom prst="rect">
            <a:avLst/>
          </a:prstGeom>
        </p:spPr>
        <p:txBody>
          <a:bodyPr wrap="square">
            <a:spAutoFit/>
          </a:bodyPr>
          <a:lstStyle/>
          <a:p>
            <a:r>
              <a:rPr lang="en-US" altLang="ja-JP" sz="1100" dirty="0"/>
              <a:t>(</a:t>
            </a:r>
            <a:r>
              <a:rPr lang="ja-JP" altLang="en-US" sz="1100" dirty="0"/>
              <a:t>出典</a:t>
            </a:r>
            <a:r>
              <a:rPr lang="en-US" altLang="ja-JP" sz="1100" dirty="0"/>
              <a:t>)</a:t>
            </a:r>
            <a:r>
              <a:rPr lang="ja-JP" altLang="en-US" sz="1100" dirty="0"/>
              <a:t> 国際電気通信連合（</a:t>
            </a:r>
            <a:r>
              <a:rPr lang="en-US" altLang="ja-JP" sz="1100" dirty="0"/>
              <a:t>ITU</a:t>
            </a:r>
            <a:r>
              <a:rPr lang="ja-JP" altLang="en-US" sz="1100" dirty="0"/>
              <a:t>）</a:t>
            </a:r>
            <a:endParaRPr lang="en-US" altLang="ja-JP" sz="1100" dirty="0"/>
          </a:p>
          <a:p>
            <a:r>
              <a:rPr lang="ja-JP" altLang="en-US" sz="1100" dirty="0"/>
              <a:t>「</a:t>
            </a:r>
            <a:r>
              <a:rPr lang="en-US" altLang="ja-JP" sz="1100" dirty="0" err="1"/>
              <a:t>Wor</a:t>
            </a:r>
            <a:r>
              <a:rPr lang="en-US" altLang="ja-JP" sz="1100" dirty="0"/>
              <a:t>​</a:t>
            </a:r>
            <a:r>
              <a:rPr lang="en-US" altLang="ja-JP" sz="1100" dirty="0" err="1"/>
              <a:t>ld</a:t>
            </a:r>
            <a:r>
              <a:rPr lang="en-US" altLang="ja-JP" sz="1100" dirty="0"/>
              <a:t> Telecommunication/ICT Indicators Database​</a:t>
            </a:r>
            <a:r>
              <a:rPr lang="ja-JP" altLang="en-US" sz="1100" dirty="0"/>
              <a:t>」</a:t>
            </a:r>
            <a:endParaRPr lang="en-US" altLang="ja-JP" sz="1100" dirty="0"/>
          </a:p>
          <a:p>
            <a:r>
              <a:rPr lang="en-US" altLang="ja-JP" sz="1100" dirty="0"/>
              <a:t>https://www.itu.int/en/mediacentre/Pages/PR-2021-11-29-FactsFigures.aspx</a:t>
            </a:r>
          </a:p>
          <a:p>
            <a:r>
              <a:rPr lang="en-US" altLang="ja-JP" sz="1100" dirty="0"/>
              <a:t>(</a:t>
            </a:r>
            <a:r>
              <a:rPr lang="ja-JP" altLang="en-US" sz="1100" dirty="0"/>
              <a:t>参照 </a:t>
            </a:r>
            <a:r>
              <a:rPr lang="en-US" altLang="ja-JP" sz="1100" dirty="0"/>
              <a:t>2021</a:t>
            </a:r>
            <a:r>
              <a:rPr lang="ja-JP" altLang="en-US" sz="1100" dirty="0"/>
              <a:t>年</a:t>
            </a:r>
            <a:r>
              <a:rPr lang="en-US" altLang="ja-JP" sz="1100" dirty="0"/>
              <a:t>11</a:t>
            </a:r>
            <a:r>
              <a:rPr lang="ja-JP" altLang="en-US" sz="1100" dirty="0"/>
              <a:t>月</a:t>
            </a:r>
            <a:r>
              <a:rPr lang="en-US" altLang="ja-JP" sz="1100" dirty="0"/>
              <a:t>30</a:t>
            </a:r>
            <a:r>
              <a:rPr lang="ja-JP" altLang="en-US" sz="1100" dirty="0"/>
              <a:t>日</a:t>
            </a:r>
            <a:r>
              <a:rPr lang="en-US" altLang="ja-JP" sz="1100" dirty="0"/>
              <a:t>)</a:t>
            </a:r>
            <a:endParaRPr lang="ja-JP" altLang="en-US" sz="1100" dirty="0"/>
          </a:p>
        </p:txBody>
      </p:sp>
    </p:spTree>
    <p:extLst>
      <p:ext uri="{BB962C8B-B14F-4D97-AF65-F5344CB8AC3E}">
        <p14:creationId xmlns:p14="http://schemas.microsoft.com/office/powerpoint/2010/main" val="532472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sz="half" idx="1"/>
          </p:nvPr>
        </p:nvSpPr>
        <p:spPr>
          <a:xfrm>
            <a:off x="628649" y="5088047"/>
            <a:ext cx="7886701" cy="1088915"/>
          </a:xfrm>
        </p:spPr>
        <p:txBody>
          <a:bodyPr>
            <a:normAutofit/>
          </a:bodyPr>
          <a:lstStyle/>
          <a:p>
            <a:pPr marL="0" indent="0" algn="ctr">
              <a:buNone/>
            </a:pPr>
            <a:r>
              <a:rPr kumimoji="1" lang="ja-JP" altLang="en-US" sz="4800" dirty="0">
                <a:latin typeface="+mj-ea"/>
                <a:ea typeface="+mj-ea"/>
              </a:rPr>
              <a:t>世界人口の</a:t>
            </a:r>
            <a:r>
              <a:rPr lang="en-US" altLang="ja-JP" sz="4800" dirty="0">
                <a:latin typeface="+mj-ea"/>
                <a:ea typeface="+mj-ea"/>
              </a:rPr>
              <a:t>63</a:t>
            </a:r>
            <a:r>
              <a:rPr kumimoji="1" lang="ja-JP" altLang="en-US" sz="4800" dirty="0">
                <a:latin typeface="+mj-ea"/>
                <a:ea typeface="+mj-ea"/>
              </a:rPr>
              <a:t>％が利用</a:t>
            </a:r>
          </a:p>
        </p:txBody>
      </p:sp>
      <p:sp>
        <p:nvSpPr>
          <p:cNvPr id="6" name="タイトル 5"/>
          <p:cNvSpPr>
            <a:spLocks noGrp="1"/>
          </p:cNvSpPr>
          <p:nvPr>
            <p:ph type="title"/>
          </p:nvPr>
        </p:nvSpPr>
        <p:spPr>
          <a:xfrm>
            <a:off x="556932" y="3000585"/>
            <a:ext cx="7958418" cy="784598"/>
          </a:xfrm>
        </p:spPr>
        <p:txBody>
          <a:bodyPr>
            <a:normAutofit fontScale="90000"/>
          </a:bodyPr>
          <a:lstStyle/>
          <a:p>
            <a:pPr algn="ctr"/>
            <a:r>
              <a:rPr lang="ja-JP" altLang="en-US" sz="11500" dirty="0">
                <a:latin typeface="+mj-ea"/>
              </a:rPr>
              <a:t>（２）</a:t>
            </a:r>
            <a:br>
              <a:rPr lang="en-US" altLang="ja-JP" sz="11500" dirty="0">
                <a:latin typeface="+mj-ea"/>
              </a:rPr>
            </a:br>
            <a:r>
              <a:rPr lang="ja-JP" altLang="en-US" sz="11500" dirty="0"/>
              <a:t>４</a:t>
            </a:r>
            <a:r>
              <a:rPr lang="zh-TW" altLang="en-US" sz="11500" dirty="0">
                <a:latin typeface="+mj-ea"/>
              </a:rPr>
              <a:t>９億人</a:t>
            </a:r>
          </a:p>
        </p:txBody>
      </p:sp>
      <p:sp>
        <p:nvSpPr>
          <p:cNvPr id="4" name="タイトル 3"/>
          <p:cNvSpPr txBox="1">
            <a:spLocks/>
          </p:cNvSpPr>
          <p:nvPr/>
        </p:nvSpPr>
        <p:spPr>
          <a:xfrm>
            <a:off x="412265" y="495742"/>
            <a:ext cx="7958418" cy="70382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ja-JP" altLang="en-US" dirty="0"/>
              <a:t>答え</a:t>
            </a:r>
          </a:p>
        </p:txBody>
      </p:sp>
      <p:sp>
        <p:nvSpPr>
          <p:cNvPr id="9" name="正方形/長方形 8">
            <a:extLst>
              <a:ext uri="{FF2B5EF4-FFF2-40B4-BE49-F238E27FC236}">
                <a16:creationId xmlns:a16="http://schemas.microsoft.com/office/drawing/2014/main" id="{5FFE066A-2E7E-4B1F-8B4C-EE93BCADA931}"/>
              </a:ext>
            </a:extLst>
          </p:cNvPr>
          <p:cNvSpPr/>
          <p:nvPr/>
        </p:nvSpPr>
        <p:spPr>
          <a:xfrm>
            <a:off x="4008895" y="6024563"/>
            <a:ext cx="5135105" cy="769441"/>
          </a:xfrm>
          <a:prstGeom prst="rect">
            <a:avLst/>
          </a:prstGeom>
        </p:spPr>
        <p:txBody>
          <a:bodyPr wrap="square">
            <a:spAutoFit/>
          </a:bodyPr>
          <a:lstStyle/>
          <a:p>
            <a:r>
              <a:rPr lang="en-US" altLang="ja-JP" sz="1100" dirty="0"/>
              <a:t>(</a:t>
            </a:r>
            <a:r>
              <a:rPr lang="ja-JP" altLang="en-US" sz="1100" dirty="0"/>
              <a:t>出典</a:t>
            </a:r>
            <a:r>
              <a:rPr lang="en-US" altLang="ja-JP" sz="1100" dirty="0"/>
              <a:t>)</a:t>
            </a:r>
            <a:r>
              <a:rPr lang="ja-JP" altLang="en-US" sz="1100" dirty="0"/>
              <a:t> 国際電気通信連合（</a:t>
            </a:r>
            <a:r>
              <a:rPr lang="en-US" altLang="ja-JP" sz="1100" dirty="0"/>
              <a:t>ITU</a:t>
            </a:r>
            <a:r>
              <a:rPr lang="ja-JP" altLang="en-US" sz="1100" dirty="0"/>
              <a:t>）</a:t>
            </a:r>
            <a:endParaRPr lang="en-US" altLang="ja-JP" sz="1100" dirty="0"/>
          </a:p>
          <a:p>
            <a:r>
              <a:rPr lang="ja-JP" altLang="en-US" sz="1100" dirty="0"/>
              <a:t>「</a:t>
            </a:r>
            <a:r>
              <a:rPr lang="en-US" altLang="ja-JP" sz="1100" dirty="0" err="1"/>
              <a:t>Wor</a:t>
            </a:r>
            <a:r>
              <a:rPr lang="en-US" altLang="ja-JP" sz="1100" dirty="0"/>
              <a:t>​</a:t>
            </a:r>
            <a:r>
              <a:rPr lang="en-US" altLang="ja-JP" sz="1100" dirty="0" err="1"/>
              <a:t>ld</a:t>
            </a:r>
            <a:r>
              <a:rPr lang="en-US" altLang="ja-JP" sz="1100" dirty="0"/>
              <a:t> Telecommunication/ICT Indicators Database​</a:t>
            </a:r>
            <a:r>
              <a:rPr lang="ja-JP" altLang="en-US" sz="1100" dirty="0"/>
              <a:t>」</a:t>
            </a:r>
            <a:endParaRPr lang="en-US" altLang="ja-JP" sz="1100" dirty="0"/>
          </a:p>
          <a:p>
            <a:r>
              <a:rPr lang="en-US" altLang="ja-JP" sz="1100" dirty="0"/>
              <a:t>https://www.itu.int/en/mediacentre/Pages/PR-2021-11-29-FactsFigures.aspx</a:t>
            </a:r>
          </a:p>
          <a:p>
            <a:r>
              <a:rPr lang="en-US" altLang="ja-JP" sz="1100" dirty="0"/>
              <a:t>(</a:t>
            </a:r>
            <a:r>
              <a:rPr lang="ja-JP" altLang="en-US" sz="1100" dirty="0"/>
              <a:t>参照 </a:t>
            </a:r>
            <a:r>
              <a:rPr lang="en-US" altLang="ja-JP" sz="1100" dirty="0"/>
              <a:t>2021</a:t>
            </a:r>
            <a:r>
              <a:rPr lang="ja-JP" altLang="en-US" sz="1100" dirty="0"/>
              <a:t>年</a:t>
            </a:r>
            <a:r>
              <a:rPr lang="en-US" altLang="ja-JP" sz="1100" dirty="0"/>
              <a:t>11</a:t>
            </a:r>
            <a:r>
              <a:rPr lang="ja-JP" altLang="en-US" sz="1100" dirty="0"/>
              <a:t>月</a:t>
            </a:r>
            <a:r>
              <a:rPr lang="en-US" altLang="ja-JP" sz="1100" dirty="0"/>
              <a:t>30</a:t>
            </a:r>
            <a:r>
              <a:rPr lang="ja-JP" altLang="en-US" sz="1100" dirty="0"/>
              <a:t>日</a:t>
            </a:r>
            <a:r>
              <a:rPr lang="en-US" altLang="ja-JP" sz="1100" dirty="0"/>
              <a:t>)</a:t>
            </a:r>
            <a:endParaRPr lang="ja-JP" altLang="en-US" sz="1100" dirty="0"/>
          </a:p>
        </p:txBody>
      </p:sp>
    </p:spTree>
    <p:extLst>
      <p:ext uri="{BB962C8B-B14F-4D97-AF65-F5344CB8AC3E}">
        <p14:creationId xmlns:p14="http://schemas.microsoft.com/office/powerpoint/2010/main" val="578441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628649" y="3108959"/>
            <a:ext cx="7886701" cy="3068003"/>
          </a:xfrm>
        </p:spPr>
        <p:txBody>
          <a:bodyPr>
            <a:normAutofit/>
          </a:bodyPr>
          <a:lstStyle/>
          <a:p>
            <a:pPr marL="0" indent="0">
              <a:buNone/>
            </a:pPr>
            <a:r>
              <a:rPr kumimoji="1" lang="ja-JP" altLang="en-US" sz="6000" dirty="0">
                <a:latin typeface="+mj-ea"/>
                <a:ea typeface="+mj-ea"/>
              </a:rPr>
              <a:t>インターネットとは？</a:t>
            </a:r>
          </a:p>
        </p:txBody>
      </p:sp>
      <p:sp>
        <p:nvSpPr>
          <p:cNvPr id="3" name="タイトル 2"/>
          <p:cNvSpPr>
            <a:spLocks noGrp="1"/>
          </p:cNvSpPr>
          <p:nvPr>
            <p:ph type="title"/>
          </p:nvPr>
        </p:nvSpPr>
        <p:spPr/>
        <p:txBody>
          <a:bodyPr/>
          <a:lstStyle/>
          <a:p>
            <a:r>
              <a:rPr kumimoji="1" lang="ja-JP" altLang="en-US" dirty="0"/>
              <a:t>説明できますか？</a:t>
            </a:r>
          </a:p>
        </p:txBody>
      </p:sp>
    </p:spTree>
    <p:extLst>
      <p:ext uri="{BB962C8B-B14F-4D97-AF65-F5344CB8AC3E}">
        <p14:creationId xmlns:p14="http://schemas.microsoft.com/office/powerpoint/2010/main" val="1577610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インターネットとは</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4361" y="2748445"/>
            <a:ext cx="4512483" cy="4133583"/>
          </a:xfrm>
          <a:prstGeom prst="rect">
            <a:avLst/>
          </a:prstGeom>
        </p:spPr>
      </p:pic>
      <p:sp>
        <p:nvSpPr>
          <p:cNvPr id="6" name="コンテンツ プレースホルダー 3"/>
          <p:cNvSpPr>
            <a:spLocks noGrp="1"/>
          </p:cNvSpPr>
          <p:nvPr>
            <p:ph sz="half" idx="1"/>
          </p:nvPr>
        </p:nvSpPr>
        <p:spPr>
          <a:xfrm>
            <a:off x="693205" y="1793096"/>
            <a:ext cx="7886701" cy="1169646"/>
          </a:xfrm>
        </p:spPr>
        <p:txBody>
          <a:bodyPr>
            <a:normAutofit lnSpcReduction="10000"/>
          </a:bodyPr>
          <a:lstStyle/>
          <a:p>
            <a:pPr marL="0" indent="0">
              <a:buNone/>
            </a:pPr>
            <a:r>
              <a:rPr kumimoji="1" lang="ja-JP" altLang="en-US" dirty="0">
                <a:latin typeface="メイリオ" panose="020B0604030504040204" pitchFamily="50" charset="-128"/>
                <a:ea typeface="メイリオ" panose="020B0604030504040204" pitchFamily="50" charset="-128"/>
              </a:rPr>
              <a:t>世界中の情報伝達機器がつながった</a:t>
            </a:r>
            <a:endParaRPr kumimoji="1" lang="en-US" altLang="ja-JP" dirty="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ネットワークの仕組みのこと。</a:t>
            </a:r>
          </a:p>
        </p:txBody>
      </p:sp>
      <p:sp>
        <p:nvSpPr>
          <p:cNvPr id="7" name="テキスト ボックス 6"/>
          <p:cNvSpPr txBox="1"/>
          <p:nvPr/>
        </p:nvSpPr>
        <p:spPr>
          <a:xfrm>
            <a:off x="2579575" y="1469310"/>
            <a:ext cx="3097162" cy="307777"/>
          </a:xfrm>
          <a:prstGeom prst="rect">
            <a:avLst/>
          </a:prstGeom>
          <a:noFill/>
        </p:spPr>
        <p:txBody>
          <a:bodyPr wrap="square" rtlCol="0">
            <a:spAutoFit/>
          </a:bodyPr>
          <a:lstStyle/>
          <a:p>
            <a:r>
              <a:rPr kumimoji="1" lang="ja-JP" altLang="en-US" sz="1400" dirty="0"/>
              <a:t>じょうほうでん　たつ　き　き</a:t>
            </a:r>
          </a:p>
        </p:txBody>
      </p:sp>
      <p:sp>
        <p:nvSpPr>
          <p:cNvPr id="8" name="テキスト ボックス 7"/>
          <p:cNvSpPr txBox="1"/>
          <p:nvPr/>
        </p:nvSpPr>
        <p:spPr>
          <a:xfrm>
            <a:off x="4069804" y="2116882"/>
            <a:ext cx="965314" cy="307777"/>
          </a:xfrm>
          <a:prstGeom prst="rect">
            <a:avLst/>
          </a:prstGeom>
          <a:noFill/>
        </p:spPr>
        <p:txBody>
          <a:bodyPr wrap="square" rtlCol="0">
            <a:spAutoFit/>
          </a:bodyPr>
          <a:lstStyle/>
          <a:p>
            <a:r>
              <a:rPr kumimoji="1" lang="ja-JP" altLang="en-US" sz="1400" dirty="0"/>
              <a:t>し　く</a:t>
            </a:r>
          </a:p>
        </p:txBody>
      </p:sp>
      <p:sp>
        <p:nvSpPr>
          <p:cNvPr id="9" name="テキスト ボックス 8"/>
          <p:cNvSpPr txBox="1"/>
          <p:nvPr/>
        </p:nvSpPr>
        <p:spPr>
          <a:xfrm>
            <a:off x="747066" y="1469310"/>
            <a:ext cx="1656556" cy="307777"/>
          </a:xfrm>
          <a:prstGeom prst="rect">
            <a:avLst/>
          </a:prstGeom>
          <a:noFill/>
        </p:spPr>
        <p:txBody>
          <a:bodyPr wrap="square" rtlCol="0">
            <a:spAutoFit/>
          </a:bodyPr>
          <a:lstStyle/>
          <a:p>
            <a:r>
              <a:rPr kumimoji="1" lang="ja-JP" altLang="en-US" sz="1400" dirty="0"/>
              <a:t>せ　かい　じゅう</a:t>
            </a:r>
          </a:p>
        </p:txBody>
      </p:sp>
    </p:spTree>
    <p:extLst>
      <p:ext uri="{BB962C8B-B14F-4D97-AF65-F5344CB8AC3E}">
        <p14:creationId xmlns:p14="http://schemas.microsoft.com/office/powerpoint/2010/main" val="105030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3"/>
          <p:cNvSpPr txBox="1">
            <a:spLocks/>
          </p:cNvSpPr>
          <p:nvPr/>
        </p:nvSpPr>
        <p:spPr>
          <a:xfrm>
            <a:off x="548590" y="2560554"/>
            <a:ext cx="8229600" cy="1780797"/>
          </a:xfrm>
          <a:prstGeom prst="rect">
            <a:avLst/>
          </a:prstGeom>
        </p:spPr>
        <p:txBody>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eiryo UI" pitchFamily="50" charset="-128"/>
                <a:ea typeface="Meiryo UI" pitchFamily="50" charset="-128"/>
                <a:cs typeface="Meiryo UI" pitchFamily="50" charset="-128"/>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eiryo UI" pitchFamily="50" charset="-128"/>
                <a:ea typeface="Meiryo UI" pitchFamily="50" charset="-128"/>
                <a:cs typeface="Meiryo UI" pitchFamily="50" charset="-128"/>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eiryo UI" pitchFamily="50" charset="-128"/>
                <a:ea typeface="Meiryo UI" pitchFamily="50" charset="-128"/>
                <a:cs typeface="Meiryo UI"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3600" dirty="0">
                <a:latin typeface="+mj-ea"/>
                <a:ea typeface="+mj-ea"/>
              </a:rPr>
              <a:t>ネットワークどうしのつながり全体を</a:t>
            </a:r>
            <a:endParaRPr lang="en-US" altLang="ja-JP" sz="3600" dirty="0">
              <a:latin typeface="+mj-ea"/>
              <a:ea typeface="+mj-ea"/>
            </a:endParaRPr>
          </a:p>
          <a:p>
            <a:pPr marL="0" indent="0">
              <a:buFont typeface="Arial" pitchFamily="34" charset="0"/>
              <a:buNone/>
            </a:pPr>
            <a:r>
              <a:rPr lang="ja-JP" altLang="en-US" sz="3600" dirty="0">
                <a:latin typeface="+mj-ea"/>
                <a:ea typeface="+mj-ea"/>
              </a:rPr>
              <a:t>「インターネット」という。</a:t>
            </a:r>
            <a:endParaRPr lang="en-US" altLang="ja-JP" sz="3600" dirty="0">
              <a:latin typeface="+mj-ea"/>
              <a:ea typeface="+mj-ea"/>
            </a:endParaRPr>
          </a:p>
        </p:txBody>
      </p:sp>
      <p:sp>
        <p:nvSpPr>
          <p:cNvPr id="2" name="タイトル 1"/>
          <p:cNvSpPr>
            <a:spLocks noGrp="1"/>
          </p:cNvSpPr>
          <p:nvPr>
            <p:ph type="title"/>
          </p:nvPr>
        </p:nvSpPr>
        <p:spPr/>
        <p:txBody>
          <a:bodyPr/>
          <a:lstStyle/>
          <a:p>
            <a:r>
              <a:rPr kumimoji="1" lang="ja-JP" altLang="en-US" dirty="0"/>
              <a:t>情報伝達の仕組み</a:t>
            </a:r>
          </a:p>
        </p:txBody>
      </p:sp>
    </p:spTree>
    <p:extLst>
      <p:ext uri="{BB962C8B-B14F-4D97-AF65-F5344CB8AC3E}">
        <p14:creationId xmlns:p14="http://schemas.microsoft.com/office/powerpoint/2010/main" val="1574533982"/>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3636</Words>
  <PresentationFormat>画面に合わせる (4:3)</PresentationFormat>
  <Paragraphs>329</Paragraphs>
  <Slides>22</Slides>
  <Notes>22</Notes>
  <HiddenSlides>1</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22</vt:i4>
      </vt:variant>
    </vt:vector>
  </HeadingPairs>
  <TitlesOfParts>
    <vt:vector size="30" baseType="lpstr">
      <vt:lpstr>HGPSoeiKakugothicUB</vt:lpstr>
      <vt:lpstr>Meiryo UI</vt:lpstr>
      <vt:lpstr>メイリオ</vt:lpstr>
      <vt:lpstr>Arial</vt:lpstr>
      <vt:lpstr>Calibri</vt:lpstr>
      <vt:lpstr>Century</vt:lpstr>
      <vt:lpstr>Segoe UI</vt:lpstr>
      <vt:lpstr>2_Office テーマ</vt:lpstr>
      <vt:lpstr>PowerPoint プレゼンテーション</vt:lpstr>
      <vt:lpstr>安全教室指導用教材利用規約</vt:lpstr>
      <vt:lpstr>インターネットの基礎知識【16】 「インターネットの仕組み(上級編）」 </vt:lpstr>
      <vt:lpstr>本教材の使用方法　インターネットの基礎知識【16】中学生・高校生以上</vt:lpstr>
      <vt:lpstr>クイズ</vt:lpstr>
      <vt:lpstr>（２） ４９億人</vt:lpstr>
      <vt:lpstr>説明できますか？</vt:lpstr>
      <vt:lpstr>インターネットとは</vt:lpstr>
      <vt:lpstr>情報伝達の仕組み</vt:lpstr>
      <vt:lpstr>コンピュータをつなぐルール</vt:lpstr>
      <vt:lpstr>IPアドレスとは</vt:lpstr>
      <vt:lpstr>郵便と似ている</vt:lpstr>
      <vt:lpstr>インターネット上の住所</vt:lpstr>
      <vt:lpstr>インターネット上の住所</vt:lpstr>
      <vt:lpstr>インターネット上の住所</vt:lpstr>
      <vt:lpstr>考えてみよう</vt:lpstr>
      <vt:lpstr>情報は0と1でできている</vt:lpstr>
      <vt:lpstr>文字コード表</vt:lpstr>
      <vt:lpstr>話した言葉はその場限りでも</vt:lpstr>
      <vt:lpstr>ポイント</vt:lpstr>
      <vt:lpstr>もし情報が拡散されたら</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2019-09-18T06:50:46Z</dcterms:created>
  <dcterms:modified xsi:type="dcterms:W3CDTF">2022-08-03T06:00:20Z</dcterms:modified>
</cp:coreProperties>
</file>