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00" r:id="rId1"/>
  </p:sldMasterIdLst>
  <p:notesMasterIdLst>
    <p:notesMasterId r:id="rId22"/>
  </p:notesMasterIdLst>
  <p:handoutMasterIdLst>
    <p:handoutMasterId r:id="rId23"/>
  </p:handoutMasterIdLst>
  <p:sldIdLst>
    <p:sldId id="746" r:id="rId2"/>
    <p:sldId id="756" r:id="rId3"/>
    <p:sldId id="754" r:id="rId4"/>
    <p:sldId id="748" r:id="rId5"/>
    <p:sldId id="738" r:id="rId6"/>
    <p:sldId id="730" r:id="rId7"/>
    <p:sldId id="727" r:id="rId8"/>
    <p:sldId id="729" r:id="rId9"/>
    <p:sldId id="753" r:id="rId10"/>
    <p:sldId id="728" r:id="rId11"/>
    <p:sldId id="733" r:id="rId12"/>
    <p:sldId id="751" r:id="rId13"/>
    <p:sldId id="741" r:id="rId14"/>
    <p:sldId id="694" r:id="rId15"/>
    <p:sldId id="740" r:id="rId16"/>
    <p:sldId id="742" r:id="rId17"/>
    <p:sldId id="743" r:id="rId18"/>
    <p:sldId id="744" r:id="rId19"/>
    <p:sldId id="745" r:id="rId20"/>
    <p:sldId id="750" r:id="rId21"/>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D1AF"/>
    <a:srgbClr val="4F81BD"/>
    <a:srgbClr val="D62475"/>
    <a:srgbClr val="FF99CC"/>
    <a:srgbClr val="F6281E"/>
    <a:srgbClr val="FFFFCC"/>
    <a:srgbClr val="F60052"/>
    <a:srgbClr val="FFF2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3" autoAdjust="0"/>
    <p:restoredTop sz="69176" autoAdjust="0"/>
  </p:normalViewPr>
  <p:slideViewPr>
    <p:cSldViewPr snapToGrid="0">
      <p:cViewPr varScale="1">
        <p:scale>
          <a:sx n="75" d="100"/>
          <a:sy n="75" d="100"/>
        </p:scale>
        <p:origin x="840" y="66"/>
      </p:cViewPr>
      <p:guideLst>
        <p:guide orient="horz" pos="2160"/>
        <p:guide pos="2880"/>
      </p:guideLst>
    </p:cSldViewPr>
  </p:slideViewPr>
  <p:notesTextViewPr>
    <p:cViewPr>
      <p:scale>
        <a:sx n="125" d="100"/>
        <a:sy n="125" d="100"/>
      </p:scale>
      <p:origin x="0" y="0"/>
    </p:cViewPr>
  </p:notesTextViewPr>
  <p:sorterViewPr>
    <p:cViewPr varScale="1">
      <p:scale>
        <a:sx n="1" d="1"/>
        <a:sy n="1" d="1"/>
      </p:scale>
      <p:origin x="0" y="0"/>
    </p:cViewPr>
  </p:sorterViewPr>
  <p:notesViewPr>
    <p:cSldViewPr snapToGrid="0">
      <p:cViewPr varScale="1">
        <p:scale>
          <a:sx n="48" d="100"/>
          <a:sy n="48" d="100"/>
        </p:scale>
        <p:origin x="2724"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55702" cy="509762"/>
          </a:xfrm>
          <a:prstGeom prst="rect">
            <a:avLst/>
          </a:prstGeom>
        </p:spPr>
        <p:txBody>
          <a:bodyPr vert="horz" lIns="93982" tIns="46991" rIns="93982" bIns="4699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95918" y="1"/>
            <a:ext cx="3055701" cy="509762"/>
          </a:xfrm>
          <a:prstGeom prst="rect">
            <a:avLst/>
          </a:prstGeom>
        </p:spPr>
        <p:txBody>
          <a:bodyPr vert="horz" lIns="93982" tIns="46991" rIns="93982" bIns="46991"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1" y="9670876"/>
            <a:ext cx="3055702" cy="509762"/>
          </a:xfrm>
          <a:prstGeom prst="rect">
            <a:avLst/>
          </a:prstGeom>
        </p:spPr>
        <p:txBody>
          <a:bodyPr vert="horz" lIns="93982" tIns="46991" rIns="93982" bIns="46991" rtlCol="0" anchor="b"/>
          <a:lstStyle>
            <a:lvl1pPr algn="l">
              <a:defRPr sz="1200"/>
            </a:lvl1pPr>
          </a:lstStyle>
          <a:p>
            <a:r>
              <a:rPr kumimoji="1" lang="en-US" altLang="ja-JP"/>
              <a:t>Copyright (C) 2009-2017 Edu-net Co., Ltd.  All Rights Reserved. </a:t>
            </a:r>
            <a:endParaRPr kumimoji="1" lang="ja-JP" altLang="en-US"/>
          </a:p>
        </p:txBody>
      </p:sp>
      <p:sp>
        <p:nvSpPr>
          <p:cNvPr id="5" name="スライド番号プレースホルダー 4"/>
          <p:cNvSpPr>
            <a:spLocks noGrp="1"/>
          </p:cNvSpPr>
          <p:nvPr>
            <p:ph type="sldNum" sz="quarter" idx="3"/>
          </p:nvPr>
        </p:nvSpPr>
        <p:spPr>
          <a:xfrm>
            <a:off x="3995918" y="9670876"/>
            <a:ext cx="3055701" cy="509762"/>
          </a:xfrm>
          <a:prstGeom prst="rect">
            <a:avLst/>
          </a:prstGeom>
        </p:spPr>
        <p:txBody>
          <a:bodyPr vert="horz" lIns="93982" tIns="46991" rIns="93982" bIns="46991" rtlCol="0" anchor="b"/>
          <a:lstStyle>
            <a:lvl1pPr algn="r">
              <a:defRPr sz="1200"/>
            </a:lvl1pPr>
          </a:lstStyle>
          <a:p>
            <a:fld id="{5951B48D-9D36-4DF8-897D-043405FC11B0}" type="slidenum">
              <a:rPr kumimoji="1" lang="ja-JP" altLang="en-US" smtClean="0"/>
              <a:t>‹#›</a:t>
            </a:fld>
            <a:endParaRPr kumimoji="1" lang="ja-JP" altLang="en-US"/>
          </a:p>
        </p:txBody>
      </p:sp>
    </p:spTree>
    <p:extLst>
      <p:ext uri="{BB962C8B-B14F-4D97-AF65-F5344CB8AC3E}">
        <p14:creationId xmlns:p14="http://schemas.microsoft.com/office/powerpoint/2010/main" val="916882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56414" cy="510800"/>
          </a:xfrm>
          <a:prstGeom prst="rect">
            <a:avLst/>
          </a:prstGeom>
        </p:spPr>
        <p:txBody>
          <a:bodyPr vert="horz" lIns="93982" tIns="46991" rIns="93982" bIns="46991"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995218" y="0"/>
            <a:ext cx="3056414" cy="510800"/>
          </a:xfrm>
          <a:prstGeom prst="rect">
            <a:avLst/>
          </a:prstGeom>
        </p:spPr>
        <p:txBody>
          <a:bodyPr vert="horz" lIns="93982" tIns="46991" rIns="93982" bIns="46991"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1236663" y="1273175"/>
            <a:ext cx="4579937" cy="3435350"/>
          </a:xfrm>
          <a:prstGeom prst="rect">
            <a:avLst/>
          </a:prstGeom>
          <a:noFill/>
          <a:ln w="12700">
            <a:solidFill>
              <a:prstClr val="black"/>
            </a:solidFill>
          </a:ln>
        </p:spPr>
        <p:txBody>
          <a:bodyPr vert="horz" lIns="93982" tIns="46991" rIns="93982" bIns="46991" rtlCol="0" anchor="ctr"/>
          <a:lstStyle/>
          <a:p>
            <a:endParaRPr lang="ja-JP" altLang="en-US" dirty="0"/>
          </a:p>
        </p:txBody>
      </p:sp>
      <p:sp>
        <p:nvSpPr>
          <p:cNvPr id="5" name="ノート プレースホルダー 4"/>
          <p:cNvSpPr>
            <a:spLocks noGrp="1"/>
          </p:cNvSpPr>
          <p:nvPr>
            <p:ph type="body" sz="quarter" idx="3"/>
          </p:nvPr>
        </p:nvSpPr>
        <p:spPr>
          <a:xfrm>
            <a:off x="705327" y="4899432"/>
            <a:ext cx="5642610" cy="4008626"/>
          </a:xfrm>
          <a:prstGeom prst="rect">
            <a:avLst/>
          </a:prstGeom>
        </p:spPr>
        <p:txBody>
          <a:bodyPr vert="horz" lIns="93982" tIns="46991" rIns="93982" bIns="4699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17913432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教材　</a:t>
            </a:r>
            <a:r>
              <a:rPr kumimoji="1" lang="en-US" altLang="ja-JP" sz="1200" kern="1200" dirty="0">
                <a:solidFill>
                  <a:schemeClr val="tx1"/>
                </a:solidFill>
                <a:effectLst/>
                <a:latin typeface="+mn-lt"/>
                <a:ea typeface="+mn-ea"/>
                <a:cs typeface="+mn-cs"/>
              </a:rPr>
              <a:t>ver.2.1_20220311</a:t>
            </a:r>
            <a:endParaRPr kumimoji="1" lang="en-US" altLang="ja-JP" dirty="0"/>
          </a:p>
          <a:p>
            <a:endParaRPr kumimoji="1" lang="en-US" altLang="ja-JP" dirty="0"/>
          </a:p>
          <a:p>
            <a:r>
              <a:rPr kumimoji="1" lang="ja-JP" altLang="en-US" dirty="0"/>
              <a:t>当教材について</a:t>
            </a:r>
          </a:p>
          <a:p>
            <a:r>
              <a:rPr kumimoji="1" lang="ja-JP" altLang="en-US" dirty="0"/>
              <a:t>スライド教材のノートには以下の内容が記載されております。</a:t>
            </a:r>
          </a:p>
          <a:p>
            <a:r>
              <a:rPr kumimoji="1" lang="ja-JP" altLang="en-US" dirty="0"/>
              <a:t>・</a:t>
            </a:r>
            <a:r>
              <a:rPr kumimoji="1" lang="en-US" altLang="ja-JP" dirty="0"/>
              <a:t>【</a:t>
            </a:r>
            <a:r>
              <a:rPr kumimoji="1" lang="ja-JP" altLang="en-US" dirty="0"/>
              <a:t>導入時のポイント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・・・導入時、またそのスライドでかならずふれるべきこと</a:t>
            </a:r>
          </a:p>
          <a:p>
            <a:r>
              <a:rPr kumimoji="1" lang="ja-JP" altLang="en-US" dirty="0"/>
              <a:t>・</a:t>
            </a:r>
            <a:r>
              <a:rPr kumimoji="1" lang="en-US" altLang="ja-JP" dirty="0"/>
              <a:t>【</a:t>
            </a:r>
            <a:r>
              <a:rPr kumimoji="1" lang="ja-JP" altLang="en-US" dirty="0"/>
              <a:t>進行のポイント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・・・進行時、またそのスライドでかならずふれるべきこと</a:t>
            </a:r>
          </a:p>
          <a:p>
            <a:r>
              <a:rPr kumimoji="1" lang="ja-JP" altLang="en-US" dirty="0"/>
              <a:t>・</a:t>
            </a:r>
            <a:r>
              <a:rPr kumimoji="1" lang="en-US" altLang="ja-JP" dirty="0"/>
              <a:t>《</a:t>
            </a:r>
            <a:r>
              <a:rPr kumimoji="1" lang="ja-JP" altLang="en-US" dirty="0"/>
              <a:t>講師のセリフ例</a:t>
            </a:r>
            <a:r>
              <a:rPr kumimoji="1" lang="en-US" altLang="ja-JP" dirty="0"/>
              <a:t>》</a:t>
            </a:r>
            <a:r>
              <a:rPr kumimoji="1" lang="ja-JP" altLang="en-US" dirty="0"/>
              <a:t>・・・ポイントを踏まえて話す内容</a:t>
            </a:r>
          </a:p>
          <a:p>
            <a:r>
              <a:rPr kumimoji="1" lang="ja-JP" altLang="en-US" dirty="0"/>
              <a:t>・</a:t>
            </a:r>
            <a:r>
              <a:rPr kumimoji="1" lang="en-US" altLang="ja-JP" dirty="0"/>
              <a:t>&lt;</a:t>
            </a:r>
            <a:r>
              <a:rPr kumimoji="1" lang="ja-JP" altLang="en-US" dirty="0"/>
              <a:t>問いかけ</a:t>
            </a:r>
            <a:r>
              <a:rPr kumimoji="1" lang="en-US" altLang="ja-JP" dirty="0"/>
              <a:t>&gt;</a:t>
            </a:r>
            <a:r>
              <a:rPr kumimoji="1" lang="ja-JP" altLang="en-US" dirty="0"/>
              <a:t>・・・児童に問いかける場面</a:t>
            </a:r>
          </a:p>
          <a:p>
            <a:r>
              <a:rPr kumimoji="1" lang="ja-JP" altLang="en-US" dirty="0"/>
              <a:t>・</a:t>
            </a:r>
            <a:r>
              <a:rPr kumimoji="1" lang="en-US" altLang="ja-JP" dirty="0"/>
              <a:t>&lt;</a:t>
            </a:r>
            <a:r>
              <a:rPr kumimoji="1" lang="ja-JP" altLang="en-US" dirty="0"/>
              <a:t>クリック</a:t>
            </a:r>
            <a:r>
              <a:rPr kumimoji="1" lang="en-US" altLang="ja-JP" dirty="0"/>
              <a:t>&gt;</a:t>
            </a:r>
            <a:r>
              <a:rPr kumimoji="1" lang="ja-JP" altLang="en-US" dirty="0"/>
              <a:t>・・・アニメーション設定されたスライドを動かすときにクリックする。</a:t>
            </a:r>
          </a:p>
          <a:p>
            <a:r>
              <a:rPr kumimoji="1" lang="en-US" altLang="ja-JP" dirty="0"/>
              <a:t>※</a:t>
            </a:r>
            <a:r>
              <a:rPr kumimoji="1" lang="ja-JP" altLang="en-US" dirty="0"/>
              <a:t>ポイントさえ押さえていれば、話し方、問いかけの場面などは、講師の判断で変化させてかまいません。</a:t>
            </a:r>
          </a:p>
          <a:p>
            <a:endParaRPr kumimoji="1" lang="ja-JP" altLang="en-US" dirty="0"/>
          </a:p>
          <a:p>
            <a:r>
              <a:rPr kumimoji="1" lang="en-US" altLang="ja-JP" dirty="0"/>
              <a:t>【</a:t>
            </a:r>
            <a:r>
              <a:rPr kumimoji="1" lang="ja-JP" altLang="en-US" dirty="0"/>
              <a:t>ポイント</a:t>
            </a:r>
            <a:r>
              <a:rPr kumimoji="1" lang="en-US" altLang="ja-JP" dirty="0"/>
              <a:t>】</a:t>
            </a:r>
          </a:p>
          <a:p>
            <a:r>
              <a:rPr kumimoji="1" lang="ja-JP" altLang="en-US" dirty="0"/>
              <a:t>・自己紹介</a:t>
            </a:r>
          </a:p>
          <a:p>
            <a:r>
              <a:rPr kumimoji="1" lang="ja-JP" altLang="en-US" dirty="0"/>
              <a:t>・今日の講座の内容</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はじめまして。</a:t>
            </a:r>
          </a:p>
          <a:p>
            <a:r>
              <a:rPr kumimoji="1" lang="ja-JP" altLang="en-US" dirty="0"/>
              <a:t>私は</a:t>
            </a:r>
            <a:r>
              <a:rPr kumimoji="1" lang="en-US" altLang="ja-JP" dirty="0"/>
              <a:t>IPA</a:t>
            </a:r>
            <a:r>
              <a:rPr kumimoji="1" lang="ja-JP" altLang="en-US" dirty="0"/>
              <a:t>インターネット安全教室の講師を務めます</a:t>
            </a:r>
          </a:p>
          <a:p>
            <a:r>
              <a:rPr kumimoji="1" lang="ja-JP" altLang="en-US" dirty="0"/>
              <a:t>△△△の○○です。</a:t>
            </a:r>
          </a:p>
          <a:p>
            <a:endParaRPr kumimoji="1" lang="ja-JP" altLang="en-US" dirty="0"/>
          </a:p>
          <a:p>
            <a:r>
              <a:rPr kumimoji="1" lang="ja-JP" altLang="en-US" dirty="0"/>
              <a:t>今日はネットリテラシー、情報モラル、情報セキュリティについて、</a:t>
            </a:r>
          </a:p>
          <a:p>
            <a:r>
              <a:rPr kumimoji="1" lang="ja-JP" altLang="en-US" dirty="0"/>
              <a:t>共に学び、考える、インターネット安全教室を行います。</a:t>
            </a:r>
          </a:p>
          <a:p>
            <a:endParaRPr kumimoji="1" lang="ja-JP" altLang="en-US" dirty="0"/>
          </a:p>
          <a:p>
            <a:r>
              <a:rPr kumimoji="1" lang="ja-JP" altLang="en-US" dirty="0"/>
              <a:t>今日、ここに集まった仲間と一緒に「考える」、そんな教室にしたいと思います。</a:t>
            </a:r>
          </a:p>
          <a:p>
            <a:r>
              <a:rPr kumimoji="1" lang="ja-JP" altLang="en-US" dirty="0"/>
              <a:t>よろしくお願いします。</a:t>
            </a:r>
          </a:p>
          <a:p>
            <a:endParaRPr kumimoji="1" lang="ja-JP" altLang="en-US" dirty="0"/>
          </a:p>
          <a:p>
            <a:endParaRPr kumimoji="1" lang="ja-JP" altLang="en-US" dirty="0"/>
          </a:p>
        </p:txBody>
      </p:sp>
    </p:spTree>
    <p:extLst>
      <p:ext uri="{BB962C8B-B14F-4D97-AF65-F5344CB8AC3E}">
        <p14:creationId xmlns:p14="http://schemas.microsoft.com/office/powerpoint/2010/main" val="10762162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ポイント</a:t>
            </a:r>
            <a:r>
              <a:rPr kumimoji="1" lang="en-US" altLang="ja-JP" dirty="0"/>
              <a:t>】</a:t>
            </a:r>
            <a:br>
              <a:rPr kumimoji="1" lang="en-US" altLang="ja-JP" dirty="0"/>
            </a:br>
            <a:r>
              <a:rPr kumimoji="1" lang="ja-JP" altLang="en-US" dirty="0"/>
              <a:t>個別トークも同じくインターネットに投稿していることを伝える。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先ほどは</a:t>
            </a:r>
            <a:r>
              <a:rPr kumimoji="1" lang="en-US" altLang="ja-JP" dirty="0"/>
              <a:t>4</a:t>
            </a:r>
            <a:r>
              <a:rPr kumimoji="1" lang="ja-JP" altLang="en-US" dirty="0"/>
              <a:t>人の友達、グループでのやり取りでしたが、</a:t>
            </a:r>
            <a:r>
              <a:rPr kumimoji="1" lang="en-US" altLang="ja-JP" dirty="0"/>
              <a:t>1</a:t>
            </a:r>
            <a:r>
              <a:rPr kumimoji="1" lang="ja-JP" altLang="en-US" dirty="0"/>
              <a:t>対</a:t>
            </a:r>
            <a:r>
              <a:rPr kumimoji="1" lang="en-US" altLang="ja-JP" dirty="0"/>
              <a:t>1</a:t>
            </a:r>
            <a:r>
              <a:rPr kumimoji="1" lang="ja-JP" altLang="en-US" dirty="0"/>
              <a:t>の個別トークも同じです。＜クリック＞</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送ったメッセージはサーバに保存され＜クリック＞、相手に届いているのです。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同じくサーバを通じてやり取りしているので、インターネットに投稿していることになります。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声を出して「明日サッカーしようよ」と友達に直接伝えることと、メッセージとしてインターネットに投稿することは</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ちょっと違うことを覚えておいてください。</a:t>
            </a:r>
          </a:p>
        </p:txBody>
      </p:sp>
    </p:spTree>
    <p:extLst>
      <p:ext uri="{BB962C8B-B14F-4D97-AF65-F5344CB8AC3E}">
        <p14:creationId xmlns:p14="http://schemas.microsoft.com/office/powerpoint/2010/main" val="10852156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インターネットに投稿されたもの（写真・動画など）は簡単にコピーできることを認識してもらう。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例えば、インターネットに投稿された誰かの写真を見ていて「これ、面白いな、他の人にも見せたいな」と思ったとします。インターネットに投稿された写真や動画は簡単に自分のスマートフォンやパソコン、タブレットなどにコピーすることができてしまいます。</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コピーしたものを他の人に送ったり、インターネットに投稿することもできることを伝える。</a:t>
            </a:r>
            <a:br>
              <a:rPr kumimoji="1" lang="en-US" altLang="ja-JP" dirty="0"/>
            </a:br>
            <a:r>
              <a:rPr kumimoji="1" lang="ja-JP" altLang="en-US" dirty="0"/>
              <a:t>そのような行為によって起こることを想像してもらう。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コピーしたものを誰かに送ったり、インターネットに投稿することもできます。</a:t>
            </a:r>
            <a:endParaRPr kumimoji="1" lang="en-US" altLang="ja-JP" dirty="0"/>
          </a:p>
          <a:p>
            <a:r>
              <a:rPr kumimoji="1" lang="ja-JP" altLang="en-US" dirty="0"/>
              <a:t>ではそのようなことをすると、どういったことが起こる可能性があるでしょうか？</a:t>
            </a:r>
          </a:p>
        </p:txBody>
      </p:sp>
    </p:spTree>
    <p:extLst>
      <p:ext uri="{BB962C8B-B14F-4D97-AF65-F5344CB8AC3E}">
        <p14:creationId xmlns:p14="http://schemas.microsoft.com/office/powerpoint/2010/main" val="1168074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コピーしたものを誰かに送ったり、インターネットへの投稿が何度も繰り返されると、</a:t>
            </a:r>
            <a:endParaRPr kumimoji="1" lang="en-US" altLang="ja-JP" dirty="0"/>
          </a:p>
          <a:p>
            <a:r>
              <a:rPr kumimoji="1" lang="ja-JP" altLang="en-US" dirty="0"/>
              <a:t>拡散してインターネットのどこかにずっと残される可能性があることを知ってもらう。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インターネットで見つけた面白い写真を、グループトークに送ったとします。＜クリック＞</a:t>
            </a:r>
            <a:br>
              <a:rPr kumimoji="1" lang="en-US" altLang="ja-JP" dirty="0"/>
            </a:br>
            <a:r>
              <a:rPr kumimoji="1" lang="ja-JP" altLang="en-US" dirty="0"/>
              <a:t>そのうちの誰かが、またその写真をコピーし、同じことを繰り返せばどうなるでしょうか。＜クリック＞</a:t>
            </a:r>
            <a:endParaRPr kumimoji="1" lang="en-US" altLang="ja-JP" dirty="0"/>
          </a:p>
          <a:p>
            <a:r>
              <a:rPr kumimoji="1" lang="ja-JP" altLang="en-US" dirty="0"/>
              <a:t>拡散し</a:t>
            </a:r>
            <a:r>
              <a:rPr kumimoji="1" lang="en-US" altLang="ja-JP" dirty="0"/>
              <a:t>(</a:t>
            </a:r>
            <a:r>
              <a:rPr kumimoji="1" lang="ja-JP" altLang="en-US" dirty="0"/>
              <a:t>広がって</a:t>
            </a:r>
            <a:r>
              <a:rPr kumimoji="1" lang="en-US" altLang="ja-JP" dirty="0"/>
              <a:t>)</a:t>
            </a:r>
            <a:r>
              <a:rPr kumimoji="1" lang="ja-JP" altLang="en-US" dirty="0"/>
              <a:t>、インターネット上のどこかにずっと残り続ける可能性があります。</a:t>
            </a:r>
          </a:p>
        </p:txBody>
      </p:sp>
    </p:spTree>
    <p:extLst>
      <p:ext uri="{BB962C8B-B14F-4D97-AF65-F5344CB8AC3E}">
        <p14:creationId xmlns:p14="http://schemas.microsoft.com/office/powerpoint/2010/main" val="17274656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インターネットを使った投稿の特徴である「広がる・残る」を伝える。</a:t>
            </a:r>
            <a:br>
              <a:rPr kumimoji="1" lang="en-US" altLang="ja-JP" dirty="0"/>
            </a:br>
            <a:r>
              <a:rPr kumimoji="1" lang="ja-JP" altLang="en-US" dirty="0"/>
              <a:t>投稿する前に冷静に考える必要性を認識してもらう。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インターネットを使って投稿するとそれが広がって残り続ける可能性があることが分かったと思います。</a:t>
            </a:r>
            <a:endParaRPr kumimoji="1" lang="en-US" altLang="ja-JP" dirty="0"/>
          </a:p>
          <a:p>
            <a:r>
              <a:rPr kumimoji="1" lang="ja-JP" altLang="en-US" dirty="0"/>
              <a:t>インターネットに何か投稿するときは、「これは広がってもいいものなのかな？残っても大丈夫かな？」と冷静に考えることが大切です。</a:t>
            </a:r>
          </a:p>
        </p:txBody>
      </p:sp>
    </p:spTree>
    <p:extLst>
      <p:ext uri="{BB962C8B-B14F-4D97-AF65-F5344CB8AC3E}">
        <p14:creationId xmlns:p14="http://schemas.microsoft.com/office/powerpoint/2010/main" val="10118351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「広がる・残る」の特徴をふまえて、インターネットに投稿するとよく</a:t>
            </a:r>
            <a:r>
              <a:rPr kumimoji="1" lang="ja-JP" altLang="en-US"/>
              <a:t>ないものを考えて</a:t>
            </a:r>
            <a:r>
              <a:rPr kumimoji="1" lang="ja-JP" altLang="en-US" dirty="0"/>
              <a:t>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インターネットを使った投稿の特徴である広がることと残ることを考えて、インターネットに投稿するとよくないものはあるでしょうか？</a:t>
            </a:r>
            <a:r>
              <a:rPr kumimoji="1" lang="en-US" altLang="ja-JP" dirty="0"/>
              <a:t>&lt;</a:t>
            </a:r>
            <a:r>
              <a:rPr kumimoji="1" lang="ja-JP" altLang="en-US" dirty="0"/>
              <a:t>クリック</a:t>
            </a:r>
            <a:r>
              <a:rPr kumimoji="1" lang="en-US" altLang="ja-JP" dirty="0"/>
              <a:t>&gt;</a:t>
            </a:r>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なぜよくないか、その理由も考えてもらう。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なぜ、それを投稿すると良くないのか、理由も考えてください。</a:t>
            </a:r>
            <a:r>
              <a:rPr kumimoji="1" lang="en-US" altLang="ja-JP" dirty="0"/>
              <a:t>&lt;</a:t>
            </a:r>
            <a:r>
              <a:rPr kumimoji="1" lang="ja-JP" altLang="en-US" dirty="0"/>
              <a:t>クリック</a:t>
            </a:r>
            <a:r>
              <a:rPr kumimoji="1" lang="en-US" altLang="ja-JP" dirty="0"/>
              <a:t>&gt;</a:t>
            </a:r>
            <a:br>
              <a:rPr kumimoji="1" lang="en-US" altLang="ja-JP" dirty="0"/>
            </a:br>
            <a:r>
              <a:rPr kumimoji="1" lang="ja-JP" altLang="en-US" dirty="0"/>
              <a:t>（発表をしてもらっても可）</a:t>
            </a:r>
          </a:p>
        </p:txBody>
      </p:sp>
    </p:spTree>
    <p:extLst>
      <p:ext uri="{BB962C8B-B14F-4D97-AF65-F5344CB8AC3E}">
        <p14:creationId xmlns:p14="http://schemas.microsoft.com/office/powerpoint/2010/main" val="34725294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投稿するとよくないものの具体例とその理由を伝える。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例えば、誰かの悪口や傷つける言葉をインターネットに書き込むと、書かれた人はどんな気持ちになるでしょうか？</a:t>
            </a:r>
            <a:endParaRPr kumimoji="1" lang="en-US" altLang="ja-JP" dirty="0"/>
          </a:p>
          <a:p>
            <a:r>
              <a:rPr kumimoji="1" lang="ja-JP" altLang="en-US" dirty="0"/>
              <a:t>また誰かを傷つけ、見下すような投稿は、時に罪に問われる可能性もあります。</a:t>
            </a:r>
            <a:endParaRPr kumimoji="1" lang="en-US" altLang="ja-JP" dirty="0"/>
          </a:p>
          <a:p>
            <a:endParaRPr kumimoji="1" lang="en-US" altLang="ja-JP" dirty="0"/>
          </a:p>
          <a:p>
            <a:r>
              <a:rPr kumimoji="1" lang="ja-JP" altLang="en-US" dirty="0"/>
              <a:t>次に「個人情報」という言葉を聞いたことがあるでしょうか？</a:t>
            </a:r>
            <a:br>
              <a:rPr kumimoji="1" lang="en-US" altLang="ja-JP" dirty="0"/>
            </a:br>
            <a:r>
              <a:rPr kumimoji="1" lang="ja-JP" altLang="en-US" dirty="0"/>
              <a:t>名前や住所、生年月日、顔写真、通っている学校名など、その人のことを表したものは「個人情報」に当たります。</a:t>
            </a:r>
            <a:endParaRPr kumimoji="1" lang="en-US" altLang="ja-JP" dirty="0"/>
          </a:p>
          <a:p>
            <a:r>
              <a:rPr kumimoji="1" lang="ja-JP" altLang="en-US" dirty="0"/>
              <a:t>個人情報はとても大切なものです。もし、住所や名前をインターネットに載せてしまったら、知らない</a:t>
            </a:r>
            <a:r>
              <a:rPr kumimoji="1" lang="ja-JP" altLang="en-US"/>
              <a:t>人に狙われる</a:t>
            </a:r>
            <a:r>
              <a:rPr kumimoji="1" lang="ja-JP" altLang="en-US" dirty="0"/>
              <a:t>危険性があります。</a:t>
            </a:r>
            <a:endParaRPr kumimoji="1" lang="en-US" altLang="ja-JP" dirty="0"/>
          </a:p>
          <a:p>
            <a:endParaRPr kumimoji="1" lang="en-US" altLang="ja-JP" dirty="0"/>
          </a:p>
          <a:p>
            <a:r>
              <a:rPr kumimoji="1" lang="ja-JP" altLang="en-US" dirty="0"/>
              <a:t>自分や友達の顔写真はどうでしょうか。</a:t>
            </a:r>
            <a:endParaRPr kumimoji="1" lang="en-US" altLang="ja-JP" dirty="0"/>
          </a:p>
          <a:p>
            <a:r>
              <a:rPr kumimoji="1" lang="ja-JP" altLang="en-US" dirty="0"/>
              <a:t>先ほどインターネットに投稿された写真は誰でも簡単にコピーできるということを話しました。</a:t>
            </a:r>
            <a:endParaRPr kumimoji="1" lang="en-US" altLang="ja-JP" dirty="0"/>
          </a:p>
          <a:p>
            <a:r>
              <a:rPr kumimoji="1" lang="ja-JP" altLang="en-US" dirty="0"/>
              <a:t>自分の知らないうちに写真がコピーされ、勝手に誰かに使われてしまうことも考えられます。</a:t>
            </a:r>
          </a:p>
        </p:txBody>
      </p:sp>
    </p:spTree>
    <p:extLst>
      <p:ext uri="{BB962C8B-B14F-4D97-AF65-F5344CB8AC3E}">
        <p14:creationId xmlns:p14="http://schemas.microsoft.com/office/powerpoint/2010/main" val="29014045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「個人情報がインターネットに出てしまった」という問題を提起し、対処法を考えてもらう。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もし、インターネットに自分の個人情報が出たら、どうしますか？</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自分が気を付けていても、誰かに書き込みされるリスクに気づいてもらう。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自分が気を付けていても、誰かに個人情報をインターネット上に載せられてしまうことがあるかもしれません。</a:t>
            </a:r>
          </a:p>
        </p:txBody>
      </p:sp>
    </p:spTree>
    <p:extLst>
      <p:ext uri="{BB962C8B-B14F-4D97-AF65-F5344CB8AC3E}">
        <p14:creationId xmlns:p14="http://schemas.microsoft.com/office/powerpoint/2010/main" val="25504616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あきらめずに対処する、出来る限りのことはやってみることが重要と伝える。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個人情報が出てしまった時は、あきらめずに手を尽くすことが大切です。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進行のポイント</a:t>
            </a:r>
            <a:r>
              <a:rPr kumimoji="1" lang="en-US" altLang="ja-JP" dirty="0"/>
              <a:t>】</a:t>
            </a:r>
          </a:p>
          <a:p>
            <a:r>
              <a:rPr kumimoji="1" lang="ja-JP" altLang="en-US" dirty="0"/>
              <a:t>個人情報が出た時の対処方法の紹介。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インターネット上に投稿されたものと、誰かのスマートフォンやタブレットなどに保存されているもの、両方削除しないと更に拡散したり、残り続ける可能性があることを伝える。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インターネットサービスの中には個人情報を削除してくれるケースもあります。</a:t>
            </a:r>
            <a:endParaRPr kumimoji="1" lang="en-US" altLang="ja-JP" dirty="0"/>
          </a:p>
          <a:p>
            <a:r>
              <a:rPr kumimoji="1" lang="ja-JP" altLang="en-US" dirty="0"/>
              <a:t>自分の個人情報を出した人が分かっている場合には、その人のスマートフォンやタブレットなどから削除してもらうことも必要です。そうしないと、またインターネットに投稿される心配があります。</a:t>
            </a:r>
          </a:p>
        </p:txBody>
      </p:sp>
    </p:spTree>
    <p:extLst>
      <p:ext uri="{BB962C8B-B14F-4D97-AF65-F5344CB8AC3E}">
        <p14:creationId xmlns:p14="http://schemas.microsoft.com/office/powerpoint/2010/main" val="18952084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今回の話のポイントを確認する。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インターネットに投稿するとそれが広がって、残り続ける可能性があり、消すのが難しくなる、という話をしました。</a:t>
            </a:r>
            <a:endParaRPr kumimoji="1" lang="en-US" altLang="ja-JP" dirty="0"/>
          </a:p>
          <a:p>
            <a:r>
              <a:rPr kumimoji="1" lang="ja-JP" altLang="en-US" dirty="0"/>
              <a:t>なので、投稿する前には、その</a:t>
            </a:r>
            <a:r>
              <a:rPr kumimoji="1" lang="ja-JP" altLang="en-US"/>
              <a:t>内容が残って</a:t>
            </a:r>
            <a:r>
              <a:rPr kumimoji="1" lang="ja-JP" altLang="en-US" dirty="0"/>
              <a:t>良</a:t>
            </a:r>
            <a:r>
              <a:rPr kumimoji="1" lang="ja-JP" altLang="en-US"/>
              <a:t>いもの</a:t>
            </a:r>
            <a:r>
              <a:rPr kumimoji="1" lang="ja-JP" altLang="en-US" dirty="0"/>
              <a:t>か冷静に考える習慣をつけてください。</a:t>
            </a:r>
          </a:p>
        </p:txBody>
      </p:sp>
    </p:spTree>
    <p:extLst>
      <p:ext uri="{BB962C8B-B14F-4D97-AF65-F5344CB8AC3E}">
        <p14:creationId xmlns:p14="http://schemas.microsoft.com/office/powerpoint/2010/main" val="3434968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今回の話のまとめ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に投稿すると一度に多くの人に伝えることができる、という長所もありますが、裏返せば、自分にとってマイナスになったり、トラブルに巻き込まれてしまう内容も広がったり、残ってしまう可能性があるといえます。</a:t>
            </a:r>
            <a:endParaRPr kumimoji="1" lang="en-US" altLang="ja-JP" dirty="0"/>
          </a:p>
          <a:p>
            <a:endParaRPr kumimoji="1" lang="en-US" altLang="ja-JP" dirty="0"/>
          </a:p>
          <a:p>
            <a:r>
              <a:rPr kumimoji="1" lang="ja-JP" altLang="en-US" dirty="0"/>
              <a:t>こういった特徴を理解して使うこと、そしてインターネットに投稿するときは十分に考えてから載せることが大切です。</a:t>
            </a:r>
          </a:p>
        </p:txBody>
      </p:sp>
    </p:spTree>
    <p:extLst>
      <p:ext uri="{BB962C8B-B14F-4D97-AF65-F5344CB8AC3E}">
        <p14:creationId xmlns:p14="http://schemas.microsoft.com/office/powerpoint/2010/main" val="2193358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保護者や先生にすぐ相談することも大切と伝える。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インターネットのトラブルは、子どもである皆さんが一人で解決するのは難しいかもしれません。</a:t>
            </a:r>
            <a:endParaRPr kumimoji="1" lang="en-US" altLang="ja-JP" dirty="0"/>
          </a:p>
          <a:p>
            <a:r>
              <a:rPr kumimoji="1" lang="ja-JP" altLang="en-US" dirty="0"/>
              <a:t>もしかしたら言いにくいこともあるかもしれませんが、少しでも心配なことがあったら、おうちの人や先生にすぐ相談してください。「すぐ」というのが大切です。時間が経ってしまうと、解決するのが難しくなってしまうこともあります。</a:t>
            </a:r>
            <a:endParaRPr kumimoji="1" lang="en-US" altLang="ja-JP" dirty="0"/>
          </a:p>
          <a:p>
            <a:r>
              <a:rPr kumimoji="1" lang="ja-JP" altLang="en-US" dirty="0"/>
              <a:t>おうちの人や先生は皆さんの味方です。</a:t>
            </a:r>
            <a:endParaRPr kumimoji="1" lang="en-US" altLang="ja-JP" dirty="0"/>
          </a:p>
          <a:p>
            <a:r>
              <a:rPr kumimoji="1" lang="ja-JP" altLang="en-US" dirty="0"/>
              <a:t>きっと力になってくれるはずです。</a:t>
            </a:r>
          </a:p>
        </p:txBody>
      </p:sp>
    </p:spTree>
    <p:extLst>
      <p:ext uri="{BB962C8B-B14F-4D97-AF65-F5344CB8AC3E}">
        <p14:creationId xmlns:p14="http://schemas.microsoft.com/office/powerpoint/2010/main" val="4197352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337768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使用時は非表示</a:t>
            </a:r>
          </a:p>
        </p:txBody>
      </p:sp>
    </p:spTree>
    <p:extLst>
      <p:ext uri="{BB962C8B-B14F-4D97-AF65-F5344CB8AC3E}">
        <p14:creationId xmlns:p14="http://schemas.microsoft.com/office/powerpoint/2010/main" val="555750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インターネットに投稿する、というのはどういったことかをイメージさせる。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皆さん、「インターネットに投稿する」と聞いてどんなことをイメージしますか？</a:t>
            </a:r>
            <a:endParaRPr kumimoji="1" lang="en-US" altLang="ja-JP" dirty="0"/>
          </a:p>
          <a:p>
            <a:r>
              <a:rPr kumimoji="1" lang="ja-JP" altLang="en-US" dirty="0"/>
              <a:t>もしかしたら「投稿」という言葉はあまり馴染みがないかもしれませんね。</a:t>
            </a:r>
            <a:endParaRPr kumimoji="1" lang="en-US" altLang="ja-JP" dirty="0"/>
          </a:p>
          <a:p>
            <a:endParaRPr kumimoji="1" lang="ja-JP" altLang="en-US" dirty="0"/>
          </a:p>
        </p:txBody>
      </p:sp>
    </p:spTree>
    <p:extLst>
      <p:ext uri="{BB962C8B-B14F-4D97-AF65-F5344CB8AC3E}">
        <p14:creationId xmlns:p14="http://schemas.microsoft.com/office/powerpoint/2010/main" val="2642444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インターネットに投稿する、というのはどういった行為なのかを「投稿」という言葉以外で説明し、理解してもらう。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r>
              <a:rPr kumimoji="1" lang="ja-JP" altLang="en-US" dirty="0"/>
              <a:t>例えばインターネットに動画を出したり写真を載せたり、あるいは文章を書きこんだり。</a:t>
            </a:r>
            <a:endParaRPr kumimoji="1" lang="en-US" altLang="ja-JP" dirty="0"/>
          </a:p>
          <a:p>
            <a:r>
              <a:rPr kumimoji="1" lang="ja-JP" altLang="en-US" dirty="0"/>
              <a:t>これらは全部「投稿」している、ということになります。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進行のポイント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投稿したものは世界中の人が見ることができることを認識してもらう。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そしてインターネットに投稿されたものは世界中の人が見ることができるのです。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画像引用</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（左から）</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「はじめまして、ペアコです。～親と子のスマホの約束～」</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https://www.youtube.com/watch?v=</a:t>
            </a:r>
            <a:r>
              <a:rPr kumimoji="1" lang="en-US" altLang="ja-JP" sz="1200" b="0" i="0" kern="1200" dirty="0" err="1">
                <a:solidFill>
                  <a:schemeClr val="tx1"/>
                </a:solidFill>
                <a:effectLst/>
                <a:latin typeface="+mn-lt"/>
                <a:ea typeface="+mn-ea"/>
                <a:cs typeface="+mn-cs"/>
              </a:rPr>
              <a:t>xvgBJFudoMs</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6:27</a:t>
            </a:r>
            <a:r>
              <a:rPr kumimoji="1" lang="ja-JP" altLang="en-US" dirty="0"/>
              <a:t>のスクリーンショット</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「あなたの書き込みは世界中から見られてる　－適切な</a:t>
            </a:r>
            <a:r>
              <a:rPr kumimoji="1" lang="en-US" altLang="ja-JP" sz="1200" b="0" i="0" kern="1200" dirty="0">
                <a:solidFill>
                  <a:schemeClr val="tx1"/>
                </a:solidFill>
                <a:effectLst/>
                <a:latin typeface="+mn-lt"/>
                <a:ea typeface="+mn-ea"/>
                <a:cs typeface="+mn-cs"/>
              </a:rPr>
              <a:t>SNS</a:t>
            </a:r>
            <a:r>
              <a:rPr kumimoji="1" lang="ja-JP" altLang="en-US" sz="1200" b="0" i="0" kern="1200" dirty="0">
                <a:solidFill>
                  <a:schemeClr val="tx1"/>
                </a:solidFill>
                <a:effectLst/>
                <a:latin typeface="+mn-lt"/>
                <a:ea typeface="+mn-ea"/>
                <a:cs typeface="+mn-cs"/>
              </a:rPr>
              <a:t>利用の心得－」</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https://www.youtube.com/watch?v=</a:t>
            </a:r>
            <a:r>
              <a:rPr kumimoji="1" lang="en-US" altLang="ja-JP" sz="1200" b="0" i="0" kern="1200" dirty="0" err="1">
                <a:solidFill>
                  <a:schemeClr val="tx1"/>
                </a:solidFill>
                <a:effectLst/>
                <a:latin typeface="+mn-lt"/>
                <a:ea typeface="+mn-ea"/>
                <a:cs typeface="+mn-cs"/>
              </a:rPr>
              <a:t>tVZSuGkmnGQ</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2:52</a:t>
            </a:r>
            <a:r>
              <a:rPr kumimoji="1" lang="ja-JP" altLang="en-US" dirty="0"/>
              <a:t>のスクリーンショット</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3:20</a:t>
            </a:r>
            <a:r>
              <a:rPr kumimoji="1" lang="ja-JP" altLang="en-US" dirty="0"/>
              <a:t>のスクリーンショット</a:t>
            </a:r>
          </a:p>
        </p:txBody>
      </p:sp>
    </p:spTree>
    <p:extLst>
      <p:ext uri="{BB962C8B-B14F-4D97-AF65-F5344CB8AC3E}">
        <p14:creationId xmlns:p14="http://schemas.microsoft.com/office/powerpoint/2010/main" val="29097021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トークアプリの説明。</a:t>
            </a:r>
            <a:br>
              <a:rPr kumimoji="1" lang="en-US" altLang="ja-JP" dirty="0"/>
            </a:br>
            <a:r>
              <a:rPr kumimoji="1" lang="ja-JP" altLang="en-US" dirty="0"/>
              <a:t>トークアプリ使用の経験の有無ではなく、「知っているか」を訊ねる。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誰かと会話をするようにメッセージのやり取りができる「トークアプリ」は知っていますか？</a:t>
            </a:r>
            <a:endParaRPr kumimoji="1" lang="en-US" altLang="ja-JP" dirty="0"/>
          </a:p>
          <a:p>
            <a:r>
              <a:rPr kumimoji="1" lang="ja-JP" altLang="en-US" dirty="0"/>
              <a:t>たとえばこのように漫画の吹き出しのようなものを使って文字でお話ができるものです。</a:t>
            </a:r>
          </a:p>
        </p:txBody>
      </p:sp>
    </p:spTree>
    <p:extLst>
      <p:ext uri="{BB962C8B-B14F-4D97-AF65-F5344CB8AC3E}">
        <p14:creationId xmlns:p14="http://schemas.microsoft.com/office/powerpoint/2010/main" val="17810572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トークアプリもインターネットに投稿していることを理解してもらう。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実はトークアプリのやり取りも、インターネットへの投稿の一種です。</a:t>
            </a:r>
          </a:p>
        </p:txBody>
      </p:sp>
    </p:spTree>
    <p:extLst>
      <p:ext uri="{BB962C8B-B14F-4D97-AF65-F5344CB8AC3E}">
        <p14:creationId xmlns:p14="http://schemas.microsoft.com/office/powerpoint/2010/main" val="3734067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トークアプリは相手のスマートフォンなどに直接メッセージが届いているわけではないことを理解してもらう。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トークアプリを使っているとその裏側ではどんなことが起きているか、図で説明しましょう。</a:t>
            </a:r>
            <a:endParaRPr kumimoji="1" lang="en-US" altLang="ja-JP" dirty="0"/>
          </a:p>
          <a:p>
            <a:r>
              <a:rPr kumimoji="1" lang="ja-JP" altLang="en-US" dirty="0"/>
              <a:t>トークアプリで</a:t>
            </a:r>
            <a:r>
              <a:rPr kumimoji="1" lang="en-US" altLang="ja-JP" dirty="0"/>
              <a:t>4</a:t>
            </a:r>
            <a:r>
              <a:rPr kumimoji="1" lang="ja-JP" altLang="en-US" dirty="0"/>
              <a:t>人の友達がメッセージのやり取りをしています。</a:t>
            </a:r>
            <a:endParaRPr kumimoji="1" lang="en-US" altLang="ja-JP" dirty="0"/>
          </a:p>
          <a:p>
            <a:r>
              <a:rPr kumimoji="1" lang="ja-JP" altLang="en-US" dirty="0"/>
              <a:t>メッセージは友達のスマートフォンに直接届いているわけではありません。</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br>
              <a:rPr kumimoji="1" lang="en-US" altLang="ja-JP" dirty="0"/>
            </a:br>
            <a:r>
              <a:rPr kumimoji="1" lang="ja-JP" altLang="en-US" dirty="0"/>
              <a:t>トークアプリはサーバを通じてやり取りされ、内容がサーバに保存されていることを伝える。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真ん中にあるサーバというインターネットにつながったコンピューターにメッセージが記録保存され、そのサーバを通じてやり取りをしているのです。</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例えば「おはよう！」とメッセージを送ると＜クリック＞、そのメッセージはサーバに保存されます。＜クリック＞</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友達は、そのサーバに保存されたメッセージを見ている、ということになります。</a:t>
            </a:r>
            <a:endParaRPr kumimoji="1" lang="en-US" altLang="ja-JP" dirty="0"/>
          </a:p>
        </p:txBody>
      </p:sp>
    </p:spTree>
    <p:extLst>
      <p:ext uri="{BB962C8B-B14F-4D97-AF65-F5344CB8AC3E}">
        <p14:creationId xmlns:p14="http://schemas.microsoft.com/office/powerpoint/2010/main" val="17274656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AECB884F-7704-4497-A7EE-EDA2DF44B08B}"/>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8AD6F00F-D8AA-40E3-806D-3BEB748B78D5}"/>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pic>
        <p:nvPicPr>
          <p:cNvPr id="10" name="図 9">
            <a:extLst>
              <a:ext uri="{FF2B5EF4-FFF2-40B4-BE49-F238E27FC236}">
                <a16:creationId xmlns:a16="http://schemas.microsoft.com/office/drawing/2014/main" id="{54EB6184-1800-4C04-AFF0-0455AEDE58D5}"/>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E3D1E33C-7740-409E-9797-3B1B6DD26286}"/>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1721207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418198294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a:t>マスター タイトルの書式設定</a:t>
            </a:r>
            <a:endParaRPr kumimoji="1" lang="ja-JP" altLang="en-US" dirty="0"/>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a:t>マスター テキストの書式設定</a:t>
            </a:r>
          </a:p>
        </p:txBody>
      </p:sp>
      <p:sp>
        <p:nvSpPr>
          <p:cNvPr id="10" name="テキスト ボックス 9"/>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ver.2.1_20220311</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©2022 IPA</a:t>
            </a:r>
          </a:p>
        </p:txBody>
      </p:sp>
    </p:spTree>
    <p:extLst>
      <p:ext uri="{BB962C8B-B14F-4D97-AF65-F5344CB8AC3E}">
        <p14:creationId xmlns:p14="http://schemas.microsoft.com/office/powerpoint/2010/main" val="2858846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67646823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4"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218514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104252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2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396688" y="497541"/>
            <a:ext cx="7723094" cy="632572"/>
          </a:xfrm>
        </p:spPr>
        <p:txBody>
          <a:bodyPr>
            <a:noAutofit/>
          </a:bodyPr>
          <a:lstStyle>
            <a:lvl1pPr>
              <a:defRPr sz="4400" b="1">
                <a:latin typeface="+mj-ea"/>
                <a:ea typeface="+mj-ea"/>
              </a:defRPr>
            </a:lvl1pPr>
          </a:lstStyle>
          <a:p>
            <a:r>
              <a:rPr kumimoji="1" lang="ja-JP" altLang="en-US" dirty="0"/>
              <a:t>ポイント</a:t>
            </a:r>
          </a:p>
        </p:txBody>
      </p:sp>
    </p:spTree>
    <p:extLst>
      <p:ext uri="{BB962C8B-B14F-4D97-AF65-F5344CB8AC3E}">
        <p14:creationId xmlns:p14="http://schemas.microsoft.com/office/powerpoint/2010/main" val="1793149379"/>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6_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232872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109382" y="457199"/>
            <a:ext cx="7958418" cy="697099"/>
          </a:xfrm>
        </p:spPr>
        <p:txBody>
          <a:bodyPr>
            <a:noAutofit/>
          </a:bodyPr>
          <a:lstStyle>
            <a:lvl1pPr>
              <a:defRPr sz="4400" b="1">
                <a:latin typeface="+mj-ea"/>
                <a:ea typeface="+mj-ea"/>
              </a:defRPr>
            </a:lvl1pPr>
          </a:lstStyle>
          <a:p>
            <a:r>
              <a:rPr kumimoji="1" lang="ja-JP" altLang="en-US" dirty="0"/>
              <a:t>考えてみよう</a:t>
            </a:r>
          </a:p>
        </p:txBody>
      </p:sp>
    </p:spTree>
    <p:extLst>
      <p:ext uri="{BB962C8B-B14F-4D97-AF65-F5344CB8AC3E}">
        <p14:creationId xmlns:p14="http://schemas.microsoft.com/office/powerpoint/2010/main" val="3347705108"/>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28650" y="377990"/>
            <a:ext cx="7886700" cy="927848"/>
          </a:xfrm>
        </p:spPr>
        <p:txBody>
          <a:bodyPr>
            <a:noAutofit/>
          </a:bodyPr>
          <a:lstStyle>
            <a:lvl1pPr algn="ctr">
              <a:defRPr sz="6000" b="1"/>
            </a:lvl1pPr>
          </a:lstStyle>
          <a:p>
            <a:r>
              <a:rPr kumimoji="1" lang="ja-JP" altLang="en-US" dirty="0"/>
              <a:t>まとめ</a:t>
            </a:r>
          </a:p>
        </p:txBody>
      </p:sp>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4063434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86249" y="6254919"/>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ver.2.1_20220311</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©2022 IPA</a:t>
            </a:r>
          </a:p>
        </p:txBody>
      </p:sp>
    </p:spTree>
    <p:extLst>
      <p:ext uri="{BB962C8B-B14F-4D97-AF65-F5344CB8AC3E}">
        <p14:creationId xmlns:p14="http://schemas.microsoft.com/office/powerpoint/2010/main" val="2985654850"/>
      </p:ext>
    </p:extLst>
  </p:cSld>
  <p:clrMap bg1="lt1" tx1="dk1" bg2="lt2" tx2="dk2" accent1="accent1" accent2="accent2" accent3="accent3" accent4="accent4" accent5="accent5" accent6="accent6" hlink="hlink" folHlink="folHlink"/>
  <p:sldLayoutIdLst>
    <p:sldLayoutId id="2147483913" r:id="rId1"/>
    <p:sldLayoutId id="2147483901" r:id="rId2"/>
    <p:sldLayoutId id="2147483903" r:id="rId3"/>
    <p:sldLayoutId id="2147483906" r:id="rId4"/>
    <p:sldLayoutId id="2147483908" r:id="rId5"/>
    <p:sldLayoutId id="2147483909" r:id="rId6"/>
    <p:sldLayoutId id="2147483910" r:id="rId7"/>
    <p:sldLayoutId id="2147483911" r:id="rId8"/>
    <p:sldLayoutId id="2147483912" r:id="rId9"/>
    <p:sldLayoutId id="2147483914"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8.png"/><Relationship Id="rId7"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5.png"/><Relationship Id="rId9"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307454" y="153207"/>
            <a:ext cx="4079435" cy="369332"/>
          </a:xfrm>
          <a:prstGeom prst="rect">
            <a:avLst/>
          </a:prstGeom>
          <a:noFill/>
        </p:spPr>
        <p:txBody>
          <a:bodyPr wrap="square" rtlCol="0">
            <a:spAutoFit/>
          </a:bodyPr>
          <a:lstStyle/>
          <a:p>
            <a:r>
              <a:rPr lang="en-US" altLang="ja-JP" dirty="0">
                <a:solidFill>
                  <a:prstClr val="black"/>
                </a:solidFill>
              </a:rPr>
              <a:t>【15】</a:t>
            </a:r>
            <a:r>
              <a:rPr lang="ja-JP" altLang="en-US" dirty="0">
                <a:solidFill>
                  <a:prstClr val="black"/>
                </a:solidFill>
              </a:rPr>
              <a:t>インターネットの基礎知識</a:t>
            </a:r>
          </a:p>
        </p:txBody>
      </p:sp>
    </p:spTree>
    <p:extLst>
      <p:ext uri="{BB962C8B-B14F-4D97-AF65-F5344CB8AC3E}">
        <p14:creationId xmlns:p14="http://schemas.microsoft.com/office/powerpoint/2010/main" val="1925866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6719735" y="3658689"/>
            <a:ext cx="1883827" cy="1727602"/>
          </a:xfrm>
          <a:prstGeom prst="rect">
            <a:avLst/>
          </a:prstGeom>
        </p:spPr>
      </p:pic>
      <p:sp>
        <p:nvSpPr>
          <p:cNvPr id="2" name="タイトル 1"/>
          <p:cNvSpPr>
            <a:spLocks noGrp="1"/>
          </p:cNvSpPr>
          <p:nvPr>
            <p:ph type="title"/>
          </p:nvPr>
        </p:nvSpPr>
        <p:spPr/>
        <p:txBody>
          <a:bodyPr/>
          <a:lstStyle/>
          <a:p>
            <a:pPr algn="ctr"/>
            <a:r>
              <a:rPr kumimoji="1" lang="en-US" altLang="ja-JP" dirty="0">
                <a:latin typeface="+mj-ea"/>
              </a:rPr>
              <a:t>1</a:t>
            </a:r>
            <a:r>
              <a:rPr lang="ja-JP" altLang="en-US" dirty="0">
                <a:latin typeface="+mj-ea"/>
              </a:rPr>
              <a:t>対１のやりとりも同じ</a:t>
            </a:r>
            <a:endParaRPr kumimoji="1" lang="ja-JP" altLang="en-US" dirty="0">
              <a:latin typeface="+mj-ea"/>
            </a:endParaRPr>
          </a:p>
        </p:txBody>
      </p:sp>
      <p:sp>
        <p:nvSpPr>
          <p:cNvPr id="5" name="テキスト ボックス 4"/>
          <p:cNvSpPr txBox="1"/>
          <p:nvPr/>
        </p:nvSpPr>
        <p:spPr>
          <a:xfrm>
            <a:off x="3006427" y="1880540"/>
            <a:ext cx="2866640" cy="523220"/>
          </a:xfrm>
          <a:prstGeom prst="rect">
            <a:avLst/>
          </a:prstGeom>
          <a:noFill/>
        </p:spPr>
        <p:txBody>
          <a:bodyPr wrap="square" rtlCol="0">
            <a:spAutoFit/>
          </a:bodyPr>
          <a:lstStyle/>
          <a:p>
            <a:pPr algn="ctr"/>
            <a:r>
              <a:rPr kumimoji="1" lang="en-US" altLang="ja-JP" sz="2800" dirty="0">
                <a:latin typeface="+mj-ea"/>
                <a:ea typeface="+mj-ea"/>
              </a:rPr>
              <a:t>WEB</a:t>
            </a:r>
            <a:r>
              <a:rPr kumimoji="1" lang="ja-JP" altLang="en-US" sz="2800" dirty="0">
                <a:latin typeface="+mj-ea"/>
                <a:ea typeface="+mj-ea"/>
              </a:rPr>
              <a:t>サーバ</a:t>
            </a:r>
          </a:p>
        </p:txBody>
      </p:sp>
      <p:cxnSp>
        <p:nvCxnSpPr>
          <p:cNvPr id="6" name="直線矢印コネクタ 5"/>
          <p:cNvCxnSpPr/>
          <p:nvPr/>
        </p:nvCxnSpPr>
        <p:spPr>
          <a:xfrm flipV="1">
            <a:off x="1984934" y="3450771"/>
            <a:ext cx="1296701" cy="416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a:endCxn id="22" idx="5"/>
          </p:cNvCxnSpPr>
          <p:nvPr/>
        </p:nvCxnSpPr>
        <p:spPr>
          <a:xfrm flipH="1" flipV="1">
            <a:off x="5618798" y="3499210"/>
            <a:ext cx="1478688" cy="3676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9" name="コンテンツ プレースホルダー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48828" y="2362145"/>
            <a:ext cx="2326652" cy="1981280"/>
          </a:xfrm>
          <a:prstGeom prst="rect">
            <a:avLst/>
          </a:prstGeom>
        </p:spPr>
      </p:pic>
      <p:pic>
        <p:nvPicPr>
          <p:cNvPr id="3" name="図 2"/>
          <p:cNvPicPr>
            <a:picLocks noChangeAspect="1"/>
          </p:cNvPicPr>
          <p:nvPr/>
        </p:nvPicPr>
        <p:blipFill>
          <a:blip r:embed="rId5"/>
          <a:stretch>
            <a:fillRect/>
          </a:stretch>
        </p:blipFill>
        <p:spPr>
          <a:xfrm>
            <a:off x="397799" y="3644977"/>
            <a:ext cx="1993565" cy="1804572"/>
          </a:xfrm>
          <a:prstGeom prst="rect">
            <a:avLst/>
          </a:prstGeom>
        </p:spPr>
      </p:pic>
      <p:pic>
        <p:nvPicPr>
          <p:cNvPr id="17" name="図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342244">
            <a:off x="2275958" y="4923530"/>
            <a:ext cx="679869" cy="1052038"/>
          </a:xfrm>
          <a:prstGeom prst="rect">
            <a:avLst/>
          </a:prstGeom>
        </p:spPr>
      </p:pic>
      <p:pic>
        <p:nvPicPr>
          <p:cNvPr id="18" name="図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342244">
            <a:off x="6068184" y="4923529"/>
            <a:ext cx="679869" cy="1052038"/>
          </a:xfrm>
          <a:prstGeom prst="rect">
            <a:avLst/>
          </a:prstGeom>
        </p:spPr>
      </p:pic>
      <p:sp>
        <p:nvSpPr>
          <p:cNvPr id="20" name="円/楕円 19"/>
          <p:cNvSpPr/>
          <p:nvPr/>
        </p:nvSpPr>
        <p:spPr>
          <a:xfrm>
            <a:off x="172975" y="2852231"/>
            <a:ext cx="2738157" cy="101463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mj-ea"/>
                <a:ea typeface="+mj-ea"/>
              </a:rPr>
              <a:t>明日サッカー</a:t>
            </a:r>
            <a:br>
              <a:rPr lang="en-US" altLang="ja-JP" dirty="0">
                <a:solidFill>
                  <a:schemeClr val="tx1"/>
                </a:solidFill>
                <a:latin typeface="+mj-ea"/>
                <a:ea typeface="+mj-ea"/>
              </a:rPr>
            </a:br>
            <a:r>
              <a:rPr lang="ja-JP" altLang="en-US" dirty="0">
                <a:solidFill>
                  <a:schemeClr val="tx1"/>
                </a:solidFill>
                <a:latin typeface="+mj-ea"/>
                <a:ea typeface="+mj-ea"/>
              </a:rPr>
              <a:t>しようよ</a:t>
            </a:r>
            <a:endParaRPr kumimoji="1" lang="ja-JP" altLang="en-US" dirty="0">
              <a:solidFill>
                <a:schemeClr val="tx1"/>
              </a:solidFill>
              <a:latin typeface="+mj-ea"/>
              <a:ea typeface="+mj-ea"/>
            </a:endParaRPr>
          </a:p>
        </p:txBody>
      </p:sp>
      <p:sp>
        <p:nvSpPr>
          <p:cNvPr id="27" name="円/楕円 26"/>
          <p:cNvSpPr/>
          <p:nvPr/>
        </p:nvSpPr>
        <p:spPr>
          <a:xfrm>
            <a:off x="3281636" y="2644055"/>
            <a:ext cx="2738157" cy="101463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mj-ea"/>
                <a:ea typeface="+mj-ea"/>
              </a:rPr>
              <a:t>明日サッカー</a:t>
            </a:r>
            <a:br>
              <a:rPr lang="en-US" altLang="ja-JP" dirty="0">
                <a:solidFill>
                  <a:schemeClr val="tx1"/>
                </a:solidFill>
                <a:latin typeface="+mj-ea"/>
                <a:ea typeface="+mj-ea"/>
              </a:rPr>
            </a:br>
            <a:r>
              <a:rPr lang="ja-JP" altLang="en-US" dirty="0">
                <a:solidFill>
                  <a:schemeClr val="tx1"/>
                </a:solidFill>
                <a:latin typeface="+mj-ea"/>
                <a:ea typeface="+mj-ea"/>
              </a:rPr>
              <a:t>しようよ</a:t>
            </a:r>
            <a:endParaRPr kumimoji="1" lang="ja-JP" altLang="en-US" dirty="0">
              <a:solidFill>
                <a:schemeClr val="tx1"/>
              </a:solidFill>
              <a:latin typeface="+mj-ea"/>
              <a:ea typeface="+mj-ea"/>
            </a:endParaRPr>
          </a:p>
        </p:txBody>
      </p:sp>
      <p:sp>
        <p:nvSpPr>
          <p:cNvPr id="22" name="円/楕円 21"/>
          <p:cNvSpPr/>
          <p:nvPr/>
        </p:nvSpPr>
        <p:spPr>
          <a:xfrm>
            <a:off x="3281635" y="2633166"/>
            <a:ext cx="2738157" cy="101463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latin typeface="+mj-ea"/>
                <a:ea typeface="+mj-ea"/>
              </a:rPr>
              <a:t>明日サッカー</a:t>
            </a:r>
            <a:br>
              <a:rPr lang="en-US" altLang="ja-JP" dirty="0">
                <a:solidFill>
                  <a:schemeClr val="tx1"/>
                </a:solidFill>
                <a:latin typeface="+mj-ea"/>
                <a:ea typeface="+mj-ea"/>
              </a:rPr>
            </a:br>
            <a:r>
              <a:rPr lang="ja-JP" altLang="en-US" dirty="0">
                <a:solidFill>
                  <a:schemeClr val="tx1"/>
                </a:solidFill>
                <a:latin typeface="+mj-ea"/>
                <a:ea typeface="+mj-ea"/>
              </a:rPr>
              <a:t>しようよ</a:t>
            </a:r>
            <a:endParaRPr kumimoji="1" lang="ja-JP" altLang="en-US" dirty="0">
              <a:solidFill>
                <a:schemeClr val="tx1"/>
              </a:solidFill>
              <a:latin typeface="+mj-ea"/>
              <a:ea typeface="+mj-ea"/>
            </a:endParaRPr>
          </a:p>
        </p:txBody>
      </p:sp>
    </p:spTree>
    <p:extLst>
      <p:ext uri="{BB962C8B-B14F-4D97-AF65-F5344CB8AC3E}">
        <p14:creationId xmlns:p14="http://schemas.microsoft.com/office/powerpoint/2010/main" val="1904222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42" presetClass="path" presetSubtype="0" accel="50000" decel="50000" fill="hold" grpId="1" nodeType="withEffect">
                                  <p:stCondLst>
                                    <p:cond delay="0"/>
                                  </p:stCondLst>
                                  <p:childTnLst>
                                    <p:animMotion origin="layout" path="M 3.61111E-6 -4.81481E-6 L 0.35156 -0.03796 " pathEditMode="relative" rAng="0" ptsTypes="AA">
                                      <p:cBhvr>
                                        <p:cTn id="8" dur="2000" fill="hold"/>
                                        <p:tgtEl>
                                          <p:spTgt spid="20"/>
                                        </p:tgtEl>
                                        <p:attrNameLst>
                                          <p:attrName>ppt_x</p:attrName>
                                          <p:attrName>ppt_y</p:attrName>
                                        </p:attrNameLst>
                                      </p:cBhvr>
                                      <p:rCtr x="17569" y="-1898"/>
                                    </p:animMotion>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grpId="2" nodeType="clickEffect">
                                  <p:stCondLst>
                                    <p:cond delay="0"/>
                                  </p:stCondLst>
                                  <p:childTnLst>
                                    <p:animEffect transition="out" filter="fade">
                                      <p:cBhvr>
                                        <p:cTn id="12" dur="500"/>
                                        <p:tgtEl>
                                          <p:spTgt spid="20"/>
                                        </p:tgtEl>
                                      </p:cBhvr>
                                    </p:animEffect>
                                    <p:set>
                                      <p:cBhvr>
                                        <p:cTn id="13" dur="1" fill="hold">
                                          <p:stCondLst>
                                            <p:cond delay="499"/>
                                          </p:stCondLst>
                                        </p:cTn>
                                        <p:tgtEl>
                                          <p:spTgt spid="20"/>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childTnLst>
                                </p:cTn>
                              </p:par>
                              <p:par>
                                <p:cTn id="18" presetID="42" presetClass="path" presetSubtype="0" accel="50000" decel="50000" fill="hold" grpId="1" nodeType="withEffect">
                                  <p:stCondLst>
                                    <p:cond delay="0"/>
                                  </p:stCondLst>
                                  <p:childTnLst>
                                    <p:animMotion origin="layout" path="M 3.05556E-6 -7.40741E-7 L 0.30816 0.05 " pathEditMode="relative" rAng="0" ptsTypes="AA">
                                      <p:cBhvr>
                                        <p:cTn id="19" dur="2000" fill="hold"/>
                                        <p:tgtEl>
                                          <p:spTgt spid="27"/>
                                        </p:tgtEl>
                                        <p:attrNameLst>
                                          <p:attrName>ppt_x</p:attrName>
                                          <p:attrName>ppt_y</p:attrName>
                                        </p:attrNameLst>
                                      </p:cBhvr>
                                      <p:rCtr x="15399"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0" grpId="2" animBg="1"/>
      <p:bldP spid="27" grpId="0" animBg="1"/>
      <p:bldP spid="27" grpId="1" animBg="1"/>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ja-JP" altLang="en-US" dirty="0">
                <a:latin typeface="+mj-ea"/>
              </a:rPr>
              <a:t>コピーするのも</a:t>
            </a:r>
            <a:r>
              <a:rPr lang="ja-JP" altLang="en-US" dirty="0">
                <a:latin typeface="+mj-ea"/>
              </a:rPr>
              <a:t>かんたん</a:t>
            </a:r>
            <a:endParaRPr kumimoji="1" lang="ja-JP" altLang="en-US" dirty="0">
              <a:latin typeface="+mj-ea"/>
            </a:endParaRPr>
          </a:p>
        </p:txBody>
      </p:sp>
      <p:sp>
        <p:nvSpPr>
          <p:cNvPr id="7" name="雲形吹き出し 6"/>
          <p:cNvSpPr/>
          <p:nvPr/>
        </p:nvSpPr>
        <p:spPr>
          <a:xfrm>
            <a:off x="3248025" y="1870886"/>
            <a:ext cx="5741333" cy="3709851"/>
          </a:xfrm>
          <a:prstGeom prst="cloudCallout">
            <a:avLst>
              <a:gd name="adj1" fmla="val -60451"/>
              <a:gd name="adj2" fmla="val 2098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000" dirty="0">
              <a:solidFill>
                <a:schemeClr val="tx1"/>
              </a:solidFill>
              <a:latin typeface="+mj-ea"/>
              <a:ea typeface="+mj-ea"/>
            </a:endParaRPr>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83242" y="1588661"/>
            <a:ext cx="2553036" cy="4274302"/>
          </a:xfrm>
          <a:prstGeom prst="rect">
            <a:avLst/>
          </a:prstGeom>
        </p:spPr>
      </p:pic>
      <p:sp>
        <p:nvSpPr>
          <p:cNvPr id="3" name="テキスト ボックス 2">
            <a:extLst>
              <a:ext uri="{FF2B5EF4-FFF2-40B4-BE49-F238E27FC236}">
                <a16:creationId xmlns:a16="http://schemas.microsoft.com/office/drawing/2014/main" id="{D44D5308-2584-473A-AF2C-B0FC7C4B7790}"/>
              </a:ext>
            </a:extLst>
          </p:cNvPr>
          <p:cNvSpPr txBox="1"/>
          <p:nvPr/>
        </p:nvSpPr>
        <p:spPr>
          <a:xfrm>
            <a:off x="3959444" y="3038162"/>
            <a:ext cx="4801314" cy="1477328"/>
          </a:xfrm>
          <a:prstGeom prst="rect">
            <a:avLst/>
          </a:prstGeom>
          <a:noFill/>
        </p:spPr>
        <p:txBody>
          <a:bodyPr wrap="none" rtlCol="0">
            <a:spAutoFit/>
          </a:bodyPr>
          <a:lstStyle/>
          <a:p>
            <a:pPr algn="ctr"/>
            <a:r>
              <a:rPr lang="ja-JP" altLang="en-US" sz="3600" dirty="0">
                <a:latin typeface="+mj-ea"/>
              </a:rPr>
              <a:t>この写真おもしろい！</a:t>
            </a:r>
            <a:endParaRPr lang="en-US" altLang="ja-JP" sz="3600" dirty="0">
              <a:latin typeface="+mj-ea"/>
            </a:endParaRPr>
          </a:p>
          <a:p>
            <a:pPr algn="ctr"/>
            <a:r>
              <a:rPr lang="ja-JP" altLang="en-US" sz="3600" dirty="0">
                <a:latin typeface="+mj-ea"/>
              </a:rPr>
              <a:t>ほかの人にも送ろう。</a:t>
            </a:r>
          </a:p>
          <a:p>
            <a:endParaRPr kumimoji="1" lang="ja-JP" altLang="en-US" dirty="0"/>
          </a:p>
        </p:txBody>
      </p:sp>
    </p:spTree>
    <p:extLst>
      <p:ext uri="{BB962C8B-B14F-4D97-AF65-F5344CB8AC3E}">
        <p14:creationId xmlns:p14="http://schemas.microsoft.com/office/powerpoint/2010/main" val="5239916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42244">
            <a:off x="2268974" y="1266844"/>
            <a:ext cx="679869" cy="1052038"/>
          </a:xfrm>
          <a:prstGeom prst="rect">
            <a:avLst/>
          </a:prstGeom>
        </p:spPr>
      </p:pic>
      <p:pic>
        <p:nvPicPr>
          <p:cNvPr id="16" name="図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42244">
            <a:off x="1791261" y="3793289"/>
            <a:ext cx="679869" cy="1052038"/>
          </a:xfrm>
          <a:prstGeom prst="rect">
            <a:avLst/>
          </a:prstGeom>
        </p:spPr>
      </p:pic>
      <p:pic>
        <p:nvPicPr>
          <p:cNvPr id="21" name="図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42244">
            <a:off x="6897156" y="4035289"/>
            <a:ext cx="679869" cy="1052038"/>
          </a:xfrm>
          <a:prstGeom prst="rect">
            <a:avLst/>
          </a:prstGeom>
        </p:spPr>
      </p:pic>
      <p:cxnSp>
        <p:nvCxnSpPr>
          <p:cNvPr id="7" name="直線矢印コネクタ 6"/>
          <p:cNvCxnSpPr/>
          <p:nvPr/>
        </p:nvCxnSpPr>
        <p:spPr>
          <a:xfrm>
            <a:off x="2131197" y="2729708"/>
            <a:ext cx="1714502" cy="10449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flipV="1">
            <a:off x="2256515" y="4489293"/>
            <a:ext cx="1511593" cy="62921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026" name="Picture 2"/>
          <p:cNvPicPr>
            <a:picLocks noGrp="1" noChangeAspect="1" noChangeArrowheads="1"/>
          </p:cNvPicPr>
          <p:nvPr>
            <p:ph sz="half" idx="1"/>
          </p:nvPr>
        </p:nvPicPr>
        <p:blipFill>
          <a:blip r:embed="rId4" cstate="print">
            <a:extLst>
              <a:ext uri="{28A0092B-C50C-407E-A947-70E740481C1C}">
                <a14:useLocalDpi xmlns:a14="http://schemas.microsoft.com/office/drawing/2010/main" val="0"/>
              </a:ext>
            </a:extLst>
          </a:blip>
          <a:stretch>
            <a:fillRect/>
          </a:stretch>
        </p:blipFill>
        <p:spPr bwMode="auto">
          <a:xfrm>
            <a:off x="3768109" y="3445993"/>
            <a:ext cx="1714500" cy="1459996"/>
          </a:xfrm>
          <a:prstGeom prst="rect">
            <a:avLst/>
          </a:prstGeom>
          <a:noFill/>
          <a:extLst>
            <a:ext uri="{909E8E84-426E-40DD-AFC4-6F175D3DCCD1}">
              <a14:hiddenFill xmlns:a14="http://schemas.microsoft.com/office/drawing/2010/main">
                <a:solidFill>
                  <a:srgbClr val="FFFFFF"/>
                </a:solidFill>
              </a14:hiddenFill>
            </a:ext>
          </a:extLst>
        </p:spPr>
      </p:pic>
      <p:sp>
        <p:nvSpPr>
          <p:cNvPr id="3" name="タイトル 2"/>
          <p:cNvSpPr>
            <a:spLocks noGrp="1"/>
          </p:cNvSpPr>
          <p:nvPr>
            <p:ph type="title"/>
          </p:nvPr>
        </p:nvSpPr>
        <p:spPr/>
        <p:txBody>
          <a:bodyPr>
            <a:normAutofit fontScale="90000"/>
          </a:bodyPr>
          <a:lstStyle/>
          <a:p>
            <a:r>
              <a:rPr lang="ja-JP" altLang="en-US" dirty="0"/>
              <a:t>投こうが広がってのこることも</a:t>
            </a:r>
            <a:endParaRPr kumimoji="1" lang="ja-JP" altLang="en-US" dirty="0"/>
          </a:p>
        </p:txBody>
      </p:sp>
      <p:pic>
        <p:nvPicPr>
          <p:cNvPr id="14" name="図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4362" y="4561854"/>
            <a:ext cx="1834014" cy="1595830"/>
          </a:xfrm>
          <a:prstGeom prst="ellipse">
            <a:avLst/>
          </a:prstGeom>
          <a:ln w="38100">
            <a:solidFill>
              <a:schemeClr val="tx1"/>
            </a:solidFill>
          </a:ln>
        </p:spPr>
      </p:pic>
      <p:pic>
        <p:nvPicPr>
          <p:cNvPr id="15" name="図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05713" y="5033241"/>
            <a:ext cx="1809861" cy="1574953"/>
          </a:xfrm>
          <a:prstGeom prst="ellipse">
            <a:avLst/>
          </a:prstGeom>
          <a:ln w="28575">
            <a:solidFill>
              <a:schemeClr val="tx1"/>
            </a:solidFill>
          </a:ln>
        </p:spPr>
      </p:pic>
      <p:pic>
        <p:nvPicPr>
          <p:cNvPr id="17" name="図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9949" y="1385893"/>
            <a:ext cx="1924319" cy="1733792"/>
          </a:xfrm>
          <a:prstGeom prst="ellipse">
            <a:avLst/>
          </a:prstGeom>
          <a:ln w="28575">
            <a:solidFill>
              <a:schemeClr val="tx1"/>
            </a:solidFill>
          </a:ln>
        </p:spPr>
      </p:pic>
      <p:cxnSp>
        <p:nvCxnSpPr>
          <p:cNvPr id="20" name="直線矢印コネクタ 19"/>
          <p:cNvCxnSpPr/>
          <p:nvPr/>
        </p:nvCxnSpPr>
        <p:spPr>
          <a:xfrm flipH="1">
            <a:off x="5482610" y="2729708"/>
            <a:ext cx="1751908" cy="9762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 name="図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19520" y="1580443"/>
            <a:ext cx="1843572" cy="1539242"/>
          </a:xfrm>
          <a:prstGeom prst="ellipse">
            <a:avLst/>
          </a:prstGeom>
          <a:ln w="28575">
            <a:solidFill>
              <a:schemeClr val="tx1"/>
            </a:solidFill>
          </a:ln>
        </p:spPr>
      </p:pic>
      <p:cxnSp>
        <p:nvCxnSpPr>
          <p:cNvPr id="24" name="直線矢印コネクタ 23"/>
          <p:cNvCxnSpPr>
            <a:stCxn id="15" idx="1"/>
          </p:cNvCxnSpPr>
          <p:nvPr/>
        </p:nvCxnSpPr>
        <p:spPr>
          <a:xfrm flipH="1" flipV="1">
            <a:off x="5405021" y="4489293"/>
            <a:ext cx="1765740" cy="7745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8" name="図 1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58564" y="4894775"/>
            <a:ext cx="975989" cy="1104893"/>
          </a:xfrm>
          <a:prstGeom prst="rect">
            <a:avLst/>
          </a:prstGeom>
          <a:ln>
            <a:solidFill>
              <a:schemeClr val="tx1"/>
            </a:solidFill>
          </a:ln>
        </p:spPr>
      </p:pic>
      <p:pic>
        <p:nvPicPr>
          <p:cNvPr id="31" name="図 3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055516" y="3641838"/>
            <a:ext cx="975989" cy="1104893"/>
          </a:xfrm>
          <a:prstGeom prst="rect">
            <a:avLst/>
          </a:prstGeom>
          <a:ln>
            <a:solidFill>
              <a:schemeClr val="tx1"/>
            </a:solidFill>
          </a:ln>
        </p:spPr>
      </p:pic>
      <p:pic>
        <p:nvPicPr>
          <p:cNvPr id="39" name="図 3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055516" y="3661670"/>
            <a:ext cx="975989" cy="1104893"/>
          </a:xfrm>
          <a:prstGeom prst="rect">
            <a:avLst/>
          </a:prstGeom>
          <a:ln>
            <a:solidFill>
              <a:schemeClr val="tx1"/>
            </a:solidFill>
          </a:ln>
        </p:spPr>
      </p:pic>
      <p:pic>
        <p:nvPicPr>
          <p:cNvPr id="43" name="図 4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055515" y="3661670"/>
            <a:ext cx="975989" cy="1104893"/>
          </a:xfrm>
          <a:prstGeom prst="rect">
            <a:avLst/>
          </a:prstGeom>
          <a:ln>
            <a:solidFill>
              <a:schemeClr val="tx1"/>
            </a:solidFill>
          </a:ln>
        </p:spPr>
      </p:pic>
      <p:pic>
        <p:nvPicPr>
          <p:cNvPr id="22" name="図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42244">
            <a:off x="7850996" y="2760889"/>
            <a:ext cx="679869" cy="1052038"/>
          </a:xfrm>
          <a:prstGeom prst="rect">
            <a:avLst/>
          </a:prstGeom>
        </p:spPr>
      </p:pic>
    </p:spTree>
    <p:extLst>
      <p:ext uri="{BB962C8B-B14F-4D97-AF65-F5344CB8AC3E}">
        <p14:creationId xmlns:p14="http://schemas.microsoft.com/office/powerpoint/2010/main" val="1432922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0.01805 0.01041 L -0.25174 -0.18264 " pathEditMode="relative" rAng="0" ptsTypes="AA">
                                      <p:cBhvr>
                                        <p:cTn id="8" dur="2000" fill="hold"/>
                                        <p:tgtEl>
                                          <p:spTgt spid="18"/>
                                        </p:tgtEl>
                                        <p:attrNameLst>
                                          <p:attrName>ppt_x</p:attrName>
                                          <p:attrName>ppt_y</p:attrName>
                                        </p:attrNameLst>
                                      </p:cBhvr>
                                      <p:rCtr x="-13490" y="-9653"/>
                                    </p:animMotion>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childTnLst>
                          </p:cTn>
                        </p:par>
                        <p:par>
                          <p:cTn id="17" fill="hold">
                            <p:stCondLst>
                              <p:cond delay="0"/>
                            </p:stCondLst>
                            <p:childTnLst>
                              <p:par>
                                <p:cTn id="18" presetID="42" presetClass="path" presetSubtype="0" accel="50000" decel="50000" fill="hold" nodeType="afterEffect">
                                  <p:stCondLst>
                                    <p:cond delay="0"/>
                                  </p:stCondLst>
                                  <p:childTnLst>
                                    <p:animMotion origin="layout" path="M 5E-6 -4.07407E-6 L 0.27379 -0.19676 " pathEditMode="relative" rAng="0" ptsTypes="AA">
                                      <p:cBhvr>
                                        <p:cTn id="19" dur="2000" fill="hold"/>
                                        <p:tgtEl>
                                          <p:spTgt spid="31"/>
                                        </p:tgtEl>
                                        <p:attrNameLst>
                                          <p:attrName>ppt_x</p:attrName>
                                          <p:attrName>ppt_y</p:attrName>
                                        </p:attrNameLst>
                                      </p:cBhvr>
                                      <p:rCtr x="13681" y="-9838"/>
                                    </p:animMotion>
                                  </p:childTnLst>
                                </p:cTn>
                              </p:par>
                              <p:par>
                                <p:cTn id="20" presetID="42" presetClass="path" presetSubtype="0" accel="50000" decel="50000" fill="hold" nodeType="withEffect">
                                  <p:stCondLst>
                                    <p:cond delay="0"/>
                                  </p:stCondLst>
                                  <p:childTnLst>
                                    <p:animMotion origin="layout" path="M 5E-6 -3.33333E-6 L -0.26389 -0.20972 " pathEditMode="relative" rAng="0" ptsTypes="AA">
                                      <p:cBhvr>
                                        <p:cTn id="21" dur="2000" fill="hold"/>
                                        <p:tgtEl>
                                          <p:spTgt spid="39"/>
                                        </p:tgtEl>
                                        <p:attrNameLst>
                                          <p:attrName>ppt_x</p:attrName>
                                          <p:attrName>ppt_y</p:attrName>
                                        </p:attrNameLst>
                                      </p:cBhvr>
                                      <p:rCtr x="-13194" y="-10486"/>
                                    </p:animMotion>
                                  </p:childTnLst>
                                </p:cTn>
                              </p:par>
                              <p:par>
                                <p:cTn id="22" presetID="42" presetClass="path" presetSubtype="0" accel="50000" decel="50000" fill="hold" nodeType="withEffect">
                                  <p:stCondLst>
                                    <p:cond delay="0"/>
                                  </p:stCondLst>
                                  <p:childTnLst>
                                    <p:animMotion origin="layout" path="M 5E-6 -3.33333E-6 L -0.21337 0.11945 " pathEditMode="relative" rAng="0" ptsTypes="AA">
                                      <p:cBhvr>
                                        <p:cTn id="23" dur="2000" fill="hold"/>
                                        <p:tgtEl>
                                          <p:spTgt spid="43"/>
                                        </p:tgtEl>
                                        <p:attrNameLst>
                                          <p:attrName>ppt_x</p:attrName>
                                          <p:attrName>ppt_y</p:attrName>
                                        </p:attrNameLst>
                                      </p:cBhvr>
                                      <p:rCtr x="-10677" y="597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p:txBody>
          <a:bodyPr>
            <a:normAutofit/>
          </a:bodyPr>
          <a:lstStyle/>
          <a:p>
            <a:pPr marL="0" indent="0">
              <a:buNone/>
            </a:pPr>
            <a:r>
              <a:rPr kumimoji="1" lang="ja-JP" altLang="en-US" sz="5400" dirty="0">
                <a:latin typeface="+mj-ea"/>
                <a:ea typeface="+mj-ea"/>
              </a:rPr>
              <a:t>投こうした写真や文字が</a:t>
            </a:r>
            <a:br>
              <a:rPr kumimoji="1" lang="en-US" altLang="ja-JP" sz="5400" dirty="0">
                <a:latin typeface="+mj-ea"/>
                <a:ea typeface="+mj-ea"/>
              </a:rPr>
            </a:br>
            <a:r>
              <a:rPr kumimoji="1" lang="ja-JP" altLang="en-US" sz="5400" dirty="0">
                <a:latin typeface="+mj-ea"/>
                <a:ea typeface="+mj-ea"/>
              </a:rPr>
              <a:t>広がり、</a:t>
            </a:r>
            <a:r>
              <a:rPr lang="ja-JP" altLang="en-US" sz="5400" dirty="0">
                <a:latin typeface="+mj-ea"/>
                <a:ea typeface="+mj-ea"/>
              </a:rPr>
              <a:t>のこりつづける</a:t>
            </a:r>
            <a:br>
              <a:rPr lang="en-US" altLang="ja-JP" sz="5400" dirty="0">
                <a:latin typeface="+mj-ea"/>
                <a:ea typeface="+mj-ea"/>
              </a:rPr>
            </a:br>
            <a:r>
              <a:rPr lang="ja-JP" altLang="en-US" sz="5400" dirty="0">
                <a:latin typeface="+mj-ea"/>
                <a:ea typeface="+mj-ea"/>
              </a:rPr>
              <a:t>ことがある。</a:t>
            </a:r>
            <a:endParaRPr kumimoji="1" lang="ja-JP" altLang="en-US" sz="5400" dirty="0">
              <a:latin typeface="+mj-ea"/>
              <a:ea typeface="+mj-ea"/>
            </a:endParaRPr>
          </a:p>
        </p:txBody>
      </p:sp>
      <p:sp>
        <p:nvSpPr>
          <p:cNvPr id="4" name="タイトル 3"/>
          <p:cNvSpPr>
            <a:spLocks noGrp="1"/>
          </p:cNvSpPr>
          <p:nvPr>
            <p:ph type="title"/>
          </p:nvPr>
        </p:nvSpPr>
        <p:spPr/>
        <p:txBody>
          <a:bodyPr/>
          <a:lstStyle/>
          <a:p>
            <a:r>
              <a:rPr kumimoji="1" lang="ja-JP" altLang="en-US" dirty="0"/>
              <a:t>ポイント</a:t>
            </a:r>
          </a:p>
        </p:txBody>
      </p:sp>
    </p:spTree>
    <p:extLst>
      <p:ext uri="{BB962C8B-B14F-4D97-AF65-F5344CB8AC3E}">
        <p14:creationId xmlns:p14="http://schemas.microsoft.com/office/powerpoint/2010/main" val="17041547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628649" y="1825625"/>
            <a:ext cx="8515351" cy="4351338"/>
          </a:xfrm>
        </p:spPr>
        <p:txBody>
          <a:bodyPr/>
          <a:lstStyle/>
          <a:p>
            <a:pPr marL="0" indent="0">
              <a:buNone/>
            </a:pPr>
            <a:r>
              <a:rPr lang="ja-JP" altLang="en-US" sz="4000" dirty="0">
                <a:latin typeface="+mj-ea"/>
                <a:ea typeface="+mj-ea"/>
              </a:rPr>
              <a:t>・</a:t>
            </a:r>
            <a:r>
              <a:rPr lang="ja-JP" altLang="en-US" sz="4800" dirty="0">
                <a:latin typeface="+mj-ea"/>
                <a:ea typeface="+mj-ea"/>
              </a:rPr>
              <a:t>インターネットに投こうしないほうがよいものは？</a:t>
            </a:r>
            <a:endParaRPr lang="en-US" altLang="ja-JP" sz="4800" dirty="0">
              <a:latin typeface="+mj-ea"/>
              <a:ea typeface="+mj-ea"/>
            </a:endParaRPr>
          </a:p>
          <a:p>
            <a:pPr marL="0" indent="0">
              <a:buNone/>
            </a:pPr>
            <a:endParaRPr lang="en-US" altLang="ja-JP" sz="4800" dirty="0">
              <a:latin typeface="+mj-ea"/>
              <a:ea typeface="+mj-ea"/>
            </a:endParaRPr>
          </a:p>
          <a:p>
            <a:pPr marL="0" indent="0">
              <a:buNone/>
            </a:pPr>
            <a:r>
              <a:rPr lang="ja-JP" altLang="en-US" sz="4800" dirty="0">
                <a:latin typeface="+mj-ea"/>
                <a:ea typeface="+mj-ea"/>
              </a:rPr>
              <a:t>・その理由も考えてみよう。</a:t>
            </a:r>
            <a:endParaRPr lang="en-US" altLang="ja-JP" sz="4800" dirty="0">
              <a:latin typeface="+mj-ea"/>
              <a:ea typeface="+mj-ea"/>
            </a:endParaRPr>
          </a:p>
        </p:txBody>
      </p:sp>
      <p:sp>
        <p:nvSpPr>
          <p:cNvPr id="2" name="タイトル 1"/>
          <p:cNvSpPr>
            <a:spLocks noGrp="1"/>
          </p:cNvSpPr>
          <p:nvPr>
            <p:ph type="title"/>
          </p:nvPr>
        </p:nvSpPr>
        <p:spPr/>
        <p:txBody>
          <a:bodyPr>
            <a:normAutofit fontScale="90000"/>
          </a:bodyPr>
          <a:lstStyle/>
          <a:p>
            <a:r>
              <a:rPr lang="ja-JP" altLang="en-US" dirty="0"/>
              <a:t>考えてみよう</a:t>
            </a:r>
            <a:endParaRPr kumimoji="1" lang="ja-JP" altLang="en-US" dirty="0"/>
          </a:p>
        </p:txBody>
      </p:sp>
    </p:spTree>
    <p:extLst>
      <p:ext uri="{BB962C8B-B14F-4D97-AF65-F5344CB8AC3E}">
        <p14:creationId xmlns:p14="http://schemas.microsoft.com/office/powerpoint/2010/main" val="2490511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476249" y="1825625"/>
            <a:ext cx="8448676" cy="4351338"/>
          </a:xfrm>
        </p:spPr>
        <p:txBody>
          <a:bodyPr/>
          <a:lstStyle/>
          <a:p>
            <a:r>
              <a:rPr lang="ja-JP" altLang="en-US" sz="4800" dirty="0">
                <a:latin typeface="+mj-ea"/>
                <a:ea typeface="+mj-ea"/>
              </a:rPr>
              <a:t>悪口・きずつける言葉</a:t>
            </a:r>
          </a:p>
          <a:p>
            <a:r>
              <a:rPr lang="ja-JP" altLang="en-US" sz="4800" dirty="0">
                <a:latin typeface="+mj-ea"/>
                <a:ea typeface="+mj-ea"/>
              </a:rPr>
              <a:t>個人情報</a:t>
            </a:r>
            <a:r>
              <a:rPr lang="ja-JP" altLang="en-US" sz="2400" dirty="0">
                <a:latin typeface="+mj-ea"/>
                <a:ea typeface="+mj-ea"/>
              </a:rPr>
              <a:t>（こじんじょうほう）</a:t>
            </a:r>
            <a:br>
              <a:rPr lang="en-US" altLang="ja-JP" sz="4800" dirty="0">
                <a:latin typeface="+mj-ea"/>
                <a:ea typeface="+mj-ea"/>
              </a:rPr>
            </a:br>
            <a:r>
              <a:rPr lang="ja-JP" altLang="en-US" sz="4800" dirty="0">
                <a:latin typeface="+mj-ea"/>
                <a:ea typeface="+mj-ea"/>
              </a:rPr>
              <a:t>（住んでいる場所・名前等）</a:t>
            </a:r>
          </a:p>
          <a:p>
            <a:r>
              <a:rPr lang="ja-JP" altLang="en-US" sz="4800" dirty="0">
                <a:latin typeface="+mj-ea"/>
                <a:ea typeface="+mj-ea"/>
              </a:rPr>
              <a:t>自分や友だちの写真</a:t>
            </a:r>
          </a:p>
          <a:p>
            <a:endParaRPr kumimoji="1" lang="ja-JP" altLang="en-US" dirty="0">
              <a:latin typeface="+mj-ea"/>
              <a:ea typeface="+mj-ea"/>
            </a:endParaRPr>
          </a:p>
        </p:txBody>
      </p:sp>
      <p:sp>
        <p:nvSpPr>
          <p:cNvPr id="4" name="タイトル 3"/>
          <p:cNvSpPr>
            <a:spLocks noGrp="1"/>
          </p:cNvSpPr>
          <p:nvPr>
            <p:ph type="title"/>
          </p:nvPr>
        </p:nvSpPr>
        <p:spPr>
          <a:xfrm>
            <a:off x="201705" y="429133"/>
            <a:ext cx="7958418" cy="784598"/>
          </a:xfrm>
        </p:spPr>
        <p:txBody>
          <a:bodyPr/>
          <a:lstStyle/>
          <a:p>
            <a:r>
              <a:rPr kumimoji="1" lang="ja-JP" altLang="en-US" dirty="0"/>
              <a:t>投こうするとよくないもの</a:t>
            </a:r>
          </a:p>
        </p:txBody>
      </p:sp>
    </p:spTree>
    <p:extLst>
      <p:ext uri="{BB962C8B-B14F-4D97-AF65-F5344CB8AC3E}">
        <p14:creationId xmlns:p14="http://schemas.microsoft.com/office/powerpoint/2010/main" val="41518565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628649" y="1825625"/>
            <a:ext cx="8029576" cy="4351338"/>
          </a:xfrm>
        </p:spPr>
        <p:txBody>
          <a:bodyPr>
            <a:normAutofit/>
          </a:bodyPr>
          <a:lstStyle/>
          <a:p>
            <a:pPr marL="0" indent="0">
              <a:buNone/>
            </a:pPr>
            <a:r>
              <a:rPr lang="ja-JP" altLang="en-US" sz="4800" dirty="0">
                <a:latin typeface="+mj-ea"/>
                <a:ea typeface="+mj-ea"/>
              </a:rPr>
              <a:t>自分の写真などの個人情報がインターネットに出てしまったら、どうすればいい？</a:t>
            </a:r>
            <a:endParaRPr lang="en-US" altLang="ja-JP" sz="6000" dirty="0">
              <a:latin typeface="+mj-ea"/>
              <a:ea typeface="+mj-ea"/>
            </a:endParaRPr>
          </a:p>
        </p:txBody>
      </p:sp>
      <p:sp>
        <p:nvSpPr>
          <p:cNvPr id="2" name="タイトル 1"/>
          <p:cNvSpPr>
            <a:spLocks noGrp="1"/>
          </p:cNvSpPr>
          <p:nvPr>
            <p:ph type="title"/>
          </p:nvPr>
        </p:nvSpPr>
        <p:spPr/>
        <p:txBody>
          <a:bodyPr>
            <a:normAutofit fontScale="90000"/>
          </a:bodyPr>
          <a:lstStyle/>
          <a:p>
            <a:r>
              <a:rPr lang="ja-JP" altLang="en-US" dirty="0"/>
              <a:t>考えてみよう</a:t>
            </a:r>
            <a:endParaRPr kumimoji="1" lang="ja-JP" altLang="en-US" dirty="0"/>
          </a:p>
        </p:txBody>
      </p:sp>
    </p:spTree>
    <p:extLst>
      <p:ext uri="{BB962C8B-B14F-4D97-AF65-F5344CB8AC3E}">
        <p14:creationId xmlns:p14="http://schemas.microsoft.com/office/powerpoint/2010/main" val="1653383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p:txBody>
          <a:bodyPr/>
          <a:lstStyle/>
          <a:p>
            <a:r>
              <a:rPr kumimoji="1" lang="ja-JP" altLang="en-US" dirty="0">
                <a:latin typeface="+mj-ea"/>
                <a:ea typeface="+mj-ea"/>
              </a:rPr>
              <a:t>インターネットサービスには、</a:t>
            </a:r>
            <a:br>
              <a:rPr kumimoji="1" lang="en-US" altLang="ja-JP" dirty="0">
                <a:latin typeface="+mj-ea"/>
                <a:ea typeface="+mj-ea"/>
              </a:rPr>
            </a:br>
            <a:r>
              <a:rPr kumimoji="1" lang="ja-JP" altLang="en-US" dirty="0">
                <a:latin typeface="+mj-ea"/>
                <a:ea typeface="+mj-ea"/>
              </a:rPr>
              <a:t>写真や個人情報を</a:t>
            </a:r>
            <a:br>
              <a:rPr kumimoji="1" lang="en-US" altLang="ja-JP" dirty="0">
                <a:latin typeface="+mj-ea"/>
                <a:ea typeface="+mj-ea"/>
              </a:rPr>
            </a:br>
            <a:r>
              <a:rPr kumimoji="1" lang="ja-JP" altLang="en-US" dirty="0">
                <a:latin typeface="+mj-ea"/>
                <a:ea typeface="+mj-ea"/>
              </a:rPr>
              <a:t>消してくれるものもある</a:t>
            </a:r>
            <a:r>
              <a:rPr kumimoji="1" lang="en-US" altLang="ja-JP" dirty="0">
                <a:latin typeface="+mj-ea"/>
                <a:ea typeface="+mj-ea"/>
              </a:rPr>
              <a:t>…</a:t>
            </a:r>
          </a:p>
          <a:p>
            <a:endParaRPr lang="en-US" altLang="ja-JP" dirty="0">
              <a:latin typeface="+mj-ea"/>
              <a:ea typeface="+mj-ea"/>
            </a:endParaRPr>
          </a:p>
          <a:p>
            <a:r>
              <a:rPr kumimoji="1" lang="ja-JP" altLang="en-US" dirty="0">
                <a:latin typeface="+mj-ea"/>
                <a:ea typeface="+mj-ea"/>
              </a:rPr>
              <a:t>スマートフォンやタブレットに</a:t>
            </a:r>
            <a:br>
              <a:rPr kumimoji="1" lang="en-US" altLang="ja-JP" dirty="0">
                <a:latin typeface="+mj-ea"/>
                <a:ea typeface="+mj-ea"/>
              </a:rPr>
            </a:br>
            <a:r>
              <a:rPr kumimoji="1" lang="ja-JP" altLang="en-US" dirty="0">
                <a:latin typeface="+mj-ea"/>
                <a:ea typeface="+mj-ea"/>
              </a:rPr>
              <a:t>ほぞんされている場合は、相手に</a:t>
            </a:r>
            <a:br>
              <a:rPr kumimoji="1" lang="en-US" altLang="ja-JP" dirty="0">
                <a:latin typeface="+mj-ea"/>
                <a:ea typeface="+mj-ea"/>
              </a:rPr>
            </a:br>
            <a:r>
              <a:rPr kumimoji="1" lang="ja-JP" altLang="en-US" dirty="0">
                <a:latin typeface="+mj-ea"/>
                <a:ea typeface="+mj-ea"/>
              </a:rPr>
              <a:t>消してもらうひつようがある。</a:t>
            </a:r>
            <a:endParaRPr kumimoji="1" lang="en-US" altLang="ja-JP" dirty="0">
              <a:latin typeface="+mj-ea"/>
              <a:ea typeface="+mj-ea"/>
            </a:endParaRPr>
          </a:p>
          <a:p>
            <a:endParaRPr lang="en-US" altLang="ja-JP" dirty="0">
              <a:latin typeface="+mj-ea"/>
              <a:ea typeface="+mj-ea"/>
            </a:endParaRPr>
          </a:p>
          <a:p>
            <a:endParaRPr kumimoji="1" lang="en-US" altLang="ja-JP" dirty="0">
              <a:latin typeface="+mj-ea"/>
              <a:ea typeface="+mj-ea"/>
            </a:endParaRPr>
          </a:p>
          <a:p>
            <a:endParaRPr kumimoji="1" lang="ja-JP" altLang="en-US" dirty="0">
              <a:latin typeface="+mj-ea"/>
              <a:ea typeface="+mj-ea"/>
            </a:endParaRPr>
          </a:p>
        </p:txBody>
      </p:sp>
      <p:sp>
        <p:nvSpPr>
          <p:cNvPr id="4" name="タイトル 3"/>
          <p:cNvSpPr>
            <a:spLocks noGrp="1"/>
          </p:cNvSpPr>
          <p:nvPr>
            <p:ph type="title"/>
          </p:nvPr>
        </p:nvSpPr>
        <p:spPr>
          <a:xfrm>
            <a:off x="294187" y="453985"/>
            <a:ext cx="7958418" cy="784598"/>
          </a:xfrm>
        </p:spPr>
        <p:txBody>
          <a:bodyPr/>
          <a:lstStyle/>
          <a:p>
            <a:r>
              <a:rPr kumimoji="1" lang="ja-JP" altLang="en-US" dirty="0"/>
              <a:t>方法</a:t>
            </a:r>
          </a:p>
        </p:txBody>
      </p:sp>
    </p:spTree>
    <p:extLst>
      <p:ext uri="{BB962C8B-B14F-4D97-AF65-F5344CB8AC3E}">
        <p14:creationId xmlns:p14="http://schemas.microsoft.com/office/powerpoint/2010/main" val="17007351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659129" y="1793240"/>
            <a:ext cx="7886701" cy="4351338"/>
          </a:xfrm>
        </p:spPr>
        <p:txBody>
          <a:bodyPr>
            <a:normAutofit/>
          </a:bodyPr>
          <a:lstStyle/>
          <a:p>
            <a:pPr marL="0" indent="0">
              <a:buNone/>
            </a:pPr>
            <a:r>
              <a:rPr kumimoji="1" lang="ja-JP" altLang="en-US" sz="5400" dirty="0">
                <a:latin typeface="+mj-ea"/>
                <a:ea typeface="+mj-ea"/>
              </a:rPr>
              <a:t>一度情報が広がると、</a:t>
            </a:r>
            <a:endParaRPr kumimoji="1" lang="en-US" altLang="ja-JP" sz="5400" dirty="0">
              <a:latin typeface="+mj-ea"/>
              <a:ea typeface="+mj-ea"/>
            </a:endParaRPr>
          </a:p>
          <a:p>
            <a:pPr marL="0" indent="0">
              <a:buNone/>
            </a:pPr>
            <a:r>
              <a:rPr kumimoji="1" lang="ja-JP" altLang="en-US" sz="5400" dirty="0">
                <a:latin typeface="+mj-ea"/>
                <a:ea typeface="+mj-ea"/>
              </a:rPr>
              <a:t>消すのはむずかしい。</a:t>
            </a:r>
            <a:endParaRPr kumimoji="1" lang="en-US" altLang="ja-JP" sz="5400" dirty="0">
              <a:latin typeface="+mj-ea"/>
              <a:ea typeface="+mj-ea"/>
            </a:endParaRPr>
          </a:p>
          <a:p>
            <a:pPr marL="0" indent="0">
              <a:buNone/>
            </a:pPr>
            <a:endParaRPr lang="en-US" altLang="ja-JP" sz="5400" dirty="0">
              <a:latin typeface="+mj-ea"/>
              <a:ea typeface="+mj-ea"/>
            </a:endParaRPr>
          </a:p>
          <a:p>
            <a:pPr marL="0" indent="0">
              <a:buNone/>
            </a:pPr>
            <a:r>
              <a:rPr kumimoji="1" lang="ja-JP" altLang="en-US" sz="5400" dirty="0">
                <a:latin typeface="+mj-ea"/>
                <a:ea typeface="+mj-ea"/>
              </a:rPr>
              <a:t>投こうする前に投こうしてよいか考えよう。</a:t>
            </a:r>
            <a:endParaRPr kumimoji="1" lang="en-US" altLang="ja-JP" sz="5400" dirty="0">
              <a:latin typeface="+mj-ea"/>
              <a:ea typeface="+mj-ea"/>
            </a:endParaRPr>
          </a:p>
          <a:p>
            <a:pPr marL="0" indent="0">
              <a:buNone/>
            </a:pPr>
            <a:endParaRPr lang="en-US" altLang="ja-JP" dirty="0">
              <a:latin typeface="+mj-ea"/>
              <a:ea typeface="+mj-ea"/>
            </a:endParaRPr>
          </a:p>
        </p:txBody>
      </p:sp>
      <p:sp>
        <p:nvSpPr>
          <p:cNvPr id="3" name="タイトル 2"/>
          <p:cNvSpPr>
            <a:spLocks noGrp="1"/>
          </p:cNvSpPr>
          <p:nvPr>
            <p:ph type="title"/>
          </p:nvPr>
        </p:nvSpPr>
        <p:spPr/>
        <p:txBody>
          <a:bodyPr/>
          <a:lstStyle/>
          <a:p>
            <a:r>
              <a:rPr kumimoji="1" lang="ja-JP" altLang="en-US" dirty="0"/>
              <a:t>ポイント</a:t>
            </a:r>
          </a:p>
        </p:txBody>
      </p:sp>
    </p:spTree>
    <p:extLst>
      <p:ext uri="{BB962C8B-B14F-4D97-AF65-F5344CB8AC3E}">
        <p14:creationId xmlns:p14="http://schemas.microsoft.com/office/powerpoint/2010/main" val="36094626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j-ea"/>
              </a:rPr>
              <a:t>まとめ</a:t>
            </a:r>
          </a:p>
        </p:txBody>
      </p:sp>
      <p:sp>
        <p:nvSpPr>
          <p:cNvPr id="3" name="コンテンツ プレースホルダー 2"/>
          <p:cNvSpPr>
            <a:spLocks noGrp="1"/>
          </p:cNvSpPr>
          <p:nvPr>
            <p:ph sz="half" idx="1"/>
          </p:nvPr>
        </p:nvSpPr>
        <p:spPr>
          <a:xfrm>
            <a:off x="552449" y="1701800"/>
            <a:ext cx="7886701" cy="4351338"/>
          </a:xfrm>
        </p:spPr>
        <p:txBody>
          <a:bodyPr/>
          <a:lstStyle/>
          <a:p>
            <a:r>
              <a:rPr lang="ja-JP" altLang="en-US" dirty="0">
                <a:latin typeface="+mj-ea"/>
                <a:ea typeface="+mj-ea"/>
              </a:rPr>
              <a:t>インターネットへの投こうは広がり、のこりつづけることがある。</a:t>
            </a:r>
            <a:endParaRPr lang="en-US" altLang="ja-JP" dirty="0">
              <a:latin typeface="+mj-ea"/>
              <a:ea typeface="+mj-ea"/>
            </a:endParaRPr>
          </a:p>
          <a:p>
            <a:pPr lvl="3"/>
            <a:endParaRPr kumimoji="1" lang="en-US" altLang="ja-JP" dirty="0">
              <a:latin typeface="+mj-ea"/>
              <a:ea typeface="+mj-ea"/>
            </a:endParaRPr>
          </a:p>
          <a:p>
            <a:r>
              <a:rPr kumimoji="1" lang="ja-JP" altLang="en-US" dirty="0">
                <a:latin typeface="+mj-ea"/>
                <a:ea typeface="+mj-ea"/>
              </a:rPr>
              <a:t>投こうする前に、それがずっとインターネットにのこっても</a:t>
            </a:r>
            <a:r>
              <a:rPr lang="ja-JP" altLang="en-US" dirty="0">
                <a:latin typeface="+mj-ea"/>
                <a:ea typeface="+mj-ea"/>
              </a:rPr>
              <a:t>大</a:t>
            </a:r>
            <a:r>
              <a:rPr kumimoji="1" lang="ja-JP" altLang="en-US" dirty="0">
                <a:latin typeface="+mj-ea"/>
                <a:ea typeface="+mj-ea"/>
              </a:rPr>
              <a:t>じょうぶか考えよう。</a:t>
            </a:r>
          </a:p>
        </p:txBody>
      </p:sp>
    </p:spTree>
    <p:extLst>
      <p:ext uri="{BB962C8B-B14F-4D97-AF65-F5344CB8AC3E}">
        <p14:creationId xmlns:p14="http://schemas.microsoft.com/office/powerpoint/2010/main" val="3782739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33128"/>
            <a:ext cx="7886701" cy="5404155"/>
          </a:xfrm>
          <a:solidFill>
            <a:schemeClr val="bg1"/>
          </a:solidFill>
        </p:spPr>
        <p:txBody>
          <a:bodyPr>
            <a:normAutofit fontScale="92500" lnSpcReduction="10000"/>
          </a:bodyPr>
          <a:lstStyle/>
          <a:p>
            <a:pPr algn="r">
              <a:lnSpc>
                <a:spcPct val="100000"/>
              </a:lnSpc>
              <a:spcBef>
                <a:spcPts val="600"/>
              </a:spcBef>
            </a:pPr>
            <a:r>
              <a:rPr lang="ja-JP" altLang="en-US" sz="1000" dirty="0"/>
              <a:t>独立行政法人情報処理推進機構</a:t>
            </a:r>
            <a:br>
              <a:rPr lang="ja-JP" altLang="en-US" sz="1000" dirty="0"/>
            </a:br>
            <a:r>
              <a:rPr lang="ja-JP" altLang="en-US" sz="1000" dirty="0"/>
              <a:t>セキュリティセンター</a:t>
            </a:r>
            <a:br>
              <a:rPr lang="ja-JP" altLang="en-US" sz="1000" dirty="0"/>
            </a:br>
            <a:endParaRPr lang="ja-JP" altLang="en-US" sz="1000" dirty="0"/>
          </a:p>
          <a:p>
            <a:pPr>
              <a:lnSpc>
                <a:spcPct val="100000"/>
              </a:lnSpc>
              <a:spcBef>
                <a:spcPts val="600"/>
              </a:spcBef>
            </a:pPr>
            <a:r>
              <a:rPr lang="ja-JP" altLang="en-US" sz="1000" dirty="0"/>
              <a:t> 　「安全教室指導用教材」は、インターネット安全教室での利用を目的に独立行政法人情報処理推進機構（</a:t>
            </a:r>
            <a:r>
              <a:rPr lang="en-US" altLang="ja-JP" sz="1000" dirty="0"/>
              <a:t>IPA</a:t>
            </a:r>
            <a:r>
              <a:rPr lang="ja-JP" altLang="en-US" sz="1000" dirty="0"/>
              <a:t>）（以下「</a:t>
            </a:r>
            <a:r>
              <a:rPr lang="en-US" altLang="ja-JP" sz="1000" dirty="0"/>
              <a:t>IPA</a:t>
            </a:r>
            <a:r>
              <a:rPr lang="ja-JP" altLang="en-US" sz="1000" dirty="0"/>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br>
            <a:r>
              <a:rPr lang="ja-JP" altLang="en-US" sz="1000" dirty="0"/>
              <a:t>　</a:t>
            </a:r>
            <a:r>
              <a:rPr lang="en-US" altLang="ja-JP" sz="1000" dirty="0"/>
              <a:t>IPA</a:t>
            </a:r>
            <a:r>
              <a:rPr lang="ja-JP" altLang="en-US" sz="1000" dirty="0"/>
              <a:t>は、本利用規約に同意いただくことを条件として、「安全教室指導用教材」の利用を無償で許諾します。有償セミナー等での利用を希望する場合は、事前に </a:t>
            </a:r>
            <a:r>
              <a:rPr lang="en-US" altLang="ja-JP" sz="1000" dirty="0"/>
              <a:t>IPA </a:t>
            </a:r>
            <a:r>
              <a:rPr lang="ja-JP" altLang="en-US" sz="1000" dirty="0"/>
              <a:t>に申し出て別途許諾を得てください。</a:t>
            </a:r>
          </a:p>
          <a:p>
            <a:pPr marL="228600" indent="-228600">
              <a:lnSpc>
                <a:spcPct val="100000"/>
              </a:lnSpc>
              <a:spcBef>
                <a:spcPts val="600"/>
              </a:spcBef>
              <a:buFont typeface="+mj-lt"/>
              <a:buAutoNum type="arabicPeriod"/>
            </a:pPr>
            <a:r>
              <a:rPr lang="ja-JP" altLang="en-US" sz="1000" dirty="0"/>
              <a:t> 「安全教室指導用教材」に関する著作権その他すべての権利は独立行政法人情報処理推進機構（</a:t>
            </a:r>
            <a:r>
              <a:rPr lang="en-US" altLang="ja-JP" sz="1000" dirty="0"/>
              <a:t>IPA</a:t>
            </a:r>
            <a:r>
              <a:rPr lang="ja-JP" altLang="en-US" sz="1000" dirty="0"/>
              <a:t>）が保有しており、国際条約、著作権法その他の法律により保護されています。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「安全教室指導用教材」は、情報セキュリティや情報モラルの教育、普及の目的に限り、無償の授業、各種セミナーや研修等にご利用いただけます。</a:t>
            </a:r>
            <a:endParaRPr lang="en-US" altLang="ja-JP" sz="1000" dirty="0"/>
          </a:p>
          <a:p>
            <a:pPr marL="228600" indent="-228600">
              <a:lnSpc>
                <a:spcPct val="100000"/>
              </a:lnSpc>
              <a:spcBef>
                <a:spcPts val="600"/>
              </a:spcBef>
              <a:buFont typeface="+mj-lt"/>
              <a:buAutoNum type="arabicPeriod"/>
            </a:pPr>
            <a:r>
              <a:rPr lang="ja-JP" altLang="en-US" sz="1000" dirty="0"/>
              <a:t>必要な範囲での複製（生徒等受講者への配布のための複製を含む。）は可能とします。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t>いかなる形で利用する場合においても「安全教室指導用教材」を利用する際は、出典（</a:t>
            </a:r>
            <a:r>
              <a:rPr lang="en-US" altLang="ja-JP" sz="1000" dirty="0"/>
              <a:t>IPA</a:t>
            </a:r>
            <a:r>
              <a:rPr lang="ja-JP" altLang="en-US" sz="1000" dirty="0"/>
              <a:t>の名称、資料名（「安全教室指導用教材」）、</a:t>
            </a:r>
            <a:r>
              <a:rPr lang="en-US" altLang="ja-JP" sz="1000" dirty="0"/>
              <a:t>URL</a:t>
            </a:r>
            <a:r>
              <a:rPr lang="ja-JP" altLang="en-US" sz="1000" dirty="0"/>
              <a:t>等）を容易に判る態様で明記または明示してください。</a:t>
            </a:r>
          </a:p>
          <a:p>
            <a:pPr marL="228600" indent="-228600">
              <a:lnSpc>
                <a:spcPct val="100000"/>
              </a:lnSpc>
              <a:spcBef>
                <a:spcPts val="600"/>
              </a:spcBef>
              <a:buFont typeface="+mj-lt"/>
              <a:buAutoNum type="arabicPeriod"/>
            </a:pPr>
            <a:r>
              <a:rPr lang="ja-JP" altLang="en-US" sz="1000" dirty="0"/>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t>「安全教室指導用教材」で提供する情報の正確性、信頼性、網羅性及び完全性については、</a:t>
            </a:r>
            <a:r>
              <a:rPr lang="en-US" altLang="ja-JP" sz="1000" dirty="0"/>
              <a:t>IPA</a:t>
            </a:r>
            <a:r>
              <a:rPr lang="ja-JP" altLang="en-US" sz="1000" dirty="0"/>
              <a:t>が保証するものではありません。</a:t>
            </a:r>
          </a:p>
          <a:p>
            <a:pPr marL="228600" indent="-228600">
              <a:lnSpc>
                <a:spcPct val="100000"/>
              </a:lnSpc>
              <a:spcBef>
                <a:spcPts val="600"/>
              </a:spcBef>
              <a:buFont typeface="+mj-lt"/>
              <a:buAutoNum type="arabicPeriod"/>
            </a:pPr>
            <a:r>
              <a:rPr lang="ja-JP" altLang="en-US" sz="1000" dirty="0"/>
              <a:t>「安全教室指導用教材」のファイルをダウンロードすることまたは利用したこと等により生じるいかなる損害（他人に対して責任を負う場合を含む。）についても</a:t>
            </a:r>
            <a:r>
              <a:rPr lang="en-US" altLang="ja-JP" sz="1000" dirty="0"/>
              <a:t>IPA</a:t>
            </a:r>
            <a:r>
              <a:rPr lang="ja-JP" altLang="en-US" sz="1000" dirty="0"/>
              <a:t>は何ら責任を負いません。</a:t>
            </a:r>
          </a:p>
          <a:p>
            <a:pPr marL="228600" indent="-228600">
              <a:lnSpc>
                <a:spcPct val="100000"/>
              </a:lnSpc>
              <a:spcBef>
                <a:spcPts val="600"/>
              </a:spcBef>
              <a:buFont typeface="+mj-lt"/>
              <a:buAutoNum type="arabicPeriod"/>
            </a:pPr>
            <a:r>
              <a:rPr lang="ja-JP" altLang="en-US" sz="1000" dirty="0"/>
              <a:t>本利用規約は予告なく改正する場合があります。その場合、改正後の内容は、それが</a:t>
            </a:r>
            <a:r>
              <a:rPr lang="en-US" altLang="ja-JP" sz="1000" dirty="0"/>
              <a:t>IPA</a:t>
            </a:r>
            <a:r>
              <a:rPr lang="ja-JP" altLang="en-US" sz="1000" dirty="0"/>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t>「安全教室指導用教材」及び本利用規約に関する質問は、</a:t>
            </a:r>
            <a:r>
              <a:rPr lang="en-US" altLang="ja-JP" sz="1000" dirty="0"/>
              <a:t>net-anzen@ipa.go.jp</a:t>
            </a:r>
            <a:r>
              <a:rPr lang="ja-JP" altLang="en-US" sz="1000" dirty="0"/>
              <a:t>までお寄せください。なお、</a:t>
            </a:r>
            <a:r>
              <a:rPr lang="en-US" altLang="ja-JP" sz="1000" dirty="0"/>
              <a:t>IPA</a:t>
            </a:r>
            <a:r>
              <a:rPr lang="ja-JP" altLang="en-US" sz="1000" dirty="0"/>
              <a:t>からの応答等は、その業務に支障のない範囲内とさせていただきます。</a:t>
            </a:r>
            <a:endParaRPr lang="ja-JP" altLang="ja-JP" sz="500" dirty="0"/>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rPr>
              <a:t>※</a:t>
            </a:r>
            <a:r>
              <a:rPr kumimoji="1" lang="ja-JP" altLang="en-US" sz="1200" dirty="0">
                <a:solidFill>
                  <a:srgbClr val="FF0000"/>
                </a:solidFill>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j-ea"/>
              </a:rPr>
              <a:t>まとめ</a:t>
            </a:r>
          </a:p>
        </p:txBody>
      </p:sp>
      <p:sp>
        <p:nvSpPr>
          <p:cNvPr id="3" name="コンテンツ プレースホルダー 2"/>
          <p:cNvSpPr>
            <a:spLocks noGrp="1"/>
          </p:cNvSpPr>
          <p:nvPr>
            <p:ph sz="half" idx="1"/>
          </p:nvPr>
        </p:nvSpPr>
        <p:spPr>
          <a:xfrm>
            <a:off x="628649" y="1825624"/>
            <a:ext cx="7886701" cy="3089275"/>
          </a:xfrm>
        </p:spPr>
        <p:txBody>
          <a:bodyPr>
            <a:normAutofit/>
          </a:bodyPr>
          <a:lstStyle/>
          <a:p>
            <a:pPr marL="0" indent="0">
              <a:buNone/>
            </a:pPr>
            <a:r>
              <a:rPr lang="ja-JP" altLang="en-US" sz="4800" dirty="0">
                <a:latin typeface="+mj-ea"/>
                <a:ea typeface="+mj-ea"/>
              </a:rPr>
              <a:t>こま</a:t>
            </a:r>
            <a:r>
              <a:rPr kumimoji="1" lang="ja-JP" altLang="en-US" sz="4800" dirty="0">
                <a:latin typeface="+mj-ea"/>
                <a:ea typeface="+mj-ea"/>
              </a:rPr>
              <a:t>ったこと・心配なことがあったら</a:t>
            </a:r>
            <a:r>
              <a:rPr lang="ja-JP" altLang="en-US" sz="4800" dirty="0">
                <a:latin typeface="+mj-ea"/>
                <a:ea typeface="+mj-ea"/>
              </a:rPr>
              <a:t>、</a:t>
            </a:r>
            <a:br>
              <a:rPr lang="en-US" altLang="ja-JP" sz="4800" dirty="0">
                <a:latin typeface="+mj-ea"/>
                <a:ea typeface="+mj-ea"/>
              </a:rPr>
            </a:br>
            <a:r>
              <a:rPr lang="ja-JP" altLang="en-US" sz="4800" dirty="0">
                <a:latin typeface="+mj-ea"/>
                <a:ea typeface="+mj-ea"/>
              </a:rPr>
              <a:t>おうちの人や先生に</a:t>
            </a:r>
            <a:br>
              <a:rPr lang="en-US" altLang="ja-JP" sz="4800" dirty="0">
                <a:latin typeface="+mj-ea"/>
                <a:ea typeface="+mj-ea"/>
              </a:rPr>
            </a:br>
            <a:r>
              <a:rPr lang="ja-JP" altLang="en-US" sz="4800" dirty="0">
                <a:latin typeface="+mj-ea"/>
                <a:ea typeface="+mj-ea"/>
              </a:rPr>
              <a:t>すぐに相談しよう。</a:t>
            </a:r>
            <a:endParaRPr kumimoji="1" lang="ja-JP" altLang="en-US" sz="4800" dirty="0">
              <a:latin typeface="+mj-ea"/>
              <a:ea typeface="+mj-ea"/>
            </a:endParaRPr>
          </a:p>
        </p:txBody>
      </p:sp>
    </p:spTree>
    <p:extLst>
      <p:ext uri="{BB962C8B-B14F-4D97-AF65-F5344CB8AC3E}">
        <p14:creationId xmlns:p14="http://schemas.microsoft.com/office/powerpoint/2010/main" val="3346744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ja-JP" altLang="en-US" sz="4800" dirty="0">
                <a:solidFill>
                  <a:prstClr val="black"/>
                </a:solidFill>
                <a:latin typeface="メイリオ"/>
              </a:rPr>
              <a:t>インターネットの基礎知識</a:t>
            </a:r>
            <a:r>
              <a:rPr lang="en-US" altLang="ja-JP" sz="4800" dirty="0">
                <a:solidFill>
                  <a:prstClr val="black"/>
                </a:solidFill>
                <a:latin typeface="メイリオ"/>
              </a:rPr>
              <a:t>【15】</a:t>
            </a:r>
            <a:br>
              <a:rPr lang="en-US" altLang="ja-JP" sz="4800" dirty="0">
                <a:solidFill>
                  <a:prstClr val="black"/>
                </a:solidFill>
                <a:latin typeface="メイリオ"/>
              </a:rPr>
            </a:br>
            <a:r>
              <a:rPr lang="ja-JP" altLang="en-US" sz="3200" dirty="0">
                <a:solidFill>
                  <a:prstClr val="black"/>
                </a:solidFill>
                <a:latin typeface="メイリオ"/>
              </a:rPr>
              <a:t>「わたしの写真はどこにある？」</a:t>
            </a:r>
            <a:br>
              <a:rPr lang="en-US" altLang="ja-JP" sz="3200" dirty="0">
                <a:solidFill>
                  <a:prstClr val="black"/>
                </a:solidFill>
                <a:latin typeface="メイリオ"/>
              </a:rPr>
            </a:br>
            <a:r>
              <a:rPr lang="ja-JP" altLang="en-US" sz="2800" dirty="0">
                <a:solidFill>
                  <a:prstClr val="black"/>
                </a:solidFill>
                <a:latin typeface="メイリオ"/>
              </a:rPr>
              <a:t>インターネットを使った投稿</a:t>
            </a:r>
            <a:r>
              <a:rPr lang="ja-JP" altLang="en-US" sz="2000" dirty="0">
                <a:solidFill>
                  <a:prstClr val="black"/>
                </a:solidFill>
                <a:latin typeface="メイリオ"/>
              </a:rPr>
              <a:t>（とうこう）</a:t>
            </a:r>
            <a:r>
              <a:rPr lang="ja-JP" altLang="en-US" sz="2800" dirty="0">
                <a:solidFill>
                  <a:prstClr val="black"/>
                </a:solidFill>
                <a:latin typeface="メイリオ"/>
              </a:rPr>
              <a:t>の仕組み</a:t>
            </a:r>
            <a:endParaRPr kumimoji="1" lang="ja-JP" altLang="en-US" sz="2000" dirty="0"/>
          </a:p>
        </p:txBody>
      </p:sp>
      <p:sp>
        <p:nvSpPr>
          <p:cNvPr id="6" name="コンテンツ プレースホルダー 5"/>
          <p:cNvSpPr>
            <a:spLocks noGrp="1"/>
          </p:cNvSpPr>
          <p:nvPr>
            <p:ph sz="half" idx="1"/>
          </p:nvPr>
        </p:nvSpPr>
        <p:spPr>
          <a:xfrm>
            <a:off x="4583064" y="6292535"/>
            <a:ext cx="4619918" cy="748620"/>
          </a:xfrm>
        </p:spPr>
        <p:txBody>
          <a:bodyPr/>
          <a:lstStyle/>
          <a:p>
            <a:r>
              <a:rPr kumimoji="1" lang="ja-JP" altLang="en-US" dirty="0"/>
              <a:t>対象：小学校</a:t>
            </a:r>
            <a:r>
              <a:rPr lang="en-US" altLang="ja-JP" dirty="0"/>
              <a:t>4</a:t>
            </a:r>
            <a:r>
              <a:rPr kumimoji="1" lang="ja-JP" altLang="en-US" dirty="0"/>
              <a:t>年生</a:t>
            </a:r>
            <a:r>
              <a:rPr lang="ja-JP" altLang="en-US" dirty="0"/>
              <a:t>～</a:t>
            </a:r>
            <a:r>
              <a:rPr kumimoji="1" lang="en-US" altLang="ja-JP" dirty="0"/>
              <a:t>6</a:t>
            </a:r>
            <a:r>
              <a:rPr kumimoji="1" lang="ja-JP" altLang="en-US" dirty="0"/>
              <a:t>年生</a:t>
            </a:r>
          </a:p>
        </p:txBody>
      </p:sp>
      <p:sp>
        <p:nvSpPr>
          <p:cNvPr id="4" name="テキスト ボックス 3"/>
          <p:cNvSpPr txBox="1"/>
          <p:nvPr/>
        </p:nvSpPr>
        <p:spPr>
          <a:xfrm>
            <a:off x="5809894" y="1926773"/>
            <a:ext cx="2471057" cy="369332"/>
          </a:xfrm>
          <a:prstGeom prst="rect">
            <a:avLst/>
          </a:prstGeom>
          <a:noFill/>
        </p:spPr>
        <p:txBody>
          <a:bodyPr wrap="square" rtlCol="0">
            <a:spAutoFit/>
          </a:bodyPr>
          <a:lstStyle/>
          <a:p>
            <a:pPr algn="ctr"/>
            <a:r>
              <a:rPr kumimoji="1" lang="ja-JP" altLang="en-US" dirty="0"/>
              <a:t>きそちしき</a:t>
            </a:r>
          </a:p>
        </p:txBody>
      </p:sp>
    </p:spTree>
    <p:extLst>
      <p:ext uri="{BB962C8B-B14F-4D97-AF65-F5344CB8AC3E}">
        <p14:creationId xmlns:p14="http://schemas.microsoft.com/office/powerpoint/2010/main" val="34866904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88600"/>
            <a:ext cx="9046723" cy="674451"/>
          </a:xfrm>
          <a:solidFill>
            <a:schemeClr val="accent2">
              <a:lumMod val="20000"/>
              <a:lumOff val="80000"/>
            </a:schemeClr>
          </a:solidFill>
          <a:ln w="28575">
            <a:noFill/>
          </a:ln>
        </p:spPr>
        <p:txBody>
          <a:bodyPr>
            <a:normAutofit fontScale="90000"/>
          </a:bodyPr>
          <a:lstStyle/>
          <a:p>
            <a:pPr algn="ctr"/>
            <a:r>
              <a:rPr kumimoji="1" lang="ja-JP" altLang="en-US" sz="2400" dirty="0">
                <a:latin typeface="+mj-ea"/>
              </a:rPr>
              <a:t>本教材の使用方法　</a:t>
            </a:r>
            <a:r>
              <a:rPr lang="ja-JP" altLang="en-US" sz="2400" dirty="0">
                <a:latin typeface="+mj-ea"/>
              </a:rPr>
              <a:t>インターネットの基礎知識</a:t>
            </a:r>
            <a:r>
              <a:rPr lang="en-US" altLang="ja-JP" sz="2400" dirty="0">
                <a:latin typeface="+mj-ea"/>
              </a:rPr>
              <a:t>【15】</a:t>
            </a:r>
            <a:br>
              <a:rPr lang="en-US" altLang="ja-JP" sz="2400" dirty="0">
                <a:latin typeface="+mj-ea"/>
              </a:rPr>
            </a:br>
            <a:r>
              <a:rPr lang="ja-JP" altLang="en-US" sz="2400" dirty="0">
                <a:latin typeface="+mj-ea"/>
              </a:rPr>
              <a:t>小学校</a:t>
            </a:r>
            <a:r>
              <a:rPr lang="en-US" altLang="ja-JP" sz="2400" dirty="0">
                <a:latin typeface="+mj-ea"/>
              </a:rPr>
              <a:t>4</a:t>
            </a:r>
            <a:r>
              <a:rPr lang="ja-JP" altLang="en-US" sz="2400" dirty="0">
                <a:latin typeface="+mj-ea"/>
              </a:rPr>
              <a:t>年生</a:t>
            </a:r>
            <a:r>
              <a:rPr lang="en-US" altLang="ja-JP" sz="2400" dirty="0">
                <a:latin typeface="+mj-ea"/>
              </a:rPr>
              <a:t>~6</a:t>
            </a:r>
            <a:r>
              <a:rPr lang="ja-JP" altLang="en-US" sz="2400" dirty="0">
                <a:latin typeface="+mj-ea"/>
              </a:rPr>
              <a:t>年生</a:t>
            </a:r>
            <a:endParaRPr kumimoji="1" lang="ja-JP" altLang="en-US" sz="2400" dirty="0">
              <a:latin typeface="+mj-ea"/>
            </a:endParaRPr>
          </a:p>
        </p:txBody>
      </p:sp>
      <p:sp>
        <p:nvSpPr>
          <p:cNvPr id="3" name="タイトル 1"/>
          <p:cNvSpPr txBox="1">
            <a:spLocks/>
          </p:cNvSpPr>
          <p:nvPr/>
        </p:nvSpPr>
        <p:spPr>
          <a:xfrm>
            <a:off x="102940" y="2098123"/>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j-ea"/>
              </a:rPr>
              <a:t>本教材のねらい</a:t>
            </a:r>
          </a:p>
        </p:txBody>
      </p:sp>
      <p:sp>
        <p:nvSpPr>
          <p:cNvPr id="5" name="テキスト ボックス 4"/>
          <p:cNvSpPr txBox="1"/>
          <p:nvPr/>
        </p:nvSpPr>
        <p:spPr>
          <a:xfrm>
            <a:off x="45397" y="2526797"/>
            <a:ext cx="8914734" cy="1569660"/>
          </a:xfrm>
          <a:prstGeom prst="rect">
            <a:avLst/>
          </a:prstGeom>
          <a:noFill/>
        </p:spPr>
        <p:txBody>
          <a:bodyPr wrap="square" rtlCol="0">
            <a:spAutoFit/>
          </a:bodyPr>
          <a:lstStyle/>
          <a:p>
            <a:r>
              <a:rPr lang="ja-JP" altLang="en-US" sz="1600" dirty="0">
                <a:solidFill>
                  <a:prstClr val="black"/>
                </a:solidFill>
                <a:latin typeface="+mj-ea"/>
                <a:ea typeface="+mj-ea"/>
              </a:rPr>
              <a:t>インターネットでできること、特にインターネットへの投稿について考える。小学校の高学年ともなるとスマホやゲーム機、タブレットなどを使い、</a:t>
            </a:r>
            <a:r>
              <a:rPr lang="en-US" altLang="ja-JP" sz="1600" dirty="0">
                <a:solidFill>
                  <a:prstClr val="black"/>
                </a:solidFill>
                <a:latin typeface="+mj-ea"/>
                <a:ea typeface="+mj-ea"/>
              </a:rPr>
              <a:t>SNS</a:t>
            </a:r>
            <a:r>
              <a:rPr lang="ja-JP" altLang="en-US" sz="1600" dirty="0">
                <a:solidFill>
                  <a:prstClr val="black"/>
                </a:solidFill>
                <a:latin typeface="+mj-ea"/>
                <a:ea typeface="+mj-ea"/>
              </a:rPr>
              <a:t>やオンラインゲームで情報を発信する経験のある子も多い。閉じた空間と感じてしまうトークアプリの発信もインターネットを使った投稿の一種であり、個別トークも例外でないことを伝える。投稿の拡散性、記録性を意識し、その上で投稿する内容に責任を持つこと、投稿の仕組みを理解し、使用する上で立ち止まって判断することを伝える。</a:t>
            </a:r>
            <a:endParaRPr lang="en-US" altLang="ja-JP" sz="1600" dirty="0">
              <a:solidFill>
                <a:prstClr val="black"/>
              </a:solidFill>
              <a:latin typeface="+mj-ea"/>
              <a:ea typeface="+mj-ea"/>
            </a:endParaRPr>
          </a:p>
        </p:txBody>
      </p:sp>
      <p:sp>
        <p:nvSpPr>
          <p:cNvPr id="6" name="タイトル 1"/>
          <p:cNvSpPr txBox="1">
            <a:spLocks/>
          </p:cNvSpPr>
          <p:nvPr/>
        </p:nvSpPr>
        <p:spPr>
          <a:xfrm>
            <a:off x="102940" y="765881"/>
            <a:ext cx="5389945" cy="442269"/>
          </a:xfrm>
          <a:prstGeom prst="rect">
            <a:avLst/>
          </a:prstGeom>
          <a:ln w="28575">
            <a:solidFill>
              <a:schemeClr val="accent2"/>
            </a:solidFill>
          </a:ln>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j-ea"/>
              </a:rPr>
              <a:t>テーマ「インターネットの基礎知識」教材のねらい</a:t>
            </a:r>
          </a:p>
        </p:txBody>
      </p:sp>
      <p:sp>
        <p:nvSpPr>
          <p:cNvPr id="7" name="テキスト ボックス 6"/>
          <p:cNvSpPr txBox="1"/>
          <p:nvPr/>
        </p:nvSpPr>
        <p:spPr>
          <a:xfrm>
            <a:off x="45397" y="1208150"/>
            <a:ext cx="8914734" cy="923330"/>
          </a:xfrm>
          <a:prstGeom prst="rect">
            <a:avLst/>
          </a:prstGeom>
          <a:noFill/>
        </p:spPr>
        <p:txBody>
          <a:bodyPr wrap="square" rtlCol="0">
            <a:spAutoFit/>
          </a:bodyPr>
          <a:lstStyle/>
          <a:p>
            <a:r>
              <a:rPr lang="ja-JP" altLang="en-US" dirty="0">
                <a:solidFill>
                  <a:prstClr val="black"/>
                </a:solidFill>
                <a:latin typeface="+mj-ea"/>
                <a:ea typeface="+mj-ea"/>
              </a:rPr>
              <a:t>インターネット、</a:t>
            </a:r>
            <a:r>
              <a:rPr lang="en-US" altLang="ja-JP" dirty="0">
                <a:solidFill>
                  <a:prstClr val="black"/>
                </a:solidFill>
                <a:latin typeface="+mj-ea"/>
                <a:ea typeface="+mj-ea"/>
              </a:rPr>
              <a:t>SNS</a:t>
            </a:r>
            <a:r>
              <a:rPr lang="ja-JP" altLang="en-US" dirty="0">
                <a:solidFill>
                  <a:prstClr val="black"/>
                </a:solidFill>
                <a:latin typeface="+mj-ea"/>
                <a:ea typeface="+mj-ea"/>
              </a:rPr>
              <a:t>などの利用者の心構えとして、その仕組みを知り、個人個人の</a:t>
            </a:r>
            <a:endParaRPr lang="en-US" altLang="ja-JP" dirty="0">
              <a:solidFill>
                <a:prstClr val="black"/>
              </a:solidFill>
              <a:latin typeface="+mj-ea"/>
              <a:ea typeface="+mj-ea"/>
            </a:endParaRPr>
          </a:p>
          <a:p>
            <a:r>
              <a:rPr lang="ja-JP" altLang="en-US" dirty="0">
                <a:solidFill>
                  <a:prstClr val="black"/>
                </a:solidFill>
                <a:latin typeface="+mj-ea"/>
                <a:ea typeface="+mj-ea"/>
              </a:rPr>
              <a:t>判断の基準となるよう啓発をする。インターネットは道具であり、活用にはメリット・デメリットがあることも伝えたい。</a:t>
            </a:r>
            <a:endParaRPr lang="en-US" altLang="ja-JP" dirty="0">
              <a:solidFill>
                <a:prstClr val="black"/>
              </a:solidFill>
              <a:latin typeface="+mj-ea"/>
              <a:ea typeface="+mj-ea"/>
            </a:endParaRPr>
          </a:p>
        </p:txBody>
      </p:sp>
      <p:sp>
        <p:nvSpPr>
          <p:cNvPr id="8" name="タイトル 1"/>
          <p:cNvSpPr txBox="1">
            <a:spLocks/>
          </p:cNvSpPr>
          <p:nvPr/>
        </p:nvSpPr>
        <p:spPr>
          <a:xfrm>
            <a:off x="122806" y="4091447"/>
            <a:ext cx="2931673" cy="425753"/>
          </a:xfrm>
          <a:prstGeom prst="rect">
            <a:avLst/>
          </a:prstGeom>
          <a:ln w="28575">
            <a:solidFill>
              <a:schemeClr val="accent2"/>
            </a:solidFill>
          </a:ln>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j-ea"/>
              </a:rPr>
              <a:t>指導のポイント</a:t>
            </a:r>
          </a:p>
        </p:txBody>
      </p:sp>
      <p:sp>
        <p:nvSpPr>
          <p:cNvPr id="10" name="テキスト ボックス 9"/>
          <p:cNvSpPr txBox="1"/>
          <p:nvPr/>
        </p:nvSpPr>
        <p:spPr>
          <a:xfrm>
            <a:off x="45396" y="4556483"/>
            <a:ext cx="9046723" cy="1077218"/>
          </a:xfrm>
          <a:prstGeom prst="rect">
            <a:avLst/>
          </a:prstGeom>
          <a:noFill/>
        </p:spPr>
        <p:txBody>
          <a:bodyPr wrap="square" rtlCol="0">
            <a:spAutoFit/>
          </a:bodyPr>
          <a:lstStyle/>
          <a:p>
            <a:r>
              <a:rPr lang="en-US" altLang="ja-JP" sz="1600" dirty="0">
                <a:solidFill>
                  <a:prstClr val="black"/>
                </a:solidFill>
                <a:latin typeface="+mj-ea"/>
                <a:ea typeface="+mj-ea"/>
              </a:rPr>
              <a:t>SNS</a:t>
            </a:r>
            <a:r>
              <a:rPr lang="ja-JP" altLang="en-US" sz="1600" dirty="0">
                <a:solidFill>
                  <a:prstClr val="black"/>
                </a:solidFill>
                <a:latin typeface="+mj-ea"/>
                <a:ea typeface="+mj-ea"/>
              </a:rPr>
              <a:t>投稿がインターネットを使った投稿であることに気付かせる。インターネットを使った投稿はサーバを通じた情報伝達であり、拡散性や記録性がある。また一旦インターネットに投稿された情報は複製されるので回収が不可能になる場合がある。その特徴を理解した上で情報発信の際に適切な判断ができるよう啓発を行う。</a:t>
            </a:r>
            <a:endParaRPr lang="en-US" altLang="ja-JP" sz="1600" dirty="0">
              <a:solidFill>
                <a:prstClr val="black"/>
              </a:solidFill>
              <a:latin typeface="+mj-ea"/>
              <a:ea typeface="+mj-ea"/>
            </a:endParaRPr>
          </a:p>
        </p:txBody>
      </p:sp>
      <p:sp>
        <p:nvSpPr>
          <p:cNvPr id="12" name="テキスト ボックス 11"/>
          <p:cNvSpPr txBox="1"/>
          <p:nvPr/>
        </p:nvSpPr>
        <p:spPr>
          <a:xfrm>
            <a:off x="2680438" y="6206346"/>
            <a:ext cx="3338760" cy="461665"/>
          </a:xfrm>
          <a:prstGeom prst="rect">
            <a:avLst/>
          </a:prstGeom>
          <a:noFill/>
        </p:spPr>
        <p:txBody>
          <a:bodyPr wrap="square" rtlCol="0">
            <a:spAutoFit/>
          </a:bodyPr>
          <a:lstStyle/>
          <a:p>
            <a:r>
              <a:rPr lang="ja-JP" altLang="en-US" sz="1200" dirty="0">
                <a:solidFill>
                  <a:prstClr val="black"/>
                </a:solidFill>
                <a:latin typeface="+mj-ea"/>
                <a:ea typeface="+mj-ea"/>
              </a:rPr>
              <a:t>１．情報社会の倫理　</a:t>
            </a:r>
            <a:r>
              <a:rPr lang="en-US" altLang="ja-JP" sz="1200" dirty="0">
                <a:solidFill>
                  <a:prstClr val="black"/>
                </a:solidFill>
                <a:latin typeface="+mj-ea"/>
                <a:ea typeface="+mj-ea"/>
              </a:rPr>
              <a:t>a3-1</a:t>
            </a:r>
          </a:p>
          <a:p>
            <a:r>
              <a:rPr lang="ja-JP" altLang="en-US" sz="1200" dirty="0">
                <a:solidFill>
                  <a:prstClr val="black"/>
                </a:solidFill>
                <a:latin typeface="+mj-ea"/>
                <a:ea typeface="+mj-ea"/>
              </a:rPr>
              <a:t>５．公共的なネットワーク社会の構築　</a:t>
            </a:r>
            <a:r>
              <a:rPr lang="en-US" altLang="ja-JP" sz="1200" dirty="0">
                <a:solidFill>
                  <a:prstClr val="black"/>
                </a:solidFill>
                <a:latin typeface="+mj-ea"/>
                <a:ea typeface="+mj-ea"/>
              </a:rPr>
              <a:t>i3-1</a:t>
            </a:r>
            <a:endParaRPr lang="en-US" altLang="ja-JP" sz="1050" dirty="0">
              <a:solidFill>
                <a:prstClr val="black"/>
              </a:solidFill>
              <a:latin typeface="+mj-ea"/>
              <a:ea typeface="+mj-ea"/>
            </a:endParaRPr>
          </a:p>
        </p:txBody>
      </p:sp>
      <p:sp>
        <p:nvSpPr>
          <p:cNvPr id="14" name="タイトル 1">
            <a:extLst>
              <a:ext uri="{FF2B5EF4-FFF2-40B4-BE49-F238E27FC236}">
                <a16:creationId xmlns:a16="http://schemas.microsoft.com/office/drawing/2014/main" id="{230CFF90-9669-48B7-A84E-F3E524C28968}"/>
              </a:ext>
            </a:extLst>
          </p:cNvPr>
          <p:cNvSpPr txBox="1">
            <a:spLocks/>
          </p:cNvSpPr>
          <p:nvPr/>
        </p:nvSpPr>
        <p:spPr>
          <a:xfrm>
            <a:off x="122806" y="5592243"/>
            <a:ext cx="5115265" cy="540039"/>
          </a:xfrm>
          <a:prstGeom prst="rect">
            <a:avLst/>
          </a:prstGeom>
          <a:ln w="28575">
            <a:solidFill>
              <a:schemeClr val="accent2"/>
            </a:solidFill>
          </a:ln>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7200" dirty="0">
                <a:latin typeface="メイリオ" panose="020B0604030504040204" pitchFamily="50" charset="-128"/>
                <a:ea typeface="メイリオ" panose="020B0604030504040204" pitchFamily="50" charset="-128"/>
              </a:rPr>
              <a:t>情報モラル指導モデルカリキュラムとの対応</a:t>
            </a:r>
            <a:endParaRPr lang="en-US" altLang="ja-JP" sz="72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（文部科学省「情報モラル指導モデルカリキュラム表」</a:t>
            </a:r>
            <a:endParaRPr lang="en-US" altLang="ja-JP" sz="2800" dirty="0">
              <a:latin typeface="メイリオ" panose="020B0604030504040204" pitchFamily="50" charset="-128"/>
              <a:ea typeface="メイリオ" panose="020B0604030504040204" pitchFamily="50" charset="-128"/>
            </a:endParaRPr>
          </a:p>
          <a:p>
            <a:r>
              <a:rPr lang="en-US" altLang="ja-JP" sz="2800" dirty="0">
                <a:latin typeface="メイリオ" panose="020B0604030504040204" pitchFamily="50" charset="-128"/>
                <a:ea typeface="メイリオ" panose="020B0604030504040204" pitchFamily="50" charset="-128"/>
              </a:rPr>
              <a:t>https://</a:t>
            </a:r>
            <a:r>
              <a:rPr lang="en-US" altLang="ja-JP" sz="2800" dirty="0" err="1">
                <a:latin typeface="メイリオ" panose="020B0604030504040204" pitchFamily="50" charset="-128"/>
                <a:ea typeface="メイリオ" panose="020B0604030504040204" pitchFamily="50" charset="-128"/>
              </a:rPr>
              <a:t>www.mext.go.jp</a:t>
            </a:r>
            <a:r>
              <a:rPr lang="en-US" altLang="ja-JP" sz="2800" dirty="0">
                <a:latin typeface="メイリオ" panose="020B0604030504040204" pitchFamily="50" charset="-128"/>
                <a:ea typeface="メイリオ" panose="020B0604030504040204" pitchFamily="50" charset="-128"/>
              </a:rPr>
              <a:t>/component/</a:t>
            </a:r>
            <a:r>
              <a:rPr lang="en-US" altLang="ja-JP" sz="2800" dirty="0" err="1">
                <a:latin typeface="メイリオ" panose="020B0604030504040204" pitchFamily="50" charset="-128"/>
                <a:ea typeface="メイリオ" panose="020B0604030504040204" pitchFamily="50" charset="-128"/>
              </a:rPr>
              <a:t>a_menu</a:t>
            </a:r>
            <a:r>
              <a:rPr lang="en-US" altLang="ja-JP" sz="2800" dirty="0">
                <a:latin typeface="メイリオ" panose="020B0604030504040204" pitchFamily="50" charset="-128"/>
                <a:ea typeface="メイリオ" panose="020B0604030504040204" pitchFamily="50" charset="-128"/>
              </a:rPr>
              <a:t>/education/detail/__</a:t>
            </a:r>
            <a:r>
              <a:rPr lang="en-US" altLang="ja-JP" sz="2800" dirty="0" err="1">
                <a:latin typeface="メイリオ" panose="020B0604030504040204" pitchFamily="50" charset="-128"/>
                <a:ea typeface="メイリオ" panose="020B0604030504040204" pitchFamily="50" charset="-128"/>
              </a:rPr>
              <a:t>icsFiles</a:t>
            </a:r>
            <a:r>
              <a:rPr lang="en-US" altLang="ja-JP" sz="2800" dirty="0">
                <a:latin typeface="メイリオ" panose="020B0604030504040204" pitchFamily="50" charset="-128"/>
                <a:ea typeface="メイリオ" panose="020B0604030504040204" pitchFamily="50" charset="-128"/>
              </a:rPr>
              <a:t>/</a:t>
            </a:r>
            <a:r>
              <a:rPr lang="en-US" altLang="ja-JP" sz="2800" dirty="0" err="1">
                <a:latin typeface="メイリオ" panose="020B0604030504040204" pitchFamily="50" charset="-128"/>
                <a:ea typeface="メイリオ" panose="020B0604030504040204" pitchFamily="50" charset="-128"/>
              </a:rPr>
              <a:t>afieldfile</a:t>
            </a:r>
            <a:r>
              <a:rPr lang="en-US" altLang="ja-JP" sz="2800" dirty="0">
                <a:latin typeface="メイリオ" panose="020B0604030504040204" pitchFamily="50" charset="-128"/>
                <a:ea typeface="メイリオ" panose="020B0604030504040204" pitchFamily="50" charset="-128"/>
              </a:rPr>
              <a:t>/2010/09/07/1296869.pdf</a:t>
            </a:r>
            <a:r>
              <a:rPr lang="ja-JP" altLang="en-US" sz="28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76921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628649" y="2494429"/>
            <a:ext cx="7886701" cy="3682534"/>
          </a:xfrm>
        </p:spPr>
        <p:txBody>
          <a:bodyPr>
            <a:normAutofit/>
          </a:bodyPr>
          <a:lstStyle/>
          <a:p>
            <a:pPr marL="0" indent="0">
              <a:buNone/>
            </a:pPr>
            <a:r>
              <a:rPr lang="ja-JP" altLang="en-US" sz="5400" dirty="0">
                <a:latin typeface="+mj-ea"/>
                <a:ea typeface="+mj-ea"/>
              </a:rPr>
              <a:t>インターネットを使った投こうってどんなこと？</a:t>
            </a:r>
            <a:endParaRPr kumimoji="1" lang="ja-JP" altLang="en-US" sz="5400" dirty="0">
              <a:latin typeface="+mj-ea"/>
              <a:ea typeface="+mj-ea"/>
            </a:endParaRPr>
          </a:p>
        </p:txBody>
      </p:sp>
      <p:sp>
        <p:nvSpPr>
          <p:cNvPr id="4" name="タイトル 3"/>
          <p:cNvSpPr>
            <a:spLocks noGrp="1"/>
          </p:cNvSpPr>
          <p:nvPr>
            <p:ph type="title"/>
          </p:nvPr>
        </p:nvSpPr>
        <p:spPr/>
        <p:txBody>
          <a:bodyPr/>
          <a:lstStyle/>
          <a:p>
            <a:r>
              <a:rPr kumimoji="1" lang="ja-JP" altLang="en-US" dirty="0"/>
              <a:t>考えてみよう</a:t>
            </a:r>
          </a:p>
        </p:txBody>
      </p:sp>
    </p:spTree>
    <p:extLst>
      <p:ext uri="{BB962C8B-B14F-4D97-AF65-F5344CB8AC3E}">
        <p14:creationId xmlns:p14="http://schemas.microsoft.com/office/powerpoint/2010/main" val="4136427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41220" y="1947489"/>
            <a:ext cx="2743200" cy="646331"/>
          </a:xfrm>
          <a:prstGeom prst="rect">
            <a:avLst/>
          </a:prstGeom>
          <a:noFill/>
        </p:spPr>
        <p:txBody>
          <a:bodyPr wrap="square" rtlCol="0">
            <a:spAutoFit/>
          </a:bodyPr>
          <a:lstStyle/>
          <a:p>
            <a:pPr algn="ctr"/>
            <a:r>
              <a:rPr kumimoji="1" lang="ja-JP" altLang="en-US" sz="3600" dirty="0">
                <a:latin typeface="+mj-ea"/>
                <a:ea typeface="+mj-ea"/>
              </a:rPr>
              <a:t>動画投こう</a:t>
            </a:r>
          </a:p>
        </p:txBody>
      </p:sp>
      <p:sp>
        <p:nvSpPr>
          <p:cNvPr id="7" name="テキスト ボックス 6"/>
          <p:cNvSpPr txBox="1"/>
          <p:nvPr/>
        </p:nvSpPr>
        <p:spPr>
          <a:xfrm>
            <a:off x="2996432" y="1951878"/>
            <a:ext cx="2743200" cy="646331"/>
          </a:xfrm>
          <a:prstGeom prst="rect">
            <a:avLst/>
          </a:prstGeom>
          <a:noFill/>
        </p:spPr>
        <p:txBody>
          <a:bodyPr wrap="square" rtlCol="0">
            <a:spAutoFit/>
          </a:bodyPr>
          <a:lstStyle/>
          <a:p>
            <a:pPr algn="ctr"/>
            <a:r>
              <a:rPr kumimoji="1" lang="ja-JP" altLang="en-US" sz="3600" dirty="0">
                <a:latin typeface="+mj-ea"/>
                <a:ea typeface="+mj-ea"/>
              </a:rPr>
              <a:t>写真投こう</a:t>
            </a:r>
          </a:p>
        </p:txBody>
      </p:sp>
      <p:sp>
        <p:nvSpPr>
          <p:cNvPr id="9" name="テキスト ボックス 8"/>
          <p:cNvSpPr txBox="1"/>
          <p:nvPr/>
        </p:nvSpPr>
        <p:spPr>
          <a:xfrm>
            <a:off x="5739632" y="1947488"/>
            <a:ext cx="2743200" cy="646331"/>
          </a:xfrm>
          <a:prstGeom prst="rect">
            <a:avLst/>
          </a:prstGeom>
          <a:noFill/>
        </p:spPr>
        <p:txBody>
          <a:bodyPr wrap="square" rtlCol="0">
            <a:spAutoFit/>
          </a:bodyPr>
          <a:lstStyle/>
          <a:p>
            <a:pPr algn="ctr"/>
            <a:r>
              <a:rPr kumimoji="1" lang="ja-JP" altLang="en-US" sz="3600" dirty="0">
                <a:latin typeface="+mj-ea"/>
                <a:ea typeface="+mj-ea"/>
              </a:rPr>
              <a:t>文章投こう</a:t>
            </a:r>
          </a:p>
        </p:txBody>
      </p:sp>
      <p:pic>
        <p:nvPicPr>
          <p:cNvPr id="8" name="図 7"/>
          <p:cNvPicPr>
            <a:picLocks noChangeAspect="1"/>
          </p:cNvPicPr>
          <p:nvPr/>
        </p:nvPicPr>
        <p:blipFill>
          <a:blip r:embed="rId3"/>
          <a:stretch>
            <a:fillRect/>
          </a:stretch>
        </p:blipFill>
        <p:spPr>
          <a:xfrm>
            <a:off x="3194668" y="2481692"/>
            <a:ext cx="2642347" cy="1859945"/>
          </a:xfrm>
          <a:prstGeom prst="rect">
            <a:avLst/>
          </a:prstGeom>
        </p:spPr>
      </p:pic>
      <p:pic>
        <p:nvPicPr>
          <p:cNvPr id="10" name="図 9"/>
          <p:cNvPicPr>
            <a:picLocks noChangeAspect="1"/>
          </p:cNvPicPr>
          <p:nvPr/>
        </p:nvPicPr>
        <p:blipFill>
          <a:blip r:embed="rId4"/>
          <a:stretch>
            <a:fillRect/>
          </a:stretch>
        </p:blipFill>
        <p:spPr>
          <a:xfrm>
            <a:off x="5971732" y="2452825"/>
            <a:ext cx="2755407" cy="1888812"/>
          </a:xfrm>
          <a:prstGeom prst="rect">
            <a:avLst/>
          </a:prstGeom>
        </p:spPr>
      </p:pic>
      <p:pic>
        <p:nvPicPr>
          <p:cNvPr id="13" name="図 12"/>
          <p:cNvPicPr>
            <a:picLocks noChangeAspect="1"/>
          </p:cNvPicPr>
          <p:nvPr/>
        </p:nvPicPr>
        <p:blipFill>
          <a:blip r:embed="rId5"/>
          <a:stretch>
            <a:fillRect/>
          </a:stretch>
        </p:blipFill>
        <p:spPr>
          <a:xfrm>
            <a:off x="148478" y="2481692"/>
            <a:ext cx="2925409" cy="1859945"/>
          </a:xfrm>
          <a:prstGeom prst="rect">
            <a:avLst/>
          </a:prstGeom>
        </p:spPr>
      </p:pic>
      <p:sp>
        <p:nvSpPr>
          <p:cNvPr id="14" name="タイトル 13"/>
          <p:cNvSpPr>
            <a:spLocks noGrp="1"/>
          </p:cNvSpPr>
          <p:nvPr>
            <p:ph type="title"/>
          </p:nvPr>
        </p:nvSpPr>
        <p:spPr/>
        <p:txBody>
          <a:bodyPr/>
          <a:lstStyle/>
          <a:p>
            <a:r>
              <a:rPr kumimoji="1" lang="ja-JP" altLang="en-US" dirty="0"/>
              <a:t>インターネット投こう</a:t>
            </a:r>
          </a:p>
        </p:txBody>
      </p:sp>
      <p:sp>
        <p:nvSpPr>
          <p:cNvPr id="4" name="正方形/長方形 3"/>
          <p:cNvSpPr/>
          <p:nvPr/>
        </p:nvSpPr>
        <p:spPr>
          <a:xfrm>
            <a:off x="4825232" y="5724147"/>
            <a:ext cx="4572000" cy="1015663"/>
          </a:xfrm>
          <a:prstGeom prst="rect">
            <a:avLst/>
          </a:prstGeom>
        </p:spPr>
        <p:txBody>
          <a:bodyPr>
            <a:spAutoFit/>
          </a:bodyPr>
          <a:lstStyle/>
          <a:p>
            <a:r>
              <a:rPr lang="en-US" altLang="ja-JP" sz="1000" dirty="0"/>
              <a:t>(</a:t>
            </a:r>
            <a:r>
              <a:rPr lang="ja-JP" altLang="en-US" sz="1000" dirty="0"/>
              <a:t>画像引用</a:t>
            </a:r>
            <a:r>
              <a:rPr lang="en-US" altLang="ja-JP" sz="1000" dirty="0"/>
              <a:t>)</a:t>
            </a:r>
            <a:r>
              <a:rPr lang="ja-JP" altLang="en-US" sz="1000" dirty="0"/>
              <a:t> </a:t>
            </a:r>
            <a:endParaRPr lang="en-US" altLang="ja-JP" sz="1000" dirty="0"/>
          </a:p>
          <a:p>
            <a:r>
              <a:rPr lang="en-US" altLang="ja-JP" sz="1000" dirty="0"/>
              <a:t>IPA</a:t>
            </a:r>
            <a:r>
              <a:rPr lang="ja-JP" altLang="en-US" sz="1000" dirty="0"/>
              <a:t>「はじめまして、ペアコです。～親と子のスマホの約束～」</a:t>
            </a:r>
            <a:endParaRPr lang="en-US" altLang="ja-JP" sz="1000" dirty="0"/>
          </a:p>
          <a:p>
            <a:r>
              <a:rPr lang="en-US" altLang="ja-JP" sz="1000" dirty="0"/>
              <a:t>https://</a:t>
            </a:r>
            <a:r>
              <a:rPr lang="en-US" altLang="ja-JP" sz="1000" dirty="0" err="1"/>
              <a:t>www.youtube.com</a:t>
            </a:r>
            <a:r>
              <a:rPr lang="en-US" altLang="ja-JP" sz="1000" dirty="0"/>
              <a:t>/</a:t>
            </a:r>
            <a:r>
              <a:rPr lang="en-US" altLang="ja-JP" sz="1000" dirty="0" err="1"/>
              <a:t>watch?v</a:t>
            </a:r>
            <a:r>
              <a:rPr lang="en-US" altLang="ja-JP" sz="1000" dirty="0"/>
              <a:t>=</a:t>
            </a:r>
            <a:r>
              <a:rPr lang="en-US" altLang="ja-JP" sz="1000" dirty="0" err="1"/>
              <a:t>xvgBJFudoMs</a:t>
            </a:r>
            <a:endParaRPr lang="en-US" altLang="ja-JP" sz="1000" dirty="0"/>
          </a:p>
          <a:p>
            <a:endParaRPr lang="en-US" altLang="ja-JP" sz="1000" dirty="0"/>
          </a:p>
          <a:p>
            <a:r>
              <a:rPr lang="en-US" altLang="ja-JP" sz="1000" dirty="0"/>
              <a:t>IPA</a:t>
            </a:r>
            <a:r>
              <a:rPr lang="ja-JP" altLang="en-US" sz="1000" dirty="0"/>
              <a:t>「あなたの書き込みは世界中から見られてる</a:t>
            </a:r>
            <a:r>
              <a:rPr lang="en-US" altLang="ja-JP" sz="1000" dirty="0"/>
              <a:t>-</a:t>
            </a:r>
            <a:r>
              <a:rPr lang="ja-JP" altLang="en-US" sz="1000" dirty="0"/>
              <a:t>適切な</a:t>
            </a:r>
            <a:r>
              <a:rPr lang="en-US" altLang="ja-JP" sz="1000" dirty="0"/>
              <a:t>SNS</a:t>
            </a:r>
            <a:r>
              <a:rPr lang="ja-JP" altLang="en-US" sz="1000" dirty="0"/>
              <a:t>利用の心得</a:t>
            </a:r>
            <a:r>
              <a:rPr lang="en-US" altLang="ja-JP" sz="1000" dirty="0"/>
              <a:t>-</a:t>
            </a:r>
            <a:r>
              <a:rPr lang="ja-JP" altLang="en-US" sz="1000" dirty="0"/>
              <a:t>」</a:t>
            </a:r>
            <a:endParaRPr lang="en-US" altLang="ja-JP" sz="1000" dirty="0"/>
          </a:p>
          <a:p>
            <a:r>
              <a:rPr lang="en-US" altLang="ja-JP" sz="1000" dirty="0"/>
              <a:t>https://</a:t>
            </a:r>
            <a:r>
              <a:rPr lang="en-US" altLang="ja-JP" sz="1000" dirty="0" err="1"/>
              <a:t>www.youtube.com</a:t>
            </a:r>
            <a:r>
              <a:rPr lang="en-US" altLang="ja-JP" sz="1000" dirty="0"/>
              <a:t>/</a:t>
            </a:r>
            <a:r>
              <a:rPr lang="en-US" altLang="ja-JP" sz="1000" dirty="0" err="1"/>
              <a:t>watch?v</a:t>
            </a:r>
            <a:r>
              <a:rPr lang="en-US" altLang="ja-JP" sz="1000" dirty="0"/>
              <a:t>=</a:t>
            </a:r>
            <a:r>
              <a:rPr lang="en-US" altLang="ja-JP" sz="1000" dirty="0" err="1"/>
              <a:t>tVZSuGkmnGQ</a:t>
            </a:r>
            <a:endParaRPr lang="ja-JP" altLang="en-US" sz="1000" dirty="0"/>
          </a:p>
        </p:txBody>
      </p:sp>
    </p:spTree>
    <p:extLst>
      <p:ext uri="{BB962C8B-B14F-4D97-AF65-F5344CB8AC3E}">
        <p14:creationId xmlns:p14="http://schemas.microsoft.com/office/powerpoint/2010/main" val="1091230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9012" y="1966259"/>
            <a:ext cx="888126" cy="772785"/>
          </a:xfrm>
          <a:prstGeom prst="ellipse">
            <a:avLst/>
          </a:prstGeom>
          <a:ln w="38100">
            <a:solidFill>
              <a:schemeClr val="tx1"/>
            </a:solidFill>
          </a:ln>
        </p:spPr>
      </p:pic>
      <p:pic>
        <p:nvPicPr>
          <p:cNvPr id="13" name="図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24505" y="3223563"/>
            <a:ext cx="1030793" cy="897003"/>
          </a:xfrm>
          <a:prstGeom prst="ellipse">
            <a:avLst/>
          </a:prstGeom>
          <a:ln w="28575">
            <a:solidFill>
              <a:schemeClr val="tx1"/>
            </a:solidFill>
          </a:ln>
        </p:spPr>
      </p:pic>
      <p:sp>
        <p:nvSpPr>
          <p:cNvPr id="8" name="角丸四角形吹き出し 7"/>
          <p:cNvSpPr/>
          <p:nvPr/>
        </p:nvSpPr>
        <p:spPr>
          <a:xfrm>
            <a:off x="2721955" y="1720639"/>
            <a:ext cx="6126770" cy="961465"/>
          </a:xfrm>
          <a:prstGeom prst="wedgeRoundRectCallout">
            <a:avLst>
              <a:gd name="adj1" fmla="val -60175"/>
              <a:gd name="adj2" fmla="val 14948"/>
              <a:gd name="adj3" fmla="val 16667"/>
            </a:avLst>
          </a:prstGeom>
          <a:solidFill>
            <a:schemeClr val="accent4">
              <a:lumMod val="40000"/>
              <a:lumOff val="6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mj-ea"/>
                <a:ea typeface="+mj-ea"/>
              </a:rPr>
              <a:t>明日の持ち物なんだっけ？</a:t>
            </a:r>
          </a:p>
        </p:txBody>
      </p:sp>
      <p:sp>
        <p:nvSpPr>
          <p:cNvPr id="15" name="角丸四角形吹き出し 14"/>
          <p:cNvSpPr/>
          <p:nvPr/>
        </p:nvSpPr>
        <p:spPr>
          <a:xfrm>
            <a:off x="1139685" y="3159101"/>
            <a:ext cx="5259384" cy="961465"/>
          </a:xfrm>
          <a:prstGeom prst="wedgeRoundRectCallout">
            <a:avLst>
              <a:gd name="adj1" fmla="val 60249"/>
              <a:gd name="adj2" fmla="val 19843"/>
              <a:gd name="adj3" fmla="val 16667"/>
            </a:avLst>
          </a:prstGeom>
          <a:solidFill>
            <a:schemeClr val="accent4">
              <a:lumMod val="40000"/>
              <a:lumOff val="6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mj-ea"/>
                <a:ea typeface="+mj-ea"/>
              </a:rPr>
              <a:t>教科書だけだよ</a:t>
            </a:r>
          </a:p>
        </p:txBody>
      </p:sp>
      <p:pic>
        <p:nvPicPr>
          <p:cNvPr id="16" name="図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9012" y="4811803"/>
            <a:ext cx="888126" cy="772785"/>
          </a:xfrm>
          <a:prstGeom prst="ellipse">
            <a:avLst/>
          </a:prstGeom>
          <a:ln w="38100">
            <a:solidFill>
              <a:schemeClr val="tx1"/>
            </a:solidFill>
          </a:ln>
        </p:spPr>
      </p:pic>
      <p:sp>
        <p:nvSpPr>
          <p:cNvPr id="17" name="角丸四角形吹き出し 16"/>
          <p:cNvSpPr/>
          <p:nvPr/>
        </p:nvSpPr>
        <p:spPr>
          <a:xfrm>
            <a:off x="2721955" y="4566183"/>
            <a:ext cx="5259384" cy="961465"/>
          </a:xfrm>
          <a:prstGeom prst="wedgeRoundRectCallout">
            <a:avLst>
              <a:gd name="adj1" fmla="val -60175"/>
              <a:gd name="adj2" fmla="val 14948"/>
              <a:gd name="adj3" fmla="val 16667"/>
            </a:avLst>
          </a:prstGeom>
          <a:solidFill>
            <a:schemeClr val="accent4">
              <a:lumMod val="40000"/>
              <a:lumOff val="6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chemeClr val="tx1"/>
                </a:solidFill>
                <a:latin typeface="+mj-ea"/>
                <a:ea typeface="+mj-ea"/>
              </a:rPr>
              <a:t>ありがとう！</a:t>
            </a:r>
          </a:p>
        </p:txBody>
      </p:sp>
      <p:sp>
        <p:nvSpPr>
          <p:cNvPr id="2" name="タイトル 1"/>
          <p:cNvSpPr>
            <a:spLocks noGrp="1"/>
          </p:cNvSpPr>
          <p:nvPr>
            <p:ph type="title"/>
          </p:nvPr>
        </p:nvSpPr>
        <p:spPr/>
        <p:txBody>
          <a:bodyPr/>
          <a:lstStyle/>
          <a:p>
            <a:r>
              <a:rPr kumimoji="1" lang="ja-JP" altLang="en-US" dirty="0"/>
              <a:t>トークアプリとは</a:t>
            </a:r>
          </a:p>
        </p:txBody>
      </p:sp>
    </p:spTree>
    <p:extLst>
      <p:ext uri="{BB962C8B-B14F-4D97-AF65-F5344CB8AC3E}">
        <p14:creationId xmlns:p14="http://schemas.microsoft.com/office/powerpoint/2010/main" val="33339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0" y="2264229"/>
            <a:ext cx="8917577" cy="3416320"/>
          </a:xfrm>
          <a:prstGeom prst="rect">
            <a:avLst/>
          </a:prstGeom>
          <a:noFill/>
        </p:spPr>
        <p:txBody>
          <a:bodyPr wrap="square" rtlCol="0">
            <a:spAutoFit/>
          </a:bodyPr>
          <a:lstStyle/>
          <a:p>
            <a:pPr algn="ctr"/>
            <a:r>
              <a:rPr kumimoji="1" lang="ja-JP" altLang="en-US" sz="5400" dirty="0">
                <a:latin typeface="+mj-ea"/>
                <a:ea typeface="+mj-ea"/>
              </a:rPr>
              <a:t>トークアプリへの書き込み</a:t>
            </a:r>
            <a:endParaRPr kumimoji="1" lang="en-US" altLang="ja-JP" sz="5400" dirty="0">
              <a:latin typeface="+mj-ea"/>
              <a:ea typeface="+mj-ea"/>
            </a:endParaRPr>
          </a:p>
          <a:p>
            <a:pPr algn="ctr"/>
            <a:endParaRPr kumimoji="1" lang="en-US" altLang="ja-JP" sz="5400" dirty="0">
              <a:latin typeface="+mj-ea"/>
              <a:ea typeface="+mj-ea"/>
            </a:endParaRPr>
          </a:p>
          <a:p>
            <a:pPr algn="ctr"/>
            <a:endParaRPr kumimoji="1" lang="en-US" altLang="ja-JP" sz="5400" dirty="0">
              <a:latin typeface="+mj-ea"/>
              <a:ea typeface="+mj-ea"/>
            </a:endParaRPr>
          </a:p>
          <a:p>
            <a:pPr algn="ctr"/>
            <a:r>
              <a:rPr kumimoji="1" lang="ja-JP" altLang="en-US" sz="5400" dirty="0">
                <a:latin typeface="+mj-ea"/>
                <a:ea typeface="+mj-ea"/>
              </a:rPr>
              <a:t>インターネットへの投こう</a:t>
            </a:r>
          </a:p>
        </p:txBody>
      </p:sp>
      <p:sp>
        <p:nvSpPr>
          <p:cNvPr id="4" name="タイトル 3"/>
          <p:cNvSpPr>
            <a:spLocks noGrp="1"/>
          </p:cNvSpPr>
          <p:nvPr>
            <p:ph type="title"/>
          </p:nvPr>
        </p:nvSpPr>
        <p:spPr>
          <a:xfrm>
            <a:off x="134469" y="408963"/>
            <a:ext cx="7958418" cy="784598"/>
          </a:xfrm>
        </p:spPr>
        <p:txBody>
          <a:bodyPr>
            <a:normAutofit fontScale="90000"/>
          </a:bodyPr>
          <a:lstStyle/>
          <a:p>
            <a:r>
              <a:rPr kumimoji="1" lang="ja-JP" altLang="en-US" dirty="0"/>
              <a:t>実はこれもインターネット投こう</a:t>
            </a:r>
          </a:p>
        </p:txBody>
      </p:sp>
      <p:sp>
        <p:nvSpPr>
          <p:cNvPr id="6" name="下矢印 5"/>
          <p:cNvSpPr/>
          <p:nvPr/>
        </p:nvSpPr>
        <p:spPr>
          <a:xfrm>
            <a:off x="4025120" y="3227294"/>
            <a:ext cx="1225957" cy="1290917"/>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j-ea"/>
              <a:ea typeface="+mj-ea"/>
            </a:endParaRPr>
          </a:p>
        </p:txBody>
      </p:sp>
    </p:spTree>
    <p:extLst>
      <p:ext uri="{BB962C8B-B14F-4D97-AF65-F5344CB8AC3E}">
        <p14:creationId xmlns:p14="http://schemas.microsoft.com/office/powerpoint/2010/main" val="1519532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tretch>
            <a:fillRect/>
          </a:stretch>
        </p:blipFill>
        <p:spPr bwMode="auto">
          <a:xfrm>
            <a:off x="3703271" y="3464286"/>
            <a:ext cx="1714500" cy="1459996"/>
          </a:xfrm>
          <a:prstGeom prst="rect">
            <a:avLst/>
          </a:prstGeom>
          <a:noFill/>
          <a:extLst>
            <a:ext uri="{909E8E84-426E-40DD-AFC4-6F175D3DCCD1}">
              <a14:hiddenFill xmlns:a14="http://schemas.microsoft.com/office/drawing/2010/main">
                <a:solidFill>
                  <a:srgbClr val="FFFFFF"/>
                </a:solidFill>
              </a14:hiddenFill>
            </a:ext>
          </a:extLst>
        </p:spPr>
      </p:pic>
      <p:sp>
        <p:nvSpPr>
          <p:cNvPr id="19" name="円/楕円 18"/>
          <p:cNvSpPr/>
          <p:nvPr/>
        </p:nvSpPr>
        <p:spPr>
          <a:xfrm rot="20990934">
            <a:off x="4929332" y="5200326"/>
            <a:ext cx="1901854" cy="101463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j-ea"/>
                <a:ea typeface="+mj-ea"/>
              </a:rPr>
              <a:t>おはよう！</a:t>
            </a:r>
          </a:p>
        </p:txBody>
      </p:sp>
      <p:cxnSp>
        <p:nvCxnSpPr>
          <p:cNvPr id="7" name="直線矢印コネクタ 6"/>
          <p:cNvCxnSpPr/>
          <p:nvPr/>
        </p:nvCxnSpPr>
        <p:spPr>
          <a:xfrm>
            <a:off x="2131197" y="2729708"/>
            <a:ext cx="1714502" cy="10449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flipV="1">
            <a:off x="2256515" y="4489293"/>
            <a:ext cx="1511593" cy="62921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タイトル 2"/>
          <p:cNvSpPr>
            <a:spLocks noGrp="1"/>
          </p:cNvSpPr>
          <p:nvPr>
            <p:ph type="title"/>
          </p:nvPr>
        </p:nvSpPr>
        <p:spPr/>
        <p:txBody>
          <a:bodyPr>
            <a:normAutofit/>
          </a:bodyPr>
          <a:lstStyle/>
          <a:p>
            <a:r>
              <a:rPr lang="ja-JP" altLang="en-US" dirty="0"/>
              <a:t>トークアプリの仕組み</a:t>
            </a:r>
            <a:endParaRPr kumimoji="1" lang="ja-JP" altLang="en-US" dirty="0"/>
          </a:p>
        </p:txBody>
      </p:sp>
      <p:pic>
        <p:nvPicPr>
          <p:cNvPr id="14" name="図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362" y="4561854"/>
            <a:ext cx="1834014" cy="1595830"/>
          </a:xfrm>
          <a:prstGeom prst="ellipse">
            <a:avLst/>
          </a:prstGeom>
          <a:ln w="38100">
            <a:solidFill>
              <a:schemeClr val="tx1"/>
            </a:solidFill>
          </a:ln>
        </p:spPr>
      </p:pic>
      <p:pic>
        <p:nvPicPr>
          <p:cNvPr id="15" name="図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05713" y="5033241"/>
            <a:ext cx="1809861" cy="1574953"/>
          </a:xfrm>
          <a:prstGeom prst="ellipse">
            <a:avLst/>
          </a:prstGeom>
          <a:ln w="28575">
            <a:solidFill>
              <a:schemeClr val="tx1"/>
            </a:solidFill>
          </a:ln>
        </p:spPr>
      </p:pic>
      <p:pic>
        <p:nvPicPr>
          <p:cNvPr id="17" name="図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9949" y="1385893"/>
            <a:ext cx="1924319" cy="1733792"/>
          </a:xfrm>
          <a:prstGeom prst="ellipse">
            <a:avLst/>
          </a:prstGeom>
          <a:ln w="28575">
            <a:solidFill>
              <a:schemeClr val="tx1"/>
            </a:solidFill>
          </a:ln>
        </p:spPr>
      </p:pic>
      <p:cxnSp>
        <p:nvCxnSpPr>
          <p:cNvPr id="20" name="直線矢印コネクタ 19"/>
          <p:cNvCxnSpPr/>
          <p:nvPr/>
        </p:nvCxnSpPr>
        <p:spPr>
          <a:xfrm flipH="1">
            <a:off x="5482610" y="2729708"/>
            <a:ext cx="1751908" cy="9762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 name="図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19520" y="1580443"/>
            <a:ext cx="1843572" cy="1539242"/>
          </a:xfrm>
          <a:prstGeom prst="ellipse">
            <a:avLst/>
          </a:prstGeom>
          <a:ln w="28575">
            <a:solidFill>
              <a:schemeClr val="tx1"/>
            </a:solidFill>
          </a:ln>
        </p:spPr>
      </p:pic>
      <p:cxnSp>
        <p:nvCxnSpPr>
          <p:cNvPr id="24" name="直線矢印コネクタ 23"/>
          <p:cNvCxnSpPr>
            <a:stCxn id="15" idx="1"/>
          </p:cNvCxnSpPr>
          <p:nvPr/>
        </p:nvCxnSpPr>
        <p:spPr>
          <a:xfrm flipH="1" flipV="1">
            <a:off x="5405021" y="4489293"/>
            <a:ext cx="1765740" cy="7745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円/楕円 5"/>
          <p:cNvSpPr/>
          <p:nvPr/>
        </p:nvSpPr>
        <p:spPr>
          <a:xfrm>
            <a:off x="3713464" y="3594289"/>
            <a:ext cx="1919998" cy="114926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おはよう！</a:t>
            </a:r>
          </a:p>
        </p:txBody>
      </p:sp>
      <p:sp>
        <p:nvSpPr>
          <p:cNvPr id="21" name="円/楕円 20"/>
          <p:cNvSpPr/>
          <p:nvPr/>
        </p:nvSpPr>
        <p:spPr>
          <a:xfrm>
            <a:off x="3778919" y="3654635"/>
            <a:ext cx="1919998" cy="114926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おはよう！</a:t>
            </a:r>
          </a:p>
        </p:txBody>
      </p:sp>
      <p:sp>
        <p:nvSpPr>
          <p:cNvPr id="22" name="円/楕円 21"/>
          <p:cNvSpPr/>
          <p:nvPr/>
        </p:nvSpPr>
        <p:spPr>
          <a:xfrm>
            <a:off x="3829230" y="3674476"/>
            <a:ext cx="1919998" cy="114926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おはよう！</a:t>
            </a:r>
          </a:p>
        </p:txBody>
      </p:sp>
      <p:sp>
        <p:nvSpPr>
          <p:cNvPr id="23" name="円/楕円 22"/>
          <p:cNvSpPr/>
          <p:nvPr/>
        </p:nvSpPr>
        <p:spPr>
          <a:xfrm>
            <a:off x="3778919" y="3630196"/>
            <a:ext cx="1919998" cy="114926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おはよう！</a:t>
            </a:r>
          </a:p>
        </p:txBody>
      </p:sp>
      <p:pic>
        <p:nvPicPr>
          <p:cNvPr id="25" name="図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342244">
            <a:off x="7701369" y="2812289"/>
            <a:ext cx="679869" cy="1052038"/>
          </a:xfrm>
          <a:prstGeom prst="rect">
            <a:avLst/>
          </a:prstGeom>
        </p:spPr>
      </p:pic>
      <p:pic>
        <p:nvPicPr>
          <p:cNvPr id="26" name="図 2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342244">
            <a:off x="6867132" y="4297721"/>
            <a:ext cx="679869" cy="1052038"/>
          </a:xfrm>
          <a:prstGeom prst="rect">
            <a:avLst/>
          </a:prstGeom>
        </p:spPr>
      </p:pic>
      <p:pic>
        <p:nvPicPr>
          <p:cNvPr id="27" name="図 2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342244">
            <a:off x="2181795" y="1726769"/>
            <a:ext cx="679869" cy="1052038"/>
          </a:xfrm>
          <a:prstGeom prst="rect">
            <a:avLst/>
          </a:prstGeom>
        </p:spPr>
      </p:pic>
      <p:pic>
        <p:nvPicPr>
          <p:cNvPr id="28" name="図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342244">
            <a:off x="2181796" y="4216356"/>
            <a:ext cx="679869" cy="1052038"/>
          </a:xfrm>
          <a:prstGeom prst="rect">
            <a:avLst/>
          </a:prstGeom>
        </p:spPr>
      </p:pic>
    </p:spTree>
    <p:extLst>
      <p:ext uri="{BB962C8B-B14F-4D97-AF65-F5344CB8AC3E}">
        <p14:creationId xmlns:p14="http://schemas.microsoft.com/office/powerpoint/2010/main" val="3700636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42" presetClass="path" presetSubtype="0" accel="50000" decel="50000" fill="hold" grpId="1" nodeType="withEffect">
                                  <p:stCondLst>
                                    <p:cond delay="0"/>
                                  </p:stCondLst>
                                  <p:childTnLst>
                                    <p:animMotion origin="layout" path="M 4.44444E-6 4.07407E-6 L -0.10591 -0.16574 " pathEditMode="relative" rAng="0" ptsTypes="AA">
                                      <p:cBhvr>
                                        <p:cTn id="8" dur="2000" fill="hold"/>
                                        <p:tgtEl>
                                          <p:spTgt spid="19"/>
                                        </p:tgtEl>
                                        <p:attrNameLst>
                                          <p:attrName>ppt_x</p:attrName>
                                          <p:attrName>ppt_y</p:attrName>
                                        </p:attrNameLst>
                                      </p:cBhvr>
                                      <p:rCtr x="-5295" y="-8287"/>
                                    </p:animMotion>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grpId="2" nodeType="clickEffect">
                                  <p:stCondLst>
                                    <p:cond delay="0"/>
                                  </p:stCondLst>
                                  <p:childTnLst>
                                    <p:animEffect transition="out" filter="fade">
                                      <p:cBhvr>
                                        <p:cTn id="12" dur="500"/>
                                        <p:tgtEl>
                                          <p:spTgt spid="19"/>
                                        </p:tgtEl>
                                      </p:cBhvr>
                                    </p:animEffect>
                                    <p:set>
                                      <p:cBhvr>
                                        <p:cTn id="13" dur="1" fill="hold">
                                          <p:stCondLst>
                                            <p:cond delay="499"/>
                                          </p:stCondLst>
                                        </p:cTn>
                                        <p:tgtEl>
                                          <p:spTgt spid="19"/>
                                        </p:tgtEl>
                                        <p:attrNameLst>
                                          <p:attrName>style.visibility</p:attrName>
                                        </p:attrNameLst>
                                      </p:cBhvr>
                                      <p:to>
                                        <p:strVal val="hidden"/>
                                      </p:to>
                                    </p:set>
                                  </p:childTnLst>
                                </p:cTn>
                              </p:par>
                              <p:par>
                                <p:cTn id="14" presetID="1"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childTnLst>
                                </p:cTn>
                              </p:par>
                              <p:par>
                                <p:cTn id="20" presetID="1" presetClass="entr" presetSubtype="0" fill="hold" grpId="2" nodeType="withEffect">
                                  <p:stCondLst>
                                    <p:cond delay="0"/>
                                  </p:stCondLst>
                                  <p:childTnLst>
                                    <p:set>
                                      <p:cBhvr>
                                        <p:cTn id="21" dur="1" fill="hold">
                                          <p:stCondLst>
                                            <p:cond delay="0"/>
                                          </p:stCondLst>
                                        </p:cTn>
                                        <p:tgtEl>
                                          <p:spTgt spid="23"/>
                                        </p:tgtEl>
                                        <p:attrNameLst>
                                          <p:attrName>style.visibility</p:attrName>
                                        </p:attrNameLst>
                                      </p:cBhvr>
                                      <p:to>
                                        <p:strVal val="visible"/>
                                      </p:to>
                                    </p:set>
                                  </p:childTnLst>
                                </p:cTn>
                              </p:par>
                              <p:par>
                                <p:cTn id="22" presetID="42" presetClass="path" presetSubtype="0" accel="50000" decel="50000" fill="hold" grpId="1" nodeType="withEffect">
                                  <p:stCondLst>
                                    <p:cond delay="0"/>
                                  </p:stCondLst>
                                  <p:childTnLst>
                                    <p:animMotion origin="layout" path="M 0.00625 0.02685 L -0.2467 -0.13889 " pathEditMode="relative" rAng="0" ptsTypes="AA">
                                      <p:cBhvr>
                                        <p:cTn id="23" dur="2000" fill="hold"/>
                                        <p:tgtEl>
                                          <p:spTgt spid="6"/>
                                        </p:tgtEl>
                                        <p:attrNameLst>
                                          <p:attrName>ppt_x</p:attrName>
                                          <p:attrName>ppt_y</p:attrName>
                                        </p:attrNameLst>
                                      </p:cBhvr>
                                      <p:rCtr x="-12656" y="-8287"/>
                                    </p:animMotion>
                                  </p:childTnLst>
                                </p:cTn>
                              </p:par>
                              <p:par>
                                <p:cTn id="24" presetID="42" presetClass="path" presetSubtype="0" accel="50000" decel="50000" fill="hold" grpId="1" nodeType="withEffect">
                                  <p:stCondLst>
                                    <p:cond delay="0"/>
                                  </p:stCondLst>
                                  <p:childTnLst>
                                    <p:animMotion origin="layout" path="M -0.00087 0.01806 L -0.21875 0.20741 " pathEditMode="relative" rAng="0" ptsTypes="AA">
                                      <p:cBhvr>
                                        <p:cTn id="25" dur="2000" fill="hold"/>
                                        <p:tgtEl>
                                          <p:spTgt spid="21"/>
                                        </p:tgtEl>
                                        <p:attrNameLst>
                                          <p:attrName>ppt_x</p:attrName>
                                          <p:attrName>ppt_y</p:attrName>
                                        </p:attrNameLst>
                                      </p:cBhvr>
                                      <p:rCtr x="-10903" y="9468"/>
                                    </p:animMotion>
                                  </p:childTnLst>
                                </p:cTn>
                              </p:par>
                              <p:par>
                                <p:cTn id="26" presetID="42" presetClass="path" presetSubtype="0" accel="50000" decel="50000" fill="hold" grpId="1" nodeType="withEffect">
                                  <p:stCondLst>
                                    <p:cond delay="0"/>
                                  </p:stCondLst>
                                  <p:childTnLst>
                                    <p:animMotion origin="layout" path="M -0.00816 0.00764 L 0.23438 -0.12662 " pathEditMode="relative" rAng="0" ptsTypes="AA">
                                      <p:cBhvr>
                                        <p:cTn id="27" dur="2000" fill="hold"/>
                                        <p:tgtEl>
                                          <p:spTgt spid="22"/>
                                        </p:tgtEl>
                                        <p:attrNameLst>
                                          <p:attrName>ppt_x</p:attrName>
                                          <p:attrName>ppt_y</p:attrName>
                                        </p:attrNameLst>
                                      </p:cBhvr>
                                      <p:rCtr x="12118" y="-671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6" grpId="0" animBg="1"/>
      <p:bldP spid="6" grpId="1" animBg="1"/>
      <p:bldP spid="21" grpId="0" animBg="1"/>
      <p:bldP spid="21" grpId="1" animBg="1"/>
      <p:bldP spid="22" grpId="0" animBg="1"/>
      <p:bldP spid="22" grpId="1" animBg="1"/>
      <p:bldP spid="23" grpId="2" animBg="1"/>
    </p:bldLst>
  </p:timing>
</p:sld>
</file>

<file path=ppt/theme/theme1.xml><?xml version="1.0" encoding="utf-8"?>
<a:theme xmlns:a="http://schemas.openxmlformats.org/drawingml/2006/main" name="3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3698</Words>
  <PresentationFormat>画面に合わせる (4:3)</PresentationFormat>
  <Paragraphs>279</Paragraphs>
  <Slides>20</Slides>
  <Notes>20</Notes>
  <HiddenSlides>1</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20</vt:i4>
      </vt:variant>
    </vt:vector>
  </HeadingPairs>
  <TitlesOfParts>
    <vt:vector size="26" baseType="lpstr">
      <vt:lpstr>HGPSoeiKakugothicUB</vt:lpstr>
      <vt:lpstr>メイリオ</vt:lpstr>
      <vt:lpstr>Arial</vt:lpstr>
      <vt:lpstr>Calibri</vt:lpstr>
      <vt:lpstr>Segoe UI</vt:lpstr>
      <vt:lpstr>3_Office テーマ</vt:lpstr>
      <vt:lpstr>PowerPoint プレゼンテーション</vt:lpstr>
      <vt:lpstr>安全教室指導用教材利用規約</vt:lpstr>
      <vt:lpstr>インターネットの基礎知識【15】 「わたしの写真はどこにある？」 インターネットを使った投稿（とうこう）の仕組み</vt:lpstr>
      <vt:lpstr>本教材の使用方法　インターネットの基礎知識【15】 小学校4年生~6年生</vt:lpstr>
      <vt:lpstr>考えてみよう</vt:lpstr>
      <vt:lpstr>インターネット投こう</vt:lpstr>
      <vt:lpstr>トークアプリとは</vt:lpstr>
      <vt:lpstr>実はこれもインターネット投こう</vt:lpstr>
      <vt:lpstr>トークアプリの仕組み</vt:lpstr>
      <vt:lpstr>1対１のやりとりも同じ</vt:lpstr>
      <vt:lpstr>コピーするのもかんたん</vt:lpstr>
      <vt:lpstr>投こうが広がってのこることも</vt:lpstr>
      <vt:lpstr>ポイント</vt:lpstr>
      <vt:lpstr>考えてみよう</vt:lpstr>
      <vt:lpstr>投こうするとよくないもの</vt:lpstr>
      <vt:lpstr>考えてみよう</vt:lpstr>
      <vt:lpstr>方法</vt:lpstr>
      <vt:lpstr>ポイント</vt:lpstr>
      <vt:lpstr>まとめ</vt:lpstr>
      <vt:lpstr>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2019-09-18T06:47:16Z</dcterms:created>
  <dcterms:modified xsi:type="dcterms:W3CDTF">2022-08-03T05:58:40Z</dcterms:modified>
</cp:coreProperties>
</file>