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85" r:id="rId1"/>
  </p:sldMasterIdLst>
  <p:notesMasterIdLst>
    <p:notesMasterId r:id="rId28"/>
  </p:notesMasterIdLst>
  <p:handoutMasterIdLst>
    <p:handoutMasterId r:id="rId29"/>
  </p:handoutMasterIdLst>
  <p:sldIdLst>
    <p:sldId id="897" r:id="rId2"/>
    <p:sldId id="756" r:id="rId3"/>
    <p:sldId id="771" r:id="rId4"/>
    <p:sldId id="772" r:id="rId5"/>
    <p:sldId id="898" r:id="rId6"/>
    <p:sldId id="874" r:id="rId7"/>
    <p:sldId id="825" r:id="rId8"/>
    <p:sldId id="852" r:id="rId9"/>
    <p:sldId id="886" r:id="rId10"/>
    <p:sldId id="875" r:id="rId11"/>
    <p:sldId id="899" r:id="rId12"/>
    <p:sldId id="876" r:id="rId13"/>
    <p:sldId id="850" r:id="rId14"/>
    <p:sldId id="845" r:id="rId15"/>
    <p:sldId id="900" r:id="rId16"/>
    <p:sldId id="883" r:id="rId17"/>
    <p:sldId id="884" r:id="rId18"/>
    <p:sldId id="896" r:id="rId19"/>
    <p:sldId id="888" r:id="rId20"/>
    <p:sldId id="889" r:id="rId21"/>
    <p:sldId id="890" r:id="rId22"/>
    <p:sldId id="891" r:id="rId23"/>
    <p:sldId id="892" r:id="rId24"/>
    <p:sldId id="866" r:id="rId25"/>
    <p:sldId id="895" r:id="rId26"/>
    <p:sldId id="868" r:id="rId27"/>
  </p:sldIdLst>
  <p:sldSz cx="9144000" cy="6858000" type="screen4x3"/>
  <p:notesSz cx="7053263" cy="10180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F99CC"/>
    <a:srgbClr val="D62475"/>
    <a:srgbClr val="F6281E"/>
    <a:srgbClr val="FFFFCC"/>
    <a:srgbClr val="F60052"/>
    <a:srgbClr val="FBD1AF"/>
    <a:srgbClr val="FFF2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8" autoAdjust="0"/>
    <p:restoredTop sz="58074" autoAdjust="0"/>
  </p:normalViewPr>
  <p:slideViewPr>
    <p:cSldViewPr snapToGrid="0">
      <p:cViewPr varScale="1">
        <p:scale>
          <a:sx n="46" d="100"/>
          <a:sy n="46" d="100"/>
        </p:scale>
        <p:origin x="1512" y="60"/>
      </p:cViewPr>
      <p:guideLst>
        <p:guide orient="horz" pos="2160"/>
        <p:guide pos="2880"/>
      </p:guideLst>
    </p:cSldViewPr>
  </p:slideViewPr>
  <p:notesTextViewPr>
    <p:cViewPr>
      <p:scale>
        <a:sx n="150" d="100"/>
        <a:sy n="150" d="100"/>
      </p:scale>
      <p:origin x="0" y="0"/>
    </p:cViewPr>
  </p:notesTextViewPr>
  <p:sorterViewPr>
    <p:cViewPr varScale="1">
      <p:scale>
        <a:sx n="1" d="1"/>
        <a:sy n="1" d="1"/>
      </p:scale>
      <p:origin x="0" y="0"/>
    </p:cViewPr>
  </p:sorterViewPr>
  <p:notesViewPr>
    <p:cSldViewPr snapToGrid="0">
      <p:cViewPr varScale="1">
        <p:scale>
          <a:sx n="44" d="100"/>
          <a:sy n="44" d="100"/>
        </p:scale>
        <p:origin x="1488" y="3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3055702" cy="509762"/>
          </a:xfrm>
          <a:prstGeom prst="rect">
            <a:avLst/>
          </a:prstGeom>
        </p:spPr>
        <p:txBody>
          <a:bodyPr vert="horz" lIns="93982" tIns="46991" rIns="93982" bIns="46991"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995918" y="1"/>
            <a:ext cx="3055701" cy="509762"/>
          </a:xfrm>
          <a:prstGeom prst="rect">
            <a:avLst/>
          </a:prstGeom>
        </p:spPr>
        <p:txBody>
          <a:bodyPr vert="horz" lIns="93982" tIns="46991" rIns="93982" bIns="46991" rtlCol="0"/>
          <a:lstStyle>
            <a:lvl1pPr algn="r">
              <a:defRPr sz="1200"/>
            </a:lvl1pPr>
          </a:lstStyle>
          <a:p>
            <a:endParaRPr kumimoji="1" lang="ja-JP" altLang="en-US"/>
          </a:p>
        </p:txBody>
      </p:sp>
      <p:sp>
        <p:nvSpPr>
          <p:cNvPr id="4" name="フッター プレースホルダー 3"/>
          <p:cNvSpPr>
            <a:spLocks noGrp="1"/>
          </p:cNvSpPr>
          <p:nvPr>
            <p:ph type="ftr" sz="quarter" idx="2"/>
          </p:nvPr>
        </p:nvSpPr>
        <p:spPr>
          <a:xfrm>
            <a:off x="1" y="9670876"/>
            <a:ext cx="3055702" cy="509762"/>
          </a:xfrm>
          <a:prstGeom prst="rect">
            <a:avLst/>
          </a:prstGeom>
        </p:spPr>
        <p:txBody>
          <a:bodyPr vert="horz" lIns="93982" tIns="46991" rIns="93982" bIns="46991" rtlCol="0" anchor="b"/>
          <a:lstStyle>
            <a:lvl1pPr algn="l">
              <a:defRPr sz="1200"/>
            </a:lvl1pPr>
          </a:lstStyle>
          <a:p>
            <a:r>
              <a:rPr kumimoji="1" lang="en-US" altLang="ja-JP"/>
              <a:t>Copyright (C) 2009-2017 Edu-net Co., Ltd.  All Rights Reserved. </a:t>
            </a:r>
            <a:endParaRPr kumimoji="1" lang="ja-JP" altLang="en-US"/>
          </a:p>
        </p:txBody>
      </p:sp>
      <p:sp>
        <p:nvSpPr>
          <p:cNvPr id="5" name="スライド番号プレースホルダー 4"/>
          <p:cNvSpPr>
            <a:spLocks noGrp="1"/>
          </p:cNvSpPr>
          <p:nvPr>
            <p:ph type="sldNum" sz="quarter" idx="3"/>
          </p:nvPr>
        </p:nvSpPr>
        <p:spPr>
          <a:xfrm>
            <a:off x="3995918" y="9670876"/>
            <a:ext cx="3055701" cy="509762"/>
          </a:xfrm>
          <a:prstGeom prst="rect">
            <a:avLst/>
          </a:prstGeom>
        </p:spPr>
        <p:txBody>
          <a:bodyPr vert="horz" lIns="93982" tIns="46991" rIns="93982" bIns="46991" rtlCol="0" anchor="b"/>
          <a:lstStyle>
            <a:lvl1pPr algn="r">
              <a:defRPr sz="1200"/>
            </a:lvl1pPr>
          </a:lstStyle>
          <a:p>
            <a:fld id="{5951B48D-9D36-4DF8-897D-043405FC11B0}" type="slidenum">
              <a:rPr kumimoji="1" lang="ja-JP" altLang="en-US" smtClean="0"/>
              <a:t>‹#›</a:t>
            </a:fld>
            <a:endParaRPr kumimoji="1" lang="ja-JP" altLang="en-US"/>
          </a:p>
        </p:txBody>
      </p:sp>
    </p:spTree>
    <p:extLst>
      <p:ext uri="{BB962C8B-B14F-4D97-AF65-F5344CB8AC3E}">
        <p14:creationId xmlns:p14="http://schemas.microsoft.com/office/powerpoint/2010/main" val="9168828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3056414" cy="510800"/>
          </a:xfrm>
          <a:prstGeom prst="rect">
            <a:avLst/>
          </a:prstGeom>
        </p:spPr>
        <p:txBody>
          <a:bodyPr vert="horz" lIns="93982" tIns="46991" rIns="93982" bIns="46991" rtlCol="0"/>
          <a:lstStyle>
            <a:lvl1pPr algn="l">
              <a:defRPr sz="1200"/>
            </a:lvl1pPr>
          </a:lstStyle>
          <a:p>
            <a:endParaRPr kumimoji="1" lang="ja-JP" altLang="en-US" dirty="0"/>
          </a:p>
        </p:txBody>
      </p:sp>
      <p:sp>
        <p:nvSpPr>
          <p:cNvPr id="3" name="日付プレースホルダー 2"/>
          <p:cNvSpPr>
            <a:spLocks noGrp="1"/>
          </p:cNvSpPr>
          <p:nvPr>
            <p:ph type="dt" idx="1"/>
          </p:nvPr>
        </p:nvSpPr>
        <p:spPr>
          <a:xfrm>
            <a:off x="3995218" y="0"/>
            <a:ext cx="3056414" cy="510800"/>
          </a:xfrm>
          <a:prstGeom prst="rect">
            <a:avLst/>
          </a:prstGeom>
        </p:spPr>
        <p:txBody>
          <a:bodyPr vert="horz" lIns="93982" tIns="46991" rIns="93982" bIns="46991" rtlCol="0"/>
          <a:lstStyle>
            <a:lvl1pPr algn="r">
              <a:defRPr sz="1200"/>
            </a:lvl1pPr>
          </a:lstStyle>
          <a:p>
            <a:endParaRPr kumimoji="1" lang="ja-JP" altLang="en-US" dirty="0"/>
          </a:p>
        </p:txBody>
      </p:sp>
      <p:sp>
        <p:nvSpPr>
          <p:cNvPr id="4" name="スライド イメージ プレースホルダー 3"/>
          <p:cNvSpPr>
            <a:spLocks noGrp="1" noRot="1" noChangeAspect="1"/>
          </p:cNvSpPr>
          <p:nvPr>
            <p:ph type="sldImg" idx="2"/>
          </p:nvPr>
        </p:nvSpPr>
        <p:spPr>
          <a:xfrm>
            <a:off x="1236663" y="1273175"/>
            <a:ext cx="4579937" cy="3435350"/>
          </a:xfrm>
          <a:prstGeom prst="rect">
            <a:avLst/>
          </a:prstGeom>
          <a:noFill/>
          <a:ln w="12700">
            <a:solidFill>
              <a:prstClr val="black"/>
            </a:solidFill>
          </a:ln>
        </p:spPr>
        <p:txBody>
          <a:bodyPr vert="horz" lIns="93982" tIns="46991" rIns="93982" bIns="46991" rtlCol="0" anchor="ctr"/>
          <a:lstStyle/>
          <a:p>
            <a:endParaRPr lang="ja-JP" altLang="en-US" dirty="0"/>
          </a:p>
        </p:txBody>
      </p:sp>
      <p:sp>
        <p:nvSpPr>
          <p:cNvPr id="5" name="ノート プレースホルダー 4"/>
          <p:cNvSpPr>
            <a:spLocks noGrp="1"/>
          </p:cNvSpPr>
          <p:nvPr>
            <p:ph type="body" sz="quarter" idx="3"/>
          </p:nvPr>
        </p:nvSpPr>
        <p:spPr>
          <a:xfrm>
            <a:off x="705327" y="4899432"/>
            <a:ext cx="5642610" cy="4008626"/>
          </a:xfrm>
          <a:prstGeom prst="rect">
            <a:avLst/>
          </a:prstGeom>
        </p:spPr>
        <p:txBody>
          <a:bodyPr vert="horz" lIns="93982" tIns="46991" rIns="93982" bIns="46991"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2179134325"/>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当教材</a:t>
            </a:r>
            <a:r>
              <a:rPr kumimoji="1" lang="ja-JP" altLang="en-US" dirty="0"/>
              <a:t>について</a:t>
            </a:r>
          </a:p>
          <a:p>
            <a:r>
              <a:rPr kumimoji="1" lang="ja-JP" altLang="en-US" dirty="0"/>
              <a:t>スライド教材のノートには以下の内容が記載されております。</a:t>
            </a:r>
          </a:p>
          <a:p>
            <a:r>
              <a:rPr kumimoji="1" lang="ja-JP" altLang="en-US" dirty="0"/>
              <a:t>・</a:t>
            </a:r>
            <a:r>
              <a:rPr kumimoji="1" lang="en-US" altLang="ja-JP" dirty="0"/>
              <a:t>【</a:t>
            </a:r>
            <a:r>
              <a:rPr kumimoji="1" lang="ja-JP" altLang="en-US" dirty="0"/>
              <a:t>導入時のポイント</a:t>
            </a:r>
            <a:r>
              <a:rPr kumimoji="1" lang="en-US" altLang="ja-JP" dirty="0"/>
              <a:t>】</a:t>
            </a:r>
            <a:r>
              <a:rPr kumimoji="1" lang="ja-JP" altLang="en-US" dirty="0"/>
              <a:t>または</a:t>
            </a:r>
            <a:r>
              <a:rPr kumimoji="1" lang="en-US" altLang="ja-JP" dirty="0"/>
              <a:t>【</a:t>
            </a:r>
            <a:r>
              <a:rPr kumimoji="1" lang="ja-JP" altLang="en-US" dirty="0"/>
              <a:t>ポイント</a:t>
            </a:r>
            <a:r>
              <a:rPr kumimoji="1" lang="en-US" altLang="ja-JP" dirty="0"/>
              <a:t>】</a:t>
            </a:r>
            <a:r>
              <a:rPr kumimoji="1" lang="ja-JP" altLang="en-US" dirty="0"/>
              <a:t>・・・導入時、またそのスライドでかならずふれるべきこと</a:t>
            </a:r>
          </a:p>
          <a:p>
            <a:r>
              <a:rPr kumimoji="1" lang="ja-JP" altLang="en-US" dirty="0"/>
              <a:t>・</a:t>
            </a:r>
            <a:r>
              <a:rPr kumimoji="1" lang="en-US" altLang="ja-JP" dirty="0"/>
              <a:t>【</a:t>
            </a:r>
            <a:r>
              <a:rPr kumimoji="1" lang="ja-JP" altLang="en-US" dirty="0"/>
              <a:t>進行のポイント</a:t>
            </a:r>
            <a:r>
              <a:rPr kumimoji="1" lang="en-US" altLang="ja-JP" dirty="0"/>
              <a:t>】</a:t>
            </a:r>
            <a:r>
              <a:rPr kumimoji="1" lang="ja-JP" altLang="en-US" dirty="0"/>
              <a:t>または</a:t>
            </a:r>
            <a:r>
              <a:rPr kumimoji="1" lang="en-US" altLang="ja-JP" dirty="0"/>
              <a:t>【</a:t>
            </a:r>
            <a:r>
              <a:rPr kumimoji="1" lang="ja-JP" altLang="en-US" dirty="0"/>
              <a:t>ポイント</a:t>
            </a:r>
            <a:r>
              <a:rPr kumimoji="1" lang="en-US" altLang="ja-JP" dirty="0"/>
              <a:t>】</a:t>
            </a:r>
            <a:r>
              <a:rPr kumimoji="1" lang="ja-JP" altLang="en-US" dirty="0"/>
              <a:t>・・・進行時、またそのスライドでかならずふれるべきこと</a:t>
            </a:r>
          </a:p>
          <a:p>
            <a:r>
              <a:rPr kumimoji="1" lang="ja-JP" altLang="en-US" dirty="0"/>
              <a:t>・</a:t>
            </a:r>
            <a:r>
              <a:rPr kumimoji="1" lang="en-US" altLang="ja-JP" dirty="0"/>
              <a:t>《</a:t>
            </a:r>
            <a:r>
              <a:rPr kumimoji="1" lang="ja-JP" altLang="en-US" dirty="0"/>
              <a:t>講師のセリフ例</a:t>
            </a:r>
            <a:r>
              <a:rPr kumimoji="1" lang="en-US" altLang="ja-JP" dirty="0"/>
              <a:t>》</a:t>
            </a:r>
            <a:r>
              <a:rPr kumimoji="1" lang="ja-JP" altLang="en-US" dirty="0"/>
              <a:t>・・・ポイントを踏まえて話す内容</a:t>
            </a:r>
          </a:p>
          <a:p>
            <a:r>
              <a:rPr kumimoji="1" lang="ja-JP" altLang="en-US" dirty="0"/>
              <a:t>・</a:t>
            </a:r>
            <a:r>
              <a:rPr kumimoji="1" lang="en-US" altLang="ja-JP" dirty="0"/>
              <a:t>&lt;</a:t>
            </a:r>
            <a:r>
              <a:rPr kumimoji="1" lang="ja-JP" altLang="en-US" dirty="0"/>
              <a:t>問いかけ</a:t>
            </a:r>
            <a:r>
              <a:rPr kumimoji="1" lang="en-US" altLang="ja-JP" dirty="0"/>
              <a:t>&gt;</a:t>
            </a:r>
            <a:r>
              <a:rPr kumimoji="1" lang="ja-JP" altLang="en-US" dirty="0"/>
              <a:t>・・・児童に問いかける場面</a:t>
            </a:r>
          </a:p>
          <a:p>
            <a:r>
              <a:rPr kumimoji="1" lang="ja-JP" altLang="en-US" dirty="0"/>
              <a:t>・</a:t>
            </a:r>
            <a:r>
              <a:rPr kumimoji="1" lang="en-US" altLang="ja-JP" dirty="0"/>
              <a:t>&lt;</a:t>
            </a:r>
            <a:r>
              <a:rPr kumimoji="1" lang="ja-JP" altLang="en-US" dirty="0"/>
              <a:t>クリック</a:t>
            </a:r>
            <a:r>
              <a:rPr kumimoji="1" lang="en-US" altLang="ja-JP" dirty="0"/>
              <a:t>&gt;</a:t>
            </a:r>
            <a:r>
              <a:rPr kumimoji="1" lang="ja-JP" altLang="en-US" dirty="0"/>
              <a:t>・・・アニメーション設定されたスライドを動かすときにクリックする。</a:t>
            </a:r>
          </a:p>
          <a:p>
            <a:r>
              <a:rPr kumimoji="1" lang="en-US" altLang="ja-JP" dirty="0"/>
              <a:t>※</a:t>
            </a:r>
            <a:r>
              <a:rPr kumimoji="1" lang="ja-JP" altLang="en-US" dirty="0"/>
              <a:t>ポイントさえ押さえていれば、話し方、問いかけの場面などは、講師の判断で変化させてかまいません。</a:t>
            </a:r>
          </a:p>
          <a:p>
            <a:endParaRPr kumimoji="1" lang="ja-JP" altLang="en-US" dirty="0"/>
          </a:p>
          <a:p>
            <a:r>
              <a:rPr kumimoji="1" lang="en-US" altLang="ja-JP" dirty="0"/>
              <a:t>【</a:t>
            </a:r>
            <a:r>
              <a:rPr kumimoji="1" lang="ja-JP" altLang="en-US" dirty="0"/>
              <a:t>ポイント</a:t>
            </a:r>
            <a:r>
              <a:rPr kumimoji="1" lang="en-US" altLang="ja-JP" dirty="0"/>
              <a:t>】</a:t>
            </a:r>
          </a:p>
          <a:p>
            <a:r>
              <a:rPr kumimoji="1" lang="ja-JP" altLang="en-US" dirty="0"/>
              <a:t>・自己紹介</a:t>
            </a:r>
          </a:p>
          <a:p>
            <a:r>
              <a:rPr kumimoji="1" lang="ja-JP" altLang="en-US" dirty="0"/>
              <a:t>・今日の講座の内容</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はじめまして。</a:t>
            </a:r>
          </a:p>
          <a:p>
            <a:r>
              <a:rPr kumimoji="1" lang="ja-JP" altLang="en-US" dirty="0"/>
              <a:t>私は</a:t>
            </a:r>
            <a:r>
              <a:rPr kumimoji="1" lang="en-US" altLang="ja-JP" dirty="0"/>
              <a:t>IPA</a:t>
            </a:r>
            <a:r>
              <a:rPr kumimoji="1" lang="ja-JP" altLang="en-US" dirty="0"/>
              <a:t>インターネット安全教室の講師を務めます</a:t>
            </a:r>
          </a:p>
          <a:p>
            <a:r>
              <a:rPr kumimoji="1" lang="ja-JP" altLang="en-US" dirty="0"/>
              <a:t>△△△の○○です。</a:t>
            </a:r>
          </a:p>
          <a:p>
            <a:endParaRPr kumimoji="1" lang="ja-JP" altLang="en-US" dirty="0"/>
          </a:p>
          <a:p>
            <a:r>
              <a:rPr kumimoji="1" lang="ja-JP" altLang="en-US" dirty="0"/>
              <a:t>今日はネットリテラシー、情報モラル、情報セキュリティについて、</a:t>
            </a:r>
          </a:p>
          <a:p>
            <a:r>
              <a:rPr kumimoji="1" lang="ja-JP" altLang="en-US" dirty="0"/>
              <a:t>共に学び、考える、インターネット安全教室を行います。</a:t>
            </a:r>
          </a:p>
          <a:p>
            <a:endParaRPr kumimoji="1" lang="ja-JP" altLang="en-US" dirty="0"/>
          </a:p>
          <a:p>
            <a:r>
              <a:rPr kumimoji="1" lang="ja-JP" altLang="en-US" dirty="0"/>
              <a:t>今日、ここに集まった仲間と一緒に「考える」、そんな教室にしたいと思います。</a:t>
            </a:r>
          </a:p>
          <a:p>
            <a:r>
              <a:rPr kumimoji="1" lang="ja-JP" altLang="en-US" dirty="0"/>
              <a:t>よろしくお願いします。</a:t>
            </a:r>
          </a:p>
          <a:p>
            <a:endParaRPr kumimoji="1" lang="ja-JP" altLang="en-US" dirty="0"/>
          </a:p>
          <a:p>
            <a:endParaRPr kumimoji="1" lang="ja-JP" altLang="en-US" dirty="0"/>
          </a:p>
          <a:p>
            <a:endParaRPr kumimoji="1" lang="ja-JP" altLang="en-US" dirty="0"/>
          </a:p>
          <a:p>
            <a:endParaRPr kumimoji="1" lang="ja-JP" altLang="en-US" dirty="0"/>
          </a:p>
          <a:p>
            <a:endParaRPr kumimoji="1" lang="ja-JP" altLang="en-US" dirty="0"/>
          </a:p>
          <a:p>
            <a:endParaRPr kumimoji="1" lang="ja-JP" altLang="en-US" dirty="0"/>
          </a:p>
        </p:txBody>
      </p:sp>
    </p:spTree>
    <p:extLst>
      <p:ext uri="{BB962C8B-B14F-4D97-AF65-F5344CB8AC3E}">
        <p14:creationId xmlns:p14="http://schemas.microsoft.com/office/powerpoint/2010/main" val="30616950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偽警告の特徴　</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偽警告の特徴例として、</a:t>
            </a:r>
            <a:endParaRPr kumimoji="1" lang="en-US" altLang="ja-JP" dirty="0"/>
          </a:p>
          <a:p>
            <a:r>
              <a:rPr kumimoji="1" lang="ja-JP" altLang="en-US" dirty="0"/>
              <a:t>動画にもありましたように</a:t>
            </a:r>
            <a:endParaRPr kumimoji="1" lang="en-US" altLang="ja-JP" dirty="0"/>
          </a:p>
          <a:p>
            <a:r>
              <a:rPr kumimoji="1" lang="ja-JP" altLang="en-US" dirty="0"/>
              <a:t>電話をかけて確認するよう誘導され、遠隔操作、そして有償のサポート契約を進められます。</a:t>
            </a:r>
            <a:endParaRPr kumimoji="1" lang="en-US" altLang="ja-JP" dirty="0"/>
          </a:p>
          <a:p>
            <a:endParaRPr kumimoji="1" lang="en-US" altLang="ja-JP" dirty="0"/>
          </a:p>
          <a:p>
            <a:r>
              <a:rPr kumimoji="1" lang="ja-JP" altLang="en-US" dirty="0"/>
              <a:t>ではこのような場合の対処法を考えてみましょう。次の三択から選んでください。</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r>
              <a:rPr kumimoji="1" lang="ja-JP" altLang="en-US" dirty="0"/>
              <a:t>上記動画の</a:t>
            </a:r>
            <a:r>
              <a:rPr kumimoji="1" lang="en-US" altLang="ja-JP" dirty="0"/>
              <a:t>3:20</a:t>
            </a:r>
            <a:r>
              <a:rPr kumimoji="1" lang="ja-JP" altLang="en-US" dirty="0"/>
              <a:t>スクリーンショット</a:t>
            </a:r>
          </a:p>
          <a:p>
            <a:endParaRPr kumimoji="1" lang="en-US" altLang="ja-JP" dirty="0"/>
          </a:p>
        </p:txBody>
      </p:sp>
    </p:spTree>
    <p:extLst>
      <p:ext uri="{BB962C8B-B14F-4D97-AF65-F5344CB8AC3E}">
        <p14:creationId xmlns:p14="http://schemas.microsoft.com/office/powerpoint/2010/main" val="26860187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偽警告の対処法　三択　①</a:t>
            </a:r>
          </a:p>
          <a:p>
            <a:endParaRPr kumimoji="1" lang="ja-JP" altLang="en-US" dirty="0"/>
          </a:p>
          <a:p>
            <a:r>
              <a:rPr kumimoji="1" lang="en-US" altLang="ja-JP" dirty="0"/>
              <a:t>《</a:t>
            </a:r>
            <a:r>
              <a:rPr kumimoji="1" lang="ja-JP" altLang="en-US" dirty="0"/>
              <a:t>講師のセリフ例</a:t>
            </a:r>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①</a:t>
            </a:r>
            <a:r>
              <a:rPr kumimoji="1" lang="en-US" altLang="ja-JP" dirty="0"/>
              <a:t>&lt;</a:t>
            </a:r>
            <a:r>
              <a:rPr kumimoji="1" lang="ja-JP" altLang="en-US" dirty="0"/>
              <a:t>クリック</a:t>
            </a:r>
            <a:r>
              <a:rPr kumimoji="1" lang="en-US" altLang="ja-JP" dirty="0"/>
              <a:t>&gt;</a:t>
            </a:r>
            <a:r>
              <a:rPr kumimoji="1" lang="ja-JP" altLang="en-US" dirty="0"/>
              <a:t>表示された連絡先に電話</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まずは電話をしてみる、ということですね。</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②</a:t>
            </a:r>
            <a:r>
              <a:rPr kumimoji="1" lang="en-US" altLang="ja-JP" dirty="0"/>
              <a:t>&lt;</a:t>
            </a:r>
            <a:r>
              <a:rPr kumimoji="1" lang="ja-JP" altLang="en-US" dirty="0"/>
              <a:t>クリック</a:t>
            </a:r>
            <a:r>
              <a:rPr kumimoji="1" lang="en-US" altLang="ja-JP" dirty="0"/>
              <a:t>&gt;</a:t>
            </a:r>
            <a:r>
              <a:rPr kumimoji="1" lang="ja-JP" altLang="en-US" dirty="0"/>
              <a:t>パソコンを再起動する</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画面が消えないので、とりあえず消してしまう、ということですね。</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③</a:t>
            </a:r>
            <a:r>
              <a:rPr kumimoji="1" lang="en-US" altLang="ja-JP" dirty="0"/>
              <a:t>&lt;</a:t>
            </a:r>
            <a:r>
              <a:rPr kumimoji="1" lang="ja-JP" altLang="en-US" dirty="0"/>
              <a:t>クリック</a:t>
            </a:r>
            <a:r>
              <a:rPr kumimoji="1" lang="en-US" altLang="ja-JP" dirty="0"/>
              <a:t>&gt;</a:t>
            </a:r>
            <a:r>
              <a:rPr kumimoji="1" lang="ja-JP" altLang="en-US" dirty="0"/>
              <a:t>パソコンを捨ててしまう</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画面も消えないし、もう使えないという判断で捨ててしまう！</a:t>
            </a:r>
            <a:endParaRPr kumimoji="1" lang="en-US" altLang="ja-JP" dirty="0"/>
          </a:p>
          <a:p>
            <a:endParaRPr kumimoji="1" lang="en-US" altLang="ja-JP" dirty="0"/>
          </a:p>
          <a:p>
            <a:r>
              <a:rPr kumimoji="1" lang="ja-JP" altLang="en-US" dirty="0"/>
              <a:t>いかがでしょうか？</a:t>
            </a:r>
            <a:endParaRPr kumimoji="1" lang="en-US" altLang="ja-JP" dirty="0"/>
          </a:p>
          <a:p>
            <a:r>
              <a:rPr kumimoji="1" lang="en-US" altLang="ja-JP" dirty="0"/>
              <a:t>※</a:t>
            </a:r>
            <a:r>
              <a:rPr kumimoji="1" lang="ja-JP" altLang="en-US" dirty="0"/>
              <a:t>挙手などで意見を聞いてみましょう。</a:t>
            </a:r>
            <a:endParaRPr kumimoji="1" lang="en-US" altLang="ja-JP" dirty="0"/>
          </a:p>
          <a:p>
            <a:endParaRPr kumimoji="1" lang="en-US" altLang="ja-JP" dirty="0"/>
          </a:p>
          <a:p>
            <a:r>
              <a:rPr kumimoji="1" lang="ja-JP" altLang="en-US" dirty="0"/>
              <a:t>では、次の動画で回答を見てみましょう。</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r>
              <a:rPr kumimoji="1" lang="ja-JP" altLang="en-US" dirty="0"/>
              <a:t>上記動画の</a:t>
            </a:r>
            <a:r>
              <a:rPr kumimoji="1" lang="en-US" altLang="ja-JP" dirty="0"/>
              <a:t>3:20</a:t>
            </a:r>
            <a:r>
              <a:rPr kumimoji="1" lang="ja-JP" altLang="en-US" dirty="0"/>
              <a:t>スクリーンショット</a:t>
            </a:r>
            <a:endParaRPr kumimoji="1" lang="en-US" altLang="ja-JP" dirty="0"/>
          </a:p>
          <a:p>
            <a:r>
              <a:rPr kumimoji="1" lang="ja-JP" altLang="en-US" dirty="0"/>
              <a:t>上記動画の</a:t>
            </a:r>
            <a:r>
              <a:rPr kumimoji="1" lang="en-US" altLang="ja-JP" dirty="0"/>
              <a:t>3:24</a:t>
            </a:r>
            <a:r>
              <a:rPr kumimoji="1" lang="ja-JP" altLang="en-US" dirty="0"/>
              <a:t>スクリーンショット</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上記動画の</a:t>
            </a:r>
            <a:r>
              <a:rPr kumimoji="1" lang="en-US" altLang="ja-JP" dirty="0"/>
              <a:t>3:24</a:t>
            </a:r>
            <a:r>
              <a:rPr kumimoji="1" lang="ja-JP" altLang="en-US" dirty="0"/>
              <a:t>スクリーンショット</a:t>
            </a:r>
          </a:p>
          <a:p>
            <a:endParaRPr kumimoji="1" lang="ja-JP" altLang="en-US" dirty="0"/>
          </a:p>
          <a:p>
            <a:endParaRPr kumimoji="1" lang="ja-JP" altLang="en-US" dirty="0"/>
          </a:p>
        </p:txBody>
      </p:sp>
    </p:spTree>
    <p:extLst>
      <p:ext uri="{BB962C8B-B14F-4D97-AF65-F5344CB8AC3E}">
        <p14:creationId xmlns:p14="http://schemas.microsoft.com/office/powerpoint/2010/main" val="30274189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en-US" altLang="ja-JP" dirty="0"/>
              <a:t>IPA</a:t>
            </a:r>
            <a:r>
              <a:rPr kumimoji="1" lang="ja-JP" altLang="en-US" dirty="0"/>
              <a:t>偽警告啓発動画を視聴　対処法の回答</a:t>
            </a:r>
          </a:p>
          <a:p>
            <a:r>
              <a:rPr kumimoji="1" lang="en-US" altLang="ja-JP" dirty="0"/>
              <a:t>2</a:t>
            </a:r>
            <a:r>
              <a:rPr kumimoji="1" lang="ja-JP" altLang="en-US" dirty="0"/>
              <a:t>分</a:t>
            </a:r>
            <a:r>
              <a:rPr kumimoji="1" lang="en-US" altLang="ja-JP" dirty="0"/>
              <a:t>19</a:t>
            </a:r>
            <a:r>
              <a:rPr kumimoji="1" lang="ja-JP" altLang="en-US" dirty="0"/>
              <a:t>秒</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　～動画終了後～</a:t>
            </a:r>
            <a:endParaRPr kumimoji="1" lang="en-US" altLang="ja-JP" dirty="0"/>
          </a:p>
          <a:p>
            <a:r>
              <a:rPr kumimoji="1" lang="ja-JP" altLang="en-US" dirty="0"/>
              <a:t>答えは②番だったんですね。</a:t>
            </a:r>
            <a:endParaRPr kumimoji="1" lang="en-US" altLang="ja-JP" dirty="0"/>
          </a:p>
          <a:p>
            <a:r>
              <a:rPr kumimoji="1" lang="ja-JP" altLang="en-US" dirty="0"/>
              <a:t>男性は事前に「偽警告」を知っていたことが、今回の適切な対処につながりました。</a:t>
            </a:r>
            <a:endParaRPr kumimoji="1" lang="en-US" altLang="ja-JP" dirty="0"/>
          </a:p>
          <a:p>
            <a:r>
              <a:rPr kumimoji="1" lang="ja-JP" altLang="en-US" dirty="0"/>
              <a:t>ブラウザを閉じる方法もたくさん出てきましたが、ひとつだけ方法を覚えておけば大丈夫です。</a:t>
            </a:r>
            <a:endParaRPr kumimoji="1" lang="en-US" altLang="ja-JP" dirty="0"/>
          </a:p>
          <a:p>
            <a:endParaRPr kumimoji="1" lang="ja-JP" altLang="en-US" dirty="0"/>
          </a:p>
          <a:p>
            <a:r>
              <a:rPr kumimoji="1" lang="ja-JP" altLang="en-US" dirty="0"/>
              <a:t>その警告メッセージ、信じて大丈夫？ ブラウザの“偽警告”にご用心！</a:t>
            </a:r>
          </a:p>
          <a:p>
            <a:r>
              <a:rPr kumimoji="1" lang="en-US" altLang="ja-JP" dirty="0"/>
              <a:t>https://www.youtube.com/watch?v=sm1UMc97zRc</a:t>
            </a:r>
          </a:p>
        </p:txBody>
      </p:sp>
    </p:spTree>
    <p:extLst>
      <p:ext uri="{BB962C8B-B14F-4D97-AF65-F5344CB8AC3E}">
        <p14:creationId xmlns:p14="http://schemas.microsoft.com/office/powerpoint/2010/main" val="25936084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対処法として覚えておくこと</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「落ち着いて」ブラウザを閉じる、これだけは覚えておきましょう。</a:t>
            </a:r>
            <a:endParaRPr kumimoji="1" lang="en-US" altLang="ja-JP" dirty="0"/>
          </a:p>
          <a:p>
            <a:r>
              <a:rPr kumimoji="1" lang="ja-JP" altLang="en-US" dirty="0"/>
              <a:t>「落ち着いて」が特に大事です。</a:t>
            </a:r>
            <a:endParaRPr kumimoji="1" lang="en-US" altLang="ja-JP" dirty="0"/>
          </a:p>
        </p:txBody>
      </p:sp>
    </p:spTree>
    <p:extLst>
      <p:ext uri="{BB962C8B-B14F-4D97-AF65-F5344CB8AC3E}">
        <p14:creationId xmlns:p14="http://schemas.microsoft.com/office/powerpoint/2010/main" val="22260869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もし従ってしまった場合はどうするべきか？</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さて、先ほどの男性は、冷静にブラウザを閉じることで事なきを得ましたが、</a:t>
            </a:r>
            <a:endParaRPr kumimoji="1" lang="en-US" altLang="ja-JP" dirty="0"/>
          </a:p>
          <a:p>
            <a:r>
              <a:rPr kumimoji="1" lang="ja-JP" altLang="en-US" dirty="0"/>
              <a:t>この動画の主人公の田中さんは、電話をかけ、相手の指示通りにサポート契約まで結んでしまいました。</a:t>
            </a:r>
            <a:endParaRPr kumimoji="1" lang="en-US" altLang="ja-JP" dirty="0"/>
          </a:p>
          <a:p>
            <a:r>
              <a:rPr kumimoji="1" lang="ja-JP" altLang="en-US" dirty="0"/>
              <a:t>そんな場合にも対処する方法があるようです。ではまた三択で考えてみましょう。</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r>
              <a:rPr kumimoji="1" lang="ja-JP" altLang="en-US" dirty="0"/>
              <a:t>上記動画の</a:t>
            </a:r>
            <a:r>
              <a:rPr kumimoji="1" lang="en-US" altLang="ja-JP" dirty="0"/>
              <a:t>6:48</a:t>
            </a:r>
            <a:r>
              <a:rPr kumimoji="1" lang="ja-JP" altLang="en-US" dirty="0"/>
              <a:t>スクリーンショット</a:t>
            </a:r>
          </a:p>
          <a:p>
            <a:endParaRPr kumimoji="1" lang="ja-JP" altLang="en-US" dirty="0"/>
          </a:p>
        </p:txBody>
      </p:sp>
    </p:spTree>
    <p:extLst>
      <p:ext uri="{BB962C8B-B14F-4D97-AF65-F5344CB8AC3E}">
        <p14:creationId xmlns:p14="http://schemas.microsoft.com/office/powerpoint/2010/main" val="7157962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従ってしまった場合の対処法　三択　①②③</a:t>
            </a:r>
          </a:p>
          <a:p>
            <a:endParaRPr kumimoji="1" lang="ja-JP" altLang="en-US" dirty="0"/>
          </a:p>
          <a:p>
            <a:r>
              <a:rPr kumimoji="1" lang="en-US" altLang="ja-JP" dirty="0"/>
              <a:t>《</a:t>
            </a:r>
            <a:r>
              <a:rPr kumimoji="1" lang="ja-JP" altLang="en-US" dirty="0"/>
              <a:t>講師のセリフ例</a:t>
            </a:r>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では三つの対処方を見てみましょう。＜クリック＞</a:t>
            </a:r>
            <a:endParaRPr kumimoji="1" lang="en-US" altLang="ja-JP" dirty="0"/>
          </a:p>
          <a:p>
            <a:endParaRPr kumimoji="1" lang="en-US" altLang="ja-JP" dirty="0"/>
          </a:p>
          <a:p>
            <a:r>
              <a:rPr kumimoji="1" lang="en-US" altLang="ja-JP" dirty="0"/>
              <a:t>①</a:t>
            </a:r>
            <a:r>
              <a:rPr kumimoji="1" lang="ja-JP" altLang="en-US" dirty="0"/>
              <a:t>相手の言うなりにインストールしてしまったソフトのアンインストール。</a:t>
            </a:r>
            <a:endParaRPr kumimoji="1" lang="en-US" altLang="ja-JP" dirty="0"/>
          </a:p>
          <a:p>
            <a:r>
              <a:rPr kumimoji="1" lang="ja-JP" altLang="en-US" dirty="0"/>
              <a:t>つまりパソコンから該当のソフトを削除するという意味ですね。＜クリック＞</a:t>
            </a:r>
            <a:endParaRPr kumimoji="1" lang="en-US" altLang="ja-JP" dirty="0"/>
          </a:p>
          <a:p>
            <a:r>
              <a:rPr kumimoji="1" lang="ja-JP" altLang="en-US" dirty="0"/>
              <a:t>②消費生活センターにサポート契約を解除するための相談をする。</a:t>
            </a:r>
            <a:endParaRPr kumimoji="1" lang="en-US" altLang="ja-JP" dirty="0"/>
          </a:p>
          <a:p>
            <a:r>
              <a:rPr kumimoji="1" lang="ja-JP" altLang="en-US" dirty="0"/>
              <a:t>サポート契約を結んでしまった場合の対処方法を聞くということですね。＜クリック＞</a:t>
            </a:r>
            <a:endParaRPr kumimoji="1" lang="en-US" altLang="ja-JP" dirty="0"/>
          </a:p>
          <a:p>
            <a:r>
              <a:rPr kumimoji="1" lang="ja-JP" altLang="en-US" dirty="0"/>
              <a:t>③念のためクレジットカード会社に相談する。</a:t>
            </a:r>
          </a:p>
          <a:p>
            <a:r>
              <a:rPr kumimoji="1" lang="ja-JP" altLang="en-US" dirty="0"/>
              <a:t>悪意のある相手がクレジットカードの情報を使用する可能性もありますね。</a:t>
            </a:r>
          </a:p>
          <a:p>
            <a:endParaRPr kumimoji="1" lang="ja-JP" altLang="en-US" dirty="0"/>
          </a:p>
          <a:p>
            <a:r>
              <a:rPr kumimoji="1" lang="ja-JP" altLang="en-US" dirty="0"/>
              <a:t>では挙手いただけますか？</a:t>
            </a:r>
          </a:p>
          <a:p>
            <a:r>
              <a:rPr kumimoji="1" lang="ja-JP" altLang="en-US" dirty="0"/>
              <a:t>例：①番が多いようですね。</a:t>
            </a:r>
            <a:endParaRPr kumimoji="1" lang="en-US" altLang="ja-JP" dirty="0"/>
          </a:p>
          <a:p>
            <a:r>
              <a:rPr kumimoji="1" lang="ja-JP" altLang="en-US" dirty="0"/>
              <a:t>では答えを見てみましょう。</a:t>
            </a:r>
            <a:endParaRPr kumimoji="1" lang="en-US" altLang="ja-JP" dirty="0"/>
          </a:p>
          <a:p>
            <a:endParaRPr kumimoji="1" lang="ja-JP" altLang="en-US" dirty="0"/>
          </a:p>
          <a:p>
            <a:r>
              <a:rPr kumimoji="1" lang="ja-JP" altLang="en-US" dirty="0"/>
              <a:t>画像引用元：上記動画の</a:t>
            </a:r>
            <a:r>
              <a:rPr kumimoji="1" lang="en-US" altLang="ja-JP" dirty="0"/>
              <a:t>7:33</a:t>
            </a:r>
            <a:r>
              <a:rPr kumimoji="1" lang="ja-JP" altLang="en-US" dirty="0"/>
              <a:t>スクリーンショット</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画像引用元：上記動画の</a:t>
            </a:r>
            <a:r>
              <a:rPr kumimoji="1" lang="en-US" altLang="ja-JP" dirty="0"/>
              <a:t>7:40</a:t>
            </a:r>
            <a:r>
              <a:rPr kumimoji="1" lang="ja-JP" altLang="en-US" dirty="0"/>
              <a:t>スクリーンショット</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画像引用元：上記動画の</a:t>
            </a:r>
            <a:r>
              <a:rPr kumimoji="1" lang="en-US" altLang="ja-JP" dirty="0"/>
              <a:t>7:47</a:t>
            </a:r>
            <a:r>
              <a:rPr kumimoji="1" lang="ja-JP" altLang="en-US" dirty="0"/>
              <a:t>スクリーンショット</a:t>
            </a:r>
            <a:endParaRPr kumimoji="1" lang="en-US" altLang="ja-JP" dirty="0"/>
          </a:p>
        </p:txBody>
      </p:sp>
    </p:spTree>
    <p:extLst>
      <p:ext uri="{BB962C8B-B14F-4D97-AF65-F5344CB8AC3E}">
        <p14:creationId xmlns:p14="http://schemas.microsoft.com/office/powerpoint/2010/main" val="18117346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対処法の回答　</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実は答えは①②③のすべてでした。</a:t>
            </a:r>
            <a:endParaRPr kumimoji="1" lang="en-US" altLang="ja-JP" dirty="0"/>
          </a:p>
          <a:p>
            <a:r>
              <a:rPr kumimoji="1" lang="ja-JP" altLang="en-US" dirty="0"/>
              <a:t>①電話の案内にしたがってインストールした遠隔操作ソフトをアンインストール</a:t>
            </a:r>
            <a:endParaRPr kumimoji="1" lang="en-US" altLang="ja-JP" dirty="0"/>
          </a:p>
          <a:p>
            <a:r>
              <a:rPr kumimoji="1" lang="ja-JP" altLang="en-US" dirty="0"/>
              <a:t>②サポート契約の解除について消費生活センターに相談</a:t>
            </a:r>
            <a:endParaRPr kumimoji="1" lang="en-US" altLang="ja-JP" dirty="0"/>
          </a:p>
          <a:p>
            <a:r>
              <a:rPr kumimoji="1" lang="ja-JP" altLang="en-US" dirty="0"/>
              <a:t>③クレジットカード会社に電話して、今後の対応について相談する。</a:t>
            </a:r>
            <a:endParaRPr kumimoji="1" lang="en-US" altLang="ja-JP" dirty="0"/>
          </a:p>
          <a:p>
            <a:r>
              <a:rPr kumimoji="1" lang="ja-JP" altLang="en-US" dirty="0"/>
              <a:t>このような対処法を知っておくこともとても大事です。</a:t>
            </a:r>
            <a:endParaRPr kumimoji="1" lang="en-US" altLang="ja-JP" dirty="0"/>
          </a:p>
          <a:p>
            <a:endParaRPr kumimoji="1" lang="en-US" altLang="ja-JP" dirty="0"/>
          </a:p>
          <a:p>
            <a:r>
              <a:rPr kumimoji="1" lang="ja-JP" altLang="en-US" dirty="0"/>
              <a:t>その警告メッセージ、信じて大丈夫？ ブラウザの“偽警告”にご用心！</a:t>
            </a:r>
          </a:p>
          <a:p>
            <a:r>
              <a:rPr kumimoji="1" lang="en-US" altLang="ja-JP" dirty="0"/>
              <a:t>https://www.youtube.com/watch?v=sm1UMc97zRc</a:t>
            </a:r>
          </a:p>
          <a:p>
            <a:endParaRPr kumimoji="1" lang="en-US" altLang="ja-JP" dirty="0"/>
          </a:p>
          <a:p>
            <a:r>
              <a:rPr kumimoji="1" lang="en-US" altLang="ja-JP" dirty="0"/>
              <a:t>【</a:t>
            </a:r>
            <a:r>
              <a:rPr kumimoji="1" lang="ja-JP" altLang="en-US" dirty="0"/>
              <a:t>画像引用</a:t>
            </a:r>
            <a:r>
              <a:rPr kumimoji="1" lang="en-US" altLang="ja-JP" dirty="0"/>
              <a:t>】</a:t>
            </a:r>
          </a:p>
          <a:p>
            <a:r>
              <a:rPr kumimoji="1" lang="ja-JP" altLang="en-US" dirty="0"/>
              <a:t>上記動画の</a:t>
            </a:r>
            <a:r>
              <a:rPr kumimoji="1" lang="en-US" altLang="ja-JP" dirty="0"/>
              <a:t>10:58</a:t>
            </a:r>
            <a:r>
              <a:rPr kumimoji="1" lang="ja-JP" altLang="en-US" dirty="0"/>
              <a:t>スクリーンショット</a:t>
            </a:r>
          </a:p>
        </p:txBody>
      </p:sp>
    </p:spTree>
    <p:extLst>
      <p:ext uri="{BB962C8B-B14F-4D97-AF65-F5344CB8AC3E}">
        <p14:creationId xmlns:p14="http://schemas.microsoft.com/office/powerpoint/2010/main" val="14288955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動画にでてきた遠隔ソフトとは？</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動画の中にでてきた遠隔操作ソフトとは別名リモートコントロールソフトといって、離れた場所からパソコンなどを</a:t>
            </a:r>
            <a:endParaRPr kumimoji="1" lang="en-US" altLang="ja-JP" dirty="0"/>
          </a:p>
          <a:p>
            <a:r>
              <a:rPr kumimoji="1" lang="ja-JP" altLang="en-US" dirty="0"/>
              <a:t>操作するソフトです。パソコン操作で困っている人を別の場所から助けてもらえるなど、有効なソフトではありますが</a:t>
            </a:r>
            <a:endParaRPr kumimoji="1" lang="en-US" altLang="ja-JP" dirty="0"/>
          </a:p>
          <a:p>
            <a:r>
              <a:rPr kumimoji="1" lang="ja-JP" altLang="en-US" dirty="0"/>
              <a:t>悪意のある人間が、パソコンの情報を盗んでしまうということもあります。不用意に遠隔操作ソフトをインストールしないよう</a:t>
            </a:r>
            <a:endParaRPr kumimoji="1" lang="en-US" altLang="ja-JP" dirty="0"/>
          </a:p>
          <a:p>
            <a:r>
              <a:rPr kumimoji="1" lang="ja-JP" altLang="en-US" dirty="0"/>
              <a:t>にしましょう。</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r>
              <a:rPr kumimoji="1" lang="ja-JP" altLang="en-US" dirty="0"/>
              <a:t>上記動画の</a:t>
            </a:r>
            <a:r>
              <a:rPr kumimoji="1" lang="en-US" altLang="ja-JP" dirty="0"/>
              <a:t>9:07</a:t>
            </a:r>
            <a:r>
              <a:rPr kumimoji="1" lang="ja-JP" altLang="en-US" dirty="0"/>
              <a:t>スクリーンショット</a:t>
            </a:r>
          </a:p>
          <a:p>
            <a:endParaRPr kumimoji="1" lang="en-US" altLang="ja-JP" dirty="0"/>
          </a:p>
          <a:p>
            <a:endParaRPr kumimoji="1" lang="ja-JP" altLang="en-US" dirty="0"/>
          </a:p>
        </p:txBody>
      </p:sp>
    </p:spTree>
    <p:extLst>
      <p:ext uri="{BB962C8B-B14F-4D97-AF65-F5344CB8AC3E}">
        <p14:creationId xmlns:p14="http://schemas.microsoft.com/office/powerpoint/2010/main" val="30890820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被害に合わないために</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では偽警告にあわないための対処法をまとめてみましょう。</a:t>
            </a:r>
            <a:endParaRPr kumimoji="1" lang="en-US" altLang="ja-JP" dirty="0"/>
          </a:p>
          <a:p>
            <a:endParaRPr kumimoji="1" lang="en-US" altLang="ja-JP" dirty="0"/>
          </a:p>
          <a:p>
            <a:r>
              <a:rPr kumimoji="1" lang="ja-JP" altLang="en-US" dirty="0"/>
              <a:t>＜クリック＞まずは偽の警告画面</a:t>
            </a:r>
            <a:r>
              <a:rPr kumimoji="1" lang="ja-JP" altLang="en-US"/>
              <a:t>を見極める。</a:t>
            </a:r>
            <a:endParaRPr kumimoji="1" lang="ja-JP" altLang="en-US" dirty="0"/>
          </a:p>
          <a:p>
            <a:r>
              <a:rPr kumimoji="1" lang="ja-JP" altLang="en-US" dirty="0"/>
              <a:t>＜クリック＞普段利用しているセキュリティソフトからの警告ではない場合、</a:t>
            </a:r>
            <a:endParaRPr kumimoji="1" lang="en-US" altLang="ja-JP" dirty="0"/>
          </a:p>
          <a:p>
            <a:r>
              <a:rPr kumimoji="1" lang="ja-JP" altLang="en-US" dirty="0"/>
              <a:t>偽警告の可能性が高いです。</a:t>
            </a:r>
          </a:p>
          <a:p>
            <a:r>
              <a:rPr kumimoji="1" lang="ja-JP" altLang="en-US" dirty="0"/>
              <a:t>＜クリック＞それから安易にソフトのダウンロード、インストールはしない</a:t>
            </a:r>
          </a:p>
          <a:p>
            <a:r>
              <a:rPr kumimoji="1" lang="ja-JP" altLang="en-US" dirty="0"/>
              <a:t>＜クリック＞また電話をかけないことも大事です。</a:t>
            </a:r>
            <a:endParaRPr kumimoji="1" lang="en-US" altLang="ja-JP" dirty="0"/>
          </a:p>
          <a:p>
            <a:r>
              <a:rPr kumimoji="1" lang="ja-JP" altLang="en-US" dirty="0"/>
              <a:t>電話番号などのあなたの個人情報が相手に伝わってしまします。</a:t>
            </a:r>
          </a:p>
          <a:p>
            <a:endParaRPr kumimoji="1" lang="ja-JP" altLang="en-US" dirty="0"/>
          </a:p>
        </p:txBody>
      </p:sp>
    </p:spTree>
    <p:extLst>
      <p:ext uri="{BB962C8B-B14F-4D97-AF65-F5344CB8AC3E}">
        <p14:creationId xmlns:p14="http://schemas.microsoft.com/office/powerpoint/2010/main" val="26274147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最近の偽警告の状況　</a:t>
            </a:r>
          </a:p>
          <a:p>
            <a:r>
              <a:rPr kumimoji="1" lang="ja-JP" altLang="en-US" dirty="0"/>
              <a:t>スマートフォンでの偽警告例　</a:t>
            </a:r>
            <a:r>
              <a:rPr kumimoji="1" lang="en-US" altLang="ja-JP" dirty="0"/>
              <a:t>Android</a:t>
            </a:r>
            <a:r>
              <a:rPr kumimoji="1" lang="ja-JP" altLang="en-US" dirty="0"/>
              <a:t>端末</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たとえば</a:t>
            </a:r>
            <a:r>
              <a:rPr kumimoji="1" lang="en-US" altLang="ja-JP" dirty="0"/>
              <a:t>Android</a:t>
            </a:r>
            <a:r>
              <a:rPr kumimoji="1" lang="ja-JP" altLang="en-US" dirty="0"/>
              <a:t>端末の画面にこのような表示がでるケースがありました。</a:t>
            </a:r>
            <a:endParaRPr kumimoji="1" lang="en-US" altLang="ja-JP" dirty="0"/>
          </a:p>
          <a:p>
            <a:r>
              <a:rPr kumimoji="1" lang="ja-JP" altLang="en-US" dirty="0"/>
              <a:t>＜クリック＞ウイルス感染しているので、指示に従ってください。このウインドウを閉じると責任は自己負担になりますよ！</a:t>
            </a:r>
            <a:endParaRPr kumimoji="1" lang="en-US" altLang="ja-JP" dirty="0"/>
          </a:p>
          <a:p>
            <a:r>
              <a:rPr kumimoji="1" lang="ja-JP" altLang="en-US" dirty="0"/>
              <a:t>と脅かされます。先ほどの動画と同じですね。</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r>
              <a:rPr kumimoji="1" lang="en-US" altLang="ja-JP" dirty="0"/>
              <a:t>IPA</a:t>
            </a:r>
            <a:r>
              <a:rPr kumimoji="1" lang="ja-JP" altLang="en-US" dirty="0"/>
              <a:t>「安心相談窓口だより」</a:t>
            </a:r>
            <a:endParaRPr kumimoji="1" lang="en-US" altLang="ja-JP" dirty="0"/>
          </a:p>
          <a:p>
            <a:r>
              <a:rPr kumimoji="1" lang="en-US" altLang="ja-JP" dirty="0"/>
              <a:t>https://www.ipa.go.jp/security/anshin/attention/2019/mgdayori20190918.html</a:t>
            </a:r>
          </a:p>
          <a:p>
            <a:r>
              <a:rPr kumimoji="1" lang="en-US" altLang="ja-JP" dirty="0"/>
              <a:t>(</a:t>
            </a:r>
            <a:r>
              <a:rPr kumimoji="1" lang="ja-JP" altLang="en-US" dirty="0"/>
              <a:t>公開 </a:t>
            </a:r>
            <a:r>
              <a:rPr kumimoji="1" lang="en-US" altLang="ja-JP" dirty="0"/>
              <a:t>2019</a:t>
            </a:r>
            <a:r>
              <a:rPr kumimoji="1" lang="ja-JP" altLang="en-US" dirty="0"/>
              <a:t>年</a:t>
            </a:r>
            <a:r>
              <a:rPr kumimoji="1" lang="en-US" altLang="ja-JP" dirty="0"/>
              <a:t>9</a:t>
            </a:r>
            <a:r>
              <a:rPr kumimoji="1" lang="ja-JP" altLang="en-US" dirty="0"/>
              <a:t>月</a:t>
            </a:r>
            <a:r>
              <a:rPr kumimoji="1" lang="en-US" altLang="ja-JP" dirty="0"/>
              <a:t>18</a:t>
            </a:r>
            <a:r>
              <a:rPr kumimoji="1" lang="ja-JP" altLang="en-US" dirty="0"/>
              <a:t>日</a:t>
            </a:r>
            <a:r>
              <a:rPr kumimoji="1" lang="en-US" altLang="ja-JP" dirty="0"/>
              <a:t>)</a:t>
            </a:r>
          </a:p>
        </p:txBody>
      </p:sp>
    </p:spTree>
    <p:extLst>
      <p:ext uri="{BB962C8B-B14F-4D97-AF65-F5344CB8AC3E}">
        <p14:creationId xmlns:p14="http://schemas.microsoft.com/office/powerpoint/2010/main" val="3406047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4093037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最近の偽警告の状況　</a:t>
            </a:r>
          </a:p>
          <a:p>
            <a:r>
              <a:rPr kumimoji="1" lang="ja-JP" altLang="en-US" dirty="0"/>
              <a:t>スマートフォンでの偽警告例　</a:t>
            </a:r>
            <a:r>
              <a:rPr kumimoji="1" lang="en-US" altLang="ja-JP" dirty="0"/>
              <a:t>iPhone</a:t>
            </a:r>
            <a:r>
              <a:rPr kumimoji="1" lang="ja-JP" altLang="en-US" dirty="0"/>
              <a:t>端末</a:t>
            </a:r>
          </a:p>
          <a:p>
            <a:endParaRPr kumimoji="1" lang="ja-JP" altLang="en-US" dirty="0"/>
          </a:p>
          <a:p>
            <a:r>
              <a:rPr kumimoji="1" lang="en-US" altLang="ja-JP" dirty="0"/>
              <a:t>《</a:t>
            </a:r>
            <a:r>
              <a:rPr kumimoji="1" lang="ja-JP" altLang="en-US" dirty="0"/>
              <a:t>講師のセリフ例</a:t>
            </a:r>
            <a:r>
              <a:rPr kumimoji="1" lang="en-US" altLang="ja-JP" dirty="0"/>
              <a:t>》</a:t>
            </a:r>
          </a:p>
          <a:p>
            <a:r>
              <a:rPr kumimoji="1" lang="en-US" altLang="ja-JP" dirty="0"/>
              <a:t>iPhone</a:t>
            </a:r>
            <a:r>
              <a:rPr kumimoji="1" lang="ja-JP" altLang="en-US" dirty="0"/>
              <a:t>端末の画面にこのような表示がでるケースがありました。</a:t>
            </a:r>
          </a:p>
          <a:p>
            <a:r>
              <a:rPr kumimoji="1" lang="ja-JP" altLang="en-US" dirty="0"/>
              <a:t>＜クリック＞あなたのスマートフォンは重度（６）？のウイルスによって破損しています。</a:t>
            </a:r>
            <a:endParaRPr kumimoji="1" lang="en-US" altLang="ja-JP" dirty="0"/>
          </a:p>
          <a:p>
            <a:r>
              <a:rPr kumimoji="1" lang="ja-JP" altLang="en-US" dirty="0"/>
              <a:t>これも先ほどの動画と同じですね。</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r>
              <a:rPr kumimoji="1" lang="en-US" altLang="ja-JP" dirty="0"/>
              <a:t>IPA</a:t>
            </a:r>
            <a:r>
              <a:rPr kumimoji="1" lang="ja-JP" altLang="en-US" dirty="0"/>
              <a:t>「安心相談窓口だより」</a:t>
            </a:r>
            <a:endParaRPr kumimoji="1" lang="en-US" altLang="ja-JP" dirty="0"/>
          </a:p>
          <a:p>
            <a:r>
              <a:rPr kumimoji="1" lang="en-US" altLang="ja-JP" dirty="0"/>
              <a:t>https://www.ipa.go.jp/security/anshin/attention/2019/mgdayori20190918.html</a:t>
            </a:r>
          </a:p>
          <a:p>
            <a:r>
              <a:rPr kumimoji="1" lang="en-US" altLang="ja-JP" dirty="0"/>
              <a:t>(</a:t>
            </a:r>
            <a:r>
              <a:rPr kumimoji="1" lang="ja-JP" altLang="en-US" dirty="0"/>
              <a:t>公開 </a:t>
            </a:r>
            <a:r>
              <a:rPr kumimoji="1" lang="en-US" altLang="ja-JP" dirty="0"/>
              <a:t>2019</a:t>
            </a:r>
            <a:r>
              <a:rPr kumimoji="1" lang="ja-JP" altLang="en-US" dirty="0"/>
              <a:t>年</a:t>
            </a:r>
            <a:r>
              <a:rPr kumimoji="1" lang="en-US" altLang="ja-JP" dirty="0"/>
              <a:t>9</a:t>
            </a:r>
            <a:r>
              <a:rPr kumimoji="1" lang="ja-JP" altLang="en-US" dirty="0"/>
              <a:t>月</a:t>
            </a:r>
            <a:r>
              <a:rPr kumimoji="1" lang="en-US" altLang="ja-JP" dirty="0"/>
              <a:t>18</a:t>
            </a:r>
            <a:r>
              <a:rPr kumimoji="1" lang="ja-JP" altLang="en-US" dirty="0"/>
              <a:t>日</a:t>
            </a:r>
            <a:r>
              <a:rPr kumimoji="1" lang="en-US" altLang="ja-JP" dirty="0"/>
              <a:t>)</a:t>
            </a:r>
          </a:p>
          <a:p>
            <a:endParaRPr kumimoji="1" lang="en-US" altLang="ja-JP" dirty="0"/>
          </a:p>
          <a:p>
            <a:endParaRPr kumimoji="1" lang="ja-JP" altLang="en-US" dirty="0"/>
          </a:p>
        </p:txBody>
      </p:sp>
    </p:spTree>
    <p:extLst>
      <p:ext uri="{BB962C8B-B14F-4D97-AF65-F5344CB8AC3E}">
        <p14:creationId xmlns:p14="http://schemas.microsoft.com/office/powerpoint/2010/main" val="8867438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最近の偽警告の状況　</a:t>
            </a:r>
          </a:p>
          <a:p>
            <a:r>
              <a:rPr kumimoji="1" lang="ja-JP" altLang="en-US" dirty="0"/>
              <a:t>偽警告に従ってしまうとどうなるか。</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この後、偽警告画面の指示に従って、アプリをインストールし、よく確認せずに契約登録してしまうと</a:t>
            </a:r>
            <a:r>
              <a:rPr kumimoji="1" lang="ja-JP" altLang="en-US" dirty="0" err="1"/>
              <a:t>、、、</a:t>
            </a:r>
            <a:endParaRPr kumimoji="1" lang="en-US" altLang="ja-JP" dirty="0"/>
          </a:p>
          <a:p>
            <a:r>
              <a:rPr kumimoji="1" lang="ja-JP" altLang="en-US" dirty="0"/>
              <a:t>利用料金が請求されるようなケースもあります。</a:t>
            </a:r>
            <a:endParaRPr kumimoji="1" lang="en-US" altLang="ja-JP" dirty="0"/>
          </a:p>
          <a:p>
            <a:r>
              <a:rPr kumimoji="1" lang="ja-JP" altLang="en-US" dirty="0"/>
              <a:t>アプリのインストール画面をよくみると、「自動更新」「トライアル期間がすぎると有料である」などの</a:t>
            </a:r>
            <a:endParaRPr kumimoji="1" lang="en-US" altLang="ja-JP" dirty="0"/>
          </a:p>
          <a:p>
            <a:r>
              <a:rPr kumimoji="1" lang="ja-JP" altLang="en-US" dirty="0"/>
              <a:t>記載があるのですが、それに気づかないことも多いようですね。</a:t>
            </a:r>
          </a:p>
        </p:txBody>
      </p:sp>
    </p:spTree>
    <p:extLst>
      <p:ext uri="{BB962C8B-B14F-4D97-AF65-F5344CB8AC3E}">
        <p14:creationId xmlns:p14="http://schemas.microsoft.com/office/powerpoint/2010/main" val="2893587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対処法として覚えておくこと　パソコンと同じ</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今日からみなさんはスマートフォンの「偽警告」を見破ることができると思います。</a:t>
            </a:r>
            <a:endParaRPr kumimoji="1" lang="en-US" altLang="ja-JP" dirty="0"/>
          </a:p>
          <a:p>
            <a:r>
              <a:rPr kumimoji="1" lang="ja-JP" altLang="en-US" dirty="0"/>
              <a:t>そしてその対処法も先ほどと同じです。</a:t>
            </a:r>
            <a:endParaRPr kumimoji="1" lang="en-US" altLang="ja-JP" dirty="0"/>
          </a:p>
          <a:p>
            <a:endParaRPr kumimoji="1" lang="en-US" altLang="ja-JP" dirty="0"/>
          </a:p>
          <a:p>
            <a:r>
              <a:rPr kumimoji="1" lang="ja-JP" altLang="en-US" dirty="0"/>
              <a:t>「落ち着いて」ブラウザを閉じる、これだけは覚えておきましょう。</a:t>
            </a:r>
            <a:endParaRPr kumimoji="1" lang="en-US" altLang="ja-JP" dirty="0"/>
          </a:p>
          <a:p>
            <a:r>
              <a:rPr kumimoji="1" lang="ja-JP" altLang="en-US" dirty="0"/>
              <a:t>スマートフォンで動くブラウザは「</a:t>
            </a:r>
            <a:r>
              <a:rPr kumimoji="1" lang="en-US" altLang="ja-JP" dirty="0"/>
              <a:t>Chrome</a:t>
            </a:r>
            <a:r>
              <a:rPr kumimoji="1" lang="ja-JP" altLang="en-US" dirty="0"/>
              <a:t>」「</a:t>
            </a:r>
            <a:r>
              <a:rPr kumimoji="1" lang="en-US" altLang="ja-JP" dirty="0"/>
              <a:t>Safari</a:t>
            </a:r>
            <a:r>
              <a:rPr kumimoji="1" lang="ja-JP" altLang="en-US" dirty="0"/>
              <a:t>」などがあります。</a:t>
            </a:r>
            <a:endParaRPr kumimoji="1" lang="en-US" altLang="ja-JP" dirty="0"/>
          </a:p>
          <a:p>
            <a:r>
              <a:rPr kumimoji="1" lang="ja-JP" altLang="en-US" dirty="0"/>
              <a:t>閲覧履歴も削除すると良いでしょう。</a:t>
            </a:r>
            <a:endParaRPr kumimoji="1" lang="en-US" altLang="ja-JP" dirty="0"/>
          </a:p>
          <a:p>
            <a:r>
              <a:rPr kumimoji="1" lang="ja-JP" altLang="en-US" dirty="0"/>
              <a:t>では最後に動画の続きをご覧ください。</a:t>
            </a:r>
            <a:endParaRPr kumimoji="1" lang="en-US" altLang="ja-JP" dirty="0"/>
          </a:p>
          <a:p>
            <a:endParaRPr kumimoji="1" lang="ja-JP" altLang="en-US" dirty="0"/>
          </a:p>
        </p:txBody>
      </p:sp>
    </p:spTree>
    <p:extLst>
      <p:ext uri="{BB962C8B-B14F-4D97-AF65-F5344CB8AC3E}">
        <p14:creationId xmlns:p14="http://schemas.microsoft.com/office/powerpoint/2010/main" val="26782724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en-US" altLang="ja-JP" dirty="0"/>
              <a:t>IPA</a:t>
            </a:r>
            <a:r>
              <a:rPr kumimoji="1" lang="ja-JP" altLang="en-US" dirty="0"/>
              <a:t>偽警告啓発動画を視聴　まとめ</a:t>
            </a:r>
            <a:endParaRPr kumimoji="1" lang="en-US" altLang="ja-JP" dirty="0"/>
          </a:p>
          <a:p>
            <a:r>
              <a:rPr kumimoji="1" lang="ja-JP" altLang="en-US" dirty="0"/>
              <a:t>動画</a:t>
            </a:r>
            <a:r>
              <a:rPr kumimoji="1" lang="en-US" altLang="ja-JP" dirty="0"/>
              <a:t>53</a:t>
            </a:r>
            <a:r>
              <a:rPr kumimoji="1" lang="ja-JP" altLang="en-US" dirty="0"/>
              <a:t>秒</a:t>
            </a:r>
          </a:p>
          <a:p>
            <a:endParaRPr kumimoji="1" lang="ja-JP" altLang="en-US" dirty="0"/>
          </a:p>
          <a:p>
            <a:r>
              <a:rPr kumimoji="1" lang="en-US" altLang="ja-JP" dirty="0"/>
              <a:t>《</a:t>
            </a:r>
            <a:r>
              <a:rPr kumimoji="1" lang="ja-JP" altLang="en-US" dirty="0"/>
              <a:t>講師のセリフ例</a:t>
            </a:r>
            <a:r>
              <a:rPr kumimoji="1" lang="en-US" altLang="ja-JP" dirty="0"/>
              <a:t>》</a:t>
            </a:r>
          </a:p>
          <a:p>
            <a:r>
              <a:rPr kumimoji="1" lang="en-US" altLang="ja-JP" dirty="0"/>
              <a:t>※</a:t>
            </a:r>
            <a:r>
              <a:rPr kumimoji="1" lang="ja-JP" altLang="en-US" dirty="0"/>
              <a:t>動画視聴後</a:t>
            </a:r>
            <a:endParaRPr kumimoji="1" lang="en-US" altLang="ja-JP" dirty="0"/>
          </a:p>
          <a:p>
            <a:r>
              <a:rPr kumimoji="1" lang="ja-JP" altLang="en-US" dirty="0"/>
              <a:t>私たちひとりひとりがセキュリティの意識を持ち、「あわてずに」「冷静」になることが大事なんですね。</a:t>
            </a:r>
          </a:p>
          <a:p>
            <a:endParaRPr kumimoji="1" lang="ja-JP" altLang="en-US" dirty="0"/>
          </a:p>
          <a:p>
            <a:r>
              <a:rPr kumimoji="1" lang="ja-JP" altLang="en-US" dirty="0"/>
              <a:t>その警告メッセージ、信じて大丈夫？ ブラウザの“偽警告”にご用心！</a:t>
            </a:r>
          </a:p>
          <a:p>
            <a:r>
              <a:rPr kumimoji="1" lang="ja-JP" altLang="en-US" dirty="0"/>
              <a:t>全編　</a:t>
            </a:r>
            <a:r>
              <a:rPr kumimoji="1" lang="en-US" altLang="ja-JP" dirty="0"/>
              <a:t>https://www.youtube.com/watch?v=sm1UMc97zRc</a:t>
            </a:r>
          </a:p>
        </p:txBody>
      </p:sp>
    </p:spTree>
    <p:extLst>
      <p:ext uri="{BB962C8B-B14F-4D97-AF65-F5344CB8AC3E}">
        <p14:creationId xmlns:p14="http://schemas.microsoft.com/office/powerpoint/2010/main" val="13634654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スライドどおり</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みなさんには今日、偽警告という脅威を知っていただきました。</a:t>
            </a:r>
            <a:endParaRPr kumimoji="1" lang="en-US" altLang="ja-JP" dirty="0"/>
          </a:p>
          <a:p>
            <a:r>
              <a:rPr kumimoji="1" lang="ja-JP" altLang="en-US" dirty="0"/>
              <a:t>今後も新しい手口が出てくる可能性はありますが、本物かウソか落ち着いて確認しましょう。</a:t>
            </a:r>
          </a:p>
        </p:txBody>
      </p:sp>
    </p:spTree>
    <p:extLst>
      <p:ext uri="{BB962C8B-B14F-4D97-AF65-F5344CB8AC3E}">
        <p14:creationId xmlns:p14="http://schemas.microsoft.com/office/powerpoint/2010/main" val="22856659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スライドどおり</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また動画にでてきた「遠隔操作ソフト」や「ウイルス対策ソフト」などを安易にインストールしないようにしてください。ダウンロードサイトに書かれている規約などを確認する習慣を付けましょう。</a:t>
            </a:r>
          </a:p>
        </p:txBody>
      </p:sp>
    </p:spTree>
    <p:extLst>
      <p:ext uri="{BB962C8B-B14F-4D97-AF65-F5344CB8AC3E}">
        <p14:creationId xmlns:p14="http://schemas.microsoft.com/office/powerpoint/2010/main" val="29423056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被害にあった場合には</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もし</a:t>
            </a:r>
            <a:r>
              <a:rPr kumimoji="1" lang="ja-JP" altLang="en-US"/>
              <a:t>被害にあった場合</a:t>
            </a:r>
            <a:r>
              <a:rPr kumimoji="1" lang="ja-JP" altLang="en-US" dirty="0"/>
              <a:t>には、</a:t>
            </a:r>
            <a:endParaRPr kumimoji="1" lang="en-US" altLang="ja-JP" dirty="0"/>
          </a:p>
          <a:p>
            <a:r>
              <a:rPr kumimoji="1" lang="ja-JP" altLang="en-US" dirty="0"/>
              <a:t>アプリのアンインストール</a:t>
            </a:r>
          </a:p>
          <a:p>
            <a:r>
              <a:rPr kumimoji="1" lang="ja-JP" altLang="en-US" dirty="0"/>
              <a:t>消費者相談窓口への相談</a:t>
            </a:r>
          </a:p>
          <a:p>
            <a:r>
              <a:rPr kumimoji="1" lang="ja-JP" altLang="en-US" dirty="0"/>
              <a:t>クレジットカード会社にも連絡</a:t>
            </a:r>
            <a:endParaRPr kumimoji="1" lang="en-US" altLang="ja-JP" dirty="0"/>
          </a:p>
          <a:p>
            <a:r>
              <a:rPr kumimoji="1" lang="ja-JP" altLang="en-US" dirty="0"/>
              <a:t>などの対処法があります。一人で悩まないでかならず相談するようにしてください。</a:t>
            </a:r>
          </a:p>
          <a:p>
            <a:endParaRPr kumimoji="1" lang="ja-JP" altLang="en-US" dirty="0"/>
          </a:p>
        </p:txBody>
      </p:sp>
    </p:spTree>
    <p:extLst>
      <p:ext uri="{BB962C8B-B14F-4D97-AF65-F5344CB8AC3E}">
        <p14:creationId xmlns:p14="http://schemas.microsoft.com/office/powerpoint/2010/main" val="3027578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603873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a:t>
            </a:r>
            <a:r>
              <a:rPr kumimoji="1" lang="ja-JP" altLang="en-US" dirty="0"/>
              <a:t>使用時は非表示</a:t>
            </a:r>
          </a:p>
          <a:p>
            <a:endParaRPr kumimoji="1" lang="ja-JP" altLang="en-US" dirty="0"/>
          </a:p>
        </p:txBody>
      </p:sp>
    </p:spTree>
    <p:extLst>
      <p:ext uri="{BB962C8B-B14F-4D97-AF65-F5344CB8AC3E}">
        <p14:creationId xmlns:p14="http://schemas.microsoft.com/office/powerpoint/2010/main" val="3719976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en-US" altLang="ja-JP" dirty="0"/>
              <a:t>IPA</a:t>
            </a:r>
            <a:r>
              <a:rPr kumimoji="1" lang="ja-JP" altLang="en-US" dirty="0"/>
              <a:t>偽警告啓発動画の視聴の導入　</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まずはみなさんに見ていただきたい動画があります。</a:t>
            </a:r>
            <a:endParaRPr kumimoji="1" lang="en-US" altLang="ja-JP" dirty="0"/>
          </a:p>
          <a:p>
            <a:r>
              <a:rPr kumimoji="1" lang="en-US" altLang="ja-JP" dirty="0"/>
              <a:t>※</a:t>
            </a:r>
            <a:r>
              <a:rPr kumimoji="1" lang="ja-JP" altLang="en-US" dirty="0"/>
              <a:t>次のスライドに行くと、自動で動画がはじまります。</a:t>
            </a:r>
            <a:endParaRPr kumimoji="1" lang="en-US" altLang="ja-JP" dirty="0"/>
          </a:p>
        </p:txBody>
      </p:sp>
    </p:spTree>
    <p:extLst>
      <p:ext uri="{BB962C8B-B14F-4D97-AF65-F5344CB8AC3E}">
        <p14:creationId xmlns:p14="http://schemas.microsoft.com/office/powerpoint/2010/main" val="4260756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en-US" altLang="ja-JP" dirty="0"/>
              <a:t>IPA</a:t>
            </a:r>
            <a:r>
              <a:rPr kumimoji="1" lang="ja-JP" altLang="en-US" dirty="0"/>
              <a:t>偽警告啓発動画を視聴　</a:t>
            </a:r>
            <a:endParaRPr kumimoji="1" lang="en-US" altLang="ja-JP" dirty="0"/>
          </a:p>
          <a:p>
            <a:r>
              <a:rPr kumimoji="1" lang="en-US" altLang="ja-JP" dirty="0"/>
              <a:t>2</a:t>
            </a:r>
            <a:r>
              <a:rPr kumimoji="1" lang="ja-JP" altLang="en-US" dirty="0"/>
              <a:t>分</a:t>
            </a:r>
            <a:r>
              <a:rPr kumimoji="1" lang="en-US" altLang="ja-JP" dirty="0"/>
              <a:t>32</a:t>
            </a:r>
            <a:r>
              <a:rPr kumimoji="1" lang="ja-JP" altLang="en-US" dirty="0"/>
              <a:t>秒</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（動画視聴後）</a:t>
            </a:r>
            <a:endParaRPr kumimoji="1" lang="en-US" altLang="ja-JP" dirty="0"/>
          </a:p>
          <a:p>
            <a:r>
              <a:rPr kumimoji="1" lang="ja-JP" altLang="en-US" dirty="0"/>
              <a:t>みなさん、またはみなさんのまわりでこのような経験がありますか？</a:t>
            </a:r>
            <a:endParaRPr kumimoji="1" lang="en-US" altLang="ja-JP" dirty="0"/>
          </a:p>
          <a:p>
            <a:endParaRPr kumimoji="1" lang="en-US" altLang="ja-JP" dirty="0"/>
          </a:p>
          <a:p>
            <a:r>
              <a:rPr kumimoji="1" lang="ja-JP" altLang="en-US" dirty="0"/>
              <a:t>参加者に確認</a:t>
            </a:r>
            <a:endParaRPr kumimoji="1" lang="en-US" altLang="ja-JP" dirty="0"/>
          </a:p>
          <a:p>
            <a:endParaRPr kumimoji="1" lang="en-US" altLang="ja-JP" dirty="0"/>
          </a:p>
          <a:p>
            <a:r>
              <a:rPr kumimoji="1" lang="ja-JP" altLang="en-US" dirty="0"/>
              <a:t>その警告メッセージ、信じて大丈夫？ ブラウザの“偽警告”にご用心！</a:t>
            </a:r>
            <a:endParaRPr kumimoji="1" lang="en-US" altLang="ja-JP" dirty="0"/>
          </a:p>
          <a:p>
            <a:r>
              <a:rPr kumimoji="1" lang="ja-JP" altLang="en-US" dirty="0"/>
              <a:t>全編　</a:t>
            </a:r>
            <a:r>
              <a:rPr kumimoji="1" lang="en-US" altLang="ja-JP" dirty="0"/>
              <a:t>https://www.youtube.com/watch?v=sm1UMc97zRc</a:t>
            </a:r>
          </a:p>
        </p:txBody>
      </p:sp>
    </p:spTree>
    <p:extLst>
      <p:ext uri="{BB962C8B-B14F-4D97-AF65-F5344CB8AC3E}">
        <p14:creationId xmlns:p14="http://schemas.microsoft.com/office/powerpoint/2010/main" val="3352912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ブラウザ上の偽警告の存在</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さて、今の動画にでてきました「ブラウザ上の偽警告」</a:t>
            </a:r>
            <a:endParaRPr kumimoji="1" lang="en-US" altLang="ja-JP" dirty="0"/>
          </a:p>
          <a:p>
            <a:r>
              <a:rPr kumimoji="1" lang="ja-JP" altLang="en-US" dirty="0"/>
              <a:t>ですが、ご経験のある方はいらっしゃいますでしょうか？</a:t>
            </a:r>
            <a:endParaRPr kumimoji="1" lang="en-US" altLang="ja-JP" dirty="0"/>
          </a:p>
          <a:p>
            <a:endParaRPr kumimoji="1" lang="ja-JP" altLang="en-US" dirty="0"/>
          </a:p>
          <a:p>
            <a:r>
              <a:rPr kumimoji="1" lang="en-US" altLang="ja-JP" dirty="0"/>
              <a:t>※</a:t>
            </a:r>
            <a:r>
              <a:rPr kumimoji="1" lang="ja-JP" altLang="en-US" dirty="0"/>
              <a:t>この後、発言を促してもよい。</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r>
              <a:rPr kumimoji="1" lang="ja-JP" altLang="en-US" dirty="0"/>
              <a:t>上記動画の</a:t>
            </a:r>
            <a:r>
              <a:rPr kumimoji="1" lang="en-US" altLang="ja-JP" dirty="0"/>
              <a:t>0:15</a:t>
            </a:r>
            <a:r>
              <a:rPr kumimoji="1" lang="ja-JP" altLang="en-US" dirty="0"/>
              <a:t>スクリーンショット</a:t>
            </a:r>
          </a:p>
          <a:p>
            <a:endParaRPr kumimoji="1" lang="ja-JP" altLang="en-US" dirty="0"/>
          </a:p>
          <a:p>
            <a:endParaRPr kumimoji="1" lang="ja-JP" altLang="en-US" dirty="0"/>
          </a:p>
        </p:txBody>
      </p:sp>
    </p:spTree>
    <p:extLst>
      <p:ext uri="{BB962C8B-B14F-4D97-AF65-F5344CB8AC3E}">
        <p14:creationId xmlns:p14="http://schemas.microsoft.com/office/powerpoint/2010/main" val="42616492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偽警告の特徴</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偽警告とは、インターネット閲覧中に、突然「ウイルスに感染しています」等の偽の警告画面を表示し、不要なソフトウェアをインストールするように誘導したり、サポート窓口を装って電話を掛けさせ、サポート契約を結ばせたりすることで金銭を騙し取るインターネット詐欺などの手法です。</a:t>
            </a:r>
            <a:endParaRPr kumimoji="1" lang="en-US" altLang="ja-JP" dirty="0"/>
          </a:p>
          <a:p>
            <a:r>
              <a:rPr kumimoji="1" lang="ja-JP" altLang="en-US" dirty="0"/>
              <a:t>偽警告の特徴として、私たちの不安をあおるような内容が並びます。</a:t>
            </a:r>
            <a:endParaRPr kumimoji="1" lang="en-US" altLang="ja-JP" dirty="0"/>
          </a:p>
          <a:p>
            <a:r>
              <a:rPr kumimoji="1" lang="ja-JP" altLang="en-US" dirty="0"/>
              <a:t>警告音、ウイルス感染、情報漏洩など緊急の対処が必要な気持ちにさせます。</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r>
              <a:rPr kumimoji="1" lang="ja-JP" altLang="en-US" dirty="0"/>
              <a:t>上記動画の</a:t>
            </a:r>
            <a:r>
              <a:rPr kumimoji="1" lang="en-US" altLang="ja-JP" dirty="0"/>
              <a:t>6:28</a:t>
            </a:r>
            <a:r>
              <a:rPr kumimoji="1" lang="ja-JP" altLang="en-US" dirty="0"/>
              <a:t>スクリーンショット</a:t>
            </a:r>
          </a:p>
          <a:p>
            <a:endParaRPr kumimoji="1" lang="ja-JP" altLang="en-US" dirty="0"/>
          </a:p>
        </p:txBody>
      </p:sp>
    </p:spTree>
    <p:extLst>
      <p:ext uri="{BB962C8B-B14F-4D97-AF65-F5344CB8AC3E}">
        <p14:creationId xmlns:p14="http://schemas.microsoft.com/office/powerpoint/2010/main" val="21069516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偽警告の特徴　企業ロゴ</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最近ではより手口が巧妙になり、相手を信用させるために、実在の企業のロゴが使われているケースなどもありました。</a:t>
            </a:r>
            <a:endParaRPr kumimoji="1" lang="en-US" altLang="ja-JP" dirty="0"/>
          </a:p>
          <a:p>
            <a:r>
              <a:rPr kumimoji="1" lang="ja-JP" altLang="en-US" dirty="0"/>
              <a:t>このようなロゴを見ると、つい信用してしまう気持ちも分かりますね。</a:t>
            </a:r>
            <a:endParaRPr kumimoji="1" lang="en-US" altLang="ja-JP" dirty="0"/>
          </a:p>
          <a:p>
            <a:endParaRPr kumimoji="1" lang="en-US" altLang="ja-JP" dirty="0"/>
          </a:p>
          <a:p>
            <a:r>
              <a:rPr kumimoji="1" lang="en-US" altLang="ja-JP" dirty="0"/>
              <a:t>【</a:t>
            </a:r>
            <a:r>
              <a:rPr kumimoji="1" lang="ja-JP" altLang="en-US" dirty="0"/>
              <a:t>参考・画像引用</a:t>
            </a:r>
            <a:r>
              <a:rPr kumimoji="1" lang="en-US" altLang="ja-JP" dirty="0"/>
              <a:t>】</a:t>
            </a:r>
          </a:p>
          <a:p>
            <a:r>
              <a:rPr kumimoji="1" lang="en-US" altLang="ja-JP" dirty="0"/>
              <a:t>IPA</a:t>
            </a:r>
            <a:r>
              <a:rPr kumimoji="1" lang="ja-JP" altLang="en-US" dirty="0"/>
              <a:t>「安心相談窓口だより」</a:t>
            </a:r>
            <a:r>
              <a:rPr kumimoji="1" lang="en-US" altLang="ja-JP" dirty="0"/>
              <a:t> https://www.ipa.go.jp/security/anshin/attention/2018/mgdayori20180718.html (</a:t>
            </a:r>
            <a:r>
              <a:rPr kumimoji="1" lang="ja-JP" altLang="en-US" dirty="0"/>
              <a:t>公開 </a:t>
            </a:r>
            <a:r>
              <a:rPr kumimoji="1" lang="en-US" altLang="ja-JP" dirty="0"/>
              <a:t>2018</a:t>
            </a:r>
            <a:r>
              <a:rPr kumimoji="1" lang="ja-JP" altLang="en-US" dirty="0"/>
              <a:t>年</a:t>
            </a:r>
            <a:r>
              <a:rPr kumimoji="1" lang="en-US" altLang="ja-JP" dirty="0"/>
              <a:t>7</a:t>
            </a:r>
            <a:r>
              <a:rPr kumimoji="1" lang="ja-JP" altLang="en-US" dirty="0"/>
              <a:t>月</a:t>
            </a:r>
            <a:r>
              <a:rPr kumimoji="1" lang="en-US" altLang="ja-JP" dirty="0"/>
              <a:t>18</a:t>
            </a:r>
            <a:r>
              <a:rPr kumimoji="1" lang="ja-JP" altLang="en-US" dirty="0"/>
              <a:t>日</a:t>
            </a:r>
            <a:r>
              <a:rPr kumimoji="1" lang="en-US" altLang="ja-JP" dirty="0"/>
              <a:t>)</a:t>
            </a:r>
          </a:p>
          <a:p>
            <a:endParaRPr kumimoji="1" lang="ja-JP" altLang="en-US" dirty="0"/>
          </a:p>
        </p:txBody>
      </p:sp>
    </p:spTree>
    <p:extLst>
      <p:ext uri="{BB962C8B-B14F-4D97-AF65-F5344CB8AC3E}">
        <p14:creationId xmlns:p14="http://schemas.microsoft.com/office/powerpoint/2010/main" val="9752396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7" name="TextBox 9">
            <a:extLst>
              <a:ext uri="{FF2B5EF4-FFF2-40B4-BE49-F238E27FC236}">
                <a16:creationId xmlns:a16="http://schemas.microsoft.com/office/drawing/2014/main" id="{F6AF6725-B4E6-439F-9899-48F706631D94}"/>
              </a:ext>
            </a:extLst>
          </p:cNvPr>
          <p:cNvSpPr txBox="1"/>
          <p:nvPr userDrawn="1"/>
        </p:nvSpPr>
        <p:spPr>
          <a:xfrm>
            <a:off x="249337" y="1937740"/>
            <a:ext cx="7472502" cy="1545038"/>
          </a:xfrm>
          <a:prstGeom prst="rect">
            <a:avLst/>
          </a:prstGeom>
          <a:noFill/>
        </p:spPr>
        <p:txBody>
          <a:bodyPr wrap="square" rtlCol="0">
            <a:spAutoFit/>
          </a:bodyPr>
          <a:lstStyle/>
          <a:p>
            <a:pPr>
              <a:lnSpc>
                <a:spcPct val="80000"/>
              </a:lnSpc>
            </a:pPr>
            <a:r>
              <a:rPr lang="ja-JP" altLang="en-US" sz="4000" dirty="0">
                <a:solidFill>
                  <a:srgbClr val="4472C4">
                    <a:lumMod val="50000"/>
                  </a:srgbClr>
                </a:solidFill>
                <a:latin typeface="HGPSoeiKakugothicUB" pitchFamily="50" charset="-128"/>
                <a:ea typeface="HGPSoeiKakugothicUB" pitchFamily="50" charset="-128"/>
              </a:rPr>
              <a:t>ともに学ぶ。考える。</a:t>
            </a:r>
            <a:endParaRPr lang="en-US" altLang="ja-JP" sz="4000" dirty="0">
              <a:solidFill>
                <a:srgbClr val="4472C4">
                  <a:lumMod val="50000"/>
                </a:srgbClr>
              </a:solidFill>
              <a:latin typeface="HGPSoeiKakugothicUB" pitchFamily="50" charset="-128"/>
              <a:ea typeface="HGPSoeiKakugothicUB" pitchFamily="50" charset="-128"/>
            </a:endParaRPr>
          </a:p>
          <a:p>
            <a:pPr>
              <a:lnSpc>
                <a:spcPct val="80000"/>
              </a:lnSpc>
            </a:pPr>
            <a:endParaRPr lang="en-US" altLang="ja-JP" sz="2400" dirty="0">
              <a:solidFill>
                <a:srgbClr val="4472C4">
                  <a:lumMod val="50000"/>
                </a:srgbClr>
              </a:solidFill>
              <a:latin typeface="HGPSoeiKakugothicUB" pitchFamily="50" charset="-128"/>
              <a:ea typeface="HGPSoeiKakugothicUB" pitchFamily="50" charset="-128"/>
            </a:endParaRPr>
          </a:p>
          <a:p>
            <a:pPr>
              <a:lnSpc>
                <a:spcPct val="80000"/>
              </a:lnSpc>
            </a:pPr>
            <a:r>
              <a:rPr lang="ja-JP" altLang="en-US" sz="5400" dirty="0">
                <a:solidFill>
                  <a:srgbClr val="4472C4">
                    <a:lumMod val="50000"/>
                  </a:srgbClr>
                </a:solidFill>
                <a:effectLst>
                  <a:outerShdw blurRad="38100" dist="38100" dir="2700000" algn="tl">
                    <a:srgbClr val="000000">
                      <a:alpha val="43137"/>
                    </a:srgbClr>
                  </a:outerShdw>
                </a:effectLst>
                <a:latin typeface="HGPSoeiKakugothicUB" pitchFamily="50" charset="-128"/>
                <a:ea typeface="HGPSoeiKakugothicUB" pitchFamily="50" charset="-128"/>
              </a:rPr>
              <a:t>インターネット安全教室</a:t>
            </a:r>
            <a:endParaRPr lang="en-US" sz="5400" dirty="0">
              <a:solidFill>
                <a:srgbClr val="4472C4">
                  <a:lumMod val="50000"/>
                </a:srgbClr>
              </a:solidFill>
              <a:effectLst>
                <a:outerShdw blurRad="38100" dist="38100" dir="2700000" algn="tl">
                  <a:srgbClr val="000000">
                    <a:alpha val="43137"/>
                  </a:srgbClr>
                </a:outerShdw>
              </a:effectLst>
              <a:latin typeface="HGPSoeiKakugothicUB" pitchFamily="50" charset="-128"/>
              <a:ea typeface="HGPSoeiKakugothicUB" pitchFamily="50" charset="-128"/>
            </a:endParaRPr>
          </a:p>
        </p:txBody>
      </p:sp>
      <p:sp>
        <p:nvSpPr>
          <p:cNvPr id="9" name="テキスト ボックス 8">
            <a:extLst>
              <a:ext uri="{FF2B5EF4-FFF2-40B4-BE49-F238E27FC236}">
                <a16:creationId xmlns:a16="http://schemas.microsoft.com/office/drawing/2014/main" id="{AA06CC80-F32E-4BE2-83F4-15BB67BF011C}"/>
              </a:ext>
            </a:extLst>
          </p:cNvPr>
          <p:cNvSpPr txBox="1"/>
          <p:nvPr userDrawn="1"/>
        </p:nvSpPr>
        <p:spPr>
          <a:xfrm>
            <a:off x="249337" y="3683510"/>
            <a:ext cx="8522898" cy="369332"/>
          </a:xfrm>
          <a:prstGeom prst="rect">
            <a:avLst/>
          </a:prstGeom>
          <a:noFill/>
        </p:spPr>
        <p:txBody>
          <a:bodyPr wrap="square" rtlCol="0">
            <a:spAutoFit/>
          </a:bodyPr>
          <a:lstStyle/>
          <a:p>
            <a:r>
              <a:rPr lang="ja-JP" altLang="en-US" dirty="0">
                <a:solidFill>
                  <a:prstClr val="black"/>
                </a:solidFill>
              </a:rPr>
              <a:t>～大人もこどもも一緒に学び、考える。インターネットとのつきあい方～</a:t>
            </a:r>
          </a:p>
        </p:txBody>
      </p:sp>
      <p:pic>
        <p:nvPicPr>
          <p:cNvPr id="10" name="図 9">
            <a:extLst>
              <a:ext uri="{FF2B5EF4-FFF2-40B4-BE49-F238E27FC236}">
                <a16:creationId xmlns:a16="http://schemas.microsoft.com/office/drawing/2014/main" id="{181DD0C4-741F-4A39-A137-F15239F54CD3}"/>
              </a:ext>
            </a:extLst>
          </p:cNvPr>
          <p:cNvPicPr>
            <a:picLocks noChangeAspect="1"/>
          </p:cNvPicPr>
          <p:nvPr userDrawn="1"/>
        </p:nvPicPr>
        <p:blipFill>
          <a:blip r:embed="rId2"/>
          <a:stretch>
            <a:fillRect/>
          </a:stretch>
        </p:blipFill>
        <p:spPr>
          <a:xfrm>
            <a:off x="4858555" y="4927679"/>
            <a:ext cx="3913680" cy="1830686"/>
          </a:xfrm>
          <a:prstGeom prst="rect">
            <a:avLst/>
          </a:prstGeom>
        </p:spPr>
      </p:pic>
      <p:pic>
        <p:nvPicPr>
          <p:cNvPr id="11" name="図 10">
            <a:extLst>
              <a:ext uri="{FF2B5EF4-FFF2-40B4-BE49-F238E27FC236}">
                <a16:creationId xmlns:a16="http://schemas.microsoft.com/office/drawing/2014/main" id="{2DA58622-110C-486C-B871-622CC62E3548}"/>
              </a:ext>
            </a:extLst>
          </p:cNvPr>
          <p:cNvPicPr>
            <a:picLocks noChangeAspect="1"/>
          </p:cNvPicPr>
          <p:nvPr userDrawn="1"/>
        </p:nvPicPr>
        <p:blipFill>
          <a:blip r:embed="rId3"/>
          <a:stretch>
            <a:fillRect/>
          </a:stretch>
        </p:blipFill>
        <p:spPr>
          <a:xfrm flipH="1">
            <a:off x="352425" y="550676"/>
            <a:ext cx="2219325" cy="1115760"/>
          </a:xfrm>
          <a:prstGeom prst="rect">
            <a:avLst/>
          </a:prstGeom>
        </p:spPr>
      </p:pic>
    </p:spTree>
    <p:extLst>
      <p:ext uri="{BB962C8B-B14F-4D97-AF65-F5344CB8AC3E}">
        <p14:creationId xmlns:p14="http://schemas.microsoft.com/office/powerpoint/2010/main" val="26061129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10" name="スライド番号プレースホルダー 9"/>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069467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9" name="スライド番号プレースホルダー 8"/>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1781077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9" name="スライド番号プレースホルダー 8"/>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8708666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6_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8" name="スライド番号プレースホルダー 7"/>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3679477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1_ユーザー設定レイアウト">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1"/>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88218" y="4895378"/>
            <a:ext cx="5670816" cy="18013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テキスト ボックス 6"/>
          <p:cNvSpPr txBox="1"/>
          <p:nvPr userDrawn="1"/>
        </p:nvSpPr>
        <p:spPr>
          <a:xfrm>
            <a:off x="2003611" y="447677"/>
            <a:ext cx="5245976" cy="1015663"/>
          </a:xfrm>
          <a:prstGeom prst="rect">
            <a:avLst/>
          </a:prstGeom>
          <a:noFill/>
        </p:spPr>
        <p:txBody>
          <a:bodyPr wrap="square" rtlCol="0">
            <a:spAutoFit/>
          </a:bodyPr>
          <a:lstStyle/>
          <a:p>
            <a:pPr algn="ctr"/>
            <a:r>
              <a:rPr kumimoji="1" lang="ja-JP" altLang="en-US" sz="6000" b="1" dirty="0"/>
              <a:t>まとめ</a:t>
            </a:r>
          </a:p>
        </p:txBody>
      </p:sp>
    </p:spTree>
    <p:extLst>
      <p:ext uri="{BB962C8B-B14F-4D97-AF65-F5344CB8AC3E}">
        <p14:creationId xmlns:p14="http://schemas.microsoft.com/office/powerpoint/2010/main" val="26378892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1794" y="369701"/>
            <a:ext cx="987588" cy="12117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marL="0" indent="0">
              <a:buNone/>
              <a:defRPr sz="3600"/>
            </a:lvl1pPr>
            <a:lvl2pPr marL="457200" indent="0">
              <a:buNone/>
              <a:defRPr/>
            </a:lvl2pPr>
            <a:lvl3pPr marL="914400" indent="0">
              <a:buNone/>
              <a:defRPr/>
            </a:lvl3pPr>
            <a:lvl4pPr marL="1371600" indent="0">
              <a:buNone/>
              <a:defRPr/>
            </a:lvl4pPr>
            <a:lvl5pPr marL="1828800" indent="0">
              <a:buNone/>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7" name="タイトル 1"/>
          <p:cNvSpPr>
            <a:spLocks noGrp="1"/>
          </p:cNvSpPr>
          <p:nvPr>
            <p:ph type="title"/>
          </p:nvPr>
        </p:nvSpPr>
        <p:spPr>
          <a:xfrm>
            <a:off x="1109382" y="450475"/>
            <a:ext cx="7958418" cy="703823"/>
          </a:xfrm>
        </p:spPr>
        <p:txBody>
          <a:bodyPr>
            <a:noAutofit/>
          </a:bodyPr>
          <a:lstStyle>
            <a:lvl1pPr>
              <a:defRPr sz="4400" b="1">
                <a:latin typeface="+mj-ea"/>
                <a:ea typeface="+mj-ea"/>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330653585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ユーザー設定レイアウト">
    <p:spTree>
      <p:nvGrpSpPr>
        <p:cNvPr id="1" name=""/>
        <p:cNvGrpSpPr/>
        <p:nvPr/>
      </p:nvGrpSpPr>
      <p:grpSpPr>
        <a:xfrm>
          <a:off x="0" y="0"/>
          <a:ext cx="0" cy="0"/>
          <a:chOff x="0" y="0"/>
          <a:chExt cx="0" cy="0"/>
        </a:xfrm>
      </p:grpSpPr>
      <p:sp>
        <p:nvSpPr>
          <p:cNvPr id="11" name="テキスト ボックス 10"/>
          <p:cNvSpPr txBox="1">
            <a:spLocks/>
          </p:cNvSpPr>
          <p:nvPr userDrawn="1"/>
        </p:nvSpPr>
        <p:spPr>
          <a:xfrm>
            <a:off x="0" y="0"/>
            <a:ext cx="9144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606798 w 9144000"/>
              <a:gd name="connsiteY5" fmla="*/ 729000 h 6858000"/>
              <a:gd name="connsiteX6" fmla="*/ 606798 w 9144000"/>
              <a:gd name="connsiteY6" fmla="*/ 6129000 h 6858000"/>
              <a:gd name="connsiteX7" fmla="*/ 8537201 w 9144000"/>
              <a:gd name="connsiteY7" fmla="*/ 6129000 h 6858000"/>
              <a:gd name="connsiteX8" fmla="*/ 8537201 w 9144000"/>
              <a:gd name="connsiteY8" fmla="*/ 729000 h 6858000"/>
              <a:gd name="connsiteX9" fmla="*/ 606798 w 9144000"/>
              <a:gd name="connsiteY9" fmla="*/ 729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606798" y="729000"/>
                </a:moveTo>
                <a:lnTo>
                  <a:pt x="606798" y="6129000"/>
                </a:lnTo>
                <a:lnTo>
                  <a:pt x="8537201" y="6129000"/>
                </a:lnTo>
                <a:lnTo>
                  <a:pt x="8537201" y="729000"/>
                </a:lnTo>
                <a:lnTo>
                  <a:pt x="606798" y="729000"/>
                </a:lnTo>
                <a:close/>
              </a:path>
            </a:pathLst>
          </a:custGeom>
          <a:solidFill>
            <a:srgbClr val="ED7D31"/>
          </a:solidFill>
          <a:ln w="76200">
            <a:solidFill>
              <a:srgbClr val="ED7D31"/>
            </a:solidFill>
          </a:ln>
        </p:spPr>
        <p:txBody>
          <a:bodyPr vert="horz" wrap="square" lIns="91440" tIns="45720" rIns="91440" bIns="45720" rtlCol="0" anchor="ctr">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endParaRPr lang="ja-JP" altLang="en-US" dirty="0"/>
          </a:p>
        </p:txBody>
      </p:sp>
      <p:sp>
        <p:nvSpPr>
          <p:cNvPr id="2" name="タイトル 1"/>
          <p:cNvSpPr>
            <a:spLocks noGrp="1"/>
          </p:cNvSpPr>
          <p:nvPr>
            <p:ph type="title"/>
          </p:nvPr>
        </p:nvSpPr>
        <p:spPr>
          <a:xfrm>
            <a:off x="606798" y="799434"/>
            <a:ext cx="7930403" cy="5314149"/>
          </a:xfrm>
          <a:noFill/>
          <a:ln w="76200">
            <a:noFill/>
          </a:ln>
        </p:spPr>
        <p:txBody>
          <a:bodyPr>
            <a:normAutofit/>
          </a:bodyPr>
          <a:lstStyle>
            <a:lvl1pPr algn="ctr">
              <a:defRPr sz="6000"/>
            </a:lvl1pPr>
          </a:lstStyle>
          <a:p>
            <a:r>
              <a:rPr kumimoji="1" lang="ja-JP" altLang="en-US" dirty="0"/>
              <a:t>マスター タイトルの書式設定</a:t>
            </a:r>
          </a:p>
        </p:txBody>
      </p:sp>
      <p:pic>
        <p:nvPicPr>
          <p:cNvPr id="9" name="図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338309" y="4799328"/>
            <a:ext cx="2407282" cy="1357685"/>
          </a:xfrm>
          <a:prstGeom prst="rect">
            <a:avLst/>
          </a:prstGeom>
        </p:spPr>
      </p:pic>
      <p:pic>
        <p:nvPicPr>
          <p:cNvPr id="13" name="図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1051" y="6228051"/>
            <a:ext cx="915198" cy="515481"/>
          </a:xfrm>
          <a:prstGeom prst="rect">
            <a:avLst/>
          </a:prstGeom>
        </p:spPr>
      </p:pic>
      <p:pic>
        <p:nvPicPr>
          <p:cNvPr id="14" name="図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28650" y="4825531"/>
            <a:ext cx="3232150" cy="1345286"/>
          </a:xfrm>
          <a:prstGeom prst="rect">
            <a:avLst/>
          </a:prstGeom>
        </p:spPr>
      </p:pic>
      <p:sp>
        <p:nvSpPr>
          <p:cNvPr id="16" name="Content Placeholder 2"/>
          <p:cNvSpPr>
            <a:spLocks noGrp="1"/>
          </p:cNvSpPr>
          <p:nvPr>
            <p:ph sz="half" idx="1"/>
          </p:nvPr>
        </p:nvSpPr>
        <p:spPr>
          <a:xfrm>
            <a:off x="4557485" y="6142499"/>
            <a:ext cx="4619918" cy="748620"/>
          </a:xfrm>
        </p:spPr>
        <p:txBody>
          <a:bodyPr anchor="ctr">
            <a:noAutofit/>
          </a:bodyPr>
          <a:lstStyle>
            <a:lvl1pPr marL="0" indent="0" algn="ctr">
              <a:buNone/>
              <a:defRPr sz="2800"/>
            </a:lvl1pPr>
          </a:lstStyle>
          <a:p>
            <a:pPr lvl="0"/>
            <a:r>
              <a:rPr lang="ja-JP" altLang="en-US" dirty="0"/>
              <a:t>マスター テキストの書式設定</a:t>
            </a:r>
            <a:endParaRPr lang="en-US" dirty="0"/>
          </a:p>
        </p:txBody>
      </p:sp>
      <p:sp>
        <p:nvSpPr>
          <p:cNvPr id="10" name="テキスト ボックス 9"/>
          <p:cNvSpPr txBox="1"/>
          <p:nvPr userDrawn="1"/>
        </p:nvSpPr>
        <p:spPr>
          <a:xfrm>
            <a:off x="1086249" y="6241932"/>
            <a:ext cx="2639683"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安全教室指導用教材</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mn-lt"/>
                <a:ea typeface="+mn-ea"/>
                <a:cs typeface="+mn-cs"/>
              </a:rPr>
              <a:t>ver.2.3_20230428</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prstClr val="black">
                    <a:tint val="75000"/>
                  </a:prstClr>
                </a:solidFill>
              </a:rPr>
              <a:t>©2023 IPA</a:t>
            </a:r>
          </a:p>
        </p:txBody>
      </p:sp>
    </p:spTree>
    <p:extLst>
      <p:ext uri="{BB962C8B-B14F-4D97-AF65-F5344CB8AC3E}">
        <p14:creationId xmlns:p14="http://schemas.microsoft.com/office/powerpoint/2010/main" val="845050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1794" y="369701"/>
            <a:ext cx="987588" cy="12117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1109382" y="457199"/>
            <a:ext cx="7958418" cy="697099"/>
          </a:xfrm>
        </p:spPr>
        <p:txBody>
          <a:bodyPr>
            <a:noAutofit/>
          </a:bodyPr>
          <a:lstStyle>
            <a:lvl1pPr>
              <a:defRPr sz="4400" b="1">
                <a:latin typeface="+mj-ea"/>
                <a:ea typeface="+mj-ea"/>
              </a:defRPr>
            </a:lvl1pPr>
          </a:lstStyle>
          <a:p>
            <a:r>
              <a:rPr kumimoji="1" lang="ja-JP" altLang="en-US" dirty="0"/>
              <a:t>考えてみよう</a:t>
            </a:r>
          </a:p>
        </p:txBody>
      </p:sp>
    </p:spTree>
    <p:extLst>
      <p:ext uri="{BB962C8B-B14F-4D97-AF65-F5344CB8AC3E}">
        <p14:creationId xmlns:p14="http://schemas.microsoft.com/office/powerpoint/2010/main" val="124685664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2"/>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9467" y="434340"/>
            <a:ext cx="1168840" cy="1088899"/>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p:nvPr>
        </p:nvSpPr>
        <p:spPr>
          <a:xfrm>
            <a:off x="215152" y="402240"/>
            <a:ext cx="7958418" cy="784598"/>
          </a:xfrm>
        </p:spPr>
        <p:txBody>
          <a:bodyPr>
            <a:noAutofit/>
          </a:bodyPr>
          <a:lstStyle>
            <a:lvl1pPr>
              <a:defRPr sz="4400" b="1">
                <a:latin typeface="+mj-ea"/>
                <a:ea typeface="+mj-ea"/>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2828027216"/>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440" y="444977"/>
            <a:ext cx="1148335" cy="1077435"/>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1317812" y="444977"/>
            <a:ext cx="7749988" cy="709322"/>
          </a:xfrm>
        </p:spPr>
        <p:txBody>
          <a:bodyPr>
            <a:noAutofit/>
          </a:bodyPr>
          <a:lstStyle>
            <a:lvl1pPr>
              <a:defRPr sz="4400" b="1">
                <a:latin typeface="+mj-ea"/>
                <a:ea typeface="+mj-ea"/>
              </a:defRPr>
            </a:lvl1pPr>
          </a:lstStyle>
          <a:p>
            <a:r>
              <a:rPr kumimoji="1" lang="ja-JP" altLang="en-US" dirty="0"/>
              <a:t>動画をみて考えよう</a:t>
            </a:r>
          </a:p>
        </p:txBody>
      </p:sp>
    </p:spTree>
    <p:extLst>
      <p:ext uri="{BB962C8B-B14F-4D97-AF65-F5344CB8AC3E}">
        <p14:creationId xmlns:p14="http://schemas.microsoft.com/office/powerpoint/2010/main" val="1041905828"/>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6"/>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8776" y="357313"/>
            <a:ext cx="1219531" cy="1165099"/>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396688" y="497541"/>
            <a:ext cx="7723094" cy="632572"/>
          </a:xfrm>
        </p:spPr>
        <p:txBody>
          <a:bodyPr>
            <a:noAutofit/>
          </a:bodyPr>
          <a:lstStyle>
            <a:lvl1pPr>
              <a:defRPr sz="4400" b="1">
                <a:latin typeface="+mj-ea"/>
                <a:ea typeface="+mj-ea"/>
              </a:defRPr>
            </a:lvl1pPr>
          </a:lstStyle>
          <a:p>
            <a:r>
              <a:rPr kumimoji="1" lang="ja-JP" altLang="en-US" dirty="0"/>
              <a:t>ポイント</a:t>
            </a:r>
          </a:p>
        </p:txBody>
      </p:sp>
    </p:spTree>
    <p:extLst>
      <p:ext uri="{BB962C8B-B14F-4D97-AF65-F5344CB8AC3E}">
        <p14:creationId xmlns:p14="http://schemas.microsoft.com/office/powerpoint/2010/main" val="2495049296"/>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ユーザー設定レイアウト">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628650" y="377990"/>
            <a:ext cx="7886700" cy="927848"/>
          </a:xfrm>
        </p:spPr>
        <p:txBody>
          <a:bodyPr>
            <a:noAutofit/>
          </a:bodyPr>
          <a:lstStyle>
            <a:lvl1pPr algn="ctr">
              <a:defRPr sz="6000" b="1"/>
            </a:lvl1pPr>
          </a:lstStyle>
          <a:p>
            <a:r>
              <a:rPr kumimoji="1" lang="ja-JP" altLang="en-US" dirty="0"/>
              <a:t>まとめ</a:t>
            </a:r>
          </a:p>
        </p:txBody>
      </p:sp>
      <p:sp>
        <p:nvSpPr>
          <p:cNvPr id="4" name="スライド番号プレースホルダー 3"/>
          <p:cNvSpPr>
            <a:spLocks noGrp="1"/>
          </p:cNvSpPr>
          <p:nvPr>
            <p:ph type="sldNum" sz="quarter" idx="11"/>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88218" y="4895378"/>
            <a:ext cx="5670816" cy="18013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Tree>
    <p:extLst>
      <p:ext uri="{BB962C8B-B14F-4D97-AF65-F5344CB8AC3E}">
        <p14:creationId xmlns:p14="http://schemas.microsoft.com/office/powerpoint/2010/main" val="305096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a:xfrm>
            <a:off x="6973105" y="6420745"/>
            <a:ext cx="2057400" cy="365125"/>
          </a:xfrm>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172714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10" name="スライド番号プレースホルダー 9"/>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82756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6" name="Slide Number Placeholder 5"/>
          <p:cNvSpPr>
            <a:spLocks noGrp="1"/>
          </p:cNvSpPr>
          <p:nvPr>
            <p:ph type="sldNum" sz="quarter" idx="4"/>
          </p:nvPr>
        </p:nvSpPr>
        <p:spPr>
          <a:xfrm>
            <a:off x="6940907" y="6378407"/>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7" name="正方形/長方形 6"/>
          <p:cNvSpPr/>
          <p:nvPr/>
        </p:nvSpPr>
        <p:spPr>
          <a:xfrm>
            <a:off x="0" y="0"/>
            <a:ext cx="9144000" cy="6858000"/>
          </a:xfrm>
          <a:prstGeom prst="rect">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8" name="図 7"/>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71051" y="6228051"/>
            <a:ext cx="915198" cy="515481"/>
          </a:xfrm>
          <a:prstGeom prst="rect">
            <a:avLst/>
          </a:prstGeom>
        </p:spPr>
      </p:pic>
      <p:sp>
        <p:nvSpPr>
          <p:cNvPr id="9" name="テキスト ボックス 8"/>
          <p:cNvSpPr txBox="1"/>
          <p:nvPr userDrawn="1"/>
        </p:nvSpPr>
        <p:spPr>
          <a:xfrm>
            <a:off x="1041131" y="6250613"/>
            <a:ext cx="2639683"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安全教室指導用教材</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mn-lt"/>
                <a:ea typeface="+mn-ea"/>
                <a:cs typeface="+mn-cs"/>
              </a:rPr>
              <a:t>ver.2.3_20230428</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prstClr val="black">
                    <a:tint val="75000"/>
                  </a:prstClr>
                </a:solidFill>
              </a:rPr>
              <a:t>©2023 IPA</a:t>
            </a:r>
          </a:p>
        </p:txBody>
      </p:sp>
    </p:spTree>
    <p:extLst>
      <p:ext uri="{BB962C8B-B14F-4D97-AF65-F5344CB8AC3E}">
        <p14:creationId xmlns:p14="http://schemas.microsoft.com/office/powerpoint/2010/main" val="359711035"/>
      </p:ext>
    </p:extLst>
  </p:cSld>
  <p:clrMap bg1="lt1" tx1="dk1" bg2="lt2" tx2="dk2" accent1="accent1" accent2="accent2" accent3="accent3" accent4="accent4" accent5="accent5" accent6="accent6" hlink="hlink" folHlink="folHlink"/>
  <p:sldLayoutIdLst>
    <p:sldLayoutId id="2147483973" r:id="rId1"/>
    <p:sldLayoutId id="2147483887" r:id="rId2"/>
    <p:sldLayoutId id="2147483888" r:id="rId3"/>
    <p:sldLayoutId id="2147483890" r:id="rId4"/>
    <p:sldLayoutId id="2147483891" r:id="rId5"/>
    <p:sldLayoutId id="2147483894" r:id="rId6"/>
    <p:sldLayoutId id="2147483901" r:id="rId7"/>
    <p:sldLayoutId id="2147483902" r:id="rId8"/>
    <p:sldLayoutId id="2147483903" r:id="rId9"/>
    <p:sldLayoutId id="2147483904" r:id="rId10"/>
    <p:sldLayoutId id="2147483905" r:id="rId11"/>
    <p:sldLayoutId id="2147483906" r:id="rId12"/>
    <p:sldLayoutId id="2147483969" r:id="rId13"/>
    <p:sldLayoutId id="2147483972" r:id="rId14"/>
    <p:sldLayoutId id="2147483974" r:id="rId15"/>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sm1UMc97zRc"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5.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hyperlink" Target="https://www.ipa.go.jp/security/anshin/attention/2019/mgdayori20190918.html"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hyperlink" Target="https://www.ipa.go.jp/security/anshin/attention/2019/mgdayori20190918.html"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hyperlink" Target="https://www.youtube.com/watch?v=sm1UMc97zRc" TargetMode="External"/><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sm1UMc97zRc" TargetMode="External"/><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hyperlink" Target="https://www.ipa.go.jp/security/anshin/attention/2018/mgdayori20180718.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4662215" y="138998"/>
            <a:ext cx="4481785" cy="369332"/>
          </a:xfrm>
          <a:prstGeom prst="rect">
            <a:avLst/>
          </a:prstGeom>
          <a:noFill/>
        </p:spPr>
        <p:txBody>
          <a:bodyPr wrap="square" rtlCol="0">
            <a:spAutoFit/>
          </a:bodyPr>
          <a:lstStyle/>
          <a:p>
            <a:r>
              <a:rPr lang="en-US" altLang="ja-JP" dirty="0">
                <a:solidFill>
                  <a:prstClr val="black"/>
                </a:solidFill>
              </a:rPr>
              <a:t>【13】</a:t>
            </a:r>
            <a:r>
              <a:rPr lang="ja-JP" altLang="en-US" dirty="0">
                <a:solidFill>
                  <a:prstClr val="black"/>
                </a:solidFill>
              </a:rPr>
              <a:t>知っておきたい情報セキュリティ</a:t>
            </a:r>
          </a:p>
        </p:txBody>
      </p:sp>
    </p:spTree>
    <p:extLst>
      <p:ext uri="{BB962C8B-B14F-4D97-AF65-F5344CB8AC3E}">
        <p14:creationId xmlns:p14="http://schemas.microsoft.com/office/powerpoint/2010/main" val="1402628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sz="half" idx="1"/>
          </p:nvPr>
        </p:nvSpPr>
        <p:spPr>
          <a:xfrm>
            <a:off x="511918" y="1580912"/>
            <a:ext cx="7886701" cy="4351338"/>
          </a:xfrm>
        </p:spPr>
        <p:txBody>
          <a:bodyPr>
            <a:normAutofit/>
          </a:bodyPr>
          <a:lstStyle/>
          <a:p>
            <a:pPr marL="0" indent="0">
              <a:buNone/>
            </a:pPr>
            <a:r>
              <a:rPr lang="ja-JP" altLang="en-US" sz="5400" b="1" u="sng" dirty="0">
                <a:solidFill>
                  <a:prstClr val="black"/>
                </a:solidFill>
                <a:latin typeface="メイリオ"/>
                <a:cs typeface="+mj-cs"/>
              </a:rPr>
              <a:t>電話をかけて</a:t>
            </a:r>
            <a:endParaRPr lang="en-US" altLang="ja-JP" sz="5400" b="1" u="sng" dirty="0">
              <a:solidFill>
                <a:prstClr val="black"/>
              </a:solidFill>
              <a:latin typeface="メイリオ"/>
              <a:cs typeface="+mj-cs"/>
            </a:endParaRPr>
          </a:p>
          <a:p>
            <a:pPr marL="0" indent="0">
              <a:buNone/>
            </a:pPr>
            <a:r>
              <a:rPr lang="ja-JP" altLang="en-US" sz="5400" b="1" u="sng" dirty="0">
                <a:solidFill>
                  <a:prstClr val="black"/>
                </a:solidFill>
                <a:latin typeface="メイリオ"/>
                <a:cs typeface="+mj-cs"/>
              </a:rPr>
              <a:t>確認するよう誘導。</a:t>
            </a:r>
            <a:endParaRPr lang="en-US" altLang="ja-JP" sz="5400" b="1" u="sng" dirty="0">
              <a:solidFill>
                <a:prstClr val="black"/>
              </a:solidFill>
              <a:latin typeface="メイリオ"/>
              <a:cs typeface="+mj-cs"/>
            </a:endParaRPr>
          </a:p>
          <a:p>
            <a:pPr marL="0" indent="0">
              <a:buNone/>
            </a:pPr>
            <a:r>
              <a:rPr lang="ja-JP" altLang="en-US" sz="5400" b="1" u="sng" dirty="0">
                <a:solidFill>
                  <a:prstClr val="black"/>
                </a:solidFill>
                <a:latin typeface="メイリオ"/>
                <a:cs typeface="+mj-cs"/>
              </a:rPr>
              <a:t>遠隔操作</a:t>
            </a:r>
            <a:endParaRPr lang="en-US" altLang="ja-JP" sz="5400" b="1" u="sng" dirty="0">
              <a:solidFill>
                <a:prstClr val="black"/>
              </a:solidFill>
              <a:latin typeface="メイリオ"/>
              <a:cs typeface="+mj-cs"/>
            </a:endParaRPr>
          </a:p>
          <a:p>
            <a:pPr marL="0" indent="0">
              <a:buNone/>
            </a:pPr>
            <a:r>
              <a:rPr lang="ja-JP" altLang="en-US" sz="5400" b="1" u="sng" dirty="0">
                <a:solidFill>
                  <a:prstClr val="black"/>
                </a:solidFill>
                <a:latin typeface="メイリオ"/>
                <a:cs typeface="+mj-cs"/>
              </a:rPr>
              <a:t>サポート契約</a:t>
            </a:r>
            <a:endParaRPr lang="en-US" altLang="ja-JP" sz="5400" b="1" u="sng" dirty="0">
              <a:solidFill>
                <a:prstClr val="black"/>
              </a:solidFill>
              <a:latin typeface="メイリオ"/>
              <a:cs typeface="+mj-cs"/>
            </a:endParaRPr>
          </a:p>
          <a:p>
            <a:pPr marL="0" indent="0">
              <a:buNone/>
            </a:pPr>
            <a:endParaRPr kumimoji="1" lang="en-US" altLang="ja-JP" sz="2800" b="1" u="sng" dirty="0">
              <a:solidFill>
                <a:prstClr val="black"/>
              </a:solidFill>
              <a:latin typeface="メイリオ"/>
              <a:cs typeface="+mj-cs"/>
            </a:endParaRPr>
          </a:p>
        </p:txBody>
      </p:sp>
      <p:sp>
        <p:nvSpPr>
          <p:cNvPr id="3" name="タイトル 2"/>
          <p:cNvSpPr>
            <a:spLocks noGrp="1"/>
          </p:cNvSpPr>
          <p:nvPr>
            <p:ph type="title"/>
          </p:nvPr>
        </p:nvSpPr>
        <p:spPr/>
        <p:txBody>
          <a:bodyPr/>
          <a:lstStyle/>
          <a:p>
            <a:pPr algn="l"/>
            <a:r>
              <a:rPr kumimoji="1" lang="ja-JP" altLang="en-US" dirty="0"/>
              <a:t>偽警告の特徴</a:t>
            </a:r>
          </a:p>
        </p:txBody>
      </p:sp>
      <p:pic>
        <p:nvPicPr>
          <p:cNvPr id="5" name="図 4"/>
          <p:cNvPicPr>
            <a:picLocks noChangeAspect="1"/>
          </p:cNvPicPr>
          <p:nvPr/>
        </p:nvPicPr>
        <p:blipFill>
          <a:blip r:embed="rId3"/>
          <a:stretch>
            <a:fillRect/>
          </a:stretch>
        </p:blipFill>
        <p:spPr>
          <a:xfrm>
            <a:off x="5269301" y="3756581"/>
            <a:ext cx="3446496" cy="2292283"/>
          </a:xfrm>
          <a:prstGeom prst="rect">
            <a:avLst/>
          </a:prstGeom>
          <a:ln>
            <a:noFill/>
          </a:ln>
          <a:effectLst>
            <a:outerShdw blurRad="292100" dist="139700" dir="2700000" algn="tl" rotWithShape="0">
              <a:srgbClr val="333333">
                <a:alpha val="65000"/>
              </a:srgbClr>
            </a:outerShdw>
          </a:effectLst>
        </p:spPr>
      </p:pic>
      <p:sp>
        <p:nvSpPr>
          <p:cNvPr id="6" name="正方形/長方形 5"/>
          <p:cNvSpPr/>
          <p:nvPr/>
        </p:nvSpPr>
        <p:spPr>
          <a:xfrm>
            <a:off x="3361765" y="6427113"/>
            <a:ext cx="5960655"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「その警告メッセージ、信じて大丈夫？ ブラウザの“偽警告”にご用心！」</a:t>
            </a:r>
            <a:endParaRPr lang="en-US" altLang="ja-JP" sz="1100" dirty="0"/>
          </a:p>
          <a:p>
            <a:r>
              <a:rPr lang="ja-JP" altLang="en-US" sz="1100" dirty="0"/>
              <a:t>　　　　　</a:t>
            </a:r>
            <a:r>
              <a:rPr lang="en-US" altLang="ja-JP" sz="1100" dirty="0"/>
              <a:t>https://www.youtube.com/watch?v=sm1UMc97zRc</a:t>
            </a:r>
          </a:p>
        </p:txBody>
      </p:sp>
    </p:spTree>
    <p:extLst>
      <p:ext uri="{BB962C8B-B14F-4D97-AF65-F5344CB8AC3E}">
        <p14:creationId xmlns:p14="http://schemas.microsoft.com/office/powerpoint/2010/main" val="4102375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a:t>対処法を考えよう！</a:t>
            </a:r>
          </a:p>
        </p:txBody>
      </p:sp>
      <p:sp>
        <p:nvSpPr>
          <p:cNvPr id="7" name="コンテンツ プレースホルダー 6"/>
          <p:cNvSpPr>
            <a:spLocks noGrp="1"/>
          </p:cNvSpPr>
          <p:nvPr>
            <p:ph sz="half" idx="1"/>
          </p:nvPr>
        </p:nvSpPr>
        <p:spPr>
          <a:xfrm>
            <a:off x="522197" y="1664719"/>
            <a:ext cx="8376143" cy="4299354"/>
          </a:xfrm>
        </p:spPr>
        <p:txBody>
          <a:bodyPr>
            <a:normAutofit/>
          </a:bodyPr>
          <a:lstStyle/>
          <a:p>
            <a:pPr marL="742950" indent="-742950">
              <a:buFont typeface="+mj-ea"/>
              <a:buAutoNum type="circleNumDbPlain"/>
            </a:pPr>
            <a:r>
              <a:rPr kumimoji="1" lang="ja-JP" altLang="en-US" sz="4800" dirty="0"/>
              <a:t>表示された連絡先に電話</a:t>
            </a:r>
            <a:endParaRPr kumimoji="1" lang="en-US" altLang="ja-JP" sz="4800" dirty="0"/>
          </a:p>
          <a:p>
            <a:pPr marL="742950" indent="-742950">
              <a:buFont typeface="+mj-ea"/>
              <a:buAutoNum type="circleNumDbPlain"/>
            </a:pPr>
            <a:r>
              <a:rPr lang="ja-JP" altLang="en-US" sz="4800" dirty="0"/>
              <a:t>パソコンを再起動する</a:t>
            </a:r>
            <a:endParaRPr lang="en-US" altLang="ja-JP" sz="4800" dirty="0"/>
          </a:p>
          <a:p>
            <a:pPr marL="742950" indent="-742950">
              <a:buFont typeface="+mj-ea"/>
              <a:buAutoNum type="circleNumDbPlain"/>
            </a:pPr>
            <a:r>
              <a:rPr kumimoji="1" lang="ja-JP" altLang="en-US" sz="4800" dirty="0"/>
              <a:t>パソコンを捨ててしまう</a:t>
            </a:r>
          </a:p>
        </p:txBody>
      </p:sp>
      <p:pic>
        <p:nvPicPr>
          <p:cNvPr id="5" name="図 4"/>
          <p:cNvPicPr>
            <a:picLocks noChangeAspect="1"/>
          </p:cNvPicPr>
          <p:nvPr/>
        </p:nvPicPr>
        <p:blipFill>
          <a:blip r:embed="rId3"/>
          <a:stretch>
            <a:fillRect/>
          </a:stretch>
        </p:blipFill>
        <p:spPr>
          <a:xfrm>
            <a:off x="457201" y="4462818"/>
            <a:ext cx="2163169" cy="1102485"/>
          </a:xfrm>
          <a:prstGeom prst="rect">
            <a:avLst/>
          </a:prstGeom>
        </p:spPr>
      </p:pic>
      <p:pic>
        <p:nvPicPr>
          <p:cNvPr id="8" name="図 7"/>
          <p:cNvPicPr>
            <a:picLocks noChangeAspect="1"/>
          </p:cNvPicPr>
          <p:nvPr/>
        </p:nvPicPr>
        <p:blipFill>
          <a:blip r:embed="rId4"/>
          <a:stretch>
            <a:fillRect/>
          </a:stretch>
        </p:blipFill>
        <p:spPr>
          <a:xfrm>
            <a:off x="3289110" y="4462818"/>
            <a:ext cx="2248139" cy="1102485"/>
          </a:xfrm>
          <a:prstGeom prst="rect">
            <a:avLst/>
          </a:prstGeom>
        </p:spPr>
      </p:pic>
      <p:pic>
        <p:nvPicPr>
          <p:cNvPr id="9" name="図 8"/>
          <p:cNvPicPr>
            <a:picLocks noChangeAspect="1"/>
          </p:cNvPicPr>
          <p:nvPr/>
        </p:nvPicPr>
        <p:blipFill>
          <a:blip r:embed="rId5"/>
          <a:stretch>
            <a:fillRect/>
          </a:stretch>
        </p:blipFill>
        <p:spPr>
          <a:xfrm>
            <a:off x="5971988" y="4462818"/>
            <a:ext cx="2348284" cy="1074215"/>
          </a:xfrm>
          <a:prstGeom prst="rect">
            <a:avLst/>
          </a:prstGeom>
        </p:spPr>
      </p:pic>
      <p:sp>
        <p:nvSpPr>
          <p:cNvPr id="11" name="正方形/長方形 10">
            <a:extLst>
              <a:ext uri="{FF2B5EF4-FFF2-40B4-BE49-F238E27FC236}">
                <a16:creationId xmlns:a16="http://schemas.microsoft.com/office/drawing/2014/main" id="{BFDD90A8-3850-43C8-9399-700F4A3C0C37}"/>
              </a:ext>
            </a:extLst>
          </p:cNvPr>
          <p:cNvSpPr/>
          <p:nvPr/>
        </p:nvSpPr>
        <p:spPr>
          <a:xfrm>
            <a:off x="3361765" y="6427113"/>
            <a:ext cx="5960655"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「その警告メッセージ、信じて大丈夫？ ブラウザの“偽警告”にご用心！」</a:t>
            </a:r>
            <a:endParaRPr lang="en-US" altLang="ja-JP" sz="1100" dirty="0"/>
          </a:p>
          <a:p>
            <a:r>
              <a:rPr lang="ja-JP" altLang="en-US" sz="1100" dirty="0"/>
              <a:t>　　　　　</a:t>
            </a:r>
            <a:r>
              <a:rPr lang="en-US" altLang="ja-JP" sz="1100" dirty="0"/>
              <a:t>https://www.youtube.com/watch?v=sm1UMc97zRc</a:t>
            </a:r>
          </a:p>
        </p:txBody>
      </p:sp>
    </p:spTree>
    <p:extLst>
      <p:ext uri="{BB962C8B-B14F-4D97-AF65-F5344CB8AC3E}">
        <p14:creationId xmlns:p14="http://schemas.microsoft.com/office/powerpoint/2010/main" val="3949228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ja-JP" altLang="en-US" dirty="0"/>
              <a:t>答えをみてみましょう</a:t>
            </a:r>
            <a:endParaRPr kumimoji="1" lang="ja-JP" altLang="en-US" dirty="0"/>
          </a:p>
        </p:txBody>
      </p:sp>
      <p:sp>
        <p:nvSpPr>
          <p:cNvPr id="7" name="四角形: 角を丸くする 6">
            <a:extLst>
              <a:ext uri="{FF2B5EF4-FFF2-40B4-BE49-F238E27FC236}">
                <a16:creationId xmlns:a16="http://schemas.microsoft.com/office/drawing/2014/main" id="{40C98693-2ADE-A236-FC04-0B7F690B1946}"/>
              </a:ext>
            </a:extLst>
          </p:cNvPr>
          <p:cNvSpPr/>
          <p:nvPr/>
        </p:nvSpPr>
        <p:spPr>
          <a:xfrm>
            <a:off x="1484026" y="1735299"/>
            <a:ext cx="6764235" cy="3982487"/>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solidFill>
                  <a:schemeClr val="tx1"/>
                </a:solidFill>
              </a:rPr>
              <a:t>以下の動画を流してください。</a:t>
            </a:r>
            <a:endParaRPr kumimoji="1" lang="en-US" altLang="ja-JP" sz="3200" dirty="0">
              <a:solidFill>
                <a:schemeClr val="tx1"/>
              </a:solidFill>
            </a:endParaRPr>
          </a:p>
          <a:p>
            <a:pPr algn="ctr"/>
            <a:r>
              <a:rPr kumimoji="1" lang="ja-JP" altLang="en-US" sz="2400" dirty="0">
                <a:solidFill>
                  <a:schemeClr val="tx1"/>
                </a:solidFill>
              </a:rPr>
              <a:t>その警告メッセージ、信じて大丈夫？</a:t>
            </a:r>
            <a:endParaRPr kumimoji="1" lang="en-US" altLang="ja-JP" sz="2400" dirty="0">
              <a:solidFill>
                <a:schemeClr val="tx1"/>
              </a:solidFill>
            </a:endParaRPr>
          </a:p>
          <a:p>
            <a:pPr algn="ctr"/>
            <a:r>
              <a:rPr kumimoji="1" lang="ja-JP" altLang="en-US" sz="2400" dirty="0">
                <a:solidFill>
                  <a:schemeClr val="tx1"/>
                </a:solidFill>
              </a:rPr>
              <a:t>ブラウザの“偽警告”にご用心！</a:t>
            </a:r>
          </a:p>
          <a:p>
            <a:pPr algn="ctr"/>
            <a:r>
              <a:rPr kumimoji="1" lang="en-US" altLang="ja-JP" sz="2400" dirty="0">
                <a:solidFill>
                  <a:schemeClr val="tx1"/>
                </a:solidFill>
              </a:rPr>
              <a:t>URL:</a:t>
            </a:r>
            <a:r>
              <a:rPr kumimoji="1" lang="ja-JP" altLang="en-US" sz="2400" dirty="0">
                <a:solidFill>
                  <a:schemeClr val="tx1"/>
                </a:solidFill>
              </a:rPr>
              <a:t> </a:t>
            </a:r>
            <a:r>
              <a:rPr kumimoji="1" lang="en-US" altLang="ja-JP" sz="2400" dirty="0">
                <a:solidFill>
                  <a:schemeClr val="tx1"/>
                </a:solidFill>
                <a:hlinkClick r:id="rId3"/>
              </a:rPr>
              <a:t>https://www.youtube.com/watch?v=sm1UMc97zRc</a:t>
            </a:r>
            <a:endParaRPr kumimoji="1" lang="en-US" altLang="ja-JP" sz="2400" dirty="0">
              <a:solidFill>
                <a:schemeClr val="tx1"/>
              </a:solidFill>
            </a:endParaRPr>
          </a:p>
          <a:p>
            <a:pPr algn="ctr"/>
            <a:r>
              <a:rPr kumimoji="1" lang="en-US" altLang="ja-JP" sz="2400" dirty="0">
                <a:solidFill>
                  <a:schemeClr val="tx1"/>
                </a:solidFill>
              </a:rPr>
              <a:t>【03</a:t>
            </a:r>
            <a:r>
              <a:rPr kumimoji="1" lang="ja-JP" altLang="en-US" sz="2400" dirty="0">
                <a:solidFill>
                  <a:schemeClr val="tx1"/>
                </a:solidFill>
              </a:rPr>
              <a:t>分</a:t>
            </a:r>
            <a:r>
              <a:rPr lang="en-US" altLang="ja-JP" sz="2400" dirty="0">
                <a:solidFill>
                  <a:schemeClr val="tx1"/>
                </a:solidFill>
              </a:rPr>
              <a:t>57</a:t>
            </a:r>
            <a:r>
              <a:rPr kumimoji="1" lang="ja-JP" altLang="en-US" sz="2400" dirty="0">
                <a:solidFill>
                  <a:schemeClr val="tx1"/>
                </a:solidFill>
              </a:rPr>
              <a:t>秒から</a:t>
            </a:r>
            <a:r>
              <a:rPr kumimoji="1" lang="en-US" altLang="ja-JP" sz="2400" dirty="0">
                <a:solidFill>
                  <a:schemeClr val="tx1"/>
                </a:solidFill>
              </a:rPr>
              <a:t>06</a:t>
            </a:r>
            <a:r>
              <a:rPr kumimoji="1" lang="ja-JP" altLang="en-US" sz="2400" dirty="0">
                <a:solidFill>
                  <a:schemeClr val="tx1"/>
                </a:solidFill>
              </a:rPr>
              <a:t>分</a:t>
            </a:r>
            <a:r>
              <a:rPr kumimoji="1" lang="en-US" altLang="ja-JP" sz="2400" dirty="0">
                <a:solidFill>
                  <a:schemeClr val="tx1"/>
                </a:solidFill>
              </a:rPr>
              <a:t>16</a:t>
            </a:r>
            <a:r>
              <a:rPr kumimoji="1" lang="ja-JP" altLang="en-US" sz="2400" dirty="0">
                <a:solidFill>
                  <a:schemeClr val="tx1"/>
                </a:solidFill>
              </a:rPr>
              <a:t>秒まで</a:t>
            </a:r>
            <a:r>
              <a:rPr kumimoji="1" lang="en-US" altLang="ja-JP" sz="2400" dirty="0">
                <a:solidFill>
                  <a:schemeClr val="tx1"/>
                </a:solidFill>
              </a:rPr>
              <a:t>】</a:t>
            </a:r>
          </a:p>
        </p:txBody>
      </p:sp>
    </p:spTree>
    <p:extLst>
      <p:ext uri="{BB962C8B-B14F-4D97-AF65-F5344CB8AC3E}">
        <p14:creationId xmlns:p14="http://schemas.microsoft.com/office/powerpoint/2010/main" val="8452371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pPr algn="l"/>
            <a:r>
              <a:rPr kumimoji="1" lang="ja-JP" altLang="en-US" sz="3600" dirty="0"/>
              <a:t>これだけは覚えましょう</a:t>
            </a:r>
          </a:p>
        </p:txBody>
      </p:sp>
      <p:sp>
        <p:nvSpPr>
          <p:cNvPr id="5" name="角丸四角形吹き出し 4"/>
          <p:cNvSpPr/>
          <p:nvPr/>
        </p:nvSpPr>
        <p:spPr>
          <a:xfrm>
            <a:off x="215152" y="1731223"/>
            <a:ext cx="8769822" cy="2864160"/>
          </a:xfrm>
          <a:prstGeom prst="wedgeRoundRectCallout">
            <a:avLst>
              <a:gd name="adj1" fmla="val 20026"/>
              <a:gd name="adj2" fmla="val 67118"/>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6000" b="1" dirty="0">
                <a:solidFill>
                  <a:prstClr val="white"/>
                </a:solidFill>
                <a:latin typeface="+mn-ea"/>
              </a:rPr>
              <a:t>落ち着いて</a:t>
            </a:r>
            <a:endParaRPr lang="en-US" altLang="ja-JP" sz="6000" b="1" dirty="0">
              <a:solidFill>
                <a:prstClr val="white"/>
              </a:solidFill>
              <a:latin typeface="+mn-ea"/>
            </a:endParaRPr>
          </a:p>
          <a:p>
            <a:r>
              <a:rPr lang="ja-JP" altLang="en-US" sz="6000" b="1" dirty="0">
                <a:solidFill>
                  <a:prstClr val="white"/>
                </a:solidFill>
                <a:latin typeface="+mn-ea"/>
              </a:rPr>
              <a:t>ブラウザを閉じる。</a:t>
            </a:r>
            <a:endParaRPr lang="en-US" altLang="ja-JP" sz="6000" b="1" dirty="0">
              <a:solidFill>
                <a:prstClr val="white"/>
              </a:solidFill>
              <a:latin typeface="+mn-ea"/>
            </a:endParaRPr>
          </a:p>
        </p:txBody>
      </p:sp>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3409" y="5271945"/>
            <a:ext cx="1591059" cy="1296927"/>
          </a:xfrm>
          <a:prstGeom prst="rect">
            <a:avLst/>
          </a:prstGeom>
        </p:spPr>
      </p:pic>
    </p:spTree>
    <p:extLst>
      <p:ext uri="{BB962C8B-B14F-4D97-AF65-F5344CB8AC3E}">
        <p14:creationId xmlns:p14="http://schemas.microsoft.com/office/powerpoint/2010/main" val="16465310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191327" y="1054766"/>
            <a:ext cx="8952673" cy="4351338"/>
          </a:xfrm>
        </p:spPr>
        <p:txBody>
          <a:bodyPr anchor="ctr">
            <a:normAutofit/>
          </a:bodyPr>
          <a:lstStyle/>
          <a:p>
            <a:r>
              <a:rPr lang="ja-JP" altLang="en-US" sz="4400" dirty="0">
                <a:solidFill>
                  <a:prstClr val="black"/>
                </a:solidFill>
                <a:latin typeface="+mn-ea"/>
                <a:cs typeface="+mj-cs"/>
              </a:rPr>
              <a:t>電話をかけてしまった。</a:t>
            </a:r>
            <a:endParaRPr lang="en-US" altLang="ja-JP" sz="4400" dirty="0">
              <a:solidFill>
                <a:prstClr val="black"/>
              </a:solidFill>
              <a:latin typeface="+mn-ea"/>
              <a:cs typeface="+mj-cs"/>
            </a:endParaRPr>
          </a:p>
          <a:p>
            <a:r>
              <a:rPr lang="ja-JP" altLang="en-US" sz="4400" dirty="0">
                <a:solidFill>
                  <a:prstClr val="black"/>
                </a:solidFill>
                <a:latin typeface="+mn-ea"/>
                <a:cs typeface="+mj-cs"/>
              </a:rPr>
              <a:t>遠隔ソフトをインストールしてしまったらしい。</a:t>
            </a:r>
            <a:endParaRPr lang="en-US" altLang="ja-JP" sz="4400" dirty="0">
              <a:solidFill>
                <a:prstClr val="black"/>
              </a:solidFill>
              <a:latin typeface="+mn-ea"/>
              <a:cs typeface="+mj-cs"/>
            </a:endParaRPr>
          </a:p>
          <a:p>
            <a:r>
              <a:rPr kumimoji="1" lang="ja-JP" altLang="en-US" sz="4400" dirty="0">
                <a:latin typeface="+mn-ea"/>
              </a:rPr>
              <a:t>サポート契約を結んでしまった。</a:t>
            </a:r>
          </a:p>
        </p:txBody>
      </p:sp>
      <p:sp>
        <p:nvSpPr>
          <p:cNvPr id="2" name="タイトル 1"/>
          <p:cNvSpPr>
            <a:spLocks noGrp="1"/>
          </p:cNvSpPr>
          <p:nvPr>
            <p:ph type="title"/>
          </p:nvPr>
        </p:nvSpPr>
        <p:spPr/>
        <p:txBody>
          <a:bodyPr/>
          <a:lstStyle/>
          <a:p>
            <a:r>
              <a:rPr kumimoji="1" lang="ja-JP" altLang="en-US" dirty="0"/>
              <a:t>従ってしまった場合には？</a:t>
            </a:r>
          </a:p>
        </p:txBody>
      </p:sp>
      <p:pic>
        <p:nvPicPr>
          <p:cNvPr id="4" name="図 3"/>
          <p:cNvPicPr>
            <a:picLocks noChangeAspect="1"/>
          </p:cNvPicPr>
          <p:nvPr/>
        </p:nvPicPr>
        <p:blipFill>
          <a:blip r:embed="rId3"/>
          <a:stretch>
            <a:fillRect/>
          </a:stretch>
        </p:blipFill>
        <p:spPr>
          <a:xfrm>
            <a:off x="6137841" y="4616262"/>
            <a:ext cx="2738532" cy="1579683"/>
          </a:xfrm>
          <a:prstGeom prst="rect">
            <a:avLst/>
          </a:prstGeom>
          <a:ln>
            <a:noFill/>
          </a:ln>
          <a:effectLst>
            <a:outerShdw blurRad="292100" dist="139700" dir="2700000" algn="tl" rotWithShape="0">
              <a:srgbClr val="333333">
                <a:alpha val="65000"/>
              </a:srgbClr>
            </a:outerShdw>
          </a:effectLst>
        </p:spPr>
      </p:pic>
      <p:sp>
        <p:nvSpPr>
          <p:cNvPr id="6" name="正方形/長方形 5">
            <a:extLst>
              <a:ext uri="{FF2B5EF4-FFF2-40B4-BE49-F238E27FC236}">
                <a16:creationId xmlns:a16="http://schemas.microsoft.com/office/drawing/2014/main" id="{47DAE7EA-F2E7-478B-8B80-7F7FF9A49EAB}"/>
              </a:ext>
            </a:extLst>
          </p:cNvPr>
          <p:cNvSpPr/>
          <p:nvPr/>
        </p:nvSpPr>
        <p:spPr>
          <a:xfrm>
            <a:off x="3361765" y="6427113"/>
            <a:ext cx="5960655"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「その警告メッセージ、信じて大丈夫？ ブラウザの“偽警告”にご用心！」</a:t>
            </a:r>
            <a:endParaRPr lang="en-US" altLang="ja-JP" sz="1100" dirty="0"/>
          </a:p>
          <a:p>
            <a:r>
              <a:rPr lang="ja-JP" altLang="en-US" sz="1100" dirty="0"/>
              <a:t>　　　　　</a:t>
            </a:r>
            <a:r>
              <a:rPr lang="en-US" altLang="ja-JP" sz="1100" dirty="0"/>
              <a:t>https://www.youtube.com/watch?v=sm1UMc97zRc</a:t>
            </a:r>
          </a:p>
        </p:txBody>
      </p:sp>
    </p:spTree>
    <p:extLst>
      <p:ext uri="{BB962C8B-B14F-4D97-AF65-F5344CB8AC3E}">
        <p14:creationId xmlns:p14="http://schemas.microsoft.com/office/powerpoint/2010/main" val="37305112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a:t>対処法を考えよう！</a:t>
            </a:r>
          </a:p>
        </p:txBody>
      </p:sp>
      <p:sp>
        <p:nvSpPr>
          <p:cNvPr id="7" name="コンテンツ プレースホルダー 6"/>
          <p:cNvSpPr>
            <a:spLocks noGrp="1"/>
          </p:cNvSpPr>
          <p:nvPr>
            <p:ph sz="half" idx="1"/>
          </p:nvPr>
        </p:nvSpPr>
        <p:spPr>
          <a:xfrm>
            <a:off x="457199" y="1897249"/>
            <a:ext cx="8065120" cy="3020695"/>
          </a:xfrm>
        </p:spPr>
        <p:txBody>
          <a:bodyPr>
            <a:normAutofit fontScale="92500"/>
          </a:bodyPr>
          <a:lstStyle/>
          <a:p>
            <a:pPr marL="0" indent="0">
              <a:buNone/>
            </a:pPr>
            <a:r>
              <a:rPr kumimoji="1" lang="ja-JP" altLang="en-US" sz="4800" dirty="0"/>
              <a:t>①ソフトのアンインストール</a:t>
            </a:r>
            <a:endParaRPr kumimoji="1" lang="en-US" altLang="ja-JP" sz="4800" dirty="0"/>
          </a:p>
          <a:p>
            <a:pPr marL="0" indent="0">
              <a:buNone/>
            </a:pPr>
            <a:r>
              <a:rPr lang="ja-JP" altLang="en-US" sz="4800" dirty="0"/>
              <a:t>②消費生活センターに相談</a:t>
            </a:r>
            <a:endParaRPr lang="en-US" altLang="ja-JP" sz="4800" dirty="0"/>
          </a:p>
          <a:p>
            <a:pPr marL="0" indent="0">
              <a:buNone/>
            </a:pPr>
            <a:r>
              <a:rPr lang="ja-JP" altLang="en-US" sz="4800" dirty="0"/>
              <a:t>③クレジットカード会社に相談</a:t>
            </a:r>
          </a:p>
          <a:p>
            <a:pPr marL="0" indent="0">
              <a:buNone/>
            </a:pPr>
            <a:endParaRPr lang="ja-JP" altLang="en-US" sz="4000" dirty="0"/>
          </a:p>
          <a:p>
            <a:pPr marL="0" indent="0">
              <a:buNone/>
            </a:pPr>
            <a:endParaRPr kumimoji="1" lang="ja-JP" altLang="en-US" sz="4000" dirty="0"/>
          </a:p>
        </p:txBody>
      </p:sp>
      <p:pic>
        <p:nvPicPr>
          <p:cNvPr id="3" name="図 2"/>
          <p:cNvPicPr>
            <a:picLocks noChangeAspect="1"/>
          </p:cNvPicPr>
          <p:nvPr/>
        </p:nvPicPr>
        <p:blipFill>
          <a:blip r:embed="rId3"/>
          <a:stretch>
            <a:fillRect/>
          </a:stretch>
        </p:blipFill>
        <p:spPr>
          <a:xfrm>
            <a:off x="457199" y="4571448"/>
            <a:ext cx="2536622" cy="1343757"/>
          </a:xfrm>
          <a:prstGeom prst="rect">
            <a:avLst/>
          </a:prstGeom>
        </p:spPr>
      </p:pic>
      <p:pic>
        <p:nvPicPr>
          <p:cNvPr id="5" name="図 4"/>
          <p:cNvPicPr>
            <a:picLocks noChangeAspect="1"/>
          </p:cNvPicPr>
          <p:nvPr/>
        </p:nvPicPr>
        <p:blipFill>
          <a:blip r:embed="rId4"/>
          <a:stretch>
            <a:fillRect/>
          </a:stretch>
        </p:blipFill>
        <p:spPr>
          <a:xfrm>
            <a:off x="5889678" y="4496583"/>
            <a:ext cx="2675157" cy="1337579"/>
          </a:xfrm>
          <a:prstGeom prst="rect">
            <a:avLst/>
          </a:prstGeom>
        </p:spPr>
      </p:pic>
      <p:pic>
        <p:nvPicPr>
          <p:cNvPr id="6" name="図 5"/>
          <p:cNvPicPr>
            <a:picLocks noChangeAspect="1"/>
          </p:cNvPicPr>
          <p:nvPr/>
        </p:nvPicPr>
        <p:blipFill>
          <a:blip r:embed="rId5"/>
          <a:stretch>
            <a:fillRect/>
          </a:stretch>
        </p:blipFill>
        <p:spPr>
          <a:xfrm>
            <a:off x="3184624" y="4553431"/>
            <a:ext cx="2528683" cy="1305763"/>
          </a:xfrm>
          <a:prstGeom prst="rect">
            <a:avLst/>
          </a:prstGeom>
        </p:spPr>
      </p:pic>
      <p:sp>
        <p:nvSpPr>
          <p:cNvPr id="9" name="正方形/長方形 8">
            <a:extLst>
              <a:ext uri="{FF2B5EF4-FFF2-40B4-BE49-F238E27FC236}">
                <a16:creationId xmlns:a16="http://schemas.microsoft.com/office/drawing/2014/main" id="{95699273-AB5F-42E6-A22D-FF7B36BF7C9E}"/>
              </a:ext>
            </a:extLst>
          </p:cNvPr>
          <p:cNvSpPr/>
          <p:nvPr/>
        </p:nvSpPr>
        <p:spPr>
          <a:xfrm>
            <a:off x="3361765" y="6427113"/>
            <a:ext cx="5960655"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「その警告メッセージ、信じて大丈夫？ ブラウザの“偽警告”にご用心！」</a:t>
            </a:r>
            <a:endParaRPr lang="en-US" altLang="ja-JP" sz="1100" dirty="0"/>
          </a:p>
          <a:p>
            <a:r>
              <a:rPr lang="ja-JP" altLang="en-US" sz="1100" dirty="0"/>
              <a:t>　　　　　</a:t>
            </a:r>
            <a:r>
              <a:rPr lang="en-US" altLang="ja-JP" sz="1100" dirty="0"/>
              <a:t>https://www.youtube.com/watch?v=sm1UMc97zRc</a:t>
            </a:r>
          </a:p>
        </p:txBody>
      </p:sp>
    </p:spTree>
    <p:extLst>
      <p:ext uri="{BB962C8B-B14F-4D97-AF65-F5344CB8AC3E}">
        <p14:creationId xmlns:p14="http://schemas.microsoft.com/office/powerpoint/2010/main" val="1164876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コンテンツ プレースホルダー 2"/>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628650" y="1921624"/>
            <a:ext cx="7886700" cy="4159339"/>
          </a:xfrm>
        </p:spPr>
      </p:pic>
      <p:sp>
        <p:nvSpPr>
          <p:cNvPr id="4" name="タイトル 3"/>
          <p:cNvSpPr>
            <a:spLocks noGrp="1"/>
          </p:cNvSpPr>
          <p:nvPr>
            <p:ph type="title"/>
          </p:nvPr>
        </p:nvSpPr>
        <p:spPr/>
        <p:txBody>
          <a:bodyPr/>
          <a:lstStyle/>
          <a:p>
            <a:r>
              <a:rPr lang="ja-JP" altLang="en-US" dirty="0"/>
              <a:t>①②③のすべて！</a:t>
            </a:r>
            <a:endParaRPr kumimoji="1" lang="ja-JP" altLang="en-US" dirty="0"/>
          </a:p>
        </p:txBody>
      </p:sp>
      <p:sp>
        <p:nvSpPr>
          <p:cNvPr id="6" name="正方形/長方形 5">
            <a:extLst>
              <a:ext uri="{FF2B5EF4-FFF2-40B4-BE49-F238E27FC236}">
                <a16:creationId xmlns:a16="http://schemas.microsoft.com/office/drawing/2014/main" id="{72BCD0E4-74D6-4A65-8A63-5989B35B8313}"/>
              </a:ext>
            </a:extLst>
          </p:cNvPr>
          <p:cNvSpPr/>
          <p:nvPr/>
        </p:nvSpPr>
        <p:spPr>
          <a:xfrm>
            <a:off x="3361765" y="6427113"/>
            <a:ext cx="5960655"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「その警告メッセージ、信じて大丈夫？ ブラウザの“偽警告”にご用心！」</a:t>
            </a:r>
            <a:endParaRPr lang="en-US" altLang="ja-JP" sz="1100" dirty="0"/>
          </a:p>
          <a:p>
            <a:r>
              <a:rPr lang="ja-JP" altLang="en-US" sz="1100" dirty="0"/>
              <a:t>　　　　　</a:t>
            </a:r>
            <a:r>
              <a:rPr lang="en-US" altLang="ja-JP" sz="1100" dirty="0"/>
              <a:t>https://www.youtube.com/watch?v=sm1UMc97zRc</a:t>
            </a:r>
          </a:p>
        </p:txBody>
      </p:sp>
    </p:spTree>
    <p:extLst>
      <p:ext uri="{BB962C8B-B14F-4D97-AF65-F5344CB8AC3E}">
        <p14:creationId xmlns:p14="http://schemas.microsoft.com/office/powerpoint/2010/main" val="1245330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p:cNvSpPr>
            <a:spLocks noGrp="1"/>
          </p:cNvSpPr>
          <p:nvPr>
            <p:ph sz="half" idx="1"/>
          </p:nvPr>
        </p:nvSpPr>
        <p:spPr>
          <a:xfrm>
            <a:off x="286869" y="1494321"/>
            <a:ext cx="7886701" cy="4351338"/>
          </a:xfrm>
        </p:spPr>
        <p:txBody>
          <a:bodyPr/>
          <a:lstStyle/>
          <a:p>
            <a:pPr marL="0" indent="0">
              <a:buNone/>
            </a:pPr>
            <a:r>
              <a:rPr lang="ja-JP" altLang="en-US" dirty="0"/>
              <a:t>別名　リモートコントロールソフト</a:t>
            </a:r>
            <a:endParaRPr lang="en-US" altLang="ja-JP" dirty="0"/>
          </a:p>
          <a:p>
            <a:pPr marL="0" indent="0">
              <a:buNone/>
            </a:pPr>
            <a:endParaRPr kumimoji="1" lang="ja-JP" altLang="en-US" dirty="0"/>
          </a:p>
        </p:txBody>
      </p:sp>
      <p:sp>
        <p:nvSpPr>
          <p:cNvPr id="4" name="タイトル 3"/>
          <p:cNvSpPr>
            <a:spLocks noGrp="1"/>
          </p:cNvSpPr>
          <p:nvPr>
            <p:ph type="title"/>
          </p:nvPr>
        </p:nvSpPr>
        <p:spPr/>
        <p:txBody>
          <a:bodyPr/>
          <a:lstStyle/>
          <a:p>
            <a:r>
              <a:rPr kumimoji="1" lang="ja-JP" altLang="en-US" dirty="0"/>
              <a:t>遠隔操作ソフトって？</a:t>
            </a:r>
          </a:p>
        </p:txBody>
      </p:sp>
      <p:pic>
        <p:nvPicPr>
          <p:cNvPr id="6" name="遠隔操作">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317411" y="2296553"/>
            <a:ext cx="6856159" cy="3856589"/>
          </a:xfrm>
          <a:prstGeom prst="rect">
            <a:avLst/>
          </a:prstGeom>
        </p:spPr>
      </p:pic>
      <p:sp>
        <p:nvSpPr>
          <p:cNvPr id="8" name="正方形/長方形 7">
            <a:extLst>
              <a:ext uri="{FF2B5EF4-FFF2-40B4-BE49-F238E27FC236}">
                <a16:creationId xmlns:a16="http://schemas.microsoft.com/office/drawing/2014/main" id="{96F52C55-F046-450B-9DE8-F7B899926997}"/>
              </a:ext>
            </a:extLst>
          </p:cNvPr>
          <p:cNvSpPr/>
          <p:nvPr/>
        </p:nvSpPr>
        <p:spPr>
          <a:xfrm>
            <a:off x="3361765" y="6427113"/>
            <a:ext cx="5960655"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「その警告メッセージ、信じて大丈夫？ ブラウザの“偽警告”にご用心！」</a:t>
            </a:r>
            <a:endParaRPr lang="en-US" altLang="ja-JP" sz="1100" dirty="0"/>
          </a:p>
          <a:p>
            <a:r>
              <a:rPr lang="ja-JP" altLang="en-US" sz="1100" dirty="0"/>
              <a:t>　　　　　</a:t>
            </a:r>
            <a:r>
              <a:rPr lang="en-US" altLang="ja-JP" sz="1100" dirty="0"/>
              <a:t>https://www.youtube.com/watch?v=sm1UMc97zRc</a:t>
            </a:r>
          </a:p>
        </p:txBody>
      </p:sp>
    </p:spTree>
    <p:extLst>
      <p:ext uri="{BB962C8B-B14F-4D97-AF65-F5344CB8AC3E}">
        <p14:creationId xmlns:p14="http://schemas.microsoft.com/office/powerpoint/2010/main" val="3824255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0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p:cNvSpPr>
            <a:spLocks noGrp="1"/>
          </p:cNvSpPr>
          <p:nvPr>
            <p:ph sz="half" idx="1"/>
          </p:nvPr>
        </p:nvSpPr>
        <p:spPr/>
        <p:txBody>
          <a:bodyPr/>
          <a:lstStyle/>
          <a:p>
            <a:pPr marL="742950" indent="-742950">
              <a:buFont typeface="+mj-ea"/>
              <a:buAutoNum type="circleNumDbPlain"/>
            </a:pPr>
            <a:r>
              <a:rPr kumimoji="1" lang="ja-JP" altLang="en-US" dirty="0"/>
              <a:t>偽の警告画面を見極める</a:t>
            </a:r>
            <a:endParaRPr kumimoji="1" lang="en-US" altLang="ja-JP" dirty="0"/>
          </a:p>
          <a:p>
            <a:pPr marL="742950" indent="-742950">
              <a:buFont typeface="+mj-ea"/>
              <a:buAutoNum type="circleNumDbPlain"/>
            </a:pPr>
            <a:r>
              <a:rPr lang="ja-JP" altLang="en-US" dirty="0"/>
              <a:t>普段利用しているセキュリティソフトからの警告ではない場合、偽警告の可能性が高い</a:t>
            </a:r>
            <a:endParaRPr kumimoji="1" lang="en-US" altLang="ja-JP" dirty="0"/>
          </a:p>
          <a:p>
            <a:pPr marL="742950" indent="-742950">
              <a:buFont typeface="+mj-ea"/>
              <a:buAutoNum type="circleNumDbPlain"/>
            </a:pPr>
            <a:r>
              <a:rPr lang="ja-JP" altLang="en-US" dirty="0"/>
              <a:t>安易にソフトのダウンロード、インストールはしない</a:t>
            </a:r>
            <a:endParaRPr lang="en-US" altLang="ja-JP" dirty="0"/>
          </a:p>
          <a:p>
            <a:pPr marL="742950" indent="-742950">
              <a:buFont typeface="+mj-ea"/>
              <a:buAutoNum type="circleNumDbPlain"/>
            </a:pPr>
            <a:r>
              <a:rPr lang="ja-JP" altLang="en-US" dirty="0"/>
              <a:t>電話をかけない</a:t>
            </a:r>
            <a:endParaRPr lang="en-US" altLang="ja-JP" dirty="0"/>
          </a:p>
          <a:p>
            <a:endParaRPr lang="en-US" altLang="ja-JP" dirty="0"/>
          </a:p>
        </p:txBody>
      </p:sp>
      <p:sp>
        <p:nvSpPr>
          <p:cNvPr id="4" name="タイトル 3"/>
          <p:cNvSpPr>
            <a:spLocks noGrp="1"/>
          </p:cNvSpPr>
          <p:nvPr>
            <p:ph type="title"/>
          </p:nvPr>
        </p:nvSpPr>
        <p:spPr/>
        <p:txBody>
          <a:bodyPr/>
          <a:lstStyle/>
          <a:p>
            <a:r>
              <a:rPr kumimoji="1" lang="ja-JP" altLang="en-US" dirty="0"/>
              <a:t>被害にあわないために</a:t>
            </a:r>
          </a:p>
        </p:txBody>
      </p:sp>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6052" y="4890052"/>
            <a:ext cx="3379605" cy="1722585"/>
          </a:xfrm>
          <a:prstGeom prst="rect">
            <a:avLst/>
          </a:prstGeom>
        </p:spPr>
      </p:pic>
    </p:spTree>
    <p:extLst>
      <p:ext uri="{BB962C8B-B14F-4D97-AF65-F5344CB8AC3E}">
        <p14:creationId xmlns:p14="http://schemas.microsoft.com/office/powerpoint/2010/main" val="527626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1000"/>
                                        <p:tgtEl>
                                          <p:spTgt spid="5">
                                            <p:txEl>
                                              <p:pRg st="1" end="1"/>
                                            </p:txEl>
                                          </p:spTgt>
                                        </p:tgtEl>
                                      </p:cBhvr>
                                    </p:animEffect>
                                    <p:anim calcmode="lin" valueType="num">
                                      <p:cBhvr>
                                        <p:cTn id="14"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fade">
                                      <p:cBhvr>
                                        <p:cTn id="20" dur="1000"/>
                                        <p:tgtEl>
                                          <p:spTgt spid="5">
                                            <p:txEl>
                                              <p:pRg st="2" end="2"/>
                                            </p:txEl>
                                          </p:spTgt>
                                        </p:tgtEl>
                                      </p:cBhvr>
                                    </p:animEffect>
                                    <p:anim calcmode="lin" valueType="num">
                                      <p:cBhvr>
                                        <p:cTn id="21"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 calcmode="lin" valueType="num">
                                      <p:cBhvr additive="base">
                                        <p:cTn id="2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p:cNvPicPr>
            <a:picLocks noGrp="1" noChangeAspect="1"/>
          </p:cNvPicPr>
          <p:nvPr>
            <p:ph sz="half" idx="1"/>
          </p:nvPr>
        </p:nvPicPr>
        <p:blipFill>
          <a:blip r:embed="rId3"/>
          <a:stretch>
            <a:fillRect/>
          </a:stretch>
        </p:blipFill>
        <p:spPr>
          <a:xfrm>
            <a:off x="1315316" y="1484244"/>
            <a:ext cx="6665112" cy="4613206"/>
          </a:xfrm>
          <a:prstGeom prst="rect">
            <a:avLst/>
          </a:prstGeom>
        </p:spPr>
      </p:pic>
      <p:sp>
        <p:nvSpPr>
          <p:cNvPr id="3" name="タイトル 2"/>
          <p:cNvSpPr>
            <a:spLocks noGrp="1"/>
          </p:cNvSpPr>
          <p:nvPr>
            <p:ph type="title"/>
          </p:nvPr>
        </p:nvSpPr>
        <p:spPr/>
        <p:txBody>
          <a:bodyPr/>
          <a:lstStyle/>
          <a:p>
            <a:r>
              <a:rPr kumimoji="1" lang="en-US" altLang="ja-JP" dirty="0"/>
              <a:t>Android</a:t>
            </a:r>
            <a:r>
              <a:rPr kumimoji="1" lang="ja-JP" altLang="en-US" dirty="0"/>
              <a:t>端末</a:t>
            </a:r>
          </a:p>
        </p:txBody>
      </p:sp>
      <p:sp>
        <p:nvSpPr>
          <p:cNvPr id="7" name="爆発 1 6"/>
          <p:cNvSpPr/>
          <p:nvPr/>
        </p:nvSpPr>
        <p:spPr>
          <a:xfrm>
            <a:off x="640712" y="-556023"/>
            <a:ext cx="8225189" cy="8327040"/>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t>「警告</a:t>
            </a:r>
            <a:r>
              <a:rPr lang="en-US" altLang="ja-JP" sz="2400" dirty="0"/>
              <a:t>! ○○○</a:t>
            </a:r>
            <a:r>
              <a:rPr lang="ja-JP" altLang="en-US" sz="2400" dirty="0"/>
              <a:t>がウイルスに感染しているので、早急の対応が必要です。○○○を修復するために、続行して指示に従ってください。このウィンドウは閉じないでください。**閉じる場合、責任は自己負担となります**」</a:t>
            </a:r>
            <a:endParaRPr kumimoji="1" lang="ja-JP" altLang="en-US" sz="2400" dirty="0"/>
          </a:p>
        </p:txBody>
      </p:sp>
      <p:sp>
        <p:nvSpPr>
          <p:cNvPr id="8" name="正方形/長方形 7"/>
          <p:cNvSpPr/>
          <p:nvPr/>
        </p:nvSpPr>
        <p:spPr>
          <a:xfrm>
            <a:off x="2689003" y="6257836"/>
            <a:ext cx="6665111"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「安心相談窓口だより」</a:t>
            </a:r>
            <a:endParaRPr lang="en-US" altLang="ja-JP" sz="1100" dirty="0"/>
          </a:p>
          <a:p>
            <a:r>
              <a:rPr lang="en-US" altLang="ja-JP" sz="1100" dirty="0"/>
              <a:t>https://www.ipa.go.jp/security/anshin/attention/2019/mgdayori20190918.html</a:t>
            </a:r>
            <a:r>
              <a:rPr lang="ja-JP" altLang="en-US" sz="1100" dirty="0"/>
              <a:t> </a:t>
            </a:r>
            <a:r>
              <a:rPr lang="en-US" altLang="ja-JP" sz="1100" dirty="0"/>
              <a:t>(</a:t>
            </a:r>
            <a:r>
              <a:rPr lang="ja-JP" altLang="en-US" sz="1100" dirty="0"/>
              <a:t>公開 </a:t>
            </a:r>
            <a:r>
              <a:rPr lang="en-US" altLang="ja-JP" sz="1100" dirty="0"/>
              <a:t>2019</a:t>
            </a:r>
            <a:r>
              <a:rPr lang="ja-JP" altLang="en-US" sz="1100" dirty="0"/>
              <a:t>年</a:t>
            </a:r>
            <a:r>
              <a:rPr lang="en-US" altLang="ja-JP" sz="1100" dirty="0"/>
              <a:t>9</a:t>
            </a:r>
            <a:r>
              <a:rPr lang="ja-JP" altLang="en-US" sz="1100" dirty="0"/>
              <a:t>月</a:t>
            </a:r>
            <a:r>
              <a:rPr lang="en-US" altLang="ja-JP" sz="1100" dirty="0"/>
              <a:t>18</a:t>
            </a:r>
            <a:r>
              <a:rPr lang="ja-JP" altLang="en-US" sz="1100" dirty="0"/>
              <a:t>日</a:t>
            </a:r>
            <a:r>
              <a:rPr lang="en-US" altLang="ja-JP" sz="1100" dirty="0"/>
              <a:t>)</a:t>
            </a:r>
            <a:endParaRPr lang="ja-JP" altLang="en-US" sz="1100" dirty="0"/>
          </a:p>
        </p:txBody>
      </p:sp>
    </p:spTree>
    <p:extLst>
      <p:ext uri="{BB962C8B-B14F-4D97-AF65-F5344CB8AC3E}">
        <p14:creationId xmlns:p14="http://schemas.microsoft.com/office/powerpoint/2010/main" val="3943114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p:cNvSpPr>
            <a:spLocks noGrp="1"/>
          </p:cNvSpPr>
          <p:nvPr>
            <p:ph sz="half" idx="1"/>
          </p:nvPr>
        </p:nvSpPr>
        <p:spPr>
          <a:xfrm>
            <a:off x="1114333" y="1233128"/>
            <a:ext cx="7886701" cy="5404155"/>
          </a:xfrm>
          <a:solidFill>
            <a:schemeClr val="bg1"/>
          </a:solidFill>
        </p:spPr>
        <p:txBody>
          <a:bodyPr>
            <a:normAutofit fontScale="92500" lnSpcReduction="10000"/>
          </a:bodyPr>
          <a:lstStyle/>
          <a:p>
            <a:pPr algn="r">
              <a:lnSpc>
                <a:spcPct val="100000"/>
              </a:lnSpc>
              <a:spcBef>
                <a:spcPts val="600"/>
              </a:spcBef>
            </a:pPr>
            <a:r>
              <a:rPr lang="ja-JP" altLang="en-US" sz="1000" dirty="0"/>
              <a:t>独立行政法人情報処理推進機構</a:t>
            </a:r>
            <a:br>
              <a:rPr lang="ja-JP" altLang="en-US" sz="1000" dirty="0"/>
            </a:br>
            <a:r>
              <a:rPr lang="ja-JP" altLang="en-US" sz="1000" dirty="0"/>
              <a:t>セキュリティセンター</a:t>
            </a:r>
            <a:br>
              <a:rPr lang="ja-JP" altLang="en-US" sz="1000" dirty="0"/>
            </a:br>
            <a:endParaRPr lang="ja-JP" altLang="en-US" sz="1000" dirty="0"/>
          </a:p>
          <a:p>
            <a:pPr>
              <a:lnSpc>
                <a:spcPct val="100000"/>
              </a:lnSpc>
              <a:spcBef>
                <a:spcPts val="600"/>
              </a:spcBef>
            </a:pPr>
            <a:r>
              <a:rPr lang="ja-JP" altLang="en-US" sz="1000" dirty="0"/>
              <a:t> 　「安全教室指導用教材」は、インターネット安全教室での利用を目的に独立行政法人情報処理推進機構（</a:t>
            </a:r>
            <a:r>
              <a:rPr lang="en-US" altLang="ja-JP" sz="1000" dirty="0"/>
              <a:t>IPA</a:t>
            </a:r>
            <a:r>
              <a:rPr lang="ja-JP" altLang="en-US" sz="1000" dirty="0"/>
              <a:t>）（以下「</a:t>
            </a:r>
            <a:r>
              <a:rPr lang="en-US" altLang="ja-JP" sz="1000" dirty="0"/>
              <a:t>IPA</a:t>
            </a:r>
            <a:r>
              <a:rPr lang="ja-JP" altLang="en-US" sz="1000" dirty="0"/>
              <a:t>」という。）が作成した教材、およびこれを用いて指導するためのポイントをまとめた講義要領（今後に作成され得る各々の改訂版を含む。）です。なお、改訂版が利用可能となった後は、専ら改訂版をご利用ください。</a:t>
            </a:r>
            <a:br>
              <a:rPr lang="ja-JP" altLang="en-US" sz="1000" dirty="0"/>
            </a:br>
            <a:r>
              <a:rPr lang="ja-JP" altLang="en-US" sz="1000" dirty="0"/>
              <a:t>　</a:t>
            </a:r>
            <a:r>
              <a:rPr lang="en-US" altLang="ja-JP" sz="1000" dirty="0"/>
              <a:t>IPA</a:t>
            </a:r>
            <a:r>
              <a:rPr lang="ja-JP" altLang="en-US" sz="1000" dirty="0"/>
              <a:t>は、本利用規約に同意いただくことを条件として、「安全教室指導用教材」の利用を無償で許諾します。有償セミナー等での利用を希望する場合は、事前に </a:t>
            </a:r>
            <a:r>
              <a:rPr lang="en-US" altLang="ja-JP" sz="1000" dirty="0"/>
              <a:t>IPA </a:t>
            </a:r>
            <a:r>
              <a:rPr lang="ja-JP" altLang="en-US" sz="1000" dirty="0"/>
              <a:t>に申し出て別途許諾を得てください。</a:t>
            </a:r>
          </a:p>
          <a:p>
            <a:pPr marL="228600" indent="-228600">
              <a:lnSpc>
                <a:spcPct val="100000"/>
              </a:lnSpc>
              <a:spcBef>
                <a:spcPts val="600"/>
              </a:spcBef>
              <a:buFont typeface="+mj-lt"/>
              <a:buAutoNum type="arabicPeriod"/>
            </a:pPr>
            <a:r>
              <a:rPr lang="ja-JP" altLang="en-US" sz="1000" dirty="0"/>
              <a:t> 「安全教室指導用教材」に関する著作権その他すべての権利は独立行政法人情報処理推進機構（</a:t>
            </a:r>
            <a:r>
              <a:rPr lang="en-US" altLang="ja-JP" sz="1000" dirty="0"/>
              <a:t>IPA</a:t>
            </a:r>
            <a:r>
              <a:rPr lang="ja-JP" altLang="en-US" sz="1000" dirty="0"/>
              <a:t>）が保有しており、国際条約、著作権法その他の法律により保護されています。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「安全教室指導用教材」は、情報セキュリティや情報モラルの教育、普及の目的に限り、無償の授業、各種セミナーや研修等にご利用いただけます。</a:t>
            </a:r>
            <a:endParaRPr lang="en-US" altLang="ja-JP" sz="1000" dirty="0"/>
          </a:p>
          <a:p>
            <a:pPr marL="228600" indent="-228600">
              <a:lnSpc>
                <a:spcPct val="100000"/>
              </a:lnSpc>
              <a:spcBef>
                <a:spcPts val="600"/>
              </a:spcBef>
              <a:buFont typeface="+mj-lt"/>
              <a:buAutoNum type="arabicPeriod"/>
            </a:pPr>
            <a:r>
              <a:rPr lang="ja-JP" altLang="en-US" sz="1000" dirty="0"/>
              <a:t>必要な範囲での複製（生徒等受講者への配布のための複製を含む。）は可能とします。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は原文のまま利用してください。ただし、グラフの形式を変える、文体を変える等、単なる表記形式のみの変更は可能とし、また、具体的な利用場面においてやむを得ない場合であって、かつ前記目的のために必要な場合には、その必要な範囲で、利用者の責任において、文意を変えず、かつ原文のままでないことが容易にわかるように明記または明示（例「～を基に作成」等）することを条件として、文面の一部改変等を可能とし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「安全教室指導用教材」の中のデータやグラフ・図表・イラスト・映像等の全部または一部を引用等した場合、本利用規約に同意したものとみなします。</a:t>
            </a:r>
          </a:p>
          <a:p>
            <a:pPr marL="228600" indent="-228600">
              <a:lnSpc>
                <a:spcPct val="100000"/>
              </a:lnSpc>
              <a:spcBef>
                <a:spcPts val="600"/>
              </a:spcBef>
              <a:buFont typeface="+mj-lt"/>
              <a:buAutoNum type="arabicPeriod"/>
            </a:pPr>
            <a:r>
              <a:rPr lang="ja-JP" altLang="en-US" sz="1000" dirty="0"/>
              <a:t>いかなる形で利用する場合においても「安全教室指導用教材」を利用する際は、出典（</a:t>
            </a:r>
            <a:r>
              <a:rPr lang="en-US" altLang="ja-JP" sz="1000" dirty="0"/>
              <a:t>IPA</a:t>
            </a:r>
            <a:r>
              <a:rPr lang="ja-JP" altLang="en-US" sz="1000" dirty="0"/>
              <a:t>の名称、資料名（「安全教室指導用教材」）、</a:t>
            </a:r>
            <a:r>
              <a:rPr lang="en-US" altLang="ja-JP" sz="1000" dirty="0"/>
              <a:t>URL</a:t>
            </a:r>
            <a:r>
              <a:rPr lang="ja-JP" altLang="en-US" sz="1000" dirty="0"/>
              <a:t>等）を容易に判る態様で明記または明示してください。</a:t>
            </a:r>
          </a:p>
          <a:p>
            <a:pPr marL="228600" indent="-228600">
              <a:lnSpc>
                <a:spcPct val="100000"/>
              </a:lnSpc>
              <a:spcBef>
                <a:spcPts val="600"/>
              </a:spcBef>
              <a:buFont typeface="+mj-lt"/>
              <a:buAutoNum type="arabicPeriod"/>
            </a:pPr>
            <a:r>
              <a:rPr lang="ja-JP" altLang="en-US" sz="1000" dirty="0"/>
              <a:t>「安全教室指導用教材」を利用する部分と利用者が自ら作成する部分が混在した教材等を作成する場合、「安全教室指導用教材」利用部分か、利用者自身による作成部分かが容易かつ明確に判別できるようにしてください。なお、利用者は、自己の作成部分について全ての責任を負うものとします。</a:t>
            </a:r>
          </a:p>
          <a:p>
            <a:pPr marL="228600" indent="-228600">
              <a:lnSpc>
                <a:spcPct val="100000"/>
              </a:lnSpc>
              <a:spcBef>
                <a:spcPts val="600"/>
              </a:spcBef>
              <a:buFont typeface="+mj-lt"/>
              <a:buAutoNum type="arabicPeriod"/>
            </a:pPr>
            <a:r>
              <a:rPr lang="ja-JP" altLang="en-US" sz="1000" dirty="0"/>
              <a:t>「安全教室指導用教材」（本項においては、利用者が自ら作成する部分が混在する場合を含む）の二次利用を希望する者に対して複製物を配布する場合には、相手先に本利用規約を配布するなどにより、相手先が「安全教室指導用教材」（利用者が自ら新たに作成した部分を除く）を利用する際には本利用規約に同意する必要があることを伝えてください。</a:t>
            </a:r>
          </a:p>
          <a:p>
            <a:pPr marL="228600" indent="-228600">
              <a:lnSpc>
                <a:spcPct val="100000"/>
              </a:lnSpc>
              <a:spcBef>
                <a:spcPts val="600"/>
              </a:spcBef>
              <a:buFont typeface="+mj-lt"/>
              <a:buAutoNum type="arabicPeriod"/>
            </a:pPr>
            <a:r>
              <a:rPr lang="ja-JP" altLang="en-US" sz="1000" dirty="0"/>
              <a:t>「安全教室指導用教材」で提供する情報の正確性、信頼性、網羅性及び完全性については、</a:t>
            </a:r>
            <a:r>
              <a:rPr lang="en-US" altLang="ja-JP" sz="1000" dirty="0"/>
              <a:t>IPA</a:t>
            </a:r>
            <a:r>
              <a:rPr lang="ja-JP" altLang="en-US" sz="1000" dirty="0"/>
              <a:t>が保証するものではありません。</a:t>
            </a:r>
          </a:p>
          <a:p>
            <a:pPr marL="228600" indent="-228600">
              <a:lnSpc>
                <a:spcPct val="100000"/>
              </a:lnSpc>
              <a:spcBef>
                <a:spcPts val="600"/>
              </a:spcBef>
              <a:buFont typeface="+mj-lt"/>
              <a:buAutoNum type="arabicPeriod"/>
            </a:pPr>
            <a:r>
              <a:rPr lang="ja-JP" altLang="en-US" sz="1000" dirty="0"/>
              <a:t>「安全教室指導用教材」のファイルをダウンロードすることまたは利用したこと等により生じるいかなる損害（他人に対して責任を負う場合を含む。）についても</a:t>
            </a:r>
            <a:r>
              <a:rPr lang="en-US" altLang="ja-JP" sz="1000" dirty="0"/>
              <a:t>IPA</a:t>
            </a:r>
            <a:r>
              <a:rPr lang="ja-JP" altLang="en-US" sz="1000" dirty="0"/>
              <a:t>は何ら責任を負いません。</a:t>
            </a:r>
          </a:p>
          <a:p>
            <a:pPr marL="228600" indent="-228600">
              <a:lnSpc>
                <a:spcPct val="100000"/>
              </a:lnSpc>
              <a:spcBef>
                <a:spcPts val="600"/>
              </a:spcBef>
              <a:buFont typeface="+mj-lt"/>
              <a:buAutoNum type="arabicPeriod"/>
            </a:pPr>
            <a:r>
              <a:rPr lang="ja-JP" altLang="en-US" sz="1000" dirty="0"/>
              <a:t>本利用規約は予告なく改正する場合があります。その場合、改正後の内容は、それが</a:t>
            </a:r>
            <a:r>
              <a:rPr lang="en-US" altLang="ja-JP" sz="1000" dirty="0"/>
              <a:t>IPA</a:t>
            </a:r>
            <a:r>
              <a:rPr lang="ja-JP" altLang="en-US" sz="1000" dirty="0"/>
              <a:t>のウェブページ上で公表された時以降の利用に適用するものとします。</a:t>
            </a:r>
          </a:p>
          <a:p>
            <a:pPr marL="228600" indent="-228600">
              <a:lnSpc>
                <a:spcPct val="100000"/>
              </a:lnSpc>
              <a:spcBef>
                <a:spcPts val="600"/>
              </a:spcBef>
              <a:buFont typeface="+mj-lt"/>
              <a:buAutoNum type="arabicPeriod"/>
            </a:pPr>
            <a:r>
              <a:rPr lang="ja-JP" altLang="en-US" sz="1000" dirty="0"/>
              <a:t>「安全教室指導用教材」及び本利用規約に関する質問は、</a:t>
            </a:r>
            <a:r>
              <a:rPr lang="en-US" altLang="ja-JP" sz="1000" dirty="0"/>
              <a:t>net-anzen@ipa.go.jp</a:t>
            </a:r>
            <a:r>
              <a:rPr lang="ja-JP" altLang="en-US" sz="1000" dirty="0"/>
              <a:t>までお寄せください。なお、</a:t>
            </a:r>
            <a:r>
              <a:rPr lang="en-US" altLang="ja-JP" sz="1000" dirty="0"/>
              <a:t>IPA</a:t>
            </a:r>
            <a:r>
              <a:rPr lang="ja-JP" altLang="en-US" sz="1000" dirty="0"/>
              <a:t>からの応答等は、その業務に支障のない範囲内とさせていただきます。</a:t>
            </a:r>
            <a:endParaRPr lang="ja-JP" altLang="ja-JP" sz="500" dirty="0"/>
          </a:p>
        </p:txBody>
      </p:sp>
      <p:sp>
        <p:nvSpPr>
          <p:cNvPr id="9" name="タイトル 8">
            <a:extLst>
              <a:ext uri="{FF2B5EF4-FFF2-40B4-BE49-F238E27FC236}">
                <a16:creationId xmlns:a16="http://schemas.microsoft.com/office/drawing/2014/main" id="{61E9E522-7E14-4F1E-9007-13026F6160C5}"/>
              </a:ext>
            </a:extLst>
          </p:cNvPr>
          <p:cNvSpPr>
            <a:spLocks noGrp="1"/>
          </p:cNvSpPr>
          <p:nvPr>
            <p:ph type="title"/>
          </p:nvPr>
        </p:nvSpPr>
        <p:spPr/>
        <p:txBody>
          <a:bodyPr/>
          <a:lstStyle/>
          <a:p>
            <a:r>
              <a:rPr lang="ja-JP" altLang="ja-JP" dirty="0"/>
              <a:t>安全教室指導用教材利用規約</a:t>
            </a:r>
          </a:p>
        </p:txBody>
      </p:sp>
      <p:sp>
        <p:nvSpPr>
          <p:cNvPr id="2" name="テキスト ボックス 1">
            <a:extLst>
              <a:ext uri="{FF2B5EF4-FFF2-40B4-BE49-F238E27FC236}">
                <a16:creationId xmlns:a16="http://schemas.microsoft.com/office/drawing/2014/main" id="{41371A40-8044-4D96-A456-2966D5063AC6}"/>
              </a:ext>
            </a:extLst>
          </p:cNvPr>
          <p:cNvSpPr txBox="1"/>
          <p:nvPr/>
        </p:nvSpPr>
        <p:spPr>
          <a:xfrm>
            <a:off x="110359" y="82217"/>
            <a:ext cx="8890675" cy="276999"/>
          </a:xfrm>
          <a:prstGeom prst="rect">
            <a:avLst/>
          </a:prstGeom>
          <a:noFill/>
        </p:spPr>
        <p:txBody>
          <a:bodyPr wrap="square" rtlCol="0">
            <a:spAutoFit/>
          </a:bodyPr>
          <a:lstStyle/>
          <a:p>
            <a:r>
              <a:rPr kumimoji="1" lang="en-US" altLang="ja-JP" sz="1200" dirty="0">
                <a:solidFill>
                  <a:srgbClr val="FF0000"/>
                </a:solidFill>
              </a:rPr>
              <a:t>※</a:t>
            </a:r>
            <a:r>
              <a:rPr kumimoji="1" lang="ja-JP" altLang="en-US" sz="1200" dirty="0">
                <a:solidFill>
                  <a:srgbClr val="FF0000"/>
                </a:solidFill>
              </a:rPr>
              <a:t>本利用規約は、利用時には適宜削除してお使いください。なお、教材を利用した際は本利用規約に同意したものとみなします。</a:t>
            </a:r>
          </a:p>
        </p:txBody>
      </p:sp>
    </p:spTree>
    <p:extLst>
      <p:ext uri="{BB962C8B-B14F-4D97-AF65-F5344CB8AC3E}">
        <p14:creationId xmlns:p14="http://schemas.microsoft.com/office/powerpoint/2010/main" val="1623598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294665" y="369086"/>
            <a:ext cx="7958418" cy="784598"/>
          </a:xfrm>
        </p:spPr>
        <p:txBody>
          <a:bodyPr/>
          <a:lstStyle/>
          <a:p>
            <a:r>
              <a:rPr kumimoji="1" lang="en-US" altLang="ja-JP" dirty="0"/>
              <a:t>iPhone</a:t>
            </a:r>
            <a:endParaRPr kumimoji="1" lang="ja-JP" altLang="en-US" dirty="0"/>
          </a:p>
        </p:txBody>
      </p:sp>
      <p:pic>
        <p:nvPicPr>
          <p:cNvPr id="6" name="図 5"/>
          <p:cNvPicPr>
            <a:picLocks noChangeAspect="1"/>
          </p:cNvPicPr>
          <p:nvPr/>
        </p:nvPicPr>
        <p:blipFill>
          <a:blip r:embed="rId3"/>
          <a:stretch>
            <a:fillRect/>
          </a:stretch>
        </p:blipFill>
        <p:spPr>
          <a:xfrm>
            <a:off x="2470287" y="1680947"/>
            <a:ext cx="4203424" cy="4640693"/>
          </a:xfrm>
          <a:prstGeom prst="rect">
            <a:avLst/>
          </a:prstGeom>
        </p:spPr>
      </p:pic>
      <p:sp>
        <p:nvSpPr>
          <p:cNvPr id="7" name="爆発 1 6"/>
          <p:cNvSpPr/>
          <p:nvPr/>
        </p:nvSpPr>
        <p:spPr>
          <a:xfrm>
            <a:off x="-187854" y="548396"/>
            <a:ext cx="9612895" cy="6905793"/>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prstClr val="white"/>
                </a:solidFill>
              </a:rPr>
              <a:t>「あなたの</a:t>
            </a:r>
            <a:r>
              <a:rPr lang="en-US" altLang="ja-JP" sz="2400" dirty="0">
                <a:solidFill>
                  <a:prstClr val="white"/>
                </a:solidFill>
              </a:rPr>
              <a:t>iPhone</a:t>
            </a:r>
            <a:r>
              <a:rPr lang="ja-JP" altLang="en-US" sz="2400" dirty="0">
                <a:solidFill>
                  <a:prstClr val="white"/>
                </a:solidFill>
              </a:rPr>
              <a:t>は、重度（</a:t>
            </a:r>
            <a:r>
              <a:rPr lang="en-US" altLang="ja-JP" sz="2400" dirty="0">
                <a:solidFill>
                  <a:prstClr val="white"/>
                </a:solidFill>
              </a:rPr>
              <a:t>6</a:t>
            </a:r>
            <a:r>
              <a:rPr lang="ja-JP" altLang="en-US" sz="2400" dirty="0">
                <a:solidFill>
                  <a:prstClr val="white"/>
                </a:solidFill>
              </a:rPr>
              <a:t>）の</a:t>
            </a:r>
            <a:endParaRPr lang="en-US" altLang="ja-JP" sz="2400" dirty="0">
              <a:solidFill>
                <a:prstClr val="white"/>
              </a:solidFill>
            </a:endParaRPr>
          </a:p>
          <a:p>
            <a:pPr algn="ctr"/>
            <a:r>
              <a:rPr lang="ja-JP" altLang="en-US" sz="2400" dirty="0">
                <a:solidFill>
                  <a:prstClr val="white"/>
                </a:solidFill>
              </a:rPr>
              <a:t>ウイルスによって破損しています！」</a:t>
            </a:r>
          </a:p>
        </p:txBody>
      </p:sp>
      <p:sp>
        <p:nvSpPr>
          <p:cNvPr id="8" name="正方形/長方形 7">
            <a:extLst>
              <a:ext uri="{FF2B5EF4-FFF2-40B4-BE49-F238E27FC236}">
                <a16:creationId xmlns:a16="http://schemas.microsoft.com/office/drawing/2014/main" id="{AEBD43C3-6DAC-4057-9F84-477585015A1E}"/>
              </a:ext>
            </a:extLst>
          </p:cNvPr>
          <p:cNvSpPr/>
          <p:nvPr/>
        </p:nvSpPr>
        <p:spPr>
          <a:xfrm>
            <a:off x="2756647" y="6395240"/>
            <a:ext cx="6532496" cy="439149"/>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「安心相談窓口だより」</a:t>
            </a:r>
            <a:endParaRPr lang="en-US" altLang="ja-JP" sz="1100" dirty="0"/>
          </a:p>
          <a:p>
            <a:r>
              <a:rPr lang="en-US" altLang="ja-JP" sz="1100" dirty="0">
                <a:hlinkClick r:id="rId4"/>
              </a:rPr>
              <a:t>https://www.ipa.go.jp/security/anshin/attention/2019/mgdayori20190918.html</a:t>
            </a:r>
            <a:r>
              <a:rPr lang="en-US" altLang="ja-JP" sz="1100" dirty="0"/>
              <a:t> (</a:t>
            </a:r>
            <a:r>
              <a:rPr lang="ja-JP" altLang="en-US" sz="1100" dirty="0"/>
              <a:t>公開 </a:t>
            </a:r>
            <a:r>
              <a:rPr lang="en-US" altLang="ja-JP" sz="1100" dirty="0"/>
              <a:t>2019</a:t>
            </a:r>
            <a:r>
              <a:rPr lang="ja-JP" altLang="en-US" sz="1100" dirty="0"/>
              <a:t>年</a:t>
            </a:r>
            <a:r>
              <a:rPr lang="en-US" altLang="ja-JP" sz="1100" dirty="0"/>
              <a:t>9</a:t>
            </a:r>
            <a:r>
              <a:rPr lang="ja-JP" altLang="en-US" sz="1100" dirty="0"/>
              <a:t>月</a:t>
            </a:r>
            <a:r>
              <a:rPr lang="en-US" altLang="ja-JP" sz="1100" dirty="0"/>
              <a:t>18</a:t>
            </a:r>
            <a:r>
              <a:rPr lang="ja-JP" altLang="en-US" sz="1100" dirty="0"/>
              <a:t>日</a:t>
            </a:r>
            <a:r>
              <a:rPr lang="en-US" altLang="ja-JP" sz="1100" dirty="0"/>
              <a:t>)</a:t>
            </a:r>
            <a:endParaRPr lang="ja-JP" altLang="en-US" sz="1100" dirty="0"/>
          </a:p>
        </p:txBody>
      </p:sp>
    </p:spTree>
    <p:extLst>
      <p:ext uri="{BB962C8B-B14F-4D97-AF65-F5344CB8AC3E}">
        <p14:creationId xmlns:p14="http://schemas.microsoft.com/office/powerpoint/2010/main" val="946851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a:stretch>
            <a:fillRect/>
          </a:stretch>
        </p:blipFill>
        <p:spPr>
          <a:xfrm>
            <a:off x="1675900" y="99746"/>
            <a:ext cx="6131669" cy="5726860"/>
          </a:xfrm>
          <a:prstGeom prst="rect">
            <a:avLst/>
          </a:prstGeom>
        </p:spPr>
      </p:pic>
      <p:sp>
        <p:nvSpPr>
          <p:cNvPr id="2" name="テキスト ボックス 1">
            <a:extLst>
              <a:ext uri="{FF2B5EF4-FFF2-40B4-BE49-F238E27FC236}">
                <a16:creationId xmlns:a16="http://schemas.microsoft.com/office/drawing/2014/main" id="{FB81C34F-C294-4BB6-9820-0EFD7EE6FA43}"/>
              </a:ext>
            </a:extLst>
          </p:cNvPr>
          <p:cNvSpPr txBox="1"/>
          <p:nvPr/>
        </p:nvSpPr>
        <p:spPr>
          <a:xfrm>
            <a:off x="2238193" y="5838566"/>
            <a:ext cx="5157181" cy="369332"/>
          </a:xfrm>
          <a:prstGeom prst="rect">
            <a:avLst/>
          </a:prstGeom>
          <a:noFill/>
        </p:spPr>
        <p:txBody>
          <a:bodyPr wrap="none" rtlCol="0">
            <a:spAutoFit/>
          </a:bodyPr>
          <a:lstStyle/>
          <a:p>
            <a:r>
              <a:rPr kumimoji="1" lang="ja-JP" altLang="en-US" dirty="0">
                <a:solidFill>
                  <a:schemeClr val="tx1">
                    <a:lumMod val="65000"/>
                    <a:lumOff val="35000"/>
                  </a:schemeClr>
                </a:solidFill>
              </a:rPr>
              <a:t>図</a:t>
            </a:r>
            <a:r>
              <a:rPr kumimoji="1" lang="en-US" altLang="ja-JP" dirty="0">
                <a:solidFill>
                  <a:schemeClr val="tx1">
                    <a:lumMod val="65000"/>
                    <a:lumOff val="35000"/>
                  </a:schemeClr>
                </a:solidFill>
              </a:rPr>
              <a:t>1</a:t>
            </a:r>
            <a:r>
              <a:rPr kumimoji="1" lang="ja-JP" altLang="en-US" dirty="0">
                <a:solidFill>
                  <a:schemeClr val="tx1">
                    <a:lumMod val="65000"/>
                    <a:lumOff val="35000"/>
                  </a:schemeClr>
                </a:solidFill>
              </a:rPr>
              <a:t>：偽の警告から有料アプリへ誘導される手口</a:t>
            </a:r>
          </a:p>
        </p:txBody>
      </p:sp>
      <p:sp>
        <p:nvSpPr>
          <p:cNvPr id="6" name="正方形/長方形 5">
            <a:extLst>
              <a:ext uri="{FF2B5EF4-FFF2-40B4-BE49-F238E27FC236}">
                <a16:creationId xmlns:a16="http://schemas.microsoft.com/office/drawing/2014/main" id="{A6D2EB21-9FD2-414B-9797-6026AFAD1A08}"/>
              </a:ext>
            </a:extLst>
          </p:cNvPr>
          <p:cNvSpPr/>
          <p:nvPr/>
        </p:nvSpPr>
        <p:spPr>
          <a:xfrm>
            <a:off x="2747704" y="6327367"/>
            <a:ext cx="6590553"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「安心相談窓口だより」</a:t>
            </a:r>
            <a:endParaRPr lang="en-US" altLang="ja-JP" sz="1100" dirty="0"/>
          </a:p>
          <a:p>
            <a:r>
              <a:rPr lang="en-US" altLang="ja-JP" sz="1100" dirty="0">
                <a:hlinkClick r:id="rId4"/>
              </a:rPr>
              <a:t>https://www.ipa.go.jp/security/anshin/attention/2019/mgdayori20190918.html</a:t>
            </a:r>
            <a:r>
              <a:rPr lang="en-US" altLang="ja-JP" sz="1100" dirty="0"/>
              <a:t> (</a:t>
            </a:r>
            <a:r>
              <a:rPr lang="ja-JP" altLang="en-US" sz="1100" dirty="0"/>
              <a:t>公開 </a:t>
            </a:r>
            <a:r>
              <a:rPr lang="en-US" altLang="ja-JP" sz="1100" dirty="0"/>
              <a:t>2019</a:t>
            </a:r>
            <a:r>
              <a:rPr lang="ja-JP" altLang="en-US" sz="1100" dirty="0"/>
              <a:t>年</a:t>
            </a:r>
            <a:r>
              <a:rPr lang="en-US" altLang="ja-JP" sz="1100" dirty="0"/>
              <a:t>9</a:t>
            </a:r>
            <a:r>
              <a:rPr lang="ja-JP" altLang="en-US" sz="1100" dirty="0"/>
              <a:t>月</a:t>
            </a:r>
            <a:r>
              <a:rPr lang="en-US" altLang="ja-JP" sz="1100" dirty="0"/>
              <a:t>18</a:t>
            </a:r>
            <a:r>
              <a:rPr lang="ja-JP" altLang="en-US" sz="1100" dirty="0"/>
              <a:t>日</a:t>
            </a:r>
            <a:r>
              <a:rPr lang="en-US" altLang="ja-JP" sz="1100" dirty="0"/>
              <a:t>)</a:t>
            </a:r>
            <a:endParaRPr lang="ja-JP" altLang="en-US" sz="1100" dirty="0"/>
          </a:p>
        </p:txBody>
      </p:sp>
    </p:spTree>
    <p:extLst>
      <p:ext uri="{BB962C8B-B14F-4D97-AF65-F5344CB8AC3E}">
        <p14:creationId xmlns:p14="http://schemas.microsoft.com/office/powerpoint/2010/main" val="29756451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コンテンツ プレースホルダー 6"/>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7141657" y="5108121"/>
            <a:ext cx="1418847" cy="1441707"/>
          </a:xfrm>
        </p:spPr>
      </p:pic>
      <p:sp>
        <p:nvSpPr>
          <p:cNvPr id="3" name="タイトル 2"/>
          <p:cNvSpPr>
            <a:spLocks noGrp="1"/>
          </p:cNvSpPr>
          <p:nvPr>
            <p:ph type="title"/>
          </p:nvPr>
        </p:nvSpPr>
        <p:spPr/>
        <p:txBody>
          <a:bodyPr/>
          <a:lstStyle/>
          <a:p>
            <a:pPr algn="l"/>
            <a:r>
              <a:rPr lang="ja-JP" altLang="en-US" dirty="0"/>
              <a:t>対処法は同じです</a:t>
            </a:r>
            <a:endParaRPr kumimoji="1" lang="ja-JP" altLang="en-US" dirty="0"/>
          </a:p>
        </p:txBody>
      </p:sp>
      <p:sp>
        <p:nvSpPr>
          <p:cNvPr id="5" name="角丸四角形吹き出し 4"/>
          <p:cNvSpPr/>
          <p:nvPr/>
        </p:nvSpPr>
        <p:spPr>
          <a:xfrm>
            <a:off x="215152" y="1731223"/>
            <a:ext cx="8769822" cy="2864160"/>
          </a:xfrm>
          <a:prstGeom prst="wedgeRoundRectCallout">
            <a:avLst>
              <a:gd name="adj1" fmla="val 20026"/>
              <a:gd name="adj2" fmla="val 67118"/>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6000" b="1" dirty="0">
                <a:solidFill>
                  <a:prstClr val="white"/>
                </a:solidFill>
                <a:latin typeface="メイリオ"/>
              </a:rPr>
              <a:t>落ち着いて</a:t>
            </a:r>
            <a:endParaRPr lang="en-US" altLang="ja-JP" sz="6000" b="1" dirty="0">
              <a:solidFill>
                <a:prstClr val="white"/>
              </a:solidFill>
              <a:latin typeface="メイリオ"/>
            </a:endParaRPr>
          </a:p>
          <a:p>
            <a:r>
              <a:rPr lang="ja-JP" altLang="en-US" sz="6000" b="1" dirty="0">
                <a:solidFill>
                  <a:prstClr val="white"/>
                </a:solidFill>
                <a:latin typeface="メイリオ"/>
              </a:rPr>
              <a:t>ブラウザを閉じる。</a:t>
            </a:r>
            <a:endParaRPr lang="en-US" altLang="ja-JP" sz="6000" b="1" dirty="0">
              <a:solidFill>
                <a:prstClr val="white"/>
              </a:solidFill>
              <a:latin typeface="メイリオ"/>
            </a:endParaRPr>
          </a:p>
        </p:txBody>
      </p:sp>
      <p:sp>
        <p:nvSpPr>
          <p:cNvPr id="4" name="テキスト ボックス 3"/>
          <p:cNvSpPr txBox="1"/>
          <p:nvPr/>
        </p:nvSpPr>
        <p:spPr>
          <a:xfrm>
            <a:off x="3014037" y="5841942"/>
            <a:ext cx="4837043" cy="707886"/>
          </a:xfrm>
          <a:prstGeom prst="rect">
            <a:avLst/>
          </a:prstGeom>
          <a:noFill/>
        </p:spPr>
        <p:txBody>
          <a:bodyPr wrap="square" rtlCol="0">
            <a:spAutoFit/>
          </a:bodyPr>
          <a:lstStyle/>
          <a:p>
            <a:r>
              <a:rPr kumimoji="1" lang="ja-JP" altLang="en-US" sz="4000" dirty="0"/>
              <a:t>閲覧履歴も削除！</a:t>
            </a:r>
          </a:p>
        </p:txBody>
      </p:sp>
    </p:spTree>
    <p:extLst>
      <p:ext uri="{BB962C8B-B14F-4D97-AF65-F5344CB8AC3E}">
        <p14:creationId xmlns:p14="http://schemas.microsoft.com/office/powerpoint/2010/main" val="8494298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a:t>動画をみてみよう</a:t>
            </a:r>
          </a:p>
        </p:txBody>
      </p:sp>
      <p:sp>
        <p:nvSpPr>
          <p:cNvPr id="7" name="四角形: 角を丸くする 6">
            <a:extLst>
              <a:ext uri="{FF2B5EF4-FFF2-40B4-BE49-F238E27FC236}">
                <a16:creationId xmlns:a16="http://schemas.microsoft.com/office/drawing/2014/main" id="{3EB43AB2-FB2B-DFE7-E077-8F03021FF638}"/>
              </a:ext>
            </a:extLst>
          </p:cNvPr>
          <p:cNvSpPr/>
          <p:nvPr/>
        </p:nvSpPr>
        <p:spPr>
          <a:xfrm>
            <a:off x="1484026" y="1735299"/>
            <a:ext cx="6764235" cy="3982487"/>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solidFill>
                  <a:schemeClr val="tx1"/>
                </a:solidFill>
              </a:rPr>
              <a:t>以下の動画を流してください。</a:t>
            </a:r>
            <a:endParaRPr kumimoji="1" lang="en-US" altLang="ja-JP" sz="3200" dirty="0">
              <a:solidFill>
                <a:schemeClr val="tx1"/>
              </a:solidFill>
            </a:endParaRPr>
          </a:p>
          <a:p>
            <a:pPr algn="ctr"/>
            <a:r>
              <a:rPr kumimoji="1" lang="ja-JP" altLang="en-US" sz="2400" dirty="0">
                <a:solidFill>
                  <a:schemeClr val="tx1"/>
                </a:solidFill>
              </a:rPr>
              <a:t>その警告メッセージ、信じて大丈夫？</a:t>
            </a:r>
            <a:endParaRPr kumimoji="1" lang="en-US" altLang="ja-JP" sz="2400" dirty="0">
              <a:solidFill>
                <a:schemeClr val="tx1"/>
              </a:solidFill>
            </a:endParaRPr>
          </a:p>
          <a:p>
            <a:pPr algn="ctr"/>
            <a:r>
              <a:rPr kumimoji="1" lang="ja-JP" altLang="en-US" sz="2400" dirty="0">
                <a:solidFill>
                  <a:schemeClr val="tx1"/>
                </a:solidFill>
              </a:rPr>
              <a:t>ブラウザの“偽警告”にご用心！</a:t>
            </a:r>
          </a:p>
          <a:p>
            <a:pPr algn="ctr"/>
            <a:r>
              <a:rPr kumimoji="1" lang="en-US" altLang="ja-JP" sz="2400" dirty="0">
                <a:solidFill>
                  <a:schemeClr val="tx1"/>
                </a:solidFill>
              </a:rPr>
              <a:t>URL:</a:t>
            </a:r>
            <a:r>
              <a:rPr kumimoji="1" lang="ja-JP" altLang="en-US" sz="2400" dirty="0">
                <a:solidFill>
                  <a:schemeClr val="tx1"/>
                </a:solidFill>
              </a:rPr>
              <a:t> </a:t>
            </a:r>
            <a:r>
              <a:rPr kumimoji="1" lang="en-US" altLang="ja-JP" sz="2400" dirty="0">
                <a:solidFill>
                  <a:schemeClr val="tx1"/>
                </a:solidFill>
                <a:hlinkClick r:id="rId3"/>
              </a:rPr>
              <a:t>https://www.youtube.com/watch?v=sm1UMc97zRc</a:t>
            </a:r>
            <a:endParaRPr kumimoji="1" lang="en-US" altLang="ja-JP" sz="2400" dirty="0">
              <a:solidFill>
                <a:schemeClr val="tx1"/>
              </a:solidFill>
            </a:endParaRPr>
          </a:p>
          <a:p>
            <a:pPr algn="ctr"/>
            <a:r>
              <a:rPr kumimoji="1" lang="en-US" altLang="ja-JP" sz="2400" dirty="0">
                <a:solidFill>
                  <a:schemeClr val="tx1"/>
                </a:solidFill>
              </a:rPr>
              <a:t>【09</a:t>
            </a:r>
            <a:r>
              <a:rPr kumimoji="1" lang="ja-JP" altLang="en-US" sz="2400" dirty="0">
                <a:solidFill>
                  <a:schemeClr val="tx1"/>
                </a:solidFill>
              </a:rPr>
              <a:t>分</a:t>
            </a:r>
            <a:r>
              <a:rPr kumimoji="1" lang="en-US" altLang="ja-JP" sz="2400" dirty="0">
                <a:solidFill>
                  <a:schemeClr val="tx1"/>
                </a:solidFill>
              </a:rPr>
              <a:t>45</a:t>
            </a:r>
            <a:r>
              <a:rPr kumimoji="1" lang="ja-JP" altLang="en-US" sz="2400" dirty="0">
                <a:solidFill>
                  <a:schemeClr val="tx1"/>
                </a:solidFill>
              </a:rPr>
              <a:t>秒から</a:t>
            </a:r>
            <a:r>
              <a:rPr kumimoji="1" lang="en-US" altLang="ja-JP" sz="2400" dirty="0">
                <a:solidFill>
                  <a:schemeClr val="tx1"/>
                </a:solidFill>
              </a:rPr>
              <a:t>10</a:t>
            </a:r>
            <a:r>
              <a:rPr kumimoji="1" lang="ja-JP" altLang="en-US" sz="2400" dirty="0">
                <a:solidFill>
                  <a:schemeClr val="tx1"/>
                </a:solidFill>
              </a:rPr>
              <a:t>分</a:t>
            </a:r>
            <a:r>
              <a:rPr lang="en-US" altLang="ja-JP" sz="2400" dirty="0">
                <a:solidFill>
                  <a:schemeClr val="tx1"/>
                </a:solidFill>
              </a:rPr>
              <a:t>38</a:t>
            </a:r>
            <a:r>
              <a:rPr kumimoji="1" lang="ja-JP" altLang="en-US" sz="2400">
                <a:solidFill>
                  <a:schemeClr val="tx1"/>
                </a:solidFill>
              </a:rPr>
              <a:t>秒</a:t>
            </a:r>
            <a:r>
              <a:rPr kumimoji="1" lang="ja-JP" altLang="en-US" sz="2400" dirty="0">
                <a:solidFill>
                  <a:schemeClr val="tx1"/>
                </a:solidFill>
              </a:rPr>
              <a:t>まで</a:t>
            </a:r>
            <a:r>
              <a:rPr kumimoji="1" lang="en-US" altLang="ja-JP" sz="2400" dirty="0">
                <a:solidFill>
                  <a:schemeClr val="tx1"/>
                </a:solidFill>
              </a:rPr>
              <a:t>】</a:t>
            </a:r>
          </a:p>
        </p:txBody>
      </p:sp>
    </p:spTree>
    <p:extLst>
      <p:ext uri="{BB962C8B-B14F-4D97-AF65-F5344CB8AC3E}">
        <p14:creationId xmlns:p14="http://schemas.microsoft.com/office/powerpoint/2010/main" val="19302250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1">
            <a:extLst>
              <a:ext uri="{FF2B5EF4-FFF2-40B4-BE49-F238E27FC236}">
                <a16:creationId xmlns:a16="http://schemas.microsoft.com/office/drawing/2014/main" id="{ED57AA89-30F1-4FF8-AE80-2B31013C4197}"/>
              </a:ext>
            </a:extLst>
          </p:cNvPr>
          <p:cNvSpPr txBox="1">
            <a:spLocks/>
          </p:cNvSpPr>
          <p:nvPr/>
        </p:nvSpPr>
        <p:spPr>
          <a:xfrm>
            <a:off x="257782" y="1478603"/>
            <a:ext cx="8769485" cy="39688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3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4400" dirty="0">
                <a:latin typeface="+mn-ea"/>
              </a:rPr>
              <a:t>パソコン、スマートフォン</a:t>
            </a:r>
            <a:endParaRPr lang="en-US" altLang="ja-JP" sz="4400" dirty="0">
              <a:latin typeface="+mn-ea"/>
            </a:endParaRPr>
          </a:p>
          <a:p>
            <a:pPr marL="0" indent="0">
              <a:buFont typeface="Arial" panose="020B0604020202020204" pitchFamily="34" charset="0"/>
              <a:buNone/>
            </a:pPr>
            <a:r>
              <a:rPr lang="ja-JP" altLang="en-US" sz="4400" dirty="0">
                <a:latin typeface="+mn-ea"/>
              </a:rPr>
              <a:t>セキュリティの警告画面がでたら</a:t>
            </a:r>
            <a:endParaRPr lang="en-US" altLang="ja-JP" sz="4400" dirty="0">
              <a:latin typeface="+mn-ea"/>
            </a:endParaRPr>
          </a:p>
          <a:p>
            <a:pPr marL="0" indent="0">
              <a:buFont typeface="Arial" panose="020B0604020202020204" pitchFamily="34" charset="0"/>
              <a:buNone/>
            </a:pPr>
            <a:r>
              <a:rPr lang="ja-JP" altLang="en-US" sz="4400" dirty="0">
                <a:latin typeface="+mn-ea"/>
              </a:rPr>
              <a:t>本物かどうか確認しましょう。</a:t>
            </a:r>
            <a:endParaRPr lang="en-US" altLang="ja-JP" sz="4400" dirty="0">
              <a:latin typeface="+mn-ea"/>
            </a:endParaRPr>
          </a:p>
        </p:txBody>
      </p:sp>
    </p:spTree>
    <p:extLst>
      <p:ext uri="{BB962C8B-B14F-4D97-AF65-F5344CB8AC3E}">
        <p14:creationId xmlns:p14="http://schemas.microsoft.com/office/powerpoint/2010/main" val="10273746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1">
            <a:extLst>
              <a:ext uri="{FF2B5EF4-FFF2-40B4-BE49-F238E27FC236}">
                <a16:creationId xmlns:a16="http://schemas.microsoft.com/office/drawing/2014/main" id="{ED57AA89-30F1-4FF8-AE80-2B31013C4197}"/>
              </a:ext>
            </a:extLst>
          </p:cNvPr>
          <p:cNvSpPr txBox="1">
            <a:spLocks/>
          </p:cNvSpPr>
          <p:nvPr/>
        </p:nvSpPr>
        <p:spPr>
          <a:xfrm>
            <a:off x="374515" y="1584621"/>
            <a:ext cx="8769485" cy="39688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3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4800" dirty="0">
                <a:solidFill>
                  <a:prstClr val="black"/>
                </a:solidFill>
                <a:latin typeface="メイリオ"/>
              </a:rPr>
              <a:t>安易にソフトのダウンロード、</a:t>
            </a:r>
            <a:endParaRPr lang="en-US" altLang="ja-JP" sz="4800" dirty="0">
              <a:solidFill>
                <a:prstClr val="black"/>
              </a:solidFill>
              <a:latin typeface="メイリオ"/>
            </a:endParaRPr>
          </a:p>
          <a:p>
            <a:pPr marL="0" indent="0">
              <a:buFont typeface="Arial" panose="020B0604020202020204" pitchFamily="34" charset="0"/>
              <a:buNone/>
            </a:pPr>
            <a:r>
              <a:rPr lang="ja-JP" altLang="en-US" sz="4800" dirty="0">
                <a:solidFill>
                  <a:prstClr val="black"/>
                </a:solidFill>
                <a:latin typeface="メイリオ"/>
              </a:rPr>
              <a:t>インストールはしない。</a:t>
            </a:r>
            <a:endParaRPr lang="en-US" altLang="ja-JP" sz="4800" dirty="0">
              <a:solidFill>
                <a:prstClr val="black"/>
              </a:solidFill>
              <a:latin typeface="メイリオ"/>
            </a:endParaRPr>
          </a:p>
          <a:p>
            <a:pPr marL="0" indent="0">
              <a:buFont typeface="Arial" panose="020B0604020202020204" pitchFamily="34" charset="0"/>
              <a:buNone/>
            </a:pPr>
            <a:endParaRPr lang="en-US" altLang="ja-JP" sz="4400" dirty="0">
              <a:solidFill>
                <a:prstClr val="black"/>
              </a:solidFill>
              <a:latin typeface="メイリオ"/>
            </a:endParaRPr>
          </a:p>
          <a:p>
            <a:pPr marL="0" indent="0">
              <a:buNone/>
            </a:pPr>
            <a:r>
              <a:rPr lang="ja-JP" altLang="en-US" dirty="0">
                <a:solidFill>
                  <a:prstClr val="black"/>
                </a:solidFill>
                <a:latin typeface="メイリオ"/>
              </a:rPr>
              <a:t>アプリの開発元、機能説明、利用料金、利用規約などを確認する習慣をつけよう。</a:t>
            </a:r>
            <a:endParaRPr lang="en-US" altLang="ja-JP" dirty="0">
              <a:solidFill>
                <a:prstClr val="black"/>
              </a:solidFill>
              <a:latin typeface="メイリオ"/>
            </a:endParaRPr>
          </a:p>
        </p:txBody>
      </p:sp>
    </p:spTree>
    <p:extLst>
      <p:ext uri="{BB962C8B-B14F-4D97-AF65-F5344CB8AC3E}">
        <p14:creationId xmlns:p14="http://schemas.microsoft.com/office/powerpoint/2010/main" val="7710381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628650" y="294019"/>
            <a:ext cx="7886700" cy="927848"/>
          </a:xfrm>
        </p:spPr>
        <p:txBody>
          <a:bodyPr/>
          <a:lstStyle/>
          <a:p>
            <a:r>
              <a:rPr kumimoji="1" lang="ja-JP" altLang="en-US" sz="4400" dirty="0">
                <a:latin typeface="+mj-ea"/>
              </a:rPr>
              <a:t>被害にあったら</a:t>
            </a:r>
          </a:p>
        </p:txBody>
      </p:sp>
      <p:sp>
        <p:nvSpPr>
          <p:cNvPr id="5" name="コンテンツ プレースホルダー 4"/>
          <p:cNvSpPr>
            <a:spLocks noGrp="1"/>
          </p:cNvSpPr>
          <p:nvPr>
            <p:ph sz="half" idx="1"/>
          </p:nvPr>
        </p:nvSpPr>
        <p:spPr>
          <a:xfrm>
            <a:off x="233464" y="1330429"/>
            <a:ext cx="8677072" cy="4351338"/>
          </a:xfrm>
        </p:spPr>
        <p:txBody>
          <a:bodyPr>
            <a:normAutofit/>
          </a:bodyPr>
          <a:lstStyle/>
          <a:p>
            <a:r>
              <a:rPr lang="ja-JP" altLang="en-US" sz="4000" b="1" dirty="0">
                <a:latin typeface="+mn-ea"/>
              </a:rPr>
              <a:t>アプリのアンインストール</a:t>
            </a:r>
            <a:endParaRPr lang="en-US" altLang="ja-JP" sz="4000" b="1" dirty="0">
              <a:latin typeface="+mn-ea"/>
            </a:endParaRPr>
          </a:p>
          <a:p>
            <a:r>
              <a:rPr lang="ja-JP" altLang="en-US" sz="4000" b="1" dirty="0">
                <a:latin typeface="+mn-ea"/>
              </a:rPr>
              <a:t>消費者相談窓口への相談</a:t>
            </a:r>
            <a:endParaRPr lang="en-US" altLang="ja-JP" sz="4000" b="1" dirty="0">
              <a:latin typeface="+mn-ea"/>
            </a:endParaRPr>
          </a:p>
          <a:p>
            <a:r>
              <a:rPr lang="ja-JP" altLang="en-US" sz="4000" b="1" dirty="0">
                <a:latin typeface="+mn-ea"/>
              </a:rPr>
              <a:t>クレジットカードなどの情報が流出する可能性があるので、クレジットカード会社にも連絡</a:t>
            </a:r>
            <a:endParaRPr kumimoji="1" lang="ja-JP" altLang="en-US" sz="4000" b="1" dirty="0">
              <a:latin typeface="+mn-ea"/>
            </a:endParaRPr>
          </a:p>
        </p:txBody>
      </p:sp>
    </p:spTree>
    <p:extLst>
      <p:ext uri="{BB962C8B-B14F-4D97-AF65-F5344CB8AC3E}">
        <p14:creationId xmlns:p14="http://schemas.microsoft.com/office/powerpoint/2010/main" val="3712456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ormAutofit/>
          </a:bodyPr>
          <a:lstStyle/>
          <a:p>
            <a:r>
              <a:rPr lang="ja-JP" altLang="en-US" sz="5400" dirty="0">
                <a:solidFill>
                  <a:prstClr val="black"/>
                </a:solidFill>
                <a:latin typeface="メイリオ"/>
              </a:rPr>
              <a:t>知っておきたい</a:t>
            </a:r>
            <a:br>
              <a:rPr lang="en-US" altLang="ja-JP" sz="5400" dirty="0">
                <a:solidFill>
                  <a:prstClr val="black"/>
                </a:solidFill>
                <a:latin typeface="メイリオ"/>
              </a:rPr>
            </a:br>
            <a:r>
              <a:rPr lang="ja-JP" altLang="en-US" sz="5400" dirty="0">
                <a:solidFill>
                  <a:prstClr val="black"/>
                </a:solidFill>
                <a:latin typeface="メイリオ"/>
              </a:rPr>
              <a:t>情報セキュリティ</a:t>
            </a:r>
            <a:br>
              <a:rPr lang="en-US" altLang="ja-JP" sz="5400" dirty="0">
                <a:solidFill>
                  <a:prstClr val="black"/>
                </a:solidFill>
                <a:latin typeface="メイリオ"/>
              </a:rPr>
            </a:br>
            <a:r>
              <a:rPr lang="en-US" altLang="ja-JP" sz="4800" dirty="0">
                <a:solidFill>
                  <a:prstClr val="black"/>
                </a:solidFill>
                <a:latin typeface="メイリオ"/>
              </a:rPr>
              <a:t>【13】</a:t>
            </a:r>
            <a:br>
              <a:rPr lang="en-US" altLang="ja-JP" sz="4800" dirty="0">
                <a:solidFill>
                  <a:prstClr val="black"/>
                </a:solidFill>
                <a:latin typeface="メイリオ"/>
              </a:rPr>
            </a:br>
            <a:r>
              <a:rPr lang="ja-JP" altLang="en-US" sz="3200" dirty="0">
                <a:solidFill>
                  <a:prstClr val="black"/>
                </a:solidFill>
                <a:latin typeface="メイリオ"/>
              </a:rPr>
              <a:t>「そのメッセージ、信じて大丈夫？」</a:t>
            </a:r>
            <a:br>
              <a:rPr lang="en-US" altLang="ja-JP" sz="3200" dirty="0">
                <a:solidFill>
                  <a:prstClr val="black"/>
                </a:solidFill>
                <a:latin typeface="メイリオ"/>
              </a:rPr>
            </a:br>
            <a:r>
              <a:rPr lang="ja-JP" altLang="en-US" sz="2800" dirty="0">
                <a:solidFill>
                  <a:prstClr val="black"/>
                </a:solidFill>
                <a:latin typeface="メイリオ"/>
              </a:rPr>
              <a:t>偽警告、フィッシングメールの手口</a:t>
            </a:r>
            <a:br>
              <a:rPr lang="en-US" altLang="ja-JP" sz="2800" dirty="0">
                <a:solidFill>
                  <a:prstClr val="black"/>
                </a:solidFill>
                <a:latin typeface="メイリオ"/>
              </a:rPr>
            </a:br>
            <a:r>
              <a:rPr lang="ja-JP" altLang="en-US" sz="2800" dirty="0">
                <a:solidFill>
                  <a:prstClr val="black"/>
                </a:solidFill>
                <a:latin typeface="メイリオ"/>
              </a:rPr>
              <a:t>とその対策を知ろう</a:t>
            </a:r>
            <a:endParaRPr kumimoji="1" lang="ja-JP" altLang="en-US" sz="2000" dirty="0"/>
          </a:p>
        </p:txBody>
      </p:sp>
      <p:sp>
        <p:nvSpPr>
          <p:cNvPr id="6" name="コンテンツ プレースホルダー 5"/>
          <p:cNvSpPr>
            <a:spLocks noGrp="1"/>
          </p:cNvSpPr>
          <p:nvPr>
            <p:ph sz="half" idx="1"/>
          </p:nvPr>
        </p:nvSpPr>
        <p:spPr>
          <a:xfrm>
            <a:off x="5061008" y="6229584"/>
            <a:ext cx="4619918" cy="748620"/>
          </a:xfrm>
        </p:spPr>
        <p:txBody>
          <a:bodyPr/>
          <a:lstStyle/>
          <a:p>
            <a:r>
              <a:rPr kumimoji="1" lang="ja-JP" altLang="en-US" dirty="0"/>
              <a:t>対象：保護者・一般</a:t>
            </a:r>
          </a:p>
        </p:txBody>
      </p:sp>
    </p:spTree>
    <p:extLst>
      <p:ext uri="{BB962C8B-B14F-4D97-AF65-F5344CB8AC3E}">
        <p14:creationId xmlns:p14="http://schemas.microsoft.com/office/powerpoint/2010/main" val="1832200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396" y="164088"/>
            <a:ext cx="9046723" cy="510363"/>
          </a:xfrm>
          <a:solidFill>
            <a:schemeClr val="accent2">
              <a:lumMod val="20000"/>
              <a:lumOff val="80000"/>
            </a:schemeClr>
          </a:solidFill>
          <a:ln w="28575">
            <a:noFill/>
          </a:ln>
        </p:spPr>
        <p:txBody>
          <a:bodyPr>
            <a:normAutofit/>
          </a:bodyPr>
          <a:lstStyle/>
          <a:p>
            <a:pPr algn="ctr"/>
            <a:r>
              <a:rPr kumimoji="1" lang="ja-JP" altLang="en-US" sz="2400" dirty="0"/>
              <a:t>本教材の使用方法　</a:t>
            </a:r>
            <a:r>
              <a:rPr lang="ja-JP" altLang="en-US" sz="1800" dirty="0"/>
              <a:t>知っておきたい情報セキュリティ</a:t>
            </a:r>
            <a:r>
              <a:rPr lang="en-US" altLang="ja-JP" sz="1800" dirty="0"/>
              <a:t>【13】</a:t>
            </a:r>
            <a:r>
              <a:rPr lang="ja-JP" altLang="en-US" sz="1800" dirty="0"/>
              <a:t>保護者・一般</a:t>
            </a:r>
            <a:endParaRPr kumimoji="1" lang="ja-JP" altLang="en-US" sz="2400" dirty="0"/>
          </a:p>
        </p:txBody>
      </p:sp>
      <p:sp>
        <p:nvSpPr>
          <p:cNvPr id="3" name="タイトル 1"/>
          <p:cNvSpPr txBox="1">
            <a:spLocks/>
          </p:cNvSpPr>
          <p:nvPr/>
        </p:nvSpPr>
        <p:spPr>
          <a:xfrm>
            <a:off x="122807" y="1932511"/>
            <a:ext cx="2931673" cy="442269"/>
          </a:xfrm>
          <a:prstGeom prst="rect">
            <a:avLst/>
          </a:prstGeom>
          <a:ln w="28575">
            <a:solidFill>
              <a:schemeClr val="accent2"/>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本教材のねらい</a:t>
            </a:r>
          </a:p>
        </p:txBody>
      </p:sp>
      <p:sp>
        <p:nvSpPr>
          <p:cNvPr id="5" name="テキスト ボックス 4"/>
          <p:cNvSpPr txBox="1"/>
          <p:nvPr/>
        </p:nvSpPr>
        <p:spPr>
          <a:xfrm>
            <a:off x="102940" y="2413407"/>
            <a:ext cx="8914734" cy="1384995"/>
          </a:xfrm>
          <a:prstGeom prst="rect">
            <a:avLst/>
          </a:prstGeom>
          <a:noFill/>
        </p:spPr>
        <p:txBody>
          <a:bodyPr wrap="square" rtlCol="0">
            <a:spAutoFit/>
          </a:bodyPr>
          <a:lstStyle/>
          <a:p>
            <a:r>
              <a:rPr lang="ja-JP" altLang="en-US" sz="1400" dirty="0">
                <a:solidFill>
                  <a:prstClr val="black"/>
                </a:solidFill>
              </a:rPr>
              <a:t>インターネットユーザーの誰もが遭遇する可能性のある「偽警告」について学ぶ。</a:t>
            </a:r>
            <a:endParaRPr lang="en-US" altLang="ja-JP" sz="1400" dirty="0">
              <a:solidFill>
                <a:prstClr val="black"/>
              </a:solidFill>
            </a:endParaRPr>
          </a:p>
          <a:p>
            <a:r>
              <a:rPr lang="ja-JP" altLang="en-US" sz="1400" dirty="0">
                <a:solidFill>
                  <a:prstClr val="black"/>
                </a:solidFill>
              </a:rPr>
              <a:t>動画教材「</a:t>
            </a:r>
            <a:r>
              <a:rPr lang="ja-JP" altLang="en-US" sz="1400" dirty="0"/>
              <a:t>その警告メッセージ、信じて大丈夫？ ブラウザの“偽警告”にご用心！」を視聴し、偽警告とはなにか、確認されている手口を紹介し、その対策として適当なものをクイズ形式で考える。もし指示にしたがってソフトウエアのインストールをした場合や、クレジットカードで決済を済ませた場合の対処方法も併せて学ぶ。また最近の事例としてスマートフォンでの偽警告事例も紹介する。知ること、落ち着いて考え、対処することの重要性を伝える。</a:t>
            </a:r>
            <a:endParaRPr lang="en-US" altLang="ja-JP" sz="1200" dirty="0">
              <a:solidFill>
                <a:prstClr val="black"/>
              </a:solidFill>
            </a:endParaRPr>
          </a:p>
        </p:txBody>
      </p:sp>
      <p:sp>
        <p:nvSpPr>
          <p:cNvPr id="6" name="タイトル 1"/>
          <p:cNvSpPr txBox="1">
            <a:spLocks/>
          </p:cNvSpPr>
          <p:nvPr/>
        </p:nvSpPr>
        <p:spPr>
          <a:xfrm>
            <a:off x="102940" y="796565"/>
            <a:ext cx="5389945" cy="442269"/>
          </a:xfrm>
          <a:prstGeom prst="rect">
            <a:avLst/>
          </a:prstGeom>
          <a:ln w="28575">
            <a:solidFill>
              <a:schemeClr val="accent2"/>
            </a:solidFill>
          </a:ln>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テーマ「知っておきたい情報セキュリティ」教材のねらい</a:t>
            </a:r>
          </a:p>
        </p:txBody>
      </p:sp>
      <p:sp>
        <p:nvSpPr>
          <p:cNvPr id="7" name="テキスト ボックス 6"/>
          <p:cNvSpPr txBox="1"/>
          <p:nvPr/>
        </p:nvSpPr>
        <p:spPr>
          <a:xfrm>
            <a:off x="3832" y="1278279"/>
            <a:ext cx="9187130" cy="646331"/>
          </a:xfrm>
          <a:prstGeom prst="rect">
            <a:avLst/>
          </a:prstGeom>
          <a:noFill/>
        </p:spPr>
        <p:txBody>
          <a:bodyPr wrap="none" rtlCol="0">
            <a:spAutoFit/>
          </a:bodyPr>
          <a:lstStyle/>
          <a:p>
            <a:r>
              <a:rPr lang="ja-JP" altLang="en-US" dirty="0">
                <a:solidFill>
                  <a:prstClr val="black"/>
                </a:solidFill>
              </a:rPr>
              <a:t>「そのメッセージ、信じて大丈夫？」　偽警告、フィッシングメールの手口を知ろう。</a:t>
            </a:r>
            <a:endParaRPr lang="en-US" altLang="ja-JP" dirty="0">
              <a:solidFill>
                <a:prstClr val="black"/>
              </a:solidFill>
            </a:endParaRPr>
          </a:p>
          <a:p>
            <a:r>
              <a:rPr lang="ja-JP" altLang="en-US" dirty="0">
                <a:solidFill>
                  <a:prstClr val="black"/>
                </a:solidFill>
              </a:rPr>
              <a:t>　その手口を知り、その対応策、心構えを考える。</a:t>
            </a:r>
          </a:p>
        </p:txBody>
      </p:sp>
      <p:sp>
        <p:nvSpPr>
          <p:cNvPr id="8" name="タイトル 1"/>
          <p:cNvSpPr txBox="1">
            <a:spLocks/>
          </p:cNvSpPr>
          <p:nvPr/>
        </p:nvSpPr>
        <p:spPr>
          <a:xfrm>
            <a:off x="122806" y="3820789"/>
            <a:ext cx="2931673" cy="442269"/>
          </a:xfrm>
          <a:prstGeom prst="rect">
            <a:avLst/>
          </a:prstGeom>
          <a:ln w="28575">
            <a:solidFill>
              <a:schemeClr val="accent2"/>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指導のポイント</a:t>
            </a:r>
          </a:p>
        </p:txBody>
      </p:sp>
      <p:sp>
        <p:nvSpPr>
          <p:cNvPr id="9" name="タイトル 1"/>
          <p:cNvSpPr txBox="1">
            <a:spLocks/>
          </p:cNvSpPr>
          <p:nvPr/>
        </p:nvSpPr>
        <p:spPr>
          <a:xfrm>
            <a:off x="1155803" y="5579721"/>
            <a:ext cx="1244176" cy="442269"/>
          </a:xfrm>
          <a:prstGeom prst="rect">
            <a:avLst/>
          </a:prstGeom>
          <a:ln w="28575">
            <a:solidFill>
              <a:schemeClr val="accent2"/>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資料</a:t>
            </a:r>
          </a:p>
        </p:txBody>
      </p:sp>
      <p:sp>
        <p:nvSpPr>
          <p:cNvPr id="10" name="テキスト ボックス 9"/>
          <p:cNvSpPr txBox="1"/>
          <p:nvPr/>
        </p:nvSpPr>
        <p:spPr>
          <a:xfrm>
            <a:off x="97277" y="4353565"/>
            <a:ext cx="9046723" cy="1077218"/>
          </a:xfrm>
          <a:prstGeom prst="rect">
            <a:avLst/>
          </a:prstGeom>
          <a:noFill/>
        </p:spPr>
        <p:txBody>
          <a:bodyPr wrap="square" rtlCol="0">
            <a:spAutoFit/>
          </a:bodyPr>
          <a:lstStyle/>
          <a:p>
            <a:r>
              <a:rPr lang="ja-JP" altLang="en-US" sz="1600" dirty="0">
                <a:solidFill>
                  <a:prstClr val="black"/>
                </a:solidFill>
              </a:rPr>
              <a:t>動画教材を通じ、身近な被害事例であることを確認する。このような被害に合わないためにも、知ること、「落ち着いて」対処することを伝えたい。</a:t>
            </a:r>
            <a:endParaRPr lang="en-US" altLang="ja-JP" sz="1600" dirty="0">
              <a:solidFill>
                <a:prstClr val="black"/>
              </a:solidFill>
            </a:endParaRPr>
          </a:p>
          <a:p>
            <a:r>
              <a:rPr lang="ja-JP" altLang="en-US" sz="1600" dirty="0">
                <a:solidFill>
                  <a:prstClr val="black"/>
                </a:solidFill>
              </a:rPr>
              <a:t>また安易にソフトをダウンロード、インストールするのではなく、ソフトやアプリの発信元や機能説明、利用料金、利用規約などを確認する習慣を指導する。</a:t>
            </a:r>
            <a:endParaRPr lang="en-US" altLang="ja-JP" dirty="0">
              <a:solidFill>
                <a:prstClr val="black"/>
              </a:solidFill>
            </a:endParaRPr>
          </a:p>
        </p:txBody>
      </p:sp>
      <p:sp>
        <p:nvSpPr>
          <p:cNvPr id="11" name="テキスト ボックス 10"/>
          <p:cNvSpPr txBox="1"/>
          <p:nvPr/>
        </p:nvSpPr>
        <p:spPr>
          <a:xfrm>
            <a:off x="2567412" y="5579721"/>
            <a:ext cx="6365076" cy="1015663"/>
          </a:xfrm>
          <a:prstGeom prst="rect">
            <a:avLst/>
          </a:prstGeom>
          <a:noFill/>
        </p:spPr>
        <p:txBody>
          <a:bodyPr wrap="none" rtlCol="0">
            <a:spAutoFit/>
          </a:bodyPr>
          <a:lstStyle/>
          <a:p>
            <a:r>
              <a:rPr lang="en-US" altLang="ja-JP" sz="1600" dirty="0">
                <a:solidFill>
                  <a:prstClr val="black"/>
                </a:solidFill>
              </a:rPr>
              <a:t>IPA</a:t>
            </a:r>
            <a:r>
              <a:rPr lang="ja-JP" altLang="en-US" sz="1600" dirty="0">
                <a:solidFill>
                  <a:prstClr val="black"/>
                </a:solidFill>
              </a:rPr>
              <a:t>　安心相談窓口</a:t>
            </a:r>
            <a:endParaRPr lang="en-US" altLang="ja-JP" sz="1600" dirty="0">
              <a:solidFill>
                <a:prstClr val="black"/>
              </a:solidFill>
            </a:endParaRPr>
          </a:p>
          <a:p>
            <a:r>
              <a:rPr lang="en-US" altLang="ja-JP" sz="1400" dirty="0">
                <a:solidFill>
                  <a:prstClr val="black"/>
                </a:solidFill>
              </a:rPr>
              <a:t>https://www.ipa.go.jp/security/anshin/attention/2021/mgdayori20211116.html</a:t>
            </a:r>
          </a:p>
          <a:p>
            <a:r>
              <a:rPr lang="en-US" altLang="ja-JP" sz="1400" dirty="0">
                <a:solidFill>
                  <a:prstClr val="black"/>
                </a:solidFill>
              </a:rPr>
              <a:t>https://www.ipa.go.jp/security/anshin/attention/2019/mgdayori20190918.html</a:t>
            </a:r>
          </a:p>
          <a:p>
            <a:r>
              <a:rPr lang="ja-JP" altLang="en-US" sz="1600" dirty="0">
                <a:solidFill>
                  <a:prstClr val="black"/>
                </a:solidFill>
              </a:rPr>
              <a:t>第</a:t>
            </a:r>
            <a:r>
              <a:rPr lang="en-US" altLang="ja-JP" sz="1600" dirty="0">
                <a:solidFill>
                  <a:prstClr val="black"/>
                </a:solidFill>
              </a:rPr>
              <a:t>19-06-391</a:t>
            </a:r>
            <a:r>
              <a:rPr lang="ja-JP" altLang="en-US" sz="1600" dirty="0">
                <a:solidFill>
                  <a:prstClr val="black"/>
                </a:solidFill>
              </a:rPr>
              <a:t>号</a:t>
            </a:r>
            <a:endParaRPr lang="en-US" altLang="ja-JP" sz="1600" dirty="0">
              <a:solidFill>
                <a:prstClr val="black"/>
              </a:solidFill>
            </a:endParaRPr>
          </a:p>
        </p:txBody>
      </p:sp>
    </p:spTree>
    <p:extLst>
      <p:ext uri="{BB962C8B-B14F-4D97-AF65-F5344CB8AC3E}">
        <p14:creationId xmlns:p14="http://schemas.microsoft.com/office/powerpoint/2010/main" val="1963461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idx="4294967295"/>
          </p:nvPr>
        </p:nvSpPr>
        <p:spPr>
          <a:xfrm>
            <a:off x="1393825" y="444500"/>
            <a:ext cx="7750175" cy="709613"/>
          </a:xfrm>
        </p:spPr>
        <p:txBody>
          <a:bodyPr>
            <a:normAutofit fontScale="90000"/>
          </a:bodyPr>
          <a:lstStyle/>
          <a:p>
            <a:r>
              <a:rPr kumimoji="1" lang="ja-JP" altLang="en-US" dirty="0"/>
              <a:t>動画を見てみましょう。</a:t>
            </a:r>
          </a:p>
        </p:txBody>
      </p:sp>
      <p:pic>
        <p:nvPicPr>
          <p:cNvPr id="4" name="図 3"/>
          <p:cNvPicPr>
            <a:picLocks noChangeAspect="1"/>
          </p:cNvPicPr>
          <p:nvPr/>
        </p:nvPicPr>
        <p:blipFill>
          <a:blip r:embed="rId3"/>
          <a:stretch>
            <a:fillRect/>
          </a:stretch>
        </p:blipFill>
        <p:spPr>
          <a:xfrm>
            <a:off x="1057993" y="1767703"/>
            <a:ext cx="6768564" cy="3823199"/>
          </a:xfrm>
          <a:prstGeom prst="rect">
            <a:avLst/>
          </a:prstGeom>
        </p:spPr>
      </p:pic>
      <p:sp>
        <p:nvSpPr>
          <p:cNvPr id="2" name="正方形/長方形 1"/>
          <p:cNvSpPr/>
          <p:nvPr/>
        </p:nvSpPr>
        <p:spPr>
          <a:xfrm>
            <a:off x="3402106" y="6427113"/>
            <a:ext cx="5898011"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「その警告メッセージ、信じて大丈夫？ ブラウザの“偽警告”にご用心！」</a:t>
            </a:r>
            <a:endParaRPr lang="en-US" altLang="ja-JP" sz="1100" dirty="0"/>
          </a:p>
          <a:p>
            <a:r>
              <a:rPr lang="ja-JP" altLang="en-US" sz="1100" dirty="0"/>
              <a:t>　　　　　</a:t>
            </a:r>
            <a:r>
              <a:rPr lang="en-US" altLang="ja-JP" sz="1100" dirty="0"/>
              <a:t>https://www.youtube.com/watch?v=sm1UMc97zRc</a:t>
            </a:r>
          </a:p>
        </p:txBody>
      </p:sp>
    </p:spTree>
    <p:extLst>
      <p:ext uri="{BB962C8B-B14F-4D97-AF65-F5344CB8AC3E}">
        <p14:creationId xmlns:p14="http://schemas.microsoft.com/office/powerpoint/2010/main" val="2009051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kumimoji="1" lang="ja-JP" altLang="en-US" dirty="0"/>
              <a:t>動画を見てみましょう。</a:t>
            </a:r>
          </a:p>
        </p:txBody>
      </p:sp>
      <p:sp>
        <p:nvSpPr>
          <p:cNvPr id="7" name="四角形: 角を丸くする 6">
            <a:extLst>
              <a:ext uri="{FF2B5EF4-FFF2-40B4-BE49-F238E27FC236}">
                <a16:creationId xmlns:a16="http://schemas.microsoft.com/office/drawing/2014/main" id="{1B5CEBF8-40F9-34B4-953A-4DF684F6971E}"/>
              </a:ext>
            </a:extLst>
          </p:cNvPr>
          <p:cNvSpPr/>
          <p:nvPr/>
        </p:nvSpPr>
        <p:spPr>
          <a:xfrm>
            <a:off x="1484026" y="1735299"/>
            <a:ext cx="6764235" cy="3982487"/>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solidFill>
                  <a:schemeClr val="tx1"/>
                </a:solidFill>
              </a:rPr>
              <a:t>以下の動画を流してください。</a:t>
            </a:r>
            <a:endParaRPr kumimoji="1" lang="en-US" altLang="ja-JP" sz="3200" dirty="0">
              <a:solidFill>
                <a:schemeClr val="tx1"/>
              </a:solidFill>
            </a:endParaRPr>
          </a:p>
          <a:p>
            <a:pPr algn="ctr"/>
            <a:r>
              <a:rPr kumimoji="1" lang="ja-JP" altLang="en-US" sz="2400" dirty="0">
                <a:solidFill>
                  <a:schemeClr val="tx1"/>
                </a:solidFill>
              </a:rPr>
              <a:t>その警告メッセージ、信じて大丈夫？</a:t>
            </a:r>
            <a:endParaRPr kumimoji="1" lang="en-US" altLang="ja-JP" sz="2400" dirty="0">
              <a:solidFill>
                <a:schemeClr val="tx1"/>
              </a:solidFill>
            </a:endParaRPr>
          </a:p>
          <a:p>
            <a:pPr algn="ctr"/>
            <a:r>
              <a:rPr kumimoji="1" lang="ja-JP" altLang="en-US" sz="2400" dirty="0">
                <a:solidFill>
                  <a:schemeClr val="tx1"/>
                </a:solidFill>
              </a:rPr>
              <a:t>ブラウザの“偽警告”にご用心！</a:t>
            </a:r>
          </a:p>
          <a:p>
            <a:pPr algn="ctr"/>
            <a:r>
              <a:rPr kumimoji="1" lang="en-US" altLang="ja-JP" sz="2400" dirty="0">
                <a:solidFill>
                  <a:schemeClr val="tx1"/>
                </a:solidFill>
              </a:rPr>
              <a:t>URL:</a:t>
            </a:r>
            <a:r>
              <a:rPr kumimoji="1" lang="ja-JP" altLang="en-US" sz="2400" dirty="0">
                <a:solidFill>
                  <a:schemeClr val="tx1"/>
                </a:solidFill>
              </a:rPr>
              <a:t> </a:t>
            </a:r>
            <a:r>
              <a:rPr kumimoji="1" lang="en-US" altLang="ja-JP" sz="2400" dirty="0">
                <a:solidFill>
                  <a:schemeClr val="tx1"/>
                </a:solidFill>
                <a:hlinkClick r:id="rId3"/>
              </a:rPr>
              <a:t>https://www.youtube.com/watch?v=sm1UMc97zRc</a:t>
            </a:r>
            <a:endParaRPr kumimoji="1" lang="en-US" altLang="ja-JP" sz="2400" dirty="0">
              <a:solidFill>
                <a:schemeClr val="tx1"/>
              </a:solidFill>
            </a:endParaRPr>
          </a:p>
          <a:p>
            <a:pPr algn="ctr"/>
            <a:r>
              <a:rPr kumimoji="1" lang="en-US" altLang="ja-JP" sz="2400" dirty="0">
                <a:solidFill>
                  <a:schemeClr val="tx1"/>
                </a:solidFill>
              </a:rPr>
              <a:t>【00</a:t>
            </a:r>
            <a:r>
              <a:rPr kumimoji="1" lang="ja-JP" altLang="en-US" sz="2400" dirty="0">
                <a:solidFill>
                  <a:schemeClr val="tx1"/>
                </a:solidFill>
              </a:rPr>
              <a:t>分</a:t>
            </a:r>
            <a:r>
              <a:rPr kumimoji="1" lang="en-US" altLang="ja-JP" sz="2400" dirty="0">
                <a:solidFill>
                  <a:schemeClr val="tx1"/>
                </a:solidFill>
              </a:rPr>
              <a:t>00</a:t>
            </a:r>
            <a:r>
              <a:rPr kumimoji="1" lang="ja-JP" altLang="en-US" sz="2400" dirty="0">
                <a:solidFill>
                  <a:schemeClr val="tx1"/>
                </a:solidFill>
              </a:rPr>
              <a:t>秒から</a:t>
            </a:r>
            <a:r>
              <a:rPr kumimoji="1" lang="en-US" altLang="ja-JP" sz="2400" dirty="0">
                <a:solidFill>
                  <a:schemeClr val="tx1"/>
                </a:solidFill>
              </a:rPr>
              <a:t>02</a:t>
            </a:r>
            <a:r>
              <a:rPr kumimoji="1" lang="ja-JP" altLang="en-US" sz="2400" dirty="0">
                <a:solidFill>
                  <a:schemeClr val="tx1"/>
                </a:solidFill>
              </a:rPr>
              <a:t>分</a:t>
            </a:r>
            <a:r>
              <a:rPr lang="en-US" altLang="ja-JP" sz="2400" dirty="0">
                <a:solidFill>
                  <a:schemeClr val="tx1"/>
                </a:solidFill>
              </a:rPr>
              <a:t>32</a:t>
            </a:r>
            <a:r>
              <a:rPr kumimoji="1" lang="ja-JP" altLang="en-US" sz="2400" dirty="0">
                <a:solidFill>
                  <a:schemeClr val="tx1"/>
                </a:solidFill>
              </a:rPr>
              <a:t>秒まで</a:t>
            </a:r>
            <a:r>
              <a:rPr kumimoji="1" lang="en-US" altLang="ja-JP" sz="2400" dirty="0">
                <a:solidFill>
                  <a:schemeClr val="tx1"/>
                </a:solidFill>
              </a:rPr>
              <a:t>】</a:t>
            </a:r>
          </a:p>
        </p:txBody>
      </p:sp>
    </p:spTree>
    <p:extLst>
      <p:ext uri="{BB962C8B-B14F-4D97-AF65-F5344CB8AC3E}">
        <p14:creationId xmlns:p14="http://schemas.microsoft.com/office/powerpoint/2010/main" val="91545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420802" y="1351434"/>
            <a:ext cx="7886701" cy="4351338"/>
          </a:xfrm>
        </p:spPr>
        <p:txBody>
          <a:bodyPr anchor="ctr">
            <a:normAutofit/>
          </a:bodyPr>
          <a:lstStyle/>
          <a:p>
            <a:pPr marL="0" indent="0">
              <a:buNone/>
            </a:pPr>
            <a:r>
              <a:rPr lang="ja-JP" altLang="en-US" sz="6000" b="1" dirty="0">
                <a:solidFill>
                  <a:prstClr val="black"/>
                </a:solidFill>
                <a:latin typeface="メイリオ"/>
                <a:cs typeface="+mj-cs"/>
              </a:rPr>
              <a:t>ブラウザ上の</a:t>
            </a:r>
            <a:endParaRPr lang="en-US" altLang="ja-JP" sz="6000" b="1" dirty="0">
              <a:solidFill>
                <a:prstClr val="black"/>
              </a:solidFill>
              <a:latin typeface="メイリオ"/>
              <a:cs typeface="+mj-cs"/>
            </a:endParaRPr>
          </a:p>
          <a:p>
            <a:pPr marL="0" indent="0">
              <a:buNone/>
            </a:pPr>
            <a:r>
              <a:rPr kumimoji="1" lang="ja-JP" altLang="en-US" sz="6000" b="1" dirty="0">
                <a:solidFill>
                  <a:prstClr val="black"/>
                </a:solidFill>
                <a:latin typeface="メイリオ"/>
                <a:cs typeface="+mj-cs"/>
              </a:rPr>
              <a:t>偽警告</a:t>
            </a:r>
            <a:endParaRPr kumimoji="1" lang="ja-JP" altLang="en-US" sz="4800" dirty="0"/>
          </a:p>
        </p:txBody>
      </p:sp>
      <p:sp>
        <p:nvSpPr>
          <p:cNvPr id="2" name="タイトル 1"/>
          <p:cNvSpPr>
            <a:spLocks noGrp="1"/>
          </p:cNvSpPr>
          <p:nvPr>
            <p:ph type="title"/>
          </p:nvPr>
        </p:nvSpPr>
        <p:spPr>
          <a:xfrm>
            <a:off x="1185582" y="502595"/>
            <a:ext cx="7958418" cy="697099"/>
          </a:xfrm>
        </p:spPr>
        <p:txBody>
          <a:bodyPr/>
          <a:lstStyle/>
          <a:p>
            <a:r>
              <a:rPr lang="ja-JP" altLang="en-US" dirty="0"/>
              <a:t>知ってましたか？</a:t>
            </a:r>
            <a:endParaRPr kumimoji="1" lang="ja-JP" altLang="en-US" dirty="0"/>
          </a:p>
        </p:txBody>
      </p:sp>
      <p:pic>
        <p:nvPicPr>
          <p:cNvPr id="4" name="図 3"/>
          <p:cNvPicPr>
            <a:picLocks noChangeAspect="1"/>
          </p:cNvPicPr>
          <p:nvPr/>
        </p:nvPicPr>
        <p:blipFill>
          <a:blip r:embed="rId3"/>
          <a:stretch>
            <a:fillRect/>
          </a:stretch>
        </p:blipFill>
        <p:spPr>
          <a:xfrm>
            <a:off x="3827322" y="3619670"/>
            <a:ext cx="4855464" cy="2609444"/>
          </a:xfrm>
          <a:prstGeom prst="rect">
            <a:avLst/>
          </a:prstGeom>
        </p:spPr>
      </p:pic>
      <p:sp>
        <p:nvSpPr>
          <p:cNvPr id="6" name="正方形/長方形 5">
            <a:extLst>
              <a:ext uri="{FF2B5EF4-FFF2-40B4-BE49-F238E27FC236}">
                <a16:creationId xmlns:a16="http://schemas.microsoft.com/office/drawing/2014/main" id="{B25A5E28-010F-404A-A4B2-0834FC77C3E3}"/>
              </a:ext>
            </a:extLst>
          </p:cNvPr>
          <p:cNvSpPr/>
          <p:nvPr/>
        </p:nvSpPr>
        <p:spPr>
          <a:xfrm>
            <a:off x="3402106" y="6427113"/>
            <a:ext cx="5898011"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「その警告メッセージ、信じて大丈夫？ ブラウザの“偽警告”にご用心！」</a:t>
            </a:r>
            <a:endParaRPr lang="en-US" altLang="ja-JP" sz="1100" dirty="0"/>
          </a:p>
          <a:p>
            <a:r>
              <a:rPr lang="ja-JP" altLang="en-US" sz="1100" dirty="0"/>
              <a:t>　　　　　</a:t>
            </a:r>
            <a:r>
              <a:rPr lang="en-US" altLang="ja-JP" sz="1100" dirty="0"/>
              <a:t>https://www.youtube.com/watch?v=sm1UMc97zRc</a:t>
            </a:r>
          </a:p>
        </p:txBody>
      </p:sp>
    </p:spTree>
    <p:extLst>
      <p:ext uri="{BB962C8B-B14F-4D97-AF65-F5344CB8AC3E}">
        <p14:creationId xmlns:p14="http://schemas.microsoft.com/office/powerpoint/2010/main" val="21673421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sz="half" idx="1"/>
          </p:nvPr>
        </p:nvSpPr>
        <p:spPr>
          <a:xfrm>
            <a:off x="511918" y="1580912"/>
            <a:ext cx="7886701" cy="4351338"/>
          </a:xfrm>
        </p:spPr>
        <p:txBody>
          <a:bodyPr>
            <a:normAutofit/>
          </a:bodyPr>
          <a:lstStyle/>
          <a:p>
            <a:pPr marL="0" indent="0">
              <a:buNone/>
            </a:pPr>
            <a:r>
              <a:rPr lang="ja-JP" altLang="en-US" sz="5400" b="1" dirty="0">
                <a:solidFill>
                  <a:prstClr val="black"/>
                </a:solidFill>
                <a:latin typeface="メイリオ"/>
                <a:cs typeface="+mj-cs"/>
              </a:rPr>
              <a:t>不安をあおる内容</a:t>
            </a:r>
            <a:endParaRPr lang="en-US" altLang="ja-JP" sz="5400" b="1" dirty="0">
              <a:solidFill>
                <a:prstClr val="black"/>
              </a:solidFill>
              <a:latin typeface="メイリオ"/>
              <a:cs typeface="+mj-cs"/>
            </a:endParaRPr>
          </a:p>
          <a:p>
            <a:pPr marL="0" indent="0">
              <a:buNone/>
            </a:pPr>
            <a:endParaRPr kumimoji="1" lang="en-US" altLang="ja-JP" sz="2800" b="1" u="sng" dirty="0">
              <a:solidFill>
                <a:prstClr val="black"/>
              </a:solidFill>
              <a:latin typeface="メイリオ"/>
              <a:cs typeface="+mj-cs"/>
            </a:endParaRPr>
          </a:p>
          <a:p>
            <a:pPr marL="0" indent="0">
              <a:buNone/>
            </a:pPr>
            <a:r>
              <a:rPr kumimoji="1" lang="ja-JP" altLang="en-US" sz="5400" b="1" u="sng" dirty="0">
                <a:solidFill>
                  <a:prstClr val="black"/>
                </a:solidFill>
                <a:latin typeface="メイリオ"/>
                <a:cs typeface="+mj-cs"/>
              </a:rPr>
              <a:t>ウイルス感染？</a:t>
            </a:r>
            <a:endParaRPr kumimoji="1" lang="en-US" altLang="ja-JP" sz="5400" b="1" u="sng" dirty="0">
              <a:solidFill>
                <a:prstClr val="black"/>
              </a:solidFill>
              <a:latin typeface="メイリオ"/>
              <a:cs typeface="+mj-cs"/>
            </a:endParaRPr>
          </a:p>
          <a:p>
            <a:pPr marL="0" indent="0">
              <a:buNone/>
            </a:pPr>
            <a:r>
              <a:rPr lang="ja-JP" altLang="en-US" sz="5400" b="1" u="sng" dirty="0">
                <a:solidFill>
                  <a:prstClr val="black"/>
                </a:solidFill>
                <a:latin typeface="メイリオ"/>
                <a:cs typeface="+mj-cs"/>
              </a:rPr>
              <a:t>情報漏洩？</a:t>
            </a:r>
            <a:endParaRPr kumimoji="1" lang="ja-JP" altLang="en-US" sz="4400" u="sng" dirty="0"/>
          </a:p>
        </p:txBody>
      </p:sp>
      <p:sp>
        <p:nvSpPr>
          <p:cNvPr id="3" name="タイトル 2"/>
          <p:cNvSpPr>
            <a:spLocks noGrp="1"/>
          </p:cNvSpPr>
          <p:nvPr>
            <p:ph type="title"/>
          </p:nvPr>
        </p:nvSpPr>
        <p:spPr/>
        <p:txBody>
          <a:bodyPr/>
          <a:lstStyle/>
          <a:p>
            <a:pPr algn="l"/>
            <a:r>
              <a:rPr kumimoji="1" lang="ja-JP" altLang="en-US" dirty="0"/>
              <a:t>偽警告の特徴</a:t>
            </a:r>
          </a:p>
        </p:txBody>
      </p:sp>
      <p:pic>
        <p:nvPicPr>
          <p:cNvPr id="6" name="図 5"/>
          <p:cNvPicPr>
            <a:picLocks noChangeAspect="1"/>
          </p:cNvPicPr>
          <p:nvPr/>
        </p:nvPicPr>
        <p:blipFill>
          <a:blip r:embed="rId3"/>
          <a:stretch>
            <a:fillRect/>
          </a:stretch>
        </p:blipFill>
        <p:spPr>
          <a:xfrm>
            <a:off x="4697856" y="3798209"/>
            <a:ext cx="4054760" cy="2550219"/>
          </a:xfrm>
          <a:prstGeom prst="rect">
            <a:avLst/>
          </a:prstGeom>
          <a:ln>
            <a:noFill/>
          </a:ln>
          <a:effectLst>
            <a:softEdge rad="112500"/>
          </a:effectLst>
        </p:spPr>
      </p:pic>
      <p:sp>
        <p:nvSpPr>
          <p:cNvPr id="7" name="正方形/長方形 6">
            <a:extLst>
              <a:ext uri="{FF2B5EF4-FFF2-40B4-BE49-F238E27FC236}">
                <a16:creationId xmlns:a16="http://schemas.microsoft.com/office/drawing/2014/main" id="{0D048084-BC5A-4F33-A25B-B0606C95D2A4}"/>
              </a:ext>
            </a:extLst>
          </p:cNvPr>
          <p:cNvSpPr/>
          <p:nvPr/>
        </p:nvSpPr>
        <p:spPr>
          <a:xfrm>
            <a:off x="3402106" y="6427113"/>
            <a:ext cx="5898011"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「その警告メッセージ、信じて大丈夫？ ブラウザの“偽警告”にご用心！」</a:t>
            </a:r>
            <a:endParaRPr lang="en-US" altLang="ja-JP" sz="1100" dirty="0"/>
          </a:p>
          <a:p>
            <a:r>
              <a:rPr lang="ja-JP" altLang="en-US" sz="1100" dirty="0"/>
              <a:t>　　　　　</a:t>
            </a:r>
            <a:r>
              <a:rPr lang="en-US" altLang="ja-JP" sz="1100" dirty="0"/>
              <a:t>https://www.youtube.com/watch?v=sm1UMc97zRc</a:t>
            </a:r>
          </a:p>
        </p:txBody>
      </p:sp>
    </p:spTree>
    <p:extLst>
      <p:ext uri="{BB962C8B-B14F-4D97-AF65-F5344CB8AC3E}">
        <p14:creationId xmlns:p14="http://schemas.microsoft.com/office/powerpoint/2010/main" val="42653515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sz="half" idx="1"/>
          </p:nvPr>
        </p:nvPicPr>
        <p:blipFill>
          <a:blip r:embed="rId3"/>
          <a:stretch>
            <a:fillRect/>
          </a:stretch>
        </p:blipFill>
        <p:spPr>
          <a:xfrm>
            <a:off x="826917" y="1317527"/>
            <a:ext cx="7346653" cy="4823673"/>
          </a:xfrm>
          <a:prstGeom prst="rect">
            <a:avLst/>
          </a:prstGeom>
        </p:spPr>
      </p:pic>
      <p:sp>
        <p:nvSpPr>
          <p:cNvPr id="3" name="タイトル 2"/>
          <p:cNvSpPr>
            <a:spLocks noGrp="1"/>
          </p:cNvSpPr>
          <p:nvPr>
            <p:ph type="title"/>
          </p:nvPr>
        </p:nvSpPr>
        <p:spPr/>
        <p:txBody>
          <a:bodyPr/>
          <a:lstStyle/>
          <a:p>
            <a:r>
              <a:rPr kumimoji="1" lang="ja-JP" altLang="en-US" dirty="0"/>
              <a:t>突然表示される警告画面</a:t>
            </a:r>
          </a:p>
        </p:txBody>
      </p:sp>
      <p:sp>
        <p:nvSpPr>
          <p:cNvPr id="5" name="正方形/長方形 4"/>
          <p:cNvSpPr/>
          <p:nvPr/>
        </p:nvSpPr>
        <p:spPr>
          <a:xfrm>
            <a:off x="2738930" y="6288060"/>
            <a:ext cx="6405070"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「安心相談窓口だより」</a:t>
            </a:r>
            <a:endParaRPr lang="en-US" altLang="ja-JP" sz="1100" dirty="0"/>
          </a:p>
          <a:p>
            <a:r>
              <a:rPr lang="en-US" altLang="ja-JP" sz="1100" dirty="0">
                <a:hlinkClick r:id="rId4"/>
              </a:rPr>
              <a:t>https://www.ipa.go.jp/security/anshin/attention/2018/mgdayori20180718.html</a:t>
            </a:r>
            <a:r>
              <a:rPr lang="en-US" altLang="ja-JP" sz="1100" dirty="0"/>
              <a:t> (</a:t>
            </a:r>
            <a:r>
              <a:rPr lang="ja-JP" altLang="en-US" sz="1100" dirty="0"/>
              <a:t>公開 </a:t>
            </a:r>
            <a:r>
              <a:rPr lang="en-US" altLang="ja-JP" sz="1100" dirty="0"/>
              <a:t>2018</a:t>
            </a:r>
            <a:r>
              <a:rPr lang="ja-JP" altLang="en-US" sz="1100" dirty="0"/>
              <a:t>年</a:t>
            </a:r>
            <a:r>
              <a:rPr lang="en-US" altLang="ja-JP" sz="1100" dirty="0"/>
              <a:t>7</a:t>
            </a:r>
            <a:r>
              <a:rPr lang="ja-JP" altLang="en-US" sz="1100" dirty="0"/>
              <a:t>月</a:t>
            </a:r>
            <a:r>
              <a:rPr lang="en-US" altLang="ja-JP" sz="1100" dirty="0"/>
              <a:t>18</a:t>
            </a:r>
            <a:r>
              <a:rPr lang="ja-JP" altLang="en-US" sz="1100" dirty="0"/>
              <a:t>日</a:t>
            </a:r>
            <a:r>
              <a:rPr lang="en-US" altLang="ja-JP" sz="1100" dirty="0"/>
              <a:t>)</a:t>
            </a:r>
            <a:endParaRPr lang="ja-JP" altLang="en-US" sz="1100" dirty="0"/>
          </a:p>
        </p:txBody>
      </p:sp>
    </p:spTree>
    <p:extLst>
      <p:ext uri="{BB962C8B-B14F-4D97-AF65-F5344CB8AC3E}">
        <p14:creationId xmlns:p14="http://schemas.microsoft.com/office/powerpoint/2010/main" val="3676136225"/>
      </p:ext>
    </p:extLst>
  </p:cSld>
  <p:clrMapOvr>
    <a:masterClrMapping/>
  </p:clrMapOvr>
</p:sld>
</file>

<file path=ppt/theme/theme1.xml><?xml version="1.0" encoding="utf-8"?>
<a:theme xmlns:a="http://schemas.openxmlformats.org/drawingml/2006/main" name="2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ユーザー定義 1">
      <a:majorFont>
        <a:latin typeface="Segoe UI"/>
        <a:ea typeface="メイリオ"/>
        <a:cs typeface=""/>
      </a:majorFont>
      <a:minorFont>
        <a:latin typeface="Segoe UI"/>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4307</Words>
  <Application>Microsoft Office PowerPoint</Application>
  <PresentationFormat>画面に合わせる (4:3)</PresentationFormat>
  <Paragraphs>407</Paragraphs>
  <Slides>26</Slides>
  <Notes>26</Notes>
  <HiddenSlides>1</HiddenSlides>
  <MMClips>1</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26</vt:i4>
      </vt:variant>
    </vt:vector>
  </HeadingPairs>
  <TitlesOfParts>
    <vt:vector size="33" baseType="lpstr">
      <vt:lpstr>HGPSoeiKakugothicUB</vt:lpstr>
      <vt:lpstr>UD デジタル 教科書体 N-B</vt:lpstr>
      <vt:lpstr>メイリオ</vt:lpstr>
      <vt:lpstr>Arial</vt:lpstr>
      <vt:lpstr>Calibri</vt:lpstr>
      <vt:lpstr>Segoe UI</vt:lpstr>
      <vt:lpstr>2_Office テーマ</vt:lpstr>
      <vt:lpstr>PowerPoint プレゼンテーション</vt:lpstr>
      <vt:lpstr>安全教室指導用教材利用規約</vt:lpstr>
      <vt:lpstr>知っておきたい 情報セキュリティ 【13】 「そのメッセージ、信じて大丈夫？」 偽警告、フィッシングメールの手口 とその対策を知ろう</vt:lpstr>
      <vt:lpstr>本教材の使用方法　知っておきたい情報セキュリティ【13】保護者・一般</vt:lpstr>
      <vt:lpstr>動画を見てみましょう。</vt:lpstr>
      <vt:lpstr>動画を見てみましょう。</vt:lpstr>
      <vt:lpstr>知ってましたか？</vt:lpstr>
      <vt:lpstr>偽警告の特徴</vt:lpstr>
      <vt:lpstr>突然表示される警告画面</vt:lpstr>
      <vt:lpstr>偽警告の特徴</vt:lpstr>
      <vt:lpstr>対処法を考えよう！</vt:lpstr>
      <vt:lpstr>答えをみてみましょう</vt:lpstr>
      <vt:lpstr>これだけは覚えましょう</vt:lpstr>
      <vt:lpstr>従ってしまった場合には？</vt:lpstr>
      <vt:lpstr>対処法を考えよう！</vt:lpstr>
      <vt:lpstr>①②③のすべて！</vt:lpstr>
      <vt:lpstr>遠隔操作ソフトって？</vt:lpstr>
      <vt:lpstr>被害にあわないために</vt:lpstr>
      <vt:lpstr>Android端末</vt:lpstr>
      <vt:lpstr>iPhone</vt:lpstr>
      <vt:lpstr>PowerPoint プレゼンテーション</vt:lpstr>
      <vt:lpstr>対処法は同じです</vt:lpstr>
      <vt:lpstr>動画をみてみよう</vt:lpstr>
      <vt:lpstr>PowerPoint プレゼンテーション</vt:lpstr>
      <vt:lpstr>PowerPoint プレゼンテーション</vt:lpstr>
      <vt:lpstr>被害にあったら</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2019-09-18T06:34:58Z</dcterms:created>
  <dcterms:modified xsi:type="dcterms:W3CDTF">2023-05-22T02:33:09Z</dcterms:modified>
</cp:coreProperties>
</file>