
<file path=[Content_Types].xml><?xml version="1.0" encoding="utf-8"?>
<Types xmlns="http://schemas.openxmlformats.org/package/2006/content-types">
  <Default Extension="emf" ContentType="image/x-emf"/>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885" r:id="rId1"/>
  </p:sldMasterIdLst>
  <p:notesMasterIdLst>
    <p:notesMasterId r:id="rId20"/>
  </p:notesMasterIdLst>
  <p:handoutMasterIdLst>
    <p:handoutMasterId r:id="rId21"/>
  </p:handoutMasterIdLst>
  <p:sldIdLst>
    <p:sldId id="868" r:id="rId2"/>
    <p:sldId id="756" r:id="rId3"/>
    <p:sldId id="854" r:id="rId4"/>
    <p:sldId id="855" r:id="rId5"/>
    <p:sldId id="869" r:id="rId6"/>
    <p:sldId id="825" r:id="rId7"/>
    <p:sldId id="859" r:id="rId8"/>
    <p:sldId id="862" r:id="rId9"/>
    <p:sldId id="860" r:id="rId10"/>
    <p:sldId id="861" r:id="rId11"/>
    <p:sldId id="857" r:id="rId12"/>
    <p:sldId id="863" r:id="rId13"/>
    <p:sldId id="864" r:id="rId14"/>
    <p:sldId id="865" r:id="rId15"/>
    <p:sldId id="332" r:id="rId16"/>
    <p:sldId id="346" r:id="rId17"/>
    <p:sldId id="858" r:id="rId18"/>
    <p:sldId id="344" r:id="rId19"/>
  </p:sldIdLst>
  <p:sldSz cx="9144000" cy="6858000" type="screen4x3"/>
  <p:notesSz cx="7053263" cy="101806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作成者"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281E"/>
    <a:srgbClr val="ED7D31"/>
    <a:srgbClr val="FF99CC"/>
    <a:srgbClr val="D62475"/>
    <a:srgbClr val="FFFFCC"/>
    <a:srgbClr val="F60052"/>
    <a:srgbClr val="FBD1AF"/>
    <a:srgbClr val="FFF2C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75" autoAdjust="0"/>
    <p:restoredTop sz="50850" autoAdjust="0"/>
  </p:normalViewPr>
  <p:slideViewPr>
    <p:cSldViewPr snapToGrid="0">
      <p:cViewPr varScale="1">
        <p:scale>
          <a:sx n="41" d="100"/>
          <a:sy n="41" d="100"/>
        </p:scale>
        <p:origin x="1656" y="36"/>
      </p:cViewPr>
      <p:guideLst>
        <p:guide orient="horz" pos="2160"/>
        <p:guide pos="2880"/>
      </p:guideLst>
    </p:cSldViewPr>
  </p:slideViewPr>
  <p:notesTextViewPr>
    <p:cViewPr>
      <p:scale>
        <a:sx n="3" d="2"/>
        <a:sy n="3" d="2"/>
      </p:scale>
      <p:origin x="0" y="0"/>
    </p:cViewPr>
  </p:notesTextViewPr>
  <p:sorterViewPr>
    <p:cViewPr>
      <p:scale>
        <a:sx n="150" d="100"/>
        <a:sy n="150" d="100"/>
      </p:scale>
      <p:origin x="0" y="-5789"/>
    </p:cViewPr>
  </p:sorterViewPr>
  <p:notesViewPr>
    <p:cSldViewPr snapToGrid="0">
      <p:cViewPr varScale="1">
        <p:scale>
          <a:sx n="61" d="100"/>
          <a:sy n="61" d="100"/>
        </p:scale>
        <p:origin x="3206" y="43"/>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1"/>
            <a:ext cx="3055702" cy="509762"/>
          </a:xfrm>
          <a:prstGeom prst="rect">
            <a:avLst/>
          </a:prstGeom>
        </p:spPr>
        <p:txBody>
          <a:bodyPr vert="horz" lIns="93982" tIns="46991" rIns="93982" bIns="46991"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995918" y="1"/>
            <a:ext cx="3055701" cy="509762"/>
          </a:xfrm>
          <a:prstGeom prst="rect">
            <a:avLst/>
          </a:prstGeom>
        </p:spPr>
        <p:txBody>
          <a:bodyPr vert="horz" lIns="93982" tIns="46991" rIns="93982" bIns="46991" rtlCol="0"/>
          <a:lstStyle>
            <a:lvl1pPr algn="r">
              <a:defRPr sz="1200"/>
            </a:lvl1pPr>
          </a:lstStyle>
          <a:p>
            <a:endParaRPr kumimoji="1" lang="ja-JP" altLang="en-US"/>
          </a:p>
        </p:txBody>
      </p:sp>
      <p:sp>
        <p:nvSpPr>
          <p:cNvPr id="4" name="フッター プレースホルダー 3"/>
          <p:cNvSpPr>
            <a:spLocks noGrp="1"/>
          </p:cNvSpPr>
          <p:nvPr>
            <p:ph type="ftr" sz="quarter" idx="2"/>
          </p:nvPr>
        </p:nvSpPr>
        <p:spPr>
          <a:xfrm>
            <a:off x="1" y="9670876"/>
            <a:ext cx="3055702" cy="509762"/>
          </a:xfrm>
          <a:prstGeom prst="rect">
            <a:avLst/>
          </a:prstGeom>
        </p:spPr>
        <p:txBody>
          <a:bodyPr vert="horz" lIns="93982" tIns="46991" rIns="93982" bIns="46991" rtlCol="0" anchor="b"/>
          <a:lstStyle>
            <a:lvl1pPr algn="l">
              <a:defRPr sz="1200"/>
            </a:lvl1pPr>
          </a:lstStyle>
          <a:p>
            <a:r>
              <a:rPr kumimoji="1" lang="en-US" altLang="ja-JP"/>
              <a:t>Copyright (C) 2009-2017 Edu-net Co., Ltd.  All Rights Reserved. </a:t>
            </a:r>
            <a:endParaRPr kumimoji="1" lang="ja-JP" altLang="en-US"/>
          </a:p>
        </p:txBody>
      </p:sp>
      <p:sp>
        <p:nvSpPr>
          <p:cNvPr id="5" name="スライド番号プレースホルダー 4"/>
          <p:cNvSpPr>
            <a:spLocks noGrp="1"/>
          </p:cNvSpPr>
          <p:nvPr>
            <p:ph type="sldNum" sz="quarter" idx="3"/>
          </p:nvPr>
        </p:nvSpPr>
        <p:spPr>
          <a:xfrm>
            <a:off x="3995918" y="9670876"/>
            <a:ext cx="3055701" cy="509762"/>
          </a:xfrm>
          <a:prstGeom prst="rect">
            <a:avLst/>
          </a:prstGeom>
        </p:spPr>
        <p:txBody>
          <a:bodyPr vert="horz" lIns="93982" tIns="46991" rIns="93982" bIns="46991" rtlCol="0" anchor="b"/>
          <a:lstStyle>
            <a:lvl1pPr algn="r">
              <a:defRPr sz="1200"/>
            </a:lvl1pPr>
          </a:lstStyle>
          <a:p>
            <a:fld id="{5951B48D-9D36-4DF8-897D-043405FC11B0}" type="slidenum">
              <a:rPr kumimoji="1" lang="ja-JP" altLang="en-US" smtClean="0"/>
              <a:t>‹#›</a:t>
            </a:fld>
            <a:endParaRPr kumimoji="1" lang="ja-JP" altLang="en-US"/>
          </a:p>
        </p:txBody>
      </p:sp>
    </p:spTree>
    <p:extLst>
      <p:ext uri="{BB962C8B-B14F-4D97-AF65-F5344CB8AC3E}">
        <p14:creationId xmlns:p14="http://schemas.microsoft.com/office/powerpoint/2010/main" val="91688288"/>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3056414" cy="510800"/>
          </a:xfrm>
          <a:prstGeom prst="rect">
            <a:avLst/>
          </a:prstGeom>
        </p:spPr>
        <p:txBody>
          <a:bodyPr vert="horz" lIns="93982" tIns="46991" rIns="93982" bIns="46991" rtlCol="0"/>
          <a:lstStyle>
            <a:lvl1pPr algn="l">
              <a:defRPr sz="1200"/>
            </a:lvl1pPr>
          </a:lstStyle>
          <a:p>
            <a:endParaRPr kumimoji="1" lang="ja-JP" altLang="en-US" dirty="0"/>
          </a:p>
        </p:txBody>
      </p:sp>
      <p:sp>
        <p:nvSpPr>
          <p:cNvPr id="3" name="日付プレースホルダー 2"/>
          <p:cNvSpPr>
            <a:spLocks noGrp="1"/>
          </p:cNvSpPr>
          <p:nvPr>
            <p:ph type="dt" idx="1"/>
          </p:nvPr>
        </p:nvSpPr>
        <p:spPr>
          <a:xfrm>
            <a:off x="3995218" y="0"/>
            <a:ext cx="3056414" cy="510800"/>
          </a:xfrm>
          <a:prstGeom prst="rect">
            <a:avLst/>
          </a:prstGeom>
        </p:spPr>
        <p:txBody>
          <a:bodyPr vert="horz" lIns="93982" tIns="46991" rIns="93982" bIns="46991" rtlCol="0"/>
          <a:lstStyle>
            <a:lvl1pPr algn="r">
              <a:defRPr sz="1200"/>
            </a:lvl1pPr>
          </a:lstStyle>
          <a:p>
            <a:endParaRPr kumimoji="1" lang="ja-JP" altLang="en-US" dirty="0"/>
          </a:p>
        </p:txBody>
      </p:sp>
      <p:sp>
        <p:nvSpPr>
          <p:cNvPr id="4" name="スライド イメージ プレースホルダー 3"/>
          <p:cNvSpPr>
            <a:spLocks noGrp="1" noRot="1" noChangeAspect="1"/>
          </p:cNvSpPr>
          <p:nvPr>
            <p:ph type="sldImg" idx="2"/>
          </p:nvPr>
        </p:nvSpPr>
        <p:spPr>
          <a:xfrm>
            <a:off x="1236663" y="1273175"/>
            <a:ext cx="4579937" cy="3435350"/>
          </a:xfrm>
          <a:prstGeom prst="rect">
            <a:avLst/>
          </a:prstGeom>
          <a:noFill/>
          <a:ln w="12700">
            <a:solidFill>
              <a:prstClr val="black"/>
            </a:solidFill>
          </a:ln>
        </p:spPr>
        <p:txBody>
          <a:bodyPr vert="horz" lIns="93982" tIns="46991" rIns="93982" bIns="46991" rtlCol="0" anchor="ctr"/>
          <a:lstStyle/>
          <a:p>
            <a:endParaRPr lang="ja-JP" altLang="en-US" dirty="0"/>
          </a:p>
        </p:txBody>
      </p:sp>
      <p:sp>
        <p:nvSpPr>
          <p:cNvPr id="5" name="ノート プレースホルダー 4"/>
          <p:cNvSpPr>
            <a:spLocks noGrp="1"/>
          </p:cNvSpPr>
          <p:nvPr>
            <p:ph type="body" sz="quarter" idx="3"/>
          </p:nvPr>
        </p:nvSpPr>
        <p:spPr>
          <a:xfrm>
            <a:off x="705327" y="4899432"/>
            <a:ext cx="5642610" cy="4008626"/>
          </a:xfrm>
          <a:prstGeom prst="rect">
            <a:avLst/>
          </a:prstGeom>
        </p:spPr>
        <p:txBody>
          <a:bodyPr vert="horz" lIns="93982" tIns="46991" rIns="93982" bIns="46991"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Tree>
    <p:extLst>
      <p:ext uri="{BB962C8B-B14F-4D97-AF65-F5344CB8AC3E}">
        <p14:creationId xmlns:p14="http://schemas.microsoft.com/office/powerpoint/2010/main" val="2179134325"/>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当教材</a:t>
            </a:r>
            <a:r>
              <a:rPr kumimoji="1" lang="ja-JP" altLang="en-US" dirty="0"/>
              <a:t>について</a:t>
            </a:r>
          </a:p>
          <a:p>
            <a:r>
              <a:rPr kumimoji="1" lang="ja-JP" altLang="en-US" dirty="0"/>
              <a:t>スライド教材のノートには以下の内容が記載されております。</a:t>
            </a:r>
          </a:p>
          <a:p>
            <a:r>
              <a:rPr kumimoji="1" lang="ja-JP" altLang="en-US" dirty="0"/>
              <a:t>・</a:t>
            </a:r>
            <a:r>
              <a:rPr kumimoji="1" lang="en-US" altLang="ja-JP" dirty="0"/>
              <a:t>【</a:t>
            </a:r>
            <a:r>
              <a:rPr kumimoji="1" lang="ja-JP" altLang="en-US" dirty="0"/>
              <a:t>導入時のポイント</a:t>
            </a:r>
            <a:r>
              <a:rPr kumimoji="1" lang="en-US" altLang="ja-JP" dirty="0"/>
              <a:t>】</a:t>
            </a:r>
            <a:r>
              <a:rPr kumimoji="1" lang="ja-JP" altLang="en-US" dirty="0"/>
              <a:t>または</a:t>
            </a:r>
            <a:r>
              <a:rPr kumimoji="1" lang="en-US" altLang="ja-JP" dirty="0"/>
              <a:t>【</a:t>
            </a:r>
            <a:r>
              <a:rPr kumimoji="1" lang="ja-JP" altLang="en-US" dirty="0"/>
              <a:t>ポイント</a:t>
            </a:r>
            <a:r>
              <a:rPr kumimoji="1" lang="en-US" altLang="ja-JP" dirty="0"/>
              <a:t>】</a:t>
            </a:r>
            <a:r>
              <a:rPr kumimoji="1" lang="ja-JP" altLang="en-US" dirty="0"/>
              <a:t>・・・導入時、またそのスライドでかならずふれるべきこと</a:t>
            </a:r>
          </a:p>
          <a:p>
            <a:r>
              <a:rPr kumimoji="1" lang="ja-JP" altLang="en-US" dirty="0"/>
              <a:t>・</a:t>
            </a:r>
            <a:r>
              <a:rPr kumimoji="1" lang="en-US" altLang="ja-JP" dirty="0"/>
              <a:t>【</a:t>
            </a:r>
            <a:r>
              <a:rPr kumimoji="1" lang="ja-JP" altLang="en-US" dirty="0"/>
              <a:t>進行のポイント</a:t>
            </a:r>
            <a:r>
              <a:rPr kumimoji="1" lang="en-US" altLang="ja-JP" dirty="0"/>
              <a:t>】</a:t>
            </a:r>
            <a:r>
              <a:rPr kumimoji="1" lang="ja-JP" altLang="en-US" dirty="0"/>
              <a:t>または</a:t>
            </a:r>
            <a:r>
              <a:rPr kumimoji="1" lang="en-US" altLang="ja-JP" dirty="0"/>
              <a:t>【</a:t>
            </a:r>
            <a:r>
              <a:rPr kumimoji="1" lang="ja-JP" altLang="en-US" dirty="0"/>
              <a:t>ポイント</a:t>
            </a:r>
            <a:r>
              <a:rPr kumimoji="1" lang="en-US" altLang="ja-JP" dirty="0"/>
              <a:t>】</a:t>
            </a:r>
            <a:r>
              <a:rPr kumimoji="1" lang="ja-JP" altLang="en-US" dirty="0"/>
              <a:t>・・・進行時、またそのスライドでかならずふれるべきこと</a:t>
            </a:r>
          </a:p>
          <a:p>
            <a:r>
              <a:rPr kumimoji="1" lang="ja-JP" altLang="en-US" dirty="0"/>
              <a:t>・</a:t>
            </a:r>
            <a:r>
              <a:rPr kumimoji="1" lang="en-US" altLang="ja-JP" dirty="0"/>
              <a:t>《</a:t>
            </a:r>
            <a:r>
              <a:rPr kumimoji="1" lang="ja-JP" altLang="en-US" dirty="0"/>
              <a:t>講師のセリフ例</a:t>
            </a:r>
            <a:r>
              <a:rPr kumimoji="1" lang="en-US" altLang="ja-JP" dirty="0"/>
              <a:t>》</a:t>
            </a:r>
            <a:r>
              <a:rPr kumimoji="1" lang="ja-JP" altLang="en-US" dirty="0"/>
              <a:t>・・・ポイントを踏まえて話す内容</a:t>
            </a:r>
          </a:p>
          <a:p>
            <a:r>
              <a:rPr kumimoji="1" lang="ja-JP" altLang="en-US" dirty="0"/>
              <a:t>・</a:t>
            </a:r>
            <a:r>
              <a:rPr kumimoji="1" lang="en-US" altLang="ja-JP" dirty="0"/>
              <a:t>&lt;</a:t>
            </a:r>
            <a:r>
              <a:rPr kumimoji="1" lang="ja-JP" altLang="en-US" dirty="0"/>
              <a:t>問いかけ</a:t>
            </a:r>
            <a:r>
              <a:rPr kumimoji="1" lang="en-US" altLang="ja-JP" dirty="0"/>
              <a:t>&gt;</a:t>
            </a:r>
            <a:r>
              <a:rPr kumimoji="1" lang="ja-JP" altLang="en-US" dirty="0"/>
              <a:t>・・・児童に問いかける場面</a:t>
            </a:r>
          </a:p>
          <a:p>
            <a:r>
              <a:rPr kumimoji="1" lang="ja-JP" altLang="en-US" dirty="0"/>
              <a:t>・</a:t>
            </a:r>
            <a:r>
              <a:rPr kumimoji="1" lang="en-US" altLang="ja-JP" dirty="0"/>
              <a:t>&lt;</a:t>
            </a:r>
            <a:r>
              <a:rPr kumimoji="1" lang="ja-JP" altLang="en-US" dirty="0"/>
              <a:t>クリック</a:t>
            </a:r>
            <a:r>
              <a:rPr kumimoji="1" lang="en-US" altLang="ja-JP" dirty="0"/>
              <a:t>&gt;</a:t>
            </a:r>
            <a:r>
              <a:rPr kumimoji="1" lang="ja-JP" altLang="en-US" dirty="0"/>
              <a:t>・・・アニメーション設定されたスライドを動かすときにクリックする。</a:t>
            </a:r>
          </a:p>
          <a:p>
            <a:r>
              <a:rPr kumimoji="1" lang="en-US" altLang="ja-JP" dirty="0"/>
              <a:t>※</a:t>
            </a:r>
            <a:r>
              <a:rPr kumimoji="1" lang="ja-JP" altLang="en-US" dirty="0"/>
              <a:t>ポイントさえ押さえていれば、話し方、問いかけの場面などは、講師の判断で変化させてかまいません。</a:t>
            </a:r>
          </a:p>
          <a:p>
            <a:endParaRPr kumimoji="1" lang="ja-JP" altLang="en-US" dirty="0"/>
          </a:p>
          <a:p>
            <a:r>
              <a:rPr kumimoji="1" lang="en-US" altLang="ja-JP" dirty="0"/>
              <a:t>【</a:t>
            </a:r>
            <a:r>
              <a:rPr kumimoji="1" lang="ja-JP" altLang="en-US" dirty="0"/>
              <a:t>ポイント</a:t>
            </a:r>
            <a:r>
              <a:rPr kumimoji="1" lang="en-US" altLang="ja-JP" dirty="0"/>
              <a:t>】</a:t>
            </a:r>
          </a:p>
          <a:p>
            <a:r>
              <a:rPr kumimoji="1" lang="ja-JP" altLang="en-US" dirty="0"/>
              <a:t>・自己紹介</a:t>
            </a:r>
          </a:p>
          <a:p>
            <a:r>
              <a:rPr kumimoji="1" lang="ja-JP" altLang="en-US" dirty="0"/>
              <a:t>・今日の講座の内容</a:t>
            </a:r>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はじめまして。</a:t>
            </a:r>
          </a:p>
          <a:p>
            <a:r>
              <a:rPr kumimoji="1" lang="ja-JP" altLang="en-US" dirty="0"/>
              <a:t>私は</a:t>
            </a:r>
            <a:r>
              <a:rPr kumimoji="1" lang="en-US" altLang="ja-JP" dirty="0"/>
              <a:t>IPA</a:t>
            </a:r>
            <a:r>
              <a:rPr kumimoji="1" lang="ja-JP" altLang="en-US" dirty="0"/>
              <a:t>インターネット安全教室の講師を務めます</a:t>
            </a:r>
          </a:p>
          <a:p>
            <a:r>
              <a:rPr kumimoji="1" lang="ja-JP" altLang="en-US" dirty="0"/>
              <a:t>△△△の○○です。</a:t>
            </a:r>
          </a:p>
          <a:p>
            <a:endParaRPr kumimoji="1" lang="ja-JP" altLang="en-US" dirty="0"/>
          </a:p>
          <a:p>
            <a:r>
              <a:rPr kumimoji="1" lang="ja-JP" altLang="en-US" dirty="0"/>
              <a:t>今日はネットリテラシー、情報モラル、情報セキュリティについて、</a:t>
            </a:r>
          </a:p>
          <a:p>
            <a:r>
              <a:rPr kumimoji="1" lang="ja-JP" altLang="en-US" dirty="0"/>
              <a:t>共に学び、考える、インターネット安全教室を行います。</a:t>
            </a:r>
          </a:p>
          <a:p>
            <a:endParaRPr kumimoji="1" lang="ja-JP" altLang="en-US" dirty="0"/>
          </a:p>
          <a:p>
            <a:r>
              <a:rPr kumimoji="1" lang="ja-JP" altLang="en-US" dirty="0"/>
              <a:t>今日、ここに集まった仲間と一緒に「考える」、そんな教室にしたいと思います。</a:t>
            </a:r>
          </a:p>
          <a:p>
            <a:r>
              <a:rPr kumimoji="1" lang="ja-JP" altLang="en-US" dirty="0"/>
              <a:t>よろしくお願いします。</a:t>
            </a:r>
          </a:p>
          <a:p>
            <a:endParaRPr kumimoji="1" lang="ja-JP" altLang="en-US" dirty="0"/>
          </a:p>
          <a:p>
            <a:endParaRPr kumimoji="1" lang="ja-JP" altLang="en-US" dirty="0"/>
          </a:p>
          <a:p>
            <a:endParaRPr kumimoji="1" lang="ja-JP" altLang="en-US" dirty="0"/>
          </a:p>
          <a:p>
            <a:endParaRPr kumimoji="1" lang="ja-JP" altLang="en-US" dirty="0"/>
          </a:p>
          <a:p>
            <a:endParaRPr kumimoji="1" lang="ja-JP" altLang="en-US" dirty="0"/>
          </a:p>
        </p:txBody>
      </p:sp>
    </p:spTree>
    <p:extLst>
      <p:ext uri="{BB962C8B-B14F-4D97-AF65-F5344CB8AC3E}">
        <p14:creationId xmlns:p14="http://schemas.microsoft.com/office/powerpoint/2010/main" val="4674144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不正ログインの事例を動画で紹介する。</a:t>
            </a:r>
          </a:p>
          <a:p>
            <a:r>
              <a:rPr kumimoji="1" lang="ja-JP" altLang="en-US" dirty="0"/>
              <a:t>動画　</a:t>
            </a:r>
            <a:r>
              <a:rPr kumimoji="1" lang="en-US" altLang="ja-JP" dirty="0"/>
              <a:t>2</a:t>
            </a:r>
            <a:r>
              <a:rPr kumimoji="1" lang="ja-JP" altLang="en-US" dirty="0"/>
              <a:t>分</a:t>
            </a:r>
            <a:r>
              <a:rPr kumimoji="1" lang="en-US" altLang="ja-JP" dirty="0"/>
              <a:t>56</a:t>
            </a:r>
            <a:r>
              <a:rPr kumimoji="1" lang="ja-JP" altLang="en-US" dirty="0"/>
              <a:t>秒</a:t>
            </a:r>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ではここで動画を見てみましょう。</a:t>
            </a:r>
          </a:p>
          <a:p>
            <a:r>
              <a:rPr kumimoji="1" lang="ja-JP" altLang="en-US" dirty="0"/>
              <a:t>＜クリック＞動画開始</a:t>
            </a:r>
            <a:endParaRPr kumimoji="1" lang="en-US" altLang="ja-JP" dirty="0"/>
          </a:p>
          <a:p>
            <a:endParaRPr kumimoji="1" lang="ja-JP" altLang="en-US" dirty="0"/>
          </a:p>
          <a:p>
            <a:r>
              <a:rPr kumimoji="1" lang="ja-JP" altLang="en-US" dirty="0"/>
              <a:t>陽だまり家族とパスワード～自分を守る</a:t>
            </a:r>
            <a:r>
              <a:rPr kumimoji="1" lang="en-US" altLang="ja-JP" dirty="0"/>
              <a:t>3</a:t>
            </a:r>
            <a:r>
              <a:rPr kumimoji="1" lang="ja-JP" altLang="en-US" dirty="0" err="1"/>
              <a:t>つの</a:t>
            </a:r>
            <a:r>
              <a:rPr kumimoji="1" lang="ja-JP" altLang="en-US" dirty="0"/>
              <a:t>ポイント～　</a:t>
            </a:r>
            <a:endParaRPr kumimoji="1" lang="en-US" altLang="ja-JP" dirty="0"/>
          </a:p>
          <a:p>
            <a:r>
              <a:rPr kumimoji="1" lang="ja-JP" altLang="en-US" dirty="0"/>
              <a:t>全編</a:t>
            </a:r>
          </a:p>
          <a:p>
            <a:r>
              <a:rPr kumimoji="1" lang="en-US" altLang="ja-JP" dirty="0"/>
              <a:t>https://www.youtube.com/watch?v=3afaAbFUK4g</a:t>
            </a:r>
          </a:p>
          <a:p>
            <a:endParaRPr kumimoji="1" lang="en-US" altLang="ja-JP" dirty="0"/>
          </a:p>
          <a:p>
            <a:endParaRPr kumimoji="1" lang="ja-JP" altLang="en-US" dirty="0"/>
          </a:p>
        </p:txBody>
      </p:sp>
    </p:spTree>
    <p:extLst>
      <p:ext uri="{BB962C8B-B14F-4D97-AF65-F5344CB8AC3E}">
        <p14:creationId xmlns:p14="http://schemas.microsoft.com/office/powerpoint/2010/main" val="23779878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大事なのは</a:t>
            </a:r>
            <a:r>
              <a:rPr kumimoji="1" lang="en-US" altLang="ja-JP" dirty="0"/>
              <a:t>1</a:t>
            </a:r>
            <a:r>
              <a:rPr kumimoji="1" lang="ja-JP" altLang="en-US" dirty="0"/>
              <a:t>人</a:t>
            </a:r>
            <a:r>
              <a:rPr kumimoji="1" lang="en-US" altLang="ja-JP" dirty="0"/>
              <a:t>1</a:t>
            </a:r>
            <a:r>
              <a:rPr kumimoji="1" lang="ja-JP" altLang="en-US" dirty="0"/>
              <a:t>人のセキュリティ意識。</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家族全員、大変なことになってしまいました。</a:t>
            </a:r>
            <a:endParaRPr kumimoji="1" lang="en-US" altLang="ja-JP" dirty="0"/>
          </a:p>
          <a:p>
            <a:r>
              <a:rPr kumimoji="1" lang="ja-JP" altLang="en-US" dirty="0"/>
              <a:t>パソコンが悪い？サービスがおかしい？誰かが勝手に商品を頼んだ？</a:t>
            </a:r>
            <a:endParaRPr kumimoji="1" lang="en-US" altLang="ja-JP" dirty="0"/>
          </a:p>
          <a:p>
            <a:r>
              <a:rPr kumimoji="1" lang="ja-JP" altLang="en-US" dirty="0"/>
              <a:t>私達はなかなか自分にその原因があるようには思えません。</a:t>
            </a:r>
          </a:p>
          <a:p>
            <a:endParaRPr kumimoji="1" lang="en-US" altLang="ja-JP" dirty="0"/>
          </a:p>
          <a:p>
            <a:r>
              <a:rPr kumimoji="1" lang="ja-JP" altLang="en-US" dirty="0"/>
              <a:t>不正ログインの脅威に対抗するには、</a:t>
            </a:r>
            <a:endParaRPr kumimoji="1" lang="en-US" altLang="ja-JP" dirty="0"/>
          </a:p>
          <a:p>
            <a:r>
              <a:rPr kumimoji="1" lang="ja-JP" altLang="en-US" dirty="0"/>
              <a:t>私達ひとりひとりのセキュリティ意識が重要になります。</a:t>
            </a:r>
            <a:endParaRPr kumimoji="1" lang="en-US" altLang="ja-JP" dirty="0"/>
          </a:p>
          <a:p>
            <a:r>
              <a:rPr kumimoji="1" lang="ja-JP" altLang="en-US" dirty="0"/>
              <a:t>では、先程の動画の続きをみてみましょう。</a:t>
            </a:r>
          </a:p>
        </p:txBody>
      </p:sp>
    </p:spTree>
    <p:extLst>
      <p:ext uri="{BB962C8B-B14F-4D97-AF65-F5344CB8AC3E}">
        <p14:creationId xmlns:p14="http://schemas.microsoft.com/office/powerpoint/2010/main" val="36149371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不正ログインの原因を動画で紹介する。</a:t>
            </a:r>
          </a:p>
          <a:p>
            <a:r>
              <a:rPr kumimoji="1" lang="ja-JP" altLang="en-US" dirty="0"/>
              <a:t>動画　</a:t>
            </a:r>
            <a:r>
              <a:rPr kumimoji="1" lang="en-US" altLang="ja-JP" dirty="0"/>
              <a:t>4</a:t>
            </a:r>
            <a:r>
              <a:rPr kumimoji="1" lang="ja-JP" altLang="en-US" dirty="0"/>
              <a:t>分</a:t>
            </a:r>
            <a:r>
              <a:rPr kumimoji="1" lang="en-US" altLang="ja-JP" dirty="0"/>
              <a:t>13</a:t>
            </a:r>
            <a:r>
              <a:rPr kumimoji="1" lang="ja-JP" altLang="en-US" dirty="0"/>
              <a:t>秒</a:t>
            </a:r>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（動画を再生）</a:t>
            </a:r>
          </a:p>
          <a:p>
            <a:r>
              <a:rPr kumimoji="1" lang="ja-JP" altLang="en-US" dirty="0"/>
              <a:t>みなさんはこころあたりはありませんか？</a:t>
            </a:r>
            <a:endParaRPr kumimoji="1" lang="en-US" altLang="ja-JP" dirty="0"/>
          </a:p>
          <a:p>
            <a:endParaRPr kumimoji="1" lang="ja-JP" altLang="en-US" dirty="0"/>
          </a:p>
          <a:p>
            <a:r>
              <a:rPr kumimoji="1" lang="ja-JP" altLang="en-US" dirty="0"/>
              <a:t>陽だまり家族とパスワード～自分を守る</a:t>
            </a:r>
            <a:r>
              <a:rPr kumimoji="1" lang="en-US" altLang="ja-JP" dirty="0"/>
              <a:t>3</a:t>
            </a:r>
            <a:r>
              <a:rPr kumimoji="1" lang="ja-JP" altLang="en-US" dirty="0" err="1"/>
              <a:t>つの</a:t>
            </a:r>
            <a:r>
              <a:rPr kumimoji="1" lang="ja-JP" altLang="en-US" dirty="0"/>
              <a:t>ポイント～</a:t>
            </a:r>
          </a:p>
          <a:p>
            <a:r>
              <a:rPr kumimoji="1" lang="en-US" altLang="ja-JP" dirty="0"/>
              <a:t>https://www.youtube.com/watch?v=3afaAbFUK4g</a:t>
            </a:r>
          </a:p>
          <a:p>
            <a:endParaRPr kumimoji="1" lang="en-US" altLang="ja-JP" dirty="0"/>
          </a:p>
          <a:p>
            <a:r>
              <a:rPr kumimoji="1" lang="en-US" altLang="ja-JP" dirty="0"/>
              <a:t>4</a:t>
            </a:r>
            <a:r>
              <a:rPr kumimoji="1" lang="ja-JP" altLang="en-US" dirty="0"/>
              <a:t>分</a:t>
            </a:r>
            <a:r>
              <a:rPr kumimoji="1" lang="en-US" altLang="ja-JP" dirty="0"/>
              <a:t>13</a:t>
            </a:r>
            <a:r>
              <a:rPr kumimoji="1" lang="ja-JP" altLang="en-US" dirty="0"/>
              <a:t>秒</a:t>
            </a:r>
          </a:p>
        </p:txBody>
      </p:sp>
    </p:spTree>
    <p:extLst>
      <p:ext uri="{BB962C8B-B14F-4D97-AF65-F5344CB8AC3E}">
        <p14:creationId xmlns:p14="http://schemas.microsoft.com/office/powerpoint/2010/main" val="17851843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動画に出てきた「良くないパスワード」のおさらい。</a:t>
            </a:r>
            <a:endParaRPr kumimoji="1" lang="en-US" altLang="ja-JP" dirty="0"/>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動画に出てきた「良くないパスワード」になります。</a:t>
            </a:r>
            <a:endParaRPr kumimoji="1" lang="en-US" altLang="ja-JP" dirty="0"/>
          </a:p>
          <a:p>
            <a:endParaRPr kumimoji="1" lang="en-US" altLang="ja-JP" dirty="0"/>
          </a:p>
          <a:p>
            <a:r>
              <a:rPr kumimoji="1" lang="ja-JP" altLang="en-US" dirty="0"/>
              <a:t>キーボード配列や</a:t>
            </a:r>
            <a:r>
              <a:rPr kumimoji="1" lang="en-US" altLang="ja-JP" dirty="0"/>
              <a:t>1234</a:t>
            </a:r>
            <a:r>
              <a:rPr kumimoji="1" lang="ja-JP" altLang="en-US" dirty="0"/>
              <a:t>のような簡単なパスワード。</a:t>
            </a:r>
            <a:endParaRPr kumimoji="1" lang="en-US" altLang="ja-JP" dirty="0"/>
          </a:p>
          <a:p>
            <a:r>
              <a:rPr kumimoji="1" lang="ja-JP" altLang="en-US" dirty="0"/>
              <a:t>名前や誕生日のパスワード。</a:t>
            </a:r>
            <a:endParaRPr kumimoji="1" lang="en-US" altLang="ja-JP" dirty="0"/>
          </a:p>
          <a:p>
            <a:endParaRPr kumimoji="1" lang="en-US" altLang="ja-JP" dirty="0"/>
          </a:p>
          <a:p>
            <a:r>
              <a:rPr kumimoji="1" lang="ja-JP" altLang="en-US" dirty="0"/>
              <a:t>そして一番危険なのが、同じパスワードを他のサービスにも使いまわすこと、と言われています。</a:t>
            </a:r>
          </a:p>
        </p:txBody>
      </p:sp>
    </p:spTree>
    <p:extLst>
      <p:ext uri="{BB962C8B-B14F-4D97-AF65-F5344CB8AC3E}">
        <p14:creationId xmlns:p14="http://schemas.microsoft.com/office/powerpoint/2010/main" val="12229488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indent="0">
              <a:buNone/>
            </a:pPr>
            <a:r>
              <a:rPr kumimoji="1" lang="en-US" altLang="ja-JP" dirty="0"/>
              <a:t>【</a:t>
            </a:r>
            <a:r>
              <a:rPr kumimoji="1" lang="ja-JP" altLang="en-US" dirty="0"/>
              <a:t>ポイント</a:t>
            </a:r>
            <a:r>
              <a:rPr kumimoji="1" lang="en-US" altLang="ja-JP" dirty="0"/>
              <a:t>】</a:t>
            </a:r>
          </a:p>
          <a:p>
            <a:pPr marL="0" indent="0">
              <a:buNone/>
            </a:pPr>
            <a:r>
              <a:rPr kumimoji="1" lang="ja-JP" altLang="en-US" dirty="0"/>
              <a:t>同じパスワードを使用した場合の例</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有効なパスワードの作り方は</a:t>
            </a:r>
            <a:r>
              <a:rPr kumimoji="1" lang="ja-JP" altLang="en-US" sz="1200" dirty="0"/>
              <a:t>教材</a:t>
            </a:r>
            <a:r>
              <a:rPr kumimoji="1" lang="en-US" altLang="ja-JP" sz="1200" dirty="0"/>
              <a:t>【10】</a:t>
            </a:r>
            <a:r>
              <a:rPr kumimoji="1" lang="ja-JP" altLang="en-US" sz="1200" dirty="0"/>
              <a:t>で詳しく</a:t>
            </a:r>
            <a:r>
              <a:rPr lang="ja-JP" altLang="en-US" sz="1200" dirty="0"/>
              <a:t>学びましょう。</a:t>
            </a:r>
            <a:endParaRPr kumimoji="1" lang="en-US" altLang="ja-JP" dirty="0"/>
          </a:p>
          <a:p>
            <a:pPr marL="0" indent="0">
              <a:buNone/>
            </a:pPr>
            <a:endParaRPr kumimoji="1" lang="ja-JP" altLang="en-US" dirty="0"/>
          </a:p>
          <a:p>
            <a:pPr marL="0" indent="0">
              <a:buNone/>
            </a:pPr>
            <a:r>
              <a:rPr kumimoji="1" lang="en-US" altLang="ja-JP" dirty="0"/>
              <a:t>《</a:t>
            </a:r>
            <a:r>
              <a:rPr kumimoji="1" lang="ja-JP" altLang="en-US" dirty="0"/>
              <a:t>講師のセリフ例</a:t>
            </a:r>
            <a:r>
              <a:rPr kumimoji="1" lang="en-US" altLang="ja-JP" dirty="0"/>
              <a:t>》</a:t>
            </a:r>
          </a:p>
          <a:p>
            <a:pPr marL="0" indent="0">
              <a:buNone/>
            </a:pPr>
            <a:r>
              <a:rPr kumimoji="1" lang="ja-JP" altLang="en-US" dirty="0"/>
              <a:t>例えばこちらの図のように、どのサービスでも同じ</a:t>
            </a:r>
            <a:r>
              <a:rPr kumimoji="1" lang="en-US" altLang="ja-JP" dirty="0"/>
              <a:t>ID</a:t>
            </a:r>
            <a:r>
              <a:rPr kumimoji="1" lang="ja-JP" altLang="en-US" dirty="0"/>
              <a:t>とパスワードを使用していると</a:t>
            </a:r>
            <a:endParaRPr kumimoji="1" lang="en-US" altLang="ja-JP" dirty="0"/>
          </a:p>
          <a:p>
            <a:pPr marL="0" indent="0">
              <a:buNone/>
            </a:pPr>
            <a:r>
              <a:rPr kumimoji="1" lang="ja-JP" altLang="en-US" dirty="0"/>
              <a:t>一つのサービスで漏れたアカウント情報を使って、複数のサービスにアクセスされる可能性が高くなります。</a:t>
            </a:r>
            <a:endParaRPr kumimoji="1" lang="en-US" altLang="ja-JP" dirty="0"/>
          </a:p>
          <a:p>
            <a:pPr marL="0" indent="0">
              <a:buNone/>
            </a:pPr>
            <a:endParaRPr kumimoji="1" lang="en-US" altLang="ja-JP" dirty="0"/>
          </a:p>
          <a:p>
            <a:pPr marL="0" indent="0">
              <a:buNone/>
            </a:pPr>
            <a:r>
              <a:rPr kumimoji="1" lang="en-US" altLang="ja-JP" dirty="0"/>
              <a:t>【</a:t>
            </a:r>
            <a:r>
              <a:rPr kumimoji="1" lang="ja-JP" altLang="en-US" dirty="0"/>
              <a:t>画像引用</a:t>
            </a:r>
            <a:r>
              <a:rPr kumimoji="1" lang="en-US" altLang="ja-JP" dirty="0"/>
              <a:t>】</a:t>
            </a:r>
          </a:p>
          <a:p>
            <a:pPr marL="0" indent="0">
              <a:buNone/>
            </a:pPr>
            <a:r>
              <a:rPr kumimoji="1" lang="ja-JP" altLang="en-US" dirty="0"/>
              <a:t>上記動画の</a:t>
            </a:r>
            <a:r>
              <a:rPr kumimoji="1" lang="en-US" altLang="ja-JP" dirty="0"/>
              <a:t>7:00</a:t>
            </a:r>
            <a:r>
              <a:rPr kumimoji="1" lang="ja-JP" altLang="en-US" dirty="0"/>
              <a:t>スクリーンショット</a:t>
            </a:r>
          </a:p>
        </p:txBody>
      </p:sp>
    </p:spTree>
    <p:extLst>
      <p:ext uri="{BB962C8B-B14F-4D97-AF65-F5344CB8AC3E}">
        <p14:creationId xmlns:p14="http://schemas.microsoft.com/office/powerpoint/2010/main" val="42801521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236663" y="1273175"/>
            <a:ext cx="4579937" cy="3435350"/>
          </a:xfrm>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不正ログインの被害にあわないための対策を説明する。</a:t>
            </a:r>
            <a:endParaRPr kumimoji="1" lang="en-US" altLang="ja-JP" dirty="0"/>
          </a:p>
          <a:p>
            <a:endParaRPr kumimoji="1" lang="ja-JP" altLang="en-US" dirty="0"/>
          </a:p>
          <a:p>
            <a:r>
              <a:rPr kumimoji="1" lang="en-US" altLang="ja-JP" dirty="0"/>
              <a:t>《</a:t>
            </a:r>
            <a:r>
              <a:rPr kumimoji="1" lang="ja-JP" altLang="en-US" dirty="0"/>
              <a:t>講師のセリフ例</a:t>
            </a:r>
            <a:r>
              <a:rPr kumimoji="1" lang="en-US" altLang="ja-JP"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solidFill>
                  <a:prstClr val="white">
                    <a:lumMod val="95000"/>
                  </a:prstClr>
                </a:solidFill>
                <a:latin typeface="UD デジタル 教科書体 N-B" panose="02020700000000000000" pitchFamily="17" charset="-128"/>
                <a:ea typeface="UD デジタル 教科書体 N-B" panose="02020700000000000000" pitchFamily="17" charset="-128"/>
              </a:rPr>
              <a:t>不正ログインの被害にあわないためには、各種インターネットサービスを利用するユーザーが自分自身で対策を実施することが大切です。</a:t>
            </a:r>
            <a:endParaRPr lang="en-US" altLang="ja-JP" dirty="0">
              <a:solidFill>
                <a:prstClr val="white">
                  <a:lumMod val="95000"/>
                </a:prstClr>
              </a:solidFill>
              <a:latin typeface="UD デジタル 教科書体 N-B" panose="02020700000000000000" pitchFamily="17" charset="-128"/>
              <a:ea typeface="UD デジタル 教科書体 N-B" panose="02020700000000000000" pitchFamily="17"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solidFill>
                  <a:prstClr val="white">
                    <a:lumMod val="95000"/>
                  </a:prstClr>
                </a:solidFill>
                <a:latin typeface="UD デジタル 教科書体 N-B" panose="02020700000000000000" pitchFamily="17" charset="-128"/>
                <a:ea typeface="UD デジタル 教科書体 N-B" panose="02020700000000000000" pitchFamily="17" charset="-128"/>
              </a:rPr>
              <a:t>・まずはパスワードを長く複雑にするなど推測されにくいものにして、さらに複数サービス間で使い回しをしないことが重要です。</a:t>
            </a:r>
            <a:endParaRPr lang="en-US" altLang="ja-JP" dirty="0">
              <a:solidFill>
                <a:prstClr val="white">
                  <a:lumMod val="95000"/>
                </a:prstClr>
              </a:solidFill>
              <a:latin typeface="UD デジタル 教科書体 N-B" panose="02020700000000000000" pitchFamily="17" charset="-128"/>
              <a:ea typeface="UD デジタル 教科書体 N-B" panose="02020700000000000000" pitchFamily="17"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solidFill>
                  <a:prstClr val="white">
                    <a:lumMod val="95000"/>
                  </a:prstClr>
                </a:solidFill>
                <a:latin typeface="UD デジタル 教科書体 N-B" panose="02020700000000000000" pitchFamily="17" charset="-128"/>
                <a:ea typeface="UD デジタル 教科書体 N-B" panose="02020700000000000000" pitchFamily="17" charset="-128"/>
              </a:rPr>
              <a:t>・心当たりのないメールには気を付けましょう。</a:t>
            </a:r>
            <a:endParaRPr lang="en-US" altLang="ja-JP" dirty="0">
              <a:solidFill>
                <a:prstClr val="white">
                  <a:lumMod val="95000"/>
                </a:prstClr>
              </a:solidFill>
              <a:latin typeface="UD デジタル 教科書体 N-B" panose="02020700000000000000" pitchFamily="17" charset="-128"/>
              <a:ea typeface="UD デジタル 教科書体 N-B" panose="02020700000000000000" pitchFamily="17"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solidFill>
                  <a:prstClr val="white">
                    <a:lumMod val="95000"/>
                  </a:prstClr>
                </a:solidFill>
                <a:latin typeface="UD デジタル 教科書体 N-B" panose="02020700000000000000" pitchFamily="17" charset="-128"/>
                <a:ea typeface="UD デジタル 教科書体 N-B" panose="02020700000000000000" pitchFamily="17" charset="-128"/>
              </a:rPr>
              <a:t>・また、一歩進んだ対策として、「多要素認証」の設定を推奨します。 </a:t>
            </a:r>
            <a:endParaRPr lang="en-US" altLang="ja-JP" dirty="0">
              <a:solidFill>
                <a:prstClr val="white">
                  <a:lumMod val="95000"/>
                </a:prstClr>
              </a:solidFill>
              <a:latin typeface="UD デジタル 教科書体 N-B" panose="02020700000000000000" pitchFamily="17" charset="-128"/>
              <a:ea typeface="UD デジタル 教科書体 N-B" panose="02020700000000000000" pitchFamily="17" charset="-128"/>
            </a:endParaRPr>
          </a:p>
          <a:p>
            <a:endParaRPr kumimoji="1" lang="ja-JP" altLang="en-US" dirty="0"/>
          </a:p>
        </p:txBody>
      </p:sp>
    </p:spTree>
    <p:extLst>
      <p:ext uri="{BB962C8B-B14F-4D97-AF65-F5344CB8AC3E}">
        <p14:creationId xmlns:p14="http://schemas.microsoft.com/office/powerpoint/2010/main" val="42026399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不正ログインの被害にあってしまった時の対応方法を説明する。</a:t>
            </a:r>
            <a:endParaRPr kumimoji="1" lang="en-US" altLang="ja-JP" dirty="0"/>
          </a:p>
          <a:p>
            <a:endParaRPr kumimoji="1" lang="ja-JP" altLang="en-US" dirty="0"/>
          </a:p>
          <a:p>
            <a:r>
              <a:rPr kumimoji="1" lang="en-US" altLang="ja-JP" dirty="0"/>
              <a:t>《</a:t>
            </a:r>
            <a:r>
              <a:rPr kumimoji="1" lang="ja-JP" altLang="en-US" dirty="0"/>
              <a:t>講師のセリフ例</a:t>
            </a:r>
            <a:r>
              <a:rPr kumimoji="1" lang="en-US" altLang="ja-JP"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solidFill>
                  <a:prstClr val="white">
                    <a:lumMod val="95000"/>
                  </a:prstClr>
                </a:solidFill>
                <a:latin typeface="UD デジタル 教科書体 N-B" panose="02020700000000000000" pitchFamily="17" charset="-128"/>
                <a:ea typeface="UD デジタル 教科書体 N-B" panose="02020700000000000000" pitchFamily="17" charset="-128"/>
              </a:rPr>
              <a:t>利用しているサービスのログイン履歴を確認したり、クレジットカードやポイント等の利用履歴を定期的に確認することで、被害を早期に検知することが出来ます。</a:t>
            </a:r>
            <a:endParaRPr lang="en-US" altLang="ja-JP" dirty="0">
              <a:solidFill>
                <a:prstClr val="white">
                  <a:lumMod val="95000"/>
                </a:prstClr>
              </a:solidFill>
              <a:latin typeface="UD デジタル 教科書体 N-B" panose="02020700000000000000" pitchFamily="17" charset="-128"/>
              <a:ea typeface="UD デジタル 教科書体 N-B" panose="02020700000000000000" pitchFamily="17"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solidFill>
                  <a:prstClr val="white">
                    <a:lumMod val="95000"/>
                  </a:prstClr>
                </a:solidFill>
                <a:latin typeface="UD デジタル 教科書体 N-B" panose="02020700000000000000" pitchFamily="17" charset="-128"/>
                <a:ea typeface="UD デジタル 教科書体 N-B" panose="02020700000000000000" pitchFamily="17" charset="-128"/>
              </a:rPr>
              <a:t>もし、不幸にも、アカウント情報が漏洩したことに気付いたら、速やかに対処する必要があります。</a:t>
            </a:r>
            <a:endParaRPr lang="en-US" altLang="ja-JP" dirty="0">
              <a:solidFill>
                <a:prstClr val="white">
                  <a:lumMod val="95000"/>
                </a:prstClr>
              </a:solidFill>
              <a:latin typeface="UD デジタル 教科書体 N-B" panose="02020700000000000000" pitchFamily="17" charset="-128"/>
              <a:ea typeface="UD デジタル 教科書体 N-B" panose="02020700000000000000" pitchFamily="17"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solidFill>
                <a:prstClr val="white">
                  <a:lumMod val="95000"/>
                </a:prstClr>
              </a:solidFill>
              <a:latin typeface="UD デジタル 教科書体 N-B" panose="02020700000000000000" pitchFamily="17" charset="-128"/>
              <a:ea typeface="UD デジタル 教科書体 N-B" panose="02020700000000000000" pitchFamily="17"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solidFill>
                  <a:prstClr val="white">
                    <a:lumMod val="95000"/>
                  </a:prstClr>
                </a:solidFill>
                <a:latin typeface="UD デジタル 教科書体 N-B" panose="02020700000000000000" pitchFamily="17" charset="-128"/>
                <a:ea typeface="UD デジタル 教科書体 N-B" panose="02020700000000000000" pitchFamily="17" charset="-128"/>
              </a:rPr>
              <a:t>スライドの</a:t>
            </a:r>
            <a:r>
              <a:rPr lang="en-US" altLang="ja-JP" dirty="0">
                <a:solidFill>
                  <a:prstClr val="white">
                    <a:lumMod val="95000"/>
                  </a:prstClr>
                </a:solidFill>
                <a:latin typeface="UD デジタル 教科書体 N-B" panose="02020700000000000000" pitchFamily="17" charset="-128"/>
                <a:ea typeface="UD デジタル 教科書体 N-B" panose="02020700000000000000" pitchFamily="17" charset="-128"/>
              </a:rPr>
              <a:t>3</a:t>
            </a:r>
            <a:r>
              <a:rPr lang="ja-JP" altLang="en-US" dirty="0">
                <a:solidFill>
                  <a:prstClr val="white">
                    <a:lumMod val="95000"/>
                  </a:prstClr>
                </a:solidFill>
                <a:latin typeface="UD デジタル 教科書体 N-B" panose="02020700000000000000" pitchFamily="17" charset="-128"/>
                <a:ea typeface="UD デジタル 教科書体 N-B" panose="02020700000000000000" pitchFamily="17" charset="-128"/>
              </a:rPr>
              <a:t>つの対処方法を読み上げる</a:t>
            </a:r>
          </a:p>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en-US" dirty="0">
              <a:solidFill>
                <a:prstClr val="white">
                  <a:lumMod val="95000"/>
                </a:prstClr>
              </a:solidFill>
              <a:latin typeface="UD デジタル 教科書体 N-B" panose="02020700000000000000" pitchFamily="17" charset="-128"/>
              <a:ea typeface="UD デジタル 教科書体 N-B" panose="02020700000000000000" pitchFamily="17" charset="-128"/>
            </a:endParaRPr>
          </a:p>
          <a:p>
            <a:endParaRPr kumimoji="1" lang="ja-JP" altLang="en-US" dirty="0"/>
          </a:p>
        </p:txBody>
      </p:sp>
    </p:spTree>
    <p:extLst>
      <p:ext uri="{BB962C8B-B14F-4D97-AF65-F5344CB8AC3E}">
        <p14:creationId xmlns:p14="http://schemas.microsoft.com/office/powerpoint/2010/main" val="38396957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不正ログインを行った人は「不正アクセス禁止法」で罰せられる。</a:t>
            </a:r>
            <a:endParaRPr kumimoji="1" lang="en-US" altLang="ja-JP" dirty="0"/>
          </a:p>
          <a:p>
            <a:r>
              <a:rPr kumimoji="1" lang="ja-JP" altLang="en-US" dirty="0"/>
              <a:t>不用意に加害者になる可能性にも注意する。</a:t>
            </a:r>
            <a:endParaRPr kumimoji="1" lang="en-US" altLang="ja-JP" dirty="0"/>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私達のアカウント情報を盗み、不正にログインを試みるものは「不正アクセス禁止法」で罰せられます。</a:t>
            </a:r>
            <a:endParaRPr kumimoji="1" lang="en-US" altLang="ja-JP" dirty="0"/>
          </a:p>
          <a:p>
            <a:r>
              <a:rPr kumimoji="1" lang="ja-JP" altLang="en-US" dirty="0"/>
              <a:t>ここで注意をしたいのが、被害者にならないよう防衛することはもちろん、不用意に加害者にならないこと、です。</a:t>
            </a:r>
            <a:endParaRPr kumimoji="1" lang="en-US" altLang="ja-JP" dirty="0"/>
          </a:p>
          <a:p>
            <a:r>
              <a:rPr kumimoji="1" lang="ja-JP" altLang="en-US" dirty="0"/>
              <a:t>子供同士でゲームアカウントを勝手に使ったり、</a:t>
            </a:r>
            <a:r>
              <a:rPr kumimoji="1" lang="en-US" altLang="ja-JP" dirty="0"/>
              <a:t>SNS</a:t>
            </a:r>
            <a:r>
              <a:rPr kumimoji="1" lang="ja-JP" altLang="en-US" dirty="0"/>
              <a:t>にログインして情報を流す行為は、いたずらではすまされない</a:t>
            </a:r>
            <a:endParaRPr kumimoji="1" lang="en-US" altLang="ja-JP" dirty="0"/>
          </a:p>
          <a:p>
            <a:r>
              <a:rPr kumimoji="1" lang="ja-JP" altLang="en-US" dirty="0"/>
              <a:t>行為であることをしっかり認識する必要があります。</a:t>
            </a:r>
            <a:endParaRPr kumimoji="1" lang="en-US" altLang="ja-JP" dirty="0"/>
          </a:p>
          <a:p>
            <a:endParaRPr kumimoji="1" lang="en-US" altLang="ja-JP" dirty="0"/>
          </a:p>
          <a:p>
            <a:r>
              <a:rPr kumimoji="1" lang="en-US" altLang="ja-JP" dirty="0"/>
              <a:t>【</a:t>
            </a:r>
            <a:r>
              <a:rPr kumimoji="1" lang="ja-JP" altLang="en-US" dirty="0"/>
              <a:t>参考</a:t>
            </a:r>
            <a:r>
              <a:rPr kumimoji="1" lang="en-US" altLang="ja-JP" dirty="0"/>
              <a:t>】</a:t>
            </a:r>
          </a:p>
          <a:p>
            <a:r>
              <a:rPr kumimoji="1" lang="ja-JP" altLang="en-US" dirty="0"/>
              <a:t>総務省「</a:t>
            </a:r>
            <a:r>
              <a:rPr lang="ja-JP" altLang="en-US" sz="1200" dirty="0"/>
              <a:t>安心してインターネットを使うために 国民のための情報セキュリティサイト」 不正アクセス行為の禁止等に関する法律</a:t>
            </a:r>
            <a:endParaRPr kumimoji="1" lang="ja-JP" altLang="en-US" dirty="0"/>
          </a:p>
          <a:p>
            <a:r>
              <a:rPr kumimoji="1" lang="en-US" altLang="ja-JP" dirty="0"/>
              <a:t>http://www.soumu.go.jp/main_sosiki/joho_tsusin/security/basic/legal/09.html</a:t>
            </a:r>
          </a:p>
        </p:txBody>
      </p:sp>
    </p:spTree>
    <p:extLst>
      <p:ext uri="{BB962C8B-B14F-4D97-AF65-F5344CB8AC3E}">
        <p14:creationId xmlns:p14="http://schemas.microsoft.com/office/powerpoint/2010/main" val="27256999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不正ログインをはじめとする脅威については、最新情報に注意する必要があることを説明。</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solidFill>
                  <a:prstClr val="white">
                    <a:lumMod val="95000"/>
                  </a:prstClr>
                </a:solidFill>
                <a:latin typeface="UD デジタル 教科書体 N-B" panose="02020700000000000000" pitchFamily="17" charset="-128"/>
                <a:ea typeface="UD デジタル 教科書体 N-B" panose="02020700000000000000" pitchFamily="17" charset="-128"/>
              </a:rPr>
              <a:t>大事なのは「ひとりひとりのセキュリティ意識」です。</a:t>
            </a:r>
            <a:endParaRPr lang="en-US" altLang="ja-JP" dirty="0">
              <a:solidFill>
                <a:prstClr val="white">
                  <a:lumMod val="95000"/>
                </a:prstClr>
              </a:solidFill>
              <a:latin typeface="UD デジタル 教科書体 N-B" panose="02020700000000000000" pitchFamily="17" charset="-128"/>
              <a:ea typeface="UD デジタル 教科書体 N-B" panose="02020700000000000000" pitchFamily="17"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solidFill>
                  <a:prstClr val="white">
                    <a:lumMod val="95000"/>
                  </a:prstClr>
                </a:solidFill>
                <a:latin typeface="UD デジタル 教科書体 N-B" panose="02020700000000000000" pitchFamily="17" charset="-128"/>
                <a:ea typeface="UD デジタル 教科書体 N-B" panose="02020700000000000000" pitchFamily="17" charset="-128"/>
              </a:rPr>
              <a:t>自分自身で情報セキュリティ対策を心掛け、利用状況を管理し、不正ログインなどの新しい脅威にも対応できるように、なるべく最新のセキュリティ情報を知ることが自分自身を守ることにつながります。</a:t>
            </a:r>
            <a:endParaRPr lang="en-US" altLang="ja-JP" dirty="0">
              <a:solidFill>
                <a:prstClr val="white">
                  <a:lumMod val="95000"/>
                </a:prstClr>
              </a:solidFill>
              <a:latin typeface="UD デジタル 教科書体 N-B" panose="02020700000000000000" pitchFamily="17" charset="-128"/>
              <a:ea typeface="UD デジタル 教科書体 N-B" panose="02020700000000000000" pitchFamily="17" charset="-128"/>
            </a:endParaRPr>
          </a:p>
          <a:p>
            <a:endParaRPr kumimoji="1" lang="en-US" altLang="ja-JP" dirty="0"/>
          </a:p>
          <a:p>
            <a:endParaRPr kumimoji="1" lang="ja-JP" altLang="en-US" dirty="0"/>
          </a:p>
        </p:txBody>
      </p:sp>
    </p:spTree>
    <p:extLst>
      <p:ext uri="{BB962C8B-B14F-4D97-AF65-F5344CB8AC3E}">
        <p14:creationId xmlns:p14="http://schemas.microsoft.com/office/powerpoint/2010/main" val="10774924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4093037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2830493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使用時は非表示</a:t>
            </a:r>
          </a:p>
        </p:txBody>
      </p:sp>
    </p:spTree>
    <p:extLst>
      <p:ext uri="{BB962C8B-B14F-4D97-AF65-F5344CB8AC3E}">
        <p14:creationId xmlns:p14="http://schemas.microsoft.com/office/powerpoint/2010/main" val="33328932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知ってますか？パスワード　もっと君を守りたい　スライドショー</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動画約</a:t>
            </a:r>
            <a:r>
              <a:rPr kumimoji="1" lang="en-US" altLang="ja-JP" dirty="0"/>
              <a:t>49</a:t>
            </a:r>
            <a:r>
              <a:rPr kumimoji="1" lang="ja-JP" altLang="en-US" dirty="0"/>
              <a:t>秒</a:t>
            </a:r>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まずはこちらをご覧ください。このポスター、かなり評判になったんですが知ってる人はいますか？</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a:t>JR</a:t>
            </a:r>
            <a:r>
              <a:rPr kumimoji="1" lang="ja-JP" altLang="en-US" dirty="0"/>
              <a:t>原宿駅の大型ボードに掲示されたパスワードの大切さをテーマにした複数のポスターです。</a:t>
            </a:r>
          </a:p>
          <a:p>
            <a:r>
              <a:rPr kumimoji="1" lang="ja-JP" altLang="en-US" dirty="0"/>
              <a:t>「お手軽なパスワードは危ないぜ？」とイケメンに言われたら、ぐっときますよね。</a:t>
            </a:r>
          </a:p>
          <a:p>
            <a:endParaRPr kumimoji="1" lang="en-US" altLang="ja-JP" dirty="0"/>
          </a:p>
          <a:p>
            <a:r>
              <a:rPr kumimoji="1" lang="en-US" altLang="ja-JP" dirty="0"/>
              <a:t>【</a:t>
            </a:r>
            <a:r>
              <a:rPr kumimoji="1" lang="ja-JP" altLang="en-US" dirty="0"/>
              <a:t>参考・画像引用</a:t>
            </a:r>
            <a:r>
              <a:rPr kumimoji="1" lang="en-US" altLang="ja-JP" dirty="0"/>
              <a:t>】</a:t>
            </a:r>
          </a:p>
          <a:p>
            <a:r>
              <a:rPr kumimoji="1" lang="en-US" altLang="ja-JP" dirty="0"/>
              <a:t>IPA</a:t>
            </a:r>
            <a:r>
              <a:rPr kumimoji="1" lang="ja-JP" altLang="en-US" dirty="0"/>
              <a:t>「パスワード　～もっと強くキミを守りたい～」</a:t>
            </a:r>
          </a:p>
          <a:p>
            <a:r>
              <a:rPr kumimoji="1" lang="en-US" altLang="ja-JP" dirty="0"/>
              <a:t>https://www.ipa.go.jp/security/munekyun-pw/</a:t>
            </a:r>
          </a:p>
          <a:p>
            <a:endParaRPr kumimoji="1" lang="en-US" altLang="ja-JP" dirty="0"/>
          </a:p>
        </p:txBody>
      </p:sp>
    </p:spTree>
    <p:extLst>
      <p:ext uri="{BB962C8B-B14F-4D97-AF65-F5344CB8AC3E}">
        <p14:creationId xmlns:p14="http://schemas.microsoft.com/office/powerpoint/2010/main" val="15838018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説明できるかな？不正ログインについて</a:t>
            </a:r>
            <a:endParaRPr kumimoji="1" lang="en-US" altLang="ja-JP" dirty="0"/>
          </a:p>
          <a:p>
            <a:r>
              <a:rPr kumimoji="1" lang="ja-JP" altLang="en-US" dirty="0"/>
              <a:t>日ごろ何気なく耳にする、知ってるつもりワード「不正ログイン」を説明できるか？</a:t>
            </a:r>
            <a:endParaRPr kumimoji="1" lang="en-US" altLang="ja-JP" dirty="0"/>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さてパスワードが大事であることは、今の動画でもわかっていただけたと思いますが</a:t>
            </a:r>
            <a:endParaRPr kumimoji="1" lang="en-US" altLang="ja-JP" dirty="0"/>
          </a:p>
          <a:p>
            <a:r>
              <a:rPr kumimoji="1" lang="ja-JP" altLang="en-US" dirty="0"/>
              <a:t>なぜ大事なのか？はわかりますでしょうか。</a:t>
            </a:r>
            <a:endParaRPr kumimoji="1" lang="en-US" altLang="ja-JP" dirty="0"/>
          </a:p>
          <a:p>
            <a:endParaRPr kumimoji="1" lang="en-US" altLang="ja-JP" dirty="0"/>
          </a:p>
          <a:p>
            <a:r>
              <a:rPr kumimoji="1" lang="ja-JP" altLang="en-US" dirty="0"/>
              <a:t>それはパスワードが流出することによって、「不正ログイン」が行われることの危険性があるからです。</a:t>
            </a:r>
            <a:endParaRPr kumimoji="1" lang="en-US" altLang="ja-JP" dirty="0"/>
          </a:p>
          <a:p>
            <a:r>
              <a:rPr kumimoji="1" lang="ja-JP" altLang="en-US" dirty="0"/>
              <a:t>さて「不正ログイン」という言葉、ちゃんと説明できる方はいますか？</a:t>
            </a:r>
            <a:endParaRPr kumimoji="1" lang="en-US" altLang="ja-JP" dirty="0"/>
          </a:p>
          <a:p>
            <a:endParaRPr kumimoji="1" lang="en-US" altLang="ja-JP" dirty="0"/>
          </a:p>
          <a:p>
            <a:r>
              <a:rPr kumimoji="1" lang="en-US" altLang="ja-JP" dirty="0"/>
              <a:t>※</a:t>
            </a:r>
            <a:r>
              <a:rPr kumimoji="1" lang="ja-JP" altLang="en-US" dirty="0"/>
              <a:t>この後、発言を促してもよい。</a:t>
            </a:r>
            <a:endParaRPr kumimoji="1" lang="en-US" altLang="ja-JP" dirty="0"/>
          </a:p>
        </p:txBody>
      </p:sp>
    </p:spTree>
    <p:extLst>
      <p:ext uri="{BB962C8B-B14F-4D97-AF65-F5344CB8AC3E}">
        <p14:creationId xmlns:p14="http://schemas.microsoft.com/office/powerpoint/2010/main" val="27352330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不正ログインの具体的な例示。</a:t>
            </a:r>
            <a:endParaRPr kumimoji="1" lang="en-US" altLang="ja-JP" dirty="0"/>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不正ログインとは「私ではない私がいる」状態です。例えばインターネットバンキングから勝手に送金される。</a:t>
            </a:r>
            <a:endParaRPr kumimoji="1" lang="en-US" altLang="ja-JP" dirty="0"/>
          </a:p>
          <a:p>
            <a:r>
              <a:rPr kumimoji="1" lang="ja-JP" altLang="en-US" dirty="0"/>
              <a:t>インターネットショッピングで勝手に購入される、不正購入。</a:t>
            </a:r>
            <a:endParaRPr kumimoji="1" lang="en-US" altLang="ja-JP" dirty="0"/>
          </a:p>
          <a:p>
            <a:r>
              <a:rPr kumimoji="1" lang="ja-JP" altLang="en-US" dirty="0"/>
              <a:t>オンラインゲームで私のアカウントでゲームが行われている。私の名前のアカウントで</a:t>
            </a:r>
            <a:r>
              <a:rPr kumimoji="1" lang="en-US" altLang="ja-JP" dirty="0"/>
              <a:t>SNS</a:t>
            </a:r>
            <a:r>
              <a:rPr kumimoji="1" lang="ja-JP" altLang="en-US" dirty="0"/>
              <a:t>に投稿された。</a:t>
            </a:r>
            <a:endParaRPr kumimoji="1" lang="en-US" altLang="ja-JP" dirty="0"/>
          </a:p>
          <a:p>
            <a:r>
              <a:rPr kumimoji="1" lang="ja-JP" altLang="en-US" dirty="0"/>
              <a:t>私のパソコンやクラウドに「私ではない私」がログインして、データが流失した、などの事例があります。</a:t>
            </a:r>
            <a:endParaRPr kumimoji="1" lang="en-US" altLang="ja-JP" dirty="0"/>
          </a:p>
          <a:p>
            <a:endParaRPr kumimoji="1" lang="en-US" altLang="ja-JP" dirty="0"/>
          </a:p>
          <a:p>
            <a:r>
              <a:rPr kumimoji="1" lang="en-US" altLang="ja-JP" dirty="0"/>
              <a:t>【</a:t>
            </a:r>
            <a:r>
              <a:rPr kumimoji="1" lang="ja-JP" altLang="en-US" dirty="0"/>
              <a:t>参考</a:t>
            </a:r>
            <a:r>
              <a:rPr kumimoji="1" lang="en-US" altLang="ja-JP" dirty="0"/>
              <a:t>】</a:t>
            </a:r>
          </a:p>
          <a:p>
            <a:r>
              <a:rPr kumimoji="1" lang="ja-JP" altLang="en-US" dirty="0"/>
              <a:t>・インターネットバンキングからの不正送金</a:t>
            </a:r>
          </a:p>
          <a:p>
            <a:r>
              <a:rPr kumimoji="1" lang="ja-JP" altLang="en-US" dirty="0"/>
              <a:t>金銭を目的とした不正アクセスとして、最も直接的な手口です。正規ユーザーの</a:t>
            </a:r>
            <a:r>
              <a:rPr kumimoji="1" lang="en-US" altLang="ja-JP" dirty="0"/>
              <a:t>ID</a:t>
            </a:r>
            <a:r>
              <a:rPr kumimoji="1" lang="ja-JP" altLang="en-US" dirty="0"/>
              <a:t>やパスワードなどを入手した第三者が勝手にログインし、</a:t>
            </a:r>
            <a:endParaRPr kumimoji="1" lang="en-US" altLang="ja-JP" dirty="0"/>
          </a:p>
          <a:p>
            <a:r>
              <a:rPr kumimoji="1" lang="ja-JP" altLang="en-US" dirty="0"/>
              <a:t>そこにある預金を不正に送金するため、被害者は預金を失うことになってしまいます。</a:t>
            </a:r>
          </a:p>
          <a:p>
            <a:r>
              <a:rPr kumimoji="1" lang="ja-JP" altLang="en-US" dirty="0"/>
              <a:t>近年では仮想通貨が盗み出されるといった事例も増加しています。</a:t>
            </a:r>
            <a:endParaRPr kumimoji="1" lang="en-US" altLang="ja-JP" dirty="0"/>
          </a:p>
          <a:p>
            <a:r>
              <a:rPr kumimoji="1" lang="ja-JP" altLang="en-US" dirty="0"/>
              <a:t>　</a:t>
            </a:r>
            <a:endParaRPr kumimoji="1" lang="en-US" altLang="ja-JP" dirty="0"/>
          </a:p>
          <a:p>
            <a:r>
              <a:rPr kumimoji="1" lang="ja-JP" altLang="en-US" dirty="0"/>
              <a:t>・インターネットショッピングでの不正購入</a:t>
            </a:r>
          </a:p>
          <a:p>
            <a:r>
              <a:rPr kumimoji="1" lang="ja-JP" altLang="en-US" dirty="0"/>
              <a:t>正規のユーザーになりすまして商品を購入、支払いは正規のユーザーに回すという手口で商品を窃取します。</a:t>
            </a:r>
            <a:endParaRPr kumimoji="1" lang="en-US" altLang="ja-JP" dirty="0"/>
          </a:p>
          <a:p>
            <a:r>
              <a:rPr kumimoji="1" lang="ja-JP" altLang="en-US" dirty="0"/>
              <a:t>最近では勝手に出品者に登録され、売り買いが完了、購入者に商品が届かないというクレームだけが</a:t>
            </a:r>
            <a:endParaRPr kumimoji="1" lang="en-US" altLang="ja-JP" dirty="0"/>
          </a:p>
          <a:p>
            <a:r>
              <a:rPr kumimoji="1" lang="ja-JP" altLang="en-US" dirty="0"/>
              <a:t>アカウント主に届くという事例もありました。</a:t>
            </a:r>
          </a:p>
          <a:p>
            <a:endParaRPr kumimoji="1" lang="en-US" altLang="ja-JP" dirty="0"/>
          </a:p>
          <a:p>
            <a:r>
              <a:rPr kumimoji="1" lang="ja-JP" altLang="en-US" dirty="0"/>
              <a:t>・オンラインゲームやコミュニティサイト上での不正操作</a:t>
            </a:r>
          </a:p>
          <a:p>
            <a:r>
              <a:rPr kumimoji="1" lang="ja-JP" altLang="en-US" dirty="0"/>
              <a:t>オンラインゲームやコミュニティサイトは、インターネット上にある「もうひとつの社会」とも言えます。</a:t>
            </a:r>
            <a:endParaRPr kumimoji="1" lang="en-US" altLang="ja-JP" dirty="0"/>
          </a:p>
          <a:p>
            <a:r>
              <a:rPr kumimoji="1" lang="ja-JP" altLang="en-US" dirty="0"/>
              <a:t>オンラインゲームには課金という概念があるため、不正ログインされるとゲーム上で使えるお金を持っている人のアカウントを自由に使えるようになってしまいます。</a:t>
            </a:r>
          </a:p>
          <a:p>
            <a:r>
              <a:rPr kumimoji="1" lang="ja-JP" altLang="en-US" dirty="0"/>
              <a:t>あまり悪気のないケースなどもあり、高校生など未成年者の摘発事例が後を絶ちません。</a:t>
            </a:r>
          </a:p>
          <a:p>
            <a:endParaRPr kumimoji="1" lang="ja-JP" altLang="en-US" dirty="0"/>
          </a:p>
          <a:p>
            <a:r>
              <a:rPr kumimoji="1" lang="ja-JP" altLang="en-US" dirty="0"/>
              <a:t>・</a:t>
            </a:r>
            <a:r>
              <a:rPr kumimoji="1" lang="en-US" altLang="ja-JP" dirty="0"/>
              <a:t>SNS</a:t>
            </a:r>
            <a:r>
              <a:rPr kumimoji="1" lang="ja-JP" altLang="en-US" dirty="0"/>
              <a:t>の乗っ取り、なりすまし</a:t>
            </a:r>
          </a:p>
          <a:p>
            <a:r>
              <a:rPr kumimoji="1" lang="en-US" altLang="ja-JP" dirty="0"/>
              <a:t>SNS</a:t>
            </a:r>
            <a:r>
              <a:rPr kumimoji="1" lang="ja-JP" altLang="en-US" dirty="0"/>
              <a:t>は個人の情報ツールとして機能しています。</a:t>
            </a:r>
            <a:endParaRPr kumimoji="1" lang="en-US" altLang="ja-JP" dirty="0"/>
          </a:p>
          <a:p>
            <a:r>
              <a:rPr kumimoji="1" lang="ja-JP" altLang="en-US" dirty="0"/>
              <a:t>これを乗っ取られると、その人になりすまして発言をしたり登録されている友達に接近したりすることが可能になります。</a:t>
            </a:r>
          </a:p>
          <a:p>
            <a:endParaRPr kumimoji="1" lang="ja-JP" altLang="en-US" dirty="0"/>
          </a:p>
          <a:p>
            <a:r>
              <a:rPr kumimoji="1" lang="ja-JP" altLang="en-US" dirty="0"/>
              <a:t>・機密データの流出</a:t>
            </a:r>
          </a:p>
          <a:p>
            <a:r>
              <a:rPr kumimoji="1" lang="ja-JP" altLang="en-US" dirty="0"/>
              <a:t>企業や個人が管理している外部に漏洩してはいけないデータは、攻撃者にとっては格好のターゲットです。</a:t>
            </a:r>
            <a:endParaRPr kumimoji="1" lang="en-US" altLang="ja-JP" dirty="0"/>
          </a:p>
          <a:p>
            <a:r>
              <a:rPr kumimoji="1" lang="ja-JP" altLang="en-US" dirty="0"/>
              <a:t>個人のパソコンなどに保存されているデータの中にも個人情報やプライバシーに関わる情報が多く含まれているため、攻撃者は不正アクセスによってそれを窃取しようとします。　　</a:t>
            </a:r>
          </a:p>
        </p:txBody>
      </p:sp>
    </p:spTree>
    <p:extLst>
      <p:ext uri="{BB962C8B-B14F-4D97-AF65-F5344CB8AC3E}">
        <p14:creationId xmlns:p14="http://schemas.microsoft.com/office/powerpoint/2010/main" val="8482584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なぜこのようなことがおきるのか？</a:t>
            </a:r>
            <a:endParaRPr kumimoji="1" lang="en-US" altLang="ja-JP" dirty="0"/>
          </a:p>
          <a:p>
            <a:r>
              <a:rPr kumimoji="1" lang="ja-JP" altLang="en-US" dirty="0"/>
              <a:t>不正ログインが行われる原因を確認する。</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なぜ「不正ログイン」が行われるのか？</a:t>
            </a:r>
            <a:endParaRPr kumimoji="1" lang="en-US" altLang="ja-JP" dirty="0"/>
          </a:p>
          <a:p>
            <a:r>
              <a:rPr kumimoji="1" lang="ja-JP" altLang="en-US" dirty="0"/>
              <a:t>みなさん、お気づきのように、私たちの大事な情報であるインターネットサービスの</a:t>
            </a:r>
            <a:endParaRPr kumimoji="1" lang="en-US" altLang="ja-JP" dirty="0"/>
          </a:p>
          <a:p>
            <a:r>
              <a:rPr kumimoji="1" lang="ja-JP" altLang="en-US" dirty="0"/>
              <a:t>アカウント情報である（</a:t>
            </a:r>
            <a:r>
              <a:rPr kumimoji="1" lang="en-US" altLang="ja-JP" dirty="0"/>
              <a:t>ID</a:t>
            </a:r>
            <a:r>
              <a:rPr kumimoji="1" lang="ja-JP" altLang="en-US" dirty="0"/>
              <a:t>やパスワード）が悪意のある人間に盗まれたり、推測されることからおこります。</a:t>
            </a:r>
            <a:endParaRPr kumimoji="1" lang="en-US" altLang="ja-JP" dirty="0"/>
          </a:p>
          <a:p>
            <a:endParaRPr kumimoji="1" lang="en-US" altLang="ja-JP" dirty="0"/>
          </a:p>
          <a:p>
            <a:endParaRPr kumimoji="1" lang="ja-JP" altLang="en-US" dirty="0"/>
          </a:p>
        </p:txBody>
      </p:sp>
    </p:spTree>
    <p:extLst>
      <p:ext uri="{BB962C8B-B14F-4D97-AF65-F5344CB8AC3E}">
        <p14:creationId xmlns:p14="http://schemas.microsoft.com/office/powerpoint/2010/main" val="705856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en-US" altLang="ja-JP" dirty="0"/>
              <a:t>ID</a:t>
            </a:r>
            <a:r>
              <a:rPr kumimoji="1" lang="ja-JP" altLang="en-US" dirty="0"/>
              <a:t>やパスワードを推測されると、どうなるのか？</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例えば、</a:t>
            </a:r>
            <a:r>
              <a:rPr lang="ja-JP" altLang="en-US" dirty="0">
                <a:solidFill>
                  <a:schemeClr val="bg1">
                    <a:lumMod val="95000"/>
                  </a:schemeClr>
                </a:solidFill>
                <a:latin typeface="UD デジタル 教科書体 N-B" panose="02020700000000000000" pitchFamily="17" charset="-128"/>
                <a:ea typeface="UD デジタル 教科書体 N-B" panose="02020700000000000000" pitchFamily="17" charset="-128"/>
              </a:rPr>
              <a:t>名前や誕生日を</a:t>
            </a:r>
            <a:r>
              <a:rPr lang="en-US" altLang="ja-JP" dirty="0">
                <a:solidFill>
                  <a:schemeClr val="bg1">
                    <a:lumMod val="95000"/>
                  </a:schemeClr>
                </a:solidFill>
                <a:latin typeface="UD デジタル 教科書体 N-B" panose="02020700000000000000" pitchFamily="17" charset="-128"/>
                <a:ea typeface="UD デジタル 教科書体 N-B" panose="02020700000000000000" pitchFamily="17" charset="-128"/>
              </a:rPr>
              <a:t>ID</a:t>
            </a:r>
            <a:r>
              <a:rPr lang="ja-JP" altLang="en-US" dirty="0">
                <a:solidFill>
                  <a:schemeClr val="bg1">
                    <a:lumMod val="95000"/>
                  </a:schemeClr>
                </a:solidFill>
                <a:latin typeface="UD デジタル 教科書体 N-B" panose="02020700000000000000" pitchFamily="17" charset="-128"/>
                <a:ea typeface="UD デジタル 教科書体 N-B" panose="02020700000000000000" pitchFamily="17" charset="-128"/>
              </a:rPr>
              <a:t>やパスワードに使っていると、</a:t>
            </a:r>
            <a:endParaRPr lang="en-US" altLang="ja-JP" dirty="0">
              <a:solidFill>
                <a:schemeClr val="bg1">
                  <a:lumMod val="95000"/>
                </a:schemeClr>
              </a:solidFill>
              <a:latin typeface="UD デジタル 教科書体 N-B" panose="02020700000000000000" pitchFamily="17" charset="-128"/>
              <a:ea typeface="UD デジタル 教科書体 N-B" panose="02020700000000000000" pitchFamily="17"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dirty="0">
                <a:solidFill>
                  <a:schemeClr val="bg1">
                    <a:lumMod val="95000"/>
                  </a:schemeClr>
                </a:solidFill>
                <a:latin typeface="UD デジタル 教科書体 N-B" panose="02020700000000000000" pitchFamily="17" charset="-128"/>
                <a:ea typeface="UD デジタル 教科書体 N-B" panose="02020700000000000000" pitchFamily="17" charset="-128"/>
              </a:rPr>
              <a:t>SNS</a:t>
            </a:r>
            <a:r>
              <a:rPr lang="ja-JP" altLang="en-US" dirty="0">
                <a:solidFill>
                  <a:schemeClr val="bg1">
                    <a:lumMod val="95000"/>
                  </a:schemeClr>
                </a:solidFill>
                <a:latin typeface="UD デジタル 教科書体 N-B" panose="02020700000000000000" pitchFamily="17" charset="-128"/>
                <a:ea typeface="UD デジタル 教科書体 N-B" panose="02020700000000000000" pitchFamily="17" charset="-128"/>
              </a:rPr>
              <a:t>のプロフィールなどから推測されてしまいます。</a:t>
            </a:r>
            <a:endParaRPr lang="en-US" altLang="ja-JP" dirty="0">
              <a:solidFill>
                <a:schemeClr val="bg1">
                  <a:lumMod val="95000"/>
                </a:schemeClr>
              </a:solidFill>
              <a:latin typeface="UD デジタル 教科書体 N-B" panose="02020700000000000000" pitchFamily="17" charset="-128"/>
              <a:ea typeface="UD デジタル 教科書体 N-B" panose="02020700000000000000" pitchFamily="17"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solidFill>
                  <a:schemeClr val="bg1">
                    <a:lumMod val="95000"/>
                  </a:schemeClr>
                </a:solidFill>
                <a:latin typeface="UD デジタル 教科書体 N-B" panose="02020700000000000000" pitchFamily="17" charset="-128"/>
                <a:ea typeface="UD デジタル 教科書体 N-B" panose="02020700000000000000" pitchFamily="17" charset="-128"/>
              </a:rPr>
              <a:t>同じ</a:t>
            </a:r>
            <a:r>
              <a:rPr lang="en-US" altLang="ja-JP" dirty="0">
                <a:solidFill>
                  <a:schemeClr val="bg1">
                    <a:lumMod val="95000"/>
                  </a:schemeClr>
                </a:solidFill>
                <a:latin typeface="UD デジタル 教科書体 N-B" panose="02020700000000000000" pitchFamily="17" charset="-128"/>
                <a:ea typeface="UD デジタル 教科書体 N-B" panose="02020700000000000000" pitchFamily="17" charset="-128"/>
              </a:rPr>
              <a:t>ID</a:t>
            </a:r>
            <a:r>
              <a:rPr lang="ja-JP" altLang="en-US" dirty="0">
                <a:solidFill>
                  <a:schemeClr val="bg1">
                    <a:lumMod val="95000"/>
                  </a:schemeClr>
                </a:solidFill>
                <a:latin typeface="UD デジタル 教科書体 N-B" panose="02020700000000000000" pitchFamily="17" charset="-128"/>
                <a:ea typeface="UD デジタル 教科書体 N-B" panose="02020700000000000000" pitchFamily="17" charset="-128"/>
              </a:rPr>
              <a:t>とパスワードを他のサービスにも使っていると、</a:t>
            </a:r>
            <a:endParaRPr lang="en-US" altLang="ja-JP" dirty="0">
              <a:solidFill>
                <a:schemeClr val="bg1">
                  <a:lumMod val="95000"/>
                </a:schemeClr>
              </a:solidFill>
              <a:latin typeface="UD デジタル 教科書体 N-B" panose="02020700000000000000" pitchFamily="17" charset="-128"/>
              <a:ea typeface="UD デジタル 教科書体 N-B" panose="02020700000000000000" pitchFamily="17"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solidFill>
                  <a:schemeClr val="bg1">
                    <a:lumMod val="95000"/>
                  </a:schemeClr>
                </a:solidFill>
                <a:latin typeface="UD デジタル 教科書体 N-B" panose="02020700000000000000" pitchFamily="17" charset="-128"/>
                <a:ea typeface="UD デジタル 教科書体 N-B" panose="02020700000000000000" pitchFamily="17" charset="-128"/>
              </a:rPr>
              <a:t>その全てのサービスでログインされてしまい、</a:t>
            </a:r>
            <a:endParaRPr lang="en-US" altLang="ja-JP" dirty="0">
              <a:solidFill>
                <a:schemeClr val="bg1">
                  <a:lumMod val="95000"/>
                </a:schemeClr>
              </a:solidFill>
              <a:latin typeface="UD デジタル 教科書体 N-B" panose="02020700000000000000" pitchFamily="17" charset="-128"/>
              <a:ea typeface="UD デジタル 教科書体 N-B" panose="02020700000000000000" pitchFamily="17"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solidFill>
                  <a:schemeClr val="bg1">
                    <a:lumMod val="95000"/>
                  </a:schemeClr>
                </a:solidFill>
                <a:latin typeface="UD デジタル 教科書体 N-B" panose="02020700000000000000" pitchFamily="17" charset="-128"/>
                <a:ea typeface="UD デジタル 教科書体 N-B" panose="02020700000000000000" pitchFamily="17" charset="-128"/>
              </a:rPr>
              <a:t>商品の不正購入や、</a:t>
            </a:r>
            <a:r>
              <a:rPr lang="en-US" altLang="ja-JP" dirty="0">
                <a:solidFill>
                  <a:schemeClr val="bg1">
                    <a:lumMod val="95000"/>
                  </a:schemeClr>
                </a:solidFill>
                <a:latin typeface="UD デジタル 教科書体 N-B" panose="02020700000000000000" pitchFamily="17" charset="-128"/>
                <a:ea typeface="UD デジタル 教科書体 N-B" panose="02020700000000000000" pitchFamily="17" charset="-128"/>
              </a:rPr>
              <a:t>SNS</a:t>
            </a:r>
            <a:r>
              <a:rPr lang="ja-JP" altLang="en-US" dirty="0">
                <a:solidFill>
                  <a:schemeClr val="bg1">
                    <a:lumMod val="95000"/>
                  </a:schemeClr>
                </a:solidFill>
                <a:latin typeface="UD デジタル 教科書体 N-B" panose="02020700000000000000" pitchFamily="17" charset="-128"/>
                <a:ea typeface="UD デジタル 教科書体 N-B" panose="02020700000000000000" pitchFamily="17" charset="-128"/>
              </a:rPr>
              <a:t>での写真やメッセージを覗き見されることもあります。</a:t>
            </a:r>
          </a:p>
          <a:p>
            <a:endParaRPr kumimoji="1" lang="en-US" altLang="ja-JP" dirty="0"/>
          </a:p>
          <a:p>
            <a:r>
              <a:rPr kumimoji="1" lang="en-US" altLang="ja-JP" dirty="0"/>
              <a:t>【</a:t>
            </a:r>
            <a:r>
              <a:rPr kumimoji="1" lang="ja-JP" altLang="en-US" dirty="0"/>
              <a:t>参考・画像引用・下記解説文引用</a:t>
            </a:r>
            <a:r>
              <a:rPr kumimoji="1" lang="en-US" altLang="ja-JP" dirty="0"/>
              <a:t>】</a:t>
            </a:r>
            <a:r>
              <a:rPr kumimoji="1" lang="ja-JP" altLang="en-US" dirty="0"/>
              <a:t>　</a:t>
            </a:r>
            <a:endParaRPr kumimoji="1" lang="en-US" altLang="ja-JP" dirty="0"/>
          </a:p>
          <a:p>
            <a:r>
              <a:rPr kumimoji="1" lang="en-US" altLang="ja-JP" dirty="0"/>
              <a:t>IPA</a:t>
            </a:r>
            <a:r>
              <a:rPr kumimoji="1" lang="ja-JP" altLang="en-US" dirty="0"/>
              <a:t>「情報セキュリティ</a:t>
            </a:r>
            <a:r>
              <a:rPr kumimoji="1" lang="en-US" altLang="ja-JP" dirty="0"/>
              <a:t>10</a:t>
            </a:r>
            <a:r>
              <a:rPr kumimoji="1" lang="ja-JP" altLang="en-US" dirty="0"/>
              <a:t>大脅威 </a:t>
            </a:r>
            <a:r>
              <a:rPr kumimoji="1" lang="en-US" altLang="ja-JP" dirty="0"/>
              <a:t>2019</a:t>
            </a:r>
            <a:r>
              <a:rPr kumimoji="1" lang="ja-JP" altLang="en-US" dirty="0"/>
              <a:t>」 第</a:t>
            </a:r>
            <a:r>
              <a:rPr kumimoji="1" lang="en-US" altLang="ja-JP" dirty="0"/>
              <a:t>8</a:t>
            </a:r>
            <a:r>
              <a:rPr kumimoji="1" lang="ja-JP" altLang="en-US" dirty="0"/>
              <a:t>位　インターネットサービスへの不正ログイン</a:t>
            </a:r>
            <a:endParaRPr kumimoji="1" lang="en-US" altLang="ja-JP" dirty="0"/>
          </a:p>
          <a:p>
            <a:r>
              <a:rPr kumimoji="1" lang="en-US" altLang="ja-JP" dirty="0"/>
              <a:t>https://www.ipa.go.jp/security/10threats/2019/index.html</a:t>
            </a:r>
            <a:r>
              <a:rPr kumimoji="1" lang="ja-JP" altLang="en-US" dirty="0"/>
              <a:t>（公開 </a:t>
            </a:r>
            <a:r>
              <a:rPr kumimoji="1" lang="en-US" altLang="ja-JP" dirty="0"/>
              <a:t>2019</a:t>
            </a:r>
            <a:r>
              <a:rPr kumimoji="1" lang="ja-JP" altLang="en-US" dirty="0"/>
              <a:t>年</a:t>
            </a:r>
            <a:r>
              <a:rPr kumimoji="1" lang="en-US" altLang="ja-JP" dirty="0"/>
              <a:t>8</a:t>
            </a:r>
            <a:r>
              <a:rPr kumimoji="1" lang="ja-JP" altLang="en-US" dirty="0"/>
              <a:t>月</a:t>
            </a:r>
            <a:r>
              <a:rPr kumimoji="1" lang="en-US" altLang="ja-JP" dirty="0"/>
              <a:t>7</a:t>
            </a:r>
            <a:r>
              <a:rPr kumimoji="1" lang="ja-JP" altLang="en-US" dirty="0"/>
              <a:t>日）</a:t>
            </a:r>
            <a:endParaRPr kumimoji="1" lang="en-US" altLang="ja-JP" dirty="0"/>
          </a:p>
          <a:p>
            <a:endParaRPr kumimoji="1" lang="en-US" altLang="ja-JP" dirty="0"/>
          </a:p>
          <a:p>
            <a:r>
              <a:rPr kumimoji="1" lang="ja-JP" altLang="en-US" sz="1200" b="0" i="0" kern="1200" dirty="0">
                <a:solidFill>
                  <a:schemeClr val="tx1"/>
                </a:solidFill>
                <a:effectLst/>
                <a:latin typeface="+mn-lt"/>
                <a:ea typeface="+mn-ea"/>
                <a:cs typeface="+mn-cs"/>
              </a:rPr>
              <a:t>インターネットサービスに不正ログインされ、金銭的な被害や個人情報が窃取される等の被害を受ける事例が確認されている。インターネット利用者が複数のサービスを利用する際に同じ</a:t>
            </a:r>
            <a:r>
              <a:rPr kumimoji="1" lang="en-US" altLang="ja-JP" sz="1200" b="0" i="0" kern="1200" dirty="0">
                <a:solidFill>
                  <a:schemeClr val="tx1"/>
                </a:solidFill>
                <a:effectLst/>
                <a:latin typeface="+mn-lt"/>
                <a:ea typeface="+mn-ea"/>
                <a:cs typeface="+mn-cs"/>
              </a:rPr>
              <a:t>ID</a:t>
            </a:r>
            <a:r>
              <a:rPr kumimoji="1" lang="ja-JP" altLang="en-US" sz="1200" b="0" i="0" kern="1200" dirty="0">
                <a:solidFill>
                  <a:schemeClr val="tx1"/>
                </a:solidFill>
                <a:effectLst/>
                <a:latin typeface="+mn-lt"/>
                <a:ea typeface="+mn-ea"/>
                <a:cs typeface="+mn-cs"/>
              </a:rPr>
              <a:t>とパスワードを使いまわしてしまう場合がある。その</a:t>
            </a:r>
            <a:r>
              <a:rPr kumimoji="1" lang="en-US" altLang="ja-JP" sz="1200" b="0" i="0" kern="1200" dirty="0">
                <a:solidFill>
                  <a:schemeClr val="tx1"/>
                </a:solidFill>
                <a:effectLst/>
                <a:latin typeface="+mn-lt"/>
                <a:ea typeface="+mn-ea"/>
                <a:cs typeface="+mn-cs"/>
              </a:rPr>
              <a:t>ID</a:t>
            </a:r>
            <a:r>
              <a:rPr kumimoji="1" lang="ja-JP" altLang="en-US" sz="1200" b="0" i="0" kern="1200" dirty="0">
                <a:solidFill>
                  <a:schemeClr val="tx1"/>
                </a:solidFill>
                <a:effectLst/>
                <a:latin typeface="+mn-lt"/>
                <a:ea typeface="+mn-ea"/>
                <a:cs typeface="+mn-cs"/>
              </a:rPr>
              <a:t>やパスワードを狙ったパスワードリスト攻撃による不正ログインが多く見られる。</a:t>
            </a:r>
            <a:endParaRPr kumimoji="1" lang="en-US" altLang="ja-JP" sz="1200" b="0" i="0" kern="1200" dirty="0">
              <a:solidFill>
                <a:schemeClr val="tx1"/>
              </a:solidFill>
              <a:effectLst/>
              <a:latin typeface="+mn-lt"/>
              <a:ea typeface="+mn-ea"/>
              <a:cs typeface="+mn-cs"/>
            </a:endParaRPr>
          </a:p>
          <a:p>
            <a:endParaRPr kumimoji="1" lang="ja-JP" altLang="en-US" dirty="0"/>
          </a:p>
        </p:txBody>
      </p:sp>
    </p:spTree>
    <p:extLst>
      <p:ext uri="{BB962C8B-B14F-4D97-AF65-F5344CB8AC3E}">
        <p14:creationId xmlns:p14="http://schemas.microsoft.com/office/powerpoint/2010/main" val="248997879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sp>
        <p:nvSpPr>
          <p:cNvPr id="7" name="TextBox 9">
            <a:extLst>
              <a:ext uri="{FF2B5EF4-FFF2-40B4-BE49-F238E27FC236}">
                <a16:creationId xmlns:a16="http://schemas.microsoft.com/office/drawing/2014/main" id="{124A17F9-9D3E-4DEC-A7A0-1F091D39E371}"/>
              </a:ext>
            </a:extLst>
          </p:cNvPr>
          <p:cNvSpPr txBox="1"/>
          <p:nvPr userDrawn="1"/>
        </p:nvSpPr>
        <p:spPr>
          <a:xfrm>
            <a:off x="249337" y="1937740"/>
            <a:ext cx="7472502" cy="1545038"/>
          </a:xfrm>
          <a:prstGeom prst="rect">
            <a:avLst/>
          </a:prstGeom>
          <a:noFill/>
        </p:spPr>
        <p:txBody>
          <a:bodyPr wrap="square" rtlCol="0">
            <a:spAutoFit/>
          </a:bodyPr>
          <a:lstStyle/>
          <a:p>
            <a:pPr>
              <a:lnSpc>
                <a:spcPct val="80000"/>
              </a:lnSpc>
            </a:pPr>
            <a:r>
              <a:rPr lang="ja-JP" altLang="en-US" sz="4000" dirty="0">
                <a:solidFill>
                  <a:srgbClr val="4472C4">
                    <a:lumMod val="50000"/>
                  </a:srgbClr>
                </a:solidFill>
                <a:latin typeface="HGPSoeiKakugothicUB" pitchFamily="50" charset="-128"/>
                <a:ea typeface="HGPSoeiKakugothicUB" pitchFamily="50" charset="-128"/>
              </a:rPr>
              <a:t>ともに学ぶ。考える。</a:t>
            </a:r>
            <a:endParaRPr lang="en-US" altLang="ja-JP" sz="4000" dirty="0">
              <a:solidFill>
                <a:srgbClr val="4472C4">
                  <a:lumMod val="50000"/>
                </a:srgbClr>
              </a:solidFill>
              <a:latin typeface="HGPSoeiKakugothicUB" pitchFamily="50" charset="-128"/>
              <a:ea typeface="HGPSoeiKakugothicUB" pitchFamily="50" charset="-128"/>
            </a:endParaRPr>
          </a:p>
          <a:p>
            <a:pPr>
              <a:lnSpc>
                <a:spcPct val="80000"/>
              </a:lnSpc>
            </a:pPr>
            <a:endParaRPr lang="en-US" altLang="ja-JP" sz="2400" dirty="0">
              <a:solidFill>
                <a:srgbClr val="4472C4">
                  <a:lumMod val="50000"/>
                </a:srgbClr>
              </a:solidFill>
              <a:latin typeface="HGPSoeiKakugothicUB" pitchFamily="50" charset="-128"/>
              <a:ea typeface="HGPSoeiKakugothicUB" pitchFamily="50" charset="-128"/>
            </a:endParaRPr>
          </a:p>
          <a:p>
            <a:pPr>
              <a:lnSpc>
                <a:spcPct val="80000"/>
              </a:lnSpc>
            </a:pPr>
            <a:r>
              <a:rPr lang="ja-JP" altLang="en-US" sz="5400" dirty="0">
                <a:solidFill>
                  <a:srgbClr val="4472C4">
                    <a:lumMod val="50000"/>
                  </a:srgbClr>
                </a:solidFill>
                <a:effectLst>
                  <a:outerShdw blurRad="38100" dist="38100" dir="2700000" algn="tl">
                    <a:srgbClr val="000000">
                      <a:alpha val="43137"/>
                    </a:srgbClr>
                  </a:outerShdw>
                </a:effectLst>
                <a:latin typeface="HGPSoeiKakugothicUB" pitchFamily="50" charset="-128"/>
                <a:ea typeface="HGPSoeiKakugothicUB" pitchFamily="50" charset="-128"/>
              </a:rPr>
              <a:t>インターネット安全教室</a:t>
            </a:r>
            <a:endParaRPr lang="en-US" sz="5400" dirty="0">
              <a:solidFill>
                <a:srgbClr val="4472C4">
                  <a:lumMod val="50000"/>
                </a:srgbClr>
              </a:solidFill>
              <a:effectLst>
                <a:outerShdw blurRad="38100" dist="38100" dir="2700000" algn="tl">
                  <a:srgbClr val="000000">
                    <a:alpha val="43137"/>
                  </a:srgbClr>
                </a:outerShdw>
              </a:effectLst>
              <a:latin typeface="HGPSoeiKakugothicUB" pitchFamily="50" charset="-128"/>
              <a:ea typeface="HGPSoeiKakugothicUB" pitchFamily="50" charset="-128"/>
            </a:endParaRPr>
          </a:p>
        </p:txBody>
      </p:sp>
      <p:sp>
        <p:nvSpPr>
          <p:cNvPr id="9" name="テキスト ボックス 8">
            <a:extLst>
              <a:ext uri="{FF2B5EF4-FFF2-40B4-BE49-F238E27FC236}">
                <a16:creationId xmlns:a16="http://schemas.microsoft.com/office/drawing/2014/main" id="{4BC0ECFF-8FE4-41A8-8D28-0C2455C25D67}"/>
              </a:ext>
            </a:extLst>
          </p:cNvPr>
          <p:cNvSpPr txBox="1"/>
          <p:nvPr userDrawn="1"/>
        </p:nvSpPr>
        <p:spPr>
          <a:xfrm>
            <a:off x="249337" y="3683510"/>
            <a:ext cx="8522898" cy="369332"/>
          </a:xfrm>
          <a:prstGeom prst="rect">
            <a:avLst/>
          </a:prstGeom>
          <a:noFill/>
        </p:spPr>
        <p:txBody>
          <a:bodyPr wrap="square" rtlCol="0">
            <a:spAutoFit/>
          </a:bodyPr>
          <a:lstStyle/>
          <a:p>
            <a:r>
              <a:rPr lang="ja-JP" altLang="en-US" dirty="0">
                <a:solidFill>
                  <a:prstClr val="black"/>
                </a:solidFill>
              </a:rPr>
              <a:t>～大人もこどもも一緒に学び、考える。インターネットとのつきあい方～</a:t>
            </a:r>
          </a:p>
        </p:txBody>
      </p:sp>
      <p:pic>
        <p:nvPicPr>
          <p:cNvPr id="10" name="図 9">
            <a:extLst>
              <a:ext uri="{FF2B5EF4-FFF2-40B4-BE49-F238E27FC236}">
                <a16:creationId xmlns:a16="http://schemas.microsoft.com/office/drawing/2014/main" id="{B813E925-2723-4CF0-A3E1-E598298A8738}"/>
              </a:ext>
            </a:extLst>
          </p:cNvPr>
          <p:cNvPicPr>
            <a:picLocks noChangeAspect="1"/>
          </p:cNvPicPr>
          <p:nvPr userDrawn="1"/>
        </p:nvPicPr>
        <p:blipFill>
          <a:blip r:embed="rId2"/>
          <a:stretch>
            <a:fillRect/>
          </a:stretch>
        </p:blipFill>
        <p:spPr>
          <a:xfrm>
            <a:off x="4858555" y="4927679"/>
            <a:ext cx="3913680" cy="1830686"/>
          </a:xfrm>
          <a:prstGeom prst="rect">
            <a:avLst/>
          </a:prstGeom>
        </p:spPr>
      </p:pic>
      <p:pic>
        <p:nvPicPr>
          <p:cNvPr id="11" name="図 10">
            <a:extLst>
              <a:ext uri="{FF2B5EF4-FFF2-40B4-BE49-F238E27FC236}">
                <a16:creationId xmlns:a16="http://schemas.microsoft.com/office/drawing/2014/main" id="{BA3CD4C2-848E-4587-B896-5353A4F44098}"/>
              </a:ext>
            </a:extLst>
          </p:cNvPr>
          <p:cNvPicPr>
            <a:picLocks noChangeAspect="1"/>
          </p:cNvPicPr>
          <p:nvPr userDrawn="1"/>
        </p:nvPicPr>
        <p:blipFill>
          <a:blip r:embed="rId3"/>
          <a:stretch>
            <a:fillRect/>
          </a:stretch>
        </p:blipFill>
        <p:spPr>
          <a:xfrm flipH="1">
            <a:off x="352425" y="550676"/>
            <a:ext cx="2219325" cy="1115760"/>
          </a:xfrm>
          <a:prstGeom prst="rect">
            <a:avLst/>
          </a:prstGeom>
        </p:spPr>
      </p:pic>
    </p:spTree>
    <p:extLst>
      <p:ext uri="{BB962C8B-B14F-4D97-AF65-F5344CB8AC3E}">
        <p14:creationId xmlns:p14="http://schemas.microsoft.com/office/powerpoint/2010/main" val="628369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5_タイトルのみ">
    <p:spTree>
      <p:nvGrpSpPr>
        <p:cNvPr id="1" name=""/>
        <p:cNvGrpSpPr/>
        <p:nvPr/>
      </p:nvGrpSpPr>
      <p:grpSpPr>
        <a:xfrm>
          <a:off x="0" y="0"/>
          <a:ext cx="0" cy="0"/>
          <a:chOff x="0" y="0"/>
          <a:chExt cx="0" cy="0"/>
        </a:xfrm>
      </p:grpSpPr>
      <p:sp>
        <p:nvSpPr>
          <p:cNvPr id="5" name="スライド番号プレースホルダ 4"/>
          <p:cNvSpPr>
            <a:spLocks noGrp="1"/>
          </p:cNvSpPr>
          <p:nvPr>
            <p:ph type="sldNum" sz="quarter" idx="12"/>
          </p:nvPr>
        </p:nvSpPr>
        <p:spPr/>
        <p:txBody>
          <a:bodyPr/>
          <a:lstStyle/>
          <a:p>
            <a:fld id="{0CC615FB-A2D8-42F0-B00A-B5846AE5D4C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5921328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ユーザー設定レイアウト">
    <p:bg>
      <p:bgRef idx="1001">
        <a:schemeClr val="bg1"/>
      </p:bgRef>
    </p:bg>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11" name="正方形/長方形 10"/>
          <p:cNvSpPr/>
          <p:nvPr userDrawn="1"/>
        </p:nvSpPr>
        <p:spPr>
          <a:xfrm>
            <a:off x="91440" y="304800"/>
            <a:ext cx="8976360" cy="914400"/>
          </a:xfrm>
          <a:prstGeom prst="rect">
            <a:avLst/>
          </a:prstGeom>
          <a:solidFill>
            <a:schemeClr val="accent4"/>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ja-JP" altLang="en-US">
              <a:solidFill>
                <a:prstClr val="white"/>
              </a:solidFill>
            </a:endParaRPr>
          </a:p>
        </p:txBody>
      </p:sp>
      <p:pic>
        <p:nvPicPr>
          <p:cNvPr id="12" name="図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21794" y="369701"/>
            <a:ext cx="987588" cy="1211772"/>
          </a:xfrm>
          <a:prstGeom prst="rect">
            <a:avLst/>
          </a:prstGeom>
        </p:spPr>
      </p:pic>
      <p:sp>
        <p:nvSpPr>
          <p:cNvPr id="6" name="Content Placeholder 2"/>
          <p:cNvSpPr>
            <a:spLocks noGrp="1"/>
          </p:cNvSpPr>
          <p:nvPr>
            <p:ph sz="half" idx="1"/>
          </p:nvPr>
        </p:nvSpPr>
        <p:spPr>
          <a:xfrm>
            <a:off x="628649" y="1825625"/>
            <a:ext cx="7886701" cy="4351338"/>
          </a:xfrm>
        </p:spPr>
        <p:txBody>
          <a:bodyPr/>
          <a:lstStyle>
            <a:lvl1pPr marL="0" indent="0">
              <a:buNone/>
              <a:defRPr sz="3600"/>
            </a:lvl1pPr>
            <a:lvl2pPr marL="457200" indent="0">
              <a:buNone/>
              <a:defRPr/>
            </a:lvl2pPr>
            <a:lvl3pPr marL="914400" indent="0">
              <a:buNone/>
              <a:defRPr/>
            </a:lvl3pPr>
            <a:lvl4pPr marL="1371600" indent="0">
              <a:buNone/>
              <a:defRPr/>
            </a:lvl4pPr>
            <a:lvl5pPr marL="1828800" indent="0">
              <a:buNone/>
              <a:defRPr/>
            </a:lvl5p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7" name="タイトル 1"/>
          <p:cNvSpPr>
            <a:spLocks noGrp="1"/>
          </p:cNvSpPr>
          <p:nvPr>
            <p:ph type="title"/>
          </p:nvPr>
        </p:nvSpPr>
        <p:spPr>
          <a:xfrm>
            <a:off x="1109382" y="450475"/>
            <a:ext cx="7958418" cy="703823"/>
          </a:xfrm>
        </p:spPr>
        <p:txBody>
          <a:bodyPr>
            <a:noAutofit/>
          </a:bodyPr>
          <a:lstStyle>
            <a:lvl1pPr>
              <a:defRPr sz="4400" b="1">
                <a:latin typeface="+mj-ea"/>
                <a:ea typeface="+mj-ea"/>
              </a:defRPr>
            </a:lvl1pPr>
          </a:lstStyle>
          <a:p>
            <a:r>
              <a:rPr kumimoji="1" lang="ja-JP" altLang="en-US"/>
              <a:t>マスター タイトルの書式設定</a:t>
            </a:r>
            <a:endParaRPr kumimoji="1" lang="ja-JP" altLang="en-US" dirty="0"/>
          </a:p>
        </p:txBody>
      </p:sp>
    </p:spTree>
    <p:extLst>
      <p:ext uri="{BB962C8B-B14F-4D97-AF65-F5344CB8AC3E}">
        <p14:creationId xmlns:p14="http://schemas.microsoft.com/office/powerpoint/2010/main" val="2037442171"/>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6_ユーザー設定レイアウト">
    <p:spTree>
      <p:nvGrpSpPr>
        <p:cNvPr id="1" name=""/>
        <p:cNvGrpSpPr/>
        <p:nvPr/>
      </p:nvGrpSpPr>
      <p:grpSpPr>
        <a:xfrm>
          <a:off x="0" y="0"/>
          <a:ext cx="0" cy="0"/>
          <a:chOff x="0" y="0"/>
          <a:chExt cx="0" cy="0"/>
        </a:xfrm>
      </p:grpSpPr>
      <p:sp>
        <p:nvSpPr>
          <p:cNvPr id="11" name="テキスト ボックス 10"/>
          <p:cNvSpPr txBox="1">
            <a:spLocks/>
          </p:cNvSpPr>
          <p:nvPr userDrawn="1"/>
        </p:nvSpPr>
        <p:spPr>
          <a:xfrm>
            <a:off x="0" y="0"/>
            <a:ext cx="9144000" cy="6858000"/>
          </a:xfrm>
          <a:custGeom>
            <a:avLst/>
            <a:gdLst>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606798 w 9144000"/>
              <a:gd name="connsiteY5" fmla="*/ 729000 h 6858000"/>
              <a:gd name="connsiteX6" fmla="*/ 606798 w 9144000"/>
              <a:gd name="connsiteY6" fmla="*/ 6129000 h 6858000"/>
              <a:gd name="connsiteX7" fmla="*/ 8537201 w 9144000"/>
              <a:gd name="connsiteY7" fmla="*/ 6129000 h 6858000"/>
              <a:gd name="connsiteX8" fmla="*/ 8537201 w 9144000"/>
              <a:gd name="connsiteY8" fmla="*/ 729000 h 6858000"/>
              <a:gd name="connsiteX9" fmla="*/ 606798 w 9144000"/>
              <a:gd name="connsiteY9" fmla="*/ 729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0" h="6858000">
                <a:moveTo>
                  <a:pt x="0" y="0"/>
                </a:moveTo>
                <a:lnTo>
                  <a:pt x="9144000" y="0"/>
                </a:lnTo>
                <a:lnTo>
                  <a:pt x="9144000" y="6858000"/>
                </a:lnTo>
                <a:lnTo>
                  <a:pt x="0" y="6858000"/>
                </a:lnTo>
                <a:lnTo>
                  <a:pt x="0" y="0"/>
                </a:lnTo>
                <a:close/>
                <a:moveTo>
                  <a:pt x="606798" y="729000"/>
                </a:moveTo>
                <a:lnTo>
                  <a:pt x="606798" y="6129000"/>
                </a:lnTo>
                <a:lnTo>
                  <a:pt x="8537201" y="6129000"/>
                </a:lnTo>
                <a:lnTo>
                  <a:pt x="8537201" y="729000"/>
                </a:lnTo>
                <a:lnTo>
                  <a:pt x="606798" y="729000"/>
                </a:lnTo>
                <a:close/>
              </a:path>
            </a:pathLst>
          </a:custGeom>
          <a:solidFill>
            <a:srgbClr val="ED7D31"/>
          </a:solidFill>
          <a:ln w="76200">
            <a:solidFill>
              <a:srgbClr val="ED7D31"/>
            </a:solidFill>
          </a:ln>
        </p:spPr>
        <p:txBody>
          <a:bodyPr vert="horz" wrap="square" lIns="91440" tIns="45720" rIns="91440" bIns="45720" rtlCol="0" anchor="ctr">
            <a:no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endParaRPr lang="ja-JP" altLang="en-US" dirty="0"/>
          </a:p>
        </p:txBody>
      </p:sp>
      <p:sp>
        <p:nvSpPr>
          <p:cNvPr id="2" name="タイトル 1"/>
          <p:cNvSpPr>
            <a:spLocks noGrp="1"/>
          </p:cNvSpPr>
          <p:nvPr>
            <p:ph type="title"/>
          </p:nvPr>
        </p:nvSpPr>
        <p:spPr>
          <a:xfrm>
            <a:off x="606798" y="799434"/>
            <a:ext cx="7930403" cy="5314149"/>
          </a:xfrm>
          <a:noFill/>
          <a:ln w="76200">
            <a:noFill/>
          </a:ln>
        </p:spPr>
        <p:txBody>
          <a:bodyPr>
            <a:normAutofit/>
          </a:bodyPr>
          <a:lstStyle>
            <a:lvl1pPr algn="ctr">
              <a:defRPr sz="6000"/>
            </a:lvl1pPr>
          </a:lstStyle>
          <a:p>
            <a:r>
              <a:rPr kumimoji="1" lang="ja-JP" altLang="en-US" dirty="0"/>
              <a:t>マスター タイトルの書式設定</a:t>
            </a:r>
          </a:p>
        </p:txBody>
      </p:sp>
      <p:pic>
        <p:nvPicPr>
          <p:cNvPr id="9" name="図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338309" y="4799328"/>
            <a:ext cx="2407282" cy="1357685"/>
          </a:xfrm>
          <a:prstGeom prst="rect">
            <a:avLst/>
          </a:prstGeom>
        </p:spPr>
      </p:pic>
      <p:pic>
        <p:nvPicPr>
          <p:cNvPr id="13" name="図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71051" y="6228051"/>
            <a:ext cx="915198" cy="515481"/>
          </a:xfrm>
          <a:prstGeom prst="rect">
            <a:avLst/>
          </a:prstGeom>
        </p:spPr>
      </p:pic>
      <p:pic>
        <p:nvPicPr>
          <p:cNvPr id="14" name="図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28650" y="4825531"/>
            <a:ext cx="3232150" cy="1345286"/>
          </a:xfrm>
          <a:prstGeom prst="rect">
            <a:avLst/>
          </a:prstGeom>
        </p:spPr>
      </p:pic>
      <p:sp>
        <p:nvSpPr>
          <p:cNvPr id="16" name="Content Placeholder 2"/>
          <p:cNvSpPr>
            <a:spLocks noGrp="1"/>
          </p:cNvSpPr>
          <p:nvPr>
            <p:ph sz="half" idx="1"/>
          </p:nvPr>
        </p:nvSpPr>
        <p:spPr>
          <a:xfrm>
            <a:off x="4557485" y="6142499"/>
            <a:ext cx="4619918" cy="748620"/>
          </a:xfrm>
        </p:spPr>
        <p:txBody>
          <a:bodyPr anchor="ctr">
            <a:noAutofit/>
          </a:bodyPr>
          <a:lstStyle>
            <a:lvl1pPr marL="0" indent="0" algn="ctr">
              <a:buNone/>
              <a:defRPr sz="2800"/>
            </a:lvl1pPr>
          </a:lstStyle>
          <a:p>
            <a:pPr lvl="0"/>
            <a:r>
              <a:rPr lang="ja-JP" altLang="en-US" dirty="0"/>
              <a:t>マスター テキストの書式設定</a:t>
            </a:r>
            <a:endParaRPr lang="en-US" dirty="0"/>
          </a:p>
        </p:txBody>
      </p:sp>
      <p:sp>
        <p:nvSpPr>
          <p:cNvPr id="10" name="テキスト ボックス 9"/>
          <p:cNvSpPr txBox="1"/>
          <p:nvPr userDrawn="1"/>
        </p:nvSpPr>
        <p:spPr>
          <a:xfrm>
            <a:off x="1041131" y="6250613"/>
            <a:ext cx="2639683" cy="6001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n-lt"/>
                <a:ea typeface="+mn-ea"/>
                <a:cs typeface="+mn-cs"/>
              </a:rPr>
              <a:t>安全教室指導用教材</a:t>
            </a:r>
            <a:endParaRPr kumimoji="1" lang="en-US" altLang="ja-JP"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mn-lt"/>
                <a:ea typeface="+mn-ea"/>
                <a:cs typeface="+mn-cs"/>
              </a:rPr>
              <a:t>ver.2.3_20230428</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900" dirty="0">
                <a:solidFill>
                  <a:prstClr val="black">
                    <a:tint val="75000"/>
                  </a:prstClr>
                </a:solidFill>
              </a:rPr>
              <a:t>©2023 IPA</a:t>
            </a:r>
          </a:p>
        </p:txBody>
      </p:sp>
    </p:spTree>
    <p:extLst>
      <p:ext uri="{BB962C8B-B14F-4D97-AF65-F5344CB8AC3E}">
        <p14:creationId xmlns:p14="http://schemas.microsoft.com/office/powerpoint/2010/main" val="8450507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0_ユーザー設定レイアウト">
    <p:bg>
      <p:bgRef idx="1001">
        <a:schemeClr val="bg1"/>
      </p:bgRef>
    </p:bg>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11" name="正方形/長方形 10"/>
          <p:cNvSpPr/>
          <p:nvPr userDrawn="1"/>
        </p:nvSpPr>
        <p:spPr>
          <a:xfrm>
            <a:off x="91440" y="304800"/>
            <a:ext cx="8976360" cy="914400"/>
          </a:xfrm>
          <a:prstGeom prst="rect">
            <a:avLst/>
          </a:prstGeom>
          <a:solidFill>
            <a:schemeClr val="accent4"/>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ja-JP" altLang="en-US">
              <a:solidFill>
                <a:prstClr val="white"/>
              </a:solidFill>
            </a:endParaRPr>
          </a:p>
        </p:txBody>
      </p:sp>
      <p:pic>
        <p:nvPicPr>
          <p:cNvPr id="12" name="図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21794" y="369701"/>
            <a:ext cx="987588" cy="1211772"/>
          </a:xfrm>
          <a:prstGeom prst="rect">
            <a:avLst/>
          </a:prstGeom>
        </p:spPr>
      </p:pic>
      <p:sp>
        <p:nvSpPr>
          <p:cNvPr id="6" name="Content Placeholder 2"/>
          <p:cNvSpPr>
            <a:spLocks noGrp="1"/>
          </p:cNvSpPr>
          <p:nvPr>
            <p:ph sz="half" idx="1"/>
          </p:nvPr>
        </p:nvSpPr>
        <p:spPr>
          <a:xfrm>
            <a:off x="628649" y="1825625"/>
            <a:ext cx="7886701" cy="4351338"/>
          </a:xfrm>
        </p:spPr>
        <p:txBody>
          <a:bodyPr/>
          <a:lstStyle>
            <a:lvl1pPr>
              <a:defRPr sz="3600"/>
            </a:lvl1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タイトル 1"/>
          <p:cNvSpPr>
            <a:spLocks noGrp="1"/>
          </p:cNvSpPr>
          <p:nvPr>
            <p:ph type="title" hasCustomPrompt="1"/>
          </p:nvPr>
        </p:nvSpPr>
        <p:spPr>
          <a:xfrm>
            <a:off x="1109382" y="457199"/>
            <a:ext cx="7958418" cy="697099"/>
          </a:xfrm>
        </p:spPr>
        <p:txBody>
          <a:bodyPr>
            <a:noAutofit/>
          </a:bodyPr>
          <a:lstStyle>
            <a:lvl1pPr>
              <a:defRPr sz="4400" b="1">
                <a:latin typeface="+mj-ea"/>
                <a:ea typeface="+mj-ea"/>
              </a:defRPr>
            </a:lvl1pPr>
          </a:lstStyle>
          <a:p>
            <a:r>
              <a:rPr kumimoji="1" lang="ja-JP" altLang="en-US" dirty="0"/>
              <a:t>考えてみよう</a:t>
            </a:r>
          </a:p>
        </p:txBody>
      </p:sp>
    </p:spTree>
    <p:extLst>
      <p:ext uri="{BB962C8B-B14F-4D97-AF65-F5344CB8AC3E}">
        <p14:creationId xmlns:p14="http://schemas.microsoft.com/office/powerpoint/2010/main" val="1246856649"/>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ユーザー設定レイアウト">
    <p:bg>
      <p:bgRef idx="1001">
        <a:schemeClr val="bg1"/>
      </p:bgRef>
    </p:bg>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11" name="正方形/長方形 10"/>
          <p:cNvSpPr/>
          <p:nvPr userDrawn="1"/>
        </p:nvSpPr>
        <p:spPr>
          <a:xfrm>
            <a:off x="91440" y="304800"/>
            <a:ext cx="8976360" cy="914400"/>
          </a:xfrm>
          <a:prstGeom prst="rect">
            <a:avLst/>
          </a:prstGeom>
          <a:solidFill>
            <a:schemeClr val="accent2"/>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ja-JP" altLang="en-US">
              <a:solidFill>
                <a:prstClr val="white"/>
              </a:solidFill>
            </a:endParaRPr>
          </a:p>
        </p:txBody>
      </p:sp>
      <p:pic>
        <p:nvPicPr>
          <p:cNvPr id="2" name="図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9467" y="434340"/>
            <a:ext cx="1168840" cy="1088899"/>
          </a:xfrm>
          <a:prstGeom prst="rect">
            <a:avLst/>
          </a:prstGeom>
        </p:spPr>
      </p:pic>
      <p:sp>
        <p:nvSpPr>
          <p:cNvPr id="6" name="Content Placeholder 2"/>
          <p:cNvSpPr>
            <a:spLocks noGrp="1"/>
          </p:cNvSpPr>
          <p:nvPr>
            <p:ph sz="half" idx="1"/>
          </p:nvPr>
        </p:nvSpPr>
        <p:spPr>
          <a:xfrm>
            <a:off x="628649" y="1825625"/>
            <a:ext cx="7886701" cy="4351338"/>
          </a:xfrm>
        </p:spPr>
        <p:txBody>
          <a:bodyPr/>
          <a:lstStyle>
            <a:lvl1pPr>
              <a:defRPr sz="3600"/>
            </a:lvl1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タイトル 1"/>
          <p:cNvSpPr>
            <a:spLocks noGrp="1"/>
          </p:cNvSpPr>
          <p:nvPr>
            <p:ph type="title"/>
          </p:nvPr>
        </p:nvSpPr>
        <p:spPr>
          <a:xfrm>
            <a:off x="215152" y="402240"/>
            <a:ext cx="7958418" cy="784598"/>
          </a:xfrm>
        </p:spPr>
        <p:txBody>
          <a:bodyPr>
            <a:noAutofit/>
          </a:bodyPr>
          <a:lstStyle>
            <a:lvl1pPr>
              <a:defRPr sz="4400" b="1">
                <a:latin typeface="+mj-ea"/>
                <a:ea typeface="+mj-ea"/>
              </a:defRPr>
            </a:lvl1pPr>
          </a:lstStyle>
          <a:p>
            <a:r>
              <a:rPr kumimoji="1" lang="ja-JP" altLang="en-US"/>
              <a:t>マスター タイトルの書式設定</a:t>
            </a:r>
            <a:endParaRPr kumimoji="1" lang="ja-JP" altLang="en-US" dirty="0"/>
          </a:p>
        </p:txBody>
      </p:sp>
    </p:spTree>
    <p:extLst>
      <p:ext uri="{BB962C8B-B14F-4D97-AF65-F5344CB8AC3E}">
        <p14:creationId xmlns:p14="http://schemas.microsoft.com/office/powerpoint/2010/main" val="2828027216"/>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ユーザー設定レイアウト">
    <p:bg>
      <p:bgRef idx="1001">
        <a:schemeClr val="bg1"/>
      </p:bgRef>
    </p:bg>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11" name="正方形/長方形 10"/>
          <p:cNvSpPr/>
          <p:nvPr userDrawn="1"/>
        </p:nvSpPr>
        <p:spPr>
          <a:xfrm>
            <a:off x="91440" y="304800"/>
            <a:ext cx="8976360" cy="914400"/>
          </a:xfrm>
          <a:prstGeom prst="rect">
            <a:avLst/>
          </a:prstGeom>
          <a:solidFill>
            <a:schemeClr val="accent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ja-JP" altLang="en-US">
              <a:solidFill>
                <a:prstClr val="white"/>
              </a:solidFill>
            </a:endParaRPr>
          </a:p>
        </p:txBody>
      </p:sp>
      <p:pic>
        <p:nvPicPr>
          <p:cNvPr id="2" name="図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440" y="444977"/>
            <a:ext cx="1148335" cy="1077435"/>
          </a:xfrm>
          <a:prstGeom prst="rect">
            <a:avLst/>
          </a:prstGeom>
        </p:spPr>
      </p:pic>
      <p:sp>
        <p:nvSpPr>
          <p:cNvPr id="6" name="Content Placeholder 2"/>
          <p:cNvSpPr>
            <a:spLocks noGrp="1"/>
          </p:cNvSpPr>
          <p:nvPr>
            <p:ph sz="half" idx="1"/>
          </p:nvPr>
        </p:nvSpPr>
        <p:spPr>
          <a:xfrm>
            <a:off x="628649" y="1825625"/>
            <a:ext cx="7886701" cy="4351338"/>
          </a:xfrm>
        </p:spPr>
        <p:txBody>
          <a:bodyPr/>
          <a:lstStyle>
            <a:lvl1pPr>
              <a:defRPr sz="3600"/>
            </a:lvl1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タイトル 1"/>
          <p:cNvSpPr>
            <a:spLocks noGrp="1"/>
          </p:cNvSpPr>
          <p:nvPr>
            <p:ph type="title" hasCustomPrompt="1"/>
          </p:nvPr>
        </p:nvSpPr>
        <p:spPr>
          <a:xfrm>
            <a:off x="1317812" y="444977"/>
            <a:ext cx="7749988" cy="709322"/>
          </a:xfrm>
        </p:spPr>
        <p:txBody>
          <a:bodyPr>
            <a:noAutofit/>
          </a:bodyPr>
          <a:lstStyle>
            <a:lvl1pPr>
              <a:defRPr sz="4400" b="1">
                <a:latin typeface="+mj-ea"/>
                <a:ea typeface="+mj-ea"/>
              </a:defRPr>
            </a:lvl1pPr>
          </a:lstStyle>
          <a:p>
            <a:r>
              <a:rPr kumimoji="1" lang="ja-JP" altLang="en-US" dirty="0"/>
              <a:t>動画をみて考えよう</a:t>
            </a:r>
          </a:p>
        </p:txBody>
      </p:sp>
    </p:spTree>
    <p:extLst>
      <p:ext uri="{BB962C8B-B14F-4D97-AF65-F5344CB8AC3E}">
        <p14:creationId xmlns:p14="http://schemas.microsoft.com/office/powerpoint/2010/main" val="1041905828"/>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ユーザー設定レイアウト">
    <p:bg>
      <p:bgRef idx="1001">
        <a:schemeClr val="bg1"/>
      </p:bgRef>
    </p:bg>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11" name="正方形/長方形 10"/>
          <p:cNvSpPr/>
          <p:nvPr userDrawn="1"/>
        </p:nvSpPr>
        <p:spPr>
          <a:xfrm>
            <a:off x="91440" y="304800"/>
            <a:ext cx="8976360" cy="914400"/>
          </a:xfrm>
          <a:prstGeom prst="rect">
            <a:avLst/>
          </a:prstGeom>
          <a:solidFill>
            <a:schemeClr val="accent6"/>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ja-JP" altLang="en-US">
              <a:solidFill>
                <a:prstClr val="white"/>
              </a:solidFill>
            </a:endParaRPr>
          </a:p>
        </p:txBody>
      </p:sp>
      <p:pic>
        <p:nvPicPr>
          <p:cNvPr id="2" name="図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8776" y="357313"/>
            <a:ext cx="1219531" cy="1165099"/>
          </a:xfrm>
          <a:prstGeom prst="rect">
            <a:avLst/>
          </a:prstGeom>
        </p:spPr>
      </p:pic>
      <p:sp>
        <p:nvSpPr>
          <p:cNvPr id="6" name="Content Placeholder 2"/>
          <p:cNvSpPr>
            <a:spLocks noGrp="1"/>
          </p:cNvSpPr>
          <p:nvPr>
            <p:ph sz="half" idx="1"/>
          </p:nvPr>
        </p:nvSpPr>
        <p:spPr>
          <a:xfrm>
            <a:off x="628649" y="1825625"/>
            <a:ext cx="7886701" cy="4351338"/>
          </a:xfrm>
        </p:spPr>
        <p:txBody>
          <a:bodyPr/>
          <a:lstStyle>
            <a:lvl1pPr>
              <a:defRPr sz="3600"/>
            </a:lvl1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タイトル 1"/>
          <p:cNvSpPr>
            <a:spLocks noGrp="1"/>
          </p:cNvSpPr>
          <p:nvPr>
            <p:ph type="title" hasCustomPrompt="1"/>
          </p:nvPr>
        </p:nvSpPr>
        <p:spPr>
          <a:xfrm>
            <a:off x="396688" y="497541"/>
            <a:ext cx="7723094" cy="632572"/>
          </a:xfrm>
        </p:spPr>
        <p:txBody>
          <a:bodyPr>
            <a:noAutofit/>
          </a:bodyPr>
          <a:lstStyle>
            <a:lvl1pPr>
              <a:defRPr sz="4400" b="1">
                <a:latin typeface="+mj-ea"/>
                <a:ea typeface="+mj-ea"/>
              </a:defRPr>
            </a:lvl1pPr>
          </a:lstStyle>
          <a:p>
            <a:r>
              <a:rPr kumimoji="1" lang="ja-JP" altLang="en-US" dirty="0"/>
              <a:t>ポイント</a:t>
            </a:r>
          </a:p>
        </p:txBody>
      </p:sp>
    </p:spTree>
    <p:extLst>
      <p:ext uri="{BB962C8B-B14F-4D97-AF65-F5344CB8AC3E}">
        <p14:creationId xmlns:p14="http://schemas.microsoft.com/office/powerpoint/2010/main" val="2495049296"/>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ユーザー設定レイアウト">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628650" y="377990"/>
            <a:ext cx="7886700" cy="927848"/>
          </a:xfrm>
        </p:spPr>
        <p:txBody>
          <a:bodyPr>
            <a:noAutofit/>
          </a:bodyPr>
          <a:lstStyle>
            <a:lvl1pPr algn="ctr">
              <a:defRPr sz="6000" b="1"/>
            </a:lvl1pPr>
          </a:lstStyle>
          <a:p>
            <a:r>
              <a:rPr kumimoji="1" lang="ja-JP" altLang="en-US" dirty="0"/>
              <a:t>まとめ</a:t>
            </a:r>
          </a:p>
        </p:txBody>
      </p:sp>
      <p:sp>
        <p:nvSpPr>
          <p:cNvPr id="4" name="スライド番号プレースホルダー 3"/>
          <p:cNvSpPr>
            <a:spLocks noGrp="1"/>
          </p:cNvSpPr>
          <p:nvPr>
            <p:ph type="sldNum" sz="quarter" idx="11"/>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pic>
        <p:nvPicPr>
          <p:cNvPr id="5" name="図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988218" y="4895378"/>
            <a:ext cx="5670816" cy="1801372"/>
          </a:xfrm>
          <a:prstGeom prst="rect">
            <a:avLst/>
          </a:prstGeom>
        </p:spPr>
      </p:pic>
      <p:sp>
        <p:nvSpPr>
          <p:cNvPr id="6" name="Content Placeholder 2"/>
          <p:cNvSpPr>
            <a:spLocks noGrp="1"/>
          </p:cNvSpPr>
          <p:nvPr>
            <p:ph sz="half" idx="1"/>
          </p:nvPr>
        </p:nvSpPr>
        <p:spPr>
          <a:xfrm>
            <a:off x="628649" y="1825625"/>
            <a:ext cx="7886701" cy="4351338"/>
          </a:xfrm>
        </p:spPr>
        <p:txBody>
          <a:bodyPr/>
          <a:lstStyle>
            <a:lvl1pPr>
              <a:defRPr sz="3600"/>
            </a:lvl1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Tree>
    <p:extLst>
      <p:ext uri="{BB962C8B-B14F-4D97-AF65-F5344CB8AC3E}">
        <p14:creationId xmlns:p14="http://schemas.microsoft.com/office/powerpoint/2010/main" val="3050966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a:xfrm>
            <a:off x="6973105" y="6420745"/>
            <a:ext cx="2057400" cy="365125"/>
          </a:xfrm>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1727141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cSld name="6_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8" name="スライド番号プレースホルダー 7"/>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3679477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6" name="Slide Number Placeholder 5"/>
          <p:cNvSpPr>
            <a:spLocks noGrp="1"/>
          </p:cNvSpPr>
          <p:nvPr>
            <p:ph type="sldNum" sz="quarter" idx="4"/>
          </p:nvPr>
        </p:nvSpPr>
        <p:spPr>
          <a:xfrm>
            <a:off x="6940907" y="6378407"/>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7" name="正方形/長方形 6"/>
          <p:cNvSpPr/>
          <p:nvPr/>
        </p:nvSpPr>
        <p:spPr>
          <a:xfrm>
            <a:off x="0" y="0"/>
            <a:ext cx="9144000" cy="6858000"/>
          </a:xfrm>
          <a:prstGeom prst="rect">
            <a:avLst/>
          </a:prstGeom>
          <a:no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8" name="図 7"/>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71051" y="6228051"/>
            <a:ext cx="915198" cy="515481"/>
          </a:xfrm>
          <a:prstGeom prst="rect">
            <a:avLst/>
          </a:prstGeom>
        </p:spPr>
      </p:pic>
      <p:sp>
        <p:nvSpPr>
          <p:cNvPr id="9" name="テキスト ボックス 8"/>
          <p:cNvSpPr txBox="1"/>
          <p:nvPr userDrawn="1"/>
        </p:nvSpPr>
        <p:spPr>
          <a:xfrm>
            <a:off x="1041131" y="6250613"/>
            <a:ext cx="2639683" cy="6001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n-lt"/>
                <a:ea typeface="+mn-ea"/>
                <a:cs typeface="+mn-cs"/>
              </a:rPr>
              <a:t>安全教室指導用教材</a:t>
            </a:r>
            <a:endParaRPr kumimoji="1" lang="en-US" altLang="ja-JP"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mn-lt"/>
                <a:ea typeface="+mn-ea"/>
                <a:cs typeface="+mn-cs"/>
              </a:rPr>
              <a:t>ver.2.3_20230428</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900" dirty="0">
                <a:solidFill>
                  <a:prstClr val="black">
                    <a:tint val="75000"/>
                  </a:prstClr>
                </a:solidFill>
              </a:rPr>
              <a:t>©2023 IPA</a:t>
            </a:r>
          </a:p>
        </p:txBody>
      </p:sp>
    </p:spTree>
    <p:extLst>
      <p:ext uri="{BB962C8B-B14F-4D97-AF65-F5344CB8AC3E}">
        <p14:creationId xmlns:p14="http://schemas.microsoft.com/office/powerpoint/2010/main" val="359711035"/>
      </p:ext>
    </p:extLst>
  </p:cSld>
  <p:clrMap bg1="lt1" tx1="dk1" bg2="lt2" tx2="dk2" accent1="accent1" accent2="accent2" accent3="accent3" accent4="accent4" accent5="accent5" accent6="accent6" hlink="hlink" folHlink="folHlink"/>
  <p:sldLayoutIdLst>
    <p:sldLayoutId id="2147483973" r:id="rId1"/>
    <p:sldLayoutId id="2147483887" r:id="rId2"/>
    <p:sldLayoutId id="2147483888" r:id="rId3"/>
    <p:sldLayoutId id="2147483890" r:id="rId4"/>
    <p:sldLayoutId id="2147483891" r:id="rId5"/>
    <p:sldLayoutId id="2147483894" r:id="rId6"/>
    <p:sldLayoutId id="2147483901" r:id="rId7"/>
    <p:sldLayoutId id="2147483902" r:id="rId8"/>
    <p:sldLayoutId id="2147483969" r:id="rId9"/>
    <p:sldLayoutId id="2147483971" r:id="rId10"/>
    <p:sldLayoutId id="2147483974"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youtube.com/watch?v=3afaAbFUK4g" TargetMode="External"/><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hyperlink" Target="https://www.youtube.com/watch?v=3afaAbFUK4g" TargetMode="External"/><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1.JP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4825093" y="105207"/>
            <a:ext cx="4482276" cy="369332"/>
          </a:xfrm>
          <a:prstGeom prst="rect">
            <a:avLst/>
          </a:prstGeom>
          <a:noFill/>
        </p:spPr>
        <p:txBody>
          <a:bodyPr wrap="square" rtlCol="0">
            <a:spAutoFit/>
          </a:bodyPr>
          <a:lstStyle/>
          <a:p>
            <a:r>
              <a:rPr lang="en-US" altLang="ja-JP" dirty="0">
                <a:solidFill>
                  <a:prstClr val="black"/>
                </a:solidFill>
              </a:rPr>
              <a:t>【11】</a:t>
            </a:r>
            <a:r>
              <a:rPr lang="ja-JP" altLang="en-US" dirty="0">
                <a:solidFill>
                  <a:prstClr val="black"/>
                </a:solidFill>
              </a:rPr>
              <a:t>知っておきたい情報セキュリティ</a:t>
            </a:r>
          </a:p>
        </p:txBody>
      </p:sp>
    </p:spTree>
    <p:extLst>
      <p:ext uri="{BB962C8B-B14F-4D97-AF65-F5344CB8AC3E}">
        <p14:creationId xmlns:p14="http://schemas.microsoft.com/office/powerpoint/2010/main" val="16195272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kumimoji="1" lang="ja-JP" altLang="en-US" dirty="0"/>
              <a:t>動画を見てみましょう</a:t>
            </a:r>
          </a:p>
        </p:txBody>
      </p:sp>
      <p:sp>
        <p:nvSpPr>
          <p:cNvPr id="7" name="四角形: 角を丸くする 6">
            <a:extLst>
              <a:ext uri="{FF2B5EF4-FFF2-40B4-BE49-F238E27FC236}">
                <a16:creationId xmlns:a16="http://schemas.microsoft.com/office/drawing/2014/main" id="{0176DB2E-69F7-FE8A-BEBB-ADA5C4A28A31}"/>
              </a:ext>
            </a:extLst>
          </p:cNvPr>
          <p:cNvSpPr/>
          <p:nvPr/>
        </p:nvSpPr>
        <p:spPr>
          <a:xfrm>
            <a:off x="1484026" y="1735299"/>
            <a:ext cx="6764235" cy="3982487"/>
          </a:xfrm>
          <a:prstGeom prst="round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a:solidFill>
                  <a:schemeClr val="tx1"/>
                </a:solidFill>
              </a:rPr>
              <a:t>以下の動画を流してください。</a:t>
            </a:r>
            <a:endParaRPr kumimoji="1" lang="en-US" altLang="ja-JP" sz="3200" dirty="0">
              <a:solidFill>
                <a:schemeClr val="tx1"/>
              </a:solidFill>
            </a:endParaRPr>
          </a:p>
          <a:p>
            <a:pPr algn="ctr"/>
            <a:r>
              <a:rPr kumimoji="1" lang="ja-JP" altLang="en-US" sz="2400" dirty="0">
                <a:solidFill>
                  <a:schemeClr val="tx1"/>
                </a:solidFill>
              </a:rPr>
              <a:t>陽だまり家族とパスワード</a:t>
            </a:r>
            <a:endParaRPr kumimoji="1" lang="en-US" altLang="ja-JP" sz="2400" dirty="0">
              <a:solidFill>
                <a:schemeClr val="tx1"/>
              </a:solidFill>
            </a:endParaRPr>
          </a:p>
          <a:p>
            <a:pPr algn="ctr"/>
            <a:r>
              <a:rPr kumimoji="1" lang="ja-JP" altLang="en-US" sz="2400" dirty="0">
                <a:solidFill>
                  <a:schemeClr val="tx1"/>
                </a:solidFill>
              </a:rPr>
              <a:t>～自分を守る</a:t>
            </a:r>
            <a:r>
              <a:rPr kumimoji="1" lang="en-US" altLang="ja-JP" sz="2400" dirty="0">
                <a:solidFill>
                  <a:schemeClr val="tx1"/>
                </a:solidFill>
              </a:rPr>
              <a:t>3</a:t>
            </a:r>
            <a:r>
              <a:rPr kumimoji="1" lang="ja-JP" altLang="en-US" sz="2400" dirty="0">
                <a:solidFill>
                  <a:schemeClr val="tx1"/>
                </a:solidFill>
              </a:rPr>
              <a:t>つのポイント～</a:t>
            </a:r>
          </a:p>
          <a:p>
            <a:pPr algn="ctr"/>
            <a:r>
              <a:rPr kumimoji="1" lang="en-US" altLang="ja-JP" sz="2400" dirty="0">
                <a:solidFill>
                  <a:schemeClr val="tx1"/>
                </a:solidFill>
              </a:rPr>
              <a:t>URL:</a:t>
            </a:r>
            <a:r>
              <a:rPr kumimoji="1" lang="ja-JP" altLang="en-US" sz="2400" dirty="0">
                <a:solidFill>
                  <a:schemeClr val="tx1"/>
                </a:solidFill>
              </a:rPr>
              <a:t> </a:t>
            </a:r>
            <a:r>
              <a:rPr kumimoji="1" lang="en-US" altLang="ja-JP" sz="2400" dirty="0">
                <a:solidFill>
                  <a:schemeClr val="tx1"/>
                </a:solidFill>
                <a:hlinkClick r:id="rId3"/>
              </a:rPr>
              <a:t>https://www.youtube.com/watch?v=3afaAbFUK4g</a:t>
            </a:r>
            <a:endParaRPr kumimoji="1" lang="en-US" altLang="ja-JP" sz="2400" dirty="0">
              <a:solidFill>
                <a:schemeClr val="tx1"/>
              </a:solidFill>
            </a:endParaRPr>
          </a:p>
          <a:p>
            <a:pPr algn="ctr"/>
            <a:r>
              <a:rPr kumimoji="1" lang="en-US" altLang="ja-JP" sz="2400" dirty="0">
                <a:solidFill>
                  <a:schemeClr val="tx1"/>
                </a:solidFill>
              </a:rPr>
              <a:t>【06</a:t>
            </a:r>
            <a:r>
              <a:rPr kumimoji="1" lang="ja-JP" altLang="en-US" sz="2400" dirty="0">
                <a:solidFill>
                  <a:schemeClr val="tx1"/>
                </a:solidFill>
              </a:rPr>
              <a:t>分</a:t>
            </a:r>
            <a:r>
              <a:rPr kumimoji="1" lang="en-US" altLang="ja-JP" sz="2400" dirty="0">
                <a:solidFill>
                  <a:schemeClr val="tx1"/>
                </a:solidFill>
              </a:rPr>
              <a:t>37</a:t>
            </a:r>
            <a:r>
              <a:rPr kumimoji="1" lang="ja-JP" altLang="en-US" sz="2400" dirty="0">
                <a:solidFill>
                  <a:schemeClr val="tx1"/>
                </a:solidFill>
              </a:rPr>
              <a:t>秒から</a:t>
            </a:r>
            <a:r>
              <a:rPr kumimoji="1" lang="en-US" altLang="ja-JP" sz="2400" dirty="0">
                <a:solidFill>
                  <a:schemeClr val="tx1"/>
                </a:solidFill>
              </a:rPr>
              <a:t>08</a:t>
            </a:r>
            <a:r>
              <a:rPr kumimoji="1" lang="ja-JP" altLang="en-US" sz="2400" dirty="0">
                <a:solidFill>
                  <a:schemeClr val="tx1"/>
                </a:solidFill>
              </a:rPr>
              <a:t>分</a:t>
            </a:r>
            <a:r>
              <a:rPr lang="en-US" altLang="ja-JP" sz="2400" dirty="0">
                <a:solidFill>
                  <a:schemeClr val="tx1"/>
                </a:solidFill>
              </a:rPr>
              <a:t>03</a:t>
            </a:r>
            <a:r>
              <a:rPr kumimoji="1" lang="ja-JP" altLang="en-US" sz="2400" dirty="0">
                <a:solidFill>
                  <a:schemeClr val="tx1"/>
                </a:solidFill>
              </a:rPr>
              <a:t>秒まで</a:t>
            </a:r>
            <a:r>
              <a:rPr kumimoji="1" lang="en-US" altLang="ja-JP" sz="2400" dirty="0">
                <a:solidFill>
                  <a:schemeClr val="tx1"/>
                </a:solidFill>
              </a:rPr>
              <a:t>】</a:t>
            </a:r>
          </a:p>
        </p:txBody>
      </p:sp>
    </p:spTree>
    <p:extLst>
      <p:ext uri="{BB962C8B-B14F-4D97-AF65-F5344CB8AC3E}">
        <p14:creationId xmlns:p14="http://schemas.microsoft.com/office/powerpoint/2010/main" val="11690449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コンテンツ プレースホルダー 4"/>
          <p:cNvSpPr>
            <a:spLocks noGrp="1"/>
          </p:cNvSpPr>
          <p:nvPr>
            <p:ph sz="half" idx="1"/>
          </p:nvPr>
        </p:nvSpPr>
        <p:spPr>
          <a:xfrm>
            <a:off x="247648" y="2761796"/>
            <a:ext cx="9048751" cy="4351338"/>
          </a:xfrm>
        </p:spPr>
        <p:txBody>
          <a:bodyPr>
            <a:normAutofit/>
          </a:bodyPr>
          <a:lstStyle/>
          <a:p>
            <a:pPr marL="0" indent="0">
              <a:buNone/>
            </a:pPr>
            <a:r>
              <a:rPr kumimoji="1" lang="ja-JP" altLang="en-US" sz="6000" dirty="0">
                <a:latin typeface="+mn-ea"/>
              </a:rPr>
              <a:t>ひとりひとりの</a:t>
            </a:r>
            <a:endParaRPr kumimoji="1" lang="en-US" altLang="ja-JP" sz="6000" dirty="0">
              <a:latin typeface="+mn-ea"/>
            </a:endParaRPr>
          </a:p>
          <a:p>
            <a:pPr marL="0" indent="0">
              <a:buNone/>
            </a:pPr>
            <a:r>
              <a:rPr lang="ja-JP" altLang="en-US" sz="6000" dirty="0">
                <a:latin typeface="+mn-ea"/>
              </a:rPr>
              <a:t>セキュリティ意識が重要</a:t>
            </a:r>
            <a:endParaRPr lang="en-US" altLang="ja-JP" sz="6000" dirty="0">
              <a:latin typeface="+mn-ea"/>
            </a:endParaRPr>
          </a:p>
        </p:txBody>
      </p:sp>
      <p:sp>
        <p:nvSpPr>
          <p:cNvPr id="4" name="タイトル 3"/>
          <p:cNvSpPr>
            <a:spLocks noGrp="1"/>
          </p:cNvSpPr>
          <p:nvPr>
            <p:ph type="title"/>
          </p:nvPr>
        </p:nvSpPr>
        <p:spPr/>
        <p:txBody>
          <a:bodyPr/>
          <a:lstStyle/>
          <a:p>
            <a:r>
              <a:rPr lang="ja-JP" altLang="en-US" dirty="0"/>
              <a:t>セキュリテイ意識</a:t>
            </a:r>
            <a:endParaRPr kumimoji="1" lang="ja-JP" altLang="en-US" dirty="0"/>
          </a:p>
        </p:txBody>
      </p:sp>
    </p:spTree>
    <p:extLst>
      <p:ext uri="{BB962C8B-B14F-4D97-AF65-F5344CB8AC3E}">
        <p14:creationId xmlns:p14="http://schemas.microsoft.com/office/powerpoint/2010/main" val="28859402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kumimoji="1" lang="ja-JP" altLang="en-US" dirty="0"/>
              <a:t>続きをみてみましょう。</a:t>
            </a:r>
          </a:p>
        </p:txBody>
      </p:sp>
      <p:sp>
        <p:nvSpPr>
          <p:cNvPr id="3" name="コンテンツ プレースホルダー 2">
            <a:extLst>
              <a:ext uri="{FF2B5EF4-FFF2-40B4-BE49-F238E27FC236}">
                <a16:creationId xmlns:a16="http://schemas.microsoft.com/office/drawing/2014/main" id="{BF016A70-E4CC-E1A0-DD8A-95622A0D7FA6}"/>
              </a:ext>
            </a:extLst>
          </p:cNvPr>
          <p:cNvSpPr>
            <a:spLocks noGrp="1"/>
          </p:cNvSpPr>
          <p:nvPr>
            <p:ph sz="half" idx="1"/>
          </p:nvPr>
        </p:nvSpPr>
        <p:spPr/>
        <p:txBody>
          <a:bodyPr/>
          <a:lstStyle/>
          <a:p>
            <a:endParaRPr lang="ja-JP" altLang="en-US"/>
          </a:p>
        </p:txBody>
      </p:sp>
      <p:sp>
        <p:nvSpPr>
          <p:cNvPr id="5" name="四角形: 角を丸くする 4">
            <a:extLst>
              <a:ext uri="{FF2B5EF4-FFF2-40B4-BE49-F238E27FC236}">
                <a16:creationId xmlns:a16="http://schemas.microsoft.com/office/drawing/2014/main" id="{E7123E8B-BD76-6D9B-7132-418E0CE354A1}"/>
              </a:ext>
            </a:extLst>
          </p:cNvPr>
          <p:cNvSpPr/>
          <p:nvPr/>
        </p:nvSpPr>
        <p:spPr>
          <a:xfrm>
            <a:off x="1484026" y="1735299"/>
            <a:ext cx="6764235" cy="3982487"/>
          </a:xfrm>
          <a:prstGeom prst="round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a:solidFill>
                  <a:schemeClr val="tx1"/>
                </a:solidFill>
              </a:rPr>
              <a:t>以下の動画を流してください。</a:t>
            </a:r>
            <a:endParaRPr kumimoji="1" lang="en-US" altLang="ja-JP" sz="3200" dirty="0">
              <a:solidFill>
                <a:schemeClr val="tx1"/>
              </a:solidFill>
            </a:endParaRPr>
          </a:p>
          <a:p>
            <a:pPr algn="ctr"/>
            <a:r>
              <a:rPr kumimoji="1" lang="ja-JP" altLang="en-US" sz="2400" dirty="0">
                <a:solidFill>
                  <a:schemeClr val="tx1"/>
                </a:solidFill>
              </a:rPr>
              <a:t>陽だまり家族とパスワード</a:t>
            </a:r>
            <a:endParaRPr kumimoji="1" lang="en-US" altLang="ja-JP" sz="2400" dirty="0">
              <a:solidFill>
                <a:schemeClr val="tx1"/>
              </a:solidFill>
            </a:endParaRPr>
          </a:p>
          <a:p>
            <a:pPr algn="ctr"/>
            <a:r>
              <a:rPr kumimoji="1" lang="ja-JP" altLang="en-US" sz="2400" dirty="0">
                <a:solidFill>
                  <a:schemeClr val="tx1"/>
                </a:solidFill>
              </a:rPr>
              <a:t>～自分を守る</a:t>
            </a:r>
            <a:r>
              <a:rPr kumimoji="1" lang="en-US" altLang="ja-JP" sz="2400" dirty="0">
                <a:solidFill>
                  <a:schemeClr val="tx1"/>
                </a:solidFill>
              </a:rPr>
              <a:t>3</a:t>
            </a:r>
            <a:r>
              <a:rPr kumimoji="1" lang="ja-JP" altLang="en-US" sz="2400" dirty="0">
                <a:solidFill>
                  <a:schemeClr val="tx1"/>
                </a:solidFill>
              </a:rPr>
              <a:t>つのポイント～</a:t>
            </a:r>
          </a:p>
          <a:p>
            <a:pPr algn="ctr"/>
            <a:r>
              <a:rPr kumimoji="1" lang="en-US" altLang="ja-JP" sz="2400" dirty="0">
                <a:solidFill>
                  <a:schemeClr val="tx1"/>
                </a:solidFill>
              </a:rPr>
              <a:t>URL:</a:t>
            </a:r>
            <a:r>
              <a:rPr kumimoji="1" lang="ja-JP" altLang="en-US" sz="2400" dirty="0">
                <a:solidFill>
                  <a:schemeClr val="tx1"/>
                </a:solidFill>
              </a:rPr>
              <a:t> </a:t>
            </a:r>
            <a:r>
              <a:rPr kumimoji="1" lang="en-US" altLang="ja-JP" sz="2400" dirty="0">
                <a:solidFill>
                  <a:schemeClr val="tx1"/>
                </a:solidFill>
                <a:hlinkClick r:id="rId3"/>
              </a:rPr>
              <a:t>https://www.youtube.com/watch?v=3afaAbFUK4g</a:t>
            </a:r>
            <a:endParaRPr kumimoji="1" lang="en-US" altLang="ja-JP" sz="2400" dirty="0">
              <a:solidFill>
                <a:schemeClr val="tx1"/>
              </a:solidFill>
            </a:endParaRPr>
          </a:p>
          <a:p>
            <a:pPr algn="ctr"/>
            <a:r>
              <a:rPr kumimoji="1" lang="en-US" altLang="ja-JP" sz="2400" dirty="0">
                <a:solidFill>
                  <a:schemeClr val="tx1"/>
                </a:solidFill>
              </a:rPr>
              <a:t>【03</a:t>
            </a:r>
            <a:r>
              <a:rPr kumimoji="1" lang="ja-JP" altLang="en-US" sz="2400" dirty="0">
                <a:solidFill>
                  <a:schemeClr val="tx1"/>
                </a:solidFill>
              </a:rPr>
              <a:t>分</a:t>
            </a:r>
            <a:r>
              <a:rPr kumimoji="1" lang="en-US" altLang="ja-JP" sz="2400" dirty="0">
                <a:solidFill>
                  <a:schemeClr val="tx1"/>
                </a:solidFill>
              </a:rPr>
              <a:t>31</a:t>
            </a:r>
            <a:r>
              <a:rPr kumimoji="1" lang="ja-JP" altLang="en-US" sz="2400" dirty="0">
                <a:solidFill>
                  <a:schemeClr val="tx1"/>
                </a:solidFill>
              </a:rPr>
              <a:t>秒から</a:t>
            </a:r>
            <a:r>
              <a:rPr kumimoji="1" lang="en-US" altLang="ja-JP" sz="2400" dirty="0">
                <a:solidFill>
                  <a:schemeClr val="tx1"/>
                </a:solidFill>
              </a:rPr>
              <a:t>07</a:t>
            </a:r>
            <a:r>
              <a:rPr kumimoji="1" lang="ja-JP" altLang="en-US" sz="2400" dirty="0">
                <a:solidFill>
                  <a:schemeClr val="tx1"/>
                </a:solidFill>
              </a:rPr>
              <a:t>分</a:t>
            </a:r>
            <a:r>
              <a:rPr kumimoji="1" lang="en-US" altLang="ja-JP" sz="2400" dirty="0">
                <a:solidFill>
                  <a:schemeClr val="tx1"/>
                </a:solidFill>
              </a:rPr>
              <a:t>44</a:t>
            </a:r>
            <a:r>
              <a:rPr kumimoji="1" lang="ja-JP" altLang="en-US" sz="2400" dirty="0">
                <a:solidFill>
                  <a:schemeClr val="tx1"/>
                </a:solidFill>
              </a:rPr>
              <a:t>秒まで</a:t>
            </a:r>
            <a:r>
              <a:rPr kumimoji="1" lang="en-US" altLang="ja-JP" sz="2400" dirty="0">
                <a:solidFill>
                  <a:schemeClr val="tx1"/>
                </a:solidFill>
              </a:rPr>
              <a:t>】</a:t>
            </a:r>
          </a:p>
        </p:txBody>
      </p:sp>
    </p:spTree>
    <p:extLst>
      <p:ext uri="{BB962C8B-B14F-4D97-AF65-F5344CB8AC3E}">
        <p14:creationId xmlns:p14="http://schemas.microsoft.com/office/powerpoint/2010/main" val="38260160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コンテンツ プレースホルダー 4"/>
          <p:cNvSpPr>
            <a:spLocks noGrp="1"/>
          </p:cNvSpPr>
          <p:nvPr>
            <p:ph sz="half" idx="1"/>
          </p:nvPr>
        </p:nvSpPr>
        <p:spPr/>
        <p:txBody>
          <a:bodyPr>
            <a:normAutofit/>
          </a:bodyPr>
          <a:lstStyle/>
          <a:p>
            <a:r>
              <a:rPr kumimoji="1" lang="ja-JP" altLang="en-US" sz="4400" dirty="0"/>
              <a:t>簡単なパスワード</a:t>
            </a:r>
            <a:endParaRPr kumimoji="1" lang="en-US" altLang="ja-JP" sz="4400" dirty="0"/>
          </a:p>
          <a:p>
            <a:r>
              <a:rPr lang="ja-JP" altLang="en-US" sz="4400" dirty="0"/>
              <a:t>名前や誕生日を使用</a:t>
            </a:r>
            <a:endParaRPr lang="en-US" altLang="ja-JP" sz="4400" dirty="0"/>
          </a:p>
          <a:p>
            <a:r>
              <a:rPr kumimoji="1" lang="ja-JP" altLang="en-US" sz="4400" dirty="0"/>
              <a:t>同じパスワードを使いまわす</a:t>
            </a:r>
          </a:p>
        </p:txBody>
      </p:sp>
      <p:sp>
        <p:nvSpPr>
          <p:cNvPr id="4" name="タイトル 3"/>
          <p:cNvSpPr>
            <a:spLocks noGrp="1"/>
          </p:cNvSpPr>
          <p:nvPr>
            <p:ph type="title"/>
          </p:nvPr>
        </p:nvSpPr>
        <p:spPr/>
        <p:txBody>
          <a:bodyPr/>
          <a:lstStyle/>
          <a:p>
            <a:r>
              <a:rPr kumimoji="1" lang="ja-JP" altLang="en-US" dirty="0"/>
              <a:t>良くないパスワード</a:t>
            </a:r>
          </a:p>
        </p:txBody>
      </p:sp>
    </p:spTree>
    <p:extLst>
      <p:ext uri="{BB962C8B-B14F-4D97-AF65-F5344CB8AC3E}">
        <p14:creationId xmlns:p14="http://schemas.microsoft.com/office/powerpoint/2010/main" val="18290834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3"/>
          <a:stretch>
            <a:fillRect/>
          </a:stretch>
        </p:blipFill>
        <p:spPr>
          <a:xfrm>
            <a:off x="359230" y="381000"/>
            <a:ext cx="8479022" cy="4784224"/>
          </a:xfrm>
          <a:prstGeom prst="rect">
            <a:avLst/>
          </a:prstGeom>
        </p:spPr>
      </p:pic>
      <p:sp>
        <p:nvSpPr>
          <p:cNvPr id="5" name="テキスト ボックス 4"/>
          <p:cNvSpPr txBox="1"/>
          <p:nvPr/>
        </p:nvSpPr>
        <p:spPr>
          <a:xfrm>
            <a:off x="195943" y="5410199"/>
            <a:ext cx="9187543" cy="523220"/>
          </a:xfrm>
          <a:prstGeom prst="rect">
            <a:avLst/>
          </a:prstGeom>
          <a:noFill/>
        </p:spPr>
        <p:txBody>
          <a:bodyPr wrap="square" rtlCol="0">
            <a:spAutoFit/>
          </a:bodyPr>
          <a:lstStyle/>
          <a:p>
            <a:r>
              <a:rPr kumimoji="1" lang="ja-JP" altLang="en-US" sz="2800" dirty="0"/>
              <a:t>すべてのサービスへのログインが可能になってしまう。</a:t>
            </a:r>
          </a:p>
        </p:txBody>
      </p:sp>
      <p:sp>
        <p:nvSpPr>
          <p:cNvPr id="6" name="テキスト ボックス 5">
            <a:extLst>
              <a:ext uri="{FF2B5EF4-FFF2-40B4-BE49-F238E27FC236}">
                <a16:creationId xmlns:a16="http://schemas.microsoft.com/office/drawing/2014/main" id="{4F7A7F3A-C5BC-4BF2-9BF4-D118358A6D8E}"/>
              </a:ext>
            </a:extLst>
          </p:cNvPr>
          <p:cNvSpPr txBox="1"/>
          <p:nvPr/>
        </p:nvSpPr>
        <p:spPr>
          <a:xfrm>
            <a:off x="4598741" y="5978339"/>
            <a:ext cx="9187543" cy="400110"/>
          </a:xfrm>
          <a:prstGeom prst="rect">
            <a:avLst/>
          </a:prstGeom>
          <a:noFill/>
        </p:spPr>
        <p:txBody>
          <a:bodyPr wrap="square" rtlCol="0">
            <a:spAutoFit/>
          </a:bodyPr>
          <a:lstStyle/>
          <a:p>
            <a:r>
              <a:rPr lang="en-US" altLang="ja-JP" sz="2000" dirty="0"/>
              <a:t>※</a:t>
            </a:r>
            <a:r>
              <a:rPr lang="ja-JP" altLang="en-US" sz="2000" dirty="0"/>
              <a:t>同じパスワードを使用した場合</a:t>
            </a:r>
            <a:endParaRPr kumimoji="1" lang="ja-JP" altLang="en-US" sz="2000" dirty="0"/>
          </a:p>
        </p:txBody>
      </p:sp>
      <p:sp>
        <p:nvSpPr>
          <p:cNvPr id="8" name="正方形/長方形 7">
            <a:extLst>
              <a:ext uri="{FF2B5EF4-FFF2-40B4-BE49-F238E27FC236}">
                <a16:creationId xmlns:a16="http://schemas.microsoft.com/office/drawing/2014/main" id="{1B976000-0632-4175-A678-1C14FF9E6DBC}"/>
              </a:ext>
            </a:extLst>
          </p:cNvPr>
          <p:cNvSpPr/>
          <p:nvPr/>
        </p:nvSpPr>
        <p:spPr>
          <a:xfrm>
            <a:off x="4017364" y="6399369"/>
            <a:ext cx="5233875" cy="430887"/>
          </a:xfrm>
          <a:prstGeom prst="rect">
            <a:avLst/>
          </a:prstGeom>
        </p:spPr>
        <p:txBody>
          <a:bodyPr wrap="square">
            <a:spAutoFit/>
          </a:bodyPr>
          <a:lstStyle/>
          <a:p>
            <a:r>
              <a:rPr lang="en-US" altLang="ja-JP" sz="1100" dirty="0"/>
              <a:t>(</a:t>
            </a:r>
            <a:r>
              <a:rPr lang="ja-JP" altLang="en-US" sz="1100" dirty="0"/>
              <a:t>画像引用</a:t>
            </a:r>
            <a:r>
              <a:rPr lang="en-US" altLang="ja-JP" sz="1100" dirty="0"/>
              <a:t>)</a:t>
            </a:r>
            <a:r>
              <a:rPr lang="ja-JP" altLang="en-US" sz="1100" dirty="0"/>
              <a:t> </a:t>
            </a:r>
            <a:r>
              <a:rPr lang="en-US" altLang="ja-JP" sz="1100" dirty="0"/>
              <a:t>IPA</a:t>
            </a:r>
            <a:r>
              <a:rPr lang="ja-JP" altLang="en-US" sz="1100" dirty="0"/>
              <a:t>「陽だまり家族とパスワード～自分を守る</a:t>
            </a:r>
            <a:r>
              <a:rPr lang="en-US" altLang="ja-JP" sz="1100" dirty="0"/>
              <a:t>3</a:t>
            </a:r>
            <a:r>
              <a:rPr lang="ja-JP" altLang="en-US" sz="1100" dirty="0"/>
              <a:t>つのポイント～」</a:t>
            </a:r>
          </a:p>
          <a:p>
            <a:r>
              <a:rPr lang="ja-JP" altLang="en-US" sz="1100" dirty="0"/>
              <a:t>　　　　   </a:t>
            </a:r>
            <a:r>
              <a:rPr lang="en-US" altLang="ja-JP" sz="1100" dirty="0"/>
              <a:t>https://www.youtube.com/watch?v=3afaAbFUK4g</a:t>
            </a:r>
          </a:p>
        </p:txBody>
      </p:sp>
    </p:spTree>
    <p:extLst>
      <p:ext uri="{BB962C8B-B14F-4D97-AF65-F5344CB8AC3E}">
        <p14:creationId xmlns:p14="http://schemas.microsoft.com/office/powerpoint/2010/main" val="30696132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ACD16A35-FD74-4DE5-B1E4-AC810535188F}"/>
              </a:ext>
            </a:extLst>
          </p:cNvPr>
          <p:cNvSpPr>
            <a:spLocks noGrp="1"/>
          </p:cNvSpPr>
          <p:nvPr>
            <p:ph sz="half" idx="1"/>
          </p:nvPr>
        </p:nvSpPr>
        <p:spPr>
          <a:xfrm>
            <a:off x="628649" y="1488871"/>
            <a:ext cx="7886701" cy="4351338"/>
          </a:xfrm>
        </p:spPr>
        <p:txBody>
          <a:bodyPr>
            <a:normAutofit lnSpcReduction="10000"/>
          </a:bodyPr>
          <a:lstStyle/>
          <a:p>
            <a:pPr marL="0" indent="0">
              <a:buNone/>
            </a:pPr>
            <a:r>
              <a:rPr lang="ja-JP" altLang="en-US" dirty="0"/>
              <a:t>・パスワードを、できるだけ長く、複雑に、使い回さない</a:t>
            </a:r>
            <a:br>
              <a:rPr lang="ja-JP" altLang="en-US" dirty="0"/>
            </a:br>
            <a:br>
              <a:rPr lang="ja-JP" altLang="en-US" dirty="0"/>
            </a:br>
            <a:r>
              <a:rPr lang="ja-JP" altLang="en-US" dirty="0"/>
              <a:t>・メールの添付ファイルや</a:t>
            </a:r>
            <a:r>
              <a:rPr lang="en-US" altLang="ja-JP" dirty="0"/>
              <a:t>URL</a:t>
            </a:r>
            <a:r>
              <a:rPr lang="ja-JP" altLang="en-US" dirty="0"/>
              <a:t>を安易に開かない</a:t>
            </a:r>
            <a:br>
              <a:rPr lang="ja-JP" altLang="en-US" dirty="0"/>
            </a:br>
            <a:br>
              <a:rPr lang="ja-JP" altLang="en-US" dirty="0"/>
            </a:br>
            <a:r>
              <a:rPr lang="ja-JP" altLang="en-US" dirty="0"/>
              <a:t>・ログインの際に「多要素認証」など複数の要素（記憶、所持、生体情報）を用いた認証方式を利用する</a:t>
            </a:r>
            <a:endParaRPr kumimoji="1" lang="ja-JP" altLang="en-US" dirty="0"/>
          </a:p>
        </p:txBody>
      </p:sp>
      <p:sp>
        <p:nvSpPr>
          <p:cNvPr id="3" name="タイトル 2"/>
          <p:cNvSpPr>
            <a:spLocks noGrp="1"/>
          </p:cNvSpPr>
          <p:nvPr>
            <p:ph type="title"/>
          </p:nvPr>
        </p:nvSpPr>
        <p:spPr>
          <a:xfrm>
            <a:off x="304800" y="124978"/>
            <a:ext cx="7723094" cy="632572"/>
          </a:xfrm>
        </p:spPr>
        <p:txBody>
          <a:bodyPr>
            <a:noAutofit/>
          </a:bodyPr>
          <a:lstStyle/>
          <a:p>
            <a:pPr>
              <a:lnSpc>
                <a:spcPct val="100000"/>
              </a:lnSpc>
            </a:pPr>
            <a:br>
              <a:rPr lang="en-US" altLang="ja-JP" sz="4000" dirty="0">
                <a:latin typeface="+mn-ea"/>
                <a:ea typeface="+mn-ea"/>
              </a:rPr>
            </a:br>
            <a:r>
              <a:rPr lang="ja-JP" altLang="en-US" sz="4000" dirty="0">
                <a:latin typeface="+mn-ea"/>
                <a:ea typeface="+mn-ea"/>
              </a:rPr>
              <a:t>被害にあわないために</a:t>
            </a:r>
          </a:p>
        </p:txBody>
      </p:sp>
      <p:sp>
        <p:nvSpPr>
          <p:cNvPr id="7" name="正方形/長方形 6">
            <a:extLst>
              <a:ext uri="{FF2B5EF4-FFF2-40B4-BE49-F238E27FC236}">
                <a16:creationId xmlns:a16="http://schemas.microsoft.com/office/drawing/2014/main" id="{1A856CB5-4ABD-498D-82DE-F21D14CC2283}"/>
              </a:ext>
            </a:extLst>
          </p:cNvPr>
          <p:cNvSpPr/>
          <p:nvPr/>
        </p:nvSpPr>
        <p:spPr>
          <a:xfrm>
            <a:off x="4587945" y="6277434"/>
            <a:ext cx="4556055" cy="430887"/>
          </a:xfrm>
          <a:prstGeom prst="rect">
            <a:avLst/>
          </a:prstGeom>
        </p:spPr>
        <p:txBody>
          <a:bodyPr wrap="none">
            <a:spAutoFit/>
          </a:bodyPr>
          <a:lstStyle/>
          <a:p>
            <a:r>
              <a:rPr lang="en-US" altLang="ja-JP" sz="1100" dirty="0"/>
              <a:t>(</a:t>
            </a:r>
            <a:r>
              <a:rPr lang="ja-JP" altLang="en-US" sz="1100" dirty="0"/>
              <a:t>参考</a:t>
            </a:r>
            <a:r>
              <a:rPr lang="en-US" altLang="ja-JP" sz="1100" dirty="0"/>
              <a:t>)</a:t>
            </a:r>
            <a:r>
              <a:rPr lang="ja-JP" altLang="en-US" sz="1100" dirty="0"/>
              <a:t> </a:t>
            </a:r>
            <a:r>
              <a:rPr lang="en-US" altLang="ja-JP" sz="1100" dirty="0"/>
              <a:t>IPA</a:t>
            </a:r>
            <a:r>
              <a:rPr lang="ja-JP" altLang="en-US" sz="1100" dirty="0"/>
              <a:t>「不正ログイン対策特集ページ」</a:t>
            </a:r>
            <a:endParaRPr lang="en-US" altLang="ja-JP" sz="1100" dirty="0"/>
          </a:p>
          <a:p>
            <a:r>
              <a:rPr lang="en-US" altLang="ja-JP" sz="1100" dirty="0"/>
              <a:t>https://www.ipa.go.jp/security/anshin/measures/account_security.html</a:t>
            </a:r>
          </a:p>
        </p:txBody>
      </p:sp>
      <p:sp>
        <p:nvSpPr>
          <p:cNvPr id="8" name="タイトル 2">
            <a:extLst>
              <a:ext uri="{FF2B5EF4-FFF2-40B4-BE49-F238E27FC236}">
                <a16:creationId xmlns:a16="http://schemas.microsoft.com/office/drawing/2014/main" id="{C86EC462-29D4-4460-96F9-09B2E016A4D0}"/>
              </a:ext>
            </a:extLst>
          </p:cNvPr>
          <p:cNvSpPr txBox="1">
            <a:spLocks/>
          </p:cNvSpPr>
          <p:nvPr/>
        </p:nvSpPr>
        <p:spPr>
          <a:xfrm>
            <a:off x="-67399" y="2754015"/>
            <a:ext cx="10164536" cy="134996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00000"/>
              </a:lnSpc>
            </a:pPr>
            <a:br>
              <a:rPr lang="en-US" altLang="ja-JP" sz="4000" dirty="0">
                <a:latin typeface="+mn-ea"/>
                <a:ea typeface="+mn-ea"/>
              </a:rPr>
            </a:br>
            <a:endParaRPr lang="ja-JP" altLang="en-US" sz="3600" dirty="0">
              <a:latin typeface="+mn-ea"/>
              <a:ea typeface="+mn-ea"/>
            </a:endParaRPr>
          </a:p>
        </p:txBody>
      </p:sp>
    </p:spTree>
    <p:extLst>
      <p:ext uri="{BB962C8B-B14F-4D97-AF65-F5344CB8AC3E}">
        <p14:creationId xmlns:p14="http://schemas.microsoft.com/office/powerpoint/2010/main" val="25490554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コンテンツ プレースホルダー 4"/>
          <p:cNvSpPr>
            <a:spLocks noGrp="1"/>
          </p:cNvSpPr>
          <p:nvPr>
            <p:ph sz="half" idx="1"/>
          </p:nvPr>
        </p:nvSpPr>
        <p:spPr>
          <a:xfrm>
            <a:off x="678426" y="1571176"/>
            <a:ext cx="6657053" cy="4351338"/>
          </a:xfrm>
        </p:spPr>
        <p:txBody>
          <a:bodyPr>
            <a:normAutofit/>
          </a:bodyPr>
          <a:lstStyle/>
          <a:p>
            <a:r>
              <a:rPr lang="ja-JP" altLang="en-US" sz="4000" dirty="0">
                <a:latin typeface="+mj-ea"/>
                <a:ea typeface="+mj-ea"/>
              </a:rPr>
              <a:t>パスワードの変更</a:t>
            </a:r>
            <a:endParaRPr lang="en-US" altLang="ja-JP" sz="4000" dirty="0">
              <a:latin typeface="+mj-ea"/>
              <a:ea typeface="+mj-ea"/>
            </a:endParaRPr>
          </a:p>
          <a:p>
            <a:r>
              <a:rPr lang="ja-JP" altLang="en-US" sz="4000" dirty="0">
                <a:latin typeface="+mj-ea"/>
                <a:ea typeface="+mj-ea"/>
              </a:rPr>
              <a:t>サービスのサポート窓口に連絡し、対処法を聞く</a:t>
            </a:r>
            <a:endParaRPr lang="en-US" altLang="ja-JP" sz="4000" dirty="0">
              <a:latin typeface="+mj-ea"/>
              <a:ea typeface="+mj-ea"/>
            </a:endParaRPr>
          </a:p>
          <a:p>
            <a:r>
              <a:rPr lang="ja-JP" altLang="en-US" sz="4000" dirty="0">
                <a:latin typeface="+mj-ea"/>
                <a:ea typeface="+mj-ea"/>
              </a:rPr>
              <a:t>クレジットカードが紐付いている場合は、クレジットカード会社にも連絡</a:t>
            </a:r>
            <a:r>
              <a:rPr lang="ja-JP" altLang="en-US" sz="4000" dirty="0"/>
              <a:t>　</a:t>
            </a:r>
            <a:endParaRPr kumimoji="1" lang="ja-JP" altLang="en-US" sz="4000" dirty="0"/>
          </a:p>
        </p:txBody>
      </p:sp>
      <p:sp>
        <p:nvSpPr>
          <p:cNvPr id="3" name="タイトル 2">
            <a:extLst>
              <a:ext uri="{FF2B5EF4-FFF2-40B4-BE49-F238E27FC236}">
                <a16:creationId xmlns:a16="http://schemas.microsoft.com/office/drawing/2014/main" id="{1BC3A180-1501-43CE-BF8C-271DF996DB3B}"/>
              </a:ext>
            </a:extLst>
          </p:cNvPr>
          <p:cNvSpPr>
            <a:spLocks noGrp="1"/>
          </p:cNvSpPr>
          <p:nvPr>
            <p:ph type="title"/>
          </p:nvPr>
        </p:nvSpPr>
        <p:spPr/>
        <p:txBody>
          <a:bodyPr/>
          <a:lstStyle/>
          <a:p>
            <a:r>
              <a:rPr lang="ja-JP" altLang="en-US" dirty="0"/>
              <a:t>被害にあったら</a:t>
            </a:r>
            <a:endParaRPr kumimoji="1" lang="ja-JP" altLang="en-US" dirty="0"/>
          </a:p>
        </p:txBody>
      </p:sp>
      <p:pic>
        <p:nvPicPr>
          <p:cNvPr id="2" name="図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12330" y="3210705"/>
            <a:ext cx="1079737" cy="2317329"/>
          </a:xfrm>
          <a:prstGeom prst="rect">
            <a:avLst/>
          </a:prstGeom>
        </p:spPr>
      </p:pic>
      <p:sp>
        <p:nvSpPr>
          <p:cNvPr id="6" name="正方形/長方形 5">
            <a:extLst>
              <a:ext uri="{FF2B5EF4-FFF2-40B4-BE49-F238E27FC236}">
                <a16:creationId xmlns:a16="http://schemas.microsoft.com/office/drawing/2014/main" id="{C4431C1C-54EC-4C86-B9B8-6FC1C6CFD06A}"/>
              </a:ext>
            </a:extLst>
          </p:cNvPr>
          <p:cNvSpPr/>
          <p:nvPr/>
        </p:nvSpPr>
        <p:spPr>
          <a:xfrm>
            <a:off x="4587945" y="6360459"/>
            <a:ext cx="4556055" cy="430887"/>
          </a:xfrm>
          <a:prstGeom prst="rect">
            <a:avLst/>
          </a:prstGeom>
        </p:spPr>
        <p:txBody>
          <a:bodyPr wrap="none">
            <a:spAutoFit/>
          </a:bodyPr>
          <a:lstStyle/>
          <a:p>
            <a:r>
              <a:rPr lang="en-US" altLang="ja-JP" sz="1100" dirty="0"/>
              <a:t>(</a:t>
            </a:r>
            <a:r>
              <a:rPr lang="ja-JP" altLang="en-US" sz="1100" dirty="0"/>
              <a:t>参考</a:t>
            </a:r>
            <a:r>
              <a:rPr lang="en-US" altLang="ja-JP" sz="1100" dirty="0"/>
              <a:t>)</a:t>
            </a:r>
            <a:r>
              <a:rPr lang="ja-JP" altLang="en-US" sz="1100" dirty="0"/>
              <a:t> </a:t>
            </a:r>
            <a:r>
              <a:rPr lang="en-US" altLang="ja-JP" sz="1100" dirty="0"/>
              <a:t>IPA</a:t>
            </a:r>
            <a:r>
              <a:rPr lang="ja-JP" altLang="en-US" sz="1100" dirty="0"/>
              <a:t>「不正ログイン対策特集ページ」</a:t>
            </a:r>
          </a:p>
          <a:p>
            <a:r>
              <a:rPr lang="en-US" altLang="ja-JP" sz="1100" dirty="0"/>
              <a:t>https://www.ipa.go.jp/security/anshin/measures/account_security.html</a:t>
            </a:r>
          </a:p>
        </p:txBody>
      </p:sp>
    </p:spTree>
    <p:extLst>
      <p:ext uri="{BB962C8B-B14F-4D97-AF65-F5344CB8AC3E}">
        <p14:creationId xmlns:p14="http://schemas.microsoft.com/office/powerpoint/2010/main" val="25445820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sz="half" idx="1"/>
          </p:nvPr>
        </p:nvSpPr>
        <p:spPr>
          <a:xfrm>
            <a:off x="628649" y="1493854"/>
            <a:ext cx="7886701" cy="4351338"/>
          </a:xfrm>
        </p:spPr>
        <p:txBody>
          <a:bodyPr>
            <a:noAutofit/>
          </a:bodyPr>
          <a:lstStyle/>
          <a:p>
            <a:pPr marL="0" indent="0">
              <a:buNone/>
            </a:pPr>
            <a:r>
              <a:rPr lang="ja-JP" altLang="en-US" dirty="0"/>
              <a:t>不正アクセス禁止法</a:t>
            </a:r>
            <a:endParaRPr lang="en-US" altLang="ja-JP" dirty="0"/>
          </a:p>
          <a:p>
            <a:pPr marL="0" indent="0">
              <a:buNone/>
            </a:pPr>
            <a:endParaRPr lang="en-US" altLang="ja-JP" sz="2000" b="1" dirty="0"/>
          </a:p>
          <a:p>
            <a:r>
              <a:rPr lang="ja-JP" altLang="en-US" b="1" dirty="0"/>
              <a:t>侵入行為</a:t>
            </a:r>
            <a:endParaRPr lang="en-US" altLang="ja-JP" b="1" dirty="0"/>
          </a:p>
          <a:p>
            <a:r>
              <a:rPr lang="ja-JP" altLang="en-US" b="1" dirty="0"/>
              <a:t>なりすまし行為</a:t>
            </a:r>
            <a:endParaRPr lang="en-US" altLang="ja-JP" b="1" dirty="0"/>
          </a:p>
          <a:p>
            <a:r>
              <a:rPr lang="ja-JP" altLang="en-US" b="1" dirty="0"/>
              <a:t>持ち主の許可を得ずに</a:t>
            </a:r>
            <a:r>
              <a:rPr lang="en-US" altLang="ja-JP" b="1" dirty="0"/>
              <a:t>ID</a:t>
            </a:r>
            <a:r>
              <a:rPr lang="ja-JP" altLang="en-US" b="1" dirty="0"/>
              <a:t>およびパスワードを第三者に提供する行為</a:t>
            </a:r>
            <a:endParaRPr lang="en-US" altLang="ja-JP" b="1" dirty="0"/>
          </a:p>
          <a:p>
            <a:pPr marL="0" indent="0">
              <a:buNone/>
            </a:pPr>
            <a:endParaRPr lang="en-US" altLang="ja-JP" b="1" dirty="0"/>
          </a:p>
          <a:p>
            <a:pPr marL="0" indent="0">
              <a:buNone/>
            </a:pPr>
            <a:r>
              <a:rPr lang="ja-JP" altLang="en-US" b="1" dirty="0"/>
              <a:t>加害者</a:t>
            </a:r>
            <a:r>
              <a:rPr lang="ja-JP" altLang="en-US" dirty="0"/>
              <a:t>にならない注意も必要。</a:t>
            </a:r>
          </a:p>
          <a:p>
            <a:endParaRPr kumimoji="1" lang="ja-JP" altLang="en-US" dirty="0"/>
          </a:p>
        </p:txBody>
      </p:sp>
      <p:sp>
        <p:nvSpPr>
          <p:cNvPr id="3" name="タイトル 2"/>
          <p:cNvSpPr>
            <a:spLocks noGrp="1"/>
          </p:cNvSpPr>
          <p:nvPr>
            <p:ph type="title"/>
          </p:nvPr>
        </p:nvSpPr>
        <p:spPr/>
        <p:txBody>
          <a:bodyPr/>
          <a:lstStyle/>
          <a:p>
            <a:r>
              <a:rPr kumimoji="1" lang="ja-JP" altLang="en-US" dirty="0"/>
              <a:t>不正アクセス禁止法</a:t>
            </a:r>
          </a:p>
        </p:txBody>
      </p:sp>
      <p:sp>
        <p:nvSpPr>
          <p:cNvPr id="5" name="正方形/長方形 4">
            <a:extLst>
              <a:ext uri="{FF2B5EF4-FFF2-40B4-BE49-F238E27FC236}">
                <a16:creationId xmlns:a16="http://schemas.microsoft.com/office/drawing/2014/main" id="{AD63A151-14F5-4746-8F63-743E29469732}"/>
              </a:ext>
            </a:extLst>
          </p:cNvPr>
          <p:cNvSpPr/>
          <p:nvPr/>
        </p:nvSpPr>
        <p:spPr>
          <a:xfrm>
            <a:off x="2968487" y="6208933"/>
            <a:ext cx="6175513" cy="600164"/>
          </a:xfrm>
          <a:prstGeom prst="rect">
            <a:avLst/>
          </a:prstGeom>
        </p:spPr>
        <p:txBody>
          <a:bodyPr wrap="square">
            <a:spAutoFit/>
          </a:bodyPr>
          <a:lstStyle/>
          <a:p>
            <a:r>
              <a:rPr lang="en-US" altLang="ja-JP" sz="1100" dirty="0"/>
              <a:t>(</a:t>
            </a:r>
            <a:r>
              <a:rPr lang="ja-JP" altLang="en-US" sz="1100" dirty="0"/>
              <a:t>参考</a:t>
            </a:r>
            <a:r>
              <a:rPr lang="en-US" altLang="ja-JP" sz="1100" dirty="0"/>
              <a:t>)</a:t>
            </a:r>
            <a:r>
              <a:rPr lang="ja-JP" altLang="en-US" sz="1100" dirty="0"/>
              <a:t> 総務省「安心してインターネットを使うために 国民のための情報セキュリティサイト」</a:t>
            </a:r>
            <a:endParaRPr lang="en-US" altLang="ja-JP" sz="1100" dirty="0"/>
          </a:p>
          <a:p>
            <a:r>
              <a:rPr lang="ja-JP" altLang="en-US" sz="1100" dirty="0"/>
              <a:t>　　　不正アクセス行為の禁止等に関する法律</a:t>
            </a:r>
          </a:p>
          <a:p>
            <a:r>
              <a:rPr lang="ja-JP" altLang="en-US" sz="1100" dirty="0"/>
              <a:t>　　　 </a:t>
            </a:r>
            <a:r>
              <a:rPr lang="en-US" altLang="ja-JP" sz="1100" dirty="0"/>
              <a:t>http://www.soumu.go.jp/main_sosiki/joho_tsusin/security/basic/legal/09.html</a:t>
            </a:r>
          </a:p>
        </p:txBody>
      </p:sp>
    </p:spTree>
    <p:extLst>
      <p:ext uri="{BB962C8B-B14F-4D97-AF65-F5344CB8AC3E}">
        <p14:creationId xmlns:p14="http://schemas.microsoft.com/office/powerpoint/2010/main" val="36782789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7">
            <a:extLst>
              <a:ext uri="{FF2B5EF4-FFF2-40B4-BE49-F238E27FC236}">
                <a16:creationId xmlns:a16="http://schemas.microsoft.com/office/drawing/2014/main" id="{B0133BBB-599B-42F7-81A4-B4D10E5AC8F8}"/>
              </a:ext>
            </a:extLst>
          </p:cNvPr>
          <p:cNvSpPr>
            <a:spLocks noGrp="1"/>
          </p:cNvSpPr>
          <p:nvPr>
            <p:ph type="title"/>
          </p:nvPr>
        </p:nvSpPr>
        <p:spPr>
          <a:xfrm>
            <a:off x="628650" y="377990"/>
            <a:ext cx="7886700" cy="927848"/>
          </a:xfrm>
        </p:spPr>
        <p:txBody>
          <a:bodyPr/>
          <a:lstStyle/>
          <a:p>
            <a:r>
              <a:rPr kumimoji="1" lang="ja-JP" altLang="en-US" dirty="0"/>
              <a:t>まとめ</a:t>
            </a:r>
          </a:p>
        </p:txBody>
      </p:sp>
      <p:sp>
        <p:nvSpPr>
          <p:cNvPr id="4" name="コンテンツ プレースホルダー 3"/>
          <p:cNvSpPr>
            <a:spLocks noGrp="1"/>
          </p:cNvSpPr>
          <p:nvPr>
            <p:ph sz="half" idx="1"/>
          </p:nvPr>
        </p:nvSpPr>
        <p:spPr>
          <a:xfrm>
            <a:off x="628650" y="1619596"/>
            <a:ext cx="7886701" cy="1809404"/>
          </a:xfrm>
        </p:spPr>
        <p:txBody>
          <a:bodyPr>
            <a:noAutofit/>
          </a:bodyPr>
          <a:lstStyle/>
          <a:p>
            <a:pPr marL="0" indent="0">
              <a:buNone/>
            </a:pPr>
            <a:r>
              <a:rPr lang="ja-JP" altLang="en-US" sz="4000" b="1" dirty="0"/>
              <a:t>不正ログインなどの脅威を知り、</a:t>
            </a:r>
            <a:r>
              <a:rPr kumimoji="1" lang="en-US" altLang="ja-JP" sz="4000" b="1" dirty="0"/>
              <a:t>ID</a:t>
            </a:r>
            <a:r>
              <a:rPr kumimoji="1" lang="ja-JP" altLang="en-US" sz="4000" b="1" dirty="0"/>
              <a:t>・パスワード</a:t>
            </a:r>
            <a:r>
              <a:rPr lang="ja-JP" altLang="en-US" sz="4000" b="1" dirty="0"/>
              <a:t>の設定、管理は</a:t>
            </a:r>
            <a:endParaRPr lang="en-US" altLang="ja-JP" sz="4000" b="1" dirty="0"/>
          </a:p>
          <a:p>
            <a:pPr marL="0" indent="0">
              <a:buNone/>
            </a:pPr>
            <a:r>
              <a:rPr lang="ja-JP" altLang="en-US" sz="4000" b="1" dirty="0"/>
              <a:t>適切に。</a:t>
            </a:r>
            <a:endParaRPr kumimoji="1" lang="en-US" altLang="ja-JP" sz="4000" b="1" dirty="0"/>
          </a:p>
        </p:txBody>
      </p:sp>
      <p:sp>
        <p:nvSpPr>
          <p:cNvPr id="7" name="タイトル 2"/>
          <p:cNvSpPr txBox="1">
            <a:spLocks/>
          </p:cNvSpPr>
          <p:nvPr/>
        </p:nvSpPr>
        <p:spPr>
          <a:xfrm>
            <a:off x="2911770" y="3429000"/>
            <a:ext cx="6232230" cy="10053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br>
              <a:rPr lang="en-US" altLang="ja-JP" sz="3200" dirty="0">
                <a:latin typeface="メイリオ" panose="020B0604030504040204" pitchFamily="50" charset="-128"/>
                <a:ea typeface="メイリオ" panose="020B0604030504040204" pitchFamily="50" charset="-128"/>
              </a:rPr>
            </a:br>
            <a:r>
              <a:rPr lang="ja-JP" altLang="en-US" sz="3200" dirty="0">
                <a:latin typeface="メイリオ" panose="020B0604030504040204" pitchFamily="50" charset="-128"/>
                <a:ea typeface="メイリオ" panose="020B0604030504040204" pitchFamily="50" charset="-128"/>
              </a:rPr>
              <a:t>脅威の最新情報はこちらから</a:t>
            </a:r>
            <a:endParaRPr lang="en-US" altLang="ja-JP" sz="3200" dirty="0">
              <a:latin typeface="メイリオ" panose="020B0604030504040204" pitchFamily="50" charset="-128"/>
              <a:ea typeface="メイリオ" panose="020B0604030504040204" pitchFamily="50" charset="-128"/>
            </a:endParaRPr>
          </a:p>
          <a:p>
            <a:r>
              <a:rPr lang="ja-JP" altLang="en-US" sz="2800" dirty="0">
                <a:solidFill>
                  <a:prstClr val="black"/>
                </a:solidFill>
                <a:latin typeface="メイリオ" panose="020B0604030504040204" pitchFamily="50" charset="-128"/>
                <a:ea typeface="メイリオ" panose="020B0604030504040204" pitchFamily="50" charset="-128"/>
              </a:rPr>
              <a:t>「情報セキュリティ安心相談窓口」</a:t>
            </a:r>
            <a:r>
              <a:rPr lang="en-US" altLang="ja-JP" sz="1600" dirty="0">
                <a:solidFill>
                  <a:prstClr val="black"/>
                </a:solidFill>
                <a:latin typeface="メイリオ" panose="020B0604030504040204" pitchFamily="50" charset="-128"/>
                <a:ea typeface="メイリオ" panose="020B0604030504040204" pitchFamily="50" charset="-128"/>
              </a:rPr>
              <a:t>https://www.ipa.go.jp/security/anshin/about.html</a:t>
            </a:r>
            <a:br>
              <a:rPr lang="en-US" altLang="ja-JP" sz="1600" dirty="0">
                <a:solidFill>
                  <a:prstClr val="black"/>
                </a:solidFill>
                <a:latin typeface="メイリオ" panose="020B0604030504040204" pitchFamily="50" charset="-128"/>
                <a:ea typeface="メイリオ" panose="020B0604030504040204" pitchFamily="50" charset="-128"/>
              </a:rPr>
            </a:br>
            <a:r>
              <a:rPr lang="ja-JP" altLang="en-US" sz="2800" dirty="0">
                <a:latin typeface="メイリオ" panose="020B0604030504040204" pitchFamily="50" charset="-128"/>
                <a:ea typeface="メイリオ" panose="020B0604030504040204" pitchFamily="50" charset="-128"/>
              </a:rPr>
              <a:t>「ここからセキュリティ！」</a:t>
            </a:r>
            <a:br>
              <a:rPr lang="en-US" altLang="ja-JP" sz="2800" dirty="0">
                <a:latin typeface="メイリオ" panose="020B0604030504040204" pitchFamily="50" charset="-128"/>
                <a:ea typeface="メイリオ" panose="020B0604030504040204" pitchFamily="50" charset="-128"/>
              </a:rPr>
            </a:br>
            <a:r>
              <a:rPr lang="en-US" altLang="ja-JP" sz="1600" dirty="0">
                <a:latin typeface="メイリオ" panose="020B0604030504040204" pitchFamily="50" charset="-128"/>
                <a:ea typeface="メイリオ" panose="020B0604030504040204" pitchFamily="50" charset="-128"/>
              </a:rPr>
              <a:t>https://www.ipa.go.jp/security/kokokara/</a:t>
            </a:r>
            <a:br>
              <a:rPr lang="en-US" altLang="ja-JP" sz="1600" dirty="0">
                <a:latin typeface="メイリオ" panose="020B0604030504040204" pitchFamily="50" charset="-128"/>
                <a:ea typeface="メイリオ" panose="020B0604030504040204" pitchFamily="50" charset="-128"/>
              </a:rPr>
            </a:br>
            <a:br>
              <a:rPr lang="en-US" altLang="ja-JP" sz="1600" dirty="0">
                <a:latin typeface="メイリオ" panose="020B0604030504040204" pitchFamily="50" charset="-128"/>
                <a:ea typeface="メイリオ" panose="020B0604030504040204" pitchFamily="50" charset="-128"/>
              </a:rPr>
            </a:br>
            <a:endParaRPr lang="ja-JP" altLang="en-US" sz="16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6104125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ー 3"/>
          <p:cNvSpPr>
            <a:spLocks noGrp="1"/>
          </p:cNvSpPr>
          <p:nvPr>
            <p:ph sz="half" idx="1"/>
          </p:nvPr>
        </p:nvSpPr>
        <p:spPr>
          <a:xfrm>
            <a:off x="1114333" y="1253006"/>
            <a:ext cx="7886701" cy="5404155"/>
          </a:xfrm>
          <a:solidFill>
            <a:schemeClr val="bg1"/>
          </a:solidFill>
        </p:spPr>
        <p:txBody>
          <a:bodyPr>
            <a:normAutofit fontScale="92500" lnSpcReduction="10000"/>
          </a:bodyPr>
          <a:lstStyle/>
          <a:p>
            <a:pPr algn="r">
              <a:lnSpc>
                <a:spcPct val="100000"/>
              </a:lnSpc>
              <a:spcBef>
                <a:spcPts val="600"/>
              </a:spcBef>
            </a:pPr>
            <a:r>
              <a:rPr lang="ja-JP" altLang="en-US" sz="1000" dirty="0"/>
              <a:t>独立行政法人情報処理推進機構</a:t>
            </a:r>
            <a:br>
              <a:rPr lang="ja-JP" altLang="en-US" sz="1000" dirty="0"/>
            </a:br>
            <a:r>
              <a:rPr lang="ja-JP" altLang="en-US" sz="1000" dirty="0"/>
              <a:t>セキュリティセンター</a:t>
            </a:r>
            <a:br>
              <a:rPr lang="ja-JP" altLang="en-US" sz="1000" dirty="0"/>
            </a:br>
            <a:endParaRPr lang="ja-JP" altLang="en-US" sz="1000" dirty="0"/>
          </a:p>
          <a:p>
            <a:pPr>
              <a:lnSpc>
                <a:spcPct val="100000"/>
              </a:lnSpc>
              <a:spcBef>
                <a:spcPts val="600"/>
              </a:spcBef>
            </a:pPr>
            <a:r>
              <a:rPr lang="ja-JP" altLang="en-US" sz="1000" dirty="0"/>
              <a:t> 　「安全教室指導用教材」は、インターネット安全教室での利用を目的に独立行政法人情報処理推進機構（</a:t>
            </a:r>
            <a:r>
              <a:rPr lang="en-US" altLang="ja-JP" sz="1000" dirty="0"/>
              <a:t>IPA</a:t>
            </a:r>
            <a:r>
              <a:rPr lang="ja-JP" altLang="en-US" sz="1000" dirty="0"/>
              <a:t>）（以下「</a:t>
            </a:r>
            <a:r>
              <a:rPr lang="en-US" altLang="ja-JP" sz="1000" dirty="0"/>
              <a:t>IPA</a:t>
            </a:r>
            <a:r>
              <a:rPr lang="ja-JP" altLang="en-US" sz="1000" dirty="0"/>
              <a:t>」という。）が作成した教材、およびこれを用いて指導するためのポイントをまとめた講義要領（今後に作成され得る各々の改訂版を含む。）です。なお、改訂版が利用可能となった後は、専ら改訂版をご利用ください。</a:t>
            </a:r>
            <a:br>
              <a:rPr lang="ja-JP" altLang="en-US" sz="1000" dirty="0"/>
            </a:br>
            <a:r>
              <a:rPr lang="ja-JP" altLang="en-US" sz="1000" dirty="0"/>
              <a:t>　</a:t>
            </a:r>
            <a:r>
              <a:rPr lang="en-US" altLang="ja-JP" sz="1000" dirty="0"/>
              <a:t>IPA</a:t>
            </a:r>
            <a:r>
              <a:rPr lang="ja-JP" altLang="en-US" sz="1000" dirty="0"/>
              <a:t>は、本利用規約に同意いただくことを条件として、「安全教室指導用教材」の利用を無償で許諾します。有償セミナー等での利用を希望する場合は、事前に </a:t>
            </a:r>
            <a:r>
              <a:rPr lang="en-US" altLang="ja-JP" sz="1000" dirty="0"/>
              <a:t>IPA </a:t>
            </a:r>
            <a:r>
              <a:rPr lang="ja-JP" altLang="en-US" sz="1000" dirty="0"/>
              <a:t>に申し出て別途許諾を得てください。</a:t>
            </a:r>
          </a:p>
          <a:p>
            <a:pPr marL="228600" indent="-228600">
              <a:lnSpc>
                <a:spcPct val="100000"/>
              </a:lnSpc>
              <a:spcBef>
                <a:spcPts val="600"/>
              </a:spcBef>
              <a:buFont typeface="+mj-lt"/>
              <a:buAutoNum type="arabicPeriod"/>
            </a:pPr>
            <a:r>
              <a:rPr lang="ja-JP" altLang="en-US" sz="1000" dirty="0"/>
              <a:t> 「安全教室指導用教材」に関する著作権その他すべての権利は独立行政法人情報処理推進機構（</a:t>
            </a:r>
            <a:r>
              <a:rPr lang="en-US" altLang="ja-JP" sz="1000" dirty="0"/>
              <a:t>IPA</a:t>
            </a:r>
            <a:r>
              <a:rPr lang="ja-JP" altLang="en-US" sz="1000" dirty="0"/>
              <a:t>）が保有しており、国際条約、著作権法その他の法律により保護されています。</a:t>
            </a:r>
            <a:endParaRPr lang="en-US" altLang="ja-JP" sz="1000" dirty="0"/>
          </a:p>
          <a:p>
            <a:pPr marL="228600" indent="-228600">
              <a:lnSpc>
                <a:spcPct val="100000"/>
              </a:lnSpc>
              <a:spcBef>
                <a:spcPts val="600"/>
              </a:spcBef>
              <a:buFont typeface="+mj-lt"/>
              <a:buAutoNum type="arabicPeriod"/>
            </a:pPr>
            <a:r>
              <a:rPr lang="ja-JP" altLang="en-US" sz="1000" dirty="0"/>
              <a:t>「安全教室指導用教材」は、情報セキュリティや情報モラルの教育、普及の目的に限り、無償の授業、各種セミナーや研修等にご利用いただけます。</a:t>
            </a:r>
            <a:endParaRPr lang="en-US" altLang="ja-JP" sz="1000" dirty="0"/>
          </a:p>
          <a:p>
            <a:pPr marL="228600" indent="-228600">
              <a:lnSpc>
                <a:spcPct val="100000"/>
              </a:lnSpc>
              <a:spcBef>
                <a:spcPts val="600"/>
              </a:spcBef>
              <a:buFont typeface="+mj-lt"/>
              <a:buAutoNum type="arabicPeriod"/>
            </a:pPr>
            <a:r>
              <a:rPr lang="ja-JP" altLang="en-US" sz="1000" dirty="0"/>
              <a:t>必要な範囲での複製（生徒等受講者への配布のための複製を含む。）は可能とします。</a:t>
            </a:r>
            <a:endParaRPr lang="en-US" altLang="ja-JP" sz="1000" dirty="0"/>
          </a:p>
          <a:p>
            <a:pPr marL="228600" indent="-228600">
              <a:lnSpc>
                <a:spcPct val="100000"/>
              </a:lnSpc>
              <a:spcBef>
                <a:spcPts val="600"/>
              </a:spcBef>
              <a:buFont typeface="+mj-lt"/>
              <a:buAutoNum type="arabicPeriod"/>
            </a:pPr>
            <a:r>
              <a:rPr lang="ja-JP" altLang="en-US" sz="1000" dirty="0"/>
              <a:t>「安全教室指導用教材」は原文のまま利用してください。ただし、グラフの形式を変える、文体を変える等、単なる表記形式のみの変更は可能とし、また、具体的な利用場面においてやむを得ない場合であって、かつ前記目的のために必要な場合には、その必要な範囲で、利用者の責任において、文意を変えず、かつ原文のままでないことが容易にわかるように明記または明示（例「～を基に作成」等）することを条件として、文面の一部改変等を可能とします。</a:t>
            </a:r>
            <a:endParaRPr lang="en-US" altLang="ja-JP" sz="1000" dirty="0"/>
          </a:p>
          <a:p>
            <a:pPr marL="228600" indent="-228600">
              <a:lnSpc>
                <a:spcPct val="100000"/>
              </a:lnSpc>
              <a:spcBef>
                <a:spcPts val="600"/>
              </a:spcBef>
              <a:buFont typeface="+mj-lt"/>
              <a:buAutoNum type="arabicPeriod"/>
            </a:pPr>
            <a:r>
              <a:rPr lang="ja-JP" altLang="en-US" sz="1000" dirty="0"/>
              <a:t>「安全教室指導用教材」の中のデータやグラフ・図表・イラスト・映像等の全部または一部を引用等した場合、本利用規約に同意したものとみなします。</a:t>
            </a:r>
          </a:p>
          <a:p>
            <a:pPr marL="228600" indent="-228600">
              <a:lnSpc>
                <a:spcPct val="100000"/>
              </a:lnSpc>
              <a:spcBef>
                <a:spcPts val="600"/>
              </a:spcBef>
              <a:buFont typeface="+mj-lt"/>
              <a:buAutoNum type="arabicPeriod"/>
            </a:pPr>
            <a:r>
              <a:rPr lang="ja-JP" altLang="en-US" sz="1000" dirty="0"/>
              <a:t>いかなる形で利用する場合においても「安全教室指導用教材」を利用する際は、出典（</a:t>
            </a:r>
            <a:r>
              <a:rPr lang="en-US" altLang="ja-JP" sz="1000" dirty="0"/>
              <a:t>IPA</a:t>
            </a:r>
            <a:r>
              <a:rPr lang="ja-JP" altLang="en-US" sz="1000" dirty="0"/>
              <a:t>の名称、資料名（「安全教室指導用教材」）、</a:t>
            </a:r>
            <a:r>
              <a:rPr lang="en-US" altLang="ja-JP" sz="1000" dirty="0"/>
              <a:t>URL</a:t>
            </a:r>
            <a:r>
              <a:rPr lang="ja-JP" altLang="en-US" sz="1000" dirty="0"/>
              <a:t>等）を容易に判る態様で明記または明示してください。</a:t>
            </a:r>
          </a:p>
          <a:p>
            <a:pPr marL="228600" indent="-228600">
              <a:lnSpc>
                <a:spcPct val="100000"/>
              </a:lnSpc>
              <a:spcBef>
                <a:spcPts val="600"/>
              </a:spcBef>
              <a:buFont typeface="+mj-lt"/>
              <a:buAutoNum type="arabicPeriod"/>
            </a:pPr>
            <a:r>
              <a:rPr lang="ja-JP" altLang="en-US" sz="1000" dirty="0"/>
              <a:t>「安全教室指導用教材」を利用する部分と利用者が自ら作成する部分が混在した教材等を作成する場合、「安全教室指導用教材」利用部分か、利用者自身による作成部分かが容易かつ明確に判別できるようにしてください。なお、利用者は、自己の作成部分について全ての責任を負うものとします。</a:t>
            </a:r>
          </a:p>
          <a:p>
            <a:pPr marL="228600" indent="-228600">
              <a:lnSpc>
                <a:spcPct val="100000"/>
              </a:lnSpc>
              <a:spcBef>
                <a:spcPts val="600"/>
              </a:spcBef>
              <a:buFont typeface="+mj-lt"/>
              <a:buAutoNum type="arabicPeriod"/>
            </a:pPr>
            <a:r>
              <a:rPr lang="ja-JP" altLang="en-US" sz="1000" dirty="0"/>
              <a:t>「安全教室指導用教材」（本項においては、利用者が自ら作成する部分が混在する場合を含む）の二次利用を希望する者に対して複製物を配布する場合には、相手先に本利用規約を配布するなどにより、相手先が「安全教室指導用教材」（利用者が自ら新たに作成した部分を除く）を利用する際には本利用規約に同意する必要があることを伝えてください。</a:t>
            </a:r>
          </a:p>
          <a:p>
            <a:pPr marL="228600" indent="-228600">
              <a:lnSpc>
                <a:spcPct val="100000"/>
              </a:lnSpc>
              <a:spcBef>
                <a:spcPts val="600"/>
              </a:spcBef>
              <a:buFont typeface="+mj-lt"/>
              <a:buAutoNum type="arabicPeriod"/>
            </a:pPr>
            <a:r>
              <a:rPr lang="ja-JP" altLang="en-US" sz="1000" dirty="0"/>
              <a:t>「安全教室指導用教材」で提供する情報の正確性、信頼性、網羅性及び完全性については、</a:t>
            </a:r>
            <a:r>
              <a:rPr lang="en-US" altLang="ja-JP" sz="1000" dirty="0"/>
              <a:t>IPA</a:t>
            </a:r>
            <a:r>
              <a:rPr lang="ja-JP" altLang="en-US" sz="1000" dirty="0"/>
              <a:t>が保証するものではありません。</a:t>
            </a:r>
          </a:p>
          <a:p>
            <a:pPr marL="228600" indent="-228600">
              <a:lnSpc>
                <a:spcPct val="100000"/>
              </a:lnSpc>
              <a:spcBef>
                <a:spcPts val="600"/>
              </a:spcBef>
              <a:buFont typeface="+mj-lt"/>
              <a:buAutoNum type="arabicPeriod"/>
            </a:pPr>
            <a:r>
              <a:rPr lang="ja-JP" altLang="en-US" sz="1000" dirty="0"/>
              <a:t>「安全教室指導用教材」のファイルをダウンロードすることまたは利用したこと等により生じるいかなる損害（他人に対して責任を負う場合を含む。）についても</a:t>
            </a:r>
            <a:r>
              <a:rPr lang="en-US" altLang="ja-JP" sz="1000" dirty="0"/>
              <a:t>IPA</a:t>
            </a:r>
            <a:r>
              <a:rPr lang="ja-JP" altLang="en-US" sz="1000" dirty="0"/>
              <a:t>は何ら責任を負いません。</a:t>
            </a:r>
          </a:p>
          <a:p>
            <a:pPr marL="228600" indent="-228600">
              <a:lnSpc>
                <a:spcPct val="100000"/>
              </a:lnSpc>
              <a:spcBef>
                <a:spcPts val="600"/>
              </a:spcBef>
              <a:buFont typeface="+mj-lt"/>
              <a:buAutoNum type="arabicPeriod"/>
            </a:pPr>
            <a:r>
              <a:rPr lang="ja-JP" altLang="en-US" sz="1000" dirty="0"/>
              <a:t>本利用規約は予告なく改正する場合があります。その場合、改正後の内容は、それが</a:t>
            </a:r>
            <a:r>
              <a:rPr lang="en-US" altLang="ja-JP" sz="1000" dirty="0"/>
              <a:t>IPA</a:t>
            </a:r>
            <a:r>
              <a:rPr lang="ja-JP" altLang="en-US" sz="1000" dirty="0"/>
              <a:t>のウェブページ上で公表された時以降の利用に適用するものとします。</a:t>
            </a:r>
          </a:p>
          <a:p>
            <a:pPr marL="228600" indent="-228600">
              <a:lnSpc>
                <a:spcPct val="100000"/>
              </a:lnSpc>
              <a:spcBef>
                <a:spcPts val="600"/>
              </a:spcBef>
              <a:buFont typeface="+mj-lt"/>
              <a:buAutoNum type="arabicPeriod"/>
            </a:pPr>
            <a:r>
              <a:rPr lang="ja-JP" altLang="en-US" sz="1000" dirty="0"/>
              <a:t>「安全教室指導用教材」及び本利用規約に関する質問は、</a:t>
            </a:r>
            <a:r>
              <a:rPr lang="en-US" altLang="ja-JP" sz="1000" dirty="0"/>
              <a:t>net-anzen@ipa.go.jp</a:t>
            </a:r>
            <a:r>
              <a:rPr lang="ja-JP" altLang="en-US" sz="1000" dirty="0"/>
              <a:t>までお寄せください。なお、</a:t>
            </a:r>
            <a:r>
              <a:rPr lang="en-US" altLang="ja-JP" sz="1000" dirty="0"/>
              <a:t>IPA</a:t>
            </a:r>
            <a:r>
              <a:rPr lang="ja-JP" altLang="en-US" sz="1000" dirty="0"/>
              <a:t>からの応答等は、その業務に支障のない範囲内とさせていただきます。</a:t>
            </a:r>
            <a:endParaRPr lang="ja-JP" altLang="ja-JP" sz="500" dirty="0"/>
          </a:p>
        </p:txBody>
      </p:sp>
      <p:sp>
        <p:nvSpPr>
          <p:cNvPr id="9" name="タイトル 8">
            <a:extLst>
              <a:ext uri="{FF2B5EF4-FFF2-40B4-BE49-F238E27FC236}">
                <a16:creationId xmlns:a16="http://schemas.microsoft.com/office/drawing/2014/main" id="{61E9E522-7E14-4F1E-9007-13026F6160C5}"/>
              </a:ext>
            </a:extLst>
          </p:cNvPr>
          <p:cNvSpPr>
            <a:spLocks noGrp="1"/>
          </p:cNvSpPr>
          <p:nvPr>
            <p:ph type="title"/>
          </p:nvPr>
        </p:nvSpPr>
        <p:spPr/>
        <p:txBody>
          <a:bodyPr/>
          <a:lstStyle/>
          <a:p>
            <a:r>
              <a:rPr lang="ja-JP" altLang="ja-JP" dirty="0"/>
              <a:t>安全教室指導用教材利用規約</a:t>
            </a:r>
          </a:p>
        </p:txBody>
      </p:sp>
      <p:sp>
        <p:nvSpPr>
          <p:cNvPr id="2" name="テキスト ボックス 1">
            <a:extLst>
              <a:ext uri="{FF2B5EF4-FFF2-40B4-BE49-F238E27FC236}">
                <a16:creationId xmlns:a16="http://schemas.microsoft.com/office/drawing/2014/main" id="{41371A40-8044-4D96-A456-2966D5063AC6}"/>
              </a:ext>
            </a:extLst>
          </p:cNvPr>
          <p:cNvSpPr txBox="1"/>
          <p:nvPr/>
        </p:nvSpPr>
        <p:spPr>
          <a:xfrm>
            <a:off x="110359" y="82217"/>
            <a:ext cx="8890675" cy="276999"/>
          </a:xfrm>
          <a:prstGeom prst="rect">
            <a:avLst/>
          </a:prstGeom>
          <a:noFill/>
        </p:spPr>
        <p:txBody>
          <a:bodyPr wrap="square" rtlCol="0">
            <a:spAutoFit/>
          </a:bodyPr>
          <a:lstStyle/>
          <a:p>
            <a:r>
              <a:rPr kumimoji="1" lang="en-US" altLang="ja-JP" sz="1200" dirty="0">
                <a:solidFill>
                  <a:srgbClr val="FF0000"/>
                </a:solidFill>
              </a:rPr>
              <a:t>※</a:t>
            </a:r>
            <a:r>
              <a:rPr kumimoji="1" lang="ja-JP" altLang="en-US" sz="1200" dirty="0">
                <a:solidFill>
                  <a:srgbClr val="FF0000"/>
                </a:solidFill>
              </a:rPr>
              <a:t>本利用規約は、利用時には適宜削除してお使いください。なお、教材を利用した際は本利用規約に同意したものとみなします。</a:t>
            </a:r>
          </a:p>
        </p:txBody>
      </p:sp>
    </p:spTree>
    <p:extLst>
      <p:ext uri="{BB962C8B-B14F-4D97-AF65-F5344CB8AC3E}">
        <p14:creationId xmlns:p14="http://schemas.microsoft.com/office/powerpoint/2010/main" val="1623598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4">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p:txBody>
          <a:bodyPr>
            <a:normAutofit/>
          </a:bodyPr>
          <a:lstStyle/>
          <a:p>
            <a:r>
              <a:rPr lang="ja-JP" altLang="en-US" sz="5400" dirty="0">
                <a:solidFill>
                  <a:prstClr val="black"/>
                </a:solidFill>
                <a:latin typeface="メイリオ"/>
              </a:rPr>
              <a:t>知っておきたい</a:t>
            </a:r>
            <a:br>
              <a:rPr lang="en-US" altLang="ja-JP" sz="5400" dirty="0">
                <a:solidFill>
                  <a:prstClr val="black"/>
                </a:solidFill>
                <a:latin typeface="メイリオ"/>
              </a:rPr>
            </a:br>
            <a:r>
              <a:rPr lang="ja-JP" altLang="en-US" sz="5400" dirty="0">
                <a:solidFill>
                  <a:prstClr val="black"/>
                </a:solidFill>
                <a:latin typeface="メイリオ"/>
              </a:rPr>
              <a:t>情報セキュリティ</a:t>
            </a:r>
            <a:br>
              <a:rPr lang="en-US" altLang="ja-JP" sz="5400" dirty="0">
                <a:solidFill>
                  <a:prstClr val="black"/>
                </a:solidFill>
                <a:latin typeface="メイリオ"/>
              </a:rPr>
            </a:br>
            <a:r>
              <a:rPr lang="en-US" altLang="ja-JP" sz="4800" dirty="0">
                <a:solidFill>
                  <a:prstClr val="black"/>
                </a:solidFill>
                <a:latin typeface="メイリオ"/>
              </a:rPr>
              <a:t>【11】</a:t>
            </a:r>
            <a:br>
              <a:rPr lang="en-US" altLang="ja-JP" sz="4800" dirty="0">
                <a:solidFill>
                  <a:prstClr val="black"/>
                </a:solidFill>
                <a:latin typeface="メイリオ"/>
              </a:rPr>
            </a:br>
            <a:r>
              <a:rPr lang="ja-JP" altLang="en-US" sz="3200" dirty="0">
                <a:solidFill>
                  <a:prstClr val="black"/>
                </a:solidFill>
                <a:latin typeface="メイリオ"/>
              </a:rPr>
              <a:t>「私ではない私がいる」</a:t>
            </a:r>
            <a:br>
              <a:rPr lang="en-US" altLang="ja-JP" sz="3200" dirty="0">
                <a:solidFill>
                  <a:prstClr val="black"/>
                </a:solidFill>
                <a:latin typeface="メイリオ"/>
              </a:rPr>
            </a:br>
            <a:r>
              <a:rPr lang="ja-JP" altLang="en-US" sz="2800" dirty="0">
                <a:solidFill>
                  <a:prstClr val="black"/>
                </a:solidFill>
                <a:latin typeface="メイリオ"/>
              </a:rPr>
              <a:t>多発する不正ログインについて</a:t>
            </a:r>
            <a:endParaRPr kumimoji="1" lang="ja-JP" altLang="en-US" sz="2000" dirty="0"/>
          </a:p>
        </p:txBody>
      </p:sp>
      <p:sp>
        <p:nvSpPr>
          <p:cNvPr id="6" name="コンテンツ プレースホルダー 5"/>
          <p:cNvSpPr>
            <a:spLocks noGrp="1"/>
          </p:cNvSpPr>
          <p:nvPr>
            <p:ph sz="half" idx="1"/>
          </p:nvPr>
        </p:nvSpPr>
        <p:spPr>
          <a:xfrm>
            <a:off x="4869279" y="6259081"/>
            <a:ext cx="4619918" cy="748620"/>
          </a:xfrm>
        </p:spPr>
        <p:txBody>
          <a:bodyPr/>
          <a:lstStyle/>
          <a:p>
            <a:r>
              <a:rPr kumimoji="1" lang="ja-JP" altLang="en-US" dirty="0"/>
              <a:t>対象：保護者・一般</a:t>
            </a:r>
          </a:p>
        </p:txBody>
      </p:sp>
    </p:spTree>
    <p:extLst>
      <p:ext uri="{BB962C8B-B14F-4D97-AF65-F5344CB8AC3E}">
        <p14:creationId xmlns:p14="http://schemas.microsoft.com/office/powerpoint/2010/main" val="13194549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396" y="164088"/>
            <a:ext cx="9046723" cy="510363"/>
          </a:xfrm>
          <a:solidFill>
            <a:schemeClr val="accent2">
              <a:lumMod val="20000"/>
              <a:lumOff val="80000"/>
            </a:schemeClr>
          </a:solidFill>
          <a:ln w="28575">
            <a:noFill/>
          </a:ln>
        </p:spPr>
        <p:txBody>
          <a:bodyPr>
            <a:normAutofit/>
          </a:bodyPr>
          <a:lstStyle/>
          <a:p>
            <a:pPr algn="ctr"/>
            <a:r>
              <a:rPr kumimoji="1" lang="ja-JP" altLang="en-US" sz="2400" dirty="0"/>
              <a:t>本教材の使用方法　</a:t>
            </a:r>
            <a:r>
              <a:rPr lang="ja-JP" altLang="en-US" sz="1800" dirty="0"/>
              <a:t>知っておきたい情報セキュリティ</a:t>
            </a:r>
            <a:r>
              <a:rPr lang="en-US" altLang="ja-JP" sz="1800" dirty="0"/>
              <a:t>【11】</a:t>
            </a:r>
            <a:r>
              <a:rPr lang="ja-JP" altLang="en-US" sz="1800" dirty="0"/>
              <a:t>保護者・一般</a:t>
            </a:r>
            <a:endParaRPr kumimoji="1" lang="ja-JP" altLang="en-US" sz="2400" dirty="0"/>
          </a:p>
        </p:txBody>
      </p:sp>
      <p:sp>
        <p:nvSpPr>
          <p:cNvPr id="3" name="タイトル 1"/>
          <p:cNvSpPr txBox="1">
            <a:spLocks/>
          </p:cNvSpPr>
          <p:nvPr/>
        </p:nvSpPr>
        <p:spPr>
          <a:xfrm>
            <a:off x="122807" y="1932511"/>
            <a:ext cx="2931673" cy="442269"/>
          </a:xfrm>
          <a:prstGeom prst="rect">
            <a:avLst/>
          </a:prstGeom>
          <a:ln w="28575">
            <a:solidFill>
              <a:schemeClr val="accent2"/>
            </a:solidFill>
          </a:ln>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2400" dirty="0">
                <a:solidFill>
                  <a:prstClr val="black"/>
                </a:solidFill>
              </a:rPr>
              <a:t>本教材のねらい</a:t>
            </a:r>
          </a:p>
        </p:txBody>
      </p:sp>
      <p:sp>
        <p:nvSpPr>
          <p:cNvPr id="5" name="テキスト ボックス 4"/>
          <p:cNvSpPr txBox="1"/>
          <p:nvPr/>
        </p:nvSpPr>
        <p:spPr>
          <a:xfrm>
            <a:off x="102940" y="2487219"/>
            <a:ext cx="8914734" cy="1077218"/>
          </a:xfrm>
          <a:prstGeom prst="rect">
            <a:avLst/>
          </a:prstGeom>
          <a:noFill/>
        </p:spPr>
        <p:txBody>
          <a:bodyPr wrap="square" rtlCol="0">
            <a:spAutoFit/>
          </a:bodyPr>
          <a:lstStyle/>
          <a:p>
            <a:r>
              <a:rPr lang="ja-JP" altLang="en-US" sz="1600" dirty="0">
                <a:solidFill>
                  <a:prstClr val="black"/>
                </a:solidFill>
              </a:rPr>
              <a:t>スマートフォンの普及およびインターネットサービスの拡大に伴い、インターネットサービスへの不正ログイン被害が多発している。被害動向や状況を把握し、一般ユーザーが正しく判断、対策するための知識をつけること、またその対策について触れる。対策である</a:t>
            </a:r>
            <a:r>
              <a:rPr lang="en-US" altLang="ja-JP" sz="1600" dirty="0">
                <a:solidFill>
                  <a:prstClr val="black"/>
                </a:solidFill>
              </a:rPr>
              <a:t>ID</a:t>
            </a:r>
            <a:r>
              <a:rPr lang="ja-JP" altLang="en-US" sz="1600" dirty="0" err="1">
                <a:solidFill>
                  <a:prstClr val="black"/>
                </a:solidFill>
              </a:rPr>
              <a:t>、</a:t>
            </a:r>
            <a:r>
              <a:rPr lang="ja-JP" altLang="en-US" sz="1600" dirty="0">
                <a:solidFill>
                  <a:prstClr val="black"/>
                </a:solidFill>
              </a:rPr>
              <a:t>パスワードの管理については教材</a:t>
            </a:r>
            <a:r>
              <a:rPr lang="en-US" altLang="ja-JP" sz="1600" dirty="0">
                <a:solidFill>
                  <a:prstClr val="black"/>
                </a:solidFill>
              </a:rPr>
              <a:t>【10】</a:t>
            </a:r>
            <a:r>
              <a:rPr lang="ja-JP" altLang="en-US" sz="1600" dirty="0">
                <a:solidFill>
                  <a:prstClr val="black"/>
                </a:solidFill>
              </a:rPr>
              <a:t>で詳しく解説を行う。</a:t>
            </a:r>
            <a:endParaRPr lang="en-US" altLang="ja-JP" sz="1400" dirty="0">
              <a:solidFill>
                <a:prstClr val="black"/>
              </a:solidFill>
            </a:endParaRPr>
          </a:p>
        </p:txBody>
      </p:sp>
      <p:sp>
        <p:nvSpPr>
          <p:cNvPr id="6" name="タイトル 1"/>
          <p:cNvSpPr txBox="1">
            <a:spLocks/>
          </p:cNvSpPr>
          <p:nvPr/>
        </p:nvSpPr>
        <p:spPr>
          <a:xfrm>
            <a:off x="102940" y="796565"/>
            <a:ext cx="5389945" cy="442269"/>
          </a:xfrm>
          <a:prstGeom prst="rect">
            <a:avLst/>
          </a:prstGeom>
          <a:ln w="28575">
            <a:solidFill>
              <a:schemeClr val="accent2"/>
            </a:solidFill>
          </a:ln>
        </p:spPr>
        <p:txBody>
          <a:bodyPr vert="horz" lIns="91440" tIns="45720" rIns="91440" bIns="45720" rtlCol="0" anchor="ctr">
            <a:normAutofit fontScale="62500" lnSpcReduction="200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2400" dirty="0">
                <a:solidFill>
                  <a:prstClr val="black"/>
                </a:solidFill>
              </a:rPr>
              <a:t>テーマ「知っておきたい情報セキュリティ」教材のねらい</a:t>
            </a:r>
          </a:p>
        </p:txBody>
      </p:sp>
      <p:sp>
        <p:nvSpPr>
          <p:cNvPr id="7" name="テキスト ボックス 6"/>
          <p:cNvSpPr txBox="1"/>
          <p:nvPr/>
        </p:nvSpPr>
        <p:spPr>
          <a:xfrm>
            <a:off x="97277" y="1264983"/>
            <a:ext cx="8725466" cy="646331"/>
          </a:xfrm>
          <a:prstGeom prst="rect">
            <a:avLst/>
          </a:prstGeom>
          <a:noFill/>
        </p:spPr>
        <p:txBody>
          <a:bodyPr wrap="none" rtlCol="0">
            <a:spAutoFit/>
          </a:bodyPr>
          <a:lstStyle/>
          <a:p>
            <a:r>
              <a:rPr lang="ja-JP" altLang="en-US" dirty="0">
                <a:solidFill>
                  <a:prstClr val="black"/>
                </a:solidFill>
              </a:rPr>
              <a:t>コンピューターウイルス、脅迫、詐欺等を含む脅威から、若年層、一般ユーザーが</a:t>
            </a:r>
          </a:p>
          <a:p>
            <a:r>
              <a:rPr lang="ja-JP" altLang="en-US" dirty="0">
                <a:solidFill>
                  <a:prstClr val="black"/>
                </a:solidFill>
              </a:rPr>
              <a:t>注意すべきこと、その対応策を伝える。</a:t>
            </a:r>
          </a:p>
        </p:txBody>
      </p:sp>
      <p:sp>
        <p:nvSpPr>
          <p:cNvPr id="8" name="タイトル 1"/>
          <p:cNvSpPr txBox="1">
            <a:spLocks/>
          </p:cNvSpPr>
          <p:nvPr/>
        </p:nvSpPr>
        <p:spPr>
          <a:xfrm>
            <a:off x="135963" y="3695087"/>
            <a:ext cx="2931673" cy="442269"/>
          </a:xfrm>
          <a:prstGeom prst="rect">
            <a:avLst/>
          </a:prstGeom>
          <a:ln w="28575">
            <a:solidFill>
              <a:schemeClr val="accent2"/>
            </a:solidFill>
          </a:ln>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2400" dirty="0">
                <a:solidFill>
                  <a:prstClr val="black"/>
                </a:solidFill>
              </a:rPr>
              <a:t>指導のポイント</a:t>
            </a:r>
          </a:p>
        </p:txBody>
      </p:sp>
      <p:sp>
        <p:nvSpPr>
          <p:cNvPr id="9" name="タイトル 1"/>
          <p:cNvSpPr txBox="1">
            <a:spLocks/>
          </p:cNvSpPr>
          <p:nvPr/>
        </p:nvSpPr>
        <p:spPr>
          <a:xfrm>
            <a:off x="1175067" y="5560996"/>
            <a:ext cx="1244176" cy="442269"/>
          </a:xfrm>
          <a:prstGeom prst="rect">
            <a:avLst/>
          </a:prstGeom>
          <a:ln w="28575">
            <a:solidFill>
              <a:schemeClr val="accent2"/>
            </a:solidFill>
          </a:ln>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2400" dirty="0">
                <a:solidFill>
                  <a:prstClr val="black"/>
                </a:solidFill>
              </a:rPr>
              <a:t>資料</a:t>
            </a:r>
          </a:p>
        </p:txBody>
      </p:sp>
      <p:sp>
        <p:nvSpPr>
          <p:cNvPr id="10" name="テキスト ボックス 9"/>
          <p:cNvSpPr txBox="1"/>
          <p:nvPr/>
        </p:nvSpPr>
        <p:spPr>
          <a:xfrm>
            <a:off x="97277" y="4253162"/>
            <a:ext cx="9046723" cy="1077218"/>
          </a:xfrm>
          <a:prstGeom prst="rect">
            <a:avLst/>
          </a:prstGeom>
          <a:noFill/>
        </p:spPr>
        <p:txBody>
          <a:bodyPr wrap="square" rtlCol="0">
            <a:spAutoFit/>
          </a:bodyPr>
          <a:lstStyle/>
          <a:p>
            <a:r>
              <a:rPr lang="ja-JP" altLang="en-US" sz="1600" dirty="0">
                <a:solidFill>
                  <a:prstClr val="black"/>
                </a:solidFill>
              </a:rPr>
              <a:t>動画教材を通じ、身近な被害事例であることを確認する。このような被害に合わないためにも、知ること、「落ち着いて」対処することを伝えたい。</a:t>
            </a:r>
            <a:endParaRPr lang="en-US" altLang="ja-JP" sz="1600" dirty="0">
              <a:solidFill>
                <a:prstClr val="black"/>
              </a:solidFill>
            </a:endParaRPr>
          </a:p>
          <a:p>
            <a:r>
              <a:rPr lang="ja-JP" altLang="en-US" sz="1600" dirty="0">
                <a:solidFill>
                  <a:prstClr val="black"/>
                </a:solidFill>
              </a:rPr>
              <a:t>また安易にソフトをダウンロード、インストールするのではなく、ソフトやアプリの発信元や機能説明、利用料金、利用規約などを確認する習慣を指導する。</a:t>
            </a:r>
            <a:endParaRPr lang="en-US" altLang="ja-JP" dirty="0">
              <a:solidFill>
                <a:prstClr val="black"/>
              </a:solidFill>
            </a:endParaRPr>
          </a:p>
        </p:txBody>
      </p:sp>
      <p:sp>
        <p:nvSpPr>
          <p:cNvPr id="13" name="テキスト ボックス 12"/>
          <p:cNvSpPr txBox="1"/>
          <p:nvPr/>
        </p:nvSpPr>
        <p:spPr>
          <a:xfrm>
            <a:off x="2593010" y="5455848"/>
            <a:ext cx="6365076" cy="1261884"/>
          </a:xfrm>
          <a:prstGeom prst="rect">
            <a:avLst/>
          </a:prstGeom>
          <a:noFill/>
        </p:spPr>
        <p:txBody>
          <a:bodyPr wrap="none" rtlCol="0">
            <a:spAutoFit/>
          </a:bodyPr>
          <a:lstStyle/>
          <a:p>
            <a:r>
              <a:rPr lang="en-US" altLang="ja-JP" sz="1600" dirty="0">
                <a:solidFill>
                  <a:prstClr val="black"/>
                </a:solidFill>
              </a:rPr>
              <a:t>IPA</a:t>
            </a:r>
            <a:r>
              <a:rPr lang="ja-JP" altLang="en-US" sz="1600" dirty="0">
                <a:solidFill>
                  <a:prstClr val="black"/>
                </a:solidFill>
              </a:rPr>
              <a:t>　安心相談窓口</a:t>
            </a:r>
            <a:endParaRPr lang="en-US" altLang="ja-JP" sz="1600" dirty="0">
              <a:solidFill>
                <a:prstClr val="black"/>
              </a:solidFill>
            </a:endParaRPr>
          </a:p>
          <a:p>
            <a:r>
              <a:rPr lang="en-US" altLang="ja-JP" sz="1400" dirty="0">
                <a:solidFill>
                  <a:prstClr val="black"/>
                </a:solidFill>
              </a:rPr>
              <a:t>https://www.ipa.go.jp/security/anshin/attention/2018/mgdayori20180718.html</a:t>
            </a:r>
          </a:p>
          <a:p>
            <a:r>
              <a:rPr lang="ja-JP" altLang="en-US" sz="1600" dirty="0">
                <a:solidFill>
                  <a:prstClr val="black"/>
                </a:solidFill>
              </a:rPr>
              <a:t>第</a:t>
            </a:r>
            <a:r>
              <a:rPr lang="en-US" altLang="ja-JP" sz="1600" dirty="0">
                <a:solidFill>
                  <a:prstClr val="black"/>
                </a:solidFill>
              </a:rPr>
              <a:t>18-04-379</a:t>
            </a:r>
            <a:r>
              <a:rPr lang="ja-JP" altLang="en-US" sz="1600" dirty="0">
                <a:solidFill>
                  <a:prstClr val="black"/>
                </a:solidFill>
              </a:rPr>
              <a:t>号　</a:t>
            </a:r>
            <a:endParaRPr lang="en-US" altLang="ja-JP" sz="1600" dirty="0">
              <a:solidFill>
                <a:prstClr val="black"/>
              </a:solidFill>
            </a:endParaRPr>
          </a:p>
          <a:p>
            <a:r>
              <a:rPr lang="en-US" altLang="ja-JP" sz="1400" dirty="0">
                <a:solidFill>
                  <a:prstClr val="black"/>
                </a:solidFill>
              </a:rPr>
              <a:t>https://www.ipa.go.jp/security/anshin/attention/2019/mgdayori20190918.html</a:t>
            </a:r>
          </a:p>
          <a:p>
            <a:r>
              <a:rPr lang="ja-JP" altLang="en-US" sz="1600" dirty="0">
                <a:solidFill>
                  <a:prstClr val="black"/>
                </a:solidFill>
              </a:rPr>
              <a:t>第</a:t>
            </a:r>
            <a:r>
              <a:rPr lang="en-US" altLang="ja-JP" sz="1600" dirty="0">
                <a:solidFill>
                  <a:prstClr val="black"/>
                </a:solidFill>
              </a:rPr>
              <a:t>19-06-391</a:t>
            </a:r>
            <a:r>
              <a:rPr lang="ja-JP" altLang="en-US" sz="1600" dirty="0">
                <a:solidFill>
                  <a:prstClr val="black"/>
                </a:solidFill>
              </a:rPr>
              <a:t>号</a:t>
            </a:r>
            <a:endParaRPr lang="en-US" altLang="ja-JP" sz="1600" dirty="0">
              <a:solidFill>
                <a:prstClr val="black"/>
              </a:solidFill>
            </a:endParaRPr>
          </a:p>
        </p:txBody>
      </p:sp>
    </p:spTree>
    <p:extLst>
      <p:ext uri="{BB962C8B-B14F-4D97-AF65-F5344CB8AC3E}">
        <p14:creationId xmlns:p14="http://schemas.microsoft.com/office/powerpoint/2010/main" val="37762651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胸キュン_ラブストーリー_パスワード">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9144000" cy="6858000"/>
          </a:xfrm>
          <a:prstGeom prst="rect">
            <a:avLst/>
          </a:prstGeom>
        </p:spPr>
      </p:pic>
    </p:spTree>
    <p:extLst>
      <p:ext uri="{BB962C8B-B14F-4D97-AF65-F5344CB8AC3E}">
        <p14:creationId xmlns:p14="http://schemas.microsoft.com/office/powerpoint/2010/main" val="1659331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910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sz="half" idx="1"/>
          </p:nvPr>
        </p:nvSpPr>
        <p:spPr>
          <a:xfrm>
            <a:off x="628649" y="1595404"/>
            <a:ext cx="7886701" cy="4351338"/>
          </a:xfrm>
        </p:spPr>
        <p:txBody>
          <a:bodyPr anchor="ctr">
            <a:normAutofit/>
          </a:bodyPr>
          <a:lstStyle/>
          <a:p>
            <a:pPr marL="0" indent="0">
              <a:buNone/>
            </a:pPr>
            <a:r>
              <a:rPr lang="ja-JP" altLang="en-US" sz="5400" b="1" dirty="0">
                <a:solidFill>
                  <a:prstClr val="black"/>
                </a:solidFill>
                <a:latin typeface="メイリオ"/>
                <a:cs typeface="+mj-cs"/>
              </a:rPr>
              <a:t>不正ログインって何？</a:t>
            </a:r>
            <a:endParaRPr lang="en-US" altLang="ja-JP" sz="5400" b="1" dirty="0">
              <a:solidFill>
                <a:prstClr val="black"/>
              </a:solidFill>
              <a:latin typeface="メイリオ"/>
              <a:cs typeface="+mj-cs"/>
            </a:endParaRPr>
          </a:p>
        </p:txBody>
      </p:sp>
      <p:sp>
        <p:nvSpPr>
          <p:cNvPr id="2" name="タイトル 1"/>
          <p:cNvSpPr>
            <a:spLocks noGrp="1"/>
          </p:cNvSpPr>
          <p:nvPr>
            <p:ph type="title"/>
          </p:nvPr>
        </p:nvSpPr>
        <p:spPr>
          <a:xfrm>
            <a:off x="1185582" y="502595"/>
            <a:ext cx="7958418" cy="697099"/>
          </a:xfrm>
        </p:spPr>
        <p:txBody>
          <a:bodyPr/>
          <a:lstStyle/>
          <a:p>
            <a:r>
              <a:rPr kumimoji="1" lang="ja-JP" altLang="en-US" dirty="0"/>
              <a:t>説明できるかな？</a:t>
            </a:r>
          </a:p>
        </p:txBody>
      </p:sp>
      <p:pic>
        <p:nvPicPr>
          <p:cNvPr id="4" name="図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47245" y="4920917"/>
            <a:ext cx="4846497" cy="1599158"/>
          </a:xfrm>
          <a:prstGeom prst="rect">
            <a:avLst/>
          </a:prstGeom>
        </p:spPr>
      </p:pic>
    </p:spTree>
    <p:extLst>
      <p:ext uri="{BB962C8B-B14F-4D97-AF65-F5344CB8AC3E}">
        <p14:creationId xmlns:p14="http://schemas.microsoft.com/office/powerpoint/2010/main" val="21673421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sz="half" idx="1"/>
          </p:nvPr>
        </p:nvSpPr>
        <p:spPr>
          <a:xfrm>
            <a:off x="215152" y="1709530"/>
            <a:ext cx="8928848" cy="3805781"/>
          </a:xfrm>
        </p:spPr>
        <p:txBody>
          <a:bodyPr>
            <a:normAutofit/>
          </a:bodyPr>
          <a:lstStyle/>
          <a:p>
            <a:pPr>
              <a:buFont typeface="Wingdings" panose="05000000000000000000" pitchFamily="2" charset="2"/>
              <a:buChar char="u"/>
            </a:pPr>
            <a:r>
              <a:rPr kumimoji="1" lang="ja-JP" altLang="en-US" dirty="0"/>
              <a:t>インターネットバンキング　不正送金</a:t>
            </a:r>
            <a:endParaRPr kumimoji="1" lang="en-US" altLang="ja-JP" dirty="0"/>
          </a:p>
          <a:p>
            <a:pPr>
              <a:buFont typeface="Wingdings" panose="05000000000000000000" pitchFamily="2" charset="2"/>
              <a:buChar char="u"/>
            </a:pPr>
            <a:r>
              <a:rPr kumimoji="1" lang="ja-JP" altLang="en-US" dirty="0"/>
              <a:t>インターネットショッピング　不正購入</a:t>
            </a:r>
            <a:endParaRPr kumimoji="1" lang="en-US" altLang="ja-JP" dirty="0"/>
          </a:p>
          <a:p>
            <a:pPr>
              <a:buFont typeface="Wingdings" panose="05000000000000000000" pitchFamily="2" charset="2"/>
              <a:buChar char="u"/>
            </a:pPr>
            <a:r>
              <a:rPr lang="ja-JP" altLang="en-US" dirty="0"/>
              <a:t>オンラインゲーム　不正操作</a:t>
            </a:r>
            <a:endParaRPr lang="en-US" altLang="ja-JP" dirty="0"/>
          </a:p>
          <a:p>
            <a:pPr>
              <a:buFont typeface="Wingdings" panose="05000000000000000000" pitchFamily="2" charset="2"/>
              <a:buChar char="u"/>
            </a:pPr>
            <a:r>
              <a:rPr kumimoji="1" lang="en-US" altLang="ja-JP" dirty="0"/>
              <a:t>SNS</a:t>
            </a:r>
            <a:r>
              <a:rPr kumimoji="1" lang="ja-JP" altLang="en-US" dirty="0"/>
              <a:t>　乗っ取り　なりすまし</a:t>
            </a:r>
            <a:endParaRPr kumimoji="1" lang="en-US" altLang="ja-JP" dirty="0"/>
          </a:p>
          <a:p>
            <a:pPr>
              <a:buFont typeface="Wingdings" panose="05000000000000000000" pitchFamily="2" charset="2"/>
              <a:buChar char="u"/>
            </a:pPr>
            <a:r>
              <a:rPr lang="ja-JP" altLang="en-US" dirty="0"/>
              <a:t>データ流出</a:t>
            </a:r>
            <a:endParaRPr kumimoji="1" lang="en-US" altLang="ja-JP" dirty="0"/>
          </a:p>
          <a:p>
            <a:pPr>
              <a:buFont typeface="Wingdings" panose="05000000000000000000" pitchFamily="2" charset="2"/>
              <a:buChar char="u"/>
            </a:pPr>
            <a:endParaRPr kumimoji="1" lang="en-US" altLang="ja-JP" dirty="0"/>
          </a:p>
          <a:p>
            <a:pPr>
              <a:buFont typeface="Wingdings" panose="05000000000000000000" pitchFamily="2" charset="2"/>
              <a:buChar char="u"/>
            </a:pPr>
            <a:endParaRPr kumimoji="1" lang="en-US" altLang="ja-JP" dirty="0"/>
          </a:p>
          <a:p>
            <a:pPr marL="0" indent="0">
              <a:buNone/>
            </a:pPr>
            <a:endParaRPr kumimoji="1" lang="ja-JP" altLang="en-US" dirty="0"/>
          </a:p>
        </p:txBody>
      </p:sp>
      <p:sp>
        <p:nvSpPr>
          <p:cNvPr id="4" name="タイトル 3"/>
          <p:cNvSpPr>
            <a:spLocks noGrp="1"/>
          </p:cNvSpPr>
          <p:nvPr>
            <p:ph type="title"/>
          </p:nvPr>
        </p:nvSpPr>
        <p:spPr/>
        <p:txBody>
          <a:bodyPr/>
          <a:lstStyle/>
          <a:p>
            <a:r>
              <a:rPr kumimoji="1" lang="ja-JP" altLang="en-US" dirty="0"/>
              <a:t>不正ログインとは</a:t>
            </a:r>
          </a:p>
        </p:txBody>
      </p:sp>
      <p:pic>
        <p:nvPicPr>
          <p:cNvPr id="5" name="図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47896" y="4959983"/>
            <a:ext cx="5723283" cy="1722355"/>
          </a:xfrm>
          <a:prstGeom prst="rect">
            <a:avLst/>
          </a:prstGeom>
        </p:spPr>
      </p:pic>
    </p:spTree>
    <p:extLst>
      <p:ext uri="{BB962C8B-B14F-4D97-AF65-F5344CB8AC3E}">
        <p14:creationId xmlns:p14="http://schemas.microsoft.com/office/powerpoint/2010/main" val="39657446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sz="half" idx="1"/>
          </p:nvPr>
        </p:nvSpPr>
        <p:spPr>
          <a:xfrm>
            <a:off x="612023" y="1536191"/>
            <a:ext cx="7886701" cy="4351338"/>
          </a:xfrm>
        </p:spPr>
        <p:txBody>
          <a:bodyPr>
            <a:normAutofit/>
          </a:bodyPr>
          <a:lstStyle/>
          <a:p>
            <a:pPr marL="0" indent="0">
              <a:buNone/>
            </a:pPr>
            <a:r>
              <a:rPr lang="ja-JP" altLang="en-US" sz="4800" dirty="0">
                <a:latin typeface="+mn-ea"/>
              </a:rPr>
              <a:t>利用しているインターネットサービスのアカウント情報（</a:t>
            </a:r>
            <a:r>
              <a:rPr lang="en-US" altLang="ja-JP" sz="4800" dirty="0">
                <a:latin typeface="+mn-ea"/>
              </a:rPr>
              <a:t>ID</a:t>
            </a:r>
            <a:r>
              <a:rPr lang="ja-JP" altLang="en-US" sz="4800" dirty="0" err="1">
                <a:latin typeface="+mn-ea"/>
              </a:rPr>
              <a:t>、</a:t>
            </a:r>
            <a:r>
              <a:rPr lang="ja-JP" altLang="en-US" sz="4800" dirty="0">
                <a:latin typeface="+mn-ea"/>
              </a:rPr>
              <a:t>パスワード）が盗まれる、推測されることから、不正ログインされてしまう。</a:t>
            </a:r>
          </a:p>
          <a:p>
            <a:pPr marL="0" indent="0">
              <a:buNone/>
            </a:pPr>
            <a:endParaRPr lang="ja-JP" altLang="en-US" sz="4800" dirty="0">
              <a:latin typeface="HGP創英角ｺﾞｼｯｸUB" panose="020B0900000000000000" pitchFamily="50" charset="-128"/>
              <a:ea typeface="HGP創英角ｺﾞｼｯｸUB" panose="020B0900000000000000" pitchFamily="50" charset="-128"/>
            </a:endParaRPr>
          </a:p>
        </p:txBody>
      </p:sp>
      <p:sp>
        <p:nvSpPr>
          <p:cNvPr id="3" name="タイトル 2"/>
          <p:cNvSpPr>
            <a:spLocks noGrp="1"/>
          </p:cNvSpPr>
          <p:nvPr>
            <p:ph type="title"/>
          </p:nvPr>
        </p:nvSpPr>
        <p:spPr/>
        <p:txBody>
          <a:bodyPr/>
          <a:lstStyle/>
          <a:p>
            <a:r>
              <a:rPr kumimoji="1" lang="ja-JP" altLang="en-US" dirty="0"/>
              <a:t>なぜおきるのか</a:t>
            </a:r>
          </a:p>
        </p:txBody>
      </p:sp>
      <p:pic>
        <p:nvPicPr>
          <p:cNvPr id="4" name="図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94592" y="5274880"/>
            <a:ext cx="1597155" cy="1225298"/>
          </a:xfrm>
          <a:prstGeom prst="rect">
            <a:avLst/>
          </a:prstGeom>
        </p:spPr>
      </p:pic>
      <p:sp>
        <p:nvSpPr>
          <p:cNvPr id="5" name="角丸四角形吹き出し 4"/>
          <p:cNvSpPr/>
          <p:nvPr/>
        </p:nvSpPr>
        <p:spPr>
          <a:xfrm>
            <a:off x="2742100" y="5097898"/>
            <a:ext cx="3364302" cy="1225298"/>
          </a:xfrm>
          <a:prstGeom prst="wedgeRoundRectCallout">
            <a:avLst>
              <a:gd name="adj1" fmla="val 83055"/>
              <a:gd name="adj2" fmla="val -10227"/>
              <a:gd name="adj3" fmla="val 16667"/>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kumimoji="1" lang="ja-JP" altLang="en-US" sz="2400" b="1" dirty="0">
                <a:solidFill>
                  <a:schemeClr val="bg1"/>
                </a:solidFill>
              </a:rPr>
              <a:t>大事な情報のカギ</a:t>
            </a:r>
            <a:endParaRPr kumimoji="1" lang="en-US" altLang="ja-JP" sz="2400" b="1" dirty="0">
              <a:solidFill>
                <a:schemeClr val="bg1"/>
              </a:solidFill>
            </a:endParaRPr>
          </a:p>
          <a:p>
            <a:pPr algn="ctr"/>
            <a:r>
              <a:rPr kumimoji="1" lang="ja-JP" altLang="en-US" sz="2400" b="1" dirty="0">
                <a:solidFill>
                  <a:schemeClr val="bg1"/>
                </a:solidFill>
              </a:rPr>
              <a:t>が狙われるんだ！</a:t>
            </a:r>
          </a:p>
        </p:txBody>
      </p:sp>
    </p:spTree>
    <p:extLst>
      <p:ext uri="{BB962C8B-B14F-4D97-AF65-F5344CB8AC3E}">
        <p14:creationId xmlns:p14="http://schemas.microsoft.com/office/powerpoint/2010/main" val="4850126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p:cNvPicPr>
            <a:picLocks noGrp="1" noChangeAspect="1"/>
          </p:cNvPicPr>
          <p:nvPr>
            <p:ph sz="half" idx="1"/>
          </p:nvPr>
        </p:nvPicPr>
        <p:blipFill>
          <a:blip r:embed="rId3"/>
          <a:stretch>
            <a:fillRect/>
          </a:stretch>
        </p:blipFill>
        <p:spPr>
          <a:xfrm>
            <a:off x="515145" y="1742383"/>
            <a:ext cx="8205522" cy="4300961"/>
          </a:xfrm>
          <a:prstGeom prst="rect">
            <a:avLst/>
          </a:prstGeom>
        </p:spPr>
      </p:pic>
      <p:sp>
        <p:nvSpPr>
          <p:cNvPr id="3" name="タイトル 2"/>
          <p:cNvSpPr>
            <a:spLocks noGrp="1"/>
          </p:cNvSpPr>
          <p:nvPr>
            <p:ph type="title"/>
          </p:nvPr>
        </p:nvSpPr>
        <p:spPr>
          <a:xfrm>
            <a:off x="1109381" y="457199"/>
            <a:ext cx="9043909" cy="697099"/>
          </a:xfrm>
        </p:spPr>
        <p:txBody>
          <a:bodyPr/>
          <a:lstStyle/>
          <a:p>
            <a:r>
              <a:rPr kumimoji="1" lang="en-US" altLang="ja-JP" sz="3600" dirty="0"/>
              <a:t>ID</a:t>
            </a:r>
            <a:r>
              <a:rPr kumimoji="1" lang="ja-JP" altLang="en-US" sz="3600" dirty="0"/>
              <a:t>とパスワードを推測されると・・・</a:t>
            </a:r>
          </a:p>
        </p:txBody>
      </p:sp>
      <p:sp>
        <p:nvSpPr>
          <p:cNvPr id="2" name="正方形/長方形 1"/>
          <p:cNvSpPr/>
          <p:nvPr/>
        </p:nvSpPr>
        <p:spPr>
          <a:xfrm>
            <a:off x="4029964" y="6257836"/>
            <a:ext cx="5777962" cy="600164"/>
          </a:xfrm>
          <a:prstGeom prst="rect">
            <a:avLst/>
          </a:prstGeom>
        </p:spPr>
        <p:txBody>
          <a:bodyPr wrap="square">
            <a:spAutoFit/>
          </a:bodyPr>
          <a:lstStyle/>
          <a:p>
            <a:r>
              <a:rPr lang="en-US" altLang="ja-JP" sz="1100" dirty="0"/>
              <a:t>(</a:t>
            </a:r>
            <a:r>
              <a:rPr lang="ja-JP" altLang="en-US" sz="1100" dirty="0"/>
              <a:t>画像引用</a:t>
            </a:r>
            <a:r>
              <a:rPr lang="en-US" altLang="ja-JP" sz="1100" dirty="0"/>
              <a:t>)</a:t>
            </a:r>
            <a:r>
              <a:rPr lang="ja-JP" altLang="en-US" sz="1100" dirty="0"/>
              <a:t>  </a:t>
            </a:r>
            <a:r>
              <a:rPr lang="en-US" altLang="ja-JP" sz="1100" dirty="0"/>
              <a:t>IPA</a:t>
            </a:r>
            <a:r>
              <a:rPr lang="ja-JP" altLang="en-US" sz="1100" dirty="0"/>
              <a:t>「情報セキュリティ</a:t>
            </a:r>
            <a:r>
              <a:rPr lang="en-US" altLang="ja-JP" sz="1100" dirty="0"/>
              <a:t>10</a:t>
            </a:r>
            <a:r>
              <a:rPr lang="ja-JP" altLang="en-US" sz="1100" dirty="0"/>
              <a:t>大脅威 </a:t>
            </a:r>
            <a:r>
              <a:rPr lang="en-US" altLang="ja-JP" sz="1100" dirty="0"/>
              <a:t>2019</a:t>
            </a:r>
            <a:r>
              <a:rPr lang="ja-JP" altLang="en-US" sz="1100" dirty="0"/>
              <a:t>」</a:t>
            </a:r>
            <a:endParaRPr lang="en-US" altLang="ja-JP" sz="1100" dirty="0"/>
          </a:p>
          <a:p>
            <a:r>
              <a:rPr lang="ja-JP" altLang="en-US" sz="1100" dirty="0"/>
              <a:t>第</a:t>
            </a:r>
            <a:r>
              <a:rPr lang="en-US" altLang="ja-JP" sz="1100" dirty="0"/>
              <a:t>8</a:t>
            </a:r>
            <a:r>
              <a:rPr lang="ja-JP" altLang="en-US" sz="1100" dirty="0"/>
              <a:t>位　インターネットサービスへの不正ログイン</a:t>
            </a:r>
          </a:p>
          <a:p>
            <a:r>
              <a:rPr lang="en-US" altLang="ja-JP" sz="1100" dirty="0"/>
              <a:t>https://www.ipa.go.jp/security/10threats/2019/index.html</a:t>
            </a:r>
            <a:r>
              <a:rPr lang="ja-JP" altLang="en-US" sz="1100" dirty="0"/>
              <a:t> </a:t>
            </a:r>
            <a:r>
              <a:rPr lang="en-US" altLang="ja-JP" sz="1100" dirty="0"/>
              <a:t>(</a:t>
            </a:r>
            <a:r>
              <a:rPr lang="ja-JP" altLang="en-US" sz="1100" dirty="0"/>
              <a:t>公開 </a:t>
            </a:r>
            <a:r>
              <a:rPr lang="en-US" altLang="ja-JP" sz="1100" dirty="0"/>
              <a:t>2019</a:t>
            </a:r>
            <a:r>
              <a:rPr lang="ja-JP" altLang="en-US" sz="1100" dirty="0"/>
              <a:t>年</a:t>
            </a:r>
            <a:r>
              <a:rPr lang="en-US" altLang="ja-JP" sz="1100" dirty="0"/>
              <a:t>8</a:t>
            </a:r>
            <a:r>
              <a:rPr lang="ja-JP" altLang="en-US" sz="1100" dirty="0"/>
              <a:t>月</a:t>
            </a:r>
            <a:r>
              <a:rPr lang="en-US" altLang="ja-JP" sz="1100" dirty="0"/>
              <a:t>7</a:t>
            </a:r>
            <a:r>
              <a:rPr lang="ja-JP" altLang="en-US" sz="1100" dirty="0"/>
              <a:t>日</a:t>
            </a:r>
            <a:r>
              <a:rPr lang="en-US" altLang="ja-JP" sz="1100" dirty="0"/>
              <a:t>)</a:t>
            </a:r>
            <a:endParaRPr lang="ja-JP" altLang="en-US" sz="1100" dirty="0"/>
          </a:p>
        </p:txBody>
      </p:sp>
    </p:spTree>
    <p:extLst>
      <p:ext uri="{BB962C8B-B14F-4D97-AF65-F5344CB8AC3E}">
        <p14:creationId xmlns:p14="http://schemas.microsoft.com/office/powerpoint/2010/main" val="4236818316"/>
      </p:ext>
    </p:extLst>
  </p:cSld>
  <p:clrMapOvr>
    <a:masterClrMapping/>
  </p:clrMapOvr>
</p:sld>
</file>

<file path=ppt/theme/theme1.xml><?xml version="1.0" encoding="utf-8"?>
<a:theme xmlns:a="http://schemas.openxmlformats.org/drawingml/2006/main" name="2_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ユーザー定義 1">
      <a:majorFont>
        <a:latin typeface="Segoe UI"/>
        <a:ea typeface="メイリオ"/>
        <a:cs typeface=""/>
      </a:majorFont>
      <a:minorFont>
        <a:latin typeface="Segoe UI"/>
        <a:ea typeface="メイリオ"/>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3728</Words>
  <Application>Microsoft Office PowerPoint</Application>
  <PresentationFormat>画面に合わせる (4:3)</PresentationFormat>
  <Paragraphs>296</Paragraphs>
  <Slides>18</Slides>
  <Notes>18</Notes>
  <HiddenSlides>1</HiddenSlides>
  <MMClips>1</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18</vt:i4>
      </vt:variant>
    </vt:vector>
  </HeadingPairs>
  <TitlesOfParts>
    <vt:vector size="27" baseType="lpstr">
      <vt:lpstr>HGP創英角ｺﾞｼｯｸUB</vt:lpstr>
      <vt:lpstr>HGP創英角ｺﾞｼｯｸUB</vt:lpstr>
      <vt:lpstr>UD デジタル 教科書体 N-B</vt:lpstr>
      <vt:lpstr>メイリオ</vt:lpstr>
      <vt:lpstr>Arial</vt:lpstr>
      <vt:lpstr>Calibri</vt:lpstr>
      <vt:lpstr>Segoe UI</vt:lpstr>
      <vt:lpstr>Wingdings</vt:lpstr>
      <vt:lpstr>2_Office テーマ</vt:lpstr>
      <vt:lpstr>PowerPoint プレゼンテーション</vt:lpstr>
      <vt:lpstr>安全教室指導用教材利用規約</vt:lpstr>
      <vt:lpstr>知っておきたい 情報セキュリティ 【11】 「私ではない私がいる」 多発する不正ログインについて</vt:lpstr>
      <vt:lpstr>本教材の使用方法　知っておきたい情報セキュリティ【11】保護者・一般</vt:lpstr>
      <vt:lpstr>PowerPoint プレゼンテーション</vt:lpstr>
      <vt:lpstr>説明できるかな？</vt:lpstr>
      <vt:lpstr>不正ログインとは</vt:lpstr>
      <vt:lpstr>なぜおきるのか</vt:lpstr>
      <vt:lpstr>IDとパスワードを推測されると・・・</vt:lpstr>
      <vt:lpstr>動画を見てみましょう</vt:lpstr>
      <vt:lpstr>セキュリテイ意識</vt:lpstr>
      <vt:lpstr>続きをみてみましょう。</vt:lpstr>
      <vt:lpstr>良くないパスワード</vt:lpstr>
      <vt:lpstr>PowerPoint プレゼンテーション</vt:lpstr>
      <vt:lpstr> 被害にあわないために</vt:lpstr>
      <vt:lpstr>被害にあったら</vt:lpstr>
      <vt:lpstr>不正アクセス禁止法</vt:lpstr>
      <vt:lpstr>まとめ</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2019-09-18T06:29:02Z</dcterms:created>
  <dcterms:modified xsi:type="dcterms:W3CDTF">2023-05-22T02:32:16Z</dcterms:modified>
</cp:coreProperties>
</file>