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85" r:id="rId1"/>
  </p:sldMasterIdLst>
  <p:notesMasterIdLst>
    <p:notesMasterId r:id="rId29"/>
  </p:notesMasterIdLst>
  <p:handoutMasterIdLst>
    <p:handoutMasterId r:id="rId30"/>
  </p:handoutMasterIdLst>
  <p:sldIdLst>
    <p:sldId id="855" r:id="rId2"/>
    <p:sldId id="756" r:id="rId3"/>
    <p:sldId id="854" r:id="rId4"/>
    <p:sldId id="772" r:id="rId5"/>
    <p:sldId id="823" r:id="rId6"/>
    <p:sldId id="825" r:id="rId7"/>
    <p:sldId id="826" r:id="rId8"/>
    <p:sldId id="845" r:id="rId9"/>
    <p:sldId id="828" r:id="rId10"/>
    <p:sldId id="829" r:id="rId11"/>
    <p:sldId id="847" r:id="rId12"/>
    <p:sldId id="831" r:id="rId13"/>
    <p:sldId id="846" r:id="rId14"/>
    <p:sldId id="833" r:id="rId15"/>
    <p:sldId id="848" r:id="rId16"/>
    <p:sldId id="834" r:id="rId17"/>
    <p:sldId id="836" r:id="rId18"/>
    <p:sldId id="835" r:id="rId19"/>
    <p:sldId id="838" r:id="rId20"/>
    <p:sldId id="837" r:id="rId21"/>
    <p:sldId id="839" r:id="rId22"/>
    <p:sldId id="841" r:id="rId23"/>
    <p:sldId id="840" r:id="rId24"/>
    <p:sldId id="852" r:id="rId25"/>
    <p:sldId id="850" r:id="rId26"/>
    <p:sldId id="843" r:id="rId27"/>
    <p:sldId id="851" r:id="rId28"/>
  </p:sldIdLst>
  <p:sldSz cx="9144000" cy="6858000" type="screen4x3"/>
  <p:notesSz cx="7053263" cy="10180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99CC"/>
    <a:srgbClr val="D62475"/>
    <a:srgbClr val="F6281E"/>
    <a:srgbClr val="FFFFCC"/>
    <a:srgbClr val="F60052"/>
    <a:srgbClr val="FBD1AF"/>
    <a:srgbClr val="FFF2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95" autoAdjust="0"/>
    <p:restoredTop sz="77247" autoAdjust="0"/>
  </p:normalViewPr>
  <p:slideViewPr>
    <p:cSldViewPr snapToGrid="0">
      <p:cViewPr varScale="1">
        <p:scale>
          <a:sx n="62" d="100"/>
          <a:sy n="62" d="100"/>
        </p:scale>
        <p:origin x="1128" y="60"/>
      </p:cViewPr>
      <p:guideLst>
        <p:guide orient="horz" pos="2160"/>
        <p:guide pos="2880"/>
      </p:guideLst>
    </p:cSldViewPr>
  </p:slideViewPr>
  <p:notesTextViewPr>
    <p:cViewPr>
      <p:scale>
        <a:sx n="3" d="2"/>
        <a:sy n="3" d="2"/>
      </p:scale>
      <p:origin x="0" y="0"/>
    </p:cViewPr>
  </p:notesTextViewPr>
  <p:sorterViewPr>
    <p:cViewPr>
      <p:scale>
        <a:sx n="150" d="100"/>
        <a:sy n="150" d="100"/>
      </p:scale>
      <p:origin x="0" y="-13507"/>
    </p:cViewPr>
  </p:sorterViewPr>
  <p:notesViewPr>
    <p:cSldViewPr snapToGrid="0">
      <p:cViewPr varScale="1">
        <p:scale>
          <a:sx n="61" d="100"/>
          <a:sy n="61" d="100"/>
        </p:scale>
        <p:origin x="3206"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3055702" cy="509762"/>
          </a:xfrm>
          <a:prstGeom prst="rect">
            <a:avLst/>
          </a:prstGeom>
        </p:spPr>
        <p:txBody>
          <a:bodyPr vert="horz" lIns="93982" tIns="46991" rIns="93982" bIns="46991"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95918" y="1"/>
            <a:ext cx="3055701" cy="509762"/>
          </a:xfrm>
          <a:prstGeom prst="rect">
            <a:avLst/>
          </a:prstGeom>
        </p:spPr>
        <p:txBody>
          <a:bodyPr vert="horz" lIns="93982" tIns="46991" rIns="93982" bIns="46991" rtlCol="0"/>
          <a:lstStyle>
            <a:lvl1pPr algn="r">
              <a:defRPr sz="1200"/>
            </a:lvl1pPr>
          </a:lstStyle>
          <a:p>
            <a:endParaRPr kumimoji="1" lang="ja-JP" altLang="en-US"/>
          </a:p>
        </p:txBody>
      </p:sp>
      <p:sp>
        <p:nvSpPr>
          <p:cNvPr id="4" name="フッター プレースホルダー 3"/>
          <p:cNvSpPr>
            <a:spLocks noGrp="1"/>
          </p:cNvSpPr>
          <p:nvPr>
            <p:ph type="ftr" sz="quarter" idx="2"/>
          </p:nvPr>
        </p:nvSpPr>
        <p:spPr>
          <a:xfrm>
            <a:off x="1" y="9670876"/>
            <a:ext cx="3055702" cy="509762"/>
          </a:xfrm>
          <a:prstGeom prst="rect">
            <a:avLst/>
          </a:prstGeom>
        </p:spPr>
        <p:txBody>
          <a:bodyPr vert="horz" lIns="93982" tIns="46991" rIns="93982" bIns="46991" rtlCol="0" anchor="b"/>
          <a:lstStyle>
            <a:lvl1pPr algn="l">
              <a:defRPr sz="1200"/>
            </a:lvl1pPr>
          </a:lstStyle>
          <a:p>
            <a:r>
              <a:rPr kumimoji="1" lang="en-US" altLang="ja-JP"/>
              <a:t>Copyright (C) 2009-2017 Edu-net Co., Ltd.  All Rights Reserved. </a:t>
            </a:r>
            <a:endParaRPr kumimoji="1" lang="ja-JP" altLang="en-US"/>
          </a:p>
        </p:txBody>
      </p:sp>
      <p:sp>
        <p:nvSpPr>
          <p:cNvPr id="5" name="スライド番号プレースホルダー 4"/>
          <p:cNvSpPr>
            <a:spLocks noGrp="1"/>
          </p:cNvSpPr>
          <p:nvPr>
            <p:ph type="sldNum" sz="quarter" idx="3"/>
          </p:nvPr>
        </p:nvSpPr>
        <p:spPr>
          <a:xfrm>
            <a:off x="3995918" y="9670876"/>
            <a:ext cx="3055701" cy="509762"/>
          </a:xfrm>
          <a:prstGeom prst="rect">
            <a:avLst/>
          </a:prstGeom>
        </p:spPr>
        <p:txBody>
          <a:bodyPr vert="horz" lIns="93982" tIns="46991" rIns="93982" bIns="46991" rtlCol="0" anchor="b"/>
          <a:lstStyle>
            <a:lvl1pPr algn="r">
              <a:defRPr sz="1200"/>
            </a:lvl1pPr>
          </a:lstStyle>
          <a:p>
            <a:fld id="{5951B48D-9D36-4DF8-897D-043405FC11B0}" type="slidenum">
              <a:rPr kumimoji="1" lang="ja-JP" altLang="en-US" smtClean="0"/>
              <a:t>‹#›</a:t>
            </a:fld>
            <a:endParaRPr kumimoji="1" lang="ja-JP" altLang="en-US"/>
          </a:p>
        </p:txBody>
      </p:sp>
    </p:spTree>
    <p:extLst>
      <p:ext uri="{BB962C8B-B14F-4D97-AF65-F5344CB8AC3E}">
        <p14:creationId xmlns:p14="http://schemas.microsoft.com/office/powerpoint/2010/main" val="916882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56414" cy="510800"/>
          </a:xfrm>
          <a:prstGeom prst="rect">
            <a:avLst/>
          </a:prstGeom>
        </p:spPr>
        <p:txBody>
          <a:bodyPr vert="horz" lIns="93982" tIns="46991" rIns="93982" bIns="46991"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995218" y="0"/>
            <a:ext cx="3056414" cy="510800"/>
          </a:xfrm>
          <a:prstGeom prst="rect">
            <a:avLst/>
          </a:prstGeom>
        </p:spPr>
        <p:txBody>
          <a:bodyPr vert="horz" lIns="93982" tIns="46991" rIns="93982" bIns="46991" rtlCol="0"/>
          <a:lstStyle>
            <a:lvl1pPr algn="r">
              <a:defRPr sz="1200"/>
            </a:lvl1pPr>
          </a:lstStyle>
          <a:p>
            <a:endParaRPr kumimoji="1" lang="ja-JP" altLang="en-US" dirty="0"/>
          </a:p>
        </p:txBody>
      </p:sp>
      <p:sp>
        <p:nvSpPr>
          <p:cNvPr id="4" name="スライド イメージ プレースホルダー 3"/>
          <p:cNvSpPr>
            <a:spLocks noGrp="1" noRot="1" noChangeAspect="1"/>
          </p:cNvSpPr>
          <p:nvPr>
            <p:ph type="sldImg" idx="2"/>
          </p:nvPr>
        </p:nvSpPr>
        <p:spPr>
          <a:xfrm>
            <a:off x="1236663" y="1273175"/>
            <a:ext cx="4579937" cy="3435350"/>
          </a:xfrm>
          <a:prstGeom prst="rect">
            <a:avLst/>
          </a:prstGeom>
          <a:noFill/>
          <a:ln w="12700">
            <a:solidFill>
              <a:prstClr val="black"/>
            </a:solidFill>
          </a:ln>
        </p:spPr>
        <p:txBody>
          <a:bodyPr vert="horz" lIns="93982" tIns="46991" rIns="93982" bIns="46991" rtlCol="0" anchor="ctr"/>
          <a:lstStyle/>
          <a:p>
            <a:endParaRPr lang="ja-JP" altLang="en-US" dirty="0"/>
          </a:p>
        </p:txBody>
      </p:sp>
      <p:sp>
        <p:nvSpPr>
          <p:cNvPr id="5" name="ノート プレースホルダー 4"/>
          <p:cNvSpPr>
            <a:spLocks noGrp="1"/>
          </p:cNvSpPr>
          <p:nvPr>
            <p:ph type="body" sz="quarter" idx="3"/>
          </p:nvPr>
        </p:nvSpPr>
        <p:spPr>
          <a:xfrm>
            <a:off x="705327" y="4899432"/>
            <a:ext cx="5642610" cy="4008626"/>
          </a:xfrm>
          <a:prstGeom prst="rect">
            <a:avLst/>
          </a:prstGeom>
        </p:spPr>
        <p:txBody>
          <a:bodyPr vert="horz" lIns="93982" tIns="46991" rIns="93982" bIns="4699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217913432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当教材</a:t>
            </a:r>
            <a:r>
              <a:rPr kumimoji="1" lang="ja-JP" altLang="en-US" dirty="0"/>
              <a:t>について</a:t>
            </a:r>
          </a:p>
          <a:p>
            <a:r>
              <a:rPr kumimoji="1" lang="ja-JP" altLang="en-US" dirty="0"/>
              <a:t>スライド教材のノートには以下の内容が記載されております。</a:t>
            </a:r>
          </a:p>
          <a:p>
            <a:r>
              <a:rPr kumimoji="1" lang="ja-JP" altLang="en-US" dirty="0"/>
              <a:t>・</a:t>
            </a:r>
            <a:r>
              <a:rPr kumimoji="1" lang="en-US" altLang="ja-JP" dirty="0"/>
              <a:t>【</a:t>
            </a:r>
            <a:r>
              <a:rPr kumimoji="1" lang="ja-JP" altLang="en-US" dirty="0"/>
              <a:t>導入時のポイント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・・・導入時、またそのスライドでかならずふれるべきこと</a:t>
            </a:r>
          </a:p>
          <a:p>
            <a:r>
              <a:rPr kumimoji="1" lang="ja-JP" altLang="en-US" dirty="0"/>
              <a:t>・</a:t>
            </a:r>
            <a:r>
              <a:rPr kumimoji="1" lang="en-US" altLang="ja-JP" dirty="0"/>
              <a:t>【</a:t>
            </a:r>
            <a:r>
              <a:rPr kumimoji="1" lang="ja-JP" altLang="en-US" dirty="0"/>
              <a:t>進行のポイント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・・・進行時、またそのスライドでかならずふれるべきこと</a:t>
            </a:r>
          </a:p>
          <a:p>
            <a:r>
              <a:rPr kumimoji="1" lang="ja-JP" altLang="en-US" dirty="0"/>
              <a:t>・</a:t>
            </a:r>
            <a:r>
              <a:rPr kumimoji="1" lang="en-US" altLang="ja-JP" dirty="0"/>
              <a:t>《</a:t>
            </a:r>
            <a:r>
              <a:rPr kumimoji="1" lang="ja-JP" altLang="en-US" dirty="0"/>
              <a:t>講師のセリフ例</a:t>
            </a:r>
            <a:r>
              <a:rPr kumimoji="1" lang="en-US" altLang="ja-JP" dirty="0"/>
              <a:t>》</a:t>
            </a:r>
            <a:r>
              <a:rPr kumimoji="1" lang="ja-JP" altLang="en-US" dirty="0"/>
              <a:t>・・・ポイントを踏まえて話す内容</a:t>
            </a:r>
          </a:p>
          <a:p>
            <a:r>
              <a:rPr kumimoji="1" lang="ja-JP" altLang="en-US" dirty="0"/>
              <a:t>・</a:t>
            </a:r>
            <a:r>
              <a:rPr kumimoji="1" lang="en-US" altLang="ja-JP" dirty="0"/>
              <a:t>&lt;</a:t>
            </a:r>
            <a:r>
              <a:rPr kumimoji="1" lang="ja-JP" altLang="en-US" dirty="0"/>
              <a:t>問いかけ</a:t>
            </a:r>
            <a:r>
              <a:rPr kumimoji="1" lang="en-US" altLang="ja-JP" dirty="0"/>
              <a:t>&gt;</a:t>
            </a:r>
            <a:r>
              <a:rPr kumimoji="1" lang="ja-JP" altLang="en-US" dirty="0"/>
              <a:t>・・・児童に問いかける場面</a:t>
            </a:r>
          </a:p>
          <a:p>
            <a:r>
              <a:rPr kumimoji="1" lang="ja-JP" altLang="en-US" dirty="0"/>
              <a:t>・</a:t>
            </a:r>
            <a:r>
              <a:rPr kumimoji="1" lang="en-US" altLang="ja-JP" dirty="0"/>
              <a:t>&lt;</a:t>
            </a:r>
            <a:r>
              <a:rPr kumimoji="1" lang="ja-JP" altLang="en-US" dirty="0"/>
              <a:t>クリック</a:t>
            </a:r>
            <a:r>
              <a:rPr kumimoji="1" lang="en-US" altLang="ja-JP" dirty="0"/>
              <a:t>&gt;</a:t>
            </a:r>
            <a:r>
              <a:rPr kumimoji="1" lang="ja-JP" altLang="en-US" dirty="0"/>
              <a:t>・・・アニメーション設定されたスライドを動かすときにクリックする。</a:t>
            </a:r>
          </a:p>
          <a:p>
            <a:r>
              <a:rPr kumimoji="1" lang="en-US" altLang="ja-JP" dirty="0"/>
              <a:t>※</a:t>
            </a:r>
            <a:r>
              <a:rPr kumimoji="1" lang="ja-JP" altLang="en-US" dirty="0"/>
              <a:t>ポイントさえ押さえていれば、話し方、問いかけの場面などは、講師の判断で変化させてかまいません。</a:t>
            </a:r>
          </a:p>
          <a:p>
            <a:endParaRPr kumimoji="1" lang="ja-JP" altLang="en-US" dirty="0"/>
          </a:p>
          <a:p>
            <a:r>
              <a:rPr kumimoji="1" lang="en-US" altLang="ja-JP" dirty="0"/>
              <a:t>【</a:t>
            </a:r>
            <a:r>
              <a:rPr kumimoji="1" lang="ja-JP" altLang="en-US" dirty="0"/>
              <a:t>ポイント</a:t>
            </a:r>
            <a:r>
              <a:rPr kumimoji="1" lang="en-US" altLang="ja-JP" dirty="0"/>
              <a:t>】</a:t>
            </a:r>
          </a:p>
          <a:p>
            <a:r>
              <a:rPr kumimoji="1" lang="ja-JP" altLang="en-US" dirty="0"/>
              <a:t>・自己紹介</a:t>
            </a:r>
          </a:p>
          <a:p>
            <a:r>
              <a:rPr kumimoji="1" lang="ja-JP" altLang="en-US" dirty="0"/>
              <a:t>・今日の講座の内容</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はじめまして。</a:t>
            </a:r>
          </a:p>
          <a:p>
            <a:r>
              <a:rPr kumimoji="1" lang="ja-JP" altLang="en-US" dirty="0"/>
              <a:t>私は</a:t>
            </a:r>
            <a:r>
              <a:rPr kumimoji="1" lang="en-US" altLang="ja-JP" dirty="0"/>
              <a:t>IPA</a:t>
            </a:r>
            <a:r>
              <a:rPr kumimoji="1" lang="ja-JP" altLang="en-US" dirty="0"/>
              <a:t>インターネット安全教室の講師を務めます</a:t>
            </a:r>
          </a:p>
          <a:p>
            <a:r>
              <a:rPr kumimoji="1" lang="ja-JP" altLang="en-US" dirty="0"/>
              <a:t>△△△の○○です。</a:t>
            </a:r>
          </a:p>
          <a:p>
            <a:endParaRPr kumimoji="1" lang="ja-JP" altLang="en-US" dirty="0"/>
          </a:p>
          <a:p>
            <a:r>
              <a:rPr kumimoji="1" lang="ja-JP" altLang="en-US" dirty="0"/>
              <a:t>今日はネットリテラシー、情報モラル、情報セキュリティについて、</a:t>
            </a:r>
          </a:p>
          <a:p>
            <a:r>
              <a:rPr kumimoji="1" lang="ja-JP" altLang="en-US" dirty="0"/>
              <a:t>共に学び、考える、インターネット安全教室を行います。</a:t>
            </a:r>
          </a:p>
          <a:p>
            <a:endParaRPr kumimoji="1" lang="ja-JP" altLang="en-US" dirty="0"/>
          </a:p>
          <a:p>
            <a:r>
              <a:rPr kumimoji="1" lang="ja-JP" altLang="en-US" dirty="0"/>
              <a:t>今日、ここに集まった仲間と一緒に「考える」、そんな教室にしたいと思います。</a:t>
            </a:r>
          </a:p>
          <a:p>
            <a:r>
              <a:rPr kumimoji="1" lang="ja-JP" altLang="en-US" dirty="0"/>
              <a:t>よろしくお願いします。</a:t>
            </a:r>
          </a:p>
          <a:p>
            <a:endParaRPr kumimoji="1" lang="ja-JP" altLang="en-US" dirty="0"/>
          </a:p>
        </p:txBody>
      </p:sp>
    </p:spTree>
    <p:extLst>
      <p:ext uri="{BB962C8B-B14F-4D97-AF65-F5344CB8AC3E}">
        <p14:creationId xmlns:p14="http://schemas.microsoft.com/office/powerpoint/2010/main" val="308919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説明できるかな？インターネット認証</a:t>
            </a:r>
            <a:endParaRPr kumimoji="1" lang="en-US" altLang="ja-JP" dirty="0"/>
          </a:p>
          <a:p>
            <a:r>
              <a:rPr kumimoji="1" lang="ja-JP" altLang="en-US" dirty="0"/>
              <a:t>日ごろ何気なく耳にする、知ってるつもりワード「認証」、説明できるかを問う。</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さて、次がおなじみの「認証」です。ん？こんな言葉あまり聞いたことないよ？</a:t>
            </a:r>
            <a:endParaRPr kumimoji="1" lang="en-US" altLang="ja-JP" dirty="0"/>
          </a:p>
          <a:p>
            <a:r>
              <a:rPr kumimoji="1" lang="ja-JP" altLang="en-US" dirty="0"/>
              <a:t>という人が多いかもしれませんね。冒頭のポスターでふれた「パスワード」も認証のひとつです。</a:t>
            </a:r>
            <a:endParaRPr kumimoji="1" lang="en-US" altLang="ja-JP" dirty="0"/>
          </a:p>
          <a:p>
            <a:r>
              <a:rPr kumimoji="1" lang="ja-JP" altLang="en-US" dirty="0"/>
              <a:t>さてこの認証とはなんでしょう？これもお隣の人と話してみてください。</a:t>
            </a:r>
          </a:p>
        </p:txBody>
      </p:sp>
    </p:spTree>
    <p:extLst>
      <p:ext uri="{BB962C8B-B14F-4D97-AF65-F5344CB8AC3E}">
        <p14:creationId xmlns:p14="http://schemas.microsoft.com/office/powerpoint/2010/main" val="3362791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説明できるかな？認証</a:t>
            </a:r>
          </a:p>
          <a:p>
            <a:r>
              <a:rPr kumimoji="1" lang="ja-JP" altLang="en-US" dirty="0"/>
              <a:t>日ごろ何気なく耳にする、知ってるつもりワード、「認証」の説明。</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どうでしたか？認証とは「本当にその人かな」を確認するために</a:t>
            </a:r>
            <a:endParaRPr kumimoji="1" lang="en-US" altLang="ja-JP" dirty="0"/>
          </a:p>
          <a:p>
            <a:r>
              <a:rPr kumimoji="1" lang="en-US" altLang="ja-JP" dirty="0"/>
              <a:t>ID</a:t>
            </a:r>
            <a:r>
              <a:rPr kumimoji="1" lang="ja-JP" altLang="en-US" dirty="0"/>
              <a:t>とセットで確認する手法です。</a:t>
            </a:r>
            <a:endParaRPr kumimoji="1" lang="en-US" altLang="ja-JP" dirty="0"/>
          </a:p>
          <a:p>
            <a:endParaRPr kumimoji="1" lang="en-US" altLang="ja-JP" dirty="0"/>
          </a:p>
          <a:p>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その</a:t>
            </a:r>
            <a:r>
              <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rPr>
              <a:t>ID</a:t>
            </a: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が本人のものであることを確認する手段として、当初同時に登録したパスワードを合わせて認証する方法が一般的です。</a:t>
            </a:r>
            <a:endPar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endParaRPr>
          </a:p>
          <a:p>
            <a:r>
              <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rPr>
              <a:t>ID</a:t>
            </a: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もパスワードもそれぞれ「自分であること」を示すために必要なものであり、他の人に知られてはいけません。</a:t>
            </a:r>
          </a:p>
          <a:p>
            <a:endParaRPr kumimoji="1" lang="ja-JP" altLang="en-US" dirty="0"/>
          </a:p>
        </p:txBody>
      </p:sp>
    </p:spTree>
    <p:extLst>
      <p:ext uri="{BB962C8B-B14F-4D97-AF65-F5344CB8AC3E}">
        <p14:creationId xmlns:p14="http://schemas.microsoft.com/office/powerpoint/2010/main" val="671686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ID</a:t>
            </a:r>
            <a:r>
              <a:rPr kumimoji="1" lang="ja-JP" altLang="en-US" dirty="0"/>
              <a:t>、パスワードの作成経験を尋ねる。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では、みなさんは自分自身でアカウントをとり、</a:t>
            </a:r>
            <a:r>
              <a:rPr kumimoji="1" lang="en-US" altLang="ja-JP" dirty="0"/>
              <a:t>ID</a:t>
            </a:r>
            <a:r>
              <a:rPr kumimoji="1" lang="ja-JP" altLang="en-US" dirty="0" err="1"/>
              <a:t>、</a:t>
            </a:r>
            <a:r>
              <a:rPr kumimoji="1" lang="ja-JP" altLang="en-US" dirty="0"/>
              <a:t>パスワードを作成、発行したことはありますか？</a:t>
            </a:r>
            <a:endParaRPr kumimoji="1" lang="en-US" altLang="ja-JP" dirty="0"/>
          </a:p>
          <a:p>
            <a:endParaRPr kumimoji="1" lang="en-US" altLang="ja-JP" dirty="0"/>
          </a:p>
          <a:p>
            <a:r>
              <a:rPr kumimoji="1" lang="ja-JP" altLang="en-US" dirty="0"/>
              <a:t>あ、間違ってもここで「あるよー！</a:t>
            </a:r>
            <a:r>
              <a:rPr kumimoji="1" lang="en-US" altLang="ja-JP" dirty="0"/>
              <a:t>ID</a:t>
            </a:r>
            <a:r>
              <a:rPr kumimoji="1" lang="ja-JP" altLang="en-US" dirty="0"/>
              <a:t>は○○でパスワードは△△だよ！」なんて発表はしないでくださいね。</a:t>
            </a:r>
            <a:endParaRPr kumimoji="1" lang="en-US" altLang="ja-JP" dirty="0"/>
          </a:p>
          <a:p>
            <a:r>
              <a:rPr kumimoji="1" lang="ja-JP" altLang="en-US" dirty="0"/>
              <a:t>どうぞ心の中で答えてください。</a:t>
            </a:r>
            <a:endParaRPr kumimoji="1" lang="en-US" altLang="ja-JP" dirty="0"/>
          </a:p>
        </p:txBody>
      </p:sp>
    </p:spTree>
    <p:extLst>
      <p:ext uri="{BB962C8B-B14F-4D97-AF65-F5344CB8AC3E}">
        <p14:creationId xmlns:p14="http://schemas.microsoft.com/office/powerpoint/2010/main" val="1141417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ID</a:t>
            </a:r>
            <a:r>
              <a:rPr kumimoji="1" lang="ja-JP" altLang="en-US" dirty="0" err="1"/>
              <a:t>、</a:t>
            </a:r>
            <a:r>
              <a:rPr kumimoji="1" lang="ja-JP" altLang="en-US" dirty="0"/>
              <a:t>パスワードの重要性</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あなたのパスワードは常にねらわれている、と思ってください。</a:t>
            </a:r>
            <a:endParaRPr kumimoji="1" lang="en-US" altLang="ja-JP" dirty="0"/>
          </a:p>
          <a:p>
            <a:endParaRPr kumimoji="1" lang="en-US" altLang="ja-JP" dirty="0"/>
          </a:p>
          <a:p>
            <a:r>
              <a:rPr kumimoji="1" lang="ja-JP" altLang="en-US" dirty="0"/>
              <a:t>後ろから覗き見られる。手あたり次第に</a:t>
            </a:r>
            <a:r>
              <a:rPr kumimoji="1" lang="en-US" altLang="ja-JP" dirty="0"/>
              <a:t>I</a:t>
            </a:r>
            <a:r>
              <a:rPr kumimoji="1" lang="ja-JP" altLang="en-US" dirty="0"/>
              <a:t>Ｄとパスワードを調べられる。</a:t>
            </a:r>
            <a:endParaRPr kumimoji="1" lang="en-US" altLang="ja-JP" dirty="0"/>
          </a:p>
          <a:p>
            <a:r>
              <a:rPr kumimoji="1" lang="ja-JP" altLang="en-US" dirty="0"/>
              <a:t>フィッシング詐欺といったメールや怪しいサイトに騙される。盗聴される。</a:t>
            </a:r>
            <a:endParaRPr kumimoji="1" lang="en-US" altLang="ja-JP" dirty="0"/>
          </a:p>
          <a:p>
            <a:r>
              <a:rPr kumimoji="1" lang="ja-JP" altLang="en-US" dirty="0"/>
              <a:t>あなたの責任外のところで、個人情報として流出する。</a:t>
            </a:r>
            <a:endParaRPr kumimoji="1" lang="en-US" altLang="ja-JP" dirty="0"/>
          </a:p>
          <a:p>
            <a:endParaRPr kumimoji="1" lang="en-US" altLang="ja-JP" dirty="0"/>
          </a:p>
          <a:p>
            <a:r>
              <a:rPr kumimoji="1" lang="ja-JP" altLang="en-US" dirty="0"/>
              <a:t>色々な手口があります。</a:t>
            </a:r>
            <a:endParaRPr kumimoji="1" lang="en-US" altLang="ja-JP" dirty="0"/>
          </a:p>
          <a:p>
            <a:endParaRPr kumimoji="1" lang="en-US" altLang="ja-JP" dirty="0"/>
          </a:p>
          <a:p>
            <a:r>
              <a:rPr kumimoji="1" lang="ja-JP" altLang="en-US" dirty="0"/>
              <a:t>私の</a:t>
            </a:r>
            <a:r>
              <a:rPr kumimoji="1" lang="en-US" altLang="ja-JP" dirty="0"/>
              <a:t>ID</a:t>
            </a:r>
            <a:r>
              <a:rPr kumimoji="1" lang="ja-JP" altLang="en-US" dirty="0"/>
              <a:t>、パスワードを知っても、大したことない、と思っている人もいますが</a:t>
            </a:r>
            <a:endParaRPr kumimoji="1" lang="en-US" altLang="ja-JP" dirty="0"/>
          </a:p>
          <a:p>
            <a:r>
              <a:rPr kumimoji="1" lang="ja-JP" altLang="en-US" dirty="0"/>
              <a:t>あなたの</a:t>
            </a:r>
            <a:r>
              <a:rPr kumimoji="1" lang="en-US" altLang="ja-JP" dirty="0"/>
              <a:t>ID</a:t>
            </a:r>
            <a:r>
              <a:rPr kumimoji="1" lang="ja-JP" altLang="en-US" dirty="0"/>
              <a:t>、パスワードが「悪意のある人」にわたると、あなたのまわりの人も含め</a:t>
            </a:r>
            <a:endParaRPr kumimoji="1" lang="en-US" altLang="ja-JP" dirty="0"/>
          </a:p>
          <a:p>
            <a:r>
              <a:rPr kumimoji="1" lang="ja-JP" altLang="en-US" dirty="0"/>
              <a:t>思わぬ被害に合います。一人一人が気を付けることが大切になります。</a:t>
            </a:r>
          </a:p>
          <a:p>
            <a:endParaRPr kumimoji="1" lang="ja-JP" altLang="en-US" dirty="0"/>
          </a:p>
        </p:txBody>
      </p:sp>
    </p:spTree>
    <p:extLst>
      <p:ext uri="{BB962C8B-B14F-4D97-AF65-F5344CB8AC3E}">
        <p14:creationId xmlns:p14="http://schemas.microsoft.com/office/powerpoint/2010/main" val="1645499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動画　あなたのパスワードは大丈夫？を視聴</a:t>
            </a:r>
            <a:endParaRPr kumimoji="1" lang="en-US" altLang="ja-JP" dirty="0"/>
          </a:p>
          <a:p>
            <a:r>
              <a:rPr kumimoji="1" lang="ja-JP" altLang="en-US" dirty="0"/>
              <a:t>動画</a:t>
            </a:r>
            <a:r>
              <a:rPr kumimoji="1" lang="en-US" altLang="ja-JP" dirty="0"/>
              <a:t>1</a:t>
            </a:r>
            <a:r>
              <a:rPr kumimoji="1" lang="ja-JP" altLang="en-US" dirty="0"/>
              <a:t>分</a:t>
            </a:r>
            <a:r>
              <a:rPr kumimoji="1" lang="en-US" altLang="ja-JP" dirty="0"/>
              <a:t>13</a:t>
            </a:r>
            <a:r>
              <a:rPr kumimoji="1" lang="ja-JP" altLang="en-US" dirty="0"/>
              <a:t>秒</a:t>
            </a:r>
            <a:endParaRPr kumimoji="1" lang="en-US" altLang="ja-JP" dirty="0"/>
          </a:p>
          <a:p>
            <a:endParaRPr kumimoji="1" lang="en-US" altLang="ja-JP" dirty="0"/>
          </a:p>
          <a:p>
            <a:r>
              <a:rPr kumimoji="1" lang="ja-JP" altLang="en-US" dirty="0"/>
              <a:t>あなたのパスワードは大丈夫？全編　</a:t>
            </a:r>
            <a:r>
              <a:rPr kumimoji="1" lang="en-US" altLang="ja-JP" dirty="0"/>
              <a:t>10</a:t>
            </a:r>
            <a:r>
              <a:rPr kumimoji="1" lang="ja-JP" altLang="en-US" dirty="0"/>
              <a:t>分</a:t>
            </a:r>
            <a:r>
              <a:rPr kumimoji="1" lang="en-US" altLang="ja-JP" dirty="0"/>
              <a:t>26</a:t>
            </a:r>
            <a:r>
              <a:rPr kumimoji="1" lang="ja-JP" altLang="en-US" dirty="0"/>
              <a:t>秒</a:t>
            </a:r>
            <a:endParaRPr kumimoji="1" lang="en-US" altLang="ja-JP" dirty="0"/>
          </a:p>
          <a:p>
            <a:r>
              <a:rPr kumimoji="1" lang="en-US" altLang="ja-JP" dirty="0"/>
              <a:t>https://www.youtube.com/watch?v=lXh0b4KS9gE</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さて、ここで動画をみてみましょう。＜クリック＞</a:t>
            </a:r>
          </a:p>
        </p:txBody>
      </p:sp>
    </p:spTree>
    <p:extLst>
      <p:ext uri="{BB962C8B-B14F-4D97-AF65-F5344CB8AC3E}">
        <p14:creationId xmlns:p14="http://schemas.microsoft.com/office/powerpoint/2010/main" val="1963834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不正ログインとは？</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今の動画で新しい言葉が出てきました。</a:t>
            </a:r>
            <a:endParaRPr kumimoji="1" lang="en-US" altLang="ja-JP" dirty="0"/>
          </a:p>
          <a:p>
            <a:r>
              <a:rPr kumimoji="1" lang="ja-JP" altLang="en-US" dirty="0"/>
              <a:t>「不正ログイン」　</a:t>
            </a:r>
            <a:endParaRPr kumimoji="1" lang="en-US" altLang="ja-JP" dirty="0"/>
          </a:p>
          <a:p>
            <a:r>
              <a:rPr kumimoji="1" lang="ja-JP" altLang="en-US" dirty="0"/>
              <a:t>この言葉は聞いたことがありますか？</a:t>
            </a:r>
            <a:endParaRPr kumimoji="1" lang="en-US" altLang="ja-JP" dirty="0"/>
          </a:p>
          <a:p>
            <a:endParaRPr kumimoji="1" lang="en-US" altLang="ja-JP" dirty="0"/>
          </a:p>
          <a:p>
            <a:r>
              <a:rPr kumimoji="1" lang="en-US" altLang="ja-JP" dirty="0"/>
              <a:t>ID</a:t>
            </a:r>
            <a:r>
              <a:rPr kumimoji="1" lang="ja-JP" altLang="en-US" dirty="0"/>
              <a:t>とパスワードが常に狙われているという話をしました。</a:t>
            </a:r>
            <a:endParaRPr kumimoji="1" lang="en-US" altLang="ja-JP" dirty="0"/>
          </a:p>
          <a:p>
            <a:r>
              <a:rPr kumimoji="1" lang="ja-JP" altLang="en-US" dirty="0"/>
              <a:t>この</a:t>
            </a:r>
            <a:r>
              <a:rPr kumimoji="1" lang="en-US" altLang="ja-JP" dirty="0"/>
              <a:t>ID</a:t>
            </a:r>
            <a:r>
              <a:rPr kumimoji="1" lang="ja-JP" altLang="en-US" dirty="0"/>
              <a:t>とパスワードを使って、赤の他人がログインすることを「不正ログイン」と言います。</a:t>
            </a:r>
            <a:endParaRPr kumimoji="1" lang="en-US" altLang="ja-JP" dirty="0"/>
          </a:p>
          <a:p>
            <a:r>
              <a:rPr kumimoji="1" lang="ja-JP" altLang="en-US" dirty="0"/>
              <a:t>先ほどの男性のように「なりすまして」情報発信されたり、勝手に買い物をされたりもします。</a:t>
            </a:r>
            <a:endParaRPr kumimoji="1" lang="en-US" altLang="ja-JP" dirty="0"/>
          </a:p>
          <a:p>
            <a:r>
              <a:rPr kumimoji="1" lang="ja-JP" altLang="en-US" dirty="0"/>
              <a:t>女性の事例のように</a:t>
            </a:r>
            <a:r>
              <a:rPr kumimoji="1" lang="en-US" altLang="ja-JP" dirty="0"/>
              <a:t>ID</a:t>
            </a:r>
            <a:r>
              <a:rPr kumimoji="1" lang="ja-JP" altLang="en-US" dirty="0"/>
              <a:t>、パスワードを「使いまわしている」と色々なサービスに「不正ログイン」</a:t>
            </a:r>
            <a:endParaRPr kumimoji="1" lang="en-US" altLang="ja-JP" dirty="0"/>
          </a:p>
          <a:p>
            <a:r>
              <a:rPr kumimoji="1" lang="ja-JP" altLang="en-US" dirty="0"/>
              <a:t>されることもあります。</a:t>
            </a:r>
          </a:p>
        </p:txBody>
      </p:sp>
    </p:spTree>
    <p:extLst>
      <p:ext uri="{BB962C8B-B14F-4D97-AF65-F5344CB8AC3E}">
        <p14:creationId xmlns:p14="http://schemas.microsoft.com/office/powerpoint/2010/main" val="1400197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パスワードを考える。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さて、ではここで危ないパスワードについて考えてみましょう。</a:t>
            </a:r>
            <a:endParaRPr kumimoji="1" lang="en-US" altLang="ja-JP" dirty="0"/>
          </a:p>
          <a:p>
            <a:endParaRPr kumimoji="1" lang="en-US" altLang="ja-JP" dirty="0"/>
          </a:p>
          <a:p>
            <a:r>
              <a:rPr kumimoji="1" lang="ja-JP" altLang="en-US" dirty="0"/>
              <a:t>どんなパスワードが危ない、弱いと思いますか？これもお隣通しで話してみましょう。</a:t>
            </a:r>
            <a:endParaRPr kumimoji="1" lang="en-US" altLang="ja-JP" dirty="0"/>
          </a:p>
          <a:p>
            <a:endParaRPr kumimoji="1" lang="en-US" altLang="ja-JP" dirty="0"/>
          </a:p>
          <a:p>
            <a:r>
              <a:rPr kumimoji="1" lang="en-US" altLang="ja-JP" dirty="0"/>
              <a:t>※</a:t>
            </a:r>
            <a:r>
              <a:rPr kumimoji="1" lang="ja-JP" altLang="en-US" dirty="0"/>
              <a:t>発表を促してもよい。</a:t>
            </a:r>
          </a:p>
        </p:txBody>
      </p:sp>
    </p:spTree>
    <p:extLst>
      <p:ext uri="{BB962C8B-B14F-4D97-AF65-F5344CB8AC3E}">
        <p14:creationId xmlns:p14="http://schemas.microsoft.com/office/powerpoint/2010/main" val="16602055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パスワードを考える。</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みなさんの発表にもありましがた、ここでパスワードチェックをしてみましょう。</a:t>
            </a:r>
            <a:endParaRPr kumimoji="1" lang="en-US" altLang="ja-JP" dirty="0"/>
          </a:p>
          <a:p>
            <a:endParaRPr kumimoji="1" lang="en-US" altLang="ja-JP" dirty="0"/>
          </a:p>
          <a:p>
            <a:r>
              <a:rPr kumimoji="1" lang="ja-JP" altLang="en-US" dirty="0"/>
              <a:t>スライドを読む</a:t>
            </a:r>
            <a:endParaRPr kumimoji="1" lang="en-US" altLang="ja-JP" dirty="0"/>
          </a:p>
          <a:p>
            <a:endParaRPr kumimoji="1" lang="en-US" altLang="ja-JP" dirty="0"/>
          </a:p>
          <a:p>
            <a:r>
              <a:rPr kumimoji="1" lang="ja-JP" altLang="en-US" dirty="0"/>
              <a:t>心の中で考えてくださいね。</a:t>
            </a:r>
          </a:p>
        </p:txBody>
      </p:sp>
    </p:spTree>
    <p:extLst>
      <p:ext uri="{BB962C8B-B14F-4D97-AF65-F5344CB8AC3E}">
        <p14:creationId xmlns:p14="http://schemas.microsoft.com/office/powerpoint/2010/main" val="3925487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動画　あなたのパスワードは大丈夫？を視聴</a:t>
            </a:r>
          </a:p>
          <a:p>
            <a:r>
              <a:rPr kumimoji="1" lang="ja-JP" altLang="en-US" dirty="0"/>
              <a:t>動画</a:t>
            </a:r>
            <a:r>
              <a:rPr kumimoji="1" lang="en-US" altLang="ja-JP" dirty="0"/>
              <a:t>1</a:t>
            </a:r>
            <a:r>
              <a:rPr kumimoji="1" lang="ja-JP" altLang="en-US" dirty="0"/>
              <a:t>分</a:t>
            </a:r>
            <a:r>
              <a:rPr kumimoji="1" lang="en-US" altLang="ja-JP" dirty="0"/>
              <a:t>22</a:t>
            </a:r>
            <a:r>
              <a:rPr kumimoji="1" lang="ja-JP" altLang="en-US" dirty="0"/>
              <a:t>秒</a:t>
            </a:r>
          </a:p>
          <a:p>
            <a:endParaRPr kumimoji="1" lang="ja-JP" altLang="en-US" dirty="0"/>
          </a:p>
          <a:p>
            <a:r>
              <a:rPr kumimoji="1" lang="ja-JP" altLang="en-US" dirty="0"/>
              <a:t>あなたのパスワードは大丈夫？全編　</a:t>
            </a:r>
            <a:r>
              <a:rPr kumimoji="1" lang="en-US" altLang="ja-JP" dirty="0"/>
              <a:t>10</a:t>
            </a:r>
            <a:r>
              <a:rPr kumimoji="1" lang="ja-JP" altLang="en-US" dirty="0"/>
              <a:t>分</a:t>
            </a:r>
            <a:r>
              <a:rPr kumimoji="1" lang="en-US" altLang="ja-JP" dirty="0"/>
              <a:t>26</a:t>
            </a:r>
            <a:r>
              <a:rPr kumimoji="1" lang="ja-JP" altLang="en-US" dirty="0"/>
              <a:t>秒</a:t>
            </a:r>
          </a:p>
          <a:p>
            <a:r>
              <a:rPr kumimoji="1" lang="en-US" altLang="ja-JP" dirty="0"/>
              <a:t>https://www.youtube.com/watch?v=lXh0b4KS9gE</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では推奨されるパスワードの作り方の動画をみてみましょう。＜クリック＞</a:t>
            </a:r>
            <a:endParaRPr kumimoji="1" lang="en-US" altLang="ja-JP" dirty="0"/>
          </a:p>
          <a:p>
            <a:endParaRPr kumimoji="1" lang="ja-JP" altLang="en-US" dirty="0"/>
          </a:p>
        </p:txBody>
      </p:sp>
    </p:spTree>
    <p:extLst>
      <p:ext uri="{BB962C8B-B14F-4D97-AF65-F5344CB8AC3E}">
        <p14:creationId xmlns:p14="http://schemas.microsoft.com/office/powerpoint/2010/main" val="3301597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推奨されるパスワードを確認</a:t>
            </a:r>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こちらの方法は提案の一例ですが、このように設定すればできる限り長く、複雑なものを作成することができます。</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以下、スライドを読む</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「あなたのパスワードは大丈夫？</a:t>
            </a:r>
            <a:r>
              <a:rPr lang="ja-JP" altLang="en-US" sz="1200" dirty="0"/>
              <a:t>～インターネットサービスの不正ログイン対策～」　</a:t>
            </a:r>
            <a:r>
              <a:rPr kumimoji="1" lang="ja-JP" altLang="en-US" dirty="0"/>
              <a:t>全編　</a:t>
            </a:r>
            <a:r>
              <a:rPr kumimoji="1" lang="en-US" altLang="ja-JP" dirty="0"/>
              <a:t>10</a:t>
            </a:r>
            <a:r>
              <a:rPr kumimoji="1" lang="ja-JP" altLang="en-US" dirty="0"/>
              <a:t>分</a:t>
            </a:r>
            <a:r>
              <a:rPr kumimoji="1" lang="en-US" altLang="ja-JP" dirty="0"/>
              <a:t>26</a:t>
            </a:r>
            <a:r>
              <a:rPr kumimoji="1" lang="ja-JP" altLang="en-US" dirty="0"/>
              <a:t>秒</a:t>
            </a:r>
          </a:p>
          <a:p>
            <a:r>
              <a:rPr kumimoji="1" lang="en-US" altLang="ja-JP" dirty="0"/>
              <a:t>https://www.youtube.com/watch?v=lXh0b4KS9gE</a:t>
            </a:r>
          </a:p>
          <a:p>
            <a:r>
              <a:rPr kumimoji="1" lang="en-US" altLang="ja-JP" dirty="0"/>
              <a:t>6:17</a:t>
            </a:r>
            <a:r>
              <a:rPr kumimoji="1" lang="ja-JP" altLang="en-US" dirty="0"/>
              <a:t>のスクリーンショット</a:t>
            </a:r>
            <a:endParaRPr kumimoji="1" lang="en-US" altLang="ja-JP" dirty="0"/>
          </a:p>
          <a:p>
            <a:endParaRPr kumimoji="1" lang="ja-JP" altLang="en-US" dirty="0"/>
          </a:p>
        </p:txBody>
      </p:sp>
    </p:spTree>
    <p:extLst>
      <p:ext uri="{BB962C8B-B14F-4D97-AF65-F5344CB8AC3E}">
        <p14:creationId xmlns:p14="http://schemas.microsoft.com/office/powerpoint/2010/main" val="762862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09303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今のパスワードが危ないと思ったら、チョコっと変更</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今まで使ったパスワードが危ない、と感じたら、変更することも考えましょう。</a:t>
            </a:r>
            <a:endParaRPr kumimoji="1" lang="en-US" altLang="ja-JP" dirty="0"/>
          </a:p>
          <a:p>
            <a:r>
              <a:rPr kumimoji="1" lang="ja-JP" altLang="en-US" dirty="0"/>
              <a:t>チョコっと長くする</a:t>
            </a:r>
            <a:r>
              <a:rPr kumimoji="1" lang="en-US" altLang="ja-JP" dirty="0"/>
              <a:t>(</a:t>
            </a:r>
            <a:r>
              <a:rPr kumimoji="1" lang="ja-JP" altLang="en-US" dirty="0"/>
              <a:t>記号をつける）など、少し手を加えてみましょう。</a:t>
            </a:r>
            <a:endParaRPr kumimoji="1" lang="en-US" altLang="ja-JP" dirty="0"/>
          </a:p>
          <a:p>
            <a:endParaRPr kumimoji="1" lang="en-US" altLang="ja-JP" dirty="0"/>
          </a:p>
          <a:p>
            <a:r>
              <a:rPr kumimoji="1" lang="en-US" altLang="ja-JP" dirty="0"/>
              <a:t>【</a:t>
            </a:r>
            <a:r>
              <a:rPr kumimoji="1" lang="ja-JP" altLang="en-US" dirty="0"/>
              <a:t>参考</a:t>
            </a:r>
            <a:r>
              <a:rPr kumimoji="1" lang="en-US" altLang="ja-JP" dirty="0"/>
              <a:t>】</a:t>
            </a:r>
          </a:p>
          <a:p>
            <a:r>
              <a:rPr lang="en-US" altLang="ja-JP" dirty="0"/>
              <a:t>IPA</a:t>
            </a:r>
            <a:r>
              <a:rPr lang="ja-JP" altLang="en-US" dirty="0"/>
              <a:t>「チョコっとプラスパスワード」</a:t>
            </a:r>
            <a:endParaRPr lang="en-US" altLang="ja-JP" dirty="0"/>
          </a:p>
          <a:p>
            <a:r>
              <a:rPr kumimoji="1" lang="en-US" altLang="ja-JP" dirty="0"/>
              <a:t>https://www.ipa.go.jp/security/chocotto/index.html</a:t>
            </a:r>
          </a:p>
        </p:txBody>
      </p:sp>
    </p:spTree>
    <p:extLst>
      <p:ext uri="{BB962C8B-B14F-4D97-AF65-F5344CB8AC3E}">
        <p14:creationId xmlns:p14="http://schemas.microsoft.com/office/powerpoint/2010/main" val="495730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推奨されるパスワードの管理方法</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そして</a:t>
            </a:r>
            <a:r>
              <a:rPr kumimoji="1" lang="en-US" altLang="ja-JP" dirty="0"/>
              <a:t>ID</a:t>
            </a:r>
            <a:r>
              <a:rPr kumimoji="1" lang="ja-JP" altLang="en-US" dirty="0" err="1"/>
              <a:t>、</a:t>
            </a:r>
            <a:r>
              <a:rPr kumimoji="1" lang="ja-JP" altLang="en-US" dirty="0"/>
              <a:t>パスワードはきちんと管理することが大事です。</a:t>
            </a:r>
            <a:endParaRPr kumimoji="1" lang="en-US" altLang="ja-JP" dirty="0"/>
          </a:p>
          <a:p>
            <a:r>
              <a:rPr kumimoji="1" lang="ja-JP" altLang="en-US" dirty="0"/>
              <a:t>同じ紙に書いて、無造作に置いていたら、いくら長いパスワードでもすぐにばれてしまいますね。</a:t>
            </a:r>
            <a:endParaRPr kumimoji="1" lang="en-US" altLang="ja-JP" dirty="0"/>
          </a:p>
          <a:p>
            <a:endParaRPr kumimoji="1" lang="en-US" altLang="ja-JP" dirty="0"/>
          </a:p>
          <a:p>
            <a:r>
              <a:rPr kumimoji="1" lang="ja-JP" altLang="en-US" dirty="0"/>
              <a:t>以下、スライドを読む</a:t>
            </a:r>
            <a:endParaRPr kumimoji="1" lang="en-US" altLang="ja-JP" dirty="0"/>
          </a:p>
          <a:p>
            <a:endParaRPr kumimoji="1" lang="ja-JP" altLang="en-US" dirty="0"/>
          </a:p>
        </p:txBody>
      </p:sp>
    </p:spTree>
    <p:extLst>
      <p:ext uri="{BB962C8B-B14F-4D97-AF65-F5344CB8AC3E}">
        <p14:creationId xmlns:p14="http://schemas.microsoft.com/office/powerpoint/2010/main" val="11870139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多要素認証とは？</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最近は固定のパスワードだけでなく、ワンタイムパスワードや指紋・顔などのもう一つの要素などを使って、第三者にパスワードだけが漏れても、他の要素で中の情報を守ってもらえる様に、わざと複雑にして初めてサービスが利用できるような方式も</a:t>
            </a:r>
            <a:r>
              <a:rPr kumimoji="1" lang="ja-JP" altLang="en-US"/>
              <a:t>増えています。</a:t>
            </a:r>
            <a:endParaRPr kumimoji="1" lang="en-US" altLang="ja-JP" dirty="0"/>
          </a:p>
          <a:p>
            <a:endParaRPr kumimoji="1" lang="en-US" altLang="ja-JP" dirty="0"/>
          </a:p>
          <a:p>
            <a:r>
              <a:rPr kumimoji="1" lang="ja-JP" altLang="en-US" dirty="0"/>
              <a:t>ちょっとめんどうくさい、ぐらいがあなたを護ります。</a:t>
            </a:r>
            <a:endParaRPr kumimoji="1" lang="en-US" altLang="ja-JP" dirty="0"/>
          </a:p>
          <a:p>
            <a:r>
              <a:rPr kumimoji="1" lang="ja-JP" altLang="en-US" dirty="0"/>
              <a:t>悪意のある人たちにもめんどくさい、大変だ、ということになりますね。</a:t>
            </a:r>
            <a:endParaRPr kumimoji="1" lang="en-US" altLang="ja-JP" dirty="0"/>
          </a:p>
          <a:p>
            <a:endParaRPr kumimoji="1" lang="en-US" altLang="ja-JP" dirty="0"/>
          </a:p>
        </p:txBody>
      </p:sp>
    </p:spTree>
    <p:extLst>
      <p:ext uri="{BB962C8B-B14F-4D97-AF65-F5344CB8AC3E}">
        <p14:creationId xmlns:p14="http://schemas.microsoft.com/office/powerpoint/2010/main" val="1682728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秘密の質問にも、第三者が推測しにくい回答となるように一工夫することを推奨</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秘密の質問は「あなたしか答えらない」であろう項目に答えて、本人を特定するものです。</a:t>
            </a:r>
            <a:endParaRPr kumimoji="1" lang="en-US" altLang="ja-JP" dirty="0"/>
          </a:p>
          <a:p>
            <a:r>
              <a:rPr kumimoji="1" lang="ja-JP" altLang="en-US" dirty="0"/>
              <a:t>これもちょっとフレーズを追加すると、より安全なものになります。</a:t>
            </a:r>
          </a:p>
        </p:txBody>
      </p:sp>
    </p:spTree>
    <p:extLst>
      <p:ext uri="{BB962C8B-B14F-4D97-AF65-F5344CB8AC3E}">
        <p14:creationId xmlns:p14="http://schemas.microsoft.com/office/powerpoint/2010/main" val="3913637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ID</a:t>
            </a:r>
            <a:r>
              <a:rPr kumimoji="1" lang="ja-JP" altLang="en-US" dirty="0"/>
              <a:t>とパスワードの設定や管理の大切さを知り、不正アクセスによる被害やトラブルに遭わないようにする。</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では、まとめです。</a:t>
            </a:r>
            <a:endParaRPr kumimoji="1" lang="en-US" altLang="ja-JP" dirty="0"/>
          </a:p>
          <a:p>
            <a:r>
              <a:rPr kumimoji="1" lang="ja-JP" altLang="en-US" dirty="0"/>
              <a:t>私たちがインターネットを活用する上で、自分自身を守る「セキュリティ」の意識が大切です。</a:t>
            </a:r>
            <a:endParaRPr kumimoji="1" lang="en-US" altLang="ja-JP" dirty="0"/>
          </a:p>
          <a:p>
            <a:r>
              <a:rPr kumimoji="1" lang="en-US" altLang="ja-JP" dirty="0"/>
              <a:t>ID</a:t>
            </a:r>
            <a:r>
              <a:rPr kumimoji="1" lang="ja-JP" altLang="en-US" dirty="0"/>
              <a:t>とパスワードの設定や管理の大切さを知り、不正ログインによる被害やトラブルに遭わないようにしましょう。</a:t>
            </a:r>
          </a:p>
          <a:p>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897018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被害にあった場合には</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また、もし不正ログインの被害に合った場合は、スライドのように速やかに対処しましょう。</a:t>
            </a:r>
          </a:p>
        </p:txBody>
      </p:sp>
    </p:spTree>
    <p:extLst>
      <p:ext uri="{BB962C8B-B14F-4D97-AF65-F5344CB8AC3E}">
        <p14:creationId xmlns:p14="http://schemas.microsoft.com/office/powerpoint/2010/main" val="302757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加害者になる可能性</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友だちのゲームの</a:t>
            </a:r>
            <a:r>
              <a:rPr kumimoji="1" lang="en-US" altLang="ja-JP" dirty="0"/>
              <a:t>ID</a:t>
            </a:r>
            <a:r>
              <a:rPr kumimoji="1" lang="ja-JP" altLang="en-US" dirty="0"/>
              <a:t>、パスワードでログインしてみた、知り合いの</a:t>
            </a:r>
            <a:r>
              <a:rPr kumimoji="1" lang="en-US" altLang="ja-JP" dirty="0"/>
              <a:t>SNS</a:t>
            </a:r>
            <a:r>
              <a:rPr kumimoji="1" lang="ja-JP" altLang="en-US" dirty="0"/>
              <a:t>にログインしたら、簡単に入ることができた、などの報告もありますが、これは「不正アクセス禁止法」という法律に違反することとなり、犯罪になります。</a:t>
            </a:r>
            <a:endParaRPr kumimoji="1" lang="en-US" altLang="ja-JP" dirty="0"/>
          </a:p>
          <a:p>
            <a:r>
              <a:rPr kumimoji="1" lang="en-US" altLang="ja-JP" dirty="0"/>
              <a:t>ID</a:t>
            </a:r>
            <a:r>
              <a:rPr kumimoji="1" lang="ja-JP" altLang="en-US" dirty="0"/>
              <a:t>とパスワードを取得した時点で「他人の識別符号を不正に取得する行為の禁止」に違反してます。</a:t>
            </a:r>
            <a:endParaRPr kumimoji="1" lang="en-US" altLang="ja-JP" dirty="0"/>
          </a:p>
          <a:p>
            <a:endParaRPr kumimoji="1" lang="en-US" altLang="ja-JP" dirty="0"/>
          </a:p>
          <a:p>
            <a:r>
              <a:rPr kumimoji="1" lang="ja-JP" altLang="en-US" dirty="0"/>
              <a:t>自分の行動が法に触れてないか？も確認してみましょう。</a:t>
            </a:r>
            <a:endParaRPr kumimoji="1" lang="en-US" altLang="ja-JP" dirty="0"/>
          </a:p>
          <a:p>
            <a:endParaRPr kumimoji="1" lang="en-US" altLang="ja-JP" dirty="0"/>
          </a:p>
          <a:p>
            <a:r>
              <a:rPr kumimoji="1" lang="en-US" altLang="ja-JP" dirty="0"/>
              <a:t>【</a:t>
            </a:r>
            <a:r>
              <a:rPr kumimoji="1" lang="ja-JP" altLang="en-US" dirty="0"/>
              <a:t>参考</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総務省「</a:t>
            </a:r>
            <a:r>
              <a:rPr lang="ja-JP" altLang="en-US" sz="1200" dirty="0"/>
              <a:t>安心してインターネットを使うために 国民のための情報セキュリティサイト」 </a:t>
            </a:r>
            <a:r>
              <a:rPr kumimoji="1" lang="ja-JP" altLang="en-US" dirty="0"/>
              <a:t>不正アクセス行為の禁止等に関する法律</a:t>
            </a:r>
          </a:p>
          <a:p>
            <a:r>
              <a:rPr kumimoji="1" lang="en-US" altLang="ja-JP" dirty="0"/>
              <a:t>http://www.soumu.go.jp/main_sosiki/joho_tsusin/security/basic/legal/09.html</a:t>
            </a:r>
          </a:p>
          <a:p>
            <a:endParaRPr kumimoji="1" lang="en-US" altLang="ja-JP" dirty="0"/>
          </a:p>
        </p:txBody>
      </p:sp>
    </p:spTree>
    <p:extLst>
      <p:ext uri="{BB962C8B-B14F-4D97-AF65-F5344CB8AC3E}">
        <p14:creationId xmlns:p14="http://schemas.microsoft.com/office/powerpoint/2010/main" val="14068578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被害者にならない。加害者にならない。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被害者にならないためにも、自分を守るセキュリティ意識を</a:t>
            </a:r>
            <a:r>
              <a:rPr kumimoji="1" lang="ja-JP" altLang="en-US"/>
              <a:t>持つこと。</a:t>
            </a:r>
            <a:endParaRPr kumimoji="1" lang="en-US" altLang="ja-JP" dirty="0"/>
          </a:p>
          <a:p>
            <a:r>
              <a:rPr kumimoji="1" lang="ja-JP" altLang="en-US" dirty="0"/>
              <a:t>そして、自分の行動が法に触れていないか？も確認し、</a:t>
            </a:r>
            <a:endParaRPr kumimoji="1" lang="en-US" altLang="ja-JP" dirty="0"/>
          </a:p>
          <a:p>
            <a:r>
              <a:rPr kumimoji="1" lang="ja-JP" altLang="en-US" dirty="0"/>
              <a:t>安全安心にインターネットを活用しましょう。</a:t>
            </a:r>
            <a:endParaRPr kumimoji="1" lang="en-US" altLang="ja-JP" dirty="0"/>
          </a:p>
        </p:txBody>
      </p:sp>
    </p:spTree>
    <p:extLst>
      <p:ext uri="{BB962C8B-B14F-4D97-AF65-F5344CB8AC3E}">
        <p14:creationId xmlns:p14="http://schemas.microsoft.com/office/powerpoint/2010/main" val="2576948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086896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使用時は非表示</a:t>
            </a:r>
          </a:p>
          <a:p>
            <a:endParaRPr kumimoji="1" lang="ja-JP" altLang="en-US" dirty="0"/>
          </a:p>
        </p:txBody>
      </p:sp>
    </p:spTree>
    <p:extLst>
      <p:ext uri="{BB962C8B-B14F-4D97-AF65-F5344CB8AC3E}">
        <p14:creationId xmlns:p14="http://schemas.microsoft.com/office/powerpoint/2010/main" val="3878280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知ってますか？パスワード　もっと君を守りたい　スライドショー</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動画約</a:t>
            </a:r>
            <a:r>
              <a:rPr kumimoji="1" lang="en-US" altLang="ja-JP" dirty="0"/>
              <a:t>49</a:t>
            </a:r>
            <a:r>
              <a:rPr kumimoji="1" lang="ja-JP" altLang="en-US" dirty="0"/>
              <a:t>秒</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まずはこちらをご覧ください。このポスター、かなり評判になったんですが知ってる人はいますか？</a:t>
            </a:r>
            <a:endParaRPr kumimoji="1" lang="en-US" altLang="ja-JP" dirty="0"/>
          </a:p>
          <a:p>
            <a:r>
              <a:rPr kumimoji="1" lang="en-US" altLang="ja-JP" dirty="0"/>
              <a:t>JR</a:t>
            </a:r>
            <a:r>
              <a:rPr kumimoji="1" lang="ja-JP" altLang="en-US" dirty="0"/>
              <a:t>原宿駅の大型ボードに掲示されたパスワードの大切さをテーマにした複数のポスターです。</a:t>
            </a:r>
            <a:endParaRPr kumimoji="1" lang="en-US" altLang="ja-JP" dirty="0"/>
          </a:p>
          <a:p>
            <a:r>
              <a:rPr kumimoji="1" lang="ja-JP" altLang="en-US" dirty="0"/>
              <a:t>「お手軽なパスワードは危ないぜ？」とイケメンに言われたら、ぐっときますよね。</a:t>
            </a:r>
          </a:p>
          <a:p>
            <a:endParaRPr kumimoji="1" lang="en-US" altLang="ja-JP" dirty="0"/>
          </a:p>
          <a:p>
            <a:r>
              <a:rPr kumimoji="1" lang="en-US" altLang="ja-JP" dirty="0"/>
              <a:t>【</a:t>
            </a:r>
            <a:r>
              <a:rPr kumimoji="1" lang="ja-JP" altLang="en-US" dirty="0"/>
              <a:t>参考・画像引用</a:t>
            </a:r>
            <a:r>
              <a:rPr kumimoji="1" lang="en-US" altLang="ja-JP" dirty="0"/>
              <a:t>】</a:t>
            </a:r>
          </a:p>
          <a:p>
            <a:r>
              <a:rPr kumimoji="1" lang="en-US" altLang="ja-JP" dirty="0"/>
              <a:t>IPA</a:t>
            </a:r>
            <a:r>
              <a:rPr kumimoji="1" lang="ja-JP" altLang="en-US" dirty="0"/>
              <a:t>「パスワード　～もっと強くキミを守りたい～」</a:t>
            </a:r>
            <a:endParaRPr kumimoji="1" lang="en-US" altLang="ja-JP" dirty="0"/>
          </a:p>
          <a:p>
            <a:r>
              <a:rPr kumimoji="1" lang="en-US" altLang="ja-JP" dirty="0"/>
              <a:t>https://www.ipa.go.jp/security/munekyun-pw/</a:t>
            </a:r>
          </a:p>
          <a:p>
            <a:endParaRPr kumimoji="1" lang="en-US" altLang="ja-JP" dirty="0"/>
          </a:p>
        </p:txBody>
      </p:sp>
    </p:spTree>
    <p:extLst>
      <p:ext uri="{BB962C8B-B14F-4D97-AF65-F5344CB8AC3E}">
        <p14:creationId xmlns:p14="http://schemas.microsoft.com/office/powerpoint/2010/main" val="661486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説明できるかな？アカウント</a:t>
            </a:r>
            <a:endParaRPr kumimoji="1" lang="en-US" altLang="ja-JP" dirty="0"/>
          </a:p>
          <a:p>
            <a:r>
              <a:rPr kumimoji="1" lang="ja-JP" altLang="en-US" dirty="0"/>
              <a:t>日ごろ何気なく耳にする、知ってるつもりワード「アカウント」、説明できるかを問う。</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さて、パスワードという言葉から思い浮かべるのがこの言葉です。「アカウント」</a:t>
            </a:r>
            <a:endParaRPr kumimoji="1" lang="en-US" altLang="ja-JP" dirty="0"/>
          </a:p>
          <a:p>
            <a:r>
              <a:rPr kumimoji="1" lang="ja-JP" altLang="en-US" dirty="0"/>
              <a:t>「アカウントをとる」とか「アカウントを削除する」なんて言葉を聞いたことはありませんか？</a:t>
            </a:r>
            <a:endParaRPr kumimoji="1" lang="en-US" altLang="ja-JP" dirty="0"/>
          </a:p>
          <a:p>
            <a:r>
              <a:rPr kumimoji="1" lang="ja-JP" altLang="en-US" dirty="0"/>
              <a:t>ではアカウントって何でしょうか？お隣の人に説明してみましょう。</a:t>
            </a:r>
            <a:endParaRPr kumimoji="1" lang="en-US" altLang="ja-JP" dirty="0"/>
          </a:p>
          <a:p>
            <a:endParaRPr kumimoji="1" lang="en-US" altLang="ja-JP" dirty="0"/>
          </a:p>
          <a:p>
            <a:r>
              <a:rPr kumimoji="1" lang="en-US" altLang="ja-JP" dirty="0"/>
              <a:t>※</a:t>
            </a:r>
            <a:r>
              <a:rPr kumimoji="1" lang="ja-JP" altLang="en-US" dirty="0"/>
              <a:t>この後、発言を促してもよい。</a:t>
            </a:r>
            <a:endParaRPr kumimoji="1" lang="en-US" altLang="ja-JP" dirty="0"/>
          </a:p>
        </p:txBody>
      </p:sp>
    </p:spTree>
    <p:extLst>
      <p:ext uri="{BB962C8B-B14F-4D97-AF65-F5344CB8AC3E}">
        <p14:creationId xmlns:p14="http://schemas.microsoft.com/office/powerpoint/2010/main" val="2735233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説明できるかな？アカウント</a:t>
            </a:r>
          </a:p>
          <a:p>
            <a:r>
              <a:rPr kumimoji="1" lang="ja-JP" altLang="en-US" dirty="0"/>
              <a:t>日ごろ何気なく耳にする、知ってるつもりワード、「アカウント」の説明。</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アカウントとはインターネット上でいろいろなサービスを利用する場合の権利、といえます。</a:t>
            </a:r>
            <a:endParaRPr kumimoji="1" lang="en-US" altLang="ja-JP" dirty="0"/>
          </a:p>
          <a:p>
            <a:r>
              <a:rPr kumimoji="1" lang="ja-JP" altLang="en-US" dirty="0"/>
              <a:t>利用者の区別と個別情報の管理などに必要なものです。</a:t>
            </a:r>
            <a:endParaRPr kumimoji="1" lang="en-US" altLang="ja-JP" dirty="0"/>
          </a:p>
          <a:p>
            <a:r>
              <a:rPr kumimoji="1" lang="ja-JP" altLang="en-US" dirty="0"/>
              <a:t>アカウントを新しくとる前に、</a:t>
            </a:r>
            <a:endParaRPr kumimoji="1" lang="en-US" altLang="ja-JP" dirty="0"/>
          </a:p>
          <a:p>
            <a:r>
              <a:rPr kumimoji="1" lang="ja-JP" altLang="en-US" dirty="0"/>
              <a:t>サービス内容、本当に必要か、信頼できる提供元か、などをきちんと確認する必要があります。</a:t>
            </a:r>
          </a:p>
        </p:txBody>
      </p:sp>
    </p:spTree>
    <p:extLst>
      <p:ext uri="{BB962C8B-B14F-4D97-AF65-F5344CB8AC3E}">
        <p14:creationId xmlns:p14="http://schemas.microsoft.com/office/powerpoint/2010/main" val="1935883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説明できるかな？</a:t>
            </a:r>
            <a:r>
              <a:rPr kumimoji="1" lang="en-US" altLang="ja-JP" dirty="0"/>
              <a:t>ID</a:t>
            </a:r>
          </a:p>
          <a:p>
            <a:r>
              <a:rPr kumimoji="1" lang="ja-JP" altLang="en-US" dirty="0"/>
              <a:t>日ごろ何気なく耳にする、知ってるつもりワード「</a:t>
            </a:r>
            <a:r>
              <a:rPr kumimoji="1" lang="en-US" altLang="ja-JP" dirty="0"/>
              <a:t>ID</a:t>
            </a:r>
            <a:r>
              <a:rPr kumimoji="1" lang="ja-JP" altLang="en-US" dirty="0"/>
              <a:t>」、説明できるかを問う。</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さてアカウントの次は</a:t>
            </a:r>
            <a:r>
              <a:rPr kumimoji="1" lang="en-US" altLang="ja-JP" dirty="0"/>
              <a:t>ID</a:t>
            </a:r>
            <a:r>
              <a:rPr kumimoji="1" lang="ja-JP" altLang="en-US" dirty="0"/>
              <a:t>ですね。</a:t>
            </a:r>
            <a:endParaRPr kumimoji="1" lang="en-US" altLang="ja-JP" dirty="0"/>
          </a:p>
          <a:p>
            <a:r>
              <a:rPr kumimoji="1" lang="ja-JP" altLang="en-US" dirty="0"/>
              <a:t>これは説明できますか？同じようにお隣の人と話をしてみましょう。</a:t>
            </a:r>
          </a:p>
        </p:txBody>
      </p:sp>
    </p:spTree>
    <p:extLst>
      <p:ext uri="{BB962C8B-B14F-4D97-AF65-F5344CB8AC3E}">
        <p14:creationId xmlns:p14="http://schemas.microsoft.com/office/powerpoint/2010/main" val="462689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説明できるかな？</a:t>
            </a:r>
            <a:r>
              <a:rPr kumimoji="1" lang="en-US" altLang="ja-JP" dirty="0"/>
              <a:t>ID</a:t>
            </a:r>
          </a:p>
          <a:p>
            <a:r>
              <a:rPr kumimoji="1" lang="ja-JP" altLang="en-US" dirty="0"/>
              <a:t>日ごろ何気なく耳にする、知ってるつもりワード、「</a:t>
            </a:r>
            <a:r>
              <a:rPr kumimoji="1" lang="en-US" altLang="ja-JP" dirty="0"/>
              <a:t>ID</a:t>
            </a:r>
            <a:r>
              <a:rPr kumimoji="1" lang="ja-JP" altLang="en-US" dirty="0"/>
              <a:t>」の説明。</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さて、どうでしたか？</a:t>
            </a:r>
            <a:r>
              <a:rPr kumimoji="1" lang="en-US" altLang="ja-JP" dirty="0"/>
              <a:t>ID</a:t>
            </a:r>
            <a:r>
              <a:rPr kumimoji="1" lang="ja-JP" altLang="en-US" dirty="0" err="1"/>
              <a:t>、</a:t>
            </a:r>
            <a:endParaRPr kumimoji="1" lang="en-US" altLang="ja-JP" dirty="0"/>
          </a:p>
          <a:p>
            <a:r>
              <a:rPr kumimoji="1" lang="ja-JP" altLang="en-US" sz="1200" dirty="0"/>
              <a:t>「</a:t>
            </a:r>
            <a:r>
              <a:rPr lang="en-US" altLang="ja-JP" sz="1200" dirty="0"/>
              <a:t>Identifier</a:t>
            </a:r>
            <a:r>
              <a:rPr lang="ja-JP" altLang="en-US" sz="1200" dirty="0"/>
              <a:t>　</a:t>
            </a:r>
            <a:r>
              <a:rPr kumimoji="1" lang="ja-JP" altLang="en-US" dirty="0"/>
              <a:t>あいでんてぃふぁいあー」の略称です。</a:t>
            </a:r>
            <a:endParaRPr kumimoji="1" lang="en-US" altLang="ja-JP" dirty="0"/>
          </a:p>
          <a:p>
            <a:r>
              <a:rPr kumimoji="1" lang="en-US" altLang="ja-JP" dirty="0"/>
              <a:t>ID</a:t>
            </a:r>
            <a:r>
              <a:rPr kumimoji="1" lang="ja-JP" altLang="en-US" dirty="0"/>
              <a:t>以外にもユーザー名、アカウント名などと呼ぶこともあります。</a:t>
            </a:r>
            <a:endParaRPr kumimoji="1" lang="en-US" altLang="ja-JP" dirty="0"/>
          </a:p>
          <a:p>
            <a:r>
              <a:rPr kumimoji="1" lang="ja-JP" altLang="en-US" dirty="0"/>
              <a:t>スライドにあるようにインターネット上でサービスを利用する場合、「このサービスを使うのは私です」と</a:t>
            </a:r>
            <a:endParaRPr kumimoji="1" lang="en-US" altLang="ja-JP" dirty="0"/>
          </a:p>
          <a:p>
            <a:r>
              <a:rPr kumimoji="1" lang="ja-JP" altLang="en-US" dirty="0"/>
              <a:t>しっかり特定するために必要なモノになります。</a:t>
            </a:r>
            <a:endParaRPr kumimoji="1" lang="en-US" altLang="ja-JP" dirty="0"/>
          </a:p>
          <a:p>
            <a:endParaRPr kumimoji="1" lang="en-US" altLang="ja-JP" dirty="0"/>
          </a:p>
          <a:p>
            <a:r>
              <a:rPr kumimoji="1" lang="ja-JP" altLang="en-US" dirty="0"/>
              <a:t>よくメールアドレス、ニックネーム、本名、ランダムな文字列などが使われます。</a:t>
            </a:r>
            <a:endParaRPr kumimoji="1" lang="en-US" altLang="ja-JP" dirty="0"/>
          </a:p>
        </p:txBody>
      </p:sp>
    </p:spTree>
    <p:extLst>
      <p:ext uri="{BB962C8B-B14F-4D97-AF65-F5344CB8AC3E}">
        <p14:creationId xmlns:p14="http://schemas.microsoft.com/office/powerpoint/2010/main" val="2870412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9F0C0741-C05A-479E-B5EF-6653519F9B58}"/>
              </a:ext>
            </a:extLst>
          </p:cNvPr>
          <p:cNvSpPr txBox="1"/>
          <p:nvPr userDrawn="1"/>
        </p:nvSpPr>
        <p:spPr>
          <a:xfrm>
            <a:off x="249337" y="1937740"/>
            <a:ext cx="7472502" cy="1545038"/>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endParaRPr lang="en-US" altLang="ja-JP" sz="24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sp>
        <p:nvSpPr>
          <p:cNvPr id="9" name="テキスト ボックス 8">
            <a:extLst>
              <a:ext uri="{FF2B5EF4-FFF2-40B4-BE49-F238E27FC236}">
                <a16:creationId xmlns:a16="http://schemas.microsoft.com/office/drawing/2014/main" id="{3D48ACC6-EECC-4C6A-99AB-FC14B6E1A93E}"/>
              </a:ext>
            </a:extLst>
          </p:cNvPr>
          <p:cNvSpPr txBox="1"/>
          <p:nvPr userDrawn="1"/>
        </p:nvSpPr>
        <p:spPr>
          <a:xfrm>
            <a:off x="249337" y="3683510"/>
            <a:ext cx="8522898" cy="369332"/>
          </a:xfrm>
          <a:prstGeom prst="rect">
            <a:avLst/>
          </a:prstGeom>
          <a:noFill/>
        </p:spPr>
        <p:txBody>
          <a:bodyPr wrap="square" rtlCol="0">
            <a:spAutoFit/>
          </a:bodyPr>
          <a:lstStyle/>
          <a:p>
            <a:r>
              <a:rPr lang="ja-JP" altLang="en-US" dirty="0">
                <a:solidFill>
                  <a:prstClr val="black"/>
                </a:solidFill>
              </a:rPr>
              <a:t>～大人もこどもも一緒に学び、考える。インターネットとのつきあい方～</a:t>
            </a:r>
          </a:p>
        </p:txBody>
      </p:sp>
      <p:pic>
        <p:nvPicPr>
          <p:cNvPr id="10" name="図 9">
            <a:extLst>
              <a:ext uri="{FF2B5EF4-FFF2-40B4-BE49-F238E27FC236}">
                <a16:creationId xmlns:a16="http://schemas.microsoft.com/office/drawing/2014/main" id="{72DB3760-3E81-47A1-862A-F16AA7E1140E}"/>
              </a:ext>
            </a:extLst>
          </p:cNvPr>
          <p:cNvPicPr>
            <a:picLocks noChangeAspect="1"/>
          </p:cNvPicPr>
          <p:nvPr userDrawn="1"/>
        </p:nvPicPr>
        <p:blipFill>
          <a:blip r:embed="rId2"/>
          <a:stretch>
            <a:fillRect/>
          </a:stretch>
        </p:blipFill>
        <p:spPr>
          <a:xfrm>
            <a:off x="4858555" y="4927679"/>
            <a:ext cx="3913680" cy="1830686"/>
          </a:xfrm>
          <a:prstGeom prst="rect">
            <a:avLst/>
          </a:prstGeom>
        </p:spPr>
      </p:pic>
      <p:pic>
        <p:nvPicPr>
          <p:cNvPr id="11" name="図 10">
            <a:extLst>
              <a:ext uri="{FF2B5EF4-FFF2-40B4-BE49-F238E27FC236}">
                <a16:creationId xmlns:a16="http://schemas.microsoft.com/office/drawing/2014/main" id="{25974EDF-A780-4041-98C7-F8A7E6E9E869}"/>
              </a:ext>
            </a:extLst>
          </p:cNvPr>
          <p:cNvPicPr>
            <a:picLocks noChangeAspect="1"/>
          </p:cNvPicPr>
          <p:nvPr userDrawn="1"/>
        </p:nvPicPr>
        <p:blipFill>
          <a:blip r:embed="rId3"/>
          <a:stretch>
            <a:fillRect/>
          </a:stretch>
        </p:blipFill>
        <p:spPr>
          <a:xfrm flipH="1">
            <a:off x="352425" y="550676"/>
            <a:ext cx="2219325" cy="1115760"/>
          </a:xfrm>
          <a:prstGeom prst="rect">
            <a:avLst/>
          </a:prstGeom>
        </p:spPr>
      </p:pic>
    </p:spTree>
    <p:extLst>
      <p:ext uri="{BB962C8B-B14F-4D97-AF65-F5344CB8AC3E}">
        <p14:creationId xmlns:p14="http://schemas.microsoft.com/office/powerpoint/2010/main" val="2774112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タイトルのみ">
    <p:spTree>
      <p:nvGrpSpPr>
        <p:cNvPr id="1" name=""/>
        <p:cNvGrpSpPr/>
        <p:nvPr/>
      </p:nvGrpSpPr>
      <p:grpSpPr>
        <a:xfrm>
          <a:off x="0" y="0"/>
          <a:ext cx="0" cy="0"/>
          <a:chOff x="0" y="0"/>
          <a:chExt cx="0" cy="0"/>
        </a:xfrm>
      </p:grpSpPr>
      <p:sp>
        <p:nvSpPr>
          <p:cNvPr id="5" name="スライド番号プレースホルダ 4"/>
          <p:cNvSpPr>
            <a:spLocks noGrp="1"/>
          </p:cNvSpPr>
          <p:nvPr>
            <p:ph type="sldNum" sz="quarter" idx="12"/>
          </p:nvPr>
        </p:nvSpPr>
        <p:spPr/>
        <p:txBody>
          <a:bodyPr/>
          <a:lstStyle/>
          <a:p>
            <a:fld id="{0CC615FB-A2D8-42F0-B00A-B5846AE5D4C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592132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ユーザー設定レイアウト">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テキスト ボックス 6"/>
          <p:cNvSpPr txBox="1"/>
          <p:nvPr userDrawn="1"/>
        </p:nvSpPr>
        <p:spPr>
          <a:xfrm>
            <a:off x="2003611" y="447677"/>
            <a:ext cx="5245976" cy="1015663"/>
          </a:xfrm>
          <a:prstGeom prst="rect">
            <a:avLst/>
          </a:prstGeom>
          <a:noFill/>
        </p:spPr>
        <p:txBody>
          <a:bodyPr wrap="square" rtlCol="0">
            <a:spAutoFit/>
          </a:bodyPr>
          <a:lstStyle/>
          <a:p>
            <a:pPr algn="ctr"/>
            <a:r>
              <a:rPr kumimoji="1" lang="ja-JP" altLang="en-US" sz="6000" b="1" dirty="0"/>
              <a:t>まとめ</a:t>
            </a:r>
          </a:p>
        </p:txBody>
      </p:sp>
    </p:spTree>
    <p:extLst>
      <p:ext uri="{BB962C8B-B14F-4D97-AF65-F5344CB8AC3E}">
        <p14:creationId xmlns:p14="http://schemas.microsoft.com/office/powerpoint/2010/main" val="1037137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163594195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dirty="0"/>
              <a:t>マスター タイトルの書式設定</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dirty="0"/>
              <a:t>マスター テキストの書式設定</a:t>
            </a:r>
            <a:endParaRPr lang="en-US" dirty="0"/>
          </a:p>
        </p:txBody>
      </p:sp>
      <p:sp>
        <p:nvSpPr>
          <p:cNvPr id="10" name="テキスト ボックス 9"/>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84505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109382" y="457199"/>
            <a:ext cx="7958418" cy="697099"/>
          </a:xfrm>
        </p:spPr>
        <p:txBody>
          <a:bodyPr>
            <a:noAutofit/>
          </a:bodyPr>
          <a:lstStyle>
            <a:lvl1pPr>
              <a:defRPr sz="4400" b="1">
                <a:latin typeface="+mj-ea"/>
                <a:ea typeface="+mj-ea"/>
              </a:defRPr>
            </a:lvl1pPr>
          </a:lstStyle>
          <a:p>
            <a:r>
              <a:rPr kumimoji="1" lang="ja-JP" altLang="en-US" dirty="0"/>
              <a:t>考えてみよう</a:t>
            </a:r>
          </a:p>
        </p:txBody>
      </p:sp>
    </p:spTree>
    <p:extLst>
      <p:ext uri="{BB962C8B-B14F-4D97-AF65-F5344CB8AC3E}">
        <p14:creationId xmlns:p14="http://schemas.microsoft.com/office/powerpoint/2010/main" val="124685664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215152" y="402240"/>
            <a:ext cx="7958418" cy="784598"/>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82802721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317812" y="444977"/>
            <a:ext cx="7749988" cy="709322"/>
          </a:xfrm>
        </p:spPr>
        <p:txBody>
          <a:bodyPr>
            <a:noAutofit/>
          </a:bodyPr>
          <a:lstStyle>
            <a:lvl1pPr>
              <a:defRPr sz="4400" b="1">
                <a:latin typeface="+mj-ea"/>
                <a:ea typeface="+mj-ea"/>
              </a:defRPr>
            </a:lvl1pPr>
          </a:lstStyle>
          <a:p>
            <a:r>
              <a:rPr kumimoji="1" lang="ja-JP" altLang="en-US" dirty="0"/>
              <a:t>動画をみて考えよう</a:t>
            </a:r>
          </a:p>
        </p:txBody>
      </p:sp>
    </p:spTree>
    <p:extLst>
      <p:ext uri="{BB962C8B-B14F-4D97-AF65-F5344CB8AC3E}">
        <p14:creationId xmlns:p14="http://schemas.microsoft.com/office/powerpoint/2010/main" val="104190582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396688" y="497541"/>
            <a:ext cx="7723094" cy="632572"/>
          </a:xfrm>
        </p:spPr>
        <p:txBody>
          <a:bodyPr>
            <a:noAutofit/>
          </a:bodyPr>
          <a:lstStyle>
            <a:lvl1pPr>
              <a:defRPr sz="4400" b="1">
                <a:latin typeface="+mj-ea"/>
                <a:ea typeface="+mj-ea"/>
              </a:defRPr>
            </a:lvl1pPr>
          </a:lstStyle>
          <a:p>
            <a:r>
              <a:rPr kumimoji="1" lang="ja-JP" altLang="en-US" dirty="0"/>
              <a:t>ポイント</a:t>
            </a:r>
          </a:p>
        </p:txBody>
      </p:sp>
    </p:spTree>
    <p:extLst>
      <p:ext uri="{BB962C8B-B14F-4D97-AF65-F5344CB8AC3E}">
        <p14:creationId xmlns:p14="http://schemas.microsoft.com/office/powerpoint/2010/main" val="249504929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ユーザー設定レイアウ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628650" y="377990"/>
            <a:ext cx="7886700" cy="927848"/>
          </a:xfrm>
        </p:spPr>
        <p:txBody>
          <a:bodyPr>
            <a:noAutofit/>
          </a:bodyPr>
          <a:lstStyle>
            <a:lvl1pPr algn="ctr">
              <a:defRPr sz="6000" b="1"/>
            </a:lvl1pPr>
          </a:lstStyle>
          <a:p>
            <a:r>
              <a:rPr kumimoji="1" lang="ja-JP" altLang="en-US" dirty="0"/>
              <a:t>まとめ</a:t>
            </a:r>
          </a:p>
        </p:txBody>
      </p:sp>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Tree>
    <p:extLst>
      <p:ext uri="{BB962C8B-B14F-4D97-AF65-F5344CB8AC3E}">
        <p14:creationId xmlns:p14="http://schemas.microsoft.com/office/powerpoint/2010/main" val="30509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7271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6_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67947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9" name="テキスト ボックス 8"/>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359711035"/>
      </p:ext>
    </p:extLst>
  </p:cSld>
  <p:clrMap bg1="lt1" tx1="dk1" bg2="lt2" tx2="dk2" accent1="accent1" accent2="accent2" accent3="accent3" accent4="accent4" accent5="accent5" accent6="accent6" hlink="hlink" folHlink="folHlink"/>
  <p:sldLayoutIdLst>
    <p:sldLayoutId id="2147483978" r:id="rId1"/>
    <p:sldLayoutId id="2147483887" r:id="rId2"/>
    <p:sldLayoutId id="2147483888" r:id="rId3"/>
    <p:sldLayoutId id="2147483890" r:id="rId4"/>
    <p:sldLayoutId id="2147483891" r:id="rId5"/>
    <p:sldLayoutId id="2147483894" r:id="rId6"/>
    <p:sldLayoutId id="2147483901" r:id="rId7"/>
    <p:sldLayoutId id="2147483902" r:id="rId8"/>
    <p:sldLayoutId id="2147483969" r:id="rId9"/>
    <p:sldLayoutId id="2147483971" r:id="rId10"/>
    <p:sldLayoutId id="2147483972" r:id="rId11"/>
    <p:sldLayoutId id="2147483979"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lXh0b4KS9gE"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hyperlink" Target="https://www.youtube.com/watch?v=xvgBJFudoM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lXh0b4KS9gE"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hyperlink" Target="https://www.youtube.com/watch?v=xvgBJFudoM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JP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749078" y="148309"/>
            <a:ext cx="4878207" cy="369332"/>
          </a:xfrm>
          <a:prstGeom prst="rect">
            <a:avLst/>
          </a:prstGeom>
          <a:noFill/>
        </p:spPr>
        <p:txBody>
          <a:bodyPr wrap="square" rtlCol="0">
            <a:spAutoFit/>
          </a:bodyPr>
          <a:lstStyle/>
          <a:p>
            <a:r>
              <a:rPr lang="en-US" altLang="ja-JP" dirty="0">
                <a:solidFill>
                  <a:prstClr val="black"/>
                </a:solidFill>
              </a:rPr>
              <a:t>【10】</a:t>
            </a:r>
            <a:r>
              <a:rPr lang="ja-JP" altLang="en-US" dirty="0">
                <a:solidFill>
                  <a:prstClr val="black"/>
                </a:solidFill>
              </a:rPr>
              <a:t>知っておきたい情報セキュリティ</a:t>
            </a:r>
          </a:p>
        </p:txBody>
      </p:sp>
    </p:spTree>
    <p:extLst>
      <p:ext uri="{BB962C8B-B14F-4D97-AF65-F5344CB8AC3E}">
        <p14:creationId xmlns:p14="http://schemas.microsoft.com/office/powerpoint/2010/main" val="1012892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1455963" y="1714452"/>
            <a:ext cx="6889751" cy="4351338"/>
          </a:xfrm>
        </p:spPr>
        <p:txBody>
          <a:bodyPr anchor="ctr">
            <a:normAutofit/>
          </a:bodyPr>
          <a:lstStyle/>
          <a:p>
            <a:pPr marL="0" indent="0">
              <a:buNone/>
            </a:pPr>
            <a:r>
              <a:rPr lang="ja-JP" altLang="en-US" sz="8000" b="1" dirty="0">
                <a:latin typeface="+mj-ea"/>
                <a:ea typeface="+mj-ea"/>
              </a:rPr>
              <a:t>認証って何？</a:t>
            </a:r>
            <a:endParaRPr kumimoji="1" lang="ja-JP" altLang="en-US" sz="8000" b="1" dirty="0">
              <a:latin typeface="+mj-ea"/>
              <a:ea typeface="+mj-ea"/>
            </a:endParaRPr>
          </a:p>
        </p:txBody>
      </p:sp>
      <p:sp>
        <p:nvSpPr>
          <p:cNvPr id="2" name="タイトル 1"/>
          <p:cNvSpPr>
            <a:spLocks noGrp="1"/>
          </p:cNvSpPr>
          <p:nvPr>
            <p:ph type="title"/>
          </p:nvPr>
        </p:nvSpPr>
        <p:spPr>
          <a:xfrm>
            <a:off x="1109382" y="476655"/>
            <a:ext cx="7958418" cy="697099"/>
          </a:xfrm>
        </p:spPr>
        <p:txBody>
          <a:bodyPr/>
          <a:lstStyle/>
          <a:p>
            <a:r>
              <a:rPr kumimoji="1" lang="ja-JP" altLang="en-US" dirty="0"/>
              <a:t>説明できるかな？</a:t>
            </a:r>
          </a:p>
        </p:txBody>
      </p:sp>
    </p:spTree>
    <p:extLst>
      <p:ext uri="{BB962C8B-B14F-4D97-AF65-F5344CB8AC3E}">
        <p14:creationId xmlns:p14="http://schemas.microsoft.com/office/powerpoint/2010/main" val="1199146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361230" y="1756614"/>
            <a:ext cx="7812340" cy="4351338"/>
          </a:xfrm>
        </p:spPr>
        <p:txBody>
          <a:bodyPr>
            <a:normAutofit lnSpcReduction="10000"/>
          </a:bodyPr>
          <a:lstStyle/>
          <a:p>
            <a:pPr marL="0" indent="0">
              <a:buNone/>
            </a:pPr>
            <a:r>
              <a:rPr lang="ja-JP" altLang="en-US" sz="5400" dirty="0">
                <a:solidFill>
                  <a:prstClr val="black"/>
                </a:solidFill>
                <a:latin typeface="+mj-ea"/>
                <a:ea typeface="+mj-ea"/>
                <a:cs typeface="+mj-cs"/>
              </a:rPr>
              <a:t>利用者本人を識別するために、</a:t>
            </a:r>
            <a:r>
              <a:rPr lang="en-US" altLang="ja-JP" sz="5400" dirty="0">
                <a:solidFill>
                  <a:prstClr val="black"/>
                </a:solidFill>
                <a:latin typeface="+mj-ea"/>
                <a:ea typeface="+mj-ea"/>
                <a:cs typeface="+mj-cs"/>
              </a:rPr>
              <a:t>ID</a:t>
            </a:r>
            <a:r>
              <a:rPr lang="ja-JP" altLang="en-US" sz="5400" dirty="0">
                <a:solidFill>
                  <a:prstClr val="black"/>
                </a:solidFill>
                <a:latin typeface="+mj-ea"/>
                <a:ea typeface="+mj-ea"/>
                <a:cs typeface="+mj-cs"/>
              </a:rPr>
              <a:t>と組み合わせて確認する手法。</a:t>
            </a:r>
            <a:br>
              <a:rPr lang="ja-JP" altLang="en-US" sz="5400" dirty="0">
                <a:solidFill>
                  <a:prstClr val="black"/>
                </a:solidFill>
                <a:latin typeface="+mj-ea"/>
                <a:ea typeface="+mj-ea"/>
                <a:cs typeface="+mj-cs"/>
              </a:rPr>
            </a:br>
            <a:r>
              <a:rPr lang="en-US" altLang="ja-JP" sz="5400" dirty="0">
                <a:solidFill>
                  <a:prstClr val="black"/>
                </a:solidFill>
                <a:latin typeface="+mj-ea"/>
                <a:ea typeface="+mj-ea"/>
                <a:cs typeface="+mj-cs"/>
              </a:rPr>
              <a:t>ID</a:t>
            </a:r>
            <a:r>
              <a:rPr lang="ja-JP" altLang="en-US" sz="5400" dirty="0">
                <a:solidFill>
                  <a:prstClr val="black"/>
                </a:solidFill>
                <a:latin typeface="+mj-ea"/>
                <a:ea typeface="+mj-ea"/>
                <a:cs typeface="+mj-cs"/>
              </a:rPr>
              <a:t>とパスワードを組み合わせて確認する方法が一般的。</a:t>
            </a:r>
          </a:p>
          <a:p>
            <a:pPr marL="0" indent="0">
              <a:buNone/>
            </a:pPr>
            <a:endParaRPr kumimoji="1" lang="ja-JP" altLang="en-US" sz="5400" dirty="0">
              <a:latin typeface="+mj-ea"/>
              <a:ea typeface="+mj-ea"/>
            </a:endParaRPr>
          </a:p>
        </p:txBody>
      </p:sp>
      <p:sp>
        <p:nvSpPr>
          <p:cNvPr id="3" name="タイトル 2"/>
          <p:cNvSpPr>
            <a:spLocks noGrp="1"/>
          </p:cNvSpPr>
          <p:nvPr>
            <p:ph type="title"/>
          </p:nvPr>
        </p:nvSpPr>
        <p:spPr/>
        <p:txBody>
          <a:bodyPr/>
          <a:lstStyle/>
          <a:p>
            <a:pPr algn="l"/>
            <a:r>
              <a:rPr kumimoji="1" lang="ja-JP" altLang="en-US" dirty="0"/>
              <a:t>認証とは</a:t>
            </a:r>
          </a:p>
        </p:txBody>
      </p:sp>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0536" y="5094376"/>
            <a:ext cx="1932234" cy="1482363"/>
          </a:xfrm>
          <a:prstGeom prst="rect">
            <a:avLst/>
          </a:prstGeom>
        </p:spPr>
      </p:pic>
    </p:spTree>
    <p:extLst>
      <p:ext uri="{BB962C8B-B14F-4D97-AF65-F5344CB8AC3E}">
        <p14:creationId xmlns:p14="http://schemas.microsoft.com/office/powerpoint/2010/main" val="3620351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136188" y="1789970"/>
            <a:ext cx="9328825" cy="4351338"/>
          </a:xfrm>
        </p:spPr>
        <p:txBody>
          <a:bodyPr>
            <a:normAutofit/>
          </a:bodyPr>
          <a:lstStyle/>
          <a:p>
            <a:pPr marL="0" indent="0">
              <a:buNone/>
            </a:pPr>
            <a:r>
              <a:rPr lang="ja-JP" altLang="en-US" sz="5400" b="1" dirty="0">
                <a:solidFill>
                  <a:prstClr val="black"/>
                </a:solidFill>
                <a:latin typeface="+mj-ea"/>
                <a:ea typeface="+mj-ea"/>
                <a:cs typeface="+mj-cs"/>
              </a:rPr>
              <a:t>あなたは</a:t>
            </a:r>
            <a:r>
              <a:rPr lang="en-US" altLang="ja-JP" sz="5400" b="1" dirty="0">
                <a:solidFill>
                  <a:prstClr val="black"/>
                </a:solidFill>
                <a:latin typeface="+mj-ea"/>
                <a:ea typeface="+mj-ea"/>
                <a:cs typeface="+mj-cs"/>
              </a:rPr>
              <a:t>ID</a:t>
            </a:r>
            <a:r>
              <a:rPr lang="ja-JP" altLang="en-US" sz="5400" b="1" dirty="0">
                <a:solidFill>
                  <a:prstClr val="black"/>
                </a:solidFill>
                <a:latin typeface="+mj-ea"/>
                <a:ea typeface="+mj-ea"/>
                <a:cs typeface="+mj-cs"/>
              </a:rPr>
              <a:t>、パスワードを</a:t>
            </a:r>
            <a:endParaRPr lang="en-US" altLang="ja-JP" sz="5400" b="1" dirty="0">
              <a:solidFill>
                <a:prstClr val="black"/>
              </a:solidFill>
              <a:latin typeface="+mj-ea"/>
              <a:ea typeface="+mj-ea"/>
              <a:cs typeface="+mj-cs"/>
            </a:endParaRPr>
          </a:p>
          <a:p>
            <a:pPr marL="0" indent="0">
              <a:buNone/>
            </a:pPr>
            <a:r>
              <a:rPr lang="ja-JP" altLang="en-US" sz="5400" b="1" dirty="0">
                <a:solidFill>
                  <a:prstClr val="black"/>
                </a:solidFill>
                <a:latin typeface="+mj-ea"/>
                <a:ea typeface="+mj-ea"/>
                <a:cs typeface="+mj-cs"/>
              </a:rPr>
              <a:t>作成したことはありますか？</a:t>
            </a:r>
            <a:endParaRPr kumimoji="1" lang="ja-JP" altLang="en-US" sz="4400" dirty="0">
              <a:latin typeface="+mj-ea"/>
              <a:ea typeface="+mj-ea"/>
            </a:endParaRPr>
          </a:p>
        </p:txBody>
      </p:sp>
      <p:sp>
        <p:nvSpPr>
          <p:cNvPr id="3" name="タイトル 2"/>
          <p:cNvSpPr>
            <a:spLocks noGrp="1"/>
          </p:cNvSpPr>
          <p:nvPr>
            <p:ph type="title"/>
          </p:nvPr>
        </p:nvSpPr>
        <p:spPr>
          <a:xfrm>
            <a:off x="1185582" y="506626"/>
            <a:ext cx="7958418" cy="697099"/>
          </a:xfrm>
        </p:spPr>
        <p:txBody>
          <a:bodyPr/>
          <a:lstStyle/>
          <a:p>
            <a:r>
              <a:rPr kumimoji="1" lang="ja-JP" altLang="en-US" dirty="0"/>
              <a:t>質問です</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7966" y="4252898"/>
            <a:ext cx="3759846" cy="2301510"/>
          </a:xfrm>
          <a:prstGeom prst="rect">
            <a:avLst/>
          </a:prstGeom>
        </p:spPr>
      </p:pic>
      <p:sp>
        <p:nvSpPr>
          <p:cNvPr id="5" name="角丸四角形吹き出し 4"/>
          <p:cNvSpPr/>
          <p:nvPr/>
        </p:nvSpPr>
        <p:spPr>
          <a:xfrm>
            <a:off x="252919" y="4105071"/>
            <a:ext cx="4537846" cy="1433121"/>
          </a:xfrm>
          <a:prstGeom prst="wedgeRoundRectCallout">
            <a:avLst>
              <a:gd name="adj1" fmla="val 57946"/>
              <a:gd name="adj2" fmla="val -10462"/>
              <a:gd name="adj3" fmla="val 16667"/>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solidFill>
                  <a:schemeClr val="bg1"/>
                </a:solidFill>
                <a:latin typeface="+mj-ea"/>
                <a:ea typeface="+mj-ea"/>
              </a:rPr>
              <a:t>心の中で</a:t>
            </a:r>
            <a:endParaRPr kumimoji="1" lang="en-US" altLang="ja-JP" sz="3600" b="1" dirty="0">
              <a:solidFill>
                <a:schemeClr val="bg1"/>
              </a:solidFill>
              <a:latin typeface="+mj-ea"/>
              <a:ea typeface="+mj-ea"/>
            </a:endParaRPr>
          </a:p>
          <a:p>
            <a:pPr algn="ctr"/>
            <a:r>
              <a:rPr kumimoji="1" lang="ja-JP" altLang="en-US" sz="3600" b="1" dirty="0">
                <a:solidFill>
                  <a:schemeClr val="bg1"/>
                </a:solidFill>
                <a:latin typeface="+mj-ea"/>
                <a:ea typeface="+mj-ea"/>
              </a:rPr>
              <a:t>答えてください♪</a:t>
            </a:r>
          </a:p>
        </p:txBody>
      </p:sp>
    </p:spTree>
    <p:extLst>
      <p:ext uri="{BB962C8B-B14F-4D97-AF65-F5344CB8AC3E}">
        <p14:creationId xmlns:p14="http://schemas.microsoft.com/office/powerpoint/2010/main" val="33618034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056535" y="5534561"/>
            <a:ext cx="5522840" cy="1323439"/>
          </a:xfrm>
          <a:prstGeom prst="rect">
            <a:avLst/>
          </a:prstGeom>
          <a:noFill/>
        </p:spPr>
        <p:txBody>
          <a:bodyPr wrap="square" rtlCol="0">
            <a:spAutoFit/>
          </a:bodyPr>
          <a:lstStyle/>
          <a:p>
            <a:r>
              <a:rPr lang="en-US" altLang="ja-JP" sz="4000" dirty="0">
                <a:solidFill>
                  <a:prstClr val="black"/>
                </a:solidFill>
                <a:latin typeface="+mj-ea"/>
                <a:ea typeface="+mj-ea"/>
              </a:rPr>
              <a:t>ID</a:t>
            </a:r>
            <a:r>
              <a:rPr lang="ja-JP" altLang="en-US" sz="4000" dirty="0">
                <a:solidFill>
                  <a:prstClr val="black"/>
                </a:solidFill>
                <a:latin typeface="+mj-ea"/>
                <a:ea typeface="+mj-ea"/>
              </a:rPr>
              <a:t>とパスワードは</a:t>
            </a:r>
            <a:endParaRPr lang="en-US" altLang="ja-JP" sz="4000" dirty="0">
              <a:solidFill>
                <a:prstClr val="black"/>
              </a:solidFill>
              <a:latin typeface="+mj-ea"/>
              <a:ea typeface="+mj-ea"/>
            </a:endParaRPr>
          </a:p>
          <a:p>
            <a:r>
              <a:rPr lang="ja-JP" altLang="en-US" sz="4000" dirty="0">
                <a:solidFill>
                  <a:prstClr val="black"/>
                </a:solidFill>
                <a:latin typeface="+mj-ea"/>
                <a:ea typeface="+mj-ea"/>
              </a:rPr>
              <a:t>ねらわれている！！</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786" y="2907402"/>
            <a:ext cx="8056945" cy="2424644"/>
          </a:xfrm>
          <a:prstGeom prst="rect">
            <a:avLst/>
          </a:prstGeom>
        </p:spPr>
      </p:pic>
      <p:sp>
        <p:nvSpPr>
          <p:cNvPr id="5" name="タイトル 4"/>
          <p:cNvSpPr>
            <a:spLocks noGrp="1"/>
          </p:cNvSpPr>
          <p:nvPr>
            <p:ph type="title"/>
          </p:nvPr>
        </p:nvSpPr>
        <p:spPr/>
        <p:txBody>
          <a:bodyPr/>
          <a:lstStyle/>
          <a:p>
            <a:r>
              <a:rPr kumimoji="1" lang="ja-JP" altLang="en-US" dirty="0"/>
              <a:t>考えてみよう</a:t>
            </a:r>
          </a:p>
        </p:txBody>
      </p:sp>
      <p:sp>
        <p:nvSpPr>
          <p:cNvPr id="7" name="テキスト ボックス 6"/>
          <p:cNvSpPr txBox="1"/>
          <p:nvPr/>
        </p:nvSpPr>
        <p:spPr>
          <a:xfrm>
            <a:off x="1597807" y="1668162"/>
            <a:ext cx="6981568" cy="1938992"/>
          </a:xfrm>
          <a:prstGeom prst="rect">
            <a:avLst/>
          </a:prstGeom>
          <a:noFill/>
        </p:spPr>
        <p:txBody>
          <a:bodyPr wrap="square" rtlCol="0">
            <a:spAutoFit/>
          </a:bodyPr>
          <a:lstStyle/>
          <a:p>
            <a:r>
              <a:rPr kumimoji="1" lang="ja-JP" altLang="en-US" sz="4000" dirty="0">
                <a:latin typeface="+mj-ea"/>
                <a:ea typeface="+mj-ea"/>
              </a:rPr>
              <a:t>のぞき見　総攻撃　辞書攻撃　フィッシング詐欺　盗聴</a:t>
            </a:r>
            <a:endParaRPr kumimoji="1" lang="en-US" altLang="ja-JP" sz="4000" dirty="0">
              <a:latin typeface="+mj-ea"/>
              <a:ea typeface="+mj-ea"/>
            </a:endParaRPr>
          </a:p>
          <a:p>
            <a:r>
              <a:rPr lang="ja-JP" altLang="en-US" sz="4000" dirty="0">
                <a:latin typeface="+mj-ea"/>
                <a:ea typeface="+mj-ea"/>
              </a:rPr>
              <a:t>個人情報流出・・・</a:t>
            </a:r>
            <a:endParaRPr kumimoji="1" lang="ja-JP" altLang="en-US" sz="4000" dirty="0">
              <a:latin typeface="+mj-ea"/>
              <a:ea typeface="+mj-ea"/>
            </a:endParaRPr>
          </a:p>
        </p:txBody>
      </p:sp>
    </p:spTree>
    <p:extLst>
      <p:ext uri="{BB962C8B-B14F-4D97-AF65-F5344CB8AC3E}">
        <p14:creationId xmlns:p14="http://schemas.microsoft.com/office/powerpoint/2010/main" val="2626094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1394012" y="482047"/>
            <a:ext cx="7749988" cy="709322"/>
          </a:xfrm>
        </p:spPr>
        <p:txBody>
          <a:bodyPr>
            <a:normAutofit fontScale="90000"/>
          </a:bodyPr>
          <a:lstStyle/>
          <a:p>
            <a:r>
              <a:rPr lang="ja-JP" altLang="en-US" dirty="0"/>
              <a:t>動画を見てみよう</a:t>
            </a:r>
            <a:endParaRPr kumimoji="1" lang="ja-JP" altLang="en-US" dirty="0"/>
          </a:p>
        </p:txBody>
      </p:sp>
      <p:sp>
        <p:nvSpPr>
          <p:cNvPr id="3" name="四角形: 角を丸くする 2">
            <a:extLst>
              <a:ext uri="{FF2B5EF4-FFF2-40B4-BE49-F238E27FC236}">
                <a16:creationId xmlns:a16="http://schemas.microsoft.com/office/drawing/2014/main" id="{CA334033-571C-45F9-C837-F227E9FF524E}"/>
              </a:ext>
            </a:extLst>
          </p:cNvPr>
          <p:cNvSpPr/>
          <p:nvPr/>
        </p:nvSpPr>
        <p:spPr>
          <a:xfrm>
            <a:off x="1484026" y="1735299"/>
            <a:ext cx="6764235" cy="398248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以下の動画を流してください。</a:t>
            </a:r>
            <a:endParaRPr kumimoji="1" lang="en-US" altLang="ja-JP" sz="3200" dirty="0">
              <a:solidFill>
                <a:schemeClr val="tx1"/>
              </a:solidFill>
            </a:endParaRPr>
          </a:p>
          <a:p>
            <a:pPr algn="ctr"/>
            <a:r>
              <a:rPr kumimoji="1" lang="ja-JP" altLang="en-US" sz="2400" dirty="0">
                <a:solidFill>
                  <a:schemeClr val="tx1"/>
                </a:solidFill>
              </a:rPr>
              <a:t>あなたのパスワードは大丈夫？</a:t>
            </a:r>
            <a:endParaRPr kumimoji="1" lang="en-US" altLang="ja-JP" sz="2400" dirty="0">
              <a:solidFill>
                <a:schemeClr val="tx1"/>
              </a:solidFill>
            </a:endParaRPr>
          </a:p>
          <a:p>
            <a:pPr algn="ctr"/>
            <a:r>
              <a:rPr kumimoji="1" lang="ja-JP" altLang="en-US" sz="2000" dirty="0">
                <a:solidFill>
                  <a:schemeClr val="tx1"/>
                </a:solidFill>
              </a:rPr>
              <a:t>～インターネットサービスの不正ログイン対策～</a:t>
            </a:r>
            <a:endParaRPr kumimoji="1" lang="en-US" altLang="ja-JP" sz="2000" dirty="0">
              <a:solidFill>
                <a:schemeClr val="tx1"/>
              </a:solidFill>
            </a:endParaRPr>
          </a:p>
          <a:p>
            <a:pPr algn="ctr"/>
            <a:r>
              <a:rPr kumimoji="1" lang="en-US" altLang="ja-JP" sz="2400" dirty="0">
                <a:solidFill>
                  <a:schemeClr val="tx1"/>
                </a:solidFill>
              </a:rPr>
              <a:t>URL:</a:t>
            </a:r>
            <a:r>
              <a:rPr kumimoji="1" lang="ja-JP" altLang="en-US" sz="2400" dirty="0">
                <a:solidFill>
                  <a:schemeClr val="tx1"/>
                </a:solidFill>
              </a:rPr>
              <a:t> </a:t>
            </a:r>
            <a:r>
              <a:rPr kumimoji="1" lang="en-US" altLang="ja-JP" sz="2400" dirty="0">
                <a:solidFill>
                  <a:schemeClr val="tx1"/>
                </a:solidFill>
                <a:hlinkClick r:id="rId3"/>
              </a:rPr>
              <a:t>https://www.youtube.com/watch?v=lXh0b4KS9gE</a:t>
            </a:r>
            <a:endParaRPr kumimoji="1" lang="en-US" altLang="ja-JP" sz="2400" dirty="0">
              <a:solidFill>
                <a:schemeClr val="tx1"/>
              </a:solidFill>
              <a:hlinkClick r:id="rId4"/>
            </a:endParaRPr>
          </a:p>
          <a:p>
            <a:pPr algn="ctr"/>
            <a:r>
              <a:rPr kumimoji="1" lang="en-US" altLang="ja-JP" sz="2400" dirty="0">
                <a:solidFill>
                  <a:schemeClr val="tx1"/>
                </a:solidFill>
              </a:rPr>
              <a:t>【00</a:t>
            </a:r>
            <a:r>
              <a:rPr kumimoji="1" lang="ja-JP" altLang="en-US" sz="2400" dirty="0">
                <a:solidFill>
                  <a:schemeClr val="tx1"/>
                </a:solidFill>
              </a:rPr>
              <a:t>分</a:t>
            </a:r>
            <a:r>
              <a:rPr lang="en-US" altLang="ja-JP" sz="2400" dirty="0">
                <a:solidFill>
                  <a:schemeClr val="tx1"/>
                </a:solidFill>
              </a:rPr>
              <a:t>5</a:t>
            </a:r>
            <a:r>
              <a:rPr kumimoji="1" lang="en-US" altLang="ja-JP" sz="2400" dirty="0">
                <a:solidFill>
                  <a:schemeClr val="tx1"/>
                </a:solidFill>
              </a:rPr>
              <a:t>7</a:t>
            </a:r>
            <a:r>
              <a:rPr kumimoji="1" lang="ja-JP" altLang="en-US" sz="2400" dirty="0">
                <a:solidFill>
                  <a:schemeClr val="tx1"/>
                </a:solidFill>
              </a:rPr>
              <a:t>秒から</a:t>
            </a:r>
            <a:r>
              <a:rPr kumimoji="1" lang="en-US" altLang="ja-JP" sz="2400" dirty="0">
                <a:solidFill>
                  <a:schemeClr val="tx1"/>
                </a:solidFill>
              </a:rPr>
              <a:t>02</a:t>
            </a:r>
            <a:r>
              <a:rPr kumimoji="1" lang="ja-JP" altLang="en-US" sz="2400" dirty="0">
                <a:solidFill>
                  <a:schemeClr val="tx1"/>
                </a:solidFill>
              </a:rPr>
              <a:t>分</a:t>
            </a:r>
            <a:r>
              <a:rPr kumimoji="1" lang="en-US" altLang="ja-JP" sz="2400" dirty="0">
                <a:solidFill>
                  <a:schemeClr val="tx1"/>
                </a:solidFill>
              </a:rPr>
              <a:t>10</a:t>
            </a:r>
            <a:r>
              <a:rPr kumimoji="1" lang="ja-JP" altLang="en-US" sz="2400" dirty="0">
                <a:solidFill>
                  <a:schemeClr val="tx1"/>
                </a:solidFill>
              </a:rPr>
              <a:t>秒まで</a:t>
            </a:r>
            <a:r>
              <a:rPr kumimoji="1" lang="en-US" altLang="ja-JP" sz="2400" dirty="0">
                <a:solidFill>
                  <a:schemeClr val="tx1"/>
                </a:solidFill>
              </a:rPr>
              <a:t>】</a:t>
            </a:r>
          </a:p>
        </p:txBody>
      </p:sp>
    </p:spTree>
    <p:extLst>
      <p:ext uri="{BB962C8B-B14F-4D97-AF65-F5344CB8AC3E}">
        <p14:creationId xmlns:p14="http://schemas.microsoft.com/office/powerpoint/2010/main" val="393305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a:xfrm>
            <a:off x="320356" y="1505536"/>
            <a:ext cx="8823644" cy="4351338"/>
          </a:xfrm>
        </p:spPr>
        <p:txBody>
          <a:bodyPr anchor="t">
            <a:normAutofit lnSpcReduction="10000"/>
          </a:bodyPr>
          <a:lstStyle/>
          <a:p>
            <a:r>
              <a:rPr kumimoji="1" lang="ja-JP" altLang="en-US" sz="4000" dirty="0">
                <a:latin typeface="+mj-ea"/>
                <a:ea typeface="+mj-ea"/>
              </a:rPr>
              <a:t>なりすました情報発信</a:t>
            </a:r>
            <a:endParaRPr kumimoji="1" lang="en-US" altLang="ja-JP" sz="4000" dirty="0">
              <a:latin typeface="+mj-ea"/>
              <a:ea typeface="+mj-ea"/>
            </a:endParaRPr>
          </a:p>
          <a:p>
            <a:r>
              <a:rPr lang="ja-JP" altLang="en-US" sz="4000" dirty="0">
                <a:latin typeface="+mj-ea"/>
                <a:ea typeface="+mj-ea"/>
              </a:rPr>
              <a:t>不正購入</a:t>
            </a:r>
            <a:endParaRPr lang="en-US" altLang="ja-JP" sz="4000" dirty="0">
              <a:latin typeface="+mj-ea"/>
              <a:ea typeface="+mj-ea"/>
            </a:endParaRPr>
          </a:p>
          <a:p>
            <a:r>
              <a:rPr kumimoji="1" lang="ja-JP" altLang="en-US" sz="4000" dirty="0">
                <a:latin typeface="+mj-ea"/>
                <a:ea typeface="+mj-ea"/>
              </a:rPr>
              <a:t>不正送金</a:t>
            </a:r>
            <a:endParaRPr kumimoji="1" lang="en-US" altLang="ja-JP" sz="4000" dirty="0">
              <a:latin typeface="+mj-ea"/>
              <a:ea typeface="+mj-ea"/>
            </a:endParaRPr>
          </a:p>
          <a:p>
            <a:r>
              <a:rPr kumimoji="1" lang="ja-JP" altLang="en-US" sz="4000" dirty="0">
                <a:latin typeface="+mj-ea"/>
                <a:ea typeface="+mj-ea"/>
              </a:rPr>
              <a:t>ゲーム、</a:t>
            </a:r>
            <a:r>
              <a:rPr kumimoji="1" lang="en-US" altLang="ja-JP" sz="4000" dirty="0">
                <a:latin typeface="+mj-ea"/>
                <a:ea typeface="+mj-ea"/>
              </a:rPr>
              <a:t>SNS</a:t>
            </a:r>
            <a:r>
              <a:rPr kumimoji="1" lang="ja-JP" altLang="en-US" sz="4000" dirty="0" err="1">
                <a:latin typeface="+mj-ea"/>
                <a:ea typeface="+mj-ea"/>
              </a:rPr>
              <a:t>、</a:t>
            </a:r>
            <a:r>
              <a:rPr kumimoji="1" lang="ja-JP" altLang="en-US" sz="4000" dirty="0">
                <a:latin typeface="+mj-ea"/>
                <a:ea typeface="+mj-ea"/>
              </a:rPr>
              <a:t>ショッピングサイトなどの不正操作</a:t>
            </a:r>
            <a:endParaRPr kumimoji="1" lang="en-US" altLang="ja-JP" sz="4000" dirty="0">
              <a:latin typeface="+mj-ea"/>
              <a:ea typeface="+mj-ea"/>
            </a:endParaRPr>
          </a:p>
          <a:p>
            <a:r>
              <a:rPr lang="ja-JP" altLang="en-US" sz="4000" dirty="0">
                <a:latin typeface="+mj-ea"/>
                <a:ea typeface="+mj-ea"/>
              </a:rPr>
              <a:t>不正情報入手　</a:t>
            </a:r>
            <a:endParaRPr lang="en-US" altLang="ja-JP" sz="4000" dirty="0">
              <a:latin typeface="+mj-ea"/>
              <a:ea typeface="+mj-ea"/>
            </a:endParaRPr>
          </a:p>
          <a:p>
            <a:r>
              <a:rPr lang="ja-JP" altLang="en-US" sz="4000" dirty="0">
                <a:latin typeface="+mj-ea"/>
                <a:ea typeface="+mj-ea"/>
              </a:rPr>
              <a:t>のぞき見</a:t>
            </a:r>
            <a:endParaRPr lang="en-US" altLang="ja-JP" sz="4000" dirty="0">
              <a:latin typeface="+mj-ea"/>
              <a:ea typeface="+mj-ea"/>
            </a:endParaRPr>
          </a:p>
          <a:p>
            <a:pPr marL="0" indent="0">
              <a:buNone/>
            </a:pPr>
            <a:endParaRPr kumimoji="1" lang="ja-JP" altLang="en-US" sz="4000" dirty="0">
              <a:latin typeface="+mj-ea"/>
              <a:ea typeface="+mj-ea"/>
            </a:endParaRPr>
          </a:p>
        </p:txBody>
      </p:sp>
      <p:sp>
        <p:nvSpPr>
          <p:cNvPr id="4" name="タイトル 3"/>
          <p:cNvSpPr>
            <a:spLocks noGrp="1"/>
          </p:cNvSpPr>
          <p:nvPr>
            <p:ph type="title"/>
          </p:nvPr>
        </p:nvSpPr>
        <p:spPr>
          <a:xfrm>
            <a:off x="202795" y="476380"/>
            <a:ext cx="7958418" cy="784598"/>
          </a:xfrm>
        </p:spPr>
        <p:txBody>
          <a:bodyPr/>
          <a:lstStyle/>
          <a:p>
            <a:r>
              <a:rPr kumimoji="1" lang="ja-JP" altLang="en-US" sz="4800" dirty="0"/>
              <a:t>不正ログインとは？</a:t>
            </a:r>
          </a:p>
        </p:txBody>
      </p:sp>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0019" y="1505536"/>
            <a:ext cx="1720600" cy="1441707"/>
          </a:xfrm>
          <a:prstGeom prst="rect">
            <a:avLst/>
          </a:prstGeom>
        </p:spPr>
      </p:pic>
      <p:sp>
        <p:nvSpPr>
          <p:cNvPr id="8" name="テキスト ボックス 7"/>
          <p:cNvSpPr txBox="1"/>
          <p:nvPr/>
        </p:nvSpPr>
        <p:spPr>
          <a:xfrm>
            <a:off x="1636340" y="5660651"/>
            <a:ext cx="8015591" cy="646331"/>
          </a:xfrm>
          <a:prstGeom prst="rect">
            <a:avLst/>
          </a:prstGeom>
          <a:noFill/>
        </p:spPr>
        <p:txBody>
          <a:bodyPr wrap="square" rtlCol="0">
            <a:spAutoFit/>
          </a:bodyPr>
          <a:lstStyle/>
          <a:p>
            <a:r>
              <a:rPr kumimoji="1" lang="ja-JP" altLang="en-US" sz="3600" dirty="0">
                <a:latin typeface="+mj-ea"/>
                <a:ea typeface="+mj-ea"/>
              </a:rPr>
              <a:t>私は大丈夫。と思っていませんか？</a:t>
            </a:r>
          </a:p>
        </p:txBody>
      </p:sp>
    </p:spTree>
    <p:extLst>
      <p:ext uri="{BB962C8B-B14F-4D97-AF65-F5344CB8AC3E}">
        <p14:creationId xmlns:p14="http://schemas.microsoft.com/office/powerpoint/2010/main" val="2735680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85582" y="457198"/>
            <a:ext cx="7958418" cy="697099"/>
          </a:xfrm>
        </p:spPr>
        <p:txBody>
          <a:bodyPr/>
          <a:lstStyle/>
          <a:p>
            <a:r>
              <a:rPr kumimoji="1" lang="ja-JP" altLang="en-US" dirty="0"/>
              <a:t>考えてみよう</a:t>
            </a:r>
          </a:p>
        </p:txBody>
      </p:sp>
      <p:sp>
        <p:nvSpPr>
          <p:cNvPr id="5" name="コンテンツ プレースホルダー 4"/>
          <p:cNvSpPr>
            <a:spLocks noGrp="1"/>
          </p:cNvSpPr>
          <p:nvPr>
            <p:ph sz="half" idx="1"/>
          </p:nvPr>
        </p:nvSpPr>
        <p:spPr>
          <a:xfrm>
            <a:off x="183806" y="1454923"/>
            <a:ext cx="8619726" cy="4351338"/>
          </a:xfrm>
        </p:spPr>
        <p:txBody>
          <a:bodyPr anchor="ctr">
            <a:normAutofit/>
          </a:bodyPr>
          <a:lstStyle/>
          <a:p>
            <a:pPr marL="0" indent="0">
              <a:buNone/>
            </a:pPr>
            <a:r>
              <a:rPr kumimoji="1" lang="ja-JP" altLang="en-US" sz="4000" dirty="0">
                <a:latin typeface="+mj-ea"/>
                <a:ea typeface="+mj-ea"/>
              </a:rPr>
              <a:t>どんなパスワードが</a:t>
            </a:r>
            <a:endParaRPr kumimoji="1" lang="en-US" altLang="ja-JP" sz="4000" dirty="0">
              <a:latin typeface="+mj-ea"/>
              <a:ea typeface="+mj-ea"/>
            </a:endParaRPr>
          </a:p>
          <a:p>
            <a:pPr marL="0" indent="0">
              <a:buNone/>
            </a:pPr>
            <a:r>
              <a:rPr lang="ja-JP" altLang="en-US" sz="4000" dirty="0">
                <a:latin typeface="+mj-ea"/>
                <a:ea typeface="+mj-ea"/>
              </a:rPr>
              <a:t>「危ない」パスワードでしょうか？</a:t>
            </a:r>
            <a:endParaRPr kumimoji="1" lang="ja-JP" altLang="en-US" sz="4000" dirty="0">
              <a:latin typeface="+mj-ea"/>
              <a:ea typeface="+mj-ea"/>
            </a:endParaRPr>
          </a:p>
        </p:txBody>
      </p:sp>
      <p:pic>
        <p:nvPicPr>
          <p:cNvPr id="6" name="図 5"/>
          <p:cNvPicPr>
            <a:picLocks noChangeAspect="1"/>
          </p:cNvPicPr>
          <p:nvPr/>
        </p:nvPicPr>
        <p:blipFill>
          <a:blip r:embed="rId3"/>
          <a:stretch>
            <a:fillRect/>
          </a:stretch>
        </p:blipFill>
        <p:spPr>
          <a:xfrm>
            <a:off x="5259236" y="4578330"/>
            <a:ext cx="3341067" cy="1937545"/>
          </a:xfrm>
          <a:prstGeom prst="rect">
            <a:avLst/>
          </a:prstGeom>
        </p:spPr>
      </p:pic>
    </p:spTree>
    <p:extLst>
      <p:ext uri="{BB962C8B-B14F-4D97-AF65-F5344CB8AC3E}">
        <p14:creationId xmlns:p14="http://schemas.microsoft.com/office/powerpoint/2010/main" val="585649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797669" y="1189059"/>
            <a:ext cx="7879404" cy="5111966"/>
          </a:xfrm>
        </p:spPr>
        <p:txBody>
          <a:bodyPr>
            <a:noAutofit/>
          </a:bodyPr>
          <a:lstStyle/>
          <a:p>
            <a:pPr>
              <a:lnSpc>
                <a:spcPct val="120000"/>
              </a:lnSpc>
              <a:buFont typeface="Wingdings" panose="05000000000000000000" pitchFamily="2" charset="2"/>
              <a:buChar char="ü"/>
            </a:pPr>
            <a:r>
              <a:rPr kumimoji="1" lang="en-US" altLang="ja-JP" sz="2800" dirty="0">
                <a:latin typeface="メイリオ" panose="020B0604030504040204" pitchFamily="50" charset="-128"/>
                <a:ea typeface="メイリオ" panose="020B0604030504040204" pitchFamily="50" charset="-128"/>
              </a:rPr>
              <a:t>ID</a:t>
            </a:r>
            <a:r>
              <a:rPr kumimoji="1" lang="ja-JP" altLang="en-US" sz="2800" dirty="0">
                <a:latin typeface="メイリオ" panose="020B0604030504040204" pitchFamily="50" charset="-128"/>
                <a:ea typeface="メイリオ" panose="020B0604030504040204" pitchFamily="50" charset="-128"/>
              </a:rPr>
              <a:t>とパスワードが同じではありませんか？</a:t>
            </a:r>
            <a:endParaRPr kumimoji="1" lang="en-US" altLang="ja-JP" sz="2800" dirty="0">
              <a:latin typeface="メイリオ" panose="020B0604030504040204" pitchFamily="50" charset="-128"/>
              <a:ea typeface="メイリオ" panose="020B0604030504040204" pitchFamily="50" charset="-128"/>
            </a:endParaRPr>
          </a:p>
          <a:p>
            <a:pPr>
              <a:lnSpc>
                <a:spcPct val="120000"/>
              </a:lnSpc>
              <a:buFont typeface="Wingdings" panose="05000000000000000000" pitchFamily="2" charset="2"/>
              <a:buChar char="ü"/>
            </a:pPr>
            <a:r>
              <a:rPr lang="ja-JP" altLang="en-US" sz="2800" dirty="0">
                <a:latin typeface="メイリオ" panose="020B0604030504040204" pitchFamily="50" charset="-128"/>
                <a:ea typeface="メイリオ" panose="020B0604030504040204" pitchFamily="50" charset="-128"/>
              </a:rPr>
              <a:t>名前・電話番号・誕生日をそのまま使用してませんか？</a:t>
            </a:r>
            <a:endParaRPr lang="en-US" altLang="ja-JP" sz="2800" dirty="0">
              <a:latin typeface="メイリオ" panose="020B0604030504040204" pitchFamily="50" charset="-128"/>
              <a:ea typeface="メイリオ" panose="020B0604030504040204" pitchFamily="50" charset="-128"/>
            </a:endParaRPr>
          </a:p>
          <a:p>
            <a:pPr>
              <a:lnSpc>
                <a:spcPct val="120000"/>
              </a:lnSpc>
              <a:buFont typeface="Wingdings" panose="05000000000000000000" pitchFamily="2" charset="2"/>
              <a:buChar char="ü"/>
            </a:pPr>
            <a:r>
              <a:rPr kumimoji="1" lang="ja-JP" altLang="en-US" sz="2800" dirty="0">
                <a:latin typeface="メイリオ" panose="020B0604030504040204" pitchFamily="50" charset="-128"/>
                <a:ea typeface="メイリオ" panose="020B0604030504040204" pitchFamily="50" charset="-128"/>
              </a:rPr>
              <a:t>「</a:t>
            </a:r>
            <a:r>
              <a:rPr kumimoji="1" lang="en-US" altLang="ja-JP" sz="2800" dirty="0">
                <a:latin typeface="メイリオ" panose="020B0604030504040204" pitchFamily="50" charset="-128"/>
                <a:ea typeface="メイリオ" panose="020B0604030504040204" pitchFamily="50" charset="-128"/>
              </a:rPr>
              <a:t>1234</a:t>
            </a:r>
            <a:r>
              <a:rPr kumimoji="1" lang="ja-JP" altLang="en-US" sz="2800" dirty="0">
                <a:latin typeface="メイリオ" panose="020B0604030504040204" pitchFamily="50" charset="-128"/>
                <a:ea typeface="メイリオ" panose="020B0604030504040204" pitchFamily="50" charset="-128"/>
              </a:rPr>
              <a:t>」や「</a:t>
            </a:r>
            <a:r>
              <a:rPr kumimoji="1" lang="en-US" altLang="ja-JP" sz="2800" dirty="0" err="1">
                <a:latin typeface="メイリオ" panose="020B0604030504040204" pitchFamily="50" charset="-128"/>
                <a:ea typeface="メイリオ" panose="020B0604030504040204" pitchFamily="50" charset="-128"/>
              </a:rPr>
              <a:t>abcd</a:t>
            </a:r>
            <a:r>
              <a:rPr kumimoji="1" lang="ja-JP" altLang="en-US" sz="2800" dirty="0">
                <a:latin typeface="メイリオ" panose="020B0604030504040204" pitchFamily="50" charset="-128"/>
                <a:ea typeface="メイリオ" panose="020B0604030504040204" pitchFamily="50" charset="-128"/>
              </a:rPr>
              <a:t>」や「</a:t>
            </a:r>
            <a:r>
              <a:rPr kumimoji="1" lang="en-US" altLang="ja-JP" sz="2800" dirty="0">
                <a:latin typeface="メイリオ" panose="020B0604030504040204" pitchFamily="50" charset="-128"/>
                <a:ea typeface="メイリオ" panose="020B0604030504040204" pitchFamily="50" charset="-128"/>
              </a:rPr>
              <a:t>1111</a:t>
            </a:r>
            <a:r>
              <a:rPr kumimoji="1" lang="ja-JP" altLang="en-US" sz="2800" dirty="0">
                <a:latin typeface="メイリオ" panose="020B0604030504040204" pitchFamily="50" charset="-128"/>
                <a:ea typeface="メイリオ" panose="020B0604030504040204" pitchFamily="50" charset="-128"/>
              </a:rPr>
              <a:t>」などの単純羅列にしていませんか？</a:t>
            </a:r>
            <a:endParaRPr kumimoji="1" lang="en-US" altLang="ja-JP" sz="2800" dirty="0">
              <a:latin typeface="メイリオ" panose="020B0604030504040204" pitchFamily="50" charset="-128"/>
              <a:ea typeface="メイリオ" panose="020B0604030504040204" pitchFamily="50" charset="-128"/>
            </a:endParaRPr>
          </a:p>
          <a:p>
            <a:pPr>
              <a:lnSpc>
                <a:spcPct val="120000"/>
              </a:lnSpc>
              <a:buFont typeface="Wingdings" panose="05000000000000000000" pitchFamily="2" charset="2"/>
              <a:buChar char="ü"/>
            </a:pPr>
            <a:r>
              <a:rPr lang="ja-JP" altLang="en-US" sz="2800" dirty="0">
                <a:latin typeface="メイリオ" panose="020B0604030504040204" pitchFamily="50" charset="-128"/>
                <a:ea typeface="メイリオ" panose="020B0604030504040204" pitchFamily="50" charset="-128"/>
              </a:rPr>
              <a:t>さまざまなサービスで同じパスワードを使っていませんか？</a:t>
            </a:r>
            <a:endParaRPr lang="en-US" altLang="ja-JP" sz="2800" dirty="0">
              <a:latin typeface="メイリオ" panose="020B0604030504040204" pitchFamily="50" charset="-128"/>
              <a:ea typeface="メイリオ" panose="020B0604030504040204" pitchFamily="50" charset="-128"/>
            </a:endParaRPr>
          </a:p>
          <a:p>
            <a:pPr>
              <a:lnSpc>
                <a:spcPct val="120000"/>
              </a:lnSpc>
              <a:buFont typeface="Wingdings" panose="05000000000000000000" pitchFamily="2" charset="2"/>
              <a:buChar char="ü"/>
            </a:pPr>
            <a:r>
              <a:rPr kumimoji="1" lang="ja-JP" altLang="en-US" sz="2800" dirty="0">
                <a:latin typeface="メイリオ" panose="020B0604030504040204" pitchFamily="50" charset="-128"/>
                <a:ea typeface="メイリオ" panose="020B0604030504040204" pitchFamily="50" charset="-128"/>
              </a:rPr>
              <a:t>一度でもパスワードを人に教えたことはありませんか？</a:t>
            </a:r>
          </a:p>
        </p:txBody>
      </p:sp>
      <p:sp>
        <p:nvSpPr>
          <p:cNvPr id="2" name="タイトル 1"/>
          <p:cNvSpPr>
            <a:spLocks noGrp="1"/>
          </p:cNvSpPr>
          <p:nvPr>
            <p:ph type="title"/>
          </p:nvPr>
        </p:nvSpPr>
        <p:spPr/>
        <p:txBody>
          <a:bodyPr/>
          <a:lstStyle/>
          <a:p>
            <a:r>
              <a:rPr lang="ja-JP" altLang="en-US" dirty="0"/>
              <a:t>パスワードチェック！</a:t>
            </a:r>
            <a:endParaRPr kumimoji="1" lang="ja-JP" altLang="en-US" dirty="0"/>
          </a:p>
        </p:txBody>
      </p:sp>
    </p:spTree>
    <p:extLst>
      <p:ext uri="{BB962C8B-B14F-4D97-AF65-F5344CB8AC3E}">
        <p14:creationId xmlns:p14="http://schemas.microsoft.com/office/powerpoint/2010/main" val="3510957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1231751" y="498765"/>
            <a:ext cx="8364070" cy="709322"/>
          </a:xfrm>
        </p:spPr>
        <p:txBody>
          <a:bodyPr>
            <a:noAutofit/>
          </a:bodyPr>
          <a:lstStyle/>
          <a:p>
            <a:r>
              <a:rPr kumimoji="1" lang="ja-JP" altLang="en-US" sz="4000" dirty="0"/>
              <a:t>どんなパスワードがいいのかな？</a:t>
            </a:r>
          </a:p>
        </p:txBody>
      </p:sp>
      <p:sp>
        <p:nvSpPr>
          <p:cNvPr id="6" name="四角形: 角を丸くする 5">
            <a:extLst>
              <a:ext uri="{FF2B5EF4-FFF2-40B4-BE49-F238E27FC236}">
                <a16:creationId xmlns:a16="http://schemas.microsoft.com/office/drawing/2014/main" id="{3BC2544D-4025-126D-79E1-F71190828781}"/>
              </a:ext>
            </a:extLst>
          </p:cNvPr>
          <p:cNvSpPr/>
          <p:nvPr/>
        </p:nvSpPr>
        <p:spPr>
          <a:xfrm>
            <a:off x="1484026" y="1735299"/>
            <a:ext cx="6764235" cy="398248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以下の動画を流してください。</a:t>
            </a:r>
            <a:endParaRPr kumimoji="1" lang="en-US" altLang="ja-JP" sz="3200" dirty="0">
              <a:solidFill>
                <a:schemeClr val="tx1"/>
              </a:solidFill>
            </a:endParaRPr>
          </a:p>
          <a:p>
            <a:pPr algn="ctr"/>
            <a:r>
              <a:rPr kumimoji="1" lang="ja-JP" altLang="en-US" sz="2400" dirty="0">
                <a:solidFill>
                  <a:schemeClr val="tx1"/>
                </a:solidFill>
              </a:rPr>
              <a:t>あなたのパスワードは大丈夫？</a:t>
            </a:r>
            <a:endParaRPr kumimoji="1" lang="en-US" altLang="ja-JP" sz="2400" dirty="0">
              <a:solidFill>
                <a:schemeClr val="tx1"/>
              </a:solidFill>
            </a:endParaRPr>
          </a:p>
          <a:p>
            <a:pPr algn="ctr"/>
            <a:r>
              <a:rPr kumimoji="1" lang="ja-JP" altLang="en-US" sz="2000" dirty="0">
                <a:solidFill>
                  <a:schemeClr val="tx1"/>
                </a:solidFill>
              </a:rPr>
              <a:t>～インターネットサービスの不正ログイン対策～</a:t>
            </a:r>
            <a:endParaRPr kumimoji="1" lang="en-US" altLang="ja-JP" sz="2000" dirty="0">
              <a:solidFill>
                <a:schemeClr val="tx1"/>
              </a:solidFill>
            </a:endParaRPr>
          </a:p>
          <a:p>
            <a:pPr algn="ctr"/>
            <a:r>
              <a:rPr kumimoji="1" lang="en-US" altLang="ja-JP" sz="2400" dirty="0">
                <a:solidFill>
                  <a:schemeClr val="tx1"/>
                </a:solidFill>
              </a:rPr>
              <a:t>URL:</a:t>
            </a:r>
            <a:r>
              <a:rPr kumimoji="1" lang="ja-JP" altLang="en-US" sz="2400" dirty="0">
                <a:solidFill>
                  <a:schemeClr val="tx1"/>
                </a:solidFill>
              </a:rPr>
              <a:t> </a:t>
            </a:r>
            <a:r>
              <a:rPr kumimoji="1" lang="en-US" altLang="ja-JP" sz="2400" dirty="0">
                <a:solidFill>
                  <a:schemeClr val="tx1"/>
                </a:solidFill>
                <a:hlinkClick r:id="rId3"/>
              </a:rPr>
              <a:t>https://www.youtube.com/watch?v=lXh0b4KS9gE</a:t>
            </a:r>
            <a:endParaRPr kumimoji="1" lang="en-US" altLang="ja-JP" sz="2400" dirty="0">
              <a:solidFill>
                <a:schemeClr val="tx1"/>
              </a:solidFill>
              <a:hlinkClick r:id="rId4"/>
            </a:endParaRPr>
          </a:p>
          <a:p>
            <a:pPr algn="ctr"/>
            <a:r>
              <a:rPr kumimoji="1" lang="en-US" altLang="ja-JP" sz="2400" dirty="0">
                <a:solidFill>
                  <a:schemeClr val="tx1"/>
                </a:solidFill>
              </a:rPr>
              <a:t>【05</a:t>
            </a:r>
            <a:r>
              <a:rPr kumimoji="1" lang="ja-JP" altLang="en-US" sz="2400" dirty="0">
                <a:solidFill>
                  <a:schemeClr val="tx1"/>
                </a:solidFill>
              </a:rPr>
              <a:t>分</a:t>
            </a:r>
            <a:r>
              <a:rPr kumimoji="1" lang="en-US" altLang="ja-JP" sz="2400" dirty="0">
                <a:solidFill>
                  <a:schemeClr val="tx1"/>
                </a:solidFill>
              </a:rPr>
              <a:t>1</a:t>
            </a:r>
            <a:r>
              <a:rPr lang="en-US" altLang="ja-JP" sz="2400" dirty="0">
                <a:solidFill>
                  <a:schemeClr val="tx1"/>
                </a:solidFill>
              </a:rPr>
              <a:t>5</a:t>
            </a:r>
            <a:r>
              <a:rPr kumimoji="1" lang="ja-JP" altLang="en-US" sz="2400" dirty="0">
                <a:solidFill>
                  <a:schemeClr val="tx1"/>
                </a:solidFill>
              </a:rPr>
              <a:t>秒から</a:t>
            </a:r>
            <a:r>
              <a:rPr kumimoji="1" lang="en-US" altLang="ja-JP" sz="2400" dirty="0">
                <a:solidFill>
                  <a:schemeClr val="tx1"/>
                </a:solidFill>
              </a:rPr>
              <a:t>06</a:t>
            </a:r>
            <a:r>
              <a:rPr kumimoji="1" lang="ja-JP" altLang="en-US" sz="2400" dirty="0">
                <a:solidFill>
                  <a:schemeClr val="tx1"/>
                </a:solidFill>
              </a:rPr>
              <a:t>分</a:t>
            </a:r>
            <a:r>
              <a:rPr lang="en-US" altLang="ja-JP" sz="2400" dirty="0">
                <a:solidFill>
                  <a:schemeClr val="tx1"/>
                </a:solidFill>
              </a:rPr>
              <a:t>37</a:t>
            </a:r>
            <a:r>
              <a:rPr kumimoji="1" lang="ja-JP" altLang="en-US" sz="2400" dirty="0">
                <a:solidFill>
                  <a:schemeClr val="tx1"/>
                </a:solidFill>
              </a:rPr>
              <a:t>秒まで</a:t>
            </a:r>
            <a:r>
              <a:rPr kumimoji="1" lang="en-US" altLang="ja-JP" sz="2400" dirty="0">
                <a:solidFill>
                  <a:schemeClr val="tx1"/>
                </a:solidFill>
              </a:rPr>
              <a:t>】</a:t>
            </a:r>
          </a:p>
        </p:txBody>
      </p:sp>
    </p:spTree>
    <p:extLst>
      <p:ext uri="{BB962C8B-B14F-4D97-AF65-F5344CB8AC3E}">
        <p14:creationId xmlns:p14="http://schemas.microsoft.com/office/powerpoint/2010/main" val="1588565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a:xfrm>
            <a:off x="-371368" y="1253331"/>
            <a:ext cx="8447144" cy="4351338"/>
          </a:xfrm>
        </p:spPr>
        <p:txBody>
          <a:bodyPr>
            <a:normAutofit/>
          </a:bodyPr>
          <a:lstStyle/>
          <a:p>
            <a:pPr lvl="2"/>
            <a:r>
              <a:rPr kumimoji="1" lang="ja-JP" altLang="en-US" sz="3200" dirty="0">
                <a:latin typeface="メイリオ" panose="020B0604030504040204" pitchFamily="50" charset="-128"/>
                <a:ea typeface="メイリオ" panose="020B0604030504040204" pitchFamily="50" charset="-128"/>
              </a:rPr>
              <a:t>できる限り長く／</a:t>
            </a:r>
            <a:r>
              <a:rPr lang="ja-JP" altLang="en-US" sz="3200" dirty="0">
                <a:latin typeface="メイリオ" panose="020B0604030504040204" pitchFamily="50" charset="-128"/>
                <a:ea typeface="メイリオ" panose="020B0604030504040204" pitchFamily="50" charset="-128"/>
              </a:rPr>
              <a:t>複雑に。</a:t>
            </a:r>
            <a:endParaRPr lang="en-US" altLang="ja-JP" sz="3200" dirty="0">
              <a:latin typeface="メイリオ" panose="020B0604030504040204" pitchFamily="50" charset="-128"/>
              <a:ea typeface="メイリオ" panose="020B0604030504040204" pitchFamily="50" charset="-128"/>
            </a:endParaRPr>
          </a:p>
          <a:p>
            <a:pPr lvl="2"/>
            <a:r>
              <a:rPr lang="ja-JP" altLang="en-US" sz="3200" dirty="0">
                <a:latin typeface="メイリオ" panose="020B0604030504040204" pitchFamily="50" charset="-128"/>
                <a:ea typeface="メイリオ" panose="020B0604030504040204" pitchFamily="50" charset="-128"/>
              </a:rPr>
              <a:t>私だけの「コアパスワード」の設定。</a:t>
            </a:r>
            <a:endParaRPr lang="en-US" altLang="ja-JP" sz="3200" dirty="0">
              <a:latin typeface="メイリオ" panose="020B0604030504040204" pitchFamily="50" charset="-128"/>
              <a:ea typeface="メイリオ" panose="020B0604030504040204" pitchFamily="50" charset="-128"/>
            </a:endParaRPr>
          </a:p>
          <a:p>
            <a:pPr lvl="2"/>
            <a:r>
              <a:rPr kumimoji="1" lang="ja-JP" altLang="en-US" sz="3200" dirty="0">
                <a:latin typeface="メイリオ" panose="020B0604030504040204" pitchFamily="50" charset="-128"/>
                <a:ea typeface="メイリオ" panose="020B0604030504040204" pitchFamily="50" charset="-128"/>
              </a:rPr>
              <a:t>サービスごとの識別子をプラス。</a:t>
            </a:r>
            <a:endParaRPr kumimoji="1" lang="en-US" altLang="ja-JP" sz="3200" dirty="0">
              <a:latin typeface="メイリオ" panose="020B0604030504040204" pitchFamily="50" charset="-128"/>
              <a:ea typeface="メイリオ" panose="020B0604030504040204" pitchFamily="50" charset="-128"/>
            </a:endParaRPr>
          </a:p>
          <a:p>
            <a:endParaRPr kumimoji="1" lang="ja-JP" altLang="en-US" sz="4000" dirty="0"/>
          </a:p>
        </p:txBody>
      </p:sp>
      <p:sp>
        <p:nvSpPr>
          <p:cNvPr id="4" name="タイトル 3"/>
          <p:cNvSpPr>
            <a:spLocks noGrp="1"/>
          </p:cNvSpPr>
          <p:nvPr>
            <p:ph type="title"/>
          </p:nvPr>
        </p:nvSpPr>
        <p:spPr/>
        <p:txBody>
          <a:bodyPr/>
          <a:lstStyle/>
          <a:p>
            <a:r>
              <a:rPr kumimoji="1" lang="ja-JP" altLang="en-US" dirty="0"/>
              <a:t>推奨されるパスワード設定</a:t>
            </a:r>
          </a:p>
        </p:txBody>
      </p:sp>
      <p:pic>
        <p:nvPicPr>
          <p:cNvPr id="2" name="図 1"/>
          <p:cNvPicPr>
            <a:picLocks noChangeAspect="1"/>
          </p:cNvPicPr>
          <p:nvPr/>
        </p:nvPicPr>
        <p:blipFill>
          <a:blip r:embed="rId3"/>
          <a:stretch>
            <a:fillRect/>
          </a:stretch>
        </p:blipFill>
        <p:spPr>
          <a:xfrm>
            <a:off x="2587766" y="2795137"/>
            <a:ext cx="5888969" cy="3293308"/>
          </a:xfrm>
          <a:prstGeom prst="rect">
            <a:avLst/>
          </a:prstGeom>
          <a:ln w="38100">
            <a:solidFill>
              <a:schemeClr val="accent6">
                <a:lumMod val="50000"/>
              </a:schemeClr>
            </a:solidFill>
          </a:ln>
        </p:spPr>
      </p:pic>
      <p:sp>
        <p:nvSpPr>
          <p:cNvPr id="7" name="正方形/長方形 6">
            <a:extLst>
              <a:ext uri="{FF2B5EF4-FFF2-40B4-BE49-F238E27FC236}">
                <a16:creationId xmlns:a16="http://schemas.microsoft.com/office/drawing/2014/main" id="{E654BD01-C303-4A03-B970-58AACA9AE448}"/>
              </a:ext>
            </a:extLst>
          </p:cNvPr>
          <p:cNvSpPr/>
          <p:nvPr/>
        </p:nvSpPr>
        <p:spPr>
          <a:xfrm>
            <a:off x="3008244" y="6404115"/>
            <a:ext cx="6380564" cy="592470"/>
          </a:xfrm>
          <a:prstGeom prst="rect">
            <a:avLst/>
          </a:prstGeom>
        </p:spPr>
        <p:txBody>
          <a:bodyPr wrap="square">
            <a:spAutoFit/>
          </a:bodyPr>
          <a:lstStyle/>
          <a:p>
            <a:r>
              <a:rPr lang="en-US" altLang="ja-JP" sz="1050" dirty="0"/>
              <a:t>(</a:t>
            </a:r>
            <a:r>
              <a:rPr lang="ja-JP" altLang="en-US" sz="1050" dirty="0"/>
              <a:t>画像引用</a:t>
            </a:r>
            <a:r>
              <a:rPr lang="en-US" altLang="ja-JP" sz="1050" dirty="0"/>
              <a:t>)</a:t>
            </a:r>
            <a:r>
              <a:rPr lang="ja-JP" altLang="en-US" sz="1050" dirty="0"/>
              <a:t> </a:t>
            </a:r>
            <a:r>
              <a:rPr lang="en-US" altLang="ja-JP" sz="1050" dirty="0"/>
              <a:t>IPA</a:t>
            </a:r>
            <a:r>
              <a:rPr lang="ja-JP" altLang="en-US" sz="1050" dirty="0"/>
              <a:t>「あなたのパスワードは大丈夫？ ～インターネットサービスの不正ログイン対策～」</a:t>
            </a:r>
            <a:endParaRPr lang="en-US" altLang="ja-JP" sz="1050" dirty="0"/>
          </a:p>
          <a:p>
            <a:r>
              <a:rPr lang="ja-JP" altLang="en-US" sz="1050" dirty="0"/>
              <a:t>　　　　   </a:t>
            </a:r>
            <a:r>
              <a:rPr lang="en-US" altLang="ja-JP" sz="1050" dirty="0"/>
              <a:t>https://www.youtube.com/watch?v=lXh0b4KS9gE</a:t>
            </a:r>
          </a:p>
          <a:p>
            <a:endParaRPr lang="en-US" altLang="ja-JP" sz="1100" dirty="0"/>
          </a:p>
        </p:txBody>
      </p:sp>
    </p:spTree>
    <p:extLst>
      <p:ext uri="{BB962C8B-B14F-4D97-AF65-F5344CB8AC3E}">
        <p14:creationId xmlns:p14="http://schemas.microsoft.com/office/powerpoint/2010/main" val="555619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1114333" y="1247643"/>
            <a:ext cx="7886701" cy="5401136"/>
          </a:xfrm>
          <a:solidFill>
            <a:schemeClr val="bg1"/>
          </a:solidFill>
        </p:spPr>
        <p:txBody>
          <a:bodyPr>
            <a:normAutofit fontScale="92500" lnSpcReduction="10000"/>
          </a:bodyPr>
          <a:lstStyle/>
          <a:p>
            <a:pPr algn="r">
              <a:lnSpc>
                <a:spcPct val="100000"/>
              </a:lnSpc>
              <a:spcBef>
                <a:spcPts val="600"/>
              </a:spcBef>
            </a:pPr>
            <a:r>
              <a:rPr lang="ja-JP" altLang="en-US" sz="1000" dirty="0"/>
              <a:t>独立行政法人情報処理推進機構</a:t>
            </a:r>
            <a:br>
              <a:rPr lang="ja-JP" altLang="en-US" sz="1000" dirty="0"/>
            </a:br>
            <a:r>
              <a:rPr lang="ja-JP" altLang="en-US" sz="1000" dirty="0"/>
              <a:t>セキュリティセンター</a:t>
            </a:r>
            <a:br>
              <a:rPr lang="ja-JP" altLang="en-US" sz="1000" dirty="0"/>
            </a:br>
            <a:endParaRPr lang="ja-JP" altLang="en-US" sz="1000" dirty="0"/>
          </a:p>
          <a:p>
            <a:pPr>
              <a:lnSpc>
                <a:spcPct val="100000"/>
              </a:lnSpc>
              <a:spcBef>
                <a:spcPts val="600"/>
              </a:spcBef>
            </a:pPr>
            <a:r>
              <a:rPr lang="ja-JP" altLang="en-US" sz="1000" dirty="0"/>
              <a:t> 　「安全教室指導用教材」は、インターネット安全教室での利用を目的に独立行政法人情報処理推進機構（</a:t>
            </a:r>
            <a:r>
              <a:rPr lang="en-US" altLang="ja-JP" sz="1000" dirty="0"/>
              <a:t>IPA</a:t>
            </a:r>
            <a:r>
              <a:rPr lang="ja-JP" altLang="en-US" sz="1000" dirty="0"/>
              <a:t>）（以下「</a:t>
            </a:r>
            <a:r>
              <a:rPr lang="en-US" altLang="ja-JP" sz="1000" dirty="0"/>
              <a:t>IPA</a:t>
            </a:r>
            <a:r>
              <a:rPr lang="ja-JP" altLang="en-US" sz="1000" dirty="0"/>
              <a:t>」という。）が作成した教材、およびこれを用いて指導するためのポイントをまとめた講義要領（今後に作成され得る各々の改訂版を含む。）です。なお、改訂版が利用可能となった後は、専ら改訂版をご利用ください。</a:t>
            </a:r>
            <a:br>
              <a:rPr lang="ja-JP" altLang="en-US" sz="1000" dirty="0"/>
            </a:br>
            <a:r>
              <a:rPr lang="ja-JP" altLang="en-US" sz="1000" dirty="0"/>
              <a:t>　</a:t>
            </a:r>
            <a:r>
              <a:rPr lang="en-US" altLang="ja-JP" sz="1000" dirty="0"/>
              <a:t>IPA</a:t>
            </a:r>
            <a:r>
              <a:rPr lang="ja-JP" altLang="en-US" sz="1000" dirty="0"/>
              <a:t>は、本利用規約に同意いただくことを条件として、「安全教室指導用教材」の利用を無償で許諾します。有償セミナー等での利用を希望する場合は、事前に </a:t>
            </a:r>
            <a:r>
              <a:rPr lang="en-US" altLang="ja-JP" sz="1000" dirty="0"/>
              <a:t>IPA </a:t>
            </a:r>
            <a:r>
              <a:rPr lang="ja-JP" altLang="en-US" sz="1000" dirty="0"/>
              <a:t>に申し出て別途許諾を得てください。</a:t>
            </a:r>
          </a:p>
          <a:p>
            <a:pPr marL="228600" indent="-228600">
              <a:lnSpc>
                <a:spcPct val="100000"/>
              </a:lnSpc>
              <a:spcBef>
                <a:spcPts val="600"/>
              </a:spcBef>
              <a:buFont typeface="+mj-lt"/>
              <a:buAutoNum type="arabicPeriod"/>
            </a:pPr>
            <a:r>
              <a:rPr lang="ja-JP" altLang="en-US" sz="1000" dirty="0"/>
              <a:t> 「安全教室指導用教材」に関する著作権その他すべての権利は独立行政法人情報処理推進機構（</a:t>
            </a:r>
            <a:r>
              <a:rPr lang="en-US" altLang="ja-JP" sz="1000" dirty="0"/>
              <a:t>IPA</a:t>
            </a:r>
            <a:r>
              <a:rPr lang="ja-JP" altLang="en-US" sz="1000" dirty="0"/>
              <a:t>）が保有しており、国際条約、著作権法その他の法律により保護されています。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「安全教室指導用教材」は、情報セキュリティや情報モラルの教育、普及の目的に限り、無償の授業、各種セミナーや研修等にご利用いただけます。</a:t>
            </a:r>
            <a:endParaRPr lang="en-US" altLang="ja-JP" sz="1000" dirty="0"/>
          </a:p>
          <a:p>
            <a:pPr marL="228600" indent="-228600">
              <a:lnSpc>
                <a:spcPct val="100000"/>
              </a:lnSpc>
              <a:spcBef>
                <a:spcPts val="600"/>
              </a:spcBef>
              <a:buFont typeface="+mj-lt"/>
              <a:buAutoNum type="arabicPeriod"/>
            </a:pPr>
            <a:r>
              <a:rPr lang="ja-JP" altLang="en-US" sz="1000" dirty="0"/>
              <a:t>必要な範囲での複製（生徒等受講者への配布のための複製を含む。）は可能とします。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原文のまま利用してください。ただし、グラフの形式を変える、文体を変える等、単なる表記形式のみの変更は可能とし、また、具体的な利用場面においてやむを得ない場合であって、かつ前記目的のために必要な場合には、その必要な範囲で、利用者の責任において、文意を変えず、かつ原文のままでないことが容易にわかるように明記または明示（例「～を基に作成」等）することを条件として、文面の一部改変等を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「安全教室指導用教材」の中のデータやグラフ・図表・イラスト・映像等の全部または一部を引用等した場合、本利用規約に同意したものとみなします。</a:t>
            </a:r>
          </a:p>
          <a:p>
            <a:pPr marL="228600" indent="-228600">
              <a:lnSpc>
                <a:spcPct val="100000"/>
              </a:lnSpc>
              <a:spcBef>
                <a:spcPts val="600"/>
              </a:spcBef>
              <a:buFont typeface="+mj-lt"/>
              <a:buAutoNum type="arabicPeriod"/>
            </a:pPr>
            <a:r>
              <a:rPr lang="ja-JP" altLang="en-US" sz="1000" dirty="0"/>
              <a:t>いかなる形で利用する場合においても「安全教室指導用教材」を利用する際は、出典（</a:t>
            </a:r>
            <a:r>
              <a:rPr lang="en-US" altLang="ja-JP" sz="1000" dirty="0"/>
              <a:t>IPA</a:t>
            </a:r>
            <a:r>
              <a:rPr lang="ja-JP" altLang="en-US" sz="1000" dirty="0"/>
              <a:t>の名称、資料名（「安全教室指導用教材」）、</a:t>
            </a:r>
            <a:r>
              <a:rPr lang="en-US" altLang="ja-JP" sz="1000" dirty="0"/>
              <a:t>URL</a:t>
            </a:r>
            <a:r>
              <a:rPr lang="ja-JP" altLang="en-US" sz="1000" dirty="0"/>
              <a:t>等）を容易に判る態様で明記または明示してください。</a:t>
            </a:r>
          </a:p>
          <a:p>
            <a:pPr marL="228600" indent="-228600">
              <a:lnSpc>
                <a:spcPct val="100000"/>
              </a:lnSpc>
              <a:spcBef>
                <a:spcPts val="600"/>
              </a:spcBef>
              <a:buFont typeface="+mj-lt"/>
              <a:buAutoNum type="arabicPeriod"/>
            </a:pPr>
            <a:r>
              <a:rPr lang="ja-JP" altLang="en-US" sz="1000" dirty="0"/>
              <a:t>「安全教室指導用教材」を利用する部分と利用者が自ら作成する部分が混在した教材等を作成する場合、「安全教室指導用教材」利用部分か、利用者自身による作成部分かが容易かつ明確に判別できるようにしてください。なお、利用者は、自己の作成部分について全ての責任を負うものとします。</a:t>
            </a:r>
          </a:p>
          <a:p>
            <a:pPr marL="228600" indent="-228600">
              <a:lnSpc>
                <a:spcPct val="100000"/>
              </a:lnSpc>
              <a:spcBef>
                <a:spcPts val="600"/>
              </a:spcBef>
              <a:buFont typeface="+mj-lt"/>
              <a:buAutoNum type="arabicPeriod"/>
            </a:pPr>
            <a:r>
              <a:rPr lang="ja-JP" altLang="en-US" sz="1000" dirty="0"/>
              <a:t>「安全教室指導用教材」（本項においては、利用者が自ら作成する部分が混在する場合を含む）の二次利用を希望する者に対して複製物を配布する場合には、相手先に本利用規約を配布するなどにより、相手先が「安全教室指導用教材」（利用者が自ら新たに作成した部分を除く）を利用する際には本利用規約に同意する必要があることを伝えてください。</a:t>
            </a:r>
          </a:p>
          <a:p>
            <a:pPr marL="228600" indent="-228600">
              <a:lnSpc>
                <a:spcPct val="100000"/>
              </a:lnSpc>
              <a:spcBef>
                <a:spcPts val="600"/>
              </a:spcBef>
              <a:buFont typeface="+mj-lt"/>
              <a:buAutoNum type="arabicPeriod"/>
            </a:pPr>
            <a:r>
              <a:rPr lang="ja-JP" altLang="en-US" sz="1000" dirty="0"/>
              <a:t>「安全教室指導用教材」で提供する情報の正確性、信頼性、網羅性及び完全性については、</a:t>
            </a:r>
            <a:r>
              <a:rPr lang="en-US" altLang="ja-JP" sz="1000" dirty="0"/>
              <a:t>IPA</a:t>
            </a:r>
            <a:r>
              <a:rPr lang="ja-JP" altLang="en-US" sz="1000" dirty="0"/>
              <a:t>が保証するものではありません。</a:t>
            </a:r>
          </a:p>
          <a:p>
            <a:pPr marL="228600" indent="-228600">
              <a:lnSpc>
                <a:spcPct val="100000"/>
              </a:lnSpc>
              <a:spcBef>
                <a:spcPts val="600"/>
              </a:spcBef>
              <a:buFont typeface="+mj-lt"/>
              <a:buAutoNum type="arabicPeriod"/>
            </a:pPr>
            <a:r>
              <a:rPr lang="ja-JP" altLang="en-US" sz="1000" dirty="0"/>
              <a:t>「安全教室指導用教材」のファイルをダウンロードすることまたは利用したこと等により生じるいかなる損害（他人に対して責任を負う場合を含む。）についても</a:t>
            </a:r>
            <a:r>
              <a:rPr lang="en-US" altLang="ja-JP" sz="1000" dirty="0"/>
              <a:t>IPA</a:t>
            </a:r>
            <a:r>
              <a:rPr lang="ja-JP" altLang="en-US" sz="1000" dirty="0"/>
              <a:t>は何ら責任を負いません。</a:t>
            </a:r>
          </a:p>
          <a:p>
            <a:pPr marL="228600" indent="-228600">
              <a:lnSpc>
                <a:spcPct val="100000"/>
              </a:lnSpc>
              <a:spcBef>
                <a:spcPts val="600"/>
              </a:spcBef>
              <a:buFont typeface="+mj-lt"/>
              <a:buAutoNum type="arabicPeriod"/>
            </a:pPr>
            <a:r>
              <a:rPr lang="ja-JP" altLang="en-US" sz="1000" dirty="0"/>
              <a:t>本利用規約は予告なく改正する場合があります。その場合、改正後の内容は、それが</a:t>
            </a:r>
            <a:r>
              <a:rPr lang="en-US" altLang="ja-JP" sz="1000" dirty="0"/>
              <a:t>IPA</a:t>
            </a:r>
            <a:r>
              <a:rPr lang="ja-JP" altLang="en-US" sz="1000" dirty="0"/>
              <a:t>のウェブページ上で公表された時以降の利用に適用するものとします。</a:t>
            </a:r>
          </a:p>
          <a:p>
            <a:pPr marL="228600" indent="-228600">
              <a:lnSpc>
                <a:spcPct val="100000"/>
              </a:lnSpc>
              <a:spcBef>
                <a:spcPts val="600"/>
              </a:spcBef>
              <a:buFont typeface="+mj-lt"/>
              <a:buAutoNum type="arabicPeriod"/>
            </a:pPr>
            <a:r>
              <a:rPr lang="ja-JP" altLang="en-US" sz="1000" dirty="0"/>
              <a:t>「安全教室指導用教材」及び本利用規約に関する質問は、</a:t>
            </a:r>
            <a:r>
              <a:rPr lang="en-US" altLang="ja-JP" sz="1000" dirty="0"/>
              <a:t>net-anzen@ipa.go.jp</a:t>
            </a:r>
            <a:r>
              <a:rPr lang="ja-JP" altLang="en-US" sz="1000" dirty="0"/>
              <a:t>までお寄せください。なお、</a:t>
            </a:r>
            <a:r>
              <a:rPr lang="en-US" altLang="ja-JP" sz="1000" dirty="0"/>
              <a:t>IPA</a:t>
            </a:r>
            <a:r>
              <a:rPr lang="ja-JP" altLang="en-US" sz="1000" dirty="0"/>
              <a:t>からの応答等は、その業務に支障のない範囲内とさせていただきます。</a:t>
            </a:r>
            <a:endParaRPr lang="ja-JP" altLang="ja-JP" sz="500" dirty="0"/>
          </a:p>
        </p:txBody>
      </p:sp>
      <p:sp>
        <p:nvSpPr>
          <p:cNvPr id="9" name="タイトル 8">
            <a:extLst>
              <a:ext uri="{FF2B5EF4-FFF2-40B4-BE49-F238E27FC236}">
                <a16:creationId xmlns:a16="http://schemas.microsoft.com/office/drawing/2014/main" id="{61E9E522-7E14-4F1E-9007-13026F6160C5}"/>
              </a:ext>
            </a:extLst>
          </p:cNvPr>
          <p:cNvSpPr>
            <a:spLocks noGrp="1"/>
          </p:cNvSpPr>
          <p:nvPr>
            <p:ph type="title"/>
          </p:nvPr>
        </p:nvSpPr>
        <p:spPr/>
        <p:txBody>
          <a:bodyPr/>
          <a:lstStyle/>
          <a:p>
            <a:r>
              <a:rPr lang="ja-JP" altLang="ja-JP" dirty="0"/>
              <a:t>安全教室指導用教材利用規約</a:t>
            </a:r>
          </a:p>
        </p:txBody>
      </p:sp>
      <p:sp>
        <p:nvSpPr>
          <p:cNvPr id="2" name="テキスト ボックス 1">
            <a:extLst>
              <a:ext uri="{FF2B5EF4-FFF2-40B4-BE49-F238E27FC236}">
                <a16:creationId xmlns:a16="http://schemas.microsoft.com/office/drawing/2014/main" id="{41371A40-8044-4D96-A456-2966D5063AC6}"/>
              </a:ext>
            </a:extLst>
          </p:cNvPr>
          <p:cNvSpPr txBox="1"/>
          <p:nvPr/>
        </p:nvSpPr>
        <p:spPr>
          <a:xfrm>
            <a:off x="110359" y="82217"/>
            <a:ext cx="8890675" cy="276999"/>
          </a:xfrm>
          <a:prstGeom prst="rect">
            <a:avLst/>
          </a:prstGeom>
          <a:noFill/>
        </p:spPr>
        <p:txBody>
          <a:bodyPr wrap="square" rtlCol="0">
            <a:spAutoFit/>
          </a:bodyPr>
          <a:lstStyle/>
          <a:p>
            <a:r>
              <a:rPr kumimoji="1" lang="en-US" altLang="ja-JP" sz="1200" dirty="0">
                <a:solidFill>
                  <a:srgbClr val="FF0000"/>
                </a:solidFill>
              </a:rPr>
              <a:t>※</a:t>
            </a:r>
            <a:r>
              <a:rPr kumimoji="1" lang="ja-JP" altLang="en-US" sz="1200" dirty="0">
                <a:solidFill>
                  <a:srgbClr val="FF0000"/>
                </a:solidFill>
              </a:rPr>
              <a:t>本利用規約は、利用時には適宜削除してお使いください。なお、教材を利用した際は本利用規約に同意したものとみなします。</a:t>
            </a:r>
          </a:p>
        </p:txBody>
      </p:sp>
    </p:spTree>
    <p:extLst>
      <p:ext uri="{BB962C8B-B14F-4D97-AF65-F5344CB8AC3E}">
        <p14:creationId xmlns:p14="http://schemas.microsoft.com/office/powerpoint/2010/main" val="162359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224155" y="324465"/>
            <a:ext cx="6983381" cy="5681244"/>
          </a:xfrm>
          <a:prstGeom prst="rect">
            <a:avLst/>
          </a:prstGeom>
        </p:spPr>
      </p:pic>
      <p:sp>
        <p:nvSpPr>
          <p:cNvPr id="2" name="正方形/長方形 1"/>
          <p:cNvSpPr/>
          <p:nvPr/>
        </p:nvSpPr>
        <p:spPr>
          <a:xfrm>
            <a:off x="5547405" y="6148814"/>
            <a:ext cx="3489389" cy="769441"/>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「チョコっとプラスパスワード」</a:t>
            </a:r>
            <a:endParaRPr lang="en-US" altLang="ja-JP" sz="1100" dirty="0"/>
          </a:p>
          <a:p>
            <a:r>
              <a:rPr lang="ja-JP" altLang="en-US" sz="1100" dirty="0"/>
              <a:t>　   </a:t>
            </a:r>
            <a:r>
              <a:rPr lang="en-US" altLang="ja-JP" sz="1100" dirty="0"/>
              <a:t>https://www.ipa.go.jp/security/chocotto/index.html</a:t>
            </a:r>
          </a:p>
          <a:p>
            <a:endParaRPr lang="ja-JP" altLang="en-US" sz="1100" dirty="0"/>
          </a:p>
        </p:txBody>
      </p:sp>
    </p:spTree>
    <p:extLst>
      <p:ext uri="{BB962C8B-B14F-4D97-AF65-F5344CB8AC3E}">
        <p14:creationId xmlns:p14="http://schemas.microsoft.com/office/powerpoint/2010/main" val="4020785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473927" y="1521700"/>
            <a:ext cx="7886701" cy="4970591"/>
          </a:xfrm>
        </p:spPr>
        <p:txBody>
          <a:bodyPr>
            <a:normAutofit/>
          </a:bodyPr>
          <a:lstStyle/>
          <a:p>
            <a:pPr marL="0" indent="0">
              <a:buNone/>
            </a:pPr>
            <a:r>
              <a:rPr kumimoji="1" lang="ja-JP" altLang="en-US" sz="4800" dirty="0">
                <a:latin typeface="メイリオ" panose="020B0604030504040204" pitchFamily="50" charset="-128"/>
                <a:ea typeface="メイリオ" panose="020B0604030504040204" pitchFamily="50" charset="-128"/>
              </a:rPr>
              <a:t>コアパスワード</a:t>
            </a:r>
            <a:r>
              <a:rPr lang="ja-JP" altLang="en-US" sz="4800" dirty="0">
                <a:latin typeface="メイリオ" panose="020B0604030504040204" pitchFamily="50" charset="-128"/>
                <a:ea typeface="メイリオ" panose="020B0604030504040204" pitchFamily="50" charset="-128"/>
              </a:rPr>
              <a:t>と識別子を別々に管理。</a:t>
            </a:r>
            <a:endParaRPr lang="en-US" altLang="ja-JP" sz="4800" dirty="0">
              <a:latin typeface="メイリオ" panose="020B0604030504040204" pitchFamily="50" charset="-128"/>
              <a:ea typeface="メイリオ" panose="020B0604030504040204" pitchFamily="50" charset="-128"/>
            </a:endParaRPr>
          </a:p>
          <a:p>
            <a:pPr lvl="1"/>
            <a:endParaRPr kumimoji="1" lang="en-US" altLang="ja-JP" sz="3600" dirty="0">
              <a:latin typeface="メイリオ" panose="020B0604030504040204" pitchFamily="50" charset="-128"/>
              <a:ea typeface="メイリオ" panose="020B0604030504040204" pitchFamily="50" charset="-128"/>
            </a:endParaRPr>
          </a:p>
          <a:p>
            <a:pPr lvl="1"/>
            <a:r>
              <a:rPr kumimoji="1" lang="ja-JP" altLang="en-US" sz="3600" dirty="0">
                <a:latin typeface="メイリオ" panose="020B0604030504040204" pitchFamily="50" charset="-128"/>
                <a:ea typeface="メイリオ" panose="020B0604030504040204" pitchFamily="50" charset="-128"/>
              </a:rPr>
              <a:t>コアパスワードは暗記がベスト。</a:t>
            </a:r>
            <a:endParaRPr kumimoji="1" lang="en-US" altLang="ja-JP" sz="3600" dirty="0">
              <a:latin typeface="メイリオ" panose="020B0604030504040204" pitchFamily="50" charset="-128"/>
              <a:ea typeface="メイリオ" panose="020B0604030504040204" pitchFamily="50" charset="-128"/>
            </a:endParaRPr>
          </a:p>
          <a:p>
            <a:pPr lvl="1"/>
            <a:r>
              <a:rPr lang="ja-JP" altLang="en-US" sz="3600" dirty="0">
                <a:latin typeface="メイリオ" panose="020B0604030504040204" pitchFamily="50" charset="-128"/>
                <a:ea typeface="メイリオ" panose="020B0604030504040204" pitchFamily="50" charset="-128"/>
              </a:rPr>
              <a:t>暗記できなければ日本語でメモ。</a:t>
            </a:r>
            <a:endParaRPr lang="en-US" altLang="ja-JP" sz="3600" dirty="0">
              <a:latin typeface="メイリオ" panose="020B0604030504040204" pitchFamily="50" charset="-128"/>
              <a:ea typeface="メイリオ" panose="020B0604030504040204" pitchFamily="50" charset="-128"/>
            </a:endParaRPr>
          </a:p>
          <a:p>
            <a:pPr lvl="1"/>
            <a:r>
              <a:rPr kumimoji="1" lang="ja-JP" altLang="en-US" sz="3600" dirty="0">
                <a:latin typeface="メイリオ" panose="020B0604030504040204" pitchFamily="50" charset="-128"/>
                <a:ea typeface="メイリオ" panose="020B0604030504040204" pitchFamily="50" charset="-128"/>
              </a:rPr>
              <a:t>サービスごとの識別子は</a:t>
            </a:r>
            <a:endParaRPr kumimoji="1" lang="en-US" altLang="ja-JP" sz="3600" dirty="0">
              <a:latin typeface="メイリオ" panose="020B0604030504040204" pitchFamily="50" charset="-128"/>
              <a:ea typeface="メイリオ" panose="020B0604030504040204" pitchFamily="50" charset="-128"/>
            </a:endParaRPr>
          </a:p>
          <a:p>
            <a:pPr marL="457200" lvl="1" indent="0">
              <a:buNone/>
            </a:pPr>
            <a:r>
              <a:rPr lang="ja-JP" altLang="en-US" sz="3600" dirty="0">
                <a:latin typeface="メイリオ" panose="020B0604030504040204" pitchFamily="50" charset="-128"/>
                <a:ea typeface="メイリオ" panose="020B0604030504040204" pitchFamily="50" charset="-128"/>
              </a:rPr>
              <a:t>  </a:t>
            </a:r>
            <a:r>
              <a:rPr kumimoji="1" lang="ja-JP" altLang="en-US" sz="3600" dirty="0">
                <a:latin typeface="メイリオ" panose="020B0604030504040204" pitchFamily="50" charset="-128"/>
                <a:ea typeface="メイリオ" panose="020B0604030504040204" pitchFamily="50" charset="-128"/>
              </a:rPr>
              <a:t>電子ファイル</a:t>
            </a:r>
            <a:r>
              <a:rPr lang="ja-JP" altLang="en-US" sz="3600" dirty="0">
                <a:latin typeface="メイリオ" panose="020B0604030504040204" pitchFamily="50" charset="-128"/>
                <a:ea typeface="メイリオ" panose="020B0604030504040204" pitchFamily="50" charset="-128"/>
              </a:rPr>
              <a:t>か</a:t>
            </a:r>
            <a:r>
              <a:rPr kumimoji="1" lang="ja-JP" altLang="en-US" sz="3600" dirty="0">
                <a:latin typeface="メイリオ" panose="020B0604030504040204" pitchFamily="50" charset="-128"/>
                <a:ea typeface="メイリオ" panose="020B0604030504040204" pitchFamily="50" charset="-128"/>
              </a:rPr>
              <a:t>紙で保存。</a:t>
            </a:r>
            <a:endParaRPr lang="en-US" altLang="ja-JP" sz="3600" dirty="0">
              <a:latin typeface="メイリオ" panose="020B0604030504040204" pitchFamily="50" charset="-128"/>
              <a:ea typeface="メイリオ" panose="020B0604030504040204" pitchFamily="50" charset="-128"/>
            </a:endParaRPr>
          </a:p>
        </p:txBody>
      </p:sp>
      <p:sp>
        <p:nvSpPr>
          <p:cNvPr id="2" name="タイトル 1"/>
          <p:cNvSpPr>
            <a:spLocks noGrp="1"/>
          </p:cNvSpPr>
          <p:nvPr>
            <p:ph type="title"/>
          </p:nvPr>
        </p:nvSpPr>
        <p:spPr/>
        <p:txBody>
          <a:bodyPr/>
          <a:lstStyle/>
          <a:p>
            <a:r>
              <a:rPr lang="ja-JP" altLang="en-US" dirty="0"/>
              <a:t>パスワードの管理方法</a:t>
            </a:r>
            <a:endParaRPr kumimoji="1" lang="ja-JP" altLang="en-US" dirty="0"/>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6723" y="5422636"/>
            <a:ext cx="4040132" cy="1225298"/>
          </a:xfrm>
          <a:prstGeom prst="rect">
            <a:avLst/>
          </a:prstGeom>
        </p:spPr>
      </p:pic>
    </p:spTree>
    <p:extLst>
      <p:ext uri="{BB962C8B-B14F-4D97-AF65-F5344CB8AC3E}">
        <p14:creationId xmlns:p14="http://schemas.microsoft.com/office/powerpoint/2010/main" val="2144711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p:txBody>
          <a:bodyPr>
            <a:normAutofit/>
          </a:bodyPr>
          <a:lstStyle/>
          <a:p>
            <a:r>
              <a:rPr kumimoji="1" lang="ja-JP" altLang="en-US" dirty="0">
                <a:latin typeface="メイリオ" panose="020B0604030504040204" pitchFamily="50" charset="-128"/>
                <a:ea typeface="メイリオ" panose="020B0604030504040204" pitchFamily="50" charset="-128"/>
              </a:rPr>
              <a:t>固定のパスワード</a:t>
            </a:r>
            <a:r>
              <a:rPr lang="ja-JP" altLang="en-US" dirty="0">
                <a:latin typeface="メイリオ" panose="020B0604030504040204" pitchFamily="50" charset="-128"/>
                <a:ea typeface="メイリオ" panose="020B0604030504040204" pitchFamily="50" charset="-128"/>
              </a:rPr>
              <a:t>と、その都度発行</a:t>
            </a:r>
            <a:endParaRPr lang="en-US" altLang="ja-JP" dirty="0">
              <a:latin typeface="メイリオ" panose="020B0604030504040204" pitchFamily="50" charset="-128"/>
              <a:ea typeface="メイリオ" panose="020B0604030504040204" pitchFamily="50" charset="-128"/>
            </a:endParaRPr>
          </a:p>
          <a:p>
            <a:pPr marL="0" indent="0">
              <a:buNone/>
            </a:pPr>
            <a:r>
              <a:rPr lang="ja-JP" altLang="en-US" dirty="0">
                <a:latin typeface="メイリオ" panose="020B0604030504040204" pitchFamily="50" charset="-128"/>
                <a:ea typeface="メイリオ" panose="020B0604030504040204" pitchFamily="50" charset="-128"/>
              </a:rPr>
              <a:t>される使い捨てパスワード（</a:t>
            </a:r>
            <a:r>
              <a:rPr kumimoji="1" lang="ja-JP" altLang="en-US" dirty="0">
                <a:latin typeface="メイリオ" panose="020B0604030504040204" pitchFamily="50" charset="-128"/>
                <a:ea typeface="メイリオ" panose="020B0604030504040204" pitchFamily="50" charset="-128"/>
              </a:rPr>
              <a:t>ワンタイムパスワード）や指紋など他の要素があって初めてサービスが利用できる認証方式。</a:t>
            </a:r>
            <a:endParaRPr kumimoji="1" lang="en-US" altLang="ja-JP" dirty="0">
              <a:latin typeface="メイリオ" panose="020B0604030504040204" pitchFamily="50" charset="-128"/>
              <a:ea typeface="メイリオ" panose="020B0604030504040204" pitchFamily="50" charset="-128"/>
            </a:endParaRPr>
          </a:p>
          <a:p>
            <a:pPr marL="0" indent="0">
              <a:buNone/>
            </a:pPr>
            <a:endParaRPr kumimoji="1" lang="en-US" altLang="ja-JP" sz="1800"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多要素認証を利用しているサービスの方が安全性が高い。</a:t>
            </a:r>
            <a:endParaRPr kumimoji="1" lang="ja-JP" altLang="en-US" sz="2800" dirty="0">
              <a:latin typeface="メイリオ" panose="020B0604030504040204" pitchFamily="50" charset="-128"/>
              <a:ea typeface="メイリオ" panose="020B0604030504040204" pitchFamily="50" charset="-128"/>
            </a:endParaRPr>
          </a:p>
        </p:txBody>
      </p:sp>
      <p:sp>
        <p:nvSpPr>
          <p:cNvPr id="2" name="タイトル 1"/>
          <p:cNvSpPr>
            <a:spLocks noGrp="1"/>
          </p:cNvSpPr>
          <p:nvPr>
            <p:ph type="title"/>
          </p:nvPr>
        </p:nvSpPr>
        <p:spPr/>
        <p:txBody>
          <a:bodyPr/>
          <a:lstStyle/>
          <a:p>
            <a:r>
              <a:rPr kumimoji="1" lang="ja-JP" altLang="en-US" dirty="0"/>
              <a:t>多要素認証とは</a:t>
            </a:r>
          </a:p>
        </p:txBody>
      </p:sp>
    </p:spTree>
    <p:extLst>
      <p:ext uri="{BB962C8B-B14F-4D97-AF65-F5344CB8AC3E}">
        <p14:creationId xmlns:p14="http://schemas.microsoft.com/office/powerpoint/2010/main" val="3021535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396688" y="1945526"/>
            <a:ext cx="7886701" cy="4202991"/>
          </a:xfrm>
          <a:solidFill>
            <a:schemeClr val="tx2">
              <a:lumMod val="20000"/>
              <a:lumOff val="80000"/>
            </a:schemeClr>
          </a:solidFill>
        </p:spPr>
        <p:txBody>
          <a:bodyPr>
            <a:normAutofit fontScale="85000" lnSpcReduction="20000"/>
          </a:bodyPr>
          <a:lstStyle/>
          <a:p>
            <a:pPr marL="0" indent="0">
              <a:buNone/>
            </a:pPr>
            <a:endParaRPr kumimoji="1" lang="en-US" altLang="ja-JP" dirty="0">
              <a:latin typeface="+mj-ea"/>
              <a:ea typeface="+mj-ea"/>
            </a:endParaRPr>
          </a:p>
          <a:p>
            <a:pPr marL="0" indent="0">
              <a:buNone/>
            </a:pPr>
            <a:r>
              <a:rPr kumimoji="1" lang="en-US" altLang="ja-JP" dirty="0">
                <a:latin typeface="+mj-ea"/>
                <a:ea typeface="+mj-ea"/>
              </a:rPr>
              <a:t>Q.</a:t>
            </a:r>
            <a:r>
              <a:rPr kumimoji="1" lang="ja-JP" altLang="en-US" dirty="0">
                <a:latin typeface="+mj-ea"/>
                <a:ea typeface="+mj-ea"/>
              </a:rPr>
              <a:t>好きな食べ物は？</a:t>
            </a:r>
            <a:endParaRPr kumimoji="1" lang="en-US" altLang="ja-JP" dirty="0">
              <a:latin typeface="+mj-ea"/>
              <a:ea typeface="+mj-ea"/>
            </a:endParaRPr>
          </a:p>
          <a:p>
            <a:pPr marL="0" indent="0">
              <a:buNone/>
            </a:pPr>
            <a:r>
              <a:rPr lang="en-US" altLang="ja-JP" dirty="0">
                <a:latin typeface="+mj-ea"/>
                <a:ea typeface="+mj-ea"/>
              </a:rPr>
              <a:t>A.</a:t>
            </a:r>
            <a:r>
              <a:rPr lang="ja-JP" altLang="en-US" dirty="0">
                <a:latin typeface="+mj-ea"/>
                <a:ea typeface="+mj-ea"/>
              </a:rPr>
              <a:t>ラーメン</a:t>
            </a:r>
            <a:endParaRPr lang="en-US" altLang="ja-JP" dirty="0">
              <a:latin typeface="+mj-ea"/>
              <a:ea typeface="+mj-ea"/>
            </a:endParaRPr>
          </a:p>
          <a:p>
            <a:pPr marL="0" indent="0">
              <a:buNone/>
            </a:pPr>
            <a:endParaRPr kumimoji="1" lang="en-US" altLang="ja-JP" dirty="0">
              <a:latin typeface="+mj-ea"/>
              <a:ea typeface="+mj-ea"/>
            </a:endParaRPr>
          </a:p>
          <a:p>
            <a:pPr marL="0" indent="0">
              <a:buNone/>
            </a:pPr>
            <a:r>
              <a:rPr lang="en-US" altLang="ja-JP" dirty="0">
                <a:latin typeface="+mj-ea"/>
                <a:ea typeface="+mj-ea"/>
              </a:rPr>
              <a:t>Q.</a:t>
            </a:r>
            <a:r>
              <a:rPr lang="ja-JP" altLang="en-US" dirty="0">
                <a:latin typeface="+mj-ea"/>
                <a:ea typeface="+mj-ea"/>
              </a:rPr>
              <a:t>母親の旧姓は？</a:t>
            </a:r>
            <a:endParaRPr lang="en-US" altLang="ja-JP" dirty="0">
              <a:latin typeface="+mj-ea"/>
              <a:ea typeface="+mj-ea"/>
            </a:endParaRPr>
          </a:p>
          <a:p>
            <a:pPr marL="0" indent="0">
              <a:buNone/>
            </a:pPr>
            <a:r>
              <a:rPr kumimoji="1" lang="en-US" altLang="ja-JP" dirty="0">
                <a:latin typeface="+mj-ea"/>
                <a:ea typeface="+mj-ea"/>
              </a:rPr>
              <a:t>A.</a:t>
            </a:r>
            <a:r>
              <a:rPr kumimoji="1" lang="ja-JP" altLang="en-US" dirty="0">
                <a:latin typeface="+mj-ea"/>
                <a:ea typeface="+mj-ea"/>
              </a:rPr>
              <a:t>藤井</a:t>
            </a:r>
            <a:endParaRPr kumimoji="1" lang="en-US" altLang="ja-JP" dirty="0">
              <a:latin typeface="+mj-ea"/>
              <a:ea typeface="+mj-ea"/>
            </a:endParaRPr>
          </a:p>
          <a:p>
            <a:pPr marL="0" indent="0">
              <a:buNone/>
            </a:pPr>
            <a:endParaRPr lang="en-US" altLang="ja-JP" dirty="0">
              <a:latin typeface="+mj-ea"/>
              <a:ea typeface="+mj-ea"/>
            </a:endParaRPr>
          </a:p>
          <a:p>
            <a:pPr marL="0" indent="0">
              <a:buNone/>
            </a:pPr>
            <a:r>
              <a:rPr kumimoji="1" lang="en-US" altLang="ja-JP" dirty="0">
                <a:latin typeface="+mj-ea"/>
                <a:ea typeface="+mj-ea"/>
              </a:rPr>
              <a:t>Q.</a:t>
            </a:r>
            <a:r>
              <a:rPr lang="ja-JP" altLang="en-US" dirty="0">
                <a:latin typeface="+mj-ea"/>
                <a:ea typeface="+mj-ea"/>
              </a:rPr>
              <a:t>ペットの名前</a:t>
            </a:r>
            <a:r>
              <a:rPr kumimoji="1" lang="ja-JP" altLang="en-US" dirty="0">
                <a:latin typeface="+mj-ea"/>
                <a:ea typeface="+mj-ea"/>
              </a:rPr>
              <a:t>は？</a:t>
            </a:r>
            <a:endParaRPr kumimoji="1" lang="en-US" altLang="ja-JP" dirty="0">
              <a:latin typeface="+mj-ea"/>
              <a:ea typeface="+mj-ea"/>
            </a:endParaRPr>
          </a:p>
          <a:p>
            <a:pPr marL="0" indent="0">
              <a:buNone/>
            </a:pPr>
            <a:r>
              <a:rPr lang="en-US" altLang="ja-JP" dirty="0">
                <a:latin typeface="+mj-ea"/>
                <a:ea typeface="+mj-ea"/>
              </a:rPr>
              <a:t>A.</a:t>
            </a:r>
            <a:r>
              <a:rPr lang="ja-JP" altLang="en-US" dirty="0">
                <a:latin typeface="+mj-ea"/>
                <a:ea typeface="+mj-ea"/>
              </a:rPr>
              <a:t>コロ</a:t>
            </a:r>
            <a:endParaRPr kumimoji="1" lang="ja-JP" altLang="en-US" dirty="0">
              <a:latin typeface="+mj-ea"/>
              <a:ea typeface="+mj-ea"/>
            </a:endParaRPr>
          </a:p>
        </p:txBody>
      </p:sp>
      <p:sp>
        <p:nvSpPr>
          <p:cNvPr id="2" name="タイトル 1"/>
          <p:cNvSpPr>
            <a:spLocks noGrp="1"/>
          </p:cNvSpPr>
          <p:nvPr>
            <p:ph type="title"/>
          </p:nvPr>
        </p:nvSpPr>
        <p:spPr>
          <a:xfrm>
            <a:off x="251917" y="514421"/>
            <a:ext cx="7723094" cy="632572"/>
          </a:xfrm>
        </p:spPr>
        <p:txBody>
          <a:bodyPr/>
          <a:lstStyle/>
          <a:p>
            <a:r>
              <a:rPr kumimoji="1" lang="ja-JP" altLang="en-US" dirty="0"/>
              <a:t>秘密の質問の答えにも工夫を</a:t>
            </a:r>
          </a:p>
        </p:txBody>
      </p:sp>
      <p:sp>
        <p:nvSpPr>
          <p:cNvPr id="4" name="テキスト プレースホルダー 3"/>
          <p:cNvSpPr>
            <a:spLocks noGrp="1"/>
          </p:cNvSpPr>
          <p:nvPr>
            <p:ph type="body" idx="4294967295"/>
          </p:nvPr>
        </p:nvSpPr>
        <p:spPr>
          <a:xfrm>
            <a:off x="251917" y="1555123"/>
            <a:ext cx="4040188" cy="639762"/>
          </a:xfrm>
        </p:spPr>
        <p:txBody>
          <a:bodyPr>
            <a:normAutofit/>
          </a:bodyPr>
          <a:lstStyle/>
          <a:p>
            <a:pPr algn="ctr"/>
            <a:r>
              <a:rPr lang="ja-JP" altLang="en-US" sz="2400" dirty="0">
                <a:latin typeface="+mj-ea"/>
                <a:ea typeface="+mj-ea"/>
              </a:rPr>
              <a:t>これまでの質問と答え</a:t>
            </a:r>
            <a:endParaRPr kumimoji="1" lang="ja-JP" altLang="en-US" sz="2400" dirty="0">
              <a:latin typeface="+mj-ea"/>
              <a:ea typeface="+mj-ea"/>
            </a:endParaRPr>
          </a:p>
        </p:txBody>
      </p:sp>
      <p:sp>
        <p:nvSpPr>
          <p:cNvPr id="5" name="テキスト プレースホルダー 4"/>
          <p:cNvSpPr>
            <a:spLocks noGrp="1"/>
          </p:cNvSpPr>
          <p:nvPr>
            <p:ph type="body" sz="quarter" idx="4294967295"/>
          </p:nvPr>
        </p:nvSpPr>
        <p:spPr>
          <a:xfrm>
            <a:off x="4449497" y="1555123"/>
            <a:ext cx="4041775" cy="639762"/>
          </a:xfrm>
        </p:spPr>
        <p:txBody>
          <a:bodyPr>
            <a:normAutofit fontScale="85000" lnSpcReduction="10000"/>
          </a:bodyPr>
          <a:lstStyle/>
          <a:p>
            <a:pPr algn="ctr"/>
            <a:r>
              <a:rPr lang="ja-JP" altLang="en-US" dirty="0">
                <a:latin typeface="+mj-ea"/>
                <a:ea typeface="+mj-ea"/>
              </a:rPr>
              <a:t>共通フレーズを追加する</a:t>
            </a:r>
            <a:endParaRPr kumimoji="1" lang="ja-JP" altLang="en-US" dirty="0">
              <a:latin typeface="+mj-ea"/>
              <a:ea typeface="+mj-ea"/>
            </a:endParaRPr>
          </a:p>
        </p:txBody>
      </p:sp>
      <p:sp>
        <p:nvSpPr>
          <p:cNvPr id="6" name="コンテンツ プレースホルダー 5"/>
          <p:cNvSpPr>
            <a:spLocks noGrp="1"/>
          </p:cNvSpPr>
          <p:nvPr>
            <p:ph sz="quarter" idx="4294967295"/>
          </p:nvPr>
        </p:nvSpPr>
        <p:spPr>
          <a:xfrm>
            <a:off x="4449497" y="1945526"/>
            <a:ext cx="4264197" cy="4154337"/>
          </a:xfrm>
          <a:solidFill>
            <a:schemeClr val="accent2">
              <a:lumMod val="20000"/>
              <a:lumOff val="80000"/>
            </a:schemeClr>
          </a:solidFill>
        </p:spPr>
        <p:txBody>
          <a:bodyPr>
            <a:normAutofit fontScale="92500" lnSpcReduction="10000"/>
          </a:bodyPr>
          <a:lstStyle/>
          <a:p>
            <a:pPr marL="0" indent="0">
              <a:buNone/>
            </a:pPr>
            <a:endParaRPr lang="en-US" altLang="ja-JP" dirty="0">
              <a:latin typeface="+mj-ea"/>
              <a:ea typeface="+mj-ea"/>
            </a:endParaRPr>
          </a:p>
          <a:p>
            <a:pPr marL="0" indent="0">
              <a:buNone/>
            </a:pPr>
            <a:r>
              <a:rPr lang="en-US" altLang="ja-JP" dirty="0">
                <a:latin typeface="+mj-ea"/>
                <a:ea typeface="+mj-ea"/>
              </a:rPr>
              <a:t>Q.</a:t>
            </a:r>
            <a:r>
              <a:rPr lang="ja-JP" altLang="en-US" dirty="0">
                <a:latin typeface="+mj-ea"/>
                <a:ea typeface="+mj-ea"/>
              </a:rPr>
              <a:t>好きな食べ物は？</a:t>
            </a:r>
          </a:p>
          <a:p>
            <a:pPr marL="0" indent="0">
              <a:buNone/>
            </a:pPr>
            <a:r>
              <a:rPr lang="en-US" altLang="ja-JP" dirty="0">
                <a:latin typeface="+mj-ea"/>
                <a:ea typeface="+mj-ea"/>
              </a:rPr>
              <a:t>A.</a:t>
            </a:r>
            <a:r>
              <a:rPr lang="ja-JP" altLang="en-US" dirty="0">
                <a:latin typeface="+mj-ea"/>
                <a:ea typeface="+mj-ea"/>
              </a:rPr>
              <a:t>ラーメン</a:t>
            </a:r>
            <a:r>
              <a:rPr lang="ja-JP" altLang="en-US" dirty="0">
                <a:solidFill>
                  <a:srgbClr val="FF0000"/>
                </a:solidFill>
                <a:latin typeface="+mj-ea"/>
                <a:ea typeface="+mj-ea"/>
              </a:rPr>
              <a:t>カモしれない</a:t>
            </a:r>
          </a:p>
          <a:p>
            <a:pPr marL="0" indent="0">
              <a:buNone/>
            </a:pPr>
            <a:endParaRPr lang="ja-JP" altLang="en-US" dirty="0">
              <a:latin typeface="+mj-ea"/>
              <a:ea typeface="+mj-ea"/>
            </a:endParaRPr>
          </a:p>
          <a:p>
            <a:pPr marL="0" indent="0">
              <a:buNone/>
            </a:pPr>
            <a:r>
              <a:rPr lang="en-US" altLang="ja-JP" dirty="0">
                <a:latin typeface="+mj-ea"/>
                <a:ea typeface="+mj-ea"/>
              </a:rPr>
              <a:t>Q.</a:t>
            </a:r>
            <a:r>
              <a:rPr lang="ja-JP" altLang="en-US" dirty="0">
                <a:latin typeface="+mj-ea"/>
                <a:ea typeface="+mj-ea"/>
              </a:rPr>
              <a:t>母親の旧姓は？</a:t>
            </a:r>
          </a:p>
          <a:p>
            <a:pPr marL="0" indent="0">
              <a:buNone/>
            </a:pPr>
            <a:r>
              <a:rPr lang="en-US" altLang="ja-JP" dirty="0">
                <a:latin typeface="+mj-ea"/>
                <a:ea typeface="+mj-ea"/>
              </a:rPr>
              <a:t>A.</a:t>
            </a:r>
            <a:r>
              <a:rPr lang="ja-JP" altLang="en-US" dirty="0">
                <a:latin typeface="+mj-ea"/>
                <a:ea typeface="+mj-ea"/>
              </a:rPr>
              <a:t>藤井</a:t>
            </a:r>
            <a:r>
              <a:rPr lang="ja-JP" altLang="en-US" dirty="0">
                <a:solidFill>
                  <a:srgbClr val="FF0000"/>
                </a:solidFill>
                <a:latin typeface="+mj-ea"/>
                <a:ea typeface="+mj-ea"/>
              </a:rPr>
              <a:t>カモしれない</a:t>
            </a:r>
          </a:p>
          <a:p>
            <a:pPr marL="0" indent="0">
              <a:buNone/>
            </a:pPr>
            <a:endParaRPr lang="ja-JP" altLang="en-US" dirty="0">
              <a:latin typeface="+mj-ea"/>
              <a:ea typeface="+mj-ea"/>
            </a:endParaRPr>
          </a:p>
          <a:p>
            <a:pPr marL="0" indent="0">
              <a:buNone/>
            </a:pPr>
            <a:r>
              <a:rPr lang="en-US" altLang="ja-JP" dirty="0">
                <a:latin typeface="+mj-ea"/>
                <a:ea typeface="+mj-ea"/>
              </a:rPr>
              <a:t>Q.</a:t>
            </a:r>
            <a:r>
              <a:rPr lang="ja-JP" altLang="en-US" dirty="0">
                <a:latin typeface="+mj-ea"/>
                <a:ea typeface="+mj-ea"/>
              </a:rPr>
              <a:t>ペットの名前は</a:t>
            </a:r>
          </a:p>
          <a:p>
            <a:pPr marL="0" indent="0">
              <a:buNone/>
            </a:pPr>
            <a:r>
              <a:rPr lang="en-US" altLang="ja-JP" dirty="0">
                <a:latin typeface="+mj-ea"/>
                <a:ea typeface="+mj-ea"/>
              </a:rPr>
              <a:t>A.</a:t>
            </a:r>
            <a:r>
              <a:rPr lang="ja-JP" altLang="en-US" dirty="0">
                <a:latin typeface="+mj-ea"/>
                <a:ea typeface="+mj-ea"/>
              </a:rPr>
              <a:t>コロ</a:t>
            </a:r>
            <a:r>
              <a:rPr lang="ja-JP" altLang="en-US" dirty="0">
                <a:solidFill>
                  <a:srgbClr val="FF0000"/>
                </a:solidFill>
                <a:latin typeface="+mj-ea"/>
                <a:ea typeface="+mj-ea"/>
              </a:rPr>
              <a:t>カモしれない</a:t>
            </a:r>
          </a:p>
          <a:p>
            <a:pPr marL="0" indent="0">
              <a:buNone/>
            </a:pPr>
            <a:endParaRPr kumimoji="1" lang="ja-JP" altLang="en-US" dirty="0">
              <a:latin typeface="+mj-ea"/>
              <a:ea typeface="+mj-ea"/>
            </a:endParaRPr>
          </a:p>
        </p:txBody>
      </p:sp>
      <p:sp>
        <p:nvSpPr>
          <p:cNvPr id="8" name="正方形/長方形 7">
            <a:extLst>
              <a:ext uri="{FF2B5EF4-FFF2-40B4-BE49-F238E27FC236}">
                <a16:creationId xmlns:a16="http://schemas.microsoft.com/office/drawing/2014/main" id="{1A11C2D3-CF52-410D-BA09-3BB549009673}"/>
              </a:ext>
            </a:extLst>
          </p:cNvPr>
          <p:cNvSpPr/>
          <p:nvPr/>
        </p:nvSpPr>
        <p:spPr>
          <a:xfrm>
            <a:off x="3154018" y="6425038"/>
            <a:ext cx="6380564" cy="415498"/>
          </a:xfrm>
          <a:prstGeom prst="rect">
            <a:avLst/>
          </a:prstGeom>
        </p:spPr>
        <p:txBody>
          <a:bodyPr wrap="square">
            <a:spAutoFit/>
          </a:bodyPr>
          <a:lstStyle/>
          <a:p>
            <a:r>
              <a:rPr lang="en-US" altLang="ja-JP" sz="1050" dirty="0"/>
              <a:t>(</a:t>
            </a:r>
            <a:r>
              <a:rPr lang="ja-JP" altLang="en-US" sz="1050" dirty="0"/>
              <a:t>出典</a:t>
            </a:r>
            <a:r>
              <a:rPr lang="en-US" altLang="ja-JP" sz="1050" dirty="0"/>
              <a:t>)</a:t>
            </a:r>
            <a:r>
              <a:rPr lang="ja-JP" altLang="en-US" sz="1050" dirty="0"/>
              <a:t> </a:t>
            </a:r>
            <a:r>
              <a:rPr lang="en-US" altLang="ja-JP" sz="1050" dirty="0"/>
              <a:t>IPA</a:t>
            </a:r>
            <a:r>
              <a:rPr lang="ja-JP" altLang="en-US" sz="1050" dirty="0"/>
              <a:t>「あなたのパスワードは大丈夫？ ～インターネットサービスの不正ログイン対策～」</a:t>
            </a:r>
            <a:endParaRPr lang="en-US" altLang="ja-JP" sz="1050" dirty="0"/>
          </a:p>
          <a:p>
            <a:r>
              <a:rPr lang="ja-JP" altLang="en-US" sz="1050" dirty="0"/>
              <a:t>　　　</a:t>
            </a:r>
            <a:r>
              <a:rPr lang="en-US" altLang="ja-JP" sz="1050" dirty="0"/>
              <a:t>https://www.youtube.com/watch?v=lXh0b4KS9gE</a:t>
            </a:r>
            <a:r>
              <a:rPr lang="ja-JP" altLang="en-US" sz="1050" dirty="0"/>
              <a:t> を基に作成</a:t>
            </a:r>
            <a:endParaRPr lang="en-US" altLang="ja-JP" sz="1050" dirty="0"/>
          </a:p>
        </p:txBody>
      </p:sp>
    </p:spTree>
    <p:extLst>
      <p:ext uri="{BB962C8B-B14F-4D97-AF65-F5344CB8AC3E}">
        <p14:creationId xmlns:p14="http://schemas.microsoft.com/office/powerpoint/2010/main" val="2180679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1">
            <a:extLst>
              <a:ext uri="{FF2B5EF4-FFF2-40B4-BE49-F238E27FC236}">
                <a16:creationId xmlns:a16="http://schemas.microsoft.com/office/drawing/2014/main" id="{ED57AA89-30F1-4FF8-AE80-2B31013C4197}"/>
              </a:ext>
            </a:extLst>
          </p:cNvPr>
          <p:cNvSpPr txBox="1">
            <a:spLocks/>
          </p:cNvSpPr>
          <p:nvPr/>
        </p:nvSpPr>
        <p:spPr>
          <a:xfrm>
            <a:off x="257782" y="1478603"/>
            <a:ext cx="8769485" cy="39688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3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4800" b="1" dirty="0">
                <a:solidFill>
                  <a:prstClr val="black"/>
                </a:solidFill>
                <a:latin typeface="+mn-ea"/>
                <a:cs typeface="+mj-cs"/>
              </a:rPr>
              <a:t>ID</a:t>
            </a:r>
            <a:r>
              <a:rPr lang="ja-JP" altLang="en-US" sz="4800" b="1" dirty="0">
                <a:solidFill>
                  <a:prstClr val="black"/>
                </a:solidFill>
                <a:latin typeface="+mn-ea"/>
                <a:cs typeface="+mj-cs"/>
              </a:rPr>
              <a:t>とパスワードの設定や管理の大切さを知り、不正ログインによる被害やトラブルに遭わないようにする。</a:t>
            </a:r>
            <a:endParaRPr lang="ja-JP" altLang="en-US" sz="4400" dirty="0">
              <a:latin typeface="+mn-ea"/>
            </a:endParaRPr>
          </a:p>
        </p:txBody>
      </p:sp>
    </p:spTree>
    <p:extLst>
      <p:ext uri="{BB962C8B-B14F-4D97-AF65-F5344CB8AC3E}">
        <p14:creationId xmlns:p14="http://schemas.microsoft.com/office/powerpoint/2010/main" val="10273746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p:txBody>
          <a:bodyPr>
            <a:normAutofit/>
          </a:bodyPr>
          <a:lstStyle/>
          <a:p>
            <a:r>
              <a:rPr lang="ja-JP" altLang="en-US" sz="4000" b="1" dirty="0">
                <a:latin typeface="+mn-ea"/>
              </a:rPr>
              <a:t>パスワードの変更。</a:t>
            </a:r>
            <a:endParaRPr lang="en-US" altLang="ja-JP" sz="4000" b="1" dirty="0">
              <a:latin typeface="+mn-ea"/>
            </a:endParaRPr>
          </a:p>
          <a:p>
            <a:r>
              <a:rPr lang="ja-JP" altLang="en-US" sz="4000" b="1" dirty="0">
                <a:latin typeface="+mn-ea"/>
              </a:rPr>
              <a:t>サービスのサポート窓口に連絡し、対処法を聞く。</a:t>
            </a:r>
            <a:endParaRPr lang="en-US" altLang="ja-JP" sz="4000" b="1" dirty="0">
              <a:latin typeface="+mn-ea"/>
            </a:endParaRPr>
          </a:p>
          <a:p>
            <a:r>
              <a:rPr lang="ja-JP" altLang="en-US" sz="4000" b="1" dirty="0">
                <a:latin typeface="+mn-ea"/>
              </a:rPr>
              <a:t>クレジットカードなどの情報が流出する可能性があるので、クレジットカード会社にも連絡。</a:t>
            </a:r>
            <a:r>
              <a:rPr lang="ja-JP" altLang="en-US" sz="4000" b="1" dirty="0"/>
              <a:t>　</a:t>
            </a:r>
            <a:endParaRPr kumimoji="1" lang="ja-JP" altLang="en-US" sz="4000" b="1" dirty="0"/>
          </a:p>
        </p:txBody>
      </p:sp>
      <p:sp>
        <p:nvSpPr>
          <p:cNvPr id="4" name="タイトル 3"/>
          <p:cNvSpPr>
            <a:spLocks noGrp="1"/>
          </p:cNvSpPr>
          <p:nvPr>
            <p:ph type="title"/>
          </p:nvPr>
        </p:nvSpPr>
        <p:spPr/>
        <p:txBody>
          <a:bodyPr/>
          <a:lstStyle/>
          <a:p>
            <a:r>
              <a:rPr kumimoji="1" lang="ja-JP" altLang="en-US" sz="4400" dirty="0">
                <a:latin typeface="+mj-ea"/>
              </a:rPr>
              <a:t>被害にあったら</a:t>
            </a:r>
          </a:p>
        </p:txBody>
      </p:sp>
    </p:spTree>
    <p:extLst>
      <p:ext uri="{BB962C8B-B14F-4D97-AF65-F5344CB8AC3E}">
        <p14:creationId xmlns:p14="http://schemas.microsoft.com/office/powerpoint/2010/main" val="3712456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317660" y="1445421"/>
            <a:ext cx="8566848" cy="4832092"/>
          </a:xfrm>
          <a:prstGeom prst="rect">
            <a:avLst/>
          </a:prstGeom>
          <a:noFill/>
        </p:spPr>
        <p:txBody>
          <a:bodyPr wrap="square" rtlCol="0">
            <a:spAutoFit/>
          </a:bodyPr>
          <a:lstStyle/>
          <a:p>
            <a:r>
              <a:rPr kumimoji="1" lang="ja-JP" altLang="en-US" sz="4400" dirty="0">
                <a:latin typeface="+mn-ea"/>
              </a:rPr>
              <a:t>友だち</a:t>
            </a:r>
            <a:r>
              <a:rPr lang="ja-JP" altLang="en-US" sz="4400" dirty="0">
                <a:latin typeface="+mn-ea"/>
              </a:rPr>
              <a:t>の</a:t>
            </a:r>
            <a:r>
              <a:rPr lang="en-US" altLang="ja-JP" sz="4400" dirty="0">
                <a:latin typeface="+mn-ea"/>
              </a:rPr>
              <a:t>ID</a:t>
            </a:r>
            <a:r>
              <a:rPr lang="ja-JP" altLang="en-US" sz="4400" dirty="0">
                <a:latin typeface="+mn-ea"/>
              </a:rPr>
              <a:t>とパスワードで</a:t>
            </a:r>
            <a:r>
              <a:rPr lang="en-US" altLang="ja-JP" sz="4400" dirty="0">
                <a:latin typeface="+mn-ea"/>
              </a:rPr>
              <a:t>SNS</a:t>
            </a:r>
            <a:r>
              <a:rPr lang="ja-JP" altLang="en-US" sz="4400" dirty="0">
                <a:latin typeface="+mn-ea"/>
              </a:rPr>
              <a:t>にログイン。ふざけて書き込み。</a:t>
            </a:r>
            <a:endParaRPr lang="en-US" altLang="ja-JP" sz="4400" dirty="0">
              <a:latin typeface="+mn-ea"/>
            </a:endParaRPr>
          </a:p>
          <a:p>
            <a:endParaRPr lang="en-US" altLang="ja-JP" sz="4400" dirty="0">
              <a:latin typeface="+mn-ea"/>
            </a:endParaRPr>
          </a:p>
          <a:p>
            <a:r>
              <a:rPr kumimoji="1" lang="ja-JP" altLang="en-US" sz="4400" dirty="0">
                <a:latin typeface="+mn-ea"/>
              </a:rPr>
              <a:t>⇒不正アクセス禁止法</a:t>
            </a:r>
            <a:r>
              <a:rPr lang="ja-JP" altLang="en-US" sz="4400" dirty="0">
                <a:latin typeface="+mn-ea"/>
              </a:rPr>
              <a:t>違反</a:t>
            </a:r>
            <a:endParaRPr lang="en-US" altLang="ja-JP" sz="4400" dirty="0">
              <a:latin typeface="+mn-ea"/>
            </a:endParaRPr>
          </a:p>
          <a:p>
            <a:r>
              <a:rPr kumimoji="1" lang="en-US" altLang="ja-JP" sz="4400" dirty="0">
                <a:latin typeface="+mn-ea"/>
              </a:rPr>
              <a:t>ID</a:t>
            </a:r>
            <a:r>
              <a:rPr kumimoji="1" lang="ja-JP" altLang="en-US" sz="4400" dirty="0">
                <a:latin typeface="+mn-ea"/>
              </a:rPr>
              <a:t>とパスワードを取得した時点で「</a:t>
            </a:r>
            <a:r>
              <a:rPr lang="ja-JP" altLang="en-US" sz="4400" dirty="0"/>
              <a:t>他人の識別符号を不正に取得する行為の禁止」に違反します。</a:t>
            </a:r>
          </a:p>
        </p:txBody>
      </p:sp>
      <p:sp>
        <p:nvSpPr>
          <p:cNvPr id="4" name="タイトル 3"/>
          <p:cNvSpPr>
            <a:spLocks noGrp="1"/>
          </p:cNvSpPr>
          <p:nvPr>
            <p:ph type="title"/>
          </p:nvPr>
        </p:nvSpPr>
        <p:spPr>
          <a:xfrm>
            <a:off x="317660" y="498673"/>
            <a:ext cx="7723094" cy="632572"/>
          </a:xfrm>
        </p:spPr>
        <p:txBody>
          <a:bodyPr/>
          <a:lstStyle/>
          <a:p>
            <a:r>
              <a:rPr kumimoji="1" lang="ja-JP" altLang="en-US" dirty="0"/>
              <a:t>不正アクセス禁止法</a:t>
            </a:r>
          </a:p>
        </p:txBody>
      </p:sp>
      <p:sp>
        <p:nvSpPr>
          <p:cNvPr id="2" name="正方形/長方形 1"/>
          <p:cNvSpPr/>
          <p:nvPr/>
        </p:nvSpPr>
        <p:spPr>
          <a:xfrm>
            <a:off x="2968487" y="6208933"/>
            <a:ext cx="6175513" cy="600164"/>
          </a:xfrm>
          <a:prstGeom prst="rect">
            <a:avLst/>
          </a:prstGeom>
        </p:spPr>
        <p:txBody>
          <a:bodyPr wrap="square">
            <a:spAutoFit/>
          </a:bodyPr>
          <a:lstStyle/>
          <a:p>
            <a:r>
              <a:rPr lang="en-US" altLang="ja-JP" sz="1100" dirty="0"/>
              <a:t>(</a:t>
            </a:r>
            <a:r>
              <a:rPr lang="ja-JP" altLang="en-US" sz="1100" dirty="0"/>
              <a:t>参考</a:t>
            </a:r>
            <a:r>
              <a:rPr lang="en-US" altLang="ja-JP" sz="1100" dirty="0"/>
              <a:t>)</a:t>
            </a:r>
            <a:r>
              <a:rPr lang="ja-JP" altLang="en-US" sz="1100" dirty="0"/>
              <a:t> 総務省「安心してインターネットを使うために 国民のための情報セキュリティサイト」</a:t>
            </a:r>
            <a:endParaRPr lang="en-US" altLang="ja-JP" sz="1100" dirty="0"/>
          </a:p>
          <a:p>
            <a:r>
              <a:rPr lang="ja-JP" altLang="en-US" sz="1100" dirty="0"/>
              <a:t>　　　不正アクセス行為の禁止等に関する法律</a:t>
            </a:r>
          </a:p>
          <a:p>
            <a:r>
              <a:rPr lang="ja-JP" altLang="en-US" sz="1100" dirty="0"/>
              <a:t>　　　 </a:t>
            </a:r>
            <a:r>
              <a:rPr lang="en-US" altLang="ja-JP" sz="1100" dirty="0"/>
              <a:t>http://www.soumu.go.jp/main_sosiki/joho_tsusin/security/basic/legal/09.html</a:t>
            </a:r>
          </a:p>
        </p:txBody>
      </p:sp>
    </p:spTree>
    <p:extLst>
      <p:ext uri="{BB962C8B-B14F-4D97-AF65-F5344CB8AC3E}">
        <p14:creationId xmlns:p14="http://schemas.microsoft.com/office/powerpoint/2010/main" val="13658533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1">
            <a:extLst>
              <a:ext uri="{FF2B5EF4-FFF2-40B4-BE49-F238E27FC236}">
                <a16:creationId xmlns:a16="http://schemas.microsoft.com/office/drawing/2014/main" id="{DDDE1455-A5E6-482C-A7D3-36CD3043EAC4}"/>
              </a:ext>
            </a:extLst>
          </p:cNvPr>
          <p:cNvSpPr>
            <a:spLocks noGrp="1"/>
          </p:cNvSpPr>
          <p:nvPr>
            <p:ph sz="half" idx="1"/>
          </p:nvPr>
        </p:nvSpPr>
        <p:spPr>
          <a:xfrm>
            <a:off x="693500" y="2013693"/>
            <a:ext cx="7886701" cy="2470758"/>
          </a:xfrm>
        </p:spPr>
        <p:txBody>
          <a:bodyPr>
            <a:normAutofit/>
          </a:bodyPr>
          <a:lstStyle/>
          <a:p>
            <a:pPr marL="0" indent="0">
              <a:buNone/>
            </a:pPr>
            <a:r>
              <a:rPr lang="ja-JP" altLang="en-US" sz="5400" b="1" dirty="0">
                <a:solidFill>
                  <a:prstClr val="black"/>
                </a:solidFill>
                <a:latin typeface="+mn-ea"/>
                <a:cs typeface="+mj-cs"/>
              </a:rPr>
              <a:t>被害者にならない。</a:t>
            </a:r>
            <a:br>
              <a:rPr lang="en-US" altLang="ja-JP" sz="5400" b="1" dirty="0">
                <a:solidFill>
                  <a:prstClr val="black"/>
                </a:solidFill>
                <a:latin typeface="+mn-ea"/>
                <a:cs typeface="+mj-cs"/>
              </a:rPr>
            </a:br>
            <a:r>
              <a:rPr lang="ja-JP" altLang="en-US" sz="5400" b="1" dirty="0">
                <a:solidFill>
                  <a:prstClr val="black"/>
                </a:solidFill>
                <a:latin typeface="+mn-ea"/>
                <a:cs typeface="+mj-cs"/>
              </a:rPr>
              <a:t>加害者にならない。</a:t>
            </a:r>
            <a:endParaRPr kumimoji="1" lang="ja-JP" altLang="en-US" sz="3200" dirty="0">
              <a:latin typeface="+mn-ea"/>
            </a:endParaRPr>
          </a:p>
        </p:txBody>
      </p:sp>
    </p:spTree>
    <p:extLst>
      <p:ext uri="{BB962C8B-B14F-4D97-AF65-F5344CB8AC3E}">
        <p14:creationId xmlns:p14="http://schemas.microsoft.com/office/powerpoint/2010/main" val="1014355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ja-JP" altLang="en-US" sz="5400" dirty="0">
                <a:solidFill>
                  <a:prstClr val="black"/>
                </a:solidFill>
                <a:latin typeface="メイリオ"/>
              </a:rPr>
              <a:t>知っておきたい</a:t>
            </a:r>
            <a:br>
              <a:rPr lang="en-US" altLang="ja-JP" sz="5400" dirty="0">
                <a:solidFill>
                  <a:prstClr val="black"/>
                </a:solidFill>
                <a:latin typeface="メイリオ"/>
              </a:rPr>
            </a:br>
            <a:r>
              <a:rPr lang="ja-JP" altLang="en-US" sz="5400" dirty="0">
                <a:solidFill>
                  <a:prstClr val="black"/>
                </a:solidFill>
                <a:latin typeface="メイリオ"/>
              </a:rPr>
              <a:t>情報セキュリティ</a:t>
            </a:r>
            <a:br>
              <a:rPr lang="en-US" altLang="ja-JP" sz="5400" dirty="0">
                <a:solidFill>
                  <a:prstClr val="black"/>
                </a:solidFill>
                <a:latin typeface="メイリオ"/>
              </a:rPr>
            </a:br>
            <a:r>
              <a:rPr lang="en-US" altLang="ja-JP" sz="4800" dirty="0">
                <a:solidFill>
                  <a:prstClr val="black"/>
                </a:solidFill>
                <a:latin typeface="メイリオ"/>
              </a:rPr>
              <a:t>【10】</a:t>
            </a:r>
            <a:br>
              <a:rPr lang="en-US" altLang="ja-JP" sz="4800" dirty="0">
                <a:solidFill>
                  <a:prstClr val="black"/>
                </a:solidFill>
                <a:latin typeface="メイリオ"/>
              </a:rPr>
            </a:br>
            <a:r>
              <a:rPr lang="ja-JP" altLang="en-US" sz="3200" dirty="0">
                <a:solidFill>
                  <a:prstClr val="black"/>
                </a:solidFill>
                <a:latin typeface="メイリオ"/>
              </a:rPr>
              <a:t>「あなたのパスワードは大丈夫？」</a:t>
            </a:r>
            <a:br>
              <a:rPr lang="en-US" altLang="ja-JP" sz="3200" dirty="0">
                <a:solidFill>
                  <a:prstClr val="black"/>
                </a:solidFill>
                <a:latin typeface="メイリオ"/>
              </a:rPr>
            </a:br>
            <a:r>
              <a:rPr lang="en-US" altLang="ja-JP" sz="2800" dirty="0">
                <a:solidFill>
                  <a:prstClr val="black"/>
                </a:solidFill>
                <a:latin typeface="メイリオ"/>
              </a:rPr>
              <a:t>ID</a:t>
            </a:r>
            <a:r>
              <a:rPr lang="ja-JP" altLang="en-US" sz="2800" dirty="0">
                <a:solidFill>
                  <a:prstClr val="black"/>
                </a:solidFill>
                <a:latin typeface="メイリオ"/>
              </a:rPr>
              <a:t>　パスワードの重要性</a:t>
            </a:r>
            <a:endParaRPr kumimoji="1" lang="ja-JP" altLang="en-US" sz="2000" dirty="0"/>
          </a:p>
        </p:txBody>
      </p:sp>
      <p:sp>
        <p:nvSpPr>
          <p:cNvPr id="6" name="コンテンツ プレースホルダー 5"/>
          <p:cNvSpPr>
            <a:spLocks noGrp="1"/>
          </p:cNvSpPr>
          <p:nvPr>
            <p:ph sz="half" idx="1"/>
          </p:nvPr>
        </p:nvSpPr>
        <p:spPr>
          <a:xfrm>
            <a:off x="4571999" y="6252300"/>
            <a:ext cx="4619918" cy="748620"/>
          </a:xfrm>
        </p:spPr>
        <p:txBody>
          <a:bodyPr/>
          <a:lstStyle/>
          <a:p>
            <a:r>
              <a:rPr kumimoji="1" lang="ja-JP" altLang="en-US" dirty="0"/>
              <a:t>対象：中学生・高校生以上</a:t>
            </a:r>
          </a:p>
        </p:txBody>
      </p:sp>
    </p:spTree>
    <p:extLst>
      <p:ext uri="{BB962C8B-B14F-4D97-AF65-F5344CB8AC3E}">
        <p14:creationId xmlns:p14="http://schemas.microsoft.com/office/powerpoint/2010/main" val="992860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96" y="164088"/>
            <a:ext cx="9046723" cy="510363"/>
          </a:xfrm>
          <a:solidFill>
            <a:schemeClr val="accent2">
              <a:lumMod val="20000"/>
              <a:lumOff val="80000"/>
            </a:schemeClr>
          </a:solidFill>
          <a:ln w="28575">
            <a:noFill/>
          </a:ln>
        </p:spPr>
        <p:txBody>
          <a:bodyPr>
            <a:normAutofit fontScale="90000"/>
          </a:bodyPr>
          <a:lstStyle/>
          <a:p>
            <a:pPr algn="ctr"/>
            <a:r>
              <a:rPr kumimoji="1" lang="ja-JP" altLang="en-US" sz="2400" dirty="0"/>
              <a:t>本教材の使用方法　</a:t>
            </a:r>
            <a:r>
              <a:rPr lang="ja-JP" altLang="en-US" sz="1800" dirty="0"/>
              <a:t>知っておきたい情報セキュリティ</a:t>
            </a:r>
            <a:r>
              <a:rPr lang="en-US" altLang="ja-JP" sz="1800" dirty="0"/>
              <a:t>【10】</a:t>
            </a:r>
            <a:r>
              <a:rPr kumimoji="1" lang="ja-JP" altLang="en-US" sz="2400" dirty="0"/>
              <a:t>中・高校生以上</a:t>
            </a:r>
          </a:p>
        </p:txBody>
      </p:sp>
      <p:sp>
        <p:nvSpPr>
          <p:cNvPr id="3" name="タイトル 1"/>
          <p:cNvSpPr txBox="1">
            <a:spLocks/>
          </p:cNvSpPr>
          <p:nvPr/>
        </p:nvSpPr>
        <p:spPr>
          <a:xfrm>
            <a:off x="122807" y="1932511"/>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本教材のねらい</a:t>
            </a:r>
          </a:p>
        </p:txBody>
      </p:sp>
      <p:sp>
        <p:nvSpPr>
          <p:cNvPr id="5" name="テキスト ボックス 4"/>
          <p:cNvSpPr txBox="1"/>
          <p:nvPr/>
        </p:nvSpPr>
        <p:spPr>
          <a:xfrm>
            <a:off x="45396" y="2414080"/>
            <a:ext cx="8914734" cy="1323439"/>
          </a:xfrm>
          <a:prstGeom prst="rect">
            <a:avLst/>
          </a:prstGeom>
          <a:noFill/>
        </p:spPr>
        <p:txBody>
          <a:bodyPr wrap="square" rtlCol="0">
            <a:spAutoFit/>
          </a:bodyPr>
          <a:lstStyle/>
          <a:p>
            <a:r>
              <a:rPr lang="ja-JP" altLang="en-US" sz="1600" dirty="0">
                <a:solidFill>
                  <a:prstClr val="black"/>
                </a:solidFill>
              </a:rPr>
              <a:t>インターネットのサービスやゲームを利用するにあたっては、アカウントを作成する必要があるものも多い。インターネット上でアカウントを作成してサービスを利用する時に注意すべきことを話しあう。また不正ログインの事例を収録した動画教材を視聴し、脆弱性のある</a:t>
            </a:r>
            <a:r>
              <a:rPr lang="en-US" altLang="ja-JP" sz="1600" dirty="0">
                <a:solidFill>
                  <a:prstClr val="black"/>
                </a:solidFill>
              </a:rPr>
              <a:t>ID</a:t>
            </a:r>
            <a:r>
              <a:rPr lang="ja-JP" altLang="en-US" sz="1600" dirty="0">
                <a:solidFill>
                  <a:prstClr val="black"/>
                </a:solidFill>
              </a:rPr>
              <a:t>、パスワードを知り、堅牢性の高いパスワードの作成方法を紹介する。最後に、法の理解と遵守を訴えるために、誤った利用をすると加害者になってしまう可能性があることも示唆する。</a:t>
            </a:r>
            <a:endParaRPr lang="en-US" altLang="ja-JP" sz="1600" dirty="0">
              <a:solidFill>
                <a:prstClr val="black"/>
              </a:solidFill>
            </a:endParaRPr>
          </a:p>
        </p:txBody>
      </p:sp>
      <p:sp>
        <p:nvSpPr>
          <p:cNvPr id="6" name="タイトル 1"/>
          <p:cNvSpPr txBox="1">
            <a:spLocks/>
          </p:cNvSpPr>
          <p:nvPr/>
        </p:nvSpPr>
        <p:spPr>
          <a:xfrm>
            <a:off x="102940" y="796565"/>
            <a:ext cx="5389945" cy="442269"/>
          </a:xfrm>
          <a:prstGeom prst="rect">
            <a:avLst/>
          </a:prstGeom>
          <a:ln w="28575">
            <a:solidFill>
              <a:schemeClr val="accent2"/>
            </a:solidFill>
          </a:ln>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テーマ「知っておきたい情報セキュリティ」教材のねらい</a:t>
            </a:r>
          </a:p>
        </p:txBody>
      </p:sp>
      <p:sp>
        <p:nvSpPr>
          <p:cNvPr id="7" name="テキスト ボックス 6"/>
          <p:cNvSpPr txBox="1"/>
          <p:nvPr/>
        </p:nvSpPr>
        <p:spPr>
          <a:xfrm>
            <a:off x="3832" y="1278279"/>
            <a:ext cx="8956298" cy="646331"/>
          </a:xfrm>
          <a:prstGeom prst="rect">
            <a:avLst/>
          </a:prstGeom>
          <a:noFill/>
        </p:spPr>
        <p:txBody>
          <a:bodyPr wrap="none" rtlCol="0">
            <a:spAutoFit/>
          </a:bodyPr>
          <a:lstStyle/>
          <a:p>
            <a:r>
              <a:rPr lang="ja-JP" altLang="en-US" dirty="0">
                <a:solidFill>
                  <a:prstClr val="black"/>
                </a:solidFill>
              </a:rPr>
              <a:t>コンピューターウイルス、脅迫、詐欺等を含む脅威から、若年層、一般ユーザーが</a:t>
            </a:r>
            <a:endParaRPr lang="en-US" altLang="ja-JP" dirty="0">
              <a:solidFill>
                <a:prstClr val="black"/>
              </a:solidFill>
            </a:endParaRPr>
          </a:p>
          <a:p>
            <a:r>
              <a:rPr lang="ja-JP" altLang="en-US" dirty="0">
                <a:solidFill>
                  <a:prstClr val="black"/>
                </a:solidFill>
              </a:rPr>
              <a:t>注意すべきこと、その対応策を伝える。</a:t>
            </a:r>
          </a:p>
        </p:txBody>
      </p:sp>
      <p:sp>
        <p:nvSpPr>
          <p:cNvPr id="8" name="タイトル 1"/>
          <p:cNvSpPr txBox="1">
            <a:spLocks/>
          </p:cNvSpPr>
          <p:nvPr/>
        </p:nvSpPr>
        <p:spPr>
          <a:xfrm>
            <a:off x="122806" y="3820789"/>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指導のポイント</a:t>
            </a:r>
          </a:p>
        </p:txBody>
      </p:sp>
      <p:sp>
        <p:nvSpPr>
          <p:cNvPr id="10" name="テキスト ボックス 9"/>
          <p:cNvSpPr txBox="1"/>
          <p:nvPr/>
        </p:nvSpPr>
        <p:spPr>
          <a:xfrm>
            <a:off x="45396" y="4328674"/>
            <a:ext cx="9046723" cy="1354217"/>
          </a:xfrm>
          <a:prstGeom prst="rect">
            <a:avLst/>
          </a:prstGeom>
          <a:noFill/>
        </p:spPr>
        <p:txBody>
          <a:bodyPr wrap="square" rtlCol="0">
            <a:spAutoFit/>
          </a:bodyPr>
          <a:lstStyle/>
          <a:p>
            <a:r>
              <a:rPr lang="ja-JP" altLang="en-US" sz="1600" dirty="0">
                <a:solidFill>
                  <a:prstClr val="black"/>
                </a:solidFill>
              </a:rPr>
              <a:t>日常的に耳にする「アカウント」「</a:t>
            </a:r>
            <a:r>
              <a:rPr lang="en-US" altLang="ja-JP" sz="1600" dirty="0">
                <a:solidFill>
                  <a:prstClr val="black"/>
                </a:solidFill>
              </a:rPr>
              <a:t>ID</a:t>
            </a:r>
            <a:r>
              <a:rPr lang="ja-JP" altLang="en-US" sz="1600" dirty="0">
                <a:solidFill>
                  <a:prstClr val="black"/>
                </a:solidFill>
              </a:rPr>
              <a:t>」「パスワード」などの言葉を改めて確認。動画教材にて不正ログインの事例、また推奨されるパスワード作成方法などを確認する。</a:t>
            </a:r>
            <a:endParaRPr lang="en-US" altLang="ja-JP" sz="1600" dirty="0">
              <a:solidFill>
                <a:prstClr val="black"/>
              </a:solidFill>
            </a:endParaRPr>
          </a:p>
          <a:p>
            <a:r>
              <a:rPr lang="en-US" altLang="ja-JP" sz="1600" dirty="0">
                <a:solidFill>
                  <a:prstClr val="black"/>
                </a:solidFill>
              </a:rPr>
              <a:t>ID</a:t>
            </a:r>
            <a:r>
              <a:rPr lang="ja-JP" altLang="en-US" sz="1600" dirty="0">
                <a:solidFill>
                  <a:prstClr val="black"/>
                </a:solidFill>
              </a:rPr>
              <a:t>パスワードを大事にするセキュリティの意識を持つことはもちろんのこと、ふとしたことから「不正アクセス禁止法」違反になるようなことのないよう意識付けをしたい。</a:t>
            </a:r>
            <a:endParaRPr lang="en-US" altLang="ja-JP" sz="1600" dirty="0">
              <a:solidFill>
                <a:prstClr val="black"/>
              </a:solidFill>
            </a:endParaRPr>
          </a:p>
          <a:p>
            <a:endParaRPr lang="en-US" altLang="ja-JP" dirty="0">
              <a:solidFill>
                <a:prstClr val="black"/>
              </a:solidFill>
            </a:endParaRPr>
          </a:p>
        </p:txBody>
      </p:sp>
      <p:sp>
        <p:nvSpPr>
          <p:cNvPr id="12" name="テキスト ボックス 11"/>
          <p:cNvSpPr txBox="1"/>
          <p:nvPr/>
        </p:nvSpPr>
        <p:spPr>
          <a:xfrm>
            <a:off x="2508431" y="5939005"/>
            <a:ext cx="3917413" cy="584775"/>
          </a:xfrm>
          <a:prstGeom prst="rect">
            <a:avLst/>
          </a:prstGeom>
          <a:noFill/>
        </p:spPr>
        <p:txBody>
          <a:bodyPr wrap="square" rtlCol="0">
            <a:spAutoFit/>
          </a:bodyPr>
          <a:lstStyle/>
          <a:p>
            <a:r>
              <a:rPr lang="ja-JP" altLang="en-US" sz="1600" dirty="0">
                <a:solidFill>
                  <a:prstClr val="black"/>
                </a:solidFill>
              </a:rPr>
              <a:t>３．安全への知恵　</a:t>
            </a:r>
            <a:r>
              <a:rPr lang="en-US" altLang="ja-JP" sz="1600" dirty="0">
                <a:solidFill>
                  <a:prstClr val="black"/>
                </a:solidFill>
              </a:rPr>
              <a:t>e4~5</a:t>
            </a:r>
          </a:p>
          <a:p>
            <a:r>
              <a:rPr lang="ja-JP" altLang="en-US" sz="1600" dirty="0">
                <a:solidFill>
                  <a:prstClr val="black"/>
                </a:solidFill>
              </a:rPr>
              <a:t>４．情報セキュリティ　</a:t>
            </a:r>
            <a:r>
              <a:rPr lang="en-US" altLang="ja-JP" sz="1600" dirty="0">
                <a:solidFill>
                  <a:prstClr val="black"/>
                </a:solidFill>
              </a:rPr>
              <a:t>g4~5</a:t>
            </a:r>
            <a:endParaRPr lang="en-US" altLang="ja-JP" sz="1100" dirty="0">
              <a:solidFill>
                <a:prstClr val="black"/>
              </a:solidFill>
            </a:endParaRPr>
          </a:p>
        </p:txBody>
      </p:sp>
      <p:sp>
        <p:nvSpPr>
          <p:cNvPr id="14" name="タイトル 1">
            <a:extLst>
              <a:ext uri="{FF2B5EF4-FFF2-40B4-BE49-F238E27FC236}">
                <a16:creationId xmlns:a16="http://schemas.microsoft.com/office/drawing/2014/main" id="{3301C1AD-C9D5-41C1-A247-29E35FBB958B}"/>
              </a:ext>
            </a:extLst>
          </p:cNvPr>
          <p:cNvSpPr txBox="1">
            <a:spLocks/>
          </p:cNvSpPr>
          <p:nvPr/>
        </p:nvSpPr>
        <p:spPr>
          <a:xfrm>
            <a:off x="155235" y="5374653"/>
            <a:ext cx="5115265" cy="540039"/>
          </a:xfrm>
          <a:prstGeom prst="rect">
            <a:avLst/>
          </a:prstGeom>
          <a:ln w="28575">
            <a:solidFill>
              <a:schemeClr val="accent2"/>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7200" dirty="0">
                <a:latin typeface="メイリオ" panose="020B0604030504040204" pitchFamily="50" charset="-128"/>
                <a:ea typeface="メイリオ" panose="020B0604030504040204" pitchFamily="50" charset="-128"/>
              </a:rPr>
              <a:t>情報モラル指導モデルカリキュラムとの対応</a:t>
            </a:r>
            <a:endParaRPr lang="en-US" altLang="ja-JP" sz="72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（文部科学省「情報モラル指導モデルカリキュラム表」</a:t>
            </a:r>
            <a:endParaRPr lang="en-US" altLang="ja-JP" sz="2800" dirty="0">
              <a:latin typeface="メイリオ" panose="020B0604030504040204" pitchFamily="50" charset="-128"/>
              <a:ea typeface="メイリオ" panose="020B0604030504040204" pitchFamily="50" charset="-128"/>
            </a:endParaRPr>
          </a:p>
          <a:p>
            <a:r>
              <a:rPr lang="en-US" altLang="ja-JP" sz="2800" dirty="0">
                <a:latin typeface="メイリオ" panose="020B0604030504040204" pitchFamily="50" charset="-128"/>
                <a:ea typeface="メイリオ" panose="020B0604030504040204" pitchFamily="50" charset="-128"/>
              </a:rPr>
              <a:t>https://</a:t>
            </a:r>
            <a:r>
              <a:rPr lang="en-US" altLang="ja-JP" sz="2800" dirty="0" err="1">
                <a:latin typeface="メイリオ" panose="020B0604030504040204" pitchFamily="50" charset="-128"/>
                <a:ea typeface="メイリオ" panose="020B0604030504040204" pitchFamily="50" charset="-128"/>
              </a:rPr>
              <a:t>www.mext.go.jp</a:t>
            </a:r>
            <a:r>
              <a:rPr lang="en-US" altLang="ja-JP" sz="2800" dirty="0">
                <a:latin typeface="メイリオ" panose="020B0604030504040204" pitchFamily="50" charset="-128"/>
                <a:ea typeface="メイリオ" panose="020B0604030504040204" pitchFamily="50" charset="-128"/>
              </a:rPr>
              <a:t>/component/</a:t>
            </a:r>
            <a:r>
              <a:rPr lang="en-US" altLang="ja-JP" sz="2800" dirty="0" err="1">
                <a:latin typeface="メイリオ" panose="020B0604030504040204" pitchFamily="50" charset="-128"/>
                <a:ea typeface="メイリオ" panose="020B0604030504040204" pitchFamily="50" charset="-128"/>
              </a:rPr>
              <a:t>a_menu</a:t>
            </a:r>
            <a:r>
              <a:rPr lang="en-US" altLang="ja-JP" sz="2800" dirty="0">
                <a:latin typeface="メイリオ" panose="020B0604030504040204" pitchFamily="50" charset="-128"/>
                <a:ea typeface="メイリオ" panose="020B0604030504040204" pitchFamily="50" charset="-128"/>
              </a:rPr>
              <a:t>/education/detail/__</a:t>
            </a:r>
            <a:r>
              <a:rPr lang="en-US" altLang="ja-JP" sz="2800" dirty="0" err="1">
                <a:latin typeface="メイリオ" panose="020B0604030504040204" pitchFamily="50" charset="-128"/>
                <a:ea typeface="メイリオ" panose="020B0604030504040204" pitchFamily="50" charset="-128"/>
              </a:rPr>
              <a:t>icsFiles</a:t>
            </a:r>
            <a:r>
              <a:rPr lang="en-US" altLang="ja-JP" sz="2800" dirty="0">
                <a:latin typeface="メイリオ" panose="020B0604030504040204" pitchFamily="50" charset="-128"/>
                <a:ea typeface="メイリオ" panose="020B0604030504040204" pitchFamily="50" charset="-128"/>
              </a:rPr>
              <a:t>/</a:t>
            </a:r>
            <a:r>
              <a:rPr lang="en-US" altLang="ja-JP" sz="2800" dirty="0" err="1">
                <a:latin typeface="メイリオ" panose="020B0604030504040204" pitchFamily="50" charset="-128"/>
                <a:ea typeface="メイリオ" panose="020B0604030504040204" pitchFamily="50" charset="-128"/>
              </a:rPr>
              <a:t>afieldfile</a:t>
            </a:r>
            <a:r>
              <a:rPr lang="en-US" altLang="ja-JP" sz="2800" dirty="0">
                <a:latin typeface="メイリオ" panose="020B0604030504040204" pitchFamily="50" charset="-128"/>
                <a:ea typeface="メイリオ" panose="020B0604030504040204" pitchFamily="50" charset="-128"/>
              </a:rPr>
              <a:t>/2010/09/07/1296869.pdf</a:t>
            </a:r>
            <a:r>
              <a:rPr lang="ja-JP" altLang="en-US" sz="2800" dirty="0">
                <a:latin typeface="メイリオ" panose="020B0604030504040204" pitchFamily="50" charset="-128"/>
                <a:ea typeface="メイリオ" panose="020B0604030504040204" pitchFamily="50" charset="-128"/>
              </a:rPr>
              <a:t>）</a:t>
            </a:r>
            <a:endParaRPr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63461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胸キュン_ラブストーリー_パスワード">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151656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1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908868" y="1728140"/>
            <a:ext cx="7886701" cy="4351338"/>
          </a:xfrm>
        </p:spPr>
        <p:txBody>
          <a:bodyPr anchor="ctr">
            <a:normAutofit/>
          </a:bodyPr>
          <a:lstStyle/>
          <a:p>
            <a:pPr marL="0" indent="0">
              <a:buNone/>
            </a:pPr>
            <a:r>
              <a:rPr lang="ja-JP" altLang="en-US" sz="5400" b="1" dirty="0">
                <a:solidFill>
                  <a:prstClr val="black"/>
                </a:solidFill>
                <a:latin typeface="メイリオ"/>
                <a:cs typeface="+mj-cs"/>
              </a:rPr>
              <a:t>アカウントって何？</a:t>
            </a:r>
            <a:endParaRPr kumimoji="1" lang="ja-JP" altLang="en-US" sz="4400" dirty="0"/>
          </a:p>
        </p:txBody>
      </p:sp>
      <p:sp>
        <p:nvSpPr>
          <p:cNvPr id="2" name="タイトル 1"/>
          <p:cNvSpPr>
            <a:spLocks noGrp="1"/>
          </p:cNvSpPr>
          <p:nvPr>
            <p:ph type="title"/>
          </p:nvPr>
        </p:nvSpPr>
        <p:spPr>
          <a:xfrm>
            <a:off x="1185582" y="502595"/>
            <a:ext cx="7958418" cy="697099"/>
          </a:xfrm>
        </p:spPr>
        <p:txBody>
          <a:bodyPr/>
          <a:lstStyle/>
          <a:p>
            <a:r>
              <a:rPr kumimoji="1" lang="ja-JP" altLang="en-US" dirty="0"/>
              <a:t>説明できるかな？</a:t>
            </a:r>
          </a:p>
        </p:txBody>
      </p:sp>
    </p:spTree>
    <p:extLst>
      <p:ext uri="{BB962C8B-B14F-4D97-AF65-F5344CB8AC3E}">
        <p14:creationId xmlns:p14="http://schemas.microsoft.com/office/powerpoint/2010/main" val="2167342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482735" y="1580912"/>
            <a:ext cx="7886701" cy="4351338"/>
          </a:xfrm>
        </p:spPr>
        <p:txBody>
          <a:bodyPr>
            <a:normAutofit/>
          </a:bodyPr>
          <a:lstStyle/>
          <a:p>
            <a:pPr marL="0" indent="0">
              <a:buNone/>
            </a:pPr>
            <a:r>
              <a:rPr lang="ja-JP" altLang="en-US" sz="5400" b="1" dirty="0">
                <a:solidFill>
                  <a:prstClr val="black"/>
                </a:solidFill>
                <a:latin typeface="+mj-ea"/>
                <a:ea typeface="+mj-ea"/>
                <a:cs typeface="+mj-cs"/>
              </a:rPr>
              <a:t>インターネット上でいろいろなサービスを利用する場合の</a:t>
            </a:r>
            <a:r>
              <a:rPr lang="ja-JP" altLang="en-US" sz="5400" b="1" u="sng" dirty="0">
                <a:solidFill>
                  <a:prstClr val="black"/>
                </a:solidFill>
                <a:latin typeface="+mj-ea"/>
                <a:ea typeface="+mj-ea"/>
                <a:cs typeface="+mj-cs"/>
              </a:rPr>
              <a:t>権利。</a:t>
            </a:r>
            <a:endParaRPr kumimoji="1" lang="ja-JP" altLang="en-US" sz="4400" u="sng" dirty="0">
              <a:latin typeface="+mj-ea"/>
              <a:ea typeface="+mj-ea"/>
            </a:endParaRPr>
          </a:p>
        </p:txBody>
      </p:sp>
      <p:sp>
        <p:nvSpPr>
          <p:cNvPr id="3" name="タイトル 2"/>
          <p:cNvSpPr>
            <a:spLocks noGrp="1"/>
          </p:cNvSpPr>
          <p:nvPr>
            <p:ph type="title"/>
          </p:nvPr>
        </p:nvSpPr>
        <p:spPr/>
        <p:txBody>
          <a:bodyPr/>
          <a:lstStyle/>
          <a:p>
            <a:pPr algn="l"/>
            <a:r>
              <a:rPr kumimoji="1" lang="ja-JP" altLang="en-US" dirty="0"/>
              <a:t>アカウントとは</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9049" y="5379396"/>
            <a:ext cx="4374452" cy="1470879"/>
          </a:xfrm>
          <a:prstGeom prst="rect">
            <a:avLst/>
          </a:prstGeom>
        </p:spPr>
      </p:pic>
      <p:sp>
        <p:nvSpPr>
          <p:cNvPr id="5" name="角丸四角形吹き出し 4"/>
          <p:cNvSpPr/>
          <p:nvPr/>
        </p:nvSpPr>
        <p:spPr>
          <a:xfrm>
            <a:off x="2071991" y="4036980"/>
            <a:ext cx="6906638" cy="1342416"/>
          </a:xfrm>
          <a:prstGeom prst="wedgeRoundRectCallout">
            <a:avLst>
              <a:gd name="adj1" fmla="val 16977"/>
              <a:gd name="adj2" fmla="val 61395"/>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600" b="1" dirty="0">
                <a:solidFill>
                  <a:schemeClr val="bg1"/>
                </a:solidFill>
                <a:latin typeface="+mj-ea"/>
                <a:ea typeface="+mj-ea"/>
              </a:rPr>
              <a:t>サービス内容、信頼できる</a:t>
            </a:r>
            <a:endParaRPr kumimoji="1" lang="en-US" altLang="ja-JP" sz="3600" b="1" dirty="0">
              <a:solidFill>
                <a:schemeClr val="bg1"/>
              </a:solidFill>
              <a:latin typeface="+mj-ea"/>
              <a:ea typeface="+mj-ea"/>
            </a:endParaRPr>
          </a:p>
          <a:p>
            <a:r>
              <a:rPr kumimoji="1" lang="ja-JP" altLang="en-US" sz="3600" b="1" dirty="0">
                <a:solidFill>
                  <a:schemeClr val="bg1"/>
                </a:solidFill>
                <a:latin typeface="+mj-ea"/>
                <a:ea typeface="+mj-ea"/>
              </a:rPr>
              <a:t>提供元か、などよー</a:t>
            </a:r>
            <a:r>
              <a:rPr kumimoji="1" lang="ja-JP" altLang="en-US" sz="3600" b="1" dirty="0" err="1">
                <a:solidFill>
                  <a:schemeClr val="bg1"/>
                </a:solidFill>
                <a:latin typeface="+mj-ea"/>
                <a:ea typeface="+mj-ea"/>
              </a:rPr>
              <a:t>く</a:t>
            </a:r>
            <a:r>
              <a:rPr kumimoji="1" lang="ja-JP" altLang="en-US" sz="3600" b="1" dirty="0">
                <a:solidFill>
                  <a:schemeClr val="bg1"/>
                </a:solidFill>
                <a:latin typeface="+mj-ea"/>
                <a:ea typeface="+mj-ea"/>
              </a:rPr>
              <a:t>確認！！</a:t>
            </a:r>
            <a:endParaRPr kumimoji="1" lang="en-US" altLang="ja-JP" sz="3600" b="1" dirty="0">
              <a:solidFill>
                <a:schemeClr val="bg1"/>
              </a:solidFill>
              <a:latin typeface="+mj-ea"/>
              <a:ea typeface="+mj-ea"/>
            </a:endParaRPr>
          </a:p>
        </p:txBody>
      </p:sp>
    </p:spTree>
    <p:extLst>
      <p:ext uri="{BB962C8B-B14F-4D97-AF65-F5344CB8AC3E}">
        <p14:creationId xmlns:p14="http://schemas.microsoft.com/office/powerpoint/2010/main" val="1307355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1319824" y="1874996"/>
            <a:ext cx="7042512" cy="4351338"/>
          </a:xfrm>
        </p:spPr>
        <p:txBody>
          <a:bodyPr anchor="ctr">
            <a:normAutofit/>
          </a:bodyPr>
          <a:lstStyle/>
          <a:p>
            <a:pPr marL="0" indent="0">
              <a:buNone/>
            </a:pPr>
            <a:r>
              <a:rPr lang="en-US" altLang="ja-JP" sz="5400" b="1" dirty="0">
                <a:solidFill>
                  <a:prstClr val="black"/>
                </a:solidFill>
                <a:latin typeface="メイリオ"/>
                <a:cs typeface="+mj-cs"/>
              </a:rPr>
              <a:t>ID</a:t>
            </a:r>
            <a:r>
              <a:rPr lang="ja-JP" altLang="en-US" sz="5400" b="1" dirty="0">
                <a:solidFill>
                  <a:prstClr val="black"/>
                </a:solidFill>
                <a:latin typeface="メイリオ"/>
                <a:cs typeface="+mj-cs"/>
              </a:rPr>
              <a:t>（アイディー）</a:t>
            </a:r>
            <a:endParaRPr lang="en-US" altLang="ja-JP" sz="5400" b="1" dirty="0">
              <a:solidFill>
                <a:prstClr val="black"/>
              </a:solidFill>
              <a:latin typeface="メイリオ"/>
              <a:cs typeface="+mj-cs"/>
            </a:endParaRPr>
          </a:p>
          <a:p>
            <a:pPr marL="0" indent="0">
              <a:buNone/>
            </a:pPr>
            <a:r>
              <a:rPr lang="ja-JP" altLang="en-US" sz="5400" b="1" dirty="0">
                <a:solidFill>
                  <a:prstClr val="black"/>
                </a:solidFill>
                <a:latin typeface="メイリオ"/>
                <a:cs typeface="+mj-cs"/>
              </a:rPr>
              <a:t>って何？</a:t>
            </a:r>
            <a:endParaRPr kumimoji="1" lang="ja-JP" altLang="en-US" sz="4400" dirty="0"/>
          </a:p>
        </p:txBody>
      </p:sp>
      <p:sp>
        <p:nvSpPr>
          <p:cNvPr id="2" name="タイトル 1"/>
          <p:cNvSpPr>
            <a:spLocks noGrp="1"/>
          </p:cNvSpPr>
          <p:nvPr>
            <p:ph type="title"/>
          </p:nvPr>
        </p:nvSpPr>
        <p:spPr>
          <a:xfrm>
            <a:off x="1185582" y="502595"/>
            <a:ext cx="7958418" cy="697099"/>
          </a:xfrm>
        </p:spPr>
        <p:txBody>
          <a:bodyPr/>
          <a:lstStyle/>
          <a:p>
            <a:r>
              <a:rPr kumimoji="1" lang="ja-JP" altLang="en-US" dirty="0"/>
              <a:t>説明できるかな？</a:t>
            </a:r>
          </a:p>
        </p:txBody>
      </p:sp>
    </p:spTree>
    <p:extLst>
      <p:ext uri="{BB962C8B-B14F-4D97-AF65-F5344CB8AC3E}">
        <p14:creationId xmlns:p14="http://schemas.microsoft.com/office/powerpoint/2010/main" val="3730511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285956" y="1480882"/>
            <a:ext cx="8377328" cy="4351338"/>
          </a:xfrm>
        </p:spPr>
        <p:txBody>
          <a:bodyPr>
            <a:normAutofit/>
          </a:bodyPr>
          <a:lstStyle/>
          <a:p>
            <a:pPr marL="0" indent="0">
              <a:buNone/>
            </a:pPr>
            <a:r>
              <a:rPr lang="ja-JP" altLang="en-US" sz="4400" b="1" dirty="0">
                <a:solidFill>
                  <a:prstClr val="black"/>
                </a:solidFill>
                <a:latin typeface="+mn-ea"/>
                <a:cs typeface="+mj-cs"/>
              </a:rPr>
              <a:t>インターネット上でいろいろなサービスを利用する場合、</a:t>
            </a:r>
            <a:endParaRPr lang="en-US" altLang="ja-JP" sz="4400" b="1" dirty="0">
              <a:solidFill>
                <a:prstClr val="black"/>
              </a:solidFill>
              <a:latin typeface="+mn-ea"/>
              <a:cs typeface="+mj-cs"/>
            </a:endParaRPr>
          </a:p>
          <a:p>
            <a:pPr marL="0" indent="0">
              <a:buNone/>
            </a:pPr>
            <a:r>
              <a:rPr lang="ja-JP" altLang="en-US" sz="4400" b="1" dirty="0">
                <a:solidFill>
                  <a:prstClr val="black"/>
                </a:solidFill>
                <a:latin typeface="+mn-ea"/>
                <a:cs typeface="+mj-cs"/>
              </a:rPr>
              <a:t>個人を特定するために</a:t>
            </a:r>
            <a:endParaRPr lang="en-US" altLang="ja-JP" sz="4400" b="1" dirty="0">
              <a:solidFill>
                <a:prstClr val="black"/>
              </a:solidFill>
              <a:latin typeface="+mn-ea"/>
              <a:cs typeface="+mj-cs"/>
            </a:endParaRPr>
          </a:p>
          <a:p>
            <a:pPr marL="0" indent="0">
              <a:buNone/>
            </a:pPr>
            <a:r>
              <a:rPr lang="ja-JP" altLang="en-US" sz="4400" b="1" dirty="0">
                <a:solidFill>
                  <a:prstClr val="black"/>
                </a:solidFill>
                <a:latin typeface="+mn-ea"/>
                <a:cs typeface="+mj-cs"/>
              </a:rPr>
              <a:t>必要なモノ。</a:t>
            </a:r>
            <a:r>
              <a:rPr lang="ja-JP" altLang="en-US" b="1" dirty="0">
                <a:solidFill>
                  <a:prstClr val="black"/>
                </a:solidFill>
                <a:latin typeface="+mj-ea"/>
                <a:ea typeface="+mj-ea"/>
                <a:cs typeface="+mj-cs"/>
              </a:rPr>
              <a:t>　</a:t>
            </a:r>
            <a:endParaRPr kumimoji="1" lang="ja-JP" altLang="en-US" sz="4000" dirty="0">
              <a:latin typeface="+mj-ea"/>
              <a:ea typeface="+mj-ea"/>
            </a:endParaRPr>
          </a:p>
        </p:txBody>
      </p:sp>
      <p:sp>
        <p:nvSpPr>
          <p:cNvPr id="3" name="タイトル 2"/>
          <p:cNvSpPr>
            <a:spLocks noGrp="1"/>
          </p:cNvSpPr>
          <p:nvPr>
            <p:ph type="title"/>
          </p:nvPr>
        </p:nvSpPr>
        <p:spPr>
          <a:xfrm>
            <a:off x="127603" y="466977"/>
            <a:ext cx="7958418" cy="784598"/>
          </a:xfrm>
        </p:spPr>
        <p:txBody>
          <a:bodyPr/>
          <a:lstStyle/>
          <a:p>
            <a:pPr algn="l"/>
            <a:r>
              <a:rPr kumimoji="1" lang="en-US" altLang="ja-JP" dirty="0"/>
              <a:t>ID</a:t>
            </a:r>
            <a:r>
              <a:rPr kumimoji="1" lang="ja-JP" altLang="en-US" dirty="0"/>
              <a:t>とは</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891" y="4699487"/>
            <a:ext cx="2119426" cy="1498708"/>
          </a:xfrm>
          <a:prstGeom prst="rect">
            <a:avLst/>
          </a:prstGeom>
        </p:spPr>
      </p:pic>
      <p:sp>
        <p:nvSpPr>
          <p:cNvPr id="5" name="角丸四角形吹き出し 4"/>
          <p:cNvSpPr/>
          <p:nvPr/>
        </p:nvSpPr>
        <p:spPr>
          <a:xfrm>
            <a:off x="3441252" y="4575377"/>
            <a:ext cx="5514741" cy="1746927"/>
          </a:xfrm>
          <a:prstGeom prst="wedgeRoundRectCallout">
            <a:avLst>
              <a:gd name="adj1" fmla="val -63719"/>
              <a:gd name="adj2" fmla="val 7147"/>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b="1" dirty="0">
                <a:solidFill>
                  <a:schemeClr val="bg1"/>
                </a:solidFill>
                <a:latin typeface="+mj-ea"/>
                <a:ea typeface="+mj-ea"/>
              </a:rPr>
              <a:t>ユーザー名、</a:t>
            </a:r>
            <a:r>
              <a:rPr lang="ja-JP" altLang="en-US" sz="2400" b="1" dirty="0">
                <a:solidFill>
                  <a:schemeClr val="bg1"/>
                </a:solidFill>
                <a:latin typeface="+mj-ea"/>
                <a:ea typeface="+mj-ea"/>
              </a:rPr>
              <a:t>アカウント名ということも。</a:t>
            </a:r>
            <a:endParaRPr kumimoji="1" lang="en-US" altLang="ja-JP" sz="2400" b="1" dirty="0">
              <a:solidFill>
                <a:schemeClr val="bg1"/>
              </a:solidFill>
              <a:latin typeface="+mj-ea"/>
              <a:ea typeface="+mj-ea"/>
            </a:endParaRPr>
          </a:p>
          <a:p>
            <a:r>
              <a:rPr kumimoji="1" lang="ja-JP" altLang="en-US" sz="2400" b="1" dirty="0">
                <a:solidFill>
                  <a:schemeClr val="bg1"/>
                </a:solidFill>
                <a:latin typeface="+mj-ea"/>
                <a:ea typeface="+mj-ea"/>
              </a:rPr>
              <a:t>メールアドレス、</a:t>
            </a:r>
            <a:r>
              <a:rPr lang="ja-JP" altLang="en-US" sz="2400" b="1" dirty="0">
                <a:solidFill>
                  <a:schemeClr val="bg1"/>
                </a:solidFill>
                <a:latin typeface="+mj-ea"/>
                <a:ea typeface="+mj-ea"/>
              </a:rPr>
              <a:t>ニックネーム、</a:t>
            </a:r>
            <a:endParaRPr lang="en-US" altLang="ja-JP" sz="2400" b="1" dirty="0">
              <a:solidFill>
                <a:schemeClr val="bg1"/>
              </a:solidFill>
              <a:latin typeface="+mj-ea"/>
              <a:ea typeface="+mj-ea"/>
            </a:endParaRPr>
          </a:p>
          <a:p>
            <a:r>
              <a:rPr kumimoji="1" lang="ja-JP" altLang="en-US" sz="2400" b="1" dirty="0">
                <a:solidFill>
                  <a:schemeClr val="bg1"/>
                </a:solidFill>
                <a:latin typeface="+mj-ea"/>
                <a:ea typeface="+mj-ea"/>
              </a:rPr>
              <a:t>本名、</a:t>
            </a:r>
            <a:r>
              <a:rPr lang="ja-JP" altLang="en-US" sz="2400" b="1" dirty="0">
                <a:solidFill>
                  <a:schemeClr val="bg1"/>
                </a:solidFill>
                <a:latin typeface="+mj-ea"/>
                <a:ea typeface="+mj-ea"/>
              </a:rPr>
              <a:t>ランダムな文字列を使う。</a:t>
            </a:r>
            <a:endParaRPr kumimoji="1" lang="ja-JP" altLang="en-US" sz="2400" b="1" dirty="0">
              <a:solidFill>
                <a:schemeClr val="bg1"/>
              </a:solidFill>
              <a:latin typeface="+mj-ea"/>
              <a:ea typeface="+mj-ea"/>
            </a:endParaRPr>
          </a:p>
        </p:txBody>
      </p:sp>
      <p:sp>
        <p:nvSpPr>
          <p:cNvPr id="6" name="テキスト ボックス 5">
            <a:extLst>
              <a:ext uri="{FF2B5EF4-FFF2-40B4-BE49-F238E27FC236}">
                <a16:creationId xmlns:a16="http://schemas.microsoft.com/office/drawing/2014/main" id="{41CBEC66-B96F-4F20-A671-9F1546955139}"/>
              </a:ext>
            </a:extLst>
          </p:cNvPr>
          <p:cNvSpPr txBox="1"/>
          <p:nvPr/>
        </p:nvSpPr>
        <p:spPr>
          <a:xfrm>
            <a:off x="5639414" y="3583561"/>
            <a:ext cx="3504586" cy="584775"/>
          </a:xfrm>
          <a:prstGeom prst="rect">
            <a:avLst/>
          </a:prstGeom>
          <a:noFill/>
        </p:spPr>
        <p:txBody>
          <a:bodyPr wrap="square" rtlCol="0">
            <a:spAutoFit/>
          </a:bodyPr>
          <a:lstStyle/>
          <a:p>
            <a:r>
              <a:rPr kumimoji="1" lang="en-US" altLang="ja-JP" sz="2800" dirty="0"/>
              <a:t>ID</a:t>
            </a:r>
            <a:r>
              <a:rPr kumimoji="1" lang="ja-JP" altLang="en-US" sz="2800" dirty="0"/>
              <a:t> </a:t>
            </a:r>
            <a:r>
              <a:rPr kumimoji="1" lang="en-US" altLang="ja-JP" sz="2800" dirty="0"/>
              <a:t>=</a:t>
            </a:r>
            <a:r>
              <a:rPr kumimoji="1" lang="ja-JP" altLang="en-US" sz="2800" dirty="0"/>
              <a:t>　</a:t>
            </a:r>
            <a:r>
              <a:rPr lang="en-US" altLang="ja-JP" sz="3200" dirty="0"/>
              <a:t>Identifier</a:t>
            </a:r>
            <a:endParaRPr kumimoji="1" lang="ja-JP" altLang="en-US" sz="2800" dirty="0"/>
          </a:p>
        </p:txBody>
      </p:sp>
    </p:spTree>
    <p:extLst>
      <p:ext uri="{BB962C8B-B14F-4D97-AF65-F5344CB8AC3E}">
        <p14:creationId xmlns:p14="http://schemas.microsoft.com/office/powerpoint/2010/main" val="3930051243"/>
      </p:ext>
    </p:extLst>
  </p:cSld>
  <p:clrMapOvr>
    <a:masterClrMapping/>
  </p:clrMapOvr>
</p:sld>
</file>

<file path=ppt/theme/theme1.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4207</Words>
  <Application>Microsoft Office PowerPoint</Application>
  <PresentationFormat>画面に合わせる (4:3)</PresentationFormat>
  <Paragraphs>390</Paragraphs>
  <Slides>27</Slides>
  <Notes>27</Notes>
  <HiddenSlides>1</HiddenSlides>
  <MMClips>1</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27</vt:i4>
      </vt:variant>
    </vt:vector>
  </HeadingPairs>
  <TitlesOfParts>
    <vt:vector size="35" baseType="lpstr">
      <vt:lpstr>HGPSoeiKakugothicUB</vt:lpstr>
      <vt:lpstr>UD デジタル 教科書体 N-B</vt:lpstr>
      <vt:lpstr>メイリオ</vt:lpstr>
      <vt:lpstr>Arial</vt:lpstr>
      <vt:lpstr>Calibri</vt:lpstr>
      <vt:lpstr>Segoe UI</vt:lpstr>
      <vt:lpstr>Wingdings</vt:lpstr>
      <vt:lpstr>2_Office テーマ</vt:lpstr>
      <vt:lpstr>PowerPoint プレゼンテーション</vt:lpstr>
      <vt:lpstr>安全教室指導用教材利用規約</vt:lpstr>
      <vt:lpstr>知っておきたい 情報セキュリティ 【10】 「あなたのパスワードは大丈夫？」 ID　パスワードの重要性</vt:lpstr>
      <vt:lpstr>本教材の使用方法　知っておきたい情報セキュリティ【10】中・高校生以上</vt:lpstr>
      <vt:lpstr>PowerPoint プレゼンテーション</vt:lpstr>
      <vt:lpstr>説明できるかな？</vt:lpstr>
      <vt:lpstr>アカウントとは</vt:lpstr>
      <vt:lpstr>説明できるかな？</vt:lpstr>
      <vt:lpstr>IDとは</vt:lpstr>
      <vt:lpstr>説明できるかな？</vt:lpstr>
      <vt:lpstr>認証とは</vt:lpstr>
      <vt:lpstr>質問です</vt:lpstr>
      <vt:lpstr>考えてみよう</vt:lpstr>
      <vt:lpstr>動画を見てみよう</vt:lpstr>
      <vt:lpstr>不正ログインとは？</vt:lpstr>
      <vt:lpstr>考えてみよう</vt:lpstr>
      <vt:lpstr>パスワードチェック！</vt:lpstr>
      <vt:lpstr>どんなパスワードがいいのかな？</vt:lpstr>
      <vt:lpstr>推奨されるパスワード設定</vt:lpstr>
      <vt:lpstr>PowerPoint プレゼンテーション</vt:lpstr>
      <vt:lpstr>パスワードの管理方法</vt:lpstr>
      <vt:lpstr>多要素認証とは</vt:lpstr>
      <vt:lpstr>秘密の質問の答えにも工夫を</vt:lpstr>
      <vt:lpstr>PowerPoint プレゼンテーション</vt:lpstr>
      <vt:lpstr>被害にあったら</vt:lpstr>
      <vt:lpstr>不正アクセス禁止法</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2019-09-18T06:29:02Z</dcterms:created>
  <dcterms:modified xsi:type="dcterms:W3CDTF">2023-05-22T02:31:26Z</dcterms:modified>
</cp:coreProperties>
</file>