
<file path=[Content_Types].xml><?xml version="1.0" encoding="utf-8"?>
<Types xmlns="http://schemas.openxmlformats.org/package/2006/content-types">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885" r:id="rId1"/>
  </p:sldMasterIdLst>
  <p:notesMasterIdLst>
    <p:notesMasterId r:id="rId19"/>
  </p:notesMasterIdLst>
  <p:handoutMasterIdLst>
    <p:handoutMasterId r:id="rId20"/>
  </p:handoutMasterIdLst>
  <p:sldIdLst>
    <p:sldId id="826" r:id="rId2"/>
    <p:sldId id="756" r:id="rId3"/>
    <p:sldId id="825" r:id="rId4"/>
    <p:sldId id="772" r:id="rId5"/>
    <p:sldId id="808" r:id="rId6"/>
    <p:sldId id="809" r:id="rId7"/>
    <p:sldId id="810" r:id="rId8"/>
    <p:sldId id="811" r:id="rId9"/>
    <p:sldId id="813" r:id="rId10"/>
    <p:sldId id="820" r:id="rId11"/>
    <p:sldId id="815" r:id="rId12"/>
    <p:sldId id="812" r:id="rId13"/>
    <p:sldId id="822" r:id="rId14"/>
    <p:sldId id="816" r:id="rId15"/>
    <p:sldId id="817" r:id="rId16"/>
    <p:sldId id="823" r:id="rId17"/>
    <p:sldId id="755" r:id="rId18"/>
  </p:sldIdLst>
  <p:sldSz cx="9144000" cy="6858000" type="screen4x3"/>
  <p:notesSz cx="7053263" cy="101806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作成者"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7D31"/>
    <a:srgbClr val="FF99CC"/>
    <a:srgbClr val="D62475"/>
    <a:srgbClr val="F6281E"/>
    <a:srgbClr val="FFFFCC"/>
    <a:srgbClr val="F60052"/>
    <a:srgbClr val="FBD1AF"/>
    <a:srgbClr val="FFF2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2191" autoAdjust="0"/>
  </p:normalViewPr>
  <p:slideViewPr>
    <p:cSldViewPr snapToGrid="0">
      <p:cViewPr varScale="1">
        <p:scale>
          <a:sx n="78" d="100"/>
          <a:sy n="78" d="100"/>
        </p:scale>
        <p:origin x="888" y="90"/>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1" d="100"/>
          <a:sy n="61" d="100"/>
        </p:scale>
        <p:origin x="3206" y="43"/>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1"/>
            <a:ext cx="3055702" cy="509762"/>
          </a:xfrm>
          <a:prstGeom prst="rect">
            <a:avLst/>
          </a:prstGeom>
        </p:spPr>
        <p:txBody>
          <a:bodyPr vert="horz" lIns="93982" tIns="46991" rIns="93982" bIns="46991"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995918" y="1"/>
            <a:ext cx="3055701" cy="509762"/>
          </a:xfrm>
          <a:prstGeom prst="rect">
            <a:avLst/>
          </a:prstGeom>
        </p:spPr>
        <p:txBody>
          <a:bodyPr vert="horz" lIns="93982" tIns="46991" rIns="93982" bIns="46991" rtlCol="0"/>
          <a:lstStyle>
            <a:lvl1pPr algn="r">
              <a:defRPr sz="1200"/>
            </a:lvl1pPr>
          </a:lstStyle>
          <a:p>
            <a:endParaRPr kumimoji="1" lang="ja-JP" altLang="en-US"/>
          </a:p>
        </p:txBody>
      </p:sp>
      <p:sp>
        <p:nvSpPr>
          <p:cNvPr id="4" name="フッター プレースホルダー 3"/>
          <p:cNvSpPr>
            <a:spLocks noGrp="1"/>
          </p:cNvSpPr>
          <p:nvPr>
            <p:ph type="ftr" sz="quarter" idx="2"/>
          </p:nvPr>
        </p:nvSpPr>
        <p:spPr>
          <a:xfrm>
            <a:off x="1" y="9670876"/>
            <a:ext cx="3055702" cy="509762"/>
          </a:xfrm>
          <a:prstGeom prst="rect">
            <a:avLst/>
          </a:prstGeom>
        </p:spPr>
        <p:txBody>
          <a:bodyPr vert="horz" lIns="93982" tIns="46991" rIns="93982" bIns="46991" rtlCol="0" anchor="b"/>
          <a:lstStyle>
            <a:lvl1pPr algn="l">
              <a:defRPr sz="1200"/>
            </a:lvl1pPr>
          </a:lstStyle>
          <a:p>
            <a:r>
              <a:rPr kumimoji="1" lang="en-US" altLang="ja-JP"/>
              <a:t>Copyright (C) 2009-2017 Edu-net Co., Ltd.  All Rights Reserved. </a:t>
            </a:r>
            <a:endParaRPr kumimoji="1" lang="ja-JP" altLang="en-US"/>
          </a:p>
        </p:txBody>
      </p:sp>
      <p:sp>
        <p:nvSpPr>
          <p:cNvPr id="5" name="スライド番号プレースホルダー 4"/>
          <p:cNvSpPr>
            <a:spLocks noGrp="1"/>
          </p:cNvSpPr>
          <p:nvPr>
            <p:ph type="sldNum" sz="quarter" idx="3"/>
          </p:nvPr>
        </p:nvSpPr>
        <p:spPr>
          <a:xfrm>
            <a:off x="3995918" y="9670876"/>
            <a:ext cx="3055701" cy="509762"/>
          </a:xfrm>
          <a:prstGeom prst="rect">
            <a:avLst/>
          </a:prstGeom>
        </p:spPr>
        <p:txBody>
          <a:bodyPr vert="horz" lIns="93982" tIns="46991" rIns="93982" bIns="46991" rtlCol="0" anchor="b"/>
          <a:lstStyle>
            <a:lvl1pPr algn="r">
              <a:defRPr sz="1200"/>
            </a:lvl1pPr>
          </a:lstStyle>
          <a:p>
            <a:fld id="{5951B48D-9D36-4DF8-897D-043405FC11B0}" type="slidenum">
              <a:rPr kumimoji="1" lang="ja-JP" altLang="en-US" smtClean="0"/>
              <a:t>‹#›</a:t>
            </a:fld>
            <a:endParaRPr kumimoji="1" lang="ja-JP" altLang="en-US"/>
          </a:p>
        </p:txBody>
      </p:sp>
    </p:spTree>
    <p:extLst>
      <p:ext uri="{BB962C8B-B14F-4D97-AF65-F5344CB8AC3E}">
        <p14:creationId xmlns:p14="http://schemas.microsoft.com/office/powerpoint/2010/main" val="91688288"/>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3056414" cy="510800"/>
          </a:xfrm>
          <a:prstGeom prst="rect">
            <a:avLst/>
          </a:prstGeom>
        </p:spPr>
        <p:txBody>
          <a:bodyPr vert="horz" lIns="93982" tIns="46991" rIns="93982" bIns="46991" rtlCol="0"/>
          <a:lstStyle>
            <a:lvl1pPr algn="l">
              <a:defRPr sz="1200"/>
            </a:lvl1pPr>
          </a:lstStyle>
          <a:p>
            <a:endParaRPr kumimoji="1" lang="ja-JP" altLang="en-US" dirty="0"/>
          </a:p>
        </p:txBody>
      </p:sp>
      <p:sp>
        <p:nvSpPr>
          <p:cNvPr id="3" name="日付プレースホルダー 2"/>
          <p:cNvSpPr>
            <a:spLocks noGrp="1"/>
          </p:cNvSpPr>
          <p:nvPr>
            <p:ph type="dt" idx="1"/>
          </p:nvPr>
        </p:nvSpPr>
        <p:spPr>
          <a:xfrm>
            <a:off x="3995218" y="0"/>
            <a:ext cx="3056414" cy="510800"/>
          </a:xfrm>
          <a:prstGeom prst="rect">
            <a:avLst/>
          </a:prstGeom>
        </p:spPr>
        <p:txBody>
          <a:bodyPr vert="horz" lIns="93982" tIns="46991" rIns="93982" bIns="46991" rtlCol="0"/>
          <a:lstStyle>
            <a:lvl1pPr algn="r">
              <a:defRPr sz="1200"/>
            </a:lvl1pPr>
          </a:lstStyle>
          <a:p>
            <a:endParaRPr kumimoji="1" lang="ja-JP" altLang="en-US" dirty="0"/>
          </a:p>
        </p:txBody>
      </p:sp>
      <p:sp>
        <p:nvSpPr>
          <p:cNvPr id="4" name="スライド イメージ プレースホルダー 3"/>
          <p:cNvSpPr>
            <a:spLocks noGrp="1" noRot="1" noChangeAspect="1"/>
          </p:cNvSpPr>
          <p:nvPr>
            <p:ph type="sldImg" idx="2"/>
          </p:nvPr>
        </p:nvSpPr>
        <p:spPr>
          <a:xfrm>
            <a:off x="1236663" y="1273175"/>
            <a:ext cx="4579937" cy="3435350"/>
          </a:xfrm>
          <a:prstGeom prst="rect">
            <a:avLst/>
          </a:prstGeom>
          <a:noFill/>
          <a:ln w="12700">
            <a:solidFill>
              <a:prstClr val="black"/>
            </a:solidFill>
          </a:ln>
        </p:spPr>
        <p:txBody>
          <a:bodyPr vert="horz" lIns="93982" tIns="46991" rIns="93982" bIns="46991" rtlCol="0" anchor="ctr"/>
          <a:lstStyle/>
          <a:p>
            <a:endParaRPr lang="ja-JP" altLang="en-US" dirty="0"/>
          </a:p>
        </p:txBody>
      </p:sp>
      <p:sp>
        <p:nvSpPr>
          <p:cNvPr id="5" name="ノート プレースホルダー 4"/>
          <p:cNvSpPr>
            <a:spLocks noGrp="1"/>
          </p:cNvSpPr>
          <p:nvPr>
            <p:ph type="body" sz="quarter" idx="3"/>
          </p:nvPr>
        </p:nvSpPr>
        <p:spPr>
          <a:xfrm>
            <a:off x="705327" y="4899432"/>
            <a:ext cx="5642610" cy="4008626"/>
          </a:xfrm>
          <a:prstGeom prst="rect">
            <a:avLst/>
          </a:prstGeom>
        </p:spPr>
        <p:txBody>
          <a:bodyPr vert="horz" lIns="93982" tIns="46991" rIns="93982" bIns="46991"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Tree>
    <p:extLst>
      <p:ext uri="{BB962C8B-B14F-4D97-AF65-F5344CB8AC3E}">
        <p14:creationId xmlns:p14="http://schemas.microsoft.com/office/powerpoint/2010/main" val="2179134325"/>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教材　</a:t>
            </a:r>
            <a:r>
              <a:rPr kumimoji="1" lang="en-US" altLang="ja-JP" sz="1200" kern="1200" dirty="0">
                <a:solidFill>
                  <a:schemeClr val="tx1"/>
                </a:solidFill>
                <a:effectLst/>
                <a:latin typeface="+mn-lt"/>
                <a:ea typeface="+mn-ea"/>
                <a:cs typeface="+mn-cs"/>
              </a:rPr>
              <a:t>ver.2.1_20220311</a:t>
            </a:r>
            <a:endParaRPr kumimoji="1" lang="en-US" altLang="ja-JP" dirty="0"/>
          </a:p>
          <a:p>
            <a:endParaRPr kumimoji="1" lang="en-US" altLang="ja-JP" dirty="0"/>
          </a:p>
          <a:p>
            <a:r>
              <a:rPr kumimoji="1" lang="ja-JP" altLang="en-US" dirty="0"/>
              <a:t>当教材について</a:t>
            </a:r>
          </a:p>
          <a:p>
            <a:r>
              <a:rPr kumimoji="1" lang="ja-JP" altLang="en-US" dirty="0"/>
              <a:t>スライド教材のノートには以下の内容が記載されております。</a:t>
            </a:r>
          </a:p>
          <a:p>
            <a:r>
              <a:rPr kumimoji="1" lang="ja-JP" altLang="en-US" dirty="0"/>
              <a:t>・</a:t>
            </a:r>
            <a:r>
              <a:rPr kumimoji="1" lang="en-US" altLang="ja-JP" dirty="0"/>
              <a:t>【</a:t>
            </a:r>
            <a:r>
              <a:rPr kumimoji="1" lang="ja-JP" altLang="en-US" dirty="0"/>
              <a:t>導入時のポイント</a:t>
            </a:r>
            <a:r>
              <a:rPr kumimoji="1" lang="en-US" altLang="ja-JP" dirty="0"/>
              <a:t>】</a:t>
            </a:r>
            <a:r>
              <a:rPr kumimoji="1" lang="ja-JP" altLang="en-US" dirty="0"/>
              <a:t>または</a:t>
            </a:r>
            <a:r>
              <a:rPr kumimoji="1" lang="en-US" altLang="ja-JP" dirty="0"/>
              <a:t>【</a:t>
            </a:r>
            <a:r>
              <a:rPr kumimoji="1" lang="ja-JP" altLang="en-US" dirty="0"/>
              <a:t>ポイント</a:t>
            </a:r>
            <a:r>
              <a:rPr kumimoji="1" lang="en-US" altLang="ja-JP" dirty="0"/>
              <a:t>】</a:t>
            </a:r>
            <a:r>
              <a:rPr kumimoji="1" lang="ja-JP" altLang="en-US" dirty="0"/>
              <a:t>・・・導入時、またそのスライドでかならずふれるべきこと</a:t>
            </a:r>
          </a:p>
          <a:p>
            <a:r>
              <a:rPr kumimoji="1" lang="ja-JP" altLang="en-US" dirty="0"/>
              <a:t>・</a:t>
            </a:r>
            <a:r>
              <a:rPr kumimoji="1" lang="en-US" altLang="ja-JP" dirty="0"/>
              <a:t>【</a:t>
            </a:r>
            <a:r>
              <a:rPr kumimoji="1" lang="ja-JP" altLang="en-US" dirty="0"/>
              <a:t>進行のポイント</a:t>
            </a:r>
            <a:r>
              <a:rPr kumimoji="1" lang="en-US" altLang="ja-JP" dirty="0"/>
              <a:t>】</a:t>
            </a:r>
            <a:r>
              <a:rPr kumimoji="1" lang="ja-JP" altLang="en-US" dirty="0"/>
              <a:t>または</a:t>
            </a:r>
            <a:r>
              <a:rPr kumimoji="1" lang="en-US" altLang="ja-JP" dirty="0"/>
              <a:t>【</a:t>
            </a:r>
            <a:r>
              <a:rPr kumimoji="1" lang="ja-JP" altLang="en-US" dirty="0"/>
              <a:t>ポイント</a:t>
            </a:r>
            <a:r>
              <a:rPr kumimoji="1" lang="en-US" altLang="ja-JP" dirty="0"/>
              <a:t>】</a:t>
            </a:r>
            <a:r>
              <a:rPr kumimoji="1" lang="ja-JP" altLang="en-US" dirty="0"/>
              <a:t>・・・進行時、またそのスライドでかならずふれるべきこと</a:t>
            </a:r>
          </a:p>
          <a:p>
            <a:r>
              <a:rPr kumimoji="1" lang="ja-JP" altLang="en-US" dirty="0"/>
              <a:t>・</a:t>
            </a:r>
            <a:r>
              <a:rPr kumimoji="1" lang="en-US" altLang="ja-JP" dirty="0"/>
              <a:t>《</a:t>
            </a:r>
            <a:r>
              <a:rPr kumimoji="1" lang="ja-JP" altLang="en-US" dirty="0"/>
              <a:t>講師のセリフ例</a:t>
            </a:r>
            <a:r>
              <a:rPr kumimoji="1" lang="en-US" altLang="ja-JP" dirty="0"/>
              <a:t>》</a:t>
            </a:r>
            <a:r>
              <a:rPr kumimoji="1" lang="ja-JP" altLang="en-US" dirty="0"/>
              <a:t>・・・ポイントを踏まえて話す内容</a:t>
            </a:r>
          </a:p>
          <a:p>
            <a:r>
              <a:rPr kumimoji="1" lang="ja-JP" altLang="en-US" dirty="0"/>
              <a:t>・</a:t>
            </a:r>
            <a:r>
              <a:rPr kumimoji="1" lang="en-US" altLang="ja-JP" dirty="0"/>
              <a:t>&lt;</a:t>
            </a:r>
            <a:r>
              <a:rPr kumimoji="1" lang="ja-JP" altLang="en-US" dirty="0"/>
              <a:t>問いかけ</a:t>
            </a:r>
            <a:r>
              <a:rPr kumimoji="1" lang="en-US" altLang="ja-JP" dirty="0"/>
              <a:t>&gt;</a:t>
            </a:r>
            <a:r>
              <a:rPr kumimoji="1" lang="ja-JP" altLang="en-US" dirty="0"/>
              <a:t>・・・児童に問いかける場面</a:t>
            </a:r>
          </a:p>
          <a:p>
            <a:r>
              <a:rPr kumimoji="1" lang="ja-JP" altLang="en-US" dirty="0"/>
              <a:t>・</a:t>
            </a:r>
            <a:r>
              <a:rPr kumimoji="1" lang="en-US" altLang="ja-JP" dirty="0"/>
              <a:t>&lt;</a:t>
            </a:r>
            <a:r>
              <a:rPr kumimoji="1" lang="ja-JP" altLang="en-US" dirty="0"/>
              <a:t>クリック</a:t>
            </a:r>
            <a:r>
              <a:rPr kumimoji="1" lang="en-US" altLang="ja-JP" dirty="0"/>
              <a:t>&gt;</a:t>
            </a:r>
            <a:r>
              <a:rPr kumimoji="1" lang="ja-JP" altLang="en-US" dirty="0"/>
              <a:t>・・・アニメーション設定されたスライドを動かすときにクリックする。</a:t>
            </a:r>
          </a:p>
          <a:p>
            <a:r>
              <a:rPr kumimoji="1" lang="en-US" altLang="ja-JP" dirty="0"/>
              <a:t>※</a:t>
            </a:r>
            <a:r>
              <a:rPr kumimoji="1" lang="ja-JP" altLang="en-US" dirty="0"/>
              <a:t>ポイントさえ押さえていれば、話し方、問いかけの場面などは、講師の判断で変化させてかまいません。</a:t>
            </a:r>
          </a:p>
          <a:p>
            <a:endParaRPr kumimoji="1" lang="ja-JP" altLang="en-US" dirty="0"/>
          </a:p>
          <a:p>
            <a:r>
              <a:rPr kumimoji="1" lang="en-US" altLang="ja-JP" dirty="0"/>
              <a:t>【</a:t>
            </a:r>
            <a:r>
              <a:rPr kumimoji="1" lang="ja-JP" altLang="en-US" dirty="0"/>
              <a:t>ポイント</a:t>
            </a:r>
            <a:r>
              <a:rPr kumimoji="1" lang="en-US" altLang="ja-JP" dirty="0"/>
              <a:t>】</a:t>
            </a:r>
          </a:p>
          <a:p>
            <a:r>
              <a:rPr kumimoji="1" lang="ja-JP" altLang="en-US" dirty="0"/>
              <a:t>・自己紹介</a:t>
            </a:r>
          </a:p>
          <a:p>
            <a:r>
              <a:rPr kumimoji="1" lang="ja-JP" altLang="en-US" dirty="0"/>
              <a:t>・今日の講座の内容</a:t>
            </a:r>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はじめまして。</a:t>
            </a:r>
          </a:p>
          <a:p>
            <a:r>
              <a:rPr kumimoji="1" lang="ja-JP" altLang="en-US" dirty="0"/>
              <a:t>私は</a:t>
            </a:r>
            <a:r>
              <a:rPr kumimoji="1" lang="en-US" altLang="ja-JP" dirty="0"/>
              <a:t>IPA</a:t>
            </a:r>
            <a:r>
              <a:rPr kumimoji="1" lang="ja-JP" altLang="en-US" dirty="0"/>
              <a:t>インターネット安全教室の講師を務めます</a:t>
            </a:r>
          </a:p>
          <a:p>
            <a:r>
              <a:rPr kumimoji="1" lang="ja-JP" altLang="en-US" dirty="0"/>
              <a:t>△△△の○○です。</a:t>
            </a:r>
          </a:p>
          <a:p>
            <a:endParaRPr kumimoji="1" lang="ja-JP" altLang="en-US" dirty="0"/>
          </a:p>
          <a:p>
            <a:r>
              <a:rPr kumimoji="1" lang="ja-JP" altLang="en-US" dirty="0"/>
              <a:t>今日はネットリテラシー、情報モラル、情報セキュリティについて、</a:t>
            </a:r>
          </a:p>
          <a:p>
            <a:r>
              <a:rPr kumimoji="1" lang="ja-JP" altLang="en-US" dirty="0"/>
              <a:t>共に学び、考える、インターネット安全教室を行います。</a:t>
            </a:r>
          </a:p>
          <a:p>
            <a:endParaRPr kumimoji="1" lang="ja-JP" altLang="en-US" dirty="0"/>
          </a:p>
          <a:p>
            <a:r>
              <a:rPr kumimoji="1" lang="ja-JP" altLang="en-US" dirty="0"/>
              <a:t>今日、ここに集まった仲間と一緒に「考える」、そんな教室にしたいと思います。</a:t>
            </a:r>
          </a:p>
          <a:p>
            <a:r>
              <a:rPr kumimoji="1" lang="ja-JP" altLang="en-US" dirty="0"/>
              <a:t>よろしくお願いします。</a:t>
            </a:r>
          </a:p>
          <a:p>
            <a:endParaRPr kumimoji="1" lang="ja-JP" altLang="en-US" dirty="0"/>
          </a:p>
          <a:p>
            <a:endParaRPr kumimoji="1" lang="ja-JP" altLang="en-US" dirty="0"/>
          </a:p>
          <a:p>
            <a:endParaRPr kumimoji="1" lang="ja-JP" altLang="en-US" dirty="0"/>
          </a:p>
        </p:txBody>
      </p:sp>
    </p:spTree>
    <p:extLst>
      <p:ext uri="{BB962C8B-B14F-4D97-AF65-F5344CB8AC3E}">
        <p14:creationId xmlns:p14="http://schemas.microsoft.com/office/powerpoint/2010/main" val="13652939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色々なワナがある。みなさんならどうしますか？</a:t>
            </a:r>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他にもこんな風に脅かされることもあるんです。</a:t>
            </a:r>
            <a:endParaRPr kumimoji="1" lang="en-US" altLang="ja-JP" dirty="0"/>
          </a:p>
          <a:p>
            <a:r>
              <a:rPr kumimoji="1" lang="en-US" altLang="ja-JP" dirty="0"/>
              <a:t>…&lt;</a:t>
            </a:r>
            <a:r>
              <a:rPr kumimoji="1" lang="ja-JP" altLang="en-US" dirty="0"/>
              <a:t>クリック</a:t>
            </a:r>
            <a:r>
              <a:rPr kumimoji="1" lang="en-US" altLang="ja-JP" dirty="0"/>
              <a:t>&gt;</a:t>
            </a:r>
            <a:r>
              <a:rPr kumimoji="1" lang="ja-JP" altLang="en-US" dirty="0"/>
              <a:t>（スライド読み上げ）</a:t>
            </a:r>
            <a:endParaRPr kumimoji="1" lang="en-US" altLang="ja-JP" dirty="0"/>
          </a:p>
          <a:p>
            <a:r>
              <a:rPr kumimoji="1" lang="en-US" altLang="ja-JP" dirty="0"/>
              <a:t>…&lt;</a:t>
            </a:r>
            <a:r>
              <a:rPr kumimoji="1" lang="ja-JP" altLang="en-US" dirty="0"/>
              <a:t>クリック</a:t>
            </a:r>
            <a:r>
              <a:rPr kumimoji="1" lang="en-US" altLang="ja-JP" dirty="0"/>
              <a:t>&gt;</a:t>
            </a:r>
            <a:r>
              <a:rPr kumimoji="1" lang="ja-JP" altLang="en-US" dirty="0"/>
              <a:t>（スライド読み上げ）</a:t>
            </a:r>
            <a:endParaRPr kumimoji="1" lang="en-US" altLang="ja-JP" dirty="0"/>
          </a:p>
          <a:p>
            <a:r>
              <a:rPr kumimoji="1" lang="en-US" altLang="ja-JP" dirty="0"/>
              <a:t>…&lt;</a:t>
            </a:r>
            <a:r>
              <a:rPr kumimoji="1" lang="ja-JP" altLang="en-US" dirty="0"/>
              <a:t>クリック</a:t>
            </a:r>
            <a:r>
              <a:rPr kumimoji="1" lang="en-US" altLang="ja-JP" dirty="0"/>
              <a:t>&gt;</a:t>
            </a:r>
            <a:r>
              <a:rPr kumimoji="1" lang="ja-JP" altLang="en-US" dirty="0"/>
              <a:t>（スライド読み上げ）</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…&lt;</a:t>
            </a:r>
            <a:r>
              <a:rPr kumimoji="1" lang="ja-JP" altLang="en-US" dirty="0"/>
              <a:t>クリック</a:t>
            </a:r>
            <a:r>
              <a:rPr kumimoji="1" lang="en-US" altLang="ja-JP" dirty="0"/>
              <a:t>&gt;</a:t>
            </a:r>
            <a:r>
              <a:rPr kumimoji="1" lang="ja-JP" altLang="en-US" dirty="0"/>
              <a:t>（スライド読み上げ）</a:t>
            </a:r>
            <a:endParaRPr kumimoji="1" lang="en-US" altLang="ja-JP" dirty="0"/>
          </a:p>
          <a:p>
            <a:endParaRPr kumimoji="1" lang="en-US" altLang="ja-JP" dirty="0"/>
          </a:p>
          <a:p>
            <a:r>
              <a:rPr kumimoji="1" lang="ja-JP" altLang="en-US" dirty="0"/>
              <a:t>お金を払え！とか呪われます！</a:t>
            </a:r>
            <a:endParaRPr kumimoji="1" lang="en-US" altLang="ja-JP" dirty="0"/>
          </a:p>
          <a:p>
            <a:r>
              <a:rPr kumimoji="1" lang="ja-JP" altLang="en-US" dirty="0"/>
              <a:t>て言われたら、ちょっと困りますよね。</a:t>
            </a:r>
          </a:p>
        </p:txBody>
      </p:sp>
    </p:spTree>
    <p:extLst>
      <p:ext uri="{BB962C8B-B14F-4D97-AF65-F5344CB8AC3E}">
        <p14:creationId xmlns:p14="http://schemas.microsoft.com/office/powerpoint/2010/main" val="29187635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キミはどっち？</a:t>
            </a:r>
            <a:r>
              <a:rPr kumimoji="1" lang="en-US" altLang="ja-JP" dirty="0"/>
              <a:t>~</a:t>
            </a:r>
            <a:r>
              <a:rPr kumimoji="1" lang="ja-JP" altLang="en-US" dirty="0"/>
              <a:t>パソコン・ケータイ・スマートフォンの正しい使い方～の視聴、</a:t>
            </a:r>
          </a:p>
          <a:p>
            <a:r>
              <a:rPr kumimoji="1" lang="ja-JP" altLang="en-US" dirty="0"/>
              <a:t>動画約</a:t>
            </a:r>
            <a:r>
              <a:rPr kumimoji="1" lang="en-US" altLang="ja-JP" dirty="0"/>
              <a:t>1</a:t>
            </a:r>
            <a:r>
              <a:rPr kumimoji="1" lang="ja-JP" altLang="en-US" dirty="0"/>
              <a:t>分</a:t>
            </a:r>
            <a:r>
              <a:rPr kumimoji="1" lang="en-US" altLang="ja-JP" dirty="0"/>
              <a:t>15</a:t>
            </a:r>
            <a:r>
              <a:rPr kumimoji="1" lang="ja-JP" altLang="en-US" dirty="0"/>
              <a:t>秒</a:t>
            </a:r>
          </a:p>
          <a:p>
            <a:endParaRPr kumimoji="1" lang="ja-JP" altLang="en-US" dirty="0"/>
          </a:p>
          <a:p>
            <a:r>
              <a:rPr kumimoji="1" lang="ja-JP" altLang="en-US" dirty="0"/>
              <a:t>キミはどっち？</a:t>
            </a:r>
            <a:r>
              <a:rPr kumimoji="1" lang="en-US" altLang="ja-JP" dirty="0"/>
              <a:t>~</a:t>
            </a:r>
            <a:r>
              <a:rPr kumimoji="1" lang="ja-JP" altLang="en-US" dirty="0"/>
              <a:t>パソコン・ケータイ・スマートフォンの正しい使い方～全編</a:t>
            </a:r>
          </a:p>
          <a:p>
            <a:r>
              <a:rPr kumimoji="1" lang="en-US" altLang="ja-JP" dirty="0"/>
              <a:t>https://www.youtube.com/watch?v=k2VT6x4wBSk</a:t>
            </a:r>
          </a:p>
          <a:p>
            <a:endParaRPr kumimoji="1" lang="en-US" altLang="ja-JP" dirty="0"/>
          </a:p>
          <a:p>
            <a:r>
              <a:rPr kumimoji="1" lang="en-US" altLang="ja-JP" dirty="0"/>
              <a:t>【</a:t>
            </a:r>
            <a:r>
              <a:rPr kumimoji="1" lang="ja-JP" altLang="en-US" dirty="0"/>
              <a:t>画像引用</a:t>
            </a:r>
            <a:r>
              <a:rPr kumimoji="1" lang="en-US" altLang="ja-JP" dirty="0"/>
              <a:t>】</a:t>
            </a:r>
          </a:p>
          <a:p>
            <a:r>
              <a:rPr kumimoji="1" lang="ja-JP" altLang="en-US" dirty="0"/>
              <a:t>上記の動画の</a:t>
            </a:r>
            <a:r>
              <a:rPr kumimoji="1" lang="en-US" altLang="ja-JP" dirty="0"/>
              <a:t>4:11</a:t>
            </a:r>
            <a:r>
              <a:rPr kumimoji="1" lang="ja-JP" altLang="en-US" dirty="0"/>
              <a:t>のスクリーンショット</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では続きを見てみましょう。</a:t>
            </a:r>
            <a:endParaRPr kumimoji="1" lang="en-US" altLang="ja-JP" dirty="0"/>
          </a:p>
          <a:p>
            <a:r>
              <a:rPr kumimoji="1" lang="en-US" altLang="ja-JP" dirty="0"/>
              <a:t>※</a:t>
            </a:r>
            <a:r>
              <a:rPr kumimoji="1" lang="ja-JP" altLang="en-US" dirty="0"/>
              <a:t>視聴後</a:t>
            </a:r>
            <a:endParaRPr kumimoji="1" lang="en-US" altLang="ja-JP" dirty="0"/>
          </a:p>
          <a:p>
            <a:endParaRPr kumimoji="1" lang="ja-JP" altLang="en-US" dirty="0"/>
          </a:p>
          <a:p>
            <a:r>
              <a:rPr kumimoji="1" lang="ja-JP" altLang="en-US" dirty="0"/>
              <a:t>なるほど、マモローくんは無料でアニメ見放題をダウンロード、つまりパソコンで使えるようにしたんですね。</a:t>
            </a:r>
            <a:endParaRPr kumimoji="1" lang="en-US" altLang="ja-JP" dirty="0"/>
          </a:p>
          <a:p>
            <a:r>
              <a:rPr kumimoji="1" lang="ja-JP" altLang="en-US" dirty="0"/>
              <a:t>どうもそれが原因でウイルスに感染してしまったようです。</a:t>
            </a:r>
            <a:endParaRPr kumimoji="1" lang="en-US" altLang="ja-JP" dirty="0"/>
          </a:p>
        </p:txBody>
      </p:sp>
    </p:spTree>
    <p:extLst>
      <p:ext uri="{BB962C8B-B14F-4D97-AF65-F5344CB8AC3E}">
        <p14:creationId xmlns:p14="http://schemas.microsoft.com/office/powerpoint/2010/main" val="24274713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ダウンロードすると何が起こる？</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怪しいサービスをダウンロードしてしまうと、スライドにあるように</a:t>
            </a:r>
            <a:endParaRPr kumimoji="1" lang="en-US" altLang="ja-JP" dirty="0"/>
          </a:p>
          <a:p>
            <a:r>
              <a:rPr kumimoji="1" lang="ja-JP" altLang="en-US" dirty="0"/>
              <a:t>色々と困ったことが起こります。</a:t>
            </a:r>
            <a:endParaRPr kumimoji="1" lang="en-US" altLang="ja-JP" dirty="0"/>
          </a:p>
          <a:p>
            <a:r>
              <a:rPr kumimoji="1" lang="ja-JP" altLang="en-US" dirty="0"/>
              <a:t>自分のパソコンやスマートフォンだけでなく、お友達や家族にも迷惑がかかる可能性があります。</a:t>
            </a:r>
            <a:endParaRPr kumimoji="1" lang="en-US" altLang="ja-JP" dirty="0"/>
          </a:p>
        </p:txBody>
      </p:sp>
    </p:spTree>
    <p:extLst>
      <p:ext uri="{BB962C8B-B14F-4D97-AF65-F5344CB8AC3E}">
        <p14:creationId xmlns:p14="http://schemas.microsoft.com/office/powerpoint/2010/main" val="30808418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最近のウイルス感染。</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また最近のウイルス感染は、わかりにくいといわれています。</a:t>
            </a:r>
            <a:endParaRPr kumimoji="1" lang="en-US" altLang="ja-JP" dirty="0"/>
          </a:p>
          <a:p>
            <a:r>
              <a:rPr kumimoji="1" lang="ja-JP" altLang="en-US" dirty="0"/>
              <a:t>いつもとかわらないのに、実はデータがとられている、なんてこともあるかもしれません。</a:t>
            </a:r>
            <a:endParaRPr kumimoji="1" lang="en-US" altLang="ja-JP" dirty="0"/>
          </a:p>
          <a:p>
            <a:endParaRPr kumimoji="1" lang="en-US" altLang="ja-JP" dirty="0"/>
          </a:p>
          <a:p>
            <a:r>
              <a:rPr kumimoji="1" lang="ja-JP" altLang="en-US" dirty="0"/>
              <a:t>では、私たちはどうしたらよいのでしょうか？</a:t>
            </a:r>
            <a:endParaRPr kumimoji="1" lang="en-US" altLang="ja-JP" dirty="0"/>
          </a:p>
        </p:txBody>
      </p:sp>
    </p:spTree>
    <p:extLst>
      <p:ext uri="{BB962C8B-B14F-4D97-AF65-F5344CB8AC3E}">
        <p14:creationId xmlns:p14="http://schemas.microsoft.com/office/powerpoint/2010/main" val="10655099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対策：自分を守る意識を持つ。</a:t>
            </a:r>
            <a:endParaRPr kumimoji="1" lang="en-US" altLang="ja-JP" dirty="0"/>
          </a:p>
          <a:p>
            <a:endParaRPr kumimoji="1" lang="en-US" altLang="ja-JP" dirty="0"/>
          </a:p>
          <a:p>
            <a:r>
              <a:rPr kumimoji="1" lang="en-US" altLang="ja-JP" dirty="0"/>
              <a:t>※</a:t>
            </a:r>
            <a:r>
              <a:rPr kumimoji="1" lang="ja-JP" altLang="en-US" dirty="0"/>
              <a:t>小学生には、情報通信機器の使用や新しいサービス、アプリ、ゲーム等のダウンロードなどを</a:t>
            </a:r>
            <a:endParaRPr kumimoji="1" lang="en-US" altLang="ja-JP" dirty="0"/>
          </a:p>
          <a:p>
            <a:r>
              <a:rPr kumimoji="1" lang="ja-JP" altLang="en-US" dirty="0"/>
              <a:t>保護者と一緒に行うことを伝える。</a:t>
            </a:r>
            <a:endParaRPr kumimoji="1" lang="en-US" altLang="ja-JP" dirty="0"/>
          </a:p>
          <a:p>
            <a:endParaRPr kumimoji="1" lang="en-US" altLang="ja-JP" dirty="0"/>
          </a:p>
          <a:p>
            <a:r>
              <a:rPr kumimoji="1" lang="en-US" altLang="ja-JP" dirty="0"/>
              <a:t>【</a:t>
            </a:r>
            <a:r>
              <a:rPr kumimoji="1" lang="ja-JP" altLang="en-US" dirty="0"/>
              <a:t>画像引用</a:t>
            </a:r>
            <a:r>
              <a:rPr kumimoji="1" lang="en-US" altLang="ja-JP" dirty="0"/>
              <a:t>】</a:t>
            </a:r>
          </a:p>
          <a:p>
            <a:r>
              <a:rPr kumimoji="1" lang="ja-JP" altLang="en-US" dirty="0"/>
              <a:t>キミはどっち？</a:t>
            </a:r>
            <a:r>
              <a:rPr kumimoji="1" lang="en-US" altLang="ja-JP" dirty="0"/>
              <a:t>~</a:t>
            </a:r>
            <a:r>
              <a:rPr kumimoji="1" lang="ja-JP" altLang="en-US" dirty="0"/>
              <a:t>パソコン・ケータイ・スマートフォンの正しい使い方～全編</a:t>
            </a:r>
          </a:p>
          <a:p>
            <a:r>
              <a:rPr kumimoji="1" lang="en-US" altLang="ja-JP" dirty="0"/>
              <a:t>https://www.youtube.com/watch?v=k2VT6x4wBSk</a:t>
            </a:r>
          </a:p>
          <a:p>
            <a:r>
              <a:rPr kumimoji="1" lang="en-US" altLang="ja-JP" dirty="0"/>
              <a:t>7:15</a:t>
            </a:r>
            <a:r>
              <a:rPr kumimoji="1" lang="ja-JP" altLang="en-US" dirty="0"/>
              <a:t>のスクリーンショット</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まずは新しいサービスやゲームを使う時には、かならずおうちの人と相談してください。</a:t>
            </a:r>
            <a:endParaRPr kumimoji="1" lang="en-US" altLang="ja-JP" dirty="0"/>
          </a:p>
          <a:p>
            <a:r>
              <a:rPr kumimoji="1" lang="ja-JP" altLang="en-US" dirty="0"/>
              <a:t>私は大丈夫！という意識ではなく、立ち止まって考える、自分を守る気持ちを持ちましょう。</a:t>
            </a:r>
            <a:endParaRPr kumimoji="1" lang="en-US" altLang="ja-JP" dirty="0"/>
          </a:p>
          <a:p>
            <a:endParaRPr kumimoji="1" lang="en-US" altLang="ja-JP" dirty="0"/>
          </a:p>
        </p:txBody>
      </p:sp>
    </p:spTree>
    <p:extLst>
      <p:ext uri="{BB962C8B-B14F-4D97-AF65-F5344CB8AC3E}">
        <p14:creationId xmlns:p14="http://schemas.microsoft.com/office/powerpoint/2010/main" val="38184906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対策を知ろう。</a:t>
            </a:r>
          </a:p>
          <a:p>
            <a:r>
              <a:rPr kumimoji="1" lang="en-US" altLang="ja-JP" dirty="0"/>
              <a:t>※</a:t>
            </a:r>
            <a:r>
              <a:rPr kumimoji="1" lang="ja-JP" altLang="en-US" dirty="0"/>
              <a:t>小学生には、情報通信機器の使用や新しいサービス、アプリ、ゲーム等のダウンロードなどを</a:t>
            </a:r>
          </a:p>
          <a:p>
            <a:r>
              <a:rPr kumimoji="1" lang="ja-JP" altLang="en-US" dirty="0"/>
              <a:t>　保護者と一緒に行うことを伝える。</a:t>
            </a:r>
            <a:endParaRPr kumimoji="1" lang="en-US" altLang="ja-JP" dirty="0"/>
          </a:p>
          <a:p>
            <a:endParaRPr kumimoji="1" lang="en-US" altLang="ja-JP" dirty="0"/>
          </a:p>
          <a:p>
            <a:r>
              <a:rPr kumimoji="1" lang="en-US" altLang="ja-JP" dirty="0"/>
              <a:t>【</a:t>
            </a:r>
            <a:r>
              <a:rPr kumimoji="1" lang="ja-JP" altLang="en-US" dirty="0"/>
              <a:t>画像引用</a:t>
            </a:r>
            <a:r>
              <a:rPr kumimoji="1" lang="en-US" altLang="ja-JP" dirty="0"/>
              <a:t>】</a:t>
            </a:r>
          </a:p>
          <a:p>
            <a:r>
              <a:rPr kumimoji="1" lang="en-US" altLang="ja-JP" dirty="0"/>
              <a:t>IPA</a:t>
            </a:r>
            <a:r>
              <a:rPr kumimoji="1" lang="ja-JP" altLang="en-US" dirty="0"/>
              <a:t>「キミはどっち？～パソコン・ケータイ・スマートフォンの正しい使い方～」　全編</a:t>
            </a:r>
          </a:p>
          <a:p>
            <a:r>
              <a:rPr kumimoji="1" lang="en-US" altLang="ja-JP" dirty="0"/>
              <a:t>https://www.youtube.com/watch?v=k2VT6x4wBSk</a:t>
            </a:r>
          </a:p>
          <a:p>
            <a:r>
              <a:rPr kumimoji="1" lang="en-US" altLang="ja-JP" dirty="0"/>
              <a:t>6:31</a:t>
            </a:r>
            <a:r>
              <a:rPr kumimoji="1" lang="ja-JP" altLang="en-US" dirty="0"/>
              <a:t>のスクリーンショット</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ウイルスに感染しないためのウイルス対策ソフト、怪しいサービスにつながらないためのフィルタリングなど</a:t>
            </a:r>
            <a:endParaRPr kumimoji="1" lang="en-US" altLang="ja-JP" dirty="0"/>
          </a:p>
          <a:p>
            <a:r>
              <a:rPr kumimoji="1" lang="ja-JP" altLang="en-US" dirty="0"/>
              <a:t>色々な対策もあります。おうちの人と一緒にこれらの対策をしましょう。</a:t>
            </a:r>
            <a:endParaRPr kumimoji="1" lang="en-US" altLang="ja-JP" dirty="0"/>
          </a:p>
          <a:p>
            <a:r>
              <a:rPr kumimoji="1" lang="ja-JP" altLang="en-US" dirty="0"/>
              <a:t>また、世界中の人とつながる楽しくて便利なインターネットですが、色々な人がいるからこそ</a:t>
            </a:r>
            <a:endParaRPr kumimoji="1" lang="en-US" altLang="ja-JP" dirty="0"/>
          </a:p>
          <a:p>
            <a:r>
              <a:rPr kumimoji="1" lang="ja-JP" altLang="en-US" dirty="0"/>
              <a:t>危ないこともあるんだ、ということ、また新しい危険も生まれるんだ、ということを知ってください。</a:t>
            </a:r>
            <a:endParaRPr kumimoji="1" lang="en-US" altLang="ja-JP" dirty="0"/>
          </a:p>
          <a:p>
            <a:endParaRPr kumimoji="1" lang="en-US" altLang="ja-JP" dirty="0"/>
          </a:p>
          <a:p>
            <a:r>
              <a:rPr kumimoji="1" lang="ja-JP" altLang="en-US" dirty="0"/>
              <a:t>知識はみなさんを守ります。</a:t>
            </a:r>
          </a:p>
        </p:txBody>
      </p:sp>
    </p:spTree>
    <p:extLst>
      <p:ext uri="{BB962C8B-B14F-4D97-AF65-F5344CB8AC3E}">
        <p14:creationId xmlns:p14="http://schemas.microsoft.com/office/powerpoint/2010/main" val="19169757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インターネットを使う時は、自分をまもる気持ちを持つ。</a:t>
            </a:r>
            <a:br>
              <a:rPr kumimoji="1" lang="ja-JP" altLang="en-US" dirty="0"/>
            </a:br>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ではまとめです。</a:t>
            </a:r>
            <a:endParaRPr kumimoji="1" lang="en-US" altLang="ja-JP" dirty="0"/>
          </a:p>
          <a:p>
            <a:r>
              <a:rPr kumimoji="1" lang="ja-JP" altLang="en-US" dirty="0"/>
              <a:t>インターネットを使う時は、私たちひとりひとりが安全に使うために</a:t>
            </a:r>
            <a:endParaRPr kumimoji="1" lang="en-US" altLang="ja-JP" dirty="0"/>
          </a:p>
          <a:p>
            <a:r>
              <a:rPr kumimoji="1" lang="ja-JP" altLang="en-US" dirty="0"/>
              <a:t>自分を守る気持ちを持ちましょう。</a:t>
            </a:r>
          </a:p>
        </p:txBody>
      </p:sp>
    </p:spTree>
    <p:extLst>
      <p:ext uri="{BB962C8B-B14F-4D97-AF65-F5344CB8AC3E}">
        <p14:creationId xmlns:p14="http://schemas.microsoft.com/office/powerpoint/2010/main" val="18103604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対</a:t>
            </a:r>
            <a:r>
              <a:rPr kumimoji="1" lang="ja-JP" altLang="en-US" dirty="0" err="1"/>
              <a:t>さくを</a:t>
            </a:r>
            <a:r>
              <a:rPr kumimoji="1" lang="ja-JP" altLang="en-US" dirty="0"/>
              <a:t>知る。</a:t>
            </a:r>
            <a:br>
              <a:rPr kumimoji="1" lang="ja-JP" altLang="en-US" dirty="0"/>
            </a:br>
            <a:r>
              <a:rPr kumimoji="1" lang="ja-JP" altLang="en-US" dirty="0"/>
              <a:t>新しいことを知る。</a:t>
            </a:r>
            <a:br>
              <a:rPr kumimoji="1" lang="ja-JP" altLang="en-US" dirty="0"/>
            </a:br>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インターネットを使う時に起こる危険もちゃんと知ること、</a:t>
            </a:r>
            <a:endParaRPr kumimoji="1" lang="en-US" altLang="ja-JP" dirty="0"/>
          </a:p>
          <a:p>
            <a:r>
              <a:rPr kumimoji="1" lang="ja-JP" altLang="en-US" dirty="0"/>
              <a:t>そして対策も知ることで、安全にインターネットを活用しましょう。</a:t>
            </a:r>
          </a:p>
        </p:txBody>
      </p:sp>
    </p:spTree>
    <p:extLst>
      <p:ext uri="{BB962C8B-B14F-4D97-AF65-F5344CB8AC3E}">
        <p14:creationId xmlns:p14="http://schemas.microsoft.com/office/powerpoint/2010/main" val="10872660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4093037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26378882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a:t>
            </a:r>
            <a:r>
              <a:rPr kumimoji="1" lang="ja-JP" altLang="en-US" dirty="0"/>
              <a:t>使用時は非表示</a:t>
            </a:r>
          </a:p>
          <a:p>
            <a:endParaRPr kumimoji="1" lang="ja-JP" altLang="en-US" dirty="0"/>
          </a:p>
        </p:txBody>
      </p:sp>
    </p:spTree>
    <p:extLst>
      <p:ext uri="{BB962C8B-B14F-4D97-AF65-F5344CB8AC3E}">
        <p14:creationId xmlns:p14="http://schemas.microsoft.com/office/powerpoint/2010/main" val="34659912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動画の登場人物の紹介。</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みなさんと一緒にこれからの動画を見ていきましょう。</a:t>
            </a:r>
            <a:endParaRPr kumimoji="1" lang="en-US" altLang="ja-JP" dirty="0"/>
          </a:p>
          <a:p>
            <a:r>
              <a:rPr kumimoji="1" lang="ja-JP" altLang="en-US" dirty="0"/>
              <a:t>その動画にでてくるのが、この</a:t>
            </a:r>
            <a:r>
              <a:rPr kumimoji="1" lang="en-US" altLang="ja-JP" dirty="0"/>
              <a:t>3</a:t>
            </a:r>
            <a:r>
              <a:rPr kumimoji="1" lang="ja-JP" altLang="en-US" dirty="0"/>
              <a:t>人の</a:t>
            </a:r>
            <a:r>
              <a:rPr kumimoji="1" lang="en-US" altLang="ja-JP" dirty="0"/>
              <a:t>6</a:t>
            </a:r>
            <a:r>
              <a:rPr kumimoji="1" lang="ja-JP" altLang="en-US" dirty="0"/>
              <a:t>年生です。</a:t>
            </a:r>
            <a:endParaRPr kumimoji="1" lang="en-US" altLang="ja-JP" dirty="0"/>
          </a:p>
          <a:p>
            <a:endParaRPr kumimoji="1" lang="en-US" altLang="ja-JP" dirty="0"/>
          </a:p>
          <a:p>
            <a:r>
              <a:rPr kumimoji="1" lang="en-US" altLang="ja-JP" dirty="0"/>
              <a:t>【</a:t>
            </a:r>
            <a:r>
              <a:rPr kumimoji="1" lang="ja-JP" altLang="en-US" dirty="0"/>
              <a:t>画像引用</a:t>
            </a:r>
            <a:r>
              <a:rPr kumimoji="1" lang="en-US" altLang="ja-JP" dirty="0"/>
              <a:t>】</a:t>
            </a:r>
          </a:p>
          <a:p>
            <a:r>
              <a:rPr kumimoji="1" lang="en-US" altLang="ja-JP" dirty="0"/>
              <a:t>IPA</a:t>
            </a:r>
            <a:r>
              <a:rPr kumimoji="1" lang="ja-JP" altLang="en-US" dirty="0"/>
              <a:t>「キミはどっち？～パソコン・ケータイ・スマートフォンの正しい使い方～」　全編</a:t>
            </a:r>
          </a:p>
          <a:p>
            <a:r>
              <a:rPr kumimoji="1" lang="en-US" altLang="ja-JP" dirty="0"/>
              <a:t>https://www.youtube.com/watch?v=k2VT6x4wBSk</a:t>
            </a:r>
          </a:p>
          <a:p>
            <a:r>
              <a:rPr kumimoji="1" lang="en-US" altLang="ja-JP" dirty="0"/>
              <a:t>1:05</a:t>
            </a:r>
            <a:r>
              <a:rPr kumimoji="1" lang="ja-JP" altLang="en-US" dirty="0"/>
              <a:t>のスクリーンショット</a:t>
            </a:r>
          </a:p>
        </p:txBody>
      </p:sp>
    </p:spTree>
    <p:extLst>
      <p:ext uri="{BB962C8B-B14F-4D97-AF65-F5344CB8AC3E}">
        <p14:creationId xmlns:p14="http://schemas.microsoft.com/office/powerpoint/2010/main" val="15346990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キミはどっち？</a:t>
            </a:r>
            <a:r>
              <a:rPr kumimoji="1" lang="en-US" altLang="ja-JP" dirty="0"/>
              <a:t>~</a:t>
            </a:r>
            <a:r>
              <a:rPr kumimoji="1" lang="ja-JP" altLang="en-US" dirty="0"/>
              <a:t>パソコン・ケータイ・スマートフォンの正しい使い方～の視聴。</a:t>
            </a:r>
            <a:endParaRPr kumimoji="1" lang="en-US" altLang="ja-JP" dirty="0"/>
          </a:p>
          <a:p>
            <a:r>
              <a:rPr kumimoji="1" lang="ja-JP" altLang="en-US" dirty="0"/>
              <a:t>動画</a:t>
            </a:r>
            <a:r>
              <a:rPr kumimoji="1" lang="en-US" altLang="ja-JP" dirty="0"/>
              <a:t>62</a:t>
            </a:r>
            <a:r>
              <a:rPr kumimoji="1" lang="ja-JP" altLang="en-US" dirty="0"/>
              <a:t>秒</a:t>
            </a:r>
            <a:endParaRPr kumimoji="1" lang="en-US" altLang="ja-JP" dirty="0"/>
          </a:p>
          <a:p>
            <a:endParaRPr kumimoji="1" lang="en-US" altLang="ja-JP" dirty="0"/>
          </a:p>
          <a:p>
            <a:r>
              <a:rPr kumimoji="1" lang="ja-JP" altLang="en-US" dirty="0"/>
              <a:t>キミはどっち？</a:t>
            </a:r>
            <a:r>
              <a:rPr kumimoji="1" lang="en-US" altLang="ja-JP" dirty="0"/>
              <a:t>~</a:t>
            </a:r>
            <a:r>
              <a:rPr kumimoji="1" lang="ja-JP" altLang="en-US" dirty="0"/>
              <a:t>パソコン・ケータイ・スマートフォンの正しい使い方～全編</a:t>
            </a:r>
            <a:endParaRPr kumimoji="1" lang="en-US" altLang="ja-JP" dirty="0"/>
          </a:p>
          <a:p>
            <a:r>
              <a:rPr kumimoji="1" lang="en-US" altLang="ja-JP" dirty="0"/>
              <a:t>https://www.youtube.com/watch?v=k2VT6x4wBSk</a:t>
            </a:r>
          </a:p>
          <a:p>
            <a:endParaRPr kumimoji="1" lang="en-US" altLang="ja-JP" dirty="0"/>
          </a:p>
          <a:p>
            <a:r>
              <a:rPr kumimoji="1" lang="en-US" altLang="ja-JP" dirty="0"/>
              <a:t>【</a:t>
            </a:r>
            <a:r>
              <a:rPr kumimoji="1" lang="ja-JP" altLang="en-US" dirty="0"/>
              <a:t>画像引用</a:t>
            </a:r>
            <a:r>
              <a:rPr kumimoji="1" lang="en-US" altLang="ja-JP" dirty="0"/>
              <a:t>】</a:t>
            </a:r>
          </a:p>
          <a:p>
            <a:r>
              <a:rPr kumimoji="1" lang="ja-JP" altLang="en-US" dirty="0"/>
              <a:t>上記の動画の</a:t>
            </a:r>
            <a:r>
              <a:rPr kumimoji="1" lang="en-US" altLang="ja-JP" dirty="0"/>
              <a:t>0:58</a:t>
            </a:r>
            <a:r>
              <a:rPr kumimoji="1" lang="ja-JP" altLang="en-US" dirty="0"/>
              <a:t>のスクリーンショット</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では「キミはどっち？」の動画を見てみましょう。＜クリック＞</a:t>
            </a:r>
            <a:endParaRPr kumimoji="1" lang="en-US" altLang="ja-JP" dirty="0"/>
          </a:p>
        </p:txBody>
      </p:sp>
    </p:spTree>
    <p:extLst>
      <p:ext uri="{BB962C8B-B14F-4D97-AF65-F5344CB8AC3E}">
        <p14:creationId xmlns:p14="http://schemas.microsoft.com/office/powerpoint/2010/main" val="27326533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インターネットでできることの確認。</a:t>
            </a:r>
            <a:endParaRPr kumimoji="1" lang="en-US" altLang="ja-JP" dirty="0"/>
          </a:p>
          <a:p>
            <a:r>
              <a:rPr kumimoji="1" lang="ja-JP" altLang="en-US" dirty="0"/>
              <a:t>世界中の人とつながっていることの確認。</a:t>
            </a:r>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マモルくんたちは何をしていましたか？</a:t>
            </a:r>
            <a:endParaRPr kumimoji="1" lang="en-US" altLang="ja-JP" dirty="0"/>
          </a:p>
          <a:p>
            <a:r>
              <a:rPr kumimoji="1" lang="ja-JP" altLang="en-US" dirty="0"/>
              <a:t>そうですね。調べものをしていました。</a:t>
            </a:r>
            <a:endParaRPr kumimoji="1" lang="en-US" altLang="ja-JP" dirty="0"/>
          </a:p>
          <a:p>
            <a:r>
              <a:rPr kumimoji="1" lang="ja-JP" altLang="en-US" dirty="0"/>
              <a:t>インターネットを使って調べものをすることができます。</a:t>
            </a:r>
            <a:endParaRPr kumimoji="1" lang="en-US" altLang="ja-JP" dirty="0"/>
          </a:p>
          <a:p>
            <a:r>
              <a:rPr kumimoji="1" lang="ja-JP" altLang="en-US" dirty="0"/>
              <a:t>早く、たくさんの情報がでてくるので便利ですよね。</a:t>
            </a:r>
            <a:endParaRPr kumimoji="1" lang="en-US" altLang="ja-JP" dirty="0"/>
          </a:p>
          <a:p>
            <a:r>
              <a:rPr kumimoji="1" lang="ja-JP" altLang="en-US" dirty="0"/>
              <a:t>マモローくんが言っていたように世界中の人とつながっているのが</a:t>
            </a:r>
            <a:endParaRPr kumimoji="1" lang="en-US" altLang="ja-JP" dirty="0"/>
          </a:p>
          <a:p>
            <a:r>
              <a:rPr kumimoji="1" lang="ja-JP" altLang="en-US" dirty="0"/>
              <a:t>インターネットです。</a:t>
            </a:r>
            <a:r>
              <a:rPr kumimoji="1" lang="en-US" altLang="ja-JP" dirty="0"/>
              <a:t>&lt;</a:t>
            </a:r>
            <a:r>
              <a:rPr kumimoji="1" lang="ja-JP" altLang="en-US" dirty="0"/>
              <a:t>クリック</a:t>
            </a:r>
            <a:r>
              <a:rPr kumimoji="1" lang="en-US" altLang="ja-JP" dirty="0"/>
              <a:t>&gt;</a:t>
            </a:r>
          </a:p>
          <a:p>
            <a:r>
              <a:rPr kumimoji="1" lang="ja-JP" altLang="en-US" dirty="0"/>
              <a:t>最後にマモルくんが言っていた「こまったこと」が気になりますね。では続きを見てみましょう。</a:t>
            </a:r>
            <a:endParaRPr kumimoji="1" lang="en-US" altLang="ja-JP" dirty="0"/>
          </a:p>
        </p:txBody>
      </p:sp>
    </p:spTree>
    <p:extLst>
      <p:ext uri="{BB962C8B-B14F-4D97-AF65-F5344CB8AC3E}">
        <p14:creationId xmlns:p14="http://schemas.microsoft.com/office/powerpoint/2010/main" val="11689115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キミはどっち？</a:t>
            </a:r>
            <a:r>
              <a:rPr kumimoji="1" lang="en-US" altLang="ja-JP" dirty="0"/>
              <a:t>~</a:t>
            </a:r>
            <a:r>
              <a:rPr kumimoji="1" lang="ja-JP" altLang="en-US" dirty="0"/>
              <a:t>パソコン・ケータイ・スマートフォンの正しい使い方～の視聴。</a:t>
            </a:r>
          </a:p>
          <a:p>
            <a:endParaRPr kumimoji="1" lang="en-US" altLang="ja-JP" dirty="0"/>
          </a:p>
          <a:p>
            <a:r>
              <a:rPr kumimoji="1" lang="ja-JP" altLang="en-US" dirty="0"/>
              <a:t>動画約</a:t>
            </a:r>
            <a:r>
              <a:rPr kumimoji="1" lang="en-US" altLang="ja-JP" dirty="0"/>
              <a:t>1</a:t>
            </a:r>
            <a:r>
              <a:rPr kumimoji="1" lang="ja-JP" altLang="en-US" dirty="0"/>
              <a:t>分</a:t>
            </a:r>
          </a:p>
          <a:p>
            <a:endParaRPr kumimoji="1" lang="ja-JP" altLang="en-US" dirty="0"/>
          </a:p>
          <a:p>
            <a:r>
              <a:rPr kumimoji="1" lang="ja-JP" altLang="en-US" dirty="0"/>
              <a:t>キミはどっち？</a:t>
            </a:r>
            <a:r>
              <a:rPr kumimoji="1" lang="en-US" altLang="ja-JP" dirty="0"/>
              <a:t>~</a:t>
            </a:r>
            <a:r>
              <a:rPr kumimoji="1" lang="ja-JP" altLang="en-US" dirty="0"/>
              <a:t>パソコン・ケータイ・スマートフォンの正しい使い方～全編</a:t>
            </a:r>
          </a:p>
          <a:p>
            <a:r>
              <a:rPr kumimoji="1" lang="en-US" altLang="ja-JP" dirty="0"/>
              <a:t>https://www.youtube.com/watch?v=k2VT6x4wBSk</a:t>
            </a:r>
          </a:p>
          <a:p>
            <a:endParaRPr kumimoji="1" lang="en-US" altLang="ja-JP" dirty="0"/>
          </a:p>
          <a:p>
            <a:r>
              <a:rPr kumimoji="1" lang="en-US" altLang="ja-JP" dirty="0"/>
              <a:t>【</a:t>
            </a:r>
            <a:r>
              <a:rPr kumimoji="1" lang="ja-JP" altLang="en-US" dirty="0"/>
              <a:t>画像引用</a:t>
            </a:r>
            <a:r>
              <a:rPr kumimoji="1" lang="en-US" altLang="ja-JP" dirty="0"/>
              <a:t>】</a:t>
            </a:r>
          </a:p>
          <a:p>
            <a:r>
              <a:rPr kumimoji="1" lang="ja-JP" altLang="en-US" dirty="0"/>
              <a:t>上記の動画の</a:t>
            </a:r>
            <a:r>
              <a:rPr kumimoji="1" lang="en-US" altLang="ja-JP" dirty="0"/>
              <a:t>5:15</a:t>
            </a:r>
            <a:r>
              <a:rPr kumimoji="1" lang="ja-JP" altLang="en-US" dirty="0"/>
              <a:t>のスクリーンショット</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では「キミはどっち？」の動画の続きを見てみましょう。＜クリック＞</a:t>
            </a:r>
            <a:endParaRPr kumimoji="1" lang="en-US" altLang="ja-JP" dirty="0"/>
          </a:p>
          <a:p>
            <a:endParaRPr kumimoji="1" lang="en-US" altLang="ja-JP" dirty="0"/>
          </a:p>
          <a:p>
            <a:r>
              <a:rPr kumimoji="1" lang="ja-JP" altLang="en-US" dirty="0"/>
              <a:t>どうでしたか？ウイルスに感染してるかも、とマモリちゃんが言っていましたが、ウイルスにパソコンが感染するって意味は</a:t>
            </a:r>
            <a:endParaRPr kumimoji="1" lang="en-US" altLang="ja-JP" dirty="0"/>
          </a:p>
          <a:p>
            <a:r>
              <a:rPr kumimoji="1" lang="ja-JP" altLang="en-US" dirty="0"/>
              <a:t>わかりますか？</a:t>
            </a:r>
            <a:endParaRPr kumimoji="1" lang="en-US" altLang="ja-JP" dirty="0"/>
          </a:p>
          <a:p>
            <a:r>
              <a:rPr kumimoji="1" lang="ja-JP" altLang="en-US" dirty="0"/>
              <a:t>パソコンやスマートフォンがウイルスに感染すると、動きが悪くなったり、データが盗まれたりします。</a:t>
            </a:r>
          </a:p>
          <a:p>
            <a:endParaRPr kumimoji="1" lang="ja-JP" altLang="en-US" dirty="0"/>
          </a:p>
          <a:p>
            <a:r>
              <a:rPr kumimoji="1" lang="ja-JP" altLang="en-US" dirty="0"/>
              <a:t>ではなぜウイルスに感染してしまったのか？</a:t>
            </a:r>
          </a:p>
          <a:p>
            <a:r>
              <a:rPr kumimoji="1" lang="ja-JP" altLang="en-US" dirty="0"/>
              <a:t>マモローくんが見ていた、無料でアニメが見放題のボタンがちょっと怪しそうでしたね。</a:t>
            </a:r>
          </a:p>
          <a:p>
            <a:r>
              <a:rPr kumimoji="1" lang="ja-JP" altLang="en-US" dirty="0"/>
              <a:t>みなさんならどうしますか？</a:t>
            </a:r>
          </a:p>
        </p:txBody>
      </p:sp>
    </p:spTree>
    <p:extLst>
      <p:ext uri="{BB962C8B-B14F-4D97-AF65-F5344CB8AC3E}">
        <p14:creationId xmlns:p14="http://schemas.microsoft.com/office/powerpoint/2010/main" val="42718781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色々なワナがある。みなさんならどうしますか？</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マモローくんが見ていた無料でアニメ見放題、</a:t>
            </a:r>
            <a:r>
              <a:rPr kumimoji="1" lang="en-US" altLang="ja-JP" dirty="0"/>
              <a:t>&lt;</a:t>
            </a:r>
            <a:r>
              <a:rPr kumimoji="1" lang="ja-JP" altLang="en-US" dirty="0"/>
              <a:t>クリック</a:t>
            </a:r>
            <a:r>
              <a:rPr kumimoji="1" lang="en-US" altLang="ja-JP" dirty="0"/>
              <a:t>&gt;</a:t>
            </a:r>
          </a:p>
          <a:p>
            <a:r>
              <a:rPr kumimoji="1" lang="ja-JP" altLang="en-US" dirty="0"/>
              <a:t>その他にもこんな言葉が</a:t>
            </a:r>
            <a:endParaRPr kumimoji="1" lang="en-US" altLang="ja-JP" dirty="0"/>
          </a:p>
          <a:p>
            <a:r>
              <a:rPr kumimoji="1" lang="ja-JP" altLang="en-US" dirty="0"/>
              <a:t>インターネットを使っているとでてくることがあります。</a:t>
            </a:r>
            <a:endParaRPr kumimoji="1" lang="en-US" altLang="ja-JP" dirty="0"/>
          </a:p>
          <a:p>
            <a:r>
              <a:rPr kumimoji="1" lang="en-US" altLang="ja-JP" dirty="0"/>
              <a:t>…&lt;</a:t>
            </a:r>
            <a:r>
              <a:rPr kumimoji="1" lang="ja-JP" altLang="en-US" dirty="0"/>
              <a:t>クリック</a:t>
            </a:r>
            <a:r>
              <a:rPr kumimoji="1" lang="en-US" altLang="ja-JP" dirty="0"/>
              <a:t>&gt;</a:t>
            </a:r>
            <a:r>
              <a:rPr kumimoji="1" lang="ja-JP" altLang="en-US" dirty="0"/>
              <a:t>（スライド読み上げ）</a:t>
            </a:r>
            <a:endParaRPr kumimoji="1" lang="en-US" altLang="ja-JP" dirty="0"/>
          </a:p>
          <a:p>
            <a:r>
              <a:rPr kumimoji="1" lang="en-US" altLang="ja-JP" dirty="0"/>
              <a:t>…&lt;</a:t>
            </a:r>
            <a:r>
              <a:rPr kumimoji="1" lang="ja-JP" altLang="en-US" dirty="0"/>
              <a:t>クリック</a:t>
            </a:r>
            <a:r>
              <a:rPr kumimoji="1" lang="en-US" altLang="ja-JP" dirty="0"/>
              <a:t>&gt;</a:t>
            </a:r>
            <a:r>
              <a:rPr kumimoji="1" lang="ja-JP" altLang="en-US" dirty="0"/>
              <a:t>（スライド読み上げ）</a:t>
            </a:r>
            <a:endParaRPr kumimoji="1" lang="en-US" altLang="ja-JP" dirty="0"/>
          </a:p>
          <a:p>
            <a:r>
              <a:rPr kumimoji="1" lang="en-US" altLang="ja-JP" dirty="0"/>
              <a:t>…&lt;</a:t>
            </a:r>
            <a:r>
              <a:rPr kumimoji="1" lang="ja-JP" altLang="en-US" dirty="0"/>
              <a:t>クリック</a:t>
            </a:r>
            <a:r>
              <a:rPr kumimoji="1" lang="en-US" altLang="ja-JP" dirty="0"/>
              <a:t>&gt;</a:t>
            </a:r>
            <a:r>
              <a:rPr kumimoji="1" lang="ja-JP" altLang="en-US" dirty="0"/>
              <a:t>（スライド読み上げ）</a:t>
            </a:r>
            <a:endParaRPr kumimoji="1" lang="en-US" altLang="ja-JP" dirty="0"/>
          </a:p>
          <a:p>
            <a:endParaRPr kumimoji="1" lang="en-US" altLang="ja-JP" dirty="0"/>
          </a:p>
          <a:p>
            <a:r>
              <a:rPr kumimoji="1" lang="ja-JP" altLang="en-US" dirty="0"/>
              <a:t>どうですか？みなさんは気になりませんか？</a:t>
            </a:r>
            <a:endParaRPr kumimoji="1" lang="en-US" altLang="ja-JP" dirty="0"/>
          </a:p>
        </p:txBody>
      </p:sp>
    </p:spTree>
    <p:extLst>
      <p:ext uri="{BB962C8B-B14F-4D97-AF65-F5344CB8AC3E}">
        <p14:creationId xmlns:p14="http://schemas.microsoft.com/office/powerpoint/2010/main" val="34702226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sp>
        <p:nvSpPr>
          <p:cNvPr id="7" name="TextBox 9">
            <a:extLst>
              <a:ext uri="{FF2B5EF4-FFF2-40B4-BE49-F238E27FC236}">
                <a16:creationId xmlns:a16="http://schemas.microsoft.com/office/drawing/2014/main" id="{55EF4343-A537-4FAD-A602-01CE1357E21E}"/>
              </a:ext>
            </a:extLst>
          </p:cNvPr>
          <p:cNvSpPr txBox="1"/>
          <p:nvPr userDrawn="1"/>
        </p:nvSpPr>
        <p:spPr>
          <a:xfrm>
            <a:off x="249337" y="1937740"/>
            <a:ext cx="7472502" cy="1545038"/>
          </a:xfrm>
          <a:prstGeom prst="rect">
            <a:avLst/>
          </a:prstGeom>
          <a:noFill/>
        </p:spPr>
        <p:txBody>
          <a:bodyPr wrap="square" rtlCol="0">
            <a:spAutoFit/>
          </a:bodyPr>
          <a:lstStyle/>
          <a:p>
            <a:pPr>
              <a:lnSpc>
                <a:spcPct val="80000"/>
              </a:lnSpc>
            </a:pPr>
            <a:r>
              <a:rPr lang="ja-JP" altLang="en-US" sz="4000" dirty="0">
                <a:solidFill>
                  <a:srgbClr val="4472C4">
                    <a:lumMod val="50000"/>
                  </a:srgbClr>
                </a:solidFill>
                <a:latin typeface="HGPSoeiKakugothicUB" pitchFamily="50" charset="-128"/>
                <a:ea typeface="HGPSoeiKakugothicUB" pitchFamily="50" charset="-128"/>
              </a:rPr>
              <a:t>ともに学ぶ。考える。</a:t>
            </a:r>
            <a:endParaRPr lang="en-US" altLang="ja-JP" sz="4000" dirty="0">
              <a:solidFill>
                <a:srgbClr val="4472C4">
                  <a:lumMod val="50000"/>
                </a:srgbClr>
              </a:solidFill>
              <a:latin typeface="HGPSoeiKakugothicUB" pitchFamily="50" charset="-128"/>
              <a:ea typeface="HGPSoeiKakugothicUB" pitchFamily="50" charset="-128"/>
            </a:endParaRPr>
          </a:p>
          <a:p>
            <a:pPr>
              <a:lnSpc>
                <a:spcPct val="80000"/>
              </a:lnSpc>
            </a:pPr>
            <a:endParaRPr lang="en-US" altLang="ja-JP" sz="2400" dirty="0">
              <a:solidFill>
                <a:srgbClr val="4472C4">
                  <a:lumMod val="50000"/>
                </a:srgbClr>
              </a:solidFill>
              <a:latin typeface="HGPSoeiKakugothicUB" pitchFamily="50" charset="-128"/>
              <a:ea typeface="HGPSoeiKakugothicUB" pitchFamily="50" charset="-128"/>
            </a:endParaRPr>
          </a:p>
          <a:p>
            <a:pPr>
              <a:lnSpc>
                <a:spcPct val="80000"/>
              </a:lnSpc>
            </a:pPr>
            <a:r>
              <a:rPr lang="ja-JP" altLang="en-US" sz="5400" dirty="0">
                <a:solidFill>
                  <a:srgbClr val="4472C4">
                    <a:lumMod val="50000"/>
                  </a:srgbClr>
                </a:solidFill>
                <a:effectLst>
                  <a:outerShdw blurRad="38100" dist="38100" dir="2700000" algn="tl">
                    <a:srgbClr val="000000">
                      <a:alpha val="43137"/>
                    </a:srgbClr>
                  </a:outerShdw>
                </a:effectLst>
                <a:latin typeface="HGPSoeiKakugothicUB" pitchFamily="50" charset="-128"/>
                <a:ea typeface="HGPSoeiKakugothicUB" pitchFamily="50" charset="-128"/>
              </a:rPr>
              <a:t>インターネット安全教室</a:t>
            </a:r>
            <a:endParaRPr lang="en-US" sz="5400" dirty="0">
              <a:solidFill>
                <a:srgbClr val="4472C4">
                  <a:lumMod val="50000"/>
                </a:srgbClr>
              </a:solidFill>
              <a:effectLst>
                <a:outerShdw blurRad="38100" dist="38100" dir="2700000" algn="tl">
                  <a:srgbClr val="000000">
                    <a:alpha val="43137"/>
                  </a:srgbClr>
                </a:outerShdw>
              </a:effectLst>
              <a:latin typeface="HGPSoeiKakugothicUB" pitchFamily="50" charset="-128"/>
              <a:ea typeface="HGPSoeiKakugothicUB" pitchFamily="50" charset="-128"/>
            </a:endParaRPr>
          </a:p>
        </p:txBody>
      </p:sp>
      <p:sp>
        <p:nvSpPr>
          <p:cNvPr id="9" name="テキスト ボックス 8">
            <a:extLst>
              <a:ext uri="{FF2B5EF4-FFF2-40B4-BE49-F238E27FC236}">
                <a16:creationId xmlns:a16="http://schemas.microsoft.com/office/drawing/2014/main" id="{69C675DA-34DA-4185-A64C-416D885BEA85}"/>
              </a:ext>
            </a:extLst>
          </p:cNvPr>
          <p:cNvSpPr txBox="1"/>
          <p:nvPr userDrawn="1"/>
        </p:nvSpPr>
        <p:spPr>
          <a:xfrm>
            <a:off x="249337" y="3683510"/>
            <a:ext cx="8522898" cy="369332"/>
          </a:xfrm>
          <a:prstGeom prst="rect">
            <a:avLst/>
          </a:prstGeom>
          <a:noFill/>
        </p:spPr>
        <p:txBody>
          <a:bodyPr wrap="square" rtlCol="0">
            <a:spAutoFit/>
          </a:bodyPr>
          <a:lstStyle/>
          <a:p>
            <a:r>
              <a:rPr lang="ja-JP" altLang="en-US" dirty="0">
                <a:solidFill>
                  <a:prstClr val="black"/>
                </a:solidFill>
              </a:rPr>
              <a:t>～大人もこどもも一緒に学び、考える。インターネットとのつきあい方～</a:t>
            </a:r>
          </a:p>
        </p:txBody>
      </p:sp>
      <p:pic>
        <p:nvPicPr>
          <p:cNvPr id="10" name="図 9">
            <a:extLst>
              <a:ext uri="{FF2B5EF4-FFF2-40B4-BE49-F238E27FC236}">
                <a16:creationId xmlns:a16="http://schemas.microsoft.com/office/drawing/2014/main" id="{026A5816-5948-4ADE-8FDB-8629BE2ED863}"/>
              </a:ext>
            </a:extLst>
          </p:cNvPr>
          <p:cNvPicPr>
            <a:picLocks noChangeAspect="1"/>
          </p:cNvPicPr>
          <p:nvPr userDrawn="1"/>
        </p:nvPicPr>
        <p:blipFill>
          <a:blip r:embed="rId2"/>
          <a:stretch>
            <a:fillRect/>
          </a:stretch>
        </p:blipFill>
        <p:spPr>
          <a:xfrm>
            <a:off x="4858555" y="4927679"/>
            <a:ext cx="3913680" cy="1830686"/>
          </a:xfrm>
          <a:prstGeom prst="rect">
            <a:avLst/>
          </a:prstGeom>
        </p:spPr>
      </p:pic>
      <p:pic>
        <p:nvPicPr>
          <p:cNvPr id="11" name="図 10">
            <a:extLst>
              <a:ext uri="{FF2B5EF4-FFF2-40B4-BE49-F238E27FC236}">
                <a16:creationId xmlns:a16="http://schemas.microsoft.com/office/drawing/2014/main" id="{0ED4FB25-6B02-476C-844C-5600A87A8FF2}"/>
              </a:ext>
            </a:extLst>
          </p:cNvPr>
          <p:cNvPicPr>
            <a:picLocks noChangeAspect="1"/>
          </p:cNvPicPr>
          <p:nvPr userDrawn="1"/>
        </p:nvPicPr>
        <p:blipFill>
          <a:blip r:embed="rId3"/>
          <a:stretch>
            <a:fillRect/>
          </a:stretch>
        </p:blipFill>
        <p:spPr>
          <a:xfrm flipH="1">
            <a:off x="352425" y="550676"/>
            <a:ext cx="2219325" cy="1115760"/>
          </a:xfrm>
          <a:prstGeom prst="rect">
            <a:avLst/>
          </a:prstGeom>
        </p:spPr>
      </p:pic>
    </p:spTree>
    <p:extLst>
      <p:ext uri="{BB962C8B-B14F-4D97-AF65-F5344CB8AC3E}">
        <p14:creationId xmlns:p14="http://schemas.microsoft.com/office/powerpoint/2010/main" val="41350519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1_ユーザー設定レイアウト">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1"/>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pic>
        <p:nvPicPr>
          <p:cNvPr id="5" name="図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988218" y="4895378"/>
            <a:ext cx="5670816" cy="1801372"/>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vl1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テキスト ボックス 6"/>
          <p:cNvSpPr txBox="1"/>
          <p:nvPr userDrawn="1"/>
        </p:nvSpPr>
        <p:spPr>
          <a:xfrm>
            <a:off x="2003611" y="447677"/>
            <a:ext cx="5245976" cy="1015663"/>
          </a:xfrm>
          <a:prstGeom prst="rect">
            <a:avLst/>
          </a:prstGeom>
          <a:noFill/>
        </p:spPr>
        <p:txBody>
          <a:bodyPr wrap="square" rtlCol="0">
            <a:spAutoFit/>
          </a:bodyPr>
          <a:lstStyle/>
          <a:p>
            <a:pPr algn="ctr"/>
            <a:r>
              <a:rPr kumimoji="1" lang="ja-JP" altLang="en-US" sz="6000" b="1" dirty="0"/>
              <a:t>まとめ</a:t>
            </a:r>
          </a:p>
        </p:txBody>
      </p:sp>
    </p:spTree>
    <p:extLst>
      <p:ext uri="{BB962C8B-B14F-4D97-AF65-F5344CB8AC3E}">
        <p14:creationId xmlns:p14="http://schemas.microsoft.com/office/powerpoint/2010/main" val="16633792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4"/>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12" name="図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1794" y="369701"/>
            <a:ext cx="987588" cy="1211772"/>
          </a:xfrm>
          <a:prstGeom prst="rect">
            <a:avLst/>
          </a:prstGeom>
        </p:spPr>
      </p:pic>
      <p:sp>
        <p:nvSpPr>
          <p:cNvPr id="6" name="Content Placeholder 2"/>
          <p:cNvSpPr>
            <a:spLocks noGrp="1"/>
          </p:cNvSpPr>
          <p:nvPr>
            <p:ph sz="half" idx="1"/>
          </p:nvPr>
        </p:nvSpPr>
        <p:spPr>
          <a:xfrm>
            <a:off x="628649" y="1825625"/>
            <a:ext cx="7886701" cy="4351338"/>
          </a:xfrm>
        </p:spPr>
        <p:txBody>
          <a:bodyPr/>
          <a:lstStyle>
            <a:lvl1pPr marL="0" indent="0">
              <a:buNone/>
              <a:defRPr sz="3600"/>
            </a:lvl1pPr>
            <a:lvl2pPr marL="457200" indent="0">
              <a:buNone/>
              <a:defRPr/>
            </a:lvl2pPr>
            <a:lvl3pPr marL="914400" indent="0">
              <a:buNone/>
              <a:defRPr/>
            </a:lvl3pPr>
            <a:lvl4pPr marL="1371600" indent="0">
              <a:buNone/>
              <a:defRPr/>
            </a:lvl4pPr>
            <a:lvl5pPr marL="1828800" indent="0">
              <a:buNone/>
              <a:defRPr/>
            </a:lvl5p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7" name="タイトル 1"/>
          <p:cNvSpPr>
            <a:spLocks noGrp="1"/>
          </p:cNvSpPr>
          <p:nvPr>
            <p:ph type="title"/>
          </p:nvPr>
        </p:nvSpPr>
        <p:spPr>
          <a:xfrm>
            <a:off x="1109382" y="450475"/>
            <a:ext cx="7958418" cy="703823"/>
          </a:xfrm>
        </p:spPr>
        <p:txBody>
          <a:bodyPr>
            <a:noAutofit/>
          </a:bodyPr>
          <a:lstStyle>
            <a:lvl1pPr>
              <a:defRPr sz="4400" b="1">
                <a:latin typeface="+mj-ea"/>
                <a:ea typeface="+mj-ea"/>
              </a:defRPr>
            </a:lvl1pPr>
          </a:lstStyle>
          <a:p>
            <a:r>
              <a:rPr kumimoji="1" lang="ja-JP" altLang="en-US"/>
              <a:t>マスター タイトルの書式設定</a:t>
            </a:r>
            <a:endParaRPr kumimoji="1" lang="ja-JP" altLang="en-US" dirty="0"/>
          </a:p>
        </p:txBody>
      </p:sp>
    </p:spTree>
    <p:extLst>
      <p:ext uri="{BB962C8B-B14F-4D97-AF65-F5344CB8AC3E}">
        <p14:creationId xmlns:p14="http://schemas.microsoft.com/office/powerpoint/2010/main" val="3247253790"/>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_ユーザー設定レイアウト">
    <p:spTree>
      <p:nvGrpSpPr>
        <p:cNvPr id="1" name=""/>
        <p:cNvGrpSpPr/>
        <p:nvPr/>
      </p:nvGrpSpPr>
      <p:grpSpPr>
        <a:xfrm>
          <a:off x="0" y="0"/>
          <a:ext cx="0" cy="0"/>
          <a:chOff x="0" y="0"/>
          <a:chExt cx="0" cy="0"/>
        </a:xfrm>
      </p:grpSpPr>
      <p:sp>
        <p:nvSpPr>
          <p:cNvPr id="11" name="テキスト ボックス 10"/>
          <p:cNvSpPr txBox="1">
            <a:spLocks/>
          </p:cNvSpPr>
          <p:nvPr userDrawn="1"/>
        </p:nvSpPr>
        <p:spPr>
          <a:xfrm>
            <a:off x="0" y="0"/>
            <a:ext cx="9144000" cy="6858000"/>
          </a:xfrm>
          <a:custGeom>
            <a:avLst/>
            <a:gdLst>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606798 w 9144000"/>
              <a:gd name="connsiteY5" fmla="*/ 729000 h 6858000"/>
              <a:gd name="connsiteX6" fmla="*/ 606798 w 9144000"/>
              <a:gd name="connsiteY6" fmla="*/ 6129000 h 6858000"/>
              <a:gd name="connsiteX7" fmla="*/ 8537201 w 9144000"/>
              <a:gd name="connsiteY7" fmla="*/ 6129000 h 6858000"/>
              <a:gd name="connsiteX8" fmla="*/ 8537201 w 9144000"/>
              <a:gd name="connsiteY8" fmla="*/ 729000 h 6858000"/>
              <a:gd name="connsiteX9" fmla="*/ 606798 w 9144000"/>
              <a:gd name="connsiteY9" fmla="*/ 729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6858000">
                <a:moveTo>
                  <a:pt x="0" y="0"/>
                </a:moveTo>
                <a:lnTo>
                  <a:pt x="9144000" y="0"/>
                </a:lnTo>
                <a:lnTo>
                  <a:pt x="9144000" y="6858000"/>
                </a:lnTo>
                <a:lnTo>
                  <a:pt x="0" y="6858000"/>
                </a:lnTo>
                <a:lnTo>
                  <a:pt x="0" y="0"/>
                </a:lnTo>
                <a:close/>
                <a:moveTo>
                  <a:pt x="606798" y="729000"/>
                </a:moveTo>
                <a:lnTo>
                  <a:pt x="606798" y="6129000"/>
                </a:lnTo>
                <a:lnTo>
                  <a:pt x="8537201" y="6129000"/>
                </a:lnTo>
                <a:lnTo>
                  <a:pt x="8537201" y="729000"/>
                </a:lnTo>
                <a:lnTo>
                  <a:pt x="606798" y="729000"/>
                </a:lnTo>
                <a:close/>
              </a:path>
            </a:pathLst>
          </a:custGeom>
          <a:solidFill>
            <a:srgbClr val="ED7D31"/>
          </a:solidFill>
          <a:ln w="76200">
            <a:solidFill>
              <a:srgbClr val="ED7D31"/>
            </a:solidFill>
          </a:ln>
        </p:spPr>
        <p:txBody>
          <a:bodyPr vert="horz" wrap="square" lIns="91440" tIns="45720" rIns="91440" bIns="45720" rtlCol="0" anchor="ctr">
            <a:no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endParaRPr lang="ja-JP" altLang="en-US" dirty="0"/>
          </a:p>
        </p:txBody>
      </p:sp>
      <p:sp>
        <p:nvSpPr>
          <p:cNvPr id="2" name="タイトル 1"/>
          <p:cNvSpPr>
            <a:spLocks noGrp="1"/>
          </p:cNvSpPr>
          <p:nvPr>
            <p:ph type="title"/>
          </p:nvPr>
        </p:nvSpPr>
        <p:spPr>
          <a:xfrm>
            <a:off x="606798" y="799434"/>
            <a:ext cx="7930403" cy="5314149"/>
          </a:xfrm>
          <a:noFill/>
          <a:ln w="76200">
            <a:noFill/>
          </a:ln>
        </p:spPr>
        <p:txBody>
          <a:bodyPr>
            <a:normAutofit/>
          </a:bodyPr>
          <a:lstStyle>
            <a:lvl1pPr algn="ctr">
              <a:defRPr sz="6000"/>
            </a:lvl1pPr>
          </a:lstStyle>
          <a:p>
            <a:r>
              <a:rPr kumimoji="1" lang="ja-JP" altLang="en-US" dirty="0"/>
              <a:t>マスター タイトルの書式設定</a:t>
            </a:r>
          </a:p>
        </p:txBody>
      </p:sp>
      <p:pic>
        <p:nvPicPr>
          <p:cNvPr id="9" name="図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338309" y="4799328"/>
            <a:ext cx="2407282" cy="1357685"/>
          </a:xfrm>
          <a:prstGeom prst="rect">
            <a:avLst/>
          </a:prstGeom>
        </p:spPr>
      </p:pic>
      <p:pic>
        <p:nvPicPr>
          <p:cNvPr id="13" name="図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71051" y="6228051"/>
            <a:ext cx="915198" cy="515481"/>
          </a:xfrm>
          <a:prstGeom prst="rect">
            <a:avLst/>
          </a:prstGeom>
        </p:spPr>
      </p:pic>
      <p:pic>
        <p:nvPicPr>
          <p:cNvPr id="14" name="図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28650" y="4825531"/>
            <a:ext cx="3232150" cy="1345286"/>
          </a:xfrm>
          <a:prstGeom prst="rect">
            <a:avLst/>
          </a:prstGeom>
        </p:spPr>
      </p:pic>
      <p:sp>
        <p:nvSpPr>
          <p:cNvPr id="16" name="Content Placeholder 2"/>
          <p:cNvSpPr>
            <a:spLocks noGrp="1"/>
          </p:cNvSpPr>
          <p:nvPr>
            <p:ph sz="half" idx="1"/>
          </p:nvPr>
        </p:nvSpPr>
        <p:spPr>
          <a:xfrm>
            <a:off x="4557485" y="6142499"/>
            <a:ext cx="4619918" cy="748620"/>
          </a:xfrm>
        </p:spPr>
        <p:txBody>
          <a:bodyPr anchor="ctr">
            <a:noAutofit/>
          </a:bodyPr>
          <a:lstStyle>
            <a:lvl1pPr marL="0" indent="0" algn="ctr">
              <a:buNone/>
              <a:defRPr sz="2800"/>
            </a:lvl1pPr>
          </a:lstStyle>
          <a:p>
            <a:pPr lvl="0"/>
            <a:r>
              <a:rPr lang="ja-JP" altLang="en-US" dirty="0"/>
              <a:t>マスター テキストの書式設定</a:t>
            </a:r>
            <a:endParaRPr lang="en-US" dirty="0"/>
          </a:p>
        </p:txBody>
      </p:sp>
      <p:sp>
        <p:nvSpPr>
          <p:cNvPr id="10" name="テキスト ボックス 9"/>
          <p:cNvSpPr txBox="1"/>
          <p:nvPr userDrawn="1"/>
        </p:nvSpPr>
        <p:spPr>
          <a:xfrm>
            <a:off x="1041131" y="6250613"/>
            <a:ext cx="2639683" cy="6001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n-lt"/>
                <a:ea typeface="+mn-ea"/>
                <a:cs typeface="+mn-cs"/>
              </a:rPr>
              <a:t>安全教室指導用教材</a:t>
            </a:r>
            <a:endParaRPr kumimoji="1" lang="en-US" altLang="ja-JP"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mn-lt"/>
                <a:ea typeface="+mn-ea"/>
                <a:cs typeface="+mn-cs"/>
              </a:rPr>
              <a:t>ver.2.1_20220311</a:t>
            </a:r>
            <a:r>
              <a:rPr kumimoji="1" lang="ja-JP" altLang="en-US" sz="1200" b="0" i="0" u="none" strike="noStrike" kern="1200" cap="none" spc="0" normalizeH="0" baseline="0" noProof="0" dirty="0">
                <a:ln>
                  <a:noFill/>
                </a:ln>
                <a:solidFill>
                  <a:prstClr val="black"/>
                </a:solidFill>
                <a:effectLst/>
                <a:uLnTx/>
                <a:uFillTx/>
                <a:latin typeface="+mn-lt"/>
                <a:ea typeface="+mn-ea"/>
                <a:cs typeface="+mn-cs"/>
              </a:rPr>
              <a:t>　</a:t>
            </a:r>
            <a:endParaRPr kumimoji="1" lang="en-US" altLang="ja-JP"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900" dirty="0">
                <a:solidFill>
                  <a:prstClr val="black">
                    <a:tint val="75000"/>
                  </a:prstClr>
                </a:solidFill>
              </a:rPr>
              <a:t>©2022 IPA</a:t>
            </a:r>
          </a:p>
        </p:txBody>
      </p:sp>
    </p:spTree>
    <p:extLst>
      <p:ext uri="{BB962C8B-B14F-4D97-AF65-F5344CB8AC3E}">
        <p14:creationId xmlns:p14="http://schemas.microsoft.com/office/powerpoint/2010/main" val="8450507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4"/>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12" name="図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1794" y="369701"/>
            <a:ext cx="987588" cy="1211772"/>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vl1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タイトル 1"/>
          <p:cNvSpPr>
            <a:spLocks noGrp="1"/>
          </p:cNvSpPr>
          <p:nvPr>
            <p:ph type="title" hasCustomPrompt="1"/>
          </p:nvPr>
        </p:nvSpPr>
        <p:spPr>
          <a:xfrm>
            <a:off x="1109382" y="457199"/>
            <a:ext cx="7958418" cy="697099"/>
          </a:xfrm>
        </p:spPr>
        <p:txBody>
          <a:bodyPr>
            <a:noAutofit/>
          </a:bodyPr>
          <a:lstStyle>
            <a:lvl1pPr>
              <a:defRPr sz="4400" b="1">
                <a:latin typeface="+mj-ea"/>
                <a:ea typeface="+mj-ea"/>
              </a:defRPr>
            </a:lvl1pPr>
          </a:lstStyle>
          <a:p>
            <a:r>
              <a:rPr kumimoji="1" lang="ja-JP" altLang="en-US" dirty="0"/>
              <a:t>考えてみよう</a:t>
            </a:r>
          </a:p>
        </p:txBody>
      </p:sp>
    </p:spTree>
    <p:extLst>
      <p:ext uri="{BB962C8B-B14F-4D97-AF65-F5344CB8AC3E}">
        <p14:creationId xmlns:p14="http://schemas.microsoft.com/office/powerpoint/2010/main" val="1246856649"/>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2"/>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2" name="図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9467" y="434340"/>
            <a:ext cx="1168840" cy="1088899"/>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vl1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タイトル 1"/>
          <p:cNvSpPr>
            <a:spLocks noGrp="1"/>
          </p:cNvSpPr>
          <p:nvPr>
            <p:ph type="title"/>
          </p:nvPr>
        </p:nvSpPr>
        <p:spPr>
          <a:xfrm>
            <a:off x="215152" y="402240"/>
            <a:ext cx="7958418" cy="784598"/>
          </a:xfrm>
        </p:spPr>
        <p:txBody>
          <a:bodyPr>
            <a:noAutofit/>
          </a:bodyPr>
          <a:lstStyle>
            <a:lvl1pPr>
              <a:defRPr sz="4400" b="1">
                <a:latin typeface="+mj-ea"/>
                <a:ea typeface="+mj-ea"/>
              </a:defRPr>
            </a:lvl1pPr>
          </a:lstStyle>
          <a:p>
            <a:r>
              <a:rPr kumimoji="1" lang="ja-JP" altLang="en-US"/>
              <a:t>マスター タイトルの書式設定</a:t>
            </a:r>
            <a:endParaRPr kumimoji="1" lang="ja-JP" altLang="en-US" dirty="0"/>
          </a:p>
        </p:txBody>
      </p:sp>
    </p:spTree>
    <p:extLst>
      <p:ext uri="{BB962C8B-B14F-4D97-AF65-F5344CB8AC3E}">
        <p14:creationId xmlns:p14="http://schemas.microsoft.com/office/powerpoint/2010/main" val="3595915228"/>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2" name="図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440" y="444977"/>
            <a:ext cx="1148335" cy="1077435"/>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vl1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タイトル 1"/>
          <p:cNvSpPr>
            <a:spLocks noGrp="1"/>
          </p:cNvSpPr>
          <p:nvPr>
            <p:ph type="title" hasCustomPrompt="1"/>
          </p:nvPr>
        </p:nvSpPr>
        <p:spPr>
          <a:xfrm>
            <a:off x="1317812" y="444977"/>
            <a:ext cx="7749988" cy="709322"/>
          </a:xfrm>
        </p:spPr>
        <p:txBody>
          <a:bodyPr>
            <a:noAutofit/>
          </a:bodyPr>
          <a:lstStyle>
            <a:lvl1pPr>
              <a:defRPr sz="4400" b="1">
                <a:latin typeface="+mj-ea"/>
                <a:ea typeface="+mj-ea"/>
              </a:defRPr>
            </a:lvl1pPr>
          </a:lstStyle>
          <a:p>
            <a:r>
              <a:rPr kumimoji="1" lang="ja-JP" altLang="en-US" dirty="0"/>
              <a:t>動画をみて考えよう</a:t>
            </a:r>
          </a:p>
        </p:txBody>
      </p:sp>
    </p:spTree>
    <p:extLst>
      <p:ext uri="{BB962C8B-B14F-4D97-AF65-F5344CB8AC3E}">
        <p14:creationId xmlns:p14="http://schemas.microsoft.com/office/powerpoint/2010/main" val="1041905828"/>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2" name="図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440" y="444977"/>
            <a:ext cx="1148335" cy="1077435"/>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vl1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タイトル 1"/>
          <p:cNvSpPr>
            <a:spLocks noGrp="1"/>
          </p:cNvSpPr>
          <p:nvPr>
            <p:ph type="title"/>
          </p:nvPr>
        </p:nvSpPr>
        <p:spPr>
          <a:xfrm>
            <a:off x="1317812" y="444977"/>
            <a:ext cx="7749988" cy="709322"/>
          </a:xfrm>
        </p:spPr>
        <p:txBody>
          <a:bodyPr>
            <a:noAutofit/>
          </a:bodyPr>
          <a:lstStyle>
            <a:lvl1pPr>
              <a:defRPr sz="4400" b="1">
                <a:latin typeface="+mj-ea"/>
                <a:ea typeface="+mj-ea"/>
              </a:defRPr>
            </a:lvl1pPr>
          </a:lstStyle>
          <a:p>
            <a:r>
              <a:rPr kumimoji="1" lang="ja-JP" altLang="en-US"/>
              <a:t>マスター タイトルの書式設定</a:t>
            </a:r>
            <a:endParaRPr kumimoji="1" lang="ja-JP" altLang="en-US" dirty="0"/>
          </a:p>
        </p:txBody>
      </p:sp>
    </p:spTree>
    <p:extLst>
      <p:ext uri="{BB962C8B-B14F-4D97-AF65-F5344CB8AC3E}">
        <p14:creationId xmlns:p14="http://schemas.microsoft.com/office/powerpoint/2010/main" val="1547429017"/>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6"/>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2" name="図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8776" y="357313"/>
            <a:ext cx="1219531" cy="1165099"/>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vl1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タイトル 1"/>
          <p:cNvSpPr>
            <a:spLocks noGrp="1"/>
          </p:cNvSpPr>
          <p:nvPr>
            <p:ph type="title" hasCustomPrompt="1"/>
          </p:nvPr>
        </p:nvSpPr>
        <p:spPr>
          <a:xfrm>
            <a:off x="396688" y="497541"/>
            <a:ext cx="7723094" cy="632572"/>
          </a:xfrm>
        </p:spPr>
        <p:txBody>
          <a:bodyPr>
            <a:noAutofit/>
          </a:bodyPr>
          <a:lstStyle>
            <a:lvl1pPr>
              <a:defRPr sz="4400" b="1">
                <a:latin typeface="+mj-ea"/>
                <a:ea typeface="+mj-ea"/>
              </a:defRPr>
            </a:lvl1pPr>
          </a:lstStyle>
          <a:p>
            <a:r>
              <a:rPr kumimoji="1" lang="ja-JP" altLang="en-US" dirty="0"/>
              <a:t>ポイント</a:t>
            </a:r>
          </a:p>
        </p:txBody>
      </p:sp>
    </p:spTree>
    <p:extLst>
      <p:ext uri="{BB962C8B-B14F-4D97-AF65-F5344CB8AC3E}">
        <p14:creationId xmlns:p14="http://schemas.microsoft.com/office/powerpoint/2010/main" val="2495049296"/>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a:xfrm>
            <a:off x="6973105" y="6420745"/>
            <a:ext cx="2057400" cy="365125"/>
          </a:xfrm>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1727141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cSld name="6_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8" name="スライド番号プレースホルダー 7"/>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3679477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6" name="Slide Number Placeholder 5"/>
          <p:cNvSpPr>
            <a:spLocks noGrp="1"/>
          </p:cNvSpPr>
          <p:nvPr>
            <p:ph type="sldNum" sz="quarter" idx="4"/>
          </p:nvPr>
        </p:nvSpPr>
        <p:spPr>
          <a:xfrm>
            <a:off x="6940907" y="6378407"/>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7" name="正方形/長方形 6"/>
          <p:cNvSpPr/>
          <p:nvPr/>
        </p:nvSpPr>
        <p:spPr>
          <a:xfrm>
            <a:off x="0" y="0"/>
            <a:ext cx="9144000" cy="6858000"/>
          </a:xfrm>
          <a:prstGeom prst="rect">
            <a:avLst/>
          </a:prstGeom>
          <a:no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8" name="図 7"/>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71051" y="6228051"/>
            <a:ext cx="915198" cy="515481"/>
          </a:xfrm>
          <a:prstGeom prst="rect">
            <a:avLst/>
          </a:prstGeom>
        </p:spPr>
      </p:pic>
      <p:sp>
        <p:nvSpPr>
          <p:cNvPr id="9" name="テキスト ボックス 8"/>
          <p:cNvSpPr txBox="1"/>
          <p:nvPr userDrawn="1"/>
        </p:nvSpPr>
        <p:spPr>
          <a:xfrm>
            <a:off x="1041131" y="6250613"/>
            <a:ext cx="2639683" cy="6001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n-lt"/>
                <a:ea typeface="+mn-ea"/>
                <a:cs typeface="+mn-cs"/>
              </a:rPr>
              <a:t>安全教室指導用教材</a:t>
            </a:r>
            <a:endParaRPr kumimoji="1" lang="en-US" altLang="ja-JP"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mn-lt"/>
                <a:ea typeface="+mn-ea"/>
                <a:cs typeface="+mn-cs"/>
              </a:rPr>
              <a:t>ver.2.1_20220311</a:t>
            </a:r>
            <a:r>
              <a:rPr kumimoji="1" lang="ja-JP" altLang="en-US" sz="1200" b="0" i="0" u="none" strike="noStrike" kern="1200" cap="none" spc="0" normalizeH="0" baseline="0" noProof="0" dirty="0">
                <a:ln>
                  <a:noFill/>
                </a:ln>
                <a:solidFill>
                  <a:prstClr val="black"/>
                </a:solidFill>
                <a:effectLst/>
                <a:uLnTx/>
                <a:uFillTx/>
                <a:latin typeface="+mn-lt"/>
                <a:ea typeface="+mn-ea"/>
                <a:cs typeface="+mn-cs"/>
              </a:rPr>
              <a:t>　</a:t>
            </a:r>
            <a:endParaRPr kumimoji="1" lang="en-US" altLang="ja-JP"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900" dirty="0">
                <a:solidFill>
                  <a:prstClr val="black">
                    <a:tint val="75000"/>
                  </a:prstClr>
                </a:solidFill>
              </a:rPr>
              <a:t>©2022 IPA</a:t>
            </a:r>
          </a:p>
        </p:txBody>
      </p:sp>
    </p:spTree>
    <p:extLst>
      <p:ext uri="{BB962C8B-B14F-4D97-AF65-F5344CB8AC3E}">
        <p14:creationId xmlns:p14="http://schemas.microsoft.com/office/powerpoint/2010/main" val="359711035"/>
      </p:ext>
    </p:extLst>
  </p:cSld>
  <p:clrMap bg1="lt1" tx1="dk1" bg2="lt2" tx2="dk2" accent1="accent1" accent2="accent2" accent3="accent3" accent4="accent4" accent5="accent5" accent6="accent6" hlink="hlink" folHlink="folHlink"/>
  <p:sldLayoutIdLst>
    <p:sldLayoutId id="2147483971" r:id="rId1"/>
    <p:sldLayoutId id="2147483887" r:id="rId2"/>
    <p:sldLayoutId id="2147483888" r:id="rId3"/>
    <p:sldLayoutId id="2147483972" r:id="rId4"/>
    <p:sldLayoutId id="2147483891" r:id="rId5"/>
    <p:sldLayoutId id="2147483893" r:id="rId6"/>
    <p:sldLayoutId id="2147483894" r:id="rId7"/>
    <p:sldLayoutId id="2147483902" r:id="rId8"/>
    <p:sldLayoutId id="2147483969" r:id="rId9"/>
    <p:sldLayoutId id="2147483970" r:id="rId10"/>
    <p:sldLayoutId id="2147483973"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15.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2.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4.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4920404" y="145587"/>
            <a:ext cx="4342094" cy="369332"/>
          </a:xfrm>
          <a:prstGeom prst="rect">
            <a:avLst/>
          </a:prstGeom>
          <a:noFill/>
        </p:spPr>
        <p:txBody>
          <a:bodyPr wrap="square" rtlCol="0">
            <a:spAutoFit/>
          </a:bodyPr>
          <a:lstStyle/>
          <a:p>
            <a:r>
              <a:rPr lang="en-US" altLang="ja-JP" dirty="0"/>
              <a:t>【9】</a:t>
            </a:r>
            <a:r>
              <a:rPr lang="ja-JP" altLang="en-US" dirty="0"/>
              <a:t>知っておきたい情報セキュリティ</a:t>
            </a:r>
          </a:p>
        </p:txBody>
      </p:sp>
    </p:spTree>
    <p:extLst>
      <p:ext uri="{BB962C8B-B14F-4D97-AF65-F5344CB8AC3E}">
        <p14:creationId xmlns:p14="http://schemas.microsoft.com/office/powerpoint/2010/main" val="40087397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君</a:t>
            </a:r>
            <a:r>
              <a:rPr kumimoji="1" lang="ja-JP" altLang="en-US" dirty="0"/>
              <a:t>ならどうする？</a:t>
            </a:r>
          </a:p>
        </p:txBody>
      </p:sp>
      <p:sp>
        <p:nvSpPr>
          <p:cNvPr id="4" name="テキスト ボックス 3">
            <a:extLst>
              <a:ext uri="{FF2B5EF4-FFF2-40B4-BE49-F238E27FC236}">
                <a16:creationId xmlns:a16="http://schemas.microsoft.com/office/drawing/2014/main" id="{8DECDC90-F0FC-4436-B5D1-EA35AB53EBDC}"/>
              </a:ext>
            </a:extLst>
          </p:cNvPr>
          <p:cNvSpPr txBox="1"/>
          <p:nvPr/>
        </p:nvSpPr>
        <p:spPr>
          <a:xfrm>
            <a:off x="333892" y="1597729"/>
            <a:ext cx="8476216" cy="3662541"/>
          </a:xfrm>
          <a:prstGeom prst="rect">
            <a:avLst/>
          </a:prstGeom>
          <a:noFill/>
        </p:spPr>
        <p:txBody>
          <a:bodyPr wrap="square" rtlCol="0">
            <a:spAutoFit/>
          </a:bodyPr>
          <a:lstStyle/>
          <a:p>
            <a:endParaRPr lang="en-US" altLang="ja-JP" sz="1200" dirty="0">
              <a:solidFill>
                <a:prstClr val="black"/>
              </a:solidFill>
              <a:latin typeface="+mj-ea"/>
              <a:ea typeface="+mj-ea"/>
            </a:endParaRPr>
          </a:p>
          <a:p>
            <a:pPr marL="742950" indent="-742950">
              <a:buFont typeface="+mj-ea"/>
              <a:buAutoNum type="circleNumDbPlain"/>
            </a:pPr>
            <a:r>
              <a:rPr lang="ja-JP" altLang="en-US" sz="4400" dirty="0">
                <a:solidFill>
                  <a:prstClr val="black"/>
                </a:solidFill>
                <a:latin typeface="+mj-ea"/>
                <a:ea typeface="+mj-ea"/>
              </a:rPr>
              <a:t>今日中にお金をはらえ。</a:t>
            </a:r>
            <a:endParaRPr lang="en-US" altLang="ja-JP" sz="1600" dirty="0">
              <a:solidFill>
                <a:prstClr val="black"/>
              </a:solidFill>
              <a:latin typeface="+mj-ea"/>
              <a:ea typeface="+mj-ea"/>
            </a:endParaRPr>
          </a:p>
          <a:p>
            <a:pPr marL="742950" indent="-742950">
              <a:buFont typeface="+mj-ea"/>
              <a:buAutoNum type="circleNumDbPlain"/>
            </a:pPr>
            <a:r>
              <a:rPr lang="ja-JP" altLang="en-US" sz="4400" dirty="0">
                <a:solidFill>
                  <a:prstClr val="black"/>
                </a:solidFill>
                <a:latin typeface="+mj-ea"/>
                <a:ea typeface="+mj-ea"/>
              </a:rPr>
              <a:t>ゲームアカウントが消えます。</a:t>
            </a:r>
            <a:endParaRPr lang="en-US" altLang="ja-JP" sz="4400" dirty="0">
              <a:solidFill>
                <a:prstClr val="black"/>
              </a:solidFill>
              <a:latin typeface="+mj-ea"/>
              <a:ea typeface="+mj-ea"/>
            </a:endParaRPr>
          </a:p>
          <a:p>
            <a:pPr marL="742950" indent="-742950">
              <a:buFont typeface="+mj-ea"/>
              <a:buAutoNum type="circleNumDbPlain"/>
            </a:pPr>
            <a:r>
              <a:rPr lang="en-US" altLang="ja-JP" sz="4400" dirty="0">
                <a:solidFill>
                  <a:prstClr val="black"/>
                </a:solidFill>
                <a:latin typeface="+mj-ea"/>
                <a:ea typeface="+mj-ea"/>
              </a:rPr>
              <a:t>ID</a:t>
            </a:r>
            <a:r>
              <a:rPr lang="ja-JP" altLang="en-US" sz="4400" dirty="0">
                <a:solidFill>
                  <a:prstClr val="black"/>
                </a:solidFill>
                <a:latin typeface="+mj-ea"/>
                <a:ea typeface="+mj-ea"/>
              </a:rPr>
              <a:t>が使えません。</a:t>
            </a:r>
            <a:endParaRPr lang="en-US" altLang="ja-JP" sz="4400" dirty="0">
              <a:solidFill>
                <a:prstClr val="black"/>
              </a:solidFill>
              <a:latin typeface="+mj-ea"/>
              <a:ea typeface="+mj-ea"/>
            </a:endParaRPr>
          </a:p>
          <a:p>
            <a:pPr marL="742950" indent="-742950">
              <a:buFont typeface="+mj-ea"/>
              <a:buAutoNum type="circleNumDbPlain"/>
            </a:pPr>
            <a:r>
              <a:rPr lang="ja-JP" altLang="en-US" sz="4400" dirty="0">
                <a:solidFill>
                  <a:prstClr val="black"/>
                </a:solidFill>
                <a:latin typeface="+mj-ea"/>
                <a:ea typeface="+mj-ea"/>
              </a:rPr>
              <a:t>友だちにこのメールを</a:t>
            </a:r>
            <a:br>
              <a:rPr lang="en-US" altLang="ja-JP" sz="4400" dirty="0">
                <a:solidFill>
                  <a:prstClr val="black"/>
                </a:solidFill>
                <a:latin typeface="+mj-ea"/>
                <a:ea typeface="+mj-ea"/>
              </a:rPr>
            </a:br>
            <a:r>
              <a:rPr lang="ja-JP" altLang="en-US" sz="4400" dirty="0">
                <a:solidFill>
                  <a:prstClr val="black"/>
                </a:solidFill>
                <a:latin typeface="+mj-ea"/>
                <a:ea typeface="+mj-ea"/>
              </a:rPr>
              <a:t>送らないとのろわれます。</a:t>
            </a:r>
            <a:endParaRPr lang="en-US" altLang="ja-JP" sz="4400" dirty="0">
              <a:solidFill>
                <a:prstClr val="black"/>
              </a:solidFill>
              <a:latin typeface="+mj-ea"/>
              <a:ea typeface="+mj-ea"/>
            </a:endParaRPr>
          </a:p>
        </p:txBody>
      </p:sp>
    </p:spTree>
    <p:extLst>
      <p:ext uri="{BB962C8B-B14F-4D97-AF65-F5344CB8AC3E}">
        <p14:creationId xmlns:p14="http://schemas.microsoft.com/office/powerpoint/2010/main" val="2513515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動画の続きを見てみよう</a:t>
            </a:r>
            <a:endParaRPr kumimoji="1" lang="ja-JP" altLang="en-US" dirty="0"/>
          </a:p>
        </p:txBody>
      </p:sp>
      <p:pic>
        <p:nvPicPr>
          <p:cNvPr id="6" name="キミはどっち？ハイパーハリネズミ">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705151" y="1647644"/>
            <a:ext cx="7899502" cy="4347713"/>
          </a:xfrm>
          <a:prstGeom prst="rect">
            <a:avLst/>
          </a:prstGeom>
        </p:spPr>
      </p:pic>
      <p:sp>
        <p:nvSpPr>
          <p:cNvPr id="5" name="正方形/長方形 4">
            <a:extLst>
              <a:ext uri="{FF2B5EF4-FFF2-40B4-BE49-F238E27FC236}">
                <a16:creationId xmlns:a16="http://schemas.microsoft.com/office/drawing/2014/main" id="{E1925E28-5A14-455A-9C60-7126E3743B94}"/>
              </a:ext>
            </a:extLst>
          </p:cNvPr>
          <p:cNvSpPr/>
          <p:nvPr/>
        </p:nvSpPr>
        <p:spPr>
          <a:xfrm>
            <a:off x="3238500" y="6423368"/>
            <a:ext cx="6221663" cy="430887"/>
          </a:xfrm>
          <a:prstGeom prst="rect">
            <a:avLst/>
          </a:prstGeom>
        </p:spPr>
        <p:txBody>
          <a:bodyPr wrap="square">
            <a:spAutoFit/>
          </a:bodyPr>
          <a:lstStyle/>
          <a:p>
            <a:r>
              <a:rPr lang="en-US" altLang="ja-JP" sz="1100" dirty="0"/>
              <a:t>(</a:t>
            </a:r>
            <a:r>
              <a:rPr lang="ja-JP" altLang="en-US" sz="1100" dirty="0"/>
              <a:t>画像引用</a:t>
            </a:r>
            <a:r>
              <a:rPr lang="en-US" altLang="ja-JP" sz="1100" dirty="0"/>
              <a:t>)</a:t>
            </a:r>
            <a:r>
              <a:rPr lang="ja-JP" altLang="en-US" sz="1100" dirty="0"/>
              <a:t> </a:t>
            </a:r>
            <a:r>
              <a:rPr lang="en-US" altLang="ja-JP" sz="1100" dirty="0"/>
              <a:t>IPA</a:t>
            </a:r>
            <a:r>
              <a:rPr lang="ja-JP" altLang="en-US" sz="1100" dirty="0"/>
              <a:t>「キミはどっち？</a:t>
            </a:r>
            <a:r>
              <a:rPr lang="en-US" altLang="ja-JP" sz="1100" dirty="0"/>
              <a:t>~</a:t>
            </a:r>
            <a:r>
              <a:rPr lang="ja-JP" altLang="en-US" sz="1100" dirty="0"/>
              <a:t>パソコン・ケータイ・スマートフォンの正しい使い方～」</a:t>
            </a:r>
          </a:p>
          <a:p>
            <a:r>
              <a:rPr lang="ja-JP" altLang="en-US" sz="1100" dirty="0"/>
              <a:t>　　　　　</a:t>
            </a:r>
            <a:r>
              <a:rPr lang="en-US" altLang="ja-JP" sz="1100" dirty="0"/>
              <a:t>https://www.youtube.com/watch?v=k2VT6x4wBSk</a:t>
            </a:r>
          </a:p>
        </p:txBody>
      </p:sp>
    </p:spTree>
    <p:extLst>
      <p:ext uri="{BB962C8B-B14F-4D97-AF65-F5344CB8AC3E}">
        <p14:creationId xmlns:p14="http://schemas.microsoft.com/office/powerpoint/2010/main" val="3555922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637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sz="half" idx="1"/>
          </p:nvPr>
        </p:nvSpPr>
        <p:spPr>
          <a:xfrm>
            <a:off x="0" y="1580980"/>
            <a:ext cx="8425227" cy="4351338"/>
          </a:xfrm>
        </p:spPr>
        <p:txBody>
          <a:bodyPr>
            <a:noAutofit/>
          </a:bodyPr>
          <a:lstStyle/>
          <a:p>
            <a:pPr marL="0" indent="0">
              <a:buNone/>
            </a:pPr>
            <a:r>
              <a:rPr kumimoji="1" lang="ja-JP" altLang="en-US" dirty="0">
                <a:latin typeface="+mj-ea"/>
                <a:ea typeface="+mj-ea"/>
              </a:rPr>
              <a:t>・むりょう なの</a:t>
            </a:r>
            <a:r>
              <a:rPr lang="ja-JP" altLang="en-US" dirty="0">
                <a:latin typeface="+mj-ea"/>
                <a:ea typeface="+mj-ea"/>
              </a:rPr>
              <a:t>に お金を はらえ？？</a:t>
            </a:r>
            <a:endParaRPr lang="en-US" altLang="ja-JP" dirty="0">
              <a:latin typeface="+mj-ea"/>
              <a:ea typeface="+mj-ea"/>
            </a:endParaRPr>
          </a:p>
          <a:p>
            <a:pPr marL="0" indent="0">
              <a:buNone/>
            </a:pPr>
            <a:r>
              <a:rPr lang="ja-JP" altLang="en-US" dirty="0">
                <a:latin typeface="+mj-ea"/>
                <a:ea typeface="+mj-ea"/>
              </a:rPr>
              <a:t>・パソコンの動きが悪くなった。</a:t>
            </a:r>
          </a:p>
          <a:p>
            <a:pPr marL="0" indent="0">
              <a:buNone/>
            </a:pPr>
            <a:r>
              <a:rPr kumimoji="1" lang="ja-JP" altLang="en-US" dirty="0">
                <a:latin typeface="+mj-ea"/>
                <a:ea typeface="+mj-ea"/>
              </a:rPr>
              <a:t>・ウイルスに</a:t>
            </a:r>
            <a:r>
              <a:rPr lang="ja-JP" altLang="en-US" dirty="0">
                <a:latin typeface="+mj-ea"/>
                <a:ea typeface="+mj-ea"/>
              </a:rPr>
              <a:t>感</a:t>
            </a:r>
            <a:r>
              <a:rPr kumimoji="1" lang="ja-JP" altLang="en-US" dirty="0">
                <a:latin typeface="+mj-ea"/>
                <a:ea typeface="+mj-ea"/>
              </a:rPr>
              <a:t>せんした。</a:t>
            </a:r>
            <a:endParaRPr kumimoji="1" lang="en-US" altLang="ja-JP" dirty="0">
              <a:latin typeface="+mj-ea"/>
              <a:ea typeface="+mj-ea"/>
            </a:endParaRPr>
          </a:p>
          <a:p>
            <a:pPr marL="0" indent="0">
              <a:buNone/>
            </a:pPr>
            <a:r>
              <a:rPr lang="ja-JP" altLang="en-US" dirty="0">
                <a:latin typeface="+mj-ea"/>
                <a:ea typeface="+mj-ea"/>
              </a:rPr>
              <a:t>・パソコンやスマホの中のじょうほう</a:t>
            </a:r>
            <a:endParaRPr lang="en-US" altLang="ja-JP" dirty="0">
              <a:latin typeface="+mj-ea"/>
              <a:ea typeface="+mj-ea"/>
            </a:endParaRPr>
          </a:p>
          <a:p>
            <a:pPr marL="0" indent="0">
              <a:buNone/>
            </a:pPr>
            <a:r>
              <a:rPr lang="ja-JP" altLang="en-US" dirty="0">
                <a:latin typeface="+mj-ea"/>
                <a:ea typeface="+mj-ea"/>
              </a:rPr>
              <a:t>　が取られた。</a:t>
            </a:r>
            <a:endParaRPr lang="en-US" altLang="ja-JP" dirty="0">
              <a:latin typeface="+mj-ea"/>
              <a:ea typeface="+mj-ea"/>
            </a:endParaRPr>
          </a:p>
          <a:p>
            <a:pPr marL="0" indent="0">
              <a:buNone/>
            </a:pPr>
            <a:r>
              <a:rPr kumimoji="1" lang="ja-JP" altLang="en-US" dirty="0">
                <a:latin typeface="+mj-ea"/>
                <a:ea typeface="+mj-ea"/>
              </a:rPr>
              <a:t>・れんらく先が分かる人もメールなど</a:t>
            </a:r>
            <a:endParaRPr kumimoji="1" lang="en-US" altLang="ja-JP" dirty="0">
              <a:latin typeface="+mj-ea"/>
              <a:ea typeface="+mj-ea"/>
            </a:endParaRPr>
          </a:p>
          <a:p>
            <a:pPr marL="0" indent="0">
              <a:buNone/>
            </a:pPr>
            <a:r>
              <a:rPr lang="ja-JP" altLang="en-US" dirty="0">
                <a:latin typeface="+mj-ea"/>
                <a:ea typeface="+mj-ea"/>
              </a:rPr>
              <a:t>　</a:t>
            </a:r>
            <a:r>
              <a:rPr kumimoji="1" lang="ja-JP" altLang="en-US" dirty="0">
                <a:latin typeface="+mj-ea"/>
                <a:ea typeface="+mj-ea"/>
              </a:rPr>
              <a:t>でウイルスに</a:t>
            </a:r>
            <a:r>
              <a:rPr lang="ja-JP" altLang="en-US" dirty="0">
                <a:latin typeface="+mj-ea"/>
                <a:ea typeface="+mj-ea"/>
              </a:rPr>
              <a:t>感</a:t>
            </a:r>
            <a:r>
              <a:rPr kumimoji="1" lang="ja-JP" altLang="en-US" dirty="0">
                <a:latin typeface="+mj-ea"/>
                <a:ea typeface="+mj-ea"/>
              </a:rPr>
              <a:t>せんした。</a:t>
            </a:r>
          </a:p>
        </p:txBody>
      </p:sp>
      <p:sp>
        <p:nvSpPr>
          <p:cNvPr id="2" name="タイトル 1"/>
          <p:cNvSpPr>
            <a:spLocks noGrp="1"/>
          </p:cNvSpPr>
          <p:nvPr>
            <p:ph type="title"/>
          </p:nvPr>
        </p:nvSpPr>
        <p:spPr/>
        <p:txBody>
          <a:bodyPr/>
          <a:lstStyle/>
          <a:p>
            <a:r>
              <a:rPr kumimoji="1" lang="ja-JP" altLang="en-US" dirty="0"/>
              <a:t>ダウンロードすると？</a:t>
            </a:r>
          </a:p>
        </p:txBody>
      </p:sp>
      <p:pic>
        <p:nvPicPr>
          <p:cNvPr id="4" name="図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86562" y="5371348"/>
            <a:ext cx="2959030" cy="1121941"/>
          </a:xfrm>
          <a:prstGeom prst="rect">
            <a:avLst/>
          </a:prstGeom>
        </p:spPr>
      </p:pic>
    </p:spTree>
    <p:extLst>
      <p:ext uri="{BB962C8B-B14F-4D97-AF65-F5344CB8AC3E}">
        <p14:creationId xmlns:p14="http://schemas.microsoft.com/office/powerpoint/2010/main" val="2531033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コンテンツ プレースホルダー 4"/>
          <p:cNvSpPr>
            <a:spLocks noGrp="1"/>
          </p:cNvSpPr>
          <p:nvPr>
            <p:ph sz="half" idx="1"/>
          </p:nvPr>
        </p:nvSpPr>
        <p:spPr>
          <a:xfrm>
            <a:off x="612607" y="1841667"/>
            <a:ext cx="7886701" cy="4351338"/>
          </a:xfrm>
        </p:spPr>
        <p:txBody>
          <a:bodyPr/>
          <a:lstStyle/>
          <a:p>
            <a:pPr marL="0" indent="0">
              <a:buNone/>
            </a:pPr>
            <a:endParaRPr lang="en-US" altLang="ja-JP" dirty="0">
              <a:latin typeface="+mj-ea"/>
              <a:ea typeface="+mj-ea"/>
            </a:endParaRPr>
          </a:p>
          <a:p>
            <a:pPr marL="0" indent="0">
              <a:buNone/>
            </a:pPr>
            <a:r>
              <a:rPr lang="ja-JP" altLang="en-US" sz="4000" dirty="0">
                <a:latin typeface="+mj-ea"/>
                <a:ea typeface="+mj-ea"/>
              </a:rPr>
              <a:t>いつもとかわらないけど、</a:t>
            </a:r>
            <a:endParaRPr lang="en-US" altLang="ja-JP" sz="4000" dirty="0">
              <a:latin typeface="+mj-ea"/>
              <a:ea typeface="+mj-ea"/>
            </a:endParaRPr>
          </a:p>
          <a:p>
            <a:pPr marL="0" indent="0">
              <a:buNone/>
            </a:pPr>
            <a:r>
              <a:rPr lang="ja-JP" altLang="en-US" sz="4000" dirty="0">
                <a:latin typeface="+mj-ea"/>
                <a:ea typeface="+mj-ea"/>
              </a:rPr>
              <a:t>実は情報</a:t>
            </a:r>
            <a:r>
              <a:rPr lang="ja-JP" altLang="en-US" sz="2800" dirty="0">
                <a:latin typeface="+mj-ea"/>
                <a:ea typeface="+mj-ea"/>
              </a:rPr>
              <a:t>（じょうほう）</a:t>
            </a:r>
            <a:r>
              <a:rPr lang="ja-JP" altLang="en-US" sz="4000" dirty="0">
                <a:latin typeface="+mj-ea"/>
                <a:ea typeface="+mj-ea"/>
              </a:rPr>
              <a:t>が</a:t>
            </a:r>
            <a:endParaRPr lang="en-US" altLang="ja-JP" sz="4000" dirty="0">
              <a:latin typeface="+mj-ea"/>
              <a:ea typeface="+mj-ea"/>
            </a:endParaRPr>
          </a:p>
          <a:p>
            <a:pPr marL="0" indent="0">
              <a:buNone/>
            </a:pPr>
            <a:r>
              <a:rPr lang="ja-JP" altLang="en-US" sz="4000" dirty="0">
                <a:latin typeface="+mj-ea"/>
                <a:ea typeface="+mj-ea"/>
              </a:rPr>
              <a:t>取られてしまっている。</a:t>
            </a:r>
            <a:endParaRPr lang="en-US" altLang="ja-JP" sz="4000" dirty="0">
              <a:latin typeface="+mj-ea"/>
              <a:ea typeface="+mj-ea"/>
            </a:endParaRPr>
          </a:p>
          <a:p>
            <a:pPr marL="0" indent="0">
              <a:buNone/>
            </a:pPr>
            <a:endParaRPr lang="en-US" altLang="ja-JP" dirty="0">
              <a:latin typeface="+mj-ea"/>
              <a:ea typeface="+mj-ea"/>
            </a:endParaRPr>
          </a:p>
        </p:txBody>
      </p:sp>
      <p:sp>
        <p:nvSpPr>
          <p:cNvPr id="4" name="タイトル 3"/>
          <p:cNvSpPr>
            <a:spLocks noGrp="1"/>
          </p:cNvSpPr>
          <p:nvPr>
            <p:ph type="title"/>
          </p:nvPr>
        </p:nvSpPr>
        <p:spPr>
          <a:xfrm>
            <a:off x="199110" y="498493"/>
            <a:ext cx="7958418" cy="784598"/>
          </a:xfrm>
        </p:spPr>
        <p:txBody>
          <a:bodyPr/>
          <a:lstStyle/>
          <a:p>
            <a:r>
              <a:rPr kumimoji="1" lang="ja-JP" altLang="en-US" dirty="0"/>
              <a:t>さ</a:t>
            </a:r>
            <a:r>
              <a:rPr kumimoji="1" lang="ja-JP" altLang="en-US" dirty="0" err="1"/>
              <a:t>いきんの</a:t>
            </a:r>
            <a:r>
              <a:rPr kumimoji="1" lang="ja-JP" altLang="en-US" dirty="0"/>
              <a:t>ウイルス感せん</a:t>
            </a:r>
          </a:p>
        </p:txBody>
      </p:sp>
      <p:pic>
        <p:nvPicPr>
          <p:cNvPr id="6" name="図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97821" y="4536142"/>
            <a:ext cx="4844831" cy="1836958"/>
          </a:xfrm>
          <a:prstGeom prst="rect">
            <a:avLst/>
          </a:prstGeom>
        </p:spPr>
      </p:pic>
    </p:spTree>
    <p:extLst>
      <p:ext uri="{BB962C8B-B14F-4D97-AF65-F5344CB8AC3E}">
        <p14:creationId xmlns:p14="http://schemas.microsoft.com/office/powerpoint/2010/main" val="12549572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3"/>
          <a:stretch>
            <a:fillRect/>
          </a:stretch>
        </p:blipFill>
        <p:spPr>
          <a:xfrm>
            <a:off x="650701" y="2491344"/>
            <a:ext cx="8017626" cy="3759827"/>
          </a:xfrm>
          <a:prstGeom prst="rect">
            <a:avLst/>
          </a:prstGeom>
        </p:spPr>
      </p:pic>
      <p:sp>
        <p:nvSpPr>
          <p:cNvPr id="5" name="タイトル 4"/>
          <p:cNvSpPr>
            <a:spLocks noGrp="1"/>
          </p:cNvSpPr>
          <p:nvPr>
            <p:ph type="title"/>
          </p:nvPr>
        </p:nvSpPr>
        <p:spPr/>
        <p:txBody>
          <a:bodyPr/>
          <a:lstStyle/>
          <a:p>
            <a:r>
              <a:rPr lang="ja-JP" altLang="en-US" dirty="0"/>
              <a:t>自分を守る意識（いしき）</a:t>
            </a:r>
            <a:endParaRPr kumimoji="1" lang="ja-JP" altLang="en-US" dirty="0"/>
          </a:p>
        </p:txBody>
      </p:sp>
      <p:sp>
        <p:nvSpPr>
          <p:cNvPr id="8" name="円形吹き出し 7"/>
          <p:cNvSpPr/>
          <p:nvPr/>
        </p:nvSpPr>
        <p:spPr>
          <a:xfrm rot="21276014">
            <a:off x="277229" y="1470047"/>
            <a:ext cx="4300048" cy="1388182"/>
          </a:xfrm>
          <a:prstGeom prst="wedgeEllipseCallout">
            <a:avLst>
              <a:gd name="adj1" fmla="val 16752"/>
              <a:gd name="adj2" fmla="val 91350"/>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dirty="0">
                <a:solidFill>
                  <a:prstClr val="black"/>
                </a:solidFill>
                <a:latin typeface="+mj-ea"/>
                <a:ea typeface="+mj-ea"/>
              </a:rPr>
              <a:t>おうちの人に相談</a:t>
            </a:r>
            <a:endParaRPr lang="en-US" altLang="ja-JP" sz="3600" dirty="0">
              <a:solidFill>
                <a:prstClr val="black"/>
              </a:solidFill>
              <a:latin typeface="+mj-ea"/>
              <a:ea typeface="+mj-ea"/>
            </a:endParaRPr>
          </a:p>
        </p:txBody>
      </p:sp>
      <p:sp>
        <p:nvSpPr>
          <p:cNvPr id="9" name="円形吹き出し 8"/>
          <p:cNvSpPr/>
          <p:nvPr/>
        </p:nvSpPr>
        <p:spPr>
          <a:xfrm rot="439493">
            <a:off x="4848104" y="1515649"/>
            <a:ext cx="4108777" cy="1414130"/>
          </a:xfrm>
          <a:prstGeom prst="wedgeEllipseCallout">
            <a:avLst>
              <a:gd name="adj1" fmla="val -10338"/>
              <a:gd name="adj2" fmla="val 76834"/>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dirty="0">
                <a:solidFill>
                  <a:prstClr val="black"/>
                </a:solidFill>
                <a:latin typeface="+mj-ea"/>
                <a:ea typeface="+mj-ea"/>
              </a:rPr>
              <a:t>一人できめない</a:t>
            </a:r>
          </a:p>
        </p:txBody>
      </p:sp>
      <p:sp>
        <p:nvSpPr>
          <p:cNvPr id="7" name="正方形/長方形 6">
            <a:extLst>
              <a:ext uri="{FF2B5EF4-FFF2-40B4-BE49-F238E27FC236}">
                <a16:creationId xmlns:a16="http://schemas.microsoft.com/office/drawing/2014/main" id="{A0B907D4-EC51-4264-BA5F-0BC76B021E41}"/>
              </a:ext>
            </a:extLst>
          </p:cNvPr>
          <p:cNvSpPr/>
          <p:nvPr/>
        </p:nvSpPr>
        <p:spPr>
          <a:xfrm>
            <a:off x="3238500" y="6423368"/>
            <a:ext cx="6221663" cy="430887"/>
          </a:xfrm>
          <a:prstGeom prst="rect">
            <a:avLst/>
          </a:prstGeom>
        </p:spPr>
        <p:txBody>
          <a:bodyPr wrap="square">
            <a:spAutoFit/>
          </a:bodyPr>
          <a:lstStyle/>
          <a:p>
            <a:r>
              <a:rPr lang="en-US" altLang="ja-JP" sz="1100" dirty="0"/>
              <a:t>(</a:t>
            </a:r>
            <a:r>
              <a:rPr lang="ja-JP" altLang="en-US" sz="1100" dirty="0"/>
              <a:t>画像引用</a:t>
            </a:r>
            <a:r>
              <a:rPr lang="en-US" altLang="ja-JP" sz="1100" dirty="0"/>
              <a:t>)</a:t>
            </a:r>
            <a:r>
              <a:rPr lang="ja-JP" altLang="en-US" sz="1100" dirty="0"/>
              <a:t> </a:t>
            </a:r>
            <a:r>
              <a:rPr lang="en-US" altLang="ja-JP" sz="1100" dirty="0"/>
              <a:t>IPA</a:t>
            </a:r>
            <a:r>
              <a:rPr lang="ja-JP" altLang="en-US" sz="1100" dirty="0"/>
              <a:t>「キミはどっち？</a:t>
            </a:r>
            <a:r>
              <a:rPr lang="en-US" altLang="ja-JP" sz="1100" dirty="0"/>
              <a:t>~</a:t>
            </a:r>
            <a:r>
              <a:rPr lang="ja-JP" altLang="en-US" sz="1100" dirty="0"/>
              <a:t>パソコン・ケータイ・スマートフォンの正しい使い方～」</a:t>
            </a:r>
          </a:p>
          <a:p>
            <a:r>
              <a:rPr lang="ja-JP" altLang="en-US" sz="1100" dirty="0"/>
              <a:t>　　　　　</a:t>
            </a:r>
            <a:r>
              <a:rPr lang="en-US" altLang="ja-JP" sz="1100" dirty="0"/>
              <a:t>https://www.youtube.com/watch?v=k2VT6x4wBSk</a:t>
            </a:r>
          </a:p>
        </p:txBody>
      </p:sp>
    </p:spTree>
    <p:extLst>
      <p:ext uri="{BB962C8B-B14F-4D97-AF65-F5344CB8AC3E}">
        <p14:creationId xmlns:p14="http://schemas.microsoft.com/office/powerpoint/2010/main" val="15879296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対さくを知ろう</a:t>
            </a:r>
            <a:endParaRPr kumimoji="1" lang="ja-JP" altLang="en-US" dirty="0"/>
          </a:p>
        </p:txBody>
      </p:sp>
      <p:pic>
        <p:nvPicPr>
          <p:cNvPr id="4" name="図 3"/>
          <p:cNvPicPr>
            <a:picLocks noChangeAspect="1"/>
          </p:cNvPicPr>
          <p:nvPr/>
        </p:nvPicPr>
        <p:blipFill>
          <a:blip r:embed="rId3"/>
          <a:stretch>
            <a:fillRect/>
          </a:stretch>
        </p:blipFill>
        <p:spPr>
          <a:xfrm>
            <a:off x="436879" y="2240269"/>
            <a:ext cx="8454044" cy="3885894"/>
          </a:xfrm>
          <a:prstGeom prst="rect">
            <a:avLst/>
          </a:prstGeom>
        </p:spPr>
      </p:pic>
      <p:sp>
        <p:nvSpPr>
          <p:cNvPr id="7" name="コンテンツ プレースホルダー 5"/>
          <p:cNvSpPr txBox="1">
            <a:spLocks/>
          </p:cNvSpPr>
          <p:nvPr/>
        </p:nvSpPr>
        <p:spPr>
          <a:xfrm>
            <a:off x="4572001" y="1441892"/>
            <a:ext cx="4318922" cy="1600200"/>
          </a:xfrm>
          <a:prstGeom prst="wedgeEllipseCallout">
            <a:avLst>
              <a:gd name="adj1" fmla="val -32869"/>
              <a:gd name="adj2" fmla="val 67973"/>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kumimoji="1" sz="3200" kern="1200">
                <a:solidFill>
                  <a:schemeClr val="lt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lt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lt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lt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lt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lt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lt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lt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lt1"/>
                </a:solidFill>
                <a:latin typeface="+mn-lt"/>
                <a:ea typeface="+mn-ea"/>
                <a:cs typeface="+mn-cs"/>
              </a:defRPr>
            </a:lvl9pPr>
          </a:lstStyle>
          <a:p>
            <a:pPr marL="0" indent="0">
              <a:buFont typeface="Arial" pitchFamily="34" charset="0"/>
              <a:buNone/>
            </a:pPr>
            <a:r>
              <a:rPr lang="ja-JP" altLang="en-US" sz="3600" dirty="0">
                <a:solidFill>
                  <a:prstClr val="black"/>
                </a:solidFill>
                <a:latin typeface="+mj-ea"/>
                <a:ea typeface="+mj-ea"/>
              </a:rPr>
              <a:t>ペアレンタル</a:t>
            </a:r>
            <a:endParaRPr lang="en-US" altLang="ja-JP" sz="3600" dirty="0">
              <a:solidFill>
                <a:prstClr val="black"/>
              </a:solidFill>
              <a:latin typeface="+mj-ea"/>
              <a:ea typeface="+mj-ea"/>
            </a:endParaRPr>
          </a:p>
          <a:p>
            <a:pPr marL="0" indent="0">
              <a:buFont typeface="Arial" pitchFamily="34" charset="0"/>
              <a:buNone/>
            </a:pPr>
            <a:r>
              <a:rPr lang="ja-JP" altLang="en-US" sz="3600" dirty="0">
                <a:solidFill>
                  <a:prstClr val="black"/>
                </a:solidFill>
                <a:latin typeface="+mj-ea"/>
                <a:ea typeface="+mj-ea"/>
              </a:rPr>
              <a:t>コンロール</a:t>
            </a:r>
            <a:endParaRPr lang="en-US" altLang="ja-JP" sz="3600" dirty="0">
              <a:solidFill>
                <a:prstClr val="black"/>
              </a:solidFill>
              <a:latin typeface="+mj-ea"/>
              <a:ea typeface="+mj-ea"/>
            </a:endParaRPr>
          </a:p>
        </p:txBody>
      </p:sp>
      <p:sp>
        <p:nvSpPr>
          <p:cNvPr id="8" name="コンテンツ プレースホルダー 5"/>
          <p:cNvSpPr txBox="1">
            <a:spLocks/>
          </p:cNvSpPr>
          <p:nvPr/>
        </p:nvSpPr>
        <p:spPr>
          <a:xfrm>
            <a:off x="253077" y="4397270"/>
            <a:ext cx="4865187" cy="1600200"/>
          </a:xfrm>
          <a:prstGeom prst="wedgeEllipseCallout">
            <a:avLst>
              <a:gd name="adj1" fmla="val 29242"/>
              <a:gd name="adj2" fmla="val -77332"/>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fontScale="92500"/>
          </a:bodyPr>
          <a:lstStyle>
            <a:lvl1pPr marL="342900" indent="-342900" algn="l" defTabSz="914400" rtl="0" eaLnBrk="1" latinLnBrk="0" hangingPunct="1">
              <a:spcBef>
                <a:spcPct val="20000"/>
              </a:spcBef>
              <a:buFont typeface="Arial" pitchFamily="34" charset="0"/>
              <a:buChar char="•"/>
              <a:defRPr kumimoji="1" sz="3200" kern="1200">
                <a:solidFill>
                  <a:schemeClr val="lt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lt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lt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lt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lt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lt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lt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lt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lt1"/>
                </a:solidFill>
                <a:latin typeface="+mn-lt"/>
                <a:ea typeface="+mn-ea"/>
                <a:cs typeface="+mn-cs"/>
              </a:defRPr>
            </a:lvl9pPr>
          </a:lstStyle>
          <a:p>
            <a:pPr marL="0" indent="0" algn="ctr">
              <a:buFont typeface="Arial" pitchFamily="34" charset="0"/>
              <a:buNone/>
            </a:pPr>
            <a:r>
              <a:rPr lang="ja-JP" altLang="en-US" sz="3900" dirty="0">
                <a:solidFill>
                  <a:prstClr val="black"/>
                </a:solidFill>
                <a:latin typeface="+mj-ea"/>
                <a:ea typeface="+mj-ea"/>
              </a:rPr>
              <a:t>フィルタリング</a:t>
            </a:r>
            <a:endParaRPr lang="en-US" altLang="ja-JP" sz="2400" dirty="0">
              <a:solidFill>
                <a:prstClr val="black"/>
              </a:solidFill>
              <a:latin typeface="+mj-ea"/>
              <a:ea typeface="+mj-ea"/>
            </a:endParaRPr>
          </a:p>
        </p:txBody>
      </p:sp>
      <p:sp>
        <p:nvSpPr>
          <p:cNvPr id="9" name="コンテンツ プレースホルダー 5"/>
          <p:cNvSpPr txBox="1">
            <a:spLocks/>
          </p:cNvSpPr>
          <p:nvPr/>
        </p:nvSpPr>
        <p:spPr>
          <a:xfrm>
            <a:off x="5302066" y="4397270"/>
            <a:ext cx="3588857" cy="1600200"/>
          </a:xfrm>
          <a:prstGeom prst="wedgeEllipseCallout">
            <a:avLst>
              <a:gd name="adj1" fmla="val -50417"/>
              <a:gd name="adj2" fmla="val -8111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lnSpcReduction="10000"/>
          </a:bodyPr>
          <a:lstStyle>
            <a:lvl1pPr marL="342900" indent="-342900" algn="l" defTabSz="914400" rtl="0" eaLnBrk="1" latinLnBrk="0" hangingPunct="1">
              <a:spcBef>
                <a:spcPct val="20000"/>
              </a:spcBef>
              <a:buFont typeface="Arial" pitchFamily="34" charset="0"/>
              <a:buChar char="•"/>
              <a:defRPr kumimoji="1" sz="3200" kern="1200">
                <a:solidFill>
                  <a:schemeClr val="lt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lt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lt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lt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lt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lt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lt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lt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lt1"/>
                </a:solidFill>
                <a:latin typeface="+mn-lt"/>
                <a:ea typeface="+mn-ea"/>
                <a:cs typeface="+mn-cs"/>
              </a:defRPr>
            </a:lvl9pPr>
          </a:lstStyle>
          <a:p>
            <a:pPr marL="0" indent="0" algn="ctr">
              <a:buFont typeface="Arial" pitchFamily="34" charset="0"/>
              <a:buNone/>
            </a:pPr>
            <a:r>
              <a:rPr lang="ja-JP" altLang="en-US" sz="3600" dirty="0">
                <a:solidFill>
                  <a:prstClr val="black"/>
                </a:solidFill>
                <a:latin typeface="+mj-ea"/>
                <a:ea typeface="+mj-ea"/>
              </a:rPr>
              <a:t>みんなの</a:t>
            </a:r>
            <a:br>
              <a:rPr lang="en-US" altLang="ja-JP" sz="3600" dirty="0">
                <a:solidFill>
                  <a:prstClr val="black"/>
                </a:solidFill>
                <a:latin typeface="+mj-ea"/>
                <a:ea typeface="+mj-ea"/>
              </a:rPr>
            </a:br>
            <a:r>
              <a:rPr lang="ja-JP" altLang="en-US" sz="3600" dirty="0">
                <a:solidFill>
                  <a:prstClr val="black"/>
                </a:solidFill>
                <a:latin typeface="+mj-ea"/>
                <a:ea typeface="+mj-ea"/>
              </a:rPr>
              <a:t>知しき</a:t>
            </a:r>
            <a:endParaRPr lang="en-US" altLang="ja-JP" sz="3600" dirty="0">
              <a:solidFill>
                <a:prstClr val="black"/>
              </a:solidFill>
              <a:latin typeface="+mj-ea"/>
              <a:ea typeface="+mj-ea"/>
            </a:endParaRPr>
          </a:p>
        </p:txBody>
      </p:sp>
      <p:sp>
        <p:nvSpPr>
          <p:cNvPr id="6" name="コンテンツ プレースホルダー 5"/>
          <p:cNvSpPr>
            <a:spLocks noGrp="1"/>
          </p:cNvSpPr>
          <p:nvPr>
            <p:ph sz="half" idx="1"/>
          </p:nvPr>
        </p:nvSpPr>
        <p:spPr>
          <a:xfrm>
            <a:off x="142631" y="1318419"/>
            <a:ext cx="4168113" cy="1843700"/>
          </a:xfrm>
          <a:prstGeom prst="wedgeEllipseCallout">
            <a:avLst>
              <a:gd name="adj1" fmla="val 32104"/>
              <a:gd name="adj2" fmla="val 67020"/>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indent="0" algn="ctr">
              <a:buNone/>
            </a:pPr>
            <a:r>
              <a:rPr lang="ja-JP" altLang="en-US" dirty="0">
                <a:solidFill>
                  <a:prstClr val="black"/>
                </a:solidFill>
                <a:latin typeface="+mj-ea"/>
                <a:ea typeface="+mj-ea"/>
              </a:rPr>
              <a:t>ウイルス</a:t>
            </a:r>
            <a:br>
              <a:rPr lang="en-US" altLang="ja-JP" dirty="0">
                <a:solidFill>
                  <a:prstClr val="black"/>
                </a:solidFill>
                <a:latin typeface="+mj-ea"/>
                <a:ea typeface="+mj-ea"/>
              </a:rPr>
            </a:br>
            <a:r>
              <a:rPr lang="ja-JP" altLang="en-US" dirty="0">
                <a:solidFill>
                  <a:prstClr val="black"/>
                </a:solidFill>
                <a:latin typeface="+mj-ea"/>
                <a:ea typeface="+mj-ea"/>
              </a:rPr>
              <a:t>対さくソフト</a:t>
            </a:r>
            <a:endParaRPr lang="en-US" altLang="ja-JP" dirty="0">
              <a:solidFill>
                <a:prstClr val="black"/>
              </a:solidFill>
              <a:latin typeface="+mj-ea"/>
              <a:ea typeface="+mj-ea"/>
            </a:endParaRPr>
          </a:p>
        </p:txBody>
      </p:sp>
      <p:sp>
        <p:nvSpPr>
          <p:cNvPr id="12" name="正方形/長方形 11">
            <a:extLst>
              <a:ext uri="{FF2B5EF4-FFF2-40B4-BE49-F238E27FC236}">
                <a16:creationId xmlns:a16="http://schemas.microsoft.com/office/drawing/2014/main" id="{E78672E8-9E3A-4719-8EB5-ECB30F522613}"/>
              </a:ext>
            </a:extLst>
          </p:cNvPr>
          <p:cNvSpPr/>
          <p:nvPr/>
        </p:nvSpPr>
        <p:spPr>
          <a:xfrm>
            <a:off x="3238500" y="6423368"/>
            <a:ext cx="6221663" cy="430887"/>
          </a:xfrm>
          <a:prstGeom prst="rect">
            <a:avLst/>
          </a:prstGeom>
        </p:spPr>
        <p:txBody>
          <a:bodyPr wrap="square">
            <a:spAutoFit/>
          </a:bodyPr>
          <a:lstStyle/>
          <a:p>
            <a:r>
              <a:rPr lang="en-US" altLang="ja-JP" sz="1100" dirty="0"/>
              <a:t>(</a:t>
            </a:r>
            <a:r>
              <a:rPr lang="ja-JP" altLang="en-US" sz="1100" dirty="0"/>
              <a:t>画像引用</a:t>
            </a:r>
            <a:r>
              <a:rPr lang="en-US" altLang="ja-JP" sz="1100" dirty="0"/>
              <a:t>)</a:t>
            </a:r>
            <a:r>
              <a:rPr lang="ja-JP" altLang="en-US" sz="1100" dirty="0"/>
              <a:t> </a:t>
            </a:r>
            <a:r>
              <a:rPr lang="en-US" altLang="ja-JP" sz="1100" dirty="0"/>
              <a:t>IPA</a:t>
            </a:r>
            <a:r>
              <a:rPr lang="ja-JP" altLang="en-US" sz="1100" dirty="0"/>
              <a:t>「キミはどっち？</a:t>
            </a:r>
            <a:r>
              <a:rPr lang="en-US" altLang="ja-JP" sz="1100" dirty="0"/>
              <a:t>~</a:t>
            </a:r>
            <a:r>
              <a:rPr lang="ja-JP" altLang="en-US" sz="1100" dirty="0"/>
              <a:t>パソコン・ケータイ・スマートフォンの正しい使い方～」</a:t>
            </a:r>
          </a:p>
          <a:p>
            <a:r>
              <a:rPr lang="ja-JP" altLang="en-US" sz="1100" dirty="0"/>
              <a:t>　　　　　</a:t>
            </a:r>
            <a:r>
              <a:rPr lang="en-US" altLang="ja-JP" sz="1100" dirty="0"/>
              <a:t>https://www.youtube.com/watch?v=k2VT6x4wBSk</a:t>
            </a:r>
          </a:p>
        </p:txBody>
      </p:sp>
    </p:spTree>
    <p:extLst>
      <p:ext uri="{BB962C8B-B14F-4D97-AF65-F5344CB8AC3E}">
        <p14:creationId xmlns:p14="http://schemas.microsoft.com/office/powerpoint/2010/main" val="6831396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3">
            <a:extLst>
              <a:ext uri="{FF2B5EF4-FFF2-40B4-BE49-F238E27FC236}">
                <a16:creationId xmlns:a16="http://schemas.microsoft.com/office/drawing/2014/main" id="{1555EF63-52D9-4670-A2F7-7C6F744482BC}"/>
              </a:ext>
            </a:extLst>
          </p:cNvPr>
          <p:cNvSpPr txBox="1">
            <a:spLocks/>
          </p:cNvSpPr>
          <p:nvPr/>
        </p:nvSpPr>
        <p:spPr>
          <a:xfrm>
            <a:off x="134171" y="2508604"/>
            <a:ext cx="9219045" cy="1773179"/>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5400" b="1" dirty="0">
                <a:latin typeface="+mn-ea"/>
                <a:ea typeface="+mn-ea"/>
              </a:rPr>
              <a:t>インターネットを使う時は、</a:t>
            </a:r>
            <a:br>
              <a:rPr lang="en-US" altLang="ja-JP" sz="5400" b="1" dirty="0">
                <a:latin typeface="+mn-ea"/>
                <a:ea typeface="+mn-ea"/>
              </a:rPr>
            </a:br>
            <a:r>
              <a:rPr lang="ja-JP" altLang="en-US" sz="5400" b="1" dirty="0">
                <a:latin typeface="+mn-ea"/>
                <a:ea typeface="+mn-ea"/>
              </a:rPr>
              <a:t>自分をまもる気持ちを持つ。</a:t>
            </a:r>
            <a:br>
              <a:rPr lang="ja-JP" altLang="en-US" sz="5400" b="1" dirty="0">
                <a:latin typeface="+mj-ea"/>
              </a:rPr>
            </a:br>
            <a:endParaRPr lang="ja-JP" altLang="en-US" sz="5400" b="1" dirty="0">
              <a:latin typeface="+mj-ea"/>
            </a:endParaRPr>
          </a:p>
        </p:txBody>
      </p:sp>
    </p:spTree>
    <p:extLst>
      <p:ext uri="{BB962C8B-B14F-4D97-AF65-F5344CB8AC3E}">
        <p14:creationId xmlns:p14="http://schemas.microsoft.com/office/powerpoint/2010/main" val="10143553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3">
            <a:extLst>
              <a:ext uri="{FF2B5EF4-FFF2-40B4-BE49-F238E27FC236}">
                <a16:creationId xmlns:a16="http://schemas.microsoft.com/office/drawing/2014/main" id="{9D37225C-04E8-4EED-B115-630E5BB97DC7}"/>
              </a:ext>
            </a:extLst>
          </p:cNvPr>
          <p:cNvSpPr txBox="1">
            <a:spLocks/>
          </p:cNvSpPr>
          <p:nvPr/>
        </p:nvSpPr>
        <p:spPr>
          <a:xfrm>
            <a:off x="735885" y="2451429"/>
            <a:ext cx="8763094" cy="1625557"/>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5400" b="1" dirty="0">
                <a:latin typeface="+mn-ea"/>
                <a:ea typeface="+mn-ea"/>
              </a:rPr>
              <a:t>対さくを知る。</a:t>
            </a:r>
            <a:br>
              <a:rPr lang="en-US" altLang="ja-JP" sz="5400" b="1" dirty="0">
                <a:latin typeface="+mn-ea"/>
                <a:ea typeface="+mn-ea"/>
              </a:rPr>
            </a:br>
            <a:r>
              <a:rPr lang="ja-JP" altLang="en-US" sz="5400" b="1" dirty="0">
                <a:latin typeface="+mn-ea"/>
                <a:ea typeface="+mn-ea"/>
              </a:rPr>
              <a:t>新しいことを知る。</a:t>
            </a:r>
            <a:br>
              <a:rPr lang="ja-JP" altLang="en-US" sz="5400" b="1" dirty="0">
                <a:latin typeface="+mn-ea"/>
                <a:ea typeface="+mn-ea"/>
              </a:rPr>
            </a:br>
            <a:endParaRPr lang="ja-JP" altLang="en-US" sz="5400" b="1" dirty="0">
              <a:latin typeface="+mn-ea"/>
              <a:ea typeface="+mn-ea"/>
            </a:endParaRPr>
          </a:p>
        </p:txBody>
      </p:sp>
    </p:spTree>
    <p:extLst>
      <p:ext uri="{BB962C8B-B14F-4D97-AF65-F5344CB8AC3E}">
        <p14:creationId xmlns:p14="http://schemas.microsoft.com/office/powerpoint/2010/main" val="9888718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ー 3"/>
          <p:cNvSpPr>
            <a:spLocks noGrp="1"/>
          </p:cNvSpPr>
          <p:nvPr>
            <p:ph sz="half" idx="1"/>
          </p:nvPr>
        </p:nvSpPr>
        <p:spPr>
          <a:xfrm>
            <a:off x="1114333" y="1233128"/>
            <a:ext cx="7886701" cy="5404155"/>
          </a:xfrm>
          <a:solidFill>
            <a:schemeClr val="bg1"/>
          </a:solidFill>
        </p:spPr>
        <p:txBody>
          <a:bodyPr>
            <a:normAutofit fontScale="92500" lnSpcReduction="10000"/>
          </a:bodyPr>
          <a:lstStyle/>
          <a:p>
            <a:pPr algn="r">
              <a:lnSpc>
                <a:spcPct val="100000"/>
              </a:lnSpc>
              <a:spcBef>
                <a:spcPts val="600"/>
              </a:spcBef>
            </a:pPr>
            <a:r>
              <a:rPr lang="ja-JP" altLang="en-US" sz="1000" dirty="0"/>
              <a:t>独立行政法人情報処理推進機構</a:t>
            </a:r>
            <a:br>
              <a:rPr lang="ja-JP" altLang="en-US" sz="1000" dirty="0"/>
            </a:br>
            <a:r>
              <a:rPr lang="ja-JP" altLang="en-US" sz="1000" dirty="0"/>
              <a:t>セキュリティセンター</a:t>
            </a:r>
            <a:br>
              <a:rPr lang="ja-JP" altLang="en-US" sz="1000" dirty="0"/>
            </a:br>
            <a:endParaRPr lang="ja-JP" altLang="en-US" sz="1000" dirty="0"/>
          </a:p>
          <a:p>
            <a:pPr>
              <a:lnSpc>
                <a:spcPct val="100000"/>
              </a:lnSpc>
              <a:spcBef>
                <a:spcPts val="600"/>
              </a:spcBef>
            </a:pPr>
            <a:r>
              <a:rPr lang="ja-JP" altLang="en-US" sz="1000" dirty="0"/>
              <a:t> 　「安全教室指導用教材」は、インターネット安全教室での利用を目的に独立行政法人情報処理推進機構（</a:t>
            </a:r>
            <a:r>
              <a:rPr lang="en-US" altLang="ja-JP" sz="1000" dirty="0"/>
              <a:t>IPA</a:t>
            </a:r>
            <a:r>
              <a:rPr lang="ja-JP" altLang="en-US" sz="1000" dirty="0"/>
              <a:t>）（以下「</a:t>
            </a:r>
            <a:r>
              <a:rPr lang="en-US" altLang="ja-JP" sz="1000" dirty="0"/>
              <a:t>IPA</a:t>
            </a:r>
            <a:r>
              <a:rPr lang="ja-JP" altLang="en-US" sz="1000" dirty="0"/>
              <a:t>」という。）が作成した教材、およびこれを用いて指導するためのポイントをまとめた講義要領（今後に作成され得る各々の改訂版を含む。）です。なお、改訂版が利用可能となった後は、専ら改訂版をご利用ください。</a:t>
            </a:r>
            <a:br>
              <a:rPr lang="ja-JP" altLang="en-US" sz="1000" dirty="0"/>
            </a:br>
            <a:r>
              <a:rPr lang="ja-JP" altLang="en-US" sz="1000" dirty="0"/>
              <a:t>　</a:t>
            </a:r>
            <a:r>
              <a:rPr lang="en-US" altLang="ja-JP" sz="1000" dirty="0"/>
              <a:t>IPA</a:t>
            </a:r>
            <a:r>
              <a:rPr lang="ja-JP" altLang="en-US" sz="1000" dirty="0"/>
              <a:t>は、本利用規約に同意いただくことを条件として、「安全教室指導用教材」の利用を無償で許諾します。有償セミナー等での利用を希望する場合は、事前に </a:t>
            </a:r>
            <a:r>
              <a:rPr lang="en-US" altLang="ja-JP" sz="1000" dirty="0"/>
              <a:t>IPA </a:t>
            </a:r>
            <a:r>
              <a:rPr lang="ja-JP" altLang="en-US" sz="1000" dirty="0"/>
              <a:t>に申し出て別途許諾を得てください。</a:t>
            </a:r>
          </a:p>
          <a:p>
            <a:pPr marL="228600" indent="-228600">
              <a:lnSpc>
                <a:spcPct val="100000"/>
              </a:lnSpc>
              <a:spcBef>
                <a:spcPts val="600"/>
              </a:spcBef>
              <a:buFont typeface="+mj-lt"/>
              <a:buAutoNum type="arabicPeriod"/>
            </a:pPr>
            <a:r>
              <a:rPr lang="ja-JP" altLang="en-US" sz="1000" dirty="0"/>
              <a:t> 「安全教室指導用教材」に関する著作権その他すべての権利は独立行政法人情報処理推進機構（</a:t>
            </a:r>
            <a:r>
              <a:rPr lang="en-US" altLang="ja-JP" sz="1000" dirty="0"/>
              <a:t>IPA</a:t>
            </a:r>
            <a:r>
              <a:rPr lang="ja-JP" altLang="en-US" sz="1000" dirty="0"/>
              <a:t>）が保有しており、国際条約、著作権法その他の法律により保護されています。</a:t>
            </a:r>
            <a:endParaRPr lang="en-US" altLang="ja-JP" sz="1000" dirty="0"/>
          </a:p>
          <a:p>
            <a:pPr marL="228600" indent="-228600">
              <a:lnSpc>
                <a:spcPct val="100000"/>
              </a:lnSpc>
              <a:spcBef>
                <a:spcPts val="600"/>
              </a:spcBef>
              <a:buFont typeface="+mj-lt"/>
              <a:buAutoNum type="arabicPeriod"/>
            </a:pPr>
            <a:r>
              <a:rPr lang="ja-JP" altLang="en-US" sz="1000" dirty="0"/>
              <a:t>「安全教室指導用教材」は、情報セキュリティや情報モラルの教育、普及の目的に限り、無償の授業、各種セミナーや研修等にご利用いただけます。</a:t>
            </a:r>
            <a:endParaRPr lang="en-US" altLang="ja-JP" sz="1000" dirty="0"/>
          </a:p>
          <a:p>
            <a:pPr marL="228600" indent="-228600">
              <a:lnSpc>
                <a:spcPct val="100000"/>
              </a:lnSpc>
              <a:spcBef>
                <a:spcPts val="600"/>
              </a:spcBef>
              <a:buFont typeface="+mj-lt"/>
              <a:buAutoNum type="arabicPeriod"/>
            </a:pPr>
            <a:r>
              <a:rPr lang="ja-JP" altLang="en-US" sz="1000" dirty="0"/>
              <a:t>必要な範囲での複製（生徒等受講者への配布のための複製を含む。）は可能とします。</a:t>
            </a:r>
            <a:endParaRPr lang="en-US" altLang="ja-JP" sz="1000" dirty="0"/>
          </a:p>
          <a:p>
            <a:pPr marL="228600" indent="-228600">
              <a:lnSpc>
                <a:spcPct val="100000"/>
              </a:lnSpc>
              <a:spcBef>
                <a:spcPts val="600"/>
              </a:spcBef>
              <a:buFont typeface="+mj-lt"/>
              <a:buAutoNum type="arabicPeriod"/>
            </a:pPr>
            <a:r>
              <a:rPr lang="ja-JP" altLang="en-US" sz="1000" dirty="0"/>
              <a:t>「安全教室指導用教材」は原文のまま利用してください。ただし、グラフの形式を変える、文体を変える等、単なる表記形式のみの変更は可能とし、また、具体的な利用場面においてやむを得ない場合であって、かつ前記目的のために必要な場合には、その必要な範囲で、利用者の責任において、文意を変えず、かつ原文のままでないことが容易にわかるように明記または明示（例「～を基に作成」等）することを条件として、文面の一部改変等を可能とします。</a:t>
            </a:r>
            <a:endParaRPr lang="en-US" altLang="ja-JP" sz="1000" dirty="0"/>
          </a:p>
          <a:p>
            <a:pPr marL="228600" indent="-228600">
              <a:lnSpc>
                <a:spcPct val="100000"/>
              </a:lnSpc>
              <a:spcBef>
                <a:spcPts val="600"/>
              </a:spcBef>
              <a:buFont typeface="+mj-lt"/>
              <a:buAutoNum type="arabicPeriod"/>
            </a:pPr>
            <a:r>
              <a:rPr lang="ja-JP" altLang="en-US" sz="1000" dirty="0"/>
              <a:t>「安全教室指導用教材」の中のデータやグラフ・図表・イラスト・映像等の全部または一部を引用等した場合、本利用規約に同意したものとみなします。</a:t>
            </a:r>
          </a:p>
          <a:p>
            <a:pPr marL="228600" indent="-228600">
              <a:lnSpc>
                <a:spcPct val="100000"/>
              </a:lnSpc>
              <a:spcBef>
                <a:spcPts val="600"/>
              </a:spcBef>
              <a:buFont typeface="+mj-lt"/>
              <a:buAutoNum type="arabicPeriod"/>
            </a:pPr>
            <a:r>
              <a:rPr lang="ja-JP" altLang="en-US" sz="1000" dirty="0"/>
              <a:t>いかなる形で利用する場合においても「安全教室指導用教材」を利用する際は、出典（</a:t>
            </a:r>
            <a:r>
              <a:rPr lang="en-US" altLang="ja-JP" sz="1000" dirty="0"/>
              <a:t>IPA</a:t>
            </a:r>
            <a:r>
              <a:rPr lang="ja-JP" altLang="en-US" sz="1000" dirty="0"/>
              <a:t>の名称、資料名（「安全教室指導用教材」）、</a:t>
            </a:r>
            <a:r>
              <a:rPr lang="en-US" altLang="ja-JP" sz="1000" dirty="0"/>
              <a:t>URL</a:t>
            </a:r>
            <a:r>
              <a:rPr lang="ja-JP" altLang="en-US" sz="1000" dirty="0"/>
              <a:t>等）を容易に判る態様で明記または明示してください。</a:t>
            </a:r>
          </a:p>
          <a:p>
            <a:pPr marL="228600" indent="-228600">
              <a:lnSpc>
                <a:spcPct val="100000"/>
              </a:lnSpc>
              <a:spcBef>
                <a:spcPts val="600"/>
              </a:spcBef>
              <a:buFont typeface="+mj-lt"/>
              <a:buAutoNum type="arabicPeriod"/>
            </a:pPr>
            <a:r>
              <a:rPr lang="ja-JP" altLang="en-US" sz="1000" dirty="0"/>
              <a:t>「安全教室指導用教材」を利用する部分と利用者が自ら作成する部分が混在した教材等を作成する場合、「安全教室指導用教材」利用部分か、利用者自身による作成部分かが容易かつ明確に判別できるようにしてください。なお、利用者は、自己の作成部分について全ての責任を負うものとします。</a:t>
            </a:r>
          </a:p>
          <a:p>
            <a:pPr marL="228600" indent="-228600">
              <a:lnSpc>
                <a:spcPct val="100000"/>
              </a:lnSpc>
              <a:spcBef>
                <a:spcPts val="600"/>
              </a:spcBef>
              <a:buFont typeface="+mj-lt"/>
              <a:buAutoNum type="arabicPeriod"/>
            </a:pPr>
            <a:r>
              <a:rPr lang="ja-JP" altLang="en-US" sz="1000" dirty="0"/>
              <a:t>「安全教室指導用教材」（本項においては、利用者が自ら作成する部分が混在する場合を含む）の二次利用を希望する者に対して複製物を配布する場合には、相手先に本利用規約を配布するなどにより、相手先が「安全教室指導用教材」（利用者が自ら新たに作成した部分を除く）を利用する際には本利用規約に同意する必要があることを伝えてください。</a:t>
            </a:r>
          </a:p>
          <a:p>
            <a:pPr marL="228600" indent="-228600">
              <a:lnSpc>
                <a:spcPct val="100000"/>
              </a:lnSpc>
              <a:spcBef>
                <a:spcPts val="600"/>
              </a:spcBef>
              <a:buFont typeface="+mj-lt"/>
              <a:buAutoNum type="arabicPeriod"/>
            </a:pPr>
            <a:r>
              <a:rPr lang="ja-JP" altLang="en-US" sz="1000" dirty="0"/>
              <a:t>「安全教室指導用教材」で提供する情報の正確性、信頼性、網羅性及び完全性については、</a:t>
            </a:r>
            <a:r>
              <a:rPr lang="en-US" altLang="ja-JP" sz="1000" dirty="0"/>
              <a:t>IPA</a:t>
            </a:r>
            <a:r>
              <a:rPr lang="ja-JP" altLang="en-US" sz="1000" dirty="0"/>
              <a:t>が保証するものではありません。</a:t>
            </a:r>
          </a:p>
          <a:p>
            <a:pPr marL="228600" indent="-228600">
              <a:lnSpc>
                <a:spcPct val="100000"/>
              </a:lnSpc>
              <a:spcBef>
                <a:spcPts val="600"/>
              </a:spcBef>
              <a:buFont typeface="+mj-lt"/>
              <a:buAutoNum type="arabicPeriod"/>
            </a:pPr>
            <a:r>
              <a:rPr lang="ja-JP" altLang="en-US" sz="1000" dirty="0"/>
              <a:t>「安全教室指導用教材」のファイルをダウンロードすることまたは利用したこと等により生じるいかなる損害（他人に対して責任を負う場合を含む。）についても</a:t>
            </a:r>
            <a:r>
              <a:rPr lang="en-US" altLang="ja-JP" sz="1000" dirty="0"/>
              <a:t>IPA</a:t>
            </a:r>
            <a:r>
              <a:rPr lang="ja-JP" altLang="en-US" sz="1000" dirty="0"/>
              <a:t>は何ら責任を負いません。</a:t>
            </a:r>
          </a:p>
          <a:p>
            <a:pPr marL="228600" indent="-228600">
              <a:lnSpc>
                <a:spcPct val="100000"/>
              </a:lnSpc>
              <a:spcBef>
                <a:spcPts val="600"/>
              </a:spcBef>
              <a:buFont typeface="+mj-lt"/>
              <a:buAutoNum type="arabicPeriod"/>
            </a:pPr>
            <a:r>
              <a:rPr lang="ja-JP" altLang="en-US" sz="1000" dirty="0"/>
              <a:t>本利用規約は予告なく改正する場合があります。その場合、改正後の内容は、それが</a:t>
            </a:r>
            <a:r>
              <a:rPr lang="en-US" altLang="ja-JP" sz="1000" dirty="0"/>
              <a:t>IPA</a:t>
            </a:r>
            <a:r>
              <a:rPr lang="ja-JP" altLang="en-US" sz="1000" dirty="0"/>
              <a:t>のウェブページ上で公表された時以降の利用に適用するものとします。</a:t>
            </a:r>
          </a:p>
          <a:p>
            <a:pPr marL="228600" indent="-228600">
              <a:lnSpc>
                <a:spcPct val="100000"/>
              </a:lnSpc>
              <a:spcBef>
                <a:spcPts val="600"/>
              </a:spcBef>
              <a:buFont typeface="+mj-lt"/>
              <a:buAutoNum type="arabicPeriod"/>
            </a:pPr>
            <a:r>
              <a:rPr lang="ja-JP" altLang="en-US" sz="1000" dirty="0"/>
              <a:t>「安全教室指導用教材」及び本利用規約に関する質問は、</a:t>
            </a:r>
            <a:r>
              <a:rPr lang="en-US" altLang="ja-JP" sz="1000" dirty="0"/>
              <a:t>net-anzen@ipa.go.jp</a:t>
            </a:r>
            <a:r>
              <a:rPr lang="ja-JP" altLang="en-US" sz="1000" dirty="0"/>
              <a:t>までお寄せください。なお、</a:t>
            </a:r>
            <a:r>
              <a:rPr lang="en-US" altLang="ja-JP" sz="1000" dirty="0"/>
              <a:t>IPA</a:t>
            </a:r>
            <a:r>
              <a:rPr lang="ja-JP" altLang="en-US" sz="1000" dirty="0"/>
              <a:t>からの応答等は、その業務に支障のない範囲内とさせていただきます。</a:t>
            </a:r>
            <a:endParaRPr lang="ja-JP" altLang="ja-JP" sz="500" dirty="0"/>
          </a:p>
        </p:txBody>
      </p:sp>
      <p:sp>
        <p:nvSpPr>
          <p:cNvPr id="9" name="タイトル 8">
            <a:extLst>
              <a:ext uri="{FF2B5EF4-FFF2-40B4-BE49-F238E27FC236}">
                <a16:creationId xmlns:a16="http://schemas.microsoft.com/office/drawing/2014/main" id="{61E9E522-7E14-4F1E-9007-13026F6160C5}"/>
              </a:ext>
            </a:extLst>
          </p:cNvPr>
          <p:cNvSpPr>
            <a:spLocks noGrp="1"/>
          </p:cNvSpPr>
          <p:nvPr>
            <p:ph type="title"/>
          </p:nvPr>
        </p:nvSpPr>
        <p:spPr/>
        <p:txBody>
          <a:bodyPr/>
          <a:lstStyle/>
          <a:p>
            <a:r>
              <a:rPr lang="ja-JP" altLang="ja-JP" dirty="0"/>
              <a:t>安全教室指導用教材利用規約</a:t>
            </a:r>
          </a:p>
        </p:txBody>
      </p:sp>
      <p:sp>
        <p:nvSpPr>
          <p:cNvPr id="2" name="テキスト ボックス 1">
            <a:extLst>
              <a:ext uri="{FF2B5EF4-FFF2-40B4-BE49-F238E27FC236}">
                <a16:creationId xmlns:a16="http://schemas.microsoft.com/office/drawing/2014/main" id="{41371A40-8044-4D96-A456-2966D5063AC6}"/>
              </a:ext>
            </a:extLst>
          </p:cNvPr>
          <p:cNvSpPr txBox="1"/>
          <p:nvPr/>
        </p:nvSpPr>
        <p:spPr>
          <a:xfrm>
            <a:off x="110359" y="82217"/>
            <a:ext cx="8890675" cy="276999"/>
          </a:xfrm>
          <a:prstGeom prst="rect">
            <a:avLst/>
          </a:prstGeom>
          <a:noFill/>
        </p:spPr>
        <p:txBody>
          <a:bodyPr wrap="square" rtlCol="0">
            <a:spAutoFit/>
          </a:bodyPr>
          <a:lstStyle/>
          <a:p>
            <a:r>
              <a:rPr kumimoji="1" lang="en-US" altLang="ja-JP" sz="1200" dirty="0">
                <a:solidFill>
                  <a:srgbClr val="FF0000"/>
                </a:solidFill>
              </a:rPr>
              <a:t>※</a:t>
            </a:r>
            <a:r>
              <a:rPr kumimoji="1" lang="ja-JP" altLang="en-US" sz="1200" dirty="0">
                <a:solidFill>
                  <a:srgbClr val="FF0000"/>
                </a:solidFill>
              </a:rPr>
              <a:t>本利用規約は、利用時には適宜削除してお使いください。なお、教材を利用した際は本利用規約に同意したものとみなします。</a:t>
            </a:r>
          </a:p>
        </p:txBody>
      </p:sp>
    </p:spTree>
    <p:extLst>
      <p:ext uri="{BB962C8B-B14F-4D97-AF65-F5344CB8AC3E}">
        <p14:creationId xmlns:p14="http://schemas.microsoft.com/office/powerpoint/2010/main" val="1623598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normAutofit/>
          </a:bodyPr>
          <a:lstStyle/>
          <a:p>
            <a:r>
              <a:rPr lang="ja-JP" altLang="en-US" sz="5400" dirty="0">
                <a:solidFill>
                  <a:prstClr val="black"/>
                </a:solidFill>
                <a:latin typeface="メイリオ"/>
              </a:rPr>
              <a:t>知っておきたい</a:t>
            </a:r>
            <a:br>
              <a:rPr lang="en-US" altLang="ja-JP" sz="5400" dirty="0">
                <a:solidFill>
                  <a:prstClr val="black"/>
                </a:solidFill>
                <a:latin typeface="メイリオ"/>
              </a:rPr>
            </a:br>
            <a:r>
              <a:rPr lang="ja-JP" altLang="en-US" sz="5400" dirty="0">
                <a:solidFill>
                  <a:prstClr val="black"/>
                </a:solidFill>
                <a:latin typeface="メイリオ"/>
              </a:rPr>
              <a:t>情報セキュリティ</a:t>
            </a:r>
            <a:br>
              <a:rPr lang="en-US" altLang="ja-JP" sz="5400" dirty="0">
                <a:solidFill>
                  <a:prstClr val="black"/>
                </a:solidFill>
                <a:latin typeface="メイリオ"/>
              </a:rPr>
            </a:br>
            <a:r>
              <a:rPr lang="en-US" altLang="ja-JP" sz="4800" dirty="0">
                <a:solidFill>
                  <a:prstClr val="black"/>
                </a:solidFill>
                <a:latin typeface="メイリオ"/>
              </a:rPr>
              <a:t>【9】</a:t>
            </a:r>
            <a:br>
              <a:rPr lang="en-US" altLang="ja-JP" sz="4800" dirty="0">
                <a:solidFill>
                  <a:prstClr val="black"/>
                </a:solidFill>
                <a:latin typeface="メイリオ"/>
              </a:rPr>
            </a:br>
            <a:r>
              <a:rPr lang="ja-JP" altLang="en-US" sz="3200" dirty="0">
                <a:solidFill>
                  <a:prstClr val="black"/>
                </a:solidFill>
                <a:latin typeface="メイリオ"/>
              </a:rPr>
              <a:t>「自分を守ろう」</a:t>
            </a:r>
            <a:br>
              <a:rPr lang="en-US" altLang="ja-JP" sz="3200" dirty="0">
                <a:solidFill>
                  <a:prstClr val="black"/>
                </a:solidFill>
                <a:latin typeface="メイリオ"/>
              </a:rPr>
            </a:br>
            <a:r>
              <a:rPr lang="ja-JP" altLang="en-US" sz="2800" dirty="0">
                <a:solidFill>
                  <a:prstClr val="black"/>
                </a:solidFill>
                <a:latin typeface="メイリオ"/>
              </a:rPr>
              <a:t>危ないサイトやメールを知る</a:t>
            </a:r>
            <a:endParaRPr kumimoji="1" lang="ja-JP" altLang="en-US" sz="2000" dirty="0"/>
          </a:p>
        </p:txBody>
      </p:sp>
      <p:sp>
        <p:nvSpPr>
          <p:cNvPr id="6" name="コンテンツ プレースホルダー 5"/>
          <p:cNvSpPr>
            <a:spLocks noGrp="1"/>
          </p:cNvSpPr>
          <p:nvPr>
            <p:ph sz="half" idx="1"/>
          </p:nvPr>
        </p:nvSpPr>
        <p:spPr>
          <a:xfrm>
            <a:off x="4367463" y="6263451"/>
            <a:ext cx="4955902" cy="748620"/>
          </a:xfrm>
        </p:spPr>
        <p:txBody>
          <a:bodyPr/>
          <a:lstStyle/>
          <a:p>
            <a:r>
              <a:rPr kumimoji="1" lang="ja-JP" altLang="en-US" dirty="0"/>
              <a:t>対象：小学校４年生～</a:t>
            </a:r>
            <a:r>
              <a:rPr kumimoji="1" lang="en-US" altLang="ja-JP" dirty="0"/>
              <a:t>6</a:t>
            </a:r>
            <a:r>
              <a:rPr kumimoji="1" lang="ja-JP" altLang="en-US" dirty="0"/>
              <a:t>年生</a:t>
            </a:r>
          </a:p>
        </p:txBody>
      </p:sp>
    </p:spTree>
    <p:extLst>
      <p:ext uri="{BB962C8B-B14F-4D97-AF65-F5344CB8AC3E}">
        <p14:creationId xmlns:p14="http://schemas.microsoft.com/office/powerpoint/2010/main" val="25338392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396" y="164088"/>
            <a:ext cx="9046723" cy="510363"/>
          </a:xfrm>
          <a:solidFill>
            <a:schemeClr val="accent2">
              <a:lumMod val="20000"/>
              <a:lumOff val="80000"/>
            </a:schemeClr>
          </a:solidFill>
          <a:ln w="28575">
            <a:noFill/>
          </a:ln>
        </p:spPr>
        <p:txBody>
          <a:bodyPr>
            <a:normAutofit fontScale="90000"/>
          </a:bodyPr>
          <a:lstStyle/>
          <a:p>
            <a:pPr algn="ctr"/>
            <a:r>
              <a:rPr kumimoji="1" lang="ja-JP" altLang="en-US" sz="2400" dirty="0"/>
              <a:t>本教材の使用方法　</a:t>
            </a:r>
            <a:r>
              <a:rPr lang="ja-JP" altLang="en-US" sz="1800" dirty="0"/>
              <a:t>知っておきたい情報セキュリティ</a:t>
            </a:r>
            <a:r>
              <a:rPr lang="en-US" altLang="ja-JP" sz="1800" dirty="0"/>
              <a:t>【9】</a:t>
            </a:r>
            <a:r>
              <a:rPr kumimoji="1" lang="ja-JP" altLang="en-US" sz="2400" dirty="0"/>
              <a:t>小学校</a:t>
            </a:r>
            <a:r>
              <a:rPr lang="en-US" altLang="ja-JP" sz="2400" dirty="0"/>
              <a:t>4</a:t>
            </a:r>
            <a:r>
              <a:rPr kumimoji="1" lang="ja-JP" altLang="en-US" sz="2400" dirty="0"/>
              <a:t>年生</a:t>
            </a:r>
            <a:r>
              <a:rPr kumimoji="1" lang="en-US" altLang="ja-JP" sz="2400" dirty="0"/>
              <a:t>~6</a:t>
            </a:r>
            <a:r>
              <a:rPr kumimoji="1" lang="ja-JP" altLang="en-US" sz="2400" dirty="0"/>
              <a:t>年生</a:t>
            </a:r>
          </a:p>
        </p:txBody>
      </p:sp>
      <p:sp>
        <p:nvSpPr>
          <p:cNvPr id="3" name="タイトル 1"/>
          <p:cNvSpPr txBox="1">
            <a:spLocks/>
          </p:cNvSpPr>
          <p:nvPr/>
        </p:nvSpPr>
        <p:spPr>
          <a:xfrm>
            <a:off x="122807" y="1932511"/>
            <a:ext cx="2931673" cy="442269"/>
          </a:xfrm>
          <a:prstGeom prst="rect">
            <a:avLst/>
          </a:prstGeom>
          <a:ln w="28575">
            <a:solidFill>
              <a:schemeClr val="accent2"/>
            </a:solidFill>
          </a:ln>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2400" dirty="0">
                <a:solidFill>
                  <a:prstClr val="black"/>
                </a:solidFill>
              </a:rPr>
              <a:t>本教材のねらい</a:t>
            </a:r>
          </a:p>
        </p:txBody>
      </p:sp>
      <p:sp>
        <p:nvSpPr>
          <p:cNvPr id="5" name="テキスト ボックス 4"/>
          <p:cNvSpPr txBox="1"/>
          <p:nvPr/>
        </p:nvSpPr>
        <p:spPr>
          <a:xfrm>
            <a:off x="45396" y="2414080"/>
            <a:ext cx="8914734" cy="1477328"/>
          </a:xfrm>
          <a:prstGeom prst="rect">
            <a:avLst/>
          </a:prstGeom>
          <a:noFill/>
        </p:spPr>
        <p:txBody>
          <a:bodyPr wrap="square" rtlCol="0">
            <a:spAutoFit/>
          </a:bodyPr>
          <a:lstStyle/>
          <a:p>
            <a:r>
              <a:rPr lang="ja-JP" altLang="en-US" dirty="0">
                <a:solidFill>
                  <a:prstClr val="black"/>
                </a:solidFill>
              </a:rPr>
              <a:t>小学校の高学年からインターネットを利用する上で、新しいゲームソフトや、漫画、アニメ、音楽などをダウンロードしてしまいたくなる気持ち、巧みな文言でつい</a:t>
            </a:r>
            <a:r>
              <a:rPr lang="en-US" altLang="ja-JP" dirty="0">
                <a:solidFill>
                  <a:prstClr val="black"/>
                </a:solidFill>
              </a:rPr>
              <a:t>URL</a:t>
            </a:r>
            <a:r>
              <a:rPr lang="ja-JP" altLang="en-US" dirty="0">
                <a:solidFill>
                  <a:prstClr val="black"/>
                </a:solidFill>
              </a:rPr>
              <a:t>やリンクボタンをクリックしたくなる心理について考える。迷ったときには保護者への相談、対応策としてのペアレンタルコントロールやフィルタリングがあることを伝える。使う人が「自分を守る」意識をもつことが大切であると伝える。</a:t>
            </a:r>
            <a:endParaRPr lang="en-US" altLang="ja-JP" dirty="0">
              <a:solidFill>
                <a:prstClr val="black"/>
              </a:solidFill>
            </a:endParaRPr>
          </a:p>
        </p:txBody>
      </p:sp>
      <p:sp>
        <p:nvSpPr>
          <p:cNvPr id="6" name="タイトル 1"/>
          <p:cNvSpPr txBox="1">
            <a:spLocks/>
          </p:cNvSpPr>
          <p:nvPr/>
        </p:nvSpPr>
        <p:spPr>
          <a:xfrm>
            <a:off x="102940" y="796565"/>
            <a:ext cx="5389945" cy="442269"/>
          </a:xfrm>
          <a:prstGeom prst="rect">
            <a:avLst/>
          </a:prstGeom>
          <a:ln w="28575">
            <a:solidFill>
              <a:schemeClr val="accent2"/>
            </a:solidFill>
          </a:ln>
        </p:spPr>
        <p:txBody>
          <a:bodyPr vert="horz" lIns="91440" tIns="45720" rIns="91440" bIns="45720" rtlCol="0" anchor="ctr">
            <a:normAutofit fontScale="62500" lnSpcReduction="200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2400" dirty="0">
                <a:solidFill>
                  <a:prstClr val="black"/>
                </a:solidFill>
              </a:rPr>
              <a:t>テーマ「知っておきたい情報セキュリティ」教材のねらい</a:t>
            </a:r>
          </a:p>
        </p:txBody>
      </p:sp>
      <p:sp>
        <p:nvSpPr>
          <p:cNvPr id="7" name="テキスト ボックス 6"/>
          <p:cNvSpPr txBox="1"/>
          <p:nvPr/>
        </p:nvSpPr>
        <p:spPr>
          <a:xfrm>
            <a:off x="3832" y="1278279"/>
            <a:ext cx="8956298" cy="646331"/>
          </a:xfrm>
          <a:prstGeom prst="rect">
            <a:avLst/>
          </a:prstGeom>
          <a:noFill/>
        </p:spPr>
        <p:txBody>
          <a:bodyPr wrap="none" rtlCol="0">
            <a:spAutoFit/>
          </a:bodyPr>
          <a:lstStyle/>
          <a:p>
            <a:r>
              <a:rPr lang="ja-JP" altLang="en-US" dirty="0">
                <a:solidFill>
                  <a:prstClr val="black"/>
                </a:solidFill>
              </a:rPr>
              <a:t>コンピューターウイルス、脅迫、詐欺等を含む脅威から、若年層、一般ユーザーが</a:t>
            </a:r>
            <a:endParaRPr lang="en-US" altLang="ja-JP" dirty="0">
              <a:solidFill>
                <a:prstClr val="black"/>
              </a:solidFill>
            </a:endParaRPr>
          </a:p>
          <a:p>
            <a:r>
              <a:rPr lang="ja-JP" altLang="en-US" dirty="0">
                <a:solidFill>
                  <a:prstClr val="black"/>
                </a:solidFill>
              </a:rPr>
              <a:t>注意すべきこと、その対応策を伝える。</a:t>
            </a:r>
          </a:p>
        </p:txBody>
      </p:sp>
      <p:sp>
        <p:nvSpPr>
          <p:cNvPr id="8" name="タイトル 1"/>
          <p:cNvSpPr txBox="1">
            <a:spLocks/>
          </p:cNvSpPr>
          <p:nvPr/>
        </p:nvSpPr>
        <p:spPr>
          <a:xfrm>
            <a:off x="122806" y="3820789"/>
            <a:ext cx="2931673" cy="442269"/>
          </a:xfrm>
          <a:prstGeom prst="rect">
            <a:avLst/>
          </a:prstGeom>
          <a:ln w="28575">
            <a:solidFill>
              <a:schemeClr val="accent2"/>
            </a:solidFill>
          </a:ln>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2400" dirty="0">
                <a:solidFill>
                  <a:prstClr val="black"/>
                </a:solidFill>
              </a:rPr>
              <a:t>指導のポイント</a:t>
            </a:r>
          </a:p>
        </p:txBody>
      </p:sp>
      <p:sp>
        <p:nvSpPr>
          <p:cNvPr id="10" name="テキスト ボックス 9"/>
          <p:cNvSpPr txBox="1"/>
          <p:nvPr/>
        </p:nvSpPr>
        <p:spPr>
          <a:xfrm>
            <a:off x="45396" y="4263058"/>
            <a:ext cx="9046723" cy="1200329"/>
          </a:xfrm>
          <a:prstGeom prst="rect">
            <a:avLst/>
          </a:prstGeom>
          <a:noFill/>
        </p:spPr>
        <p:txBody>
          <a:bodyPr wrap="square" rtlCol="0">
            <a:spAutoFit/>
          </a:bodyPr>
          <a:lstStyle/>
          <a:p>
            <a:r>
              <a:rPr lang="en-US" altLang="ja-JP" dirty="0">
                <a:solidFill>
                  <a:prstClr val="black"/>
                </a:solidFill>
              </a:rPr>
              <a:t>IPA</a:t>
            </a:r>
            <a:r>
              <a:rPr lang="ja-JP" altLang="en-US" dirty="0">
                <a:solidFill>
                  <a:prstClr val="black"/>
                </a:solidFill>
              </a:rPr>
              <a:t>の動画教材「きみはどっち？～パソコン、ケータイ、スマートフォン正しい使い方～」を閲覧し、自分事として考えさせる。大人でも騙され、間違う事案が多発する今、</a:t>
            </a:r>
            <a:endParaRPr lang="en-US" altLang="ja-JP" dirty="0">
              <a:solidFill>
                <a:prstClr val="black"/>
              </a:solidFill>
            </a:endParaRPr>
          </a:p>
          <a:p>
            <a:r>
              <a:rPr lang="ja-JP" altLang="en-US" dirty="0">
                <a:solidFill>
                  <a:prstClr val="black"/>
                </a:solidFill>
              </a:rPr>
              <a:t>子どもも大人も「自分を守る」意識を持つこと、また子どもたちには、情報弱者である「知らない人」に教える役目を期待することを伝えたい。</a:t>
            </a:r>
            <a:endParaRPr lang="en-US" altLang="ja-JP" dirty="0">
              <a:solidFill>
                <a:prstClr val="black"/>
              </a:solidFill>
            </a:endParaRPr>
          </a:p>
        </p:txBody>
      </p:sp>
      <p:sp>
        <p:nvSpPr>
          <p:cNvPr id="12" name="テキスト ボックス 11"/>
          <p:cNvSpPr txBox="1"/>
          <p:nvPr/>
        </p:nvSpPr>
        <p:spPr>
          <a:xfrm>
            <a:off x="2581543" y="6055702"/>
            <a:ext cx="3250846" cy="584775"/>
          </a:xfrm>
          <a:prstGeom prst="rect">
            <a:avLst/>
          </a:prstGeom>
          <a:noFill/>
        </p:spPr>
        <p:txBody>
          <a:bodyPr wrap="square" rtlCol="0">
            <a:spAutoFit/>
          </a:bodyPr>
          <a:lstStyle/>
          <a:p>
            <a:r>
              <a:rPr lang="ja-JP" altLang="en-US" sz="1600" dirty="0">
                <a:solidFill>
                  <a:prstClr val="black"/>
                </a:solidFill>
              </a:rPr>
              <a:t>３．安全への知恵　</a:t>
            </a:r>
            <a:r>
              <a:rPr lang="en-US" altLang="ja-JP" sz="1600" dirty="0">
                <a:solidFill>
                  <a:prstClr val="black"/>
                </a:solidFill>
              </a:rPr>
              <a:t>d3-2</a:t>
            </a:r>
          </a:p>
          <a:p>
            <a:r>
              <a:rPr lang="ja-JP" altLang="en-US" sz="1600" dirty="0">
                <a:solidFill>
                  <a:prstClr val="black"/>
                </a:solidFill>
              </a:rPr>
              <a:t>４．情報セキュリティ　</a:t>
            </a:r>
            <a:r>
              <a:rPr lang="en-US" altLang="ja-JP" sz="1600" dirty="0">
                <a:solidFill>
                  <a:prstClr val="black"/>
                </a:solidFill>
              </a:rPr>
              <a:t>g3-1</a:t>
            </a:r>
            <a:endParaRPr lang="en-US" altLang="ja-JP" sz="1050" dirty="0">
              <a:solidFill>
                <a:prstClr val="black"/>
              </a:solidFill>
            </a:endParaRPr>
          </a:p>
        </p:txBody>
      </p:sp>
      <p:sp>
        <p:nvSpPr>
          <p:cNvPr id="14" name="タイトル 1">
            <a:extLst>
              <a:ext uri="{FF2B5EF4-FFF2-40B4-BE49-F238E27FC236}">
                <a16:creationId xmlns:a16="http://schemas.microsoft.com/office/drawing/2014/main" id="{ECE6167A-1C61-44B1-8CD6-9CFEC252D51B}"/>
              </a:ext>
            </a:extLst>
          </p:cNvPr>
          <p:cNvSpPr txBox="1">
            <a:spLocks/>
          </p:cNvSpPr>
          <p:nvPr/>
        </p:nvSpPr>
        <p:spPr>
          <a:xfrm>
            <a:off x="122806" y="5463387"/>
            <a:ext cx="5115265" cy="540039"/>
          </a:xfrm>
          <a:prstGeom prst="rect">
            <a:avLst/>
          </a:prstGeom>
          <a:ln w="28575">
            <a:solidFill>
              <a:schemeClr val="accent2"/>
            </a:solidFill>
          </a:ln>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7200" dirty="0">
                <a:latin typeface="メイリオ" panose="020B0604030504040204" pitchFamily="50" charset="-128"/>
                <a:ea typeface="メイリオ" panose="020B0604030504040204" pitchFamily="50" charset="-128"/>
              </a:rPr>
              <a:t>情報モラル指導モデルカリキュラムとの対応</a:t>
            </a:r>
            <a:endParaRPr lang="en-US" altLang="ja-JP" sz="7200" dirty="0">
              <a:latin typeface="メイリオ" panose="020B0604030504040204" pitchFamily="50" charset="-128"/>
              <a:ea typeface="メイリオ" panose="020B0604030504040204" pitchFamily="50" charset="-128"/>
            </a:endParaRPr>
          </a:p>
          <a:p>
            <a:r>
              <a:rPr lang="ja-JP" altLang="en-US" sz="2800" dirty="0">
                <a:latin typeface="メイリオ" panose="020B0604030504040204" pitchFamily="50" charset="-128"/>
                <a:ea typeface="メイリオ" panose="020B0604030504040204" pitchFamily="50" charset="-128"/>
              </a:rPr>
              <a:t>（文部科学省「情報モラル指導モデルカリキュラム表」</a:t>
            </a:r>
            <a:endParaRPr lang="en-US" altLang="ja-JP" sz="2800" dirty="0">
              <a:latin typeface="メイリオ" panose="020B0604030504040204" pitchFamily="50" charset="-128"/>
              <a:ea typeface="メイリオ" panose="020B0604030504040204" pitchFamily="50" charset="-128"/>
            </a:endParaRPr>
          </a:p>
          <a:p>
            <a:r>
              <a:rPr lang="en-US" altLang="ja-JP" sz="2800" dirty="0">
                <a:latin typeface="メイリオ" panose="020B0604030504040204" pitchFamily="50" charset="-128"/>
                <a:ea typeface="メイリオ" panose="020B0604030504040204" pitchFamily="50" charset="-128"/>
              </a:rPr>
              <a:t>https://</a:t>
            </a:r>
            <a:r>
              <a:rPr lang="en-US" altLang="ja-JP" sz="2800" dirty="0" err="1">
                <a:latin typeface="メイリオ" panose="020B0604030504040204" pitchFamily="50" charset="-128"/>
                <a:ea typeface="メイリオ" panose="020B0604030504040204" pitchFamily="50" charset="-128"/>
              </a:rPr>
              <a:t>www.mext.go.jp</a:t>
            </a:r>
            <a:r>
              <a:rPr lang="en-US" altLang="ja-JP" sz="2800" dirty="0">
                <a:latin typeface="メイリオ" panose="020B0604030504040204" pitchFamily="50" charset="-128"/>
                <a:ea typeface="メイリオ" panose="020B0604030504040204" pitchFamily="50" charset="-128"/>
              </a:rPr>
              <a:t>/component/</a:t>
            </a:r>
            <a:r>
              <a:rPr lang="en-US" altLang="ja-JP" sz="2800" dirty="0" err="1">
                <a:latin typeface="メイリオ" panose="020B0604030504040204" pitchFamily="50" charset="-128"/>
                <a:ea typeface="メイリオ" panose="020B0604030504040204" pitchFamily="50" charset="-128"/>
              </a:rPr>
              <a:t>a_menu</a:t>
            </a:r>
            <a:r>
              <a:rPr lang="en-US" altLang="ja-JP" sz="2800" dirty="0">
                <a:latin typeface="メイリオ" panose="020B0604030504040204" pitchFamily="50" charset="-128"/>
                <a:ea typeface="メイリオ" panose="020B0604030504040204" pitchFamily="50" charset="-128"/>
              </a:rPr>
              <a:t>/education/detail/__</a:t>
            </a:r>
            <a:r>
              <a:rPr lang="en-US" altLang="ja-JP" sz="2800" dirty="0" err="1">
                <a:latin typeface="メイリオ" panose="020B0604030504040204" pitchFamily="50" charset="-128"/>
                <a:ea typeface="メイリオ" panose="020B0604030504040204" pitchFamily="50" charset="-128"/>
              </a:rPr>
              <a:t>icsFiles</a:t>
            </a:r>
            <a:r>
              <a:rPr lang="en-US" altLang="ja-JP" sz="2800" dirty="0">
                <a:latin typeface="メイリオ" panose="020B0604030504040204" pitchFamily="50" charset="-128"/>
                <a:ea typeface="メイリオ" panose="020B0604030504040204" pitchFamily="50" charset="-128"/>
              </a:rPr>
              <a:t>/</a:t>
            </a:r>
            <a:r>
              <a:rPr lang="en-US" altLang="ja-JP" sz="2800" dirty="0" err="1">
                <a:latin typeface="メイリオ" panose="020B0604030504040204" pitchFamily="50" charset="-128"/>
                <a:ea typeface="メイリオ" panose="020B0604030504040204" pitchFamily="50" charset="-128"/>
              </a:rPr>
              <a:t>afieldfile</a:t>
            </a:r>
            <a:r>
              <a:rPr lang="en-US" altLang="ja-JP" sz="2800" dirty="0">
                <a:latin typeface="メイリオ" panose="020B0604030504040204" pitchFamily="50" charset="-128"/>
                <a:ea typeface="メイリオ" panose="020B0604030504040204" pitchFamily="50" charset="-128"/>
              </a:rPr>
              <a:t>/2010/09/07/1296869.pdf</a:t>
            </a:r>
            <a:r>
              <a:rPr lang="ja-JP" altLang="en-US" sz="2800" dirty="0">
                <a:latin typeface="メイリオ" panose="020B0604030504040204" pitchFamily="50" charset="-128"/>
                <a:ea typeface="メイリオ" panose="020B0604030504040204" pitchFamily="50" charset="-128"/>
              </a:rPr>
              <a:t>）</a:t>
            </a:r>
            <a:endParaRPr lang="ja-JP" altLang="en-US" sz="24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9634616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descr="画面の領域"/>
          <p:cNvPicPr>
            <a:picLocks noChangeAspect="1"/>
          </p:cNvPicPr>
          <p:nvPr/>
        </p:nvPicPr>
        <p:blipFill>
          <a:blip r:embed="rId3">
            <a:clrChange>
              <a:clrFrom>
                <a:srgbClr val="E7FDF9"/>
              </a:clrFrom>
              <a:clrTo>
                <a:srgbClr val="E7FDF9">
                  <a:alpha val="0"/>
                </a:srgbClr>
              </a:clrTo>
            </a:clrChange>
            <a:extLst>
              <a:ext uri="{28A0092B-C50C-407E-A947-70E740481C1C}">
                <a14:useLocalDpi xmlns:a14="http://schemas.microsoft.com/office/drawing/2010/main" val="0"/>
              </a:ext>
            </a:extLst>
          </a:blip>
          <a:stretch>
            <a:fillRect/>
          </a:stretch>
        </p:blipFill>
        <p:spPr>
          <a:xfrm>
            <a:off x="736275" y="2612276"/>
            <a:ext cx="8192044" cy="3505976"/>
          </a:xfrm>
          <a:prstGeom prst="rect">
            <a:avLst/>
          </a:prstGeom>
        </p:spPr>
      </p:pic>
      <p:sp>
        <p:nvSpPr>
          <p:cNvPr id="5" name="タイトル 4"/>
          <p:cNvSpPr>
            <a:spLocks noGrp="1"/>
          </p:cNvSpPr>
          <p:nvPr>
            <p:ph type="title"/>
          </p:nvPr>
        </p:nvSpPr>
        <p:spPr>
          <a:xfrm>
            <a:off x="263278" y="434632"/>
            <a:ext cx="7958418" cy="784598"/>
          </a:xfrm>
        </p:spPr>
        <p:txBody>
          <a:bodyPr/>
          <a:lstStyle/>
          <a:p>
            <a:r>
              <a:rPr lang="ja-JP" altLang="en-US" dirty="0"/>
              <a:t>今日のなかま</a:t>
            </a:r>
            <a:endParaRPr kumimoji="1" lang="ja-JP" altLang="en-US" dirty="0"/>
          </a:p>
        </p:txBody>
      </p:sp>
      <p:sp>
        <p:nvSpPr>
          <p:cNvPr id="8" name="円形吹き出し 7"/>
          <p:cNvSpPr/>
          <p:nvPr/>
        </p:nvSpPr>
        <p:spPr>
          <a:xfrm rot="20629926">
            <a:off x="196479" y="1451111"/>
            <a:ext cx="4696477" cy="1868664"/>
          </a:xfrm>
          <a:prstGeom prst="wedgeEllipseCallout">
            <a:avLst>
              <a:gd name="adj1" fmla="val 27265"/>
              <a:gd name="adj2" fmla="val 9452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solidFill>
                  <a:schemeClr val="tx1"/>
                </a:solidFill>
                <a:latin typeface="+mj-ea"/>
                <a:ea typeface="+mj-ea"/>
              </a:rPr>
              <a:t>いっしょに</a:t>
            </a:r>
            <a:endParaRPr kumimoji="1" lang="en-US" altLang="ja-JP" sz="2800" dirty="0">
              <a:solidFill>
                <a:schemeClr val="tx1"/>
              </a:solidFill>
              <a:latin typeface="+mj-ea"/>
              <a:ea typeface="+mj-ea"/>
            </a:endParaRPr>
          </a:p>
          <a:p>
            <a:pPr algn="ctr"/>
            <a:r>
              <a:rPr kumimoji="1" lang="ja-JP" altLang="en-US" sz="2800" dirty="0">
                <a:solidFill>
                  <a:schemeClr val="tx1"/>
                </a:solidFill>
                <a:latin typeface="+mj-ea"/>
                <a:ea typeface="+mj-ea"/>
              </a:rPr>
              <a:t>インターネットに</a:t>
            </a:r>
            <a:endParaRPr kumimoji="1" lang="en-US" altLang="ja-JP" sz="2800" dirty="0">
              <a:solidFill>
                <a:schemeClr val="tx1"/>
              </a:solidFill>
              <a:latin typeface="+mj-ea"/>
              <a:ea typeface="+mj-ea"/>
            </a:endParaRPr>
          </a:p>
          <a:p>
            <a:pPr algn="ctr"/>
            <a:r>
              <a:rPr kumimoji="1" lang="ja-JP" altLang="en-US" sz="2800" dirty="0">
                <a:solidFill>
                  <a:schemeClr val="tx1"/>
                </a:solidFill>
                <a:latin typeface="+mj-ea"/>
                <a:ea typeface="+mj-ea"/>
              </a:rPr>
              <a:t>ついて</a:t>
            </a:r>
            <a:r>
              <a:rPr lang="ja-JP" altLang="en-US" sz="2800" dirty="0">
                <a:solidFill>
                  <a:schemeClr val="tx1"/>
                </a:solidFill>
                <a:latin typeface="+mj-ea"/>
                <a:ea typeface="+mj-ea"/>
              </a:rPr>
              <a:t>考えよう！</a:t>
            </a:r>
            <a:endParaRPr kumimoji="1" lang="en-US" altLang="ja-JP" sz="2800" dirty="0">
              <a:solidFill>
                <a:schemeClr val="tx1"/>
              </a:solidFill>
              <a:latin typeface="+mj-ea"/>
              <a:ea typeface="+mj-ea"/>
            </a:endParaRPr>
          </a:p>
        </p:txBody>
      </p:sp>
      <p:sp>
        <p:nvSpPr>
          <p:cNvPr id="9" name="円形吹き出し 8"/>
          <p:cNvSpPr/>
          <p:nvPr/>
        </p:nvSpPr>
        <p:spPr>
          <a:xfrm rot="439493">
            <a:off x="5659878" y="1533387"/>
            <a:ext cx="3407881" cy="1414130"/>
          </a:xfrm>
          <a:prstGeom prst="wedgeEllipseCallout">
            <a:avLst>
              <a:gd name="adj1" fmla="val -10338"/>
              <a:gd name="adj2" fmla="val 76834"/>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solidFill>
                  <a:schemeClr val="tx1"/>
                </a:solidFill>
                <a:latin typeface="+mj-ea"/>
                <a:ea typeface="+mj-ea"/>
              </a:rPr>
              <a:t>よろしく</a:t>
            </a:r>
            <a:r>
              <a:rPr kumimoji="1" lang="ja-JP" altLang="en-US" sz="2800" dirty="0" err="1">
                <a:solidFill>
                  <a:schemeClr val="tx1"/>
                </a:solidFill>
                <a:latin typeface="+mj-ea"/>
                <a:ea typeface="+mj-ea"/>
              </a:rPr>
              <a:t>ね</a:t>
            </a:r>
            <a:r>
              <a:rPr kumimoji="1" lang="ja-JP" altLang="en-US" sz="2800" dirty="0">
                <a:solidFill>
                  <a:schemeClr val="tx1"/>
                </a:solidFill>
                <a:latin typeface="+mj-ea"/>
                <a:ea typeface="+mj-ea"/>
              </a:rPr>
              <a:t>！</a:t>
            </a:r>
          </a:p>
        </p:txBody>
      </p:sp>
      <p:sp>
        <p:nvSpPr>
          <p:cNvPr id="3" name="正方形/長方形 2"/>
          <p:cNvSpPr/>
          <p:nvPr/>
        </p:nvSpPr>
        <p:spPr>
          <a:xfrm>
            <a:off x="3238500" y="6423368"/>
            <a:ext cx="6221663" cy="430887"/>
          </a:xfrm>
          <a:prstGeom prst="rect">
            <a:avLst/>
          </a:prstGeom>
        </p:spPr>
        <p:txBody>
          <a:bodyPr wrap="square">
            <a:spAutoFit/>
          </a:bodyPr>
          <a:lstStyle/>
          <a:p>
            <a:r>
              <a:rPr lang="en-US" altLang="ja-JP" sz="1100" dirty="0"/>
              <a:t>(</a:t>
            </a:r>
            <a:r>
              <a:rPr lang="ja-JP" altLang="en-US" sz="1100" dirty="0"/>
              <a:t>画像引用</a:t>
            </a:r>
            <a:r>
              <a:rPr lang="en-US" altLang="ja-JP" sz="1100" dirty="0"/>
              <a:t>)</a:t>
            </a:r>
            <a:r>
              <a:rPr lang="ja-JP" altLang="en-US" sz="1100" dirty="0"/>
              <a:t> </a:t>
            </a:r>
            <a:r>
              <a:rPr lang="en-US" altLang="ja-JP" sz="1100" dirty="0"/>
              <a:t>IPA</a:t>
            </a:r>
            <a:r>
              <a:rPr lang="ja-JP" altLang="en-US" sz="1100" dirty="0"/>
              <a:t>「キミはどっち？</a:t>
            </a:r>
            <a:r>
              <a:rPr lang="en-US" altLang="ja-JP" sz="1100" dirty="0"/>
              <a:t>~</a:t>
            </a:r>
            <a:r>
              <a:rPr lang="ja-JP" altLang="en-US" sz="1100" dirty="0"/>
              <a:t>パソコン・ケータイ・スマートフォンの正しい使い方～」</a:t>
            </a:r>
          </a:p>
          <a:p>
            <a:r>
              <a:rPr lang="ja-JP" altLang="en-US" sz="1100" dirty="0"/>
              <a:t>　　　　　</a:t>
            </a:r>
            <a:r>
              <a:rPr lang="en-US" altLang="ja-JP" sz="1100" dirty="0"/>
              <a:t>https://www.youtube.com/watch?v=k2VT6x4wBSk</a:t>
            </a:r>
          </a:p>
        </p:txBody>
      </p:sp>
    </p:spTree>
    <p:extLst>
      <p:ext uri="{BB962C8B-B14F-4D97-AF65-F5344CB8AC3E}">
        <p14:creationId xmlns:p14="http://schemas.microsoft.com/office/powerpoint/2010/main" val="42170061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キミはどっち？便利だけど困ったっこともある">
            <a:hlinkClick r:id="" action="ppaction://media"/>
          </p:cNvPr>
          <p:cNvPicPr>
            <a:picLocks noGrp="1" noChangeAspect="1"/>
          </p:cNvPicPr>
          <p:nvPr>
            <p:ph sz="half" idx="1"/>
            <a:videoFile r:link="rId2"/>
            <p:extLst>
              <p:ext uri="{DAA4B4D4-6D71-4841-9C94-3DE7FCFB9230}">
                <p14:media xmlns:p14="http://schemas.microsoft.com/office/powerpoint/2010/main" r:embed="rId1"/>
              </p:ext>
            </p:extLst>
          </p:nvPr>
        </p:nvPicPr>
        <p:blipFill>
          <a:blip r:embed="rId5"/>
          <a:stretch>
            <a:fillRect/>
          </a:stretch>
        </p:blipFill>
        <p:spPr>
          <a:xfrm>
            <a:off x="706288" y="1761377"/>
            <a:ext cx="7886700" cy="4340225"/>
          </a:xfrm>
        </p:spPr>
      </p:pic>
      <p:sp>
        <p:nvSpPr>
          <p:cNvPr id="4" name="タイトル 3"/>
          <p:cNvSpPr>
            <a:spLocks noGrp="1"/>
          </p:cNvSpPr>
          <p:nvPr>
            <p:ph type="title"/>
          </p:nvPr>
        </p:nvSpPr>
        <p:spPr/>
        <p:txBody>
          <a:bodyPr>
            <a:noAutofit/>
          </a:bodyPr>
          <a:lstStyle/>
          <a:p>
            <a:r>
              <a:rPr kumimoji="1" lang="ja-JP" altLang="en-US" sz="4800" dirty="0"/>
              <a:t>動画を見てみよう</a:t>
            </a:r>
          </a:p>
        </p:txBody>
      </p:sp>
      <p:sp>
        <p:nvSpPr>
          <p:cNvPr id="6" name="正方形/長方形 5">
            <a:extLst>
              <a:ext uri="{FF2B5EF4-FFF2-40B4-BE49-F238E27FC236}">
                <a16:creationId xmlns:a16="http://schemas.microsoft.com/office/drawing/2014/main" id="{182D76A7-B059-431B-983A-1DF142155DA2}"/>
              </a:ext>
            </a:extLst>
          </p:cNvPr>
          <p:cNvSpPr/>
          <p:nvPr/>
        </p:nvSpPr>
        <p:spPr>
          <a:xfrm>
            <a:off x="3238500" y="6423368"/>
            <a:ext cx="6221663" cy="430887"/>
          </a:xfrm>
          <a:prstGeom prst="rect">
            <a:avLst/>
          </a:prstGeom>
        </p:spPr>
        <p:txBody>
          <a:bodyPr wrap="square">
            <a:spAutoFit/>
          </a:bodyPr>
          <a:lstStyle/>
          <a:p>
            <a:r>
              <a:rPr lang="en-US" altLang="ja-JP" sz="1100" dirty="0"/>
              <a:t>(</a:t>
            </a:r>
            <a:r>
              <a:rPr lang="ja-JP" altLang="en-US" sz="1100" dirty="0"/>
              <a:t>画像引用</a:t>
            </a:r>
            <a:r>
              <a:rPr lang="en-US" altLang="ja-JP" sz="1100" dirty="0"/>
              <a:t>)</a:t>
            </a:r>
            <a:r>
              <a:rPr lang="ja-JP" altLang="en-US" sz="1100" dirty="0"/>
              <a:t> </a:t>
            </a:r>
            <a:r>
              <a:rPr lang="en-US" altLang="ja-JP" sz="1100" dirty="0"/>
              <a:t>IPA</a:t>
            </a:r>
            <a:r>
              <a:rPr lang="ja-JP" altLang="en-US" sz="1100" dirty="0"/>
              <a:t>「キミはどっち？</a:t>
            </a:r>
            <a:r>
              <a:rPr lang="en-US" altLang="ja-JP" sz="1100" dirty="0"/>
              <a:t>~</a:t>
            </a:r>
            <a:r>
              <a:rPr lang="ja-JP" altLang="en-US" sz="1100" dirty="0"/>
              <a:t>パソコン・ケータイ・スマートフォンの正しい使い方～」</a:t>
            </a:r>
          </a:p>
          <a:p>
            <a:r>
              <a:rPr lang="ja-JP" altLang="en-US" sz="1100" dirty="0"/>
              <a:t>　　　　　</a:t>
            </a:r>
            <a:r>
              <a:rPr lang="en-US" altLang="ja-JP" sz="1100" dirty="0"/>
              <a:t>https://www.youtube.com/watch?v=k2VT6x4wBSk</a:t>
            </a:r>
          </a:p>
        </p:txBody>
      </p:sp>
    </p:spTree>
    <p:extLst>
      <p:ext uri="{BB962C8B-B14F-4D97-AF65-F5344CB8AC3E}">
        <p14:creationId xmlns:p14="http://schemas.microsoft.com/office/powerpoint/2010/main" val="753918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060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ー 3"/>
          <p:cNvSpPr>
            <a:spLocks noGrp="1"/>
          </p:cNvSpPr>
          <p:nvPr>
            <p:ph sz="half" idx="1"/>
          </p:nvPr>
        </p:nvSpPr>
        <p:spPr/>
        <p:txBody>
          <a:bodyPr>
            <a:normAutofit/>
          </a:bodyPr>
          <a:lstStyle/>
          <a:p>
            <a:pPr marL="0" indent="0">
              <a:buNone/>
            </a:pPr>
            <a:r>
              <a:rPr lang="ja-JP" altLang="en-US" sz="4800" dirty="0">
                <a:latin typeface="+mj-ea"/>
                <a:ea typeface="+mj-ea"/>
              </a:rPr>
              <a:t>・</a:t>
            </a:r>
            <a:r>
              <a:rPr lang="ja-JP" altLang="en-US" sz="6000" dirty="0">
                <a:latin typeface="+mj-ea"/>
                <a:ea typeface="+mj-ea"/>
              </a:rPr>
              <a:t>調べもの</a:t>
            </a:r>
            <a:endParaRPr lang="en-US" altLang="ja-JP" sz="6000" dirty="0">
              <a:latin typeface="+mj-ea"/>
              <a:ea typeface="+mj-ea"/>
            </a:endParaRPr>
          </a:p>
          <a:p>
            <a:pPr marL="0" indent="0">
              <a:buNone/>
            </a:pPr>
            <a:r>
              <a:rPr lang="ja-JP" altLang="en-US" sz="6000" dirty="0">
                <a:latin typeface="+mj-ea"/>
                <a:ea typeface="+mj-ea"/>
              </a:rPr>
              <a:t>・ゲームや</a:t>
            </a:r>
            <a:endParaRPr lang="en-US" altLang="ja-JP" sz="6000" dirty="0">
              <a:latin typeface="+mj-ea"/>
              <a:ea typeface="+mj-ea"/>
            </a:endParaRPr>
          </a:p>
          <a:p>
            <a:pPr marL="0" indent="0">
              <a:buNone/>
            </a:pPr>
            <a:r>
              <a:rPr lang="ja-JP" altLang="en-US" sz="6000" dirty="0">
                <a:latin typeface="+mj-ea"/>
                <a:ea typeface="+mj-ea"/>
              </a:rPr>
              <a:t>　　　　ショッピング</a:t>
            </a:r>
            <a:endParaRPr lang="en-US" altLang="ja-JP" sz="6000" dirty="0">
              <a:latin typeface="+mj-ea"/>
              <a:ea typeface="+mj-ea"/>
            </a:endParaRPr>
          </a:p>
          <a:p>
            <a:pPr marL="0" indent="0">
              <a:buNone/>
            </a:pPr>
            <a:r>
              <a:rPr lang="ja-JP" altLang="en-US" sz="6000" dirty="0">
                <a:latin typeface="+mj-ea"/>
                <a:ea typeface="+mj-ea"/>
              </a:rPr>
              <a:t>・メールや動画</a:t>
            </a:r>
            <a:endParaRPr lang="en-US" altLang="ja-JP" sz="6000" dirty="0">
              <a:latin typeface="+mj-ea"/>
              <a:ea typeface="+mj-ea"/>
            </a:endParaRPr>
          </a:p>
        </p:txBody>
      </p:sp>
      <p:sp>
        <p:nvSpPr>
          <p:cNvPr id="3" name="タイトル 2"/>
          <p:cNvSpPr>
            <a:spLocks noGrp="1"/>
          </p:cNvSpPr>
          <p:nvPr>
            <p:ph type="title"/>
          </p:nvPr>
        </p:nvSpPr>
        <p:spPr>
          <a:xfrm>
            <a:off x="215152" y="462788"/>
            <a:ext cx="7958418" cy="784598"/>
          </a:xfrm>
        </p:spPr>
        <p:txBody>
          <a:bodyPr/>
          <a:lstStyle/>
          <a:p>
            <a:r>
              <a:rPr kumimoji="1" lang="ja-JP" altLang="en-US" dirty="0"/>
              <a:t>インターネットでできること</a:t>
            </a:r>
          </a:p>
        </p:txBody>
      </p:sp>
      <p:grpSp>
        <p:nvGrpSpPr>
          <p:cNvPr id="5" name="グループ化 4"/>
          <p:cNvGrpSpPr/>
          <p:nvPr/>
        </p:nvGrpSpPr>
        <p:grpSpPr>
          <a:xfrm rot="154309">
            <a:off x="356228" y="487851"/>
            <a:ext cx="8431543" cy="6184094"/>
            <a:chOff x="-8051884" y="1073155"/>
            <a:chExt cx="8347817" cy="6392919"/>
          </a:xfrm>
        </p:grpSpPr>
        <p:pic>
          <p:nvPicPr>
            <p:cNvPr id="2" name="図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51884" y="1073155"/>
              <a:ext cx="8347817" cy="6392919"/>
            </a:xfrm>
            <a:prstGeom prst="rect">
              <a:avLst/>
            </a:prstGeom>
          </p:spPr>
        </p:pic>
        <p:sp>
          <p:nvSpPr>
            <p:cNvPr id="14" name="テキスト ボックス 13">
              <a:extLst>
                <a:ext uri="{FF2B5EF4-FFF2-40B4-BE49-F238E27FC236}">
                  <a16:creationId xmlns:a16="http://schemas.microsoft.com/office/drawing/2014/main" id="{287A66BB-015B-4D9B-B50C-365B8591DDE7}"/>
                </a:ext>
              </a:extLst>
            </p:cNvPr>
            <p:cNvSpPr txBox="1"/>
            <p:nvPr/>
          </p:nvSpPr>
          <p:spPr>
            <a:xfrm rot="21192419">
              <a:off x="-6585173" y="2538964"/>
              <a:ext cx="5978601" cy="2308324"/>
            </a:xfrm>
            <a:prstGeom prst="rect">
              <a:avLst/>
            </a:prstGeom>
            <a:noFill/>
          </p:spPr>
          <p:txBody>
            <a:bodyPr wrap="square" rtlCol="0">
              <a:spAutoFit/>
            </a:bodyPr>
            <a:lstStyle/>
            <a:p>
              <a:r>
                <a:rPr kumimoji="1" lang="ja-JP" altLang="en-US" sz="4800" dirty="0">
                  <a:latin typeface="+mj-ea"/>
                  <a:ea typeface="+mj-ea"/>
                </a:rPr>
                <a:t>インターネットは</a:t>
              </a:r>
              <a:endParaRPr kumimoji="1" lang="en-US" altLang="ja-JP" sz="4800" dirty="0">
                <a:latin typeface="+mj-ea"/>
                <a:ea typeface="+mj-ea"/>
              </a:endParaRPr>
            </a:p>
            <a:p>
              <a:r>
                <a:rPr lang="ja-JP" altLang="en-US" sz="4800" dirty="0">
                  <a:latin typeface="+mj-ea"/>
                  <a:ea typeface="+mj-ea"/>
                </a:rPr>
                <a:t>世界</a:t>
              </a:r>
              <a:r>
                <a:rPr kumimoji="1" lang="ja-JP" altLang="en-US" sz="4800" dirty="0">
                  <a:latin typeface="+mj-ea"/>
                  <a:ea typeface="+mj-ea"/>
                </a:rPr>
                <a:t>中の人と</a:t>
              </a:r>
              <a:endParaRPr kumimoji="1" lang="en-US" altLang="ja-JP" sz="4800" dirty="0">
                <a:latin typeface="+mj-ea"/>
                <a:ea typeface="+mj-ea"/>
              </a:endParaRPr>
            </a:p>
            <a:p>
              <a:r>
                <a:rPr kumimoji="1" lang="ja-JP" altLang="en-US" sz="4800" dirty="0">
                  <a:latin typeface="+mj-ea"/>
                  <a:ea typeface="+mj-ea"/>
                </a:rPr>
                <a:t>つながっている</a:t>
              </a:r>
              <a:r>
                <a:rPr lang="ja-JP" altLang="en-US" sz="4800" dirty="0">
                  <a:latin typeface="+mj-ea"/>
                  <a:ea typeface="+mj-ea"/>
                </a:rPr>
                <a:t>！！</a:t>
              </a:r>
              <a:endParaRPr kumimoji="1" lang="ja-JP" altLang="en-US" sz="4800" dirty="0">
                <a:latin typeface="+mj-ea"/>
                <a:ea typeface="+mj-ea"/>
              </a:endParaRPr>
            </a:p>
          </p:txBody>
        </p:sp>
      </p:grpSp>
    </p:spTree>
    <p:extLst>
      <p:ext uri="{BB962C8B-B14F-4D97-AF65-F5344CB8AC3E}">
        <p14:creationId xmlns:p14="http://schemas.microsoft.com/office/powerpoint/2010/main" val="2271552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動画を見てみよう</a:t>
            </a:r>
            <a:endParaRPr kumimoji="1" lang="ja-JP" altLang="en-US" dirty="0"/>
          </a:p>
        </p:txBody>
      </p:sp>
      <p:pic>
        <p:nvPicPr>
          <p:cNvPr id="5" name="キミはどっち？マモローくんのパソコンDL">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70644" y="1690058"/>
            <a:ext cx="7932156" cy="4365685"/>
          </a:xfrm>
          <a:prstGeom prst="rect">
            <a:avLst/>
          </a:prstGeom>
        </p:spPr>
      </p:pic>
      <p:sp>
        <p:nvSpPr>
          <p:cNvPr id="6" name="正方形/長方形 5">
            <a:extLst>
              <a:ext uri="{FF2B5EF4-FFF2-40B4-BE49-F238E27FC236}">
                <a16:creationId xmlns:a16="http://schemas.microsoft.com/office/drawing/2014/main" id="{202F945D-F920-4555-B7FA-336B6E38C6F9}"/>
              </a:ext>
            </a:extLst>
          </p:cNvPr>
          <p:cNvSpPr/>
          <p:nvPr/>
        </p:nvSpPr>
        <p:spPr>
          <a:xfrm>
            <a:off x="3238500" y="6423368"/>
            <a:ext cx="6221663" cy="430887"/>
          </a:xfrm>
          <a:prstGeom prst="rect">
            <a:avLst/>
          </a:prstGeom>
        </p:spPr>
        <p:txBody>
          <a:bodyPr wrap="square">
            <a:spAutoFit/>
          </a:bodyPr>
          <a:lstStyle/>
          <a:p>
            <a:r>
              <a:rPr lang="en-US" altLang="ja-JP" sz="1100" dirty="0"/>
              <a:t>(</a:t>
            </a:r>
            <a:r>
              <a:rPr lang="ja-JP" altLang="en-US" sz="1100" dirty="0"/>
              <a:t>画像引用</a:t>
            </a:r>
            <a:r>
              <a:rPr lang="en-US" altLang="ja-JP" sz="1100" dirty="0"/>
              <a:t>)</a:t>
            </a:r>
            <a:r>
              <a:rPr lang="ja-JP" altLang="en-US" sz="1100" dirty="0"/>
              <a:t> </a:t>
            </a:r>
            <a:r>
              <a:rPr lang="en-US" altLang="ja-JP" sz="1100" dirty="0"/>
              <a:t>IPA</a:t>
            </a:r>
            <a:r>
              <a:rPr lang="ja-JP" altLang="en-US" sz="1100" dirty="0"/>
              <a:t>「キミはどっち？</a:t>
            </a:r>
            <a:r>
              <a:rPr lang="en-US" altLang="ja-JP" sz="1100" dirty="0"/>
              <a:t>~</a:t>
            </a:r>
            <a:r>
              <a:rPr lang="ja-JP" altLang="en-US" sz="1100" dirty="0"/>
              <a:t>パソコン・ケータイ・スマートフォンの正しい使い方～」</a:t>
            </a:r>
          </a:p>
          <a:p>
            <a:r>
              <a:rPr lang="ja-JP" altLang="en-US" sz="1100" dirty="0"/>
              <a:t>　　　　　</a:t>
            </a:r>
            <a:r>
              <a:rPr lang="en-US" altLang="ja-JP" sz="1100" dirty="0"/>
              <a:t>https://www.youtube.com/watch?v=k2VT6x4wBSk</a:t>
            </a:r>
          </a:p>
        </p:txBody>
      </p:sp>
    </p:spTree>
    <p:extLst>
      <p:ext uri="{BB962C8B-B14F-4D97-AF65-F5344CB8AC3E}">
        <p14:creationId xmlns:p14="http://schemas.microsoft.com/office/powerpoint/2010/main" val="2581886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229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君</a:t>
            </a:r>
            <a:r>
              <a:rPr kumimoji="1" lang="ja-JP" altLang="en-US" dirty="0"/>
              <a:t>ならどうする？</a:t>
            </a:r>
          </a:p>
        </p:txBody>
      </p:sp>
      <p:sp>
        <p:nvSpPr>
          <p:cNvPr id="16" name="テキスト ボックス 15">
            <a:extLst>
              <a:ext uri="{FF2B5EF4-FFF2-40B4-BE49-F238E27FC236}">
                <a16:creationId xmlns:a16="http://schemas.microsoft.com/office/drawing/2014/main" id="{8DECDC90-F0FC-4436-B5D1-EA35AB53EBDC}"/>
              </a:ext>
            </a:extLst>
          </p:cNvPr>
          <p:cNvSpPr txBox="1"/>
          <p:nvPr/>
        </p:nvSpPr>
        <p:spPr>
          <a:xfrm>
            <a:off x="288266" y="1388153"/>
            <a:ext cx="8567468" cy="5632311"/>
          </a:xfrm>
          <a:prstGeom prst="rect">
            <a:avLst/>
          </a:prstGeom>
          <a:noFill/>
        </p:spPr>
        <p:txBody>
          <a:bodyPr wrap="square" rtlCol="0">
            <a:spAutoFit/>
          </a:bodyPr>
          <a:lstStyle/>
          <a:p>
            <a:endParaRPr lang="en-US" altLang="ja-JP" sz="1200" dirty="0">
              <a:latin typeface="+mj-ea"/>
              <a:ea typeface="+mj-ea"/>
            </a:endParaRPr>
          </a:p>
          <a:p>
            <a:r>
              <a:rPr lang="ja-JP" altLang="en-US" sz="4400" dirty="0">
                <a:latin typeface="+mj-ea"/>
                <a:ea typeface="+mj-ea"/>
              </a:rPr>
              <a:t>①むりょうでマンガ見ほうだい！</a:t>
            </a:r>
            <a:endParaRPr lang="en-US" altLang="ja-JP" sz="4400" dirty="0">
              <a:latin typeface="+mj-ea"/>
              <a:ea typeface="+mj-ea"/>
            </a:endParaRPr>
          </a:p>
          <a:p>
            <a:r>
              <a:rPr kumimoji="1" lang="ja-JP" altLang="en-US" sz="4400" dirty="0">
                <a:latin typeface="+mj-ea"/>
                <a:ea typeface="+mj-ea"/>
              </a:rPr>
              <a:t>②</a:t>
            </a:r>
            <a:r>
              <a:rPr lang="ja-JP" altLang="en-US" sz="4400" dirty="0">
                <a:latin typeface="+mj-ea"/>
                <a:ea typeface="+mj-ea"/>
              </a:rPr>
              <a:t>クリック一回でおこづかいが</a:t>
            </a:r>
            <a:br>
              <a:rPr lang="en-US" altLang="ja-JP" sz="4400" dirty="0">
                <a:latin typeface="+mj-ea"/>
                <a:ea typeface="+mj-ea"/>
              </a:rPr>
            </a:br>
            <a:r>
              <a:rPr lang="ja-JP" altLang="en-US" sz="4400" dirty="0">
                <a:latin typeface="+mj-ea"/>
                <a:ea typeface="+mj-ea"/>
              </a:rPr>
              <a:t>   </a:t>
            </a:r>
            <a:r>
              <a:rPr kumimoji="1" lang="ja-JP" altLang="en-US" sz="4400" dirty="0">
                <a:latin typeface="+mj-ea"/>
                <a:ea typeface="+mj-ea"/>
              </a:rPr>
              <a:t>もらえる！</a:t>
            </a:r>
            <a:endParaRPr kumimoji="1" lang="en-US" altLang="ja-JP" sz="4400" dirty="0">
              <a:latin typeface="+mj-ea"/>
              <a:ea typeface="+mj-ea"/>
            </a:endParaRPr>
          </a:p>
          <a:p>
            <a:r>
              <a:rPr lang="ja-JP" altLang="en-US" sz="4400" dirty="0">
                <a:latin typeface="+mj-ea"/>
                <a:ea typeface="+mj-ea"/>
              </a:rPr>
              <a:t>③ゲームアイテムが今日だけ</a:t>
            </a:r>
            <a:br>
              <a:rPr lang="en-US" altLang="ja-JP" sz="4400" dirty="0">
                <a:latin typeface="+mj-ea"/>
                <a:ea typeface="+mj-ea"/>
              </a:rPr>
            </a:br>
            <a:r>
              <a:rPr lang="ja-JP" altLang="en-US" sz="4400" dirty="0">
                <a:latin typeface="+mj-ea"/>
                <a:ea typeface="+mj-ea"/>
              </a:rPr>
              <a:t>　もらえる！</a:t>
            </a:r>
            <a:endParaRPr lang="en-US" altLang="ja-JP" sz="4400" dirty="0">
              <a:latin typeface="+mj-ea"/>
              <a:ea typeface="+mj-ea"/>
            </a:endParaRPr>
          </a:p>
          <a:p>
            <a:r>
              <a:rPr lang="ja-JP" altLang="en-US" sz="4400" dirty="0">
                <a:latin typeface="+mj-ea"/>
                <a:ea typeface="+mj-ea"/>
              </a:rPr>
              <a:t>④大すきなあの子と</a:t>
            </a:r>
            <a:br>
              <a:rPr lang="en-US" altLang="ja-JP" sz="4400" dirty="0">
                <a:latin typeface="+mj-ea"/>
                <a:ea typeface="+mj-ea"/>
              </a:rPr>
            </a:br>
            <a:r>
              <a:rPr lang="en-US" altLang="ja-JP" sz="4400" dirty="0">
                <a:latin typeface="+mj-ea"/>
                <a:ea typeface="+mj-ea"/>
              </a:rPr>
              <a:t>   </a:t>
            </a:r>
            <a:r>
              <a:rPr lang="ja-JP" altLang="en-US" sz="4400" dirty="0">
                <a:latin typeface="+mj-ea"/>
                <a:ea typeface="+mj-ea"/>
              </a:rPr>
              <a:t>あいしょううらない</a:t>
            </a:r>
            <a:r>
              <a:rPr lang="ja-JP" altLang="en-US" sz="4400" dirty="0">
                <a:latin typeface="+mj-ea"/>
              </a:rPr>
              <a:t>！</a:t>
            </a:r>
            <a:endParaRPr lang="ja-JP" altLang="en-US" sz="4400" dirty="0">
              <a:latin typeface="+mj-ea"/>
              <a:ea typeface="+mj-ea"/>
            </a:endParaRPr>
          </a:p>
          <a:p>
            <a:endParaRPr kumimoji="1" lang="en-US" altLang="ja-JP" sz="4000" dirty="0">
              <a:latin typeface="+mj-ea"/>
              <a:ea typeface="+mj-ea"/>
            </a:endParaRPr>
          </a:p>
        </p:txBody>
      </p:sp>
    </p:spTree>
    <p:extLst>
      <p:ext uri="{BB962C8B-B14F-4D97-AF65-F5344CB8AC3E}">
        <p14:creationId xmlns:p14="http://schemas.microsoft.com/office/powerpoint/2010/main" val="2764539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_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ユーザー定義 1">
      <a:majorFont>
        <a:latin typeface="Segoe UI"/>
        <a:ea typeface="メイリオ"/>
        <a:cs typeface=""/>
      </a:majorFont>
      <a:minorFont>
        <a:latin typeface="Segoe UI"/>
        <a:ea typeface="メイリオ"/>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3096</Words>
  <PresentationFormat>画面に合わせる (4:3)</PresentationFormat>
  <Paragraphs>277</Paragraphs>
  <Slides>17</Slides>
  <Notes>17</Notes>
  <HiddenSlides>1</HiddenSlides>
  <MMClips>3</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17</vt:i4>
      </vt:variant>
    </vt:vector>
  </HeadingPairs>
  <TitlesOfParts>
    <vt:vector size="23" baseType="lpstr">
      <vt:lpstr>HGPSoeiKakugothicUB</vt:lpstr>
      <vt:lpstr>メイリオ</vt:lpstr>
      <vt:lpstr>Arial</vt:lpstr>
      <vt:lpstr>Calibri</vt:lpstr>
      <vt:lpstr>Segoe UI</vt:lpstr>
      <vt:lpstr>2_Office テーマ</vt:lpstr>
      <vt:lpstr>PowerPoint プレゼンテーション</vt:lpstr>
      <vt:lpstr>安全教室指導用教材利用規約</vt:lpstr>
      <vt:lpstr>知っておきたい 情報セキュリティ 【9】 「自分を守ろう」 危ないサイトやメールを知る</vt:lpstr>
      <vt:lpstr>本教材の使用方法　知っておきたい情報セキュリティ【9】小学校4年生~6年生</vt:lpstr>
      <vt:lpstr>今日のなかま</vt:lpstr>
      <vt:lpstr>動画を見てみよう</vt:lpstr>
      <vt:lpstr>インターネットでできること</vt:lpstr>
      <vt:lpstr>動画を見てみよう</vt:lpstr>
      <vt:lpstr>君ならどうする？</vt:lpstr>
      <vt:lpstr>君ならどうする？</vt:lpstr>
      <vt:lpstr>動画の続きを見てみよう</vt:lpstr>
      <vt:lpstr>ダウンロードすると？</vt:lpstr>
      <vt:lpstr>さいきんのウイルス感せん</vt:lpstr>
      <vt:lpstr>自分を守る意識（いしき）</vt:lpstr>
      <vt:lpstr>対さくを知ろう</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dcterms:created xsi:type="dcterms:W3CDTF">2019-09-18T06:25:29Z</dcterms:created>
  <dcterms:modified xsi:type="dcterms:W3CDTF">2022-08-03T05:35:51Z</dcterms:modified>
</cp:coreProperties>
</file>