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75" r:id="rId1"/>
    <p:sldMasterId id="2147484039" r:id="rId2"/>
  </p:sldMasterIdLst>
  <p:notesMasterIdLst>
    <p:notesMasterId r:id="rId19"/>
  </p:notesMasterIdLst>
  <p:handoutMasterIdLst>
    <p:handoutMasterId r:id="rId20"/>
  </p:handoutMasterIdLst>
  <p:sldIdLst>
    <p:sldId id="770" r:id="rId3"/>
    <p:sldId id="756" r:id="rId4"/>
    <p:sldId id="806" r:id="rId5"/>
    <p:sldId id="772" r:id="rId6"/>
    <p:sldId id="788" r:id="rId7"/>
    <p:sldId id="810" r:id="rId8"/>
    <p:sldId id="804" r:id="rId9"/>
    <p:sldId id="802" r:id="rId10"/>
    <p:sldId id="792" r:id="rId11"/>
    <p:sldId id="793" r:id="rId12"/>
    <p:sldId id="803" r:id="rId13"/>
    <p:sldId id="794" r:id="rId14"/>
    <p:sldId id="808" r:id="rId15"/>
    <p:sldId id="782" r:id="rId16"/>
    <p:sldId id="767" r:id="rId17"/>
    <p:sldId id="768" r:id="rId18"/>
  </p:sldIdLst>
  <p:sldSz cx="9144000" cy="6858000" type="screen4x3"/>
  <p:notesSz cx="7053263" cy="10180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FF99CC"/>
    <a:srgbClr val="D62475"/>
    <a:srgbClr val="F6281E"/>
    <a:srgbClr val="FFFFCC"/>
    <a:srgbClr val="F60052"/>
    <a:srgbClr val="FBD1AF"/>
    <a:srgbClr val="FFF2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013" autoAdjust="0"/>
    <p:restoredTop sz="63764" autoAdjust="0"/>
  </p:normalViewPr>
  <p:slideViewPr>
    <p:cSldViewPr snapToGrid="0">
      <p:cViewPr varScale="1">
        <p:scale>
          <a:sx n="51" d="100"/>
          <a:sy n="51" d="100"/>
        </p:scale>
        <p:origin x="121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68" d="100"/>
          <a:sy n="68" d="100"/>
        </p:scale>
        <p:origin x="75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ipa-fs01\IPA\&#12475;&#12461;&#12517;&#12522;&#12486;&#12451;&#12475;&#12531;&#12479;&#12540;\10_&#20225;&#30011;&#37096;\13_&#12475;&#12461;&#12517;&#12522;&#12486;&#12451;&#12522;&#12486;&#12521;&#12471;&#12540;&#25903;&#25588;&#12464;&#12523;&#12540;&#12503;\&#12452;&#12531;&#12479;&#12540;&#12493;&#12483;&#12488;&#23433;&#20840;&#25945;&#23460;\2021&#24180;&#24230;\11.&#26356;&#26032;&#25945;&#26448;&#12398;&#20844;&#38283;\&#33258;&#20316;&#12464;&#12521;&#12501;\&#12464;&#12521;&#12501;&#20316;&#25104;.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'教材04-S06'!$B$1</c:f>
              <c:strCache>
                <c:ptCount val="1"/>
                <c:pt idx="0">
                  <c:v>スマートフォン</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'教材04-S06'!$A$2:$A$4</c:f>
              <c:strCache>
                <c:ptCount val="3"/>
                <c:pt idx="0">
                  <c:v>小学生</c:v>
                </c:pt>
                <c:pt idx="1">
                  <c:v>中学生</c:v>
                </c:pt>
                <c:pt idx="2">
                  <c:v>高校生</c:v>
                </c:pt>
              </c:strCache>
            </c:strRef>
          </c:cat>
          <c:val>
            <c:numRef>
              <c:f>'教材04-S06'!$B$2:$B$4</c:f>
              <c:numCache>
                <c:formatCode>0%</c:formatCode>
                <c:ptCount val="3"/>
                <c:pt idx="0">
                  <c:v>0.58434606887537233</c:v>
                </c:pt>
                <c:pt idx="1">
                  <c:v>0.81429959925396445</c:v>
                </c:pt>
                <c:pt idx="2">
                  <c:v>0.98776048555662788</c:v>
                </c:pt>
              </c:numCache>
            </c:numRef>
          </c:val>
          <c:extLst>
            <c:ext xmlns:c16="http://schemas.microsoft.com/office/drawing/2014/chart" uri="{C3380CC4-5D6E-409C-BE32-E72D297353CC}">
              <c16:uniqueId val="{00000000-A6BA-4F50-977F-D42A1608D5F9}"/>
            </c:ext>
          </c:extLst>
        </c:ser>
        <c:ser>
          <c:idx val="1"/>
          <c:order val="1"/>
          <c:tx>
            <c:strRef>
              <c:f>'教材04-S06'!$C$1</c:f>
              <c:strCache>
                <c:ptCount val="1"/>
                <c:pt idx="0">
                  <c:v>携帯電話</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'教材04-S06'!$A$2:$A$4</c:f>
              <c:strCache>
                <c:ptCount val="3"/>
                <c:pt idx="0">
                  <c:v>小学生</c:v>
                </c:pt>
                <c:pt idx="1">
                  <c:v>中学生</c:v>
                </c:pt>
                <c:pt idx="2">
                  <c:v>高校生</c:v>
                </c:pt>
              </c:strCache>
            </c:strRef>
          </c:cat>
          <c:val>
            <c:numRef>
              <c:f>'教材04-S06'!$C$2:$C$4</c:f>
              <c:numCache>
                <c:formatCode>0%</c:formatCode>
                <c:ptCount val="3"/>
                <c:pt idx="0">
                  <c:v>0.15339886210090334</c:v>
                </c:pt>
                <c:pt idx="1">
                  <c:v>5.2580769444063397E-2</c:v>
                </c:pt>
                <c:pt idx="2">
                  <c:v>1.391802319732631E-2</c:v>
                </c:pt>
              </c:numCache>
            </c:numRef>
          </c:val>
          <c:extLst>
            <c:ext xmlns:c16="http://schemas.microsoft.com/office/drawing/2014/chart" uri="{C3380CC4-5D6E-409C-BE32-E72D297353CC}">
              <c16:uniqueId val="{00000001-A6BA-4F50-977F-D42A1608D5F9}"/>
            </c:ext>
          </c:extLst>
        </c:ser>
        <c:ser>
          <c:idx val="2"/>
          <c:order val="2"/>
          <c:tx>
            <c:strRef>
              <c:f>'教材04-S06'!$D$1</c:f>
              <c:strCache>
                <c:ptCount val="1"/>
                <c:pt idx="0">
                  <c:v>パソコン</c:v>
                </c:pt>
              </c:strCache>
            </c:strRef>
          </c:tx>
          <c:spPr>
            <a:solidFill>
              <a:schemeClr val="accent3"/>
            </a:solidFill>
            <a:ln>
              <a:noFill/>
            </a:ln>
            <a:effectLst/>
          </c:spPr>
          <c:invertIfNegative val="0"/>
          <c:dLbls>
            <c:dLbl>
              <c:idx val="2"/>
              <c:layout>
                <c:manualLayout>
                  <c:x val="-1.217655895429647E-2"/>
                  <c:y val="-8.8889106639981272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6BA-4F50-977F-D42A1608D5F9}"/>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'教材04-S06'!$A$2:$A$4</c:f>
              <c:strCache>
                <c:ptCount val="3"/>
                <c:pt idx="0">
                  <c:v>小学生</c:v>
                </c:pt>
                <c:pt idx="1">
                  <c:v>中学生</c:v>
                </c:pt>
                <c:pt idx="2">
                  <c:v>高校生</c:v>
                </c:pt>
              </c:strCache>
            </c:strRef>
          </c:cat>
          <c:val>
            <c:numRef>
              <c:f>'教材04-S06'!$D$2:$D$4</c:f>
              <c:numCache>
                <c:formatCode>0%</c:formatCode>
                <c:ptCount val="3"/>
                <c:pt idx="0">
                  <c:v>0.2688306663405598</c:v>
                </c:pt>
                <c:pt idx="1">
                  <c:v>0.2851805692169837</c:v>
                </c:pt>
                <c:pt idx="2">
                  <c:v>0.31017761267991351</c:v>
                </c:pt>
              </c:numCache>
            </c:numRef>
          </c:val>
          <c:extLst>
            <c:ext xmlns:c16="http://schemas.microsoft.com/office/drawing/2014/chart" uri="{C3380CC4-5D6E-409C-BE32-E72D297353CC}">
              <c16:uniqueId val="{00000003-A6BA-4F50-977F-D42A1608D5F9}"/>
            </c:ext>
          </c:extLst>
        </c:ser>
        <c:ser>
          <c:idx val="3"/>
          <c:order val="3"/>
          <c:tx>
            <c:strRef>
              <c:f>'教材04-S06'!$E$1</c:f>
              <c:strCache>
                <c:ptCount val="1"/>
                <c:pt idx="0">
                  <c:v>タブレット</c:v>
                </c:pt>
              </c:strCache>
            </c:strRef>
          </c:tx>
          <c:spPr>
            <a:solidFill>
              <a:schemeClr val="accent4"/>
            </a:solidFill>
            <a:ln>
              <a:noFill/>
            </a:ln>
            <a:effectLst/>
          </c:spPr>
          <c:invertIfNegative val="0"/>
          <c:dLbls>
            <c:dLbl>
              <c:idx val="2"/>
              <c:layout>
                <c:manualLayout>
                  <c:x val="1.2176558954296294E-2"/>
                  <c:y val="8.8889106639981272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A6BA-4F50-977F-D42A1608D5F9}"/>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'教材04-S06'!$A$2:$A$4</c:f>
              <c:strCache>
                <c:ptCount val="3"/>
                <c:pt idx="0">
                  <c:v>小学生</c:v>
                </c:pt>
                <c:pt idx="1">
                  <c:v>中学生</c:v>
                </c:pt>
                <c:pt idx="2">
                  <c:v>高校生</c:v>
                </c:pt>
              </c:strCache>
            </c:strRef>
          </c:cat>
          <c:val>
            <c:numRef>
              <c:f>'教材04-S06'!$E$2:$E$4</c:f>
              <c:numCache>
                <c:formatCode>0%</c:formatCode>
                <c:ptCount val="3"/>
                <c:pt idx="0">
                  <c:v>0.54320247627372142</c:v>
                </c:pt>
                <c:pt idx="1">
                  <c:v>0.45223153955944206</c:v>
                </c:pt>
                <c:pt idx="2">
                  <c:v>0.30955911666846758</c:v>
                </c:pt>
              </c:numCache>
            </c:numRef>
          </c:val>
          <c:extLst>
            <c:ext xmlns:c16="http://schemas.microsoft.com/office/drawing/2014/chart" uri="{C3380CC4-5D6E-409C-BE32-E72D297353CC}">
              <c16:uniqueId val="{00000005-A6BA-4F50-977F-D42A1608D5F9}"/>
            </c:ext>
          </c:extLst>
        </c:ser>
        <c:ser>
          <c:idx val="4"/>
          <c:order val="4"/>
          <c:tx>
            <c:strRef>
              <c:f>'教材04-S06'!$F$1</c:f>
              <c:strCache>
                <c:ptCount val="1"/>
                <c:pt idx="0">
                  <c:v>携帯音楽プレイヤー</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'教材04-S06'!$A$2:$A$4</c:f>
              <c:strCache>
                <c:ptCount val="3"/>
                <c:pt idx="0">
                  <c:v>小学生</c:v>
                </c:pt>
                <c:pt idx="1">
                  <c:v>中学生</c:v>
                </c:pt>
                <c:pt idx="2">
                  <c:v>高校生</c:v>
                </c:pt>
              </c:strCache>
            </c:strRef>
          </c:cat>
          <c:val>
            <c:numRef>
              <c:f>'教材04-S06'!$F$2:$F$4</c:f>
              <c:numCache>
                <c:formatCode>0%</c:formatCode>
                <c:ptCount val="3"/>
                <c:pt idx="0">
                  <c:v>2.5032376797764298E-2</c:v>
                </c:pt>
                <c:pt idx="1">
                  <c:v>7.8856925200883818E-2</c:v>
                </c:pt>
                <c:pt idx="2">
                  <c:v>8.0077535554205978E-2</c:v>
                </c:pt>
              </c:numCache>
            </c:numRef>
          </c:val>
          <c:extLst>
            <c:ext xmlns:c16="http://schemas.microsoft.com/office/drawing/2014/chart" uri="{C3380CC4-5D6E-409C-BE32-E72D297353CC}">
              <c16:uniqueId val="{00000006-A6BA-4F50-977F-D42A1608D5F9}"/>
            </c:ext>
          </c:extLst>
        </c:ser>
        <c:ser>
          <c:idx val="5"/>
          <c:order val="5"/>
          <c:tx>
            <c:strRef>
              <c:f>'教材04-S06'!$G$1</c:f>
              <c:strCache>
                <c:ptCount val="1"/>
                <c:pt idx="0">
                  <c:v>ゲーム機</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'教材04-S06'!$A$2:$A$4</c:f>
              <c:strCache>
                <c:ptCount val="3"/>
                <c:pt idx="0">
                  <c:v>小学生</c:v>
                </c:pt>
                <c:pt idx="1">
                  <c:v>中学生</c:v>
                </c:pt>
                <c:pt idx="2">
                  <c:v>高校生</c:v>
                </c:pt>
              </c:strCache>
            </c:strRef>
          </c:cat>
          <c:val>
            <c:numRef>
              <c:f>'教材04-S06'!$G$2:$G$4</c:f>
              <c:numCache>
                <c:formatCode>0%</c:formatCode>
                <c:ptCount val="3"/>
                <c:pt idx="0">
                  <c:v>0.62172473106207926</c:v>
                </c:pt>
                <c:pt idx="1">
                  <c:v>0.49241851545922344</c:v>
                </c:pt>
                <c:pt idx="2">
                  <c:v>0.33124000998535735</c:v>
                </c:pt>
              </c:numCache>
            </c:numRef>
          </c:val>
          <c:extLst>
            <c:ext xmlns:c16="http://schemas.microsoft.com/office/drawing/2014/chart" uri="{C3380CC4-5D6E-409C-BE32-E72D297353CC}">
              <c16:uniqueId val="{00000007-A6BA-4F50-977F-D42A1608D5F9}"/>
            </c:ext>
          </c:extLst>
        </c:ser>
        <c:ser>
          <c:idx val="6"/>
          <c:order val="6"/>
          <c:tx>
            <c:strRef>
              <c:f>'教材04-S06'!$H$1</c:f>
              <c:strCache>
                <c:ptCount val="1"/>
                <c:pt idx="0">
                  <c:v>インターネット接続テレビ</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ja-JP"/>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'教材04-S06'!$A$2:$A$4</c:f>
              <c:strCache>
                <c:ptCount val="3"/>
                <c:pt idx="0">
                  <c:v>小学生</c:v>
                </c:pt>
                <c:pt idx="1">
                  <c:v>中学生</c:v>
                </c:pt>
                <c:pt idx="2">
                  <c:v>高校生</c:v>
                </c:pt>
              </c:strCache>
            </c:strRef>
          </c:cat>
          <c:val>
            <c:numRef>
              <c:f>'教材04-S06'!$H$2:$H$4</c:f>
              <c:numCache>
                <c:formatCode>0%</c:formatCode>
                <c:ptCount val="3"/>
                <c:pt idx="0">
                  <c:v>0.20147790559206438</c:v>
                </c:pt>
                <c:pt idx="1">
                  <c:v>0.15175227882350537</c:v>
                </c:pt>
                <c:pt idx="2">
                  <c:v>0.11632941246604794</c:v>
                </c:pt>
              </c:numCache>
            </c:numRef>
          </c:val>
          <c:extLst>
            <c:ext xmlns:c16="http://schemas.microsoft.com/office/drawing/2014/chart" uri="{C3380CC4-5D6E-409C-BE32-E72D297353CC}">
              <c16:uniqueId val="{00000008-A6BA-4F50-977F-D42A1608D5F9}"/>
            </c:ext>
          </c:extLst>
        </c:ser>
        <c:dLbls>
          <c:dLblPos val="outEnd"/>
          <c:showLegendKey val="0"/>
          <c:showVal val="1"/>
          <c:showCatName val="0"/>
          <c:showSerName val="0"/>
          <c:showPercent val="0"/>
          <c:showBubbleSize val="0"/>
        </c:dLbls>
        <c:gapWidth val="219"/>
        <c:overlap val="-27"/>
        <c:axId val="269643880"/>
        <c:axId val="394224712"/>
      </c:barChart>
      <c:catAx>
        <c:axId val="269643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メイリオ" panose="020B0604030504040204" pitchFamily="50" charset="-128"/>
                <a:ea typeface="メイリオ" panose="020B0604030504040204" pitchFamily="50" charset="-128"/>
                <a:cs typeface="+mn-cs"/>
              </a:defRPr>
            </a:pPr>
            <a:endParaRPr lang="ja-JP"/>
          </a:p>
        </c:txPr>
        <c:crossAx val="394224712"/>
        <c:crosses val="autoZero"/>
        <c:auto val="1"/>
        <c:lblAlgn val="ctr"/>
        <c:lblOffset val="100"/>
        <c:noMultiLvlLbl val="0"/>
      </c:catAx>
      <c:valAx>
        <c:axId val="394224712"/>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a:glow>
              <a:schemeClr val="accent1">
                <a:alpha val="40000"/>
              </a:schemeClr>
            </a:glow>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269643880"/>
        <c:crosses val="autoZero"/>
        <c:crossBetween val="between"/>
      </c:valAx>
      <c:spPr>
        <a:noFill/>
        <a:ln>
          <a:noFill/>
        </a:ln>
        <a:effectLst/>
      </c:spPr>
    </c:plotArea>
    <c:legend>
      <c:legendPos val="t"/>
      <c:layout>
        <c:manualLayout>
          <c:xMode val="edge"/>
          <c:yMode val="edge"/>
          <c:x val="1.9649434780439377E-2"/>
          <c:y val="1.523624274253969E-2"/>
          <c:w val="0.9674065211772872"/>
          <c:h val="0.1597290108259303"/>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3055702" cy="509762"/>
          </a:xfrm>
          <a:prstGeom prst="rect">
            <a:avLst/>
          </a:prstGeom>
        </p:spPr>
        <p:txBody>
          <a:bodyPr vert="horz" lIns="93982" tIns="46991" rIns="93982" bIns="46991"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95918" y="1"/>
            <a:ext cx="3055701" cy="509762"/>
          </a:xfrm>
          <a:prstGeom prst="rect">
            <a:avLst/>
          </a:prstGeom>
        </p:spPr>
        <p:txBody>
          <a:bodyPr vert="horz" lIns="93982" tIns="46991" rIns="93982" bIns="46991" rtlCol="0"/>
          <a:lstStyle>
            <a:lvl1pPr algn="r">
              <a:defRPr sz="1200"/>
            </a:lvl1pPr>
          </a:lstStyle>
          <a:p>
            <a:endParaRPr kumimoji="1" lang="ja-JP" altLang="en-US"/>
          </a:p>
        </p:txBody>
      </p:sp>
      <p:sp>
        <p:nvSpPr>
          <p:cNvPr id="4" name="フッター プレースホルダー 3"/>
          <p:cNvSpPr>
            <a:spLocks noGrp="1"/>
          </p:cNvSpPr>
          <p:nvPr>
            <p:ph type="ftr" sz="quarter" idx="2"/>
          </p:nvPr>
        </p:nvSpPr>
        <p:spPr>
          <a:xfrm>
            <a:off x="1" y="9670876"/>
            <a:ext cx="3055702" cy="509762"/>
          </a:xfrm>
          <a:prstGeom prst="rect">
            <a:avLst/>
          </a:prstGeom>
        </p:spPr>
        <p:txBody>
          <a:bodyPr vert="horz" lIns="93982" tIns="46991" rIns="93982" bIns="46991" rtlCol="0" anchor="b"/>
          <a:lstStyle>
            <a:lvl1pPr algn="l">
              <a:defRPr sz="1200"/>
            </a:lvl1pPr>
          </a:lstStyle>
          <a:p>
            <a:r>
              <a:rPr kumimoji="1" lang="en-US" altLang="ja-JP"/>
              <a:t>Copyright (C) 2009-2017 Edu-net Co., Ltd.  All Rights Reserved. </a:t>
            </a:r>
            <a:endParaRPr kumimoji="1" lang="ja-JP" altLang="en-US"/>
          </a:p>
        </p:txBody>
      </p:sp>
      <p:sp>
        <p:nvSpPr>
          <p:cNvPr id="5" name="スライド番号プレースホルダー 4"/>
          <p:cNvSpPr>
            <a:spLocks noGrp="1"/>
          </p:cNvSpPr>
          <p:nvPr>
            <p:ph type="sldNum" sz="quarter" idx="3"/>
          </p:nvPr>
        </p:nvSpPr>
        <p:spPr>
          <a:xfrm>
            <a:off x="3995918" y="9670876"/>
            <a:ext cx="3055701" cy="509762"/>
          </a:xfrm>
          <a:prstGeom prst="rect">
            <a:avLst/>
          </a:prstGeom>
        </p:spPr>
        <p:txBody>
          <a:bodyPr vert="horz" lIns="93982" tIns="46991" rIns="93982" bIns="46991" rtlCol="0" anchor="b"/>
          <a:lstStyle>
            <a:lvl1pPr algn="r">
              <a:defRPr sz="1200"/>
            </a:lvl1pPr>
          </a:lstStyle>
          <a:p>
            <a:fld id="{5951B48D-9D36-4DF8-897D-043405FC11B0}" type="slidenum">
              <a:rPr kumimoji="1" lang="ja-JP" altLang="en-US" smtClean="0"/>
              <a:pPr/>
              <a:t>‹#›</a:t>
            </a:fld>
            <a:endParaRPr kumimoji="1" lang="ja-JP" altLang="en-US"/>
          </a:p>
        </p:txBody>
      </p:sp>
    </p:spTree>
    <p:extLst>
      <p:ext uri="{BB962C8B-B14F-4D97-AF65-F5344CB8AC3E}">
        <p14:creationId xmlns:p14="http://schemas.microsoft.com/office/powerpoint/2010/main" val="9168828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3056414" cy="510800"/>
          </a:xfrm>
          <a:prstGeom prst="rect">
            <a:avLst/>
          </a:prstGeom>
        </p:spPr>
        <p:txBody>
          <a:bodyPr vert="horz" lIns="93982" tIns="46991" rIns="93982" bIns="46991"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995218" y="0"/>
            <a:ext cx="3056414" cy="510800"/>
          </a:xfrm>
          <a:prstGeom prst="rect">
            <a:avLst/>
          </a:prstGeom>
        </p:spPr>
        <p:txBody>
          <a:bodyPr vert="horz" lIns="93982" tIns="46991" rIns="93982" bIns="46991" rtlCol="0"/>
          <a:lstStyle>
            <a:lvl1pPr algn="r">
              <a:defRPr sz="1200"/>
            </a:lvl1pPr>
          </a:lstStyle>
          <a:p>
            <a:endParaRPr kumimoji="1" lang="ja-JP" altLang="en-US" dirty="0"/>
          </a:p>
        </p:txBody>
      </p:sp>
      <p:sp>
        <p:nvSpPr>
          <p:cNvPr id="4" name="スライド イメージ プレースホルダー 3"/>
          <p:cNvSpPr>
            <a:spLocks noGrp="1" noRot="1" noChangeAspect="1"/>
          </p:cNvSpPr>
          <p:nvPr>
            <p:ph type="sldImg" idx="2"/>
          </p:nvPr>
        </p:nvSpPr>
        <p:spPr>
          <a:xfrm>
            <a:off x="1236663" y="1273175"/>
            <a:ext cx="4579937" cy="3435350"/>
          </a:xfrm>
          <a:prstGeom prst="rect">
            <a:avLst/>
          </a:prstGeom>
          <a:noFill/>
          <a:ln w="12700">
            <a:solidFill>
              <a:prstClr val="black"/>
            </a:solidFill>
          </a:ln>
        </p:spPr>
        <p:txBody>
          <a:bodyPr vert="horz" lIns="93982" tIns="46991" rIns="93982" bIns="46991" rtlCol="0" anchor="ctr"/>
          <a:lstStyle/>
          <a:p>
            <a:endParaRPr lang="ja-JP" altLang="en-US" dirty="0"/>
          </a:p>
        </p:txBody>
      </p:sp>
      <p:sp>
        <p:nvSpPr>
          <p:cNvPr id="5" name="ノート プレースホルダー 4"/>
          <p:cNvSpPr>
            <a:spLocks noGrp="1"/>
          </p:cNvSpPr>
          <p:nvPr>
            <p:ph type="body" sz="quarter" idx="3"/>
          </p:nvPr>
        </p:nvSpPr>
        <p:spPr>
          <a:xfrm>
            <a:off x="705327" y="4899432"/>
            <a:ext cx="5642610" cy="4008626"/>
          </a:xfrm>
          <a:prstGeom prst="rect">
            <a:avLst/>
          </a:prstGeom>
        </p:spPr>
        <p:txBody>
          <a:bodyPr vert="horz" lIns="93982" tIns="46991" rIns="93982" bIns="4699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217913432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fontScale="92500" lnSpcReduction="20000"/>
          </a:bodyPr>
          <a:lstStyle/>
          <a:p>
            <a:r>
              <a:rPr kumimoji="1" lang="ja-JP" altLang="en-US" sz="1200"/>
              <a:t>当教材</a:t>
            </a:r>
            <a:r>
              <a:rPr kumimoji="1" lang="ja-JP" altLang="en-US" sz="1200" dirty="0"/>
              <a:t>について</a:t>
            </a:r>
          </a:p>
          <a:p>
            <a:r>
              <a:rPr kumimoji="1" lang="ja-JP" altLang="en-US" sz="1200" dirty="0"/>
              <a:t>スライド教材のノートには以下の内容が記載されております。</a:t>
            </a:r>
          </a:p>
          <a:p>
            <a:r>
              <a:rPr kumimoji="1" lang="ja-JP" altLang="en-US" sz="1200" dirty="0"/>
              <a:t>・</a:t>
            </a:r>
            <a:r>
              <a:rPr kumimoji="1" lang="en-US" altLang="ja-JP" sz="1200" dirty="0"/>
              <a:t>【</a:t>
            </a:r>
            <a:r>
              <a:rPr kumimoji="1" lang="ja-JP" altLang="en-US" sz="1200" dirty="0"/>
              <a:t>導入時のポイント</a:t>
            </a:r>
            <a:r>
              <a:rPr kumimoji="1" lang="en-US" altLang="ja-JP" sz="1200" dirty="0"/>
              <a:t>】</a:t>
            </a:r>
            <a:r>
              <a:rPr kumimoji="1" lang="ja-JP" altLang="en-US" sz="1200" dirty="0"/>
              <a:t>または</a:t>
            </a:r>
            <a:r>
              <a:rPr kumimoji="1" lang="en-US" altLang="ja-JP" sz="1200" dirty="0"/>
              <a:t>【</a:t>
            </a:r>
            <a:r>
              <a:rPr kumimoji="1" lang="ja-JP" altLang="en-US" sz="1200" dirty="0"/>
              <a:t>ポイント</a:t>
            </a:r>
            <a:r>
              <a:rPr kumimoji="1" lang="en-US" altLang="ja-JP" sz="1200" dirty="0"/>
              <a:t>】</a:t>
            </a:r>
            <a:r>
              <a:rPr kumimoji="1" lang="ja-JP" altLang="en-US" sz="1200" dirty="0"/>
              <a:t>・・・導入時、またそのスライドでかならずふれるべきこと</a:t>
            </a:r>
          </a:p>
          <a:p>
            <a:r>
              <a:rPr kumimoji="1" lang="ja-JP" altLang="en-US" sz="1200" dirty="0"/>
              <a:t>・</a:t>
            </a:r>
            <a:r>
              <a:rPr kumimoji="1" lang="en-US" altLang="ja-JP" sz="1200" dirty="0"/>
              <a:t>【</a:t>
            </a:r>
            <a:r>
              <a:rPr kumimoji="1" lang="ja-JP" altLang="en-US" sz="1200" dirty="0"/>
              <a:t>進行のポイント</a:t>
            </a:r>
            <a:r>
              <a:rPr kumimoji="1" lang="en-US" altLang="ja-JP" sz="1200" dirty="0"/>
              <a:t>】</a:t>
            </a:r>
            <a:r>
              <a:rPr kumimoji="1" lang="ja-JP" altLang="en-US" sz="1200" dirty="0"/>
              <a:t>または</a:t>
            </a:r>
            <a:r>
              <a:rPr kumimoji="1" lang="en-US" altLang="ja-JP" sz="1200" dirty="0"/>
              <a:t>【</a:t>
            </a:r>
            <a:r>
              <a:rPr kumimoji="1" lang="ja-JP" altLang="en-US" sz="1200" dirty="0"/>
              <a:t>ポイント</a:t>
            </a:r>
            <a:r>
              <a:rPr kumimoji="1" lang="en-US" altLang="ja-JP" sz="1200" dirty="0"/>
              <a:t>】</a:t>
            </a:r>
            <a:r>
              <a:rPr kumimoji="1" lang="ja-JP" altLang="en-US" sz="1200" dirty="0"/>
              <a:t>・・・進行時、またそのスライドでかならずふれるべきこと</a:t>
            </a:r>
          </a:p>
          <a:p>
            <a:r>
              <a:rPr kumimoji="1" lang="ja-JP" altLang="en-US" sz="1200" dirty="0"/>
              <a:t>・</a:t>
            </a:r>
            <a:r>
              <a:rPr kumimoji="1" lang="en-US" altLang="ja-JP" sz="1200" dirty="0"/>
              <a:t>《</a:t>
            </a:r>
            <a:r>
              <a:rPr kumimoji="1" lang="ja-JP" altLang="en-US" sz="1200" dirty="0"/>
              <a:t>講師のセリフ例</a:t>
            </a:r>
            <a:r>
              <a:rPr kumimoji="1" lang="en-US" altLang="ja-JP" sz="1200" dirty="0"/>
              <a:t>》</a:t>
            </a:r>
            <a:r>
              <a:rPr kumimoji="1" lang="ja-JP" altLang="en-US" sz="1200" dirty="0"/>
              <a:t>・・・ポイントを踏まえて話す内容</a:t>
            </a:r>
          </a:p>
          <a:p>
            <a:r>
              <a:rPr kumimoji="1" lang="ja-JP" altLang="en-US" sz="1200" dirty="0"/>
              <a:t>・</a:t>
            </a:r>
            <a:r>
              <a:rPr kumimoji="1" lang="en-US" altLang="ja-JP" sz="1200" dirty="0"/>
              <a:t>&lt;</a:t>
            </a:r>
            <a:r>
              <a:rPr kumimoji="1" lang="ja-JP" altLang="en-US" sz="1200" dirty="0"/>
              <a:t>問いかけ</a:t>
            </a:r>
            <a:r>
              <a:rPr kumimoji="1" lang="en-US" altLang="ja-JP" sz="1200" dirty="0"/>
              <a:t>&gt;</a:t>
            </a:r>
            <a:r>
              <a:rPr kumimoji="1" lang="ja-JP" altLang="en-US" sz="1200" dirty="0"/>
              <a:t>・・・児童に問いかける場面</a:t>
            </a:r>
          </a:p>
          <a:p>
            <a:r>
              <a:rPr kumimoji="1" lang="ja-JP" altLang="en-US" sz="1200" dirty="0"/>
              <a:t>・</a:t>
            </a:r>
            <a:r>
              <a:rPr kumimoji="1" lang="en-US" altLang="ja-JP" sz="1200" dirty="0"/>
              <a:t>&lt;</a:t>
            </a:r>
            <a:r>
              <a:rPr kumimoji="1" lang="ja-JP" altLang="en-US" sz="1200" dirty="0"/>
              <a:t>クリック</a:t>
            </a:r>
            <a:r>
              <a:rPr kumimoji="1" lang="en-US" altLang="ja-JP" sz="1200" dirty="0"/>
              <a:t>&gt;</a:t>
            </a:r>
            <a:r>
              <a:rPr kumimoji="1" lang="ja-JP" altLang="en-US" sz="1200" dirty="0"/>
              <a:t>・・・アニメーション設定されたスライドを動かすときにクリックする。</a:t>
            </a:r>
          </a:p>
          <a:p>
            <a:r>
              <a:rPr kumimoji="1" lang="en-US" altLang="ja-JP" sz="1200" dirty="0"/>
              <a:t>※</a:t>
            </a:r>
            <a:r>
              <a:rPr kumimoji="1" lang="ja-JP" altLang="en-US" sz="1200" dirty="0"/>
              <a:t>ポイントさえ押さえていれば、話し方、問いかけの場面などは、講師の判断で変化させてかまいません。</a:t>
            </a:r>
          </a:p>
          <a:p>
            <a:endParaRPr kumimoji="1" lang="ja-JP" altLang="en-US" sz="1200" dirty="0"/>
          </a:p>
          <a:p>
            <a:r>
              <a:rPr kumimoji="1" lang="en-US" altLang="ja-JP" sz="1200" dirty="0"/>
              <a:t>【</a:t>
            </a:r>
            <a:r>
              <a:rPr kumimoji="1" lang="ja-JP" altLang="en-US" sz="1200" dirty="0"/>
              <a:t>ポイント</a:t>
            </a:r>
            <a:r>
              <a:rPr kumimoji="1" lang="en-US" altLang="ja-JP" sz="1200" dirty="0"/>
              <a:t>】</a:t>
            </a:r>
          </a:p>
          <a:p>
            <a:r>
              <a:rPr kumimoji="1" lang="ja-JP" altLang="en-US" sz="1200" dirty="0"/>
              <a:t>・自己紹介</a:t>
            </a:r>
          </a:p>
          <a:p>
            <a:r>
              <a:rPr kumimoji="1" lang="ja-JP" altLang="en-US" sz="1200" dirty="0"/>
              <a:t>・今日の講座の内容</a:t>
            </a:r>
          </a:p>
          <a:p>
            <a:endParaRPr kumimoji="1" lang="ja-JP" altLang="en-US" sz="1200" dirty="0"/>
          </a:p>
          <a:p>
            <a:r>
              <a:rPr kumimoji="1" lang="en-US" altLang="ja-JP" sz="1200" dirty="0"/>
              <a:t>《</a:t>
            </a:r>
            <a:r>
              <a:rPr kumimoji="1" lang="ja-JP" altLang="en-US" sz="1200" dirty="0"/>
              <a:t>講師のセリフ例</a:t>
            </a:r>
            <a:r>
              <a:rPr kumimoji="1" lang="en-US" altLang="ja-JP" sz="1200" dirty="0"/>
              <a:t>》</a:t>
            </a:r>
          </a:p>
          <a:p>
            <a:r>
              <a:rPr kumimoji="1" lang="ja-JP" altLang="en-US" sz="1200" dirty="0"/>
              <a:t>はじめまして。</a:t>
            </a:r>
          </a:p>
          <a:p>
            <a:r>
              <a:rPr kumimoji="1" lang="ja-JP" altLang="en-US" sz="1200" dirty="0"/>
              <a:t>私は</a:t>
            </a:r>
            <a:r>
              <a:rPr kumimoji="1" lang="en-US" altLang="ja-JP" sz="1200" dirty="0"/>
              <a:t>IPA</a:t>
            </a:r>
            <a:r>
              <a:rPr kumimoji="1" lang="ja-JP" altLang="en-US" sz="1200" dirty="0"/>
              <a:t>インターネット安全教室の講師を務めます</a:t>
            </a:r>
          </a:p>
          <a:p>
            <a:r>
              <a:rPr kumimoji="1" lang="ja-JP" altLang="en-US" sz="1200" dirty="0"/>
              <a:t>△△△の○○です。</a:t>
            </a:r>
          </a:p>
          <a:p>
            <a:endParaRPr kumimoji="1" lang="ja-JP" altLang="en-US" sz="1200" dirty="0"/>
          </a:p>
          <a:p>
            <a:r>
              <a:rPr kumimoji="1" lang="ja-JP" altLang="en-US" sz="1200" dirty="0"/>
              <a:t>今日はネットリテラシー、情報モラル、情報セキュリティについて、</a:t>
            </a:r>
          </a:p>
          <a:p>
            <a:r>
              <a:rPr kumimoji="1" lang="ja-JP" altLang="en-US" sz="1200" dirty="0"/>
              <a:t>共に学び、考える、インターネット安全教室を行います。</a:t>
            </a:r>
          </a:p>
          <a:p>
            <a:endParaRPr kumimoji="1" lang="ja-JP" altLang="en-US" sz="1200" dirty="0"/>
          </a:p>
          <a:p>
            <a:r>
              <a:rPr kumimoji="1" lang="ja-JP" altLang="en-US" sz="1200" dirty="0"/>
              <a:t>今日、ここに集まった仲間と一緒に「考える」、そんな教室にしたいと思います。</a:t>
            </a:r>
          </a:p>
          <a:p>
            <a:r>
              <a:rPr kumimoji="1" lang="ja-JP" altLang="en-US" sz="1200" dirty="0"/>
              <a:t>よろしくお願いします。</a:t>
            </a:r>
          </a:p>
        </p:txBody>
      </p:sp>
    </p:spTree>
    <p:extLst>
      <p:ext uri="{BB962C8B-B14F-4D97-AF65-F5344CB8AC3E}">
        <p14:creationId xmlns:p14="http://schemas.microsoft.com/office/powerpoint/2010/main" val="21622067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br>
              <a:rPr kumimoji="1" lang="en-US" altLang="ja-JP" dirty="0"/>
            </a:br>
            <a:r>
              <a:rPr kumimoji="1" lang="ja-JP" altLang="en-US" dirty="0"/>
              <a:t>動画を見せる。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それでは、最初にお見せした動画の続きを見てみましょう。＜クリック＞</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親もスマホの使い方を見直す。</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いかがでしたか？</a:t>
            </a:r>
            <a:endParaRPr kumimoji="1" lang="en-US" altLang="ja-JP" dirty="0"/>
          </a:p>
          <a:p>
            <a:r>
              <a:rPr kumimoji="1" lang="ja-JP" altLang="en-US" dirty="0"/>
              <a:t>スマホの使い方は親がお手本となって子どもに示す必要があります。</a:t>
            </a:r>
            <a:endParaRPr kumimoji="1" lang="en-US" altLang="ja-JP" dirty="0"/>
          </a:p>
          <a:p>
            <a:r>
              <a:rPr kumimoji="1" lang="ja-JP" altLang="en-US" dirty="0"/>
              <a:t>是非家族で話し合って、家族のルールを決め、ルールを守って安全に楽しくスマホを使っていきましょう。</a:t>
            </a:r>
            <a:endParaRPr kumimoji="1" lang="en-US" altLang="ja-JP" dirty="0"/>
          </a:p>
          <a:p>
            <a:endParaRPr kumimoji="1" lang="en-US" altLang="ja-JP" dirty="0"/>
          </a:p>
          <a:p>
            <a:r>
              <a:rPr kumimoji="1" lang="en-US" altLang="ja-JP" dirty="0"/>
              <a:t>※</a:t>
            </a:r>
            <a:r>
              <a:rPr kumimoji="1" lang="ja-JP" altLang="en-US" dirty="0"/>
              <a:t>動画　</a:t>
            </a:r>
            <a:r>
              <a:rPr kumimoji="1" lang="en-US" altLang="ja-JP"/>
              <a:t>3:23</a:t>
            </a:r>
            <a:endParaRPr kumimoji="1" lang="en-US" altLang="ja-JP" dirty="0"/>
          </a:p>
        </p:txBody>
      </p:sp>
    </p:spTree>
    <p:extLst>
      <p:ext uri="{BB962C8B-B14F-4D97-AF65-F5344CB8AC3E}">
        <p14:creationId xmlns:p14="http://schemas.microsoft.com/office/powerpoint/2010/main" val="3614212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br>
              <a:rPr kumimoji="1" lang="en-US" altLang="ja-JP" dirty="0"/>
            </a:br>
            <a:r>
              <a:rPr kumimoji="1" lang="ja-JP" altLang="en-US" dirty="0"/>
              <a:t>子どもへの一方的な制限だけでは無く、大人も使い方を考えることが重要。</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子どもだけに使用制限を設けるだけでなく、大人も一緒に使い方を考えていくことが大切になります。</a:t>
            </a:r>
            <a:endParaRPr kumimoji="1" lang="en-US" altLang="ja-JP" dirty="0"/>
          </a:p>
          <a:p>
            <a:endParaRPr kumimoji="1" lang="en-US" altLang="ja-JP" dirty="0"/>
          </a:p>
          <a:p>
            <a:r>
              <a:rPr kumimoji="1" lang="en-US" altLang="ja-JP" dirty="0"/>
              <a:t>【</a:t>
            </a:r>
            <a:r>
              <a:rPr kumimoji="1" lang="ja-JP" altLang="en-US" dirty="0"/>
              <a:t>画像引用</a:t>
            </a:r>
            <a:r>
              <a:rPr kumimoji="1" lang="en-US" altLang="ja-JP" dirty="0"/>
              <a:t>】</a:t>
            </a:r>
          </a:p>
          <a:p>
            <a:r>
              <a:rPr kumimoji="1" lang="en-US" altLang="ja-JP" sz="1200" b="0" i="0" kern="1200" dirty="0">
                <a:solidFill>
                  <a:schemeClr val="tx1"/>
                </a:solidFill>
                <a:effectLst/>
                <a:latin typeface="+mn-lt"/>
                <a:ea typeface="+mn-ea"/>
                <a:cs typeface="+mn-cs"/>
              </a:rPr>
              <a:t>IPA</a:t>
            </a:r>
            <a:r>
              <a:rPr kumimoji="1" lang="ja-JP" altLang="en-US" sz="1200" b="0" i="0" kern="1200" dirty="0">
                <a:solidFill>
                  <a:schemeClr val="tx1"/>
                </a:solidFill>
                <a:effectLst/>
                <a:latin typeface="+mn-lt"/>
                <a:ea typeface="+mn-ea"/>
                <a:cs typeface="+mn-cs"/>
              </a:rPr>
              <a:t>「はじめまして、ペアコです。～親と子のスマホの約束～」</a:t>
            </a:r>
            <a:endParaRPr kumimoji="1" lang="en-US" altLang="ja-JP" sz="1200" b="0" i="0" kern="1200" dirty="0">
              <a:solidFill>
                <a:schemeClr val="tx1"/>
              </a:solidFill>
              <a:effectLst/>
              <a:latin typeface="+mn-lt"/>
              <a:ea typeface="+mn-ea"/>
              <a:cs typeface="+mn-cs"/>
            </a:endParaRPr>
          </a:p>
          <a:p>
            <a:pPr>
              <a:defRPr/>
            </a:pPr>
            <a:r>
              <a:rPr lang="en-US" altLang="ja-JP" sz="1200" dirty="0"/>
              <a:t>https://</a:t>
            </a:r>
            <a:r>
              <a:rPr lang="en-US" altLang="ja-JP" sz="1200" dirty="0" err="1"/>
              <a:t>www.youtube.com</a:t>
            </a:r>
            <a:r>
              <a:rPr lang="en-US" altLang="ja-JP" sz="1200" dirty="0"/>
              <a:t>/</a:t>
            </a:r>
            <a:r>
              <a:rPr lang="en-US" altLang="ja-JP" sz="1200" dirty="0" err="1"/>
              <a:t>watch?v</a:t>
            </a:r>
            <a:r>
              <a:rPr lang="en-US" altLang="ja-JP" sz="1200" dirty="0"/>
              <a:t>=</a:t>
            </a:r>
            <a:r>
              <a:rPr lang="en-US" altLang="ja-JP" sz="1200" dirty="0" err="1"/>
              <a:t>xvgBJFudoMs</a:t>
            </a:r>
            <a:endParaRPr lang="en-US" altLang="ja-JP" sz="1200" dirty="0"/>
          </a:p>
          <a:p>
            <a:pPr>
              <a:defRPr/>
            </a:pPr>
            <a:r>
              <a:rPr kumimoji="1" lang="en-US" altLang="ja-JP" sz="1200" b="0" i="0" kern="1200" dirty="0">
                <a:solidFill>
                  <a:schemeClr val="tx1"/>
                </a:solidFill>
                <a:effectLst/>
                <a:latin typeface="+mn-lt"/>
                <a:ea typeface="+mn-ea"/>
                <a:cs typeface="+mn-cs"/>
              </a:rPr>
              <a:t>0:15</a:t>
            </a:r>
            <a:r>
              <a:rPr kumimoji="1" lang="ja-JP" altLang="en-US" sz="1200" b="0" i="0" kern="1200" dirty="0">
                <a:solidFill>
                  <a:schemeClr val="tx1"/>
                </a:solidFill>
                <a:effectLst/>
                <a:latin typeface="+mn-lt"/>
                <a:ea typeface="+mn-ea"/>
                <a:cs typeface="+mn-cs"/>
              </a:rPr>
              <a:t>のスクリーンショット</a:t>
            </a:r>
            <a:endParaRPr kumimoji="1" lang="en-US" altLang="ja-JP" dirty="0"/>
          </a:p>
        </p:txBody>
      </p:sp>
    </p:spTree>
    <p:extLst>
      <p:ext uri="{BB962C8B-B14F-4D97-AF65-F5344CB8AC3E}">
        <p14:creationId xmlns:p14="http://schemas.microsoft.com/office/powerpoint/2010/main" val="10513793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青少年がスマホや携帯電話を使用する際の保護者の責務が法律で定められていること、保護者や教職員の</a:t>
            </a:r>
            <a:r>
              <a:rPr lang="ja-JP" altLang="en-US" dirty="0"/>
              <a:t>インターネットの安心・安全利用に関する取り組みについての理解</a:t>
            </a:r>
            <a:r>
              <a:rPr kumimoji="1" lang="ja-JP" altLang="en-US" dirty="0"/>
              <a:t>が重要視されていることを認識させる。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en-US" altLang="ja-JP" dirty="0"/>
              <a:t>2010</a:t>
            </a:r>
            <a:r>
              <a:rPr kumimoji="1" lang="ja-JP" altLang="en-US" dirty="0"/>
              <a:t>年には、子どもたちを守るために「青少年が安全に安心してインターネットを利用できる環境の整備等に関する法律（通称「青少年インターネット環境整備法」）が整備され、現在でも内容の検討が続いています。</a:t>
            </a:r>
            <a:endParaRPr kumimoji="1" lang="en-US" altLang="ja-JP" dirty="0"/>
          </a:p>
          <a:p>
            <a:r>
              <a:rPr kumimoji="1" lang="ja-JP" altLang="en-US" dirty="0"/>
              <a:t>この法律の第</a:t>
            </a:r>
            <a:r>
              <a:rPr kumimoji="1" lang="en-US" altLang="ja-JP" dirty="0"/>
              <a:t>6</a:t>
            </a:r>
            <a:r>
              <a:rPr kumimoji="1" lang="ja-JP" altLang="en-US" dirty="0"/>
              <a:t>条には保護者の責務が記載されています。</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t>近年、子どもたちが容易にスマートフォンやインターネットに触れる環境が整っていることから、「保護者・教職員をはじめ、子どもたちを保護・教育・指導する立場にある全ての方々」が、インターネットの安心・安全利用を理解するための取り組みが重要視されています。</a:t>
            </a:r>
            <a:endParaRPr lang="en-US" altLang="ja-JP" dirty="0"/>
          </a:p>
          <a:p>
            <a:endParaRPr kumimoji="1" lang="en-US" altLang="ja-JP" dirty="0"/>
          </a:p>
          <a:p>
            <a:r>
              <a:rPr kumimoji="1" lang="en-US" altLang="ja-JP" dirty="0"/>
              <a:t>【</a:t>
            </a:r>
            <a:r>
              <a:rPr kumimoji="1" lang="ja-JP" altLang="en-US" dirty="0"/>
              <a:t>参考</a:t>
            </a:r>
            <a:r>
              <a:rPr kumimoji="1" lang="en-US" altLang="ja-JP" dirty="0"/>
              <a:t>】</a:t>
            </a:r>
          </a:p>
          <a:p>
            <a:r>
              <a:rPr kumimoji="1" lang="ja-JP" altLang="en-US" dirty="0"/>
              <a:t>内閣府「ネットの危機から子供を守るために」</a:t>
            </a:r>
          </a:p>
          <a:p>
            <a:r>
              <a:rPr kumimoji="1" lang="en-US" altLang="ja-JP" dirty="0"/>
              <a:t>https://www8.cao.go.jp/youth/kankyou/internet_use/</a:t>
            </a:r>
            <a:r>
              <a:rPr kumimoji="1" lang="en-US" altLang="ja-JP" dirty="0" err="1"/>
              <a:t>index.html</a:t>
            </a:r>
            <a:endParaRPr kumimoji="1" lang="en-US" altLang="ja-JP" dirty="0"/>
          </a:p>
          <a:p>
            <a:endParaRPr kumimoji="1" lang="en-US" altLang="ja-JP" dirty="0"/>
          </a:p>
          <a:p>
            <a:r>
              <a:rPr kumimoji="1" lang="en-US" altLang="ja-JP" dirty="0"/>
              <a:t>【</a:t>
            </a:r>
            <a:r>
              <a:rPr kumimoji="1" lang="ja-JP" altLang="en-US" dirty="0"/>
              <a:t>画像引用</a:t>
            </a:r>
            <a:r>
              <a:rPr kumimoji="1" lang="en-US" altLang="ja-JP" dirty="0"/>
              <a:t>】</a:t>
            </a:r>
          </a:p>
          <a:p>
            <a:r>
              <a:rPr kumimoji="1" lang="ja-JP" altLang="en-US" dirty="0"/>
              <a:t>内閣府「スマホ時代の子育て」 </a:t>
            </a:r>
            <a:endParaRPr kumimoji="1" lang="en-US" altLang="ja-JP" dirty="0"/>
          </a:p>
          <a:p>
            <a:r>
              <a:rPr kumimoji="1" lang="en-US" altLang="ja-JP" dirty="0"/>
              <a:t>https://www8.cao.go.jp/youth/kankyou/internet_use/r01/leaf/pdf/leaf-print.pdf</a:t>
            </a:r>
          </a:p>
        </p:txBody>
      </p:sp>
    </p:spTree>
    <p:extLst>
      <p:ext uri="{BB962C8B-B14F-4D97-AF65-F5344CB8AC3E}">
        <p14:creationId xmlns:p14="http://schemas.microsoft.com/office/powerpoint/2010/main" val="20547157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ペアレンタルコントロールの方法について理解する。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solidFill>
                  <a:prstClr val="white">
                    <a:lumMod val="95000"/>
                  </a:prstClr>
                </a:solidFill>
                <a:latin typeface="UD デジタル 教科書体 N-B" panose="02020700000000000000" pitchFamily="17" charset="-128"/>
                <a:ea typeface="UD デジタル 教科書体 N-B" panose="02020700000000000000" pitchFamily="17" charset="-128"/>
              </a:rPr>
              <a:t>安心して安全にインターネットを利用するためには、違法・有害情報との接触により生じるリスクを保護者が正しく認識した上で、子どもと一緒にインターネットの利用ルールについて考えていくことが大切です。</a:t>
            </a:r>
            <a:endParaRPr lang="en-US" altLang="ja-JP" dirty="0">
              <a:solidFill>
                <a:prstClr val="white">
                  <a:lumMod val="95000"/>
                </a:prstClr>
              </a:solidFill>
              <a:latin typeface="UD デジタル 教科書体 N-B" panose="02020700000000000000" pitchFamily="17" charset="-128"/>
              <a:ea typeface="UD デジタル 教科書体 N-B" panose="02020700000000000000" pitchFamily="17"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・大人がお手本に</a:t>
            </a:r>
            <a:endPar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　</a:t>
            </a:r>
            <a:r>
              <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ICT</a:t>
            </a: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機器の利用については、家族でルールを決めてみんなで守りましょう。</a:t>
            </a:r>
            <a:endPar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・子どもの利用状況を把握</a:t>
            </a:r>
            <a:endPar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　子どもが利用しているゲームやアプリなどの内容や時間を把握しましょう。</a:t>
            </a:r>
            <a:endPar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・子どもの利用に適切か判断</a:t>
            </a:r>
            <a:endPar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　年齢区分や内容をゲームソフトやアプリの表示を見て、適切か確認しましょう。</a:t>
            </a:r>
            <a:endPar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家族で相談して、適切に</a:t>
            </a:r>
            <a:r>
              <a:rPr kumimoji="1" lang="en-US" altLang="ja-JP"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ICT</a:t>
            </a:r>
            <a:r>
              <a:rPr kumimoji="1" lang="ja-JP" altLang="en-US" sz="1200" b="0" i="0" u="none" strike="noStrike" kern="1200" cap="none" spc="0" normalizeH="0" baseline="0" noProof="0" dirty="0">
                <a:ln>
                  <a:noFill/>
                </a:ln>
                <a:solidFill>
                  <a:prstClr val="white">
                    <a:lumMod val="95000"/>
                  </a:prstClr>
                </a:solidFill>
                <a:effectLst/>
                <a:uLnTx/>
                <a:uFillTx/>
                <a:latin typeface="UD デジタル 教科書体 N-B" panose="02020700000000000000" pitchFamily="17" charset="-128"/>
                <a:ea typeface="UD デジタル 教科書体 N-B" panose="02020700000000000000" pitchFamily="17" charset="-128"/>
                <a:cs typeface="+mn-cs"/>
              </a:rPr>
              <a:t>機器の設定を行ってください。</a:t>
            </a:r>
          </a:p>
          <a:p>
            <a:endParaRPr kumimoji="1" lang="en-US" altLang="ja-JP" dirty="0"/>
          </a:p>
          <a:p>
            <a:r>
              <a:rPr kumimoji="1" lang="en-US" altLang="ja-JP" dirty="0"/>
              <a:t>18</a:t>
            </a:r>
            <a:r>
              <a:rPr kumimoji="1" lang="ja-JP" altLang="en-US" dirty="0"/>
              <a:t>歳未満がスマホや携帯を契約・使用する際には、保護者は販売事業者に申告することが、</a:t>
            </a:r>
            <a:endParaRPr kumimoji="1" lang="en-US" altLang="ja-JP" dirty="0"/>
          </a:p>
          <a:p>
            <a:r>
              <a:rPr kumimoji="1" lang="ja-JP" altLang="en-US" dirty="0"/>
              <a:t>販売事業者はフィルタリングについての説明と設定を有効にすることが、義務付けられています。</a:t>
            </a:r>
            <a:endParaRPr kumimoji="1" lang="en-US" altLang="ja-JP" dirty="0"/>
          </a:p>
          <a:p>
            <a:r>
              <a:rPr kumimoji="1" lang="ja-JP" altLang="en-US" dirty="0"/>
              <a:t>すでに購入されていて設定がわからないという方も、販売店に相談に行って下さいね。</a:t>
            </a:r>
            <a:endParaRPr kumimoji="1" lang="en-US" altLang="ja-JP" dirty="0"/>
          </a:p>
          <a:p>
            <a:endParaRPr kumimoji="1" lang="en-US" altLang="ja-JP" dirty="0"/>
          </a:p>
          <a:p>
            <a:r>
              <a:rPr kumimoji="1" lang="en-US" altLang="ja-JP" dirty="0"/>
              <a:t>【</a:t>
            </a:r>
            <a:r>
              <a:rPr kumimoji="1" lang="ja-JP" altLang="en-US" dirty="0"/>
              <a:t>参考</a:t>
            </a:r>
            <a:r>
              <a:rPr kumimoji="1" lang="en-US" altLang="ja-JP" dirty="0"/>
              <a:t>】</a:t>
            </a:r>
          </a:p>
          <a:p>
            <a:r>
              <a:rPr kumimoji="1" lang="ja-JP" altLang="en-US" dirty="0"/>
              <a:t>内閣府「ネットの危機から子供を守るために」</a:t>
            </a:r>
          </a:p>
          <a:p>
            <a:r>
              <a:rPr kumimoji="1" lang="en-US" altLang="ja-JP" dirty="0"/>
              <a:t>https://www8.cao.go.jp/youth/</a:t>
            </a:r>
            <a:r>
              <a:rPr kumimoji="1" lang="en-US" altLang="ja-JP" dirty="0" err="1"/>
              <a:t>kankyou</a:t>
            </a:r>
            <a:r>
              <a:rPr kumimoji="1" lang="en-US" altLang="ja-JP" dirty="0"/>
              <a:t>/</a:t>
            </a:r>
            <a:r>
              <a:rPr kumimoji="1" lang="en-US" altLang="ja-JP" dirty="0" err="1"/>
              <a:t>internet_use</a:t>
            </a:r>
            <a:r>
              <a:rPr kumimoji="1" lang="en-US" altLang="ja-JP" dirty="0"/>
              <a:t>/</a:t>
            </a:r>
            <a:r>
              <a:rPr kumimoji="1" lang="en-US" altLang="ja-JP" dirty="0" err="1"/>
              <a:t>index.html</a:t>
            </a:r>
            <a:endParaRPr kumimoji="1" lang="en-US" altLang="ja-JP" dirty="0"/>
          </a:p>
          <a:p>
            <a:endParaRPr kumimoji="1" lang="en-US" altLang="ja-JP" dirty="0"/>
          </a:p>
          <a:p>
            <a:r>
              <a:rPr kumimoji="1" lang="en-US" altLang="ja-JP" dirty="0"/>
              <a:t>【</a:t>
            </a:r>
            <a:r>
              <a:rPr kumimoji="1" lang="ja-JP" altLang="en-US" dirty="0"/>
              <a:t>画像引用</a:t>
            </a:r>
            <a:r>
              <a:rPr kumimoji="1" lang="en-US" altLang="ja-JP" dirty="0"/>
              <a:t>】</a:t>
            </a:r>
          </a:p>
          <a:p>
            <a:r>
              <a:rPr kumimoji="1" lang="ja-JP" altLang="en-US" dirty="0"/>
              <a:t>内閣府「スマホ時代の子育て」 </a:t>
            </a:r>
            <a:endParaRPr kumimoji="1" lang="en-US" altLang="ja-JP" dirty="0"/>
          </a:p>
          <a:p>
            <a:r>
              <a:rPr kumimoji="1" lang="en-US" altLang="ja-JP" dirty="0"/>
              <a:t>https://www8.cao.go.jp/youth/</a:t>
            </a:r>
            <a:r>
              <a:rPr kumimoji="1" lang="en-US" altLang="ja-JP" dirty="0" err="1"/>
              <a:t>kankyou</a:t>
            </a:r>
            <a:r>
              <a:rPr kumimoji="1" lang="en-US" altLang="ja-JP" dirty="0"/>
              <a:t>/</a:t>
            </a:r>
            <a:r>
              <a:rPr kumimoji="1" lang="en-US" altLang="ja-JP" dirty="0" err="1"/>
              <a:t>internet_use</a:t>
            </a:r>
            <a:r>
              <a:rPr kumimoji="1" lang="en-US" altLang="ja-JP" dirty="0"/>
              <a:t>/r01/leaf/pdf/leaf-</a:t>
            </a:r>
            <a:r>
              <a:rPr kumimoji="1" lang="en-US" altLang="ja-JP" dirty="0" err="1"/>
              <a:t>print.pdf</a:t>
            </a:r>
            <a:endParaRPr kumimoji="1" lang="en-US" altLang="ja-JP" dirty="0"/>
          </a:p>
        </p:txBody>
      </p:sp>
    </p:spTree>
    <p:extLst>
      <p:ext uri="{BB962C8B-B14F-4D97-AF65-F5344CB8AC3E}">
        <p14:creationId xmlns:p14="http://schemas.microsoft.com/office/powerpoint/2010/main" val="23702783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ペアレンタルコントロールの大切さ、活用の重要性を伝える。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大切なのは何にどのくらい時間を使っているのかを知ることです。</a:t>
            </a:r>
            <a:endParaRPr kumimoji="1" lang="en-US" altLang="ja-JP" dirty="0"/>
          </a:p>
          <a:p>
            <a:r>
              <a:rPr kumimoji="1" lang="ja-JP" altLang="en-US" dirty="0"/>
              <a:t>もしかしたら学習アプリなどで勉強しているかもしれません。</a:t>
            </a:r>
            <a:endParaRPr kumimoji="1" lang="en-US" altLang="ja-JP" dirty="0"/>
          </a:p>
          <a:p>
            <a:r>
              <a:rPr kumimoji="1" lang="ja-JP" altLang="en-US" dirty="0"/>
              <a:t>利用状況などを確認できるツールやアプリもあるので、是非活用してください。</a:t>
            </a:r>
            <a:endParaRPr kumimoji="1" lang="en-US" altLang="ja-JP" dirty="0"/>
          </a:p>
          <a:p>
            <a:r>
              <a:rPr lang="en-US" altLang="ja-JP" sz="1200" dirty="0">
                <a:latin typeface="+mn-ea"/>
              </a:rPr>
              <a:t>【iOS</a:t>
            </a:r>
            <a:r>
              <a:rPr lang="ja-JP" altLang="en-US" sz="1200" dirty="0">
                <a:latin typeface="+mn-ea"/>
              </a:rPr>
              <a:t>のスクリーンタイムや</a:t>
            </a:r>
            <a:r>
              <a:rPr lang="en-US" altLang="ja-JP" sz="1200" dirty="0">
                <a:latin typeface="+mn-ea"/>
              </a:rPr>
              <a:t>android</a:t>
            </a:r>
            <a:r>
              <a:rPr lang="ja-JP" altLang="en-US" sz="1200" dirty="0">
                <a:latin typeface="+mn-ea"/>
              </a:rPr>
              <a:t>のファミリーリンク等</a:t>
            </a:r>
            <a:r>
              <a:rPr lang="en-US" altLang="ja-JP" sz="1200" dirty="0">
                <a:latin typeface="+mn-ea"/>
              </a:rPr>
              <a:t>】</a:t>
            </a:r>
            <a:endParaRPr kumimoji="1" lang="en-US" altLang="ja-JP" dirty="0"/>
          </a:p>
          <a:p>
            <a:endParaRPr kumimoji="1" lang="en-US" altLang="ja-JP" dirty="0"/>
          </a:p>
          <a:p>
            <a:r>
              <a:rPr kumimoji="1" lang="ja-JP" altLang="en-US" dirty="0"/>
              <a:t>子どもが安全にデジタル機器を使うために、ペアレンタルコントロールを上手に設定してください。</a:t>
            </a:r>
            <a:endParaRPr kumimoji="1" lang="en-US" altLang="ja-JP" dirty="0"/>
          </a:p>
        </p:txBody>
      </p:sp>
    </p:spTree>
    <p:extLst>
      <p:ext uri="{BB962C8B-B14F-4D97-AF65-F5344CB8AC3E}">
        <p14:creationId xmlns:p14="http://schemas.microsoft.com/office/powerpoint/2010/main" val="3387346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p>
          <a:p>
            <a:r>
              <a:rPr kumimoji="1" lang="ja-JP" altLang="en-US" dirty="0"/>
              <a:t>実生活とバランスのとれた</a:t>
            </a:r>
            <a:r>
              <a:rPr kumimoji="1" lang="en-US" altLang="ja-JP" dirty="0"/>
              <a:t>ICT</a:t>
            </a:r>
            <a:r>
              <a:rPr kumimoji="1" lang="ja-JP" altLang="en-US" dirty="0"/>
              <a:t>機器の利用、家庭でルールを作ることの重要性を伝える。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そして、実生活に見合った家庭のルールを作り、親子ともにルールを守って使うことがこれからは必要です。</a:t>
            </a:r>
            <a:endParaRPr kumimoji="1" lang="en-US" altLang="ja-JP" dirty="0"/>
          </a:p>
        </p:txBody>
      </p:sp>
    </p:spTree>
    <p:extLst>
      <p:ext uri="{BB962C8B-B14F-4D97-AF65-F5344CB8AC3E}">
        <p14:creationId xmlns:p14="http://schemas.microsoft.com/office/powerpoint/2010/main" val="17346186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br>
              <a:rPr kumimoji="1" lang="en-US" altLang="ja-JP" dirty="0"/>
            </a:br>
            <a:r>
              <a:rPr kumimoji="1" lang="en-US" altLang="ja-JP" dirty="0"/>
              <a:t>IPA</a:t>
            </a:r>
            <a:r>
              <a:rPr kumimoji="1" lang="ja-JP" altLang="en-US" dirty="0"/>
              <a:t>のコンクールでの標語部門での優秀賞を紹介。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こちらは</a:t>
            </a:r>
            <a:r>
              <a:rPr kumimoji="1" lang="en-US" altLang="ja-JP" dirty="0"/>
              <a:t>IPA</a:t>
            </a:r>
            <a:r>
              <a:rPr kumimoji="1" lang="ja-JP" altLang="en-US" dirty="0"/>
              <a:t>の「情報モラル・セキュリティコンクール」で過去に優秀賞をとった作品です。</a:t>
            </a:r>
            <a:endParaRPr kumimoji="1" lang="en-US" altLang="ja-JP" dirty="0"/>
          </a:p>
          <a:p>
            <a:r>
              <a:rPr kumimoji="1" lang="ja-JP" altLang="en-US" dirty="0"/>
              <a:t>親も子も現実を大切にしてインターネットを利用していきましょう。</a:t>
            </a:r>
            <a:endParaRPr kumimoji="1" lang="en-US" altLang="ja-JP" dirty="0"/>
          </a:p>
          <a:p>
            <a:r>
              <a:rPr kumimoji="1" lang="ja-JP" altLang="en-US" dirty="0"/>
              <a:t>インターネットはあくまでも社会インフラ、ツールのひとつです。</a:t>
            </a:r>
            <a:endParaRPr kumimoji="1" lang="en-US" altLang="ja-JP" dirty="0"/>
          </a:p>
          <a:p>
            <a:r>
              <a:rPr kumimoji="1" lang="ja-JP" altLang="en-US" dirty="0"/>
              <a:t>ツールに振り回されることなく、上手に使っていきましょう。</a:t>
            </a:r>
            <a:endParaRPr kumimoji="1" lang="en-US" altLang="ja-JP" dirty="0"/>
          </a:p>
        </p:txBody>
      </p:sp>
    </p:spTree>
    <p:extLst>
      <p:ext uri="{BB962C8B-B14F-4D97-AF65-F5344CB8AC3E}">
        <p14:creationId xmlns:p14="http://schemas.microsoft.com/office/powerpoint/2010/main" val="3470009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4093037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36886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使用時は非表示</a:t>
            </a:r>
          </a:p>
        </p:txBody>
      </p:sp>
    </p:spTree>
    <p:extLst>
      <p:ext uri="{BB962C8B-B14F-4D97-AF65-F5344CB8AC3E}">
        <p14:creationId xmlns:p14="http://schemas.microsoft.com/office/powerpoint/2010/main" val="24627726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動画を見せる。</a:t>
            </a:r>
          </a:p>
          <a:p>
            <a:endParaRPr kumimoji="1" lang="ja-JP" altLang="en-US" dirty="0"/>
          </a:p>
          <a:p>
            <a:r>
              <a:rPr kumimoji="1" lang="en-US" altLang="ja-JP" dirty="0"/>
              <a:t>《</a:t>
            </a:r>
            <a:r>
              <a:rPr kumimoji="1" lang="ja-JP" altLang="en-US" dirty="0"/>
              <a:t>講師のセリフ例</a:t>
            </a:r>
            <a:r>
              <a:rPr kumimoji="1" lang="en-US" altLang="ja-JP" dirty="0"/>
              <a:t>》</a:t>
            </a:r>
          </a:p>
          <a:p>
            <a:r>
              <a:rPr kumimoji="1" lang="ja-JP" altLang="en-US" dirty="0"/>
              <a:t>皆さまはペアレンタルコントロールという言葉を聞いたことがあるでしょうか？</a:t>
            </a:r>
            <a:endParaRPr kumimoji="1" lang="en-US" altLang="ja-JP" dirty="0"/>
          </a:p>
          <a:p>
            <a:r>
              <a:rPr kumimoji="1" lang="ja-JP" altLang="en-US" dirty="0"/>
              <a:t>どういうものか、まずはこちらの動画をご覧ください。</a:t>
            </a:r>
          </a:p>
          <a:p>
            <a:r>
              <a:rPr kumimoji="1" lang="ja-JP" altLang="en-US" dirty="0"/>
              <a:t>＜クリック＞→動画再生</a:t>
            </a:r>
          </a:p>
          <a:p>
            <a:endParaRPr kumimoji="1" lang="ja-JP" altLang="en-US" dirty="0"/>
          </a:p>
          <a:p>
            <a:r>
              <a:rPr kumimoji="1" lang="en-US" altLang="ja-JP" dirty="0"/>
              <a:t>※</a:t>
            </a:r>
            <a:r>
              <a:rPr kumimoji="1" lang="ja-JP" altLang="en-US" dirty="0"/>
              <a:t>動画　</a:t>
            </a:r>
            <a:r>
              <a:rPr kumimoji="1" lang="en-US" altLang="ja-JP" dirty="0"/>
              <a:t>3:40</a:t>
            </a:r>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ご覧いただいたように、保護者が子どもの安全のためにスマホ等の設定を調整することをペアレンタルコントロールといいます。</a:t>
            </a:r>
            <a:endParaRPr kumimoji="1" lang="en-US" altLang="ja-JP" dirty="0"/>
          </a:p>
        </p:txBody>
      </p:sp>
    </p:spTree>
    <p:extLst>
      <p:ext uri="{BB962C8B-B14F-4D97-AF65-F5344CB8AC3E}">
        <p14:creationId xmlns:p14="http://schemas.microsoft.com/office/powerpoint/2010/main" val="11294791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導入時のポイント</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br>
              <a:rPr kumimoji="1" lang="en-US" altLang="ja-JP" sz="1200" b="0" i="0" u="none" strike="noStrike" kern="1200" cap="none" spc="0" normalizeH="0" baseline="0" noProof="0" dirty="0">
                <a:ln>
                  <a:noFill/>
                </a:ln>
                <a:solidFill>
                  <a:prstClr val="black"/>
                </a:solidFill>
                <a:effectLst/>
                <a:uLnTx/>
                <a:uFillTx/>
                <a:latin typeface="+mn-lt"/>
                <a:ea typeface="+mn-ea"/>
                <a:cs typeface="+mn-cs"/>
              </a:rPr>
            </a:b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小学生のうちはゲーム機利用の方が若干多いが、中学校、高校にあがるとスマホ利用の方が多い。</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r>
              <a:rPr kumimoji="1" lang="ja-JP" altLang="en-US" sz="1200" b="0" i="0" u="none" strike="noStrike" kern="1200" cap="none" spc="0" normalizeH="0" baseline="0" noProof="0" dirty="0">
                <a:ln>
                  <a:noFill/>
                </a:ln>
                <a:solidFill>
                  <a:prstClr val="black"/>
                </a:solidFill>
                <a:effectLst/>
                <a:uLnTx/>
                <a:uFillTx/>
                <a:latin typeface="+mn-lt"/>
                <a:ea typeface="+mn-ea"/>
                <a:cs typeface="+mn-cs"/>
              </a:rPr>
              <a:t>講師のセリフ例</a:t>
            </a:r>
            <a:r>
              <a:rPr kumimoji="1" lang="en-US" altLang="ja-JP" sz="1200" b="0" i="0" u="none" strike="noStrike" kern="1200" cap="none" spc="0" normalizeH="0" baseline="0" noProof="0" dirty="0">
                <a:ln>
                  <a:noFill/>
                </a:ln>
                <a:solidFill>
                  <a:prstClr val="black"/>
                </a:solidFill>
                <a:effectLst/>
                <a:uLnTx/>
                <a:uFillTx/>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こちらは内閣府が発表したインターネット利用の実態調査結果です。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これを見ると小学生のうちはゲーム機利用が若干多いのですが、中学生になるとスマホ利用が増加します。</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高校生になるとほとんどの子どもがスマホを利用しているようです。</a:t>
            </a:r>
            <a:endParaRPr kumimoji="1" lang="en-US" altLang="ja-JP" dirty="0"/>
          </a:p>
          <a:p>
            <a:r>
              <a:rPr kumimoji="1" lang="ja-JP" altLang="en-US" dirty="0"/>
              <a:t>みなさんのお子さん（場合によってはお孫さん）の利用状況はいかがでしょうか？</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t>
            </a:r>
            <a:r>
              <a:rPr kumimoji="1" lang="ja-JP" altLang="en-US" dirty="0"/>
              <a:t>出典</a:t>
            </a:r>
            <a:r>
              <a:rPr kumimoji="1" lang="en-US" altLang="ja-JP" dirty="0"/>
              <a:t>】</a:t>
            </a:r>
          </a:p>
          <a:p>
            <a:r>
              <a:rPr kumimoji="1" lang="ja-JP" altLang="en-US" sz="1800" dirty="0">
                <a:latin typeface="+mn-ea"/>
              </a:rPr>
              <a:t>内閣府「令和２年度 青少年のインターネット利用環境実態調査</a:t>
            </a:r>
            <a:r>
              <a:rPr lang="ja-JP" altLang="en-US" sz="1800" dirty="0">
                <a:latin typeface="+mn-ea"/>
              </a:rPr>
              <a:t> </a:t>
            </a:r>
            <a:r>
              <a:rPr lang="zh-TW" altLang="en-US" sz="1800" dirty="0">
                <a:latin typeface="+mn-ea"/>
              </a:rPr>
              <a:t>青少年調査集計表</a:t>
            </a:r>
            <a:r>
              <a:rPr lang="ja-JP" altLang="en-US" sz="1800" dirty="0">
                <a:latin typeface="+mn-ea"/>
              </a:rPr>
              <a:t> </a:t>
            </a:r>
            <a:r>
              <a:rPr lang="ja-JP" altLang="en-US" sz="1800" dirty="0"/>
              <a:t>集計表</a:t>
            </a:r>
            <a:r>
              <a:rPr lang="en-US" altLang="ja-JP" sz="1800" dirty="0"/>
              <a:t>67</a:t>
            </a:r>
            <a:endParaRPr kumimoji="1" lang="en-US" altLang="ja-JP" sz="1800" dirty="0">
              <a:latin typeface="+mn-ea"/>
            </a:endParaRPr>
          </a:p>
          <a:p>
            <a:r>
              <a:rPr lang="en-US" altLang="ja-JP" sz="1200" dirty="0"/>
              <a:t>https://www8.cao.go.jp/youth/youth-harm/</a:t>
            </a:r>
            <a:r>
              <a:rPr lang="en-US" altLang="ja-JP" sz="1200" dirty="0" err="1"/>
              <a:t>chousa</a:t>
            </a:r>
            <a:r>
              <a:rPr lang="en-US" altLang="ja-JP" sz="1200" dirty="0"/>
              <a:t>/r02/net-</a:t>
            </a:r>
            <a:r>
              <a:rPr lang="en-US" altLang="ja-JP" sz="1200" dirty="0" err="1"/>
              <a:t>jittai</a:t>
            </a:r>
            <a:r>
              <a:rPr lang="en-US" altLang="ja-JP" sz="1200" dirty="0"/>
              <a:t>/sei-</a:t>
            </a:r>
            <a:r>
              <a:rPr lang="en-US" altLang="ja-JP" sz="1200" dirty="0" err="1"/>
              <a:t>syukeihyo.html</a:t>
            </a:r>
            <a:r>
              <a:rPr lang="ja-JP" altLang="en-US" sz="1200" dirty="0"/>
              <a:t>  </a:t>
            </a:r>
            <a:r>
              <a:rPr lang="en-US" altLang="ja-JP" sz="1200" dirty="0"/>
              <a:t>(</a:t>
            </a:r>
            <a:r>
              <a:rPr lang="ja-JP" altLang="en-US" sz="1200" dirty="0"/>
              <a:t>公開 </a:t>
            </a:r>
            <a:r>
              <a:rPr lang="en-US" altLang="ja-JP" sz="1200" dirty="0">
                <a:latin typeface="+mn-ea"/>
              </a:rPr>
              <a:t>2021</a:t>
            </a:r>
            <a:r>
              <a:rPr lang="ja-JP" altLang="en-US" sz="1200" dirty="0">
                <a:latin typeface="+mn-ea"/>
              </a:rPr>
              <a:t>年</a:t>
            </a:r>
            <a:r>
              <a:rPr lang="en-US" altLang="ja-JP" sz="1200" dirty="0">
                <a:latin typeface="+mn-ea"/>
              </a:rPr>
              <a:t>3</a:t>
            </a:r>
            <a:r>
              <a:rPr lang="ja-JP" altLang="en-US" sz="1200" dirty="0">
                <a:latin typeface="+mn-ea"/>
              </a:rPr>
              <a:t>月</a:t>
            </a:r>
            <a:r>
              <a:rPr lang="en-US" altLang="ja-JP" sz="1200" dirty="0">
                <a:latin typeface="+mn-ea"/>
              </a:rPr>
              <a:t>)</a:t>
            </a:r>
            <a:r>
              <a:rPr lang="ja-JP" altLang="en-US" sz="1200" dirty="0">
                <a:latin typeface="+mn-ea"/>
              </a:rPr>
              <a:t> </a:t>
            </a:r>
            <a:endParaRPr kumimoji="1" lang="ja-JP" altLang="en-US" dirty="0"/>
          </a:p>
        </p:txBody>
      </p:sp>
    </p:spTree>
    <p:extLst>
      <p:ext uri="{BB962C8B-B14F-4D97-AF65-F5344CB8AC3E}">
        <p14:creationId xmlns:p14="http://schemas.microsoft.com/office/powerpoint/2010/main" val="620907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br>
              <a:rPr kumimoji="1" lang="en-US" altLang="ja-JP" dirty="0"/>
            </a:br>
            <a:r>
              <a:rPr kumimoji="1" lang="ja-JP" altLang="en-US" dirty="0"/>
              <a:t>スマホ、インターネット利用は便利だが、使い方を間違えると様々なトラブルも起こり得る。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インターネットはとても便利ですよね。</a:t>
            </a:r>
            <a:endParaRPr kumimoji="1" lang="en-US" altLang="ja-JP" dirty="0"/>
          </a:p>
          <a:p>
            <a:r>
              <a:rPr kumimoji="1" lang="ja-JP" altLang="en-US" dirty="0"/>
              <a:t>わたしたち大人もスマホを持つことで手軽に知りたい情報にアクセスすることが出来ますし、現代では欠かすことのできない社会インフラになりつつあります。</a:t>
            </a:r>
            <a:endParaRPr kumimoji="1" lang="en-US" altLang="ja-JP" dirty="0"/>
          </a:p>
          <a:p>
            <a:r>
              <a:rPr kumimoji="1" lang="ja-JP" altLang="en-US" dirty="0"/>
              <a:t>「うちの子はしっかりしてるから大丈夫」とスマホを渡しっぱなしにしていませんか？</a:t>
            </a:r>
            <a:endParaRPr kumimoji="1" lang="en-US" altLang="ja-JP" dirty="0"/>
          </a:p>
          <a:p>
            <a:r>
              <a:rPr kumimoji="1" lang="ja-JP" altLang="en-US" dirty="0"/>
              <a:t>しっかりしている子どもでもトラブルに巻き込まれてしまうことがあるのがインターネット社会だったりします。</a:t>
            </a:r>
            <a:endParaRPr kumimoji="1" lang="en-US" altLang="ja-JP" dirty="0"/>
          </a:p>
          <a:p>
            <a:endParaRPr kumimoji="1" lang="en-US" altLang="ja-JP" dirty="0"/>
          </a:p>
          <a:p>
            <a:r>
              <a:rPr kumimoji="1" lang="en-US" altLang="ja-JP" dirty="0"/>
              <a:t>【</a:t>
            </a:r>
            <a:r>
              <a:rPr kumimoji="1" lang="ja-JP" altLang="en-US" dirty="0"/>
              <a:t>進行のポイント</a:t>
            </a:r>
            <a:r>
              <a:rPr kumimoji="1" lang="en-US" altLang="ja-JP" dirty="0"/>
              <a:t>】</a:t>
            </a:r>
          </a:p>
          <a:p>
            <a:r>
              <a:rPr kumimoji="1" lang="ja-JP" altLang="en-US" dirty="0"/>
              <a:t>どんなトラブルが起こり得るのかを読み上げ確認。</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大人も子どもも良い人も悪い人も関係無く参加しているのが現在のインターネット社会です。</a:t>
            </a:r>
          </a:p>
          <a:p>
            <a:r>
              <a:rPr kumimoji="1" lang="ja-JP" altLang="en-US" dirty="0"/>
              <a:t>それなりの覚悟と責任を持って大人も子どもも利用していかなければいけません。</a:t>
            </a:r>
          </a:p>
        </p:txBody>
      </p:sp>
    </p:spTree>
    <p:extLst>
      <p:ext uri="{BB962C8B-B14F-4D97-AF65-F5344CB8AC3E}">
        <p14:creationId xmlns:p14="http://schemas.microsoft.com/office/powerpoint/2010/main" val="8194687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導入時のポイント</a:t>
            </a:r>
            <a:r>
              <a:rPr kumimoji="1" lang="en-US" altLang="ja-JP" dirty="0"/>
              <a:t>】</a:t>
            </a:r>
          </a:p>
          <a:p>
            <a:r>
              <a:rPr kumimoji="1" lang="ja-JP" altLang="en-US" dirty="0"/>
              <a:t>一番大切なのは親子のコミュニケーション。</a:t>
            </a:r>
            <a:endParaRPr kumimoji="1" lang="en-US" altLang="ja-JP" dirty="0"/>
          </a:p>
          <a:p>
            <a:r>
              <a:rPr kumimoji="1" lang="ja-JP" altLang="en-US" dirty="0"/>
              <a:t>万が一何かトラブルに遭った時にすぐに相談できる親子関係を。</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では、保護者はどうすればよいのか？</a:t>
            </a:r>
            <a:endParaRPr kumimoji="1" lang="en-US" altLang="ja-JP" dirty="0"/>
          </a:p>
          <a:p>
            <a:r>
              <a:rPr kumimoji="1" lang="ja-JP" altLang="en-US" dirty="0"/>
              <a:t>大切な三つのことをお伝えします。</a:t>
            </a:r>
            <a:endParaRPr kumimoji="1" lang="en-US" altLang="ja-JP" dirty="0"/>
          </a:p>
          <a:p>
            <a:r>
              <a:rPr kumimoji="1" lang="en-US" altLang="ja-JP" dirty="0"/>
              <a:t>※</a:t>
            </a:r>
            <a:r>
              <a:rPr kumimoji="1" lang="ja-JP" altLang="en-US" dirty="0"/>
              <a:t>①～③まで読み上げる</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一番大切なのは子どもとのコミュニケーションです。</a:t>
            </a:r>
            <a:endParaRPr kumimoji="1" lang="en-US" altLang="ja-JP" dirty="0"/>
          </a:p>
          <a:p>
            <a:r>
              <a:rPr kumimoji="1" lang="ja-JP" altLang="en-US" dirty="0"/>
              <a:t>何故ペアレンタルコントロールやフィルタリングが必要なのか？をしっかりと親子間で確認してほしいと思います。</a:t>
            </a:r>
            <a:endParaRPr kumimoji="1" lang="en-US" altLang="ja-JP" dirty="0"/>
          </a:p>
          <a:p>
            <a:r>
              <a:rPr kumimoji="1" lang="ja-JP" altLang="en-US" dirty="0"/>
              <a:t>ルールはずっと同じでは無いと思います。</a:t>
            </a:r>
            <a:endParaRPr kumimoji="1" lang="en-US" altLang="ja-JP" dirty="0"/>
          </a:p>
          <a:p>
            <a:r>
              <a:rPr kumimoji="1" lang="ja-JP" altLang="en-US" dirty="0"/>
              <a:t>子どもの成長とともにその都度ルールを改定していくのも親子のコミュニケーションです。</a:t>
            </a:r>
            <a:endParaRPr kumimoji="1" lang="en-US" altLang="ja-JP" dirty="0"/>
          </a:p>
          <a:p>
            <a:r>
              <a:rPr kumimoji="1" lang="ja-JP" altLang="en-US" dirty="0"/>
              <a:t>万が一インターネットトラブルが起きた時に、すぐに親に相談することでトラブルも最小限に抑えることが出来ると思います。</a:t>
            </a:r>
            <a:endParaRPr kumimoji="1" lang="en-US" altLang="ja-JP" dirty="0"/>
          </a:p>
          <a:p>
            <a:r>
              <a:rPr kumimoji="1" lang="ja-JP" altLang="en-US" dirty="0"/>
              <a:t>ぜひ、しっかり話し合った上で</a:t>
            </a:r>
            <a:r>
              <a:rPr kumimoji="1" lang="en-US" altLang="ja-JP" dirty="0"/>
              <a:t>ICT</a:t>
            </a:r>
            <a:r>
              <a:rPr kumimoji="1" lang="ja-JP" altLang="en-US" dirty="0"/>
              <a:t>機器（スマホ）を利用させるようにしてください。</a:t>
            </a:r>
          </a:p>
        </p:txBody>
      </p:sp>
    </p:spTree>
    <p:extLst>
      <p:ext uri="{BB962C8B-B14F-4D97-AF65-F5344CB8AC3E}">
        <p14:creationId xmlns:p14="http://schemas.microsoft.com/office/powerpoint/2010/main" val="28123707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a:t>
            </a:r>
            <a:r>
              <a:rPr kumimoji="1" lang="ja-JP" altLang="en-US" dirty="0"/>
              <a:t>ポイント</a:t>
            </a:r>
            <a:r>
              <a:rPr kumimoji="1" lang="en-US" altLang="ja-JP" dirty="0"/>
              <a:t>】</a:t>
            </a:r>
            <a:br>
              <a:rPr kumimoji="1" lang="en-US" altLang="ja-JP" dirty="0"/>
            </a:br>
            <a:r>
              <a:rPr kumimoji="1" lang="ja-JP" altLang="en-US" dirty="0"/>
              <a:t>ペアレンタルコントロールでできることを確認。</a:t>
            </a:r>
            <a:endParaRPr kumimoji="1" lang="en-US" altLang="ja-JP" dirty="0"/>
          </a:p>
          <a:p>
            <a:endParaRPr kumimoji="1" lang="en-US" altLang="ja-JP" dirty="0"/>
          </a:p>
          <a:p>
            <a:r>
              <a:rPr kumimoji="1" lang="en-US" altLang="ja-JP" dirty="0"/>
              <a:t>《</a:t>
            </a:r>
            <a:r>
              <a:rPr kumimoji="1" lang="ja-JP" altLang="en-US" dirty="0"/>
              <a:t>講師のセリフ例</a:t>
            </a:r>
            <a:r>
              <a:rPr kumimoji="1" lang="en-US" altLang="ja-JP" dirty="0"/>
              <a:t>》</a:t>
            </a:r>
          </a:p>
          <a:p>
            <a:r>
              <a:rPr kumimoji="1" lang="ja-JP" altLang="en-US" dirty="0"/>
              <a:t>保護者による機能制限は、機種やサービスによって設定の仕方や出来る制限が違います。</a:t>
            </a:r>
            <a:endParaRPr kumimoji="1" lang="en-US" altLang="ja-JP" dirty="0"/>
          </a:p>
          <a:p>
            <a:r>
              <a:rPr kumimoji="1" lang="ja-JP" altLang="en-US" dirty="0"/>
              <a:t>ご家庭で使われている</a:t>
            </a:r>
            <a:r>
              <a:rPr kumimoji="1" lang="en-US" altLang="ja-JP" dirty="0"/>
              <a:t>ICT</a:t>
            </a:r>
            <a:r>
              <a:rPr kumimoji="1" lang="ja-JP" altLang="en-US" dirty="0"/>
              <a:t>機器で、どのような制限が出来るのかを是非確認してみて下さい。</a:t>
            </a:r>
            <a:endParaRPr kumimoji="1" lang="en-US" altLang="ja-JP" dirty="0"/>
          </a:p>
        </p:txBody>
      </p:sp>
    </p:spTree>
    <p:extLst>
      <p:ext uri="{BB962C8B-B14F-4D97-AF65-F5344CB8AC3E}">
        <p14:creationId xmlns:p14="http://schemas.microsoft.com/office/powerpoint/2010/main" val="34078807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Master" Target="../slideMasters/slideMaster2.xml"/><Relationship Id="rId4" Type="http://schemas.openxmlformats.org/officeDocument/2006/relationships/image" Target="../media/image14.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8_ユーザー設定レイアウト">
    <p:spTree>
      <p:nvGrpSpPr>
        <p:cNvPr id="1" name=""/>
        <p:cNvGrpSpPr/>
        <p:nvPr/>
      </p:nvGrpSpPr>
      <p:grpSpPr>
        <a:xfrm>
          <a:off x="0" y="0"/>
          <a:ext cx="0" cy="0"/>
          <a:chOff x="0" y="0"/>
          <a:chExt cx="0" cy="0"/>
        </a:xfrm>
      </p:grpSpPr>
      <p:sp>
        <p:nvSpPr>
          <p:cNvPr id="7" name="TextBox 9">
            <a:extLst>
              <a:ext uri="{FF2B5EF4-FFF2-40B4-BE49-F238E27FC236}">
                <a16:creationId xmlns:a16="http://schemas.microsoft.com/office/drawing/2014/main" id="{6E010DB9-BE1B-44F3-B34B-76879A765C00}"/>
              </a:ext>
            </a:extLst>
          </p:cNvPr>
          <p:cNvSpPr txBox="1"/>
          <p:nvPr userDrawn="1"/>
        </p:nvSpPr>
        <p:spPr>
          <a:xfrm>
            <a:off x="249337" y="1937740"/>
            <a:ext cx="7472502" cy="1545038"/>
          </a:xfrm>
          <a:prstGeom prst="rect">
            <a:avLst/>
          </a:prstGeom>
          <a:noFill/>
        </p:spPr>
        <p:txBody>
          <a:bodyPr wrap="square" rtlCol="0">
            <a:spAutoFit/>
          </a:bodyPr>
          <a:lstStyle/>
          <a:p>
            <a:pPr>
              <a:lnSpc>
                <a:spcPct val="80000"/>
              </a:lnSpc>
            </a:pPr>
            <a:r>
              <a:rPr lang="ja-JP" altLang="en-US" sz="4000" dirty="0">
                <a:solidFill>
                  <a:srgbClr val="4472C4">
                    <a:lumMod val="50000"/>
                  </a:srgbClr>
                </a:solidFill>
                <a:latin typeface="HGPSoeiKakugothicUB" pitchFamily="50" charset="-128"/>
                <a:ea typeface="HGPSoeiKakugothicUB" pitchFamily="50" charset="-128"/>
              </a:rPr>
              <a:t>ともに学ぶ。考える。</a:t>
            </a:r>
            <a:endParaRPr lang="en-US" altLang="ja-JP" sz="4000" dirty="0">
              <a:solidFill>
                <a:srgbClr val="4472C4">
                  <a:lumMod val="50000"/>
                </a:srgbClr>
              </a:solidFill>
              <a:latin typeface="HGPSoeiKakugothicUB" pitchFamily="50" charset="-128"/>
              <a:ea typeface="HGPSoeiKakugothicUB" pitchFamily="50" charset="-128"/>
            </a:endParaRPr>
          </a:p>
          <a:p>
            <a:pPr>
              <a:lnSpc>
                <a:spcPct val="80000"/>
              </a:lnSpc>
            </a:pPr>
            <a:endParaRPr lang="en-US" altLang="ja-JP" sz="2400" dirty="0">
              <a:solidFill>
                <a:srgbClr val="4472C4">
                  <a:lumMod val="50000"/>
                </a:srgbClr>
              </a:solidFill>
              <a:latin typeface="HGPSoeiKakugothicUB" pitchFamily="50" charset="-128"/>
              <a:ea typeface="HGPSoeiKakugothicUB" pitchFamily="50" charset="-128"/>
            </a:endParaRPr>
          </a:p>
          <a:p>
            <a:pPr>
              <a:lnSpc>
                <a:spcPct val="80000"/>
              </a:lnSpc>
            </a:pPr>
            <a:r>
              <a:rPr lang="ja-JP" alt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rPr>
              <a:t>インターネット安全教室</a:t>
            </a:r>
            <a:endParaRPr 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endParaRPr>
          </a:p>
        </p:txBody>
      </p:sp>
      <p:sp>
        <p:nvSpPr>
          <p:cNvPr id="9" name="テキスト ボックス 8">
            <a:extLst>
              <a:ext uri="{FF2B5EF4-FFF2-40B4-BE49-F238E27FC236}">
                <a16:creationId xmlns:a16="http://schemas.microsoft.com/office/drawing/2014/main" id="{811DFBB7-4D36-4382-9A42-B3200D707076}"/>
              </a:ext>
            </a:extLst>
          </p:cNvPr>
          <p:cNvSpPr txBox="1"/>
          <p:nvPr userDrawn="1"/>
        </p:nvSpPr>
        <p:spPr>
          <a:xfrm>
            <a:off x="249337" y="3683510"/>
            <a:ext cx="8522898" cy="369332"/>
          </a:xfrm>
          <a:prstGeom prst="rect">
            <a:avLst/>
          </a:prstGeom>
          <a:noFill/>
        </p:spPr>
        <p:txBody>
          <a:bodyPr wrap="square" rtlCol="0">
            <a:spAutoFit/>
          </a:bodyPr>
          <a:lstStyle/>
          <a:p>
            <a:r>
              <a:rPr lang="ja-JP" altLang="en-US" dirty="0">
                <a:solidFill>
                  <a:prstClr val="black"/>
                </a:solidFill>
              </a:rPr>
              <a:t>～大人もこどもも一緒に学び、考える。インターネットとのつきあい方～</a:t>
            </a:r>
          </a:p>
        </p:txBody>
      </p:sp>
      <p:pic>
        <p:nvPicPr>
          <p:cNvPr id="10" name="図 9">
            <a:extLst>
              <a:ext uri="{FF2B5EF4-FFF2-40B4-BE49-F238E27FC236}">
                <a16:creationId xmlns:a16="http://schemas.microsoft.com/office/drawing/2014/main" id="{8FDC202A-AB8C-40BB-826C-AC90BDD7FE61}"/>
              </a:ext>
            </a:extLst>
          </p:cNvPr>
          <p:cNvPicPr>
            <a:picLocks noChangeAspect="1"/>
          </p:cNvPicPr>
          <p:nvPr userDrawn="1"/>
        </p:nvPicPr>
        <p:blipFill>
          <a:blip r:embed="rId2"/>
          <a:stretch>
            <a:fillRect/>
          </a:stretch>
        </p:blipFill>
        <p:spPr>
          <a:xfrm>
            <a:off x="4858555" y="4927679"/>
            <a:ext cx="3913680" cy="1830686"/>
          </a:xfrm>
          <a:prstGeom prst="rect">
            <a:avLst/>
          </a:prstGeom>
        </p:spPr>
      </p:pic>
      <p:pic>
        <p:nvPicPr>
          <p:cNvPr id="11" name="図 10">
            <a:extLst>
              <a:ext uri="{FF2B5EF4-FFF2-40B4-BE49-F238E27FC236}">
                <a16:creationId xmlns:a16="http://schemas.microsoft.com/office/drawing/2014/main" id="{C863D772-51C7-4D3E-B900-ED1CD6387797}"/>
              </a:ext>
            </a:extLst>
          </p:cNvPr>
          <p:cNvPicPr>
            <a:picLocks noChangeAspect="1"/>
          </p:cNvPicPr>
          <p:nvPr userDrawn="1"/>
        </p:nvPicPr>
        <p:blipFill>
          <a:blip r:embed="rId3"/>
          <a:stretch>
            <a:fillRect/>
          </a:stretch>
        </p:blipFill>
        <p:spPr>
          <a:xfrm flipH="1">
            <a:off x="352425" y="550676"/>
            <a:ext cx="2219325" cy="1115760"/>
          </a:xfrm>
          <a:prstGeom prst="rect">
            <a:avLst/>
          </a:prstGeom>
        </p:spPr>
      </p:pic>
    </p:spTree>
    <p:extLst>
      <p:ext uri="{BB962C8B-B14F-4D97-AF65-F5344CB8AC3E}">
        <p14:creationId xmlns:p14="http://schemas.microsoft.com/office/powerpoint/2010/main" val="660578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6220" y="454948"/>
            <a:ext cx="1148335" cy="1077435"/>
          </a:xfrm>
          <a:prstGeom prst="rect">
            <a:avLst/>
          </a:prstGeom>
        </p:spPr>
      </p:pic>
    </p:spTree>
    <p:extLst>
      <p:ext uri="{BB962C8B-B14F-4D97-AF65-F5344CB8AC3E}">
        <p14:creationId xmlns:p14="http://schemas.microsoft.com/office/powerpoint/2010/main" val="4250570975"/>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Tree>
    <p:extLst>
      <p:ext uri="{BB962C8B-B14F-4D97-AF65-F5344CB8AC3E}">
        <p14:creationId xmlns:p14="http://schemas.microsoft.com/office/powerpoint/2010/main" val="985669925"/>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440" y="444977"/>
            <a:ext cx="1148335" cy="1077435"/>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hasCustomPrompt="1"/>
          </p:nvPr>
        </p:nvSpPr>
        <p:spPr>
          <a:xfrm>
            <a:off x="1317812" y="444977"/>
            <a:ext cx="7749988" cy="709322"/>
          </a:xfrm>
        </p:spPr>
        <p:txBody>
          <a:bodyPr>
            <a:noAutofit/>
          </a:bodyPr>
          <a:lstStyle>
            <a:lvl1pPr>
              <a:defRPr sz="4400" b="1">
                <a:latin typeface="+mj-ea"/>
                <a:ea typeface="+mj-ea"/>
              </a:defRPr>
            </a:lvl1pPr>
          </a:lstStyle>
          <a:p>
            <a:r>
              <a:rPr kumimoji="1" lang="ja-JP" altLang="en-US" dirty="0"/>
              <a:t>動画をみて考えよう</a:t>
            </a:r>
          </a:p>
        </p:txBody>
      </p:sp>
    </p:spTree>
    <p:extLst>
      <p:ext uri="{BB962C8B-B14F-4D97-AF65-F5344CB8AC3E}">
        <p14:creationId xmlns:p14="http://schemas.microsoft.com/office/powerpoint/2010/main" val="1270555777"/>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1_ユーザー設定レイアウト">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テキスト ボックス 6"/>
          <p:cNvSpPr txBox="1"/>
          <p:nvPr userDrawn="1"/>
        </p:nvSpPr>
        <p:spPr>
          <a:xfrm>
            <a:off x="2003611" y="447677"/>
            <a:ext cx="5245976" cy="1015663"/>
          </a:xfrm>
          <a:prstGeom prst="rect">
            <a:avLst/>
          </a:prstGeom>
          <a:noFill/>
        </p:spPr>
        <p:txBody>
          <a:bodyPr wrap="square" rtlCol="0">
            <a:spAutoFit/>
          </a:bodyPr>
          <a:lstStyle/>
          <a:p>
            <a:pPr algn="ctr"/>
            <a:r>
              <a:rPr lang="ja-JP" altLang="en-US" sz="6000" b="1" dirty="0">
                <a:solidFill>
                  <a:prstClr val="black"/>
                </a:solidFill>
              </a:rPr>
              <a:t>まとめ</a:t>
            </a:r>
          </a:p>
        </p:txBody>
      </p:sp>
    </p:spTree>
    <p:extLst>
      <p:ext uri="{BB962C8B-B14F-4D97-AF65-F5344CB8AC3E}">
        <p14:creationId xmlns:p14="http://schemas.microsoft.com/office/powerpoint/2010/main" val="9362288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8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タイトル 1"/>
          <p:cNvSpPr>
            <a:spLocks noGrp="1"/>
          </p:cNvSpPr>
          <p:nvPr>
            <p:ph type="title"/>
          </p:nvPr>
        </p:nvSpPr>
        <p:spPr>
          <a:xfrm>
            <a:off x="215152" y="402240"/>
            <a:ext cx="7958418" cy="784598"/>
          </a:xfrm>
        </p:spPr>
        <p:txBody>
          <a:bodyPr>
            <a:noAutofit/>
          </a:bodyPr>
          <a:lstStyle>
            <a:lvl1pPr>
              <a:defRPr sz="4400" b="1">
                <a:latin typeface="+mj-ea"/>
                <a:ea typeface="+mj-ea"/>
              </a:defRPr>
            </a:lvl1pPr>
          </a:lstStyle>
          <a:p>
            <a:r>
              <a:rPr kumimoji="1" lang="ja-JP" altLang="en-US" dirty="0"/>
              <a:t>マスター タイトルの書式設定</a:t>
            </a:r>
          </a:p>
        </p:txBody>
      </p:sp>
    </p:spTree>
    <p:extLst>
      <p:ext uri="{BB962C8B-B14F-4D97-AF65-F5344CB8AC3E}">
        <p14:creationId xmlns:p14="http://schemas.microsoft.com/office/powerpoint/2010/main" val="1515465714"/>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97736" y="706225"/>
            <a:ext cx="6913737" cy="5363115"/>
          </a:xfrm>
          <a:prstGeom prst="rect">
            <a:avLst/>
          </a:prstGeom>
        </p:spPr>
      </p:pic>
    </p:spTree>
    <p:extLst>
      <p:ext uri="{BB962C8B-B14F-4D97-AF65-F5344CB8AC3E}">
        <p14:creationId xmlns:p14="http://schemas.microsoft.com/office/powerpoint/2010/main" val="1922982155"/>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タイトル 1"/>
          <p:cNvSpPr>
            <a:spLocks noGrp="1"/>
          </p:cNvSpPr>
          <p:nvPr>
            <p:ph type="title"/>
          </p:nvPr>
        </p:nvSpPr>
        <p:spPr>
          <a:xfrm>
            <a:off x="1109382" y="369701"/>
            <a:ext cx="7958418" cy="784598"/>
          </a:xfrm>
        </p:spPr>
        <p:txBody>
          <a:bodyPr>
            <a:noAutofit/>
          </a:bodyPr>
          <a:lstStyle>
            <a:lvl1pPr>
              <a:defRPr sz="4400" b="1">
                <a:latin typeface="+mj-ea"/>
                <a:ea typeface="+mj-ea"/>
              </a:defRPr>
            </a:lvl1pPr>
          </a:lstStyle>
          <a:p>
            <a:r>
              <a:rPr kumimoji="1" lang="ja-JP" altLang="en-US" dirty="0"/>
              <a:t>マスター タイトルの書式設定</a:t>
            </a:r>
          </a:p>
        </p:txBody>
      </p:sp>
    </p:spTree>
    <p:extLst>
      <p:ext uri="{BB962C8B-B14F-4D97-AF65-F5344CB8AC3E}">
        <p14:creationId xmlns:p14="http://schemas.microsoft.com/office/powerpoint/2010/main" val="1652322501"/>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8776" y="357313"/>
            <a:ext cx="1219531" cy="11650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タイトル 1"/>
          <p:cNvSpPr>
            <a:spLocks noGrp="1"/>
          </p:cNvSpPr>
          <p:nvPr>
            <p:ph type="title"/>
          </p:nvPr>
        </p:nvSpPr>
        <p:spPr>
          <a:xfrm>
            <a:off x="161364" y="345516"/>
            <a:ext cx="7958418" cy="784598"/>
          </a:xfrm>
        </p:spPr>
        <p:txBody>
          <a:bodyPr>
            <a:noAutofit/>
          </a:bodyPr>
          <a:lstStyle>
            <a:lvl1pPr>
              <a:defRPr sz="4400" b="1">
                <a:latin typeface="+mj-ea"/>
                <a:ea typeface="+mj-ea"/>
              </a:defRPr>
            </a:lvl1pPr>
          </a:lstStyle>
          <a:p>
            <a:r>
              <a:rPr kumimoji="1" lang="ja-JP" altLang="en-US" dirty="0"/>
              <a:t>マスター タイトルの書式設定</a:t>
            </a:r>
          </a:p>
        </p:txBody>
      </p:sp>
    </p:spTree>
    <p:extLst>
      <p:ext uri="{BB962C8B-B14F-4D97-AF65-F5344CB8AC3E}">
        <p14:creationId xmlns:p14="http://schemas.microsoft.com/office/powerpoint/2010/main" val="1406645373"/>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ユーザー設定レイアウト">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テキスト ボックス 6"/>
          <p:cNvSpPr txBox="1"/>
          <p:nvPr userDrawn="1"/>
        </p:nvSpPr>
        <p:spPr>
          <a:xfrm>
            <a:off x="2003611" y="447677"/>
            <a:ext cx="5245976" cy="1015663"/>
          </a:xfrm>
          <a:prstGeom prst="rect">
            <a:avLst/>
          </a:prstGeom>
          <a:noFill/>
        </p:spPr>
        <p:txBody>
          <a:bodyPr wrap="square" rtlCol="0">
            <a:spAutoFit/>
          </a:bodyPr>
          <a:lstStyle/>
          <a:p>
            <a:pPr algn="ctr"/>
            <a:r>
              <a:rPr lang="ja-JP" altLang="en-US" sz="6000" b="1" dirty="0">
                <a:solidFill>
                  <a:prstClr val="black"/>
                </a:solidFill>
              </a:rPr>
              <a:t>まとめ</a:t>
            </a:r>
          </a:p>
        </p:txBody>
      </p:sp>
    </p:spTree>
    <p:extLst>
      <p:ext uri="{BB962C8B-B14F-4D97-AF65-F5344CB8AC3E}">
        <p14:creationId xmlns:p14="http://schemas.microsoft.com/office/powerpoint/2010/main" val="9297338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0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marL="0" indent="0">
              <a:buNone/>
              <a:defRPr sz="3600"/>
            </a:lvl1pPr>
            <a:lvl2pPr marL="457200" indent="0">
              <a:buNone/>
              <a:defRPr/>
            </a:lvl2pPr>
            <a:lvl3pPr marL="914400" indent="0">
              <a:buNone/>
              <a:defRPr/>
            </a:lvl3pPr>
            <a:lvl4pPr marL="1371600" indent="0">
              <a:buNone/>
              <a:defRPr/>
            </a:lvl4pPr>
            <a:lvl5pPr marL="1828800" indent="0">
              <a:buNone/>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タイトル 1"/>
          <p:cNvSpPr>
            <a:spLocks noGrp="1"/>
          </p:cNvSpPr>
          <p:nvPr>
            <p:ph type="title"/>
          </p:nvPr>
        </p:nvSpPr>
        <p:spPr>
          <a:xfrm>
            <a:off x="1109382" y="450475"/>
            <a:ext cx="7958418" cy="703823"/>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291723342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6_ユーザー設定レイアウト">
    <p:spTree>
      <p:nvGrpSpPr>
        <p:cNvPr id="1" name=""/>
        <p:cNvGrpSpPr/>
        <p:nvPr/>
      </p:nvGrpSpPr>
      <p:grpSpPr>
        <a:xfrm>
          <a:off x="0" y="0"/>
          <a:ext cx="0" cy="0"/>
          <a:chOff x="0" y="0"/>
          <a:chExt cx="0" cy="0"/>
        </a:xfrm>
      </p:grpSpPr>
      <p:sp>
        <p:nvSpPr>
          <p:cNvPr id="11" name="テキスト ボックス 10"/>
          <p:cNvSpPr txBox="1">
            <a:spLocks/>
          </p:cNvSpPr>
          <p:nvPr userDrawn="1"/>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606798 w 9144000"/>
              <a:gd name="connsiteY5" fmla="*/ 729000 h 6858000"/>
              <a:gd name="connsiteX6" fmla="*/ 606798 w 9144000"/>
              <a:gd name="connsiteY6" fmla="*/ 6129000 h 6858000"/>
              <a:gd name="connsiteX7" fmla="*/ 8537201 w 9144000"/>
              <a:gd name="connsiteY7" fmla="*/ 6129000 h 6858000"/>
              <a:gd name="connsiteX8" fmla="*/ 8537201 w 9144000"/>
              <a:gd name="connsiteY8" fmla="*/ 729000 h 6858000"/>
              <a:gd name="connsiteX9" fmla="*/ 606798 w 9144000"/>
              <a:gd name="connsiteY9" fmla="*/ 7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0" h="6858000">
                <a:moveTo>
                  <a:pt x="0" y="0"/>
                </a:moveTo>
                <a:lnTo>
                  <a:pt x="9144000" y="0"/>
                </a:lnTo>
                <a:lnTo>
                  <a:pt x="9144000" y="6858000"/>
                </a:lnTo>
                <a:lnTo>
                  <a:pt x="0" y="6858000"/>
                </a:lnTo>
                <a:lnTo>
                  <a:pt x="0" y="0"/>
                </a:lnTo>
                <a:close/>
                <a:moveTo>
                  <a:pt x="606798" y="729000"/>
                </a:moveTo>
                <a:lnTo>
                  <a:pt x="606798" y="6129000"/>
                </a:lnTo>
                <a:lnTo>
                  <a:pt x="8537201" y="6129000"/>
                </a:lnTo>
                <a:lnTo>
                  <a:pt x="8537201" y="729000"/>
                </a:lnTo>
                <a:lnTo>
                  <a:pt x="606798" y="729000"/>
                </a:lnTo>
                <a:close/>
              </a:path>
            </a:pathLst>
          </a:custGeom>
          <a:solidFill>
            <a:srgbClr val="ED7D31"/>
          </a:solidFill>
          <a:ln w="76200">
            <a:solidFill>
              <a:srgbClr val="ED7D31"/>
            </a:solidFill>
          </a:ln>
        </p:spPr>
        <p:txBody>
          <a:bodyPr vert="horz" wrap="square"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endParaRPr lang="ja-JP" altLang="en-US" dirty="0">
              <a:solidFill>
                <a:prstClr val="black"/>
              </a:solidFill>
            </a:endParaRPr>
          </a:p>
        </p:txBody>
      </p:sp>
      <p:sp>
        <p:nvSpPr>
          <p:cNvPr id="2" name="タイトル 1"/>
          <p:cNvSpPr>
            <a:spLocks noGrp="1"/>
          </p:cNvSpPr>
          <p:nvPr>
            <p:ph type="title"/>
          </p:nvPr>
        </p:nvSpPr>
        <p:spPr>
          <a:xfrm>
            <a:off x="606798" y="799434"/>
            <a:ext cx="7930403" cy="5314149"/>
          </a:xfrm>
          <a:noFill/>
          <a:ln w="76200">
            <a:noFill/>
          </a:ln>
        </p:spPr>
        <p:txBody>
          <a:bodyPr>
            <a:normAutofit/>
          </a:bodyPr>
          <a:lstStyle>
            <a:lvl1pPr algn="ctr">
              <a:defRPr sz="6000"/>
            </a:lvl1pPr>
          </a:lstStyle>
          <a:p>
            <a:r>
              <a:rPr kumimoji="1" lang="ja-JP" altLang="en-US" dirty="0"/>
              <a:t>マスター タイトルの書式設定</a:t>
            </a:r>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38309" y="4799328"/>
            <a:ext cx="2407282" cy="1357685"/>
          </a:xfrm>
          <a:prstGeom prst="rect">
            <a:avLst/>
          </a:prstGeom>
        </p:spPr>
      </p:pic>
      <p:pic>
        <p:nvPicPr>
          <p:cNvPr id="13" name="図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pic>
        <p:nvPicPr>
          <p:cNvPr id="14" name="図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8650" y="4825531"/>
            <a:ext cx="3232150" cy="1345286"/>
          </a:xfrm>
          <a:prstGeom prst="rect">
            <a:avLst/>
          </a:prstGeom>
        </p:spPr>
      </p:pic>
      <p:sp>
        <p:nvSpPr>
          <p:cNvPr id="16" name="Content Placeholder 2"/>
          <p:cNvSpPr>
            <a:spLocks noGrp="1"/>
          </p:cNvSpPr>
          <p:nvPr>
            <p:ph sz="half" idx="1"/>
          </p:nvPr>
        </p:nvSpPr>
        <p:spPr>
          <a:xfrm>
            <a:off x="4557485" y="6142499"/>
            <a:ext cx="4619918" cy="748620"/>
          </a:xfrm>
        </p:spPr>
        <p:txBody>
          <a:bodyPr anchor="ctr">
            <a:noAutofit/>
          </a:bodyPr>
          <a:lstStyle>
            <a:lvl1pPr marL="0" indent="0" algn="ctr">
              <a:buNone/>
              <a:defRPr sz="2800"/>
            </a:lvl1pPr>
          </a:lstStyle>
          <a:p>
            <a:pPr lvl="0"/>
            <a:r>
              <a:rPr lang="ja-JP" altLang="en-US" dirty="0"/>
              <a:t>マスター テキストの書式設定</a:t>
            </a:r>
            <a:endParaRPr lang="en-US" dirty="0"/>
          </a:p>
        </p:txBody>
      </p:sp>
      <p:sp>
        <p:nvSpPr>
          <p:cNvPr id="12" name="テキスト ボックス 11"/>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ver.2.3_20230428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©2023 IPA</a:t>
            </a:r>
          </a:p>
        </p:txBody>
      </p:sp>
    </p:spTree>
    <p:extLst>
      <p:ext uri="{BB962C8B-B14F-4D97-AF65-F5344CB8AC3E}">
        <p14:creationId xmlns:p14="http://schemas.microsoft.com/office/powerpoint/2010/main" val="39755318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
        <p:nvSpPr>
          <p:cNvPr id="4" name="TextBox 9"/>
          <p:cNvSpPr txBox="1"/>
          <p:nvPr userDrawn="1"/>
        </p:nvSpPr>
        <p:spPr>
          <a:xfrm>
            <a:off x="249337" y="1129171"/>
            <a:ext cx="7472502" cy="1249573"/>
          </a:xfrm>
          <a:prstGeom prst="rect">
            <a:avLst/>
          </a:prstGeom>
          <a:noFill/>
        </p:spPr>
        <p:txBody>
          <a:bodyPr wrap="square" rtlCol="0">
            <a:spAutoFit/>
          </a:bodyPr>
          <a:lstStyle/>
          <a:p>
            <a:pPr>
              <a:lnSpc>
                <a:spcPct val="80000"/>
              </a:lnSpc>
            </a:pPr>
            <a:r>
              <a:rPr lang="ja-JP" altLang="en-US" sz="4000" dirty="0">
                <a:solidFill>
                  <a:srgbClr val="4472C4">
                    <a:lumMod val="50000"/>
                  </a:srgbClr>
                </a:solidFill>
                <a:latin typeface="HGPSoeiKakugothicUB" pitchFamily="50" charset="-128"/>
                <a:ea typeface="HGPSoeiKakugothicUB" pitchFamily="50" charset="-128"/>
              </a:rPr>
              <a:t>ともに学ぶ。考える。</a:t>
            </a:r>
            <a:endParaRPr lang="en-US" altLang="ja-JP" sz="4000" dirty="0">
              <a:solidFill>
                <a:srgbClr val="4472C4">
                  <a:lumMod val="50000"/>
                </a:srgbClr>
              </a:solidFill>
              <a:latin typeface="HGPSoeiKakugothicUB" pitchFamily="50" charset="-128"/>
              <a:ea typeface="HGPSoeiKakugothicUB" pitchFamily="50" charset="-128"/>
            </a:endParaRPr>
          </a:p>
          <a:p>
            <a:pPr>
              <a:lnSpc>
                <a:spcPct val="80000"/>
              </a:lnSpc>
            </a:pPr>
            <a:r>
              <a:rPr lang="ja-JP" alt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rPr>
              <a:t>インターネット安全教室</a:t>
            </a:r>
            <a:endParaRPr lang="en-US" sz="5400" dirty="0">
              <a:solidFill>
                <a:srgbClr val="4472C4">
                  <a:lumMod val="50000"/>
                </a:srgbClr>
              </a:solidFill>
              <a:effectLst>
                <a:outerShdw blurRad="38100" dist="38100" dir="2700000" algn="tl">
                  <a:srgbClr val="000000">
                    <a:alpha val="43137"/>
                  </a:srgbClr>
                </a:outerShdw>
              </a:effectLst>
              <a:latin typeface="HGPSoeiKakugothicUB" pitchFamily="50" charset="-128"/>
              <a:ea typeface="HGPSoeiKakugothicUB" pitchFamily="50" charset="-128"/>
            </a:endParaRPr>
          </a:p>
        </p:txBody>
      </p:sp>
      <p:pic>
        <p:nvPicPr>
          <p:cNvPr id="5" name="図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9337" y="181765"/>
            <a:ext cx="1713796" cy="429963"/>
          </a:xfrm>
          <a:prstGeom prst="rect">
            <a:avLst/>
          </a:prstGeom>
        </p:spPr>
      </p:pic>
      <p:pic>
        <p:nvPicPr>
          <p:cNvPr id="6" name="図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421901" y="1025913"/>
            <a:ext cx="1423150" cy="1447380"/>
          </a:xfrm>
          <a:prstGeom prst="rect">
            <a:avLst/>
          </a:prstGeom>
        </p:spPr>
      </p:pic>
      <p:pic>
        <p:nvPicPr>
          <p:cNvPr id="7" name="図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901566" y="5357519"/>
            <a:ext cx="4943485" cy="1245872"/>
          </a:xfrm>
          <a:prstGeom prst="rect">
            <a:avLst/>
          </a:prstGeom>
        </p:spPr>
      </p:pic>
      <p:sp>
        <p:nvSpPr>
          <p:cNvPr id="8" name="テキスト ボックス 7"/>
          <p:cNvSpPr txBox="1"/>
          <p:nvPr userDrawn="1"/>
        </p:nvSpPr>
        <p:spPr>
          <a:xfrm>
            <a:off x="249337" y="2391885"/>
            <a:ext cx="8522898" cy="369332"/>
          </a:xfrm>
          <a:prstGeom prst="rect">
            <a:avLst/>
          </a:prstGeom>
          <a:noFill/>
        </p:spPr>
        <p:txBody>
          <a:bodyPr wrap="square" rtlCol="0">
            <a:spAutoFit/>
          </a:bodyPr>
          <a:lstStyle/>
          <a:p>
            <a:r>
              <a:rPr lang="ja-JP" altLang="en-US" dirty="0">
                <a:solidFill>
                  <a:prstClr val="black"/>
                </a:solidFill>
              </a:rPr>
              <a:t>～大人もこどもも一緒に学び、考える。インターネットとのつきあい方～</a:t>
            </a:r>
          </a:p>
        </p:txBody>
      </p:sp>
    </p:spTree>
    <p:extLst>
      <p:ext uri="{BB962C8B-B14F-4D97-AF65-F5344CB8AC3E}">
        <p14:creationId xmlns:p14="http://schemas.microsoft.com/office/powerpoint/2010/main" val="857528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ユーザー設定レイアウト">
    <p:spTree>
      <p:nvGrpSpPr>
        <p:cNvPr id="1" name=""/>
        <p:cNvGrpSpPr/>
        <p:nvPr/>
      </p:nvGrpSpPr>
      <p:grpSpPr>
        <a:xfrm>
          <a:off x="0" y="0"/>
          <a:ext cx="0" cy="0"/>
          <a:chOff x="0" y="0"/>
          <a:chExt cx="0" cy="0"/>
        </a:xfrm>
      </p:grpSpPr>
      <p:sp>
        <p:nvSpPr>
          <p:cNvPr id="11" name="テキスト ボックス 10"/>
          <p:cNvSpPr txBox="1">
            <a:spLocks/>
          </p:cNvSpPr>
          <p:nvPr userDrawn="1"/>
        </p:nvSpPr>
        <p:spPr>
          <a:xfrm>
            <a:off x="0" y="0"/>
            <a:ext cx="9144000" cy="6858000"/>
          </a:xfrm>
          <a:custGeom>
            <a:avLst/>
            <a:gdLst>
              <a:gd name="connsiteX0" fmla="*/ 0 w 9144000"/>
              <a:gd name="connsiteY0" fmla="*/ 0 h 6858000"/>
              <a:gd name="connsiteX1" fmla="*/ 9144000 w 9144000"/>
              <a:gd name="connsiteY1" fmla="*/ 0 h 6858000"/>
              <a:gd name="connsiteX2" fmla="*/ 9144000 w 9144000"/>
              <a:gd name="connsiteY2" fmla="*/ 6858000 h 6858000"/>
              <a:gd name="connsiteX3" fmla="*/ 0 w 9144000"/>
              <a:gd name="connsiteY3" fmla="*/ 6858000 h 6858000"/>
              <a:gd name="connsiteX4" fmla="*/ 0 w 9144000"/>
              <a:gd name="connsiteY4" fmla="*/ 0 h 6858000"/>
              <a:gd name="connsiteX5" fmla="*/ 606798 w 9144000"/>
              <a:gd name="connsiteY5" fmla="*/ 729000 h 6858000"/>
              <a:gd name="connsiteX6" fmla="*/ 606798 w 9144000"/>
              <a:gd name="connsiteY6" fmla="*/ 6129000 h 6858000"/>
              <a:gd name="connsiteX7" fmla="*/ 8537201 w 9144000"/>
              <a:gd name="connsiteY7" fmla="*/ 6129000 h 6858000"/>
              <a:gd name="connsiteX8" fmla="*/ 8537201 w 9144000"/>
              <a:gd name="connsiteY8" fmla="*/ 729000 h 6858000"/>
              <a:gd name="connsiteX9" fmla="*/ 606798 w 9144000"/>
              <a:gd name="connsiteY9" fmla="*/ 7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0" h="6858000">
                <a:moveTo>
                  <a:pt x="0" y="0"/>
                </a:moveTo>
                <a:lnTo>
                  <a:pt x="9144000" y="0"/>
                </a:lnTo>
                <a:lnTo>
                  <a:pt x="9144000" y="6858000"/>
                </a:lnTo>
                <a:lnTo>
                  <a:pt x="0" y="6858000"/>
                </a:lnTo>
                <a:lnTo>
                  <a:pt x="0" y="0"/>
                </a:lnTo>
                <a:close/>
                <a:moveTo>
                  <a:pt x="606798" y="729000"/>
                </a:moveTo>
                <a:lnTo>
                  <a:pt x="606798" y="6129000"/>
                </a:lnTo>
                <a:lnTo>
                  <a:pt x="8537201" y="6129000"/>
                </a:lnTo>
                <a:lnTo>
                  <a:pt x="8537201" y="729000"/>
                </a:lnTo>
                <a:lnTo>
                  <a:pt x="606798" y="729000"/>
                </a:lnTo>
                <a:close/>
              </a:path>
            </a:pathLst>
          </a:custGeom>
          <a:solidFill>
            <a:srgbClr val="ED7D31"/>
          </a:solidFill>
          <a:ln w="76200">
            <a:solidFill>
              <a:srgbClr val="ED7D31"/>
            </a:solidFill>
          </a:ln>
        </p:spPr>
        <p:txBody>
          <a:bodyPr vert="horz" wrap="square"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endParaRPr lang="ja-JP" altLang="en-US" dirty="0">
              <a:solidFill>
                <a:prstClr val="black"/>
              </a:solidFill>
            </a:endParaRPr>
          </a:p>
        </p:txBody>
      </p:sp>
      <p:sp>
        <p:nvSpPr>
          <p:cNvPr id="2" name="タイトル 1"/>
          <p:cNvSpPr>
            <a:spLocks noGrp="1"/>
          </p:cNvSpPr>
          <p:nvPr>
            <p:ph type="title"/>
          </p:nvPr>
        </p:nvSpPr>
        <p:spPr>
          <a:xfrm>
            <a:off x="606798" y="799434"/>
            <a:ext cx="7930403" cy="5314149"/>
          </a:xfrm>
          <a:noFill/>
          <a:ln w="76200">
            <a:noFill/>
          </a:ln>
        </p:spPr>
        <p:txBody>
          <a:bodyPr>
            <a:normAutofit/>
          </a:bodyPr>
          <a:lstStyle>
            <a:lvl1pPr algn="ctr">
              <a:defRPr sz="6000"/>
            </a:lvl1pPr>
          </a:lstStyle>
          <a:p>
            <a:r>
              <a:rPr kumimoji="1" lang="ja-JP" altLang="en-US" dirty="0"/>
              <a:t>マスター タイトルの書式設定</a:t>
            </a:r>
          </a:p>
        </p:txBody>
      </p:sp>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338309" y="4799328"/>
            <a:ext cx="2407282" cy="1357685"/>
          </a:xfrm>
          <a:prstGeom prst="rect">
            <a:avLst/>
          </a:prstGeom>
        </p:spPr>
      </p:pic>
      <p:pic>
        <p:nvPicPr>
          <p:cNvPr id="13" name="図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pic>
        <p:nvPicPr>
          <p:cNvPr id="14" name="図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28650" y="4825531"/>
            <a:ext cx="3232150" cy="1345286"/>
          </a:xfrm>
          <a:prstGeom prst="rect">
            <a:avLst/>
          </a:prstGeom>
        </p:spPr>
      </p:pic>
      <p:sp>
        <p:nvSpPr>
          <p:cNvPr id="16" name="Content Placeholder 2"/>
          <p:cNvSpPr>
            <a:spLocks noGrp="1"/>
          </p:cNvSpPr>
          <p:nvPr>
            <p:ph sz="half" idx="1"/>
          </p:nvPr>
        </p:nvSpPr>
        <p:spPr>
          <a:xfrm>
            <a:off x="4557485" y="6142499"/>
            <a:ext cx="4619918" cy="748620"/>
          </a:xfrm>
        </p:spPr>
        <p:txBody>
          <a:bodyPr anchor="ctr">
            <a:noAutofit/>
          </a:bodyPr>
          <a:lstStyle>
            <a:lvl1pPr marL="0" indent="0" algn="ctr">
              <a:buNone/>
              <a:defRPr sz="2800"/>
            </a:lvl1pPr>
          </a:lstStyle>
          <a:p>
            <a:pPr lvl="0"/>
            <a:r>
              <a:rPr lang="ja-JP" altLang="en-US" dirty="0"/>
              <a:t>マスター テキストの書式設定</a:t>
            </a:r>
            <a:endParaRPr lang="en-US" dirty="0"/>
          </a:p>
        </p:txBody>
      </p:sp>
      <p:sp>
        <p:nvSpPr>
          <p:cNvPr id="10" name="テキスト ボックス 9"/>
          <p:cNvSpPr txBox="1"/>
          <p:nvPr userDrawn="1"/>
        </p:nvSpPr>
        <p:spPr>
          <a:xfrm>
            <a:off x="1036501" y="6233476"/>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ver.2.3_20230428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©2023 IPA</a:t>
            </a:r>
          </a:p>
        </p:txBody>
      </p:sp>
    </p:spTree>
    <p:extLst>
      <p:ext uri="{BB962C8B-B14F-4D97-AF65-F5344CB8AC3E}">
        <p14:creationId xmlns:p14="http://schemas.microsoft.com/office/powerpoint/2010/main" val="887880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marL="0" indent="0">
              <a:buNone/>
              <a:defRPr sz="3600"/>
            </a:lvl1pPr>
            <a:lvl2pPr marL="457200" indent="0">
              <a:buNone/>
              <a:defRPr/>
            </a:lvl2pPr>
            <a:lvl3pPr marL="914400" indent="0">
              <a:buNone/>
              <a:defRPr/>
            </a:lvl3pPr>
            <a:lvl4pPr marL="1371600" indent="0">
              <a:buNone/>
              <a:defRPr/>
            </a:lvl4pPr>
            <a:lvl5pPr marL="1828800" indent="0">
              <a:buNone/>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タイトル 1"/>
          <p:cNvSpPr>
            <a:spLocks noGrp="1"/>
          </p:cNvSpPr>
          <p:nvPr>
            <p:ph type="title"/>
          </p:nvPr>
        </p:nvSpPr>
        <p:spPr>
          <a:xfrm>
            <a:off x="1109382" y="450475"/>
            <a:ext cx="7958418" cy="703823"/>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3021886011"/>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marL="0" indent="0">
              <a:buNone/>
              <a:defRPr sz="3600"/>
            </a:lvl1pPr>
            <a:lvl2pPr marL="457200" indent="0">
              <a:buNone/>
              <a:defRPr/>
            </a:lvl2pPr>
            <a:lvl3pPr marL="914400" indent="0">
              <a:buNone/>
              <a:defRPr/>
            </a:lvl3pPr>
            <a:lvl4pPr marL="1371600" indent="0">
              <a:buNone/>
              <a:defRPr/>
            </a:lvl4pPr>
            <a:lvl5pPr marL="1828800" indent="0">
              <a:buNone/>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7" name="タイトル 1"/>
          <p:cNvSpPr>
            <a:spLocks noGrp="1"/>
          </p:cNvSpPr>
          <p:nvPr>
            <p:ph type="title"/>
          </p:nvPr>
        </p:nvSpPr>
        <p:spPr>
          <a:xfrm>
            <a:off x="215152" y="402240"/>
            <a:ext cx="7958418" cy="784598"/>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3361210876"/>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24240" y="419100"/>
            <a:ext cx="1219531" cy="1165099"/>
          </a:xfrm>
          <a:prstGeom prst="rect">
            <a:avLst/>
          </a:prstGeom>
        </p:spPr>
      </p:pic>
    </p:spTree>
    <p:extLst>
      <p:ext uri="{BB962C8B-B14F-4D97-AF65-F5344CB8AC3E}">
        <p14:creationId xmlns:p14="http://schemas.microsoft.com/office/powerpoint/2010/main" val="1668632440"/>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9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8776" y="357313"/>
            <a:ext cx="1219531" cy="11650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marL="0" indent="0">
              <a:buNone/>
              <a:defRPr sz="3600"/>
            </a:lvl1pPr>
            <a:lvl2pPr marL="457200" indent="0">
              <a:buNone/>
              <a:defRPr/>
            </a:lvl2pPr>
            <a:lvl3pPr marL="914400" indent="0">
              <a:buNone/>
              <a:defRPr/>
            </a:lvl3pPr>
            <a:lvl4pPr marL="1371600" indent="0">
              <a:buNone/>
              <a:defRPr/>
            </a:lvl4pPr>
            <a:lvl5pPr marL="1828800" indent="0">
              <a:buNone/>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8" name="テキスト ボックス 7"/>
          <p:cNvSpPr txBox="1"/>
          <p:nvPr userDrawn="1"/>
        </p:nvSpPr>
        <p:spPr>
          <a:xfrm>
            <a:off x="265464" y="416011"/>
            <a:ext cx="5245976" cy="769441"/>
          </a:xfrm>
          <a:prstGeom prst="rect">
            <a:avLst/>
          </a:prstGeom>
          <a:noFill/>
        </p:spPr>
        <p:txBody>
          <a:bodyPr wrap="square" rtlCol="0">
            <a:spAutoFit/>
          </a:bodyPr>
          <a:lstStyle/>
          <a:p>
            <a:r>
              <a:rPr lang="ja-JP" altLang="en-US" sz="4400" b="1" dirty="0">
                <a:solidFill>
                  <a:prstClr val="black"/>
                </a:solidFill>
              </a:rPr>
              <a:t>ポイント</a:t>
            </a:r>
          </a:p>
        </p:txBody>
      </p:sp>
    </p:spTree>
    <p:extLst>
      <p:ext uri="{BB962C8B-B14F-4D97-AF65-F5344CB8AC3E}">
        <p14:creationId xmlns:p14="http://schemas.microsoft.com/office/powerpoint/2010/main" val="3967889113"/>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973105" y="6420745"/>
            <a:ext cx="2057400" cy="365125"/>
          </a:xfrm>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5243923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cSld name="6_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8" name="スライド番号プレースホルダー 7"/>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1925946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6_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794" y="369701"/>
            <a:ext cx="987588" cy="12117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hasCustomPrompt="1"/>
          </p:nvPr>
        </p:nvSpPr>
        <p:spPr>
          <a:xfrm>
            <a:off x="1109382" y="457199"/>
            <a:ext cx="7958418" cy="697099"/>
          </a:xfrm>
        </p:spPr>
        <p:txBody>
          <a:bodyPr>
            <a:noAutofit/>
          </a:bodyPr>
          <a:lstStyle>
            <a:lvl1pPr>
              <a:defRPr sz="4400" b="1">
                <a:latin typeface="+mj-ea"/>
                <a:ea typeface="+mj-ea"/>
              </a:defRPr>
            </a:lvl1pPr>
          </a:lstStyle>
          <a:p>
            <a:r>
              <a:rPr kumimoji="1" lang="ja-JP" altLang="en-US" dirty="0"/>
              <a:t>考えてみよう</a:t>
            </a:r>
          </a:p>
        </p:txBody>
      </p:sp>
    </p:spTree>
    <p:extLst>
      <p:ext uri="{BB962C8B-B14F-4D97-AF65-F5344CB8AC3E}">
        <p14:creationId xmlns:p14="http://schemas.microsoft.com/office/powerpoint/2010/main" val="1676813981"/>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2_ユーザー設定レイアウト">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テキスト ボックス 6"/>
          <p:cNvSpPr txBox="1"/>
          <p:nvPr userDrawn="1"/>
        </p:nvSpPr>
        <p:spPr>
          <a:xfrm>
            <a:off x="2003611" y="447677"/>
            <a:ext cx="5245976" cy="1015663"/>
          </a:xfrm>
          <a:prstGeom prst="rect">
            <a:avLst/>
          </a:prstGeom>
          <a:noFill/>
        </p:spPr>
        <p:txBody>
          <a:bodyPr wrap="square" rtlCol="0">
            <a:spAutoFit/>
          </a:bodyPr>
          <a:lstStyle/>
          <a:p>
            <a:pPr algn="ctr"/>
            <a:r>
              <a:rPr lang="ja-JP" altLang="en-US" sz="6000" b="1" dirty="0">
                <a:solidFill>
                  <a:prstClr val="black"/>
                </a:solidFill>
              </a:rPr>
              <a:t>まとめ</a:t>
            </a:r>
          </a:p>
        </p:txBody>
      </p:sp>
    </p:spTree>
    <p:extLst>
      <p:ext uri="{BB962C8B-B14F-4D97-AF65-F5344CB8AC3E}">
        <p14:creationId xmlns:p14="http://schemas.microsoft.com/office/powerpoint/2010/main" val="3977076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ユーザー設定レイアウト">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2"/>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29467" y="434340"/>
            <a:ext cx="1168840" cy="1088899"/>
          </a:xfrm>
          <a:prstGeom prst="rect">
            <a:avLst/>
          </a:prstGeom>
        </p:spPr>
      </p:pic>
    </p:spTree>
    <p:extLst>
      <p:ext uri="{BB962C8B-B14F-4D97-AF65-F5344CB8AC3E}">
        <p14:creationId xmlns:p14="http://schemas.microsoft.com/office/powerpoint/2010/main" val="148860096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8" name="スライド番号プレースホルダー 7"/>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107878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a:xfrm>
            <a:off x="6973105" y="6420745"/>
            <a:ext cx="2057400" cy="365125"/>
          </a:xfrm>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005876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9_ユーザー設定レイアウト">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1"/>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440" y="444977"/>
            <a:ext cx="1148335" cy="1077435"/>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hasCustomPrompt="1"/>
          </p:nvPr>
        </p:nvSpPr>
        <p:spPr>
          <a:xfrm>
            <a:off x="1317812" y="444977"/>
            <a:ext cx="7749988" cy="709322"/>
          </a:xfrm>
        </p:spPr>
        <p:txBody>
          <a:bodyPr>
            <a:noAutofit/>
          </a:bodyPr>
          <a:lstStyle>
            <a:lvl1pPr>
              <a:defRPr sz="4400" b="1">
                <a:latin typeface="+mj-ea"/>
                <a:ea typeface="+mj-ea"/>
              </a:defRPr>
            </a:lvl1pPr>
          </a:lstStyle>
          <a:p>
            <a:r>
              <a:rPr kumimoji="1" lang="ja-JP" altLang="en-US" dirty="0"/>
              <a:t>動画をみて考えよう</a:t>
            </a:r>
          </a:p>
        </p:txBody>
      </p:sp>
    </p:spTree>
    <p:extLst>
      <p:ext uri="{BB962C8B-B14F-4D97-AF65-F5344CB8AC3E}">
        <p14:creationId xmlns:p14="http://schemas.microsoft.com/office/powerpoint/2010/main" val="2092524497"/>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2_ユーザー設定レイアウト">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6"/>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78776" y="357313"/>
            <a:ext cx="1219531" cy="1165099"/>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タイトル 1"/>
          <p:cNvSpPr>
            <a:spLocks noGrp="1"/>
          </p:cNvSpPr>
          <p:nvPr>
            <p:ph type="title"/>
          </p:nvPr>
        </p:nvSpPr>
        <p:spPr>
          <a:xfrm>
            <a:off x="161364" y="345516"/>
            <a:ext cx="7958418" cy="784598"/>
          </a:xfrm>
        </p:spPr>
        <p:txBody>
          <a:bodyPr>
            <a:noAutofit/>
          </a:bodyPr>
          <a:lstStyle>
            <a:lvl1pPr>
              <a:defRPr sz="4400" b="1">
                <a:latin typeface="+mj-ea"/>
                <a:ea typeface="+mj-ea"/>
              </a:defRPr>
            </a:lvl1pPr>
          </a:lstStyle>
          <a:p>
            <a:r>
              <a:rPr kumimoji="1" lang="ja-JP" altLang="en-US"/>
              <a:t>マスター タイトルの書式設定</a:t>
            </a:r>
            <a:endParaRPr kumimoji="1" lang="ja-JP" altLang="en-US" dirty="0"/>
          </a:p>
        </p:txBody>
      </p:sp>
    </p:spTree>
    <p:extLst>
      <p:ext uri="{BB962C8B-B14F-4D97-AF65-F5344CB8AC3E}">
        <p14:creationId xmlns:p14="http://schemas.microsoft.com/office/powerpoint/2010/main" val="950013882"/>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ユーザー設定レイアウト">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28650" y="377990"/>
            <a:ext cx="7886700" cy="927848"/>
          </a:xfrm>
        </p:spPr>
        <p:txBody>
          <a:bodyPr>
            <a:noAutofit/>
          </a:bodyPr>
          <a:lstStyle>
            <a:lvl1pPr algn="ctr">
              <a:defRPr sz="6000" b="1"/>
            </a:lvl1pPr>
          </a:lstStyle>
          <a:p>
            <a:r>
              <a:rPr kumimoji="1" lang="ja-JP" altLang="en-US" dirty="0"/>
              <a:t>まとめ</a:t>
            </a:r>
          </a:p>
        </p:txBody>
      </p:sp>
      <p:sp>
        <p:nvSpPr>
          <p:cNvPr id="4" name="スライド番号プレースホルダー 3"/>
          <p:cNvSpPr>
            <a:spLocks noGrp="1"/>
          </p:cNvSpPr>
          <p:nvPr>
            <p:ph type="sldNum" sz="quarter" idx="11"/>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88218" y="4895378"/>
            <a:ext cx="5670816" cy="1801372"/>
          </a:xfrm>
          <a:prstGeom prst="rect">
            <a:avLst/>
          </a:prstGeom>
        </p:spPr>
      </p:pic>
      <p:sp>
        <p:nvSpPr>
          <p:cNvPr id="6" name="Content Placeholder 2"/>
          <p:cNvSpPr>
            <a:spLocks noGrp="1"/>
          </p:cNvSpPr>
          <p:nvPr>
            <p:ph sz="half" idx="1"/>
          </p:nvPr>
        </p:nvSpPr>
        <p:spPr>
          <a:xfrm>
            <a:off x="628649" y="1825625"/>
            <a:ext cx="7886701" cy="4351338"/>
          </a:xfrm>
        </p:spPr>
        <p:txBody>
          <a:bodyPr/>
          <a:lstStyle>
            <a:lvl1pPr>
              <a:defRPr sz="36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Tree>
    <p:extLst>
      <p:ext uri="{BB962C8B-B14F-4D97-AF65-F5344CB8AC3E}">
        <p14:creationId xmlns:p14="http://schemas.microsoft.com/office/powerpoint/2010/main" val="2919717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bg>
      <p:bgRef idx="1001">
        <a:schemeClr val="bg1"/>
      </p:bgRef>
    </p:bg>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11" name="正方形/長方形 10"/>
          <p:cNvSpPr/>
          <p:nvPr userDrawn="1"/>
        </p:nvSpPr>
        <p:spPr>
          <a:xfrm>
            <a:off x="91440" y="304800"/>
            <a:ext cx="8976360" cy="914400"/>
          </a:xfrm>
          <a:prstGeom prst="rect">
            <a:avLst/>
          </a:prstGeom>
          <a:solidFill>
            <a:schemeClr val="accent4"/>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ja-JP" altLang="en-US">
              <a:solidFill>
                <a:prstClr val="white"/>
              </a:solidFill>
            </a:endParaRPr>
          </a:p>
        </p:txBody>
      </p:sp>
      <p:pic>
        <p:nvPicPr>
          <p:cNvPr id="12" name="図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5848" y="449388"/>
            <a:ext cx="987588" cy="1211772"/>
          </a:xfrm>
          <a:prstGeom prst="rect">
            <a:avLst/>
          </a:prstGeom>
        </p:spPr>
      </p:pic>
    </p:spTree>
    <p:extLst>
      <p:ext uri="{BB962C8B-B14F-4D97-AF65-F5344CB8AC3E}">
        <p14:creationId xmlns:p14="http://schemas.microsoft.com/office/powerpoint/2010/main" val="2186803885"/>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image" Target="../media/image1.png"/><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theme" Target="../theme/theme2.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6" name="Slide Number Placeholder 5"/>
          <p:cNvSpPr>
            <a:spLocks noGrp="1"/>
          </p:cNvSpPr>
          <p:nvPr>
            <p:ph type="sldNum" sz="quarter" idx="4"/>
          </p:nvPr>
        </p:nvSpPr>
        <p:spPr>
          <a:xfrm>
            <a:off x="6940907" y="6378407"/>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7" name="正方形/長方形 6"/>
          <p:cNvSpPr/>
          <p:nvPr userDrawn="1"/>
        </p:nvSpPr>
        <p:spPr>
          <a:xfrm>
            <a:off x="0" y="0"/>
            <a:ext cx="9144000" cy="685800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8" name="図 7"/>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sp>
        <p:nvSpPr>
          <p:cNvPr id="9" name="テキスト ボックス 8"/>
          <p:cNvSpPr txBox="1"/>
          <p:nvPr userDrawn="1"/>
        </p:nvSpPr>
        <p:spPr>
          <a:xfrm>
            <a:off x="1041131" y="6250613"/>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ver.2.3_20230428</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©2023 IPA</a:t>
            </a:r>
          </a:p>
        </p:txBody>
      </p:sp>
    </p:spTree>
    <p:extLst>
      <p:ext uri="{BB962C8B-B14F-4D97-AF65-F5344CB8AC3E}">
        <p14:creationId xmlns:p14="http://schemas.microsoft.com/office/powerpoint/2010/main" val="1673805153"/>
      </p:ext>
    </p:extLst>
  </p:cSld>
  <p:clrMap bg1="lt1" tx1="dk1" bg2="lt2" tx2="dk2" accent1="accent1" accent2="accent2" accent3="accent3" accent4="accent4" accent5="accent5" accent6="accent6" hlink="hlink" folHlink="folHlink"/>
  <p:sldLayoutIdLst>
    <p:sldLayoutId id="2147484035" r:id="rId1"/>
    <p:sldLayoutId id="2147484037" r:id="rId2"/>
    <p:sldLayoutId id="2147483979" r:id="rId3"/>
    <p:sldLayoutId id="2147483984" r:id="rId4"/>
    <p:sldLayoutId id="2147483985" r:id="rId5"/>
    <p:sldLayoutId id="2147484008" r:id="rId6"/>
    <p:sldLayoutId id="2147484010" r:id="rId7"/>
    <p:sldLayoutId id="2147484036" r:id="rId8"/>
    <p:sldLayoutId id="2147484018" r:id="rId9"/>
    <p:sldLayoutId id="2147484019" r:id="rId10"/>
    <p:sldLayoutId id="2147484020" r:id="rId11"/>
    <p:sldLayoutId id="2147484025" r:id="rId12"/>
    <p:sldLayoutId id="2147484026" r:id="rId13"/>
    <p:sldLayoutId id="2147484038" r:id="rId14"/>
    <p:sldLayoutId id="2147484028" r:id="rId15"/>
    <p:sldLayoutId id="2147484029" r:id="rId16"/>
    <p:sldLayoutId id="2147484031" r:id="rId17"/>
    <p:sldLayoutId id="2147484032" r:id="rId18"/>
    <p:sldLayoutId id="2147484050" r:id="rId19"/>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6" name="Slide Number Placeholder 5"/>
          <p:cNvSpPr>
            <a:spLocks noGrp="1"/>
          </p:cNvSpPr>
          <p:nvPr>
            <p:ph type="sldNum" sz="quarter" idx="4"/>
          </p:nvPr>
        </p:nvSpPr>
        <p:spPr>
          <a:xfrm>
            <a:off x="6940907" y="6378407"/>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4D90D8-D151-455B-8A19-D96C10F24CCA}" type="slidenum">
              <a:rPr lang="ja-JP" altLang="en-US" smtClean="0">
                <a:solidFill>
                  <a:prstClr val="black">
                    <a:tint val="75000"/>
                  </a:prstClr>
                </a:solidFill>
              </a:rPr>
              <a:pPr/>
              <a:t>‹#›</a:t>
            </a:fld>
            <a:endParaRPr lang="ja-JP" altLang="en-US" dirty="0">
              <a:solidFill>
                <a:prstClr val="black">
                  <a:tint val="75000"/>
                </a:prstClr>
              </a:solidFill>
            </a:endParaRPr>
          </a:p>
        </p:txBody>
      </p:sp>
      <p:sp>
        <p:nvSpPr>
          <p:cNvPr id="7" name="正方形/長方形 6"/>
          <p:cNvSpPr/>
          <p:nvPr/>
        </p:nvSpPr>
        <p:spPr>
          <a:xfrm>
            <a:off x="0" y="0"/>
            <a:ext cx="9144000" cy="6858000"/>
          </a:xfrm>
          <a:prstGeom prst="rect">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pic>
        <p:nvPicPr>
          <p:cNvPr id="8" name="図 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71051" y="6228051"/>
            <a:ext cx="915198" cy="515481"/>
          </a:xfrm>
          <a:prstGeom prst="rect">
            <a:avLst/>
          </a:prstGeom>
        </p:spPr>
      </p:pic>
      <p:sp>
        <p:nvSpPr>
          <p:cNvPr id="9" name="テキスト ボックス 8"/>
          <p:cNvSpPr txBox="1"/>
          <p:nvPr userDrawn="1"/>
        </p:nvSpPr>
        <p:spPr>
          <a:xfrm>
            <a:off x="1036501" y="6233476"/>
            <a:ext cx="2639683"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mn-lt"/>
                <a:ea typeface="+mn-ea"/>
                <a:cs typeface="+mn-cs"/>
              </a:rPr>
              <a:t>安全教室指導用教材</a:t>
            </a:r>
            <a:endParaRPr kumimoji="1" lang="en-US" altLang="ja-JP" sz="12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dirty="0">
                <a:ln>
                  <a:noFill/>
                </a:ln>
                <a:solidFill>
                  <a:prstClr val="black"/>
                </a:solidFill>
                <a:effectLst/>
                <a:uLnTx/>
                <a:uFillTx/>
                <a:latin typeface="+mn-lt"/>
                <a:ea typeface="+mn-ea"/>
                <a:cs typeface="+mn-cs"/>
              </a:rPr>
              <a:t>ver.2.3_20230428</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900" dirty="0">
                <a:solidFill>
                  <a:prstClr val="black">
                    <a:tint val="75000"/>
                  </a:prstClr>
                </a:solidFill>
              </a:rPr>
              <a:t>©2023 IPA</a:t>
            </a:r>
          </a:p>
        </p:txBody>
      </p:sp>
    </p:spTree>
    <p:extLst>
      <p:ext uri="{BB962C8B-B14F-4D97-AF65-F5344CB8AC3E}">
        <p14:creationId xmlns:p14="http://schemas.microsoft.com/office/powerpoint/2010/main" val="2808841097"/>
      </p:ext>
    </p:extLst>
  </p:cSld>
  <p:clrMap bg1="lt1" tx1="dk1" bg2="lt2" tx2="dk2" accent1="accent1" accent2="accent2" accent3="accent3" accent4="accent4" accent5="accent5" accent6="accent6" hlink="hlink" folHlink="folHlink"/>
  <p:sldLayoutIdLst>
    <p:sldLayoutId id="2147484040" r:id="rId1"/>
    <p:sldLayoutId id="2147484041" r:id="rId2"/>
    <p:sldLayoutId id="2147484042" r:id="rId3"/>
    <p:sldLayoutId id="2147484043" r:id="rId4"/>
    <p:sldLayoutId id="2147484044" r:id="rId5"/>
    <p:sldLayoutId id="2147484045" r:id="rId6"/>
    <p:sldLayoutId id="2147484046" r:id="rId7"/>
    <p:sldLayoutId id="2147484047" r:id="rId8"/>
    <p:sldLayoutId id="2147484048" r:id="rId9"/>
    <p:sldLayoutId id="2147484049"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kumimoji="1"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kumimoji="1"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xvgBJFudoMs"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xvgBJFudoMs"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753883" y="141069"/>
            <a:ext cx="5626070" cy="369332"/>
          </a:xfrm>
          <a:prstGeom prst="rect">
            <a:avLst/>
          </a:prstGeom>
          <a:noFill/>
        </p:spPr>
        <p:txBody>
          <a:bodyPr wrap="square" rtlCol="0">
            <a:spAutoFit/>
          </a:bodyPr>
          <a:lstStyle/>
          <a:p>
            <a:r>
              <a:rPr lang="en-US" altLang="ja-JP" dirty="0">
                <a:solidFill>
                  <a:prstClr val="black"/>
                </a:solidFill>
              </a:rPr>
              <a:t>【8】</a:t>
            </a:r>
            <a:r>
              <a:rPr lang="ja-JP" altLang="en-US" dirty="0">
                <a:solidFill>
                  <a:prstClr val="black"/>
                </a:solidFill>
              </a:rPr>
              <a:t>フィルタリング　ペアレンタルコントロール</a:t>
            </a:r>
          </a:p>
        </p:txBody>
      </p:sp>
    </p:spTree>
    <p:extLst>
      <p:ext uri="{BB962C8B-B14F-4D97-AF65-F5344CB8AC3E}">
        <p14:creationId xmlns:p14="http://schemas.microsoft.com/office/powerpoint/2010/main" val="11198677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1254312" y="444977"/>
            <a:ext cx="7749988" cy="709322"/>
          </a:xfrm>
        </p:spPr>
        <p:txBody>
          <a:bodyPr/>
          <a:lstStyle/>
          <a:p>
            <a:r>
              <a:rPr lang="ja-JP" altLang="en-US" dirty="0"/>
              <a:t>動画を見てみましょう</a:t>
            </a:r>
            <a:endParaRPr kumimoji="1" lang="ja-JP" altLang="en-US" dirty="0"/>
          </a:p>
        </p:txBody>
      </p:sp>
      <p:sp>
        <p:nvSpPr>
          <p:cNvPr id="2" name="四角形: 角を丸くする 1">
            <a:extLst>
              <a:ext uri="{FF2B5EF4-FFF2-40B4-BE49-F238E27FC236}">
                <a16:creationId xmlns:a16="http://schemas.microsoft.com/office/drawing/2014/main" id="{4E7A1C12-C2E2-850F-EEEB-F80D3833CBC4}"/>
              </a:ext>
            </a:extLst>
          </p:cNvPr>
          <p:cNvSpPr/>
          <p:nvPr/>
        </p:nvSpPr>
        <p:spPr>
          <a:xfrm>
            <a:off x="1484026" y="1735299"/>
            <a:ext cx="6764235" cy="3982487"/>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以下の動画を流してください。</a:t>
            </a:r>
            <a:endParaRPr kumimoji="1" lang="en-US" altLang="ja-JP" sz="3200" dirty="0">
              <a:solidFill>
                <a:schemeClr val="tx1"/>
              </a:solidFill>
            </a:endParaRPr>
          </a:p>
          <a:p>
            <a:pPr algn="ctr"/>
            <a:r>
              <a:rPr kumimoji="1" lang="ja-JP" altLang="en-US" sz="2400" dirty="0">
                <a:solidFill>
                  <a:schemeClr val="tx1"/>
                </a:solidFill>
              </a:rPr>
              <a:t>はじまして、ペアコです。</a:t>
            </a:r>
            <a:endParaRPr kumimoji="1" lang="en-US" altLang="ja-JP" sz="2400" dirty="0">
              <a:solidFill>
                <a:schemeClr val="tx1"/>
              </a:solidFill>
            </a:endParaRPr>
          </a:p>
          <a:p>
            <a:pPr algn="ctr"/>
            <a:r>
              <a:rPr kumimoji="1" lang="ja-JP" altLang="en-US" sz="2400" dirty="0">
                <a:solidFill>
                  <a:schemeClr val="tx1"/>
                </a:solidFill>
              </a:rPr>
              <a:t>～親と子のスマホの約束～</a:t>
            </a:r>
          </a:p>
          <a:p>
            <a:pPr algn="ctr"/>
            <a:r>
              <a:rPr kumimoji="1" lang="en-US" altLang="ja-JP" sz="2400" dirty="0">
                <a:solidFill>
                  <a:schemeClr val="tx1"/>
                </a:solidFill>
              </a:rPr>
              <a:t>URL:</a:t>
            </a:r>
            <a:r>
              <a:rPr kumimoji="1" lang="ja-JP" altLang="en-US" sz="2400" dirty="0">
                <a:solidFill>
                  <a:schemeClr val="tx1"/>
                </a:solidFill>
              </a:rPr>
              <a:t> </a:t>
            </a:r>
            <a:r>
              <a:rPr kumimoji="1" lang="en-US" altLang="ja-JP" sz="2400" dirty="0">
                <a:solidFill>
                  <a:schemeClr val="tx1"/>
                </a:solidFill>
                <a:hlinkClick r:id="rId3"/>
              </a:rPr>
              <a:t>https://www.youtube.com/watch?v=xvgBJFudoMs</a:t>
            </a:r>
            <a:endParaRPr kumimoji="1" lang="en-US" altLang="ja-JP" sz="2400" dirty="0">
              <a:solidFill>
                <a:schemeClr val="tx1"/>
              </a:solidFill>
            </a:endParaRPr>
          </a:p>
          <a:p>
            <a:pPr algn="ctr"/>
            <a:r>
              <a:rPr kumimoji="1" lang="en-US" altLang="ja-JP" sz="2400" dirty="0">
                <a:solidFill>
                  <a:schemeClr val="tx1"/>
                </a:solidFill>
              </a:rPr>
              <a:t>【08</a:t>
            </a:r>
            <a:r>
              <a:rPr kumimoji="1" lang="ja-JP" altLang="en-US" sz="2400" dirty="0">
                <a:solidFill>
                  <a:schemeClr val="tx1"/>
                </a:solidFill>
              </a:rPr>
              <a:t>分</a:t>
            </a:r>
            <a:r>
              <a:rPr kumimoji="1" lang="en-US" altLang="ja-JP" sz="2400" dirty="0">
                <a:solidFill>
                  <a:schemeClr val="tx1"/>
                </a:solidFill>
              </a:rPr>
              <a:t>28</a:t>
            </a:r>
            <a:r>
              <a:rPr kumimoji="1" lang="ja-JP" altLang="en-US" sz="2400" dirty="0">
                <a:solidFill>
                  <a:schemeClr val="tx1"/>
                </a:solidFill>
              </a:rPr>
              <a:t>秒から</a:t>
            </a:r>
            <a:r>
              <a:rPr lang="en-US" altLang="ja-JP" sz="2400" dirty="0">
                <a:solidFill>
                  <a:schemeClr val="tx1"/>
                </a:solidFill>
              </a:rPr>
              <a:t>11</a:t>
            </a:r>
            <a:r>
              <a:rPr kumimoji="1" lang="ja-JP" altLang="en-US" sz="2400" dirty="0">
                <a:solidFill>
                  <a:schemeClr val="tx1"/>
                </a:solidFill>
              </a:rPr>
              <a:t>分</a:t>
            </a:r>
            <a:r>
              <a:rPr kumimoji="1" lang="en-US" altLang="ja-JP" sz="2400" dirty="0">
                <a:solidFill>
                  <a:schemeClr val="tx1"/>
                </a:solidFill>
              </a:rPr>
              <a:t>52</a:t>
            </a:r>
            <a:r>
              <a:rPr kumimoji="1" lang="ja-JP" altLang="en-US" sz="2400" dirty="0">
                <a:solidFill>
                  <a:schemeClr val="tx1"/>
                </a:solidFill>
              </a:rPr>
              <a:t>秒まで</a:t>
            </a:r>
            <a:r>
              <a:rPr kumimoji="1" lang="en-US" altLang="ja-JP" sz="2400" dirty="0">
                <a:solidFill>
                  <a:schemeClr val="tx1"/>
                </a:solidFill>
              </a:rPr>
              <a:t>】</a:t>
            </a:r>
          </a:p>
        </p:txBody>
      </p:sp>
    </p:spTree>
    <p:extLst>
      <p:ext uri="{BB962C8B-B14F-4D97-AF65-F5344CB8AC3E}">
        <p14:creationId xmlns:p14="http://schemas.microsoft.com/office/powerpoint/2010/main" val="20047361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cstate="print"/>
          <a:stretch>
            <a:fillRect/>
          </a:stretch>
        </p:blipFill>
        <p:spPr>
          <a:xfrm>
            <a:off x="365422" y="2658978"/>
            <a:ext cx="8478402" cy="2768321"/>
          </a:xfrm>
          <a:prstGeom prst="rect">
            <a:avLst/>
          </a:prstGeom>
        </p:spPr>
      </p:pic>
      <p:sp>
        <p:nvSpPr>
          <p:cNvPr id="4" name="コンテンツ プレースホルダー 3"/>
          <p:cNvSpPr>
            <a:spLocks noGrp="1"/>
          </p:cNvSpPr>
          <p:nvPr>
            <p:ph sz="half" idx="1"/>
          </p:nvPr>
        </p:nvSpPr>
        <p:spPr/>
        <p:txBody>
          <a:bodyPr/>
          <a:lstStyle/>
          <a:p>
            <a:endParaRPr kumimoji="1" lang="ja-JP" altLang="en-US" dirty="0"/>
          </a:p>
        </p:txBody>
      </p:sp>
      <p:sp>
        <p:nvSpPr>
          <p:cNvPr id="3" name="タイトル 2"/>
          <p:cNvSpPr>
            <a:spLocks noGrp="1"/>
          </p:cNvSpPr>
          <p:nvPr>
            <p:ph type="title"/>
          </p:nvPr>
        </p:nvSpPr>
        <p:spPr>
          <a:xfrm>
            <a:off x="149332" y="417705"/>
            <a:ext cx="7958418" cy="784598"/>
          </a:xfrm>
        </p:spPr>
        <p:txBody>
          <a:bodyPr/>
          <a:lstStyle/>
          <a:p>
            <a:r>
              <a:rPr kumimoji="1" lang="ja-JP" altLang="en-US" b="1" dirty="0"/>
              <a:t>子どもも大人も一緒に考える</a:t>
            </a:r>
          </a:p>
        </p:txBody>
      </p:sp>
      <p:sp>
        <p:nvSpPr>
          <p:cNvPr id="7" name="正方形/長方形 6">
            <a:extLst>
              <a:ext uri="{FF2B5EF4-FFF2-40B4-BE49-F238E27FC236}">
                <a16:creationId xmlns:a16="http://schemas.microsoft.com/office/drawing/2014/main" id="{F528FBB9-B156-4271-836F-B03E41BE5A6B}"/>
              </a:ext>
            </a:extLst>
          </p:cNvPr>
          <p:cNvSpPr/>
          <p:nvPr/>
        </p:nvSpPr>
        <p:spPr>
          <a:xfrm>
            <a:off x="4078286" y="6372495"/>
            <a:ext cx="5439507" cy="430887"/>
          </a:xfrm>
          <a:prstGeom prst="rect">
            <a:avLst/>
          </a:prstGeom>
        </p:spPr>
        <p:txBody>
          <a:bodyPr wrap="square">
            <a:spAutoFit/>
          </a:bodyPr>
          <a:lstStyle/>
          <a:p>
            <a:r>
              <a:rPr lang="en-US" altLang="ja-JP" sz="1100" dirty="0">
                <a:latin typeface="+mn-ea"/>
              </a:rPr>
              <a:t>(</a:t>
            </a:r>
            <a:r>
              <a:rPr lang="ja-JP" altLang="en-US" sz="1100" dirty="0">
                <a:latin typeface="+mn-ea"/>
              </a:rPr>
              <a:t>画像引用</a:t>
            </a:r>
            <a:r>
              <a:rPr lang="en-US" altLang="ja-JP" sz="1100" dirty="0">
                <a:latin typeface="+mn-ea"/>
              </a:rPr>
              <a:t>)</a:t>
            </a:r>
            <a:r>
              <a:rPr lang="ja-JP" altLang="en-US" sz="1100" dirty="0">
                <a:latin typeface="+mn-ea"/>
              </a:rPr>
              <a:t> </a:t>
            </a:r>
            <a:r>
              <a:rPr lang="en-US" altLang="ja-JP" sz="1100" dirty="0">
                <a:latin typeface="+mn-ea"/>
              </a:rPr>
              <a:t>IPA</a:t>
            </a:r>
            <a:r>
              <a:rPr lang="ja-JP" altLang="en-US" sz="1100" dirty="0">
                <a:latin typeface="+mn-ea"/>
              </a:rPr>
              <a:t>「はじめまして、ペアコです。～親と子のスマホの約束～」</a:t>
            </a:r>
            <a:endParaRPr lang="en-US" altLang="ja-JP" sz="1100" dirty="0">
              <a:latin typeface="+mn-ea"/>
            </a:endParaRPr>
          </a:p>
          <a:p>
            <a:pPr>
              <a:defRPr/>
            </a:pPr>
            <a:r>
              <a:rPr lang="ja-JP" altLang="en-US" sz="1100" dirty="0"/>
              <a:t>　　　　 　</a:t>
            </a:r>
            <a:r>
              <a:rPr lang="en-US" altLang="ja-JP" sz="1100" dirty="0"/>
              <a:t>https://www.youtube.com/watch?v=</a:t>
            </a:r>
            <a:r>
              <a:rPr lang="en-US" altLang="ja-JP" sz="1100" dirty="0" err="1"/>
              <a:t>xvgBJFudoMs</a:t>
            </a:r>
            <a:endParaRPr lang="en-US" altLang="ja-JP" sz="1100" dirty="0"/>
          </a:p>
        </p:txBody>
      </p:sp>
    </p:spTree>
    <p:extLst>
      <p:ext uri="{BB962C8B-B14F-4D97-AF65-F5344CB8AC3E}">
        <p14:creationId xmlns:p14="http://schemas.microsoft.com/office/powerpoint/2010/main" val="42628326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sz="half" idx="4294967295"/>
          </p:nvPr>
        </p:nvSpPr>
        <p:spPr>
          <a:xfrm>
            <a:off x="246064" y="1547843"/>
            <a:ext cx="5497900" cy="4521238"/>
          </a:xfrm>
        </p:spPr>
        <p:txBody>
          <a:bodyPr>
            <a:noAutofit/>
          </a:bodyPr>
          <a:lstStyle/>
          <a:p>
            <a:pPr marL="0" indent="0">
              <a:spcBef>
                <a:spcPts val="0"/>
              </a:spcBef>
              <a:buNone/>
            </a:pPr>
            <a:r>
              <a:rPr kumimoji="1" lang="ja-JP" altLang="en-US" sz="4000" dirty="0">
                <a:latin typeface="+mn-ea"/>
              </a:rPr>
              <a:t>青少年インターネット環境整備法</a:t>
            </a:r>
            <a:endParaRPr kumimoji="1" lang="en-US" altLang="ja-JP" sz="4000" dirty="0">
              <a:latin typeface="+mn-ea"/>
            </a:endParaRPr>
          </a:p>
          <a:p>
            <a:pPr marL="0" indent="0">
              <a:spcBef>
                <a:spcPts val="0"/>
              </a:spcBef>
              <a:buNone/>
            </a:pPr>
            <a:endParaRPr kumimoji="1" lang="en-US" altLang="ja-JP" sz="2000" dirty="0">
              <a:latin typeface="+mn-ea"/>
            </a:endParaRPr>
          </a:p>
          <a:p>
            <a:pPr marL="0" indent="0">
              <a:lnSpc>
                <a:spcPct val="120000"/>
              </a:lnSpc>
              <a:spcBef>
                <a:spcPts val="0"/>
              </a:spcBef>
              <a:buNone/>
            </a:pPr>
            <a:r>
              <a:rPr lang="ja-JP" altLang="en-US" dirty="0">
                <a:latin typeface="+mn-ea"/>
              </a:rPr>
              <a:t>青少年にインターネットを利用させる際の保護者の責務が法律で規定されています。（第</a:t>
            </a:r>
            <a:r>
              <a:rPr lang="en-US" altLang="ja-JP" dirty="0">
                <a:latin typeface="+mn-ea"/>
              </a:rPr>
              <a:t>6</a:t>
            </a:r>
            <a:r>
              <a:rPr lang="ja-JP" altLang="en-US" dirty="0">
                <a:latin typeface="+mn-ea"/>
              </a:rPr>
              <a:t>条）</a:t>
            </a:r>
            <a:endParaRPr lang="en-US" altLang="ja-JP" dirty="0">
              <a:latin typeface="+mn-ea"/>
            </a:endParaRPr>
          </a:p>
          <a:p>
            <a:pPr marL="0" indent="0">
              <a:lnSpc>
                <a:spcPct val="120000"/>
              </a:lnSpc>
              <a:spcBef>
                <a:spcPts val="0"/>
              </a:spcBef>
              <a:buNone/>
            </a:pPr>
            <a:endParaRPr lang="en-US" altLang="ja-JP" sz="2000" dirty="0">
              <a:latin typeface="+mn-ea"/>
            </a:endParaRPr>
          </a:p>
          <a:p>
            <a:pPr marL="2154238" indent="-447675">
              <a:lnSpc>
                <a:spcPct val="120000"/>
              </a:lnSpc>
              <a:spcBef>
                <a:spcPts val="0"/>
              </a:spcBef>
              <a:buNone/>
            </a:pPr>
            <a:r>
              <a:rPr lang="en-US" altLang="ja-JP" dirty="0">
                <a:latin typeface="+mn-ea"/>
              </a:rPr>
              <a:t> </a:t>
            </a:r>
            <a:r>
              <a:rPr lang="en-US" altLang="ja-JP" sz="2000" dirty="0">
                <a:latin typeface="+mn-ea"/>
              </a:rPr>
              <a:t>※</a:t>
            </a:r>
            <a:r>
              <a:rPr lang="ja-JP" altLang="en-US" sz="2000" dirty="0">
                <a:latin typeface="+mn-ea"/>
              </a:rPr>
              <a:t>青少年 とは</a:t>
            </a:r>
            <a:endParaRPr lang="en-US" altLang="ja-JP" sz="2000" dirty="0">
              <a:latin typeface="+mn-ea"/>
            </a:endParaRPr>
          </a:p>
          <a:p>
            <a:pPr marL="2154238" indent="-447675">
              <a:lnSpc>
                <a:spcPct val="120000"/>
              </a:lnSpc>
              <a:spcBef>
                <a:spcPts val="0"/>
              </a:spcBef>
              <a:buNone/>
            </a:pPr>
            <a:r>
              <a:rPr lang="ja-JP" altLang="en-US" sz="2000" dirty="0">
                <a:latin typeface="+mn-ea"/>
              </a:rPr>
              <a:t>　十八歳に満たないものを言う</a:t>
            </a:r>
          </a:p>
        </p:txBody>
      </p:sp>
      <p:sp>
        <p:nvSpPr>
          <p:cNvPr id="4" name="タイトル 3"/>
          <p:cNvSpPr>
            <a:spLocks noGrp="1"/>
          </p:cNvSpPr>
          <p:nvPr>
            <p:ph type="title" idx="4294967295"/>
          </p:nvPr>
        </p:nvSpPr>
        <p:spPr>
          <a:xfrm>
            <a:off x="377825" y="525386"/>
            <a:ext cx="7750175" cy="547842"/>
          </a:xfrm>
        </p:spPr>
        <p:txBody>
          <a:bodyPr>
            <a:spAutoFit/>
          </a:bodyPr>
          <a:lstStyle/>
          <a:p>
            <a:r>
              <a:rPr lang="ja-JP" altLang="en-US" sz="3200" b="1" dirty="0"/>
              <a:t>保護者・教職員等の取り組みの必要性</a:t>
            </a:r>
            <a:endParaRPr kumimoji="1" lang="ja-JP" altLang="en-US" sz="3200" b="1" dirty="0"/>
          </a:p>
        </p:txBody>
      </p:sp>
      <p:pic>
        <p:nvPicPr>
          <p:cNvPr id="2" name="図 1">
            <a:extLst>
              <a:ext uri="{FF2B5EF4-FFF2-40B4-BE49-F238E27FC236}">
                <a16:creationId xmlns:a16="http://schemas.microsoft.com/office/drawing/2014/main" id="{49472E10-CDDF-42BA-A6E9-84FFF1EC3CD6}"/>
              </a:ext>
            </a:extLst>
          </p:cNvPr>
          <p:cNvPicPr>
            <a:picLocks noChangeAspect="1"/>
          </p:cNvPicPr>
          <p:nvPr/>
        </p:nvPicPr>
        <p:blipFill>
          <a:blip r:embed="rId3"/>
          <a:stretch>
            <a:fillRect/>
          </a:stretch>
        </p:blipFill>
        <p:spPr>
          <a:xfrm>
            <a:off x="5577962" y="1547843"/>
            <a:ext cx="2572024" cy="2157181"/>
          </a:xfrm>
          <a:prstGeom prst="rect">
            <a:avLst/>
          </a:prstGeom>
        </p:spPr>
      </p:pic>
      <p:pic>
        <p:nvPicPr>
          <p:cNvPr id="6" name="図 5">
            <a:extLst>
              <a:ext uri="{FF2B5EF4-FFF2-40B4-BE49-F238E27FC236}">
                <a16:creationId xmlns:a16="http://schemas.microsoft.com/office/drawing/2014/main" id="{A5A23894-6319-4A89-A1CE-CA507DF01730}"/>
              </a:ext>
            </a:extLst>
          </p:cNvPr>
          <p:cNvPicPr>
            <a:picLocks noChangeAspect="1"/>
          </p:cNvPicPr>
          <p:nvPr/>
        </p:nvPicPr>
        <p:blipFill>
          <a:blip r:embed="rId4"/>
          <a:stretch>
            <a:fillRect/>
          </a:stretch>
        </p:blipFill>
        <p:spPr>
          <a:xfrm>
            <a:off x="6415287" y="3717175"/>
            <a:ext cx="2482649" cy="2157181"/>
          </a:xfrm>
          <a:prstGeom prst="rect">
            <a:avLst/>
          </a:prstGeom>
        </p:spPr>
      </p:pic>
      <p:sp>
        <p:nvSpPr>
          <p:cNvPr id="9" name="正方形/長方形 8">
            <a:extLst>
              <a:ext uri="{FF2B5EF4-FFF2-40B4-BE49-F238E27FC236}">
                <a16:creationId xmlns:a16="http://schemas.microsoft.com/office/drawing/2014/main" id="{FF97F2F8-B5FC-4656-82FE-439E54C6D0F0}"/>
              </a:ext>
            </a:extLst>
          </p:cNvPr>
          <p:cNvSpPr/>
          <p:nvPr/>
        </p:nvSpPr>
        <p:spPr>
          <a:xfrm>
            <a:off x="3331446" y="5998001"/>
            <a:ext cx="5496359" cy="769441"/>
          </a:xfrm>
          <a:prstGeom prst="rect">
            <a:avLst/>
          </a:prstGeom>
        </p:spPr>
        <p:txBody>
          <a:bodyPr wrap="square">
            <a:spAutoFit/>
          </a:bodyPr>
          <a:lstStyle/>
          <a:p>
            <a:r>
              <a:rPr lang="en-US" altLang="ja-JP" sz="1100" dirty="0">
                <a:solidFill>
                  <a:prstClr val="black"/>
                </a:solidFill>
              </a:rPr>
              <a:t>(</a:t>
            </a:r>
            <a:r>
              <a:rPr lang="ja-JP" altLang="en-US" sz="1100" dirty="0">
                <a:solidFill>
                  <a:prstClr val="black"/>
                </a:solidFill>
              </a:rPr>
              <a:t>参考</a:t>
            </a:r>
            <a:r>
              <a:rPr lang="en-US" altLang="ja-JP" sz="1100" dirty="0">
                <a:solidFill>
                  <a:prstClr val="black"/>
                </a:solidFill>
              </a:rPr>
              <a:t>)</a:t>
            </a:r>
            <a:r>
              <a:rPr lang="ja-JP" altLang="en-US" sz="1100" dirty="0">
                <a:solidFill>
                  <a:prstClr val="black"/>
                </a:solidFill>
              </a:rPr>
              <a:t> 内閣府「ネットの危険から子供を守るために」</a:t>
            </a:r>
            <a:endParaRPr lang="en-US" altLang="ja-JP" sz="1100" dirty="0">
              <a:solidFill>
                <a:prstClr val="black"/>
              </a:solidFill>
            </a:endParaRPr>
          </a:p>
          <a:p>
            <a:r>
              <a:rPr lang="en-US" altLang="ja-JP" sz="1100" dirty="0">
                <a:solidFill>
                  <a:prstClr val="black"/>
                </a:solidFill>
              </a:rPr>
              <a:t>https://www8.cao.go.jp/youth/kankyou/internet_use/index.html</a:t>
            </a:r>
          </a:p>
          <a:p>
            <a:r>
              <a:rPr lang="en-US" altLang="ja-JP" sz="1100" dirty="0">
                <a:solidFill>
                  <a:prstClr val="black"/>
                </a:solidFill>
              </a:rPr>
              <a:t>(</a:t>
            </a:r>
            <a:r>
              <a:rPr lang="ja-JP" altLang="en-US" sz="1100" dirty="0">
                <a:solidFill>
                  <a:prstClr val="black"/>
                </a:solidFill>
              </a:rPr>
              <a:t>画像引用</a:t>
            </a:r>
            <a:r>
              <a:rPr lang="en-US" altLang="ja-JP" sz="1100" dirty="0">
                <a:solidFill>
                  <a:prstClr val="black"/>
                </a:solidFill>
              </a:rPr>
              <a:t>)</a:t>
            </a:r>
            <a:r>
              <a:rPr lang="ja-JP" altLang="en-US" sz="1100" dirty="0">
                <a:solidFill>
                  <a:prstClr val="black"/>
                </a:solidFill>
              </a:rPr>
              <a:t> 内閣府「スマホ時代の子育て」</a:t>
            </a:r>
            <a:r>
              <a:rPr lang="en-US" altLang="ja-JP" sz="1100" dirty="0">
                <a:solidFill>
                  <a:prstClr val="black"/>
                </a:solidFill>
              </a:rPr>
              <a:t> https://www8.cao.go.jp/youth/kankyou/internet_use/r01/leaf/pdf/leaf-print.pdf</a:t>
            </a:r>
          </a:p>
        </p:txBody>
      </p:sp>
    </p:spTree>
    <p:extLst>
      <p:ext uri="{BB962C8B-B14F-4D97-AF65-F5344CB8AC3E}">
        <p14:creationId xmlns:p14="http://schemas.microsoft.com/office/powerpoint/2010/main" val="23294480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510988" y="478633"/>
            <a:ext cx="8515358" cy="604781"/>
          </a:xfrm>
        </p:spPr>
        <p:txBody>
          <a:bodyPr wrap="square">
            <a:spAutoFit/>
          </a:bodyPr>
          <a:lstStyle/>
          <a:p>
            <a:r>
              <a:rPr lang="ja-JP" altLang="en-US" sz="3600" b="1" dirty="0"/>
              <a:t>ペアレンタルコントロールの方法</a:t>
            </a:r>
          </a:p>
        </p:txBody>
      </p:sp>
      <p:sp>
        <p:nvSpPr>
          <p:cNvPr id="8" name="コンテンツ プレースホルダー 4">
            <a:extLst>
              <a:ext uri="{FF2B5EF4-FFF2-40B4-BE49-F238E27FC236}">
                <a16:creationId xmlns:a16="http://schemas.microsoft.com/office/drawing/2014/main" id="{FAC473E9-356C-4204-BDED-5A58DCC867B1}"/>
              </a:ext>
            </a:extLst>
          </p:cNvPr>
          <p:cNvSpPr txBox="1">
            <a:spLocks/>
          </p:cNvSpPr>
          <p:nvPr/>
        </p:nvSpPr>
        <p:spPr>
          <a:xfrm>
            <a:off x="317762" y="1520443"/>
            <a:ext cx="5610062" cy="345281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spcBef>
                <a:spcPts val="0"/>
              </a:spcBef>
              <a:buNone/>
            </a:pPr>
            <a:r>
              <a:rPr lang="ja-JP" altLang="en-US" sz="3200" dirty="0">
                <a:latin typeface="+mn-ea"/>
              </a:rPr>
              <a:t>子どもと話し合って、適切に</a:t>
            </a:r>
            <a:endParaRPr lang="en-US" altLang="ja-JP" sz="3200" dirty="0">
              <a:latin typeface="+mn-ea"/>
            </a:endParaRPr>
          </a:p>
          <a:p>
            <a:pPr marL="0" indent="0">
              <a:spcBef>
                <a:spcPts val="0"/>
              </a:spcBef>
              <a:buNone/>
            </a:pPr>
            <a:r>
              <a:rPr lang="en-US" altLang="ja-JP" sz="3200" dirty="0">
                <a:latin typeface="+mn-ea"/>
              </a:rPr>
              <a:t>ICT</a:t>
            </a:r>
            <a:r>
              <a:rPr lang="ja-JP" altLang="en-US" sz="3200" dirty="0">
                <a:latin typeface="+mn-ea"/>
              </a:rPr>
              <a:t>機器を設定してください。</a:t>
            </a:r>
            <a:endParaRPr lang="en-US" altLang="ja-JP" sz="3200" dirty="0">
              <a:latin typeface="+mn-ea"/>
            </a:endParaRPr>
          </a:p>
          <a:p>
            <a:pPr marL="0" indent="0">
              <a:buNone/>
            </a:pPr>
            <a:endParaRPr lang="en-US" altLang="ja-JP" sz="1600" dirty="0">
              <a:latin typeface="+mn-ea"/>
            </a:endParaRPr>
          </a:p>
          <a:p>
            <a:pPr marL="0" indent="0">
              <a:buNone/>
            </a:pPr>
            <a:endParaRPr lang="en-US" altLang="ja-JP" sz="1600" dirty="0">
              <a:latin typeface="+mn-ea"/>
            </a:endParaRPr>
          </a:p>
          <a:p>
            <a:pPr marL="357188" indent="-357188">
              <a:spcBef>
                <a:spcPts val="0"/>
              </a:spcBef>
              <a:buFont typeface="Wingdings" panose="05000000000000000000" pitchFamily="2" charset="2"/>
              <a:buChar char="l"/>
            </a:pPr>
            <a:r>
              <a:rPr lang="ja-JP" altLang="en-US" sz="3200" dirty="0">
                <a:latin typeface="+mn-ea"/>
              </a:rPr>
              <a:t>まずは大人がお手本に</a:t>
            </a:r>
            <a:endParaRPr lang="en-US" altLang="ja-JP" sz="3200" dirty="0">
              <a:latin typeface="+mn-ea"/>
            </a:endParaRPr>
          </a:p>
          <a:p>
            <a:pPr marL="357188" indent="-357188">
              <a:spcBef>
                <a:spcPts val="0"/>
              </a:spcBef>
              <a:buNone/>
            </a:pPr>
            <a:r>
              <a:rPr lang="ja-JP" altLang="en-US" sz="3200" dirty="0">
                <a:latin typeface="+mn-ea"/>
              </a:rPr>
              <a:t>　</a:t>
            </a:r>
            <a:endParaRPr lang="en-US" altLang="ja-JP" sz="3200" dirty="0">
              <a:latin typeface="+mn-ea"/>
            </a:endParaRPr>
          </a:p>
          <a:p>
            <a:pPr marL="357188" indent="-357188">
              <a:spcBef>
                <a:spcPts val="0"/>
              </a:spcBef>
              <a:buFont typeface="Wingdings" panose="05000000000000000000" pitchFamily="2" charset="2"/>
              <a:buChar char="l"/>
            </a:pPr>
            <a:r>
              <a:rPr lang="ja-JP" altLang="en-US" sz="3200" dirty="0">
                <a:latin typeface="+mn-ea"/>
              </a:rPr>
              <a:t>子どもの利用状況を把握</a:t>
            </a:r>
            <a:endParaRPr lang="en-US" altLang="ja-JP" sz="3200" dirty="0">
              <a:latin typeface="+mn-ea"/>
            </a:endParaRPr>
          </a:p>
          <a:p>
            <a:pPr marL="357188" indent="-357188">
              <a:spcBef>
                <a:spcPts val="0"/>
              </a:spcBef>
              <a:buNone/>
            </a:pPr>
            <a:r>
              <a:rPr lang="ja-JP" altLang="en-US" sz="3200" dirty="0">
                <a:latin typeface="+mn-ea"/>
              </a:rPr>
              <a:t>　</a:t>
            </a:r>
            <a:endParaRPr lang="en-US" altLang="ja-JP" dirty="0">
              <a:latin typeface="+mn-ea"/>
            </a:endParaRPr>
          </a:p>
          <a:p>
            <a:pPr marL="357188" indent="-357188">
              <a:spcBef>
                <a:spcPts val="0"/>
              </a:spcBef>
              <a:buFont typeface="Wingdings" panose="05000000000000000000" pitchFamily="2" charset="2"/>
              <a:buChar char="l"/>
            </a:pPr>
            <a:r>
              <a:rPr lang="ja-JP" altLang="en-US" sz="3200" dirty="0">
                <a:latin typeface="+mn-ea"/>
              </a:rPr>
              <a:t>内容が子どもに適切か判断</a:t>
            </a:r>
            <a:endParaRPr lang="en-US" altLang="ja-JP" sz="3200" dirty="0">
              <a:latin typeface="+mn-ea"/>
            </a:endParaRPr>
          </a:p>
          <a:p>
            <a:pPr marL="357188" indent="-357188">
              <a:spcBef>
                <a:spcPts val="0"/>
              </a:spcBef>
              <a:buNone/>
            </a:pPr>
            <a:r>
              <a:rPr lang="ja-JP" altLang="en-US" sz="2400" dirty="0">
                <a:latin typeface="+mn-ea"/>
              </a:rPr>
              <a:t>　</a:t>
            </a:r>
            <a:endParaRPr lang="en-US" altLang="ja-JP" sz="3200" dirty="0"/>
          </a:p>
        </p:txBody>
      </p:sp>
      <p:pic>
        <p:nvPicPr>
          <p:cNvPr id="11" name="図 10">
            <a:extLst>
              <a:ext uri="{FF2B5EF4-FFF2-40B4-BE49-F238E27FC236}">
                <a16:creationId xmlns:a16="http://schemas.microsoft.com/office/drawing/2014/main" id="{28ED7214-C122-4B3D-A426-F61E252CF240}"/>
              </a:ext>
            </a:extLst>
          </p:cNvPr>
          <p:cNvPicPr>
            <a:picLocks noChangeAspect="1"/>
          </p:cNvPicPr>
          <p:nvPr/>
        </p:nvPicPr>
        <p:blipFill>
          <a:blip r:embed="rId3"/>
          <a:stretch>
            <a:fillRect/>
          </a:stretch>
        </p:blipFill>
        <p:spPr>
          <a:xfrm>
            <a:off x="5821100" y="1681085"/>
            <a:ext cx="3005138" cy="1908556"/>
          </a:xfrm>
          <a:prstGeom prst="rect">
            <a:avLst/>
          </a:prstGeom>
        </p:spPr>
      </p:pic>
      <p:pic>
        <p:nvPicPr>
          <p:cNvPr id="12" name="図 11">
            <a:extLst>
              <a:ext uri="{FF2B5EF4-FFF2-40B4-BE49-F238E27FC236}">
                <a16:creationId xmlns:a16="http://schemas.microsoft.com/office/drawing/2014/main" id="{EFC8BBFB-5DC5-4FA2-8939-96BEEC3D82C8}"/>
              </a:ext>
            </a:extLst>
          </p:cNvPr>
          <p:cNvPicPr>
            <a:picLocks noChangeAspect="1"/>
          </p:cNvPicPr>
          <p:nvPr/>
        </p:nvPicPr>
        <p:blipFill>
          <a:blip r:embed="rId4"/>
          <a:stretch>
            <a:fillRect/>
          </a:stretch>
        </p:blipFill>
        <p:spPr>
          <a:xfrm>
            <a:off x="5821100" y="3678567"/>
            <a:ext cx="3005138" cy="2048195"/>
          </a:xfrm>
          <a:prstGeom prst="rect">
            <a:avLst/>
          </a:prstGeom>
        </p:spPr>
      </p:pic>
      <p:sp>
        <p:nvSpPr>
          <p:cNvPr id="7" name="正方形/長方形 6">
            <a:extLst>
              <a:ext uri="{FF2B5EF4-FFF2-40B4-BE49-F238E27FC236}">
                <a16:creationId xmlns:a16="http://schemas.microsoft.com/office/drawing/2014/main" id="{D1A7AD71-3501-448C-AC7C-EED7D30398B6}"/>
              </a:ext>
            </a:extLst>
          </p:cNvPr>
          <p:cNvSpPr/>
          <p:nvPr/>
        </p:nvSpPr>
        <p:spPr>
          <a:xfrm>
            <a:off x="3331446" y="5998001"/>
            <a:ext cx="5496359" cy="769441"/>
          </a:xfrm>
          <a:prstGeom prst="rect">
            <a:avLst/>
          </a:prstGeom>
        </p:spPr>
        <p:txBody>
          <a:bodyPr wrap="square">
            <a:spAutoFit/>
          </a:bodyPr>
          <a:lstStyle/>
          <a:p>
            <a:r>
              <a:rPr lang="en-US" altLang="ja-JP" sz="1100" dirty="0">
                <a:solidFill>
                  <a:prstClr val="black"/>
                </a:solidFill>
              </a:rPr>
              <a:t>(</a:t>
            </a:r>
            <a:r>
              <a:rPr lang="ja-JP" altLang="en-US" sz="1100" dirty="0">
                <a:solidFill>
                  <a:prstClr val="black"/>
                </a:solidFill>
              </a:rPr>
              <a:t>参考</a:t>
            </a:r>
            <a:r>
              <a:rPr lang="en-US" altLang="ja-JP" sz="1100" dirty="0">
                <a:solidFill>
                  <a:prstClr val="black"/>
                </a:solidFill>
              </a:rPr>
              <a:t>)</a:t>
            </a:r>
            <a:r>
              <a:rPr lang="ja-JP" altLang="en-US" sz="1100" dirty="0">
                <a:solidFill>
                  <a:prstClr val="black"/>
                </a:solidFill>
              </a:rPr>
              <a:t> 内閣府「ネットの危険から子供を守るために」</a:t>
            </a:r>
            <a:endParaRPr lang="en-US" altLang="ja-JP" sz="1100" dirty="0">
              <a:solidFill>
                <a:prstClr val="black"/>
              </a:solidFill>
            </a:endParaRPr>
          </a:p>
          <a:p>
            <a:r>
              <a:rPr lang="en-US" altLang="ja-JP" sz="1100" dirty="0">
                <a:solidFill>
                  <a:prstClr val="black"/>
                </a:solidFill>
              </a:rPr>
              <a:t>https://www8.cao.go.jp/youth/kankyou/internet_use/index.html</a:t>
            </a:r>
          </a:p>
          <a:p>
            <a:r>
              <a:rPr lang="en-US" altLang="ja-JP" sz="1100" dirty="0">
                <a:solidFill>
                  <a:prstClr val="black"/>
                </a:solidFill>
              </a:rPr>
              <a:t>(</a:t>
            </a:r>
            <a:r>
              <a:rPr lang="ja-JP" altLang="en-US" sz="1100" dirty="0">
                <a:solidFill>
                  <a:prstClr val="black"/>
                </a:solidFill>
              </a:rPr>
              <a:t>画像引用</a:t>
            </a:r>
            <a:r>
              <a:rPr lang="en-US" altLang="ja-JP" sz="1100" dirty="0">
                <a:solidFill>
                  <a:prstClr val="black"/>
                </a:solidFill>
              </a:rPr>
              <a:t>)</a:t>
            </a:r>
            <a:r>
              <a:rPr lang="ja-JP" altLang="en-US" sz="1100" dirty="0">
                <a:solidFill>
                  <a:prstClr val="black"/>
                </a:solidFill>
              </a:rPr>
              <a:t> 内閣府「スマホ時代の子育て」</a:t>
            </a:r>
            <a:r>
              <a:rPr lang="en-US" altLang="ja-JP" sz="1100" dirty="0">
                <a:solidFill>
                  <a:prstClr val="black"/>
                </a:solidFill>
              </a:rPr>
              <a:t> https://www8.cao.go.jp/youth/kankyou/internet_use/r01/leaf/pdf/leaf-print.pdf</a:t>
            </a:r>
          </a:p>
        </p:txBody>
      </p:sp>
    </p:spTree>
    <p:extLst>
      <p:ext uri="{BB962C8B-B14F-4D97-AF65-F5344CB8AC3E}">
        <p14:creationId xmlns:p14="http://schemas.microsoft.com/office/powerpoint/2010/main" val="12577961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3"/>
          <p:cNvSpPr>
            <a:spLocks noGrp="1"/>
          </p:cNvSpPr>
          <p:nvPr>
            <p:ph sz="half" idx="1"/>
          </p:nvPr>
        </p:nvSpPr>
        <p:spPr/>
        <p:txBody>
          <a:bodyPr>
            <a:normAutofit/>
          </a:bodyPr>
          <a:lstStyle/>
          <a:p>
            <a:pPr marL="0" indent="0" algn="l">
              <a:buNone/>
            </a:pPr>
            <a:r>
              <a:rPr kumimoji="1" lang="ja-JP" altLang="en-US" sz="5400" b="1" dirty="0">
                <a:latin typeface="+mn-ea"/>
              </a:rPr>
              <a:t>ペアレンタルコントロールを</a:t>
            </a:r>
            <a:r>
              <a:rPr lang="ja-JP" altLang="en-US" sz="5400" b="1" dirty="0">
                <a:latin typeface="+mn-ea"/>
              </a:rPr>
              <a:t>活用する。</a:t>
            </a:r>
            <a:endParaRPr kumimoji="1" lang="ja-JP" altLang="en-US" sz="5400" b="1" dirty="0">
              <a:latin typeface="+mn-ea"/>
            </a:endParaRPr>
          </a:p>
        </p:txBody>
      </p:sp>
    </p:spTree>
    <p:extLst>
      <p:ext uri="{BB962C8B-B14F-4D97-AF65-F5344CB8AC3E}">
        <p14:creationId xmlns:p14="http://schemas.microsoft.com/office/powerpoint/2010/main" val="33308182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3"/>
          <p:cNvSpPr>
            <a:spLocks noGrp="1"/>
          </p:cNvSpPr>
          <p:nvPr>
            <p:ph sz="half" idx="1"/>
          </p:nvPr>
        </p:nvSpPr>
        <p:spPr/>
        <p:txBody>
          <a:bodyPr>
            <a:normAutofit/>
          </a:bodyPr>
          <a:lstStyle/>
          <a:p>
            <a:pPr marL="0" indent="0" algn="l">
              <a:buNone/>
            </a:pPr>
            <a:r>
              <a:rPr kumimoji="1" lang="ja-JP" altLang="en-US" sz="6000" b="1" dirty="0">
                <a:latin typeface="+mn-ea"/>
              </a:rPr>
              <a:t>実生活とのバランス</a:t>
            </a:r>
            <a:br>
              <a:rPr kumimoji="1" lang="en-US" altLang="ja-JP" sz="6000" b="1" dirty="0">
                <a:latin typeface="+mn-ea"/>
              </a:rPr>
            </a:br>
            <a:r>
              <a:rPr lang="ja-JP" altLang="en-US" sz="6000" b="1" dirty="0">
                <a:latin typeface="+mn-ea"/>
              </a:rPr>
              <a:t>家庭のルールを作る。</a:t>
            </a:r>
            <a:endParaRPr kumimoji="1" lang="ja-JP" altLang="en-US" sz="6000" b="1" dirty="0">
              <a:latin typeface="+mn-ea"/>
            </a:endParaRPr>
          </a:p>
        </p:txBody>
      </p:sp>
    </p:spTree>
    <p:extLst>
      <p:ext uri="{BB962C8B-B14F-4D97-AF65-F5344CB8AC3E}">
        <p14:creationId xmlns:p14="http://schemas.microsoft.com/office/powerpoint/2010/main" val="663929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cstate="print"/>
          <a:stretch>
            <a:fillRect/>
          </a:stretch>
        </p:blipFill>
        <p:spPr>
          <a:xfrm>
            <a:off x="2635135" y="1094002"/>
            <a:ext cx="3738129" cy="5070106"/>
          </a:xfrm>
          <a:prstGeom prst="rect">
            <a:avLst/>
          </a:prstGeom>
        </p:spPr>
      </p:pic>
      <p:pic>
        <p:nvPicPr>
          <p:cNvPr id="6" name="図 5"/>
          <p:cNvPicPr>
            <a:picLocks noChangeAspect="1"/>
          </p:cNvPicPr>
          <p:nvPr/>
        </p:nvPicPr>
        <p:blipFill>
          <a:blip r:embed="rId4" cstate="print"/>
          <a:stretch>
            <a:fillRect/>
          </a:stretch>
        </p:blipFill>
        <p:spPr>
          <a:xfrm>
            <a:off x="3021534" y="1537854"/>
            <a:ext cx="3047675" cy="4157231"/>
          </a:xfrm>
          <a:prstGeom prst="rect">
            <a:avLst/>
          </a:prstGeom>
        </p:spPr>
      </p:pic>
      <p:sp>
        <p:nvSpPr>
          <p:cNvPr id="7" name="テキスト ボックス 6"/>
          <p:cNvSpPr txBox="1"/>
          <p:nvPr/>
        </p:nvSpPr>
        <p:spPr>
          <a:xfrm>
            <a:off x="615813" y="346432"/>
            <a:ext cx="7912373" cy="646331"/>
          </a:xfrm>
          <a:prstGeom prst="rect">
            <a:avLst/>
          </a:prstGeom>
          <a:noFill/>
        </p:spPr>
        <p:txBody>
          <a:bodyPr wrap="square" rtlCol="0">
            <a:spAutoFit/>
          </a:bodyPr>
          <a:lstStyle/>
          <a:p>
            <a:r>
              <a:rPr lang="ja-JP" altLang="en-US" dirty="0">
                <a:solidFill>
                  <a:prstClr val="black"/>
                </a:solidFill>
                <a:latin typeface="+mn-ea"/>
              </a:rPr>
              <a:t>第</a:t>
            </a:r>
            <a:r>
              <a:rPr lang="en-US" altLang="ja-JP" dirty="0">
                <a:solidFill>
                  <a:prstClr val="black"/>
                </a:solidFill>
                <a:latin typeface="+mn-ea"/>
              </a:rPr>
              <a:t>14</a:t>
            </a:r>
            <a:r>
              <a:rPr lang="ja-JP" altLang="en-US" dirty="0">
                <a:solidFill>
                  <a:prstClr val="black"/>
                </a:solidFill>
                <a:latin typeface="+mn-ea"/>
              </a:rPr>
              <a:t>回</a:t>
            </a:r>
            <a:r>
              <a:rPr lang="en-US" altLang="ja-JP" dirty="0">
                <a:solidFill>
                  <a:prstClr val="black"/>
                </a:solidFill>
                <a:latin typeface="+mn-ea"/>
              </a:rPr>
              <a:t>IPA</a:t>
            </a:r>
            <a:r>
              <a:rPr lang="ja-JP" altLang="en-US" dirty="0">
                <a:solidFill>
                  <a:prstClr val="black"/>
                </a:solidFill>
                <a:latin typeface="+mn-ea"/>
              </a:rPr>
              <a:t>「ひろげよう情報モラル・セキュリティコンクール」</a:t>
            </a:r>
            <a:r>
              <a:rPr lang="en-US" altLang="ja-JP" dirty="0">
                <a:solidFill>
                  <a:prstClr val="black"/>
                </a:solidFill>
                <a:latin typeface="+mn-ea"/>
              </a:rPr>
              <a:t>2018</a:t>
            </a:r>
          </a:p>
          <a:p>
            <a:r>
              <a:rPr lang="ja-JP" altLang="en-US" dirty="0">
                <a:solidFill>
                  <a:prstClr val="black"/>
                </a:solidFill>
                <a:latin typeface="+mn-ea"/>
              </a:rPr>
              <a:t>標語部門　優秀賞</a:t>
            </a:r>
          </a:p>
        </p:txBody>
      </p:sp>
      <p:sp>
        <p:nvSpPr>
          <p:cNvPr id="8" name="テキスト ボックス 7"/>
          <p:cNvSpPr txBox="1"/>
          <p:nvPr/>
        </p:nvSpPr>
        <p:spPr>
          <a:xfrm>
            <a:off x="2586527" y="6029287"/>
            <a:ext cx="6557473" cy="338554"/>
          </a:xfrm>
          <a:prstGeom prst="rect">
            <a:avLst/>
          </a:prstGeom>
          <a:noFill/>
        </p:spPr>
        <p:txBody>
          <a:bodyPr wrap="square" rtlCol="0">
            <a:spAutoFit/>
          </a:bodyPr>
          <a:lstStyle/>
          <a:p>
            <a:r>
              <a:rPr lang="ja-JP" altLang="en-US" sz="1600" dirty="0">
                <a:solidFill>
                  <a:prstClr val="black"/>
                </a:solidFill>
                <a:latin typeface="+mn-ea"/>
              </a:rPr>
              <a:t>愛媛県　愛媛県立松山南高等学校１</a:t>
            </a:r>
            <a:r>
              <a:rPr lang="zh-CN" altLang="en-US" sz="1600" dirty="0">
                <a:solidFill>
                  <a:prstClr val="black"/>
                </a:solidFill>
                <a:latin typeface="+mn-ea"/>
              </a:rPr>
              <a:t>年</a:t>
            </a:r>
            <a:r>
              <a:rPr lang="ja-JP" altLang="en-US" sz="1600" dirty="0">
                <a:solidFill>
                  <a:prstClr val="black"/>
                </a:solidFill>
                <a:latin typeface="+mn-ea"/>
              </a:rPr>
              <a:t>（当時）　山中　望未さん</a:t>
            </a:r>
          </a:p>
        </p:txBody>
      </p:sp>
      <p:sp>
        <p:nvSpPr>
          <p:cNvPr id="9" name="正方形/長方形 8"/>
          <p:cNvSpPr/>
          <p:nvPr/>
        </p:nvSpPr>
        <p:spPr>
          <a:xfrm>
            <a:off x="4572000" y="6427113"/>
            <a:ext cx="4572000" cy="430887"/>
          </a:xfrm>
          <a:prstGeom prst="rect">
            <a:avLst/>
          </a:prstGeom>
        </p:spPr>
        <p:txBody>
          <a:bodyPr>
            <a:spAutoFit/>
          </a:bodyPr>
          <a:lstStyle/>
          <a:p>
            <a:pPr lvl="0">
              <a:defRPr/>
            </a:pPr>
            <a:r>
              <a:rPr lang="en-US" altLang="ja-JP" sz="1100" dirty="0">
                <a:solidFill>
                  <a:prstClr val="black"/>
                </a:solidFill>
                <a:latin typeface="+mn-ea"/>
              </a:rPr>
              <a:t>(</a:t>
            </a:r>
            <a:r>
              <a:rPr lang="ja-JP" altLang="en-US" sz="1100" dirty="0">
                <a:solidFill>
                  <a:prstClr val="black"/>
                </a:solidFill>
                <a:latin typeface="+mn-ea"/>
              </a:rPr>
              <a:t>参考資料</a:t>
            </a:r>
            <a:r>
              <a:rPr lang="en-US" altLang="ja-JP" sz="1100" dirty="0">
                <a:solidFill>
                  <a:prstClr val="black"/>
                </a:solidFill>
                <a:latin typeface="+mn-ea"/>
              </a:rPr>
              <a:t>)</a:t>
            </a:r>
            <a:r>
              <a:rPr lang="ja-JP" altLang="en-US" sz="1100" dirty="0">
                <a:solidFill>
                  <a:prstClr val="black"/>
                </a:solidFill>
                <a:latin typeface="+mn-ea"/>
              </a:rPr>
              <a:t> </a:t>
            </a:r>
            <a:r>
              <a:rPr lang="en-US" altLang="ja-JP" sz="1100" dirty="0">
                <a:solidFill>
                  <a:prstClr val="black"/>
                </a:solidFill>
                <a:latin typeface="+mn-ea"/>
              </a:rPr>
              <a:t>IPA</a:t>
            </a:r>
            <a:r>
              <a:rPr lang="ja-JP" altLang="en-US" sz="1100" dirty="0">
                <a:solidFill>
                  <a:prstClr val="black"/>
                </a:solidFill>
                <a:latin typeface="+mn-ea"/>
              </a:rPr>
              <a:t>「ひろげよう情報モラル・セキュリティコンクール」</a:t>
            </a:r>
            <a:endParaRPr lang="en-US" altLang="ja-JP" sz="1100" dirty="0">
              <a:solidFill>
                <a:prstClr val="black"/>
              </a:solidFill>
              <a:latin typeface="+mn-ea"/>
            </a:endParaRPr>
          </a:p>
          <a:p>
            <a:pPr lvl="0">
              <a:defRPr/>
            </a:pPr>
            <a:r>
              <a:rPr lang="ja-JP" altLang="en-US" sz="1100" dirty="0">
                <a:solidFill>
                  <a:prstClr val="black"/>
                </a:solidFill>
              </a:rPr>
              <a:t>　　　　　</a:t>
            </a:r>
            <a:r>
              <a:rPr lang="en-US" altLang="ja-JP" sz="1100" dirty="0">
                <a:solidFill>
                  <a:prstClr val="black"/>
                </a:solidFill>
              </a:rPr>
              <a:t>https://www.ipa.go.jp/security/hyogo/index.html</a:t>
            </a:r>
          </a:p>
        </p:txBody>
      </p:sp>
    </p:spTree>
    <p:extLst>
      <p:ext uri="{BB962C8B-B14F-4D97-AF65-F5344CB8AC3E}">
        <p14:creationId xmlns:p14="http://schemas.microsoft.com/office/powerpoint/2010/main" val="24213532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sz="half" idx="1"/>
          </p:nvPr>
        </p:nvSpPr>
        <p:spPr>
          <a:xfrm>
            <a:off x="1114333" y="1233128"/>
            <a:ext cx="7886701" cy="5404155"/>
          </a:xfrm>
          <a:solidFill>
            <a:schemeClr val="bg1"/>
          </a:solidFill>
        </p:spPr>
        <p:txBody>
          <a:bodyPr>
            <a:normAutofit fontScale="92500" lnSpcReduction="10000"/>
          </a:bodyPr>
          <a:lstStyle/>
          <a:p>
            <a:pPr algn="r">
              <a:lnSpc>
                <a:spcPct val="100000"/>
              </a:lnSpc>
              <a:spcBef>
                <a:spcPts val="600"/>
              </a:spcBef>
            </a:pPr>
            <a:r>
              <a:rPr lang="ja-JP" altLang="en-US" sz="1000" dirty="0"/>
              <a:t>独立行政法人情報処理推進機構</a:t>
            </a:r>
            <a:br>
              <a:rPr lang="ja-JP" altLang="en-US" sz="1000" dirty="0"/>
            </a:br>
            <a:r>
              <a:rPr lang="ja-JP" altLang="en-US" sz="1000" dirty="0"/>
              <a:t>セキュリティセンター</a:t>
            </a:r>
            <a:br>
              <a:rPr lang="ja-JP" altLang="en-US" sz="1000" dirty="0"/>
            </a:br>
            <a:endParaRPr lang="ja-JP" altLang="en-US" sz="1000" dirty="0"/>
          </a:p>
          <a:p>
            <a:pPr>
              <a:lnSpc>
                <a:spcPct val="100000"/>
              </a:lnSpc>
              <a:spcBef>
                <a:spcPts val="600"/>
              </a:spcBef>
            </a:pPr>
            <a:r>
              <a:rPr lang="ja-JP" altLang="en-US" sz="1000" dirty="0"/>
              <a:t> 　「安全教室指導用教材」は、インターネット安全教室での利用を目的に独立行政法人情報処理推進機構（</a:t>
            </a:r>
            <a:r>
              <a:rPr lang="en-US" altLang="ja-JP" sz="1000" dirty="0"/>
              <a:t>IPA</a:t>
            </a:r>
            <a:r>
              <a:rPr lang="ja-JP" altLang="en-US" sz="1000" dirty="0"/>
              <a:t>）（以下「</a:t>
            </a:r>
            <a:r>
              <a:rPr lang="en-US" altLang="ja-JP" sz="1000" dirty="0"/>
              <a:t>IPA</a:t>
            </a:r>
            <a:r>
              <a:rPr lang="ja-JP" altLang="en-US" sz="1000" dirty="0"/>
              <a:t>」という。）が作成した教材、およびこれを用いて指導するためのポイントをまとめた講義要領（今後に作成され得る各々の改訂版を含む。）です。なお、改訂版が利用可能となった後は、専ら改訂版をご利用ください。</a:t>
            </a:r>
            <a:br>
              <a:rPr lang="ja-JP" altLang="en-US" sz="1000" dirty="0"/>
            </a:br>
            <a:r>
              <a:rPr lang="ja-JP" altLang="en-US" sz="1000" dirty="0"/>
              <a:t>　</a:t>
            </a:r>
            <a:r>
              <a:rPr lang="en-US" altLang="ja-JP" sz="1000" dirty="0"/>
              <a:t>IPA</a:t>
            </a:r>
            <a:r>
              <a:rPr lang="ja-JP" altLang="en-US" sz="1000" dirty="0"/>
              <a:t>は、本利用規約に同意いただくことを条件として、「安全教室指導用教材」の利用を無償で許諾します。有償セミナー等での利用を希望する場合は、事前に </a:t>
            </a:r>
            <a:r>
              <a:rPr lang="en-US" altLang="ja-JP" sz="1000" dirty="0"/>
              <a:t>IPA </a:t>
            </a:r>
            <a:r>
              <a:rPr lang="ja-JP" altLang="en-US" sz="1000" dirty="0"/>
              <a:t>に申し出て別途許諾を得てください。</a:t>
            </a:r>
          </a:p>
          <a:p>
            <a:pPr marL="228600" indent="-228600">
              <a:lnSpc>
                <a:spcPct val="100000"/>
              </a:lnSpc>
              <a:spcBef>
                <a:spcPts val="600"/>
              </a:spcBef>
              <a:buFont typeface="+mj-lt"/>
              <a:buAutoNum type="arabicPeriod"/>
            </a:pPr>
            <a:r>
              <a:rPr lang="ja-JP" altLang="en-US" sz="1000" dirty="0"/>
              <a:t> 「安全教室指導用教材」に関する著作権その他すべての権利は独立行政法人情報処理推進機構（</a:t>
            </a:r>
            <a:r>
              <a:rPr lang="en-US" altLang="ja-JP" sz="1000" dirty="0"/>
              <a:t>IPA</a:t>
            </a:r>
            <a:r>
              <a:rPr lang="ja-JP" altLang="en-US" sz="1000" dirty="0"/>
              <a:t>）が保有しており、国際条約、著作権法その他の法律により保護されています。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「安全教室指導用教材」は、情報セキュリティや情報モラルの教育、普及の目的に限り、無償の授業、各種セミナーや研修等にご利用いただけます。</a:t>
            </a:r>
            <a:endParaRPr lang="en-US" altLang="ja-JP" sz="1000" dirty="0"/>
          </a:p>
          <a:p>
            <a:pPr marL="228600" indent="-228600">
              <a:lnSpc>
                <a:spcPct val="100000"/>
              </a:lnSpc>
              <a:spcBef>
                <a:spcPts val="600"/>
              </a:spcBef>
              <a:buFont typeface="+mj-lt"/>
              <a:buAutoNum type="arabicPeriod"/>
            </a:pPr>
            <a:r>
              <a:rPr lang="ja-JP" altLang="en-US" sz="1000" dirty="0"/>
              <a:t>必要な範囲での複製（生徒等受講者への配布のための複製を含む。）は可能とします。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は原文のまま利用してください。ただし、グラフの形式を変える、文体を変える等、単なる表記形式のみの変更は可能とし、また、具体的な利用場面においてやむを得ない場合であって、かつ前記目的のために必要な場合には、その必要な範囲で、利用者の責任において、文意を変えず、かつ原文のままでないことが容易にわかるように明記または明示（例「～を基に作成」等）することを条件として、文面の一部改変等を可能とします。</a:t>
            </a:r>
            <a:endParaRPr lang="en-US" altLang="ja-JP" sz="1000" dirty="0"/>
          </a:p>
          <a:p>
            <a:pPr marL="228600" indent="-228600">
              <a:lnSpc>
                <a:spcPct val="100000"/>
              </a:lnSpc>
              <a:spcBef>
                <a:spcPts val="600"/>
              </a:spcBef>
              <a:buFont typeface="+mj-lt"/>
              <a:buAutoNum type="arabicPeriod"/>
            </a:pPr>
            <a:r>
              <a:rPr lang="ja-JP" altLang="en-US" sz="1000" dirty="0"/>
              <a:t>「安全教室指導用教材」の中のデータやグラフ・図表・イラスト・映像等の全部または一部を引用等した場合、本利用規約に同意したものとみなします。</a:t>
            </a:r>
          </a:p>
          <a:p>
            <a:pPr marL="228600" indent="-228600">
              <a:lnSpc>
                <a:spcPct val="100000"/>
              </a:lnSpc>
              <a:spcBef>
                <a:spcPts val="600"/>
              </a:spcBef>
              <a:buFont typeface="+mj-lt"/>
              <a:buAutoNum type="arabicPeriod"/>
            </a:pPr>
            <a:r>
              <a:rPr lang="ja-JP" altLang="en-US" sz="1000" dirty="0"/>
              <a:t>いかなる形で利用する場合においても「安全教室指導用教材」を利用する際は、出典（</a:t>
            </a:r>
            <a:r>
              <a:rPr lang="en-US" altLang="ja-JP" sz="1000" dirty="0"/>
              <a:t>IPA</a:t>
            </a:r>
            <a:r>
              <a:rPr lang="ja-JP" altLang="en-US" sz="1000" dirty="0"/>
              <a:t>の名称、資料名（「安全教室指導用教材」）、</a:t>
            </a:r>
            <a:r>
              <a:rPr lang="en-US" altLang="ja-JP" sz="1000" dirty="0"/>
              <a:t>URL</a:t>
            </a:r>
            <a:r>
              <a:rPr lang="ja-JP" altLang="en-US" sz="1000" dirty="0"/>
              <a:t>等）を容易に判る態様で明記または明示してください。</a:t>
            </a:r>
          </a:p>
          <a:p>
            <a:pPr marL="228600" indent="-228600">
              <a:lnSpc>
                <a:spcPct val="100000"/>
              </a:lnSpc>
              <a:spcBef>
                <a:spcPts val="600"/>
              </a:spcBef>
              <a:buFont typeface="+mj-lt"/>
              <a:buAutoNum type="arabicPeriod"/>
            </a:pPr>
            <a:r>
              <a:rPr lang="ja-JP" altLang="en-US" sz="1000" dirty="0"/>
              <a:t>「安全教室指導用教材」を利用する部分と利用者が自ら作成する部分が混在した教材等を作成する場合、「安全教室指導用教材」利用部分か、利用者自身による作成部分かが容易かつ明確に判別できるようにしてください。なお、利用者は、自己の作成部分について全ての責任を負うものとします。</a:t>
            </a:r>
          </a:p>
          <a:p>
            <a:pPr marL="228600" indent="-228600">
              <a:lnSpc>
                <a:spcPct val="100000"/>
              </a:lnSpc>
              <a:spcBef>
                <a:spcPts val="600"/>
              </a:spcBef>
              <a:buFont typeface="+mj-lt"/>
              <a:buAutoNum type="arabicPeriod"/>
            </a:pPr>
            <a:r>
              <a:rPr lang="ja-JP" altLang="en-US" sz="1000" dirty="0"/>
              <a:t>「安全教室指導用教材」（本項においては、利用者が自ら作成する部分が混在する場合を含む）の二次利用を希望する者に対して複製物を配布する場合には、相手先に本利用規約を配布するなどにより、相手先が「安全教室指導用教材」（利用者が自ら新たに作成した部分を除く）を利用する際には本利用規約に同意する必要があることを伝えてください。</a:t>
            </a:r>
          </a:p>
          <a:p>
            <a:pPr marL="228600" indent="-228600">
              <a:lnSpc>
                <a:spcPct val="100000"/>
              </a:lnSpc>
              <a:spcBef>
                <a:spcPts val="600"/>
              </a:spcBef>
              <a:buFont typeface="+mj-lt"/>
              <a:buAutoNum type="arabicPeriod"/>
            </a:pPr>
            <a:r>
              <a:rPr lang="ja-JP" altLang="en-US" sz="1000" dirty="0"/>
              <a:t>「安全教室指導用教材」で提供する情報の正確性、信頼性、網羅性及び完全性については、</a:t>
            </a:r>
            <a:r>
              <a:rPr lang="en-US" altLang="ja-JP" sz="1000" dirty="0"/>
              <a:t>IPA</a:t>
            </a:r>
            <a:r>
              <a:rPr lang="ja-JP" altLang="en-US" sz="1000" dirty="0"/>
              <a:t>が保証するものではありません。</a:t>
            </a:r>
          </a:p>
          <a:p>
            <a:pPr marL="228600" indent="-228600">
              <a:lnSpc>
                <a:spcPct val="100000"/>
              </a:lnSpc>
              <a:spcBef>
                <a:spcPts val="600"/>
              </a:spcBef>
              <a:buFont typeface="+mj-lt"/>
              <a:buAutoNum type="arabicPeriod"/>
            </a:pPr>
            <a:r>
              <a:rPr lang="ja-JP" altLang="en-US" sz="1000" dirty="0"/>
              <a:t>「安全教室指導用教材」のファイルをダウンロードすることまたは利用したこと等により生じるいかなる損害（他人に対して責任を負う場合を含む。）についても</a:t>
            </a:r>
            <a:r>
              <a:rPr lang="en-US" altLang="ja-JP" sz="1000" dirty="0"/>
              <a:t>IPA</a:t>
            </a:r>
            <a:r>
              <a:rPr lang="ja-JP" altLang="en-US" sz="1000" dirty="0"/>
              <a:t>は何ら責任を負いません。</a:t>
            </a:r>
          </a:p>
          <a:p>
            <a:pPr marL="228600" indent="-228600">
              <a:lnSpc>
                <a:spcPct val="100000"/>
              </a:lnSpc>
              <a:spcBef>
                <a:spcPts val="600"/>
              </a:spcBef>
              <a:buFont typeface="+mj-lt"/>
              <a:buAutoNum type="arabicPeriod"/>
            </a:pPr>
            <a:r>
              <a:rPr lang="ja-JP" altLang="en-US" sz="1000" dirty="0"/>
              <a:t>本利用規約は予告なく改正する場合があります。その場合、改正後の内容は、それが</a:t>
            </a:r>
            <a:r>
              <a:rPr lang="en-US" altLang="ja-JP" sz="1000" dirty="0"/>
              <a:t>IPA</a:t>
            </a:r>
            <a:r>
              <a:rPr lang="ja-JP" altLang="en-US" sz="1000" dirty="0"/>
              <a:t>のウェブページ上で公表された時以降の利用に適用するものとします。</a:t>
            </a:r>
          </a:p>
          <a:p>
            <a:pPr marL="228600" indent="-228600">
              <a:lnSpc>
                <a:spcPct val="100000"/>
              </a:lnSpc>
              <a:spcBef>
                <a:spcPts val="600"/>
              </a:spcBef>
              <a:buFont typeface="+mj-lt"/>
              <a:buAutoNum type="arabicPeriod"/>
            </a:pPr>
            <a:r>
              <a:rPr lang="ja-JP" altLang="en-US" sz="1000" dirty="0"/>
              <a:t>「安全教室指導用教材」及び本利用規約に関する質問は、</a:t>
            </a:r>
            <a:r>
              <a:rPr lang="en-US" altLang="ja-JP" sz="1000" dirty="0"/>
              <a:t>net-anzen@ipa.go.jp</a:t>
            </a:r>
            <a:r>
              <a:rPr lang="ja-JP" altLang="en-US" sz="1000" dirty="0"/>
              <a:t>までお寄せください。なお、</a:t>
            </a:r>
            <a:r>
              <a:rPr lang="en-US" altLang="ja-JP" sz="1000" dirty="0"/>
              <a:t>IPA</a:t>
            </a:r>
            <a:r>
              <a:rPr lang="ja-JP" altLang="en-US" sz="1000" dirty="0"/>
              <a:t>からの応答等は、その業務に支障のない範囲内とさせていただきます。</a:t>
            </a:r>
            <a:endParaRPr lang="ja-JP" altLang="ja-JP" sz="500" dirty="0"/>
          </a:p>
        </p:txBody>
      </p:sp>
      <p:sp>
        <p:nvSpPr>
          <p:cNvPr id="9" name="タイトル 8">
            <a:extLst>
              <a:ext uri="{FF2B5EF4-FFF2-40B4-BE49-F238E27FC236}">
                <a16:creationId xmlns:a16="http://schemas.microsoft.com/office/drawing/2014/main" id="{61E9E522-7E14-4F1E-9007-13026F6160C5}"/>
              </a:ext>
            </a:extLst>
          </p:cNvPr>
          <p:cNvSpPr>
            <a:spLocks noGrp="1"/>
          </p:cNvSpPr>
          <p:nvPr>
            <p:ph type="title"/>
          </p:nvPr>
        </p:nvSpPr>
        <p:spPr/>
        <p:txBody>
          <a:bodyPr/>
          <a:lstStyle/>
          <a:p>
            <a:r>
              <a:rPr lang="ja-JP" altLang="ja-JP" dirty="0"/>
              <a:t>安全教室指導用教材利用規約</a:t>
            </a:r>
          </a:p>
        </p:txBody>
      </p:sp>
      <p:sp>
        <p:nvSpPr>
          <p:cNvPr id="2" name="テキスト ボックス 1">
            <a:extLst>
              <a:ext uri="{FF2B5EF4-FFF2-40B4-BE49-F238E27FC236}">
                <a16:creationId xmlns:a16="http://schemas.microsoft.com/office/drawing/2014/main" id="{41371A40-8044-4D96-A456-2966D5063AC6}"/>
              </a:ext>
            </a:extLst>
          </p:cNvPr>
          <p:cNvSpPr txBox="1"/>
          <p:nvPr/>
        </p:nvSpPr>
        <p:spPr>
          <a:xfrm>
            <a:off x="110359" y="82217"/>
            <a:ext cx="8890675" cy="276999"/>
          </a:xfrm>
          <a:prstGeom prst="rect">
            <a:avLst/>
          </a:prstGeom>
          <a:noFill/>
        </p:spPr>
        <p:txBody>
          <a:bodyPr wrap="square" rtlCol="0">
            <a:spAutoFit/>
          </a:bodyPr>
          <a:lstStyle/>
          <a:p>
            <a:r>
              <a:rPr kumimoji="1" lang="en-US" altLang="ja-JP" sz="1200" dirty="0">
                <a:solidFill>
                  <a:srgbClr val="FF0000"/>
                </a:solidFill>
              </a:rPr>
              <a:t>※</a:t>
            </a:r>
            <a:r>
              <a:rPr kumimoji="1" lang="ja-JP" altLang="en-US" sz="1200" dirty="0">
                <a:solidFill>
                  <a:srgbClr val="FF0000"/>
                </a:solidFill>
              </a:rPr>
              <a:t>本利用規約は、利用時には適宜削除してお使いください。なお、教材を利用した際は本利用規約に同意したものとみなします。</a:t>
            </a:r>
          </a:p>
        </p:txBody>
      </p:sp>
    </p:spTree>
    <p:extLst>
      <p:ext uri="{BB962C8B-B14F-4D97-AF65-F5344CB8AC3E}">
        <p14:creationId xmlns:p14="http://schemas.microsoft.com/office/powerpoint/2010/main" val="1623598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sz="4800" dirty="0">
                <a:solidFill>
                  <a:prstClr val="black"/>
                </a:solidFill>
                <a:latin typeface="メイリオ"/>
                <a:ea typeface="メイリオ"/>
              </a:rPr>
              <a:t>フィルタリング</a:t>
            </a:r>
            <a:br>
              <a:rPr lang="en-US" altLang="ja-JP" sz="4800" dirty="0">
                <a:solidFill>
                  <a:prstClr val="black"/>
                </a:solidFill>
                <a:latin typeface="メイリオ"/>
                <a:ea typeface="メイリオ"/>
              </a:rPr>
            </a:br>
            <a:r>
              <a:rPr lang="ja-JP" altLang="en-US" sz="4800" dirty="0">
                <a:solidFill>
                  <a:prstClr val="black"/>
                </a:solidFill>
                <a:latin typeface="メイリオ"/>
                <a:ea typeface="メイリオ"/>
              </a:rPr>
              <a:t>ペアレンタルコントロール</a:t>
            </a:r>
            <a:r>
              <a:rPr lang="en-US" altLang="ja-JP" sz="4800" dirty="0">
                <a:solidFill>
                  <a:prstClr val="black"/>
                </a:solidFill>
                <a:latin typeface="メイリオ"/>
                <a:ea typeface="メイリオ"/>
              </a:rPr>
              <a:t>【</a:t>
            </a:r>
            <a:r>
              <a:rPr lang="ja-JP" altLang="en-US" sz="4800" dirty="0">
                <a:solidFill>
                  <a:prstClr val="black"/>
                </a:solidFill>
                <a:latin typeface="メイリオ"/>
                <a:ea typeface="メイリオ"/>
              </a:rPr>
              <a:t>８</a:t>
            </a:r>
            <a:r>
              <a:rPr lang="en-US" altLang="ja-JP" sz="4800" dirty="0">
                <a:solidFill>
                  <a:prstClr val="black"/>
                </a:solidFill>
                <a:latin typeface="メイリオ"/>
                <a:ea typeface="メイリオ"/>
              </a:rPr>
              <a:t>】</a:t>
            </a:r>
            <a:br>
              <a:rPr lang="en-US" altLang="ja-JP" sz="4800" dirty="0">
                <a:solidFill>
                  <a:prstClr val="black"/>
                </a:solidFill>
                <a:latin typeface="メイリオ"/>
                <a:ea typeface="メイリオ"/>
              </a:rPr>
            </a:br>
            <a:r>
              <a:rPr lang="ja-JP" altLang="en-US" sz="3600" dirty="0">
                <a:solidFill>
                  <a:prstClr val="black"/>
                </a:solidFill>
                <a:latin typeface="メイリオ"/>
                <a:ea typeface="メイリオ"/>
              </a:rPr>
              <a:t>「インターネットの危険から</a:t>
            </a:r>
            <a:br>
              <a:rPr lang="en-US" altLang="ja-JP" sz="3600" dirty="0">
                <a:solidFill>
                  <a:prstClr val="black"/>
                </a:solidFill>
                <a:latin typeface="メイリオ"/>
                <a:ea typeface="メイリオ"/>
              </a:rPr>
            </a:br>
            <a:r>
              <a:rPr lang="ja-JP" altLang="en-US" sz="3600" dirty="0">
                <a:solidFill>
                  <a:prstClr val="black"/>
                </a:solidFill>
                <a:latin typeface="メイリオ"/>
                <a:ea typeface="メイリオ"/>
              </a:rPr>
              <a:t>子どもたちを守るために」</a:t>
            </a:r>
            <a:br>
              <a:rPr lang="en-US" altLang="ja-JP" sz="3600" dirty="0">
                <a:solidFill>
                  <a:prstClr val="black"/>
                </a:solidFill>
                <a:latin typeface="メイリオ"/>
                <a:ea typeface="メイリオ"/>
              </a:rPr>
            </a:br>
            <a:r>
              <a:rPr lang="ja-JP" altLang="en-US" sz="3200" dirty="0">
                <a:solidFill>
                  <a:prstClr val="black"/>
                </a:solidFill>
                <a:latin typeface="メイリオ"/>
                <a:ea typeface="メイリオ"/>
              </a:rPr>
              <a:t>保護者、大人の責務について</a:t>
            </a:r>
            <a:endParaRPr kumimoji="1" lang="ja-JP" altLang="en-US" sz="7200" dirty="0"/>
          </a:p>
        </p:txBody>
      </p:sp>
      <p:sp>
        <p:nvSpPr>
          <p:cNvPr id="6" name="コンテンツ プレースホルダー 5"/>
          <p:cNvSpPr>
            <a:spLocks noGrp="1"/>
          </p:cNvSpPr>
          <p:nvPr>
            <p:ph sz="half" idx="1"/>
          </p:nvPr>
        </p:nvSpPr>
        <p:spPr>
          <a:xfrm>
            <a:off x="5011001" y="6190788"/>
            <a:ext cx="4619918" cy="748620"/>
          </a:xfrm>
        </p:spPr>
        <p:txBody>
          <a:bodyPr/>
          <a:lstStyle/>
          <a:p>
            <a:r>
              <a:rPr kumimoji="1" lang="ja-JP" altLang="en-US" dirty="0"/>
              <a:t>対象</a:t>
            </a:r>
            <a:r>
              <a:rPr lang="ja-JP" altLang="en-US" dirty="0"/>
              <a:t>：保護者・一般</a:t>
            </a:r>
          </a:p>
        </p:txBody>
      </p:sp>
    </p:spTree>
    <p:extLst>
      <p:ext uri="{BB962C8B-B14F-4D97-AF65-F5344CB8AC3E}">
        <p14:creationId xmlns:p14="http://schemas.microsoft.com/office/powerpoint/2010/main" val="16416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396" y="28120"/>
            <a:ext cx="9046723" cy="646331"/>
          </a:xfrm>
          <a:solidFill>
            <a:schemeClr val="accent2">
              <a:lumMod val="20000"/>
              <a:lumOff val="80000"/>
            </a:schemeClr>
          </a:solidFill>
          <a:ln w="28575">
            <a:noFill/>
          </a:ln>
        </p:spPr>
        <p:txBody>
          <a:bodyPr>
            <a:normAutofit fontScale="90000"/>
          </a:bodyPr>
          <a:lstStyle/>
          <a:p>
            <a:pPr algn="ctr"/>
            <a:r>
              <a:rPr lang="ja-JP" altLang="en-US" sz="2400" dirty="0"/>
              <a:t>本教材の使用方法　フィルタリングペアレンタルコントロール</a:t>
            </a:r>
            <a:r>
              <a:rPr lang="en-US" altLang="ja-JP" sz="2400" dirty="0"/>
              <a:t>【8】</a:t>
            </a:r>
            <a:br>
              <a:rPr lang="en-US" altLang="ja-JP" sz="2400" dirty="0"/>
            </a:br>
            <a:r>
              <a:rPr lang="ja-JP" altLang="en-US" sz="2400" dirty="0"/>
              <a:t>保護者・一般</a:t>
            </a:r>
            <a:endParaRPr kumimoji="1" lang="ja-JP" altLang="en-US" sz="2400" dirty="0"/>
          </a:p>
        </p:txBody>
      </p:sp>
      <p:sp>
        <p:nvSpPr>
          <p:cNvPr id="3" name="タイトル 1"/>
          <p:cNvSpPr txBox="1">
            <a:spLocks/>
          </p:cNvSpPr>
          <p:nvPr/>
        </p:nvSpPr>
        <p:spPr>
          <a:xfrm>
            <a:off x="102940" y="2015994"/>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rPr>
              <a:t>本教材のねらい</a:t>
            </a:r>
          </a:p>
        </p:txBody>
      </p:sp>
      <p:sp>
        <p:nvSpPr>
          <p:cNvPr id="5" name="テキスト ボックス 4"/>
          <p:cNvSpPr txBox="1"/>
          <p:nvPr/>
        </p:nvSpPr>
        <p:spPr>
          <a:xfrm>
            <a:off x="102939" y="2514864"/>
            <a:ext cx="8775166" cy="2031325"/>
          </a:xfrm>
          <a:prstGeom prst="rect">
            <a:avLst/>
          </a:prstGeom>
          <a:noFill/>
        </p:spPr>
        <p:txBody>
          <a:bodyPr wrap="square" rtlCol="0">
            <a:spAutoFit/>
          </a:bodyPr>
          <a:lstStyle/>
          <a:p>
            <a:r>
              <a:rPr lang="ja-JP" altLang="en-US" dirty="0">
                <a:solidFill>
                  <a:prstClr val="black"/>
                </a:solidFill>
              </a:rPr>
              <a:t>動画教材「はじめまして、ペアコです」を鑑賞する。その後、</a:t>
            </a:r>
            <a:r>
              <a:rPr lang="en-US" altLang="ja-JP" dirty="0">
                <a:solidFill>
                  <a:prstClr val="black"/>
                </a:solidFill>
              </a:rPr>
              <a:t>ICT</a:t>
            </a:r>
            <a:r>
              <a:rPr lang="ja-JP" altLang="en-US" dirty="0">
                <a:solidFill>
                  <a:prstClr val="black"/>
                </a:solidFill>
              </a:rPr>
              <a:t>機器の使い始めの時期、青少年が利用している</a:t>
            </a:r>
            <a:r>
              <a:rPr lang="en-US" altLang="ja-JP" dirty="0">
                <a:solidFill>
                  <a:prstClr val="black"/>
                </a:solidFill>
              </a:rPr>
              <a:t>ICT</a:t>
            </a:r>
            <a:r>
              <a:rPr lang="ja-JP" altLang="en-US" dirty="0">
                <a:solidFill>
                  <a:prstClr val="black"/>
                </a:solidFill>
              </a:rPr>
              <a:t>機器の状況について紹介し危機感をもたせる。スマホを導入する際に子どもの身を守る上で有用であるペアレンタルコントロール機能を紹介する。動画の後半を視聴後、ペアレンタルコントロール、フィルタリングをすることは青少年インターネット環境整備法に記載されており、子どもたちを守るために必要であることを伝える。</a:t>
            </a:r>
            <a:endParaRPr lang="en-US" altLang="ja-JP" dirty="0">
              <a:solidFill>
                <a:prstClr val="black"/>
              </a:solidFill>
            </a:endParaRPr>
          </a:p>
          <a:p>
            <a:endParaRPr lang="en-US" altLang="ja-JP" dirty="0">
              <a:solidFill>
                <a:prstClr val="black"/>
              </a:solidFill>
            </a:endParaRPr>
          </a:p>
        </p:txBody>
      </p:sp>
      <p:sp>
        <p:nvSpPr>
          <p:cNvPr id="6" name="タイトル 1"/>
          <p:cNvSpPr txBox="1">
            <a:spLocks/>
          </p:cNvSpPr>
          <p:nvPr/>
        </p:nvSpPr>
        <p:spPr>
          <a:xfrm>
            <a:off x="102939" y="796565"/>
            <a:ext cx="6201607" cy="442269"/>
          </a:xfrm>
          <a:prstGeom prst="rect">
            <a:avLst/>
          </a:prstGeom>
          <a:ln w="28575">
            <a:solidFill>
              <a:schemeClr val="accent2"/>
            </a:solidFill>
          </a:ln>
        </p:spPr>
        <p:txBody>
          <a:bodyPr vert="horz" lIns="91440" tIns="45720" rIns="91440" bIns="45720" rtlCol="0" anchor="ctr">
            <a:normAutofit fontScale="62500" lnSpcReduction="2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rPr>
              <a:t>テーマ「フィルタリング　ペアレンタルコントロール」教材のねらい</a:t>
            </a:r>
          </a:p>
        </p:txBody>
      </p:sp>
      <p:sp>
        <p:nvSpPr>
          <p:cNvPr id="7" name="テキスト ボックス 6"/>
          <p:cNvSpPr txBox="1"/>
          <p:nvPr/>
        </p:nvSpPr>
        <p:spPr>
          <a:xfrm>
            <a:off x="3832" y="1278279"/>
            <a:ext cx="9187130" cy="646331"/>
          </a:xfrm>
          <a:prstGeom prst="rect">
            <a:avLst/>
          </a:prstGeom>
          <a:noFill/>
        </p:spPr>
        <p:txBody>
          <a:bodyPr wrap="none" rtlCol="0">
            <a:spAutoFit/>
          </a:bodyPr>
          <a:lstStyle/>
          <a:p>
            <a:r>
              <a:rPr lang="ja-JP" altLang="en-US" dirty="0">
                <a:solidFill>
                  <a:prstClr val="black"/>
                </a:solidFill>
              </a:rPr>
              <a:t>保護者の使用制限の重要性。インターネット利用が当たり前の時代になぜ必要か？の</a:t>
            </a:r>
            <a:endParaRPr lang="en-US" altLang="ja-JP" dirty="0">
              <a:solidFill>
                <a:prstClr val="black"/>
              </a:solidFill>
            </a:endParaRPr>
          </a:p>
          <a:p>
            <a:r>
              <a:rPr lang="ja-JP" altLang="en-US" dirty="0">
                <a:solidFill>
                  <a:prstClr val="black"/>
                </a:solidFill>
              </a:rPr>
              <a:t>理解から安心・安全、また健全に利用するためのツールとして活用することを促す。</a:t>
            </a:r>
          </a:p>
        </p:txBody>
      </p:sp>
      <p:sp>
        <p:nvSpPr>
          <p:cNvPr id="8" name="タイトル 1"/>
          <p:cNvSpPr txBox="1">
            <a:spLocks/>
          </p:cNvSpPr>
          <p:nvPr/>
        </p:nvSpPr>
        <p:spPr>
          <a:xfrm>
            <a:off x="102940" y="4595919"/>
            <a:ext cx="2931673" cy="442269"/>
          </a:xfrm>
          <a:prstGeom prst="rect">
            <a:avLst/>
          </a:prstGeom>
          <a:ln w="28575">
            <a:solidFill>
              <a:schemeClr val="accent2"/>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solidFill>
                  <a:prstClr val="black"/>
                </a:solidFill>
              </a:rPr>
              <a:t>指導のポイント</a:t>
            </a:r>
          </a:p>
        </p:txBody>
      </p:sp>
      <p:sp>
        <p:nvSpPr>
          <p:cNvPr id="10" name="テキスト ボックス 9"/>
          <p:cNvSpPr txBox="1"/>
          <p:nvPr/>
        </p:nvSpPr>
        <p:spPr>
          <a:xfrm>
            <a:off x="122807" y="5151390"/>
            <a:ext cx="8755299" cy="923330"/>
          </a:xfrm>
          <a:prstGeom prst="rect">
            <a:avLst/>
          </a:prstGeom>
          <a:noFill/>
        </p:spPr>
        <p:txBody>
          <a:bodyPr wrap="square" rtlCol="0">
            <a:spAutoFit/>
          </a:bodyPr>
          <a:lstStyle/>
          <a:p>
            <a:r>
              <a:rPr lang="ja-JP" altLang="en-US" dirty="0">
                <a:solidFill>
                  <a:prstClr val="black"/>
                </a:solidFill>
              </a:rPr>
              <a:t>ペアレンタルコントロールは、子どもたちを含め、私たちが安心、安全にインターネット利用するためのツールであること。コミュニケーションをとることはもちろんのこと、機能制限も有効に活用いただけるように伝える。</a:t>
            </a:r>
            <a:endParaRPr lang="en-US" altLang="ja-JP" dirty="0">
              <a:solidFill>
                <a:prstClr val="black"/>
              </a:solidFill>
            </a:endParaRPr>
          </a:p>
        </p:txBody>
      </p:sp>
    </p:spTree>
    <p:extLst>
      <p:ext uri="{BB962C8B-B14F-4D97-AF65-F5344CB8AC3E}">
        <p14:creationId xmlns:p14="http://schemas.microsoft.com/office/powerpoint/2010/main" val="21069074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動画を見てみましょう</a:t>
            </a:r>
            <a:endParaRPr kumimoji="1" lang="ja-JP" altLang="en-US" dirty="0"/>
          </a:p>
        </p:txBody>
      </p:sp>
      <p:sp>
        <p:nvSpPr>
          <p:cNvPr id="7" name="四角形: 角を丸くする 6">
            <a:extLst>
              <a:ext uri="{FF2B5EF4-FFF2-40B4-BE49-F238E27FC236}">
                <a16:creationId xmlns:a16="http://schemas.microsoft.com/office/drawing/2014/main" id="{B09AC9DD-7084-D2D3-DD12-72F54D01C8B7}"/>
              </a:ext>
            </a:extLst>
          </p:cNvPr>
          <p:cNvSpPr/>
          <p:nvPr/>
        </p:nvSpPr>
        <p:spPr>
          <a:xfrm>
            <a:off x="1484026" y="1735299"/>
            <a:ext cx="6764235" cy="3982487"/>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a:solidFill>
                  <a:schemeClr val="tx1"/>
                </a:solidFill>
              </a:rPr>
              <a:t>以下の動画を流してください。</a:t>
            </a:r>
            <a:endParaRPr kumimoji="1" lang="en-US" altLang="ja-JP" sz="3200" dirty="0">
              <a:solidFill>
                <a:schemeClr val="tx1"/>
              </a:solidFill>
            </a:endParaRPr>
          </a:p>
          <a:p>
            <a:pPr algn="ctr"/>
            <a:r>
              <a:rPr kumimoji="1" lang="ja-JP" altLang="en-US" sz="2400" dirty="0">
                <a:solidFill>
                  <a:schemeClr val="tx1"/>
                </a:solidFill>
              </a:rPr>
              <a:t>はじまして、ペアコです。</a:t>
            </a:r>
            <a:endParaRPr kumimoji="1" lang="en-US" altLang="ja-JP" sz="2400" dirty="0">
              <a:solidFill>
                <a:schemeClr val="tx1"/>
              </a:solidFill>
            </a:endParaRPr>
          </a:p>
          <a:p>
            <a:pPr algn="ctr"/>
            <a:r>
              <a:rPr kumimoji="1" lang="ja-JP" altLang="en-US" sz="2400" dirty="0">
                <a:solidFill>
                  <a:schemeClr val="tx1"/>
                </a:solidFill>
              </a:rPr>
              <a:t>～親と子のスマホの約束～</a:t>
            </a:r>
          </a:p>
          <a:p>
            <a:pPr algn="ctr"/>
            <a:r>
              <a:rPr kumimoji="1" lang="en-US" altLang="ja-JP" sz="2400" dirty="0">
                <a:solidFill>
                  <a:schemeClr val="tx1"/>
                </a:solidFill>
              </a:rPr>
              <a:t>URL:</a:t>
            </a:r>
            <a:r>
              <a:rPr kumimoji="1" lang="ja-JP" altLang="en-US" sz="2400" dirty="0">
                <a:solidFill>
                  <a:schemeClr val="tx1"/>
                </a:solidFill>
              </a:rPr>
              <a:t> </a:t>
            </a:r>
            <a:r>
              <a:rPr kumimoji="1" lang="en-US" altLang="ja-JP" sz="2400" dirty="0">
                <a:solidFill>
                  <a:schemeClr val="tx1"/>
                </a:solidFill>
                <a:hlinkClick r:id="rId3"/>
              </a:rPr>
              <a:t>https://www.youtube.com/watch?v=xvgBJFudoMs</a:t>
            </a:r>
            <a:endParaRPr kumimoji="1" lang="en-US" altLang="ja-JP" sz="2400" dirty="0">
              <a:solidFill>
                <a:schemeClr val="tx1"/>
              </a:solidFill>
            </a:endParaRPr>
          </a:p>
          <a:p>
            <a:pPr algn="ctr"/>
            <a:r>
              <a:rPr kumimoji="1" lang="en-US" altLang="ja-JP" sz="2400" dirty="0">
                <a:solidFill>
                  <a:schemeClr val="tx1"/>
                </a:solidFill>
              </a:rPr>
              <a:t>【00</a:t>
            </a:r>
            <a:r>
              <a:rPr kumimoji="1" lang="ja-JP" altLang="en-US" sz="2400" dirty="0">
                <a:solidFill>
                  <a:schemeClr val="tx1"/>
                </a:solidFill>
              </a:rPr>
              <a:t>分</a:t>
            </a:r>
            <a:r>
              <a:rPr lang="en-US" altLang="ja-JP" sz="2400" dirty="0">
                <a:solidFill>
                  <a:schemeClr val="tx1"/>
                </a:solidFill>
              </a:rPr>
              <a:t>00</a:t>
            </a:r>
            <a:r>
              <a:rPr kumimoji="1" lang="ja-JP" altLang="en-US" sz="2400" dirty="0">
                <a:solidFill>
                  <a:schemeClr val="tx1"/>
                </a:solidFill>
              </a:rPr>
              <a:t>秒から</a:t>
            </a:r>
            <a:r>
              <a:rPr kumimoji="1" lang="en-US" altLang="ja-JP" sz="2400" dirty="0">
                <a:solidFill>
                  <a:schemeClr val="tx1"/>
                </a:solidFill>
              </a:rPr>
              <a:t>03</a:t>
            </a:r>
            <a:r>
              <a:rPr kumimoji="1" lang="ja-JP" altLang="en-US" sz="2400" dirty="0">
                <a:solidFill>
                  <a:schemeClr val="tx1"/>
                </a:solidFill>
              </a:rPr>
              <a:t>分</a:t>
            </a:r>
            <a:r>
              <a:rPr kumimoji="1" lang="en-US" altLang="ja-JP" sz="2400" dirty="0">
                <a:solidFill>
                  <a:schemeClr val="tx1"/>
                </a:solidFill>
              </a:rPr>
              <a:t>40</a:t>
            </a:r>
            <a:r>
              <a:rPr kumimoji="1" lang="ja-JP" altLang="en-US" sz="2400" dirty="0">
                <a:solidFill>
                  <a:schemeClr val="tx1"/>
                </a:solidFill>
              </a:rPr>
              <a:t>秒まで</a:t>
            </a:r>
            <a:r>
              <a:rPr kumimoji="1" lang="en-US" altLang="ja-JP" sz="2400" dirty="0">
                <a:solidFill>
                  <a:schemeClr val="tx1"/>
                </a:solidFill>
              </a:rPr>
              <a:t>】</a:t>
            </a:r>
          </a:p>
        </p:txBody>
      </p:sp>
    </p:spTree>
    <p:extLst>
      <p:ext uri="{BB962C8B-B14F-4D97-AF65-F5344CB8AC3E}">
        <p14:creationId xmlns:p14="http://schemas.microsoft.com/office/powerpoint/2010/main" val="9585940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2663641" y="6311051"/>
            <a:ext cx="6375131" cy="723275"/>
          </a:xfrm>
          <a:prstGeom prst="rect">
            <a:avLst/>
          </a:prstGeom>
          <a:noFill/>
        </p:spPr>
        <p:txBody>
          <a:bodyPr wrap="square" rtlCol="0">
            <a:spAutoFit/>
          </a:bodyPr>
          <a:lstStyle/>
          <a:p>
            <a:r>
              <a:rPr lang="en-US" altLang="ja-JP" sz="1100" dirty="0">
                <a:latin typeface="+mn-ea"/>
              </a:rPr>
              <a:t>(</a:t>
            </a:r>
            <a:r>
              <a:rPr lang="ja-JP" altLang="en-US" sz="1100" dirty="0">
                <a:latin typeface="+mn-ea"/>
              </a:rPr>
              <a:t>出典</a:t>
            </a:r>
            <a:r>
              <a:rPr lang="en-US" altLang="ja-JP" sz="1100" dirty="0">
                <a:latin typeface="+mn-ea"/>
              </a:rPr>
              <a:t>)</a:t>
            </a:r>
            <a:r>
              <a:rPr lang="ja-JP" altLang="en-US" sz="1100" dirty="0">
                <a:latin typeface="+mn-ea"/>
              </a:rPr>
              <a:t> </a:t>
            </a:r>
            <a:r>
              <a:rPr kumimoji="1" lang="ja-JP" altLang="en-US" sz="1100" dirty="0">
                <a:latin typeface="+mn-ea"/>
              </a:rPr>
              <a:t>内閣府「令和２年度 青少年のインターネット利用環境実態調査</a:t>
            </a:r>
            <a:r>
              <a:rPr lang="ja-JP" altLang="en-US" sz="1100" dirty="0">
                <a:latin typeface="+mn-ea"/>
              </a:rPr>
              <a:t> </a:t>
            </a:r>
            <a:r>
              <a:rPr lang="zh-TW" altLang="en-US" sz="1100" dirty="0">
                <a:latin typeface="+mn-ea"/>
              </a:rPr>
              <a:t>青少年調査集計表</a:t>
            </a:r>
            <a:r>
              <a:rPr lang="ja-JP" altLang="en-US" sz="1100" dirty="0">
                <a:latin typeface="+mn-ea"/>
              </a:rPr>
              <a:t> </a:t>
            </a:r>
            <a:r>
              <a:rPr lang="ja-JP" altLang="en-US" sz="1100" dirty="0"/>
              <a:t>集計表</a:t>
            </a:r>
            <a:r>
              <a:rPr lang="en-US" altLang="ja-JP" sz="1100" dirty="0"/>
              <a:t>67</a:t>
            </a:r>
            <a:endParaRPr kumimoji="1" lang="en-US" altLang="ja-JP" sz="1100" dirty="0">
              <a:latin typeface="+mn-ea"/>
            </a:endParaRPr>
          </a:p>
          <a:p>
            <a:r>
              <a:rPr lang="en-US" altLang="ja-JP" sz="900" dirty="0"/>
              <a:t>https://www8.cao.go.jp/youth/youth-harm/</a:t>
            </a:r>
            <a:r>
              <a:rPr lang="en-US" altLang="ja-JP" sz="900" dirty="0" err="1"/>
              <a:t>chousa</a:t>
            </a:r>
            <a:r>
              <a:rPr lang="en-US" altLang="ja-JP" sz="900" dirty="0"/>
              <a:t>/r02/net-</a:t>
            </a:r>
            <a:r>
              <a:rPr lang="en-US" altLang="ja-JP" sz="900" dirty="0" err="1"/>
              <a:t>jittai</a:t>
            </a:r>
            <a:r>
              <a:rPr lang="en-US" altLang="ja-JP" sz="900" dirty="0"/>
              <a:t>/sei-</a:t>
            </a:r>
            <a:r>
              <a:rPr lang="en-US" altLang="ja-JP" sz="900" dirty="0" err="1"/>
              <a:t>syukeihyo.html</a:t>
            </a:r>
            <a:r>
              <a:rPr lang="ja-JP" altLang="en-US" sz="900" dirty="0"/>
              <a:t> </a:t>
            </a:r>
            <a:r>
              <a:rPr lang="en-US" altLang="ja-JP" sz="900" dirty="0"/>
              <a:t>(</a:t>
            </a:r>
            <a:r>
              <a:rPr lang="ja-JP" altLang="en-US" sz="900" dirty="0"/>
              <a:t>公開 </a:t>
            </a:r>
            <a:r>
              <a:rPr lang="en-US" altLang="ja-JP" sz="900" dirty="0">
                <a:latin typeface="+mn-ea"/>
              </a:rPr>
              <a:t>2021</a:t>
            </a:r>
            <a:r>
              <a:rPr lang="ja-JP" altLang="en-US" sz="900" dirty="0">
                <a:latin typeface="+mn-ea"/>
              </a:rPr>
              <a:t>年</a:t>
            </a:r>
            <a:r>
              <a:rPr lang="en-US" altLang="ja-JP" sz="900" dirty="0">
                <a:latin typeface="+mn-ea"/>
              </a:rPr>
              <a:t>3</a:t>
            </a:r>
            <a:r>
              <a:rPr lang="ja-JP" altLang="en-US" sz="900" dirty="0">
                <a:latin typeface="+mn-ea"/>
              </a:rPr>
              <a:t>月</a:t>
            </a:r>
            <a:r>
              <a:rPr lang="en-US" altLang="ja-JP" sz="900" dirty="0">
                <a:latin typeface="+mn-ea"/>
              </a:rPr>
              <a:t>)</a:t>
            </a:r>
            <a:r>
              <a:rPr lang="ja-JP" altLang="en-US" sz="900" dirty="0">
                <a:latin typeface="+mn-ea"/>
              </a:rPr>
              <a:t> </a:t>
            </a:r>
            <a:r>
              <a:rPr lang="ja-JP" altLang="en-US" sz="900" dirty="0"/>
              <a:t>を基に作成</a:t>
            </a:r>
            <a:endParaRPr lang="en-US" altLang="ja-JP" sz="900" dirty="0"/>
          </a:p>
          <a:p>
            <a:r>
              <a:rPr lang="en-US" altLang="ja-JP" sz="900" dirty="0"/>
              <a:t>※</a:t>
            </a:r>
            <a:r>
              <a:rPr lang="ja-JP" altLang="en-US" sz="900" dirty="0"/>
              <a:t>グラフは、インターネットを利用している青少年に対して、利用している機器を複数回答可で質問した結果の割合。</a:t>
            </a:r>
            <a:endParaRPr lang="en-US" altLang="ja-JP" sz="900" dirty="0"/>
          </a:p>
          <a:p>
            <a:pPr algn="r"/>
            <a:endParaRPr kumimoji="1" lang="ja-JP" altLang="en-US" sz="1200" dirty="0">
              <a:latin typeface="+mn-ea"/>
            </a:endParaRPr>
          </a:p>
        </p:txBody>
      </p:sp>
      <p:sp>
        <p:nvSpPr>
          <p:cNvPr id="6" name="タイトル 2"/>
          <p:cNvSpPr txBox="1">
            <a:spLocks/>
          </p:cNvSpPr>
          <p:nvPr/>
        </p:nvSpPr>
        <p:spPr>
          <a:xfrm>
            <a:off x="329374" y="393188"/>
            <a:ext cx="8229600" cy="936625"/>
          </a:xfrm>
          <a:prstGeom prst="rect">
            <a:avLst/>
          </a:prstGeom>
        </p:spPr>
        <p:txBody>
          <a:bodyPr anchor="t">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b="1" dirty="0">
                <a:latin typeface="メイリオ" panose="020B0604030504040204" pitchFamily="50" charset="-128"/>
                <a:ea typeface="メイリオ" panose="020B0604030504040204" pitchFamily="50" charset="-128"/>
              </a:rPr>
              <a:t>青少年が利用する</a:t>
            </a:r>
            <a:r>
              <a:rPr lang="en-US" altLang="ja-JP" b="1" dirty="0">
                <a:latin typeface="メイリオ" panose="020B0604030504040204" pitchFamily="50" charset="-128"/>
                <a:ea typeface="メイリオ" panose="020B0604030504040204" pitchFamily="50" charset="-128"/>
              </a:rPr>
              <a:t>ICT</a:t>
            </a:r>
            <a:r>
              <a:rPr lang="ja-JP" altLang="en-US" b="1" dirty="0">
                <a:latin typeface="メイリオ" panose="020B0604030504040204" pitchFamily="50" charset="-128"/>
                <a:ea typeface="メイリオ" panose="020B0604030504040204" pitchFamily="50" charset="-128"/>
              </a:rPr>
              <a:t>機器</a:t>
            </a:r>
          </a:p>
        </p:txBody>
      </p:sp>
      <p:sp>
        <p:nvSpPr>
          <p:cNvPr id="3" name="コンテンツ プレースホルダー 2">
            <a:extLst>
              <a:ext uri="{FF2B5EF4-FFF2-40B4-BE49-F238E27FC236}">
                <a16:creationId xmlns:a16="http://schemas.microsoft.com/office/drawing/2014/main" id="{EFDAD8F5-A7B8-4CD4-B79F-69ACB89E5E60}"/>
              </a:ext>
            </a:extLst>
          </p:cNvPr>
          <p:cNvSpPr>
            <a:spLocks noGrp="1"/>
          </p:cNvSpPr>
          <p:nvPr>
            <p:ph sz="half" idx="4294967295"/>
          </p:nvPr>
        </p:nvSpPr>
        <p:spPr>
          <a:xfrm>
            <a:off x="0" y="1881188"/>
            <a:ext cx="7886700" cy="4351337"/>
          </a:xfrm>
        </p:spPr>
        <p:txBody>
          <a:bodyPr/>
          <a:lstStyle/>
          <a:p>
            <a:pPr marL="0" indent="0">
              <a:buNone/>
            </a:pPr>
            <a:r>
              <a:rPr kumimoji="1" lang="ja-JP" altLang="en-US" dirty="0"/>
              <a:t>　</a:t>
            </a:r>
          </a:p>
        </p:txBody>
      </p:sp>
      <p:graphicFrame>
        <p:nvGraphicFramePr>
          <p:cNvPr id="15" name="グラフ 14">
            <a:extLst>
              <a:ext uri="{FF2B5EF4-FFF2-40B4-BE49-F238E27FC236}">
                <a16:creationId xmlns:a16="http://schemas.microsoft.com/office/drawing/2014/main" id="{16E75EE5-7299-45B6-A66F-1014B0B52F5F}"/>
              </a:ext>
            </a:extLst>
          </p:cNvPr>
          <p:cNvGraphicFramePr>
            <a:graphicFrameLocks/>
          </p:cNvGraphicFramePr>
          <p:nvPr/>
        </p:nvGraphicFramePr>
        <p:xfrm>
          <a:off x="784003" y="1114638"/>
          <a:ext cx="7575994" cy="500123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42167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sz="half" idx="4294967295"/>
          </p:nvPr>
        </p:nvSpPr>
        <p:spPr>
          <a:xfrm>
            <a:off x="292100" y="1514475"/>
            <a:ext cx="7886700" cy="4197350"/>
          </a:xfrm>
        </p:spPr>
        <p:txBody>
          <a:bodyPr>
            <a:normAutofit/>
          </a:bodyPr>
          <a:lstStyle/>
          <a:p>
            <a:r>
              <a:rPr kumimoji="1" lang="ja-JP" altLang="en-US" sz="4000" dirty="0">
                <a:latin typeface="+mn-ea"/>
              </a:rPr>
              <a:t>使い過ぎ・依存の問題</a:t>
            </a:r>
            <a:endParaRPr kumimoji="1" lang="en-US" altLang="ja-JP" sz="4000" dirty="0">
              <a:latin typeface="+mn-ea"/>
            </a:endParaRPr>
          </a:p>
          <a:p>
            <a:r>
              <a:rPr lang="en-US" altLang="ja-JP" sz="4000" dirty="0">
                <a:latin typeface="+mn-ea"/>
              </a:rPr>
              <a:t>SNS</a:t>
            </a:r>
            <a:r>
              <a:rPr lang="ja-JP" altLang="en-US" sz="4000" dirty="0">
                <a:latin typeface="+mn-ea"/>
              </a:rPr>
              <a:t>を起因とする出会い</a:t>
            </a:r>
            <a:endParaRPr lang="en-US" altLang="ja-JP" sz="4000" dirty="0">
              <a:latin typeface="+mn-ea"/>
            </a:endParaRPr>
          </a:p>
          <a:p>
            <a:r>
              <a:rPr kumimoji="1" lang="en-US" altLang="ja-JP" sz="4000" dirty="0">
                <a:latin typeface="+mn-ea"/>
              </a:rPr>
              <a:t>SNS</a:t>
            </a:r>
            <a:r>
              <a:rPr lang="ja-JP" altLang="en-US" sz="4000" dirty="0">
                <a:latin typeface="+mn-ea"/>
              </a:rPr>
              <a:t>を起因とする性被害</a:t>
            </a:r>
            <a:endParaRPr lang="en-US" altLang="ja-JP" sz="4000" dirty="0">
              <a:latin typeface="+mn-ea"/>
            </a:endParaRPr>
          </a:p>
          <a:p>
            <a:r>
              <a:rPr lang="ja-JP" altLang="en-US" sz="4000" dirty="0">
                <a:latin typeface="+mn-ea"/>
              </a:rPr>
              <a:t>自画撮りの送信</a:t>
            </a:r>
            <a:endParaRPr lang="en-US" altLang="ja-JP" sz="4000" dirty="0">
              <a:latin typeface="+mn-ea"/>
            </a:endParaRPr>
          </a:p>
          <a:p>
            <a:r>
              <a:rPr kumimoji="1" lang="ja-JP" altLang="en-US" sz="4000" dirty="0">
                <a:latin typeface="+mn-ea"/>
              </a:rPr>
              <a:t>コミュニケーショントラブル</a:t>
            </a:r>
            <a:endParaRPr kumimoji="1" lang="en-US" altLang="ja-JP" sz="4000" dirty="0">
              <a:latin typeface="+mn-ea"/>
            </a:endParaRPr>
          </a:p>
          <a:p>
            <a:r>
              <a:rPr lang="ja-JP" altLang="en-US" sz="4000" dirty="0">
                <a:latin typeface="+mn-ea"/>
              </a:rPr>
              <a:t>個人情報拡散トラブル</a:t>
            </a:r>
            <a:endParaRPr lang="en-US" altLang="ja-JP" sz="4000" dirty="0">
              <a:latin typeface="+mn-ea"/>
            </a:endParaRPr>
          </a:p>
          <a:p>
            <a:endParaRPr kumimoji="1" lang="ja-JP" altLang="en-US" sz="3200" dirty="0"/>
          </a:p>
        </p:txBody>
      </p:sp>
      <p:sp>
        <p:nvSpPr>
          <p:cNvPr id="3" name="タイトル 2"/>
          <p:cNvSpPr>
            <a:spLocks noGrp="1"/>
          </p:cNvSpPr>
          <p:nvPr>
            <p:ph type="title" idx="4294967295"/>
          </p:nvPr>
        </p:nvSpPr>
        <p:spPr>
          <a:xfrm>
            <a:off x="215901" y="444500"/>
            <a:ext cx="8991600" cy="709613"/>
          </a:xfrm>
        </p:spPr>
        <p:txBody>
          <a:bodyPr>
            <a:normAutofit fontScale="90000"/>
          </a:bodyPr>
          <a:lstStyle/>
          <a:p>
            <a:r>
              <a:rPr kumimoji="1" lang="ja-JP" altLang="en-US" b="1" dirty="0"/>
              <a:t>信頼と放任は大違い</a:t>
            </a:r>
          </a:p>
        </p:txBody>
      </p:sp>
      <p:sp>
        <p:nvSpPr>
          <p:cNvPr id="4" name="テキスト ボックス 3"/>
          <p:cNvSpPr txBox="1"/>
          <p:nvPr/>
        </p:nvSpPr>
        <p:spPr>
          <a:xfrm>
            <a:off x="1958231" y="5533426"/>
            <a:ext cx="7019085" cy="64633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kumimoji="1" lang="ja-JP" altLang="en-US" b="1" dirty="0">
                <a:solidFill>
                  <a:schemeClr val="tx1"/>
                </a:solidFill>
                <a:latin typeface="+mn-ea"/>
              </a:rPr>
              <a:t>色々な人間が混在するインターネット社会に参画するには、</a:t>
            </a:r>
            <a:endParaRPr kumimoji="1" lang="en-US" altLang="ja-JP" b="1" dirty="0">
              <a:solidFill>
                <a:schemeClr val="tx1"/>
              </a:solidFill>
              <a:latin typeface="+mn-ea"/>
            </a:endParaRPr>
          </a:p>
          <a:p>
            <a:r>
              <a:rPr kumimoji="1" lang="ja-JP" altLang="en-US" b="1" dirty="0">
                <a:solidFill>
                  <a:schemeClr val="tx1"/>
                </a:solidFill>
                <a:latin typeface="+mn-ea"/>
              </a:rPr>
              <a:t>それなりの覚悟と責任が伴うことを伝えることも大事。</a:t>
            </a:r>
          </a:p>
        </p:txBody>
      </p:sp>
    </p:spTree>
    <p:extLst>
      <p:ext uri="{BB962C8B-B14F-4D97-AF65-F5344CB8AC3E}">
        <p14:creationId xmlns:p14="http://schemas.microsoft.com/office/powerpoint/2010/main" val="3416196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sz="half" idx="4294967295"/>
          </p:nvPr>
        </p:nvSpPr>
        <p:spPr>
          <a:xfrm>
            <a:off x="217715" y="1654680"/>
            <a:ext cx="8258175" cy="3452813"/>
          </a:xfrm>
        </p:spPr>
        <p:txBody>
          <a:bodyPr>
            <a:normAutofit lnSpcReduction="10000"/>
          </a:bodyPr>
          <a:lstStyle/>
          <a:p>
            <a:pPr marL="538163" indent="-538163">
              <a:buNone/>
            </a:pPr>
            <a:r>
              <a:rPr lang="ja-JP" altLang="en-US" sz="3600" dirty="0">
                <a:latin typeface="+mn-ea"/>
              </a:rPr>
              <a:t>①</a:t>
            </a:r>
            <a:r>
              <a:rPr lang="en-US" altLang="ja-JP" sz="3600" dirty="0">
                <a:latin typeface="+mn-ea"/>
              </a:rPr>
              <a:t>ICT</a:t>
            </a:r>
            <a:r>
              <a:rPr lang="ja-JP" altLang="en-US" sz="3600" dirty="0">
                <a:latin typeface="+mn-ea"/>
              </a:rPr>
              <a:t>機器の所有者、責任者を明確に！</a:t>
            </a:r>
            <a:endParaRPr lang="en-US" altLang="ja-JP" sz="3600" dirty="0">
              <a:latin typeface="+mn-ea"/>
            </a:endParaRPr>
          </a:p>
          <a:p>
            <a:pPr marL="0" indent="0">
              <a:buNone/>
            </a:pPr>
            <a:r>
              <a:rPr kumimoji="1" lang="ja-JP" altLang="en-US" sz="3600" dirty="0">
                <a:latin typeface="+mn-ea"/>
              </a:rPr>
              <a:t>②</a:t>
            </a:r>
            <a:r>
              <a:rPr lang="ja-JP" altLang="en-US" sz="3600" dirty="0">
                <a:latin typeface="+mn-ea"/>
              </a:rPr>
              <a:t>子どもと話し合って設定する。</a:t>
            </a:r>
            <a:endParaRPr lang="en-US" altLang="ja-JP" sz="3600" dirty="0">
              <a:latin typeface="+mn-ea"/>
            </a:endParaRPr>
          </a:p>
          <a:p>
            <a:pPr marL="0" indent="0">
              <a:buNone/>
            </a:pPr>
            <a:r>
              <a:rPr lang="ja-JP" altLang="en-US" sz="3600" dirty="0">
                <a:latin typeface="+mn-ea"/>
              </a:rPr>
              <a:t>　</a:t>
            </a:r>
            <a:r>
              <a:rPr lang="en-US" altLang="ja-JP" sz="3600" dirty="0">
                <a:latin typeface="+mn-ea"/>
              </a:rPr>
              <a:t>- </a:t>
            </a:r>
            <a:r>
              <a:rPr lang="ja-JP" altLang="en-US" sz="3600" dirty="0">
                <a:latin typeface="+mn-ea"/>
              </a:rPr>
              <a:t>フィルタリング</a:t>
            </a:r>
            <a:endParaRPr lang="en-US" altLang="ja-JP" sz="3600" dirty="0">
              <a:latin typeface="+mn-ea"/>
            </a:endParaRPr>
          </a:p>
          <a:p>
            <a:pPr marL="0" indent="0">
              <a:buNone/>
            </a:pPr>
            <a:r>
              <a:rPr kumimoji="1" lang="ja-JP" altLang="en-US" sz="3600" dirty="0">
                <a:latin typeface="+mn-ea"/>
              </a:rPr>
              <a:t>　</a:t>
            </a:r>
            <a:r>
              <a:rPr kumimoji="1" lang="en-US" altLang="ja-JP" sz="3600" dirty="0">
                <a:latin typeface="+mn-ea"/>
              </a:rPr>
              <a:t>- </a:t>
            </a:r>
            <a:r>
              <a:rPr kumimoji="1" lang="ja-JP" altLang="en-US" sz="3600" dirty="0">
                <a:latin typeface="+mn-ea"/>
              </a:rPr>
              <a:t>ルール作り</a:t>
            </a:r>
            <a:endParaRPr kumimoji="1" lang="en-US" altLang="ja-JP" sz="3600" dirty="0">
              <a:latin typeface="+mn-ea"/>
            </a:endParaRPr>
          </a:p>
          <a:p>
            <a:pPr marL="0" indent="0">
              <a:buNone/>
            </a:pPr>
            <a:r>
              <a:rPr kumimoji="1" lang="ja-JP" altLang="en-US" sz="3600" dirty="0">
                <a:latin typeface="+mn-ea"/>
              </a:rPr>
              <a:t>③利用用途を把握する。</a:t>
            </a:r>
            <a:endParaRPr kumimoji="1" lang="en-US" altLang="ja-JP" sz="3600" dirty="0">
              <a:latin typeface="+mn-ea"/>
            </a:endParaRPr>
          </a:p>
          <a:p>
            <a:pPr marL="0" indent="0">
              <a:buNone/>
            </a:pPr>
            <a:endParaRPr kumimoji="1" lang="en-US" altLang="ja-JP" sz="3200" dirty="0"/>
          </a:p>
          <a:p>
            <a:endParaRPr kumimoji="1" lang="ja-JP" altLang="en-US" sz="3200" dirty="0"/>
          </a:p>
        </p:txBody>
      </p:sp>
      <p:sp>
        <p:nvSpPr>
          <p:cNvPr id="4" name="タイトル 3"/>
          <p:cNvSpPr>
            <a:spLocks noGrp="1"/>
          </p:cNvSpPr>
          <p:nvPr>
            <p:ph type="title" idx="4294967295"/>
          </p:nvPr>
        </p:nvSpPr>
        <p:spPr>
          <a:xfrm>
            <a:off x="217715" y="457200"/>
            <a:ext cx="8926285" cy="696913"/>
          </a:xfrm>
        </p:spPr>
        <p:txBody>
          <a:bodyPr>
            <a:normAutofit fontScale="90000"/>
          </a:bodyPr>
          <a:lstStyle/>
          <a:p>
            <a:r>
              <a:rPr kumimoji="1" lang="ja-JP" altLang="en-US" b="1" dirty="0"/>
              <a:t>保護者ができることは？</a:t>
            </a:r>
          </a:p>
        </p:txBody>
      </p:sp>
      <p:sp>
        <p:nvSpPr>
          <p:cNvPr id="6" name="テキスト ボックス 5"/>
          <p:cNvSpPr txBox="1"/>
          <p:nvPr/>
        </p:nvSpPr>
        <p:spPr>
          <a:xfrm>
            <a:off x="340822" y="5107493"/>
            <a:ext cx="7281949" cy="646331"/>
          </a:xfrm>
          <a:prstGeom prst="rect">
            <a:avLst/>
          </a:prstGeom>
          <a:noFill/>
        </p:spPr>
        <p:txBody>
          <a:bodyPr wrap="square" rtlCol="0">
            <a:spAutoFit/>
          </a:bodyPr>
          <a:lstStyle/>
          <a:p>
            <a:r>
              <a:rPr kumimoji="1" lang="ja-JP" altLang="en-US" sz="3600" b="1" dirty="0">
                <a:latin typeface="+mn-ea"/>
              </a:rPr>
              <a:t>コミュニケーションが</a:t>
            </a:r>
            <a:r>
              <a:rPr lang="ja-JP" altLang="en-US" sz="3600" b="1" dirty="0">
                <a:latin typeface="+mn-ea"/>
              </a:rPr>
              <a:t>大切</a:t>
            </a:r>
            <a:r>
              <a:rPr kumimoji="1" lang="ja-JP" altLang="en-US" sz="3600" b="1" dirty="0">
                <a:latin typeface="+mn-ea"/>
              </a:rPr>
              <a:t>です！</a:t>
            </a:r>
          </a:p>
        </p:txBody>
      </p:sp>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58708" y="5279620"/>
            <a:ext cx="2460848" cy="1387897"/>
          </a:xfrm>
          <a:prstGeom prst="rect">
            <a:avLst/>
          </a:prstGeom>
        </p:spPr>
      </p:pic>
    </p:spTree>
    <p:extLst>
      <p:ext uri="{BB962C8B-B14F-4D97-AF65-F5344CB8AC3E}">
        <p14:creationId xmlns:p14="http://schemas.microsoft.com/office/powerpoint/2010/main" val="1934000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z="3200" dirty="0"/>
              <a:t>ペアレンタルコントロール</a:t>
            </a:r>
            <a:r>
              <a:rPr lang="ja-JP" altLang="en-US" sz="3200" dirty="0"/>
              <a:t>でできること</a:t>
            </a:r>
            <a:endParaRPr kumimoji="1" lang="ja-JP" altLang="en-US" sz="3200" dirty="0"/>
          </a:p>
        </p:txBody>
      </p:sp>
      <p:graphicFrame>
        <p:nvGraphicFramePr>
          <p:cNvPr id="3" name="表 2"/>
          <p:cNvGraphicFramePr>
            <a:graphicFrameLocks noGrp="1"/>
          </p:cNvGraphicFramePr>
          <p:nvPr>
            <p:extLst>
              <p:ext uri="{D42A27DB-BD31-4B8C-83A1-F6EECF244321}">
                <p14:modId xmlns:p14="http://schemas.microsoft.com/office/powerpoint/2010/main" val="2518575850"/>
              </p:ext>
            </p:extLst>
          </p:nvPr>
        </p:nvGraphicFramePr>
        <p:xfrm>
          <a:off x="615141" y="1671322"/>
          <a:ext cx="8038408" cy="4396968"/>
        </p:xfrm>
        <a:graphic>
          <a:graphicData uri="http://schemas.openxmlformats.org/drawingml/2006/table">
            <a:tbl>
              <a:tblPr firstRow="1" bandRow="1">
                <a:tableStyleId>{93296810-A885-4BE3-A3E7-6D5BEEA58F35}</a:tableStyleId>
              </a:tblPr>
              <a:tblGrid>
                <a:gridCol w="8038408">
                  <a:extLst>
                    <a:ext uri="{9D8B030D-6E8A-4147-A177-3AD203B41FA5}">
                      <a16:colId xmlns:a16="http://schemas.microsoft.com/office/drawing/2014/main" val="20000"/>
                    </a:ext>
                  </a:extLst>
                </a:gridCol>
              </a:tblGrid>
              <a:tr h="549621">
                <a:tc>
                  <a:txBody>
                    <a:bodyPr/>
                    <a:lstStyle/>
                    <a:p>
                      <a:r>
                        <a:rPr kumimoji="1" lang="ja-JP" altLang="en-US" sz="2800" dirty="0">
                          <a:latin typeface="+mn-ea"/>
                          <a:ea typeface="+mn-ea"/>
                        </a:rPr>
                        <a:t>子どもの安全のために設定を調整</a:t>
                      </a:r>
                      <a:endParaRPr kumimoji="1" lang="en-US" altLang="ja-JP" sz="2800" dirty="0">
                        <a:latin typeface="+mn-ea"/>
                        <a:ea typeface="+mn-ea"/>
                      </a:endParaRPr>
                    </a:p>
                  </a:txBody>
                  <a:tcPr/>
                </a:tc>
                <a:extLst>
                  <a:ext uri="{0D108BD9-81ED-4DB2-BD59-A6C34878D82A}">
                    <a16:rowId xmlns:a16="http://schemas.microsoft.com/office/drawing/2014/main" val="10000"/>
                  </a:ext>
                </a:extLst>
              </a:tr>
              <a:tr h="549621">
                <a:tc>
                  <a:txBody>
                    <a:bodyPr/>
                    <a:lstStyle/>
                    <a:p>
                      <a:r>
                        <a:rPr kumimoji="1" lang="ja-JP" altLang="en-US" sz="2800" dirty="0">
                          <a:latin typeface="+mn-ea"/>
                          <a:ea typeface="+mn-ea"/>
                        </a:rPr>
                        <a:t>一日のスマホの利用時間</a:t>
                      </a:r>
                      <a:endParaRPr kumimoji="1" lang="en-US" altLang="ja-JP" sz="2800" dirty="0">
                        <a:latin typeface="+mn-ea"/>
                        <a:ea typeface="+mn-ea"/>
                      </a:endParaRPr>
                    </a:p>
                  </a:txBody>
                  <a:tcPr/>
                </a:tc>
                <a:extLst>
                  <a:ext uri="{0D108BD9-81ED-4DB2-BD59-A6C34878D82A}">
                    <a16:rowId xmlns:a16="http://schemas.microsoft.com/office/drawing/2014/main" val="10001"/>
                  </a:ext>
                </a:extLst>
              </a:tr>
              <a:tr h="549621">
                <a:tc>
                  <a:txBody>
                    <a:bodyPr/>
                    <a:lstStyle/>
                    <a:p>
                      <a:r>
                        <a:rPr kumimoji="1" lang="ja-JP" altLang="en-US" sz="2800" dirty="0">
                          <a:latin typeface="+mn-ea"/>
                          <a:ea typeface="+mn-ea"/>
                        </a:rPr>
                        <a:t>成人向けサイトへのアクセス</a:t>
                      </a:r>
                    </a:p>
                  </a:txBody>
                  <a:tcPr/>
                </a:tc>
                <a:extLst>
                  <a:ext uri="{0D108BD9-81ED-4DB2-BD59-A6C34878D82A}">
                    <a16:rowId xmlns:a16="http://schemas.microsoft.com/office/drawing/2014/main" val="10002"/>
                  </a:ext>
                </a:extLst>
              </a:tr>
              <a:tr h="549621">
                <a:tc>
                  <a:txBody>
                    <a:bodyPr/>
                    <a:lstStyle/>
                    <a:p>
                      <a:r>
                        <a:rPr kumimoji="1" lang="ja-JP" altLang="en-US" sz="2800" dirty="0">
                          <a:latin typeface="+mn-ea"/>
                          <a:ea typeface="+mn-ea"/>
                        </a:rPr>
                        <a:t>有料アプリの購入やアプリ内での課金</a:t>
                      </a:r>
                    </a:p>
                  </a:txBody>
                  <a:tcPr/>
                </a:tc>
                <a:extLst>
                  <a:ext uri="{0D108BD9-81ED-4DB2-BD59-A6C34878D82A}">
                    <a16:rowId xmlns:a16="http://schemas.microsoft.com/office/drawing/2014/main" val="10003"/>
                  </a:ext>
                </a:extLst>
              </a:tr>
              <a:tr h="549621">
                <a:tc>
                  <a:txBody>
                    <a:bodyPr/>
                    <a:lstStyle/>
                    <a:p>
                      <a:r>
                        <a:rPr kumimoji="1" lang="ja-JP" altLang="en-US" sz="2800" dirty="0">
                          <a:latin typeface="+mn-ea"/>
                          <a:ea typeface="+mn-ea"/>
                        </a:rPr>
                        <a:t>年齢に応じたアプリの使用</a:t>
                      </a:r>
                    </a:p>
                  </a:txBody>
                  <a:tcPr/>
                </a:tc>
                <a:extLst>
                  <a:ext uri="{0D108BD9-81ED-4DB2-BD59-A6C34878D82A}">
                    <a16:rowId xmlns:a16="http://schemas.microsoft.com/office/drawing/2014/main" val="10004"/>
                  </a:ext>
                </a:extLst>
              </a:tr>
              <a:tr h="549621">
                <a:tc>
                  <a:txBody>
                    <a:bodyPr/>
                    <a:lstStyle/>
                    <a:p>
                      <a:r>
                        <a:rPr kumimoji="1" lang="ja-JP" altLang="en-US" sz="2800" dirty="0">
                          <a:latin typeface="+mn-ea"/>
                          <a:ea typeface="+mn-ea"/>
                        </a:rPr>
                        <a:t>使用できるコンテンツ</a:t>
                      </a:r>
                    </a:p>
                  </a:txBody>
                  <a:tcPr/>
                </a:tc>
                <a:extLst>
                  <a:ext uri="{0D108BD9-81ED-4DB2-BD59-A6C34878D82A}">
                    <a16:rowId xmlns:a16="http://schemas.microsoft.com/office/drawing/2014/main" val="10005"/>
                  </a:ext>
                </a:extLst>
              </a:tr>
              <a:tr h="549621">
                <a:tc>
                  <a:txBody>
                    <a:bodyPr/>
                    <a:lstStyle/>
                    <a:p>
                      <a:r>
                        <a:rPr kumimoji="1" lang="ja-JP" altLang="en-US" sz="2800" dirty="0">
                          <a:latin typeface="+mn-ea"/>
                          <a:ea typeface="+mn-ea"/>
                        </a:rPr>
                        <a:t>プライバシーの公開</a:t>
                      </a:r>
                      <a:endParaRPr kumimoji="1" lang="en-US" altLang="ja-JP" sz="2800" dirty="0">
                        <a:latin typeface="+mn-ea"/>
                        <a:ea typeface="+mn-ea"/>
                      </a:endParaRPr>
                    </a:p>
                  </a:txBody>
                  <a:tcPr/>
                </a:tc>
                <a:extLst>
                  <a:ext uri="{0D108BD9-81ED-4DB2-BD59-A6C34878D82A}">
                    <a16:rowId xmlns:a16="http://schemas.microsoft.com/office/drawing/2014/main" val="10006"/>
                  </a:ext>
                </a:extLst>
              </a:tr>
              <a:tr h="549621">
                <a:tc>
                  <a:txBody>
                    <a:bodyPr/>
                    <a:lstStyle/>
                    <a:p>
                      <a:r>
                        <a:rPr kumimoji="1" lang="en-US" altLang="ja-JP" sz="2800" dirty="0">
                          <a:latin typeface="+mn-ea"/>
                          <a:ea typeface="+mn-ea"/>
                        </a:rPr>
                        <a:t>Web</a:t>
                      </a:r>
                      <a:r>
                        <a:rPr kumimoji="1" lang="ja-JP" altLang="en-US" sz="2800" dirty="0">
                          <a:latin typeface="+mn-ea"/>
                          <a:ea typeface="+mn-ea"/>
                        </a:rPr>
                        <a:t>サイトへのアクセス</a:t>
                      </a:r>
                    </a:p>
                  </a:txBody>
                  <a:tcPr/>
                </a:tc>
                <a:extLst>
                  <a:ext uri="{0D108BD9-81ED-4DB2-BD59-A6C34878D82A}">
                    <a16:rowId xmlns:a16="http://schemas.microsoft.com/office/drawing/2014/main" val="10007"/>
                  </a:ext>
                </a:extLst>
              </a:tr>
            </a:tbl>
          </a:graphicData>
        </a:graphic>
      </p:graphicFrame>
      <p:sp>
        <p:nvSpPr>
          <p:cNvPr id="6" name="下矢印 5"/>
          <p:cNvSpPr/>
          <p:nvPr/>
        </p:nvSpPr>
        <p:spPr>
          <a:xfrm>
            <a:off x="6956000" y="4883275"/>
            <a:ext cx="947651" cy="1354974"/>
          </a:xfrm>
          <a:prstGeom prst="downArrow">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2334986" y="6417128"/>
            <a:ext cx="6809015" cy="369332"/>
          </a:xfrm>
          <a:prstGeom prst="rect">
            <a:avLst/>
          </a:prstGeom>
          <a:noFill/>
        </p:spPr>
        <p:txBody>
          <a:bodyPr wrap="square" rtlCol="0">
            <a:spAutoFit/>
          </a:bodyPr>
          <a:lstStyle/>
          <a:p>
            <a:pPr algn="r"/>
            <a:r>
              <a:rPr kumimoji="1" lang="ja-JP" altLang="en-US" dirty="0">
                <a:latin typeface="+mn-ea"/>
              </a:rPr>
              <a:t>・・・機種、アプリ、サービスで違いがあります。</a:t>
            </a:r>
          </a:p>
        </p:txBody>
      </p:sp>
    </p:spTree>
    <p:extLst>
      <p:ext uri="{BB962C8B-B14F-4D97-AF65-F5344CB8AC3E}">
        <p14:creationId xmlns:p14="http://schemas.microsoft.com/office/powerpoint/2010/main" val="576332278"/>
      </p:ext>
    </p:extLst>
  </p:cSld>
  <p:clrMapOvr>
    <a:masterClrMapping/>
  </p:clrMapOvr>
</p:sld>
</file>

<file path=ppt/theme/theme1.xml><?xml version="1.0" encoding="utf-8"?>
<a:theme xmlns:a="http://schemas.openxmlformats.org/drawingml/2006/main" name="4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1">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1">
      <a:majorFont>
        <a:latin typeface="Segoe UI"/>
        <a:ea typeface="メイリオ"/>
        <a:cs typeface=""/>
      </a:majorFont>
      <a:minorFont>
        <a:latin typeface="Segoe UI"/>
        <a:ea typeface="メイリオ"/>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3636</Words>
  <Application>Microsoft Office PowerPoint</Application>
  <PresentationFormat>画面に合わせる (4:3)</PresentationFormat>
  <Paragraphs>272</Paragraphs>
  <Slides>16</Slides>
  <Notes>16</Notes>
  <HiddenSlides>1</HiddenSlides>
  <MMClips>0</MMClips>
  <ScaleCrop>false</ScaleCrop>
  <HeadingPairs>
    <vt:vector size="6" baseType="variant">
      <vt:variant>
        <vt:lpstr>使用されているフォント</vt:lpstr>
      </vt:variant>
      <vt:variant>
        <vt:i4>9</vt:i4>
      </vt:variant>
      <vt:variant>
        <vt:lpstr>テーマ</vt:lpstr>
      </vt:variant>
      <vt:variant>
        <vt:i4>2</vt:i4>
      </vt:variant>
      <vt:variant>
        <vt:lpstr>スライド タイトル</vt:lpstr>
      </vt:variant>
      <vt:variant>
        <vt:i4>16</vt:i4>
      </vt:variant>
    </vt:vector>
  </HeadingPairs>
  <TitlesOfParts>
    <vt:vector size="27" baseType="lpstr">
      <vt:lpstr>HGPSoeiKakugothicUB</vt:lpstr>
      <vt:lpstr>ＭＳ Ｐゴシック</vt:lpstr>
      <vt:lpstr>新細明體</vt:lpstr>
      <vt:lpstr>UD デジタル 教科書体 N-B</vt:lpstr>
      <vt:lpstr>メイリオ</vt:lpstr>
      <vt:lpstr>Arial</vt:lpstr>
      <vt:lpstr>Calibri</vt:lpstr>
      <vt:lpstr>Segoe UI</vt:lpstr>
      <vt:lpstr>Wingdings</vt:lpstr>
      <vt:lpstr>4_Office テーマ</vt:lpstr>
      <vt:lpstr>2_Office テーマ</vt:lpstr>
      <vt:lpstr>PowerPoint プレゼンテーション</vt:lpstr>
      <vt:lpstr>安全教室指導用教材利用規約</vt:lpstr>
      <vt:lpstr>フィルタリング ペアレンタルコントロール【８】 「インターネットの危険から 子どもたちを守るために」 保護者、大人の責務について</vt:lpstr>
      <vt:lpstr>本教材の使用方法　フィルタリングペアレンタルコントロール【8】 保護者・一般</vt:lpstr>
      <vt:lpstr>動画を見てみましょう</vt:lpstr>
      <vt:lpstr>PowerPoint プレゼンテーション</vt:lpstr>
      <vt:lpstr>信頼と放任は大違い</vt:lpstr>
      <vt:lpstr>保護者ができることは？</vt:lpstr>
      <vt:lpstr>ペアレンタルコントロールでできること</vt:lpstr>
      <vt:lpstr>動画を見てみましょう</vt:lpstr>
      <vt:lpstr>子どもも大人も一緒に考える</vt:lpstr>
      <vt:lpstr>保護者・教職員等の取り組みの必要性</vt:lpstr>
      <vt:lpstr>ペアレンタルコントロールの方法</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2019-09-18T06:19:18Z</dcterms:created>
  <dcterms:modified xsi:type="dcterms:W3CDTF">2023-05-22T02:30:34Z</dcterms:modified>
</cp:coreProperties>
</file>