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85" r:id="rId1"/>
    <p:sldMasterId id="2147483990" r:id="rId2"/>
  </p:sldMasterIdLst>
  <p:notesMasterIdLst>
    <p:notesMasterId r:id="rId28"/>
  </p:notesMasterIdLst>
  <p:handoutMasterIdLst>
    <p:handoutMasterId r:id="rId29"/>
  </p:handoutMasterIdLst>
  <p:sldIdLst>
    <p:sldId id="770" r:id="rId3"/>
    <p:sldId id="793" r:id="rId4"/>
    <p:sldId id="789" r:id="rId5"/>
    <p:sldId id="772" r:id="rId6"/>
    <p:sldId id="774" r:id="rId7"/>
    <p:sldId id="773" r:id="rId8"/>
    <p:sldId id="775" r:id="rId9"/>
    <p:sldId id="756" r:id="rId10"/>
    <p:sldId id="757" r:id="rId11"/>
    <p:sldId id="758" r:id="rId12"/>
    <p:sldId id="759" r:id="rId13"/>
    <p:sldId id="760" r:id="rId14"/>
    <p:sldId id="761" r:id="rId15"/>
    <p:sldId id="763" r:id="rId16"/>
    <p:sldId id="783" r:id="rId17"/>
    <p:sldId id="784" r:id="rId18"/>
    <p:sldId id="765" r:id="rId19"/>
    <p:sldId id="790" r:id="rId20"/>
    <p:sldId id="778" r:id="rId21"/>
    <p:sldId id="792" r:id="rId22"/>
    <p:sldId id="777" r:id="rId23"/>
    <p:sldId id="766" r:id="rId24"/>
    <p:sldId id="782" r:id="rId25"/>
    <p:sldId id="767" r:id="rId26"/>
    <p:sldId id="768" r:id="rId27"/>
  </p:sldIdLst>
  <p:sldSz cx="9144000" cy="6858000" type="screen4x3"/>
  <p:notesSz cx="7053263" cy="10180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a:srgbClr val="FF99CC"/>
    <a:srgbClr val="D62475"/>
    <a:srgbClr val="F6281E"/>
    <a:srgbClr val="FFFFCC"/>
    <a:srgbClr val="F60052"/>
    <a:srgbClr val="FBD1AF"/>
    <a:srgbClr val="FFF2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3" autoAdjust="0"/>
    <p:restoredTop sz="70963" autoAdjust="0"/>
  </p:normalViewPr>
  <p:slideViewPr>
    <p:cSldViewPr snapToGrid="0">
      <p:cViewPr varScale="1">
        <p:scale>
          <a:sx n="57" d="100"/>
          <a:sy n="57" d="100"/>
        </p:scale>
        <p:origin x="1140" y="66"/>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79" d="100"/>
          <a:sy n="79" d="100"/>
        </p:scale>
        <p:origin x="3972" y="12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commentAuthors" Target="commentAuthor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oleObject" Target="file:///F:\IPA&#12452;&#12531;&#12479;&#12540;&#12493;&#12483;&#12488;&#23433;&#20840;&#25945;&#23460;\&#25945;&#26448;\2021&#24180;&#24230;&#36861;&#21152;&#12539;&#20462;&#27491;\&#32113;&#35336;&#12487;&#12540;&#12479;&#26356;&#26032;20220309.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F:\IPA&#12452;&#12531;&#12479;&#12540;&#12493;&#12483;&#12488;&#23433;&#20840;&#25945;&#23460;\&#25945;&#26448;\2021&#24180;&#24230;&#36861;&#21152;&#12539;&#20462;&#27491;\&#32113;&#35336;&#12487;&#12540;&#12479;&#26356;&#26032;20220309.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E:\IPA&#12452;&#12531;&#12479;&#12540;&#12493;&#12483;&#12488;&#23433;&#20840;&#25945;&#23460;\&#22577;&#21578;&#26360;\&#12486;&#12461;&#12473;&#12488;&#20462;&#27491;\&#12464;&#12521;&#12501;&#20316;&#25104;&#29992;&#32113;&#35336;&#12487;&#12540;&#12479;20220311.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53937007874016E-2"/>
          <c:y val="7.407407407407407E-2"/>
          <c:w val="0.86601618547681536"/>
          <c:h val="0.83836468358121896"/>
        </c:manualLayout>
      </c:layout>
      <c:barChart>
        <c:barDir val="col"/>
        <c:grouping val="clustered"/>
        <c:varyColors val="0"/>
        <c:ser>
          <c:idx val="0"/>
          <c:order val="0"/>
          <c:spPr>
            <a:solidFill>
              <a:schemeClr val="accent1"/>
            </a:solidFill>
            <a:ln>
              <a:noFill/>
            </a:ln>
            <a:effectLst/>
          </c:spPr>
          <c:invertIfNegative val="0"/>
          <c:dLbls>
            <c:dLbl>
              <c:idx val="0"/>
              <c:tx>
                <c:rich>
                  <a:bodyPr/>
                  <a:lstStyle/>
                  <a:p>
                    <a:r>
                      <a:rPr lang="en-US" altLang="ja-JP" sz="2400"/>
                      <a:t>22%</a:t>
                    </a:r>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6581-4A1F-9118-0999760CB014}"/>
                </c:ext>
              </c:extLst>
            </c:dLbl>
            <c:dLbl>
              <c:idx val="1"/>
              <c:tx>
                <c:rich>
                  <a:bodyPr/>
                  <a:lstStyle/>
                  <a:p>
                    <a:r>
                      <a:rPr lang="en-US" altLang="ja-JP" sz="2400"/>
                      <a:t>41</a:t>
                    </a:r>
                    <a:r>
                      <a:rPr lang="ja-JP" altLang="en-US" sz="2400"/>
                      <a:t>％</a:t>
                    </a:r>
                    <a:endParaRPr lang="en-US" altLang="ja-JP" sz="2400"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6581-4A1F-9118-0999760CB014}"/>
                </c:ext>
              </c:extLst>
            </c:dLbl>
            <c:dLbl>
              <c:idx val="2"/>
              <c:tx>
                <c:rich>
                  <a:bodyPr/>
                  <a:lstStyle/>
                  <a:p>
                    <a:r>
                      <a:rPr lang="en-US" altLang="ja-JP"/>
                      <a:t>62</a:t>
                    </a:r>
                    <a:r>
                      <a:rPr lang="ja-JP" altLang="en-US"/>
                      <a:t>％</a:t>
                    </a:r>
                    <a:endParaRPr lang="en-US" altLang="ja-JP" dirty="0"/>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6581-4A1F-9118-0999760CB014}"/>
                </c:ext>
              </c:extLst>
            </c:dLbl>
            <c:spPr>
              <a:noFill/>
              <a:ln>
                <a:noFill/>
              </a:ln>
              <a:effectLst/>
            </c:spPr>
            <c:txPr>
              <a:bodyPr rot="0" spcFirstLastPara="1" vertOverflow="ellipsis" vert="horz" wrap="square" lIns="38100" tIns="19050" rIns="38100" bIns="19050" anchor="ctr" anchorCtr="1">
                <a:spAutoFit/>
              </a:bodyPr>
              <a:lstStyle/>
              <a:p>
                <a:pPr>
                  <a:defRPr sz="2400" b="0" i="0" u="none" strike="noStrike" kern="1200" baseline="0">
                    <a:solidFill>
                      <a:schemeClr val="tx1">
                        <a:lumMod val="75000"/>
                        <a:lumOff val="25000"/>
                      </a:schemeClr>
                    </a:solidFill>
                    <a:latin typeface="HGP創英角ｺﾞｼｯｸUB" panose="020B0900000000000000" pitchFamily="50" charset="-128"/>
                    <a:ea typeface="HGP創英角ｺﾞｼｯｸUB" panose="020B0900000000000000" pitchFamily="50" charset="-128"/>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Sheet1!$C$60:$E$60</c:f>
              <c:strCache>
                <c:ptCount val="3"/>
                <c:pt idx="0">
                  <c:v>小学生</c:v>
                </c:pt>
                <c:pt idx="1">
                  <c:v>中学生</c:v>
                </c:pt>
                <c:pt idx="2">
                  <c:v>高校生</c:v>
                </c:pt>
              </c:strCache>
            </c:strRef>
          </c:cat>
          <c:val>
            <c:numRef>
              <c:f>Sheet1!$C$61:$E$61</c:f>
              <c:numCache>
                <c:formatCode>0.0%</c:formatCode>
                <c:ptCount val="3"/>
                <c:pt idx="0">
                  <c:v>0.224</c:v>
                </c:pt>
                <c:pt idx="1">
                  <c:v>0.40600000000000003</c:v>
                </c:pt>
                <c:pt idx="2">
                  <c:v>0.61599999999999999</c:v>
                </c:pt>
              </c:numCache>
            </c:numRef>
          </c:val>
          <c:extLst>
            <c:ext xmlns:c16="http://schemas.microsoft.com/office/drawing/2014/chart" uri="{C3380CC4-5D6E-409C-BE32-E72D297353CC}">
              <c16:uniqueId val="{00000000-6581-4A1F-9118-0999760CB014}"/>
            </c:ext>
          </c:extLst>
        </c:ser>
        <c:dLbls>
          <c:dLblPos val="outEnd"/>
          <c:showLegendKey val="0"/>
          <c:showVal val="1"/>
          <c:showCatName val="0"/>
          <c:showSerName val="0"/>
          <c:showPercent val="0"/>
          <c:showBubbleSize val="0"/>
        </c:dLbls>
        <c:gapWidth val="219"/>
        <c:overlap val="-27"/>
        <c:axId val="222919088"/>
        <c:axId val="222919472"/>
      </c:barChart>
      <c:catAx>
        <c:axId val="2229190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HGP創英角ｺﾞｼｯｸUB" panose="020B0900000000000000" pitchFamily="50" charset="-128"/>
                <a:ea typeface="HGP創英角ｺﾞｼｯｸUB" panose="020B0900000000000000" pitchFamily="50" charset="-128"/>
                <a:cs typeface="+mn-cs"/>
              </a:defRPr>
            </a:pPr>
            <a:endParaRPr lang="ja-JP"/>
          </a:p>
        </c:txPr>
        <c:crossAx val="222919472"/>
        <c:crosses val="autoZero"/>
        <c:auto val="1"/>
        <c:lblAlgn val="ctr"/>
        <c:lblOffset val="100"/>
        <c:noMultiLvlLbl val="0"/>
      </c:catAx>
      <c:valAx>
        <c:axId val="22291947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2229190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dLbls>
          <c:dLblPos val="outEnd"/>
          <c:showLegendKey val="0"/>
          <c:showVal val="1"/>
          <c:showCatName val="0"/>
          <c:showSerName val="0"/>
          <c:showPercent val="0"/>
          <c:showBubbleSize val="0"/>
        </c:dLbls>
        <c:gapWidth val="182"/>
        <c:axId val="222940352"/>
        <c:axId val="222940736"/>
      </c:barChart>
      <c:catAx>
        <c:axId val="222940352"/>
        <c:scaling>
          <c:orientation val="minMax"/>
        </c:scaling>
        <c:delete val="1"/>
        <c:axPos val="l"/>
        <c:numFmt formatCode="General" sourceLinked="1"/>
        <c:majorTickMark val="out"/>
        <c:minorTickMark val="none"/>
        <c:tickLblPos val="nextTo"/>
        <c:crossAx val="222940736"/>
        <c:crosses val="autoZero"/>
        <c:auto val="1"/>
        <c:lblAlgn val="ctr"/>
        <c:lblOffset val="100"/>
        <c:noMultiLvlLbl val="0"/>
      </c:catAx>
      <c:valAx>
        <c:axId val="222940736"/>
        <c:scaling>
          <c:orientation val="minMax"/>
        </c:scaling>
        <c:delete val="0"/>
        <c:axPos val="b"/>
        <c:majorGridlines>
          <c:spPr>
            <a:ln w="9525" cap="flat" cmpd="sng" algn="ctr">
              <a:solidFill>
                <a:schemeClr val="tx1">
                  <a:lumMod val="15000"/>
                  <a:lumOff val="85000"/>
                </a:schemeClr>
              </a:solidFill>
              <a:round/>
            </a:ln>
            <a:effectLst/>
          </c:spPr>
        </c:majorGridlines>
        <c:numFmt formatCode="0.0%" sourceLinked="1"/>
        <c:majorTickMark val="out"/>
        <c:minorTickMark val="none"/>
        <c:tickLblPos val="high"/>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2229403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トラブル内容</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インターネットにのめりこんで勉強に集中できなかったり、睡眠不足になったりしたことがある</c:v>
                </c:pt>
                <c:pt idx="1">
                  <c:v>迷惑メッセージやメールが送られてきたことがある</c:v>
                </c:pt>
                <c:pt idx="2">
                  <c:v>自分が知らない人や、お店などからメッセージやメールが来たことがある</c:v>
                </c:pt>
              </c:strCache>
            </c:strRef>
          </c:cat>
          <c:val>
            <c:numRef>
              <c:f>Sheet1!$B$2:$B$4</c:f>
              <c:numCache>
                <c:formatCode>0.00%</c:formatCode>
                <c:ptCount val="3"/>
                <c:pt idx="0">
                  <c:v>0.188</c:v>
                </c:pt>
                <c:pt idx="1">
                  <c:v>0.17599999999999999</c:v>
                </c:pt>
                <c:pt idx="2">
                  <c:v>0.14699999999999999</c:v>
                </c:pt>
              </c:numCache>
            </c:numRef>
          </c:val>
          <c:extLst>
            <c:ext xmlns:c16="http://schemas.microsoft.com/office/drawing/2014/chart" uri="{C3380CC4-5D6E-409C-BE32-E72D297353CC}">
              <c16:uniqueId val="{00000000-98E7-4F4D-9B34-87F3D77FC11E}"/>
            </c:ext>
          </c:extLst>
        </c:ser>
        <c:dLbls>
          <c:showLegendKey val="0"/>
          <c:showVal val="0"/>
          <c:showCatName val="0"/>
          <c:showSerName val="0"/>
          <c:showPercent val="0"/>
          <c:showBubbleSize val="0"/>
        </c:dLbls>
        <c:gapWidth val="182"/>
        <c:axId val="107011728"/>
        <c:axId val="107014080"/>
      </c:barChart>
      <c:catAx>
        <c:axId val="10701172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lgn="just">
              <a:defRPr sz="1600" b="1" i="0" u="none" strike="noStrike" kern="1200" baseline="0">
                <a:solidFill>
                  <a:schemeClr val="tx1">
                    <a:lumMod val="65000"/>
                    <a:lumOff val="35000"/>
                  </a:schemeClr>
                </a:solidFill>
                <a:latin typeface="+mn-lt"/>
                <a:ea typeface="+mn-ea"/>
                <a:cs typeface="+mn-cs"/>
              </a:defRPr>
            </a:pPr>
            <a:endParaRPr lang="ja-JP"/>
          </a:p>
        </c:txPr>
        <c:crossAx val="107014080"/>
        <c:crosses val="autoZero"/>
        <c:auto val="1"/>
        <c:lblAlgn val="ctr"/>
        <c:lblOffset val="100"/>
        <c:noMultiLvlLbl val="0"/>
      </c:catAx>
      <c:valAx>
        <c:axId val="107014080"/>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1070117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w="25400">
          <a:noFill/>
        </a:ln>
        <a:effectLst/>
        <a:sp3d/>
      </c:spPr>
    </c:sideWall>
    <c:backWall>
      <c:thickness val="0"/>
      <c:spPr>
        <a:noFill/>
        <a:ln w="25400">
          <a:noFill/>
        </a:ln>
        <a:effectLst/>
        <a:sp3d/>
      </c:spPr>
    </c:backWall>
    <c:plotArea>
      <c:layout/>
      <c:bar3DChart>
        <c:barDir val="bar"/>
        <c:grouping val="stacked"/>
        <c:varyColors val="0"/>
        <c:ser>
          <c:idx val="0"/>
          <c:order val="0"/>
          <c:tx>
            <c:strRef>
              <c:f>教材!$C$101</c:f>
              <c:strCache>
                <c:ptCount val="1"/>
                <c:pt idx="0">
                  <c:v>１時間未満</c:v>
                </c:pt>
              </c:strCache>
            </c:strRef>
          </c:tx>
          <c:spPr>
            <a:solidFill>
              <a:schemeClr val="accent1"/>
            </a:solidFill>
            <a:ln>
              <a:noFill/>
            </a:ln>
            <a:effectLst/>
            <a:sp3d/>
          </c:spPr>
          <c:invertIfNegative val="0"/>
          <c:dLbls>
            <c:dLbl>
              <c:idx val="0"/>
              <c:layout>
                <c:manualLayout>
                  <c:x val="-3.1802722366063629E-2"/>
                  <c:y val="-2.208835042012600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9FA1-4E8F-A770-7BB7B15C31BE}"/>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HGS創英角ｺﾞｼｯｸUB" panose="020B0900000000000000" pitchFamily="50" charset="-128"/>
                    <a:ea typeface="HGS創英角ｺﾞｼｯｸUB" panose="020B0900000000000000" pitchFamily="50" charset="-128"/>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教材!$B$102:$B$104</c:f>
              <c:strCache>
                <c:ptCount val="3"/>
                <c:pt idx="0">
                  <c:v>高校生</c:v>
                </c:pt>
                <c:pt idx="1">
                  <c:v>中学生</c:v>
                </c:pt>
                <c:pt idx="2">
                  <c:v>小学生</c:v>
                </c:pt>
              </c:strCache>
            </c:strRef>
          </c:cat>
          <c:val>
            <c:numRef>
              <c:f>教材!$C$102:$C$104</c:f>
              <c:numCache>
                <c:formatCode>0%</c:formatCode>
                <c:ptCount val="3"/>
                <c:pt idx="0">
                  <c:v>8.9999999999999993E-3</c:v>
                </c:pt>
                <c:pt idx="1">
                  <c:v>4.5999999999999999E-2</c:v>
                </c:pt>
                <c:pt idx="2">
                  <c:v>8.3000000000000004E-2</c:v>
                </c:pt>
              </c:numCache>
            </c:numRef>
          </c:val>
          <c:extLst>
            <c:ext xmlns:c16="http://schemas.microsoft.com/office/drawing/2014/chart" uri="{C3380CC4-5D6E-409C-BE32-E72D297353CC}">
              <c16:uniqueId val="{00000000-8820-4B19-9E2D-A204EFE83BAC}"/>
            </c:ext>
          </c:extLst>
        </c:ser>
        <c:ser>
          <c:idx val="1"/>
          <c:order val="1"/>
          <c:tx>
            <c:strRef>
              <c:f>教材!$D$101</c:f>
              <c:strCache>
                <c:ptCount val="1"/>
                <c:pt idx="0">
                  <c:v>1～2時間未満</c:v>
                </c:pt>
              </c:strCache>
            </c:strRef>
          </c:tx>
          <c:spPr>
            <a:solidFill>
              <a:schemeClr val="accent2"/>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HGS創英角ｺﾞｼｯｸUB" panose="020B0900000000000000" pitchFamily="50" charset="-128"/>
                    <a:ea typeface="HGS創英角ｺﾞｼｯｸUB" panose="020B0900000000000000" pitchFamily="50" charset="-128"/>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教材!$B$102:$B$104</c:f>
              <c:strCache>
                <c:ptCount val="3"/>
                <c:pt idx="0">
                  <c:v>高校生</c:v>
                </c:pt>
                <c:pt idx="1">
                  <c:v>中学生</c:v>
                </c:pt>
                <c:pt idx="2">
                  <c:v>小学生</c:v>
                </c:pt>
              </c:strCache>
            </c:strRef>
          </c:cat>
          <c:val>
            <c:numRef>
              <c:f>教材!$D$102:$D$104</c:f>
              <c:numCache>
                <c:formatCode>0%</c:formatCode>
                <c:ptCount val="3"/>
                <c:pt idx="0">
                  <c:v>5.2999999999999999E-2</c:v>
                </c:pt>
                <c:pt idx="1">
                  <c:v>0.104</c:v>
                </c:pt>
                <c:pt idx="2">
                  <c:v>0.187</c:v>
                </c:pt>
              </c:numCache>
            </c:numRef>
          </c:val>
          <c:extLst>
            <c:ext xmlns:c16="http://schemas.microsoft.com/office/drawing/2014/chart" uri="{C3380CC4-5D6E-409C-BE32-E72D297353CC}">
              <c16:uniqueId val="{00000001-8820-4B19-9E2D-A204EFE83BAC}"/>
            </c:ext>
          </c:extLst>
        </c:ser>
        <c:ser>
          <c:idx val="2"/>
          <c:order val="2"/>
          <c:tx>
            <c:strRef>
              <c:f>教材!$E$101</c:f>
              <c:strCache>
                <c:ptCount val="1"/>
                <c:pt idx="0">
                  <c:v>2～3時間未満</c:v>
                </c:pt>
              </c:strCache>
            </c:strRef>
          </c:tx>
          <c:spPr>
            <a:solidFill>
              <a:schemeClr val="accent3"/>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HGS創英角ｺﾞｼｯｸUB" panose="020B0900000000000000" pitchFamily="50" charset="-128"/>
                    <a:ea typeface="HGS創英角ｺﾞｼｯｸUB" panose="020B0900000000000000" pitchFamily="50" charset="-128"/>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教材!$B$102:$B$104</c:f>
              <c:strCache>
                <c:ptCount val="3"/>
                <c:pt idx="0">
                  <c:v>高校生</c:v>
                </c:pt>
                <c:pt idx="1">
                  <c:v>中学生</c:v>
                </c:pt>
                <c:pt idx="2">
                  <c:v>小学生</c:v>
                </c:pt>
              </c:strCache>
            </c:strRef>
          </c:cat>
          <c:val>
            <c:numRef>
              <c:f>教材!$E$102:$E$104</c:f>
              <c:numCache>
                <c:formatCode>0%</c:formatCode>
                <c:ptCount val="3"/>
                <c:pt idx="0">
                  <c:v>0.121</c:v>
                </c:pt>
                <c:pt idx="1">
                  <c:v>0.16300000000000001</c:v>
                </c:pt>
                <c:pt idx="2">
                  <c:v>0.191</c:v>
                </c:pt>
              </c:numCache>
            </c:numRef>
          </c:val>
          <c:extLst>
            <c:ext xmlns:c16="http://schemas.microsoft.com/office/drawing/2014/chart" uri="{C3380CC4-5D6E-409C-BE32-E72D297353CC}">
              <c16:uniqueId val="{00000002-8820-4B19-9E2D-A204EFE83BAC}"/>
            </c:ext>
          </c:extLst>
        </c:ser>
        <c:ser>
          <c:idx val="3"/>
          <c:order val="3"/>
          <c:tx>
            <c:strRef>
              <c:f>教材!$F$101</c:f>
              <c:strCache>
                <c:ptCount val="1"/>
                <c:pt idx="0">
                  <c:v>3～5時間未満</c:v>
                </c:pt>
              </c:strCache>
            </c:strRef>
          </c:tx>
          <c:spPr>
            <a:solidFill>
              <a:schemeClr val="accent4"/>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HGS創英角ｺﾞｼｯｸUB" panose="020B0900000000000000" pitchFamily="50" charset="-128"/>
                    <a:ea typeface="HGS創英角ｺﾞｼｯｸUB" panose="020B0900000000000000" pitchFamily="50" charset="-128"/>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教材!$B$102:$B$104</c:f>
              <c:strCache>
                <c:ptCount val="3"/>
                <c:pt idx="0">
                  <c:v>高校生</c:v>
                </c:pt>
                <c:pt idx="1">
                  <c:v>中学生</c:v>
                </c:pt>
                <c:pt idx="2">
                  <c:v>小学生</c:v>
                </c:pt>
              </c:strCache>
            </c:strRef>
          </c:cat>
          <c:val>
            <c:numRef>
              <c:f>教材!$F$102:$F$104</c:f>
              <c:numCache>
                <c:formatCode>0%</c:formatCode>
                <c:ptCount val="3"/>
                <c:pt idx="0">
                  <c:v>0.315</c:v>
                </c:pt>
                <c:pt idx="1">
                  <c:v>0.315</c:v>
                </c:pt>
                <c:pt idx="2">
                  <c:v>0.3</c:v>
                </c:pt>
              </c:numCache>
            </c:numRef>
          </c:val>
          <c:extLst>
            <c:ext xmlns:c16="http://schemas.microsoft.com/office/drawing/2014/chart" uri="{C3380CC4-5D6E-409C-BE32-E72D297353CC}">
              <c16:uniqueId val="{00000003-8820-4B19-9E2D-A204EFE83BAC}"/>
            </c:ext>
          </c:extLst>
        </c:ser>
        <c:ser>
          <c:idx val="4"/>
          <c:order val="4"/>
          <c:tx>
            <c:strRef>
              <c:f>教材!$G$101</c:f>
              <c:strCache>
                <c:ptCount val="1"/>
                <c:pt idx="0">
                  <c:v>5時間以上</c:v>
                </c:pt>
              </c:strCache>
            </c:strRef>
          </c:tx>
          <c:spPr>
            <a:solidFill>
              <a:schemeClr val="accent5"/>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HGS創英角ｺﾞｼｯｸUB" panose="020B0900000000000000" pitchFamily="50" charset="-128"/>
                    <a:ea typeface="HGS創英角ｺﾞｼｯｸUB" panose="020B0900000000000000" pitchFamily="50" charset="-128"/>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教材!$B$102:$B$104</c:f>
              <c:strCache>
                <c:ptCount val="3"/>
                <c:pt idx="0">
                  <c:v>高校生</c:v>
                </c:pt>
                <c:pt idx="1">
                  <c:v>中学生</c:v>
                </c:pt>
                <c:pt idx="2">
                  <c:v>小学生</c:v>
                </c:pt>
              </c:strCache>
            </c:strRef>
          </c:cat>
          <c:val>
            <c:numRef>
              <c:f>教材!$G$102:$G$104</c:f>
              <c:numCache>
                <c:formatCode>0%</c:formatCode>
                <c:ptCount val="3"/>
                <c:pt idx="0">
                  <c:v>0.45900000000000002</c:v>
                </c:pt>
                <c:pt idx="1">
                  <c:v>0.35499999999999998</c:v>
                </c:pt>
                <c:pt idx="2">
                  <c:v>0.22</c:v>
                </c:pt>
              </c:numCache>
            </c:numRef>
          </c:val>
          <c:extLst>
            <c:ext xmlns:c16="http://schemas.microsoft.com/office/drawing/2014/chart" uri="{C3380CC4-5D6E-409C-BE32-E72D297353CC}">
              <c16:uniqueId val="{00000004-8820-4B19-9E2D-A204EFE83BAC}"/>
            </c:ext>
          </c:extLst>
        </c:ser>
        <c:ser>
          <c:idx val="5"/>
          <c:order val="5"/>
          <c:tx>
            <c:strRef>
              <c:f>教材!$H$101</c:f>
              <c:strCache>
                <c:ptCount val="1"/>
                <c:pt idx="0">
                  <c:v>無回答</c:v>
                </c:pt>
              </c:strCache>
            </c:strRef>
          </c:tx>
          <c:spPr>
            <a:solidFill>
              <a:schemeClr val="accent6"/>
            </a:solidFill>
            <a:ln>
              <a:noFill/>
            </a:ln>
            <a:effectLst/>
            <a:sp3d/>
          </c:spPr>
          <c:invertIfNegative val="0"/>
          <c:dLbls>
            <c:dLbl>
              <c:idx val="1"/>
              <c:layout>
                <c:manualLayout>
                  <c:x val="5.6122451234229924E-2"/>
                  <c:y val="-4.102122220880528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FA1-4E8F-A770-7BB7B15C31BE}"/>
                </c:ext>
              </c:extLst>
            </c:dLbl>
            <c:dLbl>
              <c:idx val="2"/>
              <c:layout>
                <c:manualLayout>
                  <c:x val="5.7993199608704256E-2"/>
                  <c:y val="-2.524382905157244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9FA1-4E8F-A770-7BB7B15C31BE}"/>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HGS創英角ｺﾞｼｯｸUB" panose="020B0900000000000000" pitchFamily="50" charset="-128"/>
                    <a:ea typeface="HGS創英角ｺﾞｼｯｸUB" panose="020B0900000000000000" pitchFamily="50" charset="-128"/>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教材!$B$102:$B$104</c:f>
              <c:strCache>
                <c:ptCount val="3"/>
                <c:pt idx="0">
                  <c:v>高校生</c:v>
                </c:pt>
                <c:pt idx="1">
                  <c:v>中学生</c:v>
                </c:pt>
                <c:pt idx="2">
                  <c:v>小学生</c:v>
                </c:pt>
              </c:strCache>
            </c:strRef>
          </c:cat>
          <c:val>
            <c:numRef>
              <c:f>教材!$H$102:$H$104</c:f>
              <c:numCache>
                <c:formatCode>0%</c:formatCode>
                <c:ptCount val="3"/>
                <c:pt idx="0">
                  <c:v>4.2000000000000003E-2</c:v>
                </c:pt>
                <c:pt idx="1">
                  <c:v>1.6E-2</c:v>
                </c:pt>
                <c:pt idx="2">
                  <c:v>1.9E-2</c:v>
                </c:pt>
              </c:numCache>
            </c:numRef>
          </c:val>
          <c:extLst>
            <c:ext xmlns:c16="http://schemas.microsoft.com/office/drawing/2014/chart" uri="{C3380CC4-5D6E-409C-BE32-E72D297353CC}">
              <c16:uniqueId val="{00000005-8820-4B19-9E2D-A204EFE83BAC}"/>
            </c:ext>
          </c:extLst>
        </c:ser>
        <c:dLbls>
          <c:showLegendKey val="0"/>
          <c:showVal val="1"/>
          <c:showCatName val="0"/>
          <c:showSerName val="0"/>
          <c:showPercent val="0"/>
          <c:showBubbleSize val="0"/>
        </c:dLbls>
        <c:gapWidth val="150"/>
        <c:shape val="box"/>
        <c:axId val="222970792"/>
        <c:axId val="222254576"/>
        <c:axId val="0"/>
      </c:bar3DChart>
      <c:catAx>
        <c:axId val="22297079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HGS創英角ｺﾞｼｯｸUB" panose="020B0900000000000000" pitchFamily="50" charset="-128"/>
                <a:ea typeface="HGS創英角ｺﾞｼｯｸUB" panose="020B0900000000000000" pitchFamily="50" charset="-128"/>
                <a:cs typeface="+mn-cs"/>
              </a:defRPr>
            </a:pPr>
            <a:endParaRPr lang="ja-JP"/>
          </a:p>
        </c:txPr>
        <c:crossAx val="222254576"/>
        <c:crosses val="autoZero"/>
        <c:auto val="1"/>
        <c:lblAlgn val="ctr"/>
        <c:lblOffset val="100"/>
        <c:noMultiLvlLbl val="0"/>
      </c:catAx>
      <c:valAx>
        <c:axId val="222254576"/>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22297079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HGS創英角ｺﾞｼｯｸUB" panose="020B0900000000000000" pitchFamily="50" charset="-128"/>
              <a:ea typeface="HGS創英角ｺﾞｼｯｸUB" panose="020B0900000000000000" pitchFamily="50" charset="-128"/>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3055702" cy="509762"/>
          </a:xfrm>
          <a:prstGeom prst="rect">
            <a:avLst/>
          </a:prstGeom>
        </p:spPr>
        <p:txBody>
          <a:bodyPr vert="horz" lIns="93982" tIns="46991" rIns="93982" bIns="46991"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995918" y="1"/>
            <a:ext cx="3055701" cy="509762"/>
          </a:xfrm>
          <a:prstGeom prst="rect">
            <a:avLst/>
          </a:prstGeom>
        </p:spPr>
        <p:txBody>
          <a:bodyPr vert="horz" lIns="93982" tIns="46991" rIns="93982" bIns="46991" rtlCol="0"/>
          <a:lstStyle>
            <a:lvl1pPr algn="r">
              <a:defRPr sz="1200"/>
            </a:lvl1pPr>
          </a:lstStyle>
          <a:p>
            <a:endParaRPr kumimoji="1" lang="ja-JP" altLang="en-US"/>
          </a:p>
        </p:txBody>
      </p:sp>
      <p:sp>
        <p:nvSpPr>
          <p:cNvPr id="4" name="フッター プレースホルダー 3"/>
          <p:cNvSpPr>
            <a:spLocks noGrp="1"/>
          </p:cNvSpPr>
          <p:nvPr>
            <p:ph type="ftr" sz="quarter" idx="2"/>
          </p:nvPr>
        </p:nvSpPr>
        <p:spPr>
          <a:xfrm>
            <a:off x="1" y="9670876"/>
            <a:ext cx="3055702" cy="509762"/>
          </a:xfrm>
          <a:prstGeom prst="rect">
            <a:avLst/>
          </a:prstGeom>
        </p:spPr>
        <p:txBody>
          <a:bodyPr vert="horz" lIns="93982" tIns="46991" rIns="93982" bIns="46991" rtlCol="0" anchor="b"/>
          <a:lstStyle>
            <a:lvl1pPr algn="l">
              <a:defRPr sz="1200"/>
            </a:lvl1pPr>
          </a:lstStyle>
          <a:p>
            <a:r>
              <a:rPr kumimoji="1" lang="en-US" altLang="ja-JP"/>
              <a:t>Copyright (C) 2009-2017 Edu-net Co., Ltd.  All Rights Reserved. </a:t>
            </a:r>
            <a:endParaRPr kumimoji="1" lang="ja-JP" altLang="en-US"/>
          </a:p>
        </p:txBody>
      </p:sp>
      <p:sp>
        <p:nvSpPr>
          <p:cNvPr id="5" name="スライド番号プレースホルダー 4"/>
          <p:cNvSpPr>
            <a:spLocks noGrp="1"/>
          </p:cNvSpPr>
          <p:nvPr>
            <p:ph type="sldNum" sz="quarter" idx="3"/>
          </p:nvPr>
        </p:nvSpPr>
        <p:spPr>
          <a:xfrm>
            <a:off x="3995918" y="9670876"/>
            <a:ext cx="3055701" cy="509762"/>
          </a:xfrm>
          <a:prstGeom prst="rect">
            <a:avLst/>
          </a:prstGeom>
        </p:spPr>
        <p:txBody>
          <a:bodyPr vert="horz" lIns="93982" tIns="46991" rIns="93982" bIns="46991" rtlCol="0" anchor="b"/>
          <a:lstStyle>
            <a:lvl1pPr algn="r">
              <a:defRPr sz="1200"/>
            </a:lvl1pPr>
          </a:lstStyle>
          <a:p>
            <a:fld id="{5951B48D-9D36-4DF8-897D-043405FC11B0}" type="slidenum">
              <a:rPr kumimoji="1" lang="ja-JP" altLang="en-US" smtClean="0"/>
              <a:pPr/>
              <a:t>‹#›</a:t>
            </a:fld>
            <a:endParaRPr kumimoji="1" lang="ja-JP" altLang="en-US"/>
          </a:p>
        </p:txBody>
      </p:sp>
    </p:spTree>
    <p:extLst>
      <p:ext uri="{BB962C8B-B14F-4D97-AF65-F5344CB8AC3E}">
        <p14:creationId xmlns:p14="http://schemas.microsoft.com/office/powerpoint/2010/main" val="9168828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056414" cy="510800"/>
          </a:xfrm>
          <a:prstGeom prst="rect">
            <a:avLst/>
          </a:prstGeom>
        </p:spPr>
        <p:txBody>
          <a:bodyPr vert="horz" lIns="93982" tIns="46991" rIns="93982" bIns="46991"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995218" y="0"/>
            <a:ext cx="3056414" cy="510800"/>
          </a:xfrm>
          <a:prstGeom prst="rect">
            <a:avLst/>
          </a:prstGeom>
        </p:spPr>
        <p:txBody>
          <a:bodyPr vert="horz" lIns="93982" tIns="46991" rIns="93982" bIns="46991" rtlCol="0"/>
          <a:lstStyle>
            <a:lvl1pPr algn="r">
              <a:defRPr sz="1200"/>
            </a:lvl1pPr>
          </a:lstStyle>
          <a:p>
            <a:endParaRPr kumimoji="1" lang="ja-JP" altLang="en-US" dirty="0"/>
          </a:p>
        </p:txBody>
      </p:sp>
      <p:sp>
        <p:nvSpPr>
          <p:cNvPr id="4" name="スライド イメージ プレースホルダー 3"/>
          <p:cNvSpPr>
            <a:spLocks noGrp="1" noRot="1" noChangeAspect="1"/>
          </p:cNvSpPr>
          <p:nvPr>
            <p:ph type="sldImg" idx="2"/>
          </p:nvPr>
        </p:nvSpPr>
        <p:spPr>
          <a:xfrm>
            <a:off x="1236663" y="1273175"/>
            <a:ext cx="4579937" cy="3435350"/>
          </a:xfrm>
          <a:prstGeom prst="rect">
            <a:avLst/>
          </a:prstGeom>
          <a:noFill/>
          <a:ln w="12700">
            <a:solidFill>
              <a:prstClr val="black"/>
            </a:solidFill>
          </a:ln>
        </p:spPr>
        <p:txBody>
          <a:bodyPr vert="horz" lIns="93982" tIns="46991" rIns="93982" bIns="46991" rtlCol="0" anchor="ctr"/>
          <a:lstStyle/>
          <a:p>
            <a:endParaRPr lang="ja-JP" altLang="en-US" dirty="0"/>
          </a:p>
        </p:txBody>
      </p:sp>
      <p:sp>
        <p:nvSpPr>
          <p:cNvPr id="5" name="ノート プレースホルダー 4"/>
          <p:cNvSpPr>
            <a:spLocks noGrp="1"/>
          </p:cNvSpPr>
          <p:nvPr>
            <p:ph type="body" sz="quarter" idx="3"/>
          </p:nvPr>
        </p:nvSpPr>
        <p:spPr>
          <a:xfrm>
            <a:off x="705327" y="4899432"/>
            <a:ext cx="5642610" cy="4008626"/>
          </a:xfrm>
          <a:prstGeom prst="rect">
            <a:avLst/>
          </a:prstGeom>
        </p:spPr>
        <p:txBody>
          <a:bodyPr vert="horz" lIns="93982" tIns="46991" rIns="93982" bIns="46991"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Tree>
    <p:extLst>
      <p:ext uri="{BB962C8B-B14F-4D97-AF65-F5344CB8AC3E}">
        <p14:creationId xmlns:p14="http://schemas.microsoft.com/office/powerpoint/2010/main" val="217913432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当教材</a:t>
            </a:r>
            <a:r>
              <a:rPr kumimoji="1" lang="ja-JP" altLang="en-US" dirty="0"/>
              <a:t>について</a:t>
            </a:r>
          </a:p>
          <a:p>
            <a:r>
              <a:rPr kumimoji="1" lang="ja-JP" altLang="en-US" dirty="0"/>
              <a:t>スライド教材のノートには以下の内容が記載されております。</a:t>
            </a:r>
          </a:p>
          <a:p>
            <a:r>
              <a:rPr kumimoji="1" lang="ja-JP" altLang="en-US" dirty="0"/>
              <a:t>・</a:t>
            </a:r>
            <a:r>
              <a:rPr kumimoji="1" lang="en-US" altLang="ja-JP" dirty="0"/>
              <a:t>【</a:t>
            </a:r>
            <a:r>
              <a:rPr kumimoji="1" lang="ja-JP" altLang="en-US" dirty="0"/>
              <a:t>導入時のポイント</a:t>
            </a:r>
            <a:r>
              <a:rPr kumimoji="1" lang="en-US" altLang="ja-JP" dirty="0"/>
              <a:t>】</a:t>
            </a:r>
            <a:r>
              <a:rPr kumimoji="1" lang="ja-JP" altLang="en-US" dirty="0"/>
              <a:t>または</a:t>
            </a:r>
            <a:r>
              <a:rPr kumimoji="1" lang="en-US" altLang="ja-JP" dirty="0"/>
              <a:t>【</a:t>
            </a:r>
            <a:r>
              <a:rPr kumimoji="1" lang="ja-JP" altLang="en-US" dirty="0"/>
              <a:t>ポイント</a:t>
            </a:r>
            <a:r>
              <a:rPr kumimoji="1" lang="en-US" altLang="ja-JP" dirty="0"/>
              <a:t>】</a:t>
            </a:r>
            <a:r>
              <a:rPr kumimoji="1" lang="ja-JP" altLang="en-US" dirty="0"/>
              <a:t>・・・導入時、またそのスライドでかならずふれるべきこと</a:t>
            </a:r>
          </a:p>
          <a:p>
            <a:r>
              <a:rPr kumimoji="1" lang="ja-JP" altLang="en-US" dirty="0"/>
              <a:t>・</a:t>
            </a:r>
            <a:r>
              <a:rPr kumimoji="1" lang="en-US" altLang="ja-JP" dirty="0"/>
              <a:t>【</a:t>
            </a:r>
            <a:r>
              <a:rPr kumimoji="1" lang="ja-JP" altLang="en-US" dirty="0"/>
              <a:t>進行のポイント</a:t>
            </a:r>
            <a:r>
              <a:rPr kumimoji="1" lang="en-US" altLang="ja-JP" dirty="0"/>
              <a:t>】</a:t>
            </a:r>
            <a:r>
              <a:rPr kumimoji="1" lang="ja-JP" altLang="en-US" dirty="0"/>
              <a:t>または</a:t>
            </a:r>
            <a:r>
              <a:rPr kumimoji="1" lang="en-US" altLang="ja-JP" dirty="0"/>
              <a:t>【</a:t>
            </a:r>
            <a:r>
              <a:rPr kumimoji="1" lang="ja-JP" altLang="en-US" dirty="0"/>
              <a:t>ポイント</a:t>
            </a:r>
            <a:r>
              <a:rPr kumimoji="1" lang="en-US" altLang="ja-JP" dirty="0"/>
              <a:t>】</a:t>
            </a:r>
            <a:r>
              <a:rPr kumimoji="1" lang="ja-JP" altLang="en-US" dirty="0"/>
              <a:t>・・・進行時、またそのスライドでかならずふれるべきこと</a:t>
            </a:r>
          </a:p>
          <a:p>
            <a:r>
              <a:rPr kumimoji="1" lang="ja-JP" altLang="en-US" dirty="0"/>
              <a:t>・</a:t>
            </a:r>
            <a:r>
              <a:rPr kumimoji="1" lang="en-US" altLang="ja-JP" dirty="0"/>
              <a:t>《</a:t>
            </a:r>
            <a:r>
              <a:rPr kumimoji="1" lang="ja-JP" altLang="en-US" dirty="0"/>
              <a:t>講師のセリフ例</a:t>
            </a:r>
            <a:r>
              <a:rPr kumimoji="1" lang="en-US" altLang="ja-JP" dirty="0"/>
              <a:t>》</a:t>
            </a:r>
            <a:r>
              <a:rPr kumimoji="1" lang="ja-JP" altLang="en-US" dirty="0"/>
              <a:t>・・・ポイントを踏まえて話す内容</a:t>
            </a:r>
          </a:p>
          <a:p>
            <a:r>
              <a:rPr kumimoji="1" lang="ja-JP" altLang="en-US" dirty="0"/>
              <a:t>・</a:t>
            </a:r>
            <a:r>
              <a:rPr kumimoji="1" lang="en-US" altLang="ja-JP" dirty="0"/>
              <a:t>&lt;</a:t>
            </a:r>
            <a:r>
              <a:rPr kumimoji="1" lang="ja-JP" altLang="en-US" dirty="0"/>
              <a:t>問いかけ</a:t>
            </a:r>
            <a:r>
              <a:rPr kumimoji="1" lang="en-US" altLang="ja-JP" dirty="0"/>
              <a:t>&gt;</a:t>
            </a:r>
            <a:r>
              <a:rPr kumimoji="1" lang="ja-JP" altLang="en-US" dirty="0"/>
              <a:t>・・・児童に問いかける場面</a:t>
            </a:r>
          </a:p>
          <a:p>
            <a:r>
              <a:rPr kumimoji="1" lang="ja-JP" altLang="en-US" dirty="0"/>
              <a:t>・</a:t>
            </a:r>
            <a:r>
              <a:rPr kumimoji="1" lang="en-US" altLang="ja-JP" dirty="0"/>
              <a:t>&lt;</a:t>
            </a:r>
            <a:r>
              <a:rPr kumimoji="1" lang="ja-JP" altLang="en-US" dirty="0"/>
              <a:t>クリック</a:t>
            </a:r>
            <a:r>
              <a:rPr kumimoji="1" lang="en-US" altLang="ja-JP" dirty="0"/>
              <a:t>&gt;</a:t>
            </a:r>
            <a:r>
              <a:rPr kumimoji="1" lang="ja-JP" altLang="en-US" dirty="0"/>
              <a:t>・・・アニメーション設定されたスライドを動かすときにクリックする。</a:t>
            </a:r>
          </a:p>
          <a:p>
            <a:r>
              <a:rPr kumimoji="1" lang="en-US" altLang="ja-JP" dirty="0"/>
              <a:t>※</a:t>
            </a:r>
            <a:r>
              <a:rPr kumimoji="1" lang="ja-JP" altLang="en-US" dirty="0"/>
              <a:t>ポイントさえ押さえていれば、話し方、問いかけの場面などは、講師の判断で変化させてかまいません。</a:t>
            </a:r>
          </a:p>
          <a:p>
            <a:endParaRPr kumimoji="1" lang="ja-JP" altLang="en-US" dirty="0"/>
          </a:p>
          <a:p>
            <a:r>
              <a:rPr kumimoji="1" lang="en-US" altLang="ja-JP" dirty="0"/>
              <a:t>【</a:t>
            </a:r>
            <a:r>
              <a:rPr kumimoji="1" lang="ja-JP" altLang="en-US" dirty="0"/>
              <a:t>ポイント</a:t>
            </a:r>
            <a:r>
              <a:rPr kumimoji="1" lang="en-US" altLang="ja-JP" dirty="0"/>
              <a:t>】</a:t>
            </a:r>
          </a:p>
          <a:p>
            <a:r>
              <a:rPr kumimoji="1" lang="ja-JP" altLang="en-US" dirty="0"/>
              <a:t>・自己紹介</a:t>
            </a:r>
          </a:p>
          <a:p>
            <a:r>
              <a:rPr kumimoji="1" lang="ja-JP" altLang="en-US" dirty="0"/>
              <a:t>・今日の講座の内容</a:t>
            </a:r>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はじめまして。</a:t>
            </a:r>
          </a:p>
          <a:p>
            <a:r>
              <a:rPr kumimoji="1" lang="ja-JP" altLang="en-US" dirty="0"/>
              <a:t>私は</a:t>
            </a:r>
            <a:r>
              <a:rPr kumimoji="1" lang="en-US" altLang="ja-JP" dirty="0"/>
              <a:t>IPA</a:t>
            </a:r>
            <a:r>
              <a:rPr kumimoji="1" lang="ja-JP" altLang="en-US" dirty="0"/>
              <a:t>インターネット安全教室の講師を務めます</a:t>
            </a:r>
          </a:p>
          <a:p>
            <a:r>
              <a:rPr kumimoji="1" lang="ja-JP" altLang="en-US" dirty="0"/>
              <a:t>△△△の○○です。</a:t>
            </a:r>
          </a:p>
          <a:p>
            <a:endParaRPr kumimoji="1" lang="ja-JP" altLang="en-US" dirty="0"/>
          </a:p>
          <a:p>
            <a:r>
              <a:rPr kumimoji="1" lang="ja-JP" altLang="en-US" dirty="0"/>
              <a:t>今日はネットリテラシー、情報モラル、情報セキュリティについて、</a:t>
            </a:r>
          </a:p>
          <a:p>
            <a:r>
              <a:rPr kumimoji="1" lang="ja-JP" altLang="en-US" dirty="0"/>
              <a:t>共に学び、考える、インターネット安全教室を行います。</a:t>
            </a:r>
          </a:p>
          <a:p>
            <a:endParaRPr kumimoji="1" lang="ja-JP" altLang="en-US" dirty="0"/>
          </a:p>
          <a:p>
            <a:r>
              <a:rPr kumimoji="1" lang="ja-JP" altLang="en-US" dirty="0"/>
              <a:t>今日、ここに集まった仲間と一緒に「考える」、そんな教室にしたいと思います。</a:t>
            </a:r>
          </a:p>
          <a:p>
            <a:r>
              <a:rPr kumimoji="1" lang="ja-JP" altLang="en-US" dirty="0"/>
              <a:t>よろしくお願いします。</a:t>
            </a:r>
          </a:p>
        </p:txBody>
      </p:sp>
    </p:spTree>
    <p:extLst>
      <p:ext uri="{BB962C8B-B14F-4D97-AF65-F5344CB8AC3E}">
        <p14:creationId xmlns:p14="http://schemas.microsoft.com/office/powerpoint/2010/main" val="29696624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自分の場合と置き換えて考えてもらう。</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これはどうでしょうか？</a:t>
            </a:r>
            <a:endParaRPr kumimoji="1" lang="en-US" altLang="ja-JP" dirty="0"/>
          </a:p>
          <a:p>
            <a:r>
              <a:rPr kumimoji="1" lang="ja-JP" altLang="en-US" dirty="0"/>
              <a:t>朝、どうも辛そうですね。</a:t>
            </a:r>
            <a:endParaRPr kumimoji="1" lang="en-US" altLang="ja-JP" dirty="0"/>
          </a:p>
          <a:p>
            <a:r>
              <a:rPr kumimoji="1" lang="ja-JP" altLang="en-US" dirty="0"/>
              <a:t>寝不足でしょうか。</a:t>
            </a:r>
            <a:endParaRPr kumimoji="1" lang="en-US" altLang="ja-JP" dirty="0"/>
          </a:p>
        </p:txBody>
      </p:sp>
    </p:spTree>
    <p:extLst>
      <p:ext uri="{BB962C8B-B14F-4D97-AF65-F5344CB8AC3E}">
        <p14:creationId xmlns:p14="http://schemas.microsoft.com/office/powerpoint/2010/main" val="38317341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自分の場合と置き換えて考えてもらう。</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授業中も集中できていないようです。</a:t>
            </a:r>
            <a:endParaRPr kumimoji="1" lang="en-US" altLang="ja-JP" dirty="0"/>
          </a:p>
          <a:p>
            <a:r>
              <a:rPr kumimoji="1" lang="ja-JP" altLang="en-US" dirty="0"/>
              <a:t>こんな場合、皆さんはどうしていますか？</a:t>
            </a:r>
          </a:p>
        </p:txBody>
      </p:sp>
    </p:spTree>
    <p:extLst>
      <p:ext uri="{BB962C8B-B14F-4D97-AF65-F5344CB8AC3E}">
        <p14:creationId xmlns:p14="http://schemas.microsoft.com/office/powerpoint/2010/main" val="39827198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自分の場合と置き換えて考えてもらう。</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テストで</a:t>
            </a:r>
            <a:r>
              <a:rPr kumimoji="1" lang="en-US" altLang="ja-JP" dirty="0"/>
              <a:t>28</a:t>
            </a:r>
            <a:r>
              <a:rPr kumimoji="1" lang="ja-JP" altLang="en-US" dirty="0"/>
              <a:t>点！</a:t>
            </a:r>
            <a:endParaRPr kumimoji="1" lang="en-US" altLang="ja-JP" dirty="0"/>
          </a:p>
          <a:p>
            <a:r>
              <a:rPr kumimoji="1" lang="ja-JP" altLang="en-US" dirty="0"/>
              <a:t>生活や勉学に支障をきたしていますね。</a:t>
            </a:r>
            <a:endParaRPr kumimoji="1" lang="en-US" altLang="ja-JP" dirty="0"/>
          </a:p>
          <a:p>
            <a:r>
              <a:rPr kumimoji="1" lang="ja-JP" altLang="en-US" dirty="0"/>
              <a:t>この場合、ルールや利用時間を制限するアプリを利用しましょう、と書いてます。</a:t>
            </a:r>
            <a:endParaRPr kumimoji="1" lang="en-US" altLang="ja-JP" dirty="0"/>
          </a:p>
          <a:p>
            <a:r>
              <a:rPr kumimoji="1" lang="ja-JP" altLang="en-US" dirty="0"/>
              <a:t>こうなってしまったら、どうしたらよいのでしょうか。</a:t>
            </a:r>
            <a:endParaRPr kumimoji="1" lang="en-US" altLang="ja-JP" dirty="0"/>
          </a:p>
        </p:txBody>
      </p:sp>
    </p:spTree>
    <p:extLst>
      <p:ext uri="{BB962C8B-B14F-4D97-AF65-F5344CB8AC3E}">
        <p14:creationId xmlns:p14="http://schemas.microsoft.com/office/powerpoint/2010/main" val="4223877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内閣府のデータの紹介。</a:t>
            </a:r>
            <a:endParaRPr kumimoji="1" lang="en-US" altLang="ja-JP" dirty="0"/>
          </a:p>
          <a:p>
            <a:r>
              <a:rPr kumimoji="1" lang="ja-JP" altLang="en-US" dirty="0"/>
              <a:t>インターネット使用時間が増えている。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こちらは内閣府が発表した青少年のインターネット使用時間のデータで平日１日の平均時間です。</a:t>
            </a:r>
            <a:br>
              <a:rPr kumimoji="1" lang="en-US" altLang="ja-JP" dirty="0"/>
            </a:br>
            <a:r>
              <a:rPr kumimoji="1" lang="ja-JP" altLang="en-US" dirty="0"/>
              <a:t>青のところが５時間以上です。</a:t>
            </a:r>
            <a:endParaRPr kumimoji="1" lang="en-US" altLang="ja-JP" dirty="0"/>
          </a:p>
          <a:p>
            <a:r>
              <a:rPr kumimoji="1" lang="ja-JP" altLang="en-US" dirty="0"/>
              <a:t>小学生から中学生、高校生になるに従ってインターネット使用時間が増えていることが分かると思います。</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グラフを分かりやすく説明。</a:t>
            </a:r>
            <a:endParaRPr kumimoji="1" lang="en-US" altLang="ja-JP" dirty="0"/>
          </a:p>
          <a:p>
            <a:endParaRPr kumimoji="1" lang="en-US" altLang="ja-JP" dirty="0"/>
          </a:p>
          <a:p>
            <a:r>
              <a:rPr kumimoji="1" lang="en-US" altLang="ja-JP" dirty="0"/>
              <a:t>【</a:t>
            </a:r>
            <a:r>
              <a:rPr kumimoji="1" lang="ja-JP" altLang="en-US" dirty="0"/>
              <a:t>ポイント</a:t>
            </a:r>
            <a:r>
              <a:rPr kumimoji="1" lang="en-US" altLang="ja-JP" dirty="0"/>
              <a:t>】</a:t>
            </a:r>
          </a:p>
          <a:p>
            <a:r>
              <a:rPr kumimoji="1" lang="ja-JP" altLang="en-US" dirty="0"/>
              <a:t>内閣府発表の青少年のインターネット使用時間の紹介</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出典</a:t>
            </a:r>
            <a:r>
              <a:rPr kumimoji="1" lang="en-US" altLang="ja-JP" dirty="0"/>
              <a:t>】</a:t>
            </a:r>
          </a:p>
          <a:p>
            <a:r>
              <a:rPr lang="ja-JP" altLang="en-US" sz="1600" dirty="0"/>
              <a:t>内閣府「令和３年度 ⻘少年のインターネット利⽤環境実態調査 調査結果（速報）」</a:t>
            </a:r>
            <a:r>
              <a:rPr lang="en-US" altLang="ja-JP" sz="1200" dirty="0"/>
              <a:t>https://www8.cao.go.jp/youth/</a:t>
            </a:r>
            <a:r>
              <a:rPr lang="en-US" altLang="ja-JP" sz="1200" dirty="0" err="1"/>
              <a:t>kankyou</a:t>
            </a:r>
            <a:r>
              <a:rPr lang="en-US" altLang="ja-JP" sz="1200" dirty="0"/>
              <a:t>/</a:t>
            </a:r>
            <a:r>
              <a:rPr lang="en-US" altLang="ja-JP" sz="1200" dirty="0" err="1"/>
              <a:t>internet_torikumi</a:t>
            </a:r>
            <a:r>
              <a:rPr lang="en-US" altLang="ja-JP" sz="1200" dirty="0"/>
              <a:t>/</a:t>
            </a:r>
            <a:r>
              <a:rPr lang="en-US" altLang="ja-JP" sz="1200" dirty="0" err="1"/>
              <a:t>tyousa</a:t>
            </a:r>
            <a:r>
              <a:rPr lang="en-US" altLang="ja-JP" sz="1200" dirty="0"/>
              <a:t>/r03/net-</a:t>
            </a:r>
            <a:r>
              <a:rPr lang="en-US" altLang="ja-JP" sz="1200" dirty="0" err="1"/>
              <a:t>jittai</a:t>
            </a:r>
            <a:r>
              <a:rPr lang="en-US" altLang="ja-JP" sz="1200" dirty="0"/>
              <a:t>/pdf/</a:t>
            </a:r>
            <a:r>
              <a:rPr lang="en-US" altLang="ja-JP" sz="1200" dirty="0" err="1"/>
              <a:t>sokuhou.pdf</a:t>
            </a:r>
            <a:endParaRPr kumimoji="1" lang="en-US" altLang="ja-JP" dirty="0"/>
          </a:p>
        </p:txBody>
      </p:sp>
    </p:spTree>
    <p:extLst>
      <p:ext uri="{BB962C8B-B14F-4D97-AF65-F5344CB8AC3E}">
        <p14:creationId xmlns:p14="http://schemas.microsoft.com/office/powerpoint/2010/main" val="17259717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スライド通り</a:t>
            </a:r>
            <a:endParaRPr kumimoji="1" lang="en-US" altLang="ja-JP" dirty="0"/>
          </a:p>
          <a:p>
            <a:endParaRPr kumimoji="1" lang="ja-JP" altLang="en-US" dirty="0"/>
          </a:p>
          <a:p>
            <a:r>
              <a:rPr kumimoji="1" lang="en-US" altLang="ja-JP" dirty="0"/>
              <a:t>【</a:t>
            </a:r>
            <a:r>
              <a:rPr kumimoji="1" lang="ja-JP" altLang="en-US" dirty="0"/>
              <a:t>例</a:t>
            </a:r>
            <a:r>
              <a:rPr kumimoji="1" lang="en-US" altLang="ja-JP" dirty="0"/>
              <a:t>】</a:t>
            </a:r>
          </a:p>
          <a:p>
            <a:r>
              <a:rPr kumimoji="1" lang="ja-JP" altLang="en-US" dirty="0"/>
              <a:t>ではここでみなさん自身の生活を振り返ってみましょう。</a:t>
            </a:r>
          </a:p>
        </p:txBody>
      </p:sp>
    </p:spTree>
    <p:extLst>
      <p:ext uri="{BB962C8B-B14F-4D97-AF65-F5344CB8AC3E}">
        <p14:creationId xmlns:p14="http://schemas.microsoft.com/office/powerpoint/2010/main" val="40664864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インターネット依存チェック。自分に当てはまるものの数を数える。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endParaRPr lang="en-US" altLang="ja-JP" dirty="0"/>
          </a:p>
          <a:p>
            <a:pPr marL="0" algn="l" rtl="0" eaLnBrk="1" fontAlgn="t" latinLnBrk="0" hangingPunct="1">
              <a:spcBef>
                <a:spcPts val="0"/>
              </a:spcBef>
              <a:spcAft>
                <a:spcPts val="0"/>
              </a:spcAft>
            </a:pPr>
            <a:r>
              <a:rPr kumimoji="1" lang="ja-JP" altLang="en-US" sz="1200" b="0" i="0" u="none" strike="noStrike" kern="1200" dirty="0">
                <a:solidFill>
                  <a:srgbClr val="000000"/>
                </a:solidFill>
                <a:effectLst/>
                <a:latin typeface="Calibri" panose="020F0502020204030204" pitchFamily="34" charset="0"/>
              </a:rPr>
              <a:t>いまからする８つの質問に、「自分があてはまるな」と思うものの</a:t>
            </a:r>
            <a:endParaRPr kumimoji="1" lang="en-US" altLang="ja-JP" sz="1200" b="0" i="0" u="none" strike="noStrike" kern="1200" dirty="0">
              <a:solidFill>
                <a:srgbClr val="000000"/>
              </a:solidFill>
              <a:effectLst/>
              <a:latin typeface="Calibri" panose="020F0502020204030204" pitchFamily="34" charset="0"/>
            </a:endParaRPr>
          </a:p>
          <a:p>
            <a:pPr marL="0" algn="l" rtl="0" eaLnBrk="1" fontAlgn="t" latinLnBrk="0" hangingPunct="1">
              <a:spcBef>
                <a:spcPts val="0"/>
              </a:spcBef>
              <a:spcAft>
                <a:spcPts val="0"/>
              </a:spcAft>
            </a:pPr>
            <a:r>
              <a:rPr kumimoji="1" lang="ja-JP" altLang="en-US" sz="1200" b="0" i="0" u="none" strike="noStrike" kern="1200" dirty="0">
                <a:solidFill>
                  <a:srgbClr val="000000"/>
                </a:solidFill>
                <a:effectLst/>
                <a:latin typeface="Calibri" panose="020F0502020204030204" pitchFamily="34" charset="0"/>
              </a:rPr>
              <a:t>数を数えてみてください。</a:t>
            </a:r>
            <a:endParaRPr kumimoji="1" lang="en-US" altLang="ja-JP" sz="1200" b="0" i="0" u="none" strike="noStrike" kern="1200" dirty="0">
              <a:solidFill>
                <a:srgbClr val="000000"/>
              </a:solidFill>
              <a:effectLst/>
              <a:latin typeface="Calibri" panose="020F0502020204030204" pitchFamily="34" charset="0"/>
            </a:endParaRPr>
          </a:p>
          <a:p>
            <a:pPr marL="0" algn="l" rtl="0" eaLnBrk="1" fontAlgn="t" latinLnBrk="0" hangingPunct="1">
              <a:spcBef>
                <a:spcPts val="0"/>
              </a:spcBef>
              <a:spcAft>
                <a:spcPts val="0"/>
              </a:spcAft>
            </a:pPr>
            <a:endParaRPr kumimoji="1" lang="en-US" altLang="ja-JP" sz="1200" b="0" i="0" u="none" strike="noStrike" kern="1200" dirty="0">
              <a:solidFill>
                <a:srgbClr val="000000"/>
              </a:solidFill>
              <a:effectLst/>
              <a:latin typeface="Calibri" panose="020F0502020204030204" pitchFamily="34" charset="0"/>
            </a:endParaRPr>
          </a:p>
          <a:p>
            <a:pPr marL="0" algn="l" rtl="0" eaLnBrk="1" fontAlgn="t" latinLnBrk="0" hangingPunct="1">
              <a:spcBef>
                <a:spcPts val="0"/>
              </a:spcBef>
              <a:spcAft>
                <a:spcPts val="0"/>
              </a:spcAft>
            </a:pPr>
            <a:r>
              <a:rPr kumimoji="1" lang="ja-JP" altLang="ja-JP" sz="1200" b="0" i="0" u="none" strike="noStrike" kern="1200" dirty="0">
                <a:solidFill>
                  <a:srgbClr val="000000"/>
                </a:solidFill>
                <a:effectLst/>
                <a:latin typeface="Calibri" panose="020F0502020204030204" pitchFamily="34" charset="0"/>
              </a:rPr>
              <a:t>１</a:t>
            </a:r>
            <a:endParaRPr lang="ja-JP" altLang="ja-JP" sz="1050" b="0" i="0" u="none" strike="noStrike" dirty="0">
              <a:effectLst/>
              <a:latin typeface="Arial" panose="020B0604020202020204" pitchFamily="34" charset="0"/>
            </a:endParaRPr>
          </a:p>
          <a:p>
            <a:pPr marL="0" algn="l" rtl="0" eaLnBrk="1" fontAlgn="t" latinLnBrk="0" hangingPunct="1">
              <a:spcBef>
                <a:spcPts val="0"/>
              </a:spcBef>
              <a:spcAft>
                <a:spcPts val="0"/>
              </a:spcAft>
            </a:pPr>
            <a:r>
              <a:rPr kumimoji="1" lang="ja-JP" altLang="en-US" sz="1200" b="0" i="0" u="none" strike="noStrike" kern="1200" dirty="0">
                <a:solidFill>
                  <a:srgbClr val="000000"/>
                </a:solidFill>
                <a:effectLst/>
                <a:latin typeface="Calibri" panose="020F0502020204030204" pitchFamily="34" charset="0"/>
              </a:rPr>
              <a:t>インターネット</a:t>
            </a:r>
            <a:r>
              <a:rPr kumimoji="1" lang="ja-JP" altLang="ja-JP" sz="1200" b="0" i="0" u="none" strike="noStrike" kern="1200" dirty="0">
                <a:solidFill>
                  <a:srgbClr val="000000"/>
                </a:solidFill>
                <a:effectLst/>
                <a:latin typeface="Calibri" panose="020F0502020204030204" pitchFamily="34" charset="0"/>
              </a:rPr>
              <a:t>に夢中</a:t>
            </a:r>
            <a:r>
              <a:rPr kumimoji="1" lang="ja-JP" altLang="en-US" sz="1200" b="0" i="0" u="none" strike="noStrike" kern="1200" dirty="0">
                <a:solidFill>
                  <a:srgbClr val="000000"/>
                </a:solidFill>
                <a:effectLst/>
                <a:latin typeface="Calibri" panose="020F0502020204030204" pitchFamily="34" charset="0"/>
              </a:rPr>
              <a:t>になっている</a:t>
            </a:r>
            <a:r>
              <a:rPr kumimoji="1" lang="ja-JP" altLang="ja-JP" sz="1200" b="0" i="0" u="none" strike="noStrike" kern="1200" dirty="0">
                <a:solidFill>
                  <a:srgbClr val="000000"/>
                </a:solidFill>
                <a:effectLst/>
                <a:latin typeface="Calibri" panose="020F0502020204030204" pitchFamily="34" charset="0"/>
              </a:rPr>
              <a:t>と感じる</a:t>
            </a:r>
            <a:endParaRPr lang="ja-JP" altLang="ja-JP" sz="1050" b="0" i="0" u="none" strike="noStrike" dirty="0">
              <a:effectLst/>
              <a:latin typeface="Arial" panose="020B0604020202020204" pitchFamily="34" charset="0"/>
            </a:endParaRPr>
          </a:p>
          <a:p>
            <a:pPr marL="0" algn="l" rtl="0" eaLnBrk="1" fontAlgn="t" latinLnBrk="0" hangingPunct="1">
              <a:spcBef>
                <a:spcPts val="0"/>
              </a:spcBef>
              <a:spcAft>
                <a:spcPts val="0"/>
              </a:spcAft>
            </a:pPr>
            <a:r>
              <a:rPr kumimoji="1" lang="ja-JP" altLang="ja-JP" sz="1200" b="0" i="0" u="none" strike="noStrike" kern="1200" dirty="0">
                <a:solidFill>
                  <a:srgbClr val="000000"/>
                </a:solidFill>
                <a:effectLst/>
                <a:latin typeface="Calibri" panose="020F0502020204030204" pitchFamily="34" charset="0"/>
              </a:rPr>
              <a:t>２</a:t>
            </a:r>
            <a:endParaRPr lang="ja-JP" altLang="ja-JP" sz="1050" b="0" i="0" u="none" strike="noStrike" dirty="0">
              <a:effectLst/>
              <a:latin typeface="Arial" panose="020B0604020202020204" pitchFamily="34" charset="0"/>
            </a:endParaRPr>
          </a:p>
          <a:p>
            <a:pPr marL="0" algn="l" rtl="0" eaLnBrk="1" fontAlgn="t" latinLnBrk="0" hangingPunct="1">
              <a:spcBef>
                <a:spcPts val="0"/>
              </a:spcBef>
              <a:spcAft>
                <a:spcPts val="0"/>
              </a:spcAft>
            </a:pPr>
            <a:r>
              <a:rPr kumimoji="1" lang="ja-JP" altLang="en-US" sz="1200" b="0" i="0" u="none" strike="noStrike" kern="1200" dirty="0">
                <a:solidFill>
                  <a:srgbClr val="000000"/>
                </a:solidFill>
                <a:effectLst/>
                <a:latin typeface="Calibri" panose="020F0502020204030204" pitchFamily="34" charset="0"/>
              </a:rPr>
              <a:t>インターネット</a:t>
            </a:r>
            <a:r>
              <a:rPr kumimoji="1" lang="ja-JP" altLang="ja-JP" sz="1200" b="0" i="0" u="none" strike="noStrike" kern="1200" dirty="0">
                <a:solidFill>
                  <a:srgbClr val="000000"/>
                </a:solidFill>
                <a:effectLst/>
                <a:latin typeface="Calibri" panose="020F0502020204030204" pitchFamily="34" charset="0"/>
              </a:rPr>
              <a:t>を使う時間を長くしなければ満足できない</a:t>
            </a:r>
            <a:endParaRPr lang="ja-JP" altLang="ja-JP" sz="1050" b="0" i="0" u="none" strike="noStrike" dirty="0">
              <a:effectLst/>
              <a:latin typeface="Arial" panose="020B0604020202020204" pitchFamily="34" charset="0"/>
            </a:endParaRPr>
          </a:p>
          <a:p>
            <a:pPr marL="0" algn="l" rtl="0" eaLnBrk="1" fontAlgn="t" latinLnBrk="0" hangingPunct="1">
              <a:spcBef>
                <a:spcPts val="0"/>
              </a:spcBef>
              <a:spcAft>
                <a:spcPts val="0"/>
              </a:spcAft>
            </a:pPr>
            <a:r>
              <a:rPr kumimoji="1" lang="ja-JP" altLang="ja-JP" sz="1200" b="0" i="0" u="none" strike="noStrike" kern="1200" dirty="0">
                <a:solidFill>
                  <a:srgbClr val="000000"/>
                </a:solidFill>
                <a:effectLst/>
                <a:latin typeface="Calibri" panose="020F0502020204030204" pitchFamily="34" charset="0"/>
              </a:rPr>
              <a:t>３</a:t>
            </a:r>
            <a:endParaRPr lang="ja-JP" altLang="ja-JP" sz="1050" b="0" i="0" u="none" strike="noStrike" dirty="0">
              <a:effectLst/>
              <a:latin typeface="Arial" panose="020B0604020202020204" pitchFamily="34" charset="0"/>
            </a:endParaRPr>
          </a:p>
          <a:p>
            <a:pPr marL="0" algn="l" rtl="0" eaLnBrk="1" fontAlgn="t" latinLnBrk="0" hangingPunct="1">
              <a:spcBef>
                <a:spcPts val="0"/>
              </a:spcBef>
              <a:spcAft>
                <a:spcPts val="0"/>
              </a:spcAft>
            </a:pPr>
            <a:r>
              <a:rPr kumimoji="1" lang="ja-JP" altLang="en-US" sz="1200" b="0" i="0" u="none" strike="noStrike" kern="1200" dirty="0">
                <a:solidFill>
                  <a:srgbClr val="000000"/>
                </a:solidFill>
                <a:effectLst/>
                <a:latin typeface="Calibri" panose="020F0502020204030204" pitchFamily="34" charset="0"/>
              </a:rPr>
              <a:t>インターネット</a:t>
            </a:r>
            <a:r>
              <a:rPr kumimoji="1" lang="ja-JP" altLang="ja-JP" sz="1200" b="0" i="0" u="none" strike="noStrike" kern="1200" dirty="0">
                <a:solidFill>
                  <a:srgbClr val="000000"/>
                </a:solidFill>
                <a:effectLst/>
                <a:latin typeface="Calibri" panose="020F0502020204030204" pitchFamily="34" charset="0"/>
              </a:rPr>
              <a:t>をやめようとして失敗したことがある</a:t>
            </a:r>
            <a:endParaRPr lang="ja-JP" altLang="ja-JP" sz="1050" b="0" i="0" u="none" strike="noStrike" dirty="0">
              <a:effectLst/>
              <a:latin typeface="Arial" panose="020B0604020202020204" pitchFamily="34" charset="0"/>
            </a:endParaRPr>
          </a:p>
          <a:p>
            <a:pPr marL="0" algn="l" rtl="0" eaLnBrk="1" fontAlgn="t" latinLnBrk="0" hangingPunct="1">
              <a:spcBef>
                <a:spcPts val="0"/>
              </a:spcBef>
              <a:spcAft>
                <a:spcPts val="0"/>
              </a:spcAft>
            </a:pPr>
            <a:r>
              <a:rPr kumimoji="1" lang="ja-JP" altLang="ja-JP" sz="1200" b="0" i="0" u="none" strike="noStrike" kern="1200" dirty="0">
                <a:solidFill>
                  <a:srgbClr val="000000"/>
                </a:solidFill>
                <a:effectLst/>
                <a:latin typeface="Calibri" panose="020F0502020204030204" pitchFamily="34" charset="0"/>
              </a:rPr>
              <a:t>４</a:t>
            </a:r>
            <a:endParaRPr lang="ja-JP" altLang="ja-JP" sz="1050" b="0" i="0" u="none" strike="noStrike" dirty="0">
              <a:effectLst/>
              <a:latin typeface="Arial" panose="020B0604020202020204" pitchFamily="34" charset="0"/>
            </a:endParaRPr>
          </a:p>
          <a:p>
            <a:pPr marL="0" algn="l" rtl="0" eaLnBrk="1" fontAlgn="t" latinLnBrk="0" hangingPunct="1">
              <a:spcBef>
                <a:spcPts val="0"/>
              </a:spcBef>
              <a:spcAft>
                <a:spcPts val="0"/>
              </a:spcAft>
            </a:pPr>
            <a:r>
              <a:rPr kumimoji="1" lang="ja-JP" altLang="en-US" sz="1200" b="0" i="0" u="none" strike="noStrike" kern="1200" dirty="0">
                <a:solidFill>
                  <a:srgbClr val="000000"/>
                </a:solidFill>
                <a:effectLst/>
                <a:latin typeface="Calibri" panose="020F0502020204030204" pitchFamily="34" charset="0"/>
              </a:rPr>
              <a:t>インターネット</a:t>
            </a:r>
            <a:r>
              <a:rPr kumimoji="1" lang="ja-JP" altLang="ja-JP" sz="1200" b="0" i="0" u="none" strike="noStrike" kern="1200" dirty="0">
                <a:solidFill>
                  <a:srgbClr val="000000"/>
                </a:solidFill>
                <a:effectLst/>
                <a:latin typeface="Calibri" panose="020F0502020204030204" pitchFamily="34" charset="0"/>
              </a:rPr>
              <a:t>を制限しイライラしたことがある</a:t>
            </a:r>
            <a:endParaRPr kumimoji="1" lang="en-US" altLang="ja-JP" sz="1200" b="0" i="0" u="none" strike="noStrike" kern="1200" dirty="0">
              <a:solidFill>
                <a:srgbClr val="000000"/>
              </a:solidFill>
              <a:effectLst/>
              <a:latin typeface="Calibri" panose="020F0502020204030204" pitchFamily="34" charset="0"/>
            </a:endParaRPr>
          </a:p>
          <a:p>
            <a:pPr marL="0" algn="l" rtl="0" eaLnBrk="1" fontAlgn="t" latinLnBrk="0" hangingPunct="1">
              <a:spcBef>
                <a:spcPts val="0"/>
              </a:spcBef>
              <a:spcAft>
                <a:spcPts val="0"/>
              </a:spcAft>
            </a:pPr>
            <a:endParaRPr kumimoji="1" lang="en-US" altLang="ja-JP" sz="1200" b="0" i="0" u="none" strike="noStrike" kern="1200" dirty="0">
              <a:solidFill>
                <a:srgbClr val="000000"/>
              </a:solidFill>
              <a:effectLst/>
              <a:latin typeface="Calibri" panose="020F0502020204030204" pitchFamily="34" charset="0"/>
            </a:endParaRPr>
          </a:p>
          <a:p>
            <a:r>
              <a:rPr kumimoji="1" lang="en-US" altLang="ja-JP" sz="1200" kern="1200" dirty="0">
                <a:solidFill>
                  <a:schemeClr val="tx1"/>
                </a:solidFill>
                <a:latin typeface="+mj-ea"/>
                <a:ea typeface="+mn-ea"/>
                <a:cs typeface="+mn-cs"/>
              </a:rPr>
              <a:t>【</a:t>
            </a:r>
            <a:r>
              <a:rPr kumimoji="1" lang="ja-JP" altLang="en-US" sz="1200" kern="1200" dirty="0">
                <a:solidFill>
                  <a:schemeClr val="tx1"/>
                </a:solidFill>
                <a:latin typeface="+mj-ea"/>
                <a:ea typeface="+mn-ea"/>
                <a:cs typeface="+mn-cs"/>
              </a:rPr>
              <a:t>出典</a:t>
            </a:r>
            <a:r>
              <a:rPr kumimoji="1" lang="en-US" altLang="ja-JP" sz="1200" kern="1200" dirty="0">
                <a:solidFill>
                  <a:schemeClr val="tx1"/>
                </a:solidFill>
                <a:latin typeface="+mj-ea"/>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a:solidFill>
                  <a:schemeClr val="tx1"/>
                </a:solidFill>
                <a:latin typeface="+mj-ea"/>
                <a:ea typeface="+mn-ea"/>
                <a:cs typeface="+mn-cs"/>
              </a:rPr>
              <a:t>厚生労働科学研修成果データベース「飲酒や喫煙等の実態調査と生活習慣病予防のための減酒の効果的な介入方法の開発に関する研究」 分担研究報告書 </a:t>
            </a:r>
            <a:r>
              <a:rPr kumimoji="1" lang="en-US" altLang="ja-JP" sz="1200" kern="1200" dirty="0">
                <a:solidFill>
                  <a:schemeClr val="tx1"/>
                </a:solidFill>
                <a:latin typeface="+mj-ea"/>
                <a:ea typeface="+mn-ea"/>
                <a:cs typeface="+mn-cs"/>
              </a:rPr>
              <a:t>P.55</a:t>
            </a:r>
            <a:r>
              <a:rPr kumimoji="1" lang="ja-JP" altLang="en-US" sz="1200" kern="1200" dirty="0">
                <a:solidFill>
                  <a:schemeClr val="tx1"/>
                </a:solidFill>
                <a:latin typeface="+mj-ea"/>
                <a:ea typeface="+mn-ea"/>
                <a:cs typeface="+mn-cs"/>
              </a:rPr>
              <a:t> 生活習慣についての全国調査</a:t>
            </a:r>
            <a:endParaRPr kumimoji="1" lang="en-US" altLang="ja-JP" sz="1200" kern="1200" dirty="0">
              <a:solidFill>
                <a:schemeClr val="tx1"/>
              </a:solidFill>
              <a:latin typeface="+mj-ea"/>
              <a:ea typeface="+mn-ea"/>
              <a:cs typeface="+mn-cs"/>
            </a:endParaRPr>
          </a:p>
          <a:p>
            <a:r>
              <a:rPr kumimoji="1" lang="en-US" altLang="ja-JP" sz="1200" kern="1200" dirty="0">
                <a:solidFill>
                  <a:schemeClr val="tx1"/>
                </a:solidFill>
                <a:latin typeface="+mj-ea"/>
                <a:ea typeface="+mn-ea"/>
                <a:cs typeface="+mn-cs"/>
              </a:rPr>
              <a:t>https://</a:t>
            </a:r>
            <a:r>
              <a:rPr kumimoji="1" lang="en-US" altLang="ja-JP" sz="1200" kern="1200" dirty="0" err="1">
                <a:solidFill>
                  <a:schemeClr val="tx1"/>
                </a:solidFill>
                <a:latin typeface="+mj-ea"/>
                <a:ea typeface="+mn-ea"/>
                <a:cs typeface="+mn-cs"/>
              </a:rPr>
              <a:t>mhlw-grants.niph.go.jp</a:t>
            </a:r>
            <a:r>
              <a:rPr kumimoji="1" lang="en-US" altLang="ja-JP" sz="1200" kern="1200" dirty="0">
                <a:solidFill>
                  <a:schemeClr val="tx1"/>
                </a:solidFill>
                <a:latin typeface="+mj-ea"/>
                <a:ea typeface="+mn-ea"/>
                <a:cs typeface="+mn-cs"/>
              </a:rPr>
              <a:t>/project/26503</a:t>
            </a:r>
            <a:r>
              <a:rPr kumimoji="1" lang="ja-JP" altLang="en-US" sz="1200" kern="1200" dirty="0">
                <a:solidFill>
                  <a:schemeClr val="tx1"/>
                </a:solidFill>
                <a:latin typeface="+mj-ea"/>
                <a:ea typeface="+mn-ea"/>
                <a:cs typeface="+mn-cs"/>
              </a:rPr>
              <a:t> </a:t>
            </a:r>
            <a:r>
              <a:rPr lang="en-US" altLang="ja-JP" sz="1200" dirty="0">
                <a:latin typeface="+mj-ea"/>
              </a:rPr>
              <a:t>(</a:t>
            </a:r>
            <a:r>
              <a:rPr lang="ja-JP" altLang="en-US" sz="1200" dirty="0">
                <a:latin typeface="+mj-ea"/>
              </a:rPr>
              <a:t>公開 </a:t>
            </a:r>
            <a:r>
              <a:rPr lang="en-US" altLang="ja-JP" sz="1200" dirty="0">
                <a:latin typeface="+mj-ea"/>
              </a:rPr>
              <a:t>2018</a:t>
            </a:r>
            <a:r>
              <a:rPr lang="ja-JP" altLang="en-US" sz="1200" dirty="0">
                <a:latin typeface="+mj-ea"/>
              </a:rPr>
              <a:t>年</a:t>
            </a:r>
            <a:r>
              <a:rPr lang="en-US" altLang="ja-JP" sz="1200" dirty="0">
                <a:latin typeface="+mj-ea"/>
              </a:rPr>
              <a:t>5</a:t>
            </a:r>
            <a:r>
              <a:rPr lang="ja-JP" altLang="en-US" sz="1200" dirty="0">
                <a:latin typeface="+mj-ea"/>
              </a:rPr>
              <a:t>月</a:t>
            </a:r>
            <a:r>
              <a:rPr lang="en-US" altLang="ja-JP" sz="1200" dirty="0">
                <a:latin typeface="+mj-ea"/>
              </a:rPr>
              <a:t>)</a:t>
            </a:r>
            <a:endParaRPr kumimoji="1" lang="ja-JP" altLang="en-US" dirty="0"/>
          </a:p>
        </p:txBody>
      </p:sp>
    </p:spTree>
    <p:extLst>
      <p:ext uri="{BB962C8B-B14F-4D97-AF65-F5344CB8AC3E}">
        <p14:creationId xmlns:p14="http://schemas.microsoft.com/office/powerpoint/2010/main" val="1005037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インターネット依存チェック。自分に当てはまるものの数を数える。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（前スライドの続き）</a:t>
            </a:r>
            <a:endParaRPr lang="en-US" altLang="ja-JP" dirty="0"/>
          </a:p>
          <a:p>
            <a:pPr marL="0" algn="l" rtl="0" eaLnBrk="1" fontAlgn="t" latinLnBrk="0" hangingPunct="1">
              <a:spcBef>
                <a:spcPts val="0"/>
              </a:spcBef>
              <a:spcAft>
                <a:spcPts val="0"/>
              </a:spcAft>
            </a:pPr>
            <a:r>
              <a:rPr kumimoji="1" lang="ja-JP" altLang="ja-JP" sz="1200" b="0" i="0" u="none" strike="noStrike" kern="1200" dirty="0">
                <a:solidFill>
                  <a:srgbClr val="000000"/>
                </a:solidFill>
                <a:effectLst/>
                <a:latin typeface="Calibri" panose="020F0502020204030204" pitchFamily="34" charset="0"/>
              </a:rPr>
              <a:t>５</a:t>
            </a:r>
            <a:endParaRPr lang="ja-JP" altLang="ja-JP" sz="1050" b="0" i="0" u="none" strike="noStrike" dirty="0">
              <a:effectLst/>
              <a:latin typeface="Arial" panose="020B0604020202020204" pitchFamily="34" charset="0"/>
            </a:endParaRPr>
          </a:p>
          <a:p>
            <a:pPr marL="0" algn="l" rtl="0" eaLnBrk="1" fontAlgn="t" latinLnBrk="0" hangingPunct="1">
              <a:spcBef>
                <a:spcPts val="0"/>
              </a:spcBef>
              <a:spcAft>
                <a:spcPts val="0"/>
              </a:spcAft>
            </a:pPr>
            <a:r>
              <a:rPr kumimoji="1" lang="ja-JP" altLang="ja-JP" sz="1200" b="0" i="0" u="none" strike="noStrike" kern="1200" dirty="0">
                <a:solidFill>
                  <a:srgbClr val="000000"/>
                </a:solidFill>
                <a:effectLst/>
                <a:latin typeface="Calibri" panose="020F0502020204030204" pitchFamily="34" charset="0"/>
              </a:rPr>
              <a:t>意図したより長時間</a:t>
            </a:r>
            <a:r>
              <a:rPr kumimoji="1" lang="ja-JP" altLang="en-US" sz="1200" b="0" i="0" u="none" strike="noStrike" kern="1200" dirty="0">
                <a:solidFill>
                  <a:srgbClr val="000000"/>
                </a:solidFill>
                <a:effectLst/>
                <a:latin typeface="Calibri" panose="020F0502020204030204" pitchFamily="34" charset="0"/>
              </a:rPr>
              <a:t>インターネット</a:t>
            </a:r>
            <a:r>
              <a:rPr kumimoji="1" lang="ja-JP" altLang="ja-JP" sz="1200" b="0" i="0" u="none" strike="noStrike" kern="1200" dirty="0">
                <a:solidFill>
                  <a:srgbClr val="000000"/>
                </a:solidFill>
                <a:effectLst/>
                <a:latin typeface="Calibri" panose="020F0502020204030204" pitchFamily="34" charset="0"/>
              </a:rPr>
              <a:t>を使ってしまう</a:t>
            </a:r>
            <a:endParaRPr lang="ja-JP" altLang="ja-JP" sz="1050" b="0" i="0" u="none" strike="noStrike" dirty="0">
              <a:effectLst/>
              <a:latin typeface="Arial" panose="020B0604020202020204" pitchFamily="34" charset="0"/>
            </a:endParaRPr>
          </a:p>
          <a:p>
            <a:pPr marL="0" algn="l" rtl="0" eaLnBrk="1" fontAlgn="t" latinLnBrk="0" hangingPunct="1">
              <a:spcBef>
                <a:spcPts val="0"/>
              </a:spcBef>
              <a:spcAft>
                <a:spcPts val="0"/>
              </a:spcAft>
            </a:pPr>
            <a:r>
              <a:rPr kumimoji="1" lang="ja-JP" altLang="ja-JP" sz="1200" b="0" i="0" u="none" strike="noStrike" kern="1200" dirty="0">
                <a:solidFill>
                  <a:srgbClr val="000000"/>
                </a:solidFill>
                <a:effectLst/>
                <a:latin typeface="Calibri" panose="020F0502020204030204" pitchFamily="34" charset="0"/>
              </a:rPr>
              <a:t>６</a:t>
            </a:r>
            <a:endParaRPr lang="ja-JP" altLang="ja-JP" sz="1050" b="0" i="0" u="none" strike="noStrike" dirty="0">
              <a:effectLst/>
              <a:latin typeface="Arial" panose="020B0604020202020204" pitchFamily="34" charset="0"/>
            </a:endParaRPr>
          </a:p>
          <a:p>
            <a:pPr marL="0" algn="l" rtl="0" eaLnBrk="1" fontAlgn="t" latinLnBrk="0" hangingPunct="1">
              <a:spcBef>
                <a:spcPts val="0"/>
              </a:spcBef>
              <a:spcAft>
                <a:spcPts val="0"/>
              </a:spcAft>
            </a:pPr>
            <a:r>
              <a:rPr kumimoji="1" lang="ja-JP" altLang="en-US" sz="1200" b="0" i="0" u="none" strike="noStrike" kern="1200" dirty="0">
                <a:solidFill>
                  <a:srgbClr val="000000"/>
                </a:solidFill>
                <a:effectLst/>
                <a:latin typeface="Calibri" panose="020F0502020204030204" pitchFamily="34" charset="0"/>
              </a:rPr>
              <a:t>インターネット</a:t>
            </a:r>
            <a:r>
              <a:rPr kumimoji="1" lang="ja-JP" altLang="ja-JP" sz="1200" b="0" i="0" u="none" strike="noStrike" kern="1200" dirty="0">
                <a:solidFill>
                  <a:srgbClr val="000000"/>
                </a:solidFill>
                <a:effectLst/>
                <a:latin typeface="Calibri" panose="020F0502020204030204" pitchFamily="34" charset="0"/>
              </a:rPr>
              <a:t>のため人間関係や学校の活動を台無しにしたことがある</a:t>
            </a:r>
            <a:endParaRPr lang="ja-JP" altLang="ja-JP" sz="1050" b="0" i="0" u="none" strike="noStrike" dirty="0">
              <a:effectLst/>
              <a:latin typeface="Arial" panose="020B0604020202020204" pitchFamily="34" charset="0"/>
            </a:endParaRPr>
          </a:p>
          <a:p>
            <a:pPr marL="0" algn="l" rtl="0" eaLnBrk="1" fontAlgn="t" latinLnBrk="0" hangingPunct="1">
              <a:spcBef>
                <a:spcPts val="0"/>
              </a:spcBef>
              <a:spcAft>
                <a:spcPts val="0"/>
              </a:spcAft>
            </a:pPr>
            <a:r>
              <a:rPr kumimoji="1" lang="ja-JP" altLang="ja-JP" sz="1200" b="0" i="0" u="none" strike="noStrike" kern="1200" dirty="0">
                <a:solidFill>
                  <a:srgbClr val="000000"/>
                </a:solidFill>
                <a:effectLst/>
                <a:latin typeface="Calibri" panose="020F0502020204030204" pitchFamily="34" charset="0"/>
              </a:rPr>
              <a:t>７</a:t>
            </a:r>
            <a:endParaRPr lang="ja-JP" altLang="ja-JP" sz="1050" b="0" i="0" u="none" strike="noStrike" dirty="0">
              <a:effectLst/>
              <a:latin typeface="Arial" panose="020B0604020202020204" pitchFamily="34" charset="0"/>
            </a:endParaRPr>
          </a:p>
          <a:p>
            <a:pPr marL="0" algn="l" rtl="0" eaLnBrk="1" fontAlgn="t" latinLnBrk="0" hangingPunct="1">
              <a:spcBef>
                <a:spcPts val="0"/>
              </a:spcBef>
              <a:spcAft>
                <a:spcPts val="0"/>
              </a:spcAft>
            </a:pPr>
            <a:r>
              <a:rPr kumimoji="1" lang="ja-JP" altLang="en-US" sz="1200" b="0" i="0" u="none" strike="noStrike" kern="1200" dirty="0">
                <a:solidFill>
                  <a:srgbClr val="000000"/>
                </a:solidFill>
                <a:effectLst/>
                <a:latin typeface="Calibri" panose="020F0502020204030204" pitchFamily="34" charset="0"/>
              </a:rPr>
              <a:t>インターネット</a:t>
            </a:r>
            <a:r>
              <a:rPr kumimoji="1" lang="ja-JP" altLang="ja-JP" sz="1200" b="0" i="0" u="none" strike="noStrike" kern="1200" dirty="0">
                <a:solidFill>
                  <a:srgbClr val="000000"/>
                </a:solidFill>
                <a:effectLst/>
                <a:latin typeface="Calibri" panose="020F0502020204030204" pitchFamily="34" charset="0"/>
              </a:rPr>
              <a:t>への熱中を隠すため周囲にうそをついたことがある</a:t>
            </a:r>
            <a:endParaRPr lang="ja-JP" altLang="ja-JP" sz="1050" b="0" i="0" u="none" strike="noStrike" dirty="0">
              <a:effectLst/>
              <a:latin typeface="Arial" panose="020B0604020202020204" pitchFamily="34" charset="0"/>
            </a:endParaRPr>
          </a:p>
          <a:p>
            <a:pPr marL="0" algn="l" rtl="0" eaLnBrk="1" fontAlgn="t" latinLnBrk="0" hangingPunct="1">
              <a:spcBef>
                <a:spcPts val="0"/>
              </a:spcBef>
              <a:spcAft>
                <a:spcPts val="0"/>
              </a:spcAft>
            </a:pPr>
            <a:r>
              <a:rPr kumimoji="1" lang="ja-JP" altLang="ja-JP" sz="1200" b="0" i="0" u="none" strike="noStrike" kern="1200" dirty="0">
                <a:solidFill>
                  <a:srgbClr val="000000"/>
                </a:solidFill>
                <a:effectLst/>
                <a:latin typeface="Calibri" panose="020F0502020204030204" pitchFamily="34" charset="0"/>
              </a:rPr>
              <a:t>８</a:t>
            </a:r>
            <a:endParaRPr lang="ja-JP" altLang="ja-JP" sz="1050" b="0" i="0" u="none" strike="noStrike" dirty="0">
              <a:effectLst/>
              <a:latin typeface="Arial" panose="020B0604020202020204" pitchFamily="34" charset="0"/>
            </a:endParaRPr>
          </a:p>
          <a:p>
            <a:pPr marL="0" algn="l" rtl="0" eaLnBrk="1" fontAlgn="t" latinLnBrk="0" hangingPunct="1">
              <a:spcBef>
                <a:spcPts val="0"/>
              </a:spcBef>
              <a:spcAft>
                <a:spcPts val="0"/>
              </a:spcAft>
            </a:pPr>
            <a:r>
              <a:rPr kumimoji="1" lang="ja-JP" altLang="ja-JP" sz="1200" b="0" i="0" u="none" strike="noStrike" kern="1200" dirty="0">
                <a:solidFill>
                  <a:srgbClr val="000000"/>
                </a:solidFill>
                <a:effectLst/>
                <a:latin typeface="Calibri" panose="020F0502020204030204" pitchFamily="34" charset="0"/>
              </a:rPr>
              <a:t>不安や落ち込みから逃れるために</a:t>
            </a:r>
            <a:r>
              <a:rPr kumimoji="1" lang="ja-JP" altLang="en-US" sz="1200" b="0" i="0" u="none" strike="noStrike" kern="1200" dirty="0">
                <a:solidFill>
                  <a:srgbClr val="000000"/>
                </a:solidFill>
                <a:effectLst/>
                <a:latin typeface="Calibri" panose="020F0502020204030204" pitchFamily="34" charset="0"/>
              </a:rPr>
              <a:t>インターネット</a:t>
            </a:r>
            <a:r>
              <a:rPr kumimoji="1" lang="ja-JP" altLang="ja-JP" sz="1200" b="0" i="0" u="none" strike="noStrike" kern="1200" dirty="0">
                <a:solidFill>
                  <a:srgbClr val="000000"/>
                </a:solidFill>
                <a:effectLst/>
                <a:latin typeface="Calibri" panose="020F0502020204030204" pitchFamily="34" charset="0"/>
              </a:rPr>
              <a:t>を使う</a:t>
            </a:r>
            <a:endParaRPr kumimoji="1" lang="en-US" altLang="ja-JP" sz="1200" b="0" i="0" u="none" strike="noStrike" kern="1200" dirty="0">
              <a:solidFill>
                <a:srgbClr val="000000"/>
              </a:solidFill>
              <a:effectLst/>
              <a:latin typeface="Calibri" panose="020F0502020204030204" pitchFamily="34" charset="0"/>
            </a:endParaRPr>
          </a:p>
          <a:p>
            <a:pPr marL="0" algn="l" rtl="0" eaLnBrk="1" fontAlgn="t" latinLnBrk="0" hangingPunct="1">
              <a:spcBef>
                <a:spcPts val="0"/>
              </a:spcBef>
              <a:spcAft>
                <a:spcPts val="0"/>
              </a:spcAft>
            </a:pPr>
            <a:endParaRPr kumimoji="1" lang="en-US" altLang="ja-JP" sz="1200" b="0" i="0" u="none" strike="noStrike" kern="1200" dirty="0">
              <a:solidFill>
                <a:srgbClr val="000000"/>
              </a:solidFill>
              <a:effectLst/>
              <a:latin typeface="Calibri" panose="020F0502020204030204" pitchFamily="34" charset="0"/>
            </a:endParaRPr>
          </a:p>
          <a:p>
            <a:pPr marL="0" algn="l" rtl="0" eaLnBrk="1" fontAlgn="t" latinLnBrk="0" hangingPunct="1">
              <a:spcBef>
                <a:spcPts val="0"/>
              </a:spcBef>
              <a:spcAft>
                <a:spcPts val="0"/>
              </a:spcAft>
            </a:pPr>
            <a:r>
              <a:rPr kumimoji="1" lang="ja-JP" altLang="en-US" sz="1200" b="0" i="0" u="none" strike="noStrike" kern="1200" dirty="0">
                <a:solidFill>
                  <a:srgbClr val="000000"/>
                </a:solidFill>
                <a:effectLst/>
                <a:latin typeface="Calibri" panose="020F0502020204030204" pitchFamily="34" charset="0"/>
              </a:rPr>
              <a:t>さあ、皆さん、当てはまるものはいくつありましたか？</a:t>
            </a:r>
            <a:endParaRPr kumimoji="1" lang="en-US" altLang="ja-JP" sz="1200" b="0" i="0" u="none" strike="noStrike" kern="1200" dirty="0">
              <a:solidFill>
                <a:srgbClr val="000000"/>
              </a:solidFill>
              <a:effectLst/>
              <a:latin typeface="Calibri" panose="020F0502020204030204" pitchFamily="34" charset="0"/>
            </a:endParaRPr>
          </a:p>
          <a:p>
            <a:pPr marL="0" algn="l" rtl="0" eaLnBrk="1" fontAlgn="t" latinLnBrk="0" hangingPunct="1">
              <a:spcBef>
                <a:spcPts val="0"/>
              </a:spcBef>
              <a:spcAft>
                <a:spcPts val="0"/>
              </a:spcAft>
            </a:pPr>
            <a:r>
              <a:rPr kumimoji="1" lang="ja-JP" altLang="en-US" sz="1200" b="0" i="0" u="none" strike="noStrike" kern="1200" dirty="0">
                <a:solidFill>
                  <a:srgbClr val="000000"/>
                </a:solidFill>
                <a:effectLst/>
                <a:latin typeface="Calibri" panose="020F0502020204030204" pitchFamily="34" charset="0"/>
              </a:rPr>
              <a:t>実は、５項目以上あてはまるとインターネット依存が疑いがあるとされています。</a:t>
            </a:r>
            <a:endParaRPr kumimoji="1" lang="en-US" altLang="ja-JP" sz="1200" b="0" i="0" u="none" strike="noStrike" kern="1200" dirty="0">
              <a:solidFill>
                <a:srgbClr val="000000"/>
              </a:solidFill>
              <a:effectLst/>
              <a:latin typeface="Calibri" panose="020F0502020204030204" pitchFamily="34" charset="0"/>
            </a:endParaRPr>
          </a:p>
        </p:txBody>
      </p:sp>
    </p:spTree>
    <p:extLst>
      <p:ext uri="{BB962C8B-B14F-4D97-AF65-F5344CB8AC3E}">
        <p14:creationId xmlns:p14="http://schemas.microsoft.com/office/powerpoint/2010/main" val="12226024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自分の使用時間や使用の仕方を把握させる。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「ついつい」「なんとなく」などスマホの画面を開いてしまう事がありませんか？</a:t>
            </a:r>
            <a:endParaRPr kumimoji="1" lang="en-US" altLang="ja-JP" dirty="0"/>
          </a:p>
          <a:p>
            <a:r>
              <a:rPr kumimoji="1" lang="ja-JP" altLang="en-US" dirty="0"/>
              <a:t>依存傾向になる前に、まずは自分が何にどれだけの時間利用しているのかを把握してみましょう。</a:t>
            </a:r>
            <a:endParaRPr kumimoji="1" lang="en-US" altLang="ja-JP" dirty="0"/>
          </a:p>
          <a:p>
            <a:endParaRPr kumimoji="1" lang="en-US" altLang="ja-JP" dirty="0"/>
          </a:p>
        </p:txBody>
      </p:sp>
    </p:spTree>
    <p:extLst>
      <p:ext uri="{BB962C8B-B14F-4D97-AF65-F5344CB8AC3E}">
        <p14:creationId xmlns:p14="http://schemas.microsoft.com/office/powerpoint/2010/main" val="33069931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デジタル機器に振り回されるのではなく、計画的、主体的にデジタル機器を活用する。</a:t>
            </a:r>
            <a:endParaRPr kumimoji="1" lang="en-US" altLang="ja-JP" dirty="0"/>
          </a:p>
          <a:p>
            <a:r>
              <a:rPr kumimoji="1" lang="ja-JP" altLang="en-US" dirty="0"/>
              <a:t>またそのためのツールやアプリの存在を知る。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「ついつい」「なんとなく」ではなく、皆さんには、「何々のために」「このくらいの時間使おう」と使う前に考えるなど、デジタル機器には計画的に主体的に関わって欲しいと思います。</a:t>
            </a:r>
            <a:endParaRPr kumimoji="1" lang="en-US" altLang="ja-JP" dirty="0"/>
          </a:p>
          <a:p>
            <a:r>
              <a:rPr kumimoji="1" lang="ja-JP" altLang="en-US" dirty="0"/>
              <a:t>各機種には自分の使用時間を確認するツールやアプリがあり、上手に活用することで、実生活とのバランスをとることができます。</a:t>
            </a:r>
            <a:endParaRPr kumimoji="1" lang="en-US" altLang="ja-JP" dirty="0"/>
          </a:p>
        </p:txBody>
      </p:sp>
    </p:spTree>
    <p:extLst>
      <p:ext uri="{BB962C8B-B14F-4D97-AF65-F5344CB8AC3E}">
        <p14:creationId xmlns:p14="http://schemas.microsoft.com/office/powerpoint/2010/main" val="5326278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危険なアプリやサービスもあり、それらに注意すること</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また中高生がインターネットを利用する際、トラブルを感じた事に</a:t>
            </a:r>
            <a:endParaRPr kumimoji="1" lang="en-US" altLang="ja-JP" dirty="0"/>
          </a:p>
          <a:p>
            <a:r>
              <a:rPr kumimoji="1" lang="ja-JP" altLang="en-US" dirty="0"/>
              <a:t>使いすぎだけではなく「迷惑メッセージやメールが送られてきたことがある」などもありました。</a:t>
            </a:r>
            <a:endParaRPr kumimoji="1" lang="en-US" altLang="ja-JP" dirty="0"/>
          </a:p>
          <a:p>
            <a:r>
              <a:rPr kumimoji="1" lang="ja-JP" altLang="en-US" dirty="0"/>
              <a:t>今、様々な無料アプリ、サービス、サイトがありますが、中には危険なサービスも沢山存在しています。</a:t>
            </a:r>
            <a:endParaRPr kumimoji="1" lang="en-US" altLang="ja-JP" dirty="0"/>
          </a:p>
          <a:p>
            <a:endParaRPr kumimoji="1" lang="en-US" altLang="ja-JP" dirty="0"/>
          </a:p>
          <a:p>
            <a:r>
              <a:rPr kumimoji="1" lang="ja-JP" altLang="en-US" dirty="0"/>
              <a:t>実は私たちを守る仕組みとしてフィルタリングがあります。</a:t>
            </a:r>
            <a:endParaRPr kumimoji="1" lang="en-US" altLang="ja-JP" dirty="0"/>
          </a:p>
        </p:txBody>
      </p:sp>
    </p:spTree>
    <p:extLst>
      <p:ext uri="{BB962C8B-B14F-4D97-AF65-F5344CB8AC3E}">
        <p14:creationId xmlns:p14="http://schemas.microsoft.com/office/powerpoint/2010/main" val="1946228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4093037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a:t>
            </a:r>
            <a:r>
              <a:rPr lang="ja-JP" altLang="en-US" dirty="0"/>
              <a:t>ポイント</a:t>
            </a:r>
            <a:r>
              <a:rPr lang="en-US" altLang="ja-JP" dirty="0"/>
              <a:t>】</a:t>
            </a:r>
          </a:p>
          <a:p>
            <a:r>
              <a:rPr lang="ja-JP" altLang="en-US" dirty="0"/>
              <a:t>スマートフォンやケータイのフィルタリングはお店に持参</a:t>
            </a:r>
            <a:endParaRPr lang="en-US" altLang="ja-JP" dirty="0"/>
          </a:p>
          <a:p>
            <a:endParaRPr lang="en-US" altLang="ja-JP" dirty="0"/>
          </a:p>
          <a:p>
            <a:r>
              <a:rPr lang="en-US" altLang="ja-JP" dirty="0"/>
              <a:t>【</a:t>
            </a:r>
            <a:r>
              <a:rPr lang="ja-JP" altLang="en-US" dirty="0"/>
              <a:t>講師のセリフ例</a:t>
            </a:r>
            <a:r>
              <a:rPr lang="en-US" altLang="ja-JP" dirty="0"/>
              <a:t>】</a:t>
            </a:r>
          </a:p>
          <a:p>
            <a:r>
              <a:rPr kumimoji="1" lang="ja-JP" altLang="en-US" dirty="0"/>
              <a:t>フィルタリングの設定方法が分からない場合は、携帯電話サービス会社に問い合わせてみてください。</a:t>
            </a:r>
            <a:endParaRPr kumimoji="1" lang="en-US" altLang="ja-JP" dirty="0"/>
          </a:p>
          <a:p>
            <a:r>
              <a:rPr kumimoji="1" lang="en-US" altLang="ja-JP" dirty="0"/>
              <a:t>(</a:t>
            </a:r>
            <a:r>
              <a:rPr kumimoji="1" lang="ja-JP" altLang="en-US" dirty="0"/>
              <a:t>☆法律できまっているので必ず教えてくれます↓</a:t>
            </a:r>
            <a:r>
              <a:rPr kumimoji="1" lang="en-US" altLang="ja-JP" dirty="0"/>
              <a:t>)</a:t>
            </a:r>
          </a:p>
          <a:p>
            <a:endParaRPr kumimoji="1" lang="en-US" altLang="ja-JP" dirty="0"/>
          </a:p>
          <a:p>
            <a:r>
              <a:rPr kumimoji="1" lang="en-US" altLang="ja-JP" dirty="0"/>
              <a:t>(</a:t>
            </a:r>
            <a:r>
              <a:rPr kumimoji="1" lang="ja-JP" altLang="en-US" dirty="0"/>
              <a:t>参考</a:t>
            </a:r>
            <a:r>
              <a:rPr kumimoji="1" lang="en-US" altLang="ja-JP" dirty="0"/>
              <a:t>)--</a:t>
            </a:r>
          </a:p>
          <a:p>
            <a:r>
              <a:rPr lang="ja-JP" altLang="en-US" dirty="0"/>
              <a:t>青少年が安全に安心してインターネットを利用できる環境の整備などに関する法律</a:t>
            </a:r>
            <a:r>
              <a:rPr lang="en-US" altLang="ja-JP" dirty="0"/>
              <a:t>(2008</a:t>
            </a:r>
            <a:r>
              <a:rPr lang="ja-JP" altLang="en-US" dirty="0"/>
              <a:t>年</a:t>
            </a:r>
            <a:r>
              <a:rPr lang="en-US" altLang="ja-JP" dirty="0"/>
              <a:t>)</a:t>
            </a:r>
          </a:p>
          <a:p>
            <a:pPr defTabSz="938449">
              <a:defRPr/>
            </a:pPr>
            <a:r>
              <a:rPr lang="ja-JP" altLang="en-US" b="1" dirty="0"/>
              <a:t>青少年インターネット環境整備法</a:t>
            </a:r>
            <a:endParaRPr lang="en-US" altLang="ja-JP" b="1" dirty="0"/>
          </a:p>
          <a:p>
            <a:pPr defTabSz="938449">
              <a:defRPr/>
            </a:pPr>
            <a:r>
              <a:rPr lang="ja-JP" altLang="en-US" dirty="0"/>
              <a:t>携帯電話会社に青少年に</a:t>
            </a:r>
            <a:r>
              <a:rPr lang="ja-JP" altLang="en-US" b="1" dirty="0"/>
              <a:t>携帯電話を提供する際にフィルタリングサービスを提供する</a:t>
            </a:r>
            <a:r>
              <a:rPr lang="ja-JP" altLang="en-US" dirty="0"/>
              <a:t>ことを、保護者が利用しない旨を申し出ない限り義務づける（</a:t>
            </a:r>
            <a:r>
              <a:rPr lang="en-US" altLang="ja-JP" dirty="0"/>
              <a:t>17</a:t>
            </a:r>
            <a:r>
              <a:rPr lang="ja-JP" altLang="en-US" dirty="0"/>
              <a:t>条）</a:t>
            </a:r>
            <a:endParaRPr lang="en-US" altLang="ja-JP" dirty="0"/>
          </a:p>
          <a:p>
            <a:pPr defTabSz="938449">
              <a:defRPr/>
            </a:pPr>
            <a:r>
              <a:rPr lang="en-US" altLang="ja-JP" b="0" dirty="0"/>
              <a:t>----</a:t>
            </a:r>
          </a:p>
        </p:txBody>
      </p:sp>
      <p:sp>
        <p:nvSpPr>
          <p:cNvPr id="4" name="スライド番号プレースホルダー 3"/>
          <p:cNvSpPr>
            <a:spLocks noGrp="1"/>
          </p:cNvSpPr>
          <p:nvPr>
            <p:ph type="sldNum" sz="quarter" idx="10"/>
          </p:nvPr>
        </p:nvSpPr>
        <p:spPr>
          <a:xfrm>
            <a:off x="3884613" y="8685213"/>
            <a:ext cx="2971800" cy="458787"/>
          </a:xfrm>
          <a:prstGeom prst="rect">
            <a:avLst/>
          </a:prstGeom>
        </p:spPr>
        <p:txBody>
          <a:bodyPr/>
          <a:lstStyle/>
          <a:p>
            <a:fld id="{99569974-2F47-451E-96BB-2DC3A8AF4879}" type="slidenum">
              <a:rPr lang="ja-JP" altLang="en-US" smtClean="0">
                <a:solidFill>
                  <a:prstClr val="black"/>
                </a:solidFill>
              </a:rPr>
              <a:pPr/>
              <a:t>20</a:t>
            </a:fld>
            <a:endParaRPr lang="ja-JP" altLang="en-US" dirty="0">
              <a:solidFill>
                <a:prstClr val="black"/>
              </a:solidFill>
            </a:endParaRPr>
          </a:p>
        </p:txBody>
      </p:sp>
    </p:spTree>
    <p:extLst>
      <p:ext uri="{BB962C8B-B14F-4D97-AF65-F5344CB8AC3E}">
        <p14:creationId xmlns:p14="http://schemas.microsoft.com/office/powerpoint/2010/main" val="4678585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フィルタリング機能の紹介と利用の促進</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フィルタリング機能を活用することで犯罪、薬物に関する情報、出会い系、</a:t>
            </a:r>
          </a:p>
          <a:p>
            <a:r>
              <a:rPr kumimoji="1" lang="ja-JP" altLang="en-US" dirty="0"/>
              <a:t>アダルトサイト、暴力的表現などに遭遇する確率を減らすことができます。</a:t>
            </a:r>
          </a:p>
          <a:p>
            <a:endParaRPr kumimoji="1" lang="en-US" altLang="ja-JP" dirty="0"/>
          </a:p>
          <a:p>
            <a:r>
              <a:rPr kumimoji="1" lang="ja-JP" altLang="en-US" dirty="0"/>
              <a:t>安心して活用するためにも、フィルタリング機能を活用してほしいと思います。</a:t>
            </a:r>
            <a:endParaRPr kumimoji="1" lang="en-US" altLang="ja-JP" dirty="0"/>
          </a:p>
          <a:p>
            <a:endParaRPr kumimoji="1" lang="en-US" altLang="ja-JP" dirty="0"/>
          </a:p>
        </p:txBody>
      </p:sp>
    </p:spTree>
    <p:extLst>
      <p:ext uri="{BB962C8B-B14F-4D97-AF65-F5344CB8AC3E}">
        <p14:creationId xmlns:p14="http://schemas.microsoft.com/office/powerpoint/2010/main" val="33022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これまでのまとめ</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さあ、これまでのまとめです。</a:t>
            </a:r>
            <a:endParaRPr kumimoji="1" lang="en-US" altLang="ja-JP" dirty="0"/>
          </a:p>
          <a:p>
            <a:r>
              <a:rPr kumimoji="1" lang="ja-JP" altLang="en-US" dirty="0"/>
              <a:t>まずは、「なんとなく」「ついつい」使ってしまっているスマホで</a:t>
            </a:r>
            <a:endParaRPr kumimoji="1" lang="en-US" altLang="ja-JP" dirty="0"/>
          </a:p>
          <a:p>
            <a:r>
              <a:rPr kumimoji="1" lang="ja-JP" altLang="en-US" dirty="0"/>
              <a:t>依存傾向にならないためにも、自分の利用時間、何にどのくらい</a:t>
            </a:r>
            <a:endParaRPr kumimoji="1" lang="en-US" altLang="ja-JP" dirty="0"/>
          </a:p>
          <a:p>
            <a:r>
              <a:rPr kumimoji="1" lang="ja-JP" altLang="en-US" dirty="0"/>
              <a:t>しようしているのかを知りましょう。</a:t>
            </a:r>
            <a:endParaRPr kumimoji="1" lang="en-US" altLang="ja-JP" dirty="0"/>
          </a:p>
          <a:p>
            <a:r>
              <a:rPr kumimoji="1" lang="ja-JP" altLang="en-US" dirty="0"/>
              <a:t>そのためのサービスやアプリも無料でダウンロードする事ができます。</a:t>
            </a:r>
            <a:endParaRPr kumimoji="1" lang="en-US" altLang="ja-JP" dirty="0"/>
          </a:p>
          <a:p>
            <a:endParaRPr kumimoji="1" lang="ja-JP" altLang="en-US" dirty="0"/>
          </a:p>
        </p:txBody>
      </p:sp>
    </p:spTree>
    <p:extLst>
      <p:ext uri="{BB962C8B-B14F-4D97-AF65-F5344CB8AC3E}">
        <p14:creationId xmlns:p14="http://schemas.microsoft.com/office/powerpoint/2010/main" val="41553786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これまでのまとめ</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そして、危険なアプリやサービスから自分や自分のスマホを</a:t>
            </a:r>
            <a:endParaRPr kumimoji="1" lang="en-US" altLang="ja-JP" dirty="0"/>
          </a:p>
          <a:p>
            <a:r>
              <a:rPr kumimoji="1" lang="ja-JP" altLang="en-US" dirty="0"/>
              <a:t>守るために、フィルタリング機能を有効活用しましょう。</a:t>
            </a:r>
            <a:endParaRPr kumimoji="1" lang="en-US" altLang="ja-JP" dirty="0"/>
          </a:p>
          <a:p>
            <a:r>
              <a:rPr kumimoji="1" lang="ja-JP" altLang="en-US" dirty="0"/>
              <a:t>フィルタリング機能でも一部サービスの制限など様々な制限の仕方</a:t>
            </a:r>
            <a:endParaRPr kumimoji="1" lang="en-US" altLang="ja-JP" dirty="0"/>
          </a:p>
          <a:p>
            <a:r>
              <a:rPr kumimoji="1" lang="ja-JP" altLang="en-US" dirty="0"/>
              <a:t>があります。まずはどのようなものがあるか知ることから初めて欲しいと思います。</a:t>
            </a:r>
            <a:endParaRPr kumimoji="1" lang="en-US" altLang="ja-JP" dirty="0"/>
          </a:p>
        </p:txBody>
      </p:sp>
    </p:spTree>
    <p:extLst>
      <p:ext uri="{BB962C8B-B14F-4D97-AF65-F5344CB8AC3E}">
        <p14:creationId xmlns:p14="http://schemas.microsoft.com/office/powerpoint/2010/main" val="36176776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これまでのまとめ</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そして、最後です。</a:t>
            </a:r>
            <a:endParaRPr kumimoji="1" lang="en-US" altLang="ja-JP" dirty="0"/>
          </a:p>
          <a:p>
            <a:r>
              <a:rPr kumimoji="1" lang="ja-JP" altLang="en-US" dirty="0"/>
              <a:t>デジタル機器を使用しても実生活が損なわれないように</a:t>
            </a:r>
            <a:endParaRPr kumimoji="1" lang="en-US" altLang="ja-JP" dirty="0"/>
          </a:p>
          <a:p>
            <a:r>
              <a:rPr kumimoji="1" lang="ja-JP" altLang="en-US" dirty="0"/>
              <a:t>バランスのとれた生活をしてほしいと思います。</a:t>
            </a:r>
            <a:endParaRPr kumimoji="1" lang="en-US" altLang="ja-JP" dirty="0"/>
          </a:p>
          <a:p>
            <a:r>
              <a:rPr kumimoji="1" lang="ja-JP" altLang="en-US" dirty="0"/>
              <a:t>そのために、ぜひ、自分で守れるマイルールを作って欲しいと思います。</a:t>
            </a:r>
          </a:p>
        </p:txBody>
      </p:sp>
    </p:spTree>
    <p:extLst>
      <p:ext uri="{BB962C8B-B14F-4D97-AF65-F5344CB8AC3E}">
        <p14:creationId xmlns:p14="http://schemas.microsoft.com/office/powerpoint/2010/main" val="42540101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標語の紹介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最後に一つの標語を紹介したいと思います。</a:t>
            </a:r>
            <a:endParaRPr kumimoji="1" lang="en-US" altLang="ja-JP" dirty="0"/>
          </a:p>
          <a:p>
            <a:r>
              <a:rPr kumimoji="1" lang="ja-JP" altLang="en-US" dirty="0"/>
              <a:t>「あなたの居場所、ネットじゃなくて、現実（ここ）にある」</a:t>
            </a:r>
            <a:endParaRPr kumimoji="1" lang="en-US" altLang="ja-JP" dirty="0"/>
          </a:p>
          <a:p>
            <a:r>
              <a:rPr kumimoji="1" lang="ja-JP" altLang="en-US" dirty="0"/>
              <a:t>皆さんの居場所も、ここにあります。</a:t>
            </a:r>
            <a:endParaRPr kumimoji="1" lang="en-US" altLang="ja-JP" dirty="0"/>
          </a:p>
          <a:p>
            <a:r>
              <a:rPr kumimoji="1" lang="ja-JP" altLang="en-US" dirty="0"/>
              <a:t>現実世界の中で、上手にインターネットを活用し現実世界を</a:t>
            </a:r>
            <a:endParaRPr kumimoji="1" lang="en-US" altLang="ja-JP" dirty="0"/>
          </a:p>
          <a:p>
            <a:r>
              <a:rPr kumimoji="1" lang="ja-JP" altLang="en-US" dirty="0"/>
              <a:t>豊かにしていって欲しいと</a:t>
            </a:r>
            <a:r>
              <a:rPr kumimoji="1" lang="ja-JP" altLang="en-US"/>
              <a:t>思います。</a:t>
            </a:r>
            <a:endParaRPr kumimoji="1" lang="en-US" altLang="ja-JP" dirty="0"/>
          </a:p>
        </p:txBody>
      </p:sp>
    </p:spTree>
    <p:extLst>
      <p:ext uri="{BB962C8B-B14F-4D97-AF65-F5344CB8AC3E}">
        <p14:creationId xmlns:p14="http://schemas.microsoft.com/office/powerpoint/2010/main" val="31952527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2424866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使用時は非表示</a:t>
            </a:r>
          </a:p>
        </p:txBody>
      </p:sp>
    </p:spTree>
    <p:extLst>
      <p:ext uri="{BB962C8B-B14F-4D97-AF65-F5344CB8AC3E}">
        <p14:creationId xmlns:p14="http://schemas.microsoft.com/office/powerpoint/2010/main" val="17056840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latin typeface="+mn-ea"/>
                <a:ea typeface="+mn-ea"/>
              </a:rPr>
              <a:t>【</a:t>
            </a:r>
            <a:r>
              <a:rPr kumimoji="1" lang="ja-JP" altLang="en-US" sz="1200" dirty="0">
                <a:latin typeface="+mn-ea"/>
                <a:ea typeface="+mn-ea"/>
              </a:rPr>
              <a:t>導入時のポイント</a:t>
            </a:r>
            <a:r>
              <a:rPr kumimoji="1" lang="en-US" altLang="ja-JP" sz="1200" dirty="0">
                <a:latin typeface="+mn-ea"/>
                <a:ea typeface="+mn-ea"/>
              </a:rPr>
              <a:t>】</a:t>
            </a:r>
          </a:p>
          <a:p>
            <a:r>
              <a:rPr kumimoji="1" lang="ja-JP" altLang="en-US" sz="1200" dirty="0">
                <a:latin typeface="+mn-ea"/>
                <a:ea typeface="+mn-ea"/>
              </a:rPr>
              <a:t>生徒へ自分のインターネット使用について</a:t>
            </a:r>
            <a:endParaRPr kumimoji="1" lang="en-US" altLang="ja-JP" sz="1200" dirty="0">
              <a:latin typeface="+mn-ea"/>
              <a:ea typeface="+mn-ea"/>
            </a:endParaRPr>
          </a:p>
          <a:p>
            <a:r>
              <a:rPr kumimoji="1" lang="ja-JP" altLang="en-US" sz="1200" dirty="0">
                <a:latin typeface="+mn-ea"/>
                <a:ea typeface="+mn-ea"/>
              </a:rPr>
              <a:t>考えてもらう問いかけ</a:t>
            </a:r>
            <a:endParaRPr kumimoji="1" lang="en-US" altLang="ja-JP" sz="1200" dirty="0">
              <a:latin typeface="+mn-ea"/>
              <a:ea typeface="+mn-ea"/>
            </a:endParaRPr>
          </a:p>
          <a:p>
            <a:endParaRPr kumimoji="1" lang="en-US" altLang="ja-JP" sz="1200" dirty="0">
              <a:latin typeface="+mn-ea"/>
              <a:ea typeface="+mn-ea"/>
            </a:endParaRPr>
          </a:p>
          <a:p>
            <a:r>
              <a:rPr kumimoji="1" lang="en-US" altLang="ja-JP" sz="1200" dirty="0">
                <a:latin typeface="+mn-ea"/>
                <a:ea typeface="+mn-ea"/>
              </a:rPr>
              <a:t>《</a:t>
            </a:r>
            <a:r>
              <a:rPr kumimoji="1" lang="ja-JP" altLang="en-US" sz="1200" dirty="0">
                <a:latin typeface="+mn-ea"/>
                <a:ea typeface="+mn-ea"/>
              </a:rPr>
              <a:t>講師のセリフ例</a:t>
            </a:r>
            <a:r>
              <a:rPr kumimoji="1" lang="en-US" altLang="ja-JP" sz="1200" dirty="0">
                <a:latin typeface="+mn-ea"/>
                <a:ea typeface="+mn-ea"/>
              </a:rPr>
              <a:t>》</a:t>
            </a:r>
          </a:p>
          <a:p>
            <a:r>
              <a:rPr kumimoji="1" lang="ja-JP" altLang="en-US" sz="1200" dirty="0">
                <a:latin typeface="+mn-ea"/>
                <a:ea typeface="+mn-ea"/>
              </a:rPr>
              <a:t>皆さん、これまでにインターネットを利用していて「困った事」は</a:t>
            </a:r>
            <a:endParaRPr kumimoji="1" lang="en-US" altLang="ja-JP" sz="1200" dirty="0">
              <a:latin typeface="+mn-ea"/>
              <a:ea typeface="+mn-ea"/>
            </a:endParaRPr>
          </a:p>
          <a:p>
            <a:r>
              <a:rPr kumimoji="1" lang="ja-JP" altLang="en-US" sz="1200" dirty="0">
                <a:latin typeface="+mn-ea"/>
                <a:ea typeface="+mn-ea"/>
              </a:rPr>
              <a:t>ありますか？</a:t>
            </a:r>
            <a:endParaRPr kumimoji="1" lang="en-US" altLang="ja-JP" sz="1200" dirty="0">
              <a:latin typeface="+mn-ea"/>
              <a:ea typeface="+mn-ea"/>
            </a:endParaRPr>
          </a:p>
          <a:p>
            <a:endParaRPr kumimoji="1" lang="en-US" altLang="ja-JP" sz="1200" dirty="0">
              <a:latin typeface="+mn-ea"/>
              <a:ea typeface="+mn-ea"/>
            </a:endParaRPr>
          </a:p>
          <a:p>
            <a:r>
              <a:rPr kumimoji="1" lang="en-US" altLang="ja-JP" sz="1600" dirty="0">
                <a:latin typeface="+mn-ea"/>
                <a:ea typeface="+mn-ea"/>
              </a:rPr>
              <a:t>【</a:t>
            </a:r>
            <a:r>
              <a:rPr kumimoji="1" lang="ja-JP" altLang="en-US" sz="1600" dirty="0">
                <a:latin typeface="+mn-ea"/>
                <a:ea typeface="+mn-ea"/>
              </a:rPr>
              <a:t>進行のポイント</a:t>
            </a:r>
            <a:r>
              <a:rPr kumimoji="1" lang="en-US" altLang="ja-JP" sz="1600" dirty="0">
                <a:latin typeface="+mn-ea"/>
                <a:ea typeface="+mn-ea"/>
              </a:rPr>
              <a:t>】</a:t>
            </a:r>
          </a:p>
          <a:p>
            <a:r>
              <a:rPr kumimoji="1" lang="ja-JP" altLang="en-US" sz="1600" dirty="0">
                <a:latin typeface="+mn-ea"/>
                <a:ea typeface="+mn-ea"/>
              </a:rPr>
              <a:t>自身のインターネット使用を自分事として振り返ってもらう。</a:t>
            </a:r>
            <a:endParaRPr kumimoji="1" lang="en-US" altLang="ja-JP" sz="1600" dirty="0">
              <a:latin typeface="+mn-ea"/>
              <a:ea typeface="+mn-ea"/>
            </a:endParaRPr>
          </a:p>
          <a:p>
            <a:endParaRPr kumimoji="1" lang="en-US" altLang="ja-JP" sz="1600" dirty="0">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latin typeface="+mn-ea"/>
                <a:ea typeface="+mn-ea"/>
              </a:rPr>
              <a:t>《</a:t>
            </a:r>
            <a:r>
              <a:rPr kumimoji="1" lang="ja-JP" altLang="en-US" sz="1200" dirty="0">
                <a:latin typeface="+mn-ea"/>
                <a:ea typeface="+mn-ea"/>
              </a:rPr>
              <a:t>講師のセリフ例</a:t>
            </a:r>
            <a:r>
              <a:rPr kumimoji="1" lang="en-US" altLang="ja-JP" sz="1200" dirty="0">
                <a:latin typeface="+mn-ea"/>
                <a:ea typeface="+mn-ea"/>
              </a:rPr>
              <a:t>》</a:t>
            </a:r>
          </a:p>
          <a:p>
            <a:r>
              <a:rPr kumimoji="1" lang="ja-JP" altLang="en-US" sz="1200" dirty="0"/>
              <a:t>インターネットではＳＮＳやゲーム、買い物など色んな事ができますよね。</a:t>
            </a:r>
            <a:endParaRPr kumimoji="1" lang="en-US" altLang="ja-JP" sz="1200" dirty="0"/>
          </a:p>
          <a:p>
            <a:r>
              <a:rPr kumimoji="1" lang="ja-JP" altLang="en-US" sz="1200" dirty="0"/>
              <a:t>中高生の皆さんも、色んなサービスを使っていると思います。</a:t>
            </a:r>
            <a:endParaRPr kumimoji="1" lang="en-US" altLang="ja-JP" sz="1200" dirty="0"/>
          </a:p>
          <a:p>
            <a:r>
              <a:rPr kumimoji="1" lang="ja-JP" altLang="en-US" sz="1200" dirty="0"/>
              <a:t>そこで、何か「困ったな」「嫌だな」と思った事はないでしょうか。</a:t>
            </a:r>
            <a:endParaRPr kumimoji="1" lang="en-US" altLang="ja-JP" sz="1200" dirty="0"/>
          </a:p>
          <a:p>
            <a:endParaRPr kumimoji="1" lang="ja-JP" altLang="en-US" dirty="0"/>
          </a:p>
        </p:txBody>
      </p:sp>
    </p:spTree>
    <p:extLst>
      <p:ext uri="{BB962C8B-B14F-4D97-AF65-F5344CB8AC3E}">
        <p14:creationId xmlns:p14="http://schemas.microsoft.com/office/powerpoint/2010/main" val="13115156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どこの何のデータか明確に伝える。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これは内閣府が出している「青少年のインターネット上のトラブル認識割合」</a:t>
            </a:r>
            <a:endParaRPr kumimoji="1" lang="en-US" altLang="ja-JP" dirty="0"/>
          </a:p>
          <a:p>
            <a:r>
              <a:rPr kumimoji="1" lang="ja-JP" altLang="en-US" dirty="0"/>
              <a:t>というデータです。</a:t>
            </a:r>
            <a:endParaRPr kumimoji="1" lang="en-US" altLang="ja-JP" dirty="0"/>
          </a:p>
          <a:p>
            <a:r>
              <a:rPr kumimoji="1" lang="ja-JP" altLang="en-US" dirty="0"/>
              <a:t>左から小学生、中央が中学生、右が高校生です。</a:t>
            </a:r>
            <a:endParaRPr kumimoji="1" lang="en-US" altLang="ja-JP" dirty="0"/>
          </a:p>
          <a:p>
            <a:r>
              <a:rPr kumimoji="1" lang="ja-JP" altLang="en-US" dirty="0"/>
              <a:t>中学生が約４１％、高校生は６２％もの生徒がインターネット上で</a:t>
            </a:r>
            <a:endParaRPr kumimoji="1" lang="en-US" altLang="ja-JP" dirty="0"/>
          </a:p>
          <a:p>
            <a:r>
              <a:rPr kumimoji="1" lang="ja-JP" altLang="en-US" dirty="0"/>
              <a:t>何かしらのトラブルを感じているという数字が出ています。</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自身と同じように困ったり悩んだりしている生徒が</a:t>
            </a:r>
            <a:endParaRPr kumimoji="1" lang="en-US" altLang="ja-JP" dirty="0"/>
          </a:p>
          <a:p>
            <a:r>
              <a:rPr kumimoji="1" lang="ja-JP" altLang="en-US" dirty="0"/>
              <a:t>他にもおり、自分だけが悩んでいるわけではないという</a:t>
            </a:r>
            <a:endParaRPr kumimoji="1" lang="en-US" altLang="ja-JP" dirty="0"/>
          </a:p>
          <a:p>
            <a:r>
              <a:rPr kumimoji="1" lang="ja-JP" altLang="en-US" dirty="0"/>
              <a:t>事を知らせる。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これを見ると、年齢が上がるほどトラブルを感じている人が増える</a:t>
            </a:r>
            <a:endParaRPr kumimoji="1" lang="en-US" altLang="ja-JP" dirty="0"/>
          </a:p>
          <a:p>
            <a:r>
              <a:rPr kumimoji="1" lang="ja-JP" altLang="en-US" dirty="0"/>
              <a:t>という事が分かります。高校生になると二人に一人は何か困った事を</a:t>
            </a:r>
            <a:endParaRPr kumimoji="1" lang="en-US" altLang="ja-JP" dirty="0"/>
          </a:p>
          <a:p>
            <a:r>
              <a:rPr kumimoji="1" lang="ja-JP" altLang="en-US" dirty="0"/>
              <a:t>感じているという事です。</a:t>
            </a:r>
            <a:endParaRPr kumimoji="1" lang="en-US" altLang="ja-JP" dirty="0"/>
          </a:p>
          <a:p>
            <a:endParaRPr kumimoji="1" lang="en-US" altLang="ja-JP" dirty="0"/>
          </a:p>
          <a:p>
            <a:r>
              <a:rPr kumimoji="1" lang="en-US" altLang="ja-JP" dirty="0"/>
              <a:t>【</a:t>
            </a:r>
            <a:r>
              <a:rPr kumimoji="1" lang="ja-JP" altLang="en-US" dirty="0"/>
              <a:t>出典</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a:solidFill>
                  <a:schemeClr val="tx1"/>
                </a:solidFill>
                <a:latin typeface="+mj-ea"/>
                <a:ea typeface="+mn-ea"/>
                <a:cs typeface="+mn-cs"/>
              </a:rPr>
              <a:t>内閣府「令和２年度青少年のインターネット利用環境実態調査」 </a:t>
            </a:r>
            <a:r>
              <a:rPr kumimoji="1" lang="en-US" altLang="ja-JP" sz="1200" kern="1200" dirty="0">
                <a:solidFill>
                  <a:schemeClr val="tx1"/>
                </a:solidFill>
                <a:latin typeface="+mj-ea"/>
                <a:ea typeface="+mn-ea"/>
                <a:cs typeface="+mn-cs"/>
              </a:rPr>
              <a:t>P.101</a:t>
            </a:r>
            <a:r>
              <a:rPr kumimoji="1" lang="ja-JP" altLang="en-US" sz="1200" kern="1200" dirty="0">
                <a:solidFill>
                  <a:schemeClr val="tx1"/>
                </a:solidFill>
                <a:latin typeface="+mj-ea"/>
                <a:ea typeface="+mn-ea"/>
                <a:cs typeface="+mn-cs"/>
              </a:rPr>
              <a:t> 図表</a:t>
            </a:r>
            <a:r>
              <a:rPr kumimoji="1" lang="en-US" altLang="ja-JP" sz="1200" kern="1200" dirty="0">
                <a:solidFill>
                  <a:schemeClr val="tx1"/>
                </a:solidFill>
                <a:latin typeface="+mj-ea"/>
                <a:ea typeface="+mn-ea"/>
                <a:cs typeface="+mn-cs"/>
              </a:rPr>
              <a:t>2-1-1-7-2</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200" dirty="0">
                <a:latin typeface="+mj-ea"/>
                <a:ea typeface="+mj-ea"/>
              </a:rPr>
              <a:t>https://www8.cao.go.jp/youth/youth-harm/chousa/r02/net-jittai/pdf-index.html</a:t>
            </a:r>
            <a:endParaRPr kumimoji="1" lang="en-US" altLang="ja-JP" dirty="0"/>
          </a:p>
        </p:txBody>
      </p:sp>
    </p:spTree>
    <p:extLst>
      <p:ext uri="{BB962C8B-B14F-4D97-AF65-F5344CB8AC3E}">
        <p14:creationId xmlns:p14="http://schemas.microsoft.com/office/powerpoint/2010/main" val="38663623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どこの何のデータか明確に伝える。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さて、ではどんな事にトラブルを感じているのでしょうか。</a:t>
            </a:r>
            <a:endParaRPr kumimoji="1" lang="en-US" altLang="ja-JP" dirty="0"/>
          </a:p>
          <a:p>
            <a:r>
              <a:rPr kumimoji="1" lang="ja-JP" altLang="en-US" dirty="0"/>
              <a:t>こちらも内閣府が出しているデータです。</a:t>
            </a:r>
            <a:endParaRPr kumimoji="1" lang="en-US" altLang="ja-JP" dirty="0"/>
          </a:p>
          <a:p>
            <a:r>
              <a:rPr kumimoji="1" lang="ja-JP" altLang="en-US" dirty="0"/>
              <a:t>そのトラブル内容を見ていきたいと思います。</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アニメーションを順次クリックしながら内容を読み上げ。</a:t>
            </a:r>
            <a:endParaRPr kumimoji="1" lang="en-US" altLang="ja-JP" dirty="0"/>
          </a:p>
          <a:p>
            <a:r>
              <a:rPr kumimoji="1" lang="ja-JP" altLang="en-US" dirty="0"/>
              <a:t>自身にも心当たりがないか、問いかけてみる。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まずは（クリック）「インターネットにのめり込んで勉強に集中できなかったりしたことがある」が</a:t>
            </a:r>
            <a:r>
              <a:rPr kumimoji="1" lang="en-US" altLang="ja-JP" dirty="0"/>
              <a:t>19</a:t>
            </a:r>
            <a:r>
              <a:rPr kumimoji="1" lang="ja-JP" altLang="en-US" dirty="0"/>
              <a:t>％</a:t>
            </a:r>
            <a:endParaRPr kumimoji="1" lang="en-US" altLang="ja-JP" dirty="0"/>
          </a:p>
          <a:p>
            <a:r>
              <a:rPr kumimoji="1" lang="ja-JP" altLang="en-US" dirty="0"/>
              <a:t>これに困った事があるという人、手を挙げてみてください。</a:t>
            </a:r>
            <a:endParaRPr kumimoji="1" lang="en-US" altLang="ja-JP" dirty="0"/>
          </a:p>
          <a:p>
            <a:r>
              <a:rPr kumimoji="1" lang="ja-JP" altLang="en-US" dirty="0"/>
              <a:t>（その挙手によって少ない、</a:t>
            </a:r>
            <a:r>
              <a:rPr kumimoji="1" lang="ja-JP" altLang="en-US" dirty="0" err="1"/>
              <a:t>多いの</a:t>
            </a:r>
            <a:r>
              <a:rPr kumimoji="1" lang="ja-JP" altLang="en-US" dirty="0"/>
              <a:t>反応）</a:t>
            </a:r>
            <a:endParaRPr kumimoji="1" lang="en-US" altLang="ja-JP" dirty="0"/>
          </a:p>
          <a:p>
            <a:r>
              <a:rPr kumimoji="1" lang="ja-JP" altLang="en-US" dirty="0"/>
              <a:t>次は（クリック）「迷惑メッセージやメールが送られてきたことがある」が</a:t>
            </a:r>
            <a:r>
              <a:rPr kumimoji="1" lang="en-US" altLang="ja-JP" dirty="0"/>
              <a:t>18</a:t>
            </a:r>
            <a:r>
              <a:rPr kumimoji="1" lang="ja-JP" altLang="en-US" dirty="0"/>
              <a:t>％</a:t>
            </a:r>
            <a:endParaRPr kumimoji="1" lang="en-US" altLang="ja-JP" dirty="0"/>
          </a:p>
          <a:p>
            <a:r>
              <a:rPr kumimoji="1" lang="ja-JP" altLang="en-US" dirty="0"/>
              <a:t>さあ、これに困った事があるという人はどのくらいでしょうか、手を挙げてみてください。</a:t>
            </a:r>
            <a:endParaRPr kumimoji="1" lang="en-US" altLang="ja-JP" dirty="0"/>
          </a:p>
          <a:p>
            <a:r>
              <a:rPr kumimoji="1" lang="ja-JP" altLang="en-US" dirty="0"/>
              <a:t>そして（クリック）「自分が知らない人や、お店などからメッセージやメールが来たことがある」が</a:t>
            </a:r>
            <a:r>
              <a:rPr kumimoji="1" lang="en-US" altLang="ja-JP" dirty="0"/>
              <a:t>15</a:t>
            </a:r>
            <a:r>
              <a:rPr kumimoji="1" lang="ja-JP" altLang="en-US" dirty="0"/>
              <a:t>％です。</a:t>
            </a:r>
            <a:endParaRPr kumimoji="1" lang="en-US" altLang="ja-JP" dirty="0"/>
          </a:p>
          <a:p>
            <a:r>
              <a:rPr kumimoji="1" lang="ja-JP" altLang="en-US" dirty="0"/>
              <a:t>これが思い当たる人は多いんじゃないでしょうか？手を挙げてみてください。</a:t>
            </a:r>
            <a:endParaRPr kumimoji="1" lang="en-US" altLang="ja-JP" dirty="0"/>
          </a:p>
          <a:p>
            <a:endParaRPr kumimoji="1" lang="en-US" altLang="ja-JP" dirty="0"/>
          </a:p>
          <a:p>
            <a:r>
              <a:rPr kumimoji="1" lang="ja-JP" altLang="en-US" dirty="0"/>
              <a:t>皆さんも同じような内容で困った事を感じた人がいたようですね。</a:t>
            </a:r>
            <a:endParaRPr kumimoji="1" lang="en-US" altLang="ja-JP" dirty="0"/>
          </a:p>
          <a:p>
            <a:endParaRPr kumimoji="1" lang="en-US" altLang="ja-JP" dirty="0"/>
          </a:p>
          <a:p>
            <a:r>
              <a:rPr kumimoji="1" lang="en-US" altLang="ja-JP" dirty="0"/>
              <a:t>【</a:t>
            </a:r>
            <a:r>
              <a:rPr kumimoji="1" lang="ja-JP" altLang="en-US" dirty="0"/>
              <a:t>出典</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a:solidFill>
                  <a:schemeClr val="tx1"/>
                </a:solidFill>
                <a:latin typeface="+mj-ea"/>
                <a:ea typeface="+mn-ea"/>
                <a:cs typeface="+mn-cs"/>
              </a:rPr>
              <a:t>内閣府「令和</a:t>
            </a:r>
            <a:r>
              <a:rPr kumimoji="1" lang="en-US" altLang="ja-JP" sz="1200" kern="1200" dirty="0">
                <a:solidFill>
                  <a:schemeClr val="tx1"/>
                </a:solidFill>
                <a:latin typeface="+mj-ea"/>
                <a:ea typeface="+mn-ea"/>
                <a:cs typeface="+mn-cs"/>
              </a:rPr>
              <a:t>2</a:t>
            </a:r>
            <a:r>
              <a:rPr kumimoji="1" lang="ja-JP" altLang="en-US" sz="1200" kern="1200" dirty="0">
                <a:solidFill>
                  <a:schemeClr val="tx1"/>
                </a:solidFill>
                <a:latin typeface="+mj-ea"/>
                <a:ea typeface="+mn-ea"/>
                <a:cs typeface="+mn-cs"/>
              </a:rPr>
              <a:t>年度 青少年のインターネット利用環境実態調査」 </a:t>
            </a:r>
            <a:r>
              <a:rPr kumimoji="1" lang="en-US" altLang="ja-JP" sz="1200" kern="1200" dirty="0">
                <a:solidFill>
                  <a:schemeClr val="tx1"/>
                </a:solidFill>
                <a:latin typeface="+mj-ea"/>
                <a:ea typeface="+mn-ea"/>
                <a:cs typeface="+mn-cs"/>
              </a:rPr>
              <a:t>P.100</a:t>
            </a:r>
            <a:r>
              <a:rPr kumimoji="1" lang="ja-JP" altLang="en-US" sz="1200" kern="1200" dirty="0">
                <a:solidFill>
                  <a:schemeClr val="tx1"/>
                </a:solidFill>
                <a:latin typeface="+mj-ea"/>
                <a:ea typeface="+mn-ea"/>
                <a:cs typeface="+mn-cs"/>
              </a:rPr>
              <a:t> 図表</a:t>
            </a:r>
            <a:r>
              <a:rPr kumimoji="1" lang="en-US" altLang="ja-JP" sz="1200" kern="1200" dirty="0">
                <a:solidFill>
                  <a:schemeClr val="tx1"/>
                </a:solidFill>
                <a:latin typeface="+mj-ea"/>
                <a:ea typeface="+mn-ea"/>
                <a:cs typeface="+mn-cs"/>
              </a:rPr>
              <a:t>2-1-1-7-1</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200" dirty="0">
                <a:latin typeface="+mj-ea"/>
                <a:ea typeface="+mj-ea"/>
              </a:rPr>
              <a:t>https://www8.cao.go.jp/youth/youth-harm/chousa/r02/net-jittai/pdf-</a:t>
            </a:r>
            <a:r>
              <a:rPr lang="en-US" altLang="ja-JP" sz="1200" dirty="0" err="1">
                <a:latin typeface="+mj-ea"/>
                <a:ea typeface="+mj-ea"/>
              </a:rPr>
              <a:t>index.html</a:t>
            </a:r>
            <a:endParaRPr kumimoji="1" lang="ja-JP" altLang="en-US" dirty="0"/>
          </a:p>
        </p:txBody>
      </p:sp>
    </p:spTree>
    <p:extLst>
      <p:ext uri="{BB962C8B-B14F-4D97-AF65-F5344CB8AC3E}">
        <p14:creationId xmlns:p14="http://schemas.microsoft.com/office/powerpoint/2010/main" val="817015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有効的、健康的なデジタル機器の活用とは？</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大人も子どもも有効的、健康的なデジタル活用が求められています。</a:t>
            </a:r>
            <a:endParaRPr kumimoji="1" lang="en-US" altLang="ja-JP" dirty="0"/>
          </a:p>
          <a:p>
            <a:endParaRPr kumimoji="1" lang="en-US" altLang="ja-JP" dirty="0"/>
          </a:p>
          <a:p>
            <a:r>
              <a:rPr kumimoji="1" lang="ja-JP" altLang="en-US" dirty="0"/>
              <a:t>デジタル機器による心身の不調といえば、「使いすぎ」によるものがあります。</a:t>
            </a:r>
            <a:endParaRPr kumimoji="1" lang="en-US" altLang="ja-JP" dirty="0"/>
          </a:p>
          <a:p>
            <a:r>
              <a:rPr kumimoji="1" lang="ja-JP" altLang="en-US" dirty="0"/>
              <a:t>また、インターネットを利用することで、うっかり、有害サイトにアクセスしてしまったり、</a:t>
            </a:r>
            <a:r>
              <a:rPr kumimoji="1" lang="en-US" altLang="ja-JP" dirty="0"/>
              <a:t>SNS</a:t>
            </a:r>
            <a:r>
              <a:rPr kumimoji="1" lang="ja-JP" altLang="en-US" dirty="0"/>
              <a:t>に個人情報を流してしまったりして、トラブルに巻き込まれてしまう危険もあります。</a:t>
            </a:r>
            <a:endParaRPr kumimoji="1" lang="en-US" altLang="ja-JP" dirty="0"/>
          </a:p>
          <a:p>
            <a:r>
              <a:rPr kumimoji="1" lang="ja-JP" altLang="en-US" dirty="0"/>
              <a:t>これは、皆さんのような中高生だけでなく、大人の問題としてもとらえるべき事柄です。</a:t>
            </a:r>
            <a:endParaRPr kumimoji="1" lang="en-US" altLang="ja-JP" dirty="0"/>
          </a:p>
          <a:p>
            <a:endParaRPr kumimoji="1" lang="en-US" altLang="ja-JP" dirty="0"/>
          </a:p>
          <a:p>
            <a:r>
              <a:rPr kumimoji="1" lang="en-US" altLang="ja-JP" dirty="0"/>
              <a:t>【</a:t>
            </a:r>
            <a:r>
              <a:rPr kumimoji="1" lang="ja-JP" altLang="en-US" dirty="0"/>
              <a:t>画像引用</a:t>
            </a:r>
            <a:r>
              <a:rPr kumimoji="1" lang="en-US" altLang="ja-JP" dirty="0"/>
              <a:t>】</a:t>
            </a:r>
          </a:p>
          <a:p>
            <a:r>
              <a:rPr kumimoji="1" lang="en-US" altLang="ja-JP" sz="1200" b="0" i="0" kern="1200" dirty="0">
                <a:solidFill>
                  <a:schemeClr val="tx1"/>
                </a:solidFill>
                <a:effectLst/>
                <a:latin typeface="+mn-lt"/>
                <a:ea typeface="+mn-ea"/>
                <a:cs typeface="+mn-cs"/>
              </a:rPr>
              <a:t>IPA</a:t>
            </a:r>
            <a:r>
              <a:rPr kumimoji="1" lang="ja-JP" altLang="en-US" sz="1200" b="0" i="0" kern="1200" dirty="0">
                <a:solidFill>
                  <a:schemeClr val="tx1"/>
                </a:solidFill>
                <a:effectLst/>
                <a:latin typeface="+mn-lt"/>
                <a:ea typeface="+mn-ea"/>
                <a:cs typeface="+mn-cs"/>
              </a:rPr>
              <a:t>「はじめまして、ペアコです。～親と子のスマホの約束～」</a:t>
            </a:r>
            <a:endParaRPr kumimoji="1" lang="en-US" altLang="ja-JP" sz="1200" b="0" i="0" kern="1200" dirty="0">
              <a:solidFill>
                <a:schemeClr val="tx1"/>
              </a:solidFill>
              <a:effectLst/>
              <a:latin typeface="+mn-lt"/>
              <a:ea typeface="+mn-ea"/>
              <a:cs typeface="+mn-cs"/>
            </a:endParaRPr>
          </a:p>
          <a:p>
            <a:r>
              <a:rPr kumimoji="1" lang="en-US" altLang="ja-JP" sz="1200" b="0" i="0" kern="1200" dirty="0">
                <a:solidFill>
                  <a:schemeClr val="tx1"/>
                </a:solidFill>
                <a:effectLst/>
                <a:latin typeface="+mn-lt"/>
                <a:ea typeface="+mn-ea"/>
                <a:cs typeface="+mn-cs"/>
              </a:rPr>
              <a:t>https://www.youtube.com/watch?v=xvgBJFudoMs</a:t>
            </a:r>
          </a:p>
          <a:p>
            <a:r>
              <a:rPr kumimoji="1" lang="en-US" altLang="ja-JP" sz="1200" b="0" i="0" kern="1200" dirty="0">
                <a:solidFill>
                  <a:schemeClr val="tx1"/>
                </a:solidFill>
                <a:effectLst/>
                <a:latin typeface="+mn-lt"/>
                <a:ea typeface="+mn-ea"/>
                <a:cs typeface="+mn-cs"/>
              </a:rPr>
              <a:t>0:15</a:t>
            </a:r>
            <a:r>
              <a:rPr kumimoji="1" lang="ja-JP" altLang="en-US" sz="1200" b="0" i="0" kern="1200" dirty="0">
                <a:solidFill>
                  <a:schemeClr val="tx1"/>
                </a:solidFill>
                <a:effectLst/>
                <a:latin typeface="+mn-lt"/>
                <a:ea typeface="+mn-ea"/>
                <a:cs typeface="+mn-cs"/>
              </a:rPr>
              <a:t>のスクリーンショット</a:t>
            </a:r>
            <a:endParaRPr kumimoji="1" lang="ja-JP" altLang="en-US" dirty="0"/>
          </a:p>
        </p:txBody>
      </p:sp>
    </p:spTree>
    <p:extLst>
      <p:ext uri="{BB962C8B-B14F-4D97-AF65-F5344CB8AC3E}">
        <p14:creationId xmlns:p14="http://schemas.microsoft.com/office/powerpoint/2010/main" val="8049273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自分の場合と置き換えて考えてもらう　中学生の</a:t>
            </a:r>
            <a:r>
              <a:rPr kumimoji="1" lang="en-US" altLang="ja-JP" dirty="0"/>
              <a:t>4</a:t>
            </a:r>
            <a:r>
              <a:rPr kumimoji="1" lang="ja-JP" altLang="en-US" dirty="0"/>
              <a:t>コママンガの紹介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この漫画を見てください。</a:t>
            </a:r>
            <a:endParaRPr kumimoji="1" lang="en-US" altLang="ja-JP" dirty="0"/>
          </a:p>
          <a:p>
            <a:r>
              <a:rPr kumimoji="1" lang="ja-JP" altLang="en-US" dirty="0"/>
              <a:t>皆さんにもこんな事ないでしょうか。</a:t>
            </a:r>
            <a:endParaRPr kumimoji="1" lang="en-US" altLang="ja-JP" dirty="0"/>
          </a:p>
          <a:p>
            <a:r>
              <a:rPr kumimoji="1" lang="ja-JP" altLang="en-US" dirty="0"/>
              <a:t>もう寝ようとしている時に、友達からのメッセージが来て</a:t>
            </a:r>
            <a:endParaRPr kumimoji="1" lang="en-US" altLang="ja-JP" dirty="0"/>
          </a:p>
          <a:p>
            <a:r>
              <a:rPr kumimoji="1" lang="ja-JP" altLang="en-US" dirty="0"/>
              <a:t>ついつい夜ふかしをしてしまう事。</a:t>
            </a:r>
            <a:endParaRPr kumimoji="1" lang="en-US" altLang="ja-JP" dirty="0"/>
          </a:p>
          <a:p>
            <a:r>
              <a:rPr kumimoji="1" lang="ja-JP" altLang="en-US" dirty="0"/>
              <a:t>皆さんなら、どのようにしてやめる事ができますか？</a:t>
            </a:r>
            <a:endParaRPr kumimoji="1" lang="en-US" altLang="ja-JP" dirty="0"/>
          </a:p>
        </p:txBody>
      </p:sp>
    </p:spTree>
    <p:extLst>
      <p:ext uri="{BB962C8B-B14F-4D97-AF65-F5344CB8AC3E}">
        <p14:creationId xmlns:p14="http://schemas.microsoft.com/office/powerpoint/2010/main" val="22460243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ユーザー設定レイアウト">
    <p:spTree>
      <p:nvGrpSpPr>
        <p:cNvPr id="1" name=""/>
        <p:cNvGrpSpPr/>
        <p:nvPr/>
      </p:nvGrpSpPr>
      <p:grpSpPr>
        <a:xfrm>
          <a:off x="0" y="0"/>
          <a:ext cx="0" cy="0"/>
          <a:chOff x="0" y="0"/>
          <a:chExt cx="0" cy="0"/>
        </a:xfrm>
      </p:grpSpPr>
      <p:sp>
        <p:nvSpPr>
          <p:cNvPr id="7" name="TextBox 9">
            <a:extLst>
              <a:ext uri="{FF2B5EF4-FFF2-40B4-BE49-F238E27FC236}">
                <a16:creationId xmlns:a16="http://schemas.microsoft.com/office/drawing/2014/main" id="{8E329C1F-2521-430E-BA27-290481ECC604}"/>
              </a:ext>
            </a:extLst>
          </p:cNvPr>
          <p:cNvSpPr txBox="1"/>
          <p:nvPr userDrawn="1"/>
        </p:nvSpPr>
        <p:spPr>
          <a:xfrm>
            <a:off x="249337" y="1937740"/>
            <a:ext cx="7472502" cy="1545038"/>
          </a:xfrm>
          <a:prstGeom prst="rect">
            <a:avLst/>
          </a:prstGeom>
          <a:noFill/>
        </p:spPr>
        <p:txBody>
          <a:bodyPr wrap="square" rtlCol="0">
            <a:spAutoFit/>
          </a:bodyPr>
          <a:lstStyle/>
          <a:p>
            <a:pPr>
              <a:lnSpc>
                <a:spcPct val="80000"/>
              </a:lnSpc>
            </a:pPr>
            <a:r>
              <a:rPr lang="ja-JP" altLang="en-US" sz="4000" dirty="0">
                <a:solidFill>
                  <a:srgbClr val="4472C4">
                    <a:lumMod val="50000"/>
                  </a:srgbClr>
                </a:solidFill>
                <a:latin typeface="HGPSoeiKakugothicUB" pitchFamily="50" charset="-128"/>
                <a:ea typeface="HGPSoeiKakugothicUB" pitchFamily="50" charset="-128"/>
              </a:rPr>
              <a:t>ともに学ぶ。考える。</a:t>
            </a:r>
            <a:endParaRPr lang="en-US" altLang="ja-JP" sz="4000" dirty="0">
              <a:solidFill>
                <a:srgbClr val="4472C4">
                  <a:lumMod val="50000"/>
                </a:srgbClr>
              </a:solidFill>
              <a:latin typeface="HGPSoeiKakugothicUB" pitchFamily="50" charset="-128"/>
              <a:ea typeface="HGPSoeiKakugothicUB" pitchFamily="50" charset="-128"/>
            </a:endParaRPr>
          </a:p>
          <a:p>
            <a:pPr>
              <a:lnSpc>
                <a:spcPct val="80000"/>
              </a:lnSpc>
            </a:pPr>
            <a:endParaRPr lang="en-US" altLang="ja-JP" sz="2400" dirty="0">
              <a:solidFill>
                <a:srgbClr val="4472C4">
                  <a:lumMod val="50000"/>
                </a:srgbClr>
              </a:solidFill>
              <a:latin typeface="HGPSoeiKakugothicUB" pitchFamily="50" charset="-128"/>
              <a:ea typeface="HGPSoeiKakugothicUB" pitchFamily="50" charset="-128"/>
            </a:endParaRPr>
          </a:p>
          <a:p>
            <a:pPr>
              <a:lnSpc>
                <a:spcPct val="80000"/>
              </a:lnSpc>
            </a:pPr>
            <a:r>
              <a:rPr lang="ja-JP" alt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rPr>
              <a:t>インターネット安全教室</a:t>
            </a:r>
            <a:endParaRPr 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endParaRPr>
          </a:p>
        </p:txBody>
      </p:sp>
      <p:sp>
        <p:nvSpPr>
          <p:cNvPr id="9" name="テキスト ボックス 8">
            <a:extLst>
              <a:ext uri="{FF2B5EF4-FFF2-40B4-BE49-F238E27FC236}">
                <a16:creationId xmlns:a16="http://schemas.microsoft.com/office/drawing/2014/main" id="{81DCBA0A-729A-4413-B413-DB984211B178}"/>
              </a:ext>
            </a:extLst>
          </p:cNvPr>
          <p:cNvSpPr txBox="1"/>
          <p:nvPr userDrawn="1"/>
        </p:nvSpPr>
        <p:spPr>
          <a:xfrm>
            <a:off x="249337" y="3683510"/>
            <a:ext cx="8522898" cy="369332"/>
          </a:xfrm>
          <a:prstGeom prst="rect">
            <a:avLst/>
          </a:prstGeom>
          <a:noFill/>
        </p:spPr>
        <p:txBody>
          <a:bodyPr wrap="square" rtlCol="0">
            <a:spAutoFit/>
          </a:bodyPr>
          <a:lstStyle/>
          <a:p>
            <a:r>
              <a:rPr lang="ja-JP" altLang="en-US" dirty="0">
                <a:solidFill>
                  <a:prstClr val="black"/>
                </a:solidFill>
              </a:rPr>
              <a:t>～大人もこどもも一緒に学び、考える。インターネットとのつきあい方～</a:t>
            </a:r>
          </a:p>
        </p:txBody>
      </p:sp>
      <p:pic>
        <p:nvPicPr>
          <p:cNvPr id="10" name="図 9">
            <a:extLst>
              <a:ext uri="{FF2B5EF4-FFF2-40B4-BE49-F238E27FC236}">
                <a16:creationId xmlns:a16="http://schemas.microsoft.com/office/drawing/2014/main" id="{DDCC2275-9511-45A2-9A17-AD5BD5D80FF3}"/>
              </a:ext>
            </a:extLst>
          </p:cNvPr>
          <p:cNvPicPr>
            <a:picLocks noChangeAspect="1"/>
          </p:cNvPicPr>
          <p:nvPr userDrawn="1"/>
        </p:nvPicPr>
        <p:blipFill>
          <a:blip r:embed="rId2"/>
          <a:stretch>
            <a:fillRect/>
          </a:stretch>
        </p:blipFill>
        <p:spPr>
          <a:xfrm>
            <a:off x="4858555" y="4927679"/>
            <a:ext cx="3913680" cy="1830686"/>
          </a:xfrm>
          <a:prstGeom prst="rect">
            <a:avLst/>
          </a:prstGeom>
        </p:spPr>
      </p:pic>
      <p:pic>
        <p:nvPicPr>
          <p:cNvPr id="11" name="図 10">
            <a:extLst>
              <a:ext uri="{FF2B5EF4-FFF2-40B4-BE49-F238E27FC236}">
                <a16:creationId xmlns:a16="http://schemas.microsoft.com/office/drawing/2014/main" id="{EAEC1481-ECA2-4931-942B-39CFCA1DCAB8}"/>
              </a:ext>
            </a:extLst>
          </p:cNvPr>
          <p:cNvPicPr>
            <a:picLocks noChangeAspect="1"/>
          </p:cNvPicPr>
          <p:nvPr userDrawn="1"/>
        </p:nvPicPr>
        <p:blipFill>
          <a:blip r:embed="rId3"/>
          <a:stretch>
            <a:fillRect/>
          </a:stretch>
        </p:blipFill>
        <p:spPr>
          <a:xfrm flipH="1">
            <a:off x="352425" y="550676"/>
            <a:ext cx="2219325" cy="1115760"/>
          </a:xfrm>
          <a:prstGeom prst="rect">
            <a:avLst/>
          </a:prstGeom>
        </p:spPr>
      </p:pic>
    </p:spTree>
    <p:extLst>
      <p:ext uri="{BB962C8B-B14F-4D97-AF65-F5344CB8AC3E}">
        <p14:creationId xmlns:p14="http://schemas.microsoft.com/office/powerpoint/2010/main" val="1362146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2_ユーザー設定レイアウト">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88218" y="4895378"/>
            <a:ext cx="5670816" cy="18013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テキスト ボックス 6"/>
          <p:cNvSpPr txBox="1"/>
          <p:nvPr userDrawn="1"/>
        </p:nvSpPr>
        <p:spPr>
          <a:xfrm>
            <a:off x="2003611" y="447677"/>
            <a:ext cx="5245976" cy="1015663"/>
          </a:xfrm>
          <a:prstGeom prst="rect">
            <a:avLst/>
          </a:prstGeom>
          <a:noFill/>
        </p:spPr>
        <p:txBody>
          <a:bodyPr wrap="square" rtlCol="0">
            <a:spAutoFit/>
          </a:bodyPr>
          <a:lstStyle/>
          <a:p>
            <a:pPr algn="ctr"/>
            <a:r>
              <a:rPr lang="ja-JP" altLang="en-US" sz="6000" b="1" dirty="0">
                <a:solidFill>
                  <a:prstClr val="black"/>
                </a:solidFill>
              </a:rPr>
              <a:t>まとめ</a:t>
            </a:r>
          </a:p>
        </p:txBody>
      </p:sp>
    </p:spTree>
    <p:extLst>
      <p:ext uri="{BB962C8B-B14F-4D97-AF65-F5344CB8AC3E}">
        <p14:creationId xmlns:p14="http://schemas.microsoft.com/office/powerpoint/2010/main" val="13967787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
        <p:nvSpPr>
          <p:cNvPr id="4" name="TextBox 9"/>
          <p:cNvSpPr txBox="1"/>
          <p:nvPr userDrawn="1"/>
        </p:nvSpPr>
        <p:spPr>
          <a:xfrm>
            <a:off x="249337" y="1129171"/>
            <a:ext cx="7472502" cy="1249573"/>
          </a:xfrm>
          <a:prstGeom prst="rect">
            <a:avLst/>
          </a:prstGeom>
          <a:noFill/>
        </p:spPr>
        <p:txBody>
          <a:bodyPr wrap="square" rtlCol="0">
            <a:spAutoFit/>
          </a:bodyPr>
          <a:lstStyle/>
          <a:p>
            <a:pPr>
              <a:lnSpc>
                <a:spcPct val="80000"/>
              </a:lnSpc>
            </a:pPr>
            <a:r>
              <a:rPr lang="ja-JP" altLang="en-US" sz="4000" dirty="0">
                <a:solidFill>
                  <a:srgbClr val="4472C4">
                    <a:lumMod val="50000"/>
                  </a:srgbClr>
                </a:solidFill>
                <a:latin typeface="HGPSoeiKakugothicUB" pitchFamily="50" charset="-128"/>
                <a:ea typeface="HGPSoeiKakugothicUB" pitchFamily="50" charset="-128"/>
              </a:rPr>
              <a:t>ともに学ぶ。考える。</a:t>
            </a:r>
            <a:endParaRPr lang="en-US" altLang="ja-JP" sz="4000" dirty="0">
              <a:solidFill>
                <a:srgbClr val="4472C4">
                  <a:lumMod val="50000"/>
                </a:srgbClr>
              </a:solidFill>
              <a:latin typeface="HGPSoeiKakugothicUB" pitchFamily="50" charset="-128"/>
              <a:ea typeface="HGPSoeiKakugothicUB" pitchFamily="50" charset="-128"/>
            </a:endParaRPr>
          </a:p>
          <a:p>
            <a:pPr>
              <a:lnSpc>
                <a:spcPct val="80000"/>
              </a:lnSpc>
            </a:pPr>
            <a:r>
              <a:rPr lang="ja-JP" alt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rPr>
              <a:t>インターネット安全教室</a:t>
            </a:r>
            <a:endParaRPr 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endParaRPr>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9337" y="181765"/>
            <a:ext cx="1713796" cy="429963"/>
          </a:xfrm>
          <a:prstGeom prst="rect">
            <a:avLst/>
          </a:prstGeom>
        </p:spPr>
      </p:pic>
      <p:pic>
        <p:nvPicPr>
          <p:cNvPr id="6" name="図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21901" y="1025913"/>
            <a:ext cx="1423150" cy="1447380"/>
          </a:xfrm>
          <a:prstGeom prst="rect">
            <a:avLst/>
          </a:prstGeom>
        </p:spPr>
      </p:pic>
      <p:pic>
        <p:nvPicPr>
          <p:cNvPr id="7" name="図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01566" y="5174956"/>
            <a:ext cx="4943485" cy="1245872"/>
          </a:xfrm>
          <a:prstGeom prst="rect">
            <a:avLst/>
          </a:prstGeom>
        </p:spPr>
      </p:pic>
      <p:sp>
        <p:nvSpPr>
          <p:cNvPr id="8" name="テキスト ボックス 7"/>
          <p:cNvSpPr txBox="1"/>
          <p:nvPr userDrawn="1"/>
        </p:nvSpPr>
        <p:spPr>
          <a:xfrm>
            <a:off x="249337" y="2391885"/>
            <a:ext cx="8522898" cy="369332"/>
          </a:xfrm>
          <a:prstGeom prst="rect">
            <a:avLst/>
          </a:prstGeom>
          <a:noFill/>
        </p:spPr>
        <p:txBody>
          <a:bodyPr wrap="square" rtlCol="0">
            <a:spAutoFit/>
          </a:bodyPr>
          <a:lstStyle/>
          <a:p>
            <a:r>
              <a:rPr lang="ja-JP" altLang="en-US" dirty="0">
                <a:solidFill>
                  <a:prstClr val="black"/>
                </a:solidFill>
              </a:rPr>
              <a:t>～大人も子どもも一緒に学び、考える。インターネットとのつきあい方～</a:t>
            </a:r>
          </a:p>
        </p:txBody>
      </p:sp>
      <p:sp>
        <p:nvSpPr>
          <p:cNvPr id="9" name="フッター プレースホルダー 3"/>
          <p:cNvSpPr>
            <a:spLocks noGrp="1"/>
          </p:cNvSpPr>
          <p:nvPr>
            <p:ph type="ftr" sz="quarter" idx="3"/>
          </p:nvPr>
        </p:nvSpPr>
        <p:spPr>
          <a:xfrm>
            <a:off x="6331373" y="181765"/>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ja-JP" dirty="0">
                <a:solidFill>
                  <a:prstClr val="black">
                    <a:tint val="75000"/>
                  </a:prstClr>
                </a:solidFill>
              </a:rPr>
              <a:t>【1】</a:t>
            </a:r>
            <a:r>
              <a:rPr lang="ja-JP" altLang="en-US" dirty="0">
                <a:solidFill>
                  <a:prstClr val="black">
                    <a:tint val="75000"/>
                  </a:prstClr>
                </a:solidFill>
              </a:rPr>
              <a:t>インターネットの基礎知識</a:t>
            </a:r>
          </a:p>
          <a:p>
            <a:endParaRPr lang="ja-JP" altLang="en-US" dirty="0">
              <a:solidFill>
                <a:prstClr val="black">
                  <a:tint val="75000"/>
                </a:prstClr>
              </a:solidFill>
            </a:endParaRPr>
          </a:p>
        </p:txBody>
      </p:sp>
    </p:spTree>
    <p:extLst>
      <p:ext uri="{BB962C8B-B14F-4D97-AF65-F5344CB8AC3E}">
        <p14:creationId xmlns:p14="http://schemas.microsoft.com/office/powerpoint/2010/main" val="7745837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ユーザー設定レイアウト">
    <p:spTree>
      <p:nvGrpSpPr>
        <p:cNvPr id="1" name=""/>
        <p:cNvGrpSpPr/>
        <p:nvPr/>
      </p:nvGrpSpPr>
      <p:grpSpPr>
        <a:xfrm>
          <a:off x="0" y="0"/>
          <a:ext cx="0" cy="0"/>
          <a:chOff x="0" y="0"/>
          <a:chExt cx="0" cy="0"/>
        </a:xfrm>
      </p:grpSpPr>
      <p:sp>
        <p:nvSpPr>
          <p:cNvPr id="11" name="テキスト ボックス 10"/>
          <p:cNvSpPr txBox="1">
            <a:spLocks/>
          </p:cNvSpPr>
          <p:nvPr userDrawn="1"/>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606798 w 9144000"/>
              <a:gd name="connsiteY5" fmla="*/ 729000 h 6858000"/>
              <a:gd name="connsiteX6" fmla="*/ 606798 w 9144000"/>
              <a:gd name="connsiteY6" fmla="*/ 6129000 h 6858000"/>
              <a:gd name="connsiteX7" fmla="*/ 8537201 w 9144000"/>
              <a:gd name="connsiteY7" fmla="*/ 6129000 h 6858000"/>
              <a:gd name="connsiteX8" fmla="*/ 8537201 w 9144000"/>
              <a:gd name="connsiteY8" fmla="*/ 729000 h 6858000"/>
              <a:gd name="connsiteX9" fmla="*/ 606798 w 9144000"/>
              <a:gd name="connsiteY9" fmla="*/ 7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0" h="6858000">
                <a:moveTo>
                  <a:pt x="0" y="0"/>
                </a:moveTo>
                <a:lnTo>
                  <a:pt x="9144000" y="0"/>
                </a:lnTo>
                <a:lnTo>
                  <a:pt x="9144000" y="6858000"/>
                </a:lnTo>
                <a:lnTo>
                  <a:pt x="0" y="6858000"/>
                </a:lnTo>
                <a:lnTo>
                  <a:pt x="0" y="0"/>
                </a:lnTo>
                <a:close/>
                <a:moveTo>
                  <a:pt x="606798" y="729000"/>
                </a:moveTo>
                <a:lnTo>
                  <a:pt x="606798" y="6129000"/>
                </a:lnTo>
                <a:lnTo>
                  <a:pt x="8537201" y="6129000"/>
                </a:lnTo>
                <a:lnTo>
                  <a:pt x="8537201" y="729000"/>
                </a:lnTo>
                <a:lnTo>
                  <a:pt x="606798" y="729000"/>
                </a:lnTo>
                <a:close/>
              </a:path>
            </a:pathLst>
          </a:custGeom>
          <a:solidFill>
            <a:srgbClr val="ED7D31"/>
          </a:solidFill>
          <a:ln w="76200">
            <a:solidFill>
              <a:srgbClr val="ED7D31"/>
            </a:solidFill>
          </a:ln>
        </p:spPr>
        <p:txBody>
          <a:bodyPr vert="horz" wrap="square"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endParaRPr lang="ja-JP" altLang="en-US" dirty="0">
              <a:solidFill>
                <a:prstClr val="black"/>
              </a:solidFill>
            </a:endParaRPr>
          </a:p>
        </p:txBody>
      </p:sp>
      <p:sp>
        <p:nvSpPr>
          <p:cNvPr id="2" name="タイトル 1"/>
          <p:cNvSpPr>
            <a:spLocks noGrp="1"/>
          </p:cNvSpPr>
          <p:nvPr>
            <p:ph type="title"/>
          </p:nvPr>
        </p:nvSpPr>
        <p:spPr>
          <a:xfrm>
            <a:off x="606798" y="799434"/>
            <a:ext cx="7930403" cy="5314149"/>
          </a:xfrm>
          <a:noFill/>
          <a:ln w="76200">
            <a:noFill/>
          </a:ln>
        </p:spPr>
        <p:txBody>
          <a:bodyPr>
            <a:normAutofit/>
          </a:bodyPr>
          <a:lstStyle>
            <a:lvl1pPr algn="ctr">
              <a:defRPr sz="6000"/>
            </a:lvl1pPr>
          </a:lstStyle>
          <a:p>
            <a:r>
              <a:rPr kumimoji="1" lang="ja-JP" altLang="en-US"/>
              <a:t>マスター タイトルの書式設定</a:t>
            </a:r>
            <a:endParaRPr kumimoji="1" lang="ja-JP" altLang="en-US" dirty="0"/>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38309" y="4799328"/>
            <a:ext cx="2407282" cy="1357685"/>
          </a:xfrm>
          <a:prstGeom prst="rect">
            <a:avLst/>
          </a:prstGeom>
        </p:spPr>
      </p:pic>
      <p:pic>
        <p:nvPicPr>
          <p:cNvPr id="13" name="図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pic>
        <p:nvPicPr>
          <p:cNvPr id="14" name="図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8650" y="4825531"/>
            <a:ext cx="3232150" cy="1345286"/>
          </a:xfrm>
          <a:prstGeom prst="rect">
            <a:avLst/>
          </a:prstGeom>
        </p:spPr>
      </p:pic>
      <p:sp>
        <p:nvSpPr>
          <p:cNvPr id="16" name="Content Placeholder 2"/>
          <p:cNvSpPr>
            <a:spLocks noGrp="1"/>
          </p:cNvSpPr>
          <p:nvPr>
            <p:ph sz="half" idx="1"/>
          </p:nvPr>
        </p:nvSpPr>
        <p:spPr>
          <a:xfrm>
            <a:off x="4557485" y="6142499"/>
            <a:ext cx="4619918" cy="748620"/>
          </a:xfrm>
        </p:spPr>
        <p:txBody>
          <a:bodyPr anchor="ctr">
            <a:noAutofit/>
          </a:bodyPr>
          <a:lstStyle>
            <a:lvl1pPr marL="0" indent="0" algn="ctr">
              <a:buNone/>
              <a:defRPr sz="2800"/>
            </a:lvl1pPr>
          </a:lstStyle>
          <a:p>
            <a:pPr lvl="0"/>
            <a:r>
              <a:rPr lang="ja-JP" altLang="en-US"/>
              <a:t>マスター テキストの書式設定</a:t>
            </a:r>
          </a:p>
        </p:txBody>
      </p:sp>
      <p:sp>
        <p:nvSpPr>
          <p:cNvPr id="10" name="テキスト ボックス 9">
            <a:extLst>
              <a:ext uri="{FF2B5EF4-FFF2-40B4-BE49-F238E27FC236}">
                <a16:creationId xmlns:a16="http://schemas.microsoft.com/office/drawing/2014/main" id="{5E8351B4-9967-4070-B1E6-0BF5BB393B42}"/>
              </a:ext>
            </a:extLst>
          </p:cNvPr>
          <p:cNvSpPr txBox="1"/>
          <p:nvPr userDrawn="1"/>
        </p:nvSpPr>
        <p:spPr>
          <a:xfrm>
            <a:off x="1036501" y="6233476"/>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ver.2.3_20230428</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　</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©2023 IPA</a:t>
            </a:r>
          </a:p>
        </p:txBody>
      </p:sp>
    </p:spTree>
    <p:extLst>
      <p:ext uri="{BB962C8B-B14F-4D97-AF65-F5344CB8AC3E}">
        <p14:creationId xmlns:p14="http://schemas.microsoft.com/office/powerpoint/2010/main" val="42634136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hasCustomPrompt="1"/>
          </p:nvPr>
        </p:nvSpPr>
        <p:spPr>
          <a:xfrm>
            <a:off x="1109382" y="457199"/>
            <a:ext cx="7958418" cy="697099"/>
          </a:xfrm>
        </p:spPr>
        <p:txBody>
          <a:bodyPr>
            <a:noAutofit/>
          </a:bodyPr>
          <a:lstStyle>
            <a:lvl1pPr>
              <a:defRPr sz="4400" b="1">
                <a:latin typeface="+mj-ea"/>
                <a:ea typeface="+mj-ea"/>
              </a:defRPr>
            </a:lvl1pPr>
          </a:lstStyle>
          <a:p>
            <a:r>
              <a:rPr kumimoji="1" lang="ja-JP" altLang="en-US" dirty="0"/>
              <a:t>考えてみよう</a:t>
            </a:r>
          </a:p>
        </p:txBody>
      </p:sp>
    </p:spTree>
    <p:extLst>
      <p:ext uri="{BB962C8B-B14F-4D97-AF65-F5344CB8AC3E}">
        <p14:creationId xmlns:p14="http://schemas.microsoft.com/office/powerpoint/2010/main" val="3456834894"/>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p:nvPr>
        </p:nvSpPr>
        <p:spPr>
          <a:xfrm>
            <a:off x="1109382" y="450475"/>
            <a:ext cx="7958418" cy="703823"/>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1840872584"/>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9467" y="434340"/>
            <a:ext cx="1168840" cy="10888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p:nvPr>
        </p:nvSpPr>
        <p:spPr>
          <a:xfrm>
            <a:off x="215152" y="402240"/>
            <a:ext cx="7958418" cy="784598"/>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3859568548"/>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9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8776" y="357313"/>
            <a:ext cx="1219531" cy="11650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hasCustomPrompt="1"/>
          </p:nvPr>
        </p:nvSpPr>
        <p:spPr>
          <a:xfrm>
            <a:off x="396688" y="497541"/>
            <a:ext cx="7723094" cy="632572"/>
          </a:xfrm>
        </p:spPr>
        <p:txBody>
          <a:bodyPr>
            <a:noAutofit/>
          </a:bodyPr>
          <a:lstStyle>
            <a:lvl1pPr>
              <a:defRPr sz="4400" b="1">
                <a:latin typeface="+mj-ea"/>
                <a:ea typeface="+mj-ea"/>
              </a:defRPr>
            </a:lvl1pPr>
          </a:lstStyle>
          <a:p>
            <a:r>
              <a:rPr kumimoji="1" lang="ja-JP" altLang="en-US" dirty="0"/>
              <a:t>ポイント</a:t>
            </a:r>
          </a:p>
        </p:txBody>
      </p:sp>
    </p:spTree>
    <p:extLst>
      <p:ext uri="{BB962C8B-B14F-4D97-AF65-F5344CB8AC3E}">
        <p14:creationId xmlns:p14="http://schemas.microsoft.com/office/powerpoint/2010/main" val="1319311700"/>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9" name="スライド番号プレースホルダー 8"/>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1147405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ユーザー設定レイアウト">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28650" y="377990"/>
            <a:ext cx="7886700" cy="927848"/>
          </a:xfrm>
        </p:spPr>
        <p:txBody>
          <a:bodyPr>
            <a:noAutofit/>
          </a:bodyPr>
          <a:lstStyle>
            <a:lvl1pPr algn="ctr">
              <a:defRPr sz="6000" b="1"/>
            </a:lvl1pPr>
          </a:lstStyle>
          <a:p>
            <a:r>
              <a:rPr kumimoji="1" lang="ja-JP" altLang="en-US" dirty="0"/>
              <a:t>まとめ</a:t>
            </a:r>
          </a:p>
        </p:txBody>
      </p:sp>
      <p:sp>
        <p:nvSpPr>
          <p:cNvPr id="4" name="スライド番号プレースホルダー 3"/>
          <p:cNvSpPr>
            <a:spLocks noGrp="1"/>
          </p:cNvSpPr>
          <p:nvPr>
            <p:ph type="sldNum" sz="quarter" idx="11"/>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88218" y="4895378"/>
            <a:ext cx="5670816" cy="18013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Tree>
    <p:extLst>
      <p:ext uri="{BB962C8B-B14F-4D97-AF65-F5344CB8AC3E}">
        <p14:creationId xmlns:p14="http://schemas.microsoft.com/office/powerpoint/2010/main" val="8392070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6973105" y="6420745"/>
            <a:ext cx="2057400" cy="365125"/>
          </a:xfrm>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5312153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ユーザー設定レイアウト">
    <p:spTree>
      <p:nvGrpSpPr>
        <p:cNvPr id="1" name=""/>
        <p:cNvGrpSpPr/>
        <p:nvPr/>
      </p:nvGrpSpPr>
      <p:grpSpPr>
        <a:xfrm>
          <a:off x="0" y="0"/>
          <a:ext cx="0" cy="0"/>
          <a:chOff x="0" y="0"/>
          <a:chExt cx="0" cy="0"/>
        </a:xfrm>
      </p:grpSpPr>
      <p:sp>
        <p:nvSpPr>
          <p:cNvPr id="11" name="テキスト ボックス 10"/>
          <p:cNvSpPr txBox="1">
            <a:spLocks/>
          </p:cNvSpPr>
          <p:nvPr userDrawn="1"/>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606798 w 9144000"/>
              <a:gd name="connsiteY5" fmla="*/ 729000 h 6858000"/>
              <a:gd name="connsiteX6" fmla="*/ 606798 w 9144000"/>
              <a:gd name="connsiteY6" fmla="*/ 6129000 h 6858000"/>
              <a:gd name="connsiteX7" fmla="*/ 8537201 w 9144000"/>
              <a:gd name="connsiteY7" fmla="*/ 6129000 h 6858000"/>
              <a:gd name="connsiteX8" fmla="*/ 8537201 w 9144000"/>
              <a:gd name="connsiteY8" fmla="*/ 729000 h 6858000"/>
              <a:gd name="connsiteX9" fmla="*/ 606798 w 9144000"/>
              <a:gd name="connsiteY9" fmla="*/ 7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0" h="6858000">
                <a:moveTo>
                  <a:pt x="0" y="0"/>
                </a:moveTo>
                <a:lnTo>
                  <a:pt x="9144000" y="0"/>
                </a:lnTo>
                <a:lnTo>
                  <a:pt x="9144000" y="6858000"/>
                </a:lnTo>
                <a:lnTo>
                  <a:pt x="0" y="6858000"/>
                </a:lnTo>
                <a:lnTo>
                  <a:pt x="0" y="0"/>
                </a:lnTo>
                <a:close/>
                <a:moveTo>
                  <a:pt x="606798" y="729000"/>
                </a:moveTo>
                <a:lnTo>
                  <a:pt x="606798" y="6129000"/>
                </a:lnTo>
                <a:lnTo>
                  <a:pt x="8537201" y="6129000"/>
                </a:lnTo>
                <a:lnTo>
                  <a:pt x="8537201" y="729000"/>
                </a:lnTo>
                <a:lnTo>
                  <a:pt x="606798" y="729000"/>
                </a:lnTo>
                <a:close/>
              </a:path>
            </a:pathLst>
          </a:custGeom>
          <a:solidFill>
            <a:srgbClr val="ED7D31"/>
          </a:solidFill>
          <a:ln w="76200">
            <a:solidFill>
              <a:srgbClr val="ED7D31"/>
            </a:solidFill>
          </a:ln>
        </p:spPr>
        <p:txBody>
          <a:bodyPr vert="horz" wrap="square"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endParaRPr lang="ja-JP" altLang="en-US" dirty="0"/>
          </a:p>
        </p:txBody>
      </p:sp>
      <p:sp>
        <p:nvSpPr>
          <p:cNvPr id="2" name="タイトル 1"/>
          <p:cNvSpPr>
            <a:spLocks noGrp="1"/>
          </p:cNvSpPr>
          <p:nvPr>
            <p:ph type="title"/>
          </p:nvPr>
        </p:nvSpPr>
        <p:spPr>
          <a:xfrm>
            <a:off x="606798" y="799434"/>
            <a:ext cx="7930403" cy="5314149"/>
          </a:xfrm>
          <a:noFill/>
          <a:ln w="76200">
            <a:noFill/>
          </a:ln>
        </p:spPr>
        <p:txBody>
          <a:bodyPr>
            <a:normAutofit/>
          </a:bodyPr>
          <a:lstStyle>
            <a:lvl1pPr algn="ctr">
              <a:defRPr sz="6000"/>
            </a:lvl1pPr>
          </a:lstStyle>
          <a:p>
            <a:r>
              <a:rPr kumimoji="1" lang="ja-JP" altLang="en-US" dirty="0"/>
              <a:t>マスター タイトルの書式設定</a:t>
            </a:r>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38309" y="4799328"/>
            <a:ext cx="2407282" cy="1357685"/>
          </a:xfrm>
          <a:prstGeom prst="rect">
            <a:avLst/>
          </a:prstGeom>
        </p:spPr>
      </p:pic>
      <p:pic>
        <p:nvPicPr>
          <p:cNvPr id="13" name="図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pic>
        <p:nvPicPr>
          <p:cNvPr id="14" name="図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8650" y="4825531"/>
            <a:ext cx="3232150" cy="1345286"/>
          </a:xfrm>
          <a:prstGeom prst="rect">
            <a:avLst/>
          </a:prstGeom>
        </p:spPr>
      </p:pic>
      <p:sp>
        <p:nvSpPr>
          <p:cNvPr id="16" name="Content Placeholder 2"/>
          <p:cNvSpPr>
            <a:spLocks noGrp="1"/>
          </p:cNvSpPr>
          <p:nvPr>
            <p:ph sz="half" idx="1"/>
          </p:nvPr>
        </p:nvSpPr>
        <p:spPr>
          <a:xfrm>
            <a:off x="4557485" y="6142499"/>
            <a:ext cx="4619918" cy="748620"/>
          </a:xfrm>
        </p:spPr>
        <p:txBody>
          <a:bodyPr anchor="ctr">
            <a:noAutofit/>
          </a:bodyPr>
          <a:lstStyle>
            <a:lvl1pPr marL="0" indent="0" algn="ctr">
              <a:buNone/>
              <a:defRPr sz="2800"/>
            </a:lvl1pPr>
          </a:lstStyle>
          <a:p>
            <a:pPr lvl="0"/>
            <a:r>
              <a:rPr lang="ja-JP" altLang="en-US" dirty="0"/>
              <a:t>マスター テキストの書式設定</a:t>
            </a:r>
            <a:endParaRPr lang="en-US" dirty="0"/>
          </a:p>
        </p:txBody>
      </p:sp>
      <p:sp>
        <p:nvSpPr>
          <p:cNvPr id="10" name="テキスト ボックス 9"/>
          <p:cNvSpPr txBox="1"/>
          <p:nvPr userDrawn="1"/>
        </p:nvSpPr>
        <p:spPr>
          <a:xfrm>
            <a:off x="1036501" y="6233476"/>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ver.2.3_20230428</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　</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©2023 IPA</a:t>
            </a:r>
          </a:p>
        </p:txBody>
      </p:sp>
    </p:spTree>
    <p:extLst>
      <p:ext uri="{BB962C8B-B14F-4D97-AF65-F5344CB8AC3E}">
        <p14:creationId xmlns:p14="http://schemas.microsoft.com/office/powerpoint/2010/main" val="8450507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7_ユーザー設定レイアウト">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88218" y="4895378"/>
            <a:ext cx="5670816" cy="18013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テキスト ボックス 6"/>
          <p:cNvSpPr txBox="1"/>
          <p:nvPr userDrawn="1"/>
        </p:nvSpPr>
        <p:spPr>
          <a:xfrm>
            <a:off x="2003611" y="447677"/>
            <a:ext cx="5245976" cy="1015663"/>
          </a:xfrm>
          <a:prstGeom prst="rect">
            <a:avLst/>
          </a:prstGeom>
          <a:noFill/>
        </p:spPr>
        <p:txBody>
          <a:bodyPr wrap="square" rtlCol="0">
            <a:spAutoFit/>
          </a:bodyPr>
          <a:lstStyle/>
          <a:p>
            <a:pPr algn="ctr"/>
            <a:r>
              <a:rPr lang="ja-JP" altLang="en-US" sz="6000" b="1" dirty="0">
                <a:solidFill>
                  <a:prstClr val="black"/>
                </a:solidFill>
              </a:rPr>
              <a:t>まとめ</a:t>
            </a:r>
          </a:p>
        </p:txBody>
      </p:sp>
    </p:spTree>
    <p:extLst>
      <p:ext uri="{BB962C8B-B14F-4D97-AF65-F5344CB8AC3E}">
        <p14:creationId xmlns:p14="http://schemas.microsoft.com/office/powerpoint/2010/main" val="20708891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4240" y="419100"/>
            <a:ext cx="1219531" cy="1165099"/>
          </a:xfrm>
          <a:prstGeom prst="rect">
            <a:avLst/>
          </a:prstGeom>
        </p:spPr>
      </p:pic>
    </p:spTree>
    <p:extLst>
      <p:ext uri="{BB962C8B-B14F-4D97-AF65-F5344CB8AC3E}">
        <p14:creationId xmlns:p14="http://schemas.microsoft.com/office/powerpoint/2010/main" val="2369164694"/>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1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4240" y="419100"/>
            <a:ext cx="1219531" cy="1165099"/>
          </a:xfrm>
          <a:prstGeom prst="rect">
            <a:avLst/>
          </a:prstGeom>
        </p:spPr>
      </p:pic>
    </p:spTree>
    <p:extLst>
      <p:ext uri="{BB962C8B-B14F-4D97-AF65-F5344CB8AC3E}">
        <p14:creationId xmlns:p14="http://schemas.microsoft.com/office/powerpoint/2010/main" val="3367009781"/>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2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9467" y="434340"/>
            <a:ext cx="1168840" cy="1088899"/>
          </a:xfrm>
          <a:prstGeom prst="rect">
            <a:avLst/>
          </a:prstGeom>
        </p:spPr>
      </p:pic>
    </p:spTree>
    <p:extLst>
      <p:ext uri="{BB962C8B-B14F-4D97-AF65-F5344CB8AC3E}">
        <p14:creationId xmlns:p14="http://schemas.microsoft.com/office/powerpoint/2010/main" val="914547597"/>
      </p:ext>
    </p:extLst>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3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9467" y="434340"/>
            <a:ext cx="1168840" cy="1088899"/>
          </a:xfrm>
          <a:prstGeom prst="rect">
            <a:avLst/>
          </a:prstGeom>
        </p:spPr>
      </p:pic>
    </p:spTree>
    <p:extLst>
      <p:ext uri="{BB962C8B-B14F-4D97-AF65-F5344CB8AC3E}">
        <p14:creationId xmlns:p14="http://schemas.microsoft.com/office/powerpoint/2010/main" val="4212559235"/>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7_ユーザー設定レイアウト">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9467" y="434340"/>
            <a:ext cx="1168840" cy="1088899"/>
          </a:xfrm>
          <a:prstGeom prst="rect">
            <a:avLst/>
          </a:prstGeom>
        </p:spPr>
      </p:pic>
    </p:spTree>
    <p:extLst>
      <p:ext uri="{BB962C8B-B14F-4D97-AF65-F5344CB8AC3E}">
        <p14:creationId xmlns:p14="http://schemas.microsoft.com/office/powerpoint/2010/main" val="3972292076"/>
      </p:ext>
    </p:extLst>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8_ユーザー設定レイアウト">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9467" y="434340"/>
            <a:ext cx="1168840" cy="1088899"/>
          </a:xfrm>
          <a:prstGeom prst="rect">
            <a:avLst/>
          </a:prstGeom>
        </p:spPr>
      </p:pic>
    </p:spTree>
    <p:extLst>
      <p:ext uri="{BB962C8B-B14F-4D97-AF65-F5344CB8AC3E}">
        <p14:creationId xmlns:p14="http://schemas.microsoft.com/office/powerpoint/2010/main" val="240016699"/>
      </p:ext>
    </p:extLst>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4_ユーザー設定レイアウト">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8776" y="357313"/>
            <a:ext cx="1219531" cy="11650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p:nvPr>
        </p:nvSpPr>
        <p:spPr>
          <a:xfrm>
            <a:off x="161364" y="345516"/>
            <a:ext cx="7958418" cy="784598"/>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1868078209"/>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5_ユーザー設定レイアウト">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9467" y="434340"/>
            <a:ext cx="1168840" cy="1088899"/>
          </a:xfrm>
          <a:prstGeom prst="rect">
            <a:avLst/>
          </a:prstGeom>
        </p:spPr>
      </p:pic>
    </p:spTree>
    <p:extLst>
      <p:ext uri="{BB962C8B-B14F-4D97-AF65-F5344CB8AC3E}">
        <p14:creationId xmlns:p14="http://schemas.microsoft.com/office/powerpoint/2010/main" val="155035337"/>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8_ユーザー設定レイアウト">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88218" y="4895378"/>
            <a:ext cx="5670816" cy="18013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テキスト ボックス 6"/>
          <p:cNvSpPr txBox="1"/>
          <p:nvPr userDrawn="1"/>
        </p:nvSpPr>
        <p:spPr>
          <a:xfrm>
            <a:off x="2003611" y="447677"/>
            <a:ext cx="5245976" cy="1015663"/>
          </a:xfrm>
          <a:prstGeom prst="rect">
            <a:avLst/>
          </a:prstGeom>
          <a:noFill/>
        </p:spPr>
        <p:txBody>
          <a:bodyPr wrap="square" rtlCol="0">
            <a:spAutoFit/>
          </a:bodyPr>
          <a:lstStyle/>
          <a:p>
            <a:pPr algn="ctr"/>
            <a:r>
              <a:rPr lang="ja-JP" altLang="en-US" sz="6000" b="1" dirty="0">
                <a:solidFill>
                  <a:prstClr val="black"/>
                </a:solidFill>
              </a:rPr>
              <a:t>まとめ</a:t>
            </a:r>
          </a:p>
        </p:txBody>
      </p:sp>
    </p:spTree>
    <p:extLst>
      <p:ext uri="{BB962C8B-B14F-4D97-AF65-F5344CB8AC3E}">
        <p14:creationId xmlns:p14="http://schemas.microsoft.com/office/powerpoint/2010/main" val="611183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marL="0" indent="0">
              <a:buNone/>
              <a:defRPr sz="3600"/>
            </a:lvl1pPr>
            <a:lvl2pPr marL="457200" indent="0">
              <a:buNone/>
              <a:defRPr/>
            </a:lvl2pPr>
            <a:lvl3pPr marL="914400" indent="0">
              <a:buNone/>
              <a:defRPr/>
            </a:lvl3pPr>
            <a:lvl4pPr marL="1371600" indent="0">
              <a:buNone/>
              <a:defRPr/>
            </a:lvl4pPr>
            <a:lvl5pPr marL="1828800" indent="0">
              <a:buNone/>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タイトル 1"/>
          <p:cNvSpPr>
            <a:spLocks noGrp="1"/>
          </p:cNvSpPr>
          <p:nvPr>
            <p:ph type="title"/>
          </p:nvPr>
        </p:nvSpPr>
        <p:spPr>
          <a:xfrm>
            <a:off x="1109382" y="450475"/>
            <a:ext cx="7958418" cy="703823"/>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3699599874"/>
      </p:ext>
    </p:extLst>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9_ユーザー設定レイアウト">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88218" y="4895378"/>
            <a:ext cx="5670816" cy="18013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テキスト ボックス 6"/>
          <p:cNvSpPr txBox="1"/>
          <p:nvPr userDrawn="1"/>
        </p:nvSpPr>
        <p:spPr>
          <a:xfrm>
            <a:off x="2003611" y="447677"/>
            <a:ext cx="5245976" cy="1015663"/>
          </a:xfrm>
          <a:prstGeom prst="rect">
            <a:avLst/>
          </a:prstGeom>
          <a:noFill/>
        </p:spPr>
        <p:txBody>
          <a:bodyPr wrap="square" rtlCol="0">
            <a:spAutoFit/>
          </a:bodyPr>
          <a:lstStyle/>
          <a:p>
            <a:pPr algn="ctr"/>
            <a:r>
              <a:rPr lang="ja-JP" altLang="en-US" sz="6000" b="1" dirty="0">
                <a:solidFill>
                  <a:prstClr val="black"/>
                </a:solidFill>
              </a:rPr>
              <a:t>まとめ</a:t>
            </a:r>
          </a:p>
        </p:txBody>
      </p:sp>
    </p:spTree>
    <p:extLst>
      <p:ext uri="{BB962C8B-B14F-4D97-AF65-F5344CB8AC3E}">
        <p14:creationId xmlns:p14="http://schemas.microsoft.com/office/powerpoint/2010/main" val="1682783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9467" y="434340"/>
            <a:ext cx="1168840" cy="10888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marL="0" indent="0">
              <a:buNone/>
              <a:defRPr sz="3600"/>
            </a:lvl1pPr>
            <a:lvl2pPr marL="457200" indent="0">
              <a:buNone/>
              <a:defRPr/>
            </a:lvl2pPr>
            <a:lvl3pPr marL="914400" indent="0">
              <a:buNone/>
              <a:defRPr/>
            </a:lvl3pPr>
            <a:lvl4pPr marL="1371600" indent="0">
              <a:buNone/>
              <a:defRPr/>
            </a:lvl4pPr>
            <a:lvl5pPr marL="1828800" indent="0">
              <a:buNone/>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タイトル 1"/>
          <p:cNvSpPr>
            <a:spLocks noGrp="1"/>
          </p:cNvSpPr>
          <p:nvPr>
            <p:ph type="title"/>
          </p:nvPr>
        </p:nvSpPr>
        <p:spPr>
          <a:xfrm>
            <a:off x="215152" y="402240"/>
            <a:ext cx="7958418" cy="784598"/>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2828027216"/>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4240" y="419100"/>
            <a:ext cx="1219531" cy="1165099"/>
          </a:xfrm>
          <a:prstGeom prst="rect">
            <a:avLst/>
          </a:prstGeom>
        </p:spPr>
      </p:pic>
    </p:spTree>
    <p:extLst>
      <p:ext uri="{BB962C8B-B14F-4D97-AF65-F5344CB8AC3E}">
        <p14:creationId xmlns:p14="http://schemas.microsoft.com/office/powerpoint/2010/main" val="350383249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9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8776" y="357313"/>
            <a:ext cx="1219531" cy="11650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marL="0" indent="0">
              <a:buNone/>
              <a:defRPr sz="3600"/>
            </a:lvl1pPr>
            <a:lvl2pPr marL="457200" indent="0">
              <a:buNone/>
              <a:defRPr/>
            </a:lvl2pPr>
            <a:lvl3pPr marL="914400" indent="0">
              <a:buNone/>
              <a:defRPr/>
            </a:lvl3pPr>
            <a:lvl4pPr marL="1371600" indent="0">
              <a:buNone/>
              <a:defRPr/>
            </a:lvl4pPr>
            <a:lvl5pPr marL="1828800" indent="0">
              <a:buNone/>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8" name="テキスト ボックス 7"/>
          <p:cNvSpPr txBox="1"/>
          <p:nvPr userDrawn="1"/>
        </p:nvSpPr>
        <p:spPr>
          <a:xfrm>
            <a:off x="265464" y="416011"/>
            <a:ext cx="5245976" cy="769441"/>
          </a:xfrm>
          <a:prstGeom prst="rect">
            <a:avLst/>
          </a:prstGeom>
          <a:noFill/>
        </p:spPr>
        <p:txBody>
          <a:bodyPr wrap="square" rtlCol="0">
            <a:spAutoFit/>
          </a:bodyPr>
          <a:lstStyle/>
          <a:p>
            <a:r>
              <a:rPr kumimoji="1" lang="ja-JP" altLang="en-US" sz="4400" b="1" dirty="0"/>
              <a:t>ポイント</a:t>
            </a:r>
          </a:p>
        </p:txBody>
      </p:sp>
    </p:spTree>
    <p:extLst>
      <p:ext uri="{BB962C8B-B14F-4D97-AF65-F5344CB8AC3E}">
        <p14:creationId xmlns:p14="http://schemas.microsoft.com/office/powerpoint/2010/main" val="2495049296"/>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6973105" y="6420745"/>
            <a:ext cx="2057400" cy="365125"/>
          </a:xfrm>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1727141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6_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8" name="スライド番号プレースホルダー 7"/>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8419850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6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hasCustomPrompt="1"/>
          </p:nvPr>
        </p:nvSpPr>
        <p:spPr>
          <a:xfrm>
            <a:off x="1109382" y="457199"/>
            <a:ext cx="7958418" cy="697099"/>
          </a:xfrm>
        </p:spPr>
        <p:txBody>
          <a:bodyPr>
            <a:noAutofit/>
          </a:bodyPr>
          <a:lstStyle>
            <a:lvl1pPr>
              <a:defRPr sz="4400" b="1">
                <a:latin typeface="+mj-ea"/>
                <a:ea typeface="+mj-ea"/>
              </a:defRPr>
            </a:lvl1pPr>
          </a:lstStyle>
          <a:p>
            <a:r>
              <a:rPr kumimoji="1" lang="ja-JP" altLang="en-US" dirty="0"/>
              <a:t>考えてみよう</a:t>
            </a:r>
          </a:p>
        </p:txBody>
      </p:sp>
    </p:spTree>
    <p:extLst>
      <p:ext uri="{BB962C8B-B14F-4D97-AF65-F5344CB8AC3E}">
        <p14:creationId xmlns:p14="http://schemas.microsoft.com/office/powerpoint/2010/main" val="1302131356"/>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18" Type="http://schemas.openxmlformats.org/officeDocument/2006/relationships/slideLayout" Target="../slideLayouts/slideLayout28.xml"/><Relationship Id="rId3" Type="http://schemas.openxmlformats.org/officeDocument/2006/relationships/slideLayout" Target="../slideLayouts/slideLayout13.xml"/><Relationship Id="rId21" Type="http://schemas.openxmlformats.org/officeDocument/2006/relationships/theme" Target="../theme/theme2.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20" Type="http://schemas.openxmlformats.org/officeDocument/2006/relationships/slideLayout" Target="../slideLayouts/slideLayout30.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10" Type="http://schemas.openxmlformats.org/officeDocument/2006/relationships/slideLayout" Target="../slideLayouts/slideLayout20.xml"/><Relationship Id="rId19" Type="http://schemas.openxmlformats.org/officeDocument/2006/relationships/slideLayout" Target="../slideLayouts/slideLayout29.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6" name="Slide Number Placeholder 5"/>
          <p:cNvSpPr>
            <a:spLocks noGrp="1"/>
          </p:cNvSpPr>
          <p:nvPr>
            <p:ph type="sldNum" sz="quarter" idx="4"/>
          </p:nvPr>
        </p:nvSpPr>
        <p:spPr>
          <a:xfrm>
            <a:off x="6940907" y="6378407"/>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7" name="正方形/長方形 6"/>
          <p:cNvSpPr/>
          <p:nvPr/>
        </p:nvSpPr>
        <p:spPr>
          <a:xfrm>
            <a:off x="0" y="0"/>
            <a:ext cx="9144000" cy="6858000"/>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pic>
        <p:nvPicPr>
          <p:cNvPr id="8" name="図 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sp>
        <p:nvSpPr>
          <p:cNvPr id="9" name="テキスト ボックス 8"/>
          <p:cNvSpPr txBox="1"/>
          <p:nvPr userDrawn="1"/>
        </p:nvSpPr>
        <p:spPr>
          <a:xfrm>
            <a:off x="1036501" y="6233476"/>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ver.2.3_20230428</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　</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©2023 IPA</a:t>
            </a:r>
          </a:p>
        </p:txBody>
      </p:sp>
    </p:spTree>
    <p:extLst>
      <p:ext uri="{BB962C8B-B14F-4D97-AF65-F5344CB8AC3E}">
        <p14:creationId xmlns:p14="http://schemas.microsoft.com/office/powerpoint/2010/main" val="359711035"/>
      </p:ext>
    </p:extLst>
  </p:cSld>
  <p:clrMap bg1="lt1" tx1="dk1" bg2="lt2" tx2="dk2" accent1="accent1" accent2="accent2" accent3="accent3" accent4="accent4" accent5="accent5" accent6="accent6" hlink="hlink" folHlink="folHlink"/>
  <p:sldLayoutIdLst>
    <p:sldLayoutId id="2147483988" r:id="rId1"/>
    <p:sldLayoutId id="2147483887" r:id="rId2"/>
    <p:sldLayoutId id="2147483889" r:id="rId3"/>
    <p:sldLayoutId id="2147483890" r:id="rId4"/>
    <p:sldLayoutId id="2147483989" r:id="rId5"/>
    <p:sldLayoutId id="2147483894" r:id="rId6"/>
    <p:sldLayoutId id="2147483902" r:id="rId7"/>
    <p:sldLayoutId id="2147483971" r:id="rId8"/>
    <p:sldLayoutId id="2147483972" r:id="rId9"/>
    <p:sldLayoutId id="2147483987" r:id="rId10"/>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kumimoji="1"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kumimoji="1"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6" name="Slide Number Placeholder 5"/>
          <p:cNvSpPr>
            <a:spLocks noGrp="1"/>
          </p:cNvSpPr>
          <p:nvPr>
            <p:ph type="sldNum" sz="quarter" idx="4"/>
          </p:nvPr>
        </p:nvSpPr>
        <p:spPr>
          <a:xfrm>
            <a:off x="6028430" y="6453667"/>
            <a:ext cx="307196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7" name="正方形/長方形 6"/>
          <p:cNvSpPr/>
          <p:nvPr/>
        </p:nvSpPr>
        <p:spPr>
          <a:xfrm>
            <a:off x="0" y="0"/>
            <a:ext cx="9144000" cy="6858000"/>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pic>
        <p:nvPicPr>
          <p:cNvPr id="8" name="図 7"/>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sp>
        <p:nvSpPr>
          <p:cNvPr id="4" name="フッター プレースホルダー 3"/>
          <p:cNvSpPr>
            <a:spLocks noGrp="1"/>
          </p:cNvSpPr>
          <p:nvPr>
            <p:ph type="ftr" sz="quarter" idx="3"/>
          </p:nvPr>
        </p:nvSpPr>
        <p:spPr>
          <a:xfrm>
            <a:off x="6372225" y="115096"/>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ja-JP" dirty="0">
                <a:solidFill>
                  <a:prstClr val="black">
                    <a:tint val="75000"/>
                  </a:prstClr>
                </a:solidFill>
              </a:rPr>
              <a:t>【1】</a:t>
            </a:r>
            <a:r>
              <a:rPr lang="ja-JP" altLang="en-US" dirty="0">
                <a:solidFill>
                  <a:prstClr val="black">
                    <a:tint val="75000"/>
                  </a:prstClr>
                </a:solidFill>
              </a:rPr>
              <a:t>インターネットの基礎知識</a:t>
            </a:r>
          </a:p>
          <a:p>
            <a:endParaRPr lang="ja-JP" altLang="en-US" dirty="0">
              <a:solidFill>
                <a:prstClr val="black">
                  <a:tint val="75000"/>
                </a:prstClr>
              </a:solidFill>
            </a:endParaRPr>
          </a:p>
        </p:txBody>
      </p:sp>
      <p:sp>
        <p:nvSpPr>
          <p:cNvPr id="10" name="テキスト ボックス 9">
            <a:extLst>
              <a:ext uri="{FF2B5EF4-FFF2-40B4-BE49-F238E27FC236}">
                <a16:creationId xmlns:a16="http://schemas.microsoft.com/office/drawing/2014/main" id="{19757AD5-8800-4AB4-8B05-ABFC8DD1CE05}"/>
              </a:ext>
            </a:extLst>
          </p:cNvPr>
          <p:cNvSpPr txBox="1"/>
          <p:nvPr userDrawn="1"/>
        </p:nvSpPr>
        <p:spPr>
          <a:xfrm>
            <a:off x="1036501" y="6233476"/>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ver.2.3_20230428</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　</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©2023 IPA</a:t>
            </a:r>
          </a:p>
        </p:txBody>
      </p:sp>
    </p:spTree>
    <p:extLst>
      <p:ext uri="{BB962C8B-B14F-4D97-AF65-F5344CB8AC3E}">
        <p14:creationId xmlns:p14="http://schemas.microsoft.com/office/powerpoint/2010/main" val="1423551494"/>
      </p:ext>
    </p:extLst>
  </p:cSld>
  <p:clrMap bg1="lt1" tx1="dk1" bg2="lt2" tx2="dk2" accent1="accent1" accent2="accent2" accent3="accent3" accent4="accent4" accent5="accent5" accent6="accent6" hlink="hlink" folHlink="folHlink"/>
  <p:sldLayoutIdLst>
    <p:sldLayoutId id="2147483991" r:id="rId1"/>
    <p:sldLayoutId id="2147483992" r:id="rId2"/>
    <p:sldLayoutId id="2147483993" r:id="rId3"/>
    <p:sldLayoutId id="2147483994" r:id="rId4"/>
    <p:sldLayoutId id="2147483995" r:id="rId5"/>
    <p:sldLayoutId id="2147483996" r:id="rId6"/>
    <p:sldLayoutId id="2147483997" r:id="rId7"/>
    <p:sldLayoutId id="2147483998" r:id="rId8"/>
    <p:sldLayoutId id="2147483999" r:id="rId9"/>
    <p:sldLayoutId id="2147484000" r:id="rId10"/>
    <p:sldLayoutId id="2147484001" r:id="rId11"/>
    <p:sldLayoutId id="2147484002" r:id="rId12"/>
    <p:sldLayoutId id="2147484003" r:id="rId13"/>
    <p:sldLayoutId id="2147484004" r:id="rId14"/>
    <p:sldLayoutId id="2147484005" r:id="rId15"/>
    <p:sldLayoutId id="2147484006" r:id="rId16"/>
    <p:sldLayoutId id="2147484007" r:id="rId17"/>
    <p:sldLayoutId id="2147484008" r:id="rId18"/>
    <p:sldLayoutId id="2147484009" r:id="rId19"/>
    <p:sldLayoutId id="2147484010" r:id="rId20"/>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chart" Target="../charts/chart3.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745654" y="145587"/>
            <a:ext cx="5511436" cy="369332"/>
          </a:xfrm>
          <a:prstGeom prst="rect">
            <a:avLst/>
          </a:prstGeom>
          <a:noFill/>
        </p:spPr>
        <p:txBody>
          <a:bodyPr wrap="square" rtlCol="0">
            <a:spAutoFit/>
          </a:bodyPr>
          <a:lstStyle/>
          <a:p>
            <a:r>
              <a:rPr lang="en-US" altLang="ja-JP" dirty="0">
                <a:solidFill>
                  <a:prstClr val="black"/>
                </a:solidFill>
              </a:rPr>
              <a:t>【7】</a:t>
            </a:r>
            <a:r>
              <a:rPr lang="ja-JP" altLang="en-US" dirty="0">
                <a:solidFill>
                  <a:prstClr val="black"/>
                </a:solidFill>
              </a:rPr>
              <a:t>フィルタリング　ペアレンタルコントロール</a:t>
            </a:r>
          </a:p>
        </p:txBody>
      </p:sp>
    </p:spTree>
    <p:extLst>
      <p:ext uri="{BB962C8B-B14F-4D97-AF65-F5344CB8AC3E}">
        <p14:creationId xmlns:p14="http://schemas.microsoft.com/office/powerpoint/2010/main" val="11198677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コンテンツ プレースホルダー 3"/>
          <p:cNvPicPr>
            <a:picLocks noGrp="1" noChangeAspect="1"/>
          </p:cNvPicPr>
          <p:nvPr>
            <p:ph sz="half" idx="1"/>
          </p:nvPr>
        </p:nvPicPr>
        <p:blipFill>
          <a:blip r:embed="rId3" cstate="print"/>
          <a:stretch>
            <a:fillRect/>
          </a:stretch>
        </p:blipFill>
        <p:spPr>
          <a:xfrm>
            <a:off x="2093344" y="1344024"/>
            <a:ext cx="6796656" cy="4788552"/>
          </a:xfrm>
          <a:prstGeom prst="rect">
            <a:avLst/>
          </a:prstGeom>
        </p:spPr>
      </p:pic>
      <p:sp>
        <p:nvSpPr>
          <p:cNvPr id="5" name="タイトル 4"/>
          <p:cNvSpPr>
            <a:spLocks noGrp="1"/>
          </p:cNvSpPr>
          <p:nvPr>
            <p:ph type="title"/>
          </p:nvPr>
        </p:nvSpPr>
        <p:spPr/>
        <p:txBody>
          <a:bodyPr/>
          <a:lstStyle/>
          <a:p>
            <a:r>
              <a:rPr lang="ja-JP" altLang="en-US" dirty="0"/>
              <a:t>君ならどうする？</a:t>
            </a:r>
            <a:endParaRPr kumimoji="1" lang="ja-JP" altLang="en-US" dirty="0"/>
          </a:p>
        </p:txBody>
      </p:sp>
      <p:sp>
        <p:nvSpPr>
          <p:cNvPr id="8" name="テキスト ボックス 7"/>
          <p:cNvSpPr txBox="1"/>
          <p:nvPr/>
        </p:nvSpPr>
        <p:spPr>
          <a:xfrm>
            <a:off x="370728" y="1984121"/>
            <a:ext cx="1477328" cy="4148455"/>
          </a:xfrm>
          <a:prstGeom prst="rect">
            <a:avLst/>
          </a:prstGeom>
          <a:noFill/>
        </p:spPr>
        <p:txBody>
          <a:bodyPr vert="eaVert" wrap="square" rtlCol="0">
            <a:spAutoFit/>
          </a:bodyPr>
          <a:lstStyle/>
          <a:p>
            <a:r>
              <a:rPr kumimoji="1" lang="ja-JP" altLang="en-US" sz="2800" dirty="0">
                <a:latin typeface="+mj-ea"/>
                <a:ea typeface="+mj-ea"/>
              </a:rPr>
              <a:t>朝</a:t>
            </a:r>
            <a:endParaRPr kumimoji="1" lang="en-US" altLang="ja-JP" sz="2800" dirty="0">
              <a:latin typeface="+mj-ea"/>
              <a:ea typeface="+mj-ea"/>
            </a:endParaRPr>
          </a:p>
          <a:p>
            <a:r>
              <a:rPr lang="ja-JP" altLang="en-US" sz="2800" dirty="0">
                <a:latin typeface="+mj-ea"/>
                <a:ea typeface="+mj-ea"/>
              </a:rPr>
              <a:t>ねむい</a:t>
            </a:r>
            <a:endParaRPr lang="en-US" altLang="ja-JP" sz="2800" dirty="0">
              <a:latin typeface="+mj-ea"/>
              <a:ea typeface="+mj-ea"/>
            </a:endParaRPr>
          </a:p>
          <a:p>
            <a:r>
              <a:rPr lang="ja-JP" altLang="en-US" sz="2800" dirty="0">
                <a:latin typeface="+mj-ea"/>
                <a:ea typeface="+mj-ea"/>
              </a:rPr>
              <a:t>頭痛い</a:t>
            </a:r>
            <a:endParaRPr kumimoji="1" lang="ja-JP" altLang="en-US" sz="2800" dirty="0">
              <a:latin typeface="+mj-ea"/>
              <a:ea typeface="+mj-ea"/>
            </a:endParaRPr>
          </a:p>
        </p:txBody>
      </p:sp>
      <p:sp>
        <p:nvSpPr>
          <p:cNvPr id="7" name="正方形/長方形 6">
            <a:extLst>
              <a:ext uri="{FF2B5EF4-FFF2-40B4-BE49-F238E27FC236}">
                <a16:creationId xmlns:a16="http://schemas.microsoft.com/office/drawing/2014/main" id="{04783323-19BA-49E1-B00A-1EE01C86BAC3}"/>
              </a:ext>
            </a:extLst>
          </p:cNvPr>
          <p:cNvSpPr/>
          <p:nvPr/>
        </p:nvSpPr>
        <p:spPr>
          <a:xfrm>
            <a:off x="4889218" y="6354079"/>
            <a:ext cx="4572000" cy="430887"/>
          </a:xfrm>
          <a:prstGeom prst="rect">
            <a:avLst/>
          </a:prstGeom>
        </p:spPr>
        <p:txBody>
          <a:bodyPr>
            <a:spAutoFit/>
          </a:bodyPr>
          <a:lstStyle/>
          <a:p>
            <a:pPr lvl="0">
              <a:defRPr/>
            </a:pPr>
            <a:r>
              <a:rPr lang="en-US" altLang="ja-JP" sz="1100" dirty="0">
                <a:solidFill>
                  <a:prstClr val="black"/>
                </a:solidFill>
                <a:latin typeface="+mn-ea"/>
              </a:rPr>
              <a:t>(</a:t>
            </a:r>
            <a:r>
              <a:rPr lang="ja-JP" altLang="en-US" sz="1100" dirty="0">
                <a:solidFill>
                  <a:prstClr val="black"/>
                </a:solidFill>
                <a:latin typeface="+mn-ea"/>
              </a:rPr>
              <a:t>参考</a:t>
            </a:r>
            <a:r>
              <a:rPr lang="en-US" altLang="ja-JP" sz="1100" dirty="0">
                <a:solidFill>
                  <a:prstClr val="black"/>
                </a:solidFill>
                <a:latin typeface="+mn-ea"/>
              </a:rPr>
              <a:t>)</a:t>
            </a:r>
            <a:r>
              <a:rPr lang="ja-JP" altLang="en-US" sz="1100" dirty="0">
                <a:solidFill>
                  <a:prstClr val="black"/>
                </a:solidFill>
                <a:latin typeface="+mn-ea"/>
              </a:rPr>
              <a:t> </a:t>
            </a:r>
            <a:r>
              <a:rPr lang="en-US" altLang="ja-JP" sz="1100" dirty="0">
                <a:solidFill>
                  <a:prstClr val="black"/>
                </a:solidFill>
                <a:latin typeface="+mn-ea"/>
              </a:rPr>
              <a:t>IPA</a:t>
            </a:r>
            <a:r>
              <a:rPr lang="ja-JP" altLang="en-US" sz="1100" dirty="0">
                <a:solidFill>
                  <a:prstClr val="black"/>
                </a:solidFill>
                <a:latin typeface="+mn-ea"/>
              </a:rPr>
              <a:t>「ひろげよう情報モラル・セキュリティコンクール」</a:t>
            </a:r>
            <a:endParaRPr lang="en-US" altLang="ja-JP" sz="1100" dirty="0">
              <a:solidFill>
                <a:prstClr val="black"/>
              </a:solidFill>
              <a:latin typeface="+mn-ea"/>
            </a:endParaRPr>
          </a:p>
          <a:p>
            <a:pPr lvl="0">
              <a:defRPr/>
            </a:pPr>
            <a:r>
              <a:rPr lang="ja-JP" altLang="en-US" sz="1100" dirty="0">
                <a:solidFill>
                  <a:prstClr val="black"/>
                </a:solidFill>
              </a:rPr>
              <a:t>　 　　</a:t>
            </a:r>
            <a:r>
              <a:rPr lang="en-US" altLang="ja-JP" sz="1100" dirty="0">
                <a:solidFill>
                  <a:prstClr val="black"/>
                </a:solidFill>
              </a:rPr>
              <a:t>https://www.ipa.go.jp/security/hyogo/index.html</a:t>
            </a:r>
          </a:p>
        </p:txBody>
      </p:sp>
    </p:spTree>
    <p:extLst>
      <p:ext uri="{BB962C8B-B14F-4D97-AF65-F5344CB8AC3E}">
        <p14:creationId xmlns:p14="http://schemas.microsoft.com/office/powerpoint/2010/main" val="21954177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コンテンツ プレースホルダー 6"/>
          <p:cNvPicPr>
            <a:picLocks noGrp="1" noChangeAspect="1"/>
          </p:cNvPicPr>
          <p:nvPr>
            <p:ph sz="half" idx="1"/>
          </p:nvPr>
        </p:nvPicPr>
        <p:blipFill>
          <a:blip r:embed="rId3" cstate="print"/>
          <a:stretch>
            <a:fillRect/>
          </a:stretch>
        </p:blipFill>
        <p:spPr>
          <a:xfrm>
            <a:off x="2067562" y="1495960"/>
            <a:ext cx="6759446" cy="4724644"/>
          </a:xfrm>
          <a:prstGeom prst="rect">
            <a:avLst/>
          </a:prstGeom>
        </p:spPr>
      </p:pic>
      <p:sp>
        <p:nvSpPr>
          <p:cNvPr id="5" name="タイトル 4"/>
          <p:cNvSpPr>
            <a:spLocks noGrp="1"/>
          </p:cNvSpPr>
          <p:nvPr>
            <p:ph type="title"/>
          </p:nvPr>
        </p:nvSpPr>
        <p:spPr/>
        <p:txBody>
          <a:bodyPr/>
          <a:lstStyle/>
          <a:p>
            <a:r>
              <a:rPr lang="ja-JP" altLang="en-US" dirty="0"/>
              <a:t>君ならどうする？</a:t>
            </a:r>
            <a:endParaRPr kumimoji="1" lang="ja-JP" altLang="en-US" dirty="0"/>
          </a:p>
        </p:txBody>
      </p:sp>
      <p:sp>
        <p:nvSpPr>
          <p:cNvPr id="9" name="テキスト ボックス 8"/>
          <p:cNvSpPr txBox="1"/>
          <p:nvPr/>
        </p:nvSpPr>
        <p:spPr>
          <a:xfrm>
            <a:off x="-271540" y="1886585"/>
            <a:ext cx="2339102" cy="4770247"/>
          </a:xfrm>
          <a:prstGeom prst="rect">
            <a:avLst/>
          </a:prstGeom>
          <a:noFill/>
        </p:spPr>
        <p:txBody>
          <a:bodyPr vert="eaVert" wrap="square" rtlCol="0">
            <a:spAutoFit/>
          </a:bodyPr>
          <a:lstStyle/>
          <a:p>
            <a:r>
              <a:rPr kumimoji="1" lang="ja-JP" altLang="en-US" sz="2800" dirty="0">
                <a:latin typeface="+mj-ea"/>
                <a:ea typeface="+mj-ea"/>
              </a:rPr>
              <a:t>授業中</a:t>
            </a:r>
            <a:endParaRPr kumimoji="1" lang="en-US" altLang="ja-JP" sz="2800" dirty="0">
              <a:latin typeface="+mj-ea"/>
              <a:ea typeface="+mj-ea"/>
            </a:endParaRPr>
          </a:p>
          <a:p>
            <a:r>
              <a:rPr lang="ja-JP" altLang="en-US" sz="2800" dirty="0">
                <a:latin typeface="+mj-ea"/>
                <a:ea typeface="+mj-ea"/>
              </a:rPr>
              <a:t>授業に集中できない・・・</a:t>
            </a:r>
            <a:endParaRPr lang="en-US" altLang="ja-JP" sz="2800" dirty="0">
              <a:latin typeface="+mj-ea"/>
              <a:ea typeface="+mj-ea"/>
            </a:endParaRPr>
          </a:p>
          <a:p>
            <a:r>
              <a:rPr lang="ja-JP" altLang="en-US" sz="2800" dirty="0">
                <a:latin typeface="+mj-ea"/>
                <a:ea typeface="+mj-ea"/>
              </a:rPr>
              <a:t>体がだるい・・・</a:t>
            </a:r>
            <a:endParaRPr lang="en-US" altLang="ja-JP" sz="2800" dirty="0">
              <a:latin typeface="+mj-ea"/>
              <a:ea typeface="+mj-ea"/>
            </a:endParaRPr>
          </a:p>
          <a:p>
            <a:r>
              <a:rPr lang="ja-JP" altLang="en-US" sz="2800" dirty="0">
                <a:latin typeface="+mj-ea"/>
                <a:ea typeface="+mj-ea"/>
              </a:rPr>
              <a:t>ねむい</a:t>
            </a:r>
            <a:endParaRPr lang="en-US" altLang="ja-JP" sz="2800" dirty="0">
              <a:latin typeface="+mj-ea"/>
              <a:ea typeface="+mj-ea"/>
            </a:endParaRPr>
          </a:p>
          <a:p>
            <a:endParaRPr kumimoji="1" lang="ja-JP" altLang="en-US" sz="2800" dirty="0">
              <a:latin typeface="+mj-ea"/>
              <a:ea typeface="+mj-ea"/>
            </a:endParaRPr>
          </a:p>
        </p:txBody>
      </p:sp>
      <p:sp>
        <p:nvSpPr>
          <p:cNvPr id="8" name="正方形/長方形 7">
            <a:extLst>
              <a:ext uri="{FF2B5EF4-FFF2-40B4-BE49-F238E27FC236}">
                <a16:creationId xmlns:a16="http://schemas.microsoft.com/office/drawing/2014/main" id="{072F39C1-0DD4-465C-8E81-15BF65193BC0}"/>
              </a:ext>
            </a:extLst>
          </p:cNvPr>
          <p:cNvSpPr/>
          <p:nvPr/>
        </p:nvSpPr>
        <p:spPr>
          <a:xfrm>
            <a:off x="4876693" y="6346822"/>
            <a:ext cx="4572000" cy="430887"/>
          </a:xfrm>
          <a:prstGeom prst="rect">
            <a:avLst/>
          </a:prstGeom>
        </p:spPr>
        <p:txBody>
          <a:bodyPr>
            <a:spAutoFit/>
          </a:bodyPr>
          <a:lstStyle/>
          <a:p>
            <a:pPr lvl="0">
              <a:defRPr/>
            </a:pPr>
            <a:r>
              <a:rPr lang="en-US" altLang="ja-JP" sz="1100" dirty="0">
                <a:solidFill>
                  <a:prstClr val="black"/>
                </a:solidFill>
                <a:latin typeface="+mn-ea"/>
              </a:rPr>
              <a:t>(</a:t>
            </a:r>
            <a:r>
              <a:rPr lang="ja-JP" altLang="en-US" sz="1100" dirty="0">
                <a:solidFill>
                  <a:prstClr val="black"/>
                </a:solidFill>
                <a:latin typeface="+mn-ea"/>
              </a:rPr>
              <a:t>参考</a:t>
            </a:r>
            <a:r>
              <a:rPr lang="en-US" altLang="ja-JP" sz="1100" dirty="0">
                <a:solidFill>
                  <a:prstClr val="black"/>
                </a:solidFill>
                <a:latin typeface="+mn-ea"/>
              </a:rPr>
              <a:t>)</a:t>
            </a:r>
            <a:r>
              <a:rPr lang="ja-JP" altLang="en-US" sz="1100" dirty="0">
                <a:solidFill>
                  <a:prstClr val="black"/>
                </a:solidFill>
                <a:latin typeface="+mn-ea"/>
              </a:rPr>
              <a:t> </a:t>
            </a:r>
            <a:r>
              <a:rPr lang="en-US" altLang="ja-JP" sz="1100" dirty="0">
                <a:solidFill>
                  <a:prstClr val="black"/>
                </a:solidFill>
                <a:latin typeface="+mn-ea"/>
              </a:rPr>
              <a:t>IPA</a:t>
            </a:r>
            <a:r>
              <a:rPr lang="ja-JP" altLang="en-US" sz="1100" dirty="0">
                <a:solidFill>
                  <a:prstClr val="black"/>
                </a:solidFill>
                <a:latin typeface="+mn-ea"/>
              </a:rPr>
              <a:t>「ひろげよう情報モラル・セキュリティコンクール」</a:t>
            </a:r>
            <a:endParaRPr lang="en-US" altLang="ja-JP" sz="1100" dirty="0">
              <a:solidFill>
                <a:prstClr val="black"/>
              </a:solidFill>
              <a:latin typeface="+mn-ea"/>
            </a:endParaRPr>
          </a:p>
          <a:p>
            <a:pPr lvl="0">
              <a:defRPr/>
            </a:pPr>
            <a:r>
              <a:rPr lang="ja-JP" altLang="en-US" sz="1100" dirty="0">
                <a:solidFill>
                  <a:prstClr val="black"/>
                </a:solidFill>
              </a:rPr>
              <a:t>　　　 </a:t>
            </a:r>
            <a:r>
              <a:rPr lang="en-US" altLang="ja-JP" sz="1100" dirty="0">
                <a:solidFill>
                  <a:prstClr val="black"/>
                </a:solidFill>
              </a:rPr>
              <a:t>https://www.ipa.go.jp/security/hyogo/index.html</a:t>
            </a:r>
          </a:p>
        </p:txBody>
      </p:sp>
    </p:spTree>
    <p:extLst>
      <p:ext uri="{BB962C8B-B14F-4D97-AF65-F5344CB8AC3E}">
        <p14:creationId xmlns:p14="http://schemas.microsoft.com/office/powerpoint/2010/main" val="30737609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コンテンツ プレースホルダー 1"/>
          <p:cNvPicPr>
            <a:picLocks noGrp="1" noChangeAspect="1"/>
          </p:cNvPicPr>
          <p:nvPr>
            <p:ph sz="half" idx="1"/>
          </p:nvPr>
        </p:nvPicPr>
        <p:blipFill>
          <a:blip r:embed="rId3" cstate="print"/>
          <a:stretch>
            <a:fillRect/>
          </a:stretch>
        </p:blipFill>
        <p:spPr>
          <a:xfrm>
            <a:off x="2377440" y="1521653"/>
            <a:ext cx="6396794" cy="4506831"/>
          </a:xfrm>
          <a:prstGeom prst="rect">
            <a:avLst/>
          </a:prstGeom>
        </p:spPr>
      </p:pic>
      <p:sp>
        <p:nvSpPr>
          <p:cNvPr id="5" name="タイトル 4"/>
          <p:cNvSpPr>
            <a:spLocks noGrp="1"/>
          </p:cNvSpPr>
          <p:nvPr>
            <p:ph type="title"/>
          </p:nvPr>
        </p:nvSpPr>
        <p:spPr/>
        <p:txBody>
          <a:bodyPr/>
          <a:lstStyle/>
          <a:p>
            <a:r>
              <a:rPr lang="ja-JP" altLang="en-US" dirty="0"/>
              <a:t>君ならどうする？</a:t>
            </a:r>
            <a:endParaRPr kumimoji="1" lang="ja-JP" altLang="en-US" dirty="0"/>
          </a:p>
        </p:txBody>
      </p:sp>
      <p:sp>
        <p:nvSpPr>
          <p:cNvPr id="6" name="テキスト ボックス 5"/>
          <p:cNvSpPr txBox="1"/>
          <p:nvPr/>
        </p:nvSpPr>
        <p:spPr>
          <a:xfrm>
            <a:off x="11208" y="1617237"/>
            <a:ext cx="2031325" cy="4770247"/>
          </a:xfrm>
          <a:prstGeom prst="rect">
            <a:avLst/>
          </a:prstGeom>
          <a:noFill/>
        </p:spPr>
        <p:txBody>
          <a:bodyPr vert="eaVert" wrap="square" rtlCol="0">
            <a:spAutoFit/>
          </a:bodyPr>
          <a:lstStyle/>
          <a:p>
            <a:r>
              <a:rPr kumimoji="1" lang="ja-JP" altLang="en-US" sz="2400" dirty="0">
                <a:latin typeface="+mj-ea"/>
                <a:ea typeface="+mj-ea"/>
              </a:rPr>
              <a:t>このように生活や勉学に</a:t>
            </a:r>
            <a:endParaRPr kumimoji="1" lang="en-US" altLang="ja-JP" sz="2400" dirty="0">
              <a:latin typeface="+mj-ea"/>
              <a:ea typeface="+mj-ea"/>
            </a:endParaRPr>
          </a:p>
          <a:p>
            <a:r>
              <a:rPr lang="ja-JP" altLang="en-US" sz="2400" dirty="0">
                <a:latin typeface="+mj-ea"/>
                <a:ea typeface="+mj-ea"/>
              </a:rPr>
              <a:t>支障をきたしてしまいます。</a:t>
            </a:r>
            <a:endParaRPr lang="en-US" altLang="ja-JP" sz="2400" dirty="0">
              <a:latin typeface="+mj-ea"/>
              <a:ea typeface="+mj-ea"/>
            </a:endParaRPr>
          </a:p>
          <a:p>
            <a:r>
              <a:rPr kumimoji="1" lang="ja-JP" altLang="en-US" sz="2400" dirty="0">
                <a:latin typeface="+mj-ea"/>
                <a:ea typeface="+mj-ea"/>
              </a:rPr>
              <a:t>なので</a:t>
            </a:r>
            <a:r>
              <a:rPr lang="ja-JP" altLang="en-US" sz="2400" dirty="0">
                <a:latin typeface="+mj-ea"/>
              </a:rPr>
              <a:t>、</a:t>
            </a:r>
            <a:r>
              <a:rPr kumimoji="1" lang="ja-JP" altLang="en-US" sz="2400" dirty="0">
                <a:latin typeface="+mj-ea"/>
                <a:ea typeface="+mj-ea"/>
              </a:rPr>
              <a:t>ルールを決めたり、</a:t>
            </a:r>
            <a:endParaRPr kumimoji="1" lang="en-US" altLang="ja-JP" sz="2400" dirty="0">
              <a:latin typeface="+mj-ea"/>
              <a:ea typeface="+mj-ea"/>
            </a:endParaRPr>
          </a:p>
          <a:p>
            <a:r>
              <a:rPr lang="ja-JP" altLang="en-US" sz="2400" dirty="0">
                <a:latin typeface="+mj-ea"/>
                <a:ea typeface="+mj-ea"/>
              </a:rPr>
              <a:t>利用時間を制限するアプリなどを利用しましょう。</a:t>
            </a:r>
            <a:endParaRPr kumimoji="1" lang="ja-JP" altLang="en-US" sz="2400" dirty="0">
              <a:latin typeface="+mj-ea"/>
              <a:ea typeface="+mj-ea"/>
            </a:endParaRPr>
          </a:p>
        </p:txBody>
      </p:sp>
      <p:sp>
        <p:nvSpPr>
          <p:cNvPr id="7" name="テキスト ボックス 6"/>
          <p:cNvSpPr txBox="1"/>
          <p:nvPr/>
        </p:nvSpPr>
        <p:spPr>
          <a:xfrm>
            <a:off x="2586527" y="6064395"/>
            <a:ext cx="6557473" cy="369332"/>
          </a:xfrm>
          <a:prstGeom prst="rect">
            <a:avLst/>
          </a:prstGeom>
          <a:noFill/>
        </p:spPr>
        <p:txBody>
          <a:bodyPr wrap="square" rtlCol="0">
            <a:spAutoFit/>
          </a:bodyPr>
          <a:lstStyle/>
          <a:p>
            <a:r>
              <a:rPr lang="zh-TW" altLang="en-US" dirty="0">
                <a:solidFill>
                  <a:prstClr val="black"/>
                </a:solidFill>
                <a:latin typeface="+mj-ea"/>
                <a:ea typeface="+mj-ea"/>
              </a:rPr>
              <a:t>宮崎県</a:t>
            </a:r>
            <a:r>
              <a:rPr lang="ja-JP" altLang="en-US" dirty="0">
                <a:solidFill>
                  <a:prstClr val="black"/>
                </a:solidFill>
                <a:latin typeface="+mj-ea"/>
                <a:ea typeface="+mj-ea"/>
              </a:rPr>
              <a:t>　</a:t>
            </a:r>
            <a:r>
              <a:rPr lang="zh-TW" altLang="en-US" dirty="0">
                <a:solidFill>
                  <a:prstClr val="black"/>
                </a:solidFill>
                <a:latin typeface="+mj-ea"/>
                <a:ea typeface="+mj-ea"/>
              </a:rPr>
              <a:t> 宮崎市立佐土原中学校</a:t>
            </a:r>
            <a:r>
              <a:rPr lang="en-US" altLang="zh-TW" dirty="0">
                <a:solidFill>
                  <a:prstClr val="black"/>
                </a:solidFill>
                <a:latin typeface="+mj-ea"/>
                <a:ea typeface="+mj-ea"/>
              </a:rPr>
              <a:t>3</a:t>
            </a:r>
            <a:r>
              <a:rPr lang="zh-TW" altLang="en-US" dirty="0">
                <a:solidFill>
                  <a:prstClr val="black"/>
                </a:solidFill>
                <a:latin typeface="+mj-ea"/>
                <a:ea typeface="+mj-ea"/>
              </a:rPr>
              <a:t>年</a:t>
            </a:r>
            <a:r>
              <a:rPr lang="ja-JP" altLang="en-US" dirty="0">
                <a:solidFill>
                  <a:prstClr val="black"/>
                </a:solidFill>
                <a:latin typeface="+mj-ea"/>
                <a:ea typeface="+mj-ea"/>
              </a:rPr>
              <a:t>（当時）</a:t>
            </a:r>
            <a:r>
              <a:rPr lang="ja-JP" altLang="en-US" dirty="0">
                <a:latin typeface="+mj-ea"/>
                <a:ea typeface="+mj-ea"/>
              </a:rPr>
              <a:t>薦田 ゆりさん</a:t>
            </a:r>
            <a:endParaRPr lang="ja-JP" altLang="en-US" dirty="0">
              <a:solidFill>
                <a:prstClr val="black"/>
              </a:solidFill>
              <a:latin typeface="+mj-ea"/>
              <a:ea typeface="+mj-ea"/>
            </a:endParaRPr>
          </a:p>
        </p:txBody>
      </p:sp>
      <p:sp>
        <p:nvSpPr>
          <p:cNvPr id="8" name="テキスト ボックス 7"/>
          <p:cNvSpPr txBox="1"/>
          <p:nvPr/>
        </p:nvSpPr>
        <p:spPr>
          <a:xfrm>
            <a:off x="1776850" y="1301076"/>
            <a:ext cx="7477992" cy="276999"/>
          </a:xfrm>
          <a:prstGeom prst="rect">
            <a:avLst/>
          </a:prstGeom>
          <a:noFill/>
        </p:spPr>
        <p:txBody>
          <a:bodyPr wrap="square" rtlCol="0">
            <a:spAutoFit/>
          </a:bodyPr>
          <a:lstStyle/>
          <a:p>
            <a:r>
              <a:rPr lang="ja-JP" altLang="en-US" sz="1200" dirty="0">
                <a:solidFill>
                  <a:prstClr val="black"/>
                </a:solidFill>
                <a:latin typeface="+mj-ea"/>
                <a:ea typeface="+mj-ea"/>
              </a:rPr>
              <a:t>第</a:t>
            </a:r>
            <a:r>
              <a:rPr lang="en-US" altLang="ja-JP" sz="1200" dirty="0">
                <a:solidFill>
                  <a:prstClr val="black"/>
                </a:solidFill>
                <a:latin typeface="+mj-ea"/>
                <a:ea typeface="+mj-ea"/>
              </a:rPr>
              <a:t>14</a:t>
            </a:r>
            <a:r>
              <a:rPr lang="ja-JP" altLang="en-US" sz="1200" dirty="0">
                <a:solidFill>
                  <a:prstClr val="black"/>
                </a:solidFill>
                <a:latin typeface="+mj-ea"/>
                <a:ea typeface="+mj-ea"/>
              </a:rPr>
              <a:t>回</a:t>
            </a:r>
            <a:r>
              <a:rPr lang="en-US" altLang="ja-JP" sz="1200" dirty="0">
                <a:solidFill>
                  <a:prstClr val="black"/>
                </a:solidFill>
                <a:latin typeface="+mj-ea"/>
                <a:ea typeface="+mj-ea"/>
              </a:rPr>
              <a:t>IPA</a:t>
            </a:r>
            <a:r>
              <a:rPr lang="ja-JP" altLang="en-US" sz="1200" dirty="0">
                <a:solidFill>
                  <a:prstClr val="black"/>
                </a:solidFill>
                <a:latin typeface="+mj-ea"/>
                <a:ea typeface="+mj-ea"/>
              </a:rPr>
              <a:t>「ひろげよう情報モラル・セキュリティコンクール」</a:t>
            </a:r>
            <a:r>
              <a:rPr lang="en-US" altLang="ja-JP" sz="1200" dirty="0">
                <a:solidFill>
                  <a:prstClr val="black"/>
                </a:solidFill>
                <a:latin typeface="+mj-ea"/>
                <a:ea typeface="+mj-ea"/>
              </a:rPr>
              <a:t>2018</a:t>
            </a:r>
            <a:r>
              <a:rPr lang="ja-JP" altLang="en-US" sz="1200" dirty="0">
                <a:solidFill>
                  <a:prstClr val="black"/>
                </a:solidFill>
                <a:latin typeface="+mj-ea"/>
                <a:ea typeface="+mj-ea"/>
              </a:rPr>
              <a:t>　４コマ漫画部門　優秀賞</a:t>
            </a:r>
          </a:p>
        </p:txBody>
      </p:sp>
      <p:sp>
        <p:nvSpPr>
          <p:cNvPr id="10" name="正方形/長方形 9">
            <a:extLst>
              <a:ext uri="{FF2B5EF4-FFF2-40B4-BE49-F238E27FC236}">
                <a16:creationId xmlns:a16="http://schemas.microsoft.com/office/drawing/2014/main" id="{15E12D12-0935-4085-9D52-4AB9237942A9}"/>
              </a:ext>
            </a:extLst>
          </p:cNvPr>
          <p:cNvSpPr/>
          <p:nvPr/>
        </p:nvSpPr>
        <p:spPr>
          <a:xfrm>
            <a:off x="4901744" y="6387484"/>
            <a:ext cx="4572000" cy="430887"/>
          </a:xfrm>
          <a:prstGeom prst="rect">
            <a:avLst/>
          </a:prstGeom>
        </p:spPr>
        <p:txBody>
          <a:bodyPr>
            <a:spAutoFit/>
          </a:bodyPr>
          <a:lstStyle/>
          <a:p>
            <a:pPr lvl="0">
              <a:defRPr/>
            </a:pPr>
            <a:r>
              <a:rPr lang="en-US" altLang="ja-JP" sz="1100" dirty="0">
                <a:solidFill>
                  <a:prstClr val="black"/>
                </a:solidFill>
                <a:latin typeface="+mn-ea"/>
              </a:rPr>
              <a:t>(</a:t>
            </a:r>
            <a:r>
              <a:rPr lang="ja-JP" altLang="en-US" sz="1100" dirty="0">
                <a:solidFill>
                  <a:prstClr val="black"/>
                </a:solidFill>
                <a:latin typeface="+mn-ea"/>
              </a:rPr>
              <a:t>参考</a:t>
            </a:r>
            <a:r>
              <a:rPr lang="en-US" altLang="ja-JP" sz="1100" dirty="0">
                <a:solidFill>
                  <a:prstClr val="black"/>
                </a:solidFill>
                <a:latin typeface="+mn-ea"/>
              </a:rPr>
              <a:t>)</a:t>
            </a:r>
            <a:r>
              <a:rPr lang="ja-JP" altLang="en-US" sz="1100" dirty="0">
                <a:solidFill>
                  <a:prstClr val="black"/>
                </a:solidFill>
                <a:latin typeface="+mn-ea"/>
              </a:rPr>
              <a:t> </a:t>
            </a:r>
            <a:r>
              <a:rPr lang="en-US" altLang="ja-JP" sz="1100" dirty="0">
                <a:solidFill>
                  <a:prstClr val="black"/>
                </a:solidFill>
                <a:latin typeface="+mn-ea"/>
              </a:rPr>
              <a:t>IPA</a:t>
            </a:r>
            <a:r>
              <a:rPr lang="ja-JP" altLang="en-US" sz="1100" dirty="0">
                <a:solidFill>
                  <a:prstClr val="black"/>
                </a:solidFill>
                <a:latin typeface="+mn-ea"/>
              </a:rPr>
              <a:t>「ひろげよう情報モラル・セキュリティコンクール」</a:t>
            </a:r>
            <a:endParaRPr lang="en-US" altLang="ja-JP" sz="1100" dirty="0">
              <a:solidFill>
                <a:prstClr val="black"/>
              </a:solidFill>
              <a:latin typeface="+mn-ea"/>
            </a:endParaRPr>
          </a:p>
          <a:p>
            <a:pPr lvl="0">
              <a:defRPr/>
            </a:pPr>
            <a:r>
              <a:rPr lang="ja-JP" altLang="en-US" sz="1100" dirty="0">
                <a:solidFill>
                  <a:prstClr val="black"/>
                </a:solidFill>
              </a:rPr>
              <a:t>　　　 </a:t>
            </a:r>
            <a:r>
              <a:rPr lang="en-US" altLang="ja-JP" sz="1100" dirty="0">
                <a:solidFill>
                  <a:prstClr val="black"/>
                </a:solidFill>
              </a:rPr>
              <a:t>https://www.ipa.go.jp/security/hyogo/index.html</a:t>
            </a:r>
          </a:p>
        </p:txBody>
      </p:sp>
    </p:spTree>
    <p:extLst>
      <p:ext uri="{BB962C8B-B14F-4D97-AF65-F5344CB8AC3E}">
        <p14:creationId xmlns:p14="http://schemas.microsoft.com/office/powerpoint/2010/main" val="6753790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5276" y="485367"/>
            <a:ext cx="7958418" cy="784598"/>
          </a:xfrm>
        </p:spPr>
        <p:txBody>
          <a:bodyPr/>
          <a:lstStyle/>
          <a:p>
            <a:r>
              <a:rPr kumimoji="1" lang="ja-JP" altLang="en-US" sz="4000" dirty="0"/>
              <a:t>インターネット使用時間の増加</a:t>
            </a:r>
          </a:p>
        </p:txBody>
      </p:sp>
      <p:sp>
        <p:nvSpPr>
          <p:cNvPr id="6" name="タイトル 1">
            <a:extLst>
              <a:ext uri="{FF2B5EF4-FFF2-40B4-BE49-F238E27FC236}">
                <a16:creationId xmlns:a16="http://schemas.microsoft.com/office/drawing/2014/main" id="{D75D1CB1-F410-4F3A-AE12-4FC2BE2FCC54}"/>
              </a:ext>
            </a:extLst>
          </p:cNvPr>
          <p:cNvSpPr txBox="1">
            <a:spLocks/>
          </p:cNvSpPr>
          <p:nvPr/>
        </p:nvSpPr>
        <p:spPr>
          <a:xfrm>
            <a:off x="165277" y="1414081"/>
            <a:ext cx="9276898" cy="494232"/>
          </a:xfrm>
          <a:prstGeom prst="rect">
            <a:avLst/>
          </a:prstGeom>
        </p:spPr>
        <p:txBody>
          <a:bodyPr vert="horz" lIns="91440" tIns="45720" rIns="91440" bIns="45720" rtlCol="0" anchor="ctr">
            <a:normAutofit fontScale="67500" lnSpcReduction="2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800" dirty="0">
                <a:latin typeface="+mj-ea"/>
              </a:rPr>
              <a:t>青少年のインターネット使用時間（平日）</a:t>
            </a:r>
            <a:endParaRPr lang="ja-JP" altLang="en-US" sz="3200" dirty="0">
              <a:latin typeface="+mj-ea"/>
            </a:endParaRPr>
          </a:p>
        </p:txBody>
      </p:sp>
      <p:sp>
        <p:nvSpPr>
          <p:cNvPr id="11" name="テキスト ボックス 10">
            <a:extLst>
              <a:ext uri="{FF2B5EF4-FFF2-40B4-BE49-F238E27FC236}">
                <a16:creationId xmlns:a16="http://schemas.microsoft.com/office/drawing/2014/main" id="{939109D0-6126-445C-BF78-57030AD3A2F5}"/>
              </a:ext>
            </a:extLst>
          </p:cNvPr>
          <p:cNvSpPr txBox="1"/>
          <p:nvPr/>
        </p:nvSpPr>
        <p:spPr>
          <a:xfrm>
            <a:off x="3200904" y="6288613"/>
            <a:ext cx="6356455" cy="569387"/>
          </a:xfrm>
          <a:prstGeom prst="rect">
            <a:avLst/>
          </a:prstGeom>
          <a:noFill/>
        </p:spPr>
        <p:txBody>
          <a:bodyPr wrap="square" rtlCol="0">
            <a:spAutoFit/>
          </a:bodyPr>
          <a:lstStyle/>
          <a:p>
            <a:r>
              <a:rPr lang="en-US" altLang="ja-JP" sz="1100" dirty="0">
                <a:latin typeface="+mn-ea"/>
              </a:rPr>
              <a:t>(</a:t>
            </a:r>
            <a:r>
              <a:rPr lang="ja-JP" altLang="ja-JP" sz="1100" dirty="0">
                <a:latin typeface="+mn-ea"/>
              </a:rPr>
              <a:t>出典</a:t>
            </a:r>
            <a:r>
              <a:rPr lang="en-US" altLang="ja-JP" sz="1100" dirty="0">
                <a:latin typeface="+mn-ea"/>
              </a:rPr>
              <a:t>)</a:t>
            </a:r>
            <a:r>
              <a:rPr lang="ja-JP" altLang="en-US" sz="1100" dirty="0">
                <a:latin typeface="+mn-ea"/>
              </a:rPr>
              <a:t> 内閣府「令和３年度 ⻘少年のインターネット利⽤環境実態調査 調査結果（速報）」</a:t>
            </a:r>
            <a:r>
              <a:rPr lang="en-US" altLang="ja-JP" sz="1000" dirty="0"/>
              <a:t>https://www8.cao.go.jp/youth/</a:t>
            </a:r>
            <a:r>
              <a:rPr lang="en-US" altLang="ja-JP" sz="1000" dirty="0" err="1"/>
              <a:t>kankyou</a:t>
            </a:r>
            <a:r>
              <a:rPr lang="en-US" altLang="ja-JP" sz="1000" dirty="0"/>
              <a:t>/</a:t>
            </a:r>
            <a:r>
              <a:rPr lang="en-US" altLang="ja-JP" sz="1000" dirty="0" err="1"/>
              <a:t>internet_torikumi</a:t>
            </a:r>
            <a:r>
              <a:rPr lang="en-US" altLang="ja-JP" sz="1000" dirty="0"/>
              <a:t>/</a:t>
            </a:r>
            <a:r>
              <a:rPr lang="en-US" altLang="ja-JP" sz="1000" dirty="0" err="1"/>
              <a:t>tyousa</a:t>
            </a:r>
            <a:r>
              <a:rPr lang="en-US" altLang="ja-JP" sz="1000" dirty="0"/>
              <a:t>/r03/net-</a:t>
            </a:r>
            <a:r>
              <a:rPr lang="en-US" altLang="ja-JP" sz="1000" dirty="0" err="1"/>
              <a:t>jittai</a:t>
            </a:r>
            <a:r>
              <a:rPr lang="en-US" altLang="ja-JP" sz="1000" dirty="0"/>
              <a:t>/pdf/</a:t>
            </a:r>
            <a:r>
              <a:rPr lang="en-US" altLang="ja-JP" sz="1000" dirty="0" err="1"/>
              <a:t>sokuhou.pdf</a:t>
            </a:r>
            <a:r>
              <a:rPr lang="ja-JP" altLang="en-US" sz="1000" dirty="0"/>
              <a:t> </a:t>
            </a:r>
            <a:endParaRPr lang="en-US" altLang="ja-JP" sz="1000" dirty="0"/>
          </a:p>
          <a:p>
            <a:r>
              <a:rPr lang="en-US" altLang="ja-JP" sz="1000" dirty="0">
                <a:latin typeface="+mn-ea"/>
              </a:rPr>
              <a:t>(</a:t>
            </a:r>
            <a:r>
              <a:rPr lang="ja-JP" altLang="en-US" sz="1000" dirty="0">
                <a:latin typeface="+mn-ea"/>
              </a:rPr>
              <a:t>公開 </a:t>
            </a:r>
            <a:r>
              <a:rPr lang="en-US" altLang="ja-JP" sz="1000" dirty="0">
                <a:latin typeface="+mn-ea"/>
              </a:rPr>
              <a:t>2022</a:t>
            </a:r>
            <a:r>
              <a:rPr lang="ja-JP" altLang="en-US" sz="1000" dirty="0">
                <a:latin typeface="+mn-ea"/>
              </a:rPr>
              <a:t>年２月</a:t>
            </a:r>
            <a:r>
              <a:rPr lang="en-US" altLang="ja-JP" sz="1000" dirty="0">
                <a:latin typeface="+mn-ea"/>
              </a:rPr>
              <a:t>) </a:t>
            </a:r>
            <a:r>
              <a:rPr lang="ja-JP" altLang="en-US" sz="1000" dirty="0">
                <a:latin typeface="+mn-ea"/>
              </a:rPr>
              <a:t>を基に作成</a:t>
            </a:r>
            <a:endParaRPr lang="ja-JP" altLang="ja-JP" sz="1000" dirty="0">
              <a:latin typeface="+mn-ea"/>
            </a:endParaRPr>
          </a:p>
        </p:txBody>
      </p:sp>
      <p:graphicFrame>
        <p:nvGraphicFramePr>
          <p:cNvPr id="7" name="グラフ 6">
            <a:extLst>
              <a:ext uri="{FF2B5EF4-FFF2-40B4-BE49-F238E27FC236}">
                <a16:creationId xmlns:a16="http://schemas.microsoft.com/office/drawing/2014/main" id="{00000000-0008-0000-0000-000003000000}"/>
              </a:ext>
            </a:extLst>
          </p:cNvPr>
          <p:cNvGraphicFramePr>
            <a:graphicFrameLocks/>
          </p:cNvGraphicFramePr>
          <p:nvPr>
            <p:extLst>
              <p:ext uri="{D42A27DB-BD31-4B8C-83A1-F6EECF244321}">
                <p14:modId xmlns:p14="http://schemas.microsoft.com/office/powerpoint/2010/main" val="2977162585"/>
              </p:ext>
            </p:extLst>
          </p:nvPr>
        </p:nvGraphicFramePr>
        <p:xfrm>
          <a:off x="1177636" y="1910269"/>
          <a:ext cx="6788727" cy="402474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344308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sz="half" idx="1"/>
          </p:nvPr>
        </p:nvSpPr>
        <p:spPr>
          <a:xfrm>
            <a:off x="587085" y="2665211"/>
            <a:ext cx="7886701" cy="4351338"/>
          </a:xfrm>
        </p:spPr>
        <p:txBody>
          <a:bodyPr>
            <a:normAutofit/>
          </a:bodyPr>
          <a:lstStyle/>
          <a:p>
            <a:r>
              <a:rPr lang="ja-JP" altLang="en-US" sz="5400" b="1" dirty="0">
                <a:solidFill>
                  <a:prstClr val="black"/>
                </a:solidFill>
                <a:latin typeface="+mj-ea"/>
                <a:ea typeface="+mj-ea"/>
                <a:cs typeface="+mj-cs"/>
              </a:rPr>
              <a:t>自分の生活を</a:t>
            </a:r>
            <a:br>
              <a:rPr lang="en-US" altLang="ja-JP" sz="5400" b="1" dirty="0">
                <a:solidFill>
                  <a:prstClr val="black"/>
                </a:solidFill>
                <a:latin typeface="+mj-ea"/>
                <a:ea typeface="+mj-ea"/>
                <a:cs typeface="+mj-cs"/>
              </a:rPr>
            </a:br>
            <a:r>
              <a:rPr lang="ja-JP" altLang="en-US" sz="5400" b="1" dirty="0">
                <a:solidFill>
                  <a:prstClr val="black"/>
                </a:solidFill>
                <a:latin typeface="+mj-ea"/>
                <a:ea typeface="+mj-ea"/>
                <a:cs typeface="+mj-cs"/>
              </a:rPr>
              <a:t>振り返ってみよう。</a:t>
            </a:r>
            <a:endParaRPr kumimoji="1" lang="ja-JP" altLang="en-US" sz="4400" dirty="0">
              <a:latin typeface="+mj-ea"/>
              <a:ea typeface="+mj-ea"/>
            </a:endParaRPr>
          </a:p>
        </p:txBody>
      </p:sp>
      <p:pic>
        <p:nvPicPr>
          <p:cNvPr id="4" name="図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23513" y="4042018"/>
            <a:ext cx="1402912" cy="2481466"/>
          </a:xfrm>
          <a:prstGeom prst="rect">
            <a:avLst/>
          </a:prstGeom>
        </p:spPr>
      </p:pic>
      <p:sp>
        <p:nvSpPr>
          <p:cNvPr id="5" name="タイトル 1"/>
          <p:cNvSpPr>
            <a:spLocks noGrp="1"/>
          </p:cNvSpPr>
          <p:nvPr>
            <p:ph type="title"/>
          </p:nvPr>
        </p:nvSpPr>
        <p:spPr>
          <a:xfrm>
            <a:off x="1109382" y="450475"/>
            <a:ext cx="7958418" cy="703823"/>
          </a:xfrm>
        </p:spPr>
        <p:txBody>
          <a:bodyPr>
            <a:normAutofit/>
          </a:bodyPr>
          <a:lstStyle/>
          <a:p>
            <a:r>
              <a:rPr kumimoji="1" lang="ja-JP" altLang="en-US" sz="3600" dirty="0"/>
              <a:t>考えてみよう</a:t>
            </a:r>
          </a:p>
        </p:txBody>
      </p:sp>
    </p:spTree>
    <p:extLst>
      <p:ext uri="{BB962C8B-B14F-4D97-AF65-F5344CB8AC3E}">
        <p14:creationId xmlns:p14="http://schemas.microsoft.com/office/powerpoint/2010/main" val="28713625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コンテンツ プレースホルダー 5"/>
          <p:cNvGraphicFramePr>
            <a:graphicFrameLocks noGrp="1"/>
          </p:cNvGraphicFramePr>
          <p:nvPr>
            <p:ph sz="half" idx="1"/>
            <p:extLst>
              <p:ext uri="{D42A27DB-BD31-4B8C-83A1-F6EECF244321}">
                <p14:modId xmlns:p14="http://schemas.microsoft.com/office/powerpoint/2010/main" val="2413212124"/>
              </p:ext>
            </p:extLst>
          </p:nvPr>
        </p:nvGraphicFramePr>
        <p:xfrm>
          <a:off x="628650" y="1769642"/>
          <a:ext cx="7887254" cy="4389120"/>
        </p:xfrm>
        <a:graphic>
          <a:graphicData uri="http://schemas.openxmlformats.org/drawingml/2006/table">
            <a:tbl>
              <a:tblPr firstRow="1" bandRow="1">
                <a:tableStyleId>{5940675A-B579-460E-94D1-54222C63F5DA}</a:tableStyleId>
              </a:tblPr>
              <a:tblGrid>
                <a:gridCol w="614833">
                  <a:extLst>
                    <a:ext uri="{9D8B030D-6E8A-4147-A177-3AD203B41FA5}">
                      <a16:colId xmlns:a16="http://schemas.microsoft.com/office/drawing/2014/main" val="20000"/>
                    </a:ext>
                  </a:extLst>
                </a:gridCol>
                <a:gridCol w="7272421">
                  <a:extLst>
                    <a:ext uri="{9D8B030D-6E8A-4147-A177-3AD203B41FA5}">
                      <a16:colId xmlns:a16="http://schemas.microsoft.com/office/drawing/2014/main" val="20001"/>
                    </a:ext>
                  </a:extLst>
                </a:gridCol>
              </a:tblGrid>
              <a:tr h="535259">
                <a:tc>
                  <a:txBody>
                    <a:bodyPr/>
                    <a:lstStyle/>
                    <a:p>
                      <a:r>
                        <a:rPr kumimoji="1" lang="ja-JP" altLang="en-US" sz="2400" dirty="0"/>
                        <a:t>１</a:t>
                      </a:r>
                      <a:endParaRPr kumimoji="1" lang="en-US" altLang="ja-JP" sz="2400" dirty="0"/>
                    </a:p>
                  </a:txBody>
                  <a:tcPr marL="87833" marR="87833"/>
                </a:tc>
                <a:tc>
                  <a:txBody>
                    <a:bodyPr/>
                    <a:lstStyle/>
                    <a:p>
                      <a:r>
                        <a:rPr kumimoji="1" lang="ja-JP" altLang="en-US" sz="2400" dirty="0"/>
                        <a:t>あなたはインターネットに夢中になっていると感じていますか？</a:t>
                      </a:r>
                      <a:endParaRPr kumimoji="1" lang="en-US" altLang="ja-JP" sz="2400" dirty="0"/>
                    </a:p>
                  </a:txBody>
                  <a:tcPr marL="87833" marR="87833"/>
                </a:tc>
                <a:extLst>
                  <a:ext uri="{0D108BD9-81ED-4DB2-BD59-A6C34878D82A}">
                    <a16:rowId xmlns:a16="http://schemas.microsoft.com/office/drawing/2014/main" val="10000"/>
                  </a:ext>
                </a:extLst>
              </a:tr>
              <a:tr h="535259">
                <a:tc>
                  <a:txBody>
                    <a:bodyPr/>
                    <a:lstStyle/>
                    <a:p>
                      <a:r>
                        <a:rPr kumimoji="1" lang="ja-JP" altLang="en-US" sz="2400" dirty="0"/>
                        <a:t>２</a:t>
                      </a:r>
                      <a:endParaRPr kumimoji="1" lang="en-US" altLang="ja-JP" sz="2400" dirty="0"/>
                    </a:p>
                  </a:txBody>
                  <a:tcPr marL="87833" marR="87833"/>
                </a:tc>
                <a:tc>
                  <a:txBody>
                    <a:bodyPr/>
                    <a:lstStyle/>
                    <a:p>
                      <a:r>
                        <a:rPr kumimoji="1" lang="ja-JP" altLang="en-US" sz="2400" dirty="0"/>
                        <a:t>あなたは、満足をえるために、インターネットを使う時間をだんだん長くしていかなければならないと感じていますか？</a:t>
                      </a:r>
                    </a:p>
                  </a:txBody>
                  <a:tcPr marL="87833" marR="87833"/>
                </a:tc>
                <a:extLst>
                  <a:ext uri="{0D108BD9-81ED-4DB2-BD59-A6C34878D82A}">
                    <a16:rowId xmlns:a16="http://schemas.microsoft.com/office/drawing/2014/main" val="10001"/>
                  </a:ext>
                </a:extLst>
              </a:tr>
              <a:tr h="535259">
                <a:tc>
                  <a:txBody>
                    <a:bodyPr/>
                    <a:lstStyle/>
                    <a:p>
                      <a:r>
                        <a:rPr kumimoji="1" lang="ja-JP" altLang="en-US" sz="2400" dirty="0"/>
                        <a:t>３</a:t>
                      </a:r>
                    </a:p>
                  </a:txBody>
                  <a:tcPr marL="87833" marR="87833"/>
                </a:tc>
                <a:tc>
                  <a:txBody>
                    <a:bodyPr/>
                    <a:lstStyle/>
                    <a:p>
                      <a:r>
                        <a:rPr kumimoji="1" lang="ja-JP" altLang="en-US" sz="2400" dirty="0"/>
                        <a:t>あなたは、インターネット使用を制限したり、時間を減らしたり、完全にやめようとしたが、うまくいかなかったことがたびたびありましたか？</a:t>
                      </a:r>
                    </a:p>
                  </a:txBody>
                  <a:tcPr marL="87833" marR="87833"/>
                </a:tc>
                <a:extLst>
                  <a:ext uri="{0D108BD9-81ED-4DB2-BD59-A6C34878D82A}">
                    <a16:rowId xmlns:a16="http://schemas.microsoft.com/office/drawing/2014/main" val="10002"/>
                  </a:ext>
                </a:extLst>
              </a:tr>
              <a:tr h="535259">
                <a:tc>
                  <a:txBody>
                    <a:bodyPr/>
                    <a:lstStyle/>
                    <a:p>
                      <a:r>
                        <a:rPr kumimoji="1" lang="ja-JP" altLang="en-US" sz="2400" dirty="0"/>
                        <a:t>４</a:t>
                      </a:r>
                    </a:p>
                  </a:txBody>
                  <a:tcPr marL="87833" marR="87833"/>
                </a:tc>
                <a:tc>
                  <a:txBody>
                    <a:bodyPr/>
                    <a:lstStyle/>
                    <a:p>
                      <a:r>
                        <a:rPr kumimoji="1" lang="ja-JP" altLang="en-US" sz="2400" dirty="0"/>
                        <a:t>インターネットの使用時間を短くしたり、完全にやめようとした時、落ち着かなかったり、 不機嫌や落ち込み、またはイライラなどを感じましたか？</a:t>
                      </a:r>
                    </a:p>
                  </a:txBody>
                  <a:tcPr marL="87833" marR="87833"/>
                </a:tc>
                <a:extLst>
                  <a:ext uri="{0D108BD9-81ED-4DB2-BD59-A6C34878D82A}">
                    <a16:rowId xmlns:a16="http://schemas.microsoft.com/office/drawing/2014/main" val="10003"/>
                  </a:ext>
                </a:extLst>
              </a:tr>
            </a:tbl>
          </a:graphicData>
        </a:graphic>
      </p:graphicFrame>
      <p:sp>
        <p:nvSpPr>
          <p:cNvPr id="2" name="タイトル 1"/>
          <p:cNvSpPr>
            <a:spLocks noGrp="1"/>
          </p:cNvSpPr>
          <p:nvPr>
            <p:ph type="title"/>
          </p:nvPr>
        </p:nvSpPr>
        <p:spPr/>
        <p:txBody>
          <a:bodyPr>
            <a:normAutofit/>
          </a:bodyPr>
          <a:lstStyle/>
          <a:p>
            <a:r>
              <a:rPr kumimoji="1" lang="ja-JP" altLang="en-US" sz="3600" dirty="0"/>
              <a:t>確認してみよう</a:t>
            </a:r>
          </a:p>
        </p:txBody>
      </p:sp>
      <p:sp>
        <p:nvSpPr>
          <p:cNvPr id="5" name="テキスト ボックス 4">
            <a:extLst>
              <a:ext uri="{FF2B5EF4-FFF2-40B4-BE49-F238E27FC236}">
                <a16:creationId xmlns:a16="http://schemas.microsoft.com/office/drawing/2014/main" id="{3EA02DCE-561A-4F94-8CE7-EABC3495EA3D}"/>
              </a:ext>
            </a:extLst>
          </p:cNvPr>
          <p:cNvSpPr txBox="1"/>
          <p:nvPr/>
        </p:nvSpPr>
        <p:spPr>
          <a:xfrm>
            <a:off x="2758110" y="6407525"/>
            <a:ext cx="6124633" cy="600164"/>
          </a:xfrm>
          <a:prstGeom prst="rect">
            <a:avLst/>
          </a:prstGeom>
          <a:noFill/>
        </p:spPr>
        <p:txBody>
          <a:bodyPr wrap="square" rtlCol="0">
            <a:spAutoFit/>
          </a:bodyPr>
          <a:lstStyle/>
          <a:p>
            <a:r>
              <a:rPr lang="en-US" altLang="ja-JP" sz="800" dirty="0">
                <a:latin typeface="+mn-ea"/>
              </a:rPr>
              <a:t>(</a:t>
            </a:r>
            <a:r>
              <a:rPr lang="ja-JP" altLang="en-US" sz="800" dirty="0">
                <a:latin typeface="+mn-ea"/>
              </a:rPr>
              <a:t>出典</a:t>
            </a:r>
            <a:r>
              <a:rPr lang="en-US" altLang="ja-JP" sz="800" dirty="0">
                <a:latin typeface="+mn-ea"/>
              </a:rPr>
              <a:t>)</a:t>
            </a:r>
            <a:r>
              <a:rPr lang="ja-JP" altLang="en-US" sz="800" dirty="0">
                <a:latin typeface="+mn-ea"/>
              </a:rPr>
              <a:t> 厚生労働科学研修成果データベース「飲酒や喫煙等の実態調査と生活習慣病予防のための減酒の効果的な介入方法の開発に関する研究</a:t>
            </a:r>
            <a:r>
              <a:rPr kumimoji="1" lang="ja-JP" altLang="en-US" sz="800" dirty="0">
                <a:latin typeface="+mn-ea"/>
              </a:rPr>
              <a:t>」 分担研究報告書 </a:t>
            </a:r>
            <a:r>
              <a:rPr kumimoji="1" lang="en-US" altLang="ja-JP" sz="800" dirty="0">
                <a:latin typeface="+mn-ea"/>
              </a:rPr>
              <a:t>P.55</a:t>
            </a:r>
            <a:r>
              <a:rPr kumimoji="1" lang="ja-JP" altLang="en-US" sz="800" dirty="0">
                <a:latin typeface="+mn-ea"/>
              </a:rPr>
              <a:t> 生活習慣についての全国調査</a:t>
            </a:r>
            <a:endParaRPr kumimoji="1" lang="en-US" altLang="ja-JP" sz="800" dirty="0">
              <a:latin typeface="+mn-ea"/>
            </a:endParaRPr>
          </a:p>
          <a:p>
            <a:r>
              <a:rPr lang="en-US" altLang="ja-JP" sz="800" dirty="0"/>
              <a:t>https://</a:t>
            </a:r>
            <a:r>
              <a:rPr lang="en-US" altLang="ja-JP" sz="800" dirty="0" err="1"/>
              <a:t>mhlw-grants.niph.go.jp</a:t>
            </a:r>
            <a:r>
              <a:rPr lang="en-US" altLang="ja-JP" sz="800" dirty="0"/>
              <a:t>/project/26503</a:t>
            </a:r>
            <a:r>
              <a:rPr lang="ja-JP" altLang="en-US" sz="800" dirty="0"/>
              <a:t> </a:t>
            </a:r>
            <a:r>
              <a:rPr lang="en-US" altLang="ja-JP" sz="800" dirty="0">
                <a:latin typeface="+mn-ea"/>
              </a:rPr>
              <a:t>(</a:t>
            </a:r>
            <a:r>
              <a:rPr lang="ja-JP" altLang="en-US" sz="800" dirty="0">
                <a:latin typeface="+mn-ea"/>
              </a:rPr>
              <a:t>公開 </a:t>
            </a:r>
            <a:r>
              <a:rPr lang="en-US" altLang="ja-JP" sz="800" dirty="0">
                <a:latin typeface="+mn-ea"/>
              </a:rPr>
              <a:t>2018</a:t>
            </a:r>
            <a:r>
              <a:rPr lang="ja-JP" altLang="en-US" sz="800" dirty="0">
                <a:latin typeface="+mn-ea"/>
              </a:rPr>
              <a:t>年</a:t>
            </a:r>
            <a:r>
              <a:rPr lang="en-US" altLang="ja-JP" sz="800" dirty="0">
                <a:latin typeface="+mn-ea"/>
              </a:rPr>
              <a:t>5</a:t>
            </a:r>
            <a:r>
              <a:rPr lang="ja-JP" altLang="en-US" sz="800" dirty="0">
                <a:latin typeface="+mn-ea"/>
              </a:rPr>
              <a:t>月</a:t>
            </a:r>
            <a:r>
              <a:rPr lang="en-US" altLang="ja-JP" sz="800" dirty="0">
                <a:latin typeface="+mn-ea"/>
              </a:rPr>
              <a:t>)</a:t>
            </a:r>
            <a:r>
              <a:rPr lang="ja-JP" altLang="en-US" sz="800" dirty="0">
                <a:latin typeface="+mn-ea"/>
              </a:rPr>
              <a:t> を基に作成</a:t>
            </a:r>
            <a:endParaRPr lang="en-US" altLang="ja-JP" sz="800" dirty="0">
              <a:latin typeface="+mn-ea"/>
            </a:endParaRPr>
          </a:p>
          <a:p>
            <a:endParaRPr kumimoji="1" lang="ja-JP" altLang="en-US" sz="900" dirty="0">
              <a:latin typeface="+mn-ea"/>
            </a:endParaRPr>
          </a:p>
        </p:txBody>
      </p:sp>
    </p:spTree>
    <p:extLst>
      <p:ext uri="{BB962C8B-B14F-4D97-AF65-F5344CB8AC3E}">
        <p14:creationId xmlns:p14="http://schemas.microsoft.com/office/powerpoint/2010/main" val="41154521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dirty="0"/>
              <a:t>確認してみよう</a:t>
            </a:r>
          </a:p>
        </p:txBody>
      </p:sp>
      <p:sp>
        <p:nvSpPr>
          <p:cNvPr id="7" name="テキスト ボックス 6">
            <a:extLst>
              <a:ext uri="{FF2B5EF4-FFF2-40B4-BE49-F238E27FC236}">
                <a16:creationId xmlns:a16="http://schemas.microsoft.com/office/drawing/2014/main" id="{8E4BFDA2-7FF1-42C6-8F26-B6F3F765877B}"/>
              </a:ext>
            </a:extLst>
          </p:cNvPr>
          <p:cNvSpPr txBox="1"/>
          <p:nvPr/>
        </p:nvSpPr>
        <p:spPr>
          <a:xfrm>
            <a:off x="2758110" y="6407525"/>
            <a:ext cx="6124633" cy="600164"/>
          </a:xfrm>
          <a:prstGeom prst="rect">
            <a:avLst/>
          </a:prstGeom>
          <a:noFill/>
        </p:spPr>
        <p:txBody>
          <a:bodyPr wrap="square" rtlCol="0">
            <a:spAutoFit/>
          </a:bodyPr>
          <a:lstStyle/>
          <a:p>
            <a:r>
              <a:rPr lang="en-US" altLang="ja-JP" sz="800" dirty="0">
                <a:latin typeface="+mn-ea"/>
              </a:rPr>
              <a:t>(</a:t>
            </a:r>
            <a:r>
              <a:rPr lang="ja-JP" altLang="en-US" sz="800" dirty="0">
                <a:latin typeface="+mn-ea"/>
              </a:rPr>
              <a:t>出典</a:t>
            </a:r>
            <a:r>
              <a:rPr lang="en-US" altLang="ja-JP" sz="800" dirty="0">
                <a:latin typeface="+mn-ea"/>
              </a:rPr>
              <a:t>)</a:t>
            </a:r>
            <a:r>
              <a:rPr lang="ja-JP" altLang="en-US" sz="800" dirty="0">
                <a:latin typeface="+mn-ea"/>
              </a:rPr>
              <a:t> 厚生労働科学研修成果データベース「飲酒や喫煙等の実態調査と生活習慣病予防のための減酒の効果的な介入方法の開発に関する研究</a:t>
            </a:r>
            <a:r>
              <a:rPr kumimoji="1" lang="ja-JP" altLang="en-US" sz="800" dirty="0">
                <a:latin typeface="+mn-ea"/>
              </a:rPr>
              <a:t>」 分担研究報告書 </a:t>
            </a:r>
            <a:r>
              <a:rPr kumimoji="1" lang="en-US" altLang="ja-JP" sz="800" dirty="0">
                <a:latin typeface="+mn-ea"/>
              </a:rPr>
              <a:t>P.55</a:t>
            </a:r>
            <a:r>
              <a:rPr kumimoji="1" lang="ja-JP" altLang="en-US" sz="800" dirty="0">
                <a:latin typeface="+mn-ea"/>
              </a:rPr>
              <a:t> 生活習慣についての全国調査</a:t>
            </a:r>
            <a:endParaRPr kumimoji="1" lang="en-US" altLang="ja-JP" sz="800" dirty="0">
              <a:latin typeface="+mn-ea"/>
            </a:endParaRPr>
          </a:p>
          <a:p>
            <a:r>
              <a:rPr lang="en-US" altLang="ja-JP" sz="800" dirty="0"/>
              <a:t>https://</a:t>
            </a:r>
            <a:r>
              <a:rPr lang="en-US" altLang="ja-JP" sz="800" dirty="0" err="1"/>
              <a:t>mhlw-grants.niph.go.jp</a:t>
            </a:r>
            <a:r>
              <a:rPr lang="en-US" altLang="ja-JP" sz="800" dirty="0"/>
              <a:t>/project/26503</a:t>
            </a:r>
            <a:r>
              <a:rPr lang="ja-JP" altLang="en-US" sz="800" dirty="0">
                <a:latin typeface="+mn-ea"/>
              </a:rPr>
              <a:t> </a:t>
            </a:r>
            <a:r>
              <a:rPr lang="en-US" altLang="ja-JP" sz="800" dirty="0">
                <a:latin typeface="+mn-ea"/>
              </a:rPr>
              <a:t>(</a:t>
            </a:r>
            <a:r>
              <a:rPr lang="ja-JP" altLang="en-US" sz="800" dirty="0">
                <a:latin typeface="+mn-ea"/>
              </a:rPr>
              <a:t>公開 </a:t>
            </a:r>
            <a:r>
              <a:rPr lang="en-US" altLang="ja-JP" sz="800" dirty="0">
                <a:latin typeface="+mn-ea"/>
              </a:rPr>
              <a:t>2018</a:t>
            </a:r>
            <a:r>
              <a:rPr lang="ja-JP" altLang="en-US" sz="800" dirty="0">
                <a:latin typeface="+mn-ea"/>
              </a:rPr>
              <a:t>年</a:t>
            </a:r>
            <a:r>
              <a:rPr lang="en-US" altLang="ja-JP" sz="800" dirty="0">
                <a:latin typeface="+mn-ea"/>
              </a:rPr>
              <a:t>5</a:t>
            </a:r>
            <a:r>
              <a:rPr lang="ja-JP" altLang="en-US" sz="800" dirty="0">
                <a:latin typeface="+mn-ea"/>
              </a:rPr>
              <a:t>月</a:t>
            </a:r>
            <a:r>
              <a:rPr lang="en-US" altLang="ja-JP" sz="800" dirty="0">
                <a:latin typeface="+mn-ea"/>
              </a:rPr>
              <a:t>)</a:t>
            </a:r>
            <a:r>
              <a:rPr lang="ja-JP" altLang="en-US" sz="800" dirty="0">
                <a:latin typeface="+mn-ea"/>
              </a:rPr>
              <a:t> を基に作成</a:t>
            </a:r>
            <a:endParaRPr lang="en-US" altLang="ja-JP" sz="800" dirty="0">
              <a:latin typeface="+mn-ea"/>
            </a:endParaRPr>
          </a:p>
          <a:p>
            <a:endParaRPr kumimoji="1" lang="ja-JP" altLang="en-US" sz="900" dirty="0">
              <a:latin typeface="+mj-ea"/>
              <a:ea typeface="+mj-ea"/>
            </a:endParaRPr>
          </a:p>
        </p:txBody>
      </p:sp>
      <p:graphicFrame>
        <p:nvGraphicFramePr>
          <p:cNvPr id="6" name="コンテンツ プレースホルダー 5"/>
          <p:cNvGraphicFramePr>
            <a:graphicFrameLocks noGrp="1"/>
          </p:cNvGraphicFramePr>
          <p:nvPr>
            <p:ph sz="half" idx="1"/>
            <p:extLst>
              <p:ext uri="{D42A27DB-BD31-4B8C-83A1-F6EECF244321}">
                <p14:modId xmlns:p14="http://schemas.microsoft.com/office/powerpoint/2010/main" val="3864726737"/>
              </p:ext>
            </p:extLst>
          </p:nvPr>
        </p:nvGraphicFramePr>
        <p:xfrm>
          <a:off x="1109793" y="1417759"/>
          <a:ext cx="7887254" cy="4754880"/>
        </p:xfrm>
        <a:graphic>
          <a:graphicData uri="http://schemas.openxmlformats.org/drawingml/2006/table">
            <a:tbl>
              <a:tblPr firstRow="1" bandRow="1">
                <a:tableStyleId>{5940675A-B579-460E-94D1-54222C63F5DA}</a:tableStyleId>
              </a:tblPr>
              <a:tblGrid>
                <a:gridCol w="614833">
                  <a:extLst>
                    <a:ext uri="{9D8B030D-6E8A-4147-A177-3AD203B41FA5}">
                      <a16:colId xmlns:a16="http://schemas.microsoft.com/office/drawing/2014/main" val="20000"/>
                    </a:ext>
                  </a:extLst>
                </a:gridCol>
                <a:gridCol w="7272421">
                  <a:extLst>
                    <a:ext uri="{9D8B030D-6E8A-4147-A177-3AD203B41FA5}">
                      <a16:colId xmlns:a16="http://schemas.microsoft.com/office/drawing/2014/main" val="20001"/>
                    </a:ext>
                  </a:extLst>
                </a:gridCol>
              </a:tblGrid>
              <a:tr h="535259">
                <a:tc>
                  <a:txBody>
                    <a:bodyPr/>
                    <a:lstStyle/>
                    <a:p>
                      <a:r>
                        <a:rPr kumimoji="1" lang="ja-JP" altLang="en-US" sz="2400" dirty="0"/>
                        <a:t>５</a:t>
                      </a:r>
                      <a:endParaRPr kumimoji="1" lang="en-US" altLang="ja-JP" sz="2400" dirty="0"/>
                    </a:p>
                  </a:txBody>
                  <a:tcPr marL="87833" marR="87833"/>
                </a:tc>
                <a:tc>
                  <a:txBody>
                    <a:bodyPr/>
                    <a:lstStyle/>
                    <a:p>
                      <a:r>
                        <a:rPr kumimoji="1" lang="ja-JP" altLang="en-US" sz="2400" dirty="0"/>
                        <a:t>あなたは、使いはじめに意図したよりも長い時間インターネットを接続した状態でいますか？</a:t>
                      </a:r>
                      <a:endParaRPr kumimoji="1" lang="en-US" altLang="ja-JP" sz="2400" dirty="0"/>
                    </a:p>
                  </a:txBody>
                  <a:tcPr marL="87833" marR="87833"/>
                </a:tc>
                <a:extLst>
                  <a:ext uri="{0D108BD9-81ED-4DB2-BD59-A6C34878D82A}">
                    <a16:rowId xmlns:a16="http://schemas.microsoft.com/office/drawing/2014/main" val="10000"/>
                  </a:ext>
                </a:extLst>
              </a:tr>
              <a:tr h="535259">
                <a:tc>
                  <a:txBody>
                    <a:bodyPr/>
                    <a:lstStyle/>
                    <a:p>
                      <a:r>
                        <a:rPr kumimoji="1" lang="ja-JP" altLang="en-US" sz="2400" dirty="0"/>
                        <a:t>６</a:t>
                      </a:r>
                      <a:endParaRPr kumimoji="1" lang="en-US" altLang="ja-JP" sz="2400" dirty="0"/>
                    </a:p>
                  </a:txBody>
                  <a:tcPr marL="87833" marR="87833"/>
                </a:tc>
                <a:tc>
                  <a:txBody>
                    <a:bodyPr/>
                    <a:lstStyle/>
                    <a:p>
                      <a:r>
                        <a:rPr kumimoji="1" lang="ja-JP" altLang="en-US" sz="2400" dirty="0"/>
                        <a:t>あなたは、インターネットのために大切な人間関係、学校のことや、部活動のことを台無しにしたり、あやうくするようなことがありましたか？</a:t>
                      </a:r>
                    </a:p>
                  </a:txBody>
                  <a:tcPr marL="87833" marR="87833"/>
                </a:tc>
                <a:extLst>
                  <a:ext uri="{0D108BD9-81ED-4DB2-BD59-A6C34878D82A}">
                    <a16:rowId xmlns:a16="http://schemas.microsoft.com/office/drawing/2014/main" val="10001"/>
                  </a:ext>
                </a:extLst>
              </a:tr>
              <a:tr h="535259">
                <a:tc>
                  <a:txBody>
                    <a:bodyPr/>
                    <a:lstStyle/>
                    <a:p>
                      <a:r>
                        <a:rPr kumimoji="1" lang="ja-JP" altLang="en-US" sz="2400" dirty="0"/>
                        <a:t>７</a:t>
                      </a:r>
                    </a:p>
                  </a:txBody>
                  <a:tcPr marL="87833" marR="87833"/>
                </a:tc>
                <a:tc>
                  <a:txBody>
                    <a:bodyPr/>
                    <a:lstStyle/>
                    <a:p>
                      <a:r>
                        <a:rPr kumimoji="1" lang="ja-JP" altLang="en-US" sz="2400" dirty="0"/>
                        <a:t>あなたは、インターネットへの熱中のしすぎをかくすために、家族、学校の先生やその他の人たちにうそをついたことがありましたか？</a:t>
                      </a:r>
                    </a:p>
                  </a:txBody>
                  <a:tcPr marL="87833" marR="87833"/>
                </a:tc>
                <a:extLst>
                  <a:ext uri="{0D108BD9-81ED-4DB2-BD59-A6C34878D82A}">
                    <a16:rowId xmlns:a16="http://schemas.microsoft.com/office/drawing/2014/main" val="10002"/>
                  </a:ext>
                </a:extLst>
              </a:tr>
              <a:tr h="535259">
                <a:tc>
                  <a:txBody>
                    <a:bodyPr/>
                    <a:lstStyle/>
                    <a:p>
                      <a:r>
                        <a:rPr kumimoji="1" lang="ja-JP" altLang="en-US" sz="2400" dirty="0"/>
                        <a:t>８</a:t>
                      </a:r>
                    </a:p>
                  </a:txBody>
                  <a:tcPr marL="87833" marR="87833"/>
                </a:tc>
                <a:tc>
                  <a:txBody>
                    <a:bodyPr/>
                    <a:lstStyle/>
                    <a:p>
                      <a:r>
                        <a:rPr kumimoji="1" lang="ja-JP" altLang="en-US" sz="2400" dirty="0"/>
                        <a:t>あなたは、問題から逃げるために、または、絶望的な気持ち、罪悪感、不安、落ち込みなどといったいやな気持ちから逃げるために、インターネットを使いますか？ </a:t>
                      </a:r>
                    </a:p>
                  </a:txBody>
                  <a:tcPr marL="87833" marR="87833"/>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5295754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sz="half" idx="1"/>
          </p:nvPr>
        </p:nvSpPr>
        <p:spPr>
          <a:xfrm>
            <a:off x="60348" y="1854915"/>
            <a:ext cx="9943001" cy="2854440"/>
          </a:xfrm>
        </p:spPr>
        <p:txBody>
          <a:bodyPr>
            <a:normAutofit/>
          </a:bodyPr>
          <a:lstStyle/>
          <a:p>
            <a:pPr marL="0" indent="0">
              <a:buNone/>
            </a:pPr>
            <a:r>
              <a:rPr kumimoji="1" lang="ja-JP" altLang="en-US" dirty="0">
                <a:latin typeface="+mj-ea"/>
                <a:ea typeface="+mj-ea"/>
              </a:rPr>
              <a:t>何にどれだけ時間を使っているのか？</a:t>
            </a:r>
            <a:endParaRPr kumimoji="1" lang="en-US" altLang="ja-JP" dirty="0">
              <a:latin typeface="+mj-ea"/>
              <a:ea typeface="+mj-ea"/>
            </a:endParaRPr>
          </a:p>
          <a:p>
            <a:pPr marL="0" indent="0">
              <a:buNone/>
            </a:pPr>
            <a:r>
              <a:rPr kumimoji="1" lang="ja-JP" altLang="en-US" dirty="0">
                <a:latin typeface="+mj-ea"/>
                <a:ea typeface="+mj-ea"/>
              </a:rPr>
              <a:t>把握することが大事。</a:t>
            </a:r>
            <a:endParaRPr kumimoji="1" lang="en-US" altLang="ja-JP" dirty="0">
              <a:latin typeface="+mj-ea"/>
              <a:ea typeface="+mj-ea"/>
            </a:endParaRPr>
          </a:p>
          <a:p>
            <a:pPr marL="0" indent="0">
              <a:lnSpc>
                <a:spcPct val="120000"/>
              </a:lnSpc>
              <a:buNone/>
            </a:pPr>
            <a:endParaRPr kumimoji="1" lang="en-US" altLang="ja-JP" dirty="0">
              <a:latin typeface="+mj-ea"/>
              <a:ea typeface="+mj-ea"/>
            </a:endParaRPr>
          </a:p>
          <a:p>
            <a:pPr marL="0" indent="0">
              <a:buNone/>
            </a:pPr>
            <a:r>
              <a:rPr kumimoji="1" lang="ja-JP" altLang="en-US" dirty="0">
                <a:latin typeface="+mj-ea"/>
                <a:ea typeface="+mj-ea"/>
              </a:rPr>
              <a:t>何気なく手にすることのないようにする。</a:t>
            </a:r>
            <a:endParaRPr kumimoji="1" lang="en-US" altLang="ja-JP" dirty="0">
              <a:latin typeface="+mj-ea"/>
              <a:ea typeface="+mj-ea"/>
            </a:endParaRPr>
          </a:p>
        </p:txBody>
      </p:sp>
      <p:sp>
        <p:nvSpPr>
          <p:cNvPr id="2" name="タイトル 1"/>
          <p:cNvSpPr>
            <a:spLocks noGrp="1"/>
          </p:cNvSpPr>
          <p:nvPr>
            <p:ph type="title"/>
          </p:nvPr>
        </p:nvSpPr>
        <p:spPr/>
        <p:txBody>
          <a:bodyPr/>
          <a:lstStyle/>
          <a:p>
            <a:r>
              <a:rPr kumimoji="1" lang="ja-JP" altLang="en-US" dirty="0"/>
              <a:t>色々なことができるからこそ</a:t>
            </a:r>
          </a:p>
        </p:txBody>
      </p:sp>
      <p:pic>
        <p:nvPicPr>
          <p:cNvPr id="3" name="図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72400" y="4521672"/>
            <a:ext cx="1062033" cy="2186699"/>
          </a:xfrm>
          <a:prstGeom prst="rect">
            <a:avLst/>
          </a:prstGeom>
        </p:spPr>
      </p:pic>
      <p:sp>
        <p:nvSpPr>
          <p:cNvPr id="4" name="角丸四角形吹き出し 3"/>
          <p:cNvSpPr/>
          <p:nvPr/>
        </p:nvSpPr>
        <p:spPr>
          <a:xfrm>
            <a:off x="1137920" y="4655887"/>
            <a:ext cx="6360160" cy="1385166"/>
          </a:xfrm>
          <a:prstGeom prst="wedgeRoundRectCallout">
            <a:avLst>
              <a:gd name="adj1" fmla="val 55221"/>
              <a:gd name="adj2" fmla="val -32894"/>
              <a:gd name="adj3" fmla="val 16667"/>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400" b="1" dirty="0">
                <a:solidFill>
                  <a:schemeClr val="bg1"/>
                </a:solidFill>
                <a:latin typeface="+mj-ea"/>
                <a:ea typeface="+mj-ea"/>
              </a:rPr>
              <a:t>SNS</a:t>
            </a:r>
            <a:r>
              <a:rPr lang="ja-JP" altLang="en-US" sz="2400" b="1" dirty="0">
                <a:solidFill>
                  <a:schemeClr val="bg1"/>
                </a:solidFill>
                <a:latin typeface="+mj-ea"/>
                <a:ea typeface="+mj-ea"/>
              </a:rPr>
              <a:t>に</a:t>
            </a:r>
            <a:r>
              <a:rPr lang="en-US" altLang="ja-JP" sz="2400" b="1" dirty="0">
                <a:solidFill>
                  <a:schemeClr val="bg1"/>
                </a:solidFill>
                <a:latin typeface="+mj-ea"/>
                <a:ea typeface="+mj-ea"/>
              </a:rPr>
              <a:t>1</a:t>
            </a:r>
            <a:r>
              <a:rPr lang="ja-JP" altLang="en-US" sz="2400" b="1" dirty="0">
                <a:solidFill>
                  <a:schemeClr val="bg1"/>
                </a:solidFill>
                <a:latin typeface="+mj-ea"/>
                <a:ea typeface="+mj-ea"/>
              </a:rPr>
              <a:t>時間　オンラインゲームに</a:t>
            </a:r>
            <a:r>
              <a:rPr lang="en-US" altLang="ja-JP" sz="2400" b="1" dirty="0">
                <a:solidFill>
                  <a:schemeClr val="bg1"/>
                </a:solidFill>
                <a:latin typeface="+mj-ea"/>
                <a:ea typeface="+mj-ea"/>
              </a:rPr>
              <a:t>30</a:t>
            </a:r>
            <a:r>
              <a:rPr lang="ja-JP" altLang="en-US" sz="2400" b="1" dirty="0">
                <a:solidFill>
                  <a:schemeClr val="bg1"/>
                </a:solidFill>
                <a:latin typeface="+mj-ea"/>
                <a:ea typeface="+mj-ea"/>
              </a:rPr>
              <a:t>分</a:t>
            </a:r>
            <a:endParaRPr lang="en-US" altLang="ja-JP" sz="2400" b="1" dirty="0">
              <a:solidFill>
                <a:schemeClr val="bg1"/>
              </a:solidFill>
              <a:latin typeface="+mj-ea"/>
              <a:ea typeface="+mj-ea"/>
            </a:endParaRPr>
          </a:p>
          <a:p>
            <a:r>
              <a:rPr lang="ja-JP" altLang="en-US" sz="2400" b="1" dirty="0">
                <a:solidFill>
                  <a:schemeClr val="bg1"/>
                </a:solidFill>
                <a:latin typeface="+mj-ea"/>
                <a:ea typeface="+mj-ea"/>
              </a:rPr>
              <a:t>動画共有サイトに</a:t>
            </a:r>
            <a:r>
              <a:rPr lang="en-US" altLang="ja-JP" sz="2400" b="1" dirty="0">
                <a:solidFill>
                  <a:schemeClr val="bg1"/>
                </a:solidFill>
                <a:latin typeface="+mj-ea"/>
                <a:ea typeface="+mj-ea"/>
              </a:rPr>
              <a:t>1</a:t>
            </a:r>
            <a:r>
              <a:rPr lang="ja-JP" altLang="en-US" sz="2400" b="1" dirty="0">
                <a:solidFill>
                  <a:schemeClr val="bg1"/>
                </a:solidFill>
                <a:latin typeface="+mj-ea"/>
                <a:ea typeface="+mj-ea"/>
              </a:rPr>
              <a:t>時間　調べ学習に</a:t>
            </a:r>
            <a:r>
              <a:rPr lang="en-US" altLang="ja-JP" sz="2400" b="1" dirty="0">
                <a:solidFill>
                  <a:schemeClr val="bg1"/>
                </a:solidFill>
                <a:latin typeface="+mj-ea"/>
                <a:ea typeface="+mj-ea"/>
              </a:rPr>
              <a:t>20</a:t>
            </a:r>
            <a:r>
              <a:rPr lang="ja-JP" altLang="en-US" sz="2400" b="1" dirty="0">
                <a:solidFill>
                  <a:schemeClr val="bg1"/>
                </a:solidFill>
                <a:latin typeface="+mj-ea"/>
                <a:ea typeface="+mj-ea"/>
              </a:rPr>
              <a:t>分</a:t>
            </a:r>
            <a:endParaRPr lang="en-US" altLang="ja-JP" sz="2400" b="1" dirty="0">
              <a:solidFill>
                <a:schemeClr val="bg1"/>
              </a:solidFill>
              <a:latin typeface="+mj-ea"/>
              <a:ea typeface="+mj-ea"/>
            </a:endParaRPr>
          </a:p>
        </p:txBody>
      </p:sp>
    </p:spTree>
    <p:extLst>
      <p:ext uri="{BB962C8B-B14F-4D97-AF65-F5344CB8AC3E}">
        <p14:creationId xmlns:p14="http://schemas.microsoft.com/office/powerpoint/2010/main" val="24979783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sz="half" idx="1"/>
          </p:nvPr>
        </p:nvSpPr>
        <p:spPr>
          <a:xfrm>
            <a:off x="307387" y="2325760"/>
            <a:ext cx="8739795" cy="4351338"/>
          </a:xfrm>
        </p:spPr>
        <p:txBody>
          <a:bodyPr>
            <a:normAutofit/>
          </a:bodyPr>
          <a:lstStyle/>
          <a:p>
            <a:r>
              <a:rPr lang="ja-JP" altLang="en-US" sz="4800" b="1" dirty="0">
                <a:latin typeface="+mj-ea"/>
                <a:ea typeface="+mj-ea"/>
              </a:rPr>
              <a:t>計画的にデジタル機器を</a:t>
            </a:r>
            <a:br>
              <a:rPr lang="en-US" altLang="ja-JP" sz="4800" b="1" dirty="0">
                <a:latin typeface="+mj-ea"/>
                <a:ea typeface="+mj-ea"/>
              </a:rPr>
            </a:br>
            <a:r>
              <a:rPr lang="ja-JP" altLang="en-US" sz="4800" b="1" dirty="0">
                <a:latin typeface="+mj-ea"/>
                <a:ea typeface="+mj-ea"/>
              </a:rPr>
              <a:t>活用する</a:t>
            </a:r>
            <a:endParaRPr lang="en-US" altLang="ja-JP" sz="4800" b="1" dirty="0">
              <a:latin typeface="+mj-ea"/>
              <a:ea typeface="+mj-ea"/>
            </a:endParaRPr>
          </a:p>
          <a:p>
            <a:r>
              <a:rPr lang="ja-JP" altLang="en-US" dirty="0">
                <a:latin typeface="+mj-ea"/>
                <a:ea typeface="+mj-ea"/>
              </a:rPr>
              <a:t>➡そのためのツール・アプリもあります。</a:t>
            </a:r>
          </a:p>
        </p:txBody>
      </p:sp>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89442" y="4942162"/>
            <a:ext cx="2625205" cy="1734936"/>
          </a:xfrm>
          <a:prstGeom prst="rect">
            <a:avLst/>
          </a:prstGeom>
        </p:spPr>
      </p:pic>
    </p:spTree>
    <p:extLst>
      <p:ext uri="{BB962C8B-B14F-4D97-AF65-F5344CB8AC3E}">
        <p14:creationId xmlns:p14="http://schemas.microsoft.com/office/powerpoint/2010/main" val="2104410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a:t>危険なアプリやサービス</a:t>
            </a:r>
          </a:p>
        </p:txBody>
      </p:sp>
      <p:pic>
        <p:nvPicPr>
          <p:cNvPr id="2" name="図 1"/>
          <p:cNvPicPr>
            <a:picLocks noChangeAspect="1"/>
          </p:cNvPicPr>
          <p:nvPr/>
        </p:nvPicPr>
        <p:blipFill>
          <a:blip r:embed="rId3"/>
          <a:stretch>
            <a:fillRect/>
          </a:stretch>
        </p:blipFill>
        <p:spPr>
          <a:xfrm>
            <a:off x="5518672" y="1726539"/>
            <a:ext cx="2855483" cy="4017274"/>
          </a:xfrm>
          <a:prstGeom prst="rect">
            <a:avLst/>
          </a:prstGeom>
        </p:spPr>
      </p:pic>
      <p:sp>
        <p:nvSpPr>
          <p:cNvPr id="5" name="テキスト ボックス 4"/>
          <p:cNvSpPr txBox="1"/>
          <p:nvPr/>
        </p:nvSpPr>
        <p:spPr>
          <a:xfrm>
            <a:off x="109415" y="1300745"/>
            <a:ext cx="7477992" cy="461665"/>
          </a:xfrm>
          <a:prstGeom prst="rect">
            <a:avLst/>
          </a:prstGeom>
          <a:noFill/>
        </p:spPr>
        <p:txBody>
          <a:bodyPr wrap="square" rtlCol="0">
            <a:spAutoFit/>
          </a:bodyPr>
          <a:lstStyle/>
          <a:p>
            <a:r>
              <a:rPr lang="ja-JP" altLang="en-US" sz="1200" dirty="0">
                <a:solidFill>
                  <a:prstClr val="black"/>
                </a:solidFill>
                <a:latin typeface="+mj-ea"/>
                <a:ea typeface="+mj-ea"/>
              </a:rPr>
              <a:t>第</a:t>
            </a:r>
            <a:r>
              <a:rPr lang="en-US" altLang="ja-JP" sz="1200" dirty="0">
                <a:solidFill>
                  <a:prstClr val="black"/>
                </a:solidFill>
                <a:latin typeface="+mj-ea"/>
                <a:ea typeface="+mj-ea"/>
              </a:rPr>
              <a:t>15</a:t>
            </a:r>
            <a:r>
              <a:rPr lang="ja-JP" altLang="en-US" sz="1200" dirty="0">
                <a:solidFill>
                  <a:prstClr val="black"/>
                </a:solidFill>
                <a:latin typeface="+mj-ea"/>
                <a:ea typeface="+mj-ea"/>
              </a:rPr>
              <a:t>回</a:t>
            </a:r>
            <a:r>
              <a:rPr lang="en-US" altLang="ja-JP" sz="1200" dirty="0">
                <a:solidFill>
                  <a:prstClr val="black"/>
                </a:solidFill>
                <a:latin typeface="+mj-ea"/>
                <a:ea typeface="+mj-ea"/>
              </a:rPr>
              <a:t>IPA</a:t>
            </a:r>
            <a:r>
              <a:rPr lang="ja-JP" altLang="en-US" sz="1200" dirty="0">
                <a:solidFill>
                  <a:prstClr val="black"/>
                </a:solidFill>
                <a:latin typeface="+mj-ea"/>
                <a:ea typeface="+mj-ea"/>
              </a:rPr>
              <a:t>「ひろげよう情報モラル・セキュリティコンクール」</a:t>
            </a:r>
            <a:r>
              <a:rPr lang="en-US" altLang="ja-JP" sz="1200" dirty="0">
                <a:solidFill>
                  <a:prstClr val="black"/>
                </a:solidFill>
                <a:latin typeface="+mj-ea"/>
                <a:ea typeface="+mj-ea"/>
              </a:rPr>
              <a:t>2019</a:t>
            </a:r>
          </a:p>
          <a:p>
            <a:r>
              <a:rPr lang="ja-JP" altLang="en-US" sz="1200" dirty="0">
                <a:solidFill>
                  <a:prstClr val="black"/>
                </a:solidFill>
                <a:latin typeface="+mj-ea"/>
                <a:ea typeface="+mj-ea"/>
              </a:rPr>
              <a:t>ポスター部門　優秀賞</a:t>
            </a:r>
          </a:p>
        </p:txBody>
      </p:sp>
      <p:sp>
        <p:nvSpPr>
          <p:cNvPr id="7" name="テキスト ボックス 6"/>
          <p:cNvSpPr txBox="1"/>
          <p:nvPr/>
        </p:nvSpPr>
        <p:spPr>
          <a:xfrm>
            <a:off x="2743200" y="5820538"/>
            <a:ext cx="6331077" cy="369332"/>
          </a:xfrm>
          <a:prstGeom prst="rect">
            <a:avLst/>
          </a:prstGeom>
          <a:noFill/>
        </p:spPr>
        <p:txBody>
          <a:bodyPr wrap="square" rtlCol="0">
            <a:spAutoFit/>
          </a:bodyPr>
          <a:lstStyle/>
          <a:p>
            <a:r>
              <a:rPr lang="ja-JP" altLang="en-US" dirty="0">
                <a:solidFill>
                  <a:prstClr val="black"/>
                </a:solidFill>
                <a:latin typeface="+mj-ea"/>
                <a:ea typeface="+mj-ea"/>
              </a:rPr>
              <a:t>　熊本県　</a:t>
            </a:r>
            <a:r>
              <a:rPr lang="zh-CN" altLang="en-US" dirty="0">
                <a:solidFill>
                  <a:prstClr val="black"/>
                </a:solidFill>
                <a:latin typeface="+mj-ea"/>
                <a:ea typeface="+mj-ea"/>
              </a:rPr>
              <a:t>御船町立御船中学校 </a:t>
            </a:r>
            <a:r>
              <a:rPr lang="en-US" altLang="zh-CN" dirty="0">
                <a:solidFill>
                  <a:prstClr val="black"/>
                </a:solidFill>
                <a:latin typeface="+mj-ea"/>
                <a:ea typeface="+mj-ea"/>
              </a:rPr>
              <a:t>1</a:t>
            </a:r>
            <a:r>
              <a:rPr lang="zh-CN" altLang="en-US" dirty="0">
                <a:solidFill>
                  <a:prstClr val="black"/>
                </a:solidFill>
                <a:latin typeface="+mj-ea"/>
                <a:ea typeface="+mj-ea"/>
              </a:rPr>
              <a:t>年</a:t>
            </a:r>
            <a:r>
              <a:rPr lang="ja-JP" altLang="en-US" dirty="0">
                <a:solidFill>
                  <a:prstClr val="black"/>
                </a:solidFill>
                <a:latin typeface="+mj-ea"/>
                <a:ea typeface="+mj-ea"/>
              </a:rPr>
              <a:t>（当時）</a:t>
            </a:r>
            <a:r>
              <a:rPr lang="ja-JP" altLang="en-US" dirty="0">
                <a:latin typeface="+mj-ea"/>
                <a:ea typeface="+mj-ea"/>
              </a:rPr>
              <a:t>村上　華さん</a:t>
            </a:r>
            <a:endParaRPr lang="ja-JP" altLang="en-US" dirty="0">
              <a:solidFill>
                <a:prstClr val="black"/>
              </a:solidFill>
              <a:latin typeface="+mj-ea"/>
              <a:ea typeface="+mj-ea"/>
            </a:endParaRPr>
          </a:p>
        </p:txBody>
      </p:sp>
      <p:sp>
        <p:nvSpPr>
          <p:cNvPr id="4" name="テキスト ボックス 3"/>
          <p:cNvSpPr txBox="1"/>
          <p:nvPr/>
        </p:nvSpPr>
        <p:spPr>
          <a:xfrm>
            <a:off x="387276" y="2880365"/>
            <a:ext cx="4711848" cy="2062103"/>
          </a:xfrm>
          <a:prstGeom prst="rect">
            <a:avLst/>
          </a:prstGeom>
          <a:noFill/>
        </p:spPr>
        <p:txBody>
          <a:bodyPr wrap="square" rtlCol="0">
            <a:spAutoFit/>
          </a:bodyPr>
          <a:lstStyle/>
          <a:p>
            <a:r>
              <a:rPr kumimoji="1" lang="ja-JP" altLang="en-US" sz="3200" dirty="0"/>
              <a:t>フィルタリングは</a:t>
            </a:r>
            <a:endParaRPr kumimoji="1" lang="en-US" altLang="ja-JP" sz="3200" dirty="0"/>
          </a:p>
          <a:p>
            <a:r>
              <a:rPr kumimoji="1" lang="ja-JP" altLang="en-US" sz="3200" dirty="0"/>
              <a:t>迷惑、危険なサービス、サイトから私たちを</a:t>
            </a:r>
            <a:endParaRPr kumimoji="1" lang="en-US" altLang="ja-JP" sz="3200" dirty="0"/>
          </a:p>
          <a:p>
            <a:r>
              <a:rPr kumimoji="1" lang="ja-JP" altLang="en-US" sz="3200" dirty="0"/>
              <a:t>守ってくれる。</a:t>
            </a:r>
          </a:p>
        </p:txBody>
      </p:sp>
      <p:sp>
        <p:nvSpPr>
          <p:cNvPr id="9" name="正方形/長方形 8">
            <a:extLst>
              <a:ext uri="{FF2B5EF4-FFF2-40B4-BE49-F238E27FC236}">
                <a16:creationId xmlns:a16="http://schemas.microsoft.com/office/drawing/2014/main" id="{7E8DD422-D181-4511-BE6C-CE31B72CE608}"/>
              </a:ext>
            </a:extLst>
          </p:cNvPr>
          <p:cNvSpPr/>
          <p:nvPr/>
        </p:nvSpPr>
        <p:spPr>
          <a:xfrm>
            <a:off x="4901745" y="6406439"/>
            <a:ext cx="4572000" cy="430887"/>
          </a:xfrm>
          <a:prstGeom prst="rect">
            <a:avLst/>
          </a:prstGeom>
        </p:spPr>
        <p:txBody>
          <a:bodyPr>
            <a:spAutoFit/>
          </a:bodyPr>
          <a:lstStyle/>
          <a:p>
            <a:pPr lvl="0">
              <a:defRPr/>
            </a:pPr>
            <a:r>
              <a:rPr lang="en-US" altLang="ja-JP" sz="1100" dirty="0">
                <a:solidFill>
                  <a:prstClr val="black"/>
                </a:solidFill>
                <a:latin typeface="+mn-ea"/>
              </a:rPr>
              <a:t>(</a:t>
            </a:r>
            <a:r>
              <a:rPr lang="ja-JP" altLang="en-US" sz="1100" dirty="0">
                <a:solidFill>
                  <a:prstClr val="black"/>
                </a:solidFill>
                <a:latin typeface="+mn-ea"/>
              </a:rPr>
              <a:t>参考</a:t>
            </a:r>
            <a:r>
              <a:rPr lang="en-US" altLang="ja-JP" sz="1100" dirty="0">
                <a:solidFill>
                  <a:prstClr val="black"/>
                </a:solidFill>
                <a:latin typeface="+mn-ea"/>
              </a:rPr>
              <a:t>)</a:t>
            </a:r>
            <a:r>
              <a:rPr lang="ja-JP" altLang="en-US" sz="1100" dirty="0">
                <a:solidFill>
                  <a:prstClr val="black"/>
                </a:solidFill>
                <a:latin typeface="+mn-ea"/>
              </a:rPr>
              <a:t> </a:t>
            </a:r>
            <a:r>
              <a:rPr lang="en-US" altLang="ja-JP" sz="1100" dirty="0">
                <a:solidFill>
                  <a:prstClr val="black"/>
                </a:solidFill>
                <a:latin typeface="+mn-ea"/>
              </a:rPr>
              <a:t>IPA</a:t>
            </a:r>
            <a:r>
              <a:rPr lang="ja-JP" altLang="en-US" sz="1100" dirty="0">
                <a:solidFill>
                  <a:prstClr val="black"/>
                </a:solidFill>
                <a:latin typeface="+mn-ea"/>
              </a:rPr>
              <a:t>「ひろげよう情報モラル・セキュリティコンクール」</a:t>
            </a:r>
            <a:endParaRPr lang="en-US" altLang="ja-JP" sz="1100" dirty="0">
              <a:solidFill>
                <a:prstClr val="black"/>
              </a:solidFill>
              <a:latin typeface="+mn-ea"/>
            </a:endParaRPr>
          </a:p>
          <a:p>
            <a:pPr lvl="0">
              <a:defRPr/>
            </a:pPr>
            <a:r>
              <a:rPr lang="ja-JP" altLang="en-US" sz="1100" dirty="0">
                <a:solidFill>
                  <a:prstClr val="black"/>
                </a:solidFill>
              </a:rPr>
              <a:t>　　　 </a:t>
            </a:r>
            <a:r>
              <a:rPr lang="en-US" altLang="ja-JP" sz="1100" dirty="0">
                <a:solidFill>
                  <a:prstClr val="black"/>
                </a:solidFill>
              </a:rPr>
              <a:t>https://www.ipa.go.jp/security/hyogo/index.html</a:t>
            </a:r>
          </a:p>
        </p:txBody>
      </p:sp>
    </p:spTree>
    <p:extLst>
      <p:ext uri="{BB962C8B-B14F-4D97-AF65-F5344CB8AC3E}">
        <p14:creationId xmlns:p14="http://schemas.microsoft.com/office/powerpoint/2010/main" val="27679491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sz="half" idx="1"/>
          </p:nvPr>
        </p:nvSpPr>
        <p:spPr>
          <a:xfrm>
            <a:off x="1114333" y="1233128"/>
            <a:ext cx="7886701" cy="5404155"/>
          </a:xfrm>
          <a:solidFill>
            <a:schemeClr val="bg1"/>
          </a:solidFill>
        </p:spPr>
        <p:txBody>
          <a:bodyPr>
            <a:normAutofit fontScale="92500" lnSpcReduction="10000"/>
          </a:bodyPr>
          <a:lstStyle/>
          <a:p>
            <a:pPr algn="r">
              <a:lnSpc>
                <a:spcPct val="100000"/>
              </a:lnSpc>
              <a:spcBef>
                <a:spcPts val="600"/>
              </a:spcBef>
            </a:pPr>
            <a:r>
              <a:rPr lang="ja-JP" altLang="en-US" sz="1000" dirty="0"/>
              <a:t>独立行政法人情報処理推進機構</a:t>
            </a:r>
            <a:br>
              <a:rPr lang="ja-JP" altLang="en-US" sz="1000" dirty="0"/>
            </a:br>
            <a:r>
              <a:rPr lang="ja-JP" altLang="en-US" sz="1000" dirty="0"/>
              <a:t>セキュリティセンター</a:t>
            </a:r>
            <a:br>
              <a:rPr lang="ja-JP" altLang="en-US" sz="1000" dirty="0"/>
            </a:br>
            <a:endParaRPr lang="ja-JP" altLang="en-US" sz="1000" dirty="0"/>
          </a:p>
          <a:p>
            <a:pPr>
              <a:lnSpc>
                <a:spcPct val="100000"/>
              </a:lnSpc>
              <a:spcBef>
                <a:spcPts val="600"/>
              </a:spcBef>
            </a:pPr>
            <a:r>
              <a:rPr lang="ja-JP" altLang="en-US" sz="1000" dirty="0"/>
              <a:t> 　「安全教室指導用教材」は、インターネット安全教室での利用を目的に独立行政法人情報処理推進機構（</a:t>
            </a:r>
            <a:r>
              <a:rPr lang="en-US" altLang="ja-JP" sz="1000" dirty="0"/>
              <a:t>IPA</a:t>
            </a:r>
            <a:r>
              <a:rPr lang="ja-JP" altLang="en-US" sz="1000" dirty="0"/>
              <a:t>）（以下「</a:t>
            </a:r>
            <a:r>
              <a:rPr lang="en-US" altLang="ja-JP" sz="1000" dirty="0"/>
              <a:t>IPA</a:t>
            </a:r>
            <a:r>
              <a:rPr lang="ja-JP" altLang="en-US" sz="1000" dirty="0"/>
              <a:t>」という。）が作成した教材、およびこれを用いて指導するためのポイントをまとめた講義要領（今後に作成され得る各々の改訂版を含む。）です。なお、改訂版が利用可能となった後は、専ら改訂版をご利用ください。</a:t>
            </a:r>
            <a:br>
              <a:rPr lang="ja-JP" altLang="en-US" sz="1000" dirty="0"/>
            </a:br>
            <a:r>
              <a:rPr lang="ja-JP" altLang="en-US" sz="1000" dirty="0"/>
              <a:t>　</a:t>
            </a:r>
            <a:r>
              <a:rPr lang="en-US" altLang="ja-JP" sz="1000" dirty="0"/>
              <a:t>IPA</a:t>
            </a:r>
            <a:r>
              <a:rPr lang="ja-JP" altLang="en-US" sz="1000" dirty="0"/>
              <a:t>は、本利用規約に同意いただくことを条件として、「安全教室指導用教材」の利用を無償で許諾します。有償セミナー等での利用を希望する場合は、事前に </a:t>
            </a:r>
            <a:r>
              <a:rPr lang="en-US" altLang="ja-JP" sz="1000" dirty="0"/>
              <a:t>IPA </a:t>
            </a:r>
            <a:r>
              <a:rPr lang="ja-JP" altLang="en-US" sz="1000" dirty="0"/>
              <a:t>に申し出て別途許諾を得てください。</a:t>
            </a:r>
          </a:p>
          <a:p>
            <a:pPr marL="228600" indent="-228600">
              <a:lnSpc>
                <a:spcPct val="100000"/>
              </a:lnSpc>
              <a:spcBef>
                <a:spcPts val="600"/>
              </a:spcBef>
              <a:buFont typeface="+mj-lt"/>
              <a:buAutoNum type="arabicPeriod"/>
            </a:pPr>
            <a:r>
              <a:rPr lang="ja-JP" altLang="en-US" sz="1000" dirty="0"/>
              <a:t> 「安全教室指導用教材」に関する著作権その他すべての権利は独立行政法人情報処理推進機構（</a:t>
            </a:r>
            <a:r>
              <a:rPr lang="en-US" altLang="ja-JP" sz="1000" dirty="0"/>
              <a:t>IPA</a:t>
            </a:r>
            <a:r>
              <a:rPr lang="ja-JP" altLang="en-US" sz="1000" dirty="0"/>
              <a:t>）が保有しており、国際条約、著作権法その他の法律により保護されています。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「安全教室指導用教材」は、情報セキュリティや情報モラルの教育、普及の目的に限り、無償の授業、各種セミナーや研修等にご利用いただけます。</a:t>
            </a:r>
            <a:endParaRPr lang="en-US" altLang="ja-JP" sz="1000" dirty="0"/>
          </a:p>
          <a:p>
            <a:pPr marL="228600" indent="-228600">
              <a:lnSpc>
                <a:spcPct val="100000"/>
              </a:lnSpc>
              <a:spcBef>
                <a:spcPts val="600"/>
              </a:spcBef>
              <a:buFont typeface="+mj-lt"/>
              <a:buAutoNum type="arabicPeriod"/>
            </a:pPr>
            <a:r>
              <a:rPr lang="ja-JP" altLang="en-US" sz="1000" dirty="0"/>
              <a:t>必要な範囲での複製（生徒等受講者への配布のための複製を含む。）は可能とします。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は原文のまま利用してください。ただし、グラフの形式を変える、文体を変える等、単なる表記形式のみの変更は可能とし、また、具体的な利用場面においてやむを得ない場合であって、かつ前記目的のために必要な場合には、その必要な範囲で、利用者の責任において、文意を変えず、かつ原文のままでないことが容易にわかるように明記または明示（例「～を基に作成」等）することを条件として、文面の一部改変等を可能とし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「安全教室指導用教材」の中のデータやグラフ・図表・イラスト・映像等の全部または一部を引用等した場合、本利用規約に同意したものとみなします。</a:t>
            </a:r>
          </a:p>
          <a:p>
            <a:pPr marL="228600" indent="-228600">
              <a:lnSpc>
                <a:spcPct val="100000"/>
              </a:lnSpc>
              <a:spcBef>
                <a:spcPts val="600"/>
              </a:spcBef>
              <a:buFont typeface="+mj-lt"/>
              <a:buAutoNum type="arabicPeriod"/>
            </a:pPr>
            <a:r>
              <a:rPr lang="ja-JP" altLang="en-US" sz="1000" dirty="0"/>
              <a:t>いかなる形で利用する場合においても「安全教室指導用教材」を利用する際は、出典（</a:t>
            </a:r>
            <a:r>
              <a:rPr lang="en-US" altLang="ja-JP" sz="1000" dirty="0"/>
              <a:t>IPA</a:t>
            </a:r>
            <a:r>
              <a:rPr lang="ja-JP" altLang="en-US" sz="1000" dirty="0"/>
              <a:t>の名称、資料名（「安全教室指導用教材」）、</a:t>
            </a:r>
            <a:r>
              <a:rPr lang="en-US" altLang="ja-JP" sz="1000" dirty="0"/>
              <a:t>URL</a:t>
            </a:r>
            <a:r>
              <a:rPr lang="ja-JP" altLang="en-US" sz="1000" dirty="0"/>
              <a:t>等）を容易に判る態様で明記または明示してください。</a:t>
            </a:r>
          </a:p>
          <a:p>
            <a:pPr marL="228600" indent="-228600">
              <a:lnSpc>
                <a:spcPct val="100000"/>
              </a:lnSpc>
              <a:spcBef>
                <a:spcPts val="600"/>
              </a:spcBef>
              <a:buFont typeface="+mj-lt"/>
              <a:buAutoNum type="arabicPeriod"/>
            </a:pPr>
            <a:r>
              <a:rPr lang="ja-JP" altLang="en-US" sz="1000" dirty="0"/>
              <a:t>「安全教室指導用教材」を利用する部分と利用者が自ら作成する部分が混在した教材等を作成する場合、「安全教室指導用教材」利用部分か、利用者自身による作成部分かが容易かつ明確に判別できるようにしてください。なお、利用者は、自己の作成部分について全ての責任を負うものとします。</a:t>
            </a:r>
          </a:p>
          <a:p>
            <a:pPr marL="228600" indent="-228600">
              <a:lnSpc>
                <a:spcPct val="100000"/>
              </a:lnSpc>
              <a:spcBef>
                <a:spcPts val="600"/>
              </a:spcBef>
              <a:buFont typeface="+mj-lt"/>
              <a:buAutoNum type="arabicPeriod"/>
            </a:pPr>
            <a:r>
              <a:rPr lang="ja-JP" altLang="en-US" sz="1000" dirty="0"/>
              <a:t>「安全教室指導用教材」（本項においては、利用者が自ら作成する部分が混在する場合を含む）の二次利用を希望する者に対して複製物を配布する場合には、相手先に本利用規約を配布するなどにより、相手先が「安全教室指導用教材」（利用者が自ら新たに作成した部分を除く）を利用する際には本利用規約に同意する必要があることを伝えてください。</a:t>
            </a:r>
          </a:p>
          <a:p>
            <a:pPr marL="228600" indent="-228600">
              <a:lnSpc>
                <a:spcPct val="100000"/>
              </a:lnSpc>
              <a:spcBef>
                <a:spcPts val="600"/>
              </a:spcBef>
              <a:buFont typeface="+mj-lt"/>
              <a:buAutoNum type="arabicPeriod"/>
            </a:pPr>
            <a:r>
              <a:rPr lang="ja-JP" altLang="en-US" sz="1000" dirty="0"/>
              <a:t>「安全教室指導用教材」で提供する情報の正確性、信頼性、網羅性及び完全性については、</a:t>
            </a:r>
            <a:r>
              <a:rPr lang="en-US" altLang="ja-JP" sz="1000" dirty="0"/>
              <a:t>IPA</a:t>
            </a:r>
            <a:r>
              <a:rPr lang="ja-JP" altLang="en-US" sz="1000" dirty="0"/>
              <a:t>が保証するものではありません。</a:t>
            </a:r>
          </a:p>
          <a:p>
            <a:pPr marL="228600" indent="-228600">
              <a:lnSpc>
                <a:spcPct val="100000"/>
              </a:lnSpc>
              <a:spcBef>
                <a:spcPts val="600"/>
              </a:spcBef>
              <a:buFont typeface="+mj-lt"/>
              <a:buAutoNum type="arabicPeriod"/>
            </a:pPr>
            <a:r>
              <a:rPr lang="ja-JP" altLang="en-US" sz="1000" dirty="0"/>
              <a:t>「安全教室指導用教材」のファイルをダウンロードすることまたは利用したこと等により生じるいかなる損害（他人に対して責任を負う場合を含む。）についても</a:t>
            </a:r>
            <a:r>
              <a:rPr lang="en-US" altLang="ja-JP" sz="1000" dirty="0"/>
              <a:t>IPA</a:t>
            </a:r>
            <a:r>
              <a:rPr lang="ja-JP" altLang="en-US" sz="1000" dirty="0"/>
              <a:t>は何ら責任を負いません。</a:t>
            </a:r>
          </a:p>
          <a:p>
            <a:pPr marL="228600" indent="-228600">
              <a:lnSpc>
                <a:spcPct val="100000"/>
              </a:lnSpc>
              <a:spcBef>
                <a:spcPts val="600"/>
              </a:spcBef>
              <a:buFont typeface="+mj-lt"/>
              <a:buAutoNum type="arabicPeriod"/>
            </a:pPr>
            <a:r>
              <a:rPr lang="ja-JP" altLang="en-US" sz="1000" dirty="0"/>
              <a:t>本利用規約は予告なく改正する場合があります。その場合、改正後の内容は、それが</a:t>
            </a:r>
            <a:r>
              <a:rPr lang="en-US" altLang="ja-JP" sz="1000" dirty="0"/>
              <a:t>IPA</a:t>
            </a:r>
            <a:r>
              <a:rPr lang="ja-JP" altLang="en-US" sz="1000" dirty="0"/>
              <a:t>のウェブページ上で公表された時以降の利用に適用するものとします。</a:t>
            </a:r>
          </a:p>
          <a:p>
            <a:pPr marL="228600" indent="-228600">
              <a:lnSpc>
                <a:spcPct val="100000"/>
              </a:lnSpc>
              <a:spcBef>
                <a:spcPts val="600"/>
              </a:spcBef>
              <a:buFont typeface="+mj-lt"/>
              <a:buAutoNum type="arabicPeriod"/>
            </a:pPr>
            <a:r>
              <a:rPr lang="ja-JP" altLang="en-US" sz="1000" dirty="0"/>
              <a:t>「安全教室指導用教材」及び本利用規約に関する質問は、</a:t>
            </a:r>
            <a:r>
              <a:rPr lang="en-US" altLang="ja-JP" sz="1000" dirty="0"/>
              <a:t>net-anzen@ipa.go.jp</a:t>
            </a:r>
            <a:r>
              <a:rPr lang="ja-JP" altLang="en-US" sz="1000" dirty="0"/>
              <a:t>までお寄せください。なお、</a:t>
            </a:r>
            <a:r>
              <a:rPr lang="en-US" altLang="ja-JP" sz="1000" dirty="0"/>
              <a:t>IPA</a:t>
            </a:r>
            <a:r>
              <a:rPr lang="ja-JP" altLang="en-US" sz="1000" dirty="0"/>
              <a:t>からの応答等は、その業務に支障のない範囲内とさせていただきます。</a:t>
            </a:r>
            <a:endParaRPr lang="ja-JP" altLang="ja-JP" sz="500" dirty="0"/>
          </a:p>
        </p:txBody>
      </p:sp>
      <p:sp>
        <p:nvSpPr>
          <p:cNvPr id="9" name="タイトル 8">
            <a:extLst>
              <a:ext uri="{FF2B5EF4-FFF2-40B4-BE49-F238E27FC236}">
                <a16:creationId xmlns:a16="http://schemas.microsoft.com/office/drawing/2014/main" id="{61E9E522-7E14-4F1E-9007-13026F6160C5}"/>
              </a:ext>
            </a:extLst>
          </p:cNvPr>
          <p:cNvSpPr>
            <a:spLocks noGrp="1"/>
          </p:cNvSpPr>
          <p:nvPr>
            <p:ph type="title"/>
          </p:nvPr>
        </p:nvSpPr>
        <p:spPr/>
        <p:txBody>
          <a:bodyPr/>
          <a:lstStyle/>
          <a:p>
            <a:r>
              <a:rPr lang="ja-JP" altLang="ja-JP" dirty="0"/>
              <a:t>安全教室指導用教材利用規約</a:t>
            </a:r>
          </a:p>
        </p:txBody>
      </p:sp>
      <p:sp>
        <p:nvSpPr>
          <p:cNvPr id="2" name="テキスト ボックス 1">
            <a:extLst>
              <a:ext uri="{FF2B5EF4-FFF2-40B4-BE49-F238E27FC236}">
                <a16:creationId xmlns:a16="http://schemas.microsoft.com/office/drawing/2014/main" id="{41371A40-8044-4D96-A456-2966D5063AC6}"/>
              </a:ext>
            </a:extLst>
          </p:cNvPr>
          <p:cNvSpPr txBox="1"/>
          <p:nvPr/>
        </p:nvSpPr>
        <p:spPr>
          <a:xfrm>
            <a:off x="110359" y="82217"/>
            <a:ext cx="8890675" cy="276999"/>
          </a:xfrm>
          <a:prstGeom prst="rect">
            <a:avLst/>
          </a:prstGeom>
          <a:noFill/>
        </p:spPr>
        <p:txBody>
          <a:bodyPr wrap="square" rtlCol="0">
            <a:spAutoFit/>
          </a:bodyPr>
          <a:lstStyle/>
          <a:p>
            <a:r>
              <a:rPr kumimoji="1" lang="en-US" altLang="ja-JP" sz="1200" dirty="0">
                <a:solidFill>
                  <a:srgbClr val="FF0000"/>
                </a:solidFill>
              </a:rPr>
              <a:t>※</a:t>
            </a:r>
            <a:r>
              <a:rPr kumimoji="1" lang="ja-JP" altLang="en-US" sz="1200" dirty="0">
                <a:solidFill>
                  <a:srgbClr val="FF0000"/>
                </a:solidFill>
              </a:rPr>
              <a:t>本利用規約は、利用時には適宜削除してお使いください。なお、教材を利用した際は本利用規約に同意したものとみなします。</a:t>
            </a:r>
          </a:p>
        </p:txBody>
      </p:sp>
    </p:spTree>
    <p:extLst>
      <p:ext uri="{BB962C8B-B14F-4D97-AF65-F5344CB8AC3E}">
        <p14:creationId xmlns:p14="http://schemas.microsoft.com/office/powerpoint/2010/main" val="1623598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311972" y="749019"/>
            <a:ext cx="8677275" cy="2486025"/>
          </a:xfrm>
        </p:spPr>
        <p:txBody>
          <a:bodyPr>
            <a:noAutofit/>
          </a:bodyPr>
          <a:lstStyle/>
          <a:p>
            <a:pPr marL="0" indent="0">
              <a:buNone/>
            </a:pPr>
            <a:r>
              <a:rPr lang="ja-JP" altLang="en-US" sz="4800" dirty="0"/>
              <a:t>フィルタリングサービスの</a:t>
            </a:r>
            <a:endParaRPr lang="en-US" altLang="ja-JP" sz="4800" dirty="0"/>
          </a:p>
          <a:p>
            <a:pPr marL="0" indent="0">
              <a:buNone/>
            </a:pPr>
            <a:r>
              <a:rPr lang="ja-JP" altLang="en-US" sz="4800" dirty="0"/>
              <a:t>具体的な設定方法は、</a:t>
            </a:r>
            <a:endParaRPr lang="en-US" altLang="ja-JP" sz="4800" dirty="0"/>
          </a:p>
          <a:p>
            <a:pPr marL="0" indent="0">
              <a:buNone/>
            </a:pPr>
            <a:r>
              <a:rPr lang="ja-JP" altLang="en-US" sz="4800" dirty="0"/>
              <a:t>携帯電話サービス会社などに</a:t>
            </a:r>
            <a:endParaRPr lang="en-US" altLang="ja-JP" sz="4800" dirty="0"/>
          </a:p>
          <a:p>
            <a:pPr marL="0" indent="0">
              <a:buNone/>
            </a:pPr>
            <a:r>
              <a:rPr lang="ja-JP" altLang="en-US" sz="4800" dirty="0"/>
              <a:t>ご相談下さい。</a:t>
            </a:r>
            <a:endParaRPr lang="en-US" altLang="ja-JP" sz="4800" dirty="0"/>
          </a:p>
        </p:txBody>
      </p:sp>
      <p:pic>
        <p:nvPicPr>
          <p:cNvPr id="2" name="図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83956" y="3940880"/>
            <a:ext cx="3027131" cy="2444267"/>
          </a:xfrm>
          <a:prstGeom prst="rect">
            <a:avLst/>
          </a:prstGeom>
        </p:spPr>
      </p:pic>
      <p:sp>
        <p:nvSpPr>
          <p:cNvPr id="5" name="テキスト ボックス 4"/>
          <p:cNvSpPr txBox="1"/>
          <p:nvPr/>
        </p:nvSpPr>
        <p:spPr>
          <a:xfrm>
            <a:off x="232913" y="3839757"/>
            <a:ext cx="5985457" cy="2308324"/>
          </a:xfrm>
          <a:prstGeom prst="rect">
            <a:avLst/>
          </a:prstGeom>
          <a:noFill/>
        </p:spPr>
        <p:txBody>
          <a:bodyPr wrap="square" rtlCol="0">
            <a:spAutoFit/>
          </a:bodyPr>
          <a:lstStyle/>
          <a:p>
            <a:r>
              <a:rPr lang="ja-JP" altLang="en-US" dirty="0"/>
              <a:t>●</a:t>
            </a:r>
            <a:r>
              <a:rPr kumimoji="1" lang="ja-JP" altLang="en-US" dirty="0"/>
              <a:t>フィルタリングサービス　</a:t>
            </a:r>
            <a:r>
              <a:rPr kumimoji="1" lang="en-US" altLang="ja-JP" dirty="0" err="1"/>
              <a:t>docomo</a:t>
            </a:r>
            <a:endParaRPr kumimoji="1" lang="en-US" altLang="ja-JP" dirty="0"/>
          </a:p>
          <a:p>
            <a:r>
              <a:rPr lang="en-US" altLang="ja-JP" dirty="0"/>
              <a:t>https://www.nttdocomo.co.jp/service/filtering/</a:t>
            </a:r>
          </a:p>
          <a:p>
            <a:endParaRPr lang="en-US" altLang="ja-JP" dirty="0"/>
          </a:p>
          <a:p>
            <a:r>
              <a:rPr kumimoji="1" lang="ja-JP" altLang="en-US" dirty="0"/>
              <a:t>●フィルタリングサービス　</a:t>
            </a:r>
            <a:r>
              <a:rPr kumimoji="1" lang="en-US" altLang="ja-JP" dirty="0"/>
              <a:t>au</a:t>
            </a:r>
          </a:p>
          <a:p>
            <a:r>
              <a:rPr lang="en-US" altLang="ja-JP" dirty="0"/>
              <a:t>https://www.au.com/mobile/service/filtering/</a:t>
            </a:r>
          </a:p>
          <a:p>
            <a:endParaRPr lang="en-US" altLang="ja-JP" dirty="0"/>
          </a:p>
          <a:p>
            <a:r>
              <a:rPr lang="ja-JP" altLang="en-US" dirty="0"/>
              <a:t>●フィルタリングサービス　</a:t>
            </a:r>
            <a:r>
              <a:rPr lang="en-US" altLang="ja-JP" dirty="0" err="1"/>
              <a:t>SoftBank</a:t>
            </a:r>
            <a:endParaRPr lang="en-US" altLang="ja-JP" dirty="0"/>
          </a:p>
          <a:p>
            <a:r>
              <a:rPr lang="en-US" altLang="ja-JP" dirty="0"/>
              <a:t>https://www.softbank.jp/mobile/service/filtering/</a:t>
            </a:r>
            <a:endParaRPr kumimoji="1" lang="ja-JP" altLang="en-US" dirty="0"/>
          </a:p>
        </p:txBody>
      </p:sp>
      <p:sp>
        <p:nvSpPr>
          <p:cNvPr id="6" name="テキスト ボックス 5"/>
          <p:cNvSpPr txBox="1"/>
          <p:nvPr/>
        </p:nvSpPr>
        <p:spPr>
          <a:xfrm>
            <a:off x="311972" y="327287"/>
            <a:ext cx="3520864" cy="369332"/>
          </a:xfrm>
          <a:prstGeom prst="rect">
            <a:avLst/>
          </a:prstGeom>
          <a:noFill/>
        </p:spPr>
        <p:txBody>
          <a:bodyPr wrap="square" rtlCol="0">
            <a:spAutoFit/>
          </a:bodyPr>
          <a:lstStyle/>
          <a:p>
            <a:r>
              <a:rPr kumimoji="1" lang="en-US" altLang="ja-JP" dirty="0"/>
              <a:t>※</a:t>
            </a:r>
            <a:r>
              <a:rPr kumimoji="1" lang="ja-JP" altLang="en-US" dirty="0"/>
              <a:t>ペアレンタルコントロール</a:t>
            </a:r>
          </a:p>
        </p:txBody>
      </p:sp>
    </p:spTree>
    <p:extLst>
      <p:ext uri="{BB962C8B-B14F-4D97-AF65-F5344CB8AC3E}">
        <p14:creationId xmlns:p14="http://schemas.microsoft.com/office/powerpoint/2010/main" val="31870033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121920" y="439738"/>
            <a:ext cx="7958138" cy="784225"/>
          </a:xfrm>
        </p:spPr>
        <p:txBody>
          <a:bodyPr/>
          <a:lstStyle/>
          <a:p>
            <a:r>
              <a:rPr kumimoji="1" lang="ja-JP" altLang="en-US" b="1" dirty="0"/>
              <a:t>安心して使用するための工夫</a:t>
            </a:r>
          </a:p>
        </p:txBody>
      </p:sp>
      <p:sp>
        <p:nvSpPr>
          <p:cNvPr id="5" name="コンテンツ プレースホルダー 4"/>
          <p:cNvSpPr>
            <a:spLocks noGrp="1"/>
          </p:cNvSpPr>
          <p:nvPr>
            <p:ph sz="half" idx="4294967295"/>
          </p:nvPr>
        </p:nvSpPr>
        <p:spPr>
          <a:xfrm>
            <a:off x="121919" y="1602105"/>
            <a:ext cx="9022081" cy="2854325"/>
          </a:xfrm>
        </p:spPr>
        <p:txBody>
          <a:bodyPr>
            <a:normAutofit/>
          </a:bodyPr>
          <a:lstStyle/>
          <a:p>
            <a:r>
              <a:rPr lang="ja-JP" altLang="en-US" sz="4000" dirty="0">
                <a:latin typeface="+mj-ea"/>
              </a:rPr>
              <a:t>フィルタリング機能を活用することで</a:t>
            </a:r>
            <a:endParaRPr lang="en-US" altLang="ja-JP" sz="4000" dirty="0">
              <a:latin typeface="+mj-ea"/>
            </a:endParaRPr>
          </a:p>
          <a:p>
            <a:pPr marL="0" indent="0">
              <a:buNone/>
            </a:pPr>
            <a:r>
              <a:rPr lang="ja-JP" altLang="en-US" sz="4000" dirty="0">
                <a:latin typeface="+mj-ea"/>
                <a:ea typeface="+mj-ea"/>
              </a:rPr>
              <a:t>犯罪、薬物に関する情報、出会い系、</a:t>
            </a:r>
            <a:endParaRPr lang="en-US" altLang="ja-JP" sz="4000" dirty="0">
              <a:latin typeface="+mj-ea"/>
              <a:ea typeface="+mj-ea"/>
            </a:endParaRPr>
          </a:p>
          <a:p>
            <a:pPr marL="0" indent="0">
              <a:buNone/>
            </a:pPr>
            <a:r>
              <a:rPr kumimoji="1" lang="ja-JP" altLang="en-US" sz="4000" dirty="0">
                <a:latin typeface="+mj-ea"/>
                <a:ea typeface="+mj-ea"/>
              </a:rPr>
              <a:t>アダルトサイト、暴力的表現などに</a:t>
            </a:r>
            <a:endParaRPr kumimoji="1" lang="en-US" altLang="ja-JP" sz="4000" dirty="0">
              <a:latin typeface="+mj-ea"/>
              <a:ea typeface="+mj-ea"/>
            </a:endParaRPr>
          </a:p>
          <a:p>
            <a:pPr marL="0" indent="0">
              <a:buNone/>
            </a:pPr>
            <a:r>
              <a:rPr kumimoji="1" lang="ja-JP" altLang="en-US" sz="4000" dirty="0">
                <a:latin typeface="+mj-ea"/>
                <a:ea typeface="+mj-ea"/>
              </a:rPr>
              <a:t>遭遇する確率を減らす</a:t>
            </a:r>
            <a:r>
              <a:rPr lang="ja-JP" altLang="en-US" sz="4000" dirty="0">
                <a:latin typeface="+mj-ea"/>
                <a:ea typeface="+mj-ea"/>
              </a:rPr>
              <a:t>ことができます。</a:t>
            </a:r>
            <a:endParaRPr kumimoji="1" lang="en-US" altLang="ja-JP" sz="4000" dirty="0">
              <a:latin typeface="+mj-ea"/>
              <a:ea typeface="+mj-ea"/>
            </a:endParaRPr>
          </a:p>
        </p:txBody>
      </p:sp>
      <p:pic>
        <p:nvPicPr>
          <p:cNvPr id="3" name="図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38901" y="4671301"/>
            <a:ext cx="1062033" cy="2186699"/>
          </a:xfrm>
          <a:prstGeom prst="rect">
            <a:avLst/>
          </a:prstGeom>
        </p:spPr>
      </p:pic>
      <p:sp>
        <p:nvSpPr>
          <p:cNvPr id="4" name="角丸四角形吹き出し 3"/>
          <p:cNvSpPr/>
          <p:nvPr/>
        </p:nvSpPr>
        <p:spPr>
          <a:xfrm>
            <a:off x="1521229" y="4361883"/>
            <a:ext cx="5682003" cy="1862050"/>
          </a:xfrm>
          <a:prstGeom prst="wedgeRoundRectCallout">
            <a:avLst>
              <a:gd name="adj1" fmla="val 58790"/>
              <a:gd name="adj2" fmla="val -18039"/>
              <a:gd name="adj3" fmla="val 16667"/>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000" b="1" dirty="0">
                <a:solidFill>
                  <a:prstClr val="white"/>
                </a:solidFill>
                <a:latin typeface="+mj-ea"/>
                <a:ea typeface="+mj-ea"/>
              </a:rPr>
              <a:t>18</a:t>
            </a:r>
            <a:r>
              <a:rPr lang="ja-JP" altLang="en-US" sz="2000" b="1" dirty="0">
                <a:solidFill>
                  <a:prstClr val="white"/>
                </a:solidFill>
                <a:latin typeface="+mj-ea"/>
                <a:ea typeface="+mj-ea"/>
              </a:rPr>
              <a:t>歳未満の青少年は「青少年インターネット環境整備法」で守られているんだ！！</a:t>
            </a:r>
            <a:endParaRPr lang="en-US" altLang="ja-JP" sz="2000" b="1" dirty="0">
              <a:solidFill>
                <a:prstClr val="white"/>
              </a:solidFill>
              <a:latin typeface="+mj-ea"/>
              <a:ea typeface="+mj-ea"/>
            </a:endParaRPr>
          </a:p>
          <a:p>
            <a:r>
              <a:rPr lang="ja-JP" altLang="en-US" sz="2000" b="1" dirty="0">
                <a:solidFill>
                  <a:prstClr val="white"/>
                </a:solidFill>
                <a:latin typeface="+mj-ea"/>
                <a:ea typeface="+mj-ea"/>
              </a:rPr>
              <a:t>他にも課金やアプリのダウンロード、コミュニケーションの一部も上手に制限機能を活用しよう！</a:t>
            </a:r>
            <a:endParaRPr lang="en-US" altLang="ja-JP" sz="2000" b="1" dirty="0">
              <a:solidFill>
                <a:prstClr val="white"/>
              </a:solidFill>
              <a:latin typeface="+mj-ea"/>
              <a:ea typeface="+mj-ea"/>
            </a:endParaRPr>
          </a:p>
        </p:txBody>
      </p:sp>
    </p:spTree>
    <p:extLst>
      <p:ext uri="{BB962C8B-B14F-4D97-AF65-F5344CB8AC3E}">
        <p14:creationId xmlns:p14="http://schemas.microsoft.com/office/powerpoint/2010/main" val="3570403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sz="half" idx="1"/>
          </p:nvPr>
        </p:nvSpPr>
        <p:spPr/>
        <p:txBody>
          <a:bodyPr/>
          <a:lstStyle/>
          <a:p>
            <a:r>
              <a:rPr lang="ja-JP" altLang="en-US" sz="6000" b="1" dirty="0">
                <a:solidFill>
                  <a:prstClr val="black"/>
                </a:solidFill>
                <a:latin typeface="+mj-ea"/>
                <a:ea typeface="+mj-ea"/>
                <a:cs typeface="+mj-cs"/>
              </a:rPr>
              <a:t>自分の利用状況</a:t>
            </a:r>
            <a:br>
              <a:rPr lang="en-US" altLang="ja-JP" sz="6000" b="1" dirty="0">
                <a:solidFill>
                  <a:prstClr val="black"/>
                </a:solidFill>
                <a:latin typeface="+mj-ea"/>
                <a:ea typeface="+mj-ea"/>
                <a:cs typeface="+mj-cs"/>
              </a:rPr>
            </a:br>
            <a:r>
              <a:rPr lang="en-US" altLang="ja-JP" sz="6000" b="1" dirty="0">
                <a:solidFill>
                  <a:prstClr val="black"/>
                </a:solidFill>
                <a:latin typeface="+mj-ea"/>
                <a:ea typeface="+mj-ea"/>
                <a:cs typeface="+mj-cs"/>
              </a:rPr>
              <a:t>(</a:t>
            </a:r>
            <a:r>
              <a:rPr lang="ja-JP" altLang="en-US" sz="6000" b="1" dirty="0">
                <a:solidFill>
                  <a:prstClr val="black"/>
                </a:solidFill>
                <a:latin typeface="+mj-ea"/>
                <a:ea typeface="+mj-ea"/>
                <a:cs typeface="+mj-cs"/>
              </a:rPr>
              <a:t>時間、用途）を知る。</a:t>
            </a:r>
            <a:endParaRPr kumimoji="1" lang="ja-JP" altLang="en-US" dirty="0">
              <a:latin typeface="+mj-ea"/>
              <a:ea typeface="+mj-ea"/>
            </a:endParaRPr>
          </a:p>
        </p:txBody>
      </p:sp>
      <p:sp>
        <p:nvSpPr>
          <p:cNvPr id="2" name="テキスト ボックス 1"/>
          <p:cNvSpPr txBox="1"/>
          <p:nvPr/>
        </p:nvSpPr>
        <p:spPr>
          <a:xfrm>
            <a:off x="535057" y="3625327"/>
            <a:ext cx="8608943" cy="1323439"/>
          </a:xfrm>
          <a:prstGeom prst="rect">
            <a:avLst/>
          </a:prstGeom>
          <a:noFill/>
        </p:spPr>
        <p:txBody>
          <a:bodyPr wrap="square" rtlCol="0">
            <a:spAutoFit/>
          </a:bodyPr>
          <a:lstStyle/>
          <a:p>
            <a:r>
              <a:rPr kumimoji="1" lang="ja-JP" altLang="en-US" sz="3200" dirty="0">
                <a:latin typeface="+mj-ea"/>
                <a:ea typeface="+mj-ea"/>
              </a:rPr>
              <a:t>➡そのためのツール・アプリもあります。</a:t>
            </a:r>
            <a:endParaRPr kumimoji="1" lang="en-US" altLang="ja-JP" sz="3200" dirty="0">
              <a:latin typeface="+mj-ea"/>
              <a:ea typeface="+mj-ea"/>
            </a:endParaRPr>
          </a:p>
          <a:p>
            <a:r>
              <a:rPr lang="en-US" altLang="ja-JP" sz="2400" dirty="0">
                <a:latin typeface="+mj-ea"/>
                <a:ea typeface="+mj-ea"/>
              </a:rPr>
              <a:t>【iOS</a:t>
            </a:r>
            <a:r>
              <a:rPr lang="ja-JP" altLang="en-US" sz="2400" dirty="0">
                <a:latin typeface="+mj-ea"/>
                <a:ea typeface="+mj-ea"/>
              </a:rPr>
              <a:t>のスクリーンタイムや</a:t>
            </a:r>
            <a:r>
              <a:rPr lang="en-US" altLang="ja-JP" sz="2400" dirty="0">
                <a:latin typeface="+mj-ea"/>
                <a:ea typeface="+mj-ea"/>
              </a:rPr>
              <a:t>android</a:t>
            </a:r>
            <a:r>
              <a:rPr lang="ja-JP" altLang="en-US" sz="2400" dirty="0">
                <a:latin typeface="+mj-ea"/>
                <a:ea typeface="+mj-ea"/>
              </a:rPr>
              <a:t>のファミリーリンク、</a:t>
            </a:r>
            <a:endParaRPr lang="en-US" altLang="ja-JP" sz="2400" dirty="0">
              <a:latin typeface="+mj-ea"/>
              <a:ea typeface="+mj-ea"/>
            </a:endParaRPr>
          </a:p>
          <a:p>
            <a:r>
              <a:rPr lang="ja-JP" altLang="en-US" sz="2400" dirty="0">
                <a:latin typeface="+mj-ea"/>
                <a:ea typeface="+mj-ea"/>
              </a:rPr>
              <a:t>各携帯電話サービス会社が提供するサービス</a:t>
            </a:r>
            <a:r>
              <a:rPr lang="en-US" altLang="ja-JP" sz="2400" dirty="0">
                <a:latin typeface="+mj-ea"/>
                <a:ea typeface="+mj-ea"/>
              </a:rPr>
              <a:t>】</a:t>
            </a:r>
            <a:endParaRPr kumimoji="1" lang="ja-JP" altLang="en-US" sz="2400" dirty="0">
              <a:latin typeface="+mj-ea"/>
              <a:ea typeface="+mj-ea"/>
            </a:endParaRPr>
          </a:p>
        </p:txBody>
      </p:sp>
    </p:spTree>
    <p:extLst>
      <p:ext uri="{BB962C8B-B14F-4D97-AF65-F5344CB8AC3E}">
        <p14:creationId xmlns:p14="http://schemas.microsoft.com/office/powerpoint/2010/main" val="36670817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3"/>
          <p:cNvSpPr>
            <a:spLocks noGrp="1"/>
          </p:cNvSpPr>
          <p:nvPr>
            <p:ph sz="half" idx="1"/>
          </p:nvPr>
        </p:nvSpPr>
        <p:spPr/>
        <p:txBody>
          <a:bodyPr/>
          <a:lstStyle/>
          <a:p>
            <a:pPr algn="l"/>
            <a:r>
              <a:rPr kumimoji="1" lang="ja-JP" altLang="en-US" sz="6600" b="1" dirty="0">
                <a:latin typeface="+mj-ea"/>
                <a:ea typeface="+mj-ea"/>
              </a:rPr>
              <a:t>フィルタリングを</a:t>
            </a:r>
            <a:endParaRPr kumimoji="1" lang="en-US" altLang="ja-JP" sz="6600" b="1" dirty="0">
              <a:latin typeface="+mj-ea"/>
              <a:ea typeface="+mj-ea"/>
            </a:endParaRPr>
          </a:p>
          <a:p>
            <a:pPr algn="l"/>
            <a:r>
              <a:rPr lang="ja-JP" altLang="en-US" sz="6600" b="1" dirty="0">
                <a:latin typeface="+mj-ea"/>
                <a:ea typeface="+mj-ea"/>
              </a:rPr>
              <a:t>味方につける。</a:t>
            </a:r>
            <a:endParaRPr kumimoji="1" lang="ja-JP" altLang="en-US" sz="6600" b="1" dirty="0">
              <a:latin typeface="+mj-ea"/>
              <a:ea typeface="+mj-ea"/>
            </a:endParaRPr>
          </a:p>
        </p:txBody>
      </p:sp>
    </p:spTree>
    <p:extLst>
      <p:ext uri="{BB962C8B-B14F-4D97-AF65-F5344CB8AC3E}">
        <p14:creationId xmlns:p14="http://schemas.microsoft.com/office/powerpoint/2010/main" val="33308182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3"/>
          <p:cNvSpPr>
            <a:spLocks noGrp="1"/>
          </p:cNvSpPr>
          <p:nvPr>
            <p:ph sz="half" idx="1"/>
          </p:nvPr>
        </p:nvSpPr>
        <p:spPr/>
        <p:txBody>
          <a:bodyPr/>
          <a:lstStyle/>
          <a:p>
            <a:pPr algn="l"/>
            <a:r>
              <a:rPr kumimoji="1" lang="ja-JP" altLang="en-US" sz="6600" b="1" dirty="0">
                <a:latin typeface="+mj-ea"/>
                <a:ea typeface="+mj-ea"/>
              </a:rPr>
              <a:t>実生活とのバランス</a:t>
            </a:r>
            <a:br>
              <a:rPr kumimoji="1" lang="en-US" altLang="ja-JP" sz="6600" b="1" dirty="0">
                <a:latin typeface="+mj-ea"/>
                <a:ea typeface="+mj-ea"/>
              </a:rPr>
            </a:br>
            <a:r>
              <a:rPr lang="ja-JP" altLang="en-US" sz="6600" b="1" dirty="0">
                <a:latin typeface="+mj-ea"/>
                <a:ea typeface="+mj-ea"/>
              </a:rPr>
              <a:t>マイルールを作る。</a:t>
            </a:r>
            <a:endParaRPr kumimoji="1" lang="ja-JP" altLang="en-US" sz="6600" b="1" dirty="0">
              <a:latin typeface="+mj-ea"/>
              <a:ea typeface="+mj-ea"/>
            </a:endParaRPr>
          </a:p>
        </p:txBody>
      </p:sp>
    </p:spTree>
    <p:extLst>
      <p:ext uri="{BB962C8B-B14F-4D97-AF65-F5344CB8AC3E}">
        <p14:creationId xmlns:p14="http://schemas.microsoft.com/office/powerpoint/2010/main" val="6639297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cstate="print"/>
          <a:stretch>
            <a:fillRect/>
          </a:stretch>
        </p:blipFill>
        <p:spPr>
          <a:xfrm>
            <a:off x="2635135" y="1094002"/>
            <a:ext cx="3738129" cy="5070106"/>
          </a:xfrm>
          <a:prstGeom prst="rect">
            <a:avLst/>
          </a:prstGeom>
        </p:spPr>
      </p:pic>
      <p:pic>
        <p:nvPicPr>
          <p:cNvPr id="6" name="図 5"/>
          <p:cNvPicPr>
            <a:picLocks noChangeAspect="1"/>
          </p:cNvPicPr>
          <p:nvPr/>
        </p:nvPicPr>
        <p:blipFill>
          <a:blip r:embed="rId4" cstate="print"/>
          <a:stretch>
            <a:fillRect/>
          </a:stretch>
        </p:blipFill>
        <p:spPr>
          <a:xfrm>
            <a:off x="3021534" y="1537854"/>
            <a:ext cx="3047675" cy="4157231"/>
          </a:xfrm>
          <a:prstGeom prst="rect">
            <a:avLst/>
          </a:prstGeom>
        </p:spPr>
      </p:pic>
      <p:sp>
        <p:nvSpPr>
          <p:cNvPr id="7" name="テキスト ボックス 6"/>
          <p:cNvSpPr txBox="1"/>
          <p:nvPr/>
        </p:nvSpPr>
        <p:spPr>
          <a:xfrm>
            <a:off x="84144" y="301813"/>
            <a:ext cx="8145455" cy="646331"/>
          </a:xfrm>
          <a:prstGeom prst="rect">
            <a:avLst/>
          </a:prstGeom>
          <a:noFill/>
        </p:spPr>
        <p:txBody>
          <a:bodyPr wrap="square" rtlCol="0">
            <a:spAutoFit/>
          </a:bodyPr>
          <a:lstStyle/>
          <a:p>
            <a:r>
              <a:rPr lang="ja-JP" altLang="en-US" dirty="0">
                <a:solidFill>
                  <a:prstClr val="black"/>
                </a:solidFill>
                <a:latin typeface="+mj-ea"/>
                <a:ea typeface="+mj-ea"/>
              </a:rPr>
              <a:t>第</a:t>
            </a:r>
            <a:r>
              <a:rPr lang="en-US" altLang="ja-JP" dirty="0">
                <a:solidFill>
                  <a:prstClr val="black"/>
                </a:solidFill>
                <a:latin typeface="+mj-ea"/>
                <a:ea typeface="+mj-ea"/>
              </a:rPr>
              <a:t>14</a:t>
            </a:r>
            <a:r>
              <a:rPr lang="ja-JP" altLang="en-US" dirty="0">
                <a:solidFill>
                  <a:prstClr val="black"/>
                </a:solidFill>
                <a:latin typeface="+mj-ea"/>
                <a:ea typeface="+mj-ea"/>
              </a:rPr>
              <a:t>回</a:t>
            </a:r>
            <a:r>
              <a:rPr lang="en-US" altLang="ja-JP" dirty="0">
                <a:solidFill>
                  <a:prstClr val="black"/>
                </a:solidFill>
                <a:latin typeface="+mj-ea"/>
                <a:ea typeface="+mj-ea"/>
              </a:rPr>
              <a:t>IPA</a:t>
            </a:r>
            <a:r>
              <a:rPr lang="ja-JP" altLang="en-US" dirty="0">
                <a:solidFill>
                  <a:prstClr val="black"/>
                </a:solidFill>
                <a:latin typeface="+mj-ea"/>
                <a:ea typeface="+mj-ea"/>
              </a:rPr>
              <a:t>「ひろげよう情報モラル・セキュリティコンクール」</a:t>
            </a:r>
            <a:r>
              <a:rPr lang="en-US" altLang="ja-JP" dirty="0">
                <a:solidFill>
                  <a:prstClr val="black"/>
                </a:solidFill>
                <a:latin typeface="+mj-ea"/>
                <a:ea typeface="+mj-ea"/>
              </a:rPr>
              <a:t>2018</a:t>
            </a:r>
          </a:p>
          <a:p>
            <a:r>
              <a:rPr lang="ja-JP" altLang="en-US" dirty="0">
                <a:solidFill>
                  <a:prstClr val="black"/>
                </a:solidFill>
                <a:latin typeface="+mj-ea"/>
                <a:ea typeface="+mj-ea"/>
              </a:rPr>
              <a:t>標語部門　優秀賞</a:t>
            </a:r>
          </a:p>
        </p:txBody>
      </p:sp>
      <p:sp>
        <p:nvSpPr>
          <p:cNvPr id="8" name="テキスト ボックス 7"/>
          <p:cNvSpPr txBox="1"/>
          <p:nvPr/>
        </p:nvSpPr>
        <p:spPr>
          <a:xfrm>
            <a:off x="2635135" y="6029287"/>
            <a:ext cx="6557473" cy="338554"/>
          </a:xfrm>
          <a:prstGeom prst="rect">
            <a:avLst/>
          </a:prstGeom>
          <a:noFill/>
        </p:spPr>
        <p:txBody>
          <a:bodyPr wrap="square" rtlCol="0">
            <a:spAutoFit/>
          </a:bodyPr>
          <a:lstStyle/>
          <a:p>
            <a:r>
              <a:rPr lang="ja-JP" altLang="en-US" sz="1600" dirty="0">
                <a:solidFill>
                  <a:prstClr val="black"/>
                </a:solidFill>
                <a:latin typeface="+mj-ea"/>
                <a:ea typeface="+mj-ea"/>
              </a:rPr>
              <a:t>愛媛県　愛媛県立松山高等学校１</a:t>
            </a:r>
            <a:r>
              <a:rPr lang="zh-CN" altLang="en-US" sz="1600" dirty="0">
                <a:solidFill>
                  <a:prstClr val="black"/>
                </a:solidFill>
                <a:latin typeface="+mj-ea"/>
                <a:ea typeface="+mj-ea"/>
              </a:rPr>
              <a:t>年</a:t>
            </a:r>
            <a:r>
              <a:rPr lang="ja-JP" altLang="en-US" sz="1600" dirty="0">
                <a:solidFill>
                  <a:prstClr val="black"/>
                </a:solidFill>
                <a:latin typeface="+mj-ea"/>
                <a:ea typeface="+mj-ea"/>
              </a:rPr>
              <a:t>（当時）　山中　望未さん</a:t>
            </a:r>
          </a:p>
        </p:txBody>
      </p:sp>
      <p:sp>
        <p:nvSpPr>
          <p:cNvPr id="10" name="正方形/長方形 9">
            <a:extLst>
              <a:ext uri="{FF2B5EF4-FFF2-40B4-BE49-F238E27FC236}">
                <a16:creationId xmlns:a16="http://schemas.microsoft.com/office/drawing/2014/main" id="{5B0EFCFD-C403-4570-A3E2-73E1FB870F44}"/>
              </a:ext>
            </a:extLst>
          </p:cNvPr>
          <p:cNvSpPr/>
          <p:nvPr/>
        </p:nvSpPr>
        <p:spPr>
          <a:xfrm>
            <a:off x="4851640" y="6392516"/>
            <a:ext cx="4572000" cy="430887"/>
          </a:xfrm>
          <a:prstGeom prst="rect">
            <a:avLst/>
          </a:prstGeom>
        </p:spPr>
        <p:txBody>
          <a:bodyPr>
            <a:spAutoFit/>
          </a:bodyPr>
          <a:lstStyle/>
          <a:p>
            <a:pPr lvl="0">
              <a:defRPr/>
            </a:pPr>
            <a:r>
              <a:rPr lang="en-US" altLang="ja-JP" sz="1100" dirty="0">
                <a:solidFill>
                  <a:prstClr val="black"/>
                </a:solidFill>
                <a:latin typeface="+mn-ea"/>
              </a:rPr>
              <a:t>(</a:t>
            </a:r>
            <a:r>
              <a:rPr lang="ja-JP" altLang="en-US" sz="1100" dirty="0">
                <a:solidFill>
                  <a:prstClr val="black"/>
                </a:solidFill>
                <a:latin typeface="+mn-ea"/>
              </a:rPr>
              <a:t>参考</a:t>
            </a:r>
            <a:r>
              <a:rPr lang="en-US" altLang="ja-JP" sz="1100" dirty="0">
                <a:solidFill>
                  <a:prstClr val="black"/>
                </a:solidFill>
                <a:latin typeface="+mn-ea"/>
              </a:rPr>
              <a:t>)</a:t>
            </a:r>
            <a:r>
              <a:rPr lang="ja-JP" altLang="en-US" sz="1100" dirty="0">
                <a:solidFill>
                  <a:prstClr val="black"/>
                </a:solidFill>
                <a:latin typeface="+mn-ea"/>
              </a:rPr>
              <a:t> </a:t>
            </a:r>
            <a:r>
              <a:rPr lang="en-US" altLang="ja-JP" sz="1100" dirty="0">
                <a:solidFill>
                  <a:prstClr val="black"/>
                </a:solidFill>
                <a:latin typeface="+mn-ea"/>
              </a:rPr>
              <a:t>IPA</a:t>
            </a:r>
            <a:r>
              <a:rPr lang="ja-JP" altLang="en-US" sz="1100" dirty="0">
                <a:solidFill>
                  <a:prstClr val="black"/>
                </a:solidFill>
                <a:latin typeface="+mn-ea"/>
              </a:rPr>
              <a:t>「ひろげよう情報モラル・セキュリティコンクール」</a:t>
            </a:r>
            <a:endParaRPr lang="en-US" altLang="ja-JP" sz="1100" dirty="0">
              <a:solidFill>
                <a:prstClr val="black"/>
              </a:solidFill>
              <a:latin typeface="+mn-ea"/>
            </a:endParaRPr>
          </a:p>
          <a:p>
            <a:pPr lvl="0">
              <a:defRPr/>
            </a:pPr>
            <a:r>
              <a:rPr lang="ja-JP" altLang="en-US" sz="1100" dirty="0">
                <a:solidFill>
                  <a:prstClr val="black"/>
                </a:solidFill>
              </a:rPr>
              <a:t>　　　 </a:t>
            </a:r>
            <a:r>
              <a:rPr lang="en-US" altLang="ja-JP" sz="1100" dirty="0">
                <a:solidFill>
                  <a:prstClr val="black"/>
                </a:solidFill>
              </a:rPr>
              <a:t>https://www.ipa.go.jp/security/hyogo/index.html</a:t>
            </a:r>
          </a:p>
        </p:txBody>
      </p:sp>
    </p:spTree>
    <p:extLst>
      <p:ext uri="{BB962C8B-B14F-4D97-AF65-F5344CB8AC3E}">
        <p14:creationId xmlns:p14="http://schemas.microsoft.com/office/powerpoint/2010/main" val="24213532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pPr>
              <a:lnSpc>
                <a:spcPct val="80000"/>
              </a:lnSpc>
            </a:pPr>
            <a:r>
              <a:rPr lang="ja-JP" altLang="en-US" sz="4800" dirty="0">
                <a:solidFill>
                  <a:prstClr val="black"/>
                </a:solidFill>
                <a:latin typeface="メイリオ"/>
                <a:ea typeface="メイリオ"/>
              </a:rPr>
              <a:t>フィルタリング</a:t>
            </a:r>
            <a:br>
              <a:rPr lang="en-US" altLang="ja-JP" sz="4800" dirty="0">
                <a:solidFill>
                  <a:prstClr val="black"/>
                </a:solidFill>
                <a:latin typeface="メイリオ"/>
                <a:ea typeface="メイリオ"/>
              </a:rPr>
            </a:br>
            <a:r>
              <a:rPr lang="ja-JP" altLang="en-US" sz="4800" dirty="0">
                <a:solidFill>
                  <a:prstClr val="black"/>
                </a:solidFill>
                <a:latin typeface="メイリオ"/>
                <a:ea typeface="メイリオ"/>
              </a:rPr>
              <a:t>ペアレンタルコントロール</a:t>
            </a:r>
            <a:r>
              <a:rPr lang="en-US" altLang="ja-JP" sz="4800" dirty="0">
                <a:solidFill>
                  <a:prstClr val="black"/>
                </a:solidFill>
                <a:latin typeface="メイリオ"/>
                <a:ea typeface="メイリオ"/>
              </a:rPr>
              <a:t>【</a:t>
            </a:r>
            <a:r>
              <a:rPr lang="ja-JP" altLang="en-US" sz="4800" dirty="0">
                <a:solidFill>
                  <a:prstClr val="black"/>
                </a:solidFill>
                <a:latin typeface="メイリオ"/>
                <a:ea typeface="メイリオ"/>
              </a:rPr>
              <a:t>７</a:t>
            </a:r>
            <a:r>
              <a:rPr lang="en-US" altLang="ja-JP" sz="4800" dirty="0">
                <a:solidFill>
                  <a:prstClr val="black"/>
                </a:solidFill>
                <a:latin typeface="メイリオ"/>
                <a:ea typeface="メイリオ"/>
              </a:rPr>
              <a:t>】</a:t>
            </a:r>
            <a:br>
              <a:rPr lang="en-US" altLang="ja-JP" sz="4800" dirty="0">
                <a:solidFill>
                  <a:prstClr val="black"/>
                </a:solidFill>
                <a:latin typeface="メイリオ"/>
                <a:ea typeface="メイリオ"/>
              </a:rPr>
            </a:br>
            <a:r>
              <a:rPr lang="ja-JP" altLang="en-US" sz="4000" dirty="0">
                <a:solidFill>
                  <a:prstClr val="black"/>
                </a:solidFill>
                <a:latin typeface="メイリオ"/>
                <a:ea typeface="メイリオ"/>
              </a:rPr>
              <a:t>「ふりまわされていないかな？」</a:t>
            </a:r>
            <a:br>
              <a:rPr lang="en-US" altLang="ja-JP" sz="4000" dirty="0">
                <a:solidFill>
                  <a:prstClr val="black"/>
                </a:solidFill>
                <a:latin typeface="メイリオ"/>
                <a:ea typeface="メイリオ"/>
              </a:rPr>
            </a:br>
            <a:r>
              <a:rPr lang="ja-JP" altLang="en-US" sz="3600" dirty="0">
                <a:solidFill>
                  <a:prstClr val="black"/>
                </a:solidFill>
                <a:latin typeface="メイリオ"/>
                <a:ea typeface="メイリオ"/>
              </a:rPr>
              <a:t>計画的な</a:t>
            </a:r>
            <a:r>
              <a:rPr lang="en-US" altLang="ja-JP" sz="3600" dirty="0">
                <a:solidFill>
                  <a:prstClr val="black"/>
                </a:solidFill>
                <a:latin typeface="メイリオ"/>
                <a:ea typeface="メイリオ"/>
              </a:rPr>
              <a:t>ICT</a:t>
            </a:r>
            <a:r>
              <a:rPr lang="ja-JP" altLang="en-US" sz="3600" dirty="0">
                <a:solidFill>
                  <a:prstClr val="black"/>
                </a:solidFill>
                <a:latin typeface="メイリオ"/>
                <a:ea typeface="メイリオ"/>
              </a:rPr>
              <a:t>活用のための</a:t>
            </a:r>
            <a:br>
              <a:rPr lang="en-US" altLang="ja-JP" sz="3600" dirty="0">
                <a:solidFill>
                  <a:prstClr val="black"/>
                </a:solidFill>
                <a:latin typeface="メイリオ"/>
                <a:ea typeface="メイリオ"/>
              </a:rPr>
            </a:br>
            <a:r>
              <a:rPr lang="ja-JP" altLang="en-US" sz="3600" dirty="0">
                <a:solidFill>
                  <a:prstClr val="black"/>
                </a:solidFill>
                <a:latin typeface="メイリオ"/>
                <a:ea typeface="メイリオ"/>
              </a:rPr>
              <a:t>フィルタリング機能の活用</a:t>
            </a:r>
            <a:endParaRPr kumimoji="1" lang="ja-JP" altLang="en-US" sz="7200" dirty="0"/>
          </a:p>
        </p:txBody>
      </p:sp>
      <p:sp>
        <p:nvSpPr>
          <p:cNvPr id="6" name="コンテンツ プレースホルダー 5"/>
          <p:cNvSpPr>
            <a:spLocks noGrp="1"/>
          </p:cNvSpPr>
          <p:nvPr>
            <p:ph sz="half" idx="1"/>
          </p:nvPr>
        </p:nvSpPr>
        <p:spPr>
          <a:xfrm>
            <a:off x="4571999" y="6229170"/>
            <a:ext cx="4619918" cy="748620"/>
          </a:xfrm>
        </p:spPr>
        <p:txBody>
          <a:bodyPr/>
          <a:lstStyle/>
          <a:p>
            <a:r>
              <a:rPr kumimoji="1" lang="ja-JP" altLang="en-US" dirty="0"/>
              <a:t>対象</a:t>
            </a:r>
            <a:r>
              <a:rPr lang="ja-JP" altLang="en-US" dirty="0"/>
              <a:t>：中学生・高校生以上</a:t>
            </a:r>
          </a:p>
        </p:txBody>
      </p:sp>
    </p:spTree>
    <p:extLst>
      <p:ext uri="{BB962C8B-B14F-4D97-AF65-F5344CB8AC3E}">
        <p14:creationId xmlns:p14="http://schemas.microsoft.com/office/powerpoint/2010/main" val="18217060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396" y="28120"/>
            <a:ext cx="9046723" cy="646331"/>
          </a:xfrm>
          <a:solidFill>
            <a:schemeClr val="accent2">
              <a:lumMod val="20000"/>
              <a:lumOff val="80000"/>
            </a:schemeClr>
          </a:solidFill>
          <a:ln w="28575">
            <a:noFill/>
          </a:ln>
        </p:spPr>
        <p:txBody>
          <a:bodyPr>
            <a:normAutofit fontScale="90000"/>
          </a:bodyPr>
          <a:lstStyle/>
          <a:p>
            <a:pPr algn="ctr"/>
            <a:r>
              <a:rPr lang="ja-JP" altLang="en-US" sz="2400" dirty="0"/>
              <a:t>本教材の使用方法　フィルタリングペアレンタルコントロール</a:t>
            </a:r>
            <a:r>
              <a:rPr lang="en-US" altLang="ja-JP" sz="2400" dirty="0"/>
              <a:t>【7】</a:t>
            </a:r>
            <a:br>
              <a:rPr lang="en-US" altLang="ja-JP" sz="2400" dirty="0"/>
            </a:br>
            <a:r>
              <a:rPr lang="ja-JP" altLang="en-US" sz="2400" dirty="0"/>
              <a:t>中学生・高校生以上</a:t>
            </a:r>
            <a:endParaRPr kumimoji="1" lang="ja-JP" altLang="en-US" sz="2400" dirty="0"/>
          </a:p>
        </p:txBody>
      </p:sp>
      <p:sp>
        <p:nvSpPr>
          <p:cNvPr id="3" name="タイトル 1"/>
          <p:cNvSpPr txBox="1">
            <a:spLocks/>
          </p:cNvSpPr>
          <p:nvPr/>
        </p:nvSpPr>
        <p:spPr>
          <a:xfrm>
            <a:off x="122807" y="1932511"/>
            <a:ext cx="2931673" cy="442269"/>
          </a:xfrm>
          <a:prstGeom prst="rect">
            <a:avLst/>
          </a:prstGeom>
          <a:ln w="28575">
            <a:solidFill>
              <a:schemeClr val="accent2"/>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rPr>
              <a:t>本教材のねらい</a:t>
            </a:r>
          </a:p>
        </p:txBody>
      </p:sp>
      <p:sp>
        <p:nvSpPr>
          <p:cNvPr id="5" name="テキスト ボックス 4"/>
          <p:cNvSpPr txBox="1"/>
          <p:nvPr/>
        </p:nvSpPr>
        <p:spPr>
          <a:xfrm>
            <a:off x="102940" y="2441755"/>
            <a:ext cx="8989179" cy="1600438"/>
          </a:xfrm>
          <a:prstGeom prst="rect">
            <a:avLst/>
          </a:prstGeom>
          <a:noFill/>
        </p:spPr>
        <p:txBody>
          <a:bodyPr wrap="square" rtlCol="0">
            <a:spAutoFit/>
          </a:bodyPr>
          <a:lstStyle/>
          <a:p>
            <a:r>
              <a:rPr lang="ja-JP" altLang="en-US" sz="1400" dirty="0">
                <a:solidFill>
                  <a:prstClr val="black"/>
                </a:solidFill>
              </a:rPr>
              <a:t>中・高校生においては、</a:t>
            </a:r>
            <a:r>
              <a:rPr lang="en-US" altLang="ja-JP" sz="1400" dirty="0">
                <a:solidFill>
                  <a:prstClr val="black"/>
                </a:solidFill>
              </a:rPr>
              <a:t>ICT</a:t>
            </a:r>
            <a:r>
              <a:rPr lang="ja-JP" altLang="en-US" sz="1400" dirty="0">
                <a:solidFill>
                  <a:prstClr val="black"/>
                </a:solidFill>
              </a:rPr>
              <a:t>機器の使用頻度が上がることによるインターネットの使い過ぎ</a:t>
            </a:r>
            <a:r>
              <a:rPr lang="en-US" altLang="ja-JP" sz="1400" dirty="0">
                <a:solidFill>
                  <a:prstClr val="black"/>
                </a:solidFill>
              </a:rPr>
              <a:t>(</a:t>
            </a:r>
            <a:r>
              <a:rPr lang="ja-JP" altLang="en-US" sz="1400" dirty="0">
                <a:solidFill>
                  <a:prstClr val="black"/>
                </a:solidFill>
              </a:rPr>
              <a:t>依存）が課題となっている。厚生労働省の「生活習慣についての全国調査」の一部、インターネット利用に関するアンケートを通じ、自分自身の使用時間や内容を振り返り、主体的に</a:t>
            </a:r>
            <a:r>
              <a:rPr lang="en-US" altLang="ja-JP" sz="1400" dirty="0">
                <a:solidFill>
                  <a:prstClr val="black"/>
                </a:solidFill>
              </a:rPr>
              <a:t>ICT</a:t>
            </a:r>
            <a:r>
              <a:rPr lang="ja-JP" altLang="en-US" sz="1400" dirty="0">
                <a:solidFill>
                  <a:prstClr val="black"/>
                </a:solidFill>
              </a:rPr>
              <a:t>機器を使用できているかを考えさせる。また有害サイトや広告、不正アプリなどとの遭遇を減らす手段として、ペアレンタルコントロール機能、フィルタリングの有用性を紹介する。場合によっては「めんどくさい」「わずらわしい」という印象をあたえることがあるフィルタリングが安全を考える上で有効なツールであることを伝える。</a:t>
            </a:r>
            <a:r>
              <a:rPr lang="en-US" altLang="ja-JP" sz="1400" dirty="0">
                <a:solidFill>
                  <a:prstClr val="black"/>
                </a:solidFill>
              </a:rPr>
              <a:t>ICT</a:t>
            </a:r>
            <a:r>
              <a:rPr lang="ja-JP" altLang="en-US" sz="1400" dirty="0">
                <a:solidFill>
                  <a:prstClr val="black"/>
                </a:solidFill>
              </a:rPr>
              <a:t>機器とつきあう上で大切なのは「実生活とのバランス」であることを伝える。</a:t>
            </a:r>
            <a:endParaRPr lang="en-US" altLang="ja-JP" sz="1600" dirty="0">
              <a:solidFill>
                <a:prstClr val="black"/>
              </a:solidFill>
            </a:endParaRPr>
          </a:p>
        </p:txBody>
      </p:sp>
      <p:sp>
        <p:nvSpPr>
          <p:cNvPr id="6" name="タイトル 1"/>
          <p:cNvSpPr txBox="1">
            <a:spLocks/>
          </p:cNvSpPr>
          <p:nvPr/>
        </p:nvSpPr>
        <p:spPr>
          <a:xfrm>
            <a:off x="110550" y="836010"/>
            <a:ext cx="6174768" cy="442269"/>
          </a:xfrm>
          <a:prstGeom prst="rect">
            <a:avLst/>
          </a:prstGeom>
          <a:ln w="28575">
            <a:solidFill>
              <a:schemeClr val="accent2"/>
            </a:solidFill>
          </a:ln>
        </p:spPr>
        <p:txBody>
          <a:bodyPr vert="horz" lIns="91440" tIns="45720" rIns="91440" bIns="45720" rtlCol="0" anchor="ctr">
            <a:normAutofit fontScale="62500" lnSpcReduction="2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rPr>
              <a:t>テーマ「フィルタリング　ペアレンタルコントロール」教材のねらい</a:t>
            </a:r>
          </a:p>
        </p:txBody>
      </p:sp>
      <p:sp>
        <p:nvSpPr>
          <p:cNvPr id="7" name="テキスト ボックス 6"/>
          <p:cNvSpPr txBox="1"/>
          <p:nvPr/>
        </p:nvSpPr>
        <p:spPr>
          <a:xfrm>
            <a:off x="3832" y="1278279"/>
            <a:ext cx="9187130" cy="646331"/>
          </a:xfrm>
          <a:prstGeom prst="rect">
            <a:avLst/>
          </a:prstGeom>
          <a:noFill/>
        </p:spPr>
        <p:txBody>
          <a:bodyPr wrap="none" rtlCol="0">
            <a:spAutoFit/>
          </a:bodyPr>
          <a:lstStyle/>
          <a:p>
            <a:r>
              <a:rPr lang="ja-JP" altLang="en-US" dirty="0">
                <a:solidFill>
                  <a:prstClr val="black"/>
                </a:solidFill>
              </a:rPr>
              <a:t>保護者による機能・使用制限の重要性。インターネット利用が当たり前の時代になぜ</a:t>
            </a:r>
            <a:endParaRPr lang="en-US" altLang="ja-JP" dirty="0">
              <a:solidFill>
                <a:prstClr val="black"/>
              </a:solidFill>
            </a:endParaRPr>
          </a:p>
          <a:p>
            <a:r>
              <a:rPr lang="ja-JP" altLang="en-US" dirty="0">
                <a:solidFill>
                  <a:prstClr val="black"/>
                </a:solidFill>
              </a:rPr>
              <a:t>必要か？の理解から安心・安全に利用するためのツールとして活用することを促す。</a:t>
            </a:r>
          </a:p>
        </p:txBody>
      </p:sp>
      <p:sp>
        <p:nvSpPr>
          <p:cNvPr id="8" name="タイトル 1"/>
          <p:cNvSpPr txBox="1">
            <a:spLocks/>
          </p:cNvSpPr>
          <p:nvPr/>
        </p:nvSpPr>
        <p:spPr>
          <a:xfrm>
            <a:off x="122807" y="4007527"/>
            <a:ext cx="2931673" cy="442269"/>
          </a:xfrm>
          <a:prstGeom prst="rect">
            <a:avLst/>
          </a:prstGeom>
          <a:ln w="28575">
            <a:solidFill>
              <a:schemeClr val="accent2"/>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rPr>
              <a:t>指導のポイント</a:t>
            </a:r>
          </a:p>
        </p:txBody>
      </p:sp>
      <p:sp>
        <p:nvSpPr>
          <p:cNvPr id="10" name="テキスト ボックス 9"/>
          <p:cNvSpPr txBox="1"/>
          <p:nvPr/>
        </p:nvSpPr>
        <p:spPr>
          <a:xfrm>
            <a:off x="122806" y="4479459"/>
            <a:ext cx="8755299" cy="1231106"/>
          </a:xfrm>
          <a:prstGeom prst="rect">
            <a:avLst/>
          </a:prstGeom>
          <a:noFill/>
        </p:spPr>
        <p:txBody>
          <a:bodyPr wrap="square" rtlCol="0">
            <a:spAutoFit/>
          </a:bodyPr>
          <a:lstStyle/>
          <a:p>
            <a:r>
              <a:rPr lang="ja-JP" altLang="en-US" sz="1400" dirty="0">
                <a:solidFill>
                  <a:prstClr val="black"/>
                </a:solidFill>
              </a:rPr>
              <a:t>内閣府のグラフから同年代のインターネットトラブル認識割合を確認。デジタルウエルビーイングという言葉や、自分の生活の振り返りから主体的に</a:t>
            </a:r>
            <a:r>
              <a:rPr lang="en-US" altLang="ja-JP" sz="1400" dirty="0">
                <a:solidFill>
                  <a:prstClr val="black"/>
                </a:solidFill>
              </a:rPr>
              <a:t>ICT</a:t>
            </a:r>
            <a:r>
              <a:rPr lang="ja-JP" altLang="en-US" sz="1400" dirty="0">
                <a:solidFill>
                  <a:prstClr val="black"/>
                </a:solidFill>
              </a:rPr>
              <a:t>機器を活用することの重要性に気付かせる。また高校生の制作した</a:t>
            </a:r>
            <a:r>
              <a:rPr lang="en-US" altLang="ja-JP" sz="1400" dirty="0">
                <a:solidFill>
                  <a:prstClr val="black"/>
                </a:solidFill>
              </a:rPr>
              <a:t>4</a:t>
            </a:r>
            <a:r>
              <a:rPr lang="ja-JP" altLang="en-US" sz="1400" dirty="0">
                <a:solidFill>
                  <a:prstClr val="black"/>
                </a:solidFill>
              </a:rPr>
              <a:t>コママンガから、インターネット使用時の不正アプリやサイトの危険性に気付き、ペアレンタルコントロール機能、フィルタリングを上手に活用して安心にインターネット環境を利用することを学ぶ。</a:t>
            </a:r>
            <a:endParaRPr lang="en-US" altLang="ja-JP" sz="1400" dirty="0">
              <a:solidFill>
                <a:prstClr val="black"/>
              </a:solidFill>
            </a:endParaRPr>
          </a:p>
          <a:p>
            <a:endParaRPr lang="en-US" altLang="ja-JP" dirty="0">
              <a:solidFill>
                <a:prstClr val="black"/>
              </a:solidFill>
            </a:endParaRPr>
          </a:p>
        </p:txBody>
      </p:sp>
      <p:sp>
        <p:nvSpPr>
          <p:cNvPr id="12" name="テキスト ボックス 11"/>
          <p:cNvSpPr txBox="1"/>
          <p:nvPr/>
        </p:nvSpPr>
        <p:spPr>
          <a:xfrm>
            <a:off x="2492800" y="6015568"/>
            <a:ext cx="3792518" cy="584775"/>
          </a:xfrm>
          <a:prstGeom prst="rect">
            <a:avLst/>
          </a:prstGeom>
          <a:noFill/>
        </p:spPr>
        <p:txBody>
          <a:bodyPr wrap="square" rtlCol="0">
            <a:spAutoFit/>
          </a:bodyPr>
          <a:lstStyle/>
          <a:p>
            <a:r>
              <a:rPr lang="ja-JP" altLang="en-US" sz="1600" dirty="0">
                <a:solidFill>
                  <a:prstClr val="black"/>
                </a:solidFill>
              </a:rPr>
              <a:t>１．情報社会の倫理　</a:t>
            </a:r>
            <a:r>
              <a:rPr lang="en-US" altLang="ja-JP" sz="1600" dirty="0">
                <a:solidFill>
                  <a:prstClr val="black"/>
                </a:solidFill>
              </a:rPr>
              <a:t>a4~5</a:t>
            </a:r>
          </a:p>
          <a:p>
            <a:r>
              <a:rPr lang="ja-JP" altLang="en-US" sz="1600" dirty="0">
                <a:solidFill>
                  <a:prstClr val="black"/>
                </a:solidFill>
              </a:rPr>
              <a:t>３．安全への知恵　</a:t>
            </a:r>
            <a:r>
              <a:rPr lang="en-US" altLang="ja-JP" sz="1600" dirty="0">
                <a:solidFill>
                  <a:prstClr val="black"/>
                </a:solidFill>
              </a:rPr>
              <a:t>d4~5</a:t>
            </a:r>
            <a:r>
              <a:rPr lang="ja-JP" altLang="en-US" sz="1600" dirty="0">
                <a:solidFill>
                  <a:prstClr val="black"/>
                </a:solidFill>
              </a:rPr>
              <a:t>、</a:t>
            </a:r>
            <a:r>
              <a:rPr lang="en-US" altLang="ja-JP" sz="1600" dirty="0">
                <a:solidFill>
                  <a:prstClr val="black"/>
                </a:solidFill>
              </a:rPr>
              <a:t>f4~5</a:t>
            </a:r>
            <a:endParaRPr lang="en-US" altLang="ja-JP" sz="1100" dirty="0">
              <a:solidFill>
                <a:prstClr val="black"/>
              </a:solidFill>
            </a:endParaRPr>
          </a:p>
        </p:txBody>
      </p:sp>
      <p:sp>
        <p:nvSpPr>
          <p:cNvPr id="14" name="タイトル 1">
            <a:extLst>
              <a:ext uri="{FF2B5EF4-FFF2-40B4-BE49-F238E27FC236}">
                <a16:creationId xmlns:a16="http://schemas.microsoft.com/office/drawing/2014/main" id="{5FFFEAA7-6F9B-40B3-A7CA-20CB98E7D085}"/>
              </a:ext>
            </a:extLst>
          </p:cNvPr>
          <p:cNvSpPr txBox="1">
            <a:spLocks/>
          </p:cNvSpPr>
          <p:nvPr/>
        </p:nvSpPr>
        <p:spPr>
          <a:xfrm>
            <a:off x="122806" y="5448240"/>
            <a:ext cx="5115265" cy="540039"/>
          </a:xfrm>
          <a:prstGeom prst="rect">
            <a:avLst/>
          </a:prstGeom>
          <a:ln w="28575">
            <a:solidFill>
              <a:schemeClr val="accent2"/>
            </a:solidFill>
          </a:ln>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7200" dirty="0">
                <a:latin typeface="メイリオ" panose="020B0604030504040204" pitchFamily="50" charset="-128"/>
                <a:ea typeface="メイリオ" panose="020B0604030504040204" pitchFamily="50" charset="-128"/>
              </a:rPr>
              <a:t>情報モラル指導モデルカリキュラムとの対応</a:t>
            </a:r>
            <a:endParaRPr lang="en-US" altLang="ja-JP" sz="7200" dirty="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（文部科学省「情報モラル指導モデルカリキュラム表」</a:t>
            </a:r>
            <a:endParaRPr lang="en-US" altLang="ja-JP" sz="2800" dirty="0">
              <a:latin typeface="メイリオ" panose="020B0604030504040204" pitchFamily="50" charset="-128"/>
              <a:ea typeface="メイリオ" panose="020B0604030504040204" pitchFamily="50" charset="-128"/>
            </a:endParaRPr>
          </a:p>
          <a:p>
            <a:r>
              <a:rPr lang="en-US" altLang="ja-JP" sz="2800" dirty="0">
                <a:latin typeface="メイリオ" panose="020B0604030504040204" pitchFamily="50" charset="-128"/>
                <a:ea typeface="メイリオ" panose="020B0604030504040204" pitchFamily="50" charset="-128"/>
              </a:rPr>
              <a:t>https://</a:t>
            </a:r>
            <a:r>
              <a:rPr lang="en-US" altLang="ja-JP" sz="2800" dirty="0" err="1">
                <a:latin typeface="メイリオ" panose="020B0604030504040204" pitchFamily="50" charset="-128"/>
                <a:ea typeface="メイリオ" panose="020B0604030504040204" pitchFamily="50" charset="-128"/>
              </a:rPr>
              <a:t>www.mext.go.jp</a:t>
            </a:r>
            <a:r>
              <a:rPr lang="en-US" altLang="ja-JP" sz="2800" dirty="0">
                <a:latin typeface="メイリオ" panose="020B0604030504040204" pitchFamily="50" charset="-128"/>
                <a:ea typeface="メイリオ" panose="020B0604030504040204" pitchFamily="50" charset="-128"/>
              </a:rPr>
              <a:t>/component/</a:t>
            </a:r>
            <a:r>
              <a:rPr lang="en-US" altLang="ja-JP" sz="2800" dirty="0" err="1">
                <a:latin typeface="メイリオ" panose="020B0604030504040204" pitchFamily="50" charset="-128"/>
                <a:ea typeface="メイリオ" panose="020B0604030504040204" pitchFamily="50" charset="-128"/>
              </a:rPr>
              <a:t>a_menu</a:t>
            </a:r>
            <a:r>
              <a:rPr lang="en-US" altLang="ja-JP" sz="2800" dirty="0">
                <a:latin typeface="メイリオ" panose="020B0604030504040204" pitchFamily="50" charset="-128"/>
                <a:ea typeface="メイリオ" panose="020B0604030504040204" pitchFamily="50" charset="-128"/>
              </a:rPr>
              <a:t>/education/detail/__</a:t>
            </a:r>
            <a:r>
              <a:rPr lang="en-US" altLang="ja-JP" sz="2800" dirty="0" err="1">
                <a:latin typeface="メイリオ" panose="020B0604030504040204" pitchFamily="50" charset="-128"/>
                <a:ea typeface="メイリオ" panose="020B0604030504040204" pitchFamily="50" charset="-128"/>
              </a:rPr>
              <a:t>icsFiles</a:t>
            </a:r>
            <a:r>
              <a:rPr lang="en-US" altLang="ja-JP" sz="2800" dirty="0">
                <a:latin typeface="メイリオ" panose="020B0604030504040204" pitchFamily="50" charset="-128"/>
                <a:ea typeface="メイリオ" panose="020B0604030504040204" pitchFamily="50" charset="-128"/>
              </a:rPr>
              <a:t>/</a:t>
            </a:r>
            <a:r>
              <a:rPr lang="en-US" altLang="ja-JP" sz="2800" dirty="0" err="1">
                <a:latin typeface="メイリオ" panose="020B0604030504040204" pitchFamily="50" charset="-128"/>
                <a:ea typeface="メイリオ" panose="020B0604030504040204" pitchFamily="50" charset="-128"/>
              </a:rPr>
              <a:t>afieldfile</a:t>
            </a:r>
            <a:r>
              <a:rPr lang="en-US" altLang="ja-JP" sz="2800" dirty="0">
                <a:latin typeface="メイリオ" panose="020B0604030504040204" pitchFamily="50" charset="-128"/>
                <a:ea typeface="メイリオ" panose="020B0604030504040204" pitchFamily="50" charset="-128"/>
              </a:rPr>
              <a:t>/2010/09/07/1296869.pdf</a:t>
            </a:r>
            <a:r>
              <a:rPr lang="ja-JP" altLang="en-US" sz="2800" dirty="0">
                <a:latin typeface="メイリオ" panose="020B0604030504040204" pitchFamily="50" charset="-128"/>
                <a:ea typeface="メイリオ" panose="020B0604030504040204" pitchFamily="50" charset="-128"/>
              </a:rPr>
              <a:t>）</a:t>
            </a:r>
            <a:endParaRPr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069074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sz="half" idx="1"/>
          </p:nvPr>
        </p:nvSpPr>
        <p:spPr>
          <a:xfrm>
            <a:off x="92941" y="2525134"/>
            <a:ext cx="9069533" cy="1483448"/>
          </a:xfrm>
        </p:spPr>
        <p:txBody>
          <a:bodyPr>
            <a:normAutofit/>
          </a:bodyPr>
          <a:lstStyle/>
          <a:p>
            <a:pPr marL="0" indent="0">
              <a:buNone/>
            </a:pPr>
            <a:r>
              <a:rPr kumimoji="1" lang="ja-JP" altLang="en-US" sz="4800" dirty="0">
                <a:latin typeface="+mn-ea"/>
              </a:rPr>
              <a:t>インターネット利用で</a:t>
            </a:r>
            <a:br>
              <a:rPr kumimoji="1" lang="en-US" altLang="ja-JP" sz="4800" dirty="0">
                <a:latin typeface="+mn-ea"/>
              </a:rPr>
            </a:br>
            <a:r>
              <a:rPr kumimoji="1" lang="ja-JP" altLang="en-US" sz="4800" dirty="0">
                <a:latin typeface="+mn-ea"/>
              </a:rPr>
              <a:t>「困ったこと」</a:t>
            </a:r>
            <a:r>
              <a:rPr lang="ja-JP" altLang="en-US" sz="4800" dirty="0">
                <a:latin typeface="+mn-ea"/>
              </a:rPr>
              <a:t>はありますか？</a:t>
            </a:r>
            <a:endParaRPr kumimoji="1" lang="ja-JP" altLang="en-US" sz="4800" dirty="0">
              <a:latin typeface="+mn-ea"/>
            </a:endParaRPr>
          </a:p>
        </p:txBody>
      </p:sp>
      <p:sp>
        <p:nvSpPr>
          <p:cNvPr id="3" name="タイトル 2"/>
          <p:cNvSpPr>
            <a:spLocks noGrp="1"/>
          </p:cNvSpPr>
          <p:nvPr>
            <p:ph type="title"/>
          </p:nvPr>
        </p:nvSpPr>
        <p:spPr/>
        <p:txBody>
          <a:bodyPr/>
          <a:lstStyle/>
          <a:p>
            <a:r>
              <a:rPr lang="ja-JP" altLang="en-US" dirty="0"/>
              <a:t>考えてみよう</a:t>
            </a:r>
            <a:endParaRPr kumimoji="1" lang="ja-JP" altLang="en-US" dirty="0"/>
          </a:p>
        </p:txBody>
      </p:sp>
      <p:pic>
        <p:nvPicPr>
          <p:cNvPr id="6" name="図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69127" y="4106488"/>
            <a:ext cx="3642780" cy="2443528"/>
          </a:xfrm>
          <a:prstGeom prst="rect">
            <a:avLst/>
          </a:prstGeom>
        </p:spPr>
      </p:pic>
    </p:spTree>
    <p:extLst>
      <p:ext uri="{BB962C8B-B14F-4D97-AF65-F5344CB8AC3E}">
        <p14:creationId xmlns:p14="http://schemas.microsoft.com/office/powerpoint/2010/main" val="38243332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512277" y="6427113"/>
            <a:ext cx="7631723" cy="400110"/>
          </a:xfrm>
          <a:prstGeom prst="rect">
            <a:avLst/>
          </a:prstGeom>
          <a:noFill/>
        </p:spPr>
        <p:txBody>
          <a:bodyPr wrap="square" rtlCol="0">
            <a:spAutoFit/>
          </a:bodyPr>
          <a:lstStyle/>
          <a:p>
            <a:pPr algn="r"/>
            <a:r>
              <a:rPr lang="en-US" altLang="ja-JP" sz="1100" dirty="0">
                <a:latin typeface="+mn-ea"/>
              </a:rPr>
              <a:t>(</a:t>
            </a:r>
            <a:r>
              <a:rPr lang="ja-JP" altLang="en-US" sz="1100" dirty="0">
                <a:latin typeface="+mn-ea"/>
              </a:rPr>
              <a:t>出典</a:t>
            </a:r>
            <a:r>
              <a:rPr lang="en-US" altLang="ja-JP" sz="1100" dirty="0">
                <a:latin typeface="+mn-ea"/>
              </a:rPr>
              <a:t>)</a:t>
            </a:r>
            <a:r>
              <a:rPr lang="ja-JP" altLang="en-US" sz="1100" dirty="0">
                <a:latin typeface="+mn-ea"/>
              </a:rPr>
              <a:t> </a:t>
            </a:r>
            <a:r>
              <a:rPr kumimoji="1" lang="ja-JP" altLang="en-US" sz="1100" dirty="0">
                <a:latin typeface="+mn-ea"/>
              </a:rPr>
              <a:t>内閣府「令和２年度青少年のインターネット利用環境実態調査」 </a:t>
            </a:r>
            <a:r>
              <a:rPr lang="ja-JP" altLang="en-US" sz="1100" dirty="0">
                <a:latin typeface="+mn-ea"/>
              </a:rPr>
              <a:t>図表</a:t>
            </a:r>
            <a:r>
              <a:rPr lang="en-US" altLang="ja-JP" sz="1100" dirty="0">
                <a:latin typeface="+mn-ea"/>
              </a:rPr>
              <a:t>2-1-1-7-2</a:t>
            </a:r>
            <a:endParaRPr kumimoji="1" lang="en-US" altLang="ja-JP" sz="1100" dirty="0">
              <a:latin typeface="+mn-ea"/>
            </a:endParaRPr>
          </a:p>
          <a:p>
            <a:pPr algn="r"/>
            <a:r>
              <a:rPr lang="en-US" altLang="ja-JP" sz="900" dirty="0"/>
              <a:t>https://www8.cao.go.jp/youth/youth-harm/chousa/r02/net-jittai/pdf-</a:t>
            </a:r>
            <a:r>
              <a:rPr lang="en-US" altLang="ja-JP" sz="900" dirty="0" err="1"/>
              <a:t>index.html</a:t>
            </a:r>
            <a:r>
              <a:rPr lang="ja-JP" altLang="en-US" sz="900" dirty="0"/>
              <a:t> </a:t>
            </a:r>
            <a:r>
              <a:rPr lang="en-US" altLang="ja-JP" sz="900" dirty="0">
                <a:latin typeface="+mn-ea"/>
              </a:rPr>
              <a:t>(</a:t>
            </a:r>
            <a:r>
              <a:rPr lang="ja-JP" altLang="en-US" sz="900" dirty="0">
                <a:latin typeface="+mn-ea"/>
              </a:rPr>
              <a:t>公開 </a:t>
            </a:r>
            <a:r>
              <a:rPr lang="en-US" altLang="ja-JP" sz="900" dirty="0">
                <a:latin typeface="+mn-ea"/>
              </a:rPr>
              <a:t>2021</a:t>
            </a:r>
            <a:r>
              <a:rPr lang="ja-JP" altLang="en-US" sz="900" dirty="0">
                <a:latin typeface="+mn-ea"/>
              </a:rPr>
              <a:t>年</a:t>
            </a:r>
            <a:r>
              <a:rPr lang="en-US" altLang="ja-JP" sz="900" dirty="0">
                <a:latin typeface="+mn-ea"/>
              </a:rPr>
              <a:t>3</a:t>
            </a:r>
            <a:r>
              <a:rPr lang="ja-JP" altLang="en-US" sz="900" dirty="0">
                <a:latin typeface="+mn-ea"/>
              </a:rPr>
              <a:t>月</a:t>
            </a:r>
            <a:r>
              <a:rPr lang="en-US" altLang="ja-JP" sz="900" dirty="0">
                <a:latin typeface="+mn-ea"/>
              </a:rPr>
              <a:t>)</a:t>
            </a:r>
            <a:r>
              <a:rPr lang="ja-JP" altLang="en-US" sz="900" dirty="0">
                <a:latin typeface="+mn-ea"/>
              </a:rPr>
              <a:t> を基に作成</a:t>
            </a:r>
            <a:endParaRPr kumimoji="1" lang="en-US" altLang="ja-JP" sz="900" dirty="0">
              <a:latin typeface="+mn-ea"/>
            </a:endParaRPr>
          </a:p>
        </p:txBody>
      </p:sp>
      <p:sp>
        <p:nvSpPr>
          <p:cNvPr id="7" name="タイトル 1"/>
          <p:cNvSpPr>
            <a:spLocks noGrp="1"/>
          </p:cNvSpPr>
          <p:nvPr>
            <p:ph type="title"/>
          </p:nvPr>
        </p:nvSpPr>
        <p:spPr>
          <a:xfrm>
            <a:off x="221326" y="262168"/>
            <a:ext cx="8424833" cy="1325563"/>
          </a:xfrm>
        </p:spPr>
        <p:txBody>
          <a:bodyPr/>
          <a:lstStyle/>
          <a:p>
            <a:r>
              <a:rPr kumimoji="1" lang="ja-JP" altLang="en-US" dirty="0">
                <a:latin typeface="+mj-ea"/>
              </a:rPr>
              <a:t>青少年のインターネット上の</a:t>
            </a:r>
            <a:br>
              <a:rPr kumimoji="1" lang="en-US" altLang="ja-JP" dirty="0">
                <a:latin typeface="+mj-ea"/>
              </a:rPr>
            </a:br>
            <a:r>
              <a:rPr kumimoji="1" lang="ja-JP" altLang="en-US" dirty="0">
                <a:latin typeface="+mj-ea"/>
              </a:rPr>
              <a:t>トラブル認識割合</a:t>
            </a:r>
          </a:p>
        </p:txBody>
      </p:sp>
      <p:graphicFrame>
        <p:nvGraphicFramePr>
          <p:cNvPr id="8" name="グラフ 7"/>
          <p:cNvGraphicFramePr>
            <a:graphicFrameLocks/>
          </p:cNvGraphicFramePr>
          <p:nvPr>
            <p:extLst>
              <p:ext uri="{D42A27DB-BD31-4B8C-83A1-F6EECF244321}">
                <p14:modId xmlns:p14="http://schemas.microsoft.com/office/powerpoint/2010/main" val="2863185602"/>
              </p:ext>
            </p:extLst>
          </p:nvPr>
        </p:nvGraphicFramePr>
        <p:xfrm>
          <a:off x="1587641" y="1406769"/>
          <a:ext cx="6370654" cy="465238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368378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p:cNvSpPr>
            <a:spLocks noGrp="1"/>
          </p:cNvSpPr>
          <p:nvPr>
            <p:ph type="title"/>
          </p:nvPr>
        </p:nvSpPr>
        <p:spPr>
          <a:xfrm>
            <a:off x="221326" y="262168"/>
            <a:ext cx="8424833" cy="1325563"/>
          </a:xfrm>
        </p:spPr>
        <p:txBody>
          <a:bodyPr/>
          <a:lstStyle/>
          <a:p>
            <a:r>
              <a:rPr kumimoji="1" lang="ja-JP" altLang="en-US" dirty="0">
                <a:latin typeface="+mj-ea"/>
              </a:rPr>
              <a:t>青少年のインターネット上の</a:t>
            </a:r>
            <a:br>
              <a:rPr kumimoji="1" lang="en-US" altLang="ja-JP" dirty="0">
                <a:latin typeface="+mj-ea"/>
              </a:rPr>
            </a:br>
            <a:r>
              <a:rPr kumimoji="1" lang="ja-JP" altLang="en-US" dirty="0">
                <a:latin typeface="+mj-ea"/>
              </a:rPr>
              <a:t>トラブル認識内容</a:t>
            </a:r>
          </a:p>
        </p:txBody>
      </p:sp>
      <p:graphicFrame>
        <p:nvGraphicFramePr>
          <p:cNvPr id="13" name="グラフ 12"/>
          <p:cNvGraphicFramePr>
            <a:graphicFrameLocks/>
          </p:cNvGraphicFramePr>
          <p:nvPr>
            <p:extLst>
              <p:ext uri="{D42A27DB-BD31-4B8C-83A1-F6EECF244321}">
                <p14:modId xmlns:p14="http://schemas.microsoft.com/office/powerpoint/2010/main" val="2679727504"/>
              </p:ext>
            </p:extLst>
          </p:nvPr>
        </p:nvGraphicFramePr>
        <p:xfrm>
          <a:off x="4433742" y="1396721"/>
          <a:ext cx="4572000" cy="500053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グラフ 13">
            <a:extLst>
              <a:ext uri="{FF2B5EF4-FFF2-40B4-BE49-F238E27FC236}">
                <a16:creationId xmlns:a16="http://schemas.microsoft.com/office/drawing/2014/main" id="{3BCA6A42-459F-4A0B-B2C3-E95E3608E4EE}"/>
              </a:ext>
            </a:extLst>
          </p:cNvPr>
          <p:cNvGraphicFramePr/>
          <p:nvPr>
            <p:extLst>
              <p:ext uri="{D42A27DB-BD31-4B8C-83A1-F6EECF244321}">
                <p14:modId xmlns:p14="http://schemas.microsoft.com/office/powerpoint/2010/main" val="2460076846"/>
              </p:ext>
            </p:extLst>
          </p:nvPr>
        </p:nvGraphicFramePr>
        <p:xfrm>
          <a:off x="338649" y="1378476"/>
          <a:ext cx="8686799" cy="4946072"/>
        </p:xfrm>
        <a:graphic>
          <a:graphicData uri="http://schemas.openxmlformats.org/drawingml/2006/chart">
            <c:chart xmlns:c="http://schemas.openxmlformats.org/drawingml/2006/chart" xmlns:r="http://schemas.openxmlformats.org/officeDocument/2006/relationships" r:id="rId4"/>
          </a:graphicData>
        </a:graphic>
      </p:graphicFrame>
      <p:sp>
        <p:nvSpPr>
          <p:cNvPr id="12" name="正方形/長方形 11"/>
          <p:cNvSpPr/>
          <p:nvPr/>
        </p:nvSpPr>
        <p:spPr>
          <a:xfrm>
            <a:off x="338649" y="1829004"/>
            <a:ext cx="4281054" cy="1184562"/>
          </a:xfrm>
          <a:prstGeom prst="rect">
            <a:avLst/>
          </a:prstGeom>
          <a:ln>
            <a:solidFill>
              <a:srgbClr val="ED7D31"/>
            </a:solidFill>
          </a:ln>
        </p:spPr>
        <p:style>
          <a:lnRef idx="2">
            <a:schemeClr val="accent2">
              <a:shade val="50000"/>
            </a:schemeClr>
          </a:lnRef>
          <a:fillRef idx="1">
            <a:schemeClr val="accent2"/>
          </a:fillRef>
          <a:effectRef idx="0">
            <a:schemeClr val="accent2"/>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ja-JP">
              <a:latin typeface="+mj-ea"/>
              <a:ea typeface="+mj-ea"/>
            </a:endParaRPr>
          </a:p>
        </p:txBody>
      </p:sp>
      <p:sp>
        <p:nvSpPr>
          <p:cNvPr id="11" name="正方形/長方形 10"/>
          <p:cNvSpPr/>
          <p:nvPr/>
        </p:nvSpPr>
        <p:spPr>
          <a:xfrm>
            <a:off x="338649" y="3532190"/>
            <a:ext cx="4281054" cy="847898"/>
          </a:xfrm>
          <a:prstGeom prst="rect">
            <a:avLst/>
          </a:prstGeom>
          <a:ln>
            <a:solidFill>
              <a:srgbClr val="ED7D31"/>
            </a:solidFill>
          </a:ln>
        </p:spPr>
        <p:style>
          <a:lnRef idx="2">
            <a:schemeClr val="accent2">
              <a:shade val="50000"/>
            </a:schemeClr>
          </a:lnRef>
          <a:fillRef idx="1">
            <a:schemeClr val="accent2"/>
          </a:fillRef>
          <a:effectRef idx="0">
            <a:schemeClr val="accent2"/>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ja-JP">
              <a:latin typeface="+mj-ea"/>
              <a:ea typeface="+mj-ea"/>
            </a:endParaRPr>
          </a:p>
        </p:txBody>
      </p:sp>
      <p:sp>
        <p:nvSpPr>
          <p:cNvPr id="10" name="正方形/長方形 9"/>
          <p:cNvSpPr/>
          <p:nvPr/>
        </p:nvSpPr>
        <p:spPr>
          <a:xfrm>
            <a:off x="338649" y="4825585"/>
            <a:ext cx="4281054" cy="1341622"/>
          </a:xfrm>
          <a:prstGeom prst="rect">
            <a:avLst/>
          </a:prstGeom>
          <a:ln>
            <a:solidFill>
              <a:srgbClr val="ED7D31"/>
            </a:solidFill>
          </a:ln>
        </p:spPr>
        <p:style>
          <a:lnRef idx="2">
            <a:schemeClr val="accent2">
              <a:shade val="50000"/>
            </a:schemeClr>
          </a:lnRef>
          <a:fillRef idx="1">
            <a:schemeClr val="accent2"/>
          </a:fillRef>
          <a:effectRef idx="0">
            <a:schemeClr val="accent2"/>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ja-JP">
              <a:latin typeface="+mj-ea"/>
              <a:ea typeface="+mj-ea"/>
            </a:endParaRPr>
          </a:p>
        </p:txBody>
      </p:sp>
      <p:sp>
        <p:nvSpPr>
          <p:cNvPr id="9" name="テキスト ボックス 8">
            <a:extLst>
              <a:ext uri="{FF2B5EF4-FFF2-40B4-BE49-F238E27FC236}">
                <a16:creationId xmlns:a16="http://schemas.microsoft.com/office/drawing/2014/main" id="{4A5C0BC2-6EC1-4BD6-B92D-86F16E9A11FA}"/>
              </a:ext>
            </a:extLst>
          </p:cNvPr>
          <p:cNvSpPr txBox="1"/>
          <p:nvPr/>
        </p:nvSpPr>
        <p:spPr>
          <a:xfrm>
            <a:off x="1512277" y="6427113"/>
            <a:ext cx="7631723" cy="400110"/>
          </a:xfrm>
          <a:prstGeom prst="rect">
            <a:avLst/>
          </a:prstGeom>
          <a:noFill/>
        </p:spPr>
        <p:txBody>
          <a:bodyPr wrap="square" rtlCol="0">
            <a:spAutoFit/>
          </a:bodyPr>
          <a:lstStyle/>
          <a:p>
            <a:pPr algn="r"/>
            <a:r>
              <a:rPr lang="en-US" altLang="ja-JP" sz="1100" dirty="0">
                <a:latin typeface="+mn-ea"/>
              </a:rPr>
              <a:t>(</a:t>
            </a:r>
            <a:r>
              <a:rPr lang="ja-JP" altLang="en-US" sz="1100" dirty="0">
                <a:latin typeface="+mn-ea"/>
              </a:rPr>
              <a:t>出典</a:t>
            </a:r>
            <a:r>
              <a:rPr lang="en-US" altLang="ja-JP" sz="1100" dirty="0">
                <a:latin typeface="+mn-ea"/>
              </a:rPr>
              <a:t>)</a:t>
            </a:r>
            <a:r>
              <a:rPr lang="ja-JP" altLang="en-US" sz="1100" dirty="0">
                <a:latin typeface="+mn-ea"/>
              </a:rPr>
              <a:t> </a:t>
            </a:r>
            <a:r>
              <a:rPr kumimoji="1" lang="ja-JP" altLang="en-US" sz="1100" dirty="0">
                <a:latin typeface="+mn-ea"/>
              </a:rPr>
              <a:t>内閣府「令和２年度青少年のインターネット利用環境実態調査」 </a:t>
            </a:r>
            <a:r>
              <a:rPr lang="ja-JP" altLang="en-US" sz="1100" dirty="0">
                <a:latin typeface="+mn-ea"/>
              </a:rPr>
              <a:t>図表</a:t>
            </a:r>
            <a:r>
              <a:rPr lang="en-US" altLang="ja-JP" sz="1100" dirty="0">
                <a:latin typeface="+mn-ea"/>
              </a:rPr>
              <a:t>2-1-1-7-1</a:t>
            </a:r>
            <a:endParaRPr kumimoji="1" lang="en-US" altLang="ja-JP" sz="1100" dirty="0">
              <a:latin typeface="+mn-ea"/>
            </a:endParaRPr>
          </a:p>
          <a:p>
            <a:pPr algn="r"/>
            <a:r>
              <a:rPr lang="en-US" altLang="ja-JP" sz="900" dirty="0"/>
              <a:t>https://www8.cao.go.jp/youth/youth-harm/chousa/r02/net-jittai/pdf-</a:t>
            </a:r>
            <a:r>
              <a:rPr lang="en-US" altLang="ja-JP" sz="900" dirty="0" err="1"/>
              <a:t>index.html</a:t>
            </a:r>
            <a:r>
              <a:rPr lang="ja-JP" altLang="en-US" sz="900" dirty="0"/>
              <a:t> </a:t>
            </a:r>
            <a:r>
              <a:rPr lang="en-US" altLang="ja-JP" sz="900" dirty="0"/>
              <a:t>(</a:t>
            </a:r>
            <a:r>
              <a:rPr lang="ja-JP" altLang="en-US" sz="900" dirty="0"/>
              <a:t>公開 </a:t>
            </a:r>
            <a:r>
              <a:rPr lang="en-US" altLang="ja-JP" sz="900" dirty="0"/>
              <a:t>2021</a:t>
            </a:r>
            <a:r>
              <a:rPr lang="ja-JP" altLang="en-US" sz="900" dirty="0"/>
              <a:t>年</a:t>
            </a:r>
            <a:r>
              <a:rPr lang="en-US" altLang="ja-JP" sz="900" dirty="0"/>
              <a:t>3</a:t>
            </a:r>
            <a:r>
              <a:rPr lang="ja-JP" altLang="en-US" sz="900" dirty="0"/>
              <a:t>月</a:t>
            </a:r>
            <a:r>
              <a:rPr lang="en-US" altLang="ja-JP" sz="900" dirty="0"/>
              <a:t>)</a:t>
            </a:r>
            <a:r>
              <a:rPr lang="ja-JP" altLang="en-US" sz="900" dirty="0"/>
              <a:t> を基に作成</a:t>
            </a:r>
            <a:endParaRPr kumimoji="1" lang="en-US" altLang="ja-JP" sz="900" dirty="0"/>
          </a:p>
        </p:txBody>
      </p:sp>
    </p:spTree>
    <p:extLst>
      <p:ext uri="{BB962C8B-B14F-4D97-AF65-F5344CB8AC3E}">
        <p14:creationId xmlns:p14="http://schemas.microsoft.com/office/powerpoint/2010/main" val="1476222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grpId="0" nodeType="clickEffect">
                                  <p:stCondLst>
                                    <p:cond delay="0"/>
                                  </p:stCondLst>
                                  <p:childTnLst>
                                    <p:animEffect transition="out" filter="fade">
                                      <p:cBhvr>
                                        <p:cTn id="6" dur="1000"/>
                                        <p:tgtEl>
                                          <p:spTgt spid="12"/>
                                        </p:tgtEl>
                                      </p:cBhvr>
                                    </p:animEffect>
                                    <p:anim calcmode="lin" valueType="num">
                                      <p:cBhvr>
                                        <p:cTn id="7" dur="1000"/>
                                        <p:tgtEl>
                                          <p:spTgt spid="12"/>
                                        </p:tgtEl>
                                        <p:attrNameLst>
                                          <p:attrName>ppt_x</p:attrName>
                                        </p:attrNameLst>
                                      </p:cBhvr>
                                      <p:tavLst>
                                        <p:tav tm="0">
                                          <p:val>
                                            <p:strVal val="ppt_x"/>
                                          </p:val>
                                        </p:tav>
                                        <p:tav tm="100000">
                                          <p:val>
                                            <p:strVal val="ppt_x"/>
                                          </p:val>
                                        </p:tav>
                                      </p:tavLst>
                                    </p:anim>
                                    <p:anim calcmode="lin" valueType="num">
                                      <p:cBhvr>
                                        <p:cTn id="8" dur="1000"/>
                                        <p:tgtEl>
                                          <p:spTgt spid="12"/>
                                        </p:tgtEl>
                                        <p:attrNameLst>
                                          <p:attrName>ppt_y</p:attrName>
                                        </p:attrNameLst>
                                      </p:cBhvr>
                                      <p:tavLst>
                                        <p:tav tm="0">
                                          <p:val>
                                            <p:strVal val="ppt_y"/>
                                          </p:val>
                                        </p:tav>
                                        <p:tav tm="100000">
                                          <p:val>
                                            <p:strVal val="ppt_y+.1"/>
                                          </p:val>
                                        </p:tav>
                                      </p:tavLst>
                                    </p:anim>
                                    <p:set>
                                      <p:cBhvr>
                                        <p:cTn id="9" dur="1" fill="hold">
                                          <p:stCondLst>
                                            <p:cond delay="999"/>
                                          </p:stCondLst>
                                        </p:cTn>
                                        <p:tgtEl>
                                          <p:spTgt spid="12"/>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42" presetClass="exit" presetSubtype="0" fill="hold" grpId="0" nodeType="clickEffect">
                                  <p:stCondLst>
                                    <p:cond delay="0"/>
                                  </p:stCondLst>
                                  <p:childTnLst>
                                    <p:animEffect transition="out" filter="fade">
                                      <p:cBhvr>
                                        <p:cTn id="13" dur="1000"/>
                                        <p:tgtEl>
                                          <p:spTgt spid="11"/>
                                        </p:tgtEl>
                                      </p:cBhvr>
                                    </p:animEffect>
                                    <p:anim calcmode="lin" valueType="num">
                                      <p:cBhvr>
                                        <p:cTn id="14" dur="1000"/>
                                        <p:tgtEl>
                                          <p:spTgt spid="11"/>
                                        </p:tgtEl>
                                        <p:attrNameLst>
                                          <p:attrName>ppt_x</p:attrName>
                                        </p:attrNameLst>
                                      </p:cBhvr>
                                      <p:tavLst>
                                        <p:tav tm="0">
                                          <p:val>
                                            <p:strVal val="ppt_x"/>
                                          </p:val>
                                        </p:tav>
                                        <p:tav tm="100000">
                                          <p:val>
                                            <p:strVal val="ppt_x"/>
                                          </p:val>
                                        </p:tav>
                                      </p:tavLst>
                                    </p:anim>
                                    <p:anim calcmode="lin" valueType="num">
                                      <p:cBhvr>
                                        <p:cTn id="15" dur="1000"/>
                                        <p:tgtEl>
                                          <p:spTgt spid="11"/>
                                        </p:tgtEl>
                                        <p:attrNameLst>
                                          <p:attrName>ppt_y</p:attrName>
                                        </p:attrNameLst>
                                      </p:cBhvr>
                                      <p:tavLst>
                                        <p:tav tm="0">
                                          <p:val>
                                            <p:strVal val="ppt_y"/>
                                          </p:val>
                                        </p:tav>
                                        <p:tav tm="100000">
                                          <p:val>
                                            <p:strVal val="ppt_y+.1"/>
                                          </p:val>
                                        </p:tav>
                                      </p:tavLst>
                                    </p:anim>
                                    <p:set>
                                      <p:cBhvr>
                                        <p:cTn id="16" dur="1" fill="hold">
                                          <p:stCondLst>
                                            <p:cond delay="999"/>
                                          </p:stCondLst>
                                        </p:cTn>
                                        <p:tgtEl>
                                          <p:spTgt spid="11"/>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42" presetClass="exit" presetSubtype="0" fill="hold" grpId="0" nodeType="clickEffect">
                                  <p:stCondLst>
                                    <p:cond delay="0"/>
                                  </p:stCondLst>
                                  <p:childTnLst>
                                    <p:animEffect transition="out" filter="fade">
                                      <p:cBhvr>
                                        <p:cTn id="20" dur="1000"/>
                                        <p:tgtEl>
                                          <p:spTgt spid="10"/>
                                        </p:tgtEl>
                                      </p:cBhvr>
                                    </p:animEffect>
                                    <p:anim calcmode="lin" valueType="num">
                                      <p:cBhvr>
                                        <p:cTn id="21" dur="1000"/>
                                        <p:tgtEl>
                                          <p:spTgt spid="10"/>
                                        </p:tgtEl>
                                        <p:attrNameLst>
                                          <p:attrName>ppt_x</p:attrName>
                                        </p:attrNameLst>
                                      </p:cBhvr>
                                      <p:tavLst>
                                        <p:tav tm="0">
                                          <p:val>
                                            <p:strVal val="ppt_x"/>
                                          </p:val>
                                        </p:tav>
                                        <p:tav tm="100000">
                                          <p:val>
                                            <p:strVal val="ppt_x"/>
                                          </p:val>
                                        </p:tav>
                                      </p:tavLst>
                                    </p:anim>
                                    <p:anim calcmode="lin" valueType="num">
                                      <p:cBhvr>
                                        <p:cTn id="22" dur="1000"/>
                                        <p:tgtEl>
                                          <p:spTgt spid="10"/>
                                        </p:tgtEl>
                                        <p:attrNameLst>
                                          <p:attrName>ppt_y</p:attrName>
                                        </p:attrNameLst>
                                      </p:cBhvr>
                                      <p:tavLst>
                                        <p:tav tm="0">
                                          <p:val>
                                            <p:strVal val="ppt_y"/>
                                          </p:val>
                                        </p:tav>
                                        <p:tav tm="100000">
                                          <p:val>
                                            <p:strVal val="ppt_y+.1"/>
                                          </p:val>
                                        </p:tav>
                                      </p:tavLst>
                                    </p:anim>
                                    <p:set>
                                      <p:cBhvr>
                                        <p:cTn id="23" dur="1" fill="hold">
                                          <p:stCondLst>
                                            <p:cond delay="9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4194361" y="6427113"/>
            <a:ext cx="5056094" cy="430887"/>
          </a:xfrm>
          <a:prstGeom prst="rect">
            <a:avLst/>
          </a:prstGeom>
        </p:spPr>
        <p:txBody>
          <a:bodyPr wrap="square">
            <a:spAutoFit/>
          </a:bodyPr>
          <a:lstStyle/>
          <a:p>
            <a:r>
              <a:rPr lang="en-US" altLang="ja-JP" sz="1100" dirty="0">
                <a:solidFill>
                  <a:prstClr val="black"/>
                </a:solidFill>
                <a:latin typeface="+mn-ea"/>
              </a:rPr>
              <a:t>(</a:t>
            </a:r>
            <a:r>
              <a:rPr lang="ja-JP" altLang="en-US" sz="1100" dirty="0">
                <a:solidFill>
                  <a:prstClr val="black"/>
                </a:solidFill>
                <a:latin typeface="+mn-ea"/>
              </a:rPr>
              <a:t>画像引用</a:t>
            </a:r>
            <a:r>
              <a:rPr lang="en-US" altLang="ja-JP" sz="1100" dirty="0">
                <a:solidFill>
                  <a:prstClr val="black"/>
                </a:solidFill>
                <a:latin typeface="+mn-ea"/>
              </a:rPr>
              <a:t>)</a:t>
            </a:r>
            <a:r>
              <a:rPr lang="ja-JP" altLang="en-US" sz="1100" dirty="0">
                <a:solidFill>
                  <a:prstClr val="black"/>
                </a:solidFill>
                <a:latin typeface="+mn-ea"/>
              </a:rPr>
              <a:t> </a:t>
            </a:r>
            <a:r>
              <a:rPr lang="en-US" altLang="ja-JP" sz="1100" dirty="0">
                <a:solidFill>
                  <a:prstClr val="black"/>
                </a:solidFill>
                <a:latin typeface="+mn-ea"/>
              </a:rPr>
              <a:t>IPA</a:t>
            </a:r>
            <a:r>
              <a:rPr lang="ja-JP" altLang="en-US" sz="1100" dirty="0">
                <a:solidFill>
                  <a:prstClr val="black"/>
                </a:solidFill>
                <a:latin typeface="+mn-ea"/>
              </a:rPr>
              <a:t>「はじめまして、ペアコです。～親と子のスマホの約束～」</a:t>
            </a:r>
          </a:p>
          <a:p>
            <a:r>
              <a:rPr lang="ja-JP" altLang="en-US" sz="1100" dirty="0">
                <a:solidFill>
                  <a:prstClr val="black"/>
                </a:solidFill>
              </a:rPr>
              <a:t>　　　　　 </a:t>
            </a:r>
            <a:r>
              <a:rPr lang="en-US" altLang="ja-JP" sz="1100" dirty="0">
                <a:solidFill>
                  <a:prstClr val="black"/>
                </a:solidFill>
              </a:rPr>
              <a:t>https://www.youtube.com/watch?v=xvgBJFudoMs</a:t>
            </a:r>
          </a:p>
        </p:txBody>
      </p:sp>
      <p:pic>
        <p:nvPicPr>
          <p:cNvPr id="2" name="図 1"/>
          <p:cNvPicPr>
            <a:picLocks noChangeAspect="1"/>
          </p:cNvPicPr>
          <p:nvPr/>
        </p:nvPicPr>
        <p:blipFill>
          <a:blip r:embed="rId3" cstate="print"/>
          <a:stretch>
            <a:fillRect/>
          </a:stretch>
        </p:blipFill>
        <p:spPr>
          <a:xfrm>
            <a:off x="479587" y="2119747"/>
            <a:ext cx="8266016" cy="2698974"/>
          </a:xfrm>
          <a:prstGeom prst="rect">
            <a:avLst/>
          </a:prstGeom>
        </p:spPr>
      </p:pic>
      <p:sp>
        <p:nvSpPr>
          <p:cNvPr id="3" name="タイトル 2"/>
          <p:cNvSpPr>
            <a:spLocks noGrp="1"/>
          </p:cNvSpPr>
          <p:nvPr>
            <p:ph type="title"/>
          </p:nvPr>
        </p:nvSpPr>
        <p:spPr/>
        <p:txBody>
          <a:bodyPr/>
          <a:lstStyle/>
          <a:p>
            <a:r>
              <a:rPr lang="ja-JP" altLang="en-US" sz="4000" dirty="0">
                <a:solidFill>
                  <a:prstClr val="black"/>
                </a:solidFill>
              </a:rPr>
              <a:t>有効的、健康的な活用とは</a:t>
            </a:r>
            <a:endParaRPr kumimoji="1" lang="ja-JP" altLang="en-US" sz="4000" dirty="0"/>
          </a:p>
        </p:txBody>
      </p:sp>
      <p:sp>
        <p:nvSpPr>
          <p:cNvPr id="6" name="正方形/長方形 5"/>
          <p:cNvSpPr/>
          <p:nvPr/>
        </p:nvSpPr>
        <p:spPr>
          <a:xfrm>
            <a:off x="215152" y="5041440"/>
            <a:ext cx="8725648" cy="830997"/>
          </a:xfrm>
          <a:prstGeom prst="rect">
            <a:avLst/>
          </a:prstGeom>
        </p:spPr>
        <p:txBody>
          <a:bodyPr wrap="square">
            <a:spAutoFit/>
          </a:bodyPr>
          <a:lstStyle/>
          <a:p>
            <a:r>
              <a:rPr lang="ja-JP" altLang="en-US" sz="2400" dirty="0"/>
              <a:t>デジタル機器を有効的、健康的に活用することが求められています。</a:t>
            </a:r>
          </a:p>
        </p:txBody>
      </p:sp>
    </p:spTree>
    <p:extLst>
      <p:ext uri="{BB962C8B-B14F-4D97-AF65-F5344CB8AC3E}">
        <p14:creationId xmlns:p14="http://schemas.microsoft.com/office/powerpoint/2010/main" val="1380721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君ならどうする？</a:t>
            </a:r>
            <a:endParaRPr kumimoji="1" lang="ja-JP" altLang="en-US" dirty="0"/>
          </a:p>
        </p:txBody>
      </p:sp>
      <p:pic>
        <p:nvPicPr>
          <p:cNvPr id="3" name="図 2"/>
          <p:cNvPicPr>
            <a:picLocks noChangeAspect="1"/>
          </p:cNvPicPr>
          <p:nvPr/>
        </p:nvPicPr>
        <p:blipFill>
          <a:blip r:embed="rId3" cstate="print"/>
          <a:stretch>
            <a:fillRect/>
          </a:stretch>
        </p:blipFill>
        <p:spPr>
          <a:xfrm>
            <a:off x="2212859" y="1483527"/>
            <a:ext cx="6775867" cy="4723827"/>
          </a:xfrm>
          <a:prstGeom prst="rect">
            <a:avLst/>
          </a:prstGeom>
        </p:spPr>
      </p:pic>
      <p:sp>
        <p:nvSpPr>
          <p:cNvPr id="7" name="テキスト ボックス 6"/>
          <p:cNvSpPr txBox="1"/>
          <p:nvPr/>
        </p:nvSpPr>
        <p:spPr>
          <a:xfrm>
            <a:off x="155274" y="1898777"/>
            <a:ext cx="1908215" cy="4148455"/>
          </a:xfrm>
          <a:prstGeom prst="rect">
            <a:avLst/>
          </a:prstGeom>
          <a:noFill/>
        </p:spPr>
        <p:txBody>
          <a:bodyPr vert="eaVert" wrap="square" rtlCol="0">
            <a:spAutoFit/>
          </a:bodyPr>
          <a:lstStyle/>
          <a:p>
            <a:r>
              <a:rPr kumimoji="1" lang="ja-JP" altLang="en-US" sz="2800" dirty="0">
                <a:latin typeface="+mj-ea"/>
                <a:ea typeface="+mj-ea"/>
              </a:rPr>
              <a:t>もう寝なきゃ</a:t>
            </a:r>
            <a:endParaRPr kumimoji="1" lang="en-US" altLang="ja-JP" sz="2800" dirty="0">
              <a:latin typeface="+mj-ea"/>
              <a:ea typeface="+mj-ea"/>
            </a:endParaRPr>
          </a:p>
          <a:p>
            <a:r>
              <a:rPr lang="ja-JP" altLang="en-US" sz="2800" dirty="0">
                <a:latin typeface="+mj-ea"/>
                <a:ea typeface="+mj-ea"/>
              </a:rPr>
              <a:t>でも、グループの会話</a:t>
            </a:r>
            <a:endParaRPr lang="en-US" altLang="ja-JP" sz="2800" dirty="0">
              <a:latin typeface="+mj-ea"/>
              <a:ea typeface="+mj-ea"/>
            </a:endParaRPr>
          </a:p>
          <a:p>
            <a:r>
              <a:rPr kumimoji="1" lang="ja-JP" altLang="en-US" sz="2800" dirty="0">
                <a:latin typeface="+mj-ea"/>
                <a:ea typeface="+mj-ea"/>
              </a:rPr>
              <a:t>終わってないし・・・・</a:t>
            </a:r>
            <a:endParaRPr kumimoji="1" lang="en-US" altLang="ja-JP" sz="2800" dirty="0">
              <a:latin typeface="+mj-ea"/>
              <a:ea typeface="+mj-ea"/>
            </a:endParaRPr>
          </a:p>
          <a:p>
            <a:r>
              <a:rPr kumimoji="1" lang="ja-JP" altLang="en-US" sz="2800" dirty="0">
                <a:latin typeface="+mj-ea"/>
                <a:ea typeface="+mj-ea"/>
              </a:rPr>
              <a:t>あと少し・・・・</a:t>
            </a:r>
          </a:p>
        </p:txBody>
      </p:sp>
      <p:sp>
        <p:nvSpPr>
          <p:cNvPr id="8" name="正方形/長方形 7">
            <a:extLst>
              <a:ext uri="{FF2B5EF4-FFF2-40B4-BE49-F238E27FC236}">
                <a16:creationId xmlns:a16="http://schemas.microsoft.com/office/drawing/2014/main" id="{30566704-86E5-44DB-B2D9-0C0DA618508F}"/>
              </a:ext>
            </a:extLst>
          </p:cNvPr>
          <p:cNvSpPr/>
          <p:nvPr/>
        </p:nvSpPr>
        <p:spPr>
          <a:xfrm>
            <a:off x="4876692" y="6401724"/>
            <a:ext cx="4572000" cy="430887"/>
          </a:xfrm>
          <a:prstGeom prst="rect">
            <a:avLst/>
          </a:prstGeom>
        </p:spPr>
        <p:txBody>
          <a:bodyPr>
            <a:spAutoFit/>
          </a:bodyPr>
          <a:lstStyle/>
          <a:p>
            <a:pPr lvl="0">
              <a:defRPr/>
            </a:pPr>
            <a:r>
              <a:rPr lang="en-US" altLang="ja-JP" sz="1100" dirty="0">
                <a:solidFill>
                  <a:prstClr val="black"/>
                </a:solidFill>
                <a:latin typeface="+mn-ea"/>
              </a:rPr>
              <a:t>(</a:t>
            </a:r>
            <a:r>
              <a:rPr lang="ja-JP" altLang="en-US" sz="1100" dirty="0">
                <a:solidFill>
                  <a:prstClr val="black"/>
                </a:solidFill>
                <a:latin typeface="+mn-ea"/>
              </a:rPr>
              <a:t>参考</a:t>
            </a:r>
            <a:r>
              <a:rPr lang="en-US" altLang="ja-JP" sz="1100" dirty="0">
                <a:solidFill>
                  <a:prstClr val="black"/>
                </a:solidFill>
                <a:latin typeface="+mn-ea"/>
              </a:rPr>
              <a:t>)</a:t>
            </a:r>
            <a:r>
              <a:rPr lang="ja-JP" altLang="en-US" sz="1100" dirty="0">
                <a:solidFill>
                  <a:prstClr val="black"/>
                </a:solidFill>
                <a:latin typeface="+mn-ea"/>
              </a:rPr>
              <a:t> </a:t>
            </a:r>
            <a:r>
              <a:rPr lang="en-US" altLang="ja-JP" sz="1100" dirty="0">
                <a:solidFill>
                  <a:prstClr val="black"/>
                </a:solidFill>
                <a:latin typeface="+mn-ea"/>
              </a:rPr>
              <a:t>IPA</a:t>
            </a:r>
            <a:r>
              <a:rPr lang="ja-JP" altLang="en-US" sz="1100" dirty="0">
                <a:solidFill>
                  <a:prstClr val="black"/>
                </a:solidFill>
                <a:latin typeface="+mn-ea"/>
              </a:rPr>
              <a:t>「ひろげよう情報モラル・セキュリティコンクール」</a:t>
            </a:r>
            <a:endParaRPr lang="en-US" altLang="ja-JP" sz="1100" dirty="0">
              <a:solidFill>
                <a:prstClr val="black"/>
              </a:solidFill>
              <a:latin typeface="+mn-ea"/>
            </a:endParaRPr>
          </a:p>
          <a:p>
            <a:pPr lvl="0">
              <a:defRPr/>
            </a:pPr>
            <a:r>
              <a:rPr lang="ja-JP" altLang="en-US" sz="1100" dirty="0">
                <a:solidFill>
                  <a:prstClr val="black"/>
                </a:solidFill>
              </a:rPr>
              <a:t>　　　</a:t>
            </a:r>
            <a:r>
              <a:rPr lang="en-US" altLang="ja-JP" sz="1100" dirty="0">
                <a:solidFill>
                  <a:prstClr val="black"/>
                </a:solidFill>
              </a:rPr>
              <a:t>https://www.ipa.go.jp/security/hyogo/index.html</a:t>
            </a:r>
          </a:p>
        </p:txBody>
      </p:sp>
    </p:spTree>
    <p:extLst>
      <p:ext uri="{BB962C8B-B14F-4D97-AF65-F5344CB8AC3E}">
        <p14:creationId xmlns:p14="http://schemas.microsoft.com/office/powerpoint/2010/main" val="2166909637"/>
      </p:ext>
    </p:extLst>
  </p:cSld>
  <p:clrMapOvr>
    <a:masterClrMapping/>
  </p:clrMapOvr>
</p:sld>
</file>

<file path=ppt/theme/theme1.xml><?xml version="1.0" encoding="utf-8"?>
<a:theme xmlns:a="http://schemas.openxmlformats.org/drawingml/2006/main" name="2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ユーザー定義 1">
      <a:majorFont>
        <a:latin typeface="Segoe UI"/>
        <a:ea typeface="メイリオ"/>
        <a:cs typeface=""/>
      </a:majorFont>
      <a:minorFont>
        <a:latin typeface="Segoe UI"/>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ユーザー定義 1">
      <a:majorFont>
        <a:latin typeface="Segoe UI"/>
        <a:ea typeface="メイリオ"/>
        <a:cs typeface=""/>
      </a:majorFont>
      <a:minorFont>
        <a:latin typeface="Segoe UI"/>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4886</Words>
  <Application>Microsoft Office PowerPoint</Application>
  <PresentationFormat>画面に合わせる (4:3)</PresentationFormat>
  <Paragraphs>419</Paragraphs>
  <Slides>25</Slides>
  <Notes>25</Notes>
  <HiddenSlides>1</HiddenSlides>
  <MMClips>0</MMClips>
  <ScaleCrop>false</ScaleCrop>
  <HeadingPairs>
    <vt:vector size="6" baseType="variant">
      <vt:variant>
        <vt:lpstr>使用されているフォント</vt:lpstr>
      </vt:variant>
      <vt:variant>
        <vt:i4>7</vt:i4>
      </vt:variant>
      <vt:variant>
        <vt:lpstr>テーマ</vt:lpstr>
      </vt:variant>
      <vt:variant>
        <vt:i4>2</vt:i4>
      </vt:variant>
      <vt:variant>
        <vt:lpstr>スライド タイトル</vt:lpstr>
      </vt:variant>
      <vt:variant>
        <vt:i4>25</vt:i4>
      </vt:variant>
    </vt:vector>
  </HeadingPairs>
  <TitlesOfParts>
    <vt:vector size="34" baseType="lpstr">
      <vt:lpstr>HGP創英角ｺﾞｼｯｸUB</vt:lpstr>
      <vt:lpstr>HGP創英角ｺﾞｼｯｸUB</vt:lpstr>
      <vt:lpstr>ＭＳ Ｐゴシック</vt:lpstr>
      <vt:lpstr>メイリオ</vt:lpstr>
      <vt:lpstr>Arial</vt:lpstr>
      <vt:lpstr>Calibri</vt:lpstr>
      <vt:lpstr>Segoe UI</vt:lpstr>
      <vt:lpstr>2_Office テーマ</vt:lpstr>
      <vt:lpstr>3_Office テーマ</vt:lpstr>
      <vt:lpstr>PowerPoint プレゼンテーション</vt:lpstr>
      <vt:lpstr>安全教室指導用教材利用規約</vt:lpstr>
      <vt:lpstr>フィルタリング ペアレンタルコントロール【７】 「ふりまわされていないかな？」 計画的なICT活用のための フィルタリング機能の活用</vt:lpstr>
      <vt:lpstr>本教材の使用方法　フィルタリングペアレンタルコントロール【7】 中学生・高校生以上</vt:lpstr>
      <vt:lpstr>考えてみよう</vt:lpstr>
      <vt:lpstr>青少年のインターネット上の トラブル認識割合</vt:lpstr>
      <vt:lpstr>青少年のインターネット上の トラブル認識内容</vt:lpstr>
      <vt:lpstr>有効的、健康的な活用とは</vt:lpstr>
      <vt:lpstr>君ならどうする？</vt:lpstr>
      <vt:lpstr>君ならどうする？</vt:lpstr>
      <vt:lpstr>君ならどうする？</vt:lpstr>
      <vt:lpstr>君ならどうする？</vt:lpstr>
      <vt:lpstr>インターネット使用時間の増加</vt:lpstr>
      <vt:lpstr>考えてみよう</vt:lpstr>
      <vt:lpstr>確認してみよう</vt:lpstr>
      <vt:lpstr>確認してみよう</vt:lpstr>
      <vt:lpstr>色々なことができるからこそ</vt:lpstr>
      <vt:lpstr>PowerPoint プレゼンテーション</vt:lpstr>
      <vt:lpstr>危険なアプリやサービス</vt:lpstr>
      <vt:lpstr>PowerPoint プレゼンテーション</vt:lpstr>
      <vt:lpstr>安心して使用するための工夫</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2019-09-18T06:12:30Z</dcterms:created>
  <dcterms:modified xsi:type="dcterms:W3CDTF">2023-05-22T02:29:52Z</dcterms:modified>
</cp:coreProperties>
</file>