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85" r:id="rId1"/>
  </p:sldMasterIdLst>
  <p:notesMasterIdLst>
    <p:notesMasterId r:id="rId23"/>
  </p:notesMasterIdLst>
  <p:handoutMasterIdLst>
    <p:handoutMasterId r:id="rId24"/>
  </p:handoutMasterIdLst>
  <p:sldIdLst>
    <p:sldId id="770" r:id="rId2"/>
    <p:sldId id="756" r:id="rId3"/>
    <p:sldId id="808" r:id="rId4"/>
    <p:sldId id="772" r:id="rId5"/>
    <p:sldId id="798" r:id="rId6"/>
    <p:sldId id="799" r:id="rId7"/>
    <p:sldId id="800" r:id="rId8"/>
    <p:sldId id="801" r:id="rId9"/>
    <p:sldId id="787" r:id="rId10"/>
    <p:sldId id="788" r:id="rId11"/>
    <p:sldId id="789" r:id="rId12"/>
    <p:sldId id="791" r:id="rId13"/>
    <p:sldId id="792" r:id="rId14"/>
    <p:sldId id="802" r:id="rId15"/>
    <p:sldId id="794" r:id="rId16"/>
    <p:sldId id="803" r:id="rId17"/>
    <p:sldId id="796" r:id="rId18"/>
    <p:sldId id="804" r:id="rId19"/>
    <p:sldId id="806" r:id="rId20"/>
    <p:sldId id="805" r:id="rId21"/>
    <p:sldId id="797" r:id="rId22"/>
  </p:sldIdLst>
  <p:sldSz cx="9144000" cy="6858000" type="screen4x3"/>
  <p:notesSz cx="7053263" cy="10180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99CC"/>
    <a:srgbClr val="D62475"/>
    <a:srgbClr val="F6281E"/>
    <a:srgbClr val="FFFFCC"/>
    <a:srgbClr val="F60052"/>
    <a:srgbClr val="FBD1AF"/>
    <a:srgbClr val="FFF2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8" autoAdjust="0"/>
    <p:restoredTop sz="72472" autoAdjust="0"/>
  </p:normalViewPr>
  <p:slideViewPr>
    <p:cSldViewPr snapToGrid="0">
      <p:cViewPr varScale="1">
        <p:scale>
          <a:sx n="58" d="100"/>
          <a:sy n="58" d="100"/>
        </p:scale>
        <p:origin x="1182" y="72"/>
      </p:cViewPr>
      <p:guideLst>
        <p:guide orient="horz" pos="2160"/>
        <p:guide pos="2880"/>
      </p:guideLst>
    </p:cSldViewPr>
  </p:slideViewPr>
  <p:notesTextViewPr>
    <p:cViewPr>
      <p:scale>
        <a:sx n="125" d="100"/>
        <a:sy n="125" d="100"/>
      </p:scale>
      <p:origin x="0" y="0"/>
    </p:cViewPr>
  </p:notesTextViewPr>
  <p:sorterViewPr>
    <p:cViewPr varScale="1">
      <p:scale>
        <a:sx n="1" d="1"/>
        <a:sy n="1" d="1"/>
      </p:scale>
      <p:origin x="0" y="0"/>
    </p:cViewPr>
  </p:sorterViewPr>
  <p:notesViewPr>
    <p:cSldViewPr snapToGrid="0">
      <p:cViewPr varScale="1">
        <p:scale>
          <a:sx n="80" d="100"/>
          <a:sy n="80" d="100"/>
        </p:scale>
        <p:origin x="3931"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3055702" cy="509762"/>
          </a:xfrm>
          <a:prstGeom prst="rect">
            <a:avLst/>
          </a:prstGeom>
        </p:spPr>
        <p:txBody>
          <a:bodyPr vert="horz" lIns="93982" tIns="46991" rIns="93982" bIns="46991"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95918" y="1"/>
            <a:ext cx="3055701" cy="509762"/>
          </a:xfrm>
          <a:prstGeom prst="rect">
            <a:avLst/>
          </a:prstGeom>
        </p:spPr>
        <p:txBody>
          <a:bodyPr vert="horz" lIns="93982" tIns="46991" rIns="93982" bIns="46991" rtlCol="0"/>
          <a:lstStyle>
            <a:lvl1pPr algn="r">
              <a:defRPr sz="1200"/>
            </a:lvl1pPr>
          </a:lstStyle>
          <a:p>
            <a:endParaRPr kumimoji="1" lang="ja-JP" altLang="en-US"/>
          </a:p>
        </p:txBody>
      </p:sp>
      <p:sp>
        <p:nvSpPr>
          <p:cNvPr id="4" name="フッター プレースホルダー 3"/>
          <p:cNvSpPr>
            <a:spLocks noGrp="1"/>
          </p:cNvSpPr>
          <p:nvPr>
            <p:ph type="ftr" sz="quarter" idx="2"/>
          </p:nvPr>
        </p:nvSpPr>
        <p:spPr>
          <a:xfrm>
            <a:off x="1" y="9670876"/>
            <a:ext cx="3055702" cy="509762"/>
          </a:xfrm>
          <a:prstGeom prst="rect">
            <a:avLst/>
          </a:prstGeom>
        </p:spPr>
        <p:txBody>
          <a:bodyPr vert="horz" lIns="93982" tIns="46991" rIns="93982" bIns="46991" rtlCol="0" anchor="b"/>
          <a:lstStyle>
            <a:lvl1pPr algn="l">
              <a:defRPr sz="1200"/>
            </a:lvl1pPr>
          </a:lstStyle>
          <a:p>
            <a:r>
              <a:rPr kumimoji="1" lang="en-US" altLang="ja-JP"/>
              <a:t>Copyright (C) 2009-2017 Edu-net Co., Ltd.  All Rights Reserved. </a:t>
            </a:r>
            <a:endParaRPr kumimoji="1" lang="ja-JP" altLang="en-US"/>
          </a:p>
        </p:txBody>
      </p:sp>
      <p:sp>
        <p:nvSpPr>
          <p:cNvPr id="5" name="スライド番号プレースホルダー 4"/>
          <p:cNvSpPr>
            <a:spLocks noGrp="1"/>
          </p:cNvSpPr>
          <p:nvPr>
            <p:ph type="sldNum" sz="quarter" idx="3"/>
          </p:nvPr>
        </p:nvSpPr>
        <p:spPr>
          <a:xfrm>
            <a:off x="3995918" y="9670876"/>
            <a:ext cx="3055701" cy="509762"/>
          </a:xfrm>
          <a:prstGeom prst="rect">
            <a:avLst/>
          </a:prstGeom>
        </p:spPr>
        <p:txBody>
          <a:bodyPr vert="horz" lIns="93982" tIns="46991" rIns="93982" bIns="46991" rtlCol="0" anchor="b"/>
          <a:lstStyle>
            <a:lvl1pPr algn="r">
              <a:defRPr sz="1200"/>
            </a:lvl1pPr>
          </a:lstStyle>
          <a:p>
            <a:fld id="{5951B48D-9D36-4DF8-897D-043405FC11B0}" type="slidenum">
              <a:rPr kumimoji="1" lang="ja-JP" altLang="en-US" smtClean="0"/>
              <a:t>‹#›</a:t>
            </a:fld>
            <a:endParaRPr kumimoji="1" lang="ja-JP" altLang="en-US"/>
          </a:p>
        </p:txBody>
      </p:sp>
    </p:spTree>
    <p:extLst>
      <p:ext uri="{BB962C8B-B14F-4D97-AF65-F5344CB8AC3E}">
        <p14:creationId xmlns:p14="http://schemas.microsoft.com/office/powerpoint/2010/main" val="9168828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56414" cy="510800"/>
          </a:xfrm>
          <a:prstGeom prst="rect">
            <a:avLst/>
          </a:prstGeom>
        </p:spPr>
        <p:txBody>
          <a:bodyPr vert="horz" lIns="93982" tIns="46991" rIns="93982" bIns="46991"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995218" y="0"/>
            <a:ext cx="3056414" cy="510800"/>
          </a:xfrm>
          <a:prstGeom prst="rect">
            <a:avLst/>
          </a:prstGeom>
        </p:spPr>
        <p:txBody>
          <a:bodyPr vert="horz" lIns="93982" tIns="46991" rIns="93982" bIns="46991" rtlCol="0"/>
          <a:lstStyle>
            <a:lvl1pPr algn="r">
              <a:defRPr sz="1200"/>
            </a:lvl1pPr>
          </a:lstStyle>
          <a:p>
            <a:endParaRPr kumimoji="1" lang="ja-JP" altLang="en-US" dirty="0"/>
          </a:p>
        </p:txBody>
      </p:sp>
      <p:sp>
        <p:nvSpPr>
          <p:cNvPr id="4" name="スライド イメージ プレースホルダー 3"/>
          <p:cNvSpPr>
            <a:spLocks noGrp="1" noRot="1" noChangeAspect="1"/>
          </p:cNvSpPr>
          <p:nvPr>
            <p:ph type="sldImg" idx="2"/>
          </p:nvPr>
        </p:nvSpPr>
        <p:spPr>
          <a:xfrm>
            <a:off x="1236663" y="1273175"/>
            <a:ext cx="4579937" cy="3435350"/>
          </a:xfrm>
          <a:prstGeom prst="rect">
            <a:avLst/>
          </a:prstGeom>
          <a:noFill/>
          <a:ln w="12700">
            <a:solidFill>
              <a:prstClr val="black"/>
            </a:solidFill>
          </a:ln>
        </p:spPr>
        <p:txBody>
          <a:bodyPr vert="horz" lIns="93982" tIns="46991" rIns="93982" bIns="46991" rtlCol="0" anchor="ctr"/>
          <a:lstStyle/>
          <a:p>
            <a:endParaRPr lang="ja-JP" altLang="en-US" dirty="0"/>
          </a:p>
        </p:txBody>
      </p:sp>
      <p:sp>
        <p:nvSpPr>
          <p:cNvPr id="5" name="ノート プレースホルダー 4"/>
          <p:cNvSpPr>
            <a:spLocks noGrp="1"/>
          </p:cNvSpPr>
          <p:nvPr>
            <p:ph type="body" sz="quarter" idx="3"/>
          </p:nvPr>
        </p:nvSpPr>
        <p:spPr>
          <a:xfrm>
            <a:off x="705327" y="4899432"/>
            <a:ext cx="5642610" cy="4008626"/>
          </a:xfrm>
          <a:prstGeom prst="rect">
            <a:avLst/>
          </a:prstGeom>
        </p:spPr>
        <p:txBody>
          <a:bodyPr vert="horz" lIns="93982" tIns="46991" rIns="93982" bIns="46991"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2179134325"/>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当教材</a:t>
            </a:r>
            <a:r>
              <a:rPr kumimoji="1" lang="ja-JP" altLang="en-US" dirty="0"/>
              <a:t>について</a:t>
            </a:r>
          </a:p>
          <a:p>
            <a:r>
              <a:rPr kumimoji="1" lang="ja-JP" altLang="en-US" dirty="0"/>
              <a:t>スライド教材のノートには以下の内容が記載されております。</a:t>
            </a:r>
          </a:p>
          <a:p>
            <a:r>
              <a:rPr kumimoji="1" lang="ja-JP" altLang="en-US" dirty="0"/>
              <a:t>・</a:t>
            </a:r>
            <a:r>
              <a:rPr kumimoji="1" lang="en-US" altLang="ja-JP" dirty="0"/>
              <a:t>【</a:t>
            </a:r>
            <a:r>
              <a:rPr kumimoji="1" lang="ja-JP" altLang="en-US" dirty="0"/>
              <a:t>導入時のポイント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・・・導入時、またそのスライドでかならずふれるべきこと</a:t>
            </a:r>
          </a:p>
          <a:p>
            <a:r>
              <a:rPr kumimoji="1" lang="ja-JP" altLang="en-US" dirty="0"/>
              <a:t>・</a:t>
            </a:r>
            <a:r>
              <a:rPr kumimoji="1" lang="en-US" altLang="ja-JP" dirty="0"/>
              <a:t>【</a:t>
            </a:r>
            <a:r>
              <a:rPr kumimoji="1" lang="ja-JP" altLang="en-US" dirty="0"/>
              <a:t>進行のポイント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・・・進行時、またそのスライドでかならずふれるべきこと</a:t>
            </a:r>
          </a:p>
          <a:p>
            <a:r>
              <a:rPr kumimoji="1" lang="ja-JP" altLang="en-US" dirty="0"/>
              <a:t>・</a:t>
            </a:r>
            <a:r>
              <a:rPr kumimoji="1" lang="en-US" altLang="ja-JP" dirty="0"/>
              <a:t>《</a:t>
            </a:r>
            <a:r>
              <a:rPr kumimoji="1" lang="ja-JP" altLang="en-US" dirty="0"/>
              <a:t>講師のセリフ例</a:t>
            </a:r>
            <a:r>
              <a:rPr kumimoji="1" lang="en-US" altLang="ja-JP" dirty="0"/>
              <a:t>》</a:t>
            </a:r>
            <a:r>
              <a:rPr kumimoji="1" lang="ja-JP" altLang="en-US" dirty="0"/>
              <a:t>・・・ポイントを踏まえて話す内容</a:t>
            </a:r>
          </a:p>
          <a:p>
            <a:r>
              <a:rPr kumimoji="1" lang="ja-JP" altLang="en-US" dirty="0"/>
              <a:t>・</a:t>
            </a:r>
            <a:r>
              <a:rPr kumimoji="1" lang="en-US" altLang="ja-JP" dirty="0"/>
              <a:t>&lt;</a:t>
            </a:r>
            <a:r>
              <a:rPr kumimoji="1" lang="ja-JP" altLang="en-US" dirty="0"/>
              <a:t>問いかけ</a:t>
            </a:r>
            <a:r>
              <a:rPr kumimoji="1" lang="en-US" altLang="ja-JP" dirty="0"/>
              <a:t>&gt;</a:t>
            </a:r>
            <a:r>
              <a:rPr kumimoji="1" lang="ja-JP" altLang="en-US" dirty="0"/>
              <a:t>・・・児童に問いかける場面</a:t>
            </a:r>
          </a:p>
          <a:p>
            <a:r>
              <a:rPr kumimoji="1" lang="ja-JP" altLang="en-US" dirty="0"/>
              <a:t>・</a:t>
            </a:r>
            <a:r>
              <a:rPr kumimoji="1" lang="en-US" altLang="ja-JP" dirty="0"/>
              <a:t>&lt;</a:t>
            </a:r>
            <a:r>
              <a:rPr kumimoji="1" lang="ja-JP" altLang="en-US" dirty="0"/>
              <a:t>クリック</a:t>
            </a:r>
            <a:r>
              <a:rPr kumimoji="1" lang="en-US" altLang="ja-JP" dirty="0"/>
              <a:t>&gt;</a:t>
            </a:r>
            <a:r>
              <a:rPr kumimoji="1" lang="ja-JP" altLang="en-US" dirty="0"/>
              <a:t>・・・アニメーション設定されたスライドを動かすときにクリックする。</a:t>
            </a:r>
          </a:p>
          <a:p>
            <a:r>
              <a:rPr kumimoji="1" lang="en-US" altLang="ja-JP" dirty="0"/>
              <a:t>※</a:t>
            </a:r>
            <a:r>
              <a:rPr kumimoji="1" lang="ja-JP" altLang="en-US" dirty="0"/>
              <a:t>ポイントさえ押さえていれば、話し方、問いかけの場面などは、講師の判断で変化させてかまいません。</a:t>
            </a:r>
          </a:p>
          <a:p>
            <a:endParaRPr kumimoji="1" lang="ja-JP" altLang="en-US" dirty="0"/>
          </a:p>
          <a:p>
            <a:r>
              <a:rPr kumimoji="1" lang="en-US" altLang="ja-JP" dirty="0"/>
              <a:t>【</a:t>
            </a:r>
            <a:r>
              <a:rPr kumimoji="1" lang="ja-JP" altLang="en-US" dirty="0"/>
              <a:t>ポイント</a:t>
            </a:r>
            <a:r>
              <a:rPr kumimoji="1" lang="en-US" altLang="ja-JP" dirty="0"/>
              <a:t>】</a:t>
            </a:r>
          </a:p>
          <a:p>
            <a:r>
              <a:rPr kumimoji="1" lang="ja-JP" altLang="en-US" dirty="0"/>
              <a:t>・自己紹介</a:t>
            </a:r>
          </a:p>
          <a:p>
            <a:r>
              <a:rPr kumimoji="1" lang="ja-JP" altLang="en-US" dirty="0"/>
              <a:t>・今日の講座の内容</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はじめまして。</a:t>
            </a:r>
          </a:p>
          <a:p>
            <a:r>
              <a:rPr kumimoji="1" lang="ja-JP" altLang="en-US" dirty="0"/>
              <a:t>私は</a:t>
            </a:r>
            <a:r>
              <a:rPr kumimoji="1" lang="en-US" altLang="ja-JP" dirty="0"/>
              <a:t>IPA</a:t>
            </a:r>
            <a:r>
              <a:rPr kumimoji="1" lang="ja-JP" altLang="en-US" dirty="0"/>
              <a:t>インターネット安全教室の講師を務めます</a:t>
            </a:r>
          </a:p>
          <a:p>
            <a:r>
              <a:rPr kumimoji="1" lang="ja-JP" altLang="en-US" dirty="0"/>
              <a:t>△△△の○○です。</a:t>
            </a:r>
          </a:p>
          <a:p>
            <a:endParaRPr kumimoji="1" lang="ja-JP" altLang="en-US" dirty="0"/>
          </a:p>
          <a:p>
            <a:r>
              <a:rPr kumimoji="1" lang="ja-JP" altLang="en-US" dirty="0"/>
              <a:t>今日はネットリテラシー、情報モラル、情報セキュリティについて、</a:t>
            </a:r>
          </a:p>
          <a:p>
            <a:r>
              <a:rPr kumimoji="1" lang="ja-JP" altLang="en-US" dirty="0"/>
              <a:t>共に学び、考える、インターネット安全教室を行います。</a:t>
            </a:r>
          </a:p>
          <a:p>
            <a:endParaRPr kumimoji="1" lang="ja-JP" altLang="en-US" dirty="0"/>
          </a:p>
          <a:p>
            <a:r>
              <a:rPr kumimoji="1" lang="ja-JP" altLang="en-US" dirty="0"/>
              <a:t>今日、ここに集まった仲間と一緒に「考える」、そんな教室にしたいと思います。</a:t>
            </a:r>
          </a:p>
          <a:p>
            <a:r>
              <a:rPr kumimoji="1" lang="ja-JP" altLang="en-US" dirty="0"/>
              <a:t>よろしくお願いします。</a:t>
            </a:r>
          </a:p>
        </p:txBody>
      </p:sp>
    </p:spTree>
    <p:extLst>
      <p:ext uri="{BB962C8B-B14F-4D97-AF65-F5344CB8AC3E}">
        <p14:creationId xmlns:p14="http://schemas.microsoft.com/office/powerpoint/2010/main" val="131452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時間について、自分自身の生活を振り返る。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　</a:t>
            </a:r>
          </a:p>
          <a:p>
            <a:r>
              <a:rPr kumimoji="1" lang="en-US" altLang="ja-JP" dirty="0"/>
              <a:t>《</a:t>
            </a:r>
            <a:r>
              <a:rPr kumimoji="1" lang="ja-JP" altLang="en-US" dirty="0"/>
              <a:t>講師のセリフ例</a:t>
            </a:r>
            <a:r>
              <a:rPr kumimoji="1" lang="en-US" altLang="ja-JP" dirty="0"/>
              <a:t>》</a:t>
            </a:r>
            <a:br>
              <a:rPr kumimoji="1" lang="en-US" altLang="ja-JP" dirty="0"/>
            </a:br>
            <a:r>
              <a:rPr kumimoji="1" lang="ja-JP" altLang="en-US" dirty="0"/>
              <a:t>思い出してください。「昨日、自分自身がゲーム、ケータイ、スマホ、などインターネットに繋がる道具を使っていた時間」はどれぐらいだったでしょうか？</a:t>
            </a:r>
            <a:endParaRPr kumimoji="1" lang="en-US" altLang="ja-JP" dirty="0"/>
          </a:p>
          <a:p>
            <a:r>
              <a:rPr kumimoji="1" lang="ja-JP" altLang="en-US" dirty="0"/>
              <a:t>家族みんなでテレビを見ていた時間以外、一人で画面を見ていた時間を数えてみましょう。</a:t>
            </a:r>
            <a:endParaRPr kumimoji="1" lang="en-US" altLang="ja-JP" dirty="0"/>
          </a:p>
          <a:p>
            <a:endParaRPr kumimoji="1" lang="en-US" altLang="ja-JP" dirty="0"/>
          </a:p>
          <a:p>
            <a:r>
              <a:rPr kumimoji="1" lang="ja-JP" altLang="en-US" dirty="0"/>
              <a:t>★ワークシートがない場合は、頭の中で計算させるか、ワークシートの端にでも記入するよう促してください。</a:t>
            </a:r>
          </a:p>
        </p:txBody>
      </p:sp>
    </p:spTree>
    <p:extLst>
      <p:ext uri="{BB962C8B-B14F-4D97-AF65-F5344CB8AC3E}">
        <p14:creationId xmlns:p14="http://schemas.microsoft.com/office/powerpoint/2010/main" val="3606038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時間について、自分自身の生活を振り返る。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br>
              <a:rPr kumimoji="1" lang="en-US" altLang="ja-JP" dirty="0"/>
            </a:br>
            <a:r>
              <a:rPr kumimoji="1" lang="ja-JP" altLang="en-US" dirty="0"/>
              <a:t>では、年間の時間を考えてみましょう。</a:t>
            </a:r>
            <a:endParaRPr kumimoji="1" lang="en-US" altLang="ja-JP" dirty="0"/>
          </a:p>
          <a:p>
            <a:endParaRPr kumimoji="1" lang="en-US" altLang="ja-JP" dirty="0"/>
          </a:p>
          <a:p>
            <a:r>
              <a:rPr kumimoji="1" lang="ja-JP" altLang="en-US" dirty="0"/>
              <a:t>分かりますね？昨日の時間を年間の時間にするのは</a:t>
            </a:r>
            <a:endParaRPr kumimoji="1" lang="en-US" altLang="ja-JP" dirty="0"/>
          </a:p>
          <a:p>
            <a:r>
              <a:rPr kumimoji="1" lang="en-US" altLang="ja-JP" dirty="0"/>
              <a:t>365</a:t>
            </a:r>
            <a:r>
              <a:rPr kumimoji="1" lang="ja-JP" altLang="en-US" dirty="0"/>
              <a:t>をかけます。でも、暗算が難しいかもしれないので、次の表を用意しました。</a:t>
            </a:r>
            <a:endParaRPr kumimoji="1" lang="en-US" altLang="ja-JP" dirty="0"/>
          </a:p>
        </p:txBody>
      </p:sp>
    </p:spTree>
    <p:extLst>
      <p:ext uri="{BB962C8B-B14F-4D97-AF65-F5344CB8AC3E}">
        <p14:creationId xmlns:p14="http://schemas.microsoft.com/office/powerpoint/2010/main" val="455434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時間について、自分自身の生活を振り返る。</a:t>
            </a:r>
            <a:endParaRPr kumimoji="1" lang="en-US" altLang="ja-JP" dirty="0"/>
          </a:p>
          <a:p>
            <a:endParaRPr kumimoji="1" lang="ja-JP" altLang="en-US" dirty="0"/>
          </a:p>
          <a:p>
            <a:r>
              <a:rPr kumimoji="1" lang="en-US" altLang="ja-JP" dirty="0"/>
              <a:t>※</a:t>
            </a:r>
            <a:r>
              <a:rPr kumimoji="1" lang="ja-JP" altLang="en-US" dirty="0"/>
              <a:t>しばらくこの図を表示。</a:t>
            </a:r>
            <a:endParaRPr kumimoji="1" lang="en-US" altLang="ja-JP" dirty="0"/>
          </a:p>
          <a:p>
            <a:r>
              <a:rPr kumimoji="1" lang="ja-JP" altLang="en-US" dirty="0"/>
              <a:t>　児童の思考が終わるタイミングをはかってください。</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br>
              <a:rPr kumimoji="1" lang="en-US" altLang="ja-JP" dirty="0"/>
            </a:br>
            <a:r>
              <a:rPr kumimoji="1" lang="ja-JP" altLang="en-US" dirty="0"/>
              <a:t>この図を見てください。</a:t>
            </a:r>
            <a:r>
              <a:rPr kumimoji="1" lang="en-US" altLang="ja-JP" dirty="0"/>
              <a:t>2</a:t>
            </a:r>
            <a:r>
              <a:rPr kumimoji="1" lang="ja-JP" altLang="en-US" dirty="0"/>
              <a:t>時間の人は右の</a:t>
            </a:r>
            <a:r>
              <a:rPr kumimoji="1" lang="en-US" altLang="ja-JP" dirty="0"/>
              <a:t>730</a:t>
            </a:r>
            <a:r>
              <a:rPr kumimoji="1" lang="ja-JP" altLang="en-US" dirty="0"/>
              <a:t>時間になります。</a:t>
            </a:r>
            <a:endParaRPr kumimoji="1" lang="en-US" altLang="ja-JP" dirty="0"/>
          </a:p>
          <a:p>
            <a:r>
              <a:rPr kumimoji="1" lang="ja-JP" altLang="en-US" dirty="0"/>
              <a:t>さて、みなさんできましたか？</a:t>
            </a:r>
            <a:endParaRPr kumimoji="1" lang="en-US" altLang="ja-JP" dirty="0"/>
          </a:p>
          <a:p>
            <a:r>
              <a:rPr kumimoji="1" lang="ja-JP" altLang="en-US" dirty="0"/>
              <a:t>思ったより少なかった人、多かった人、いろいろだったかと思います。</a:t>
            </a:r>
            <a:endParaRPr kumimoji="1" lang="en-US" altLang="ja-JP" dirty="0"/>
          </a:p>
          <a:p>
            <a:endParaRPr kumimoji="1" lang="en-US" altLang="ja-JP" dirty="0"/>
          </a:p>
          <a:p>
            <a:r>
              <a:rPr kumimoji="1" lang="ja-JP" altLang="en-US" dirty="0"/>
              <a:t>表以外の時間換算</a:t>
            </a:r>
            <a:endParaRPr kumimoji="1" lang="en-US" altLang="ja-JP" dirty="0"/>
          </a:p>
          <a:p>
            <a:endParaRPr kumimoji="1" lang="en-US" altLang="ja-JP" dirty="0"/>
          </a:p>
          <a:p>
            <a:r>
              <a:rPr kumimoji="1" lang="en-US" altLang="ja-JP" dirty="0"/>
              <a:t>7</a:t>
            </a:r>
            <a:r>
              <a:rPr kumimoji="1" lang="ja-JP" altLang="en-US" dirty="0"/>
              <a:t>時間⇒</a:t>
            </a:r>
            <a:r>
              <a:rPr kumimoji="1" lang="en-US" altLang="ja-JP" dirty="0"/>
              <a:t>2555</a:t>
            </a:r>
            <a:r>
              <a:rPr kumimoji="1" lang="ja-JP" altLang="en-US" dirty="0"/>
              <a:t>時間</a:t>
            </a:r>
            <a:endParaRPr kumimoji="1" lang="en-US" altLang="ja-JP" dirty="0"/>
          </a:p>
          <a:p>
            <a:r>
              <a:rPr kumimoji="1" lang="en-US" altLang="ja-JP" dirty="0"/>
              <a:t>8</a:t>
            </a:r>
            <a:r>
              <a:rPr kumimoji="1" lang="ja-JP" altLang="en-US" dirty="0"/>
              <a:t>時間⇒</a:t>
            </a:r>
            <a:r>
              <a:rPr kumimoji="1" lang="en-US" altLang="ja-JP" dirty="0"/>
              <a:t>2920</a:t>
            </a:r>
            <a:r>
              <a:rPr kumimoji="1" lang="ja-JP" altLang="en-US" dirty="0"/>
              <a:t>時間</a:t>
            </a:r>
            <a:endParaRPr kumimoji="1" lang="en-US" altLang="ja-JP" dirty="0"/>
          </a:p>
          <a:p>
            <a:r>
              <a:rPr kumimoji="1" lang="en-US" altLang="ja-JP" dirty="0"/>
              <a:t>9</a:t>
            </a:r>
            <a:r>
              <a:rPr kumimoji="1" lang="ja-JP" altLang="en-US" dirty="0"/>
              <a:t>時間⇒</a:t>
            </a:r>
            <a:r>
              <a:rPr kumimoji="1" lang="en-US" altLang="ja-JP" dirty="0"/>
              <a:t>3285</a:t>
            </a:r>
            <a:r>
              <a:rPr kumimoji="1" lang="ja-JP" altLang="en-US" dirty="0"/>
              <a:t>時間</a:t>
            </a:r>
            <a:endParaRPr kumimoji="1" lang="en-US" altLang="ja-JP" dirty="0"/>
          </a:p>
          <a:p>
            <a:r>
              <a:rPr kumimoji="1" lang="en-US" altLang="ja-JP" dirty="0"/>
              <a:t>1.5</a:t>
            </a:r>
            <a:r>
              <a:rPr kumimoji="1" lang="ja-JP" altLang="en-US" dirty="0"/>
              <a:t>時間⇒</a:t>
            </a:r>
            <a:r>
              <a:rPr kumimoji="1" lang="en-US" altLang="ja-JP" dirty="0"/>
              <a:t>547.5</a:t>
            </a:r>
            <a:r>
              <a:rPr kumimoji="1" lang="ja-JP" altLang="en-US" dirty="0"/>
              <a:t>時間</a:t>
            </a:r>
            <a:endParaRPr kumimoji="1" lang="en-US" altLang="ja-JP" dirty="0"/>
          </a:p>
          <a:p>
            <a:endParaRPr kumimoji="1" lang="ja-JP" altLang="en-US" dirty="0"/>
          </a:p>
        </p:txBody>
      </p:sp>
    </p:spTree>
    <p:extLst>
      <p:ext uri="{BB962C8B-B14F-4D97-AF65-F5344CB8AC3E}">
        <p14:creationId xmlns:p14="http://schemas.microsoft.com/office/powerpoint/2010/main" val="25010401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時間について、自分自身の生活を振り返る。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br>
              <a:rPr kumimoji="1" lang="en-US" altLang="ja-JP" dirty="0"/>
            </a:br>
            <a:r>
              <a:rPr kumimoji="1" lang="ja-JP" altLang="en-US" dirty="0"/>
              <a:t>皆さんが通っている公立小学校の</a:t>
            </a:r>
            <a:r>
              <a:rPr kumimoji="1" lang="en-US" altLang="ja-JP" dirty="0"/>
              <a:t>4</a:t>
            </a:r>
            <a:r>
              <a:rPr kumimoji="1" lang="ja-JP" altLang="en-US" dirty="0"/>
              <a:t>年生～</a:t>
            </a:r>
            <a:r>
              <a:rPr kumimoji="1" lang="en-US" altLang="ja-JP" dirty="0"/>
              <a:t>6</a:t>
            </a:r>
            <a:r>
              <a:rPr kumimoji="1" lang="ja-JP" altLang="en-US" dirty="0"/>
              <a:t>年生は、年間</a:t>
            </a:r>
            <a:r>
              <a:rPr kumimoji="1" lang="en-US" altLang="ja-JP" dirty="0"/>
              <a:t>45</a:t>
            </a:r>
            <a:r>
              <a:rPr kumimoji="1" lang="ja-JP" altLang="en-US" dirty="0"/>
              <a:t>分の授業をすくなくとも</a:t>
            </a:r>
            <a:r>
              <a:rPr kumimoji="1" lang="en-US" altLang="ja-JP" dirty="0"/>
              <a:t>1015</a:t>
            </a:r>
            <a:r>
              <a:rPr kumimoji="1" lang="ja-JP" altLang="en-US" dirty="0"/>
              <a:t>回受けています。（標準時数）</a:t>
            </a:r>
            <a:endParaRPr kumimoji="1" lang="en-US" altLang="ja-JP" dirty="0"/>
          </a:p>
          <a:p>
            <a:r>
              <a:rPr kumimoji="1" lang="ja-JP" altLang="en-US" dirty="0"/>
              <a:t>これを時間に換算すると約</a:t>
            </a:r>
            <a:r>
              <a:rPr kumimoji="1" lang="en-US" altLang="ja-JP" dirty="0"/>
              <a:t>761</a:t>
            </a:r>
            <a:r>
              <a:rPr kumimoji="1" lang="ja-JP" altLang="en-US" dirty="0"/>
              <a:t>時間になります。</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皆さんは１年のうち約</a:t>
            </a:r>
            <a:r>
              <a:rPr kumimoji="1" lang="en-US" altLang="ja-JP" dirty="0"/>
              <a:t>761</a:t>
            </a:r>
            <a:r>
              <a:rPr kumimoji="1" lang="ja-JP" altLang="en-US" dirty="0"/>
              <a:t>時間</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学校で勉強（学級活動含む）をしているのです。</a:t>
            </a:r>
            <a:endParaRPr kumimoji="1" lang="en-US" altLang="ja-JP" dirty="0"/>
          </a:p>
          <a:p>
            <a:endParaRPr kumimoji="1" lang="en-US" altLang="ja-JP" dirty="0"/>
          </a:p>
          <a:p>
            <a:r>
              <a:rPr kumimoji="1" lang="ja-JP" altLang="en-US" dirty="0"/>
              <a:t>みなさんの年間使用時間と比べてみて、どうでしたか？</a:t>
            </a:r>
            <a:endParaRPr kumimoji="1" lang="en-US" altLang="ja-JP" dirty="0"/>
          </a:p>
          <a:p>
            <a:r>
              <a:rPr kumimoji="1" lang="ja-JP" altLang="en-US" dirty="0"/>
              <a:t>～多かった人！など手を挙げてもらってもよい。～</a:t>
            </a:r>
            <a:endParaRPr kumimoji="1" lang="en-US" altLang="ja-JP" dirty="0"/>
          </a:p>
          <a:p>
            <a:endParaRPr kumimoji="1" lang="en-US" altLang="ja-JP" dirty="0"/>
          </a:p>
          <a:p>
            <a:r>
              <a:rPr kumimoji="1" lang="en-US" altLang="ja-JP" dirty="0"/>
              <a:t>【</a:t>
            </a:r>
            <a:r>
              <a:rPr kumimoji="1" lang="ja-JP" altLang="en-US" dirty="0"/>
              <a:t>参考</a:t>
            </a:r>
            <a:r>
              <a:rPr kumimoji="1" lang="en-US" altLang="ja-JP" dirty="0"/>
              <a:t>】</a:t>
            </a:r>
            <a:r>
              <a:rPr kumimoji="1" lang="ja-JP" altLang="en-US" dirty="0"/>
              <a:t>小学校の</a:t>
            </a:r>
            <a:r>
              <a:rPr kumimoji="1" lang="zh-TW" altLang="en-US" dirty="0"/>
              <a:t>標準授業時数</a:t>
            </a:r>
            <a:endParaRPr kumimoji="1" lang="en-US" altLang="zh-TW" dirty="0"/>
          </a:p>
          <a:p>
            <a:r>
              <a:rPr kumimoji="1" lang="ja-JP" altLang="en-US" dirty="0"/>
              <a:t>標準授業時数には、</a:t>
            </a:r>
            <a:r>
              <a:rPr kumimoji="1" lang="ja-JP" altLang="en-US" sz="1200" b="0" i="0" kern="1200" dirty="0">
                <a:solidFill>
                  <a:schemeClr val="tx1"/>
                </a:solidFill>
                <a:effectLst/>
                <a:latin typeface="+mn-lt"/>
                <a:ea typeface="+mn-ea"/>
                <a:cs typeface="+mn-cs"/>
              </a:rPr>
              <a:t>教科、道徳、総合的な学習の時間及び特別活動（学級活動のみ）が含まれます。</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ただし、</a:t>
            </a:r>
            <a:r>
              <a:rPr kumimoji="1" lang="ja-JP" altLang="en-US" dirty="0"/>
              <a:t>学級活動以外の特別活動（クラブ活動（小学校）、児童会・生徒会活動、入学式・卒業式、遠足、集団宿泊活動、運動会、文化祭、ボランティア活動等）やそのための準備は各学校の裁量にゆだねられているため、</a:t>
            </a:r>
            <a:endParaRPr kumimoji="1" lang="en-US" altLang="ja-JP" dirty="0"/>
          </a:p>
          <a:p>
            <a:r>
              <a:rPr kumimoji="1" lang="ja-JP" altLang="en-US" dirty="0"/>
              <a:t>標準授業時数の規定には含まれません。</a:t>
            </a:r>
            <a:endParaRPr kumimoji="1" lang="en-US" altLang="ja-JP" dirty="0"/>
          </a:p>
          <a:p>
            <a:endParaRPr kumimoji="1" lang="en-US" altLang="ja-JP" dirty="0"/>
          </a:p>
          <a:p>
            <a:r>
              <a:rPr kumimoji="1" lang="en-US" altLang="ja-JP" dirty="0"/>
              <a:t>※2020</a:t>
            </a:r>
            <a:r>
              <a:rPr kumimoji="1" lang="ja-JP" altLang="en-US" dirty="0"/>
              <a:t>年度以降の授業時数</a:t>
            </a:r>
            <a:endParaRPr kumimoji="1" lang="en-US" altLang="ja-JP" dirty="0"/>
          </a:p>
          <a:p>
            <a:r>
              <a:rPr kumimoji="1" lang="ja-JP" altLang="en-US" dirty="0"/>
              <a:t>　第</a:t>
            </a:r>
            <a:r>
              <a:rPr kumimoji="1" lang="en-US" altLang="ja-JP" dirty="0"/>
              <a:t>4</a:t>
            </a:r>
            <a:r>
              <a:rPr kumimoji="1" lang="ja-JP" altLang="en-US" dirty="0"/>
              <a:t>学年</a:t>
            </a:r>
            <a:r>
              <a:rPr kumimoji="1" lang="en-US" altLang="ja-JP" dirty="0"/>
              <a:t>1015</a:t>
            </a:r>
            <a:r>
              <a:rPr kumimoji="1" lang="ja-JP" altLang="en-US" dirty="0"/>
              <a:t>時数</a:t>
            </a:r>
            <a:endParaRPr kumimoji="1" lang="en-US" altLang="ja-JP" dirty="0"/>
          </a:p>
          <a:p>
            <a:r>
              <a:rPr kumimoji="1" lang="ja-JP" altLang="en-US" dirty="0"/>
              <a:t>　第</a:t>
            </a:r>
            <a:r>
              <a:rPr kumimoji="1" lang="en-US" altLang="ja-JP" dirty="0"/>
              <a:t>5</a:t>
            </a:r>
            <a:r>
              <a:rPr kumimoji="1" lang="ja-JP" altLang="en-US" dirty="0"/>
              <a:t>学年</a:t>
            </a:r>
            <a:r>
              <a:rPr kumimoji="1" lang="en-US" altLang="ja-JP" dirty="0"/>
              <a:t>1015</a:t>
            </a:r>
            <a:r>
              <a:rPr kumimoji="1" lang="ja-JP" altLang="en-US" dirty="0"/>
              <a:t>時数</a:t>
            </a:r>
            <a:endParaRPr kumimoji="1" lang="en-US" altLang="ja-JP" dirty="0"/>
          </a:p>
          <a:p>
            <a:r>
              <a:rPr kumimoji="1" lang="ja-JP" altLang="en-US" dirty="0"/>
              <a:t>　第</a:t>
            </a:r>
            <a:r>
              <a:rPr kumimoji="1" lang="en-US" altLang="ja-JP" dirty="0"/>
              <a:t>6</a:t>
            </a:r>
            <a:r>
              <a:rPr kumimoji="1" lang="ja-JP" altLang="en-US" dirty="0"/>
              <a:t>学年</a:t>
            </a:r>
            <a:r>
              <a:rPr kumimoji="1" lang="en-US" altLang="ja-JP" dirty="0"/>
              <a:t>1015</a:t>
            </a:r>
            <a:r>
              <a:rPr kumimoji="1" lang="ja-JP" altLang="en-US" dirty="0"/>
              <a:t>時数</a:t>
            </a:r>
            <a:endParaRPr kumimoji="1" lang="en-US" altLang="ja-JP" dirty="0"/>
          </a:p>
          <a:p>
            <a:r>
              <a:rPr kumimoji="1" lang="ja-JP" altLang="en-US" dirty="0"/>
              <a:t>　（</a:t>
            </a:r>
            <a:r>
              <a:rPr kumimoji="1" lang="en-US" altLang="ja-JP" dirty="0"/>
              <a:t>1</a:t>
            </a:r>
            <a:r>
              <a:rPr kumimoji="1" lang="ja-JP" altLang="en-US" dirty="0"/>
              <a:t>単位時間は</a:t>
            </a:r>
            <a:r>
              <a:rPr kumimoji="1" lang="en-US" altLang="ja-JP" dirty="0"/>
              <a:t>45</a:t>
            </a:r>
            <a:r>
              <a:rPr kumimoji="1" lang="ja-JP" altLang="en-US" dirty="0"/>
              <a:t>分）</a:t>
            </a:r>
            <a:endParaRPr kumimoji="1" lang="en-US" altLang="ja-JP" dirty="0"/>
          </a:p>
          <a:p>
            <a:endParaRPr kumimoji="1" lang="en-US" altLang="ja-JP" dirty="0"/>
          </a:p>
          <a:p>
            <a:r>
              <a:rPr kumimoji="1" lang="ja-JP" altLang="en-US" dirty="0"/>
              <a:t>　文部科学省資料　</a:t>
            </a:r>
            <a:r>
              <a:rPr kumimoji="1" lang="en-US" altLang="ja-JP" dirty="0"/>
              <a:t>http://</a:t>
            </a:r>
            <a:r>
              <a:rPr kumimoji="1" lang="en-US" altLang="ja-JP" dirty="0" err="1"/>
              <a:t>www.mext.go.jp</a:t>
            </a:r>
            <a:r>
              <a:rPr kumimoji="1" lang="en-US" altLang="ja-JP" dirty="0"/>
              <a:t>/</a:t>
            </a:r>
            <a:r>
              <a:rPr kumimoji="1" lang="en-US" altLang="ja-JP" dirty="0" err="1"/>
              <a:t>b_menu</a:t>
            </a:r>
            <a:r>
              <a:rPr kumimoji="1" lang="en-US" altLang="ja-JP" dirty="0"/>
              <a:t>/</a:t>
            </a:r>
            <a:r>
              <a:rPr kumimoji="1" lang="en-US" altLang="ja-JP" dirty="0" err="1"/>
              <a:t>shingi</a:t>
            </a:r>
            <a:r>
              <a:rPr kumimoji="1" lang="en-US" altLang="ja-JP" dirty="0"/>
              <a:t>/</a:t>
            </a:r>
            <a:r>
              <a:rPr kumimoji="1" lang="en-US" altLang="ja-JP" dirty="0" err="1"/>
              <a:t>chousa</a:t>
            </a:r>
            <a:r>
              <a:rPr kumimoji="1" lang="en-US" altLang="ja-JP" dirty="0"/>
              <a:t>/</a:t>
            </a:r>
            <a:r>
              <a:rPr kumimoji="1" lang="en-US" altLang="ja-JP" dirty="0" err="1"/>
              <a:t>shisetu</a:t>
            </a:r>
            <a:r>
              <a:rPr kumimoji="1" lang="en-US" altLang="ja-JP" dirty="0"/>
              <a:t>/044/</a:t>
            </a:r>
            <a:r>
              <a:rPr kumimoji="1" lang="en-US" altLang="ja-JP" dirty="0" err="1"/>
              <a:t>shiryo</a:t>
            </a:r>
            <a:r>
              <a:rPr kumimoji="1" lang="en-US" altLang="ja-JP" dirty="0"/>
              <a:t>/__</a:t>
            </a:r>
            <a:r>
              <a:rPr kumimoji="1" lang="en-US" altLang="ja-JP" dirty="0" err="1"/>
              <a:t>icsFiles</a:t>
            </a:r>
            <a:r>
              <a:rPr kumimoji="1" lang="en-US" altLang="ja-JP" dirty="0"/>
              <a:t>/</a:t>
            </a:r>
            <a:r>
              <a:rPr kumimoji="1" lang="en-US" altLang="ja-JP" dirty="0" err="1"/>
              <a:t>afieldfile</a:t>
            </a:r>
            <a:r>
              <a:rPr kumimoji="1" lang="en-US" altLang="ja-JP" dirty="0"/>
              <a:t>/2018/07/09/1405957_003.pdf</a:t>
            </a:r>
          </a:p>
          <a:p>
            <a:endParaRPr kumimoji="1" lang="ja-JP" altLang="en-US" dirty="0"/>
          </a:p>
        </p:txBody>
      </p:sp>
    </p:spTree>
    <p:extLst>
      <p:ext uri="{BB962C8B-B14F-4D97-AF65-F5344CB8AC3E}">
        <p14:creationId xmlns:p14="http://schemas.microsoft.com/office/powerpoint/2010/main" val="2665175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時間はもちろん、その用途を把握することが大事。</a:t>
            </a:r>
            <a:endParaRPr kumimoji="1" lang="en-US" altLang="ja-JP" dirty="0"/>
          </a:p>
          <a:p>
            <a:r>
              <a:rPr kumimoji="1" lang="ja-JP" altLang="en-US" dirty="0"/>
              <a:t>情報通信機器は主体的に使用する。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br>
              <a:rPr kumimoji="1" lang="en-US" altLang="ja-JP" dirty="0"/>
            </a:br>
            <a:r>
              <a:rPr kumimoji="1" lang="ja-JP" altLang="en-US" dirty="0"/>
              <a:t>さて、みなさんには昨日の時間を思い出してもらいました。</a:t>
            </a:r>
            <a:endParaRPr kumimoji="1" lang="en-US" altLang="ja-JP" dirty="0"/>
          </a:p>
          <a:p>
            <a:r>
              <a:rPr kumimoji="1" lang="ja-JP" altLang="en-US" dirty="0"/>
              <a:t>本当は時間と、その内容も分かっていることが大事です。</a:t>
            </a:r>
            <a:endParaRPr kumimoji="1" lang="en-US" altLang="ja-JP" dirty="0"/>
          </a:p>
          <a:p>
            <a:endParaRPr kumimoji="1" lang="en-US" altLang="ja-JP" dirty="0"/>
          </a:p>
          <a:p>
            <a:r>
              <a:rPr kumimoji="1" lang="ja-JP" altLang="en-US" dirty="0"/>
              <a:t>「宿題をしてからゲームを</a:t>
            </a:r>
            <a:r>
              <a:rPr kumimoji="1" lang="en-US" altLang="ja-JP" dirty="0"/>
              <a:t>1</a:t>
            </a:r>
            <a:r>
              <a:rPr kumimoji="1" lang="ja-JP" altLang="en-US" dirty="0"/>
              <a:t>時間やった。」</a:t>
            </a:r>
            <a:endParaRPr kumimoji="1" lang="en-US" altLang="ja-JP" dirty="0"/>
          </a:p>
          <a:p>
            <a:r>
              <a:rPr kumimoji="1" lang="ja-JP" altLang="en-US" dirty="0"/>
              <a:t>「寝る前に動画を</a:t>
            </a:r>
            <a:r>
              <a:rPr kumimoji="1" lang="en-US" altLang="ja-JP" dirty="0"/>
              <a:t>30</a:t>
            </a:r>
            <a:r>
              <a:rPr kumimoji="1" lang="ja-JP" altLang="en-US" dirty="0"/>
              <a:t>分みた。」</a:t>
            </a:r>
            <a:endParaRPr kumimoji="1" lang="en-US" altLang="ja-JP" dirty="0"/>
          </a:p>
          <a:p>
            <a:endParaRPr kumimoji="1" lang="en-US" altLang="ja-JP" dirty="0"/>
          </a:p>
          <a:p>
            <a:r>
              <a:rPr kumimoji="1" lang="ja-JP" altLang="en-US" dirty="0"/>
              <a:t>ゲーム機やスマホに振り回されないで、計画的に利用したいですね。</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kern="1200" dirty="0">
                <a:solidFill>
                  <a:schemeClr val="tx1"/>
                </a:solidFill>
                <a:effectLst/>
                <a:latin typeface="+mn-lt"/>
                <a:ea typeface="+mn-ea"/>
                <a:cs typeface="+mn-cs"/>
              </a:rPr>
              <a:t>IPA</a:t>
            </a:r>
            <a:r>
              <a:rPr kumimoji="1" lang="ja-JP" altLang="en-US" sz="1200" b="0" i="0" kern="1200" dirty="0">
                <a:solidFill>
                  <a:schemeClr val="tx1"/>
                </a:solidFill>
                <a:effectLst/>
                <a:latin typeface="+mn-lt"/>
                <a:ea typeface="+mn-ea"/>
                <a:cs typeface="+mn-cs"/>
              </a:rPr>
              <a:t>「はじめまして、ペアコです。～親と子のスマホの約束～」</a:t>
            </a:r>
            <a:endParaRPr kumimoji="1" lang="en-US" altLang="ja-JP"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kern="1200" dirty="0">
                <a:solidFill>
                  <a:schemeClr val="tx1"/>
                </a:solidFill>
                <a:effectLst/>
                <a:latin typeface="+mn-lt"/>
                <a:ea typeface="+mn-ea"/>
                <a:cs typeface="+mn-cs"/>
              </a:rPr>
              <a:t>https://www.youtube.com/watch?v=</a:t>
            </a:r>
            <a:r>
              <a:rPr kumimoji="1" lang="en-US" altLang="ja-JP" sz="1200" b="0" i="0" kern="1200" dirty="0" err="1">
                <a:solidFill>
                  <a:schemeClr val="tx1"/>
                </a:solidFill>
                <a:effectLst/>
                <a:latin typeface="+mn-lt"/>
                <a:ea typeface="+mn-ea"/>
                <a:cs typeface="+mn-cs"/>
              </a:rPr>
              <a:t>xvgBJFudoMs</a:t>
            </a:r>
            <a:endParaRPr kumimoji="1" lang="en-US" altLang="ja-JP" sz="1200" b="0" i="0" kern="1200" dirty="0">
              <a:solidFill>
                <a:schemeClr val="tx1"/>
              </a:solidFill>
              <a:effectLst/>
              <a:latin typeface="+mn-lt"/>
              <a:ea typeface="+mn-ea"/>
              <a:cs typeface="+mn-cs"/>
            </a:endParaRPr>
          </a:p>
          <a:p>
            <a:r>
              <a:rPr kumimoji="1" lang="en-US" altLang="ja-JP" dirty="0"/>
              <a:t>0:14</a:t>
            </a:r>
            <a:r>
              <a:rPr kumimoji="1" lang="ja-JP" altLang="en-US" dirty="0"/>
              <a:t>のスクリーンショット一部トリミング</a:t>
            </a:r>
          </a:p>
          <a:p>
            <a:endParaRPr kumimoji="1" lang="en-US" altLang="ja-JP" dirty="0"/>
          </a:p>
        </p:txBody>
      </p:sp>
    </p:spTree>
    <p:extLst>
      <p:ext uri="{BB962C8B-B14F-4D97-AF65-F5344CB8AC3E}">
        <p14:creationId xmlns:p14="http://schemas.microsoft.com/office/powerpoint/2010/main" val="2347293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動画を視聴する。ソーシャルゲーム好きの翔太くんが、時間とお金を使い過ぎてしまうが</a:t>
            </a:r>
            <a:endParaRPr kumimoji="1" lang="en-US" altLang="ja-JP" dirty="0"/>
          </a:p>
          <a:p>
            <a:r>
              <a:rPr kumimoji="1" lang="ja-JP" altLang="en-US" dirty="0"/>
              <a:t>ペアレンタルコントロールを保護者と相談して活用することで、時間もお金もセーブをして</a:t>
            </a:r>
            <a:endParaRPr kumimoji="1" lang="en-US" altLang="ja-JP" dirty="0"/>
          </a:p>
          <a:p>
            <a:r>
              <a:rPr kumimoji="1" lang="ja-JP" altLang="en-US" dirty="0"/>
              <a:t>上手にスマホと付き合えるようになる動画</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br>
              <a:rPr kumimoji="1" lang="en-US" altLang="ja-JP" dirty="0"/>
            </a:br>
            <a:r>
              <a:rPr kumimoji="1" lang="ja-JP" altLang="en-US" dirty="0"/>
              <a:t>では、ここで動画を見てみましょう。ゲーム好きの翔太くんが出てきます。＜クリック＞</a:t>
            </a:r>
            <a:endParaRPr kumimoji="1" lang="en-US" altLang="ja-JP" dirty="0"/>
          </a:p>
          <a:p>
            <a:endParaRPr kumimoji="1" lang="en-US" altLang="ja-JP" dirty="0"/>
          </a:p>
          <a:p>
            <a:r>
              <a:rPr kumimoji="1" lang="ja-JP" altLang="en-US" dirty="0"/>
              <a:t>動画　はじめまして、ペアコです。～親と子のスマホの約束～</a:t>
            </a:r>
            <a:endParaRPr kumimoji="1" lang="en-US" altLang="ja-JP" dirty="0"/>
          </a:p>
          <a:p>
            <a:r>
              <a:rPr kumimoji="1" lang="en-US" altLang="ja-JP" dirty="0"/>
              <a:t>3:40</a:t>
            </a:r>
            <a:r>
              <a:rPr kumimoji="1" lang="ja-JP" altLang="en-US" dirty="0"/>
              <a:t>～</a:t>
            </a:r>
            <a:r>
              <a:rPr kumimoji="1" lang="en-US" altLang="ja-JP" dirty="0"/>
              <a:t>6:00</a:t>
            </a:r>
            <a:r>
              <a:rPr kumimoji="1" lang="ja-JP" altLang="en-US" dirty="0"/>
              <a:t>　</a:t>
            </a:r>
            <a:r>
              <a:rPr kumimoji="1" lang="en-US" altLang="ja-JP" dirty="0"/>
              <a:t>2</a:t>
            </a:r>
            <a:r>
              <a:rPr kumimoji="1" lang="ja-JP" altLang="en-US" dirty="0"/>
              <a:t>分</a:t>
            </a:r>
            <a:r>
              <a:rPr kumimoji="1" lang="en-US" altLang="ja-JP" dirty="0"/>
              <a:t>20</a:t>
            </a:r>
            <a:r>
              <a:rPr kumimoji="1" lang="ja-JP" altLang="en-US" dirty="0"/>
              <a:t>秒</a:t>
            </a:r>
            <a:endParaRPr kumimoji="1" lang="en-US" altLang="ja-JP" dirty="0"/>
          </a:p>
          <a:p>
            <a:endParaRPr kumimoji="1" lang="en-US" altLang="ja-JP" dirty="0"/>
          </a:p>
          <a:p>
            <a:r>
              <a:rPr kumimoji="1" lang="ja-JP" altLang="en-US" dirty="0"/>
              <a:t>全編　はじめまして、ペアコです。</a:t>
            </a:r>
            <a:endParaRPr kumimoji="1" lang="en-US" altLang="ja-JP" dirty="0"/>
          </a:p>
          <a:p>
            <a:r>
              <a:rPr kumimoji="1" lang="en-US" altLang="ja-JP" dirty="0"/>
              <a:t>https://www.youtube.com/watch?v</a:t>
            </a:r>
            <a:r>
              <a:rPr kumimoji="1" lang="en-US" altLang="ja-JP"/>
              <a:t>=xvgBJFudoMs</a:t>
            </a:r>
            <a:endParaRPr kumimoji="1" lang="ja-JP" altLang="en-US" dirty="0"/>
          </a:p>
        </p:txBody>
      </p:sp>
    </p:spTree>
    <p:extLst>
      <p:ext uri="{BB962C8B-B14F-4D97-AF65-F5344CB8AC3E}">
        <p14:creationId xmlns:p14="http://schemas.microsoft.com/office/powerpoint/2010/main" val="12376692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翔太くんの気持ちに寄り添い、使い過ぎの内容を振り返る。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br>
              <a:rPr kumimoji="1" lang="en-US" altLang="ja-JP" dirty="0"/>
            </a:br>
            <a:r>
              <a:rPr kumimoji="1" lang="ja-JP" altLang="en-US" dirty="0"/>
              <a:t>みなさん、どうでしたか？翔太くん、ゲーム強いみたいですね。</a:t>
            </a:r>
            <a:endParaRPr kumimoji="1" lang="en-US" altLang="ja-JP" dirty="0"/>
          </a:p>
          <a:p>
            <a:r>
              <a:rPr kumimoji="1" lang="ja-JP" altLang="en-US" dirty="0"/>
              <a:t>ゲームは楽しいのですが、つい時間やお金を使いすぎてしまうこともあります。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おうちの人もびっくりしていましたね。</a:t>
            </a:r>
            <a:r>
              <a:rPr kumimoji="1" lang="en-US" altLang="ja-JP" dirty="0"/>
              <a:t>&lt;</a:t>
            </a:r>
            <a:r>
              <a:rPr kumimoji="1" lang="ja-JP" altLang="en-US" dirty="0"/>
              <a:t>クリック</a:t>
            </a:r>
            <a:r>
              <a:rPr kumimoji="1" lang="en-US" altLang="ja-JP" dirty="0"/>
              <a:t>&gt;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r>
              <a:rPr kumimoji="1" lang="ja-JP" altLang="en-US" dirty="0"/>
              <a:t>私たちもゲームに振り回されない、時間、お金の使い過ぎには注意したいですね。</a:t>
            </a:r>
            <a:endParaRPr kumimoji="1" lang="en-US" altLang="ja-JP" dirty="0"/>
          </a:p>
          <a:p>
            <a:endParaRPr kumimoji="1" lang="en-US" altLang="ja-JP" dirty="0"/>
          </a:p>
        </p:txBody>
      </p:sp>
    </p:spTree>
    <p:extLst>
      <p:ext uri="{BB962C8B-B14F-4D97-AF65-F5344CB8AC3E}">
        <p14:creationId xmlns:p14="http://schemas.microsoft.com/office/powerpoint/2010/main" val="9810174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ペアレンタルコントロールの紹介。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br>
              <a:rPr kumimoji="1" lang="en-US" altLang="ja-JP" dirty="0"/>
            </a:br>
            <a:r>
              <a:rPr kumimoji="1" lang="ja-JP" altLang="en-US" dirty="0"/>
              <a:t>動画の中ではおうちの人と相談して、ペアレンタルコントロールを使うことになりました。</a:t>
            </a:r>
            <a:endParaRPr kumimoji="1" lang="en-US" altLang="ja-JP" dirty="0"/>
          </a:p>
          <a:p>
            <a:r>
              <a:rPr kumimoji="1" lang="ja-JP" altLang="en-US" dirty="0"/>
              <a:t>実はこれが私たちの味方なんです。</a:t>
            </a:r>
            <a:endParaRPr kumimoji="1" lang="en-US" altLang="ja-JP" dirty="0"/>
          </a:p>
          <a:p>
            <a:endParaRPr kumimoji="1" lang="en-US" altLang="ja-JP" dirty="0"/>
          </a:p>
          <a:p>
            <a:r>
              <a:rPr kumimoji="1" lang="ja-JP" altLang="en-US" dirty="0"/>
              <a:t>ペアレンタルコントロールでは使用制限や課金制限もできます。</a:t>
            </a:r>
            <a:endParaRPr kumimoji="1" lang="en-US" altLang="ja-JP" dirty="0"/>
          </a:p>
          <a:p>
            <a:r>
              <a:rPr kumimoji="1" lang="ja-JP" altLang="en-US" dirty="0"/>
              <a:t>また危ないサイトへのうっかりアクセスによるトラブルも防いでくれます。</a:t>
            </a:r>
            <a:endParaRPr kumimoji="1" lang="en-US" altLang="ja-JP" dirty="0"/>
          </a:p>
          <a:p>
            <a:endParaRPr kumimoji="1" lang="en-US" altLang="ja-JP" dirty="0"/>
          </a:p>
          <a:p>
            <a:r>
              <a:rPr kumimoji="1" lang="ja-JP" altLang="en-US" dirty="0"/>
              <a:t>みなさんの利用内容に合わせて、ペアレンタルコントロールの内容も変更できます。</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kern="1200" dirty="0">
                <a:solidFill>
                  <a:schemeClr val="tx1"/>
                </a:solidFill>
                <a:effectLst/>
                <a:latin typeface="+mn-lt"/>
                <a:ea typeface="+mn-ea"/>
                <a:cs typeface="+mn-cs"/>
              </a:rPr>
              <a:t>IPA</a:t>
            </a:r>
            <a:r>
              <a:rPr kumimoji="1" lang="ja-JP" altLang="en-US" sz="1200" b="0" i="0" kern="1200" dirty="0">
                <a:solidFill>
                  <a:schemeClr val="tx1"/>
                </a:solidFill>
                <a:effectLst/>
                <a:latin typeface="+mn-lt"/>
                <a:ea typeface="+mn-ea"/>
                <a:cs typeface="+mn-cs"/>
              </a:rPr>
              <a:t>「はじめまして、ペアコです。～親と子のスマホの約束～」</a:t>
            </a:r>
            <a:endParaRPr kumimoji="1" lang="en-US" altLang="ja-JP"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kern="1200" dirty="0">
                <a:solidFill>
                  <a:schemeClr val="tx1"/>
                </a:solidFill>
                <a:effectLst/>
                <a:latin typeface="+mn-lt"/>
                <a:ea typeface="+mn-ea"/>
                <a:cs typeface="+mn-cs"/>
              </a:rPr>
              <a:t>https://www.youtube.com/watch?v=</a:t>
            </a:r>
            <a:r>
              <a:rPr kumimoji="1" lang="en-US" altLang="ja-JP" sz="1200" b="0" i="0" kern="1200" dirty="0" err="1">
                <a:solidFill>
                  <a:schemeClr val="tx1"/>
                </a:solidFill>
                <a:effectLst/>
                <a:latin typeface="+mn-lt"/>
                <a:ea typeface="+mn-ea"/>
                <a:cs typeface="+mn-cs"/>
              </a:rPr>
              <a:t>xvgBJFudoMs</a:t>
            </a:r>
            <a:endParaRPr kumimoji="1" lang="en-US" altLang="ja-JP"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5:42</a:t>
            </a:r>
            <a:r>
              <a:rPr kumimoji="1" lang="ja-JP" altLang="en-US" dirty="0" err="1"/>
              <a:t>、</a:t>
            </a:r>
            <a:r>
              <a:rPr kumimoji="1" lang="en-US" altLang="ja-JP" dirty="0"/>
              <a:t>5:46</a:t>
            </a:r>
            <a:r>
              <a:rPr kumimoji="1" lang="ja-JP" altLang="en-US" dirty="0"/>
              <a:t>のスクリーンショット</a:t>
            </a:r>
            <a:endParaRPr kumimoji="1" lang="en-US" altLang="ja-JP" dirty="0"/>
          </a:p>
          <a:p>
            <a:endParaRPr kumimoji="1" lang="ja-JP" altLang="en-US" dirty="0"/>
          </a:p>
        </p:txBody>
      </p:sp>
    </p:spTree>
    <p:extLst>
      <p:ext uri="{BB962C8B-B14F-4D97-AF65-F5344CB8AC3E}">
        <p14:creationId xmlns:p14="http://schemas.microsoft.com/office/powerpoint/2010/main" val="4019425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ペアレンタルコントロールの紹介。歩きスマホ防止もできる！</a:t>
            </a:r>
          </a:p>
          <a:p>
            <a:endParaRPr kumimoji="1" lang="ja-JP" altLang="en-US" dirty="0"/>
          </a:p>
          <a:p>
            <a:r>
              <a:rPr kumimoji="1" lang="en-US" altLang="ja-JP" dirty="0"/>
              <a:t>《</a:t>
            </a:r>
            <a:r>
              <a:rPr kumimoji="1" lang="ja-JP" altLang="en-US" dirty="0"/>
              <a:t>講師のセリフ例</a:t>
            </a:r>
            <a:r>
              <a:rPr kumimoji="1" lang="en-US" altLang="ja-JP" dirty="0"/>
              <a:t>》</a:t>
            </a:r>
            <a:br>
              <a:rPr kumimoji="1" lang="en-US" altLang="ja-JP" dirty="0"/>
            </a:br>
            <a:r>
              <a:rPr kumimoji="1" lang="ja-JP" altLang="en-US" dirty="0"/>
              <a:t>ペアレンタルコントロールはサービス会社によって、内容が違います。</a:t>
            </a:r>
            <a:endParaRPr kumimoji="1" lang="en-US" altLang="ja-JP" dirty="0"/>
          </a:p>
          <a:p>
            <a:r>
              <a:rPr kumimoji="1" lang="ja-JP" altLang="en-US" dirty="0"/>
              <a:t>中には歩きスマホを防止できるものもあるんですよ。</a:t>
            </a:r>
          </a:p>
        </p:txBody>
      </p:sp>
    </p:spTree>
    <p:extLst>
      <p:ext uri="{BB962C8B-B14F-4D97-AF65-F5344CB8AC3E}">
        <p14:creationId xmlns:p14="http://schemas.microsoft.com/office/powerpoint/2010/main" val="42429442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ペアレンタルコントロールの紹介。フィルタリングの紹介。</a:t>
            </a:r>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ペアレンタルコントロールには、フィルタリング機能もあります。</a:t>
            </a:r>
            <a:endParaRPr kumimoji="1" lang="en-US" altLang="ja-JP" dirty="0"/>
          </a:p>
          <a:p>
            <a:r>
              <a:rPr kumimoji="1" lang="ja-JP" altLang="en-US" dirty="0"/>
              <a:t>フィルタリングとは危ないページや、怖いページにつながらないように守ってくれるものです。</a:t>
            </a:r>
            <a:endParaRPr kumimoji="1" lang="en-US" altLang="ja-JP" dirty="0"/>
          </a:p>
          <a:p>
            <a:endParaRPr kumimoji="1" lang="en-US" altLang="ja-JP" dirty="0"/>
          </a:p>
          <a:p>
            <a:r>
              <a:rPr kumimoji="1" lang="ja-JP" altLang="en-US" dirty="0"/>
              <a:t>インターネットは世界中の人とつながっているので、残念ながら悪いことを考える人とも</a:t>
            </a:r>
            <a:endParaRPr kumimoji="1" lang="en-US" altLang="ja-JP" dirty="0"/>
          </a:p>
          <a:p>
            <a:r>
              <a:rPr kumimoji="1" lang="ja-JP" altLang="en-US" dirty="0"/>
              <a:t>つながってしまいます。騙されない、脅かされないためにもフィルタリングを活用しましょう。</a:t>
            </a:r>
          </a:p>
        </p:txBody>
      </p:sp>
    </p:spTree>
    <p:extLst>
      <p:ext uri="{BB962C8B-B14F-4D97-AF65-F5344CB8AC3E}">
        <p14:creationId xmlns:p14="http://schemas.microsoft.com/office/powerpoint/2010/main" val="3797744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093037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ペアレンタルコントロールはみんなを守るためにある。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br>
              <a:rPr kumimoji="1" lang="en-US" altLang="ja-JP" dirty="0"/>
            </a:br>
            <a:r>
              <a:rPr kumimoji="1" lang="ja-JP" altLang="en-US" dirty="0"/>
              <a:t>実はこの子、まもるくんっていいます。</a:t>
            </a:r>
          </a:p>
          <a:p>
            <a:endParaRPr kumimoji="1" lang="en-US" altLang="ja-JP" dirty="0"/>
          </a:p>
          <a:p>
            <a:r>
              <a:rPr kumimoji="1" lang="ja-JP" altLang="en-US" dirty="0"/>
              <a:t>今、みなさんに紹介したペアレンタルコントロール、それから使う時のルールは</a:t>
            </a:r>
            <a:endParaRPr kumimoji="1" lang="en-US" altLang="ja-JP" dirty="0"/>
          </a:p>
          <a:p>
            <a:r>
              <a:rPr kumimoji="1" lang="ja-JP" altLang="en-US" dirty="0"/>
              <a:t>みなさんがインターネットを安心、安全に使うための知恵なんです。</a:t>
            </a:r>
            <a:endParaRPr kumimoji="1" lang="en-US" altLang="ja-JP" dirty="0"/>
          </a:p>
          <a:p>
            <a:r>
              <a:rPr kumimoji="1" lang="ja-JP" altLang="en-US" dirty="0"/>
              <a:t>おうちの人に「まもるくん」と「ペアレンタルコントロール」の話をしてみてください。</a:t>
            </a:r>
            <a:endParaRPr kumimoji="1" lang="en-US" altLang="ja-JP" dirty="0"/>
          </a:p>
          <a:p>
            <a:endParaRPr kumimoji="1" lang="en-US" altLang="ja-JP" dirty="0"/>
          </a:p>
          <a:p>
            <a:r>
              <a:rPr kumimoji="1" lang="ja-JP" altLang="en-US" dirty="0"/>
              <a:t>ペアレンタルコントロールは私たちを守ってくれるんだよ、とおうちの人に教えてあげてくださいね。</a:t>
            </a:r>
            <a:endParaRPr kumimoji="1" lang="en-US" altLang="ja-JP" dirty="0"/>
          </a:p>
          <a:p>
            <a:endParaRPr kumimoji="1" lang="ja-JP" altLang="en-US" dirty="0"/>
          </a:p>
        </p:txBody>
      </p:sp>
    </p:spTree>
    <p:extLst>
      <p:ext uri="{BB962C8B-B14F-4D97-AF65-F5344CB8AC3E}">
        <p14:creationId xmlns:p14="http://schemas.microsoft.com/office/powerpoint/2010/main" val="30077453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スライドどおり</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br>
              <a:rPr kumimoji="1" lang="en-US" altLang="ja-JP" dirty="0"/>
            </a:br>
            <a:r>
              <a:rPr kumimoji="1" lang="ja-JP" altLang="en-US" dirty="0"/>
              <a:t>まとめです。</a:t>
            </a:r>
            <a:endParaRPr kumimoji="1" lang="en-US" altLang="ja-JP" dirty="0"/>
          </a:p>
          <a:p>
            <a:r>
              <a:rPr kumimoji="1" lang="ja-JP" altLang="en-US" dirty="0"/>
              <a:t>今日、お話ししたペアレンタルコントロールは、インターネットにつなぐことができるスマホ、タブレット</a:t>
            </a:r>
            <a:endParaRPr kumimoji="1" lang="en-US" altLang="ja-JP" dirty="0"/>
          </a:p>
          <a:p>
            <a:r>
              <a:rPr kumimoji="1" lang="ja-JP" altLang="en-US" dirty="0"/>
              <a:t>パソコン、ゲーム機などで使うことができます。</a:t>
            </a:r>
            <a:endParaRPr kumimoji="1" lang="en-US" altLang="ja-JP" dirty="0"/>
          </a:p>
          <a:p>
            <a:endParaRPr kumimoji="1" lang="en-US" altLang="ja-JP" dirty="0"/>
          </a:p>
          <a:p>
            <a:r>
              <a:rPr kumimoji="1" lang="ja-JP" altLang="en-US" dirty="0"/>
              <a:t>安心安全にインターネットを使うために、おうちの人と相談してペアレンタルコントロールを上手に使ってください。</a:t>
            </a:r>
          </a:p>
        </p:txBody>
      </p:sp>
    </p:spTree>
    <p:extLst>
      <p:ext uri="{BB962C8B-B14F-4D97-AF65-F5344CB8AC3E}">
        <p14:creationId xmlns:p14="http://schemas.microsoft.com/office/powerpoint/2010/main" val="2122002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898162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使用時は非表示</a:t>
            </a:r>
          </a:p>
        </p:txBody>
      </p:sp>
    </p:spTree>
    <p:extLst>
      <p:ext uri="{BB962C8B-B14F-4D97-AF65-F5344CB8AC3E}">
        <p14:creationId xmlns:p14="http://schemas.microsoft.com/office/powerpoint/2010/main" val="668761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中学生が描いた</a:t>
            </a:r>
            <a:r>
              <a:rPr kumimoji="1" lang="en-US" altLang="ja-JP" dirty="0"/>
              <a:t>4</a:t>
            </a:r>
            <a:r>
              <a:rPr kumimoji="1" lang="ja-JP" altLang="en-US" dirty="0"/>
              <a:t>コマ漫画を見てもらう。</a:t>
            </a:r>
            <a:endParaRPr kumimoji="1" lang="en-US" altLang="ja-JP" dirty="0"/>
          </a:p>
          <a:p>
            <a:r>
              <a:rPr kumimoji="1" lang="ja-JP" altLang="en-US" dirty="0"/>
              <a:t>自分事としてとらえることができるように、問いかけをいれながら進める。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では、これから中学生が描いた４コマ漫画を見てみましょう。</a:t>
            </a:r>
          </a:p>
          <a:p>
            <a:endParaRPr kumimoji="1" lang="ja-JP" altLang="en-US" dirty="0"/>
          </a:p>
          <a:p>
            <a:r>
              <a:rPr kumimoji="1" lang="en-US" altLang="ja-JP" dirty="0"/>
              <a:t>【</a:t>
            </a:r>
            <a:r>
              <a:rPr kumimoji="1" lang="ja-JP" altLang="en-US" dirty="0"/>
              <a:t>進行のポイント</a:t>
            </a:r>
            <a:r>
              <a:rPr kumimoji="1" lang="en-US" altLang="ja-JP" dirty="0"/>
              <a:t>】</a:t>
            </a:r>
          </a:p>
          <a:p>
            <a:r>
              <a:rPr kumimoji="1" lang="en-US" altLang="ja-JP" dirty="0"/>
              <a:t>1</a:t>
            </a:r>
            <a:r>
              <a:rPr kumimoji="1" lang="ja-JP" altLang="en-US" dirty="0"/>
              <a:t>コマ目の説明。</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スマホばっかりいじってないで少しは勉強しなさい！</a:t>
            </a:r>
            <a:endParaRPr kumimoji="1" lang="en-US" altLang="ja-JP" dirty="0"/>
          </a:p>
          <a:p>
            <a:endParaRPr kumimoji="1" lang="en-US" altLang="ja-JP" dirty="0"/>
          </a:p>
          <a:p>
            <a:r>
              <a:rPr kumimoji="1" lang="ja-JP" altLang="en-US" dirty="0"/>
              <a:t>みなさんはおうちの人にこんな事を言われたことがありますか？</a:t>
            </a:r>
          </a:p>
          <a:p>
            <a:endParaRPr kumimoji="1" lang="ja-JP" altLang="en-US" dirty="0"/>
          </a:p>
        </p:txBody>
      </p:sp>
    </p:spTree>
    <p:extLst>
      <p:ext uri="{BB962C8B-B14F-4D97-AF65-F5344CB8AC3E}">
        <p14:creationId xmlns:p14="http://schemas.microsoft.com/office/powerpoint/2010/main" val="2811771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中学生が描いた</a:t>
            </a:r>
            <a:r>
              <a:rPr kumimoji="1" lang="en-US" altLang="ja-JP" dirty="0"/>
              <a:t>4</a:t>
            </a:r>
            <a:r>
              <a:rPr kumimoji="1" lang="ja-JP" altLang="en-US" dirty="0"/>
              <a:t>コマ漫画を見てもらう。</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あれ？わかってるよ～と言ってた男の子、リビングから自分のベットに移動したみたいですね。</a:t>
            </a:r>
            <a:endParaRPr kumimoji="1" lang="en-US" altLang="ja-JP" dirty="0"/>
          </a:p>
          <a:p>
            <a:r>
              <a:rPr kumimoji="1" lang="ja-JP" altLang="en-US" dirty="0"/>
              <a:t>でも、まだスマホで何か楽しんでいるようです。</a:t>
            </a:r>
            <a:endParaRPr kumimoji="1" lang="en-US" altLang="ja-JP" dirty="0"/>
          </a:p>
          <a:p>
            <a:endParaRPr kumimoji="1" lang="en-US" altLang="ja-JP" dirty="0"/>
          </a:p>
          <a:p>
            <a:r>
              <a:rPr kumimoji="1" lang="ja-JP" altLang="en-US" dirty="0"/>
              <a:t>スマホはどこにでも持っていけるから便利ですよね。</a:t>
            </a:r>
          </a:p>
          <a:p>
            <a:endParaRPr kumimoji="1" lang="ja-JP" altLang="en-US" dirty="0"/>
          </a:p>
        </p:txBody>
      </p:sp>
    </p:spTree>
    <p:extLst>
      <p:ext uri="{BB962C8B-B14F-4D97-AF65-F5344CB8AC3E}">
        <p14:creationId xmlns:p14="http://schemas.microsoft.com/office/powerpoint/2010/main" val="1539059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中学生が描いた</a:t>
            </a:r>
            <a:r>
              <a:rPr kumimoji="1" lang="en-US" altLang="ja-JP" dirty="0"/>
              <a:t>4</a:t>
            </a:r>
            <a:r>
              <a:rPr kumimoji="1" lang="ja-JP" altLang="en-US" dirty="0"/>
              <a:t>コマ漫画を見てもらう。</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ついに母の堪忍袋の緒が切れた・・・</a:t>
            </a:r>
            <a:endParaRPr kumimoji="1" lang="en-US" altLang="ja-JP" dirty="0"/>
          </a:p>
          <a:p>
            <a:r>
              <a:rPr kumimoji="1" lang="ja-JP" altLang="en-US" dirty="0"/>
              <a:t>と書いています。“堪忍袋の緒が切れた”という意味は分かりますか？</a:t>
            </a:r>
            <a:endParaRPr kumimoji="1" lang="en-US" altLang="ja-JP" dirty="0"/>
          </a:p>
          <a:p>
            <a:endParaRPr kumimoji="1" lang="en-US" altLang="ja-JP" dirty="0"/>
          </a:p>
          <a:p>
            <a:r>
              <a:rPr kumimoji="1" lang="ja-JP" altLang="en-US" dirty="0"/>
              <a:t>はい、そうですね。もう「怒り」の頂点ってことですね。さあ、どうなるんでしょうか？</a:t>
            </a:r>
          </a:p>
          <a:p>
            <a:endParaRPr kumimoji="1" lang="ja-JP" altLang="en-US" dirty="0"/>
          </a:p>
        </p:txBody>
      </p:sp>
    </p:spTree>
    <p:extLst>
      <p:ext uri="{BB962C8B-B14F-4D97-AF65-F5344CB8AC3E}">
        <p14:creationId xmlns:p14="http://schemas.microsoft.com/office/powerpoint/2010/main" val="3470692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中学生が描いた</a:t>
            </a:r>
            <a:r>
              <a:rPr kumimoji="1" lang="en-US" altLang="ja-JP" dirty="0"/>
              <a:t>4</a:t>
            </a:r>
            <a:r>
              <a:rPr kumimoji="1" lang="ja-JP" altLang="en-US" dirty="0"/>
              <a:t>コマ漫画を見てもらう。</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待ち受け画面やアイコンをすべて母にされた・・・</a:t>
            </a:r>
            <a:endParaRPr kumimoji="1" lang="en-US" altLang="ja-JP" dirty="0"/>
          </a:p>
          <a:p>
            <a:r>
              <a:rPr kumimoji="1" lang="en-US" altLang="ja-JP" dirty="0"/>
              <a:t>(</a:t>
            </a:r>
            <a:r>
              <a:rPr kumimoji="1" lang="ja-JP" altLang="en-US" dirty="0"/>
              <a:t>「面白いお母さんですね」など講師主観）</a:t>
            </a:r>
          </a:p>
        </p:txBody>
      </p:sp>
    </p:spTree>
    <p:extLst>
      <p:ext uri="{BB962C8B-B14F-4D97-AF65-F5344CB8AC3E}">
        <p14:creationId xmlns:p14="http://schemas.microsoft.com/office/powerpoint/2010/main" val="41901814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自分自身の生活を振り返る。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ではここからは、みなさんが自分自身のことを振り返ってみましょう。</a:t>
            </a:r>
          </a:p>
        </p:txBody>
      </p:sp>
    </p:spTree>
    <p:extLst>
      <p:ext uri="{BB962C8B-B14F-4D97-AF65-F5344CB8AC3E}">
        <p14:creationId xmlns:p14="http://schemas.microsoft.com/office/powerpoint/2010/main" val="36251978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ユーザー設定レイアウト">
    <p:spTree>
      <p:nvGrpSpPr>
        <p:cNvPr id="1" name=""/>
        <p:cNvGrpSpPr/>
        <p:nvPr/>
      </p:nvGrpSpPr>
      <p:grpSpPr>
        <a:xfrm>
          <a:off x="0" y="0"/>
          <a:ext cx="0" cy="0"/>
          <a:chOff x="0" y="0"/>
          <a:chExt cx="0" cy="0"/>
        </a:xfrm>
      </p:grpSpPr>
      <p:sp>
        <p:nvSpPr>
          <p:cNvPr id="7" name="TextBox 9">
            <a:extLst>
              <a:ext uri="{FF2B5EF4-FFF2-40B4-BE49-F238E27FC236}">
                <a16:creationId xmlns:a16="http://schemas.microsoft.com/office/drawing/2014/main" id="{8952A978-B6AF-44FE-8663-48548AD06D8F}"/>
              </a:ext>
            </a:extLst>
          </p:cNvPr>
          <p:cNvSpPr txBox="1"/>
          <p:nvPr userDrawn="1"/>
        </p:nvSpPr>
        <p:spPr>
          <a:xfrm>
            <a:off x="249337" y="1937740"/>
            <a:ext cx="7472502" cy="1545038"/>
          </a:xfrm>
          <a:prstGeom prst="rect">
            <a:avLst/>
          </a:prstGeom>
          <a:noFill/>
        </p:spPr>
        <p:txBody>
          <a:bodyPr wrap="square" rtlCol="0">
            <a:spAutoFit/>
          </a:bodyPr>
          <a:lstStyle/>
          <a:p>
            <a:pPr>
              <a:lnSpc>
                <a:spcPct val="80000"/>
              </a:lnSpc>
            </a:pPr>
            <a:r>
              <a:rPr lang="ja-JP" altLang="en-US" sz="4000" dirty="0">
                <a:solidFill>
                  <a:srgbClr val="4472C4">
                    <a:lumMod val="50000"/>
                  </a:srgbClr>
                </a:solidFill>
                <a:latin typeface="HGPSoeiKakugothicUB" pitchFamily="50" charset="-128"/>
                <a:ea typeface="HGPSoeiKakugothicUB" pitchFamily="50" charset="-128"/>
              </a:rPr>
              <a:t>ともに学ぶ。考える。</a:t>
            </a:r>
            <a:endParaRPr lang="en-US" altLang="ja-JP" sz="4000" dirty="0">
              <a:solidFill>
                <a:srgbClr val="4472C4">
                  <a:lumMod val="50000"/>
                </a:srgbClr>
              </a:solidFill>
              <a:latin typeface="HGPSoeiKakugothicUB" pitchFamily="50" charset="-128"/>
              <a:ea typeface="HGPSoeiKakugothicUB" pitchFamily="50" charset="-128"/>
            </a:endParaRPr>
          </a:p>
          <a:p>
            <a:pPr>
              <a:lnSpc>
                <a:spcPct val="80000"/>
              </a:lnSpc>
            </a:pPr>
            <a:endParaRPr lang="en-US" altLang="ja-JP" sz="2400" dirty="0">
              <a:solidFill>
                <a:srgbClr val="4472C4">
                  <a:lumMod val="50000"/>
                </a:srgbClr>
              </a:solidFill>
              <a:latin typeface="HGPSoeiKakugothicUB" pitchFamily="50" charset="-128"/>
              <a:ea typeface="HGPSoeiKakugothicUB" pitchFamily="50" charset="-128"/>
            </a:endParaRPr>
          </a:p>
          <a:p>
            <a:pPr>
              <a:lnSpc>
                <a:spcPct val="80000"/>
              </a:lnSpc>
            </a:pPr>
            <a:r>
              <a:rPr lang="ja-JP" alt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rPr>
              <a:t>インターネット安全教室</a:t>
            </a:r>
            <a:endParaRPr 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endParaRPr>
          </a:p>
        </p:txBody>
      </p:sp>
      <p:sp>
        <p:nvSpPr>
          <p:cNvPr id="9" name="テキスト ボックス 8">
            <a:extLst>
              <a:ext uri="{FF2B5EF4-FFF2-40B4-BE49-F238E27FC236}">
                <a16:creationId xmlns:a16="http://schemas.microsoft.com/office/drawing/2014/main" id="{BD7442AC-E82A-43C6-BBE4-3FD9FF82D013}"/>
              </a:ext>
            </a:extLst>
          </p:cNvPr>
          <p:cNvSpPr txBox="1"/>
          <p:nvPr userDrawn="1"/>
        </p:nvSpPr>
        <p:spPr>
          <a:xfrm>
            <a:off x="249337" y="3683510"/>
            <a:ext cx="8522898" cy="369332"/>
          </a:xfrm>
          <a:prstGeom prst="rect">
            <a:avLst/>
          </a:prstGeom>
          <a:noFill/>
        </p:spPr>
        <p:txBody>
          <a:bodyPr wrap="square" rtlCol="0">
            <a:spAutoFit/>
          </a:bodyPr>
          <a:lstStyle/>
          <a:p>
            <a:r>
              <a:rPr lang="ja-JP" altLang="en-US" dirty="0">
                <a:solidFill>
                  <a:prstClr val="black"/>
                </a:solidFill>
              </a:rPr>
              <a:t>～大人もこどもも一緒に学び、考える。インターネットとのつきあい方～</a:t>
            </a:r>
          </a:p>
        </p:txBody>
      </p:sp>
      <p:pic>
        <p:nvPicPr>
          <p:cNvPr id="10" name="図 9">
            <a:extLst>
              <a:ext uri="{FF2B5EF4-FFF2-40B4-BE49-F238E27FC236}">
                <a16:creationId xmlns:a16="http://schemas.microsoft.com/office/drawing/2014/main" id="{BE011D5B-D77C-4C38-96C5-30C19B8E8006}"/>
              </a:ext>
            </a:extLst>
          </p:cNvPr>
          <p:cNvPicPr>
            <a:picLocks noChangeAspect="1"/>
          </p:cNvPicPr>
          <p:nvPr userDrawn="1"/>
        </p:nvPicPr>
        <p:blipFill>
          <a:blip r:embed="rId2"/>
          <a:stretch>
            <a:fillRect/>
          </a:stretch>
        </p:blipFill>
        <p:spPr>
          <a:xfrm>
            <a:off x="4858555" y="4927679"/>
            <a:ext cx="3913680" cy="1830686"/>
          </a:xfrm>
          <a:prstGeom prst="rect">
            <a:avLst/>
          </a:prstGeom>
        </p:spPr>
      </p:pic>
      <p:pic>
        <p:nvPicPr>
          <p:cNvPr id="11" name="図 10">
            <a:extLst>
              <a:ext uri="{FF2B5EF4-FFF2-40B4-BE49-F238E27FC236}">
                <a16:creationId xmlns:a16="http://schemas.microsoft.com/office/drawing/2014/main" id="{DBC25D64-1970-4919-BF30-9A4062379DEE}"/>
              </a:ext>
            </a:extLst>
          </p:cNvPr>
          <p:cNvPicPr>
            <a:picLocks noChangeAspect="1"/>
          </p:cNvPicPr>
          <p:nvPr userDrawn="1"/>
        </p:nvPicPr>
        <p:blipFill>
          <a:blip r:embed="rId3"/>
          <a:stretch>
            <a:fillRect/>
          </a:stretch>
        </p:blipFill>
        <p:spPr>
          <a:xfrm flipH="1">
            <a:off x="352425" y="550676"/>
            <a:ext cx="2219325" cy="1115760"/>
          </a:xfrm>
          <a:prstGeom prst="rect">
            <a:avLst/>
          </a:prstGeom>
        </p:spPr>
      </p:pic>
    </p:spTree>
    <p:extLst>
      <p:ext uri="{BB962C8B-B14F-4D97-AF65-F5344CB8AC3E}">
        <p14:creationId xmlns:p14="http://schemas.microsoft.com/office/powerpoint/2010/main" val="37034794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5848" y="449388"/>
            <a:ext cx="987588" cy="1211772"/>
          </a:xfrm>
          <a:prstGeom prst="rect">
            <a:avLst/>
          </a:prstGeom>
        </p:spPr>
      </p:pic>
    </p:spTree>
    <p:extLst>
      <p:ext uri="{BB962C8B-B14F-4D97-AF65-F5344CB8AC3E}">
        <p14:creationId xmlns:p14="http://schemas.microsoft.com/office/powerpoint/2010/main" val="2777798655"/>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6220" y="454948"/>
            <a:ext cx="1148335" cy="1077435"/>
          </a:xfrm>
          <a:prstGeom prst="rect">
            <a:avLst/>
          </a:prstGeom>
        </p:spPr>
      </p:pic>
    </p:spTree>
    <p:extLst>
      <p:ext uri="{BB962C8B-B14F-4D97-AF65-F5344CB8AC3E}">
        <p14:creationId xmlns:p14="http://schemas.microsoft.com/office/powerpoint/2010/main" val="4216791737"/>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9467" y="434340"/>
            <a:ext cx="1168840" cy="1088899"/>
          </a:xfrm>
          <a:prstGeom prst="rect">
            <a:avLst/>
          </a:prstGeom>
        </p:spPr>
      </p:pic>
    </p:spTree>
    <p:extLst>
      <p:ext uri="{BB962C8B-B14F-4D97-AF65-F5344CB8AC3E}">
        <p14:creationId xmlns:p14="http://schemas.microsoft.com/office/powerpoint/2010/main" val="191444106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タイトルのみ">
    <p:spTree>
      <p:nvGrpSpPr>
        <p:cNvPr id="1" name=""/>
        <p:cNvGrpSpPr/>
        <p:nvPr/>
      </p:nvGrpSpPr>
      <p:grpSpPr>
        <a:xfrm>
          <a:off x="0" y="0"/>
          <a:ext cx="0" cy="0"/>
          <a:chOff x="0" y="0"/>
          <a:chExt cx="0" cy="0"/>
        </a:xfrm>
      </p:grpSpPr>
      <p:sp>
        <p:nvSpPr>
          <p:cNvPr id="5" name="スライド番号プレースホルダ 4"/>
          <p:cNvSpPr>
            <a:spLocks noGrp="1"/>
          </p:cNvSpPr>
          <p:nvPr>
            <p:ph type="sldNum" sz="quarter" idx="12"/>
          </p:nvPr>
        </p:nvSpPr>
        <p:spPr/>
        <p:txBody>
          <a:bodyPr/>
          <a:lstStyle/>
          <a:p>
            <a:fld id="{0CC615FB-A2D8-42F0-B00A-B5846AE5D4C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5163195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1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40" y="444977"/>
            <a:ext cx="1148335" cy="1077435"/>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317812" y="444977"/>
            <a:ext cx="7749988" cy="709322"/>
          </a:xfrm>
        </p:spPr>
        <p:txBody>
          <a:bodyPr>
            <a:noAutofit/>
          </a:bodyPr>
          <a:lstStyle>
            <a:lvl1pPr>
              <a:defRPr sz="4400" b="1">
                <a:latin typeface="+mj-ea"/>
                <a:ea typeface="+mj-ea"/>
              </a:defRPr>
            </a:lvl1pPr>
          </a:lstStyle>
          <a:p>
            <a:r>
              <a:rPr kumimoji="1" lang="ja-JP" altLang="en-US" dirty="0"/>
              <a:t>動画をみて考えよう</a:t>
            </a:r>
          </a:p>
        </p:txBody>
      </p:sp>
    </p:spTree>
    <p:extLst>
      <p:ext uri="{BB962C8B-B14F-4D97-AF65-F5344CB8AC3E}">
        <p14:creationId xmlns:p14="http://schemas.microsoft.com/office/powerpoint/2010/main" val="1907560328"/>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_ユーザー設定レイアウト">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テキスト ボックス 6"/>
          <p:cNvSpPr txBox="1"/>
          <p:nvPr userDrawn="1"/>
        </p:nvSpPr>
        <p:spPr>
          <a:xfrm>
            <a:off x="2003611" y="447677"/>
            <a:ext cx="5245976" cy="1015663"/>
          </a:xfrm>
          <a:prstGeom prst="rect">
            <a:avLst/>
          </a:prstGeom>
          <a:noFill/>
        </p:spPr>
        <p:txBody>
          <a:bodyPr wrap="square" rtlCol="0">
            <a:spAutoFit/>
          </a:bodyPr>
          <a:lstStyle/>
          <a:p>
            <a:pPr algn="ctr"/>
            <a:r>
              <a:rPr lang="ja-JP" altLang="en-US" sz="6000" b="1" dirty="0">
                <a:solidFill>
                  <a:prstClr val="black"/>
                </a:solidFill>
              </a:rPr>
              <a:t>まとめ</a:t>
            </a:r>
          </a:p>
        </p:txBody>
      </p:sp>
    </p:spTree>
    <p:extLst>
      <p:ext uri="{BB962C8B-B14F-4D97-AF65-F5344CB8AC3E}">
        <p14:creationId xmlns:p14="http://schemas.microsoft.com/office/powerpoint/2010/main" val="34064071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marL="0" indent="0">
              <a:buNone/>
              <a:defRPr sz="3600"/>
            </a:lvl1pPr>
            <a:lvl2pPr marL="457200" indent="0">
              <a:buNone/>
              <a:defRPr/>
            </a:lvl2pPr>
            <a:lvl3pPr marL="914400" indent="0">
              <a:buNone/>
              <a:defRPr/>
            </a:lvl3pPr>
            <a:lvl4pPr marL="1371600" indent="0">
              <a:buNone/>
              <a:defRPr/>
            </a:lvl4pPr>
            <a:lvl5pPr marL="1828800" indent="0">
              <a:buNone/>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タイトル 1"/>
          <p:cNvSpPr>
            <a:spLocks noGrp="1"/>
          </p:cNvSpPr>
          <p:nvPr>
            <p:ph type="title"/>
          </p:nvPr>
        </p:nvSpPr>
        <p:spPr>
          <a:xfrm>
            <a:off x="1109382" y="450475"/>
            <a:ext cx="7958418" cy="703823"/>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335912292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ユーザー設定レイアウト">
    <p:spTree>
      <p:nvGrpSpPr>
        <p:cNvPr id="1" name=""/>
        <p:cNvGrpSpPr/>
        <p:nvPr/>
      </p:nvGrpSpPr>
      <p:grpSpPr>
        <a:xfrm>
          <a:off x="0" y="0"/>
          <a:ext cx="0" cy="0"/>
          <a:chOff x="0" y="0"/>
          <a:chExt cx="0" cy="0"/>
        </a:xfrm>
      </p:grpSpPr>
      <p:sp>
        <p:nvSpPr>
          <p:cNvPr id="11" name="テキスト ボックス 10"/>
          <p:cNvSpPr txBox="1">
            <a:spLocks/>
          </p:cNvSpPr>
          <p:nvPr userDrawn="1"/>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606798 w 9144000"/>
              <a:gd name="connsiteY5" fmla="*/ 729000 h 6858000"/>
              <a:gd name="connsiteX6" fmla="*/ 606798 w 9144000"/>
              <a:gd name="connsiteY6" fmla="*/ 6129000 h 6858000"/>
              <a:gd name="connsiteX7" fmla="*/ 8537201 w 9144000"/>
              <a:gd name="connsiteY7" fmla="*/ 6129000 h 6858000"/>
              <a:gd name="connsiteX8" fmla="*/ 8537201 w 9144000"/>
              <a:gd name="connsiteY8" fmla="*/ 729000 h 6858000"/>
              <a:gd name="connsiteX9" fmla="*/ 606798 w 9144000"/>
              <a:gd name="connsiteY9" fmla="*/ 7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606798" y="729000"/>
                </a:moveTo>
                <a:lnTo>
                  <a:pt x="606798" y="6129000"/>
                </a:lnTo>
                <a:lnTo>
                  <a:pt x="8537201" y="6129000"/>
                </a:lnTo>
                <a:lnTo>
                  <a:pt x="8537201" y="729000"/>
                </a:lnTo>
                <a:lnTo>
                  <a:pt x="606798" y="729000"/>
                </a:lnTo>
                <a:close/>
              </a:path>
            </a:pathLst>
          </a:custGeom>
          <a:solidFill>
            <a:srgbClr val="ED7D31"/>
          </a:solidFill>
          <a:ln w="76200">
            <a:solidFill>
              <a:srgbClr val="ED7D31"/>
            </a:solidFill>
          </a:ln>
        </p:spPr>
        <p:txBody>
          <a:bodyPr vert="horz" wrap="square" lIns="91440" tIns="45720" rIns="91440" bIns="45720" rtlCol="0" anchor="ctr">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endParaRPr lang="ja-JP" altLang="en-US" dirty="0"/>
          </a:p>
        </p:txBody>
      </p:sp>
      <p:sp>
        <p:nvSpPr>
          <p:cNvPr id="2" name="タイトル 1"/>
          <p:cNvSpPr>
            <a:spLocks noGrp="1"/>
          </p:cNvSpPr>
          <p:nvPr>
            <p:ph type="title"/>
          </p:nvPr>
        </p:nvSpPr>
        <p:spPr>
          <a:xfrm>
            <a:off x="606798" y="799434"/>
            <a:ext cx="7930403" cy="5314149"/>
          </a:xfrm>
          <a:noFill/>
          <a:ln w="76200">
            <a:noFill/>
          </a:ln>
        </p:spPr>
        <p:txBody>
          <a:bodyPr>
            <a:normAutofit/>
          </a:bodyPr>
          <a:lstStyle>
            <a:lvl1pPr algn="ctr">
              <a:defRPr sz="6000"/>
            </a:lvl1pPr>
          </a:lstStyle>
          <a:p>
            <a:r>
              <a:rPr kumimoji="1" lang="ja-JP" altLang="en-US" dirty="0"/>
              <a:t>マスター タイトルの書式設定</a:t>
            </a:r>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38309" y="4799328"/>
            <a:ext cx="2407282" cy="1357685"/>
          </a:xfrm>
          <a:prstGeom prst="rect">
            <a:avLst/>
          </a:prstGeom>
        </p:spPr>
      </p:pic>
      <p:pic>
        <p:nvPicPr>
          <p:cNvPr id="13" name="図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pic>
        <p:nvPicPr>
          <p:cNvPr id="14" name="図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28650" y="4825531"/>
            <a:ext cx="3232150" cy="1345286"/>
          </a:xfrm>
          <a:prstGeom prst="rect">
            <a:avLst/>
          </a:prstGeom>
        </p:spPr>
      </p:pic>
      <p:sp>
        <p:nvSpPr>
          <p:cNvPr id="16" name="Content Placeholder 2"/>
          <p:cNvSpPr>
            <a:spLocks noGrp="1"/>
          </p:cNvSpPr>
          <p:nvPr>
            <p:ph sz="half" idx="1"/>
          </p:nvPr>
        </p:nvSpPr>
        <p:spPr>
          <a:xfrm>
            <a:off x="4557485" y="6142499"/>
            <a:ext cx="4619918" cy="748620"/>
          </a:xfrm>
        </p:spPr>
        <p:txBody>
          <a:bodyPr anchor="ctr">
            <a:noAutofit/>
          </a:bodyPr>
          <a:lstStyle>
            <a:lvl1pPr marL="0" indent="0" algn="ctr">
              <a:buNone/>
              <a:defRPr sz="2800"/>
            </a:lvl1pPr>
          </a:lstStyle>
          <a:p>
            <a:pPr lvl="0"/>
            <a:r>
              <a:rPr lang="ja-JP" altLang="en-US" dirty="0"/>
              <a:t>マスター テキストの書式設定</a:t>
            </a:r>
            <a:endParaRPr lang="en-US" dirty="0"/>
          </a:p>
        </p:txBody>
      </p:sp>
      <p:sp>
        <p:nvSpPr>
          <p:cNvPr id="10" name="テキスト ボックス 9"/>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ver.2.3_20230428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©2023 IPA</a:t>
            </a:r>
          </a:p>
        </p:txBody>
      </p:sp>
    </p:spTree>
    <p:extLst>
      <p:ext uri="{BB962C8B-B14F-4D97-AF65-F5344CB8AC3E}">
        <p14:creationId xmlns:p14="http://schemas.microsoft.com/office/powerpoint/2010/main" val="845050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109382" y="457199"/>
            <a:ext cx="7958418" cy="697099"/>
          </a:xfrm>
        </p:spPr>
        <p:txBody>
          <a:bodyPr>
            <a:noAutofit/>
          </a:bodyPr>
          <a:lstStyle>
            <a:lvl1pPr>
              <a:defRPr sz="4400" b="1">
                <a:latin typeface="+mj-ea"/>
                <a:ea typeface="+mj-ea"/>
              </a:defRPr>
            </a:lvl1pPr>
          </a:lstStyle>
          <a:p>
            <a:r>
              <a:rPr kumimoji="1" lang="ja-JP" altLang="en-US" dirty="0"/>
              <a:t>考えてみよう</a:t>
            </a:r>
          </a:p>
        </p:txBody>
      </p:sp>
    </p:spTree>
    <p:extLst>
      <p:ext uri="{BB962C8B-B14F-4D97-AF65-F5344CB8AC3E}">
        <p14:creationId xmlns:p14="http://schemas.microsoft.com/office/powerpoint/2010/main" val="124685664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9467" y="434340"/>
            <a:ext cx="1168840" cy="10888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atin typeface="+mj-ea"/>
                <a:ea typeface="+mj-ea"/>
              </a:defRPr>
            </a:lvl1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タイトル 1"/>
          <p:cNvSpPr>
            <a:spLocks noGrp="1"/>
          </p:cNvSpPr>
          <p:nvPr>
            <p:ph type="title"/>
          </p:nvPr>
        </p:nvSpPr>
        <p:spPr>
          <a:xfrm>
            <a:off x="215152" y="402240"/>
            <a:ext cx="7958418" cy="784598"/>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82802721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40" y="444977"/>
            <a:ext cx="1148335" cy="1077435"/>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317812" y="444977"/>
            <a:ext cx="7749988" cy="709322"/>
          </a:xfrm>
        </p:spPr>
        <p:txBody>
          <a:bodyPr>
            <a:noAutofit/>
          </a:bodyPr>
          <a:lstStyle>
            <a:lvl1pPr>
              <a:defRPr sz="4400" b="1">
                <a:latin typeface="+mj-ea"/>
                <a:ea typeface="+mj-ea"/>
              </a:defRPr>
            </a:lvl1pPr>
          </a:lstStyle>
          <a:p>
            <a:r>
              <a:rPr kumimoji="1" lang="ja-JP" altLang="en-US" dirty="0"/>
              <a:t>動画をみて考えよう</a:t>
            </a:r>
          </a:p>
        </p:txBody>
      </p:sp>
    </p:spTree>
    <p:extLst>
      <p:ext uri="{BB962C8B-B14F-4D97-AF65-F5344CB8AC3E}">
        <p14:creationId xmlns:p14="http://schemas.microsoft.com/office/powerpoint/2010/main" val="1041905828"/>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8776" y="357313"/>
            <a:ext cx="1219531" cy="11650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396688" y="497541"/>
            <a:ext cx="7723094" cy="632572"/>
          </a:xfrm>
        </p:spPr>
        <p:txBody>
          <a:bodyPr>
            <a:noAutofit/>
          </a:bodyPr>
          <a:lstStyle>
            <a:lvl1pPr>
              <a:defRPr sz="4400" b="1">
                <a:latin typeface="+mj-ea"/>
                <a:ea typeface="+mj-ea"/>
              </a:defRPr>
            </a:lvl1pPr>
          </a:lstStyle>
          <a:p>
            <a:r>
              <a:rPr kumimoji="1" lang="ja-JP" altLang="en-US" dirty="0"/>
              <a:t>ポイント</a:t>
            </a:r>
          </a:p>
        </p:txBody>
      </p:sp>
    </p:spTree>
    <p:extLst>
      <p:ext uri="{BB962C8B-B14F-4D97-AF65-F5344CB8AC3E}">
        <p14:creationId xmlns:p14="http://schemas.microsoft.com/office/powerpoint/2010/main" val="249504929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ユーザー設定レイアウ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628650" y="377990"/>
            <a:ext cx="7886700" cy="927848"/>
          </a:xfrm>
        </p:spPr>
        <p:txBody>
          <a:bodyPr>
            <a:noAutofit/>
          </a:bodyPr>
          <a:lstStyle>
            <a:lvl1pPr algn="ctr">
              <a:defRPr sz="6000" b="1"/>
            </a:lvl1pPr>
          </a:lstStyle>
          <a:p>
            <a:r>
              <a:rPr kumimoji="1" lang="ja-JP" altLang="en-US" dirty="0"/>
              <a:t>まとめ</a:t>
            </a:r>
          </a:p>
        </p:txBody>
      </p:sp>
      <p:sp>
        <p:nvSpPr>
          <p:cNvPr id="4" name="スライド番号プレースホルダー 3"/>
          <p:cNvSpPr>
            <a:spLocks noGrp="1"/>
          </p:cNvSpPr>
          <p:nvPr>
            <p:ph type="sldNum" sz="quarter" idx="11"/>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Tree>
    <p:extLst>
      <p:ext uri="{BB962C8B-B14F-4D97-AF65-F5344CB8AC3E}">
        <p14:creationId xmlns:p14="http://schemas.microsoft.com/office/powerpoint/2010/main" val="305096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73105" y="6420745"/>
            <a:ext cx="2057400" cy="365125"/>
          </a:xfrm>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72714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6_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8" name="スライド番号プレースホルダー 7"/>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367947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40907" y="637840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7" name="正方形/長方形 6"/>
          <p:cNvSpPr/>
          <p:nvPr/>
        </p:nvSpPr>
        <p:spPr>
          <a:xfrm>
            <a:off x="0" y="0"/>
            <a:ext cx="9144000" cy="6858000"/>
          </a:xfrm>
          <a:prstGeom prst="rect">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8" name="図 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sp>
        <p:nvSpPr>
          <p:cNvPr id="9" name="テキスト ボックス 8"/>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ver.2.3_20230428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©2023 IPA</a:t>
            </a:r>
          </a:p>
        </p:txBody>
      </p:sp>
    </p:spTree>
    <p:extLst>
      <p:ext uri="{BB962C8B-B14F-4D97-AF65-F5344CB8AC3E}">
        <p14:creationId xmlns:p14="http://schemas.microsoft.com/office/powerpoint/2010/main" val="359711035"/>
      </p:ext>
    </p:extLst>
  </p:cSld>
  <p:clrMap bg1="lt1" tx1="dk1" bg2="lt2" tx2="dk2" accent1="accent1" accent2="accent2" accent3="accent3" accent4="accent4" accent5="accent5" accent6="accent6" hlink="hlink" folHlink="folHlink"/>
  <p:sldLayoutIdLst>
    <p:sldLayoutId id="2147483989" r:id="rId1"/>
    <p:sldLayoutId id="2147483887" r:id="rId2"/>
    <p:sldLayoutId id="2147483888" r:id="rId3"/>
    <p:sldLayoutId id="2147483890" r:id="rId4"/>
    <p:sldLayoutId id="2147483891" r:id="rId5"/>
    <p:sldLayoutId id="2147483894" r:id="rId6"/>
    <p:sldLayoutId id="2147483901" r:id="rId7"/>
    <p:sldLayoutId id="2147483902" r:id="rId8"/>
    <p:sldLayoutId id="2147483969" r:id="rId9"/>
    <p:sldLayoutId id="2147483980" r:id="rId10"/>
    <p:sldLayoutId id="2147483981" r:id="rId11"/>
    <p:sldLayoutId id="2147483982" r:id="rId12"/>
    <p:sldLayoutId id="2147483985" r:id="rId13"/>
    <p:sldLayoutId id="2147483987" r:id="rId14"/>
    <p:sldLayoutId id="2147483988" r:id="rId15"/>
    <p:sldLayoutId id="2147483990" r:id="rId1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xvgBJFudoMs"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3525078" y="145587"/>
            <a:ext cx="5705390" cy="369332"/>
          </a:xfrm>
          <a:prstGeom prst="rect">
            <a:avLst/>
          </a:prstGeom>
          <a:noFill/>
        </p:spPr>
        <p:txBody>
          <a:bodyPr wrap="square" rtlCol="0">
            <a:spAutoFit/>
          </a:bodyPr>
          <a:lstStyle/>
          <a:p>
            <a:r>
              <a:rPr lang="en-US" altLang="ja-JP" dirty="0">
                <a:solidFill>
                  <a:prstClr val="black"/>
                </a:solidFill>
              </a:rPr>
              <a:t>【6】</a:t>
            </a:r>
            <a:r>
              <a:rPr lang="ja-JP" altLang="en-US" dirty="0">
                <a:solidFill>
                  <a:prstClr val="black"/>
                </a:solidFill>
              </a:rPr>
              <a:t>フィルタリング　ペアレンタルコントロール</a:t>
            </a:r>
          </a:p>
        </p:txBody>
      </p:sp>
    </p:spTree>
    <p:extLst>
      <p:ext uri="{BB962C8B-B14F-4D97-AF65-F5344CB8AC3E}">
        <p14:creationId xmlns:p14="http://schemas.microsoft.com/office/powerpoint/2010/main" val="16560695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p:txBody>
          <a:bodyPr/>
          <a:lstStyle/>
          <a:p>
            <a:pPr marL="0" indent="0">
              <a:buNone/>
            </a:pPr>
            <a:r>
              <a:rPr kumimoji="1" lang="ja-JP" altLang="en-US" sz="4400" dirty="0">
                <a:latin typeface="+mj-ea"/>
                <a:ea typeface="+mj-ea"/>
              </a:rPr>
              <a:t>きのう、ゲーム・ケータイ・スマホ・パソコンを使っていた時間</a:t>
            </a:r>
            <a:r>
              <a:rPr lang="ja-JP" altLang="en-US" sz="4400" dirty="0">
                <a:latin typeface="+mj-ea"/>
                <a:ea typeface="+mj-ea"/>
              </a:rPr>
              <a:t>はどれくらい？</a:t>
            </a:r>
            <a:endParaRPr kumimoji="1" lang="en-US" altLang="ja-JP" sz="4400" dirty="0">
              <a:latin typeface="+mj-ea"/>
              <a:ea typeface="+mj-ea"/>
            </a:endParaRPr>
          </a:p>
          <a:p>
            <a:pPr marL="0" indent="0">
              <a:buNone/>
            </a:pPr>
            <a:endParaRPr kumimoji="1" lang="ja-JP" altLang="en-US" dirty="0">
              <a:latin typeface="+mj-ea"/>
              <a:ea typeface="+mj-ea"/>
            </a:endParaRPr>
          </a:p>
        </p:txBody>
      </p:sp>
      <p:sp>
        <p:nvSpPr>
          <p:cNvPr id="2" name="タイトル 1"/>
          <p:cNvSpPr>
            <a:spLocks noGrp="1"/>
          </p:cNvSpPr>
          <p:nvPr>
            <p:ph type="title"/>
          </p:nvPr>
        </p:nvSpPr>
        <p:spPr/>
        <p:txBody>
          <a:bodyPr/>
          <a:lstStyle/>
          <a:p>
            <a:r>
              <a:rPr lang="ja-JP" altLang="en-US" dirty="0"/>
              <a:t>思い出し</a:t>
            </a:r>
            <a:r>
              <a:rPr kumimoji="1" lang="ja-JP" altLang="en-US" dirty="0"/>
              <a:t>てください</a:t>
            </a:r>
          </a:p>
        </p:txBody>
      </p:sp>
      <p:sp>
        <p:nvSpPr>
          <p:cNvPr id="4" name="正方形/長方形 3"/>
          <p:cNvSpPr/>
          <p:nvPr/>
        </p:nvSpPr>
        <p:spPr>
          <a:xfrm>
            <a:off x="557258" y="3796967"/>
            <a:ext cx="5160579" cy="21336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mj-ea"/>
              <a:ea typeface="+mj-ea"/>
            </a:endParaRPr>
          </a:p>
        </p:txBody>
      </p:sp>
      <p:sp>
        <p:nvSpPr>
          <p:cNvPr id="8" name="テキスト ボックス 7"/>
          <p:cNvSpPr txBox="1"/>
          <p:nvPr/>
        </p:nvSpPr>
        <p:spPr>
          <a:xfrm>
            <a:off x="5931960" y="4528487"/>
            <a:ext cx="2736367" cy="1569660"/>
          </a:xfrm>
          <a:prstGeom prst="rect">
            <a:avLst/>
          </a:prstGeom>
          <a:noFill/>
        </p:spPr>
        <p:txBody>
          <a:bodyPr wrap="square" rtlCol="0">
            <a:spAutoFit/>
          </a:bodyPr>
          <a:lstStyle/>
          <a:p>
            <a:r>
              <a:rPr lang="ja-JP" altLang="en-US" sz="9600" dirty="0">
                <a:solidFill>
                  <a:prstClr val="black"/>
                </a:solidFill>
                <a:latin typeface="+mj-ea"/>
                <a:ea typeface="+mj-ea"/>
              </a:rPr>
              <a:t>時間</a:t>
            </a:r>
            <a:endParaRPr lang="ja-JP" altLang="en-US" dirty="0">
              <a:solidFill>
                <a:prstClr val="black"/>
              </a:solidFill>
              <a:latin typeface="+mj-ea"/>
              <a:ea typeface="+mj-ea"/>
            </a:endParaRPr>
          </a:p>
        </p:txBody>
      </p:sp>
      <p:sp>
        <p:nvSpPr>
          <p:cNvPr id="6" name="コンテンツ プレースホルダー 2">
            <a:extLst>
              <a:ext uri="{FF2B5EF4-FFF2-40B4-BE49-F238E27FC236}">
                <a16:creationId xmlns:a16="http://schemas.microsoft.com/office/drawing/2014/main" id="{9564A684-11D0-40F2-BA9F-35F470931E07}"/>
              </a:ext>
            </a:extLst>
          </p:cNvPr>
          <p:cNvSpPr txBox="1">
            <a:spLocks/>
          </p:cNvSpPr>
          <p:nvPr/>
        </p:nvSpPr>
        <p:spPr>
          <a:xfrm>
            <a:off x="557258" y="3863219"/>
            <a:ext cx="2535701" cy="1127548"/>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eiryo UI" pitchFamily="50" charset="-128"/>
                <a:ea typeface="Meiryo UI" pitchFamily="50" charset="-128"/>
                <a:cs typeface="Meiryo UI" pitchFamily="50" charset="-128"/>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eiryo UI" pitchFamily="50" charset="-128"/>
                <a:ea typeface="Meiryo UI" pitchFamily="50" charset="-128"/>
                <a:cs typeface="Meiryo UI" pitchFamily="50" charset="-128"/>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eiryo UI" pitchFamily="50" charset="-128"/>
                <a:ea typeface="Meiryo UI" pitchFamily="50" charset="-128"/>
                <a:cs typeface="Meiryo UI"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itchFamily="50" charset="-128"/>
                <a:ea typeface="Meiryo UI" pitchFamily="50" charset="-128"/>
                <a:cs typeface="Meiryo UI"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itchFamily="50" charset="-128"/>
                <a:ea typeface="Meiryo UI" pitchFamily="50" charset="-128"/>
                <a:cs typeface="Meiryo UI"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pPr>
            <a:r>
              <a:rPr lang="ja-JP" altLang="en-US" sz="4800" dirty="0">
                <a:solidFill>
                  <a:prstClr val="black"/>
                </a:solidFill>
                <a:latin typeface="+mj-ea"/>
                <a:ea typeface="+mj-ea"/>
              </a:rPr>
              <a:t>おおよそ</a:t>
            </a:r>
          </a:p>
        </p:txBody>
      </p:sp>
    </p:spTree>
    <p:extLst>
      <p:ext uri="{BB962C8B-B14F-4D97-AF65-F5344CB8AC3E}">
        <p14:creationId xmlns:p14="http://schemas.microsoft.com/office/powerpoint/2010/main" val="3596480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765605" y="1525542"/>
            <a:ext cx="6024898" cy="146430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mj-ea"/>
              <a:ea typeface="+mj-ea"/>
            </a:endParaRPr>
          </a:p>
        </p:txBody>
      </p:sp>
      <p:sp>
        <p:nvSpPr>
          <p:cNvPr id="8" name="テキスト ボックス 7"/>
          <p:cNvSpPr txBox="1"/>
          <p:nvPr/>
        </p:nvSpPr>
        <p:spPr>
          <a:xfrm>
            <a:off x="5191899" y="1525542"/>
            <a:ext cx="2736367" cy="1569660"/>
          </a:xfrm>
          <a:prstGeom prst="rect">
            <a:avLst/>
          </a:prstGeom>
          <a:noFill/>
        </p:spPr>
        <p:txBody>
          <a:bodyPr wrap="square" rtlCol="0">
            <a:spAutoFit/>
          </a:bodyPr>
          <a:lstStyle/>
          <a:p>
            <a:r>
              <a:rPr lang="ja-JP" altLang="en-US" sz="9600" dirty="0">
                <a:solidFill>
                  <a:prstClr val="black"/>
                </a:solidFill>
                <a:latin typeface="+mj-ea"/>
                <a:ea typeface="+mj-ea"/>
              </a:rPr>
              <a:t>時間</a:t>
            </a:r>
            <a:endParaRPr lang="ja-JP" altLang="en-US" dirty="0">
              <a:solidFill>
                <a:prstClr val="black"/>
              </a:solidFill>
              <a:latin typeface="+mj-ea"/>
              <a:ea typeface="+mj-ea"/>
            </a:endParaRPr>
          </a:p>
        </p:txBody>
      </p:sp>
      <p:sp>
        <p:nvSpPr>
          <p:cNvPr id="11" name="テキスト ボックス 10"/>
          <p:cNvSpPr txBox="1"/>
          <p:nvPr/>
        </p:nvSpPr>
        <p:spPr>
          <a:xfrm>
            <a:off x="304615" y="326285"/>
            <a:ext cx="4887284" cy="1015663"/>
          </a:xfrm>
          <a:prstGeom prst="rect">
            <a:avLst/>
          </a:prstGeom>
          <a:noFill/>
        </p:spPr>
        <p:txBody>
          <a:bodyPr wrap="square" rtlCol="0">
            <a:spAutoFit/>
          </a:bodyPr>
          <a:lstStyle/>
          <a:p>
            <a:r>
              <a:rPr lang="en-US" altLang="ja-JP" sz="6000" dirty="0">
                <a:solidFill>
                  <a:prstClr val="black"/>
                </a:solidFill>
                <a:latin typeface="+mj-ea"/>
                <a:ea typeface="+mj-ea"/>
              </a:rPr>
              <a:t>1</a:t>
            </a:r>
            <a:r>
              <a:rPr lang="ja-JP" altLang="en-US" sz="6000" dirty="0">
                <a:solidFill>
                  <a:prstClr val="black"/>
                </a:solidFill>
                <a:latin typeface="+mj-ea"/>
                <a:ea typeface="+mj-ea"/>
              </a:rPr>
              <a:t>日あたり</a:t>
            </a:r>
          </a:p>
        </p:txBody>
      </p:sp>
      <p:sp>
        <p:nvSpPr>
          <p:cNvPr id="3" name="矢印: 下 2">
            <a:extLst>
              <a:ext uri="{FF2B5EF4-FFF2-40B4-BE49-F238E27FC236}">
                <a16:creationId xmlns:a16="http://schemas.microsoft.com/office/drawing/2014/main" id="{2EAC2E0E-12A9-4CCF-AC35-9E337178EB67}"/>
              </a:ext>
            </a:extLst>
          </p:cNvPr>
          <p:cNvSpPr/>
          <p:nvPr/>
        </p:nvSpPr>
        <p:spPr>
          <a:xfrm>
            <a:off x="4084320" y="3191955"/>
            <a:ext cx="975360" cy="81865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mj-ea"/>
              <a:ea typeface="+mj-ea"/>
            </a:endParaRPr>
          </a:p>
        </p:txBody>
      </p:sp>
      <p:sp>
        <p:nvSpPr>
          <p:cNvPr id="13" name="テキスト ボックス 12">
            <a:extLst>
              <a:ext uri="{FF2B5EF4-FFF2-40B4-BE49-F238E27FC236}">
                <a16:creationId xmlns:a16="http://schemas.microsoft.com/office/drawing/2014/main" id="{85BF15CE-3767-475D-AF48-02C7C6F0FFFA}"/>
              </a:ext>
            </a:extLst>
          </p:cNvPr>
          <p:cNvSpPr txBox="1"/>
          <p:nvPr/>
        </p:nvSpPr>
        <p:spPr>
          <a:xfrm>
            <a:off x="304615" y="3601280"/>
            <a:ext cx="3645593" cy="1015663"/>
          </a:xfrm>
          <a:prstGeom prst="rect">
            <a:avLst/>
          </a:prstGeom>
          <a:noFill/>
        </p:spPr>
        <p:txBody>
          <a:bodyPr wrap="square" rtlCol="0">
            <a:spAutoFit/>
          </a:bodyPr>
          <a:lstStyle/>
          <a:p>
            <a:r>
              <a:rPr lang="en-US" altLang="ja-JP" sz="6000" dirty="0">
                <a:solidFill>
                  <a:prstClr val="black"/>
                </a:solidFill>
                <a:latin typeface="+mj-ea"/>
                <a:ea typeface="+mj-ea"/>
              </a:rPr>
              <a:t>1</a:t>
            </a:r>
            <a:r>
              <a:rPr lang="ja-JP" altLang="en-US" sz="6000" dirty="0">
                <a:solidFill>
                  <a:prstClr val="black"/>
                </a:solidFill>
                <a:latin typeface="+mj-ea"/>
                <a:ea typeface="+mj-ea"/>
              </a:rPr>
              <a:t>年間で</a:t>
            </a:r>
          </a:p>
        </p:txBody>
      </p:sp>
      <p:sp>
        <p:nvSpPr>
          <p:cNvPr id="14" name="正方形/長方形 13">
            <a:extLst>
              <a:ext uri="{FF2B5EF4-FFF2-40B4-BE49-F238E27FC236}">
                <a16:creationId xmlns:a16="http://schemas.microsoft.com/office/drawing/2014/main" id="{FF3B72F0-F758-47E2-9FA2-5E5E14C42CCC}"/>
              </a:ext>
            </a:extLst>
          </p:cNvPr>
          <p:cNvSpPr/>
          <p:nvPr/>
        </p:nvSpPr>
        <p:spPr>
          <a:xfrm>
            <a:off x="1765605" y="4579192"/>
            <a:ext cx="6024898" cy="146430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mj-ea"/>
              <a:ea typeface="+mj-ea"/>
            </a:endParaRPr>
          </a:p>
        </p:txBody>
      </p:sp>
      <p:sp>
        <p:nvSpPr>
          <p:cNvPr id="15" name="テキスト ボックス 14">
            <a:extLst>
              <a:ext uri="{FF2B5EF4-FFF2-40B4-BE49-F238E27FC236}">
                <a16:creationId xmlns:a16="http://schemas.microsoft.com/office/drawing/2014/main" id="{2F6BE60E-A7A5-4550-87C3-04327744F2AC}"/>
              </a:ext>
            </a:extLst>
          </p:cNvPr>
          <p:cNvSpPr txBox="1"/>
          <p:nvPr/>
        </p:nvSpPr>
        <p:spPr>
          <a:xfrm>
            <a:off x="5300573" y="4616943"/>
            <a:ext cx="2736367" cy="1569660"/>
          </a:xfrm>
          <a:prstGeom prst="rect">
            <a:avLst/>
          </a:prstGeom>
          <a:noFill/>
        </p:spPr>
        <p:txBody>
          <a:bodyPr wrap="square" rtlCol="0">
            <a:spAutoFit/>
          </a:bodyPr>
          <a:lstStyle/>
          <a:p>
            <a:r>
              <a:rPr lang="ja-JP" altLang="en-US" sz="9600" dirty="0">
                <a:solidFill>
                  <a:prstClr val="black"/>
                </a:solidFill>
                <a:latin typeface="+mj-ea"/>
                <a:ea typeface="+mj-ea"/>
              </a:rPr>
              <a:t>時間</a:t>
            </a:r>
            <a:endParaRPr lang="ja-JP" altLang="en-US" dirty="0">
              <a:solidFill>
                <a:prstClr val="black"/>
              </a:solidFill>
              <a:latin typeface="+mj-ea"/>
              <a:ea typeface="+mj-ea"/>
            </a:endParaRPr>
          </a:p>
        </p:txBody>
      </p:sp>
    </p:spTree>
    <p:extLst>
      <p:ext uri="{BB962C8B-B14F-4D97-AF65-F5344CB8AC3E}">
        <p14:creationId xmlns:p14="http://schemas.microsoft.com/office/powerpoint/2010/main" val="4207006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3"/>
          <p:cNvGraphicFramePr>
            <a:graphicFrameLocks noGrp="1"/>
          </p:cNvGraphicFramePr>
          <p:nvPr>
            <p:ph idx="4294967295"/>
            <p:extLst>
              <p:ext uri="{D42A27DB-BD31-4B8C-83A1-F6EECF244321}">
                <p14:modId xmlns:p14="http://schemas.microsoft.com/office/powerpoint/2010/main" val="791144916"/>
              </p:ext>
            </p:extLst>
          </p:nvPr>
        </p:nvGraphicFramePr>
        <p:xfrm>
          <a:off x="1015227" y="166123"/>
          <a:ext cx="7932831" cy="6046783"/>
        </p:xfrm>
        <a:graphic>
          <a:graphicData uri="http://schemas.openxmlformats.org/drawingml/2006/table">
            <a:tbl>
              <a:tblPr/>
              <a:tblGrid>
                <a:gridCol w="3806921">
                  <a:extLst>
                    <a:ext uri="{9D8B030D-6E8A-4147-A177-3AD203B41FA5}">
                      <a16:colId xmlns:a16="http://schemas.microsoft.com/office/drawing/2014/main" val="20000"/>
                    </a:ext>
                  </a:extLst>
                </a:gridCol>
                <a:gridCol w="4125910">
                  <a:extLst>
                    <a:ext uri="{9D8B030D-6E8A-4147-A177-3AD203B41FA5}">
                      <a16:colId xmlns:a16="http://schemas.microsoft.com/office/drawing/2014/main" val="20001"/>
                    </a:ext>
                  </a:extLst>
                </a:gridCol>
              </a:tblGrid>
              <a:tr h="898282">
                <a:tc>
                  <a:txBody>
                    <a:bodyPr/>
                    <a:lstStyle/>
                    <a:p>
                      <a:pPr algn="ctr" fontAlgn="ctr"/>
                      <a:r>
                        <a:rPr lang="ja-JP" altLang="en-US" sz="4000" b="1" i="0" u="none" strike="noStrike" dirty="0">
                          <a:solidFill>
                            <a:srgbClr val="000000"/>
                          </a:solidFill>
                          <a:effectLst/>
                          <a:latin typeface="+mj-ea"/>
                          <a:ea typeface="+mj-ea"/>
                        </a:rPr>
                        <a:t>昨日の時間</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ja-JP" altLang="en-US" sz="4000" b="1" i="0" u="none" strike="noStrike" dirty="0">
                          <a:solidFill>
                            <a:srgbClr val="000000"/>
                          </a:solidFill>
                          <a:effectLst/>
                          <a:latin typeface="+mj-ea"/>
                          <a:ea typeface="+mj-ea"/>
                        </a:rPr>
                        <a:t>年間時間</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0000"/>
                  </a:ext>
                </a:extLst>
              </a:tr>
              <a:tr h="1189917">
                <a:tc>
                  <a:txBody>
                    <a:bodyPr/>
                    <a:lstStyle/>
                    <a:p>
                      <a:pPr algn="ctr" fontAlgn="ctr"/>
                      <a:r>
                        <a:rPr lang="zh-TW" altLang="en-US" sz="4000" b="1" i="0" u="none" strike="noStrike" dirty="0">
                          <a:solidFill>
                            <a:srgbClr val="000000"/>
                          </a:solidFill>
                          <a:effectLst/>
                          <a:latin typeface="+mj-ea"/>
                          <a:ea typeface="+mj-ea"/>
                        </a:rPr>
                        <a:t>０．５時間</a:t>
                      </a:r>
                      <a:endParaRPr lang="en-US" altLang="zh-TW" sz="4000" b="1" i="0" u="none" strike="noStrike" dirty="0">
                        <a:solidFill>
                          <a:srgbClr val="000000"/>
                        </a:solidFill>
                        <a:effectLst/>
                        <a:latin typeface="+mj-ea"/>
                        <a:ea typeface="+mj-ea"/>
                      </a:endParaRPr>
                    </a:p>
                    <a:p>
                      <a:pPr algn="ctr" fontAlgn="ctr"/>
                      <a:r>
                        <a:rPr lang="zh-TW" altLang="en-US" sz="4000" b="1" i="0" u="none" strike="noStrike" dirty="0">
                          <a:solidFill>
                            <a:srgbClr val="000000"/>
                          </a:solidFill>
                          <a:effectLst/>
                          <a:latin typeface="+mj-ea"/>
                          <a:ea typeface="+mj-ea"/>
                        </a:rPr>
                        <a:t>（</a:t>
                      </a:r>
                      <a:r>
                        <a:rPr lang="en-US" altLang="zh-TW" sz="4000" b="1" i="0" u="none" strike="noStrike" dirty="0">
                          <a:solidFill>
                            <a:srgbClr val="000000"/>
                          </a:solidFill>
                          <a:effectLst/>
                          <a:latin typeface="+mj-ea"/>
                          <a:ea typeface="+mj-ea"/>
                        </a:rPr>
                        <a:t>30</a:t>
                      </a:r>
                      <a:r>
                        <a:rPr lang="zh-TW" altLang="en-US" sz="4000" b="1" i="0" u="none" strike="noStrike" dirty="0">
                          <a:solidFill>
                            <a:srgbClr val="000000"/>
                          </a:solidFill>
                          <a:effectLst/>
                          <a:latin typeface="+mj-ea"/>
                          <a:ea typeface="+mj-ea"/>
                        </a:rPr>
                        <a:t>分）</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4000" b="1" i="0" u="none" strike="noStrike" dirty="0">
                          <a:solidFill>
                            <a:srgbClr val="000000"/>
                          </a:solidFill>
                          <a:effectLst/>
                          <a:latin typeface="+mj-ea"/>
                          <a:ea typeface="+mj-ea"/>
                        </a:rPr>
                        <a:t>１８２．５時間</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53296">
                <a:tc>
                  <a:txBody>
                    <a:bodyPr/>
                    <a:lstStyle/>
                    <a:p>
                      <a:pPr algn="ctr" fontAlgn="ctr"/>
                      <a:r>
                        <a:rPr lang="ja-JP" altLang="en-US" sz="4000" b="1" i="0" u="none" strike="noStrike" dirty="0">
                          <a:solidFill>
                            <a:srgbClr val="000000"/>
                          </a:solidFill>
                          <a:effectLst/>
                          <a:latin typeface="+mj-ea"/>
                          <a:ea typeface="+mj-ea"/>
                        </a:rPr>
                        <a:t>１時間</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4000" b="1" i="0" u="none" strike="noStrike" dirty="0">
                          <a:solidFill>
                            <a:srgbClr val="000000"/>
                          </a:solidFill>
                          <a:effectLst/>
                          <a:latin typeface="+mj-ea"/>
                          <a:ea typeface="+mj-ea"/>
                        </a:rPr>
                        <a:t>３６５時間</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53296">
                <a:tc>
                  <a:txBody>
                    <a:bodyPr/>
                    <a:lstStyle/>
                    <a:p>
                      <a:pPr algn="ctr" fontAlgn="ctr"/>
                      <a:r>
                        <a:rPr lang="en-US" altLang="ja-JP" sz="4000" b="1" i="0" u="none" strike="noStrike" dirty="0">
                          <a:solidFill>
                            <a:srgbClr val="000000"/>
                          </a:solidFill>
                          <a:effectLst/>
                          <a:latin typeface="+mj-ea"/>
                          <a:ea typeface="+mj-ea"/>
                        </a:rPr>
                        <a:t>2</a:t>
                      </a:r>
                      <a:r>
                        <a:rPr lang="ja-JP" altLang="en-US" sz="4000" b="1" i="0" u="none" strike="noStrike" dirty="0">
                          <a:solidFill>
                            <a:srgbClr val="000000"/>
                          </a:solidFill>
                          <a:effectLst/>
                          <a:latin typeface="+mj-ea"/>
                          <a:ea typeface="+mj-ea"/>
                        </a:rPr>
                        <a:t>時間</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4000" b="1" i="0" u="none" strike="noStrike" dirty="0">
                          <a:solidFill>
                            <a:srgbClr val="000000"/>
                          </a:solidFill>
                          <a:effectLst/>
                          <a:latin typeface="+mj-ea"/>
                          <a:ea typeface="+mj-ea"/>
                        </a:rPr>
                        <a:t>７３０時間</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53296">
                <a:tc>
                  <a:txBody>
                    <a:bodyPr/>
                    <a:lstStyle/>
                    <a:p>
                      <a:pPr algn="ctr" fontAlgn="ctr"/>
                      <a:r>
                        <a:rPr lang="en-US" altLang="ja-JP" sz="4000" b="1" i="0" u="none" strike="noStrike" dirty="0">
                          <a:solidFill>
                            <a:srgbClr val="000000"/>
                          </a:solidFill>
                          <a:effectLst/>
                          <a:latin typeface="+mj-ea"/>
                          <a:ea typeface="+mj-ea"/>
                        </a:rPr>
                        <a:t>3</a:t>
                      </a:r>
                      <a:r>
                        <a:rPr lang="ja-JP" altLang="en-US" sz="4000" b="1" i="0" u="none" strike="noStrike" dirty="0">
                          <a:solidFill>
                            <a:srgbClr val="000000"/>
                          </a:solidFill>
                          <a:effectLst/>
                          <a:latin typeface="+mj-ea"/>
                          <a:ea typeface="+mj-ea"/>
                        </a:rPr>
                        <a:t>時間</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4000" b="1" i="0" u="none" strike="noStrike" dirty="0">
                          <a:solidFill>
                            <a:srgbClr val="000000"/>
                          </a:solidFill>
                          <a:effectLst/>
                          <a:latin typeface="+mj-ea"/>
                          <a:ea typeface="+mj-ea"/>
                        </a:rPr>
                        <a:t>１０９５時間</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53296">
                <a:tc>
                  <a:txBody>
                    <a:bodyPr/>
                    <a:lstStyle/>
                    <a:p>
                      <a:pPr algn="ctr" fontAlgn="ctr"/>
                      <a:r>
                        <a:rPr lang="en-US" altLang="ja-JP" sz="4000" b="1" i="0" u="none" strike="noStrike" dirty="0">
                          <a:solidFill>
                            <a:srgbClr val="000000"/>
                          </a:solidFill>
                          <a:effectLst/>
                          <a:latin typeface="+mj-ea"/>
                          <a:ea typeface="+mj-ea"/>
                        </a:rPr>
                        <a:t>4</a:t>
                      </a:r>
                      <a:r>
                        <a:rPr lang="ja-JP" altLang="en-US" sz="4000" b="1" i="0" u="none" strike="noStrike" dirty="0">
                          <a:solidFill>
                            <a:srgbClr val="000000"/>
                          </a:solidFill>
                          <a:effectLst/>
                          <a:latin typeface="+mj-ea"/>
                          <a:ea typeface="+mj-ea"/>
                        </a:rPr>
                        <a:t>時間</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4000" b="1" i="0" u="none" strike="noStrike" dirty="0">
                          <a:solidFill>
                            <a:srgbClr val="000000"/>
                          </a:solidFill>
                          <a:effectLst/>
                          <a:latin typeface="+mj-ea"/>
                          <a:ea typeface="+mj-ea"/>
                        </a:rPr>
                        <a:t>１４６０時間</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53296">
                <a:tc>
                  <a:txBody>
                    <a:bodyPr/>
                    <a:lstStyle/>
                    <a:p>
                      <a:pPr algn="ctr" fontAlgn="ctr"/>
                      <a:r>
                        <a:rPr lang="en-US" altLang="ja-JP" sz="4000" b="1" i="0" u="none" strike="noStrike" dirty="0">
                          <a:solidFill>
                            <a:srgbClr val="000000"/>
                          </a:solidFill>
                          <a:effectLst/>
                          <a:latin typeface="+mj-ea"/>
                          <a:ea typeface="+mj-ea"/>
                        </a:rPr>
                        <a:t>5</a:t>
                      </a:r>
                      <a:r>
                        <a:rPr lang="ja-JP" altLang="en-US" sz="4000" b="1" i="0" u="none" strike="noStrike" dirty="0">
                          <a:solidFill>
                            <a:srgbClr val="000000"/>
                          </a:solidFill>
                          <a:effectLst/>
                          <a:latin typeface="+mj-ea"/>
                          <a:ea typeface="+mj-ea"/>
                        </a:rPr>
                        <a:t>時間</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4000" b="1" i="0" u="none" strike="noStrike" dirty="0">
                          <a:solidFill>
                            <a:srgbClr val="000000"/>
                          </a:solidFill>
                          <a:effectLst/>
                          <a:latin typeface="+mj-ea"/>
                          <a:ea typeface="+mj-ea"/>
                        </a:rPr>
                        <a:t>１８２５時間</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653296">
                <a:tc>
                  <a:txBody>
                    <a:bodyPr/>
                    <a:lstStyle/>
                    <a:p>
                      <a:pPr algn="ctr" fontAlgn="ctr"/>
                      <a:r>
                        <a:rPr lang="ja-JP" altLang="en-US" sz="4000" b="1" i="0" u="none" strike="noStrike" dirty="0">
                          <a:solidFill>
                            <a:srgbClr val="000000"/>
                          </a:solidFill>
                          <a:effectLst/>
                          <a:latin typeface="+mj-ea"/>
                          <a:ea typeface="+mj-ea"/>
                        </a:rPr>
                        <a:t>６時間</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TW" altLang="en-US" sz="4000" b="1" i="0" u="none" strike="noStrike" dirty="0">
                          <a:solidFill>
                            <a:srgbClr val="000000"/>
                          </a:solidFill>
                          <a:effectLst/>
                          <a:latin typeface="+mj-ea"/>
                          <a:ea typeface="+mj-ea"/>
                        </a:rPr>
                        <a:t>２１９０時間</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760677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228600" y="1686703"/>
            <a:ext cx="8915400" cy="2812070"/>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000" kern="1200">
                <a:solidFill>
                  <a:schemeClr val="tx1"/>
                </a:solidFill>
                <a:latin typeface="メイリオ" pitchFamily="50" charset="-128"/>
                <a:ea typeface="メイリオ" pitchFamily="50" charset="-128"/>
                <a:cs typeface="メイリオ" pitchFamily="50" charset="-128"/>
              </a:defRPr>
            </a:lvl1pPr>
          </a:lstStyle>
          <a:p>
            <a:pPr algn="l"/>
            <a:r>
              <a:rPr lang="ja-JP" altLang="en-US" sz="6000" dirty="0">
                <a:solidFill>
                  <a:prstClr val="black"/>
                </a:solidFill>
              </a:rPr>
              <a:t>一日</a:t>
            </a:r>
            <a:r>
              <a:rPr lang="en-US" altLang="ja-JP" sz="6000" dirty="0">
                <a:solidFill>
                  <a:prstClr val="black"/>
                </a:solidFill>
              </a:rPr>
              <a:t>2</a:t>
            </a:r>
            <a:r>
              <a:rPr lang="ja-JP" altLang="en-US" sz="6000" dirty="0">
                <a:solidFill>
                  <a:prstClr val="black"/>
                </a:solidFill>
              </a:rPr>
              <a:t>時間いじょう使うと学校のじゅ業や活動の時間とほぼいっしょ。</a:t>
            </a:r>
          </a:p>
        </p:txBody>
      </p:sp>
      <p:sp>
        <p:nvSpPr>
          <p:cNvPr id="4" name="テキスト ボックス 3"/>
          <p:cNvSpPr txBox="1"/>
          <p:nvPr/>
        </p:nvSpPr>
        <p:spPr>
          <a:xfrm>
            <a:off x="396688" y="4709632"/>
            <a:ext cx="8853329" cy="923330"/>
          </a:xfrm>
          <a:prstGeom prst="rect">
            <a:avLst/>
          </a:prstGeom>
          <a:noFill/>
        </p:spPr>
        <p:txBody>
          <a:bodyPr wrap="square" rtlCol="0">
            <a:spAutoFit/>
          </a:bodyPr>
          <a:lstStyle/>
          <a:p>
            <a:r>
              <a:rPr lang="en-US" altLang="ja-JP" sz="5400" dirty="0">
                <a:solidFill>
                  <a:prstClr val="black"/>
                </a:solidFill>
              </a:rPr>
              <a:t>45</a:t>
            </a:r>
            <a:r>
              <a:rPr lang="ja-JP" altLang="en-US" sz="5400" dirty="0">
                <a:solidFill>
                  <a:prstClr val="black"/>
                </a:solidFill>
              </a:rPr>
              <a:t>分</a:t>
            </a:r>
            <a:r>
              <a:rPr lang="en-US" altLang="ja-JP" sz="5400" dirty="0">
                <a:solidFill>
                  <a:prstClr val="black"/>
                </a:solidFill>
              </a:rPr>
              <a:t>×1015</a:t>
            </a:r>
            <a:r>
              <a:rPr lang="ja-JP" altLang="en-US" sz="5400" dirty="0">
                <a:solidFill>
                  <a:prstClr val="black"/>
                </a:solidFill>
              </a:rPr>
              <a:t>時数</a:t>
            </a:r>
            <a:r>
              <a:rPr lang="en-US" altLang="ja-JP" sz="3600" dirty="0">
                <a:solidFill>
                  <a:prstClr val="black"/>
                </a:solidFill>
              </a:rPr>
              <a:t>(2020</a:t>
            </a:r>
            <a:r>
              <a:rPr lang="ja-JP" altLang="en-US" sz="3600" dirty="0">
                <a:solidFill>
                  <a:prstClr val="black"/>
                </a:solidFill>
              </a:rPr>
              <a:t>年</a:t>
            </a:r>
            <a:r>
              <a:rPr lang="en-US" altLang="ja-JP" sz="3600" dirty="0">
                <a:solidFill>
                  <a:prstClr val="black"/>
                </a:solidFill>
              </a:rPr>
              <a:t>4</a:t>
            </a:r>
            <a:r>
              <a:rPr lang="ja-JP" altLang="en-US" sz="3600" dirty="0">
                <a:solidFill>
                  <a:prstClr val="black"/>
                </a:solidFill>
              </a:rPr>
              <a:t>月～</a:t>
            </a:r>
            <a:r>
              <a:rPr lang="en-US" altLang="ja-JP" sz="3600" dirty="0">
                <a:solidFill>
                  <a:prstClr val="black"/>
                </a:solidFill>
              </a:rPr>
              <a:t>)</a:t>
            </a:r>
            <a:endParaRPr lang="ja-JP" altLang="en-US" sz="3600" dirty="0">
              <a:solidFill>
                <a:prstClr val="black"/>
              </a:solidFill>
            </a:endParaRPr>
          </a:p>
        </p:txBody>
      </p:sp>
      <p:sp>
        <p:nvSpPr>
          <p:cNvPr id="3" name="タイトル 2"/>
          <p:cNvSpPr>
            <a:spLocks noGrp="1"/>
          </p:cNvSpPr>
          <p:nvPr>
            <p:ph type="title"/>
          </p:nvPr>
        </p:nvSpPr>
        <p:spPr/>
        <p:txBody>
          <a:bodyPr/>
          <a:lstStyle/>
          <a:p>
            <a:r>
              <a:rPr kumimoji="1" lang="ja-JP" altLang="en-US" dirty="0"/>
              <a:t>ポイント</a:t>
            </a:r>
          </a:p>
        </p:txBody>
      </p:sp>
    </p:spTree>
    <p:extLst>
      <p:ext uri="{BB962C8B-B14F-4D97-AF65-F5344CB8AC3E}">
        <p14:creationId xmlns:p14="http://schemas.microsoft.com/office/powerpoint/2010/main" val="1643534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228600" y="2348851"/>
            <a:ext cx="8915400" cy="9366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000" kern="1200">
                <a:solidFill>
                  <a:schemeClr val="tx1"/>
                </a:solidFill>
                <a:latin typeface="メイリオ" pitchFamily="50" charset="-128"/>
                <a:ea typeface="メイリオ" pitchFamily="50" charset="-128"/>
                <a:cs typeface="メイリオ" pitchFamily="50" charset="-128"/>
              </a:defRPr>
            </a:lvl1pPr>
          </a:lstStyle>
          <a:p>
            <a:pPr algn="l"/>
            <a:r>
              <a:rPr lang="ja-JP" altLang="en-US" sz="6000" dirty="0">
                <a:solidFill>
                  <a:prstClr val="black"/>
                </a:solidFill>
              </a:rPr>
              <a:t>自分の利用状況を知る</a:t>
            </a:r>
          </a:p>
        </p:txBody>
      </p:sp>
      <p:sp>
        <p:nvSpPr>
          <p:cNvPr id="3" name="タイトル 2"/>
          <p:cNvSpPr>
            <a:spLocks noGrp="1"/>
          </p:cNvSpPr>
          <p:nvPr>
            <p:ph type="title"/>
          </p:nvPr>
        </p:nvSpPr>
        <p:spPr/>
        <p:txBody>
          <a:bodyPr/>
          <a:lstStyle/>
          <a:p>
            <a:r>
              <a:rPr kumimoji="1" lang="ja-JP" altLang="en-US" dirty="0"/>
              <a:t>ポイント</a:t>
            </a:r>
          </a:p>
        </p:txBody>
      </p:sp>
      <p:pic>
        <p:nvPicPr>
          <p:cNvPr id="5" name="図 4"/>
          <p:cNvPicPr>
            <a:picLocks noChangeAspect="1"/>
          </p:cNvPicPr>
          <p:nvPr/>
        </p:nvPicPr>
        <p:blipFill>
          <a:blip r:embed="rId3"/>
          <a:stretch>
            <a:fillRect/>
          </a:stretch>
        </p:blipFill>
        <p:spPr>
          <a:xfrm>
            <a:off x="696894" y="3285476"/>
            <a:ext cx="7750212" cy="2530059"/>
          </a:xfrm>
          <a:prstGeom prst="rect">
            <a:avLst/>
          </a:prstGeom>
        </p:spPr>
      </p:pic>
      <p:sp>
        <p:nvSpPr>
          <p:cNvPr id="4" name="テキスト ボックス 3"/>
          <p:cNvSpPr txBox="1"/>
          <p:nvPr/>
        </p:nvSpPr>
        <p:spPr>
          <a:xfrm>
            <a:off x="2554125" y="1825631"/>
            <a:ext cx="3408219" cy="523220"/>
          </a:xfrm>
          <a:prstGeom prst="rect">
            <a:avLst/>
          </a:prstGeom>
          <a:noFill/>
        </p:spPr>
        <p:txBody>
          <a:bodyPr wrap="square" rtlCol="0">
            <a:spAutoFit/>
          </a:bodyPr>
          <a:lstStyle/>
          <a:p>
            <a:r>
              <a:rPr kumimoji="1" lang="ja-JP" altLang="en-US" sz="2800" dirty="0" err="1"/>
              <a:t>りよう</a:t>
            </a:r>
            <a:r>
              <a:rPr kumimoji="1" lang="ja-JP" altLang="en-US" sz="2800" dirty="0"/>
              <a:t>じょうきょう</a:t>
            </a:r>
          </a:p>
        </p:txBody>
      </p:sp>
      <p:sp>
        <p:nvSpPr>
          <p:cNvPr id="6" name="正方形/長方形 5"/>
          <p:cNvSpPr/>
          <p:nvPr/>
        </p:nvSpPr>
        <p:spPr>
          <a:xfrm>
            <a:off x="4258234" y="6427113"/>
            <a:ext cx="5240593" cy="430887"/>
          </a:xfrm>
          <a:prstGeom prst="rect">
            <a:avLst/>
          </a:prstGeom>
        </p:spPr>
        <p:txBody>
          <a:bodyPr wrap="square">
            <a:spAutoFit/>
          </a:bodyPr>
          <a:lstStyle/>
          <a:p>
            <a:pPr lvl="0"/>
            <a:r>
              <a:rPr lang="en-US" altLang="ja-JP" sz="1100" dirty="0">
                <a:solidFill>
                  <a:prstClr val="black"/>
                </a:solidFill>
                <a:latin typeface="+mn-ea"/>
              </a:rPr>
              <a:t>(</a:t>
            </a:r>
            <a:r>
              <a:rPr lang="ja-JP" altLang="en-US" sz="1100" dirty="0">
                <a:solidFill>
                  <a:prstClr val="black"/>
                </a:solidFill>
                <a:latin typeface="+mn-ea"/>
              </a:rPr>
              <a:t>画像引用</a:t>
            </a:r>
            <a:r>
              <a:rPr lang="en-US" altLang="ja-JP" sz="1100" dirty="0">
                <a:solidFill>
                  <a:prstClr val="black"/>
                </a:solidFill>
                <a:latin typeface="+mn-ea"/>
              </a:rPr>
              <a:t>)</a:t>
            </a:r>
            <a:r>
              <a:rPr lang="ja-JP" altLang="en-US" sz="1100" dirty="0">
                <a:solidFill>
                  <a:prstClr val="black"/>
                </a:solidFill>
                <a:latin typeface="+mn-ea"/>
              </a:rPr>
              <a:t> </a:t>
            </a:r>
            <a:r>
              <a:rPr lang="en-US" altLang="ja-JP" sz="1100" dirty="0">
                <a:solidFill>
                  <a:prstClr val="black"/>
                </a:solidFill>
                <a:latin typeface="+mn-ea"/>
              </a:rPr>
              <a:t>IPA</a:t>
            </a:r>
            <a:r>
              <a:rPr lang="ja-JP" altLang="en-US" sz="1100" dirty="0">
                <a:solidFill>
                  <a:prstClr val="black"/>
                </a:solidFill>
                <a:latin typeface="+mn-ea"/>
              </a:rPr>
              <a:t>「はじめまして、ペアコです。～親と子のスマホの約束～」</a:t>
            </a:r>
            <a:endParaRPr lang="en-US" altLang="ja-JP" sz="1100" dirty="0">
              <a:solidFill>
                <a:prstClr val="black"/>
              </a:solidFill>
              <a:latin typeface="+mn-ea"/>
            </a:endParaRPr>
          </a:p>
          <a:p>
            <a:pPr lvl="0">
              <a:defRPr/>
            </a:pPr>
            <a:r>
              <a:rPr lang="ja-JP" altLang="en-US" sz="1100" dirty="0">
                <a:solidFill>
                  <a:prstClr val="black"/>
                </a:solidFill>
              </a:rPr>
              <a:t>　　　　　 </a:t>
            </a:r>
            <a:r>
              <a:rPr lang="en-US" altLang="ja-JP" sz="1100" dirty="0">
                <a:solidFill>
                  <a:prstClr val="black"/>
                </a:solidFill>
              </a:rPr>
              <a:t>https://www.youtube.com/watch?v=</a:t>
            </a:r>
            <a:r>
              <a:rPr lang="en-US" altLang="ja-JP" sz="1100" dirty="0" err="1">
                <a:solidFill>
                  <a:prstClr val="black"/>
                </a:solidFill>
              </a:rPr>
              <a:t>xvgBJFudoMs</a:t>
            </a:r>
            <a:endParaRPr lang="en-US" altLang="ja-JP" sz="1100" dirty="0">
              <a:solidFill>
                <a:prstClr val="black"/>
              </a:solidFill>
            </a:endParaRPr>
          </a:p>
        </p:txBody>
      </p:sp>
    </p:spTree>
    <p:extLst>
      <p:ext uri="{BB962C8B-B14F-4D97-AF65-F5344CB8AC3E}">
        <p14:creationId xmlns:p14="http://schemas.microsoft.com/office/powerpoint/2010/main" val="2766121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394012" y="544730"/>
            <a:ext cx="7749988" cy="709322"/>
          </a:xfrm>
        </p:spPr>
        <p:txBody>
          <a:bodyPr/>
          <a:lstStyle/>
          <a:p>
            <a:r>
              <a:rPr kumimoji="1" lang="ja-JP" altLang="en-US" dirty="0"/>
              <a:t>動画を見て</a:t>
            </a:r>
            <a:r>
              <a:rPr lang="ja-JP" altLang="en-US" dirty="0"/>
              <a:t>みよう</a:t>
            </a:r>
            <a:endParaRPr kumimoji="1" lang="ja-JP" altLang="en-US" dirty="0"/>
          </a:p>
        </p:txBody>
      </p:sp>
      <p:sp>
        <p:nvSpPr>
          <p:cNvPr id="5" name="四角形: 角を丸くする 4">
            <a:extLst>
              <a:ext uri="{FF2B5EF4-FFF2-40B4-BE49-F238E27FC236}">
                <a16:creationId xmlns:a16="http://schemas.microsoft.com/office/drawing/2014/main" id="{2756DE34-2A95-6C7C-5178-439AAF1E73D1}"/>
              </a:ext>
            </a:extLst>
          </p:cNvPr>
          <p:cNvSpPr/>
          <p:nvPr/>
        </p:nvSpPr>
        <p:spPr>
          <a:xfrm>
            <a:off x="1484026" y="1735299"/>
            <a:ext cx="6764235" cy="398248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rPr>
              <a:t>以下の動画を流してください。</a:t>
            </a:r>
            <a:endParaRPr kumimoji="1" lang="en-US" altLang="ja-JP" sz="3200" dirty="0">
              <a:solidFill>
                <a:schemeClr val="tx1"/>
              </a:solidFill>
            </a:endParaRPr>
          </a:p>
          <a:p>
            <a:pPr algn="ctr"/>
            <a:r>
              <a:rPr kumimoji="1" lang="ja-JP" altLang="en-US" sz="2400" dirty="0">
                <a:solidFill>
                  <a:schemeClr val="tx1"/>
                </a:solidFill>
              </a:rPr>
              <a:t>はじまして、ペアコです。</a:t>
            </a:r>
            <a:endParaRPr kumimoji="1" lang="en-US" altLang="ja-JP" sz="2400" dirty="0">
              <a:solidFill>
                <a:schemeClr val="tx1"/>
              </a:solidFill>
            </a:endParaRPr>
          </a:p>
          <a:p>
            <a:pPr algn="ctr"/>
            <a:r>
              <a:rPr kumimoji="1" lang="ja-JP" altLang="en-US" sz="2400" dirty="0">
                <a:solidFill>
                  <a:schemeClr val="tx1"/>
                </a:solidFill>
              </a:rPr>
              <a:t>～親と子のスマホの約束～</a:t>
            </a:r>
          </a:p>
          <a:p>
            <a:pPr algn="ctr"/>
            <a:r>
              <a:rPr kumimoji="1" lang="en-US" altLang="ja-JP" sz="2400" dirty="0">
                <a:solidFill>
                  <a:schemeClr val="tx1"/>
                </a:solidFill>
              </a:rPr>
              <a:t>URL:</a:t>
            </a:r>
            <a:r>
              <a:rPr kumimoji="1" lang="ja-JP" altLang="en-US" sz="2400" dirty="0">
                <a:solidFill>
                  <a:schemeClr val="tx1"/>
                </a:solidFill>
              </a:rPr>
              <a:t> </a:t>
            </a:r>
            <a:r>
              <a:rPr kumimoji="1" lang="en-US" altLang="ja-JP" sz="2400" dirty="0">
                <a:solidFill>
                  <a:schemeClr val="tx1"/>
                </a:solidFill>
                <a:hlinkClick r:id="rId3"/>
              </a:rPr>
              <a:t>https://www.youtube.com/watch?v=xvgBJFudoMs</a:t>
            </a:r>
            <a:endParaRPr kumimoji="1" lang="en-US" altLang="ja-JP" sz="2400" dirty="0">
              <a:solidFill>
                <a:schemeClr val="tx1"/>
              </a:solidFill>
            </a:endParaRPr>
          </a:p>
          <a:p>
            <a:pPr algn="ctr"/>
            <a:r>
              <a:rPr kumimoji="1" lang="en-US" altLang="ja-JP" sz="2400" dirty="0">
                <a:solidFill>
                  <a:schemeClr val="tx1"/>
                </a:solidFill>
              </a:rPr>
              <a:t>【03</a:t>
            </a:r>
            <a:r>
              <a:rPr kumimoji="1" lang="ja-JP" altLang="en-US" sz="2400" dirty="0">
                <a:solidFill>
                  <a:schemeClr val="tx1"/>
                </a:solidFill>
              </a:rPr>
              <a:t>分</a:t>
            </a:r>
            <a:r>
              <a:rPr lang="en-US" altLang="ja-JP" sz="2400" dirty="0">
                <a:solidFill>
                  <a:schemeClr val="tx1"/>
                </a:solidFill>
              </a:rPr>
              <a:t>42</a:t>
            </a:r>
            <a:r>
              <a:rPr kumimoji="1" lang="ja-JP" altLang="en-US" sz="2400" dirty="0">
                <a:solidFill>
                  <a:schemeClr val="tx1"/>
                </a:solidFill>
              </a:rPr>
              <a:t>秒から</a:t>
            </a:r>
            <a:r>
              <a:rPr kumimoji="1" lang="en-US" altLang="ja-JP" sz="2400" dirty="0">
                <a:solidFill>
                  <a:schemeClr val="tx1"/>
                </a:solidFill>
              </a:rPr>
              <a:t>06</a:t>
            </a:r>
            <a:r>
              <a:rPr kumimoji="1" lang="ja-JP" altLang="en-US" sz="2400" dirty="0">
                <a:solidFill>
                  <a:schemeClr val="tx1"/>
                </a:solidFill>
              </a:rPr>
              <a:t>分</a:t>
            </a:r>
            <a:r>
              <a:rPr lang="en-US" altLang="ja-JP" sz="2400">
                <a:solidFill>
                  <a:schemeClr val="tx1"/>
                </a:solidFill>
              </a:rPr>
              <a:t>00</a:t>
            </a:r>
            <a:r>
              <a:rPr kumimoji="1" lang="ja-JP" altLang="en-US" sz="2400">
                <a:solidFill>
                  <a:schemeClr val="tx1"/>
                </a:solidFill>
              </a:rPr>
              <a:t>秒</a:t>
            </a:r>
            <a:r>
              <a:rPr kumimoji="1" lang="ja-JP" altLang="en-US" sz="2400" dirty="0">
                <a:solidFill>
                  <a:schemeClr val="tx1"/>
                </a:solidFill>
              </a:rPr>
              <a:t>まで</a:t>
            </a:r>
            <a:r>
              <a:rPr kumimoji="1" lang="en-US" altLang="ja-JP" sz="2400" dirty="0">
                <a:solidFill>
                  <a:schemeClr val="tx1"/>
                </a:solidFill>
              </a:rPr>
              <a:t>】</a:t>
            </a:r>
          </a:p>
        </p:txBody>
      </p:sp>
    </p:spTree>
    <p:extLst>
      <p:ext uri="{BB962C8B-B14F-4D97-AF65-F5344CB8AC3E}">
        <p14:creationId xmlns:p14="http://schemas.microsoft.com/office/powerpoint/2010/main" val="1330622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649357" y="901148"/>
            <a:ext cx="6997147" cy="4876799"/>
          </a:xfrm>
        </p:spPr>
        <p:txBody>
          <a:bodyPr>
            <a:normAutofit/>
          </a:bodyPr>
          <a:lstStyle/>
          <a:p>
            <a:r>
              <a:rPr lang="ja-JP" altLang="en-US" sz="7200" dirty="0"/>
              <a:t>ついつい、</a:t>
            </a:r>
            <a:br>
              <a:rPr lang="en-US" altLang="ja-JP" sz="7200" dirty="0"/>
            </a:br>
            <a:r>
              <a:rPr lang="ja-JP" altLang="en-US" sz="7200" dirty="0"/>
              <a:t>使いすぎて</a:t>
            </a:r>
            <a:br>
              <a:rPr lang="en-US" altLang="ja-JP" sz="7200" dirty="0"/>
            </a:br>
            <a:r>
              <a:rPr lang="ja-JP" altLang="en-US" sz="7200" dirty="0"/>
              <a:t>しまうから</a:t>
            </a:r>
            <a:r>
              <a:rPr lang="en-US" altLang="ja-JP" sz="7200" dirty="0"/>
              <a:t>…</a:t>
            </a:r>
            <a:endParaRPr kumimoji="1" lang="ja-JP" altLang="en-US" sz="7200" dirty="0"/>
          </a:p>
        </p:txBody>
      </p:sp>
      <p:pic>
        <p:nvPicPr>
          <p:cNvPr id="3" name="図 2"/>
          <p:cNvPicPr>
            <a:picLocks noChangeAspect="1"/>
          </p:cNvPicPr>
          <p:nvPr/>
        </p:nvPicPr>
        <p:blipFill>
          <a:blip r:embed="rId3"/>
          <a:stretch>
            <a:fillRect/>
          </a:stretch>
        </p:blipFill>
        <p:spPr>
          <a:xfrm>
            <a:off x="383323" y="617000"/>
            <a:ext cx="7529213" cy="5706351"/>
          </a:xfrm>
          <a:prstGeom prst="rect">
            <a:avLst/>
          </a:prstGeom>
        </p:spPr>
      </p:pic>
    </p:spTree>
    <p:extLst>
      <p:ext uri="{BB962C8B-B14F-4D97-AF65-F5344CB8AC3E}">
        <p14:creationId xmlns:p14="http://schemas.microsoft.com/office/powerpoint/2010/main" val="360440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コントロールができる内容</a:t>
            </a:r>
          </a:p>
        </p:txBody>
      </p:sp>
      <p:sp>
        <p:nvSpPr>
          <p:cNvPr id="4" name="コンテンツ プレースホルダー 3"/>
          <p:cNvSpPr>
            <a:spLocks noGrp="1"/>
          </p:cNvSpPr>
          <p:nvPr>
            <p:ph sz="half" idx="1"/>
          </p:nvPr>
        </p:nvSpPr>
        <p:spPr>
          <a:xfrm>
            <a:off x="396688" y="1705110"/>
            <a:ext cx="7886701" cy="4351338"/>
          </a:xfrm>
        </p:spPr>
        <p:txBody>
          <a:bodyPr/>
          <a:lstStyle/>
          <a:p>
            <a:pPr marL="0" indent="0">
              <a:buNone/>
            </a:pPr>
            <a:r>
              <a:rPr kumimoji="1" lang="ja-JP" altLang="en-US" dirty="0">
                <a:latin typeface="+mj-ea"/>
                <a:ea typeface="+mj-ea"/>
              </a:rPr>
              <a:t>・使用時間。　</a:t>
            </a:r>
            <a:endParaRPr kumimoji="1" lang="en-US" altLang="ja-JP" dirty="0">
              <a:latin typeface="+mj-ea"/>
              <a:ea typeface="+mj-ea"/>
            </a:endParaRPr>
          </a:p>
          <a:p>
            <a:pPr marL="0" indent="0">
              <a:buNone/>
            </a:pPr>
            <a:r>
              <a:rPr kumimoji="1" lang="ja-JP" altLang="en-US" dirty="0">
                <a:latin typeface="+mj-ea"/>
                <a:ea typeface="+mj-ea"/>
              </a:rPr>
              <a:t>・お金を</a:t>
            </a:r>
            <a:r>
              <a:rPr lang="ja-JP" altLang="en-US" dirty="0">
                <a:latin typeface="+mj-ea"/>
                <a:ea typeface="+mj-ea"/>
              </a:rPr>
              <a:t>使う</a:t>
            </a:r>
            <a:r>
              <a:rPr kumimoji="1" lang="ja-JP" altLang="en-US" dirty="0">
                <a:latin typeface="+mj-ea"/>
                <a:ea typeface="+mj-ea"/>
              </a:rPr>
              <a:t>こと。</a:t>
            </a:r>
            <a:endParaRPr kumimoji="1" lang="en-US" altLang="ja-JP" dirty="0">
              <a:latin typeface="+mj-ea"/>
              <a:ea typeface="+mj-ea"/>
            </a:endParaRPr>
          </a:p>
          <a:p>
            <a:pPr marL="0" indent="0">
              <a:buNone/>
            </a:pPr>
            <a:r>
              <a:rPr lang="ja-JP" altLang="en-US" dirty="0">
                <a:latin typeface="+mj-ea"/>
                <a:ea typeface="+mj-ea"/>
              </a:rPr>
              <a:t>・</a:t>
            </a:r>
            <a:r>
              <a:rPr kumimoji="1" lang="ja-JP" altLang="en-US" dirty="0">
                <a:latin typeface="+mj-ea"/>
                <a:ea typeface="+mj-ea"/>
              </a:rPr>
              <a:t>きけんサイトのブロック。</a:t>
            </a:r>
            <a:endParaRPr kumimoji="1" lang="en-US" altLang="ja-JP" dirty="0">
              <a:latin typeface="+mj-ea"/>
              <a:ea typeface="+mj-ea"/>
            </a:endParaRPr>
          </a:p>
          <a:p>
            <a:pPr marL="0" indent="0">
              <a:buNone/>
            </a:pPr>
            <a:r>
              <a:rPr lang="ja-JP" altLang="en-US" dirty="0">
                <a:latin typeface="+mj-ea"/>
                <a:ea typeface="+mj-ea"/>
              </a:rPr>
              <a:t>・</a:t>
            </a:r>
            <a:r>
              <a:rPr lang="en-US" altLang="ja-JP" dirty="0">
                <a:latin typeface="+mj-ea"/>
                <a:ea typeface="+mj-ea"/>
              </a:rPr>
              <a:t>SNS</a:t>
            </a:r>
            <a:r>
              <a:rPr lang="ja-JP" altLang="en-US" dirty="0">
                <a:latin typeface="+mj-ea"/>
                <a:ea typeface="+mj-ea"/>
              </a:rPr>
              <a:t>サイトを見ること、書くこと。</a:t>
            </a:r>
            <a:endParaRPr kumimoji="1" lang="ja-JP" altLang="en-US" dirty="0">
              <a:latin typeface="+mj-ea"/>
              <a:ea typeface="+mj-ea"/>
            </a:endParaRPr>
          </a:p>
        </p:txBody>
      </p:sp>
      <p:pic>
        <p:nvPicPr>
          <p:cNvPr id="5" name="図 4"/>
          <p:cNvPicPr>
            <a:picLocks noChangeAspect="1"/>
          </p:cNvPicPr>
          <p:nvPr/>
        </p:nvPicPr>
        <p:blipFill>
          <a:blip r:embed="rId3"/>
          <a:stretch>
            <a:fillRect/>
          </a:stretch>
        </p:blipFill>
        <p:spPr>
          <a:xfrm>
            <a:off x="2335605" y="4264600"/>
            <a:ext cx="3117570" cy="1776579"/>
          </a:xfrm>
          <a:prstGeom prst="rect">
            <a:avLst/>
          </a:prstGeom>
        </p:spPr>
      </p:pic>
      <p:pic>
        <p:nvPicPr>
          <p:cNvPr id="6" name="図 5"/>
          <p:cNvPicPr>
            <a:picLocks noChangeAspect="1"/>
          </p:cNvPicPr>
          <p:nvPr/>
        </p:nvPicPr>
        <p:blipFill>
          <a:blip r:embed="rId4"/>
          <a:stretch>
            <a:fillRect/>
          </a:stretch>
        </p:blipFill>
        <p:spPr>
          <a:xfrm>
            <a:off x="5519506" y="4264600"/>
            <a:ext cx="3227806" cy="1820070"/>
          </a:xfrm>
          <a:prstGeom prst="rect">
            <a:avLst/>
          </a:prstGeom>
        </p:spPr>
      </p:pic>
      <p:sp>
        <p:nvSpPr>
          <p:cNvPr id="8" name="正方形/長方形 7">
            <a:extLst>
              <a:ext uri="{FF2B5EF4-FFF2-40B4-BE49-F238E27FC236}">
                <a16:creationId xmlns:a16="http://schemas.microsoft.com/office/drawing/2014/main" id="{CF047A64-4C20-435C-B46B-83ADFA6881C7}"/>
              </a:ext>
            </a:extLst>
          </p:cNvPr>
          <p:cNvSpPr/>
          <p:nvPr/>
        </p:nvSpPr>
        <p:spPr>
          <a:xfrm>
            <a:off x="4258235" y="6427113"/>
            <a:ext cx="5240593" cy="430887"/>
          </a:xfrm>
          <a:prstGeom prst="rect">
            <a:avLst/>
          </a:prstGeom>
        </p:spPr>
        <p:txBody>
          <a:bodyPr wrap="square">
            <a:spAutoFit/>
          </a:bodyPr>
          <a:lstStyle/>
          <a:p>
            <a:pPr lvl="0"/>
            <a:r>
              <a:rPr lang="en-US" altLang="ja-JP" sz="1100" dirty="0">
                <a:solidFill>
                  <a:prstClr val="black"/>
                </a:solidFill>
                <a:latin typeface="+mn-ea"/>
              </a:rPr>
              <a:t>(</a:t>
            </a:r>
            <a:r>
              <a:rPr lang="ja-JP" altLang="en-US" sz="1100" dirty="0">
                <a:solidFill>
                  <a:prstClr val="black"/>
                </a:solidFill>
                <a:latin typeface="+mn-ea"/>
              </a:rPr>
              <a:t>画像引用</a:t>
            </a:r>
            <a:r>
              <a:rPr lang="en-US" altLang="ja-JP" sz="1100" dirty="0">
                <a:solidFill>
                  <a:prstClr val="black"/>
                </a:solidFill>
                <a:latin typeface="+mn-ea"/>
              </a:rPr>
              <a:t>)</a:t>
            </a:r>
            <a:r>
              <a:rPr lang="ja-JP" altLang="en-US" sz="1100" dirty="0">
                <a:solidFill>
                  <a:prstClr val="black"/>
                </a:solidFill>
                <a:latin typeface="+mn-ea"/>
              </a:rPr>
              <a:t> </a:t>
            </a:r>
            <a:r>
              <a:rPr lang="en-US" altLang="ja-JP" sz="1100" dirty="0">
                <a:solidFill>
                  <a:prstClr val="black"/>
                </a:solidFill>
                <a:latin typeface="+mn-ea"/>
              </a:rPr>
              <a:t>IPA</a:t>
            </a:r>
            <a:r>
              <a:rPr lang="ja-JP" altLang="en-US" sz="1100" dirty="0">
                <a:solidFill>
                  <a:prstClr val="black"/>
                </a:solidFill>
                <a:latin typeface="+mn-ea"/>
              </a:rPr>
              <a:t>「はじめまして、ペアコです。～親と子のスマホの約束～」</a:t>
            </a:r>
            <a:endParaRPr lang="en-US" altLang="ja-JP" sz="1100" dirty="0">
              <a:solidFill>
                <a:prstClr val="black"/>
              </a:solidFill>
              <a:latin typeface="+mn-ea"/>
            </a:endParaRPr>
          </a:p>
          <a:p>
            <a:pPr lvl="0">
              <a:defRPr/>
            </a:pPr>
            <a:r>
              <a:rPr lang="ja-JP" altLang="en-US" sz="1100" dirty="0">
                <a:solidFill>
                  <a:prstClr val="black"/>
                </a:solidFill>
              </a:rPr>
              <a:t>　　　　　 </a:t>
            </a:r>
            <a:r>
              <a:rPr lang="en-US" altLang="ja-JP" sz="1100" dirty="0">
                <a:solidFill>
                  <a:prstClr val="black"/>
                </a:solidFill>
              </a:rPr>
              <a:t>https://www.youtube.com/watch?v=</a:t>
            </a:r>
            <a:r>
              <a:rPr lang="en-US" altLang="ja-JP" sz="1100" dirty="0" err="1">
                <a:solidFill>
                  <a:prstClr val="black"/>
                </a:solidFill>
              </a:rPr>
              <a:t>xvgBJFudoMs</a:t>
            </a:r>
            <a:endParaRPr lang="en-US" altLang="ja-JP" sz="1100" dirty="0">
              <a:solidFill>
                <a:prstClr val="black"/>
              </a:solidFill>
            </a:endParaRPr>
          </a:p>
        </p:txBody>
      </p:sp>
    </p:spTree>
    <p:extLst>
      <p:ext uri="{BB962C8B-B14F-4D97-AF65-F5344CB8AC3E}">
        <p14:creationId xmlns:p14="http://schemas.microsoft.com/office/powerpoint/2010/main" val="2480534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sz="half" idx="1"/>
          </p:nvPr>
        </p:nvSpPr>
        <p:spPr>
          <a:xfrm>
            <a:off x="536989" y="2327750"/>
            <a:ext cx="7886701" cy="4351338"/>
          </a:xfrm>
        </p:spPr>
        <p:txBody>
          <a:bodyPr/>
          <a:lstStyle/>
          <a:p>
            <a:pPr marL="0" indent="0">
              <a:buNone/>
            </a:pPr>
            <a:r>
              <a:rPr kumimoji="1" lang="ja-JP" altLang="en-US" dirty="0">
                <a:latin typeface="+mj-ea"/>
                <a:ea typeface="+mj-ea"/>
              </a:rPr>
              <a:t>歩きスマホぼうし</a:t>
            </a:r>
            <a:r>
              <a:rPr lang="ja-JP" altLang="en-US" dirty="0">
                <a:latin typeface="+mj-ea"/>
                <a:ea typeface="+mj-ea"/>
              </a:rPr>
              <a:t>も</a:t>
            </a:r>
            <a:endParaRPr lang="en-US" altLang="ja-JP" dirty="0">
              <a:latin typeface="+mj-ea"/>
              <a:ea typeface="+mj-ea"/>
            </a:endParaRPr>
          </a:p>
          <a:p>
            <a:pPr marL="0" indent="0">
              <a:buNone/>
            </a:pPr>
            <a:r>
              <a:rPr kumimoji="1" lang="ja-JP" altLang="en-US" dirty="0">
                <a:latin typeface="+mj-ea"/>
                <a:ea typeface="+mj-ea"/>
              </a:rPr>
              <a:t>できる！</a:t>
            </a:r>
            <a:endParaRPr kumimoji="1" lang="en-US" altLang="ja-JP" dirty="0">
              <a:latin typeface="+mj-ea"/>
              <a:ea typeface="+mj-ea"/>
            </a:endParaRPr>
          </a:p>
        </p:txBody>
      </p:sp>
      <p:sp>
        <p:nvSpPr>
          <p:cNvPr id="3" name="タイトル 2"/>
          <p:cNvSpPr>
            <a:spLocks noGrp="1"/>
          </p:cNvSpPr>
          <p:nvPr>
            <p:ph type="title"/>
          </p:nvPr>
        </p:nvSpPr>
        <p:spPr/>
        <p:txBody>
          <a:bodyPr/>
          <a:lstStyle/>
          <a:p>
            <a:r>
              <a:rPr lang="ja-JP" altLang="en-US" dirty="0"/>
              <a:t>歩きスマホも？！</a:t>
            </a:r>
            <a:endParaRPr kumimoji="1" lang="ja-JP" altLang="en-US" dirty="0"/>
          </a:p>
        </p:txBody>
      </p:sp>
      <p:pic>
        <p:nvPicPr>
          <p:cNvPr id="6" name="図 5"/>
          <p:cNvPicPr>
            <a:picLocks noChangeAspect="1"/>
          </p:cNvPicPr>
          <p:nvPr/>
        </p:nvPicPr>
        <p:blipFill>
          <a:blip r:embed="rId3"/>
          <a:stretch>
            <a:fillRect/>
          </a:stretch>
        </p:blipFill>
        <p:spPr>
          <a:xfrm>
            <a:off x="5366560" y="1731686"/>
            <a:ext cx="3187505" cy="451651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テキスト ボックス 6"/>
          <p:cNvSpPr txBox="1"/>
          <p:nvPr/>
        </p:nvSpPr>
        <p:spPr>
          <a:xfrm>
            <a:off x="105074" y="1260829"/>
            <a:ext cx="8014708" cy="646331"/>
          </a:xfrm>
          <a:prstGeom prst="rect">
            <a:avLst/>
          </a:prstGeom>
          <a:noFill/>
        </p:spPr>
        <p:txBody>
          <a:bodyPr wrap="square" rtlCol="0">
            <a:spAutoFit/>
          </a:bodyPr>
          <a:lstStyle/>
          <a:p>
            <a:r>
              <a:rPr lang="ja-JP" altLang="en-US" dirty="0">
                <a:solidFill>
                  <a:prstClr val="black"/>
                </a:solidFill>
                <a:latin typeface="+mj-ea"/>
                <a:ea typeface="+mj-ea"/>
              </a:rPr>
              <a:t>第</a:t>
            </a:r>
            <a:r>
              <a:rPr lang="en-US" altLang="ja-JP" dirty="0">
                <a:solidFill>
                  <a:prstClr val="black"/>
                </a:solidFill>
                <a:latin typeface="+mj-ea"/>
                <a:ea typeface="+mj-ea"/>
              </a:rPr>
              <a:t>14</a:t>
            </a:r>
            <a:r>
              <a:rPr lang="ja-JP" altLang="en-US" dirty="0">
                <a:solidFill>
                  <a:prstClr val="black"/>
                </a:solidFill>
                <a:latin typeface="+mj-ea"/>
                <a:ea typeface="+mj-ea"/>
              </a:rPr>
              <a:t>回</a:t>
            </a:r>
            <a:r>
              <a:rPr lang="en-US" altLang="ja-JP" dirty="0">
                <a:solidFill>
                  <a:prstClr val="black"/>
                </a:solidFill>
                <a:latin typeface="+mj-ea"/>
                <a:ea typeface="+mj-ea"/>
              </a:rPr>
              <a:t>IPA</a:t>
            </a:r>
            <a:r>
              <a:rPr lang="ja-JP" altLang="en-US" dirty="0">
                <a:solidFill>
                  <a:prstClr val="black"/>
                </a:solidFill>
                <a:latin typeface="+mj-ea"/>
                <a:ea typeface="+mj-ea"/>
              </a:rPr>
              <a:t>「ひろげよう情報モラル・セキュリティコンクール」</a:t>
            </a:r>
            <a:r>
              <a:rPr lang="en-US" altLang="ja-JP" dirty="0">
                <a:solidFill>
                  <a:prstClr val="black"/>
                </a:solidFill>
                <a:latin typeface="+mj-ea"/>
                <a:ea typeface="+mj-ea"/>
              </a:rPr>
              <a:t>2018</a:t>
            </a:r>
          </a:p>
          <a:p>
            <a:r>
              <a:rPr lang="ja-JP" altLang="en-US" dirty="0">
                <a:solidFill>
                  <a:prstClr val="black"/>
                </a:solidFill>
                <a:latin typeface="+mj-ea"/>
                <a:ea typeface="+mj-ea"/>
              </a:rPr>
              <a:t>ポスター部門　優秀賞</a:t>
            </a:r>
          </a:p>
        </p:txBody>
      </p:sp>
      <p:sp>
        <p:nvSpPr>
          <p:cNvPr id="8" name="正方形/長方形 7"/>
          <p:cNvSpPr/>
          <p:nvPr/>
        </p:nvSpPr>
        <p:spPr>
          <a:xfrm>
            <a:off x="1085022" y="5274005"/>
            <a:ext cx="7183176" cy="646331"/>
          </a:xfrm>
          <a:prstGeom prst="rect">
            <a:avLst/>
          </a:prstGeom>
        </p:spPr>
        <p:txBody>
          <a:bodyPr wrap="square">
            <a:spAutoFit/>
          </a:bodyPr>
          <a:lstStyle/>
          <a:p>
            <a:r>
              <a:rPr lang="zh-CN" altLang="en-US" dirty="0">
                <a:latin typeface="+mj-ea"/>
                <a:ea typeface="+mj-ea"/>
              </a:rPr>
              <a:t>大阪府 大阪教育大学附属池田中学校 </a:t>
            </a:r>
            <a:endParaRPr lang="en-US" altLang="zh-CN" dirty="0">
              <a:latin typeface="+mj-ea"/>
              <a:ea typeface="+mj-ea"/>
            </a:endParaRPr>
          </a:p>
          <a:p>
            <a:r>
              <a:rPr lang="ja-JP" altLang="en-US" dirty="0">
                <a:latin typeface="+mj-ea"/>
                <a:ea typeface="+mj-ea"/>
              </a:rPr>
              <a:t>（当時）</a:t>
            </a:r>
            <a:r>
              <a:rPr lang="en-US" altLang="zh-CN" dirty="0">
                <a:latin typeface="+mj-ea"/>
                <a:ea typeface="+mj-ea"/>
              </a:rPr>
              <a:t>2</a:t>
            </a:r>
            <a:r>
              <a:rPr lang="zh-CN" altLang="en-US" dirty="0">
                <a:latin typeface="+mj-ea"/>
                <a:ea typeface="+mj-ea"/>
              </a:rPr>
              <a:t>年</a:t>
            </a:r>
            <a:r>
              <a:rPr lang="ja-JP" altLang="en-US" dirty="0">
                <a:latin typeface="+mj-ea"/>
                <a:ea typeface="+mj-ea"/>
              </a:rPr>
              <a:t>　濱田　萌友さん</a:t>
            </a:r>
          </a:p>
        </p:txBody>
      </p:sp>
      <p:sp>
        <p:nvSpPr>
          <p:cNvPr id="10" name="正方形/長方形 9">
            <a:extLst>
              <a:ext uri="{FF2B5EF4-FFF2-40B4-BE49-F238E27FC236}">
                <a16:creationId xmlns:a16="http://schemas.microsoft.com/office/drawing/2014/main" id="{58AE4E5C-8574-46FE-9608-4490C50BD51B}"/>
              </a:ext>
            </a:extLst>
          </p:cNvPr>
          <p:cNvSpPr/>
          <p:nvPr/>
        </p:nvSpPr>
        <p:spPr>
          <a:xfrm>
            <a:off x="4920951" y="6418887"/>
            <a:ext cx="4572000" cy="430887"/>
          </a:xfrm>
          <a:prstGeom prst="rect">
            <a:avLst/>
          </a:prstGeom>
        </p:spPr>
        <p:txBody>
          <a:bodyPr>
            <a:spAutoFit/>
          </a:bodyPr>
          <a:lstStyle/>
          <a:p>
            <a:pPr lvl="0">
              <a:defRPr/>
            </a:pPr>
            <a:r>
              <a:rPr lang="en-US" altLang="ja-JP" sz="1100" dirty="0">
                <a:solidFill>
                  <a:prstClr val="black"/>
                </a:solidFill>
                <a:latin typeface="+mn-ea"/>
              </a:rPr>
              <a:t>(</a:t>
            </a:r>
            <a:r>
              <a:rPr lang="ja-JP" altLang="en-US" sz="1100" dirty="0">
                <a:solidFill>
                  <a:prstClr val="black"/>
                </a:solidFill>
                <a:latin typeface="+mn-ea"/>
              </a:rPr>
              <a:t>参考</a:t>
            </a:r>
            <a:r>
              <a:rPr lang="en-US" altLang="ja-JP" sz="1100" dirty="0">
                <a:solidFill>
                  <a:prstClr val="black"/>
                </a:solidFill>
                <a:latin typeface="+mn-ea"/>
              </a:rPr>
              <a:t>)</a:t>
            </a:r>
            <a:r>
              <a:rPr lang="ja-JP" altLang="en-US" sz="1100" dirty="0">
                <a:solidFill>
                  <a:prstClr val="black"/>
                </a:solidFill>
                <a:latin typeface="+mn-ea"/>
              </a:rPr>
              <a:t> </a:t>
            </a:r>
            <a:r>
              <a:rPr lang="en-US" altLang="ja-JP" sz="1100" dirty="0">
                <a:solidFill>
                  <a:prstClr val="black"/>
                </a:solidFill>
                <a:latin typeface="+mn-ea"/>
              </a:rPr>
              <a:t>IPA</a:t>
            </a:r>
            <a:r>
              <a:rPr lang="ja-JP" altLang="en-US" sz="1100" dirty="0">
                <a:solidFill>
                  <a:prstClr val="black"/>
                </a:solidFill>
                <a:latin typeface="+mn-ea"/>
              </a:rPr>
              <a:t>「ひろげよう情報モラル・セキュリティコンクール」</a:t>
            </a:r>
            <a:endParaRPr lang="en-US" altLang="ja-JP" sz="1100" dirty="0">
              <a:solidFill>
                <a:prstClr val="black"/>
              </a:solidFill>
              <a:latin typeface="+mn-ea"/>
            </a:endParaRPr>
          </a:p>
          <a:p>
            <a:pPr lvl="0">
              <a:defRPr/>
            </a:pPr>
            <a:r>
              <a:rPr lang="ja-JP" altLang="en-US" sz="1100" dirty="0">
                <a:solidFill>
                  <a:prstClr val="black"/>
                </a:solidFill>
              </a:rPr>
              <a:t>　　　 </a:t>
            </a:r>
            <a:r>
              <a:rPr lang="en-US" altLang="ja-JP" sz="1100" dirty="0">
                <a:solidFill>
                  <a:prstClr val="black"/>
                </a:solidFill>
              </a:rPr>
              <a:t>https://www.ipa.go.jp/security/hyogo/index.html</a:t>
            </a:r>
          </a:p>
        </p:txBody>
      </p:sp>
    </p:spTree>
    <p:extLst>
      <p:ext uri="{BB962C8B-B14F-4D97-AF65-F5344CB8AC3E}">
        <p14:creationId xmlns:p14="http://schemas.microsoft.com/office/powerpoint/2010/main" val="35255465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sz="half" idx="1"/>
          </p:nvPr>
        </p:nvPicPr>
        <p:blipFill>
          <a:blip r:embed="rId3"/>
          <a:stretch>
            <a:fillRect/>
          </a:stretch>
        </p:blipFill>
        <p:spPr>
          <a:xfrm>
            <a:off x="2066123" y="2065971"/>
            <a:ext cx="5553877" cy="393009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タイトル 7"/>
          <p:cNvSpPr>
            <a:spLocks noGrp="1"/>
          </p:cNvSpPr>
          <p:nvPr>
            <p:ph type="title"/>
          </p:nvPr>
        </p:nvSpPr>
        <p:spPr/>
        <p:txBody>
          <a:bodyPr/>
          <a:lstStyle/>
          <a:p>
            <a:r>
              <a:rPr kumimoji="1" lang="ja-JP" altLang="en-US" dirty="0"/>
              <a:t>フィルタリングもできる！</a:t>
            </a:r>
          </a:p>
        </p:txBody>
      </p:sp>
      <p:sp>
        <p:nvSpPr>
          <p:cNvPr id="5" name="正方形/長方形 4"/>
          <p:cNvSpPr/>
          <p:nvPr/>
        </p:nvSpPr>
        <p:spPr>
          <a:xfrm>
            <a:off x="2940240" y="6104467"/>
            <a:ext cx="6079788" cy="369332"/>
          </a:xfrm>
          <a:prstGeom prst="rect">
            <a:avLst/>
          </a:prstGeom>
        </p:spPr>
        <p:txBody>
          <a:bodyPr wrap="square">
            <a:spAutoFit/>
          </a:bodyPr>
          <a:lstStyle/>
          <a:p>
            <a:r>
              <a:rPr lang="ja-JP" altLang="en-US" dirty="0">
                <a:latin typeface="+mj-ea"/>
                <a:ea typeface="+mj-ea"/>
              </a:rPr>
              <a:t>岐阜県 輪之内町立仁木小学校 </a:t>
            </a:r>
            <a:r>
              <a:rPr lang="en-US" altLang="ja-JP" dirty="0">
                <a:latin typeface="+mj-ea"/>
                <a:ea typeface="+mj-ea"/>
              </a:rPr>
              <a:t>(</a:t>
            </a:r>
            <a:r>
              <a:rPr lang="ja-JP" altLang="en-US" dirty="0">
                <a:latin typeface="+mj-ea"/>
                <a:ea typeface="+mj-ea"/>
              </a:rPr>
              <a:t>当時）</a:t>
            </a:r>
            <a:r>
              <a:rPr lang="en-US" altLang="ja-JP" dirty="0">
                <a:latin typeface="+mj-ea"/>
                <a:ea typeface="+mj-ea"/>
              </a:rPr>
              <a:t>5</a:t>
            </a:r>
            <a:r>
              <a:rPr lang="ja-JP" altLang="en-US" dirty="0">
                <a:latin typeface="+mj-ea"/>
                <a:ea typeface="+mj-ea"/>
              </a:rPr>
              <a:t>年　　</a:t>
            </a:r>
          </a:p>
        </p:txBody>
      </p:sp>
      <p:sp>
        <p:nvSpPr>
          <p:cNvPr id="6" name="正方形/長方形 5"/>
          <p:cNvSpPr/>
          <p:nvPr/>
        </p:nvSpPr>
        <p:spPr>
          <a:xfrm>
            <a:off x="7219535" y="6122999"/>
            <a:ext cx="1800493" cy="369332"/>
          </a:xfrm>
          <a:prstGeom prst="rect">
            <a:avLst/>
          </a:prstGeom>
        </p:spPr>
        <p:txBody>
          <a:bodyPr wrap="none">
            <a:spAutoFit/>
          </a:bodyPr>
          <a:lstStyle/>
          <a:p>
            <a:r>
              <a:rPr lang="ja-JP" altLang="en-US" dirty="0">
                <a:latin typeface="+mj-ea"/>
                <a:ea typeface="+mj-ea"/>
              </a:rPr>
              <a:t>三浦　夢乃さん</a:t>
            </a:r>
          </a:p>
        </p:txBody>
      </p:sp>
      <p:sp>
        <p:nvSpPr>
          <p:cNvPr id="7" name="テキスト ボックス 6"/>
          <p:cNvSpPr txBox="1"/>
          <p:nvPr/>
        </p:nvSpPr>
        <p:spPr>
          <a:xfrm>
            <a:off x="72648" y="1274876"/>
            <a:ext cx="7723093" cy="646331"/>
          </a:xfrm>
          <a:prstGeom prst="rect">
            <a:avLst/>
          </a:prstGeom>
          <a:noFill/>
        </p:spPr>
        <p:txBody>
          <a:bodyPr wrap="square" rtlCol="0">
            <a:spAutoFit/>
          </a:bodyPr>
          <a:lstStyle/>
          <a:p>
            <a:r>
              <a:rPr lang="ja-JP" altLang="en-US" dirty="0">
                <a:solidFill>
                  <a:prstClr val="black"/>
                </a:solidFill>
                <a:latin typeface="+mj-ea"/>
                <a:ea typeface="+mj-ea"/>
              </a:rPr>
              <a:t>第</a:t>
            </a:r>
            <a:r>
              <a:rPr lang="en-US" altLang="ja-JP" dirty="0">
                <a:solidFill>
                  <a:prstClr val="black"/>
                </a:solidFill>
                <a:latin typeface="+mj-ea"/>
                <a:ea typeface="+mj-ea"/>
              </a:rPr>
              <a:t>14</a:t>
            </a:r>
            <a:r>
              <a:rPr lang="ja-JP" altLang="en-US" dirty="0">
                <a:solidFill>
                  <a:prstClr val="black"/>
                </a:solidFill>
                <a:latin typeface="+mj-ea"/>
                <a:ea typeface="+mj-ea"/>
              </a:rPr>
              <a:t>回</a:t>
            </a:r>
            <a:r>
              <a:rPr lang="en-US" altLang="ja-JP" dirty="0">
                <a:solidFill>
                  <a:prstClr val="black"/>
                </a:solidFill>
                <a:latin typeface="+mj-ea"/>
                <a:ea typeface="+mj-ea"/>
              </a:rPr>
              <a:t>IPA</a:t>
            </a:r>
            <a:r>
              <a:rPr lang="ja-JP" altLang="en-US" dirty="0">
                <a:solidFill>
                  <a:prstClr val="black"/>
                </a:solidFill>
                <a:latin typeface="+mj-ea"/>
                <a:ea typeface="+mj-ea"/>
              </a:rPr>
              <a:t>「ひろげよう情報モラル・セキュリティコンクール」</a:t>
            </a:r>
            <a:r>
              <a:rPr lang="en-US" altLang="ja-JP" dirty="0">
                <a:solidFill>
                  <a:prstClr val="black"/>
                </a:solidFill>
                <a:latin typeface="+mj-ea"/>
                <a:ea typeface="+mj-ea"/>
              </a:rPr>
              <a:t>2018</a:t>
            </a:r>
          </a:p>
          <a:p>
            <a:r>
              <a:rPr lang="ja-JP" altLang="en-US" dirty="0">
                <a:solidFill>
                  <a:prstClr val="black"/>
                </a:solidFill>
                <a:latin typeface="+mj-ea"/>
                <a:ea typeface="+mj-ea"/>
              </a:rPr>
              <a:t>ポスター部門　優秀賞</a:t>
            </a:r>
          </a:p>
        </p:txBody>
      </p:sp>
      <p:sp>
        <p:nvSpPr>
          <p:cNvPr id="10" name="正方形/長方形 9">
            <a:extLst>
              <a:ext uri="{FF2B5EF4-FFF2-40B4-BE49-F238E27FC236}">
                <a16:creationId xmlns:a16="http://schemas.microsoft.com/office/drawing/2014/main" id="{EB4B9264-24C6-44AE-9258-80775F2C6418}"/>
              </a:ext>
            </a:extLst>
          </p:cNvPr>
          <p:cNvSpPr/>
          <p:nvPr/>
        </p:nvSpPr>
        <p:spPr>
          <a:xfrm>
            <a:off x="4843061" y="6427113"/>
            <a:ext cx="4572000" cy="430887"/>
          </a:xfrm>
          <a:prstGeom prst="rect">
            <a:avLst/>
          </a:prstGeom>
        </p:spPr>
        <p:txBody>
          <a:bodyPr>
            <a:spAutoFit/>
          </a:bodyPr>
          <a:lstStyle/>
          <a:p>
            <a:pPr lvl="0">
              <a:defRPr/>
            </a:pPr>
            <a:r>
              <a:rPr lang="en-US" altLang="ja-JP" sz="1100" dirty="0">
                <a:solidFill>
                  <a:prstClr val="black"/>
                </a:solidFill>
                <a:latin typeface="+mn-ea"/>
              </a:rPr>
              <a:t>(</a:t>
            </a:r>
            <a:r>
              <a:rPr lang="ja-JP" altLang="en-US" sz="1100" dirty="0">
                <a:solidFill>
                  <a:prstClr val="black"/>
                </a:solidFill>
                <a:latin typeface="+mn-ea"/>
              </a:rPr>
              <a:t>参考</a:t>
            </a:r>
            <a:r>
              <a:rPr lang="en-US" altLang="ja-JP" sz="1100" dirty="0">
                <a:solidFill>
                  <a:prstClr val="black"/>
                </a:solidFill>
                <a:latin typeface="+mn-ea"/>
              </a:rPr>
              <a:t>)</a:t>
            </a:r>
            <a:r>
              <a:rPr lang="ja-JP" altLang="en-US" sz="1100" dirty="0">
                <a:solidFill>
                  <a:prstClr val="black"/>
                </a:solidFill>
                <a:latin typeface="+mn-ea"/>
              </a:rPr>
              <a:t> </a:t>
            </a:r>
            <a:r>
              <a:rPr lang="en-US" altLang="ja-JP" sz="1100" dirty="0">
                <a:solidFill>
                  <a:prstClr val="black"/>
                </a:solidFill>
                <a:latin typeface="+mn-ea"/>
              </a:rPr>
              <a:t>IPA</a:t>
            </a:r>
            <a:r>
              <a:rPr lang="ja-JP" altLang="en-US" sz="1100" dirty="0">
                <a:solidFill>
                  <a:prstClr val="black"/>
                </a:solidFill>
                <a:latin typeface="+mn-ea"/>
              </a:rPr>
              <a:t>「ひろげよう情報モラル・セキュリティコンクール」</a:t>
            </a:r>
            <a:endParaRPr lang="en-US" altLang="ja-JP" sz="1100" dirty="0">
              <a:solidFill>
                <a:prstClr val="black"/>
              </a:solidFill>
              <a:latin typeface="+mn-ea"/>
            </a:endParaRPr>
          </a:p>
          <a:p>
            <a:pPr lvl="0">
              <a:defRPr/>
            </a:pPr>
            <a:r>
              <a:rPr lang="ja-JP" altLang="en-US" sz="1100" dirty="0">
                <a:solidFill>
                  <a:prstClr val="black"/>
                </a:solidFill>
                <a:ea typeface="+mj-ea"/>
              </a:rPr>
              <a:t>　　 　</a:t>
            </a:r>
            <a:r>
              <a:rPr lang="en-US" altLang="ja-JP" sz="1100" dirty="0">
                <a:solidFill>
                  <a:prstClr val="black"/>
                </a:solidFill>
                <a:ea typeface="+mj-ea"/>
              </a:rPr>
              <a:t>https://www.ipa.go.jp/security/hyogo/index.html</a:t>
            </a:r>
          </a:p>
        </p:txBody>
      </p:sp>
    </p:spTree>
    <p:extLst>
      <p:ext uri="{BB962C8B-B14F-4D97-AF65-F5344CB8AC3E}">
        <p14:creationId xmlns:p14="http://schemas.microsoft.com/office/powerpoint/2010/main" val="3773501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p:cNvSpPr>
            <a:spLocks noGrp="1"/>
          </p:cNvSpPr>
          <p:nvPr>
            <p:ph sz="half" idx="1"/>
          </p:nvPr>
        </p:nvSpPr>
        <p:spPr>
          <a:xfrm>
            <a:off x="1114333" y="1233128"/>
            <a:ext cx="7886701" cy="5436000"/>
          </a:xfrm>
          <a:solidFill>
            <a:schemeClr val="bg1"/>
          </a:solidFill>
        </p:spPr>
        <p:txBody>
          <a:bodyPr>
            <a:normAutofit fontScale="92500" lnSpcReduction="10000"/>
          </a:bodyPr>
          <a:lstStyle/>
          <a:p>
            <a:pPr algn="r">
              <a:lnSpc>
                <a:spcPct val="100000"/>
              </a:lnSpc>
              <a:spcBef>
                <a:spcPts val="600"/>
              </a:spcBef>
            </a:pPr>
            <a:r>
              <a:rPr lang="ja-JP" altLang="en-US" sz="1000" dirty="0"/>
              <a:t>独立行政法人情報処理推進機構</a:t>
            </a:r>
            <a:br>
              <a:rPr lang="ja-JP" altLang="en-US" sz="1000" dirty="0"/>
            </a:br>
            <a:r>
              <a:rPr lang="ja-JP" altLang="en-US" sz="1000" dirty="0"/>
              <a:t>セキュリティセンター</a:t>
            </a:r>
            <a:br>
              <a:rPr lang="ja-JP" altLang="en-US" sz="1000" dirty="0"/>
            </a:br>
            <a:endParaRPr lang="ja-JP" altLang="en-US" sz="1000" dirty="0"/>
          </a:p>
          <a:p>
            <a:pPr>
              <a:lnSpc>
                <a:spcPct val="100000"/>
              </a:lnSpc>
              <a:spcBef>
                <a:spcPts val="600"/>
              </a:spcBef>
            </a:pPr>
            <a:r>
              <a:rPr lang="ja-JP" altLang="en-US" sz="1000" dirty="0"/>
              <a:t> 　「安全教室指導用教材」は、インターネット安全教室での利用を目的に独立行政法人情報処理推進機構（</a:t>
            </a:r>
            <a:r>
              <a:rPr lang="en-US" altLang="ja-JP" sz="1000" dirty="0"/>
              <a:t>IPA</a:t>
            </a:r>
            <a:r>
              <a:rPr lang="ja-JP" altLang="en-US" sz="1000" dirty="0"/>
              <a:t>）（以下「</a:t>
            </a:r>
            <a:r>
              <a:rPr lang="en-US" altLang="ja-JP" sz="1000" dirty="0"/>
              <a:t>IPA</a:t>
            </a:r>
            <a:r>
              <a:rPr lang="ja-JP" altLang="en-US" sz="1000" dirty="0"/>
              <a:t>」という。）が作成した教材、およびこれを用いて指導するためのポイントをまとめた講義要領（今後に作成され得る各々の改訂版を含む。）です。なお、改訂版が利用可能となった後は、専ら改訂版をご利用ください。</a:t>
            </a:r>
            <a:br>
              <a:rPr lang="ja-JP" altLang="en-US" sz="1000" dirty="0"/>
            </a:br>
            <a:r>
              <a:rPr lang="ja-JP" altLang="en-US" sz="1000" dirty="0"/>
              <a:t>　</a:t>
            </a:r>
            <a:r>
              <a:rPr lang="en-US" altLang="ja-JP" sz="1000" dirty="0"/>
              <a:t>IPA</a:t>
            </a:r>
            <a:r>
              <a:rPr lang="ja-JP" altLang="en-US" sz="1000" dirty="0"/>
              <a:t>は、本利用規約に同意いただくことを条件として、「安全教室指導用教材」の利用を無償で許諾します。有償セミナー等での利用を希望する場合は、事前に </a:t>
            </a:r>
            <a:r>
              <a:rPr lang="en-US" altLang="ja-JP" sz="1000" dirty="0"/>
              <a:t>IPA </a:t>
            </a:r>
            <a:r>
              <a:rPr lang="ja-JP" altLang="en-US" sz="1000" dirty="0"/>
              <a:t>に申し出て別途許諾を得てください。</a:t>
            </a:r>
          </a:p>
          <a:p>
            <a:pPr marL="228600" indent="-228600">
              <a:lnSpc>
                <a:spcPct val="100000"/>
              </a:lnSpc>
              <a:spcBef>
                <a:spcPts val="600"/>
              </a:spcBef>
              <a:buFont typeface="+mj-lt"/>
              <a:buAutoNum type="arabicPeriod"/>
            </a:pPr>
            <a:r>
              <a:rPr lang="ja-JP" altLang="en-US" sz="1000" dirty="0"/>
              <a:t> 「安全教室指導用教材」に関する著作権その他すべての権利は独立行政法人情報処理推進機構（</a:t>
            </a:r>
            <a:r>
              <a:rPr lang="en-US" altLang="ja-JP" sz="1000" dirty="0"/>
              <a:t>IPA</a:t>
            </a:r>
            <a:r>
              <a:rPr lang="ja-JP" altLang="en-US" sz="1000" dirty="0"/>
              <a:t>）が保有しており、国際条約、著作権法その他の法律により保護されています。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「安全教室指導用教材」は、情報セキュリティや情報モラルの教育、普及の目的に限り、無償の授業、各種セミナーや研修等にご利用いただけます。</a:t>
            </a:r>
            <a:endParaRPr lang="en-US" altLang="ja-JP" sz="1000" dirty="0"/>
          </a:p>
          <a:p>
            <a:pPr marL="228600" indent="-228600">
              <a:lnSpc>
                <a:spcPct val="100000"/>
              </a:lnSpc>
              <a:spcBef>
                <a:spcPts val="600"/>
              </a:spcBef>
              <a:buFont typeface="+mj-lt"/>
              <a:buAutoNum type="arabicPeriod"/>
            </a:pPr>
            <a:r>
              <a:rPr lang="ja-JP" altLang="en-US" sz="1000" dirty="0"/>
              <a:t>必要な範囲での複製（生徒等受講者への配布のための複製を含む。）は可能とします。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原文のまま利用してください。ただし、グラフの形式を変える、文体を変える等、単なる表記形式のみの変更は可能とし、また、具体的な利用場面においてやむを得ない場合であって、かつ前記目的のために必要な場合には、その必要な範囲で、利用者の責任において、文意を変えず、かつ原文のままでないことが容易にわかるように明記または明示（例「～を基に作成」等）することを条件として、文面の一部改変等を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「安全教室指導用教材」の中のデータやグラフ・図表・イラスト・映像等の全部または一部を引用等した場合、本利用規約に同意したものとみなします。</a:t>
            </a:r>
          </a:p>
          <a:p>
            <a:pPr marL="228600" indent="-228600">
              <a:lnSpc>
                <a:spcPct val="100000"/>
              </a:lnSpc>
              <a:spcBef>
                <a:spcPts val="600"/>
              </a:spcBef>
              <a:buFont typeface="+mj-lt"/>
              <a:buAutoNum type="arabicPeriod"/>
            </a:pPr>
            <a:r>
              <a:rPr lang="ja-JP" altLang="en-US" sz="1000" dirty="0"/>
              <a:t>いかなる形で利用する場合においても「安全教室指導用教材」を利用する際は、出典（</a:t>
            </a:r>
            <a:r>
              <a:rPr lang="en-US" altLang="ja-JP" sz="1000" dirty="0"/>
              <a:t>IPA</a:t>
            </a:r>
            <a:r>
              <a:rPr lang="ja-JP" altLang="en-US" sz="1000" dirty="0"/>
              <a:t>の名称、資料名（「安全教室指導用教材」）、</a:t>
            </a:r>
            <a:r>
              <a:rPr lang="en-US" altLang="ja-JP" sz="1000" dirty="0"/>
              <a:t>URL</a:t>
            </a:r>
            <a:r>
              <a:rPr lang="ja-JP" altLang="en-US" sz="1000" dirty="0"/>
              <a:t>等）を容易に判る態様で明記または明示してください。</a:t>
            </a:r>
          </a:p>
          <a:p>
            <a:pPr marL="228600" indent="-228600">
              <a:lnSpc>
                <a:spcPct val="100000"/>
              </a:lnSpc>
              <a:spcBef>
                <a:spcPts val="600"/>
              </a:spcBef>
              <a:buFont typeface="+mj-lt"/>
              <a:buAutoNum type="arabicPeriod"/>
            </a:pPr>
            <a:r>
              <a:rPr lang="ja-JP" altLang="en-US" sz="1000" dirty="0"/>
              <a:t>「安全教室指導用教材」を利用する部分と利用者が自ら作成する部分が混在した教材等を作成する場合、「安全教室指導用教材」利用部分か、利用者自身による作成部分かが容易かつ明確に判別できるようにしてください。なお、利用者は、自己の作成部分について全ての責任を負うものとします。</a:t>
            </a:r>
          </a:p>
          <a:p>
            <a:pPr marL="228600" indent="-228600">
              <a:lnSpc>
                <a:spcPct val="100000"/>
              </a:lnSpc>
              <a:spcBef>
                <a:spcPts val="600"/>
              </a:spcBef>
              <a:buFont typeface="+mj-lt"/>
              <a:buAutoNum type="arabicPeriod"/>
            </a:pPr>
            <a:r>
              <a:rPr lang="ja-JP" altLang="en-US" sz="1000" dirty="0"/>
              <a:t>「安全教室指導用教材」（本項においては、利用者が自ら作成する部分が混在する場合を含む）の二次利用を希望する者に対して複製物を配布する場合には、相手先に本利用規約を配布するなどにより、相手先が「安全教室指導用教材」（利用者が自ら新たに作成した部分を除く）を利用する際には本利用規約に同意する必要があることを伝えてください。</a:t>
            </a:r>
          </a:p>
          <a:p>
            <a:pPr marL="228600" indent="-228600">
              <a:lnSpc>
                <a:spcPct val="100000"/>
              </a:lnSpc>
              <a:spcBef>
                <a:spcPts val="600"/>
              </a:spcBef>
              <a:buFont typeface="+mj-lt"/>
              <a:buAutoNum type="arabicPeriod"/>
            </a:pPr>
            <a:r>
              <a:rPr lang="ja-JP" altLang="en-US" sz="1000" dirty="0"/>
              <a:t>「安全教室指導用教材」で提供する情報の正確性、信頼性、網羅性及び完全性については、</a:t>
            </a:r>
            <a:r>
              <a:rPr lang="en-US" altLang="ja-JP" sz="1000" dirty="0"/>
              <a:t>IPA</a:t>
            </a:r>
            <a:r>
              <a:rPr lang="ja-JP" altLang="en-US" sz="1000" dirty="0"/>
              <a:t>が保証するものではありません。</a:t>
            </a:r>
          </a:p>
          <a:p>
            <a:pPr marL="228600" indent="-228600">
              <a:lnSpc>
                <a:spcPct val="100000"/>
              </a:lnSpc>
              <a:spcBef>
                <a:spcPts val="600"/>
              </a:spcBef>
              <a:buFont typeface="+mj-lt"/>
              <a:buAutoNum type="arabicPeriod"/>
            </a:pPr>
            <a:r>
              <a:rPr lang="ja-JP" altLang="en-US" sz="1000" dirty="0"/>
              <a:t>「安全教室指導用教材」のファイルをダウンロードすることまたは利用したこと等により生じるいかなる損害（他人に対して責任を負う場合を含む。）についても</a:t>
            </a:r>
            <a:r>
              <a:rPr lang="en-US" altLang="ja-JP" sz="1000" dirty="0"/>
              <a:t>IPA</a:t>
            </a:r>
            <a:r>
              <a:rPr lang="ja-JP" altLang="en-US" sz="1000" dirty="0"/>
              <a:t>は何ら責任を負いません。</a:t>
            </a:r>
          </a:p>
          <a:p>
            <a:pPr marL="228600" indent="-228600">
              <a:lnSpc>
                <a:spcPct val="100000"/>
              </a:lnSpc>
              <a:spcBef>
                <a:spcPts val="600"/>
              </a:spcBef>
              <a:buFont typeface="+mj-lt"/>
              <a:buAutoNum type="arabicPeriod"/>
            </a:pPr>
            <a:r>
              <a:rPr lang="ja-JP" altLang="en-US" sz="1000" dirty="0"/>
              <a:t>本利用規約は予告なく改正する場合があります。その場合、改正後の内容は、それが</a:t>
            </a:r>
            <a:r>
              <a:rPr lang="en-US" altLang="ja-JP" sz="1000" dirty="0"/>
              <a:t>IPA</a:t>
            </a:r>
            <a:r>
              <a:rPr lang="ja-JP" altLang="en-US" sz="1000" dirty="0"/>
              <a:t>のウェブページ上で公表された時以降の利用に適用するものとします。</a:t>
            </a:r>
          </a:p>
          <a:p>
            <a:pPr marL="228600" indent="-228600">
              <a:lnSpc>
                <a:spcPct val="100000"/>
              </a:lnSpc>
              <a:spcBef>
                <a:spcPts val="600"/>
              </a:spcBef>
              <a:buFont typeface="+mj-lt"/>
              <a:buAutoNum type="arabicPeriod"/>
            </a:pPr>
            <a:r>
              <a:rPr lang="ja-JP" altLang="en-US" sz="1000" dirty="0"/>
              <a:t>「安全教室指導用教材」及び本利用規約に関する質問は、</a:t>
            </a:r>
            <a:r>
              <a:rPr lang="en-US" altLang="ja-JP" sz="1000" dirty="0"/>
              <a:t>net-anzen@ipa.go.jp</a:t>
            </a:r>
            <a:r>
              <a:rPr lang="ja-JP" altLang="en-US" sz="1000" dirty="0"/>
              <a:t>までお寄せください。なお、</a:t>
            </a:r>
            <a:r>
              <a:rPr lang="en-US" altLang="ja-JP" sz="1000" dirty="0"/>
              <a:t>IPA</a:t>
            </a:r>
            <a:r>
              <a:rPr lang="ja-JP" altLang="en-US" sz="1000" dirty="0"/>
              <a:t>からの応答等は、その業務に支障のない範囲内とさせていただきます。</a:t>
            </a:r>
            <a:endParaRPr lang="ja-JP" altLang="ja-JP" sz="500" dirty="0"/>
          </a:p>
        </p:txBody>
      </p:sp>
      <p:sp>
        <p:nvSpPr>
          <p:cNvPr id="9" name="タイトル 8">
            <a:extLst>
              <a:ext uri="{FF2B5EF4-FFF2-40B4-BE49-F238E27FC236}">
                <a16:creationId xmlns:a16="http://schemas.microsoft.com/office/drawing/2014/main" id="{61E9E522-7E14-4F1E-9007-13026F6160C5}"/>
              </a:ext>
            </a:extLst>
          </p:cNvPr>
          <p:cNvSpPr>
            <a:spLocks noGrp="1"/>
          </p:cNvSpPr>
          <p:nvPr>
            <p:ph type="title"/>
          </p:nvPr>
        </p:nvSpPr>
        <p:spPr/>
        <p:txBody>
          <a:bodyPr/>
          <a:lstStyle/>
          <a:p>
            <a:r>
              <a:rPr lang="ja-JP" altLang="ja-JP" dirty="0"/>
              <a:t>安全教室指導用教材利用規約</a:t>
            </a:r>
          </a:p>
        </p:txBody>
      </p:sp>
      <p:sp>
        <p:nvSpPr>
          <p:cNvPr id="2" name="テキスト ボックス 1">
            <a:extLst>
              <a:ext uri="{FF2B5EF4-FFF2-40B4-BE49-F238E27FC236}">
                <a16:creationId xmlns:a16="http://schemas.microsoft.com/office/drawing/2014/main" id="{41371A40-8044-4D96-A456-2966D5063AC6}"/>
              </a:ext>
            </a:extLst>
          </p:cNvPr>
          <p:cNvSpPr txBox="1"/>
          <p:nvPr/>
        </p:nvSpPr>
        <p:spPr>
          <a:xfrm>
            <a:off x="110359" y="82217"/>
            <a:ext cx="8890675" cy="276999"/>
          </a:xfrm>
          <a:prstGeom prst="rect">
            <a:avLst/>
          </a:prstGeom>
          <a:noFill/>
        </p:spPr>
        <p:txBody>
          <a:bodyPr wrap="square" rtlCol="0">
            <a:spAutoFit/>
          </a:bodyPr>
          <a:lstStyle/>
          <a:p>
            <a:r>
              <a:rPr kumimoji="1" lang="en-US" altLang="ja-JP" sz="1200" dirty="0">
                <a:solidFill>
                  <a:srgbClr val="FF0000"/>
                </a:solidFill>
              </a:rPr>
              <a:t>※</a:t>
            </a:r>
            <a:r>
              <a:rPr kumimoji="1" lang="ja-JP" altLang="en-US" sz="1200" dirty="0">
                <a:solidFill>
                  <a:srgbClr val="FF0000"/>
                </a:solidFill>
              </a:rPr>
              <a:t>本利用規約は、利用時には適宜削除してお使いください。なお、教材を利用した際は本利用規約に同意したものとみなします。</a:t>
            </a:r>
          </a:p>
        </p:txBody>
      </p:sp>
    </p:spTree>
    <p:extLst>
      <p:ext uri="{BB962C8B-B14F-4D97-AF65-F5344CB8AC3E}">
        <p14:creationId xmlns:p14="http://schemas.microsoft.com/office/powerpoint/2010/main" val="162359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854102" y="4521139"/>
            <a:ext cx="3983744" cy="1658115"/>
          </a:xfrm>
        </p:spPr>
      </p:pic>
      <p:sp>
        <p:nvSpPr>
          <p:cNvPr id="3" name="タイトル 2"/>
          <p:cNvSpPr>
            <a:spLocks noGrp="1"/>
          </p:cNvSpPr>
          <p:nvPr>
            <p:ph type="title"/>
          </p:nvPr>
        </p:nvSpPr>
        <p:spPr/>
        <p:txBody>
          <a:bodyPr/>
          <a:lstStyle/>
          <a:p>
            <a:r>
              <a:rPr kumimoji="1" lang="ja-JP" altLang="en-US" dirty="0"/>
              <a:t>あなたをマモルため</a:t>
            </a:r>
          </a:p>
        </p:txBody>
      </p:sp>
      <p:sp>
        <p:nvSpPr>
          <p:cNvPr id="5" name="テキスト ボックス 4"/>
          <p:cNvSpPr txBox="1"/>
          <p:nvPr/>
        </p:nvSpPr>
        <p:spPr>
          <a:xfrm>
            <a:off x="396688" y="1927801"/>
            <a:ext cx="8878111" cy="2862322"/>
          </a:xfrm>
          <a:prstGeom prst="rect">
            <a:avLst/>
          </a:prstGeom>
          <a:noFill/>
        </p:spPr>
        <p:txBody>
          <a:bodyPr wrap="square" rtlCol="0">
            <a:spAutoFit/>
          </a:bodyPr>
          <a:lstStyle/>
          <a:p>
            <a:r>
              <a:rPr kumimoji="1" lang="ja-JP" altLang="en-US" sz="4000" b="1" dirty="0">
                <a:latin typeface="+mj-ea"/>
                <a:ea typeface="+mj-ea"/>
              </a:rPr>
              <a:t>ペアレンタルコントロール</a:t>
            </a:r>
            <a:endParaRPr lang="en-US" altLang="ja-JP" sz="4000" b="1" dirty="0">
              <a:latin typeface="+mj-ea"/>
              <a:ea typeface="+mj-ea"/>
            </a:endParaRPr>
          </a:p>
          <a:p>
            <a:r>
              <a:rPr kumimoji="1" lang="ja-JP" altLang="en-US" sz="4000" b="1" dirty="0">
                <a:latin typeface="+mj-ea"/>
                <a:ea typeface="+mj-ea"/>
              </a:rPr>
              <a:t>を使うこと。</a:t>
            </a:r>
            <a:endParaRPr kumimoji="1" lang="en-US" altLang="ja-JP" sz="4000" b="1" dirty="0">
              <a:latin typeface="+mj-ea"/>
              <a:ea typeface="+mj-ea"/>
            </a:endParaRPr>
          </a:p>
          <a:p>
            <a:endParaRPr kumimoji="1" lang="en-US" altLang="ja-JP" sz="2800" b="1" dirty="0">
              <a:latin typeface="+mj-ea"/>
              <a:ea typeface="+mj-ea"/>
            </a:endParaRPr>
          </a:p>
          <a:p>
            <a:r>
              <a:rPr lang="ja-JP" altLang="en-US" sz="4000" b="1" dirty="0">
                <a:latin typeface="+mj-ea"/>
                <a:ea typeface="+mj-ea"/>
              </a:rPr>
              <a:t>ルールを家庭で決めること。</a:t>
            </a:r>
            <a:endParaRPr lang="en-US" altLang="ja-JP" sz="4000" b="1" dirty="0">
              <a:latin typeface="+mj-ea"/>
              <a:ea typeface="+mj-ea"/>
            </a:endParaRPr>
          </a:p>
          <a:p>
            <a:endParaRPr kumimoji="1" lang="en-US" altLang="ja-JP" sz="3200" dirty="0">
              <a:latin typeface="+mj-ea"/>
              <a:ea typeface="+mj-ea"/>
            </a:endParaRPr>
          </a:p>
        </p:txBody>
      </p:sp>
      <p:sp>
        <p:nvSpPr>
          <p:cNvPr id="6" name="テキスト ボックス 5"/>
          <p:cNvSpPr txBox="1"/>
          <p:nvPr/>
        </p:nvSpPr>
        <p:spPr>
          <a:xfrm>
            <a:off x="3224982" y="6263314"/>
            <a:ext cx="5834712" cy="369332"/>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r>
              <a:rPr lang="ja-JP" altLang="en-US" b="1" dirty="0">
                <a:latin typeface="+mj-ea"/>
                <a:ea typeface="+mj-ea"/>
              </a:rPr>
              <a:t>インターネットを安全・安心に使うための知恵です。</a:t>
            </a:r>
          </a:p>
        </p:txBody>
      </p:sp>
      <p:sp>
        <p:nvSpPr>
          <p:cNvPr id="2" name="円形吹き出し 1"/>
          <p:cNvSpPr/>
          <p:nvPr/>
        </p:nvSpPr>
        <p:spPr>
          <a:xfrm>
            <a:off x="5495026" y="665101"/>
            <a:ext cx="1937740" cy="1014085"/>
          </a:xfrm>
          <a:prstGeom prst="wedgeEllipseCallout">
            <a:avLst>
              <a:gd name="adj1" fmla="val 64234"/>
              <a:gd name="adj2" fmla="val -3994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mj-ea"/>
                <a:ea typeface="+mj-ea"/>
              </a:rPr>
              <a:t>ぼくまもるくん！</a:t>
            </a:r>
          </a:p>
        </p:txBody>
      </p:sp>
    </p:spTree>
    <p:extLst>
      <p:ext uri="{BB962C8B-B14F-4D97-AF65-F5344CB8AC3E}">
        <p14:creationId xmlns:p14="http://schemas.microsoft.com/office/powerpoint/2010/main" val="443606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198781" y="1635055"/>
            <a:ext cx="8600661" cy="3082719"/>
          </a:xfrm>
          <a:ln>
            <a:noFill/>
          </a:ln>
        </p:spPr>
        <p:style>
          <a:lnRef idx="2">
            <a:schemeClr val="accent2"/>
          </a:lnRef>
          <a:fillRef idx="1">
            <a:schemeClr val="lt1"/>
          </a:fillRef>
          <a:effectRef idx="0">
            <a:schemeClr val="accent2"/>
          </a:effectRef>
          <a:fontRef idx="minor">
            <a:schemeClr val="dk1"/>
          </a:fontRef>
        </p:style>
        <p:txBody>
          <a:bodyPr>
            <a:normAutofit/>
          </a:bodyPr>
          <a:lstStyle/>
          <a:p>
            <a:pPr algn="l"/>
            <a:r>
              <a:rPr kumimoji="1" lang="ja-JP" altLang="en-US" sz="4800" dirty="0">
                <a:latin typeface="+mj-ea"/>
                <a:ea typeface="+mj-ea"/>
              </a:rPr>
              <a:t>おうちの人</a:t>
            </a:r>
            <a:r>
              <a:rPr lang="ja-JP" altLang="en-US" sz="4800" dirty="0">
                <a:latin typeface="+mj-ea"/>
                <a:ea typeface="+mj-ea"/>
              </a:rPr>
              <a:t>と相談して</a:t>
            </a:r>
            <a:br>
              <a:rPr lang="en-US" altLang="ja-JP" sz="4800" dirty="0">
                <a:latin typeface="+mj-ea"/>
                <a:ea typeface="+mj-ea"/>
              </a:rPr>
            </a:br>
            <a:r>
              <a:rPr lang="ja-JP" altLang="en-US" sz="4800" dirty="0">
                <a:latin typeface="+mj-ea"/>
                <a:ea typeface="+mj-ea"/>
              </a:rPr>
              <a:t>ペアレンタルコントロールを上手に使おう！</a:t>
            </a:r>
            <a:endParaRPr kumimoji="1" lang="ja-JP" altLang="en-US" sz="4800" dirty="0">
              <a:latin typeface="+mj-ea"/>
              <a:ea typeface="+mj-ea"/>
            </a:endParaRPr>
          </a:p>
        </p:txBody>
      </p:sp>
    </p:spTree>
    <p:extLst>
      <p:ext uri="{BB962C8B-B14F-4D97-AF65-F5344CB8AC3E}">
        <p14:creationId xmlns:p14="http://schemas.microsoft.com/office/powerpoint/2010/main" val="2703590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606798" y="799434"/>
            <a:ext cx="7938112" cy="4844621"/>
          </a:xfrm>
        </p:spPr>
        <p:txBody>
          <a:bodyPr/>
          <a:lstStyle/>
          <a:p>
            <a:r>
              <a:rPr lang="ja-JP" altLang="en-US" sz="4800" dirty="0">
                <a:solidFill>
                  <a:prstClr val="black"/>
                </a:solidFill>
                <a:latin typeface="メイリオ"/>
                <a:ea typeface="メイリオ"/>
              </a:rPr>
              <a:t>フィルタリング</a:t>
            </a:r>
            <a:br>
              <a:rPr lang="en-US" altLang="ja-JP" sz="4800" dirty="0">
                <a:solidFill>
                  <a:prstClr val="black"/>
                </a:solidFill>
                <a:latin typeface="メイリオ"/>
                <a:ea typeface="メイリオ"/>
              </a:rPr>
            </a:br>
            <a:r>
              <a:rPr lang="ja-JP" altLang="en-US" sz="4800" dirty="0">
                <a:solidFill>
                  <a:prstClr val="black"/>
                </a:solidFill>
                <a:latin typeface="メイリオ"/>
                <a:ea typeface="メイリオ"/>
              </a:rPr>
              <a:t>ペアレンタルコントロール</a:t>
            </a:r>
            <a:r>
              <a:rPr lang="en-US" altLang="ja-JP" sz="4800" dirty="0">
                <a:solidFill>
                  <a:prstClr val="black"/>
                </a:solidFill>
                <a:latin typeface="メイリオ"/>
                <a:ea typeface="メイリオ"/>
              </a:rPr>
              <a:t>【</a:t>
            </a:r>
            <a:r>
              <a:rPr lang="ja-JP" altLang="en-US" sz="4800" dirty="0">
                <a:solidFill>
                  <a:prstClr val="black"/>
                </a:solidFill>
                <a:latin typeface="メイリオ"/>
                <a:ea typeface="メイリオ"/>
              </a:rPr>
              <a:t>６</a:t>
            </a:r>
            <a:r>
              <a:rPr lang="en-US" altLang="ja-JP" sz="4800" dirty="0">
                <a:solidFill>
                  <a:prstClr val="black"/>
                </a:solidFill>
                <a:latin typeface="メイリオ"/>
                <a:ea typeface="メイリオ"/>
              </a:rPr>
              <a:t>】</a:t>
            </a:r>
            <a:br>
              <a:rPr lang="en-US" altLang="ja-JP" sz="4800" dirty="0">
                <a:solidFill>
                  <a:prstClr val="black"/>
                </a:solidFill>
                <a:latin typeface="メイリオ"/>
                <a:ea typeface="メイリオ"/>
              </a:rPr>
            </a:br>
            <a:r>
              <a:rPr lang="ja-JP" altLang="en-US" sz="4000" dirty="0">
                <a:solidFill>
                  <a:prstClr val="black"/>
                </a:solidFill>
                <a:latin typeface="メイリオ"/>
                <a:ea typeface="メイリオ"/>
              </a:rPr>
              <a:t>「自分の生活をふりかえろう」</a:t>
            </a:r>
            <a:br>
              <a:rPr lang="en-US" altLang="ja-JP" sz="4000" dirty="0">
                <a:solidFill>
                  <a:prstClr val="black"/>
                </a:solidFill>
                <a:latin typeface="メイリオ"/>
                <a:ea typeface="メイリオ"/>
              </a:rPr>
            </a:br>
            <a:r>
              <a:rPr lang="ja-JP" altLang="en-US" sz="3600" dirty="0">
                <a:solidFill>
                  <a:prstClr val="black"/>
                </a:solidFill>
                <a:latin typeface="メイリオ"/>
                <a:ea typeface="メイリオ"/>
              </a:rPr>
              <a:t>フィルタリングの有効</a:t>
            </a:r>
            <a:r>
              <a:rPr lang="ja-JP" altLang="en-US" sz="2000" dirty="0">
                <a:solidFill>
                  <a:prstClr val="black"/>
                </a:solidFill>
                <a:latin typeface="メイリオ"/>
                <a:ea typeface="メイリオ"/>
              </a:rPr>
              <a:t>（ゆうこう）</a:t>
            </a:r>
            <a:r>
              <a:rPr lang="ja-JP" altLang="en-US" sz="3600" dirty="0">
                <a:solidFill>
                  <a:prstClr val="black"/>
                </a:solidFill>
                <a:latin typeface="メイリオ"/>
                <a:ea typeface="メイリオ"/>
              </a:rPr>
              <a:t>な活用</a:t>
            </a:r>
            <a:endParaRPr kumimoji="1" lang="ja-JP" altLang="en-US" sz="7200" dirty="0"/>
          </a:p>
        </p:txBody>
      </p:sp>
      <p:sp>
        <p:nvSpPr>
          <p:cNvPr id="6" name="コンテンツ プレースホルダー 5"/>
          <p:cNvSpPr>
            <a:spLocks noGrp="1"/>
          </p:cNvSpPr>
          <p:nvPr>
            <p:ph sz="half" idx="1"/>
          </p:nvPr>
        </p:nvSpPr>
        <p:spPr/>
        <p:txBody>
          <a:bodyPr/>
          <a:lstStyle/>
          <a:p>
            <a:r>
              <a:rPr kumimoji="1" lang="ja-JP" altLang="en-US" dirty="0"/>
              <a:t>対象</a:t>
            </a:r>
            <a:r>
              <a:rPr lang="ja-JP" altLang="en-US" dirty="0"/>
              <a:t>：小学校</a:t>
            </a:r>
            <a:r>
              <a:rPr lang="en-US" altLang="ja-JP" dirty="0"/>
              <a:t>4</a:t>
            </a:r>
            <a:r>
              <a:rPr lang="ja-JP" altLang="en-US" dirty="0"/>
              <a:t>年生～</a:t>
            </a:r>
            <a:r>
              <a:rPr lang="en-US" altLang="ja-JP" dirty="0"/>
              <a:t>6</a:t>
            </a:r>
            <a:r>
              <a:rPr lang="ja-JP" altLang="en-US" dirty="0"/>
              <a:t>年生</a:t>
            </a:r>
          </a:p>
        </p:txBody>
      </p:sp>
    </p:spTree>
    <p:extLst>
      <p:ext uri="{BB962C8B-B14F-4D97-AF65-F5344CB8AC3E}">
        <p14:creationId xmlns:p14="http://schemas.microsoft.com/office/powerpoint/2010/main" val="4236748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396" y="28120"/>
            <a:ext cx="9046723" cy="646331"/>
          </a:xfrm>
          <a:solidFill>
            <a:schemeClr val="accent2">
              <a:lumMod val="20000"/>
              <a:lumOff val="80000"/>
            </a:schemeClr>
          </a:solidFill>
          <a:ln w="28575">
            <a:noFill/>
          </a:ln>
        </p:spPr>
        <p:txBody>
          <a:bodyPr>
            <a:normAutofit fontScale="90000"/>
          </a:bodyPr>
          <a:lstStyle/>
          <a:p>
            <a:pPr algn="ctr"/>
            <a:r>
              <a:rPr lang="ja-JP" altLang="en-US" sz="2400" dirty="0"/>
              <a:t>本教材の使用方法　フィルタリングペアレンタルコントロール</a:t>
            </a:r>
            <a:r>
              <a:rPr lang="en-US" altLang="ja-JP" sz="2400" dirty="0"/>
              <a:t>【</a:t>
            </a:r>
            <a:r>
              <a:rPr lang="ja-JP" altLang="en-US" sz="2400" dirty="0"/>
              <a:t>６</a:t>
            </a:r>
            <a:r>
              <a:rPr lang="en-US" altLang="ja-JP" sz="2400" dirty="0"/>
              <a:t>】</a:t>
            </a:r>
            <a:br>
              <a:rPr lang="en-US" altLang="ja-JP" sz="2400" dirty="0"/>
            </a:br>
            <a:r>
              <a:rPr lang="ja-JP" altLang="en-US" sz="2400" dirty="0"/>
              <a:t>小学校</a:t>
            </a:r>
            <a:r>
              <a:rPr lang="en-US" altLang="ja-JP" sz="2400" dirty="0"/>
              <a:t>4</a:t>
            </a:r>
            <a:r>
              <a:rPr lang="ja-JP" altLang="en-US" sz="2400" dirty="0"/>
              <a:t>年生～</a:t>
            </a:r>
            <a:r>
              <a:rPr lang="en-US" altLang="ja-JP" sz="2400" dirty="0"/>
              <a:t>6</a:t>
            </a:r>
            <a:r>
              <a:rPr lang="ja-JP" altLang="en-US" sz="2400" dirty="0"/>
              <a:t>年生</a:t>
            </a:r>
            <a:endParaRPr kumimoji="1" lang="ja-JP" altLang="en-US" sz="2400" dirty="0"/>
          </a:p>
        </p:txBody>
      </p:sp>
      <p:sp>
        <p:nvSpPr>
          <p:cNvPr id="3" name="タイトル 1"/>
          <p:cNvSpPr txBox="1">
            <a:spLocks/>
          </p:cNvSpPr>
          <p:nvPr/>
        </p:nvSpPr>
        <p:spPr>
          <a:xfrm>
            <a:off x="122807" y="1932511"/>
            <a:ext cx="2643419" cy="404625"/>
          </a:xfrm>
          <a:prstGeom prst="rect">
            <a:avLst/>
          </a:prstGeom>
          <a:ln w="28575">
            <a:solidFill>
              <a:schemeClr val="accent2"/>
            </a:solidFill>
          </a:ln>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本教材のねらい</a:t>
            </a:r>
          </a:p>
        </p:txBody>
      </p:sp>
      <p:sp>
        <p:nvSpPr>
          <p:cNvPr id="5" name="テキスト ボックス 4"/>
          <p:cNvSpPr txBox="1"/>
          <p:nvPr/>
        </p:nvSpPr>
        <p:spPr>
          <a:xfrm>
            <a:off x="45396" y="2337880"/>
            <a:ext cx="8914734" cy="1846659"/>
          </a:xfrm>
          <a:prstGeom prst="rect">
            <a:avLst/>
          </a:prstGeom>
          <a:noFill/>
        </p:spPr>
        <p:txBody>
          <a:bodyPr wrap="square" rtlCol="0">
            <a:spAutoFit/>
          </a:bodyPr>
          <a:lstStyle/>
          <a:p>
            <a:r>
              <a:rPr lang="ja-JP" altLang="en-US" sz="1600" dirty="0">
                <a:solidFill>
                  <a:prstClr val="black"/>
                </a:solidFill>
              </a:rPr>
              <a:t>小学校の高学年においては、ゲーム機や動画共有サイトの利用時間が課題となっている。自分自身の利用時間を振り返り、主体的に</a:t>
            </a:r>
            <a:r>
              <a:rPr lang="en-US" altLang="ja-JP" sz="1600" dirty="0">
                <a:solidFill>
                  <a:prstClr val="black"/>
                </a:solidFill>
              </a:rPr>
              <a:t>ICT</a:t>
            </a:r>
            <a:r>
              <a:rPr lang="ja-JP" altLang="en-US" sz="1600" dirty="0">
                <a:solidFill>
                  <a:prstClr val="black"/>
                </a:solidFill>
              </a:rPr>
              <a:t>機器を使用できているかを確認させる。また動画教材を視聴して利用時間や課金に関する問題を確認し、保護者と一緒にペアレンタルコントロールを設定する重要性を伝える。ペアレンタルコントロールでできることを振り返り、ルールの設定も含め、「締め付け」ではなく、安全安心に使用するための「ツール」であること、有効に使用することを伝える。</a:t>
            </a:r>
            <a:endParaRPr lang="en-US" altLang="ja-JP" sz="1600" dirty="0">
              <a:solidFill>
                <a:prstClr val="black"/>
              </a:solidFill>
            </a:endParaRPr>
          </a:p>
          <a:p>
            <a:endParaRPr lang="en-US" altLang="ja-JP" sz="1600" dirty="0">
              <a:solidFill>
                <a:prstClr val="black"/>
              </a:solidFill>
            </a:endParaRPr>
          </a:p>
        </p:txBody>
      </p:sp>
      <p:sp>
        <p:nvSpPr>
          <p:cNvPr id="6" name="タイトル 1"/>
          <p:cNvSpPr txBox="1">
            <a:spLocks/>
          </p:cNvSpPr>
          <p:nvPr/>
        </p:nvSpPr>
        <p:spPr>
          <a:xfrm>
            <a:off x="102940" y="796565"/>
            <a:ext cx="6194343" cy="442269"/>
          </a:xfrm>
          <a:prstGeom prst="rect">
            <a:avLst/>
          </a:prstGeom>
          <a:ln w="28575">
            <a:solidFill>
              <a:schemeClr val="accent2"/>
            </a:solidFill>
          </a:ln>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テーマ「フィルタリング　ペアレンタルコントロール」教材のねらい</a:t>
            </a:r>
          </a:p>
        </p:txBody>
      </p:sp>
      <p:sp>
        <p:nvSpPr>
          <p:cNvPr id="7" name="テキスト ボックス 6"/>
          <p:cNvSpPr txBox="1"/>
          <p:nvPr/>
        </p:nvSpPr>
        <p:spPr>
          <a:xfrm>
            <a:off x="3832" y="1278279"/>
            <a:ext cx="8956298" cy="646331"/>
          </a:xfrm>
          <a:prstGeom prst="rect">
            <a:avLst/>
          </a:prstGeom>
          <a:noFill/>
        </p:spPr>
        <p:txBody>
          <a:bodyPr wrap="none" rtlCol="0">
            <a:spAutoFit/>
          </a:bodyPr>
          <a:lstStyle/>
          <a:p>
            <a:r>
              <a:rPr lang="ja-JP" altLang="en-US" dirty="0">
                <a:solidFill>
                  <a:prstClr val="black"/>
                </a:solidFill>
              </a:rPr>
              <a:t>インターネット利用が当たり前の時代になぜ保護者による使用制限が必要か？の理解</a:t>
            </a:r>
            <a:endParaRPr lang="en-US" altLang="ja-JP" dirty="0">
              <a:solidFill>
                <a:prstClr val="black"/>
              </a:solidFill>
            </a:endParaRPr>
          </a:p>
          <a:p>
            <a:r>
              <a:rPr lang="ja-JP" altLang="en-US" dirty="0">
                <a:solidFill>
                  <a:prstClr val="black"/>
                </a:solidFill>
              </a:rPr>
              <a:t>から安心・安全、また健全に利用するためのツールとして活用することを促す。</a:t>
            </a:r>
          </a:p>
        </p:txBody>
      </p:sp>
      <p:sp>
        <p:nvSpPr>
          <p:cNvPr id="8" name="タイトル 1"/>
          <p:cNvSpPr txBox="1">
            <a:spLocks/>
          </p:cNvSpPr>
          <p:nvPr/>
        </p:nvSpPr>
        <p:spPr>
          <a:xfrm>
            <a:off x="175556" y="3924192"/>
            <a:ext cx="2643420" cy="425520"/>
          </a:xfrm>
          <a:prstGeom prst="rect">
            <a:avLst/>
          </a:prstGeom>
          <a:ln w="28575">
            <a:solidFill>
              <a:schemeClr val="accent2"/>
            </a:solidFill>
          </a:ln>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指導のポイント</a:t>
            </a:r>
          </a:p>
        </p:txBody>
      </p:sp>
      <p:sp>
        <p:nvSpPr>
          <p:cNvPr id="10" name="テキスト ボックス 9"/>
          <p:cNvSpPr txBox="1"/>
          <p:nvPr/>
        </p:nvSpPr>
        <p:spPr>
          <a:xfrm>
            <a:off x="45396" y="4349712"/>
            <a:ext cx="8755299" cy="1446550"/>
          </a:xfrm>
          <a:prstGeom prst="rect">
            <a:avLst/>
          </a:prstGeom>
          <a:noFill/>
        </p:spPr>
        <p:txBody>
          <a:bodyPr wrap="square" rtlCol="0">
            <a:spAutoFit/>
          </a:bodyPr>
          <a:lstStyle/>
          <a:p>
            <a:r>
              <a:rPr lang="ja-JP" altLang="en-US" sz="1400" dirty="0">
                <a:solidFill>
                  <a:prstClr val="black"/>
                </a:solidFill>
              </a:rPr>
              <a:t>同じ小学生の制作した</a:t>
            </a:r>
            <a:r>
              <a:rPr lang="en-US" altLang="ja-JP" sz="1400" dirty="0">
                <a:solidFill>
                  <a:prstClr val="black"/>
                </a:solidFill>
              </a:rPr>
              <a:t>4</a:t>
            </a:r>
            <a:r>
              <a:rPr lang="ja-JP" altLang="en-US" sz="1400" dirty="0">
                <a:solidFill>
                  <a:prstClr val="black"/>
                </a:solidFill>
              </a:rPr>
              <a:t>コママンガから、自分自身の生活、家庭の状況を振り返る。自分自身の使用時間を把握できているか？つまりは主体的に使用できているかを確認する。私たちが安全、安心にインターネットを利用するためのペアレンタルコントロール機能を紹介、時間だけでなく、ゲーム機やスマホを使う時には、危険なサイトや誘導するボタンなどもあるので、大人と一緒にペアレンタルコントロール機能を有効に活用することを伝える。</a:t>
            </a:r>
            <a:endParaRPr lang="en-US" altLang="ja-JP" sz="1400" dirty="0">
              <a:solidFill>
                <a:prstClr val="black"/>
              </a:solidFill>
            </a:endParaRPr>
          </a:p>
          <a:p>
            <a:endParaRPr lang="en-US" altLang="ja-JP" sz="1600" dirty="0">
              <a:solidFill>
                <a:prstClr val="black"/>
              </a:solidFill>
            </a:endParaRPr>
          </a:p>
        </p:txBody>
      </p:sp>
      <p:sp>
        <p:nvSpPr>
          <p:cNvPr id="12" name="テキスト ボックス 11"/>
          <p:cNvSpPr txBox="1"/>
          <p:nvPr/>
        </p:nvSpPr>
        <p:spPr>
          <a:xfrm>
            <a:off x="2766225" y="6183148"/>
            <a:ext cx="2831231" cy="523220"/>
          </a:xfrm>
          <a:prstGeom prst="rect">
            <a:avLst/>
          </a:prstGeom>
          <a:noFill/>
        </p:spPr>
        <p:txBody>
          <a:bodyPr wrap="square" rtlCol="0">
            <a:spAutoFit/>
          </a:bodyPr>
          <a:lstStyle/>
          <a:p>
            <a:r>
              <a:rPr lang="ja-JP" altLang="en-US" sz="1400" dirty="0">
                <a:solidFill>
                  <a:prstClr val="black"/>
                </a:solidFill>
              </a:rPr>
              <a:t>１．情報社会の倫理　</a:t>
            </a:r>
            <a:r>
              <a:rPr lang="en-US" altLang="ja-JP" sz="1400" dirty="0">
                <a:solidFill>
                  <a:prstClr val="black"/>
                </a:solidFill>
              </a:rPr>
              <a:t>a3-1</a:t>
            </a:r>
          </a:p>
          <a:p>
            <a:r>
              <a:rPr lang="ja-JP" altLang="en-US" sz="1400" dirty="0">
                <a:solidFill>
                  <a:prstClr val="black"/>
                </a:solidFill>
              </a:rPr>
              <a:t>３．安全への知恵　</a:t>
            </a:r>
            <a:r>
              <a:rPr lang="en-US" altLang="ja-JP" sz="1400" dirty="0">
                <a:solidFill>
                  <a:prstClr val="black"/>
                </a:solidFill>
              </a:rPr>
              <a:t>d3-1</a:t>
            </a:r>
            <a:r>
              <a:rPr lang="ja-JP" altLang="en-US" sz="1400" dirty="0">
                <a:solidFill>
                  <a:prstClr val="black"/>
                </a:solidFill>
              </a:rPr>
              <a:t>、</a:t>
            </a:r>
            <a:r>
              <a:rPr lang="en-US" altLang="ja-JP" sz="1400" dirty="0">
                <a:solidFill>
                  <a:prstClr val="black"/>
                </a:solidFill>
              </a:rPr>
              <a:t>f3-1</a:t>
            </a:r>
            <a:endParaRPr lang="en-US" altLang="ja-JP" sz="800" dirty="0">
              <a:solidFill>
                <a:prstClr val="black"/>
              </a:solidFill>
            </a:endParaRPr>
          </a:p>
        </p:txBody>
      </p:sp>
      <p:sp>
        <p:nvSpPr>
          <p:cNvPr id="14" name="タイトル 1">
            <a:extLst>
              <a:ext uri="{FF2B5EF4-FFF2-40B4-BE49-F238E27FC236}">
                <a16:creationId xmlns:a16="http://schemas.microsoft.com/office/drawing/2014/main" id="{CBCD22B0-5481-4F47-A9F2-387E21AD252E}"/>
              </a:ext>
            </a:extLst>
          </p:cNvPr>
          <p:cNvSpPr txBox="1">
            <a:spLocks/>
          </p:cNvSpPr>
          <p:nvPr/>
        </p:nvSpPr>
        <p:spPr>
          <a:xfrm>
            <a:off x="122807" y="5564715"/>
            <a:ext cx="5115265" cy="54003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600" dirty="0">
                <a:latin typeface="メイリオ" panose="020B0604030504040204" pitchFamily="50" charset="-128"/>
                <a:ea typeface="メイリオ" panose="020B0604030504040204" pitchFamily="50" charset="-128"/>
              </a:rPr>
              <a:t>情報モラル指導モデルカリキュラムとの対応</a:t>
            </a:r>
            <a:endParaRPr lang="en-US" altLang="ja-JP" sz="1600" dirty="0">
              <a:latin typeface="メイリオ" panose="020B0604030504040204" pitchFamily="50" charset="-128"/>
              <a:ea typeface="メイリオ" panose="020B0604030504040204" pitchFamily="50" charset="-128"/>
            </a:endParaRPr>
          </a:p>
          <a:p>
            <a:r>
              <a:rPr lang="ja-JP" altLang="en-US" sz="600" dirty="0">
                <a:latin typeface="メイリオ" panose="020B0604030504040204" pitchFamily="50" charset="-128"/>
                <a:ea typeface="メイリオ" panose="020B0604030504040204" pitchFamily="50" charset="-128"/>
              </a:rPr>
              <a:t>（文部科学省「情報モラル指導モデルカリキュラム表」</a:t>
            </a:r>
            <a:endParaRPr lang="en-US" altLang="ja-JP" sz="600" dirty="0">
              <a:latin typeface="メイリオ" panose="020B0604030504040204" pitchFamily="50" charset="-128"/>
              <a:ea typeface="メイリオ" panose="020B0604030504040204" pitchFamily="50" charset="-128"/>
            </a:endParaRPr>
          </a:p>
          <a:p>
            <a:r>
              <a:rPr lang="en-US" altLang="ja-JP" sz="500" dirty="0">
                <a:latin typeface="メイリオ" panose="020B0604030504040204" pitchFamily="50" charset="-128"/>
                <a:ea typeface="メイリオ" panose="020B0604030504040204" pitchFamily="50" charset="-128"/>
              </a:rPr>
              <a:t>https://www.mext.go.jp/component/a_menu/education/detail/__icsFiles/afieldfile/2010/09/07/1296869.pdf</a:t>
            </a:r>
            <a:r>
              <a:rPr lang="ja-JP" altLang="en-US" sz="500" dirty="0">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1963461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1185582" y="532014"/>
            <a:ext cx="7958418" cy="697099"/>
          </a:xfrm>
        </p:spPr>
        <p:txBody>
          <a:bodyPr/>
          <a:lstStyle/>
          <a:p>
            <a:r>
              <a:rPr lang="ja-JP" altLang="en-US" dirty="0"/>
              <a:t>次のやり取りを見てみよう</a:t>
            </a:r>
            <a:endParaRPr kumimoji="1" lang="ja-JP" altLang="en-US" dirty="0"/>
          </a:p>
        </p:txBody>
      </p:sp>
      <p:pic>
        <p:nvPicPr>
          <p:cNvPr id="2" name="図 1"/>
          <p:cNvPicPr>
            <a:picLocks noChangeAspect="1"/>
          </p:cNvPicPr>
          <p:nvPr/>
        </p:nvPicPr>
        <p:blipFill>
          <a:blip r:embed="rId3"/>
          <a:stretch>
            <a:fillRect/>
          </a:stretch>
        </p:blipFill>
        <p:spPr>
          <a:xfrm>
            <a:off x="1350362" y="1590074"/>
            <a:ext cx="6506563" cy="4639559"/>
          </a:xfrm>
          <a:prstGeom prst="rect">
            <a:avLst/>
          </a:prstGeom>
        </p:spPr>
      </p:pic>
      <p:sp>
        <p:nvSpPr>
          <p:cNvPr id="7" name="テキスト ボックス 6"/>
          <p:cNvSpPr txBox="1"/>
          <p:nvPr/>
        </p:nvSpPr>
        <p:spPr>
          <a:xfrm>
            <a:off x="7874592" y="1470648"/>
            <a:ext cx="1046440" cy="5184152"/>
          </a:xfrm>
          <a:prstGeom prst="rect">
            <a:avLst/>
          </a:prstGeom>
          <a:noFill/>
        </p:spPr>
        <p:txBody>
          <a:bodyPr vert="eaVert" wrap="square" rtlCol="0">
            <a:spAutoFit/>
          </a:bodyPr>
          <a:lstStyle/>
          <a:p>
            <a:r>
              <a:rPr kumimoji="1" lang="ja-JP" altLang="en-US" sz="2800" dirty="0">
                <a:latin typeface="+mj-ea"/>
                <a:ea typeface="+mj-ea"/>
              </a:rPr>
              <a:t>スマホばっかりいじってないで</a:t>
            </a:r>
            <a:endParaRPr kumimoji="1" lang="en-US" altLang="ja-JP" sz="2800" dirty="0">
              <a:latin typeface="+mj-ea"/>
              <a:ea typeface="+mj-ea"/>
            </a:endParaRPr>
          </a:p>
          <a:p>
            <a:r>
              <a:rPr kumimoji="1" lang="ja-JP" altLang="en-US" sz="2800" dirty="0">
                <a:latin typeface="+mj-ea"/>
                <a:ea typeface="+mj-ea"/>
              </a:rPr>
              <a:t>すこしは</a:t>
            </a:r>
            <a:r>
              <a:rPr lang="ja-JP" altLang="en-US" sz="2800" dirty="0">
                <a:latin typeface="+mj-ea"/>
                <a:ea typeface="+mj-ea"/>
              </a:rPr>
              <a:t>べんきょうしなさい！</a:t>
            </a:r>
            <a:endParaRPr kumimoji="1" lang="ja-JP" altLang="en-US" sz="2800" dirty="0">
              <a:latin typeface="+mj-ea"/>
              <a:ea typeface="+mj-ea"/>
            </a:endParaRPr>
          </a:p>
        </p:txBody>
      </p:sp>
      <p:sp>
        <p:nvSpPr>
          <p:cNvPr id="8" name="テキスト ボックス 7"/>
          <p:cNvSpPr txBox="1"/>
          <p:nvPr/>
        </p:nvSpPr>
        <p:spPr>
          <a:xfrm>
            <a:off x="448432" y="1703404"/>
            <a:ext cx="677108" cy="5184152"/>
          </a:xfrm>
          <a:prstGeom prst="rect">
            <a:avLst/>
          </a:prstGeom>
          <a:noFill/>
        </p:spPr>
        <p:txBody>
          <a:bodyPr vert="eaVert" wrap="square" rtlCol="0">
            <a:spAutoFit/>
          </a:bodyPr>
          <a:lstStyle/>
          <a:p>
            <a:r>
              <a:rPr kumimoji="1" lang="ja-JP" altLang="en-US" sz="3200" dirty="0">
                <a:latin typeface="+mj-ea"/>
                <a:ea typeface="+mj-ea"/>
              </a:rPr>
              <a:t>わかってるよ～</a:t>
            </a:r>
            <a:endParaRPr kumimoji="1" lang="en-US" altLang="ja-JP" sz="3200" dirty="0">
              <a:latin typeface="+mj-ea"/>
              <a:ea typeface="+mj-ea"/>
            </a:endParaRPr>
          </a:p>
        </p:txBody>
      </p:sp>
      <p:sp>
        <p:nvSpPr>
          <p:cNvPr id="6" name="正方形/長方形 5"/>
          <p:cNvSpPr/>
          <p:nvPr/>
        </p:nvSpPr>
        <p:spPr>
          <a:xfrm>
            <a:off x="5347355" y="6487446"/>
            <a:ext cx="4572000" cy="400110"/>
          </a:xfrm>
          <a:prstGeom prst="rect">
            <a:avLst/>
          </a:prstGeom>
        </p:spPr>
        <p:txBody>
          <a:bodyPr>
            <a:spAutoFit/>
          </a:bodyPr>
          <a:lstStyle/>
          <a:p>
            <a:pPr lvl="0">
              <a:defRPr/>
            </a:pPr>
            <a:r>
              <a:rPr lang="en-US" altLang="ja-JP" sz="1000" dirty="0">
                <a:solidFill>
                  <a:prstClr val="black"/>
                </a:solidFill>
                <a:latin typeface="+mn-ea"/>
              </a:rPr>
              <a:t>(</a:t>
            </a:r>
            <a:r>
              <a:rPr lang="ja-JP" altLang="en-US" sz="1000" dirty="0">
                <a:solidFill>
                  <a:prstClr val="black"/>
                </a:solidFill>
                <a:latin typeface="+mn-ea"/>
              </a:rPr>
              <a:t>参考</a:t>
            </a:r>
            <a:r>
              <a:rPr lang="en-US" altLang="ja-JP" sz="1000" dirty="0">
                <a:solidFill>
                  <a:prstClr val="black"/>
                </a:solidFill>
                <a:latin typeface="+mn-ea"/>
              </a:rPr>
              <a:t>)</a:t>
            </a:r>
            <a:r>
              <a:rPr lang="ja-JP" altLang="en-US" sz="1000" dirty="0">
                <a:solidFill>
                  <a:prstClr val="black"/>
                </a:solidFill>
                <a:latin typeface="+mn-ea"/>
              </a:rPr>
              <a:t> </a:t>
            </a:r>
            <a:r>
              <a:rPr lang="en-US" altLang="ja-JP" sz="1000" dirty="0">
                <a:solidFill>
                  <a:prstClr val="black"/>
                </a:solidFill>
                <a:latin typeface="+mn-ea"/>
              </a:rPr>
              <a:t>IPA</a:t>
            </a:r>
            <a:r>
              <a:rPr lang="ja-JP" altLang="en-US" sz="1000" dirty="0">
                <a:solidFill>
                  <a:prstClr val="black"/>
                </a:solidFill>
                <a:latin typeface="+mn-ea"/>
              </a:rPr>
              <a:t>「ひろげよう情報モラル・セキュリティコンクール」</a:t>
            </a:r>
            <a:endParaRPr lang="en-US" altLang="ja-JP" sz="1000" dirty="0">
              <a:solidFill>
                <a:prstClr val="black"/>
              </a:solidFill>
              <a:latin typeface="+mn-ea"/>
            </a:endParaRPr>
          </a:p>
          <a:p>
            <a:pPr lvl="0">
              <a:defRPr/>
            </a:pPr>
            <a:r>
              <a:rPr lang="ja-JP" altLang="en-US" sz="1000" dirty="0">
                <a:solidFill>
                  <a:prstClr val="black"/>
                </a:solidFill>
              </a:rPr>
              <a:t>　　　 </a:t>
            </a:r>
            <a:r>
              <a:rPr lang="en-US" altLang="ja-JP" sz="1000" dirty="0">
                <a:solidFill>
                  <a:prstClr val="black"/>
                </a:solidFill>
              </a:rPr>
              <a:t>https://www.ipa.go.jp/security/hyogo/index.html</a:t>
            </a:r>
          </a:p>
        </p:txBody>
      </p:sp>
    </p:spTree>
    <p:extLst>
      <p:ext uri="{BB962C8B-B14F-4D97-AF65-F5344CB8AC3E}">
        <p14:creationId xmlns:p14="http://schemas.microsoft.com/office/powerpoint/2010/main" val="831353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1185582" y="532014"/>
            <a:ext cx="7958418" cy="697099"/>
          </a:xfrm>
        </p:spPr>
        <p:txBody>
          <a:bodyPr/>
          <a:lstStyle/>
          <a:p>
            <a:r>
              <a:rPr lang="ja-JP" altLang="en-US" dirty="0"/>
              <a:t>次のやり取りを見てみよう</a:t>
            </a:r>
            <a:endParaRPr kumimoji="1" lang="ja-JP" altLang="en-US" dirty="0"/>
          </a:p>
        </p:txBody>
      </p:sp>
      <p:pic>
        <p:nvPicPr>
          <p:cNvPr id="2" name="図 1"/>
          <p:cNvPicPr>
            <a:picLocks noChangeAspect="1"/>
          </p:cNvPicPr>
          <p:nvPr/>
        </p:nvPicPr>
        <p:blipFill>
          <a:blip r:embed="rId3"/>
          <a:stretch>
            <a:fillRect/>
          </a:stretch>
        </p:blipFill>
        <p:spPr>
          <a:xfrm>
            <a:off x="1618364" y="1528557"/>
            <a:ext cx="6545201" cy="4652613"/>
          </a:xfrm>
          <a:prstGeom prst="rect">
            <a:avLst/>
          </a:prstGeom>
        </p:spPr>
      </p:pic>
      <p:sp>
        <p:nvSpPr>
          <p:cNvPr id="6" name="正方形/長方形 5">
            <a:extLst>
              <a:ext uri="{FF2B5EF4-FFF2-40B4-BE49-F238E27FC236}">
                <a16:creationId xmlns:a16="http://schemas.microsoft.com/office/drawing/2014/main" id="{B9911066-23AF-4A8C-92A8-8A0D90C7BF99}"/>
              </a:ext>
            </a:extLst>
          </p:cNvPr>
          <p:cNvSpPr/>
          <p:nvPr/>
        </p:nvSpPr>
        <p:spPr>
          <a:xfrm>
            <a:off x="4890964" y="6388875"/>
            <a:ext cx="4572000" cy="430887"/>
          </a:xfrm>
          <a:prstGeom prst="rect">
            <a:avLst/>
          </a:prstGeom>
        </p:spPr>
        <p:txBody>
          <a:bodyPr>
            <a:spAutoFit/>
          </a:bodyPr>
          <a:lstStyle/>
          <a:p>
            <a:pPr lvl="0">
              <a:defRPr/>
            </a:pPr>
            <a:r>
              <a:rPr lang="en-US" altLang="ja-JP" sz="1100" dirty="0">
                <a:solidFill>
                  <a:prstClr val="black"/>
                </a:solidFill>
                <a:latin typeface="+mn-ea"/>
              </a:rPr>
              <a:t>(</a:t>
            </a:r>
            <a:r>
              <a:rPr lang="ja-JP" altLang="en-US" sz="1100" dirty="0">
                <a:solidFill>
                  <a:prstClr val="black"/>
                </a:solidFill>
                <a:latin typeface="+mn-ea"/>
              </a:rPr>
              <a:t>参考</a:t>
            </a:r>
            <a:r>
              <a:rPr lang="en-US" altLang="ja-JP" sz="1100" dirty="0">
                <a:solidFill>
                  <a:prstClr val="black"/>
                </a:solidFill>
                <a:latin typeface="+mn-ea"/>
              </a:rPr>
              <a:t>)</a:t>
            </a:r>
            <a:r>
              <a:rPr lang="ja-JP" altLang="en-US" sz="1100" dirty="0">
                <a:solidFill>
                  <a:prstClr val="black"/>
                </a:solidFill>
                <a:latin typeface="+mn-ea"/>
              </a:rPr>
              <a:t> </a:t>
            </a:r>
            <a:r>
              <a:rPr lang="en-US" altLang="ja-JP" sz="1100" dirty="0">
                <a:solidFill>
                  <a:prstClr val="black"/>
                </a:solidFill>
                <a:latin typeface="+mn-ea"/>
              </a:rPr>
              <a:t>IPA</a:t>
            </a:r>
            <a:r>
              <a:rPr lang="ja-JP" altLang="en-US" sz="1100" dirty="0">
                <a:solidFill>
                  <a:prstClr val="black"/>
                </a:solidFill>
                <a:latin typeface="+mn-ea"/>
              </a:rPr>
              <a:t>「ひろげよう情報モラル・セキュリティコンクール」</a:t>
            </a:r>
            <a:endParaRPr lang="en-US" altLang="ja-JP" sz="1100" dirty="0">
              <a:solidFill>
                <a:prstClr val="black"/>
              </a:solidFill>
              <a:latin typeface="+mn-ea"/>
            </a:endParaRPr>
          </a:p>
          <a:p>
            <a:pPr lvl="0">
              <a:defRPr/>
            </a:pPr>
            <a:r>
              <a:rPr lang="ja-JP" altLang="en-US" sz="1100" dirty="0">
                <a:solidFill>
                  <a:prstClr val="black"/>
                </a:solidFill>
              </a:rPr>
              <a:t>　　　 </a:t>
            </a:r>
            <a:r>
              <a:rPr lang="en-US" altLang="ja-JP" sz="1100" dirty="0">
                <a:solidFill>
                  <a:prstClr val="black"/>
                </a:solidFill>
              </a:rPr>
              <a:t>https://www.ipa.go.jp/security/hyogo/index.html</a:t>
            </a:r>
          </a:p>
        </p:txBody>
      </p:sp>
    </p:spTree>
    <p:extLst>
      <p:ext uri="{BB962C8B-B14F-4D97-AF65-F5344CB8AC3E}">
        <p14:creationId xmlns:p14="http://schemas.microsoft.com/office/powerpoint/2010/main" val="107311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1185582" y="532014"/>
            <a:ext cx="7958418" cy="697099"/>
          </a:xfrm>
        </p:spPr>
        <p:txBody>
          <a:bodyPr/>
          <a:lstStyle/>
          <a:p>
            <a:r>
              <a:rPr lang="ja-JP" altLang="en-US" dirty="0"/>
              <a:t>次のやり取りを見てみよう</a:t>
            </a:r>
            <a:endParaRPr kumimoji="1" lang="ja-JP" altLang="en-US" dirty="0"/>
          </a:p>
        </p:txBody>
      </p:sp>
      <p:pic>
        <p:nvPicPr>
          <p:cNvPr id="2" name="図 1"/>
          <p:cNvPicPr>
            <a:picLocks noChangeAspect="1"/>
          </p:cNvPicPr>
          <p:nvPr/>
        </p:nvPicPr>
        <p:blipFill>
          <a:blip r:embed="rId3"/>
          <a:stretch>
            <a:fillRect/>
          </a:stretch>
        </p:blipFill>
        <p:spPr>
          <a:xfrm>
            <a:off x="2066731" y="1592639"/>
            <a:ext cx="6323375" cy="4479510"/>
          </a:xfrm>
          <a:prstGeom prst="rect">
            <a:avLst/>
          </a:prstGeom>
        </p:spPr>
      </p:pic>
      <p:sp>
        <p:nvSpPr>
          <p:cNvPr id="7" name="テキスト ボックス 6"/>
          <p:cNvSpPr txBox="1"/>
          <p:nvPr/>
        </p:nvSpPr>
        <p:spPr>
          <a:xfrm>
            <a:off x="833160" y="1472995"/>
            <a:ext cx="1046440" cy="4799847"/>
          </a:xfrm>
          <a:prstGeom prst="rect">
            <a:avLst/>
          </a:prstGeom>
          <a:noFill/>
        </p:spPr>
        <p:txBody>
          <a:bodyPr vert="eaVert" wrap="square" rtlCol="0">
            <a:spAutoFit/>
          </a:bodyPr>
          <a:lstStyle/>
          <a:p>
            <a:r>
              <a:rPr kumimoji="1" lang="ja-JP" altLang="en-US" sz="2800" dirty="0">
                <a:latin typeface="+mj-ea"/>
                <a:ea typeface="+mj-ea"/>
              </a:rPr>
              <a:t>ついに母のかんに</a:t>
            </a:r>
            <a:r>
              <a:rPr kumimoji="1" lang="ja-JP" altLang="en-US" sz="2800" dirty="0" err="1">
                <a:latin typeface="+mj-ea"/>
                <a:ea typeface="+mj-ea"/>
              </a:rPr>
              <a:t>んぶ</a:t>
            </a:r>
            <a:r>
              <a:rPr kumimoji="1" lang="ja-JP" altLang="en-US" sz="2800" dirty="0">
                <a:latin typeface="+mj-ea"/>
                <a:ea typeface="+mj-ea"/>
              </a:rPr>
              <a:t>くろのおが切れた・・・</a:t>
            </a:r>
          </a:p>
        </p:txBody>
      </p:sp>
      <p:sp>
        <p:nvSpPr>
          <p:cNvPr id="8" name="正方形/長方形 7">
            <a:extLst>
              <a:ext uri="{FF2B5EF4-FFF2-40B4-BE49-F238E27FC236}">
                <a16:creationId xmlns:a16="http://schemas.microsoft.com/office/drawing/2014/main" id="{3D12A767-FDEA-41A7-AAE0-F54AF5C49E43}"/>
              </a:ext>
            </a:extLst>
          </p:cNvPr>
          <p:cNvSpPr/>
          <p:nvPr/>
        </p:nvSpPr>
        <p:spPr>
          <a:xfrm>
            <a:off x="4896567" y="6385245"/>
            <a:ext cx="4572000" cy="430887"/>
          </a:xfrm>
          <a:prstGeom prst="rect">
            <a:avLst/>
          </a:prstGeom>
        </p:spPr>
        <p:txBody>
          <a:bodyPr>
            <a:spAutoFit/>
          </a:bodyPr>
          <a:lstStyle/>
          <a:p>
            <a:pPr lvl="0">
              <a:defRPr/>
            </a:pPr>
            <a:r>
              <a:rPr lang="en-US" altLang="ja-JP" sz="1100" dirty="0">
                <a:solidFill>
                  <a:prstClr val="black"/>
                </a:solidFill>
                <a:latin typeface="+mn-ea"/>
              </a:rPr>
              <a:t>(</a:t>
            </a:r>
            <a:r>
              <a:rPr lang="ja-JP" altLang="en-US" sz="1100" dirty="0">
                <a:solidFill>
                  <a:prstClr val="black"/>
                </a:solidFill>
                <a:latin typeface="+mn-ea"/>
              </a:rPr>
              <a:t>参考</a:t>
            </a:r>
            <a:r>
              <a:rPr lang="en-US" altLang="ja-JP" sz="1100" dirty="0">
                <a:solidFill>
                  <a:prstClr val="black"/>
                </a:solidFill>
                <a:latin typeface="+mn-ea"/>
              </a:rPr>
              <a:t>)</a:t>
            </a:r>
            <a:r>
              <a:rPr lang="ja-JP" altLang="en-US" sz="1100" dirty="0">
                <a:solidFill>
                  <a:prstClr val="black"/>
                </a:solidFill>
                <a:latin typeface="+mn-ea"/>
              </a:rPr>
              <a:t> </a:t>
            </a:r>
            <a:r>
              <a:rPr lang="en-US" altLang="ja-JP" sz="1100" dirty="0">
                <a:solidFill>
                  <a:prstClr val="black"/>
                </a:solidFill>
                <a:latin typeface="+mn-ea"/>
              </a:rPr>
              <a:t>IPA</a:t>
            </a:r>
            <a:r>
              <a:rPr lang="ja-JP" altLang="en-US" sz="1100" dirty="0">
                <a:solidFill>
                  <a:prstClr val="black"/>
                </a:solidFill>
                <a:latin typeface="+mn-ea"/>
              </a:rPr>
              <a:t>「ひろげよう情報モラル・セキュリティコンクール」</a:t>
            </a:r>
            <a:endParaRPr lang="en-US" altLang="ja-JP" sz="1100" dirty="0">
              <a:solidFill>
                <a:prstClr val="black"/>
              </a:solidFill>
              <a:latin typeface="+mn-ea"/>
            </a:endParaRPr>
          </a:p>
          <a:p>
            <a:pPr lvl="0">
              <a:defRPr/>
            </a:pPr>
            <a:r>
              <a:rPr lang="ja-JP" altLang="en-US" sz="1100" dirty="0">
                <a:solidFill>
                  <a:prstClr val="black"/>
                </a:solidFill>
              </a:rPr>
              <a:t>　　　 </a:t>
            </a:r>
            <a:r>
              <a:rPr lang="en-US" altLang="ja-JP" sz="1100" dirty="0">
                <a:solidFill>
                  <a:prstClr val="black"/>
                </a:solidFill>
              </a:rPr>
              <a:t>https://www.ipa.go.jp/security/hyogo/index.html</a:t>
            </a:r>
          </a:p>
        </p:txBody>
      </p:sp>
    </p:spTree>
    <p:extLst>
      <p:ext uri="{BB962C8B-B14F-4D97-AF65-F5344CB8AC3E}">
        <p14:creationId xmlns:p14="http://schemas.microsoft.com/office/powerpoint/2010/main" val="2128579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1185582" y="532014"/>
            <a:ext cx="7958418" cy="697099"/>
          </a:xfrm>
        </p:spPr>
        <p:txBody>
          <a:bodyPr/>
          <a:lstStyle/>
          <a:p>
            <a:r>
              <a:rPr lang="ja-JP" altLang="en-US" dirty="0"/>
              <a:t>次のやり取りを見てみよう</a:t>
            </a:r>
            <a:endParaRPr kumimoji="1" lang="ja-JP" altLang="en-US" dirty="0"/>
          </a:p>
        </p:txBody>
      </p:sp>
      <p:sp>
        <p:nvSpPr>
          <p:cNvPr id="7" name="テキスト ボックス 6"/>
          <p:cNvSpPr txBox="1"/>
          <p:nvPr/>
        </p:nvSpPr>
        <p:spPr>
          <a:xfrm>
            <a:off x="2037636" y="1241113"/>
            <a:ext cx="7024554" cy="584775"/>
          </a:xfrm>
          <a:prstGeom prst="rect">
            <a:avLst/>
          </a:prstGeom>
          <a:noFill/>
        </p:spPr>
        <p:txBody>
          <a:bodyPr wrap="square" rtlCol="0">
            <a:spAutoFit/>
          </a:bodyPr>
          <a:lstStyle/>
          <a:p>
            <a:r>
              <a:rPr lang="ja-JP" altLang="en-US" sz="1600" dirty="0">
                <a:solidFill>
                  <a:prstClr val="black"/>
                </a:solidFill>
                <a:latin typeface="+mj-ea"/>
                <a:ea typeface="+mj-ea"/>
              </a:rPr>
              <a:t>第</a:t>
            </a:r>
            <a:r>
              <a:rPr lang="en-US" altLang="ja-JP" sz="1600" dirty="0">
                <a:solidFill>
                  <a:prstClr val="black"/>
                </a:solidFill>
                <a:latin typeface="+mj-ea"/>
                <a:ea typeface="+mj-ea"/>
              </a:rPr>
              <a:t>14</a:t>
            </a:r>
            <a:r>
              <a:rPr lang="ja-JP" altLang="en-US" sz="1600" dirty="0">
                <a:solidFill>
                  <a:prstClr val="black"/>
                </a:solidFill>
                <a:latin typeface="+mj-ea"/>
                <a:ea typeface="+mj-ea"/>
              </a:rPr>
              <a:t>回</a:t>
            </a:r>
            <a:r>
              <a:rPr lang="en-US" altLang="ja-JP" sz="1600" dirty="0">
                <a:solidFill>
                  <a:prstClr val="black"/>
                </a:solidFill>
                <a:latin typeface="+mj-ea"/>
                <a:ea typeface="+mj-ea"/>
              </a:rPr>
              <a:t>IPA</a:t>
            </a:r>
            <a:r>
              <a:rPr lang="ja-JP" altLang="en-US" sz="1600" dirty="0">
                <a:solidFill>
                  <a:prstClr val="black"/>
                </a:solidFill>
                <a:latin typeface="+mj-ea"/>
                <a:ea typeface="+mj-ea"/>
              </a:rPr>
              <a:t>「ひろげよう情報モラル・セキュリティコンクール」</a:t>
            </a:r>
            <a:r>
              <a:rPr lang="en-US" altLang="ja-JP" sz="1600" dirty="0">
                <a:solidFill>
                  <a:prstClr val="black"/>
                </a:solidFill>
                <a:latin typeface="+mj-ea"/>
                <a:ea typeface="+mj-ea"/>
              </a:rPr>
              <a:t>2018</a:t>
            </a:r>
          </a:p>
          <a:p>
            <a:r>
              <a:rPr lang="ja-JP" altLang="en-US" sz="1600" dirty="0">
                <a:solidFill>
                  <a:prstClr val="black"/>
                </a:solidFill>
                <a:latin typeface="+mj-ea"/>
                <a:ea typeface="+mj-ea"/>
              </a:rPr>
              <a:t>４コマ漫画部門　優秀賞</a:t>
            </a:r>
          </a:p>
        </p:txBody>
      </p:sp>
      <p:sp>
        <p:nvSpPr>
          <p:cNvPr id="8" name="テキスト ボックス 7"/>
          <p:cNvSpPr txBox="1"/>
          <p:nvPr/>
        </p:nvSpPr>
        <p:spPr>
          <a:xfrm>
            <a:off x="2848304" y="6079177"/>
            <a:ext cx="6557473" cy="369332"/>
          </a:xfrm>
          <a:prstGeom prst="rect">
            <a:avLst/>
          </a:prstGeom>
          <a:noFill/>
        </p:spPr>
        <p:txBody>
          <a:bodyPr wrap="square" rtlCol="0">
            <a:spAutoFit/>
          </a:bodyPr>
          <a:lstStyle/>
          <a:p>
            <a:r>
              <a:rPr lang="zh-TW" altLang="en-US" dirty="0">
                <a:solidFill>
                  <a:prstClr val="black"/>
                </a:solidFill>
                <a:latin typeface="+mj-ea"/>
                <a:ea typeface="+mj-ea"/>
              </a:rPr>
              <a:t>福島県 福島市立信陵中学校 </a:t>
            </a:r>
            <a:r>
              <a:rPr lang="en-US" altLang="zh-TW" dirty="0">
                <a:solidFill>
                  <a:prstClr val="black"/>
                </a:solidFill>
                <a:latin typeface="+mj-ea"/>
                <a:ea typeface="+mj-ea"/>
              </a:rPr>
              <a:t>1</a:t>
            </a:r>
            <a:r>
              <a:rPr lang="ja-JP" altLang="en-US" dirty="0">
                <a:solidFill>
                  <a:prstClr val="black"/>
                </a:solidFill>
                <a:latin typeface="+mj-ea"/>
                <a:ea typeface="+mj-ea"/>
              </a:rPr>
              <a:t>年（当時）　齋藤　暖仁さん</a:t>
            </a:r>
          </a:p>
        </p:txBody>
      </p:sp>
      <p:pic>
        <p:nvPicPr>
          <p:cNvPr id="3" name="図 2"/>
          <p:cNvPicPr>
            <a:picLocks noChangeAspect="1"/>
          </p:cNvPicPr>
          <p:nvPr/>
        </p:nvPicPr>
        <p:blipFill>
          <a:blip r:embed="rId3"/>
          <a:stretch>
            <a:fillRect/>
          </a:stretch>
        </p:blipFill>
        <p:spPr>
          <a:xfrm>
            <a:off x="2104314" y="1825892"/>
            <a:ext cx="5987634" cy="4253285"/>
          </a:xfrm>
          <a:prstGeom prst="rect">
            <a:avLst/>
          </a:prstGeom>
        </p:spPr>
      </p:pic>
      <p:sp>
        <p:nvSpPr>
          <p:cNvPr id="4" name="テキスト ボックス 3"/>
          <p:cNvSpPr txBox="1"/>
          <p:nvPr/>
        </p:nvSpPr>
        <p:spPr>
          <a:xfrm>
            <a:off x="649234" y="1678891"/>
            <a:ext cx="1046440" cy="4574126"/>
          </a:xfrm>
          <a:prstGeom prst="rect">
            <a:avLst/>
          </a:prstGeom>
          <a:noFill/>
        </p:spPr>
        <p:txBody>
          <a:bodyPr vert="eaVert" wrap="square" rtlCol="0">
            <a:spAutoFit/>
          </a:bodyPr>
          <a:lstStyle/>
          <a:p>
            <a:r>
              <a:rPr kumimoji="1" lang="ja-JP" altLang="en-US" sz="2800" dirty="0">
                <a:latin typeface="+mj-ea"/>
                <a:ea typeface="+mj-ea"/>
              </a:rPr>
              <a:t>まちうけがめ</a:t>
            </a:r>
            <a:r>
              <a:rPr kumimoji="1" lang="ja-JP" altLang="en-US" sz="2800" dirty="0" err="1">
                <a:latin typeface="+mj-ea"/>
                <a:ea typeface="+mj-ea"/>
              </a:rPr>
              <a:t>んや</a:t>
            </a:r>
            <a:r>
              <a:rPr kumimoji="1" lang="ja-JP" altLang="en-US" sz="2800" dirty="0">
                <a:latin typeface="+mj-ea"/>
                <a:ea typeface="+mj-ea"/>
              </a:rPr>
              <a:t>アイコンをすべて母にされた・・・</a:t>
            </a:r>
          </a:p>
        </p:txBody>
      </p:sp>
      <p:sp>
        <p:nvSpPr>
          <p:cNvPr id="10" name="正方形/長方形 9">
            <a:extLst>
              <a:ext uri="{FF2B5EF4-FFF2-40B4-BE49-F238E27FC236}">
                <a16:creationId xmlns:a16="http://schemas.microsoft.com/office/drawing/2014/main" id="{5DDBC0A9-4F0E-49AC-9EC8-EE062A13F40C}"/>
              </a:ext>
            </a:extLst>
          </p:cNvPr>
          <p:cNvSpPr/>
          <p:nvPr/>
        </p:nvSpPr>
        <p:spPr>
          <a:xfrm>
            <a:off x="4994103" y="6427113"/>
            <a:ext cx="4572000" cy="430887"/>
          </a:xfrm>
          <a:prstGeom prst="rect">
            <a:avLst/>
          </a:prstGeom>
        </p:spPr>
        <p:txBody>
          <a:bodyPr>
            <a:spAutoFit/>
          </a:bodyPr>
          <a:lstStyle/>
          <a:p>
            <a:pPr lvl="0">
              <a:defRPr/>
            </a:pPr>
            <a:r>
              <a:rPr lang="en-US" altLang="ja-JP" sz="1100" dirty="0">
                <a:solidFill>
                  <a:prstClr val="black"/>
                </a:solidFill>
                <a:latin typeface="+mn-ea"/>
              </a:rPr>
              <a:t>(</a:t>
            </a:r>
            <a:r>
              <a:rPr lang="ja-JP" altLang="en-US" sz="1100" dirty="0">
                <a:solidFill>
                  <a:prstClr val="black"/>
                </a:solidFill>
                <a:latin typeface="+mn-ea"/>
              </a:rPr>
              <a:t>参考</a:t>
            </a:r>
            <a:r>
              <a:rPr lang="en-US" altLang="ja-JP" sz="1100" dirty="0">
                <a:solidFill>
                  <a:prstClr val="black"/>
                </a:solidFill>
                <a:latin typeface="+mn-ea"/>
              </a:rPr>
              <a:t>)</a:t>
            </a:r>
            <a:r>
              <a:rPr lang="ja-JP" altLang="en-US" sz="1100" dirty="0">
                <a:solidFill>
                  <a:prstClr val="black"/>
                </a:solidFill>
                <a:latin typeface="+mn-ea"/>
              </a:rPr>
              <a:t> </a:t>
            </a:r>
            <a:r>
              <a:rPr lang="en-US" altLang="ja-JP" sz="1100" dirty="0">
                <a:solidFill>
                  <a:prstClr val="black"/>
                </a:solidFill>
                <a:latin typeface="+mn-ea"/>
              </a:rPr>
              <a:t>IPA</a:t>
            </a:r>
            <a:r>
              <a:rPr lang="ja-JP" altLang="en-US" sz="1100" dirty="0">
                <a:solidFill>
                  <a:prstClr val="black"/>
                </a:solidFill>
                <a:latin typeface="+mn-ea"/>
              </a:rPr>
              <a:t>「ひろげよう情報モラル・セキュリティコンクール」</a:t>
            </a:r>
            <a:endParaRPr lang="en-US" altLang="ja-JP" sz="1100" dirty="0">
              <a:solidFill>
                <a:prstClr val="black"/>
              </a:solidFill>
              <a:latin typeface="+mn-ea"/>
            </a:endParaRPr>
          </a:p>
          <a:p>
            <a:pPr lvl="0">
              <a:defRPr/>
            </a:pPr>
            <a:r>
              <a:rPr lang="ja-JP" altLang="en-US" sz="1100" dirty="0">
                <a:solidFill>
                  <a:prstClr val="black"/>
                </a:solidFill>
              </a:rPr>
              <a:t>　　　 </a:t>
            </a:r>
            <a:r>
              <a:rPr lang="en-US" altLang="ja-JP" sz="1100" dirty="0">
                <a:solidFill>
                  <a:prstClr val="black"/>
                </a:solidFill>
              </a:rPr>
              <a:t>https://www.ipa.go.jp/security/hyogo/index.html</a:t>
            </a:r>
          </a:p>
        </p:txBody>
      </p:sp>
    </p:spTree>
    <p:extLst>
      <p:ext uri="{BB962C8B-B14F-4D97-AF65-F5344CB8AC3E}">
        <p14:creationId xmlns:p14="http://schemas.microsoft.com/office/powerpoint/2010/main" val="349449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595398" y="2365953"/>
            <a:ext cx="7886701" cy="4351338"/>
          </a:xfrm>
        </p:spPr>
        <p:txBody>
          <a:bodyPr>
            <a:normAutofit/>
          </a:bodyPr>
          <a:lstStyle/>
          <a:p>
            <a:pPr marL="0" indent="0">
              <a:buNone/>
            </a:pPr>
            <a:r>
              <a:rPr lang="ja-JP" altLang="en-US" sz="5400" dirty="0">
                <a:latin typeface="+mj-ea"/>
                <a:ea typeface="+mj-ea"/>
              </a:rPr>
              <a:t>自分</a:t>
            </a:r>
            <a:r>
              <a:rPr kumimoji="1" lang="ja-JP" altLang="en-US" sz="5400" dirty="0">
                <a:latin typeface="+mj-ea"/>
                <a:ea typeface="+mj-ea"/>
              </a:rPr>
              <a:t>の生活を</a:t>
            </a:r>
            <a:endParaRPr kumimoji="1" lang="en-US" altLang="ja-JP" sz="5400" dirty="0">
              <a:latin typeface="+mj-ea"/>
              <a:ea typeface="+mj-ea"/>
            </a:endParaRPr>
          </a:p>
          <a:p>
            <a:pPr marL="0" indent="0">
              <a:buNone/>
            </a:pPr>
            <a:r>
              <a:rPr kumimoji="1" lang="ja-JP" altLang="en-US" sz="5400" dirty="0">
                <a:latin typeface="+mj-ea"/>
                <a:ea typeface="+mj-ea"/>
              </a:rPr>
              <a:t>ふり返ってみよう。</a:t>
            </a:r>
          </a:p>
        </p:txBody>
      </p:sp>
      <p:sp>
        <p:nvSpPr>
          <p:cNvPr id="2" name="タイトル 1"/>
          <p:cNvSpPr>
            <a:spLocks noGrp="1"/>
          </p:cNvSpPr>
          <p:nvPr>
            <p:ph type="title"/>
          </p:nvPr>
        </p:nvSpPr>
        <p:spPr>
          <a:xfrm>
            <a:off x="1250700" y="532013"/>
            <a:ext cx="7958418" cy="697099"/>
          </a:xfrm>
        </p:spPr>
        <p:txBody>
          <a:bodyPr/>
          <a:lstStyle/>
          <a:p>
            <a:pPr>
              <a:defRPr/>
            </a:pPr>
            <a:r>
              <a:rPr lang="ja-JP" altLang="en-US" dirty="0">
                <a:solidFill>
                  <a:prstClr val="black"/>
                </a:solidFill>
              </a:rPr>
              <a:t>考えてみよう</a:t>
            </a:r>
            <a:endParaRPr lang="en-US" altLang="ja-JP" dirty="0">
              <a:solidFill>
                <a:prstClr val="black"/>
              </a:solidFill>
            </a:endParaRP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4840" y="4838009"/>
            <a:ext cx="5339509" cy="1699122"/>
          </a:xfrm>
          <a:prstGeom prst="rect">
            <a:avLst/>
          </a:prstGeom>
        </p:spPr>
      </p:pic>
    </p:spTree>
    <p:extLst>
      <p:ext uri="{BB962C8B-B14F-4D97-AF65-F5344CB8AC3E}">
        <p14:creationId xmlns:p14="http://schemas.microsoft.com/office/powerpoint/2010/main" val="3096422773"/>
      </p:ext>
    </p:extLst>
  </p:cSld>
  <p:clrMapOvr>
    <a:masterClrMapping/>
  </p:clrMapOvr>
</p:sld>
</file>

<file path=ppt/theme/theme1.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1">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3677</Words>
  <Application>Microsoft Office PowerPoint</Application>
  <PresentationFormat>画面に合わせる (4:3)</PresentationFormat>
  <Paragraphs>328</Paragraphs>
  <Slides>21</Slides>
  <Notes>21</Notes>
  <HiddenSlides>1</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21</vt:i4>
      </vt:variant>
    </vt:vector>
  </HeadingPairs>
  <TitlesOfParts>
    <vt:vector size="27" baseType="lpstr">
      <vt:lpstr>HGPSoeiKakugothicUB</vt:lpstr>
      <vt:lpstr>メイリオ</vt:lpstr>
      <vt:lpstr>Arial</vt:lpstr>
      <vt:lpstr>Calibri</vt:lpstr>
      <vt:lpstr>Segoe UI</vt:lpstr>
      <vt:lpstr>2_Office テーマ</vt:lpstr>
      <vt:lpstr>PowerPoint プレゼンテーション</vt:lpstr>
      <vt:lpstr>安全教室指導用教材利用規約</vt:lpstr>
      <vt:lpstr>フィルタリング ペアレンタルコントロール【６】 「自分の生活をふりかえろう」 フィルタリングの有効（ゆうこう）な活用</vt:lpstr>
      <vt:lpstr>本教材の使用方法　フィルタリングペアレンタルコントロール【６】 小学校4年生～6年生</vt:lpstr>
      <vt:lpstr>次のやり取りを見てみよう</vt:lpstr>
      <vt:lpstr>次のやり取りを見てみよう</vt:lpstr>
      <vt:lpstr>次のやり取りを見てみよう</vt:lpstr>
      <vt:lpstr>次のやり取りを見てみよう</vt:lpstr>
      <vt:lpstr>考えてみよう</vt:lpstr>
      <vt:lpstr>思い出してください</vt:lpstr>
      <vt:lpstr>PowerPoint プレゼンテーション</vt:lpstr>
      <vt:lpstr>PowerPoint プレゼンテーション</vt:lpstr>
      <vt:lpstr>ポイント</vt:lpstr>
      <vt:lpstr>ポイント</vt:lpstr>
      <vt:lpstr>動画を見てみよう</vt:lpstr>
      <vt:lpstr>ついつい、 使いすぎて しまうから…</vt:lpstr>
      <vt:lpstr>コントロールができる内容</vt:lpstr>
      <vt:lpstr>歩きスマホも？！</vt:lpstr>
      <vt:lpstr>フィルタリングもできる！</vt:lpstr>
      <vt:lpstr>あなたをマモルため</vt:lpstr>
      <vt:lpstr>おうちの人と相談して ペアレンタルコントロールを上手に使おう！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2019-09-18T06:06:07Z</dcterms:created>
  <dcterms:modified xsi:type="dcterms:W3CDTF">2023-05-22T02:29:12Z</dcterms:modified>
</cp:coreProperties>
</file>