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16" r:id="rId1"/>
  </p:sldMasterIdLst>
  <p:notesMasterIdLst>
    <p:notesMasterId r:id="rId27"/>
  </p:notesMasterIdLst>
  <p:handoutMasterIdLst>
    <p:handoutMasterId r:id="rId28"/>
  </p:handoutMasterIdLst>
  <p:sldIdLst>
    <p:sldId id="770" r:id="rId2"/>
    <p:sldId id="756" r:id="rId3"/>
    <p:sldId id="784" r:id="rId4"/>
    <p:sldId id="772" r:id="rId5"/>
    <p:sldId id="755" r:id="rId6"/>
    <p:sldId id="773" r:id="rId7"/>
    <p:sldId id="774" r:id="rId8"/>
    <p:sldId id="775" r:id="rId9"/>
    <p:sldId id="759" r:id="rId10"/>
    <p:sldId id="760" r:id="rId11"/>
    <p:sldId id="777" r:id="rId12"/>
    <p:sldId id="761" r:id="rId13"/>
    <p:sldId id="762" r:id="rId14"/>
    <p:sldId id="763" r:id="rId15"/>
    <p:sldId id="764" r:id="rId16"/>
    <p:sldId id="765" r:id="rId17"/>
    <p:sldId id="766" r:id="rId18"/>
    <p:sldId id="767" r:id="rId19"/>
    <p:sldId id="778" r:id="rId20"/>
    <p:sldId id="779" r:id="rId21"/>
    <p:sldId id="780" r:id="rId22"/>
    <p:sldId id="786" r:id="rId23"/>
    <p:sldId id="742" r:id="rId24"/>
    <p:sldId id="781" r:id="rId25"/>
    <p:sldId id="782" r:id="rId26"/>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58" autoAdjust="0"/>
    <p:restoredTop sz="63352" autoAdjust="0"/>
  </p:normalViewPr>
  <p:slideViewPr>
    <p:cSldViewPr snapToGrid="0">
      <p:cViewPr varScale="1">
        <p:scale>
          <a:sx n="51" d="100"/>
          <a:sy n="51" d="100"/>
        </p:scale>
        <p:origin x="1350" y="66"/>
      </p:cViewPr>
      <p:guideLst>
        <p:guide orient="horz" pos="2160"/>
        <p:guide pos="2880"/>
      </p:guideLst>
    </p:cSldViewPr>
  </p:slideViewPr>
  <p:notesTextViewPr>
    <p:cViewPr>
      <p:scale>
        <a:sx n="150" d="100"/>
        <a:sy n="150" d="100"/>
      </p:scale>
      <p:origin x="0" y="0"/>
    </p:cViewPr>
  </p:notesTextViewPr>
  <p:sorterViewPr>
    <p:cViewPr varScale="1">
      <p:scale>
        <a:sx n="1" d="1"/>
        <a:sy n="1" d="1"/>
      </p:scale>
      <p:origin x="0" y="0"/>
    </p:cViewPr>
  </p:sorterViewPr>
  <p:notesViewPr>
    <p:cSldViewPr snapToGrid="0">
      <p:cViewPr varScale="1">
        <p:scale>
          <a:sx n="80" d="100"/>
          <a:sy n="80" d="100"/>
        </p:scale>
        <p:origin x="3931"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当教材</a:t>
            </a:r>
            <a:r>
              <a:rPr kumimoji="1" lang="ja-JP" altLang="en-US" dirty="0"/>
              <a:t>について</a:t>
            </a:r>
          </a:p>
          <a:p>
            <a:r>
              <a:rPr kumimoji="1" lang="ja-JP" altLang="en-US" dirty="0"/>
              <a:t>スライド教材のノートには以下の内容が記載されております。</a:t>
            </a:r>
          </a:p>
          <a:p>
            <a:r>
              <a:rPr kumimoji="1" lang="ja-JP" altLang="en-US" dirty="0"/>
              <a:t>・</a:t>
            </a:r>
            <a:r>
              <a:rPr kumimoji="1" lang="en-US" altLang="ja-JP" dirty="0"/>
              <a:t>【</a:t>
            </a:r>
            <a:r>
              <a:rPr kumimoji="1" lang="ja-JP" altLang="en-US" dirty="0"/>
              <a:t>導入時のポイント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・・・導入時、またそのスライドでかならずふれるべきこと</a:t>
            </a:r>
          </a:p>
          <a:p>
            <a:r>
              <a:rPr kumimoji="1" lang="ja-JP" altLang="en-US" dirty="0"/>
              <a:t>・</a:t>
            </a:r>
            <a:r>
              <a:rPr kumimoji="1" lang="en-US" altLang="ja-JP" dirty="0"/>
              <a:t>【</a:t>
            </a:r>
            <a:r>
              <a:rPr kumimoji="1" lang="ja-JP" altLang="en-US" dirty="0"/>
              <a:t>進行のポイント</a:t>
            </a:r>
            <a:r>
              <a:rPr kumimoji="1" lang="en-US" altLang="ja-JP" dirty="0"/>
              <a:t>】</a:t>
            </a:r>
            <a:r>
              <a:rPr kumimoji="1" lang="ja-JP" altLang="en-US" dirty="0"/>
              <a:t>または</a:t>
            </a:r>
            <a:r>
              <a:rPr kumimoji="1" lang="en-US" altLang="ja-JP" dirty="0"/>
              <a:t>【</a:t>
            </a:r>
            <a:r>
              <a:rPr kumimoji="1" lang="ja-JP" altLang="en-US" dirty="0"/>
              <a:t>ポイント</a:t>
            </a:r>
            <a:r>
              <a:rPr kumimoji="1" lang="en-US" altLang="ja-JP" dirty="0"/>
              <a:t>】</a:t>
            </a:r>
            <a:r>
              <a:rPr kumimoji="1" lang="ja-JP" altLang="en-US" dirty="0"/>
              <a:t>・・・進行時、またそのスライドでかならずふれるべきこと</a:t>
            </a:r>
          </a:p>
          <a:p>
            <a:r>
              <a:rPr kumimoji="1" lang="ja-JP" altLang="en-US" dirty="0"/>
              <a:t>・</a:t>
            </a:r>
            <a:r>
              <a:rPr kumimoji="1" lang="en-US" altLang="ja-JP" dirty="0"/>
              <a:t>《</a:t>
            </a:r>
            <a:r>
              <a:rPr kumimoji="1" lang="ja-JP" altLang="en-US" dirty="0"/>
              <a:t>講師のセリフ例</a:t>
            </a:r>
            <a:r>
              <a:rPr kumimoji="1" lang="en-US" altLang="ja-JP" dirty="0"/>
              <a:t>》</a:t>
            </a:r>
            <a:r>
              <a:rPr kumimoji="1" lang="ja-JP" altLang="en-US" dirty="0"/>
              <a:t>・・・ポイントを踏まえて話す内容</a:t>
            </a:r>
          </a:p>
          <a:p>
            <a:r>
              <a:rPr kumimoji="1" lang="ja-JP" altLang="en-US" dirty="0"/>
              <a:t>・</a:t>
            </a:r>
            <a:r>
              <a:rPr kumimoji="1" lang="en-US" altLang="ja-JP" dirty="0"/>
              <a:t>&lt;</a:t>
            </a:r>
            <a:r>
              <a:rPr kumimoji="1" lang="ja-JP" altLang="en-US" dirty="0"/>
              <a:t>問いかけ</a:t>
            </a:r>
            <a:r>
              <a:rPr kumimoji="1" lang="en-US" altLang="ja-JP" dirty="0"/>
              <a:t>&gt;</a:t>
            </a:r>
            <a:r>
              <a:rPr kumimoji="1" lang="ja-JP" altLang="en-US" dirty="0"/>
              <a:t>・・・児童に問いかける場面</a:t>
            </a:r>
          </a:p>
          <a:p>
            <a:r>
              <a:rPr kumimoji="1" lang="ja-JP" altLang="en-US" dirty="0"/>
              <a:t>・</a:t>
            </a:r>
            <a:r>
              <a:rPr kumimoji="1" lang="en-US" altLang="ja-JP" dirty="0"/>
              <a:t>&lt;</a:t>
            </a:r>
            <a:r>
              <a:rPr kumimoji="1" lang="ja-JP" altLang="en-US" dirty="0"/>
              <a:t>クリック</a:t>
            </a:r>
            <a:r>
              <a:rPr kumimoji="1" lang="en-US" altLang="ja-JP" dirty="0"/>
              <a:t>&gt;</a:t>
            </a:r>
            <a:r>
              <a:rPr kumimoji="1" lang="ja-JP" altLang="en-US" dirty="0"/>
              <a:t>・・・アニメーション設定されたスライドを動かすときにクリックする。</a:t>
            </a:r>
          </a:p>
          <a:p>
            <a:r>
              <a:rPr kumimoji="1" lang="en-US" altLang="ja-JP" dirty="0"/>
              <a:t>※</a:t>
            </a:r>
            <a:r>
              <a:rPr kumimoji="1" lang="ja-JP" altLang="en-US" dirty="0"/>
              <a:t>ポイントさえ押さえていれば、話し方、問いかけの場面などは、講師の判断で変化させてかまいません。</a:t>
            </a:r>
          </a:p>
          <a:p>
            <a:endParaRPr kumimoji="1" lang="ja-JP" altLang="en-US" dirty="0"/>
          </a:p>
          <a:p>
            <a:r>
              <a:rPr kumimoji="1" lang="en-US" altLang="ja-JP" dirty="0"/>
              <a:t>【</a:t>
            </a:r>
            <a:r>
              <a:rPr kumimoji="1" lang="ja-JP" altLang="en-US" dirty="0"/>
              <a:t>ポイント</a:t>
            </a:r>
            <a:r>
              <a:rPr kumimoji="1" lang="en-US" altLang="ja-JP" dirty="0"/>
              <a:t>】</a:t>
            </a:r>
          </a:p>
          <a:p>
            <a:r>
              <a:rPr kumimoji="1" lang="ja-JP" altLang="en-US" dirty="0"/>
              <a:t>・自己紹介</a:t>
            </a:r>
          </a:p>
          <a:p>
            <a:r>
              <a:rPr kumimoji="1" lang="ja-JP" altLang="en-US" dirty="0"/>
              <a:t>・今日の講座の内容</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はじめまして。</a:t>
            </a:r>
          </a:p>
          <a:p>
            <a:r>
              <a:rPr kumimoji="1" lang="ja-JP" altLang="en-US" dirty="0"/>
              <a:t>私は</a:t>
            </a:r>
            <a:r>
              <a:rPr kumimoji="1" lang="en-US" altLang="ja-JP" dirty="0"/>
              <a:t>IPA</a:t>
            </a:r>
            <a:r>
              <a:rPr kumimoji="1" lang="ja-JP" altLang="en-US" dirty="0"/>
              <a:t>インターネット安全教室の講師を務めます</a:t>
            </a:r>
          </a:p>
          <a:p>
            <a:r>
              <a:rPr kumimoji="1" lang="ja-JP" altLang="en-US" dirty="0"/>
              <a:t>△△△の○○です。</a:t>
            </a:r>
          </a:p>
          <a:p>
            <a:endParaRPr kumimoji="1" lang="ja-JP" altLang="en-US" dirty="0"/>
          </a:p>
          <a:p>
            <a:r>
              <a:rPr kumimoji="1" lang="ja-JP" altLang="en-US" dirty="0"/>
              <a:t>今日はネットリテラシー、情報モラル、情報セキュリティについて、</a:t>
            </a:r>
          </a:p>
          <a:p>
            <a:r>
              <a:rPr kumimoji="1" lang="ja-JP" altLang="en-US" dirty="0"/>
              <a:t>共に学び、考える、インターネット安全教室を行います。</a:t>
            </a:r>
          </a:p>
          <a:p>
            <a:endParaRPr kumimoji="1" lang="ja-JP" altLang="en-US" dirty="0"/>
          </a:p>
          <a:p>
            <a:r>
              <a:rPr kumimoji="1" lang="ja-JP" altLang="en-US" dirty="0"/>
              <a:t>今日、ここに集まった仲間と一緒に「考える」、そんな教室にしたいと思います。</a:t>
            </a:r>
          </a:p>
          <a:p>
            <a:r>
              <a:rPr kumimoji="1" lang="ja-JP" altLang="en-US" dirty="0"/>
              <a:t>よろしくお願いします。</a:t>
            </a:r>
          </a:p>
        </p:txBody>
      </p:sp>
    </p:spTree>
    <p:extLst>
      <p:ext uri="{BB962C8B-B14F-4D97-AF65-F5344CB8AC3E}">
        <p14:creationId xmlns:p14="http://schemas.microsoft.com/office/powerpoint/2010/main" val="3627594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動画サービスには続けて観てしまう工夫があることに気づいてもらう。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皆さんはインターネットを使った動画サービスを観たことあるでしょうか？</a:t>
            </a:r>
            <a:endParaRPr kumimoji="1" lang="en-US" altLang="ja-JP" dirty="0"/>
          </a:p>
          <a:p>
            <a:r>
              <a:rPr kumimoji="1" lang="ja-JP" altLang="en-US" dirty="0"/>
              <a:t>実は、動画サービスにはついつい観てしまう工夫があるんです。</a:t>
            </a:r>
            <a:endParaRPr kumimoji="1" lang="en-US" altLang="ja-JP" dirty="0"/>
          </a:p>
          <a:p>
            <a:r>
              <a:rPr kumimoji="1" lang="ja-JP" altLang="en-US" dirty="0"/>
              <a:t>どんな工夫がされているかわかりますか？（発言をしてもらっても可）</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おすすめ動画や関連動画が表示されていることに気づいてもらう。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動画サービスを観ていると、画面の横とか下の方にこのような「おすすめ動画」が出ています。</a:t>
            </a:r>
            <a:r>
              <a:rPr kumimoji="1" lang="en-US" altLang="ja-JP" sz="1200" dirty="0"/>
              <a:t>&lt;</a:t>
            </a:r>
            <a:r>
              <a:rPr kumimoji="1" lang="ja-JP" altLang="en-US" sz="1200" dirty="0"/>
              <a:t>クリック</a:t>
            </a:r>
            <a:r>
              <a:rPr kumimoji="1" lang="en-US" altLang="ja-JP" sz="1200" dirty="0"/>
              <a:t>&gt;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「あれ、面白そう」「これも楽しそう」</a:t>
            </a:r>
            <a:r>
              <a:rPr kumimoji="1" lang="en-US" altLang="ja-JP" dirty="0"/>
              <a:t>…</a:t>
            </a:r>
            <a:r>
              <a:rPr kumimoji="1" lang="ja-JP" altLang="en-US" dirty="0"/>
              <a:t>このように気になってついつい観てしまうんですね。</a:t>
            </a:r>
            <a:r>
              <a:rPr kumimoji="1" lang="en-US" altLang="ja-JP" sz="1200" dirty="0"/>
              <a:t>&lt;</a:t>
            </a:r>
            <a:r>
              <a:rPr kumimoji="1" lang="ja-JP" altLang="en-US" sz="1200" dirty="0"/>
              <a:t>クリック</a:t>
            </a:r>
            <a:r>
              <a:rPr kumimoji="1" lang="en-US" altLang="ja-JP" sz="1200" dirty="0"/>
              <a:t>&gt;</a:t>
            </a:r>
            <a:endParaRPr kumimoji="1" lang="en-US" altLang="ja-JP" dirty="0"/>
          </a:p>
          <a:p>
            <a:endParaRPr kumimoji="1" lang="en-US" altLang="ja-JP" dirty="0"/>
          </a:p>
        </p:txBody>
      </p:sp>
    </p:spTree>
    <p:extLst>
      <p:ext uri="{BB962C8B-B14F-4D97-AF65-F5344CB8AC3E}">
        <p14:creationId xmlns:p14="http://schemas.microsoft.com/office/powerpoint/2010/main" val="2732063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動画と同じくゲームも長時間利用になりやすいことを伝える。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今度はゲームやっている子が出てきましたね。</a:t>
            </a:r>
            <a:endParaRPr kumimoji="1" lang="en-US" altLang="ja-JP" dirty="0"/>
          </a:p>
          <a:p>
            <a:r>
              <a:rPr kumimoji="1" lang="ja-JP" altLang="en-US" dirty="0"/>
              <a:t>お母さんが「いつまでやってるの？」と尋ねても、「もうちょっとでランキングがあがるんだー」といってやめる様子がありません。</a:t>
            </a:r>
            <a:endParaRPr kumimoji="1" lang="en-US" altLang="ja-JP" dirty="0"/>
          </a:p>
          <a:p>
            <a:r>
              <a:rPr kumimoji="1" lang="ja-JP" altLang="en-US" dirty="0"/>
              <a:t>ゲームの中には順位を競ったり、ゲームの中のキャラクターを強く成長させたり</a:t>
            </a:r>
            <a:r>
              <a:rPr kumimoji="1" lang="en-US" altLang="ja-JP" dirty="0"/>
              <a:t>…</a:t>
            </a:r>
            <a:r>
              <a:rPr kumimoji="1" lang="ja-JP" altLang="en-US" dirty="0"/>
              <a:t>皆さんがついついやり続ける工夫があります。</a:t>
            </a:r>
            <a:endParaRPr kumimoji="1" lang="en-US" altLang="ja-JP" dirty="0"/>
          </a:p>
          <a:p>
            <a:endParaRPr kumimoji="1" lang="en-US" altLang="ja-JP" dirty="0"/>
          </a:p>
          <a:p>
            <a:r>
              <a:rPr kumimoji="1" lang="ja-JP" altLang="en-US" dirty="0"/>
              <a:t>動画サービスと一緒で工夫があるのですね。</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dirty="0"/>
              <a:t>IPA</a:t>
            </a:r>
            <a:r>
              <a:rPr kumimoji="1" lang="ja-JP" altLang="en-US" dirty="0"/>
              <a:t>「</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kern="1200" dirty="0">
                <a:solidFill>
                  <a:schemeClr val="tx1"/>
                </a:solidFill>
                <a:effectLst/>
                <a:latin typeface="+mn-lt"/>
                <a:ea typeface="+mn-ea"/>
                <a:cs typeface="+mn-cs"/>
              </a:rPr>
              <a:t>https://www.youtube.com/watch?v=</a:t>
            </a:r>
            <a:r>
              <a:rPr kumimoji="1" lang="en-US" altLang="ja-JP" sz="1200" b="0" i="0" kern="1200" dirty="0" err="1">
                <a:solidFill>
                  <a:schemeClr val="tx1"/>
                </a:solidFill>
                <a:effectLst/>
                <a:latin typeface="+mn-lt"/>
                <a:ea typeface="+mn-ea"/>
                <a:cs typeface="+mn-cs"/>
              </a:rPr>
              <a:t>xvgBJFudoMs</a:t>
            </a:r>
            <a:endParaRPr kumimoji="1" lang="en-US" altLang="ja-JP" sz="1200" b="0" i="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a:t>3:46</a:t>
            </a:r>
            <a:r>
              <a:rPr kumimoji="1" lang="ja-JP" altLang="en-US" dirty="0"/>
              <a:t>のスクリーンショット一部トリミング</a:t>
            </a:r>
          </a:p>
        </p:txBody>
      </p:sp>
    </p:spTree>
    <p:extLst>
      <p:ext uri="{BB962C8B-B14F-4D97-AF65-F5344CB8AC3E}">
        <p14:creationId xmlns:p14="http://schemas.microsoft.com/office/powerpoint/2010/main" val="1907820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工夫があるからついやってしまうことを確認する。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動画サービスもゲームも長く使ってしまういろいろな工夫がされていることが分かったと思います。</a:t>
            </a:r>
            <a:endParaRPr kumimoji="1" lang="en-US" altLang="ja-JP" dirty="0"/>
          </a:p>
          <a:p>
            <a:endParaRPr kumimoji="1" lang="ja-JP" altLang="en-US" dirty="0"/>
          </a:p>
        </p:txBody>
      </p:sp>
    </p:spTree>
    <p:extLst>
      <p:ext uri="{BB962C8B-B14F-4D97-AF65-F5344CB8AC3E}">
        <p14:creationId xmlns:p14="http://schemas.microsoft.com/office/powerpoint/2010/main" val="947884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長時間利用の問題提起をし、問いかける。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でも、どうでしょう？</a:t>
            </a:r>
            <a:br>
              <a:rPr kumimoji="1" lang="en-US" altLang="ja-JP" dirty="0"/>
            </a:br>
            <a:r>
              <a:rPr kumimoji="1" lang="ja-JP" altLang="en-US" dirty="0"/>
              <a:t>楽しい工夫がされているからといって、ずっと使っていても大丈夫なんでしょうか？</a:t>
            </a:r>
            <a:endParaRPr kumimoji="1" lang="en-US" altLang="ja-JP" dirty="0"/>
          </a:p>
        </p:txBody>
      </p:sp>
    </p:spTree>
    <p:extLst>
      <p:ext uri="{BB962C8B-B14F-4D97-AF65-F5344CB8AC3E}">
        <p14:creationId xmlns:p14="http://schemas.microsoft.com/office/powerpoint/2010/main" val="773486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長時間利用により、普段の生活で出来なくなることはないか確認する。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動画サービスやゲームを長い時間使っていると、普段の生活の中で出来なくなることが増えてきませんか？</a:t>
            </a:r>
            <a:endParaRPr kumimoji="1" lang="en-US" altLang="ja-JP" dirty="0"/>
          </a:p>
          <a:p>
            <a:r>
              <a:rPr kumimoji="1" lang="ja-JP" altLang="en-US" dirty="0"/>
              <a:t>例えば</a:t>
            </a:r>
            <a:endParaRPr kumimoji="1" lang="en-US" altLang="ja-JP" dirty="0"/>
          </a:p>
          <a:p>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p>
        </p:txBody>
      </p:sp>
    </p:spTree>
    <p:extLst>
      <p:ext uri="{BB962C8B-B14F-4D97-AF65-F5344CB8AC3E}">
        <p14:creationId xmlns:p14="http://schemas.microsoft.com/office/powerpoint/2010/main" val="957252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br>
              <a:rPr kumimoji="1" lang="en-US" altLang="ja-JP" dirty="0"/>
            </a:br>
            <a:r>
              <a:rPr kumimoji="1" lang="ja-JP" altLang="en-US" dirty="0"/>
              <a:t>前のスライドからの問題提起。</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r>
              <a:rPr kumimoji="1" lang="ja-JP" altLang="en-US" dirty="0"/>
              <a:t>睡眠不足になると学校の授業中に眠くなることがありますよね。</a:t>
            </a:r>
            <a:endParaRPr kumimoji="1" lang="en-US" altLang="ja-JP" dirty="0"/>
          </a:p>
          <a:p>
            <a:r>
              <a:rPr kumimoji="1" lang="ja-JP" altLang="en-US" dirty="0"/>
              <a:t>健康にも影響します。</a:t>
            </a:r>
            <a:endParaRPr kumimoji="1" lang="en-US" altLang="ja-JP" dirty="0"/>
          </a:p>
          <a:p>
            <a:r>
              <a:rPr kumimoji="1" lang="ja-JP" altLang="en-US" dirty="0"/>
              <a:t>勉強時間が足りないと、せっかく習ったことが身に付かないかもしれません。</a:t>
            </a:r>
            <a:endParaRPr kumimoji="1" lang="en-US" altLang="ja-JP" dirty="0"/>
          </a:p>
          <a:p>
            <a:r>
              <a:rPr kumimoji="1" lang="ja-JP" altLang="en-US" dirty="0"/>
              <a:t>おうちの人と話したり、友達と外で遊ぶこともとても大切ですよね。</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生活の振りかえり、見直しを提案する。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動画サービスやゲームに使う時間が長いかな、と感じた人もいるかもしれません。</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ひとりひとり、自分の生活を振り返ってみてくださいね。</a:t>
            </a:r>
            <a:endParaRPr kumimoji="1" lang="en-US" altLang="ja-JP" dirty="0"/>
          </a:p>
        </p:txBody>
      </p:sp>
    </p:spTree>
    <p:extLst>
      <p:ext uri="{BB962C8B-B14F-4D97-AF65-F5344CB8AC3E}">
        <p14:creationId xmlns:p14="http://schemas.microsoft.com/office/powerpoint/2010/main" val="4042268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長時間利用にならないための工夫を呼びかける。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動画サービスやゲームには工夫がたくさんありました。</a:t>
            </a:r>
            <a:endParaRPr kumimoji="1" lang="en-US" altLang="ja-JP" dirty="0"/>
          </a:p>
          <a:p>
            <a:r>
              <a:rPr kumimoji="1" lang="ja-JP" altLang="en-US" dirty="0"/>
              <a:t>＜クリック＞</a:t>
            </a:r>
            <a:endParaRPr kumimoji="1" lang="en-US" altLang="ja-JP" dirty="0"/>
          </a:p>
          <a:p>
            <a:r>
              <a:rPr kumimoji="1" lang="ja-JP" altLang="en-US" dirty="0"/>
              <a:t>今度は、逆に皆さんが使いすぎない工夫を考えてみましょう。</a:t>
            </a:r>
            <a:endParaRPr kumimoji="1" lang="en-US" altLang="ja-JP" dirty="0"/>
          </a:p>
          <a:p>
            <a:endParaRPr kumimoji="1" lang="ja-JP" altLang="en-US" dirty="0"/>
          </a:p>
        </p:txBody>
      </p:sp>
    </p:spTree>
    <p:extLst>
      <p:ext uri="{BB962C8B-B14F-4D97-AF65-F5344CB8AC3E}">
        <p14:creationId xmlns:p14="http://schemas.microsoft.com/office/powerpoint/2010/main" val="40474490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長時間利用にならないための工夫（例）を伝える。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どうしたら使い過ぎを防ぐことができるでしょう？</a:t>
            </a:r>
            <a:endParaRPr kumimoji="1" lang="en-US" altLang="ja-JP" dirty="0"/>
          </a:p>
          <a:p>
            <a:r>
              <a:rPr kumimoji="1" lang="ja-JP" altLang="en-US" dirty="0"/>
              <a:t>例えば</a:t>
            </a:r>
            <a:endParaRPr kumimoji="1" lang="en-US" altLang="ja-JP" dirty="0"/>
          </a:p>
          <a:p>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en-US" altLang="ja-JP" sz="1200" dirty="0"/>
              <a:t>&lt;</a:t>
            </a:r>
            <a:r>
              <a:rPr kumimoji="1" lang="ja-JP" altLang="en-US" sz="1200" dirty="0"/>
              <a:t>クリック</a:t>
            </a:r>
            <a:r>
              <a:rPr kumimoji="1" lang="en-US" altLang="ja-JP" sz="1200" dirty="0"/>
              <a:t>&gt;</a:t>
            </a:r>
            <a:r>
              <a:rPr kumimoji="1" lang="ja-JP" altLang="en-US" dirty="0"/>
              <a:t>（スライド読み上げ）</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自分でルールを決められるように、促す。</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こういったルールをおうちの人と相談しながら自分で決められるとかっこいいですね！</a:t>
            </a:r>
            <a:endParaRPr kumimoji="1" lang="en-US" altLang="ja-JP" dirty="0"/>
          </a:p>
          <a:p>
            <a:r>
              <a:rPr kumimoji="1" lang="ja-JP" altLang="en-US" dirty="0"/>
              <a:t>ぜひ、今日家に帰ったら「自分ルール」をたくさん考えてみてください。</a:t>
            </a:r>
          </a:p>
        </p:txBody>
      </p:sp>
    </p:spTree>
    <p:extLst>
      <p:ext uri="{BB962C8B-B14F-4D97-AF65-F5344CB8AC3E}">
        <p14:creationId xmlns:p14="http://schemas.microsoft.com/office/powerpoint/2010/main" val="35120012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小学生では使えないインターネットサービスがあることを理解してもらう。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皆さんはまだ、小学生です。</a:t>
            </a:r>
            <a:br>
              <a:rPr kumimoji="1" lang="en-US" altLang="ja-JP" dirty="0"/>
            </a:br>
            <a:r>
              <a:rPr kumimoji="1" lang="ja-JP" altLang="en-US" dirty="0"/>
              <a:t>インターネットを使ったいろいろなサービスには小学生が使えない、年齢のきまりがあるものもたくさんあります。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おうちの人と確認することが大切。</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インターネットを使ったサービスを使うときは自分の年齢に合ったものか、必ずおうちの人に確認してもらいましょう。</a:t>
            </a:r>
          </a:p>
        </p:txBody>
      </p:sp>
    </p:spTree>
    <p:extLst>
      <p:ext uri="{BB962C8B-B14F-4D97-AF65-F5344CB8AC3E}">
        <p14:creationId xmlns:p14="http://schemas.microsoft.com/office/powerpoint/2010/main" val="2535192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小学生がひとりで使えない動画サービスもあり、中には怖い動画が紛れていることがあることを伝える。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動画サービスの話の中で、「おすすめ動画」の話をしましたね。</a:t>
            </a:r>
            <a:r>
              <a:rPr kumimoji="1" lang="en-US" altLang="ja-JP" dirty="0"/>
              <a:t>&lt;</a:t>
            </a:r>
            <a:r>
              <a:rPr kumimoji="1" lang="ja-JP" altLang="en-US" dirty="0"/>
              <a:t>クリック</a:t>
            </a:r>
            <a:r>
              <a:rPr kumimoji="1" lang="en-US" altLang="ja-JP" dirty="0"/>
              <a:t>&gt;</a:t>
            </a:r>
          </a:p>
          <a:p>
            <a:r>
              <a:rPr kumimoji="1" lang="ja-JP" altLang="en-US" dirty="0"/>
              <a:t>その中には、はじめは楽しそうな動画に見せかけて、実は怖い動画というのもあります。</a:t>
            </a:r>
            <a:r>
              <a:rPr kumimoji="1" lang="en-US" altLang="ja-JP" dirty="0"/>
              <a:t>&lt;</a:t>
            </a:r>
            <a:r>
              <a:rPr kumimoji="1" lang="ja-JP" altLang="en-US" dirty="0"/>
              <a:t>クリック</a:t>
            </a:r>
            <a:r>
              <a:rPr kumimoji="1" lang="en-US" altLang="ja-JP" dirty="0"/>
              <a:t>&gt;</a:t>
            </a:r>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対象年齢の確認とおうちの人と一緒に使うことが大切と伝える。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なので、自分の年齢にあったサービスかどうか、おうちの人に確認してもらう必要があるのです。</a:t>
            </a:r>
            <a:endParaRPr kumimoji="1" lang="en-US" altLang="ja-JP" dirty="0"/>
          </a:p>
          <a:p>
            <a:r>
              <a:rPr kumimoji="1" lang="ja-JP" altLang="en-US" dirty="0"/>
              <a:t>できれば、おうちの人と一緒に使いましょう。</a:t>
            </a:r>
            <a:endParaRPr kumimoji="1" lang="en-US" altLang="ja-JP" dirty="0"/>
          </a:p>
        </p:txBody>
      </p:sp>
    </p:spTree>
    <p:extLst>
      <p:ext uri="{BB962C8B-B14F-4D97-AF65-F5344CB8AC3E}">
        <p14:creationId xmlns:p14="http://schemas.microsoft.com/office/powerpoint/2010/main" val="13573088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小学生が作ったポスターの紹介。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ここで小学生が描いたポスターを紹介しましょう。</a:t>
            </a:r>
            <a:endParaRPr kumimoji="1" lang="en-US" altLang="ja-JP" dirty="0"/>
          </a:p>
          <a:p>
            <a:r>
              <a:rPr kumimoji="1" lang="ja-JP" altLang="en-US" dirty="0"/>
              <a:t>「情報モラル・セキュリティコンクール」ポスター部門で優秀賞をとった作品です。</a:t>
            </a:r>
            <a:endParaRPr kumimoji="1" lang="en-US" altLang="ja-JP" dirty="0"/>
          </a:p>
          <a:p>
            <a:r>
              <a:rPr kumimoji="1" lang="ja-JP" altLang="en-US" dirty="0"/>
              <a:t>このポスターはどういったことを皆さんに伝えたいのでしょうか。</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制作者の意図を紹介する。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このポスターを描いた福井県の小学五年生「勝美いろは」さんはこのようにコメントしています。</a:t>
            </a:r>
            <a:endParaRPr kumimoji="1" lang="en-US" altLang="ja-JP" dirty="0"/>
          </a:p>
          <a:p>
            <a:endParaRPr kumimoji="1" lang="en-US" altLang="ja-JP" dirty="0"/>
          </a:p>
          <a:p>
            <a:r>
              <a:rPr kumimoji="1" lang="ja-JP" altLang="en-US" dirty="0"/>
              <a:t>“最きんスマホなどを使っての悪質な犯罪が多いので、みんながトラブルにまきこまれないようにしたいと思ってかきました。背景などに赤や黄色を使ってとても危険な感じを表しました。心をこめてかいたので受賞できてうれしかったです”</a:t>
            </a:r>
          </a:p>
        </p:txBody>
      </p:sp>
    </p:spTree>
    <p:extLst>
      <p:ext uri="{BB962C8B-B14F-4D97-AF65-F5344CB8AC3E}">
        <p14:creationId xmlns:p14="http://schemas.microsoft.com/office/powerpoint/2010/main" val="941405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わからないこと、困ったこと、心配なことはすぐおうちの人に相談するのが大切と伝える。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インターネットを使っていて、わからないことや困ったこと、心配なことがあったら、すぐにおうちの人に相談して確認してくださいね。</a:t>
            </a:r>
            <a:endParaRPr kumimoji="1" lang="en-US" altLang="ja-JP" dirty="0"/>
          </a:p>
        </p:txBody>
      </p:sp>
    </p:spTree>
    <p:extLst>
      <p:ext uri="{BB962C8B-B14F-4D97-AF65-F5344CB8AC3E}">
        <p14:creationId xmlns:p14="http://schemas.microsoft.com/office/powerpoint/2010/main" val="21432706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ペアレンタルコントロールはみんなを守るためにある。</a:t>
            </a:r>
            <a:endParaRPr kumimoji="1" lang="en-US" altLang="ja-JP" dirty="0"/>
          </a:p>
          <a:p>
            <a:endParaRPr kumimoji="1" lang="ja-JP" altLang="en-US" dirty="0"/>
          </a:p>
          <a:p>
            <a:r>
              <a:rPr kumimoji="1" lang="en-US" altLang="ja-JP" dirty="0"/>
              <a:t>《</a:t>
            </a:r>
            <a:r>
              <a:rPr kumimoji="1" lang="ja-JP" altLang="en-US" dirty="0"/>
              <a:t>講師のセリフ例</a:t>
            </a:r>
            <a:r>
              <a:rPr kumimoji="1" lang="en-US" altLang="ja-JP" dirty="0"/>
              <a:t>》</a:t>
            </a:r>
            <a:br>
              <a:rPr kumimoji="1" lang="en-US" altLang="ja-JP" dirty="0"/>
            </a:br>
            <a:r>
              <a:rPr kumimoji="1" lang="ja-JP" altLang="en-US" dirty="0"/>
              <a:t>先ほどからスライドに出てきているこの子、まもるくんっていいます。</a:t>
            </a:r>
          </a:p>
          <a:p>
            <a:endParaRPr kumimoji="1" lang="en-US" altLang="ja-JP" dirty="0"/>
          </a:p>
          <a:p>
            <a:r>
              <a:rPr kumimoji="1" lang="ja-JP" altLang="en-US" dirty="0"/>
              <a:t>みなさんに紹介した「利用時間」や「こわい動画」などからみなさんをまもるために</a:t>
            </a:r>
            <a:endParaRPr kumimoji="1" lang="en-US" altLang="ja-JP" dirty="0"/>
          </a:p>
          <a:p>
            <a:r>
              <a:rPr kumimoji="1" lang="ja-JP" altLang="en-US" dirty="0"/>
              <a:t>フィルタリング、ペアレンタルコントロールという機能があります。</a:t>
            </a:r>
            <a:endParaRPr kumimoji="1" lang="en-US" altLang="ja-JP" dirty="0"/>
          </a:p>
          <a:p>
            <a:r>
              <a:rPr kumimoji="1" lang="ja-JP" altLang="en-US" dirty="0"/>
              <a:t>みなさんがインターネットを安心、安全に使うための知恵なんです。</a:t>
            </a:r>
            <a:endParaRPr kumimoji="1" lang="en-US" altLang="ja-JP" dirty="0"/>
          </a:p>
          <a:p>
            <a:r>
              <a:rPr kumimoji="1" lang="ja-JP" altLang="en-US" dirty="0"/>
              <a:t>おうちの人に「まもるくん」と「ペアレンタルコントロール」の話をしてみてください。</a:t>
            </a:r>
            <a:endParaRPr kumimoji="1" lang="en-US" altLang="ja-JP" dirty="0"/>
          </a:p>
          <a:p>
            <a:endParaRPr kumimoji="1" lang="en-US" altLang="ja-JP" dirty="0"/>
          </a:p>
          <a:p>
            <a:r>
              <a:rPr kumimoji="1" lang="ja-JP" altLang="en-US" dirty="0"/>
              <a:t>ペアレンタルコントロールは私たちを守ってくれるんだよ、とおうちの人に教えてあげてくださいね。</a:t>
            </a:r>
            <a:endParaRPr kumimoji="1" lang="en-US" altLang="ja-JP" dirty="0"/>
          </a:p>
          <a:p>
            <a:endParaRPr kumimoji="1" lang="ja-JP" altLang="en-US" dirty="0"/>
          </a:p>
        </p:txBody>
      </p:sp>
    </p:spTree>
    <p:extLst>
      <p:ext uri="{BB962C8B-B14F-4D97-AF65-F5344CB8AC3E}">
        <p14:creationId xmlns:p14="http://schemas.microsoft.com/office/powerpoint/2010/main" val="30594736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今回の話のまとめ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では、今回のお話しを振り返ってみましょう。</a:t>
            </a:r>
            <a:endParaRPr kumimoji="1" lang="en-US" altLang="ja-JP" dirty="0"/>
          </a:p>
          <a:p>
            <a:r>
              <a:rPr kumimoji="1" lang="ja-JP" altLang="en-US" dirty="0"/>
              <a:t>（スライド読み上げ）</a:t>
            </a:r>
            <a:endParaRPr kumimoji="1" lang="en-US" altLang="ja-JP" dirty="0"/>
          </a:p>
        </p:txBody>
      </p:sp>
    </p:spTree>
    <p:extLst>
      <p:ext uri="{BB962C8B-B14F-4D97-AF65-F5344CB8AC3E}">
        <p14:creationId xmlns:p14="http://schemas.microsoft.com/office/powerpoint/2010/main" val="21606903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今回の話のまとめ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（スライド読み上げ）</a:t>
            </a:r>
            <a:endParaRPr kumimoji="1" lang="en-US" altLang="ja-JP" dirty="0"/>
          </a:p>
          <a:p>
            <a:endParaRPr kumimoji="1" lang="ja-JP" altLang="en-US" dirty="0"/>
          </a:p>
        </p:txBody>
      </p:sp>
    </p:spTree>
    <p:extLst>
      <p:ext uri="{BB962C8B-B14F-4D97-AF65-F5344CB8AC3E}">
        <p14:creationId xmlns:p14="http://schemas.microsoft.com/office/powerpoint/2010/main" val="14170632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今回の話のまとめ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（スライド読み上げ）</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今回聞いたお話を、家に帰ったら是非、おうちの人にも話してください。</a:t>
            </a:r>
            <a:endParaRPr kumimoji="1" lang="en-US" altLang="ja-JP" dirty="0"/>
          </a:p>
          <a:p>
            <a:endParaRPr kumimoji="1" lang="ja-JP" altLang="en-US" dirty="0"/>
          </a:p>
        </p:txBody>
      </p:sp>
    </p:spTree>
    <p:extLst>
      <p:ext uri="{BB962C8B-B14F-4D97-AF65-F5344CB8AC3E}">
        <p14:creationId xmlns:p14="http://schemas.microsoft.com/office/powerpoint/2010/main" val="433345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700177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1138752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小学生が描いた</a:t>
            </a:r>
            <a:r>
              <a:rPr kumimoji="1" lang="en-US" altLang="ja-JP" dirty="0"/>
              <a:t>4</a:t>
            </a:r>
            <a:r>
              <a:rPr kumimoji="1" lang="ja-JP" altLang="en-US" dirty="0"/>
              <a:t>コマ漫画を見てもらう。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では、これから皆さんと同じ小学生が描いた</a:t>
            </a:r>
            <a:r>
              <a:rPr kumimoji="1" lang="en-US" altLang="ja-JP" dirty="0"/>
              <a:t>4</a:t>
            </a:r>
            <a:r>
              <a:rPr kumimoji="1" lang="ja-JP" altLang="en-US" dirty="0"/>
              <a:t>コマ漫画を見てみましょう。</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en-US" altLang="ja-JP" dirty="0"/>
              <a:t>1</a:t>
            </a:r>
            <a:r>
              <a:rPr kumimoji="1" lang="ja-JP" altLang="en-US" dirty="0"/>
              <a:t>コマ目の説明。</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「ねえ、ママ」とある女の子がお母さんに話しかけていますが</a:t>
            </a:r>
            <a:r>
              <a:rPr kumimoji="1" lang="en-US" altLang="ja-JP" dirty="0"/>
              <a:t>…</a:t>
            </a:r>
          </a:p>
          <a:p>
            <a:r>
              <a:rPr kumimoji="1" lang="ja-JP" altLang="en-US" dirty="0"/>
              <a:t>お母さんはスマホを使っていて気づいていないみたいですね。</a:t>
            </a:r>
            <a:endParaRPr kumimoji="1" lang="en-US" altLang="ja-JP" dirty="0"/>
          </a:p>
        </p:txBody>
      </p:sp>
    </p:spTree>
    <p:extLst>
      <p:ext uri="{BB962C8B-B14F-4D97-AF65-F5344CB8AC3E}">
        <p14:creationId xmlns:p14="http://schemas.microsoft.com/office/powerpoint/2010/main" val="1733759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en-US" altLang="ja-JP" dirty="0"/>
              <a:t>2</a:t>
            </a:r>
            <a:r>
              <a:rPr kumimoji="1" lang="ja-JP" altLang="en-US" dirty="0"/>
              <a:t>コマ目の説明。</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また女の子がお母さんに声をかけていますが</a:t>
            </a:r>
            <a:r>
              <a:rPr kumimoji="1" lang="en-US" altLang="ja-JP" dirty="0"/>
              <a:t>…</a:t>
            </a:r>
          </a:p>
          <a:p>
            <a:r>
              <a:rPr kumimoji="1" lang="ja-JP" altLang="en-US" dirty="0"/>
              <a:t>お母さん、今度は</a:t>
            </a:r>
            <a:r>
              <a:rPr kumimoji="1" lang="en-US" altLang="ja-JP" dirty="0"/>
              <a:t>TV</a:t>
            </a:r>
            <a:r>
              <a:rPr kumimoji="1" lang="ja-JP" altLang="en-US" dirty="0"/>
              <a:t>に夢中になっているみたいですね。</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女の子の表情にも注目してもらう。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女の子、どんな顔をしていますか？</a:t>
            </a:r>
            <a:endParaRPr kumimoji="1" lang="en-US" altLang="ja-JP" dirty="0"/>
          </a:p>
          <a:p>
            <a:r>
              <a:rPr kumimoji="1" lang="ja-JP" altLang="en-US" dirty="0"/>
              <a:t>そうですね、なんだか怒っているようです。</a:t>
            </a:r>
          </a:p>
        </p:txBody>
      </p:sp>
    </p:spTree>
    <p:extLst>
      <p:ext uri="{BB962C8B-B14F-4D97-AF65-F5344CB8AC3E}">
        <p14:creationId xmlns:p14="http://schemas.microsoft.com/office/powerpoint/2010/main" val="367493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3</a:t>
            </a:r>
            <a:r>
              <a:rPr kumimoji="1" lang="ja-JP" altLang="en-US" dirty="0"/>
              <a:t>コマ目の説明。</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今度は</a:t>
            </a:r>
            <a:r>
              <a:rPr kumimoji="1" lang="en-US" altLang="ja-JP" dirty="0"/>
              <a:t>…</a:t>
            </a:r>
            <a:r>
              <a:rPr kumimoji="1" lang="ja-JP" altLang="en-US" dirty="0"/>
              <a:t>？</a:t>
            </a:r>
            <a:endParaRPr kumimoji="1" lang="en-US" altLang="ja-JP" dirty="0"/>
          </a:p>
          <a:p>
            <a:r>
              <a:rPr kumimoji="1" lang="ja-JP" altLang="en-US" dirty="0"/>
              <a:t>お母さん、何をしているかわかりますか？</a:t>
            </a:r>
            <a:endParaRPr kumimoji="1" lang="en-US" altLang="ja-JP" dirty="0"/>
          </a:p>
          <a:p>
            <a:r>
              <a:rPr kumimoji="1" lang="ja-JP" altLang="en-US" dirty="0"/>
              <a:t>そうですね、パソコンを操作してますね、またまた女の子の呼びかけに気づいていないみたいです。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女の子の表情の変化、涙を流しているその気持ちに気づいてもらう。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女の子は今、どんな気持ちでしょうか？</a:t>
            </a:r>
            <a:endParaRPr kumimoji="1" lang="en-US" altLang="ja-JP" dirty="0"/>
          </a:p>
          <a:p>
            <a:r>
              <a:rPr kumimoji="1" lang="ja-JP" altLang="en-US" dirty="0"/>
              <a:t>皆さんは誰かに声をかけても気づかれなかったとしたら、どんな気持ちになりますか？</a:t>
            </a:r>
          </a:p>
        </p:txBody>
      </p:sp>
    </p:spTree>
    <p:extLst>
      <p:ext uri="{BB962C8B-B14F-4D97-AF65-F5344CB8AC3E}">
        <p14:creationId xmlns:p14="http://schemas.microsoft.com/office/powerpoint/2010/main" val="1365104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en-US" altLang="ja-JP" dirty="0"/>
              <a:t>4</a:t>
            </a:r>
            <a:r>
              <a:rPr kumimoji="1" lang="ja-JP" altLang="en-US" dirty="0"/>
              <a:t>コマ目、話の結末。</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場面ががらりと変わったことに気づいてもらう。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今度は、女の子がゲームをしていた時に、お母さんが声を掛けてきました。</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それぞれのセリフに注目してもらう。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お母さんが「ゲームばかりしないの！！」と言っていますね。</a:t>
            </a:r>
            <a:endParaRPr kumimoji="1" lang="en-US" altLang="ja-JP" dirty="0"/>
          </a:p>
          <a:p>
            <a:r>
              <a:rPr kumimoji="1" lang="ja-JP" altLang="en-US" dirty="0"/>
              <a:t>もし、皆さんが女の子の立場だったら、どうですか？</a:t>
            </a:r>
            <a:endParaRPr kumimoji="1" lang="en-US" altLang="ja-JP" dirty="0"/>
          </a:p>
          <a:p>
            <a:r>
              <a:rPr kumimoji="1" lang="ja-JP" altLang="en-US" dirty="0"/>
              <a:t>女の子と同じセリフ言いたくなりませんか？</a:t>
            </a:r>
            <a:endParaRPr kumimoji="1" lang="en-US" altLang="ja-JP" dirty="0"/>
          </a:p>
          <a:p>
            <a:r>
              <a:rPr kumimoji="1" lang="ja-JP" altLang="en-US" dirty="0"/>
              <a:t>「大人ばっかり！！」って。</a:t>
            </a:r>
          </a:p>
        </p:txBody>
      </p:sp>
    </p:spTree>
    <p:extLst>
      <p:ext uri="{BB962C8B-B14F-4D97-AF65-F5344CB8AC3E}">
        <p14:creationId xmlns:p14="http://schemas.microsoft.com/office/powerpoint/2010/main" val="1436219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自分の利用時間について考えてもらう。</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さて、先ほどの</a:t>
            </a:r>
            <a:r>
              <a:rPr kumimoji="1" lang="en-US" altLang="ja-JP" dirty="0"/>
              <a:t>4</a:t>
            </a:r>
            <a:r>
              <a:rPr kumimoji="1" lang="ja-JP" altLang="en-US" dirty="0"/>
              <a:t>コマ漫画ではお母さんがスマホなどを使いすぎていて、女の子の呼びかけに気づいてくれませんでした。</a:t>
            </a:r>
            <a:endParaRPr kumimoji="1" lang="en-US" altLang="ja-JP" dirty="0"/>
          </a:p>
          <a:p>
            <a:r>
              <a:rPr kumimoji="1" lang="ja-JP" altLang="en-US" dirty="0"/>
              <a:t>では、皆さんはどうでしょうか？漫画に出てきたお母さんのようについつい使いすぎてしまった、という経験はありませんか？</a:t>
            </a:r>
            <a:endParaRPr kumimoji="1" lang="en-US" altLang="ja-JP" dirty="0"/>
          </a:p>
        </p:txBody>
      </p:sp>
    </p:spTree>
    <p:extLst>
      <p:ext uri="{BB962C8B-B14F-4D97-AF65-F5344CB8AC3E}">
        <p14:creationId xmlns:p14="http://schemas.microsoft.com/office/powerpoint/2010/main" val="33362800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B6F6FF15-1221-42D4-9CCB-AF1C4FC7AC15}"/>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68065E18-5ADB-4190-955E-AC45BE0D4185}"/>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～大人もこどもも一緒に学び、考える。インターネットとのつきあい方～</a:t>
            </a:r>
          </a:p>
        </p:txBody>
      </p:sp>
      <p:pic>
        <p:nvPicPr>
          <p:cNvPr id="10" name="図 9">
            <a:extLst>
              <a:ext uri="{FF2B5EF4-FFF2-40B4-BE49-F238E27FC236}">
                <a16:creationId xmlns:a16="http://schemas.microsoft.com/office/drawing/2014/main" id="{7D74D07E-D6F8-4A11-B707-6CBDBEFB1379}"/>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35AFF4D9-661B-4333-AE79-6E7474D04C01}"/>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676124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5848" y="449388"/>
            <a:ext cx="987588" cy="1211772"/>
          </a:xfrm>
          <a:prstGeom prst="rect">
            <a:avLst/>
          </a:prstGeom>
        </p:spPr>
      </p:pic>
    </p:spTree>
    <p:extLst>
      <p:ext uri="{BB962C8B-B14F-4D97-AF65-F5344CB8AC3E}">
        <p14:creationId xmlns:p14="http://schemas.microsoft.com/office/powerpoint/2010/main" val="3591988113"/>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タイトルのみ">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12"/>
          </p:nvPr>
        </p:nvSpPr>
        <p:spPr/>
        <p:txBody>
          <a:bodyPr/>
          <a:lstStyle/>
          <a:p>
            <a:fld id="{0CC615FB-A2D8-42F0-B00A-B5846AE5D4C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712214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305096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88976149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Segoe UI"/>
                <a:ea typeface="メイリオ"/>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rPr>
              <a:t>ver.2.3_20230428</a:t>
            </a:r>
            <a:r>
              <a:rPr kumimoji="1" lang="ja-JP" altLang="en-US" sz="1200" b="0" i="0" u="none" strike="noStrike" kern="1200" cap="none" spc="0" normalizeH="0" baseline="0" noProof="0" dirty="0">
                <a:ln>
                  <a:noFill/>
                </a:ln>
                <a:solidFill>
                  <a:prstClr val="black"/>
                </a:solidFill>
                <a:effectLst/>
                <a:uLnTx/>
                <a:uFillTx/>
                <a:latin typeface="Segoe UI"/>
                <a:ea typeface="メイリオ"/>
                <a:cs typeface="+mn-cs"/>
              </a:rPr>
              <a:t>　</a:t>
            </a:r>
            <a:endPar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767394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387669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520062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246856649"/>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396688" y="497541"/>
            <a:ext cx="7723094" cy="632572"/>
          </a:xfrm>
        </p:spPr>
        <p:txBody>
          <a:bodyPr>
            <a:noAutofit/>
          </a:bodyPr>
          <a:lstStyle>
            <a:lvl1pPr>
              <a:defRPr sz="4400" b="1">
                <a:latin typeface="+mj-ea"/>
                <a:ea typeface="+mj-ea"/>
              </a:defRPr>
            </a:lvl1pPr>
          </a:lstStyle>
          <a:p>
            <a:r>
              <a:rPr kumimoji="1" lang="ja-JP" altLang="en-US" dirty="0"/>
              <a:t>ポイント</a:t>
            </a:r>
          </a:p>
        </p:txBody>
      </p:sp>
    </p:spTree>
    <p:extLst>
      <p:ext uri="{BB962C8B-B14F-4D97-AF65-F5344CB8AC3E}">
        <p14:creationId xmlns:p14="http://schemas.microsoft.com/office/powerpoint/2010/main" val="249504929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タイトルのみ">
    <p:spTree>
      <p:nvGrpSpPr>
        <p:cNvPr id="1" name=""/>
        <p:cNvGrpSpPr/>
        <p:nvPr/>
      </p:nvGrpSpPr>
      <p:grpSpPr>
        <a:xfrm>
          <a:off x="0" y="0"/>
          <a:ext cx="0" cy="0"/>
          <a:chOff x="0" y="0"/>
          <a:chExt cx="0" cy="0"/>
        </a:xfrm>
      </p:grpSpPr>
      <p:sp>
        <p:nvSpPr>
          <p:cNvPr id="4" name="フッター プレースホルダ 3"/>
          <p:cNvSpPr>
            <a:spLocks noGrp="1"/>
          </p:cNvSpPr>
          <p:nvPr>
            <p:ph type="ftr" sz="quarter" idx="11"/>
          </p:nvPr>
        </p:nvSpPr>
        <p:spPr>
          <a:xfrm>
            <a:off x="0" y="6435641"/>
            <a:ext cx="3086100" cy="365125"/>
          </a:xfrm>
          <a:prstGeom prst="rect">
            <a:avLst/>
          </a:prstGeom>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0CC615FB-A2D8-42F0-B00A-B5846AE5D4CE}"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976951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82802721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82802721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Segoe UI"/>
                <a:ea typeface="メイリオ"/>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rPr>
              <a:t>ver.2.3_20230428</a:t>
            </a:r>
            <a:r>
              <a:rPr kumimoji="1" lang="ja-JP" altLang="en-US" sz="1200" b="0" i="0" u="none" strike="noStrike" kern="1200" cap="none" spc="0" normalizeH="0" baseline="0" noProof="0" dirty="0">
                <a:ln>
                  <a:noFill/>
                </a:ln>
                <a:solidFill>
                  <a:prstClr val="black"/>
                </a:solidFill>
                <a:effectLst/>
                <a:uLnTx/>
                <a:uFillTx/>
                <a:latin typeface="Segoe UI"/>
                <a:ea typeface="メイリオ"/>
                <a:cs typeface="+mn-cs"/>
              </a:rPr>
              <a:t>　</a:t>
            </a:r>
            <a:endParaRPr kumimoji="1" lang="en-US" altLang="ja-JP" sz="1200" b="0" i="0" u="none" strike="noStrike" kern="1200" cap="none" spc="0" normalizeH="0" baseline="0" noProof="0" dirty="0">
              <a:ln>
                <a:noFill/>
              </a:ln>
              <a:solidFill>
                <a:prstClr val="black"/>
              </a:solidFill>
              <a:effectLst/>
              <a:uLnTx/>
              <a:uFillTx/>
              <a:latin typeface="Segoe UI"/>
              <a:ea typeface="メイリオ"/>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3146711790"/>
      </p:ext>
    </p:extLst>
  </p:cSld>
  <p:clrMap bg1="lt1" tx1="dk1" bg2="lt2" tx2="dk2" accent1="accent1" accent2="accent2" accent3="accent3" accent4="accent4" accent5="accent5" accent6="accent6" hlink="hlink" folHlink="folHlink"/>
  <p:sldLayoutIdLst>
    <p:sldLayoutId id="2147483959" r:id="rId1"/>
    <p:sldLayoutId id="2147483958" r:id="rId2"/>
    <p:sldLayoutId id="2147483925" r:id="rId3"/>
    <p:sldLayoutId id="2147483926" r:id="rId4"/>
    <p:sldLayoutId id="2147483928" r:id="rId5"/>
    <p:sldLayoutId id="2147483929" r:id="rId6"/>
    <p:sldLayoutId id="2147483930" r:id="rId7"/>
    <p:sldLayoutId id="2147483931" r:id="rId8"/>
    <p:sldLayoutId id="2147483932" r:id="rId9"/>
    <p:sldLayoutId id="2147483940" r:id="rId10"/>
    <p:sldLayoutId id="2147483945" r:id="rId11"/>
    <p:sldLayoutId id="2147483933" r:id="rId12"/>
    <p:sldLayoutId id="2147483960" r:id="rId13"/>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358661" y="123178"/>
            <a:ext cx="5650965" cy="369332"/>
          </a:xfrm>
          <a:prstGeom prst="rect">
            <a:avLst/>
          </a:prstGeom>
          <a:noFill/>
        </p:spPr>
        <p:txBody>
          <a:bodyPr wrap="square" rtlCol="0">
            <a:spAutoFit/>
          </a:bodyPr>
          <a:lstStyle/>
          <a:p>
            <a:pPr algn="r"/>
            <a:r>
              <a:rPr lang="en-US" altLang="ja-JP" dirty="0">
                <a:solidFill>
                  <a:prstClr val="black"/>
                </a:solidFill>
                <a:latin typeface="メイリオ" panose="020B0604030504040204" pitchFamily="50" charset="-128"/>
                <a:ea typeface="メイリオ" panose="020B0604030504040204" pitchFamily="50" charset="-128"/>
              </a:rPr>
              <a:t>【5】</a:t>
            </a:r>
            <a:r>
              <a:rPr lang="ja-JP" altLang="en-US" dirty="0">
                <a:solidFill>
                  <a:prstClr val="black"/>
                </a:solidFill>
                <a:latin typeface="メイリオ" panose="020B0604030504040204" pitchFamily="50" charset="-128"/>
                <a:ea typeface="メイリオ" panose="020B0604030504040204" pitchFamily="50" charset="-128"/>
              </a:rPr>
              <a:t>フィルタリング　ペアレンタルコントロール</a:t>
            </a:r>
          </a:p>
        </p:txBody>
      </p:sp>
    </p:spTree>
    <p:extLst>
      <p:ext uri="{BB962C8B-B14F-4D97-AF65-F5344CB8AC3E}">
        <p14:creationId xmlns:p14="http://schemas.microsoft.com/office/powerpoint/2010/main" val="1656069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コンテンツ プレースホルダー 3"/>
          <p:cNvPicPr>
            <a:picLocks noChangeAspect="1"/>
          </p:cNvPicPr>
          <p:nvPr/>
        </p:nvPicPr>
        <p:blipFill>
          <a:blip r:embed="rId3"/>
          <a:stretch>
            <a:fillRect/>
          </a:stretch>
        </p:blipFill>
        <p:spPr>
          <a:xfrm>
            <a:off x="1565520" y="554583"/>
            <a:ext cx="6454529" cy="5722392"/>
          </a:xfrm>
          <a:prstGeom prst="rect">
            <a:avLst/>
          </a:prstGeom>
        </p:spPr>
      </p:pic>
      <p:grpSp>
        <p:nvGrpSpPr>
          <p:cNvPr id="14" name="グループ化 13"/>
          <p:cNvGrpSpPr/>
          <p:nvPr/>
        </p:nvGrpSpPr>
        <p:grpSpPr>
          <a:xfrm>
            <a:off x="1847477" y="754541"/>
            <a:ext cx="6258297" cy="5522434"/>
            <a:chOff x="2391828" y="939654"/>
            <a:chExt cx="6258297" cy="5522434"/>
          </a:xfrm>
        </p:grpSpPr>
        <p:sp>
          <p:nvSpPr>
            <p:cNvPr id="13" name="角丸四角形 12"/>
            <p:cNvSpPr/>
            <p:nvPr/>
          </p:nvSpPr>
          <p:spPr>
            <a:xfrm>
              <a:off x="6466083" y="1276716"/>
              <a:ext cx="2184042" cy="5185372"/>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8" name="角丸四角形吹き出し 7"/>
            <p:cNvSpPr/>
            <p:nvPr/>
          </p:nvSpPr>
          <p:spPr>
            <a:xfrm>
              <a:off x="2391828" y="939654"/>
              <a:ext cx="3565416" cy="2096971"/>
            </a:xfrm>
            <a:prstGeom prst="wedgeRoundRectCallout">
              <a:avLst>
                <a:gd name="adj1" fmla="val 61659"/>
                <a:gd name="adj2" fmla="val 32947"/>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b="1" dirty="0">
                  <a:solidFill>
                    <a:schemeClr val="bg1"/>
                  </a:solidFill>
                  <a:latin typeface="メイリオ" panose="020B0604030504040204" pitchFamily="50" charset="-128"/>
                  <a:ea typeface="メイリオ" panose="020B0604030504040204" pitchFamily="50" charset="-128"/>
                </a:rPr>
                <a:t>おすすめ</a:t>
              </a:r>
              <a:endParaRPr lang="en-US" altLang="ja-JP" sz="6000" b="1" dirty="0">
                <a:solidFill>
                  <a:schemeClr val="bg1"/>
                </a:solidFill>
                <a:latin typeface="メイリオ" panose="020B0604030504040204" pitchFamily="50" charset="-128"/>
                <a:ea typeface="メイリオ" panose="020B0604030504040204" pitchFamily="50" charset="-128"/>
              </a:endParaRPr>
            </a:p>
            <a:p>
              <a:r>
                <a:rPr lang="ja-JP" altLang="en-US" sz="5400" b="1" dirty="0">
                  <a:solidFill>
                    <a:schemeClr val="bg1"/>
                  </a:solidFill>
                  <a:latin typeface="メイリオ" panose="020B0604030504040204" pitchFamily="50" charset="-128"/>
                  <a:ea typeface="メイリオ" panose="020B0604030504040204" pitchFamily="50" charset="-128"/>
                </a:rPr>
                <a:t>どうが</a:t>
              </a:r>
            </a:p>
          </p:txBody>
        </p:sp>
      </p:grpSp>
      <p:sp>
        <p:nvSpPr>
          <p:cNvPr id="15" name="円形吹き出し 14"/>
          <p:cNvSpPr/>
          <p:nvPr/>
        </p:nvSpPr>
        <p:spPr>
          <a:xfrm>
            <a:off x="793957" y="3200532"/>
            <a:ext cx="5127775" cy="3250276"/>
          </a:xfrm>
          <a:prstGeom prst="wedgeEllipseCallout">
            <a:avLst>
              <a:gd name="adj1" fmla="val 67968"/>
              <a:gd name="adj2" fmla="val -3683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400" b="1" dirty="0">
                <a:latin typeface="メイリオ" panose="020B0604030504040204" pitchFamily="50" charset="-128"/>
                <a:ea typeface="メイリオ" panose="020B0604030504040204" pitchFamily="50" charset="-128"/>
              </a:rPr>
              <a:t>あ！これも</a:t>
            </a:r>
            <a:endParaRPr kumimoji="1" lang="en-US" altLang="ja-JP" sz="4400" b="1" dirty="0">
              <a:latin typeface="メイリオ" panose="020B0604030504040204" pitchFamily="50" charset="-128"/>
              <a:ea typeface="メイリオ" panose="020B0604030504040204" pitchFamily="50" charset="-128"/>
            </a:endParaRPr>
          </a:p>
          <a:p>
            <a:r>
              <a:rPr lang="ja-JP" altLang="en-US" sz="4400" b="1" dirty="0">
                <a:latin typeface="メイリオ" panose="020B0604030504040204" pitchFamily="50" charset="-128"/>
                <a:ea typeface="メイリオ" panose="020B0604030504040204" pitchFamily="50" charset="-128"/>
              </a:rPr>
              <a:t>みて</a:t>
            </a:r>
            <a:r>
              <a:rPr kumimoji="1" lang="ja-JP" altLang="en-US" sz="4400" b="1" dirty="0">
                <a:latin typeface="メイリオ" panose="020B0604030504040204" pitchFamily="50" charset="-128"/>
                <a:ea typeface="メイリオ" panose="020B0604030504040204" pitchFamily="50" charset="-128"/>
              </a:rPr>
              <a:t>おこう！</a:t>
            </a:r>
          </a:p>
        </p:txBody>
      </p:sp>
      <p:sp>
        <p:nvSpPr>
          <p:cNvPr id="3" name="正方形/長方形 2"/>
          <p:cNvSpPr/>
          <p:nvPr/>
        </p:nvSpPr>
        <p:spPr>
          <a:xfrm>
            <a:off x="3630185" y="6450808"/>
            <a:ext cx="6101862" cy="400110"/>
          </a:xfrm>
          <a:prstGeom prst="rect">
            <a:avLst/>
          </a:prstGeom>
        </p:spPr>
        <p:txBody>
          <a:bodyPr wrap="square">
            <a:spAutoFit/>
          </a:bodyPr>
          <a:lstStyle/>
          <a:p>
            <a:r>
              <a:rPr lang="ja-JP" altLang="en-US" sz="1000" dirty="0">
                <a:latin typeface="メイリオ" panose="020B0604030504040204" pitchFamily="50" charset="-128"/>
                <a:ea typeface="メイリオ" panose="020B0604030504040204" pitchFamily="50" charset="-128"/>
              </a:rPr>
              <a:t>（画像引用</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 </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「キミはどっち？ －パソコン・ケータイ・スマートフォン 正しい使い方－」</a:t>
            </a:r>
            <a:endParaRPr lang="en-US" altLang="ja-JP" sz="1000" dirty="0">
              <a:latin typeface="メイリオ" panose="020B0604030504040204" pitchFamily="50" charset="-128"/>
              <a:ea typeface="メイリオ" panose="020B0604030504040204" pitchFamily="50" charset="-128"/>
            </a:endParaRPr>
          </a:p>
          <a:p>
            <a:r>
              <a:rPr lang="ja-JP" altLang="en-US" sz="1000" dirty="0">
                <a:latin typeface="Segoe UI" panose="020B0502040204020203" pitchFamily="34" charset="0"/>
                <a:ea typeface="メイリオ" panose="020B0604030504040204" pitchFamily="50" charset="-128"/>
                <a:cs typeface="Segoe UI" panose="020B0502040204020203" pitchFamily="34" charset="0"/>
              </a:rPr>
              <a:t>　　　　　　</a:t>
            </a:r>
            <a:r>
              <a:rPr lang="en-US" altLang="ja-JP" sz="1000" dirty="0">
                <a:latin typeface="Segoe UI" panose="020B0502040204020203" pitchFamily="34" charset="0"/>
                <a:ea typeface="メイリオ" panose="020B0604030504040204" pitchFamily="50" charset="-128"/>
                <a:cs typeface="Segoe UI" panose="020B0502040204020203" pitchFamily="34" charset="0"/>
              </a:rPr>
              <a:t>https://www.youtube.com/watch?v=k2VT6x4wBSk</a:t>
            </a:r>
            <a:endParaRPr lang="ja-JP" altLang="en-US" sz="10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425076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3219104" y="2404196"/>
            <a:ext cx="5657850" cy="3781425"/>
          </a:xfrm>
          <a:prstGeom prst="rect">
            <a:avLst/>
          </a:prstGeom>
        </p:spPr>
      </p:pic>
      <p:sp>
        <p:nvSpPr>
          <p:cNvPr id="3" name="円形吹き出し 2"/>
          <p:cNvSpPr/>
          <p:nvPr/>
        </p:nvSpPr>
        <p:spPr>
          <a:xfrm>
            <a:off x="182880" y="149630"/>
            <a:ext cx="4946073" cy="3250276"/>
          </a:xfrm>
          <a:prstGeom prst="wedgeEllipseCallout">
            <a:avLst>
              <a:gd name="adj1" fmla="val 40069"/>
              <a:gd name="adj2" fmla="val 55242"/>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b="1" dirty="0">
                <a:latin typeface="メイリオ" panose="020B0604030504040204" pitchFamily="50" charset="-128"/>
                <a:ea typeface="メイリオ" panose="020B0604030504040204" pitchFamily="50" charset="-128"/>
              </a:rPr>
              <a:t>いつまで</a:t>
            </a:r>
            <a:endParaRPr kumimoji="1" lang="en-US" altLang="ja-JP" sz="4000" b="1" dirty="0">
              <a:latin typeface="メイリオ" panose="020B0604030504040204" pitchFamily="50" charset="-128"/>
              <a:ea typeface="メイリオ" panose="020B0604030504040204" pitchFamily="50" charset="-128"/>
            </a:endParaRPr>
          </a:p>
          <a:p>
            <a:r>
              <a:rPr lang="ja-JP" altLang="en-US" sz="4000" b="1" dirty="0">
                <a:latin typeface="メイリオ" panose="020B0604030504040204" pitchFamily="50" charset="-128"/>
                <a:ea typeface="メイリオ" panose="020B0604030504040204" pitchFamily="50" charset="-128"/>
              </a:rPr>
              <a:t>ゲーム</a:t>
            </a:r>
            <a:endParaRPr lang="en-US" altLang="ja-JP" sz="4000" b="1" dirty="0">
              <a:latin typeface="メイリオ" panose="020B0604030504040204" pitchFamily="50" charset="-128"/>
              <a:ea typeface="メイリオ" panose="020B0604030504040204" pitchFamily="50" charset="-128"/>
            </a:endParaRPr>
          </a:p>
          <a:p>
            <a:r>
              <a:rPr lang="ja-JP" altLang="en-US" sz="4000" b="1" dirty="0">
                <a:latin typeface="メイリオ" panose="020B0604030504040204" pitchFamily="50" charset="-128"/>
                <a:ea typeface="メイリオ" panose="020B0604030504040204" pitchFamily="50" charset="-128"/>
              </a:rPr>
              <a:t>やってるの？</a:t>
            </a:r>
            <a:endParaRPr kumimoji="1" lang="ja-JP" altLang="en-US" sz="4000" b="1" dirty="0">
              <a:latin typeface="メイリオ" panose="020B0604030504040204" pitchFamily="50" charset="-128"/>
              <a:ea typeface="メイリオ" panose="020B0604030504040204" pitchFamily="50" charset="-128"/>
            </a:endParaRPr>
          </a:p>
        </p:txBody>
      </p:sp>
      <p:sp>
        <p:nvSpPr>
          <p:cNvPr id="4" name="円形吹き出し 3"/>
          <p:cNvSpPr/>
          <p:nvPr/>
        </p:nvSpPr>
        <p:spPr>
          <a:xfrm>
            <a:off x="5472546" y="548640"/>
            <a:ext cx="3297381" cy="2479963"/>
          </a:xfrm>
          <a:prstGeom prst="wedgeEllipseCallout">
            <a:avLst>
              <a:gd name="adj1" fmla="val -18448"/>
              <a:gd name="adj2" fmla="val 83718"/>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latin typeface="メイリオ" panose="020B0604030504040204" pitchFamily="50" charset="-128"/>
                <a:ea typeface="メイリオ" panose="020B0604030504040204" pitchFamily="50" charset="-128"/>
              </a:rPr>
              <a:t>うぇーい。</a:t>
            </a:r>
            <a:endParaRPr kumimoji="1" lang="en-US" altLang="ja-JP" sz="2400" b="1" dirty="0">
              <a:latin typeface="メイリオ" panose="020B0604030504040204" pitchFamily="50" charset="-128"/>
              <a:ea typeface="メイリオ" panose="020B0604030504040204" pitchFamily="50" charset="-128"/>
            </a:endParaRPr>
          </a:p>
          <a:p>
            <a:r>
              <a:rPr kumimoji="1" lang="ja-JP" altLang="en-US" sz="2400" b="1" dirty="0">
                <a:latin typeface="メイリオ" panose="020B0604030504040204" pitchFamily="50" charset="-128"/>
                <a:ea typeface="メイリオ" panose="020B0604030504040204" pitchFamily="50" charset="-128"/>
              </a:rPr>
              <a:t>もうちょっとで</a:t>
            </a:r>
            <a:r>
              <a:rPr lang="ja-JP" altLang="en-US" sz="2400" b="1" dirty="0">
                <a:latin typeface="メイリオ" panose="020B0604030504040204" pitchFamily="50" charset="-128"/>
                <a:ea typeface="メイリオ" panose="020B0604030504040204" pitchFamily="50" charset="-128"/>
              </a:rPr>
              <a:t>ランキングが</a:t>
            </a:r>
            <a:endParaRPr lang="en-US" altLang="ja-JP" sz="2400" b="1" dirty="0">
              <a:latin typeface="メイリオ" panose="020B0604030504040204" pitchFamily="50" charset="-128"/>
              <a:ea typeface="メイリオ" panose="020B0604030504040204" pitchFamily="50" charset="-128"/>
            </a:endParaRPr>
          </a:p>
          <a:p>
            <a:r>
              <a:rPr lang="ja-JP" altLang="en-US" sz="2400" b="1" dirty="0">
                <a:latin typeface="メイリオ" panose="020B0604030504040204" pitchFamily="50" charset="-128"/>
                <a:ea typeface="メイリオ" panose="020B0604030504040204" pitchFamily="50" charset="-128"/>
              </a:rPr>
              <a:t>あがるんだー</a:t>
            </a:r>
            <a:endParaRPr kumimoji="1" lang="ja-JP" altLang="en-US" sz="2400" b="1" dirty="0">
              <a:latin typeface="メイリオ" panose="020B0604030504040204" pitchFamily="50" charset="-128"/>
              <a:ea typeface="メイリオ" panose="020B0604030504040204" pitchFamily="50" charset="-128"/>
            </a:endParaRPr>
          </a:p>
        </p:txBody>
      </p:sp>
      <p:sp>
        <p:nvSpPr>
          <p:cNvPr id="5" name="正方形/長方形 4"/>
          <p:cNvSpPr/>
          <p:nvPr/>
        </p:nvSpPr>
        <p:spPr>
          <a:xfrm>
            <a:off x="4202723" y="6363941"/>
            <a:ext cx="5304157" cy="415498"/>
          </a:xfrm>
          <a:prstGeom prst="rect">
            <a:avLst/>
          </a:prstGeom>
        </p:spPr>
        <p:txBody>
          <a:bodyPr wrap="square">
            <a:spAutoFit/>
          </a:bodyPr>
          <a:lstStyle/>
          <a:p>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画像引用） </a:t>
            </a:r>
            <a:r>
              <a:rPr lang="en-US" altLang="ja-JP" sz="1050" dirty="0">
                <a:latin typeface="メイリオ" panose="020B0604030504040204" pitchFamily="50" charset="-128"/>
                <a:ea typeface="メイリオ" panose="020B0604030504040204" pitchFamily="50" charset="-128"/>
              </a:rPr>
              <a:t>IPA</a:t>
            </a:r>
            <a:r>
              <a:rPr lang="ja-JP" altLang="en-US" sz="1050" dirty="0">
                <a:latin typeface="メイリオ" panose="020B0604030504040204" pitchFamily="50" charset="-128"/>
                <a:ea typeface="メイリオ" panose="020B0604030504040204" pitchFamily="50" charset="-128"/>
              </a:rPr>
              <a:t>「はじめまして、ペアコです。～親と子のスマホの約束～」</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Segoe UI" panose="020B0502040204020203" pitchFamily="34" charset="0"/>
                <a:ea typeface="メイリオ" panose="020B0604030504040204" pitchFamily="50" charset="-128"/>
                <a:cs typeface="Segoe UI" panose="020B0502040204020203" pitchFamily="34" charset="0"/>
              </a:rPr>
              <a:t>　　　　　   </a:t>
            </a:r>
            <a:r>
              <a:rPr lang="en-US" altLang="ja-JP" sz="1050" dirty="0">
                <a:latin typeface="Segoe UI" panose="020B0502040204020203" pitchFamily="34" charset="0"/>
                <a:ea typeface="メイリオ" panose="020B0604030504040204" pitchFamily="50" charset="-128"/>
                <a:cs typeface="Segoe UI" panose="020B0502040204020203" pitchFamily="34" charset="0"/>
              </a:rPr>
              <a:t>https://</a:t>
            </a:r>
            <a:r>
              <a:rPr lang="en-US" altLang="ja-JP" sz="1050" dirty="0" err="1">
                <a:latin typeface="Segoe UI" panose="020B0502040204020203" pitchFamily="34" charset="0"/>
                <a:ea typeface="メイリオ" panose="020B0604030504040204" pitchFamily="50" charset="-128"/>
                <a:cs typeface="Segoe UI" panose="020B0502040204020203" pitchFamily="34" charset="0"/>
              </a:rPr>
              <a:t>www.youtube.com</a:t>
            </a:r>
            <a:r>
              <a:rPr lang="en-US" altLang="ja-JP" sz="1050" dirty="0">
                <a:latin typeface="Segoe UI" panose="020B0502040204020203" pitchFamily="34" charset="0"/>
                <a:ea typeface="メイリオ" panose="020B0604030504040204" pitchFamily="50" charset="-128"/>
                <a:cs typeface="Segoe UI" panose="020B0502040204020203" pitchFamily="34" charset="0"/>
              </a:rPr>
              <a:t>/</a:t>
            </a:r>
            <a:r>
              <a:rPr lang="en-US" altLang="ja-JP" sz="1050" dirty="0" err="1">
                <a:latin typeface="Segoe UI" panose="020B0502040204020203" pitchFamily="34" charset="0"/>
                <a:ea typeface="メイリオ" panose="020B0604030504040204" pitchFamily="50" charset="-128"/>
                <a:cs typeface="Segoe UI" panose="020B0502040204020203" pitchFamily="34" charset="0"/>
              </a:rPr>
              <a:t>watch?v</a:t>
            </a:r>
            <a:r>
              <a:rPr lang="en-US" altLang="ja-JP" sz="1050" dirty="0">
                <a:latin typeface="Segoe UI" panose="020B0502040204020203" pitchFamily="34" charset="0"/>
                <a:ea typeface="メイリオ" panose="020B0604030504040204" pitchFamily="50" charset="-128"/>
                <a:cs typeface="Segoe UI" panose="020B0502040204020203" pitchFamily="34" charset="0"/>
              </a:rPr>
              <a:t>=</a:t>
            </a:r>
            <a:r>
              <a:rPr lang="en-US" altLang="ja-JP" sz="1050" dirty="0" err="1">
                <a:latin typeface="Segoe UI" panose="020B0502040204020203" pitchFamily="34" charset="0"/>
                <a:ea typeface="メイリオ" panose="020B0604030504040204" pitchFamily="50" charset="-128"/>
                <a:cs typeface="Segoe UI" panose="020B0502040204020203" pitchFamily="34" charset="0"/>
              </a:rPr>
              <a:t>xvgBJFudoMs</a:t>
            </a:r>
            <a:endParaRPr lang="ja-JP" altLang="en-US" sz="105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1760416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49" y="3685008"/>
            <a:ext cx="7723094" cy="632572"/>
          </a:xfrm>
        </p:spPr>
        <p:txBody>
          <a:bodyPr/>
          <a:lstStyle/>
          <a:p>
            <a:r>
              <a:rPr kumimoji="1" lang="ja-JP" altLang="en-US" sz="5400" dirty="0">
                <a:latin typeface="メイリオ" panose="020B0604030504040204" pitchFamily="50" charset="-128"/>
                <a:ea typeface="メイリオ" panose="020B0604030504040204" pitchFamily="50" charset="-128"/>
              </a:rPr>
              <a:t>もっと つかいたくなる</a:t>
            </a:r>
            <a:br>
              <a:rPr kumimoji="1" lang="en-US" altLang="ja-JP" sz="5400" dirty="0">
                <a:latin typeface="メイリオ" panose="020B0604030504040204" pitchFamily="50" charset="-128"/>
                <a:ea typeface="メイリオ" panose="020B0604030504040204" pitchFamily="50" charset="-128"/>
              </a:rPr>
            </a:br>
            <a:r>
              <a:rPr lang="ja-JP" altLang="en-US" sz="5400" dirty="0">
                <a:latin typeface="メイリオ" panose="020B0604030504040204" pitchFamily="50" charset="-128"/>
                <a:ea typeface="メイリオ" panose="020B0604030504040204" pitchFamily="50" charset="-128"/>
              </a:rPr>
              <a:t>くふうが たくさんある。</a:t>
            </a:r>
            <a:endParaRPr kumimoji="1" lang="ja-JP" altLang="en-US" sz="5400" dirty="0">
              <a:latin typeface="メイリオ" panose="020B0604030504040204" pitchFamily="50" charset="-128"/>
              <a:ea typeface="メイリオ" panose="020B0604030504040204" pitchFamily="50" charset="-128"/>
            </a:endParaRPr>
          </a:p>
        </p:txBody>
      </p:sp>
      <p:sp>
        <p:nvSpPr>
          <p:cNvPr id="4" name="タイトル 4"/>
          <p:cNvSpPr txBox="1">
            <a:spLocks/>
          </p:cNvSpPr>
          <p:nvPr/>
        </p:nvSpPr>
        <p:spPr>
          <a:xfrm>
            <a:off x="326840" y="451055"/>
            <a:ext cx="7958418" cy="6970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ja-JP" altLang="en-US" dirty="0">
                <a:latin typeface="メイリオ" panose="020B0604030504040204" pitchFamily="50" charset="-128"/>
                <a:ea typeface="メイリオ" panose="020B0604030504040204" pitchFamily="50" charset="-128"/>
              </a:rPr>
              <a:t>なぜつかいすぎてしまうのか</a:t>
            </a:r>
          </a:p>
        </p:txBody>
      </p:sp>
    </p:spTree>
    <p:extLst>
      <p:ext uri="{BB962C8B-B14F-4D97-AF65-F5344CB8AC3E}">
        <p14:creationId xmlns:p14="http://schemas.microsoft.com/office/powerpoint/2010/main" val="1221514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628649" y="3652744"/>
            <a:ext cx="7958418" cy="697099"/>
          </a:xfrm>
        </p:spPr>
        <p:txBody>
          <a:bodyPr/>
          <a:lstStyle/>
          <a:p>
            <a:r>
              <a:rPr lang="ja-JP" altLang="en-US" sz="5400" dirty="0">
                <a:latin typeface="メイリオ" panose="020B0604030504040204" pitchFamily="50" charset="-128"/>
                <a:ea typeface="メイリオ" panose="020B0604030504040204" pitchFamily="50" charset="-128"/>
              </a:rPr>
              <a:t>ずっと つかっていても</a:t>
            </a:r>
            <a:br>
              <a:rPr lang="en-US" altLang="ja-JP" sz="5400" dirty="0">
                <a:latin typeface="メイリオ" panose="020B0604030504040204" pitchFamily="50" charset="-128"/>
                <a:ea typeface="メイリオ" panose="020B0604030504040204" pitchFamily="50" charset="-128"/>
              </a:rPr>
            </a:br>
            <a:r>
              <a:rPr lang="ja-JP" altLang="en-US" sz="5400" dirty="0">
                <a:latin typeface="メイリオ" panose="020B0604030504040204" pitchFamily="50" charset="-128"/>
                <a:ea typeface="メイリオ" panose="020B0604030504040204" pitchFamily="50" charset="-128"/>
              </a:rPr>
              <a:t>だいじょうぶ？？</a:t>
            </a:r>
            <a:endParaRPr kumimoji="1" lang="ja-JP" altLang="en-US" sz="5400" dirty="0">
              <a:latin typeface="メイリオ" panose="020B0604030504040204" pitchFamily="50" charset="-128"/>
              <a:ea typeface="メイリオ" panose="020B0604030504040204" pitchFamily="50" charset="-128"/>
            </a:endParaRPr>
          </a:p>
        </p:txBody>
      </p:sp>
      <p:sp>
        <p:nvSpPr>
          <p:cNvPr id="4" name="タイトル 4"/>
          <p:cNvSpPr txBox="1">
            <a:spLocks/>
          </p:cNvSpPr>
          <p:nvPr/>
        </p:nvSpPr>
        <p:spPr>
          <a:xfrm>
            <a:off x="1185582" y="498763"/>
            <a:ext cx="7958418" cy="6970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ja-JP" altLang="en-US" dirty="0">
                <a:latin typeface="メイリオ" panose="020B0604030504040204" pitchFamily="50" charset="-128"/>
                <a:ea typeface="メイリオ" panose="020B0604030504040204" pitchFamily="50" charset="-128"/>
              </a:rPr>
              <a:t>かんがえてみよう</a:t>
            </a:r>
          </a:p>
        </p:txBody>
      </p:sp>
    </p:spTree>
    <p:extLst>
      <p:ext uri="{BB962C8B-B14F-4D97-AF65-F5344CB8AC3E}">
        <p14:creationId xmlns:p14="http://schemas.microsoft.com/office/powerpoint/2010/main" val="4211268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吹き出し 4"/>
          <p:cNvSpPr/>
          <p:nvPr/>
        </p:nvSpPr>
        <p:spPr>
          <a:xfrm>
            <a:off x="263769" y="391973"/>
            <a:ext cx="8686800" cy="2226703"/>
          </a:xfrm>
          <a:prstGeom prst="wedgeRoundRectCallout">
            <a:avLst>
              <a:gd name="adj1" fmla="val 29517"/>
              <a:gd name="adj2" fmla="val 127285"/>
              <a:gd name="adj3" fmla="val 16667"/>
            </a:avLst>
          </a:prstGeom>
          <a:solidFill>
            <a:schemeClr val="accent5">
              <a:lumMod val="40000"/>
              <a:lumOff val="60000"/>
            </a:schemeClr>
          </a:solidFill>
          <a:ln>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chemeClr val="tx1"/>
                </a:solidFill>
                <a:latin typeface="メイリオ" panose="020B0604030504040204" pitchFamily="50" charset="-128"/>
                <a:ea typeface="メイリオ" panose="020B0604030504040204" pitchFamily="50" charset="-128"/>
              </a:rPr>
              <a:t>なんの じかんを</a:t>
            </a:r>
            <a:endParaRPr lang="en-US" altLang="ja-JP" sz="4800" dirty="0">
              <a:solidFill>
                <a:schemeClr val="tx1"/>
              </a:solidFill>
              <a:latin typeface="メイリオ" panose="020B0604030504040204" pitchFamily="50" charset="-128"/>
              <a:ea typeface="メイリオ" panose="020B0604030504040204" pitchFamily="50" charset="-128"/>
            </a:endParaRPr>
          </a:p>
          <a:p>
            <a:pPr algn="ctr"/>
            <a:r>
              <a:rPr lang="ja-JP" altLang="en-US" sz="4800" dirty="0">
                <a:solidFill>
                  <a:schemeClr val="tx1"/>
                </a:solidFill>
                <a:latin typeface="メイリオ" panose="020B0604030504040204" pitchFamily="50" charset="-128"/>
                <a:ea typeface="メイリオ" panose="020B0604030504040204" pitchFamily="50" charset="-128"/>
              </a:rPr>
              <a:t>へらしているのかな？</a:t>
            </a:r>
            <a:endParaRPr kumimoji="1" lang="ja-JP" altLang="en-US" sz="4800" dirty="0">
              <a:solidFill>
                <a:schemeClr val="tx1"/>
              </a:solidFill>
              <a:latin typeface="メイリオ" panose="020B0604030504040204" pitchFamily="50" charset="-128"/>
              <a:ea typeface="メイリオ" panose="020B0604030504040204" pitchFamily="50" charset="-128"/>
            </a:endParaRPr>
          </a:p>
        </p:txBody>
      </p:sp>
      <p:sp>
        <p:nvSpPr>
          <p:cNvPr id="6" name="円/楕円 5"/>
          <p:cNvSpPr/>
          <p:nvPr/>
        </p:nvSpPr>
        <p:spPr>
          <a:xfrm>
            <a:off x="187809" y="3898830"/>
            <a:ext cx="2796460" cy="2226702"/>
          </a:xfrm>
          <a:prstGeom prst="ellipse">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ねるじかん。</a:t>
            </a:r>
          </a:p>
        </p:txBody>
      </p:sp>
      <p:sp>
        <p:nvSpPr>
          <p:cNvPr id="8" name="円/楕円 7"/>
          <p:cNvSpPr/>
          <p:nvPr/>
        </p:nvSpPr>
        <p:spPr>
          <a:xfrm>
            <a:off x="2727982" y="4149281"/>
            <a:ext cx="2758417" cy="2439917"/>
          </a:xfrm>
          <a:prstGeom prst="ellipse">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そとで</a:t>
            </a:r>
            <a:endParaRPr kumimoji="1"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dirty="0">
                <a:solidFill>
                  <a:schemeClr val="tx1"/>
                </a:solidFill>
                <a:latin typeface="メイリオ" panose="020B0604030504040204" pitchFamily="50" charset="-128"/>
                <a:ea typeface="メイリオ" panose="020B0604030504040204" pitchFamily="50" charset="-128"/>
              </a:rPr>
              <a:t>あそぶ</a:t>
            </a:r>
            <a:endParaRPr lang="en-US" altLang="ja-JP" sz="24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じか</a:t>
            </a:r>
            <a:r>
              <a:rPr lang="ja-JP" altLang="en-US" sz="2400" dirty="0">
                <a:solidFill>
                  <a:schemeClr val="tx1"/>
                </a:solidFill>
                <a:latin typeface="メイリオ" panose="020B0604030504040204" pitchFamily="50" charset="-128"/>
                <a:ea typeface="メイリオ" panose="020B0604030504040204" pitchFamily="50" charset="-128"/>
              </a:rPr>
              <a:t>ん。</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sp>
        <p:nvSpPr>
          <p:cNvPr id="9" name="円/楕円 8"/>
          <p:cNvSpPr/>
          <p:nvPr/>
        </p:nvSpPr>
        <p:spPr>
          <a:xfrm>
            <a:off x="1293130" y="2105569"/>
            <a:ext cx="2562046" cy="2306367"/>
          </a:xfrm>
          <a:prstGeom prst="ellipse">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べんきょう</a:t>
            </a:r>
            <a:endParaRPr kumimoji="1" lang="en-US" altLang="ja-JP" sz="2400" dirty="0">
              <a:solidFill>
                <a:schemeClr val="tx1"/>
              </a:solidFill>
              <a:latin typeface="メイリオ" panose="020B0604030504040204" pitchFamily="50" charset="-128"/>
              <a:ea typeface="メイリオ" panose="020B0604030504040204" pitchFamily="50" charset="-128"/>
            </a:endParaRPr>
          </a:p>
          <a:p>
            <a:pPr algn="ctr"/>
            <a:r>
              <a:rPr kumimoji="1" lang="ja-JP" altLang="en-US" sz="2400" dirty="0">
                <a:solidFill>
                  <a:schemeClr val="tx1"/>
                </a:solidFill>
                <a:latin typeface="メイリオ" panose="020B0604030504040204" pitchFamily="50" charset="-128"/>
                <a:ea typeface="メイリオ" panose="020B0604030504040204" pitchFamily="50" charset="-128"/>
              </a:rPr>
              <a:t>するじかん。</a:t>
            </a:r>
          </a:p>
        </p:txBody>
      </p:sp>
      <p:sp>
        <p:nvSpPr>
          <p:cNvPr id="10" name="円/楕円 9"/>
          <p:cNvSpPr/>
          <p:nvPr/>
        </p:nvSpPr>
        <p:spPr>
          <a:xfrm>
            <a:off x="4298886" y="2384759"/>
            <a:ext cx="2866685" cy="2627420"/>
          </a:xfrm>
          <a:prstGeom prst="ellipse">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メイリオ" panose="020B0604030504040204" pitchFamily="50" charset="-128"/>
                <a:ea typeface="メイリオ" panose="020B0604030504040204" pitchFamily="50" charset="-128"/>
              </a:rPr>
              <a:t>おうちの人と</a:t>
            </a:r>
            <a:endParaRPr kumimoji="1" lang="en-US" altLang="ja-JP" sz="2400" dirty="0">
              <a:solidFill>
                <a:schemeClr val="tx1"/>
              </a:solidFill>
              <a:latin typeface="メイリオ" panose="020B0604030504040204" pitchFamily="50" charset="-128"/>
              <a:ea typeface="メイリオ" panose="020B0604030504040204" pitchFamily="50" charset="-128"/>
            </a:endParaRPr>
          </a:p>
          <a:p>
            <a:pPr algn="ctr"/>
            <a:r>
              <a:rPr lang="ja-JP" altLang="en-US" sz="2400" dirty="0">
                <a:solidFill>
                  <a:schemeClr val="tx1"/>
                </a:solidFill>
                <a:latin typeface="メイリオ" panose="020B0604030504040204" pitchFamily="50" charset="-128"/>
                <a:ea typeface="メイリオ" panose="020B0604030504040204" pitchFamily="50" charset="-128"/>
              </a:rPr>
              <a:t>はなすじかん。</a:t>
            </a:r>
            <a:endParaRPr kumimoji="1" lang="ja-JP" altLang="en-US" sz="2400" dirty="0">
              <a:solidFill>
                <a:schemeClr val="tx1"/>
              </a:solidFill>
              <a:latin typeface="メイリオ" panose="020B0604030504040204" pitchFamily="50" charset="-128"/>
              <a:ea typeface="メイリオ" panose="020B0604030504040204" pitchFamily="50" charset="-128"/>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3823" y="4860306"/>
            <a:ext cx="3193242" cy="1728892"/>
          </a:xfrm>
          <a:prstGeom prst="rect">
            <a:avLst/>
          </a:prstGeom>
        </p:spPr>
      </p:pic>
    </p:spTree>
    <p:extLst>
      <p:ext uri="{BB962C8B-B14F-4D97-AF65-F5344CB8AC3E}">
        <p14:creationId xmlns:p14="http://schemas.microsoft.com/office/powerpoint/2010/main" val="179372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吹き出し 4"/>
          <p:cNvSpPr/>
          <p:nvPr/>
        </p:nvSpPr>
        <p:spPr>
          <a:xfrm>
            <a:off x="263769" y="391973"/>
            <a:ext cx="8686800" cy="2226703"/>
          </a:xfrm>
          <a:prstGeom prst="wedgeRoundRectCallout">
            <a:avLst>
              <a:gd name="adj1" fmla="val 29517"/>
              <a:gd name="adj2" fmla="val 127285"/>
              <a:gd name="adj3" fmla="val 16667"/>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4400" dirty="0">
                <a:solidFill>
                  <a:prstClr val="black"/>
                </a:solidFill>
                <a:latin typeface="メイリオ" panose="020B0604030504040204" pitchFamily="50" charset="-128"/>
                <a:ea typeface="メイリオ" panose="020B0604030504040204" pitchFamily="50" charset="-128"/>
              </a:rPr>
              <a:t>そのほかにこんなことも</a:t>
            </a:r>
            <a:r>
              <a:rPr lang="en-US" altLang="ja-JP" sz="4400" dirty="0">
                <a:solidFill>
                  <a:prstClr val="black"/>
                </a:solidFill>
                <a:latin typeface="メイリオ" panose="020B0604030504040204" pitchFamily="50" charset="-128"/>
                <a:ea typeface="メイリオ" panose="020B0604030504040204" pitchFamily="50" charset="-128"/>
              </a:rPr>
              <a:t>……</a:t>
            </a:r>
            <a:endParaRPr kumimoji="1" lang="ja-JP" altLang="en-US" sz="4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6" name="円/楕円 5"/>
          <p:cNvSpPr/>
          <p:nvPr/>
        </p:nvSpPr>
        <p:spPr>
          <a:xfrm>
            <a:off x="342535" y="3610480"/>
            <a:ext cx="2680153" cy="2493309"/>
          </a:xfrm>
          <a:prstGeom prst="ellipse">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あさ、</a:t>
            </a:r>
            <a:endPar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おきられ</a:t>
            </a:r>
            <a:endPar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なくなる。</a:t>
            </a:r>
          </a:p>
        </p:txBody>
      </p:sp>
      <p:sp>
        <p:nvSpPr>
          <p:cNvPr id="8" name="円/楕円 7"/>
          <p:cNvSpPr/>
          <p:nvPr/>
        </p:nvSpPr>
        <p:spPr>
          <a:xfrm>
            <a:off x="3870253" y="4256903"/>
            <a:ext cx="2484061" cy="2493309"/>
          </a:xfrm>
          <a:prstGeom prst="ellipse">
            <a:avLst/>
          </a:prstGeom>
          <a:gradFill flip="none" rotWithShape="1">
            <a:gsLst>
              <a:gs pos="0">
                <a:schemeClr val="accent4">
                  <a:lumMod val="0"/>
                  <a:lumOff val="100000"/>
                </a:schemeClr>
              </a:gs>
              <a:gs pos="35000">
                <a:schemeClr val="accent4">
                  <a:lumMod val="0"/>
                  <a:lumOff val="100000"/>
                </a:schemeClr>
              </a:gs>
              <a:gs pos="100000">
                <a:schemeClr val="accent4">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うんどう</a:t>
            </a:r>
            <a:endPar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2400" dirty="0">
                <a:solidFill>
                  <a:prstClr val="black"/>
                </a:solidFill>
                <a:latin typeface="メイリオ" panose="020B0604030504040204" pitchFamily="50" charset="-128"/>
                <a:ea typeface="メイリオ" panose="020B0604030504040204" pitchFamily="50" charset="-128"/>
              </a:rPr>
              <a:t>しなくなる。</a:t>
            </a:r>
            <a:endPar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p:txBody>
      </p:sp>
      <p:sp>
        <p:nvSpPr>
          <p:cNvPr id="9" name="円/楕円 8"/>
          <p:cNvSpPr/>
          <p:nvPr/>
        </p:nvSpPr>
        <p:spPr>
          <a:xfrm>
            <a:off x="2285167" y="2115404"/>
            <a:ext cx="2430982" cy="2321648"/>
          </a:xfrm>
          <a:prstGeom prst="ellipse">
            <a:avLst/>
          </a:prstGeom>
          <a:gradFill flip="none" rotWithShape="1">
            <a:gsLst>
              <a:gs pos="0">
                <a:schemeClr val="accent2">
                  <a:lumMod val="0"/>
                  <a:lumOff val="100000"/>
                </a:schemeClr>
              </a:gs>
              <a:gs pos="35000">
                <a:schemeClr val="accent2">
                  <a:lumMod val="0"/>
                  <a:lumOff val="100000"/>
                </a:schemeClr>
              </a:gs>
              <a:gs pos="100000">
                <a:schemeClr val="accent2">
                  <a:lumMod val="100000"/>
                </a:schemeClr>
              </a:gs>
            </a:gsLst>
            <a:path path="circle">
              <a:fillToRect l="50000" t="-80000" r="50000" b="180000"/>
            </a:path>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目が</a:t>
            </a:r>
            <a:endParaRPr kumimoji="1" lang="en-US" altLang="ja-JP"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rPr>
              <a:t>わるくなる。</a:t>
            </a:r>
          </a:p>
        </p:txBody>
      </p:sp>
      <p:sp>
        <p:nvSpPr>
          <p:cNvPr id="11" name="思考の吹き出し: 雲形 10">
            <a:extLst>
              <a:ext uri="{FF2B5EF4-FFF2-40B4-BE49-F238E27FC236}">
                <a16:creationId xmlns:a16="http://schemas.microsoft.com/office/drawing/2014/main" id="{1371BF56-7C3D-4323-BB2E-8AA68F9345B6}"/>
              </a:ext>
            </a:extLst>
          </p:cNvPr>
          <p:cNvSpPr/>
          <p:nvPr/>
        </p:nvSpPr>
        <p:spPr>
          <a:xfrm>
            <a:off x="342535" y="1123600"/>
            <a:ext cx="8747227" cy="5264941"/>
          </a:xfrm>
          <a:prstGeom prst="cloudCallout">
            <a:avLst>
              <a:gd name="adj1" fmla="val 38845"/>
              <a:gd name="adj2" fmla="val 41935"/>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a:solidFill>
                  <a:schemeClr val="tx1"/>
                </a:solidFill>
                <a:latin typeface="メイリオ" panose="020B0604030504040204" pitchFamily="50" charset="-128"/>
                <a:ea typeface="メイリオ" panose="020B0604030504040204" pitchFamily="50" charset="-128"/>
              </a:rPr>
              <a:t>このままで</a:t>
            </a:r>
            <a:endParaRPr lang="en-US" altLang="ja-JP" sz="5400" dirty="0">
              <a:solidFill>
                <a:schemeClr val="tx1"/>
              </a:solidFill>
              <a:latin typeface="メイリオ" panose="020B0604030504040204" pitchFamily="50" charset="-128"/>
              <a:ea typeface="メイリオ" panose="020B0604030504040204" pitchFamily="50" charset="-128"/>
            </a:endParaRPr>
          </a:p>
          <a:p>
            <a:r>
              <a:rPr kumimoji="1" lang="ja-JP" altLang="en-US" sz="5400" dirty="0">
                <a:solidFill>
                  <a:schemeClr val="tx1"/>
                </a:solidFill>
                <a:latin typeface="メイリオ" panose="020B0604030504040204" pitchFamily="50" charset="-128"/>
                <a:ea typeface="メイリオ" panose="020B0604030504040204" pitchFamily="50" charset="-128"/>
              </a:rPr>
              <a:t>だいじょうぶ？？</a:t>
            </a:r>
            <a:endParaRPr kumimoji="1" lang="en-US" altLang="ja-JP" sz="5400" dirty="0">
              <a:solidFill>
                <a:schemeClr val="tx1"/>
              </a:solidFill>
              <a:latin typeface="メイリオ" panose="020B0604030504040204" pitchFamily="50" charset="-128"/>
              <a:ea typeface="メイリオ" panose="020B0604030504040204" pitchFamily="50" charset="-128"/>
            </a:endParaRPr>
          </a:p>
        </p:txBody>
      </p:sp>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08347" y="5293594"/>
            <a:ext cx="2319770" cy="1255975"/>
          </a:xfrm>
          <a:prstGeom prst="rect">
            <a:avLst/>
          </a:prstGeom>
        </p:spPr>
      </p:pic>
    </p:spTree>
    <p:extLst>
      <p:ext uri="{BB962C8B-B14F-4D97-AF65-F5344CB8AC3E}">
        <p14:creationId xmlns:p14="http://schemas.microsoft.com/office/powerpoint/2010/main" val="2889312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420906" y="3548708"/>
            <a:ext cx="7723094" cy="632572"/>
          </a:xfrm>
        </p:spPr>
        <p:txBody>
          <a:bodyPr>
            <a:normAutofit fontScale="90000"/>
          </a:bodyPr>
          <a:lstStyle/>
          <a:p>
            <a:r>
              <a:rPr lang="ja-JP" altLang="en-US" sz="7200" dirty="0">
                <a:latin typeface="メイリオ" panose="020B0604030504040204" pitchFamily="50" charset="-128"/>
                <a:ea typeface="メイリオ" panose="020B0604030504040204" pitchFamily="50" charset="-128"/>
              </a:rPr>
              <a:t>ついつい、</a:t>
            </a:r>
            <a:br>
              <a:rPr lang="en-US" altLang="ja-JP" sz="7200" dirty="0">
                <a:latin typeface="メイリオ" panose="020B0604030504040204" pitchFamily="50" charset="-128"/>
                <a:ea typeface="メイリオ" panose="020B0604030504040204" pitchFamily="50" charset="-128"/>
              </a:rPr>
            </a:br>
            <a:r>
              <a:rPr lang="ja-JP" altLang="en-US" sz="7200" dirty="0">
                <a:latin typeface="メイリオ" panose="020B0604030504040204" pitchFamily="50" charset="-128"/>
                <a:ea typeface="メイリオ" panose="020B0604030504040204" pitchFamily="50" charset="-128"/>
              </a:rPr>
              <a:t>つかいすぎて</a:t>
            </a:r>
            <a:br>
              <a:rPr lang="en-US" altLang="ja-JP" sz="7200" dirty="0">
                <a:latin typeface="メイリオ" panose="020B0604030504040204" pitchFamily="50" charset="-128"/>
                <a:ea typeface="メイリオ" panose="020B0604030504040204" pitchFamily="50" charset="-128"/>
              </a:rPr>
            </a:br>
            <a:r>
              <a:rPr lang="ja-JP" altLang="en-US" sz="7200" dirty="0">
                <a:latin typeface="メイリオ" panose="020B0604030504040204" pitchFamily="50" charset="-128"/>
                <a:ea typeface="メイリオ" panose="020B0604030504040204" pitchFamily="50" charset="-128"/>
              </a:rPr>
              <a:t>しまうから</a:t>
            </a:r>
            <a:r>
              <a:rPr lang="en-US" altLang="ja-JP" sz="7200" dirty="0">
                <a:latin typeface="メイリオ" panose="020B0604030504040204" pitchFamily="50" charset="-128"/>
                <a:ea typeface="メイリオ" panose="020B0604030504040204" pitchFamily="50" charset="-128"/>
              </a:rPr>
              <a:t>…</a:t>
            </a:r>
            <a:endParaRPr kumimoji="1" lang="ja-JP" altLang="en-US" sz="7200" dirty="0">
              <a:latin typeface="メイリオ" panose="020B0604030504040204" pitchFamily="50" charset="-128"/>
              <a:ea typeface="メイリオ" panose="020B0604030504040204" pitchFamily="50" charset="-128"/>
            </a:endParaRPr>
          </a:p>
        </p:txBody>
      </p:sp>
      <p:grpSp>
        <p:nvGrpSpPr>
          <p:cNvPr id="5" name="グループ化 4"/>
          <p:cNvGrpSpPr/>
          <p:nvPr/>
        </p:nvGrpSpPr>
        <p:grpSpPr>
          <a:xfrm>
            <a:off x="776722" y="1012328"/>
            <a:ext cx="7354896" cy="5705331"/>
            <a:chOff x="4330932" y="1691584"/>
            <a:chExt cx="7354896" cy="5705331"/>
          </a:xfrm>
        </p:grpSpPr>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0932" y="1691584"/>
              <a:ext cx="7354896" cy="5705331"/>
            </a:xfrm>
            <a:prstGeom prst="rect">
              <a:avLst/>
            </a:prstGeom>
          </p:spPr>
        </p:pic>
        <p:sp>
          <p:nvSpPr>
            <p:cNvPr id="7" name="テキスト ボックス 6">
              <a:extLst>
                <a:ext uri="{FF2B5EF4-FFF2-40B4-BE49-F238E27FC236}">
                  <a16:creationId xmlns:a16="http://schemas.microsoft.com/office/drawing/2014/main" id="{161FFA2A-0C82-4334-8A2F-8398CEF8268D}"/>
                </a:ext>
              </a:extLst>
            </p:cNvPr>
            <p:cNvSpPr txBox="1"/>
            <p:nvPr/>
          </p:nvSpPr>
          <p:spPr>
            <a:xfrm rot="21192419">
              <a:off x="5748081" y="2897900"/>
              <a:ext cx="5501496" cy="2123658"/>
            </a:xfrm>
            <a:prstGeom prst="rect">
              <a:avLst/>
            </a:prstGeom>
            <a:noFill/>
          </p:spPr>
          <p:txBody>
            <a:bodyPr wrap="square" rtlCol="0">
              <a:spAutoFit/>
            </a:bodyPr>
            <a:lstStyle/>
            <a:p>
              <a:r>
                <a:rPr kumimoji="1" lang="ja-JP" altLang="en-US" sz="4400" dirty="0">
                  <a:latin typeface="メイリオ" panose="020B0604030504040204" pitchFamily="50" charset="-128"/>
                  <a:ea typeface="メイリオ" panose="020B0604030504040204" pitchFamily="50" charset="-128"/>
                </a:rPr>
                <a:t>つかいすぎない</a:t>
              </a:r>
              <a:endParaRPr kumimoji="1" lang="en-US" altLang="ja-JP" sz="4400" dirty="0">
                <a:latin typeface="メイリオ" panose="020B0604030504040204" pitchFamily="50" charset="-128"/>
                <a:ea typeface="メイリオ" panose="020B0604030504040204" pitchFamily="50" charset="-128"/>
              </a:endParaRPr>
            </a:p>
            <a:p>
              <a:r>
                <a:rPr kumimoji="1" lang="ja-JP" altLang="en-US" sz="4400" dirty="0">
                  <a:latin typeface="メイリオ" panose="020B0604030504040204" pitchFamily="50" charset="-128"/>
                  <a:ea typeface="メイリオ" panose="020B0604030504040204" pitchFamily="50" charset="-128"/>
                </a:rPr>
                <a:t>ため</a:t>
              </a:r>
              <a:r>
                <a:rPr lang="ja-JP" altLang="en-US" sz="4400" dirty="0">
                  <a:latin typeface="メイリオ" panose="020B0604030504040204" pitchFamily="50" charset="-128"/>
                  <a:ea typeface="メイリオ" panose="020B0604030504040204" pitchFamily="50" charset="-128"/>
                </a:rPr>
                <a:t>の くふうを</a:t>
              </a:r>
              <a:endParaRPr kumimoji="1" lang="en-US" altLang="ja-JP" sz="4400" dirty="0">
                <a:latin typeface="メイリオ" panose="020B0604030504040204" pitchFamily="50" charset="-128"/>
                <a:ea typeface="メイリオ" panose="020B0604030504040204" pitchFamily="50" charset="-128"/>
              </a:endParaRPr>
            </a:p>
            <a:p>
              <a:r>
                <a:rPr lang="ja-JP" altLang="en-US" sz="4400" dirty="0">
                  <a:latin typeface="メイリオ" panose="020B0604030504040204" pitchFamily="50" charset="-128"/>
                  <a:ea typeface="メイリオ" panose="020B0604030504040204" pitchFamily="50" charset="-128"/>
                </a:rPr>
                <a:t>かんがえよう！！　</a:t>
              </a:r>
              <a:endParaRPr kumimoji="1" lang="ja-JP" altLang="en-US" sz="4400" dirty="0">
                <a:latin typeface="メイリオ" panose="020B0604030504040204" pitchFamily="50" charset="-128"/>
                <a:ea typeface="メイリオ" panose="020B0604030504040204" pitchFamily="50" charset="-128"/>
              </a:endParaRPr>
            </a:p>
          </p:txBody>
        </p:sp>
      </p:grpSp>
      <p:sp>
        <p:nvSpPr>
          <p:cNvPr id="8" name="タイトル 4"/>
          <p:cNvSpPr txBox="1">
            <a:spLocks/>
          </p:cNvSpPr>
          <p:nvPr/>
        </p:nvSpPr>
        <p:spPr>
          <a:xfrm>
            <a:off x="326840" y="451055"/>
            <a:ext cx="7958418" cy="6970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ja-JP" altLang="en-US" dirty="0">
                <a:latin typeface="メイリオ" panose="020B0604030504040204" pitchFamily="50" charset="-128"/>
                <a:ea typeface="メイリオ" panose="020B0604030504040204" pitchFamily="50" charset="-128"/>
              </a:rPr>
              <a:t>ポイント</a:t>
            </a:r>
          </a:p>
        </p:txBody>
      </p:sp>
    </p:spTree>
    <p:extLst>
      <p:ext uri="{BB962C8B-B14F-4D97-AF65-F5344CB8AC3E}">
        <p14:creationId xmlns:p14="http://schemas.microsoft.com/office/powerpoint/2010/main" val="4210610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396688" y="1551305"/>
            <a:ext cx="8528948" cy="4351338"/>
          </a:xfrm>
        </p:spPr>
        <p:txBody>
          <a:bodyPr/>
          <a:lstStyle/>
          <a:p>
            <a:pPr marL="0" indent="0">
              <a:buNone/>
            </a:pPr>
            <a:r>
              <a:rPr lang="ja-JP" altLang="en-US" sz="4000" dirty="0">
                <a:latin typeface="メイリオ" panose="020B0604030504040204" pitchFamily="50" charset="-128"/>
                <a:ea typeface="メイリオ" panose="020B0604030504040204" pitchFamily="50" charset="-128"/>
              </a:rPr>
              <a:t>つかう じかんを きめる。</a:t>
            </a:r>
            <a:endParaRPr lang="en-US" altLang="ja-JP" sz="4000" dirty="0">
              <a:latin typeface="メイリオ" panose="020B0604030504040204" pitchFamily="50" charset="-128"/>
              <a:ea typeface="メイリオ" panose="020B0604030504040204" pitchFamily="50" charset="-128"/>
            </a:endParaRPr>
          </a:p>
          <a:p>
            <a:pPr marL="0" indent="0">
              <a:buNone/>
            </a:pPr>
            <a:endParaRPr lang="en-US" altLang="ja-JP" sz="1200" dirty="0">
              <a:latin typeface="メイリオ" panose="020B0604030504040204" pitchFamily="50" charset="-128"/>
              <a:ea typeface="メイリオ" panose="020B0604030504040204" pitchFamily="50" charset="-128"/>
            </a:endParaRPr>
          </a:p>
          <a:p>
            <a:pPr marL="0" indent="0">
              <a:buNone/>
            </a:pPr>
            <a:r>
              <a:rPr lang="ja-JP" altLang="en-US" sz="4000" dirty="0">
                <a:latin typeface="メイリオ" panose="020B0604030504040204" pitchFamily="50" charset="-128"/>
                <a:ea typeface="メイリオ" panose="020B0604030504040204" pitchFamily="50" charset="-128"/>
              </a:rPr>
              <a:t>アラームを かけたり、おうちの人にこえを かけてもらったりする。</a:t>
            </a:r>
            <a:endParaRPr lang="en-US" altLang="ja-JP" sz="4000" dirty="0">
              <a:latin typeface="メイリオ" panose="020B0604030504040204" pitchFamily="50" charset="-128"/>
              <a:ea typeface="メイリオ" panose="020B0604030504040204" pitchFamily="50" charset="-128"/>
            </a:endParaRPr>
          </a:p>
          <a:p>
            <a:pPr marL="0" indent="0">
              <a:buNone/>
            </a:pPr>
            <a:endParaRPr lang="en-US" altLang="ja-JP" sz="1200" dirty="0">
              <a:latin typeface="メイリオ" panose="020B0604030504040204" pitchFamily="50" charset="-128"/>
              <a:ea typeface="メイリオ" panose="020B0604030504040204" pitchFamily="50" charset="-128"/>
            </a:endParaRPr>
          </a:p>
          <a:p>
            <a:pPr marL="0" indent="0">
              <a:buNone/>
            </a:pPr>
            <a:r>
              <a:rPr lang="ja-JP" altLang="en-US" sz="4000" dirty="0">
                <a:latin typeface="メイリオ" panose="020B0604030504040204" pitchFamily="50" charset="-128"/>
                <a:ea typeface="メイリオ" panose="020B0604030504040204" pitchFamily="50" charset="-128"/>
              </a:rPr>
              <a:t>おうちの人に あずける。</a:t>
            </a:r>
            <a:endParaRPr lang="en-US" altLang="ja-JP" sz="4000" dirty="0">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normAutofit fontScale="90000"/>
          </a:bodyPr>
          <a:lstStyle/>
          <a:p>
            <a:r>
              <a:rPr lang="ja-JP" altLang="en-US" dirty="0">
                <a:latin typeface="メイリオ" panose="020B0604030504040204" pitchFamily="50" charset="-128"/>
                <a:ea typeface="メイリオ" panose="020B0604030504040204" pitchFamily="50" charset="-128"/>
              </a:rPr>
              <a:t>じかんを 大せつにしよう</a:t>
            </a:r>
            <a:endParaRPr kumimoji="1" lang="ja-JP" altLang="en-US" dirty="0">
              <a:latin typeface="メイリオ" panose="020B0604030504040204" pitchFamily="50" charset="-128"/>
              <a:ea typeface="メイリオ" panose="020B0604030504040204" pitchFamily="50" charset="-128"/>
            </a:endParaRPr>
          </a:p>
        </p:txBody>
      </p:sp>
      <p:sp>
        <p:nvSpPr>
          <p:cNvPr id="5" name="円形吹き出し 4"/>
          <p:cNvSpPr/>
          <p:nvPr/>
        </p:nvSpPr>
        <p:spPr>
          <a:xfrm>
            <a:off x="5286895" y="4493706"/>
            <a:ext cx="3752432" cy="2264540"/>
          </a:xfrm>
          <a:prstGeom prst="wedgeEllipseCallout">
            <a:avLst>
              <a:gd name="adj1" fmla="val -62954"/>
              <a:gd name="adj2" fmla="val 184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a:latin typeface="メイリオ" panose="020B0604030504040204" pitchFamily="50" charset="-128"/>
                <a:ea typeface="メイリオ" panose="020B0604030504040204" pitchFamily="50" charset="-128"/>
              </a:rPr>
              <a:t>じぶんできめる</a:t>
            </a:r>
            <a:endParaRPr kumimoji="1" lang="en-US" altLang="ja-JP" sz="2400" b="1" dirty="0">
              <a:latin typeface="メイリオ" panose="020B0604030504040204" pitchFamily="50" charset="-128"/>
              <a:ea typeface="メイリオ" panose="020B0604030504040204" pitchFamily="50" charset="-128"/>
            </a:endParaRPr>
          </a:p>
          <a:p>
            <a:r>
              <a:rPr kumimoji="1" lang="ja-JP" altLang="en-US" sz="2400" b="1" dirty="0">
                <a:latin typeface="メイリオ" panose="020B0604030504040204" pitchFamily="50" charset="-128"/>
                <a:ea typeface="メイリオ" panose="020B0604030504040204" pitchFamily="50" charset="-128"/>
              </a:rPr>
              <a:t>ことができると、かっこいいよ！</a:t>
            </a:r>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7614" y="5030584"/>
            <a:ext cx="3179070" cy="1584963"/>
          </a:xfrm>
          <a:prstGeom prst="rect">
            <a:avLst/>
          </a:prstGeom>
        </p:spPr>
      </p:pic>
    </p:spTree>
    <p:extLst>
      <p:ext uri="{BB962C8B-B14F-4D97-AF65-F5344CB8AC3E}">
        <p14:creationId xmlns:p14="http://schemas.microsoft.com/office/powerpoint/2010/main" val="429416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645274" y="1966941"/>
            <a:ext cx="7886701" cy="4351338"/>
          </a:xfrm>
        </p:spPr>
        <p:txBody>
          <a:bodyPr>
            <a:normAutofit/>
          </a:bodyPr>
          <a:lstStyle/>
          <a:p>
            <a:pPr marL="0" indent="0">
              <a:buNone/>
            </a:pPr>
            <a:r>
              <a:rPr lang="ja-JP" altLang="en-US" sz="4000" dirty="0">
                <a:latin typeface="メイリオ" panose="020B0604030504040204" pitchFamily="50" charset="-128"/>
                <a:ea typeface="メイリオ" panose="020B0604030504040204" pitchFamily="50" charset="-128"/>
              </a:rPr>
              <a:t>小学生が、一人で</a:t>
            </a:r>
            <a:endParaRPr lang="en-US" altLang="ja-JP" sz="4000" dirty="0">
              <a:latin typeface="メイリオ" panose="020B0604030504040204" pitchFamily="50" charset="-128"/>
              <a:ea typeface="メイリオ" panose="020B0604030504040204" pitchFamily="50" charset="-128"/>
            </a:endParaRPr>
          </a:p>
          <a:p>
            <a:pPr marL="0" indent="0">
              <a:buNone/>
            </a:pPr>
            <a:r>
              <a:rPr lang="ja-JP" altLang="en-US" sz="4000" dirty="0">
                <a:latin typeface="メイリオ" panose="020B0604030504040204" pitchFamily="50" charset="-128"/>
                <a:ea typeface="メイリオ" panose="020B0604030504040204" pitchFamily="50" charset="-128"/>
              </a:rPr>
              <a:t>つかってもよいサービスかな？</a:t>
            </a:r>
            <a:endParaRPr lang="en-US" altLang="ja-JP" sz="4000" dirty="0">
              <a:latin typeface="メイリオ" panose="020B0604030504040204" pitchFamily="50" charset="-128"/>
              <a:ea typeface="メイリオ" panose="020B0604030504040204" pitchFamily="50" charset="-128"/>
            </a:endParaRPr>
          </a:p>
          <a:p>
            <a:pPr marL="0" indent="0">
              <a:buNone/>
            </a:pPr>
            <a:endParaRPr lang="en-US" altLang="ja-JP" sz="1600" dirty="0">
              <a:latin typeface="メイリオ" panose="020B0604030504040204" pitchFamily="50" charset="-128"/>
              <a:ea typeface="メイリオ" panose="020B0604030504040204" pitchFamily="50" charset="-128"/>
            </a:endParaRPr>
          </a:p>
          <a:p>
            <a:pPr marL="0" indent="0">
              <a:buNone/>
            </a:pPr>
            <a:endParaRPr lang="en-US" altLang="ja-JP" sz="1600" dirty="0">
              <a:latin typeface="メイリオ" panose="020B0604030504040204" pitchFamily="50" charset="-128"/>
              <a:ea typeface="メイリオ" panose="020B0604030504040204" pitchFamily="50" charset="-128"/>
            </a:endParaRPr>
          </a:p>
          <a:p>
            <a:pPr marL="0" indent="0">
              <a:buNone/>
            </a:pPr>
            <a:r>
              <a:rPr lang="ja-JP" altLang="en-US" sz="4000" dirty="0">
                <a:latin typeface="メイリオ" panose="020B0604030504040204" pitchFamily="50" charset="-128"/>
                <a:ea typeface="メイリオ" panose="020B0604030504040204" pitchFamily="50" charset="-128"/>
              </a:rPr>
              <a:t>年</a:t>
            </a:r>
            <a:r>
              <a:rPr lang="ja-JP" altLang="en-US" sz="4000" dirty="0" err="1">
                <a:latin typeface="メイリオ" panose="020B0604030504040204" pitchFamily="50" charset="-128"/>
                <a:ea typeface="メイリオ" panose="020B0604030504040204" pitchFamily="50" charset="-128"/>
              </a:rPr>
              <a:t>れいの</a:t>
            </a:r>
            <a:r>
              <a:rPr lang="ja-JP" altLang="en-US" sz="4000" dirty="0">
                <a:latin typeface="メイリオ" panose="020B0604030504040204" pitchFamily="50" charset="-128"/>
                <a:ea typeface="メイリオ" panose="020B0604030504040204" pitchFamily="50" charset="-128"/>
              </a:rPr>
              <a:t> きまりを おうちの人にかくにんしてもらおう。</a:t>
            </a:r>
            <a:endParaRPr lang="en-US" altLang="ja-JP" sz="4000" dirty="0">
              <a:latin typeface="メイリオ" panose="020B0604030504040204" pitchFamily="50" charset="-128"/>
              <a:ea typeface="メイリオ" panose="020B0604030504040204" pitchFamily="50" charset="-128"/>
            </a:endParaRPr>
          </a:p>
        </p:txBody>
      </p:sp>
      <p:sp>
        <p:nvSpPr>
          <p:cNvPr id="3" name="タイトル 2"/>
          <p:cNvSpPr>
            <a:spLocks noGrp="1"/>
          </p:cNvSpPr>
          <p:nvPr>
            <p:ph type="title"/>
          </p:nvPr>
        </p:nvSpPr>
        <p:spPr>
          <a:xfrm>
            <a:off x="273341" y="443998"/>
            <a:ext cx="7958418" cy="784598"/>
          </a:xfrm>
        </p:spPr>
        <p:txBody>
          <a:bodyPr>
            <a:normAutofit/>
          </a:bodyPr>
          <a:lstStyle/>
          <a:p>
            <a:r>
              <a:rPr lang="ja-JP" altLang="en-US" dirty="0">
                <a:latin typeface="メイリオ" panose="020B0604030504040204" pitchFamily="50" charset="-128"/>
                <a:ea typeface="メイリオ" panose="020B0604030504040204" pitchFamily="50" charset="-128"/>
              </a:rPr>
              <a:t>たしかめよう</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71965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コンテンツ プレースホルダー 3"/>
          <p:cNvPicPr>
            <a:picLocks noChangeAspect="1"/>
          </p:cNvPicPr>
          <p:nvPr/>
        </p:nvPicPr>
        <p:blipFill>
          <a:blip r:embed="rId3"/>
          <a:stretch>
            <a:fillRect/>
          </a:stretch>
        </p:blipFill>
        <p:spPr>
          <a:xfrm>
            <a:off x="1905000" y="167455"/>
            <a:ext cx="6778379" cy="6009508"/>
          </a:xfrm>
          <a:prstGeom prst="rect">
            <a:avLst/>
          </a:prstGeom>
        </p:spPr>
      </p:pic>
      <p:grpSp>
        <p:nvGrpSpPr>
          <p:cNvPr id="14" name="グループ化 13"/>
          <p:cNvGrpSpPr/>
          <p:nvPr/>
        </p:nvGrpSpPr>
        <p:grpSpPr>
          <a:xfrm>
            <a:off x="2451258" y="490065"/>
            <a:ext cx="6258297" cy="5522434"/>
            <a:chOff x="2391828" y="939654"/>
            <a:chExt cx="6258297" cy="5522434"/>
          </a:xfrm>
        </p:grpSpPr>
        <p:sp>
          <p:nvSpPr>
            <p:cNvPr id="13" name="角丸四角形 12"/>
            <p:cNvSpPr/>
            <p:nvPr/>
          </p:nvSpPr>
          <p:spPr>
            <a:xfrm>
              <a:off x="6466083" y="1276716"/>
              <a:ext cx="2184042" cy="5185372"/>
            </a:xfrm>
            <a:prstGeom prst="round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メイリオ" panose="020B0604030504040204" pitchFamily="50" charset="-128"/>
                <a:ea typeface="メイリオ" panose="020B0604030504040204" pitchFamily="50" charset="-128"/>
              </a:endParaRPr>
            </a:p>
          </p:txBody>
        </p:sp>
        <p:sp>
          <p:nvSpPr>
            <p:cNvPr id="8" name="角丸四角形吹き出し 7"/>
            <p:cNvSpPr/>
            <p:nvPr/>
          </p:nvSpPr>
          <p:spPr>
            <a:xfrm>
              <a:off x="2391828" y="939654"/>
              <a:ext cx="3565416" cy="2096971"/>
            </a:xfrm>
            <a:prstGeom prst="wedgeRoundRectCallout">
              <a:avLst>
                <a:gd name="adj1" fmla="val 61659"/>
                <a:gd name="adj2" fmla="val 32947"/>
                <a:gd name="adj3" fmla="val 16667"/>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b="1" dirty="0">
                  <a:solidFill>
                    <a:prstClr val="white"/>
                  </a:solidFill>
                  <a:latin typeface="メイリオ" panose="020B0604030504040204" pitchFamily="50" charset="-128"/>
                  <a:ea typeface="メイリオ" panose="020B0604030504040204" pitchFamily="50" charset="-128"/>
                </a:rPr>
                <a:t>おすすめ</a:t>
              </a:r>
              <a:endParaRPr lang="en-US" altLang="ja-JP" sz="5400" b="1" dirty="0">
                <a:solidFill>
                  <a:prstClr val="white"/>
                </a:solidFill>
                <a:latin typeface="メイリオ" panose="020B0604030504040204" pitchFamily="50" charset="-128"/>
                <a:ea typeface="メイリオ" panose="020B0604030504040204" pitchFamily="50" charset="-128"/>
              </a:endParaRPr>
            </a:p>
            <a:p>
              <a:r>
                <a:rPr lang="ja-JP" altLang="en-US" sz="5400" b="1" dirty="0">
                  <a:solidFill>
                    <a:prstClr val="white"/>
                  </a:solidFill>
                  <a:latin typeface="メイリオ" panose="020B0604030504040204" pitchFamily="50" charset="-128"/>
                  <a:ea typeface="メイリオ" panose="020B0604030504040204" pitchFamily="50" charset="-128"/>
                </a:rPr>
                <a:t>どうが</a:t>
              </a:r>
            </a:p>
          </p:txBody>
        </p:sp>
      </p:grpSp>
      <p:sp>
        <p:nvSpPr>
          <p:cNvPr id="15" name="円形吹き出し 14"/>
          <p:cNvSpPr/>
          <p:nvPr/>
        </p:nvSpPr>
        <p:spPr>
          <a:xfrm>
            <a:off x="479275" y="3297296"/>
            <a:ext cx="5127775" cy="3250276"/>
          </a:xfrm>
          <a:prstGeom prst="wedgeEllipseCallout">
            <a:avLst>
              <a:gd name="adj1" fmla="val 67968"/>
              <a:gd name="adj2" fmla="val -36830"/>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b="1" dirty="0">
                <a:solidFill>
                  <a:prstClr val="white"/>
                </a:solidFill>
                <a:latin typeface="メイリオ" panose="020B0604030504040204" pitchFamily="50" charset="-128"/>
                <a:ea typeface="メイリオ" panose="020B0604030504040204" pitchFamily="50" charset="-128"/>
              </a:rPr>
              <a:t>こわいどうが</a:t>
            </a:r>
            <a:endParaRPr lang="en-US" altLang="ja-JP" sz="4400" b="1" dirty="0">
              <a:solidFill>
                <a:prstClr val="white"/>
              </a:solidFill>
              <a:latin typeface="メイリオ" panose="020B0604030504040204" pitchFamily="50" charset="-128"/>
              <a:ea typeface="メイリオ" panose="020B0604030504040204" pitchFamily="50" charset="-128"/>
            </a:endParaRPr>
          </a:p>
          <a:p>
            <a:r>
              <a:rPr lang="ja-JP" altLang="en-US" sz="4400" b="1" dirty="0">
                <a:solidFill>
                  <a:prstClr val="white"/>
                </a:solidFill>
                <a:latin typeface="メイリオ" panose="020B0604030504040204" pitchFamily="50" charset="-128"/>
                <a:ea typeface="メイリオ" panose="020B0604030504040204" pitchFamily="50" charset="-128"/>
              </a:rPr>
              <a:t>だった・・・</a:t>
            </a:r>
          </a:p>
        </p:txBody>
      </p:sp>
      <p:sp>
        <p:nvSpPr>
          <p:cNvPr id="10" name="正方形/長方形 9">
            <a:extLst>
              <a:ext uri="{FF2B5EF4-FFF2-40B4-BE49-F238E27FC236}">
                <a16:creationId xmlns:a16="http://schemas.microsoft.com/office/drawing/2014/main" id="{94748C28-B51E-4D94-B17B-87EA2C1CB0DE}"/>
              </a:ext>
            </a:extLst>
          </p:cNvPr>
          <p:cNvSpPr/>
          <p:nvPr/>
        </p:nvSpPr>
        <p:spPr>
          <a:xfrm>
            <a:off x="3685603" y="6436525"/>
            <a:ext cx="6101862" cy="400110"/>
          </a:xfrm>
          <a:prstGeom prst="rect">
            <a:avLst/>
          </a:prstGeom>
        </p:spPr>
        <p:txBody>
          <a:bodyPr wrap="square">
            <a:spAutoFit/>
          </a:bodyPr>
          <a:lstStyle/>
          <a:p>
            <a:r>
              <a:rPr lang="ja-JP" altLang="en-US" sz="1000" dirty="0">
                <a:latin typeface="メイリオ" panose="020B0604030504040204" pitchFamily="50" charset="-128"/>
                <a:ea typeface="メイリオ" panose="020B0604030504040204" pitchFamily="50" charset="-128"/>
              </a:rPr>
              <a:t>（画像引用</a:t>
            </a:r>
            <a:r>
              <a:rPr lang="en-US"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 </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「キミはどっち？ －パソコン・ケータイ・スマートフォン 正しい使い方－」</a:t>
            </a:r>
            <a:endParaRPr lang="en-US" altLang="ja-JP" sz="1000" dirty="0">
              <a:latin typeface="メイリオ" panose="020B0604030504040204" pitchFamily="50" charset="-128"/>
              <a:ea typeface="メイリオ" panose="020B0604030504040204" pitchFamily="50" charset="-128"/>
            </a:endParaRPr>
          </a:p>
          <a:p>
            <a:r>
              <a:rPr lang="ja-JP" altLang="en-US" sz="1000" dirty="0">
                <a:latin typeface="Segoe UI" panose="020B0502040204020203" pitchFamily="34" charset="0"/>
                <a:ea typeface="メイリオ" panose="020B0604030504040204" pitchFamily="50" charset="-128"/>
                <a:cs typeface="Segoe UI" panose="020B0502040204020203" pitchFamily="34" charset="0"/>
              </a:rPr>
              <a:t>　　　　　　</a:t>
            </a:r>
            <a:r>
              <a:rPr lang="en-US" altLang="ja-JP" sz="1000" dirty="0">
                <a:latin typeface="Segoe UI" panose="020B0502040204020203" pitchFamily="34" charset="0"/>
                <a:ea typeface="メイリオ" panose="020B0604030504040204" pitchFamily="50" charset="-128"/>
                <a:cs typeface="Segoe UI" panose="020B0502040204020203" pitchFamily="34" charset="0"/>
              </a:rPr>
              <a:t>https://www.youtube.com/watch?v=k2VT6x4wBSk</a:t>
            </a:r>
            <a:endParaRPr lang="ja-JP" altLang="en-US" sz="1000" dirty="0">
              <a:latin typeface="Segoe UI" panose="020B0502040204020203" pitchFamily="34" charset="0"/>
              <a:ea typeface="メイリオ" panose="020B0604030504040204" pitchFamily="50" charset="-128"/>
              <a:cs typeface="Segoe UI" panose="020B0502040204020203" pitchFamily="34" charset="0"/>
            </a:endParaRPr>
          </a:p>
        </p:txBody>
      </p:sp>
    </p:spTree>
    <p:extLst>
      <p:ext uri="{BB962C8B-B14F-4D97-AF65-F5344CB8AC3E}">
        <p14:creationId xmlns:p14="http://schemas.microsoft.com/office/powerpoint/2010/main" val="312158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latin typeface="メイリオ" panose="020B0604030504040204" pitchFamily="50" charset="-128"/>
                <a:ea typeface="メイリオ" panose="020B0604030504040204" pitchFamily="50" charset="-128"/>
              </a:rPr>
              <a:t>独立行政法人情報処理推進機構</a:t>
            </a:r>
            <a:br>
              <a:rPr lang="ja-JP" altLang="en-US" sz="1000" dirty="0">
                <a:latin typeface="メイリオ" panose="020B0604030504040204" pitchFamily="50" charset="-128"/>
                <a:ea typeface="メイリオ" panose="020B0604030504040204" pitchFamily="50" charset="-128"/>
              </a:rPr>
            </a:br>
            <a:r>
              <a:rPr lang="ja-JP" altLang="en-US" sz="1000" dirty="0">
                <a:latin typeface="メイリオ" panose="020B0604030504040204" pitchFamily="50" charset="-128"/>
                <a:ea typeface="メイリオ" panose="020B0604030504040204" pitchFamily="50" charset="-128"/>
              </a:rPr>
              <a:t>セキュリティセンター</a:t>
            </a:r>
            <a:br>
              <a:rPr lang="ja-JP" altLang="en-US" sz="1000" dirty="0">
                <a:latin typeface="メイリオ" panose="020B0604030504040204" pitchFamily="50" charset="-128"/>
                <a:ea typeface="メイリオ" panose="020B0604030504040204" pitchFamily="50" charset="-128"/>
              </a:rPr>
            </a:br>
            <a:endParaRPr lang="ja-JP" altLang="en-US" sz="1000" dirty="0">
              <a:latin typeface="メイリオ" panose="020B0604030504040204" pitchFamily="50" charset="-128"/>
              <a:ea typeface="メイリオ" panose="020B0604030504040204" pitchFamily="50" charset="-128"/>
            </a:endParaRPr>
          </a:p>
          <a:p>
            <a:pPr>
              <a:lnSpc>
                <a:spcPct val="100000"/>
              </a:lnSpc>
              <a:spcBef>
                <a:spcPts val="600"/>
              </a:spcBef>
            </a:pPr>
            <a:r>
              <a:rPr lang="ja-JP" altLang="en-US" sz="1000" dirty="0">
                <a:latin typeface="メイリオ" panose="020B0604030504040204" pitchFamily="50" charset="-128"/>
                <a:ea typeface="メイリオ" panose="020B0604030504040204" pitchFamily="50" charset="-128"/>
              </a:rPr>
              <a:t> 　「安全教室指導用教材」は、インターネット安全教室での利用を目的に独立行政法人情報処理推進機構（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）（以下「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latin typeface="メイリオ" panose="020B0604030504040204" pitchFamily="50" charset="-128"/>
                <a:ea typeface="メイリオ" panose="020B0604030504040204" pitchFamily="50" charset="-128"/>
              </a:rPr>
            </a:br>
            <a:r>
              <a:rPr lang="ja-JP" altLang="en-US" sz="1000" dirty="0">
                <a:latin typeface="メイリオ" panose="020B0604030504040204" pitchFamily="50" charset="-128"/>
                <a:ea typeface="メイリオ" panose="020B0604030504040204" pitchFamily="50" charset="-128"/>
              </a:rPr>
              <a:t>　</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は、本利用規約に同意いただくことを条件として、「安全教室指導用教材」の利用を無償で許諾します。有償セミナー等での利用を希望する場合は、事前に </a:t>
            </a:r>
            <a:r>
              <a:rPr lang="en-US" altLang="ja-JP" sz="1000" dirty="0">
                <a:latin typeface="メイリオ" panose="020B0604030504040204" pitchFamily="50" charset="-128"/>
                <a:ea typeface="メイリオ" panose="020B0604030504040204" pitchFamily="50" charset="-128"/>
              </a:rPr>
              <a:t>IPA </a:t>
            </a:r>
            <a:r>
              <a:rPr lang="ja-JP" altLang="en-US" sz="1000" dirty="0">
                <a:latin typeface="メイリオ" panose="020B0604030504040204" pitchFamily="50" charset="-128"/>
                <a:ea typeface="メイリオ" panose="020B0604030504040204" pitchFamily="50" charset="-128"/>
              </a:rPr>
              <a:t>に申し出て別途許諾を得てください。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 「安全教室指導用教材」に関する著作権その他すべての権利は独立行政法人情報処理推進機構（</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）が保有しており、国際条約、著作権法その他の法律により保護されています。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「安全教室指導用教材」は、情報セキュリティや情報モラルの教育、普及の目的に限り、無償の授業、各種セミナーや研修等にご利用いただけます。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必要な範囲での複製（生徒等受講者への配布のための複製を含む。）は可能とします。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latin typeface="メイリオ" panose="020B0604030504040204" pitchFamily="50" charset="-128"/>
              <a:ea typeface="メイリオ" panose="020B0604030504040204" pitchFamily="50" charset="-128"/>
            </a:endParaRP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いかなる形で利用する場合においても「安全教室指導用教材」を利用する際は、出典（</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の名称、資料名（「安全教室指導用教材」）、</a:t>
            </a:r>
            <a:r>
              <a:rPr lang="en-US" altLang="ja-JP" sz="1000" dirty="0">
                <a:latin typeface="メイリオ" panose="020B0604030504040204" pitchFamily="50" charset="-128"/>
                <a:ea typeface="メイリオ" panose="020B0604030504040204" pitchFamily="50" charset="-128"/>
              </a:rPr>
              <a:t>URL</a:t>
            </a:r>
            <a:r>
              <a:rPr lang="ja-JP" altLang="en-US" sz="1000" dirty="0">
                <a:latin typeface="メイリオ" panose="020B0604030504040204" pitchFamily="50" charset="-128"/>
                <a:ea typeface="メイリオ" panose="020B0604030504040204" pitchFamily="50" charset="-128"/>
              </a:rPr>
              <a:t>等）を容易に判る態様で明記または明示してください。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「安全教室指導用教材」で提供する情報の正確性、信頼性、網羅性及び完全性については、</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が保証するものではありません。</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「安全教室指導用教材」のファイルをダウンロードすることまたは利用したこと等により生じるいかなる損害（他人に対して責任を負う場合を含む。）についても</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は何ら責任を負いません。</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本利用規約は予告なく改正する場合があります。その場合、改正後の内容は、それが</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latin typeface="メイリオ" panose="020B0604030504040204" pitchFamily="50" charset="-128"/>
                <a:ea typeface="メイリオ" panose="020B0604030504040204" pitchFamily="50" charset="-128"/>
              </a:rPr>
              <a:t>「安全教室指導用教材」及び本利用規約に関する質問は、</a:t>
            </a:r>
            <a:r>
              <a:rPr lang="en-US" altLang="ja-JP" sz="1000" dirty="0">
                <a:latin typeface="メイリオ" panose="020B0604030504040204" pitchFamily="50" charset="-128"/>
                <a:ea typeface="メイリオ" panose="020B0604030504040204" pitchFamily="50" charset="-128"/>
              </a:rPr>
              <a:t>net-anzen@ipa.go.jp</a:t>
            </a:r>
            <a:r>
              <a:rPr lang="ja-JP" altLang="en-US" sz="1000" dirty="0">
                <a:latin typeface="メイリオ" panose="020B0604030504040204" pitchFamily="50" charset="-128"/>
                <a:ea typeface="メイリオ" panose="020B0604030504040204" pitchFamily="50" charset="-128"/>
              </a:rPr>
              <a:t>までお寄せください。なお、</a:t>
            </a:r>
            <a:r>
              <a:rPr lang="en-US" altLang="ja-JP" sz="1000" dirty="0">
                <a:latin typeface="メイリオ" panose="020B0604030504040204" pitchFamily="50" charset="-128"/>
                <a:ea typeface="メイリオ" panose="020B0604030504040204" pitchFamily="50" charset="-128"/>
              </a:rPr>
              <a:t>IPA</a:t>
            </a:r>
            <a:r>
              <a:rPr lang="ja-JP" altLang="en-US" sz="1000" dirty="0">
                <a:latin typeface="メイリオ" panose="020B0604030504040204" pitchFamily="50" charset="-128"/>
                <a:ea typeface="メイリオ" panose="020B0604030504040204" pitchFamily="50" charset="-128"/>
              </a:rPr>
              <a:t>からの応答等は、その業務に支障のない範囲内とさせていただきます。</a:t>
            </a:r>
            <a:endParaRPr lang="ja-JP" altLang="ja-JP" sz="500" dirty="0">
              <a:latin typeface="メイリオ" panose="020B0604030504040204" pitchFamily="50" charset="-128"/>
              <a:ea typeface="メイリオ" panose="020B0604030504040204" pitchFamily="50" charset="-128"/>
            </a:endParaRPr>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latin typeface="メイリオ" panose="020B0604030504040204" pitchFamily="50" charset="-128"/>
                <a:ea typeface="メイリオ" panose="020B0604030504040204" pitchFamily="50" charset="-128"/>
              </a:rPr>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latin typeface="メイリオ" panose="020B0604030504040204" pitchFamily="50" charset="-128"/>
                <a:ea typeface="メイリオ" panose="020B0604030504040204" pitchFamily="50" charset="-128"/>
              </a:rPr>
              <a:t>※</a:t>
            </a:r>
            <a:r>
              <a:rPr kumimoji="1" lang="ja-JP" altLang="en-US" sz="1200" dirty="0">
                <a:solidFill>
                  <a:srgbClr val="FF0000"/>
                </a:solidFill>
                <a:latin typeface="メイリオ" panose="020B0604030504040204" pitchFamily="50" charset="-128"/>
                <a:ea typeface="メイリオ" panose="020B0604030504040204" pitchFamily="50" charset="-128"/>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03449" y="685713"/>
            <a:ext cx="3675990" cy="5164102"/>
          </a:xfrm>
          <a:prstGeom prst="rect">
            <a:avLst/>
          </a:prstGeom>
        </p:spPr>
      </p:pic>
      <p:sp>
        <p:nvSpPr>
          <p:cNvPr id="3" name="テキスト ボックス 2"/>
          <p:cNvSpPr txBox="1"/>
          <p:nvPr/>
        </p:nvSpPr>
        <p:spPr>
          <a:xfrm>
            <a:off x="652728" y="76200"/>
            <a:ext cx="7838544" cy="646331"/>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第</a:t>
            </a:r>
            <a:r>
              <a:rPr lang="en-US" altLang="ja-JP" dirty="0">
                <a:solidFill>
                  <a:prstClr val="black"/>
                </a:solidFill>
                <a:latin typeface="メイリオ" panose="020B0604030504040204" pitchFamily="50" charset="-128"/>
                <a:ea typeface="メイリオ" panose="020B0604030504040204" pitchFamily="50" charset="-128"/>
              </a:rPr>
              <a:t>14</a:t>
            </a:r>
            <a:r>
              <a:rPr lang="ja-JP" altLang="en-US" dirty="0">
                <a:solidFill>
                  <a:prstClr val="black"/>
                </a:solidFill>
                <a:latin typeface="メイリオ" panose="020B0604030504040204" pitchFamily="50" charset="-128"/>
                <a:ea typeface="メイリオ" panose="020B0604030504040204" pitchFamily="50" charset="-128"/>
              </a:rPr>
              <a:t>回</a:t>
            </a:r>
            <a:r>
              <a:rPr lang="en-US" altLang="ja-JP" dirty="0">
                <a:solidFill>
                  <a:prstClr val="black"/>
                </a:solidFill>
                <a:latin typeface="メイリオ" panose="020B0604030504040204" pitchFamily="50" charset="-128"/>
                <a:ea typeface="メイリオ" panose="020B0604030504040204" pitchFamily="50" charset="-128"/>
              </a:rPr>
              <a:t>IPA</a:t>
            </a:r>
            <a:r>
              <a:rPr lang="ja-JP" altLang="en-US"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r>
              <a:rPr lang="en-US" altLang="ja-JP" dirty="0">
                <a:solidFill>
                  <a:prstClr val="black"/>
                </a:solidFill>
                <a:latin typeface="メイリオ" panose="020B0604030504040204" pitchFamily="50" charset="-128"/>
                <a:ea typeface="メイリオ" panose="020B0604030504040204" pitchFamily="50" charset="-128"/>
              </a:rPr>
              <a:t>2018</a:t>
            </a:r>
          </a:p>
          <a:p>
            <a:r>
              <a:rPr lang="ja-JP" altLang="en-US" dirty="0">
                <a:solidFill>
                  <a:prstClr val="black"/>
                </a:solidFill>
                <a:latin typeface="メイリオ" panose="020B0604030504040204" pitchFamily="50" charset="-128"/>
                <a:ea typeface="メイリオ" panose="020B0604030504040204" pitchFamily="50" charset="-128"/>
              </a:rPr>
              <a:t>ポスター部門　優秀賞</a:t>
            </a:r>
          </a:p>
        </p:txBody>
      </p:sp>
      <p:sp>
        <p:nvSpPr>
          <p:cNvPr id="4" name="テキスト ボックス 3"/>
          <p:cNvSpPr txBox="1"/>
          <p:nvPr/>
        </p:nvSpPr>
        <p:spPr>
          <a:xfrm>
            <a:off x="2902713" y="5987621"/>
            <a:ext cx="6557473"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福井県 福井市湊小学校 </a:t>
            </a:r>
            <a:r>
              <a:rPr lang="en-US" altLang="ja-JP" dirty="0">
                <a:solidFill>
                  <a:prstClr val="black"/>
                </a:solidFill>
                <a:latin typeface="メイリオ" panose="020B0604030504040204" pitchFamily="50" charset="-128"/>
                <a:ea typeface="メイリオ" panose="020B0604030504040204" pitchFamily="50" charset="-128"/>
              </a:rPr>
              <a:t>5</a:t>
            </a:r>
            <a:r>
              <a:rPr lang="ja-JP" altLang="en-US" dirty="0">
                <a:solidFill>
                  <a:prstClr val="black"/>
                </a:solidFill>
                <a:latin typeface="メイリオ" panose="020B0604030504040204" pitchFamily="50" charset="-128"/>
                <a:ea typeface="メイリオ" panose="020B0604030504040204" pitchFamily="50" charset="-128"/>
              </a:rPr>
              <a:t>年（当時）　勝見　いろはさん</a:t>
            </a:r>
          </a:p>
        </p:txBody>
      </p:sp>
      <p:sp>
        <p:nvSpPr>
          <p:cNvPr id="6" name="正方形/長方形 5">
            <a:extLst>
              <a:ext uri="{FF2B5EF4-FFF2-40B4-BE49-F238E27FC236}">
                <a16:creationId xmlns:a16="http://schemas.microsoft.com/office/drawing/2014/main" id="{96A69F53-9500-439B-815A-ECCFB2922A10}"/>
              </a:ext>
            </a:extLst>
          </p:cNvPr>
          <p:cNvSpPr/>
          <p:nvPr/>
        </p:nvSpPr>
        <p:spPr>
          <a:xfrm>
            <a:off x="4888186" y="6356953"/>
            <a:ext cx="4572000" cy="430887"/>
          </a:xfrm>
          <a:prstGeom prst="rect">
            <a:avLst/>
          </a:prstGeom>
        </p:spPr>
        <p:txBody>
          <a:bodyPr>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p:txBody>
      </p:sp>
    </p:spTree>
    <p:extLst>
      <p:ext uri="{BB962C8B-B14F-4D97-AF65-F5344CB8AC3E}">
        <p14:creationId xmlns:p14="http://schemas.microsoft.com/office/powerpoint/2010/main" val="902522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9641" y="4438997"/>
            <a:ext cx="6300089" cy="2118361"/>
          </a:xfrm>
          <a:prstGeom prst="rect">
            <a:avLst/>
          </a:prstGeom>
        </p:spPr>
      </p:pic>
      <p:sp>
        <p:nvSpPr>
          <p:cNvPr id="4" name="コンテンツ プレースホルダー 3"/>
          <p:cNvSpPr>
            <a:spLocks noGrp="1"/>
          </p:cNvSpPr>
          <p:nvPr>
            <p:ph sz="half" idx="1"/>
          </p:nvPr>
        </p:nvSpPr>
        <p:spPr>
          <a:xfrm>
            <a:off x="541580" y="1966942"/>
            <a:ext cx="8058150" cy="4351338"/>
          </a:xfrm>
        </p:spPr>
        <p:txBody>
          <a:bodyPr>
            <a:normAutofit/>
          </a:bodyPr>
          <a:lstStyle/>
          <a:p>
            <a:pPr marL="0" indent="0">
              <a:buNone/>
            </a:pPr>
            <a:r>
              <a:rPr lang="ja-JP" altLang="en-US" sz="4400" dirty="0">
                <a:latin typeface="メイリオ" panose="020B0604030504040204" pitchFamily="50" charset="-128"/>
                <a:ea typeface="メイリオ" panose="020B0604030504040204" pitchFamily="50" charset="-128"/>
              </a:rPr>
              <a:t>わからないときは</a:t>
            </a:r>
            <a:endParaRPr lang="en-US" altLang="ja-JP" sz="4400" dirty="0">
              <a:latin typeface="メイリオ" panose="020B0604030504040204" pitchFamily="50" charset="-128"/>
              <a:ea typeface="メイリオ" panose="020B0604030504040204" pitchFamily="50" charset="-128"/>
            </a:endParaRPr>
          </a:p>
          <a:p>
            <a:pPr marL="0" indent="0">
              <a:buNone/>
            </a:pPr>
            <a:r>
              <a:rPr kumimoji="1" lang="ja-JP" altLang="en-US" sz="4400" dirty="0">
                <a:latin typeface="メイリオ" panose="020B0604030504040204" pitchFamily="50" charset="-128"/>
                <a:ea typeface="メイリオ" panose="020B0604030504040204" pitchFamily="50" charset="-128"/>
              </a:rPr>
              <a:t>おうちの</a:t>
            </a:r>
            <a:r>
              <a:rPr lang="ja-JP" altLang="en-US" sz="4400" dirty="0">
                <a:latin typeface="メイリオ" panose="020B0604030504040204" pitchFamily="50" charset="-128"/>
                <a:ea typeface="メイリオ" panose="020B0604030504040204" pitchFamily="50" charset="-128"/>
              </a:rPr>
              <a:t>人</a:t>
            </a:r>
            <a:r>
              <a:rPr kumimoji="1" lang="ja-JP" altLang="en-US" sz="4400" dirty="0">
                <a:latin typeface="メイリオ" panose="020B0604030504040204" pitchFamily="50" charset="-128"/>
                <a:ea typeface="メイリオ" panose="020B0604030504040204" pitchFamily="50" charset="-128"/>
              </a:rPr>
              <a:t>に かくにんしよう。</a:t>
            </a:r>
          </a:p>
        </p:txBody>
      </p:sp>
      <p:sp>
        <p:nvSpPr>
          <p:cNvPr id="3" name="タイトル 2"/>
          <p:cNvSpPr>
            <a:spLocks noGrp="1"/>
          </p:cNvSpPr>
          <p:nvPr>
            <p:ph type="title"/>
          </p:nvPr>
        </p:nvSpPr>
        <p:spPr/>
        <p:txBody>
          <a:bodyPr/>
          <a:lstStyle/>
          <a:p>
            <a:r>
              <a:rPr lang="ja-JP" altLang="en-US" dirty="0">
                <a:latin typeface="メイリオ" panose="020B0604030504040204" pitchFamily="50" charset="-128"/>
                <a:ea typeface="メイリオ" panose="020B0604030504040204" pitchFamily="50" charset="-128"/>
              </a:rPr>
              <a:t>ポイント</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71825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4895581" y="4496034"/>
            <a:ext cx="3981988" cy="1658469"/>
          </a:xfrm>
        </p:spPr>
      </p:pic>
      <p:sp>
        <p:nvSpPr>
          <p:cNvPr id="3" name="タイトル 2"/>
          <p:cNvSpPr>
            <a:spLocks noGrp="1"/>
          </p:cNvSpPr>
          <p:nvPr>
            <p:ph type="title"/>
          </p:nvPr>
        </p:nvSpPr>
        <p:spPr/>
        <p:txBody>
          <a:bodyPr/>
          <a:lstStyle/>
          <a:p>
            <a:r>
              <a:rPr lang="ja-JP" altLang="en-US" dirty="0">
                <a:latin typeface="メイリオ" panose="020B0604030504040204" pitchFamily="50" charset="-128"/>
                <a:ea typeface="メイリオ" panose="020B0604030504040204" pitchFamily="50" charset="-128"/>
              </a:rPr>
              <a:t>あなたをマモルため</a:t>
            </a:r>
          </a:p>
        </p:txBody>
      </p:sp>
      <p:sp>
        <p:nvSpPr>
          <p:cNvPr id="5" name="テキスト ボックス 4"/>
          <p:cNvSpPr txBox="1"/>
          <p:nvPr/>
        </p:nvSpPr>
        <p:spPr>
          <a:xfrm>
            <a:off x="265889" y="2187010"/>
            <a:ext cx="8878111" cy="3100336"/>
          </a:xfrm>
          <a:prstGeom prst="rect">
            <a:avLst/>
          </a:prstGeom>
          <a:noFill/>
        </p:spPr>
        <p:txBody>
          <a:bodyPr wrap="square" rtlCol="0">
            <a:spAutoFit/>
          </a:bodyPr>
          <a:lstStyle/>
          <a:p>
            <a:pPr>
              <a:lnSpc>
                <a:spcPct val="90000"/>
              </a:lnSpc>
              <a:spcBef>
                <a:spcPts val="1000"/>
              </a:spcBef>
            </a:pPr>
            <a:r>
              <a:rPr lang="ja-JP" altLang="en-US" sz="4400" dirty="0">
                <a:latin typeface="メイリオ" panose="020B0604030504040204" pitchFamily="50" charset="-128"/>
                <a:ea typeface="メイリオ" panose="020B0604030504040204" pitchFamily="50" charset="-128"/>
              </a:rPr>
              <a:t>フィルタリング・</a:t>
            </a:r>
            <a:endParaRPr lang="en-US" altLang="ja-JP" sz="4400" dirty="0">
              <a:latin typeface="メイリオ" panose="020B0604030504040204" pitchFamily="50" charset="-128"/>
              <a:ea typeface="メイリオ" panose="020B0604030504040204" pitchFamily="50" charset="-128"/>
            </a:endParaRPr>
          </a:p>
          <a:p>
            <a:pPr>
              <a:lnSpc>
                <a:spcPct val="90000"/>
              </a:lnSpc>
              <a:spcBef>
                <a:spcPts val="1000"/>
              </a:spcBef>
            </a:pPr>
            <a:r>
              <a:rPr lang="ja-JP" altLang="en-US" sz="4400" dirty="0">
                <a:latin typeface="メイリオ" panose="020B0604030504040204" pitchFamily="50" charset="-128"/>
                <a:ea typeface="メイリオ" panose="020B0604030504040204" pitchFamily="50" charset="-128"/>
              </a:rPr>
              <a:t>ペアレンタルコントロール</a:t>
            </a:r>
            <a:endParaRPr lang="en-US" altLang="ja-JP" sz="4400" dirty="0">
              <a:latin typeface="メイリオ" panose="020B0604030504040204" pitchFamily="50" charset="-128"/>
              <a:ea typeface="メイリオ" panose="020B0604030504040204" pitchFamily="50" charset="-128"/>
            </a:endParaRPr>
          </a:p>
          <a:p>
            <a:pPr>
              <a:lnSpc>
                <a:spcPct val="90000"/>
              </a:lnSpc>
              <a:spcBef>
                <a:spcPts val="1000"/>
              </a:spcBef>
            </a:pPr>
            <a:r>
              <a:rPr lang="ja-JP" altLang="en-US" sz="4400" dirty="0">
                <a:latin typeface="メイリオ" panose="020B0604030504040204" pitchFamily="50" charset="-128"/>
                <a:ea typeface="メイリオ" panose="020B0604030504040204" pitchFamily="50" charset="-128"/>
              </a:rPr>
              <a:t>をつかってみよう！</a:t>
            </a:r>
            <a:endParaRPr lang="en-US" altLang="ja-JP" sz="4400" dirty="0">
              <a:latin typeface="メイリオ" panose="020B0604030504040204" pitchFamily="50" charset="-128"/>
              <a:ea typeface="メイリオ" panose="020B0604030504040204" pitchFamily="50" charset="-128"/>
            </a:endParaRPr>
          </a:p>
          <a:p>
            <a:endParaRPr lang="en-US" altLang="ja-JP" sz="2800" b="1" dirty="0">
              <a:solidFill>
                <a:prstClr val="black"/>
              </a:solidFill>
              <a:latin typeface="メイリオ"/>
            </a:endParaRPr>
          </a:p>
          <a:p>
            <a:endParaRPr lang="en-US" altLang="ja-JP" sz="3200" dirty="0">
              <a:solidFill>
                <a:prstClr val="black"/>
              </a:solidFill>
              <a:latin typeface="メイリオ"/>
            </a:endParaRPr>
          </a:p>
        </p:txBody>
      </p:sp>
      <p:sp>
        <p:nvSpPr>
          <p:cNvPr id="6" name="テキスト ボックス 5"/>
          <p:cNvSpPr txBox="1"/>
          <p:nvPr/>
        </p:nvSpPr>
        <p:spPr>
          <a:xfrm>
            <a:off x="3364524" y="6236677"/>
            <a:ext cx="5695170" cy="369332"/>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ja-JP" altLang="en-US" b="1" dirty="0">
                <a:solidFill>
                  <a:prstClr val="white"/>
                </a:solidFill>
                <a:latin typeface="メイリオ" panose="020B0604030504040204" pitchFamily="50" charset="-128"/>
                <a:ea typeface="メイリオ" panose="020B0604030504040204" pitchFamily="50" charset="-128"/>
              </a:rPr>
              <a:t>インターネットを安全・安心に使うための知恵です。</a:t>
            </a:r>
          </a:p>
        </p:txBody>
      </p:sp>
      <p:sp>
        <p:nvSpPr>
          <p:cNvPr id="2" name="円形吹き出し 1"/>
          <p:cNvSpPr/>
          <p:nvPr/>
        </p:nvSpPr>
        <p:spPr>
          <a:xfrm>
            <a:off x="5210175" y="874884"/>
            <a:ext cx="2317841" cy="1014085"/>
          </a:xfrm>
          <a:prstGeom prst="wedgeEllipseCallout">
            <a:avLst>
              <a:gd name="adj1" fmla="val 64234"/>
              <a:gd name="adj2" fmla="val -3994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a:solidFill>
                  <a:prstClr val="white"/>
                </a:solidFill>
                <a:latin typeface="メイリオ" panose="020B0604030504040204" pitchFamily="50" charset="-128"/>
                <a:ea typeface="メイリオ" panose="020B0604030504040204" pitchFamily="50" charset="-128"/>
              </a:rPr>
              <a:t>ぼくまもるくん！</a:t>
            </a:r>
          </a:p>
        </p:txBody>
      </p:sp>
    </p:spTree>
    <p:extLst>
      <p:ext uri="{BB962C8B-B14F-4D97-AF65-F5344CB8AC3E}">
        <p14:creationId xmlns:p14="http://schemas.microsoft.com/office/powerpoint/2010/main" val="1318894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まとめ</a:t>
            </a:r>
          </a:p>
        </p:txBody>
      </p:sp>
      <p:sp>
        <p:nvSpPr>
          <p:cNvPr id="9" name="コンテンツ プレースホルダー 8"/>
          <p:cNvSpPr>
            <a:spLocks noGrp="1"/>
          </p:cNvSpPr>
          <p:nvPr>
            <p:ph sz="half" idx="1"/>
          </p:nvPr>
        </p:nvSpPr>
        <p:spPr>
          <a:xfrm>
            <a:off x="119271" y="1825625"/>
            <a:ext cx="8810044" cy="4351338"/>
          </a:xfrm>
        </p:spPr>
        <p:txBody>
          <a:bodyPr>
            <a:normAutofit/>
          </a:bodyPr>
          <a:lstStyle/>
          <a:p>
            <a:pPr marL="0" indent="0">
              <a:buNone/>
            </a:pPr>
            <a:r>
              <a:rPr lang="ja-JP" altLang="en-US" sz="4800" dirty="0">
                <a:latin typeface="メイリオ" panose="020B0604030504040204" pitchFamily="50" charset="-128"/>
                <a:ea typeface="メイリオ" panose="020B0604030504040204" pitchFamily="50" charset="-128"/>
              </a:rPr>
              <a:t>どうがや ゲームを </a:t>
            </a:r>
            <a:endParaRPr lang="en-US" altLang="ja-JP" sz="4800" dirty="0">
              <a:latin typeface="メイリオ" panose="020B0604030504040204" pitchFamily="50" charset="-128"/>
              <a:ea typeface="メイリオ" panose="020B0604030504040204" pitchFamily="50" charset="-128"/>
            </a:endParaRPr>
          </a:p>
          <a:p>
            <a:pPr marL="0" indent="0">
              <a:buNone/>
            </a:pPr>
            <a:r>
              <a:rPr lang="ja-JP" altLang="en-US" sz="4800" dirty="0">
                <a:latin typeface="メイリオ" panose="020B0604030504040204" pitchFamily="50" charset="-128"/>
                <a:ea typeface="メイリオ" panose="020B0604030504040204" pitchFamily="50" charset="-128"/>
              </a:rPr>
              <a:t>つかうじかんは おうちの人と </a:t>
            </a:r>
            <a:endParaRPr lang="en-US" altLang="ja-JP" sz="4800" dirty="0">
              <a:latin typeface="メイリオ" panose="020B0604030504040204" pitchFamily="50" charset="-128"/>
              <a:ea typeface="メイリオ" panose="020B0604030504040204" pitchFamily="50" charset="-128"/>
            </a:endParaRPr>
          </a:p>
          <a:p>
            <a:pPr marL="0" indent="0">
              <a:buNone/>
            </a:pPr>
            <a:r>
              <a:rPr lang="ja-JP" altLang="en-US" sz="4800" dirty="0">
                <a:latin typeface="メイリオ" panose="020B0604030504040204" pitchFamily="50" charset="-128"/>
                <a:ea typeface="メイリオ" panose="020B0604030504040204" pitchFamily="50" charset="-128"/>
              </a:rPr>
              <a:t>はなしあって きめよう。</a:t>
            </a:r>
            <a:endParaRPr lang="en-US" altLang="ja-JP" sz="4800" dirty="0">
              <a:latin typeface="メイリオ" panose="020B0604030504040204" pitchFamily="50" charset="-128"/>
              <a:ea typeface="メイリオ" panose="020B0604030504040204" pitchFamily="50" charset="-128"/>
            </a:endParaRPr>
          </a:p>
          <a:p>
            <a:pPr marL="0" indent="0">
              <a:buNone/>
            </a:pPr>
            <a:endParaRPr lang="en-US" altLang="ja-JP" sz="4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881690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まとめ</a:t>
            </a:r>
          </a:p>
        </p:txBody>
      </p:sp>
      <p:sp>
        <p:nvSpPr>
          <p:cNvPr id="9" name="コンテンツ プレースホルダー 8"/>
          <p:cNvSpPr>
            <a:spLocks noGrp="1"/>
          </p:cNvSpPr>
          <p:nvPr>
            <p:ph sz="half" idx="1"/>
          </p:nvPr>
        </p:nvSpPr>
        <p:spPr>
          <a:xfrm>
            <a:off x="1" y="1825625"/>
            <a:ext cx="9072438" cy="4351338"/>
          </a:xfrm>
        </p:spPr>
        <p:txBody>
          <a:bodyPr>
            <a:normAutofit/>
          </a:bodyPr>
          <a:lstStyle/>
          <a:p>
            <a:pPr marL="0" indent="0">
              <a:buNone/>
            </a:pPr>
            <a:r>
              <a:rPr lang="ja-JP" altLang="en-US" sz="4400" dirty="0">
                <a:latin typeface="メイリオ" panose="020B0604030504040204" pitchFamily="50" charset="-128"/>
                <a:ea typeface="メイリオ" panose="020B0604030504040204" pitchFamily="50" charset="-128"/>
              </a:rPr>
              <a:t>ゲームきや スマホを つかうときは</a:t>
            </a:r>
            <a:endParaRPr lang="en-US" altLang="ja-JP" sz="4400" dirty="0">
              <a:latin typeface="メイリオ" panose="020B0604030504040204" pitchFamily="50" charset="-128"/>
              <a:ea typeface="メイリオ" panose="020B0604030504040204" pitchFamily="50" charset="-128"/>
            </a:endParaRPr>
          </a:p>
          <a:p>
            <a:pPr marL="0" indent="0">
              <a:buNone/>
            </a:pPr>
            <a:r>
              <a:rPr lang="ja-JP" altLang="en-US" sz="4400" dirty="0">
                <a:latin typeface="メイリオ" panose="020B0604030504040204" pitchFamily="50" charset="-128"/>
                <a:ea typeface="メイリオ" panose="020B0604030504040204" pitchFamily="50" charset="-128"/>
              </a:rPr>
              <a:t>いろいろな ルールを かくにんする</a:t>
            </a:r>
            <a:endParaRPr lang="en-US" altLang="ja-JP" sz="4400" dirty="0">
              <a:latin typeface="メイリオ" panose="020B0604030504040204" pitchFamily="50" charset="-128"/>
              <a:ea typeface="メイリオ" panose="020B0604030504040204" pitchFamily="50" charset="-128"/>
            </a:endParaRPr>
          </a:p>
          <a:p>
            <a:pPr marL="0" indent="0">
              <a:buNone/>
            </a:pPr>
            <a:r>
              <a:rPr lang="ja-JP" altLang="en-US" sz="4400" dirty="0">
                <a:latin typeface="メイリオ" panose="020B0604030504040204" pitchFamily="50" charset="-128"/>
                <a:ea typeface="メイリオ" panose="020B0604030504040204" pitchFamily="50" charset="-128"/>
              </a:rPr>
              <a:t>ことが ひつようです。</a:t>
            </a:r>
            <a:endParaRPr lang="en-US" altLang="ja-JP"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43632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dirty="0">
                <a:latin typeface="メイリオ" panose="020B0604030504040204" pitchFamily="50" charset="-128"/>
                <a:ea typeface="メイリオ" panose="020B0604030504040204" pitchFamily="50" charset="-128"/>
              </a:rPr>
              <a:t>まとめ</a:t>
            </a:r>
          </a:p>
        </p:txBody>
      </p:sp>
      <p:sp>
        <p:nvSpPr>
          <p:cNvPr id="9" name="コンテンツ プレースホルダー 8"/>
          <p:cNvSpPr>
            <a:spLocks noGrp="1"/>
          </p:cNvSpPr>
          <p:nvPr>
            <p:ph sz="half" idx="1"/>
          </p:nvPr>
        </p:nvSpPr>
        <p:spPr/>
        <p:txBody>
          <a:bodyPr>
            <a:normAutofit/>
          </a:bodyPr>
          <a:lstStyle/>
          <a:p>
            <a:pPr marL="0" indent="0">
              <a:buNone/>
            </a:pPr>
            <a:r>
              <a:rPr lang="ja-JP" altLang="en-US" sz="6600" dirty="0">
                <a:solidFill>
                  <a:prstClr val="black"/>
                </a:solidFill>
                <a:latin typeface="メイリオ" panose="020B0604030504040204" pitchFamily="50" charset="-128"/>
                <a:ea typeface="メイリオ" panose="020B0604030504040204" pitchFamily="50" charset="-128"/>
                <a:cs typeface="+mj-cs"/>
              </a:rPr>
              <a:t>おうちの人と</a:t>
            </a:r>
            <a:br>
              <a:rPr lang="en-US" altLang="ja-JP" sz="6600" dirty="0">
                <a:solidFill>
                  <a:prstClr val="black"/>
                </a:solidFill>
                <a:latin typeface="メイリオ" panose="020B0604030504040204" pitchFamily="50" charset="-128"/>
                <a:ea typeface="メイリオ" panose="020B0604030504040204" pitchFamily="50" charset="-128"/>
                <a:cs typeface="+mj-cs"/>
              </a:rPr>
            </a:br>
            <a:r>
              <a:rPr lang="ja-JP" altLang="en-US" sz="6600" dirty="0">
                <a:solidFill>
                  <a:prstClr val="black"/>
                </a:solidFill>
                <a:latin typeface="メイリオ" panose="020B0604030504040204" pitchFamily="50" charset="-128"/>
                <a:ea typeface="メイリオ" panose="020B0604030504040204" pitchFamily="50" charset="-128"/>
                <a:cs typeface="+mj-cs"/>
              </a:rPr>
              <a:t>ルールをつくって</a:t>
            </a:r>
            <a:endParaRPr lang="en-US" altLang="ja-JP" sz="6600" dirty="0">
              <a:solidFill>
                <a:prstClr val="black"/>
              </a:solidFill>
              <a:latin typeface="メイリオ" panose="020B0604030504040204" pitchFamily="50" charset="-128"/>
              <a:ea typeface="メイリオ" panose="020B0604030504040204" pitchFamily="50" charset="-128"/>
              <a:cs typeface="+mj-cs"/>
            </a:endParaRPr>
          </a:p>
          <a:p>
            <a:pPr marL="0" indent="0">
              <a:buNone/>
            </a:pPr>
            <a:r>
              <a:rPr lang="ja-JP" altLang="en-US" sz="6600" dirty="0">
                <a:solidFill>
                  <a:prstClr val="black"/>
                </a:solidFill>
                <a:latin typeface="メイリオ" panose="020B0604030504040204" pitchFamily="50" charset="-128"/>
                <a:ea typeface="メイリオ" panose="020B0604030504040204" pitchFamily="50" charset="-128"/>
                <a:cs typeface="+mj-cs"/>
              </a:rPr>
              <a:t>まもっていこう。</a:t>
            </a:r>
            <a:endParaRPr lang="en-US" altLang="ja-JP" sz="4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20888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sz="4800" dirty="0">
                <a:solidFill>
                  <a:prstClr val="black"/>
                </a:solidFill>
                <a:latin typeface="メイリオ"/>
                <a:ea typeface="メイリオ"/>
              </a:rPr>
              <a:t>フィルタリング</a:t>
            </a:r>
            <a:br>
              <a:rPr lang="en-US" altLang="ja-JP" sz="4800" dirty="0">
                <a:solidFill>
                  <a:prstClr val="black"/>
                </a:solidFill>
                <a:latin typeface="メイリオ"/>
                <a:ea typeface="メイリオ"/>
              </a:rPr>
            </a:br>
            <a:r>
              <a:rPr lang="ja-JP" altLang="en-US" sz="4800" dirty="0">
                <a:solidFill>
                  <a:prstClr val="black"/>
                </a:solidFill>
                <a:latin typeface="メイリオ"/>
                <a:ea typeface="メイリオ"/>
              </a:rPr>
              <a:t>ペアレンタルコントロール</a:t>
            </a:r>
            <a:r>
              <a:rPr lang="en-US" altLang="ja-JP" sz="4800" dirty="0">
                <a:solidFill>
                  <a:prstClr val="black"/>
                </a:solidFill>
                <a:latin typeface="メイリオ"/>
                <a:ea typeface="メイリオ"/>
              </a:rPr>
              <a:t>【5】</a:t>
            </a:r>
            <a:br>
              <a:rPr lang="en-US" altLang="ja-JP" sz="4800" dirty="0">
                <a:solidFill>
                  <a:prstClr val="black"/>
                </a:solidFill>
                <a:latin typeface="メイリオ"/>
                <a:ea typeface="メイリオ"/>
              </a:rPr>
            </a:br>
            <a:r>
              <a:rPr lang="ja-JP" altLang="en-US" sz="4000" dirty="0">
                <a:solidFill>
                  <a:prstClr val="black"/>
                </a:solidFill>
                <a:latin typeface="メイリオ"/>
                <a:ea typeface="メイリオ"/>
              </a:rPr>
              <a:t>「つかいすぎたことはあるかな」</a:t>
            </a:r>
            <a:br>
              <a:rPr lang="en-US" altLang="ja-JP" sz="4000" dirty="0">
                <a:solidFill>
                  <a:prstClr val="black"/>
                </a:solidFill>
                <a:latin typeface="メイリオ"/>
                <a:ea typeface="メイリオ"/>
              </a:rPr>
            </a:br>
            <a:r>
              <a:rPr lang="ja-JP" altLang="en-US" sz="3600" dirty="0">
                <a:solidFill>
                  <a:prstClr val="black"/>
                </a:solidFill>
                <a:latin typeface="メイリオ"/>
                <a:ea typeface="メイリオ"/>
              </a:rPr>
              <a:t>利用時間についてかんがえよう</a:t>
            </a:r>
            <a:endParaRPr kumimoji="1" lang="ja-JP" altLang="en-US" sz="7200" dirty="0"/>
          </a:p>
        </p:txBody>
      </p:sp>
      <p:sp>
        <p:nvSpPr>
          <p:cNvPr id="6" name="コンテンツ プレースホルダー 5"/>
          <p:cNvSpPr>
            <a:spLocks noGrp="1"/>
          </p:cNvSpPr>
          <p:nvPr>
            <p:ph sz="half" idx="1"/>
          </p:nvPr>
        </p:nvSpPr>
        <p:spPr>
          <a:xfrm>
            <a:off x="4571999" y="6283986"/>
            <a:ext cx="4619918" cy="748620"/>
          </a:xfrm>
        </p:spPr>
        <p:txBody>
          <a:bodyPr/>
          <a:lstStyle/>
          <a:p>
            <a:r>
              <a:rPr kumimoji="1" lang="ja-JP" altLang="en-US" dirty="0">
                <a:latin typeface="メイリオ" panose="020B0604030504040204" pitchFamily="50" charset="-128"/>
                <a:ea typeface="メイリオ" panose="020B0604030504040204" pitchFamily="50" charset="-128"/>
              </a:rPr>
              <a:t>対象</a:t>
            </a:r>
            <a:r>
              <a:rPr lang="ja-JP" altLang="en-US" dirty="0">
                <a:latin typeface="メイリオ" panose="020B0604030504040204" pitchFamily="50" charset="-128"/>
                <a:ea typeface="メイリオ" panose="020B0604030504040204" pitchFamily="50" charset="-128"/>
              </a:rPr>
              <a:t>：小学校</a:t>
            </a:r>
            <a:r>
              <a:rPr lang="en-US" altLang="ja-JP" dirty="0">
                <a:latin typeface="メイリオ" panose="020B0604030504040204" pitchFamily="50" charset="-128"/>
                <a:ea typeface="メイリオ" panose="020B0604030504040204" pitchFamily="50" charset="-128"/>
              </a:rPr>
              <a:t>1</a:t>
            </a:r>
            <a:r>
              <a:rPr lang="ja-JP" altLang="en-US" dirty="0">
                <a:latin typeface="メイリオ" panose="020B0604030504040204" pitchFamily="50" charset="-128"/>
                <a:ea typeface="メイリオ" panose="020B0604030504040204" pitchFamily="50" charset="-128"/>
              </a:rPr>
              <a:t>年生～</a:t>
            </a:r>
            <a:r>
              <a:rPr lang="en-US" altLang="ja-JP" dirty="0">
                <a:latin typeface="メイリオ" panose="020B0604030504040204" pitchFamily="50" charset="-128"/>
                <a:ea typeface="メイリオ" panose="020B0604030504040204" pitchFamily="50" charset="-128"/>
              </a:rPr>
              <a:t>3</a:t>
            </a:r>
            <a:r>
              <a:rPr lang="ja-JP" altLang="en-US" dirty="0">
                <a:latin typeface="メイリオ" panose="020B0604030504040204" pitchFamily="50" charset="-128"/>
                <a:ea typeface="メイリオ" panose="020B0604030504040204" pitchFamily="50" charset="-128"/>
              </a:rPr>
              <a:t>年生</a:t>
            </a:r>
          </a:p>
        </p:txBody>
      </p:sp>
    </p:spTree>
    <p:extLst>
      <p:ext uri="{BB962C8B-B14F-4D97-AF65-F5344CB8AC3E}">
        <p14:creationId xmlns:p14="http://schemas.microsoft.com/office/powerpoint/2010/main" val="1694251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0"/>
            <a:ext cx="9046723" cy="674451"/>
          </a:xfrm>
          <a:solidFill>
            <a:schemeClr val="accent2">
              <a:lumMod val="20000"/>
              <a:lumOff val="80000"/>
            </a:schemeClr>
          </a:solidFill>
          <a:ln w="28575">
            <a:noFill/>
          </a:ln>
        </p:spPr>
        <p:txBody>
          <a:bodyPr>
            <a:normAutofit fontScale="90000"/>
          </a:bodyPr>
          <a:lstStyle/>
          <a:p>
            <a:pPr algn="ctr"/>
            <a:r>
              <a:rPr kumimoji="1" lang="ja-JP" altLang="en-US" sz="2400" dirty="0">
                <a:latin typeface="メイリオ" panose="020B0604030504040204" pitchFamily="50" charset="-128"/>
                <a:ea typeface="メイリオ" panose="020B0604030504040204" pitchFamily="50" charset="-128"/>
              </a:rPr>
              <a:t>本教材の使用方法　</a:t>
            </a:r>
            <a:r>
              <a:rPr kumimoji="1" lang="ja-JP" altLang="en-US" sz="2000" dirty="0">
                <a:latin typeface="メイリオ" panose="020B0604030504040204" pitchFamily="50" charset="-128"/>
                <a:ea typeface="メイリオ" panose="020B0604030504040204" pitchFamily="50" charset="-128"/>
              </a:rPr>
              <a:t>フィルタリングペアレンタルコントロール</a:t>
            </a:r>
            <a:r>
              <a:rPr kumimoji="1" lang="en-US" altLang="ja-JP" sz="2400" dirty="0">
                <a:latin typeface="メイリオ" panose="020B0604030504040204" pitchFamily="50" charset="-128"/>
                <a:ea typeface="メイリオ" panose="020B0604030504040204" pitchFamily="50" charset="-128"/>
              </a:rPr>
              <a:t>【5】</a:t>
            </a:r>
            <a:br>
              <a:rPr kumimoji="1" lang="en-US" altLang="ja-JP" sz="2400" dirty="0">
                <a:latin typeface="メイリオ" panose="020B0604030504040204" pitchFamily="50" charset="-128"/>
                <a:ea typeface="メイリオ" panose="020B0604030504040204" pitchFamily="50" charset="-128"/>
              </a:rPr>
            </a:br>
            <a:r>
              <a:rPr kumimoji="1" lang="ja-JP" altLang="en-US" sz="2400" dirty="0">
                <a:latin typeface="メイリオ" panose="020B0604030504040204" pitchFamily="50" charset="-128"/>
                <a:ea typeface="メイリオ" panose="020B0604030504040204" pitchFamily="50" charset="-128"/>
              </a:rPr>
              <a:t>小学校</a:t>
            </a:r>
            <a:r>
              <a:rPr kumimoji="1" lang="en-US" altLang="ja-JP" sz="2400" dirty="0">
                <a:latin typeface="メイリオ" panose="020B0604030504040204" pitchFamily="50" charset="-128"/>
                <a:ea typeface="メイリオ" panose="020B0604030504040204" pitchFamily="50" charset="-128"/>
              </a:rPr>
              <a:t>1</a:t>
            </a:r>
            <a:r>
              <a:rPr kumimoji="1" lang="ja-JP" altLang="en-US" sz="2400" dirty="0">
                <a:latin typeface="メイリオ" panose="020B0604030504040204" pitchFamily="50" charset="-128"/>
                <a:ea typeface="メイリオ" panose="020B0604030504040204" pitchFamily="50" charset="-128"/>
              </a:rPr>
              <a:t>年生～</a:t>
            </a:r>
            <a:r>
              <a:rPr kumimoji="1" lang="en-US" altLang="ja-JP" sz="2400" dirty="0">
                <a:latin typeface="メイリオ" panose="020B0604030504040204" pitchFamily="50" charset="-128"/>
                <a:ea typeface="メイリオ" panose="020B0604030504040204" pitchFamily="50" charset="-128"/>
              </a:rPr>
              <a:t>3</a:t>
            </a:r>
            <a:r>
              <a:rPr kumimoji="1" lang="ja-JP" altLang="en-US" sz="2400" dirty="0">
                <a:latin typeface="メイリオ" panose="020B0604030504040204" pitchFamily="50" charset="-128"/>
                <a:ea typeface="メイリオ" panose="020B0604030504040204" pitchFamily="50" charset="-128"/>
              </a:rPr>
              <a:t>年生</a:t>
            </a:r>
          </a:p>
        </p:txBody>
      </p:sp>
      <p:sp>
        <p:nvSpPr>
          <p:cNvPr id="3" name="タイトル 1"/>
          <p:cNvSpPr txBox="1">
            <a:spLocks/>
          </p:cNvSpPr>
          <p:nvPr/>
        </p:nvSpPr>
        <p:spPr>
          <a:xfrm>
            <a:off x="122808" y="197670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latin typeface="メイリオ" panose="020B0604030504040204" pitchFamily="50" charset="-128"/>
                <a:ea typeface="メイリオ" panose="020B0604030504040204" pitchFamily="50" charset="-128"/>
              </a:rPr>
              <a:t>本教材のねらい</a:t>
            </a:r>
          </a:p>
        </p:txBody>
      </p:sp>
      <p:sp>
        <p:nvSpPr>
          <p:cNvPr id="5" name="テキスト ボックス 4"/>
          <p:cNvSpPr txBox="1"/>
          <p:nvPr/>
        </p:nvSpPr>
        <p:spPr>
          <a:xfrm>
            <a:off x="45396" y="2430040"/>
            <a:ext cx="8865137" cy="1600438"/>
          </a:xfrm>
          <a:prstGeom prst="rect">
            <a:avLst/>
          </a:prstGeom>
          <a:noFill/>
        </p:spPr>
        <p:txBody>
          <a:bodyPr wrap="square" rtlCol="0">
            <a:spAutoFit/>
          </a:bodyPr>
          <a:lstStyle/>
          <a:p>
            <a:r>
              <a:rPr lang="ja-JP" altLang="en-US" sz="1600" dirty="0">
                <a:solidFill>
                  <a:prstClr val="black"/>
                </a:solidFill>
                <a:latin typeface="メイリオ" panose="020B0604030504040204" pitchFamily="50" charset="-128"/>
                <a:ea typeface="メイリオ" panose="020B0604030504040204" pitchFamily="50" charset="-128"/>
              </a:rPr>
              <a:t>小学校の低学年においては、ゲーム機や動画共有サイトの利用時間が課題となっている。</a:t>
            </a:r>
            <a:endParaRPr lang="en-US" altLang="ja-JP" sz="1600" dirty="0">
              <a:solidFill>
                <a:prstClr val="black"/>
              </a:solidFill>
              <a:latin typeface="メイリオ" panose="020B0604030504040204" pitchFamily="50" charset="-128"/>
              <a:ea typeface="メイリオ" panose="020B0604030504040204" pitchFamily="50" charset="-128"/>
            </a:endParaRPr>
          </a:p>
          <a:p>
            <a:r>
              <a:rPr lang="ja-JP" altLang="en-US" sz="1600" dirty="0">
                <a:solidFill>
                  <a:prstClr val="black"/>
                </a:solidFill>
                <a:latin typeface="メイリオ" panose="020B0604030504040204" pitchFamily="50" charset="-128"/>
                <a:ea typeface="メイリオ" panose="020B0604030504040204" pitchFamily="50" charset="-128"/>
              </a:rPr>
              <a:t>また低年齢がゆえに判断力の未熟さがあるため、保護者と一緒に使うこと、保護者と一緒にルールを決めることの大切さを伝える。特に時間に関しては、小学生といえども自分で使用時間を導き出すことの大切さに気付かせる。またフィルタリング、ペアレンタルコントロールの意味を伝える。</a:t>
            </a:r>
            <a:endParaRPr lang="en-US" altLang="ja-JP" sz="1600" dirty="0">
              <a:solidFill>
                <a:prstClr val="black"/>
              </a:solidFill>
              <a:latin typeface="メイリオ" panose="020B0604030504040204" pitchFamily="50" charset="-128"/>
              <a:ea typeface="メイリオ" panose="020B0604030504040204" pitchFamily="50" charset="-128"/>
            </a:endParaRPr>
          </a:p>
          <a:p>
            <a:endParaRPr lang="en-US" altLang="ja-JP" sz="1600" dirty="0">
              <a:solidFill>
                <a:prstClr val="black"/>
              </a:solidFill>
              <a:latin typeface="メイリオ" panose="020B0604030504040204" pitchFamily="50" charset="-128"/>
              <a:ea typeface="メイリオ" panose="020B0604030504040204" pitchFamily="50" charset="-128"/>
            </a:endParaRPr>
          </a:p>
        </p:txBody>
      </p:sp>
      <p:sp>
        <p:nvSpPr>
          <p:cNvPr id="6" name="タイトル 1"/>
          <p:cNvSpPr txBox="1">
            <a:spLocks/>
          </p:cNvSpPr>
          <p:nvPr/>
        </p:nvSpPr>
        <p:spPr>
          <a:xfrm>
            <a:off x="102940" y="796565"/>
            <a:ext cx="5372827" cy="442269"/>
          </a:xfrm>
          <a:prstGeom prst="rect">
            <a:avLst/>
          </a:prstGeom>
          <a:ln w="28575">
            <a:solidFill>
              <a:schemeClr val="accent2"/>
            </a:solidFill>
          </a:ln>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1400" dirty="0">
                <a:solidFill>
                  <a:prstClr val="black"/>
                </a:solidFill>
                <a:latin typeface="メイリオ" panose="020B0604030504040204" pitchFamily="50" charset="-128"/>
                <a:ea typeface="メイリオ" panose="020B0604030504040204" pitchFamily="50" charset="-128"/>
              </a:rPr>
              <a:t>テーマ「フィルタリングペアレンタルコントロール」教材のねらい</a:t>
            </a:r>
          </a:p>
        </p:txBody>
      </p:sp>
      <p:sp>
        <p:nvSpPr>
          <p:cNvPr id="7" name="テキスト ボックス 6"/>
          <p:cNvSpPr txBox="1"/>
          <p:nvPr/>
        </p:nvSpPr>
        <p:spPr>
          <a:xfrm>
            <a:off x="0" y="1282867"/>
            <a:ext cx="8392041" cy="584775"/>
          </a:xfrm>
          <a:prstGeom prst="rect">
            <a:avLst/>
          </a:prstGeom>
          <a:noFill/>
        </p:spPr>
        <p:txBody>
          <a:bodyPr wrap="none" rtlCol="0">
            <a:spAutoFit/>
          </a:bodyPr>
          <a:lstStyle/>
          <a:p>
            <a:r>
              <a:rPr lang="ja-JP" altLang="en-US" sz="1600" dirty="0">
                <a:solidFill>
                  <a:prstClr val="black"/>
                </a:solidFill>
                <a:latin typeface="メイリオ" panose="020B0604030504040204" pitchFamily="50" charset="-128"/>
                <a:ea typeface="メイリオ" panose="020B0604030504040204" pitchFamily="50" charset="-128"/>
              </a:rPr>
              <a:t>保護者の機能、使用制限の重要性。インターネット利用が当たり前の時代になぜ必要か？</a:t>
            </a:r>
            <a:endParaRPr lang="en-US" altLang="ja-JP" sz="1600" dirty="0">
              <a:solidFill>
                <a:prstClr val="black"/>
              </a:solidFill>
              <a:latin typeface="メイリオ" panose="020B0604030504040204" pitchFamily="50" charset="-128"/>
              <a:ea typeface="メイリオ" panose="020B0604030504040204" pitchFamily="50" charset="-128"/>
            </a:endParaRPr>
          </a:p>
          <a:p>
            <a:r>
              <a:rPr lang="ja-JP" altLang="en-US" sz="1600" dirty="0">
                <a:solidFill>
                  <a:prstClr val="black"/>
                </a:solidFill>
                <a:latin typeface="メイリオ" panose="020B0604030504040204" pitchFamily="50" charset="-128"/>
                <a:ea typeface="メイリオ" panose="020B0604030504040204" pitchFamily="50" charset="-128"/>
              </a:rPr>
              <a:t>の理解から安心・安全、また健全に利用するためのツールとして活用することを促す。</a:t>
            </a:r>
          </a:p>
        </p:txBody>
      </p:sp>
      <p:sp>
        <p:nvSpPr>
          <p:cNvPr id="8" name="タイトル 1"/>
          <p:cNvSpPr txBox="1">
            <a:spLocks/>
          </p:cNvSpPr>
          <p:nvPr/>
        </p:nvSpPr>
        <p:spPr>
          <a:xfrm>
            <a:off x="102940" y="3790083"/>
            <a:ext cx="2778805" cy="384484"/>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000" dirty="0">
                <a:solidFill>
                  <a:prstClr val="black"/>
                </a:solidFill>
                <a:latin typeface="メイリオ" panose="020B0604030504040204" pitchFamily="50" charset="-128"/>
                <a:ea typeface="メイリオ" panose="020B0604030504040204" pitchFamily="50" charset="-128"/>
              </a:rPr>
              <a:t>指導のポイント</a:t>
            </a:r>
          </a:p>
        </p:txBody>
      </p:sp>
      <p:sp>
        <p:nvSpPr>
          <p:cNvPr id="10" name="テキスト ボックス 9"/>
          <p:cNvSpPr txBox="1"/>
          <p:nvPr/>
        </p:nvSpPr>
        <p:spPr>
          <a:xfrm>
            <a:off x="122808" y="4222205"/>
            <a:ext cx="8755299" cy="1569660"/>
          </a:xfrm>
          <a:prstGeom prst="rect">
            <a:avLst/>
          </a:prstGeom>
          <a:noFill/>
        </p:spPr>
        <p:txBody>
          <a:bodyPr wrap="square" rtlCol="0">
            <a:spAutoFit/>
          </a:bodyPr>
          <a:lstStyle/>
          <a:p>
            <a:r>
              <a:rPr lang="ja-JP" altLang="en-US" sz="1600" dirty="0">
                <a:solidFill>
                  <a:prstClr val="black"/>
                </a:solidFill>
                <a:latin typeface="メイリオ" panose="020B0604030504040204" pitchFamily="50" charset="-128"/>
                <a:ea typeface="メイリオ" panose="020B0604030504040204" pitchFamily="50" charset="-128"/>
              </a:rPr>
              <a:t>同じ小学生の制作した</a:t>
            </a:r>
            <a:r>
              <a:rPr lang="en-US" altLang="ja-JP" sz="1600" dirty="0">
                <a:solidFill>
                  <a:prstClr val="black"/>
                </a:solidFill>
                <a:latin typeface="メイリオ" panose="020B0604030504040204" pitchFamily="50" charset="-128"/>
                <a:ea typeface="メイリオ" panose="020B0604030504040204" pitchFamily="50" charset="-128"/>
              </a:rPr>
              <a:t>4</a:t>
            </a:r>
            <a:r>
              <a:rPr lang="ja-JP" altLang="en-US" sz="1600" dirty="0">
                <a:solidFill>
                  <a:prstClr val="black"/>
                </a:solidFill>
                <a:latin typeface="メイリオ" panose="020B0604030504040204" pitchFamily="50" charset="-128"/>
                <a:ea typeface="メイリオ" panose="020B0604030504040204" pitchFamily="50" charset="-128"/>
              </a:rPr>
              <a:t>コママンガから、自分自身の生活、家庭の状況を振り返る。マンガでは親が使い過ぎているが、みんなはどうかな？と確認をする。実は動画やゲームはいろいろな工夫があり、私たちはつい使い過ぎてしまう。振り回されていないか？を確認する。</a:t>
            </a:r>
            <a:endParaRPr lang="en-US" altLang="ja-JP" sz="1600" dirty="0">
              <a:solidFill>
                <a:prstClr val="black"/>
              </a:solidFill>
              <a:latin typeface="メイリオ" panose="020B0604030504040204" pitchFamily="50" charset="-128"/>
              <a:ea typeface="メイリオ" panose="020B0604030504040204" pitchFamily="50" charset="-128"/>
            </a:endParaRPr>
          </a:p>
          <a:p>
            <a:r>
              <a:rPr lang="ja-JP" altLang="en-US" sz="1600" dirty="0">
                <a:solidFill>
                  <a:prstClr val="black"/>
                </a:solidFill>
                <a:latin typeface="メイリオ" panose="020B0604030504040204" pitchFamily="50" charset="-128"/>
                <a:ea typeface="メイリオ" panose="020B0604030504040204" pitchFamily="50" charset="-128"/>
              </a:rPr>
              <a:t>時間だけでなく、ゲーム機やスマホを使う時には、危険なサイトや誘導するボタンなどもあるので、わからない時は大人と一緒に使うことを伝える。</a:t>
            </a:r>
            <a:endParaRPr lang="en-US" altLang="ja-JP" sz="1600" dirty="0">
              <a:solidFill>
                <a:prstClr val="black"/>
              </a:solidFill>
              <a:latin typeface="メイリオ" panose="020B0604030504040204" pitchFamily="50" charset="-128"/>
              <a:ea typeface="メイリオ" panose="020B0604030504040204" pitchFamily="50" charset="-128"/>
            </a:endParaRPr>
          </a:p>
          <a:p>
            <a:endParaRPr lang="en-US" altLang="ja-JP" sz="1600" dirty="0">
              <a:solidFill>
                <a:prstClr val="black"/>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2834138" y="6088229"/>
            <a:ext cx="3192589" cy="523220"/>
          </a:xfrm>
          <a:prstGeom prst="rect">
            <a:avLst/>
          </a:prstGeom>
          <a:noFill/>
        </p:spPr>
        <p:txBody>
          <a:bodyPr wrap="square" rtlCol="0">
            <a:spAutoFit/>
          </a:bodyPr>
          <a:lstStyle/>
          <a:p>
            <a:r>
              <a:rPr lang="ja-JP" altLang="en-US" sz="1400" dirty="0">
                <a:solidFill>
                  <a:prstClr val="black"/>
                </a:solidFill>
                <a:latin typeface="メイリオ" panose="020B0604030504040204" pitchFamily="50" charset="-128"/>
                <a:ea typeface="メイリオ" panose="020B0604030504040204" pitchFamily="50" charset="-128"/>
              </a:rPr>
              <a:t>１．情報社会の倫理　</a:t>
            </a:r>
            <a:r>
              <a:rPr lang="en-US" altLang="ja-JP" sz="1400" dirty="0">
                <a:solidFill>
                  <a:prstClr val="black"/>
                </a:solidFill>
                <a:latin typeface="メイリオ" panose="020B0604030504040204" pitchFamily="50" charset="-128"/>
                <a:ea typeface="メイリオ" panose="020B0604030504040204" pitchFamily="50" charset="-128"/>
              </a:rPr>
              <a:t>a1-1</a:t>
            </a:r>
          </a:p>
          <a:p>
            <a:r>
              <a:rPr lang="ja-JP" altLang="en-US" sz="1400" dirty="0">
                <a:solidFill>
                  <a:prstClr val="black"/>
                </a:solidFill>
                <a:latin typeface="メイリオ" panose="020B0604030504040204" pitchFamily="50" charset="-128"/>
                <a:ea typeface="メイリオ" panose="020B0604030504040204" pitchFamily="50" charset="-128"/>
              </a:rPr>
              <a:t>３．安全への知恵　</a:t>
            </a:r>
            <a:r>
              <a:rPr lang="en-US" altLang="ja-JP" sz="1400" dirty="0">
                <a:solidFill>
                  <a:prstClr val="black"/>
                </a:solidFill>
                <a:latin typeface="メイリオ" panose="020B0604030504040204" pitchFamily="50" charset="-128"/>
                <a:ea typeface="メイリオ" panose="020B0604030504040204" pitchFamily="50" charset="-128"/>
              </a:rPr>
              <a:t>f1-1</a:t>
            </a:r>
            <a:r>
              <a:rPr lang="ja-JP" altLang="en-US" sz="1400">
                <a:solidFill>
                  <a:prstClr val="black"/>
                </a:solidFill>
                <a:latin typeface="メイリオ" panose="020B0604030504040204" pitchFamily="50" charset="-128"/>
                <a:ea typeface="メイリオ" panose="020B0604030504040204" pitchFamily="50" charset="-128"/>
              </a:rPr>
              <a:t>、</a:t>
            </a:r>
            <a:r>
              <a:rPr lang="en-US" altLang="ja-JP" sz="1400">
                <a:solidFill>
                  <a:prstClr val="black"/>
                </a:solidFill>
                <a:latin typeface="メイリオ" panose="020B0604030504040204" pitchFamily="50" charset="-128"/>
                <a:ea typeface="メイリオ" panose="020B0604030504040204" pitchFamily="50" charset="-128"/>
              </a:rPr>
              <a:t>f2-1</a:t>
            </a:r>
            <a:endParaRPr lang="en-US" altLang="ja-JP" sz="1400" dirty="0">
              <a:solidFill>
                <a:prstClr val="black"/>
              </a:solidFill>
              <a:latin typeface="メイリオ" panose="020B0604030504040204" pitchFamily="50" charset="-128"/>
              <a:ea typeface="メイリオ" panose="020B0604030504040204" pitchFamily="50" charset="-128"/>
            </a:endParaRPr>
          </a:p>
        </p:txBody>
      </p:sp>
      <p:sp>
        <p:nvSpPr>
          <p:cNvPr id="14" name="タイトル 1">
            <a:extLst>
              <a:ext uri="{FF2B5EF4-FFF2-40B4-BE49-F238E27FC236}">
                <a16:creationId xmlns:a16="http://schemas.microsoft.com/office/drawing/2014/main" id="{2D777109-C7CD-4F4B-9302-B70ED53ED425}"/>
              </a:ext>
            </a:extLst>
          </p:cNvPr>
          <p:cNvSpPr txBox="1">
            <a:spLocks/>
          </p:cNvSpPr>
          <p:nvPr/>
        </p:nvSpPr>
        <p:spPr>
          <a:xfrm>
            <a:off x="155233" y="5537798"/>
            <a:ext cx="5115265" cy="540039"/>
          </a:xfrm>
          <a:prstGeom prst="rect">
            <a:avLst/>
          </a:prstGeom>
          <a:ln w="28575">
            <a:solidFill>
              <a:schemeClr val="accent2"/>
            </a:solidFill>
          </a:ln>
        </p:spPr>
        <p:txBody>
          <a:bodyPr vert="horz" lIns="91440" tIns="45720" rIns="91440" bIns="45720" rtlCol="0" anchor="ctr">
            <a:normAutofit fontScale="250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7200" dirty="0">
                <a:latin typeface="メイリオ" panose="020B0604030504040204" pitchFamily="50" charset="-128"/>
                <a:ea typeface="メイリオ" panose="020B0604030504040204" pitchFamily="50" charset="-128"/>
              </a:rPr>
              <a:t>情報モラル指導モデルカリキュラムとの対応</a:t>
            </a:r>
            <a:endParaRPr lang="en-US" altLang="ja-JP" sz="7200" dirty="0">
              <a:latin typeface="メイリオ" panose="020B0604030504040204" pitchFamily="50" charset="-128"/>
              <a:ea typeface="メイリオ" panose="020B0604030504040204" pitchFamily="50" charset="-128"/>
            </a:endParaRPr>
          </a:p>
          <a:p>
            <a:r>
              <a:rPr lang="ja-JP" altLang="en-US" sz="2800" dirty="0">
                <a:latin typeface="メイリオ" panose="020B0604030504040204" pitchFamily="50" charset="-128"/>
                <a:ea typeface="メイリオ" panose="020B0604030504040204" pitchFamily="50" charset="-128"/>
              </a:rPr>
              <a:t>（文部科学省「情報モラル指導モデルカリキュラム表」</a:t>
            </a:r>
            <a:endParaRPr lang="en-US" altLang="ja-JP" sz="2800" dirty="0">
              <a:latin typeface="メイリオ" panose="020B0604030504040204" pitchFamily="50" charset="-128"/>
              <a:ea typeface="メイリオ" panose="020B0604030504040204" pitchFamily="50" charset="-128"/>
            </a:endParaRPr>
          </a:p>
          <a:p>
            <a:r>
              <a:rPr lang="en-US" altLang="ja-JP" sz="2400" dirty="0">
                <a:latin typeface="メイリオ" panose="020B0604030504040204" pitchFamily="50" charset="-128"/>
                <a:ea typeface="メイリオ" panose="020B0604030504040204" pitchFamily="50" charset="-128"/>
              </a:rPr>
              <a:t>https://www.mext.go.jp/component/a_menu/education/detail/__icsFiles/afieldfile/2010/09/07/1296869.pdf</a:t>
            </a:r>
            <a:r>
              <a:rPr lang="ja-JP" altLang="en-US" sz="2400" dirty="0">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1963461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コンテンツ プレースホルダー 2"/>
          <p:cNvPicPr>
            <a:picLocks noGrp="1" noChangeAspect="1"/>
          </p:cNvPicPr>
          <p:nvPr>
            <p:ph sz="half" idx="1"/>
          </p:nvPr>
        </p:nvPicPr>
        <p:blipFill>
          <a:blip r:embed="rId3"/>
          <a:stretch>
            <a:fillRect/>
          </a:stretch>
        </p:blipFill>
        <p:spPr>
          <a:xfrm>
            <a:off x="1136364" y="1317649"/>
            <a:ext cx="6576127" cy="4621368"/>
          </a:xfrm>
          <a:prstGeom prst="rect">
            <a:avLst/>
          </a:prstGeom>
        </p:spPr>
      </p:pic>
      <p:sp>
        <p:nvSpPr>
          <p:cNvPr id="5" name="タイトル 4"/>
          <p:cNvSpPr>
            <a:spLocks noGrp="1"/>
          </p:cNvSpPr>
          <p:nvPr>
            <p:ph type="title"/>
          </p:nvPr>
        </p:nvSpPr>
        <p:spPr>
          <a:xfrm>
            <a:off x="1070923" y="532014"/>
            <a:ext cx="7958418" cy="697099"/>
          </a:xfrm>
        </p:spPr>
        <p:txBody>
          <a:bodyPr/>
          <a:lstStyle/>
          <a:p>
            <a:r>
              <a:rPr lang="ja-JP" altLang="en-US" dirty="0">
                <a:latin typeface="メイリオ" panose="020B0604030504040204" pitchFamily="50" charset="-128"/>
                <a:ea typeface="メイリオ" panose="020B0604030504040204" pitchFamily="50" charset="-128"/>
              </a:rPr>
              <a:t>つぎの やりとりを 見てみよう</a:t>
            </a:r>
            <a:endParaRPr kumimoji="1" lang="ja-JP" altLang="en-US" dirty="0">
              <a:latin typeface="メイリオ" panose="020B0604030504040204" pitchFamily="50" charset="-128"/>
              <a:ea typeface="メイリオ" panose="020B0604030504040204" pitchFamily="50" charset="-128"/>
            </a:endParaRPr>
          </a:p>
        </p:txBody>
      </p:sp>
      <p:pic>
        <p:nvPicPr>
          <p:cNvPr id="4" name="図 3"/>
          <p:cNvPicPr>
            <a:picLocks noChangeAspect="1"/>
          </p:cNvPicPr>
          <p:nvPr/>
        </p:nvPicPr>
        <p:blipFill>
          <a:blip r:embed="rId4"/>
          <a:stretch>
            <a:fillRect/>
          </a:stretch>
        </p:blipFill>
        <p:spPr>
          <a:xfrm>
            <a:off x="7712491" y="4946948"/>
            <a:ext cx="1316850" cy="1444877"/>
          </a:xfrm>
          <a:prstGeom prst="rect">
            <a:avLst/>
          </a:prstGeom>
        </p:spPr>
      </p:pic>
      <p:sp>
        <p:nvSpPr>
          <p:cNvPr id="6" name="正方形/長方形 5"/>
          <p:cNvSpPr/>
          <p:nvPr/>
        </p:nvSpPr>
        <p:spPr>
          <a:xfrm>
            <a:off x="4853355" y="6350913"/>
            <a:ext cx="5016380" cy="430887"/>
          </a:xfrm>
          <a:prstGeom prst="rect">
            <a:avLst/>
          </a:prstGeom>
        </p:spPr>
        <p:txBody>
          <a:bodyPr wrap="square">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p:txBody>
      </p:sp>
    </p:spTree>
    <p:extLst>
      <p:ext uri="{BB962C8B-B14F-4D97-AF65-F5344CB8AC3E}">
        <p14:creationId xmlns:p14="http://schemas.microsoft.com/office/powerpoint/2010/main" val="3381270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p:cNvPicPr>
            <a:picLocks noGrp="1" noChangeAspect="1"/>
          </p:cNvPicPr>
          <p:nvPr>
            <p:ph sz="half" idx="1"/>
          </p:nvPr>
        </p:nvPicPr>
        <p:blipFill>
          <a:blip r:embed="rId3"/>
          <a:stretch>
            <a:fillRect/>
          </a:stretch>
        </p:blipFill>
        <p:spPr>
          <a:xfrm>
            <a:off x="1599507" y="1528999"/>
            <a:ext cx="6671657" cy="4729565"/>
          </a:xfrm>
          <a:prstGeom prst="rect">
            <a:avLst/>
          </a:prstGeom>
        </p:spPr>
      </p:pic>
      <p:sp>
        <p:nvSpPr>
          <p:cNvPr id="5" name="タイトル 4"/>
          <p:cNvSpPr>
            <a:spLocks noGrp="1"/>
          </p:cNvSpPr>
          <p:nvPr>
            <p:ph type="title"/>
          </p:nvPr>
        </p:nvSpPr>
        <p:spPr>
          <a:xfrm>
            <a:off x="1049105" y="450128"/>
            <a:ext cx="7958418" cy="697099"/>
          </a:xfrm>
        </p:spPr>
        <p:txBody>
          <a:bodyPr/>
          <a:lstStyle/>
          <a:p>
            <a:r>
              <a:rPr lang="ja-JP" altLang="en-US" dirty="0">
                <a:latin typeface="メイリオ" panose="020B0604030504040204" pitchFamily="50" charset="-128"/>
                <a:ea typeface="メイリオ" panose="020B0604030504040204" pitchFamily="50" charset="-128"/>
              </a:rPr>
              <a:t>つぎの やりとりを 見てみよう</a:t>
            </a:r>
            <a:endParaRPr kumimoji="1" lang="ja-JP" altLang="en-US" dirty="0">
              <a:latin typeface="メイリオ" panose="020B0604030504040204" pitchFamily="50" charset="-128"/>
              <a:ea typeface="メイリオ" panose="020B0604030504040204" pitchFamily="50" charset="-128"/>
            </a:endParaRPr>
          </a:p>
        </p:txBody>
      </p:sp>
      <p:sp>
        <p:nvSpPr>
          <p:cNvPr id="7" name="正方形/長方形 6">
            <a:extLst>
              <a:ext uri="{FF2B5EF4-FFF2-40B4-BE49-F238E27FC236}">
                <a16:creationId xmlns:a16="http://schemas.microsoft.com/office/drawing/2014/main" id="{C021D927-FA1F-45BF-B140-22BF04327FF0}"/>
              </a:ext>
            </a:extLst>
          </p:cNvPr>
          <p:cNvSpPr/>
          <p:nvPr/>
        </p:nvSpPr>
        <p:spPr>
          <a:xfrm>
            <a:off x="4800600" y="6350913"/>
            <a:ext cx="5069134" cy="430887"/>
          </a:xfrm>
          <a:prstGeom prst="rect">
            <a:avLst/>
          </a:prstGeom>
        </p:spPr>
        <p:txBody>
          <a:bodyPr wrap="square">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p:txBody>
      </p:sp>
    </p:spTree>
    <p:extLst>
      <p:ext uri="{BB962C8B-B14F-4D97-AF65-F5344CB8AC3E}">
        <p14:creationId xmlns:p14="http://schemas.microsoft.com/office/powerpoint/2010/main" val="2747947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049105" y="491070"/>
            <a:ext cx="7958418" cy="697099"/>
          </a:xfrm>
        </p:spPr>
        <p:txBody>
          <a:bodyPr/>
          <a:lstStyle/>
          <a:p>
            <a:r>
              <a:rPr lang="ja-JP" altLang="en-US" dirty="0">
                <a:latin typeface="メイリオ" panose="020B0604030504040204" pitchFamily="50" charset="-128"/>
                <a:ea typeface="メイリオ" panose="020B0604030504040204" pitchFamily="50" charset="-128"/>
              </a:rPr>
              <a:t>つぎの やりとりを 見てみよう</a:t>
            </a:r>
            <a:endParaRPr kumimoji="1" lang="ja-JP" altLang="en-US" dirty="0">
              <a:latin typeface="メイリオ" panose="020B0604030504040204" pitchFamily="50" charset="-128"/>
              <a:ea typeface="メイリオ" panose="020B0604030504040204" pitchFamily="50" charset="-128"/>
            </a:endParaRPr>
          </a:p>
        </p:txBody>
      </p:sp>
      <p:pic>
        <p:nvPicPr>
          <p:cNvPr id="6" name="図 5"/>
          <p:cNvPicPr>
            <a:picLocks noChangeAspect="1"/>
          </p:cNvPicPr>
          <p:nvPr/>
        </p:nvPicPr>
        <p:blipFill>
          <a:blip r:embed="rId3"/>
          <a:stretch>
            <a:fillRect/>
          </a:stretch>
        </p:blipFill>
        <p:spPr>
          <a:xfrm>
            <a:off x="1759160" y="1781003"/>
            <a:ext cx="6323375" cy="4387648"/>
          </a:xfrm>
          <a:prstGeom prst="rect">
            <a:avLst/>
          </a:prstGeom>
        </p:spPr>
      </p:pic>
      <p:sp>
        <p:nvSpPr>
          <p:cNvPr id="7" name="正方形/長方形 6">
            <a:extLst>
              <a:ext uri="{FF2B5EF4-FFF2-40B4-BE49-F238E27FC236}">
                <a16:creationId xmlns:a16="http://schemas.microsoft.com/office/drawing/2014/main" id="{48824E51-B5B4-4804-B082-76EC2E57CBB3}"/>
              </a:ext>
            </a:extLst>
          </p:cNvPr>
          <p:cNvSpPr/>
          <p:nvPr/>
        </p:nvSpPr>
        <p:spPr>
          <a:xfrm>
            <a:off x="4920847" y="6350645"/>
            <a:ext cx="4572000" cy="430887"/>
          </a:xfrm>
          <a:prstGeom prst="rect">
            <a:avLst/>
          </a:prstGeom>
        </p:spPr>
        <p:txBody>
          <a:bodyPr>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p:txBody>
      </p:sp>
    </p:spTree>
    <p:extLst>
      <p:ext uri="{BB962C8B-B14F-4D97-AF65-F5344CB8AC3E}">
        <p14:creationId xmlns:p14="http://schemas.microsoft.com/office/powerpoint/2010/main" val="636204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185582" y="544014"/>
            <a:ext cx="7958418" cy="697099"/>
          </a:xfrm>
        </p:spPr>
        <p:txBody>
          <a:bodyPr/>
          <a:lstStyle/>
          <a:p>
            <a:r>
              <a:rPr lang="ja-JP" altLang="en-US" dirty="0">
                <a:latin typeface="メイリオ" panose="020B0604030504040204" pitchFamily="50" charset="-128"/>
                <a:ea typeface="メイリオ" panose="020B0604030504040204" pitchFamily="50" charset="-128"/>
              </a:rPr>
              <a:t>つぎの やりとりを 見てみよう</a:t>
            </a:r>
            <a:endParaRPr kumimoji="1" lang="ja-JP" altLang="en-US" dirty="0">
              <a:latin typeface="メイリオ" panose="020B0604030504040204" pitchFamily="50" charset="-128"/>
              <a:ea typeface="メイリオ" panose="020B0604030504040204" pitchFamily="50" charset="-128"/>
            </a:endParaRPr>
          </a:p>
        </p:txBody>
      </p:sp>
      <p:pic>
        <p:nvPicPr>
          <p:cNvPr id="2" name="図 1"/>
          <p:cNvPicPr>
            <a:picLocks noChangeAspect="1"/>
          </p:cNvPicPr>
          <p:nvPr/>
        </p:nvPicPr>
        <p:blipFill>
          <a:blip r:embed="rId3"/>
          <a:stretch>
            <a:fillRect/>
          </a:stretch>
        </p:blipFill>
        <p:spPr>
          <a:xfrm>
            <a:off x="1712840" y="1767694"/>
            <a:ext cx="6195678" cy="4111302"/>
          </a:xfrm>
          <a:prstGeom prst="rect">
            <a:avLst/>
          </a:prstGeom>
        </p:spPr>
      </p:pic>
      <p:sp>
        <p:nvSpPr>
          <p:cNvPr id="7" name="テキスト ボックス 6"/>
          <p:cNvSpPr txBox="1"/>
          <p:nvPr/>
        </p:nvSpPr>
        <p:spPr>
          <a:xfrm>
            <a:off x="1185582" y="1248082"/>
            <a:ext cx="7755218" cy="646331"/>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第</a:t>
            </a:r>
            <a:r>
              <a:rPr lang="en-US" altLang="ja-JP" dirty="0">
                <a:solidFill>
                  <a:prstClr val="black"/>
                </a:solidFill>
                <a:latin typeface="メイリオ" panose="020B0604030504040204" pitchFamily="50" charset="-128"/>
                <a:ea typeface="メイリオ" panose="020B0604030504040204" pitchFamily="50" charset="-128"/>
              </a:rPr>
              <a:t>14</a:t>
            </a:r>
            <a:r>
              <a:rPr lang="ja-JP" altLang="en-US" dirty="0">
                <a:solidFill>
                  <a:prstClr val="black"/>
                </a:solidFill>
                <a:latin typeface="メイリオ" panose="020B0604030504040204" pitchFamily="50" charset="-128"/>
                <a:ea typeface="メイリオ" panose="020B0604030504040204" pitchFamily="50" charset="-128"/>
              </a:rPr>
              <a:t>回</a:t>
            </a:r>
            <a:r>
              <a:rPr lang="en-US" altLang="ja-JP" dirty="0">
                <a:solidFill>
                  <a:prstClr val="black"/>
                </a:solidFill>
                <a:latin typeface="メイリオ" panose="020B0604030504040204" pitchFamily="50" charset="-128"/>
                <a:ea typeface="メイリオ" panose="020B0604030504040204" pitchFamily="50" charset="-128"/>
              </a:rPr>
              <a:t>IPA</a:t>
            </a:r>
            <a:r>
              <a:rPr lang="ja-JP" altLang="en-US"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r>
              <a:rPr lang="en-US" altLang="ja-JP" dirty="0">
                <a:solidFill>
                  <a:prstClr val="black"/>
                </a:solidFill>
                <a:latin typeface="メイリオ" panose="020B0604030504040204" pitchFamily="50" charset="-128"/>
                <a:ea typeface="メイリオ" panose="020B0604030504040204" pitchFamily="50" charset="-128"/>
              </a:rPr>
              <a:t>2018</a:t>
            </a:r>
          </a:p>
          <a:p>
            <a:r>
              <a:rPr lang="ja-JP" altLang="en-US" dirty="0">
                <a:solidFill>
                  <a:prstClr val="black"/>
                </a:solidFill>
                <a:latin typeface="メイリオ" panose="020B0604030504040204" pitchFamily="50" charset="-128"/>
                <a:ea typeface="メイリオ" panose="020B0604030504040204" pitchFamily="50" charset="-128"/>
              </a:rPr>
              <a:t>４コマ漫画部門　優秀賞</a:t>
            </a:r>
          </a:p>
        </p:txBody>
      </p:sp>
      <p:sp>
        <p:nvSpPr>
          <p:cNvPr id="8" name="テキスト ボックス 7"/>
          <p:cNvSpPr txBox="1"/>
          <p:nvPr/>
        </p:nvSpPr>
        <p:spPr>
          <a:xfrm>
            <a:off x="3139406" y="5944654"/>
            <a:ext cx="6557473" cy="369332"/>
          </a:xfrm>
          <a:prstGeom prst="rect">
            <a:avLst/>
          </a:prstGeom>
          <a:noFill/>
        </p:spPr>
        <p:txBody>
          <a:bodyPr wrap="square" rtlCol="0">
            <a:spAutoFit/>
          </a:bodyPr>
          <a:lstStyle/>
          <a:p>
            <a:r>
              <a:rPr lang="ja-JP" altLang="en-US" dirty="0">
                <a:solidFill>
                  <a:prstClr val="black"/>
                </a:solidFill>
                <a:latin typeface="メイリオ" panose="020B0604030504040204" pitchFamily="50" charset="-128"/>
                <a:ea typeface="メイリオ" panose="020B0604030504040204" pitchFamily="50" charset="-128"/>
              </a:rPr>
              <a:t>秋田県　秋田市立中通小学校</a:t>
            </a:r>
            <a:r>
              <a:rPr lang="en-US" altLang="ja-JP" dirty="0">
                <a:solidFill>
                  <a:prstClr val="black"/>
                </a:solidFill>
                <a:latin typeface="メイリオ" panose="020B0604030504040204" pitchFamily="50" charset="-128"/>
                <a:ea typeface="メイリオ" panose="020B0604030504040204" pitchFamily="50" charset="-128"/>
              </a:rPr>
              <a:t>3</a:t>
            </a:r>
            <a:r>
              <a:rPr lang="ja-JP" altLang="en-US" dirty="0">
                <a:solidFill>
                  <a:prstClr val="black"/>
                </a:solidFill>
                <a:latin typeface="メイリオ" panose="020B0604030504040204" pitchFamily="50" charset="-128"/>
                <a:ea typeface="メイリオ" panose="020B0604030504040204" pitchFamily="50" charset="-128"/>
              </a:rPr>
              <a:t>年（当時） 安達 岳美さん</a:t>
            </a:r>
          </a:p>
        </p:txBody>
      </p:sp>
      <p:sp>
        <p:nvSpPr>
          <p:cNvPr id="9" name="正方形/長方形 8">
            <a:extLst>
              <a:ext uri="{FF2B5EF4-FFF2-40B4-BE49-F238E27FC236}">
                <a16:creationId xmlns:a16="http://schemas.microsoft.com/office/drawing/2014/main" id="{61B55B09-64C3-4833-95B3-1E54B6FE8AE2}"/>
              </a:ext>
            </a:extLst>
          </p:cNvPr>
          <p:cNvSpPr/>
          <p:nvPr/>
        </p:nvSpPr>
        <p:spPr>
          <a:xfrm>
            <a:off x="4841289" y="6364548"/>
            <a:ext cx="4572000" cy="430887"/>
          </a:xfrm>
          <a:prstGeom prst="rect">
            <a:avLst/>
          </a:prstGeom>
        </p:spPr>
        <p:txBody>
          <a:bodyPr>
            <a:spAutoFit/>
          </a:bodyPr>
          <a:lstStyle/>
          <a:p>
            <a:pPr lvl="0">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参考</a:t>
            </a: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 </a:t>
            </a:r>
            <a:r>
              <a:rPr lang="en-US" altLang="ja-JP" sz="1100" dirty="0">
                <a:solidFill>
                  <a:prstClr val="black"/>
                </a:solidFill>
                <a:latin typeface="メイリオ" panose="020B0604030504040204" pitchFamily="50" charset="-128"/>
                <a:ea typeface="メイリオ" panose="020B0604030504040204" pitchFamily="50" charset="-128"/>
              </a:rPr>
              <a:t>IPA</a:t>
            </a:r>
            <a:r>
              <a:rPr lang="ja-JP" altLang="en-US" sz="1100" dirty="0">
                <a:solidFill>
                  <a:prstClr val="black"/>
                </a:solidFill>
                <a:latin typeface="メイリオ" panose="020B0604030504040204" pitchFamily="50" charset="-128"/>
                <a:ea typeface="メイリオ" panose="020B0604030504040204" pitchFamily="50" charset="-128"/>
              </a:rPr>
              <a:t>「ひろげよう情報モラル・セキュリティコンクール」</a:t>
            </a:r>
            <a:endParaRPr lang="en-US" altLang="ja-JP" sz="1100" dirty="0">
              <a:solidFill>
                <a:prstClr val="black"/>
              </a:solidFill>
              <a:latin typeface="メイリオ" panose="020B0604030504040204" pitchFamily="50" charset="-128"/>
              <a:ea typeface="メイリオ" panose="020B0604030504040204" pitchFamily="50" charset="-128"/>
            </a:endParaRPr>
          </a:p>
          <a:p>
            <a:pPr lvl="0">
              <a:defRPr/>
            </a:pPr>
            <a:r>
              <a:rPr lang="ja-JP" altLang="en-US"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　　　 </a:t>
            </a:r>
            <a:r>
              <a:rPr lang="en-US" altLang="ja-JP" sz="1100" dirty="0">
                <a:solidFill>
                  <a:prstClr val="black"/>
                </a:solidFill>
                <a:latin typeface="Segoe UI" panose="020B0502040204020203" pitchFamily="34" charset="0"/>
                <a:ea typeface="メイリオ" panose="020B0604030504040204" pitchFamily="50" charset="-128"/>
                <a:cs typeface="Segoe UI" panose="020B0502040204020203" pitchFamily="34" charset="0"/>
              </a:rPr>
              <a:t>https://www.ipa.go.jp/security/hyogo/index.html</a:t>
            </a:r>
          </a:p>
        </p:txBody>
      </p:sp>
    </p:spTree>
    <p:extLst>
      <p:ext uri="{BB962C8B-B14F-4D97-AF65-F5344CB8AC3E}">
        <p14:creationId xmlns:p14="http://schemas.microsoft.com/office/powerpoint/2010/main" val="24374943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677121" y="3715789"/>
            <a:ext cx="7958418" cy="697099"/>
          </a:xfrm>
        </p:spPr>
        <p:txBody>
          <a:bodyPr/>
          <a:lstStyle/>
          <a:p>
            <a:r>
              <a:rPr lang="ja-JP" altLang="en-US" sz="6000" dirty="0">
                <a:latin typeface="メイリオ" panose="020B0604030504040204" pitchFamily="50" charset="-128"/>
                <a:ea typeface="メイリオ" panose="020B0604030504040204" pitchFamily="50" charset="-128"/>
              </a:rPr>
              <a:t>スマホ・ゲーム機など</a:t>
            </a:r>
            <a:br>
              <a:rPr lang="en-US" altLang="ja-JP" sz="6000" dirty="0">
                <a:latin typeface="メイリオ" panose="020B0604030504040204" pitchFamily="50" charset="-128"/>
                <a:ea typeface="メイリオ" panose="020B0604030504040204" pitchFamily="50" charset="-128"/>
              </a:rPr>
            </a:br>
            <a:r>
              <a:rPr lang="ja-JP" altLang="en-US" sz="6000" dirty="0">
                <a:latin typeface="メイリオ" panose="020B0604030504040204" pitchFamily="50" charset="-128"/>
                <a:ea typeface="メイリオ" panose="020B0604030504040204" pitchFamily="50" charset="-128"/>
              </a:rPr>
              <a:t>つかいすぎてしまった</a:t>
            </a:r>
            <a:br>
              <a:rPr lang="en-US" altLang="ja-JP" sz="6000" dirty="0">
                <a:latin typeface="メイリオ" panose="020B0604030504040204" pitchFamily="50" charset="-128"/>
                <a:ea typeface="メイリオ" panose="020B0604030504040204" pitchFamily="50" charset="-128"/>
              </a:rPr>
            </a:br>
            <a:r>
              <a:rPr lang="ja-JP" altLang="en-US" sz="6000" dirty="0">
                <a:latin typeface="メイリオ" panose="020B0604030504040204" pitchFamily="50" charset="-128"/>
                <a:ea typeface="メイリオ" panose="020B0604030504040204" pitchFamily="50" charset="-128"/>
              </a:rPr>
              <a:t>ことはあるかな？？</a:t>
            </a:r>
            <a:endParaRPr kumimoji="1" lang="ja-JP" altLang="en-US" sz="6000" dirty="0">
              <a:latin typeface="メイリオ" panose="020B0604030504040204" pitchFamily="50" charset="-128"/>
              <a:ea typeface="メイリオ" panose="020B0604030504040204" pitchFamily="50" charset="-128"/>
            </a:endParaRPr>
          </a:p>
        </p:txBody>
      </p:sp>
      <p:sp>
        <p:nvSpPr>
          <p:cNvPr id="4" name="タイトル 4"/>
          <p:cNvSpPr txBox="1">
            <a:spLocks/>
          </p:cNvSpPr>
          <p:nvPr/>
        </p:nvSpPr>
        <p:spPr>
          <a:xfrm>
            <a:off x="1185582" y="532014"/>
            <a:ext cx="7958418" cy="69709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b="1" kern="1200">
                <a:solidFill>
                  <a:schemeClr val="tx1"/>
                </a:solidFill>
                <a:latin typeface="+mj-ea"/>
                <a:ea typeface="+mj-ea"/>
                <a:cs typeface="+mj-cs"/>
              </a:defRPr>
            </a:lvl1pPr>
          </a:lstStyle>
          <a:p>
            <a:r>
              <a:rPr lang="ja-JP" altLang="en-US" dirty="0">
                <a:latin typeface="メイリオ" panose="020B0604030504040204" pitchFamily="50" charset="-128"/>
                <a:ea typeface="メイリオ" panose="020B0604030504040204" pitchFamily="50" charset="-128"/>
              </a:rPr>
              <a:t>かんがえてみよう</a:t>
            </a:r>
          </a:p>
        </p:txBody>
      </p:sp>
    </p:spTree>
    <p:extLst>
      <p:ext uri="{BB962C8B-B14F-4D97-AF65-F5344CB8AC3E}">
        <p14:creationId xmlns:p14="http://schemas.microsoft.com/office/powerpoint/2010/main" val="1355673801"/>
      </p:ext>
    </p:extLst>
  </p:cSld>
  <p:clrMapOvr>
    <a:masterClrMapping/>
  </p:clrMapOvr>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3924</Words>
  <Application>Microsoft Office PowerPoint</Application>
  <PresentationFormat>画面に合わせる (4:3)</PresentationFormat>
  <Paragraphs>385</Paragraphs>
  <Slides>25</Slides>
  <Notes>25</Notes>
  <HiddenSlides>1</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25</vt:i4>
      </vt:variant>
    </vt:vector>
  </HeadingPairs>
  <TitlesOfParts>
    <vt:vector size="33" baseType="lpstr">
      <vt:lpstr>HGPSoeiKakugothicUB</vt:lpstr>
      <vt:lpstr>ＭＳ Ｐゴシック</vt:lpstr>
      <vt:lpstr>メイリオ</vt:lpstr>
      <vt:lpstr>Arial</vt:lpstr>
      <vt:lpstr>Calibri</vt:lpstr>
      <vt:lpstr>Calibri Light</vt:lpstr>
      <vt:lpstr>Segoe UI</vt:lpstr>
      <vt:lpstr>1_Office テーマ</vt:lpstr>
      <vt:lpstr>PowerPoint プレゼンテーション</vt:lpstr>
      <vt:lpstr>安全教室指導用教材利用規約</vt:lpstr>
      <vt:lpstr>フィルタリング ペアレンタルコントロール【5】 「つかいすぎたことはあるかな」 利用時間についてかんがえよう</vt:lpstr>
      <vt:lpstr>本教材の使用方法　フィルタリングペアレンタルコントロール【5】 小学校1年生～3年生</vt:lpstr>
      <vt:lpstr>つぎの やりとりを 見てみよう</vt:lpstr>
      <vt:lpstr>つぎの やりとりを 見てみよう</vt:lpstr>
      <vt:lpstr>つぎの やりとりを 見てみよう</vt:lpstr>
      <vt:lpstr>つぎの やりとりを 見てみよう</vt:lpstr>
      <vt:lpstr>スマホ・ゲーム機など つかいすぎてしまった ことはあるかな？？</vt:lpstr>
      <vt:lpstr>PowerPoint プレゼンテーション</vt:lpstr>
      <vt:lpstr>PowerPoint プレゼンテーション</vt:lpstr>
      <vt:lpstr>もっと つかいたくなる くふうが たくさんある。</vt:lpstr>
      <vt:lpstr>ずっと つかっていても だいじょうぶ？？</vt:lpstr>
      <vt:lpstr>PowerPoint プレゼンテーション</vt:lpstr>
      <vt:lpstr>PowerPoint プレゼンテーション</vt:lpstr>
      <vt:lpstr>ついつい、 つかいすぎて しまうから…</vt:lpstr>
      <vt:lpstr>じかんを 大せつにしよう</vt:lpstr>
      <vt:lpstr>たしかめよう</vt:lpstr>
      <vt:lpstr>PowerPoint プレゼンテーション</vt:lpstr>
      <vt:lpstr>PowerPoint プレゼンテーション</vt:lpstr>
      <vt:lpstr>ポイント</vt:lpstr>
      <vt:lpstr>あなたをマモルため</vt:lpstr>
      <vt:lpstr>まとめ</vt:lpstr>
      <vt:lpstr>まとめ</vt:lpstr>
      <vt:lpstr>まとめ</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2019-09-18T06:01:20Z</dcterms:created>
  <dcterms:modified xsi:type="dcterms:W3CDTF">2023-05-22T02:28:27Z</dcterms:modified>
</cp:coreProperties>
</file>