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 id="2147483817" r:id="rId2"/>
    <p:sldMasterId id="2147483827" r:id="rId3"/>
  </p:sldMasterIdLst>
  <p:notesMasterIdLst>
    <p:notesMasterId r:id="rId35"/>
  </p:notesMasterIdLst>
  <p:sldIdLst>
    <p:sldId id="257" r:id="rId4"/>
    <p:sldId id="756" r:id="rId5"/>
    <p:sldId id="328" r:id="rId6"/>
    <p:sldId id="303" r:id="rId7"/>
    <p:sldId id="294" r:id="rId8"/>
    <p:sldId id="295" r:id="rId9"/>
    <p:sldId id="296" r:id="rId10"/>
    <p:sldId id="274" r:id="rId11"/>
    <p:sldId id="275" r:id="rId12"/>
    <p:sldId id="329" r:id="rId13"/>
    <p:sldId id="277" r:id="rId14"/>
    <p:sldId id="278" r:id="rId15"/>
    <p:sldId id="280" r:id="rId16"/>
    <p:sldId id="301" r:id="rId17"/>
    <p:sldId id="282" r:id="rId18"/>
    <p:sldId id="283" r:id="rId19"/>
    <p:sldId id="284" r:id="rId20"/>
    <p:sldId id="279" r:id="rId21"/>
    <p:sldId id="338" r:id="rId22"/>
    <p:sldId id="334" r:id="rId23"/>
    <p:sldId id="335" r:id="rId24"/>
    <p:sldId id="348" r:id="rId25"/>
    <p:sldId id="337" r:id="rId26"/>
    <p:sldId id="299" r:id="rId27"/>
    <p:sldId id="287" r:id="rId28"/>
    <p:sldId id="288" r:id="rId29"/>
    <p:sldId id="289" r:id="rId30"/>
    <p:sldId id="290" r:id="rId31"/>
    <p:sldId id="263" r:id="rId32"/>
    <p:sldId id="267" r:id="rId33"/>
    <p:sldId id="327" r:id="rId3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71" autoAdjust="0"/>
    <p:restoredTop sz="72267" autoAdjust="0"/>
  </p:normalViewPr>
  <p:slideViewPr>
    <p:cSldViewPr snapToGrid="0">
      <p:cViewPr varScale="1">
        <p:scale>
          <a:sx n="58" d="100"/>
          <a:sy n="58" d="100"/>
        </p:scale>
        <p:origin x="1068" y="6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9" d="100"/>
          <a:sy n="89" d="100"/>
        </p:scale>
        <p:origin x="380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file:///\\ipa-fs01\IPA\&#12475;&#12461;&#12517;&#12522;&#12486;&#12451;&#12475;&#12531;&#12479;&#12540;\10_&#20225;&#30011;&#37096;\13_&#12475;&#12461;&#12517;&#12522;&#12486;&#12451;&#12522;&#12486;&#12521;&#12471;&#12540;&#25903;&#25588;&#12464;&#12523;&#12540;&#12503;\&#12452;&#12531;&#12479;&#12540;&#12493;&#12483;&#12488;&#23433;&#20840;&#25945;&#23460;\2021&#24180;&#24230;\11.&#26356;&#26032;&#25945;&#26448;&#12398;&#20844;&#38283;\&#33258;&#20316;&#12464;&#12521;&#12501;\&#12464;&#12521;&#12501;&#20316;&#2510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pa-fs01\IPA\&#12475;&#12461;&#12517;&#12522;&#12486;&#12451;&#12475;&#12531;&#12479;&#12540;\10_&#20225;&#30011;&#37096;\13_&#12475;&#12461;&#12517;&#12522;&#12486;&#12451;&#12522;&#12486;&#12521;&#12471;&#12540;&#25903;&#25588;&#12464;&#12523;&#12540;&#12503;\&#12452;&#12531;&#12479;&#12540;&#12493;&#12483;&#12488;&#23433;&#20840;&#25945;&#23460;\2021&#24180;&#24230;\11.&#26356;&#26032;&#25945;&#26448;&#12398;&#20844;&#38283;\&#33258;&#20316;&#12464;&#12521;&#12501;\&#12464;&#12521;&#12501;&#20316;&#25104;.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F:\IPA&#12452;&#12531;&#12479;&#12540;&#12493;&#12483;&#12488;&#23433;&#20840;&#25945;&#23460;\&#25945;&#26448;\2021&#24180;&#24230;&#36861;&#21152;&#12539;&#20462;&#27491;\&#32113;&#35336;&#12487;&#12540;&#12479;&#26356;&#26032;20220309.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'教材04-S06'!$B$1</c:f>
              <c:strCache>
                <c:ptCount val="1"/>
                <c:pt idx="0">
                  <c:v>スマートフォン</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'教材04-S06'!$B$2:$B$4</c:f>
              <c:numCache>
                <c:formatCode>0%</c:formatCode>
                <c:ptCount val="3"/>
                <c:pt idx="0">
                  <c:v>0.58434606887537233</c:v>
                </c:pt>
                <c:pt idx="1">
                  <c:v>0.81429959925396445</c:v>
                </c:pt>
                <c:pt idx="2">
                  <c:v>0.98776048555662788</c:v>
                </c:pt>
              </c:numCache>
            </c:numRef>
          </c:val>
          <c:extLst>
            <c:ext xmlns:c16="http://schemas.microsoft.com/office/drawing/2014/chart" uri="{C3380CC4-5D6E-409C-BE32-E72D297353CC}">
              <c16:uniqueId val="{00000000-A6BA-4F50-977F-D42A1608D5F9}"/>
            </c:ext>
          </c:extLst>
        </c:ser>
        <c:ser>
          <c:idx val="1"/>
          <c:order val="1"/>
          <c:tx>
            <c:strRef>
              <c:f>'教材04-S06'!$C$1</c:f>
              <c:strCache>
                <c:ptCount val="1"/>
                <c:pt idx="0">
                  <c:v>携帯電話</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'教材04-S06'!$C$2:$C$4</c:f>
              <c:numCache>
                <c:formatCode>0%</c:formatCode>
                <c:ptCount val="3"/>
                <c:pt idx="0">
                  <c:v>0.15339886210090334</c:v>
                </c:pt>
                <c:pt idx="1">
                  <c:v>5.2580769444063397E-2</c:v>
                </c:pt>
                <c:pt idx="2">
                  <c:v>1.391802319732631E-2</c:v>
                </c:pt>
              </c:numCache>
            </c:numRef>
          </c:val>
          <c:extLst>
            <c:ext xmlns:c16="http://schemas.microsoft.com/office/drawing/2014/chart" uri="{C3380CC4-5D6E-409C-BE32-E72D297353CC}">
              <c16:uniqueId val="{00000001-A6BA-4F50-977F-D42A1608D5F9}"/>
            </c:ext>
          </c:extLst>
        </c:ser>
        <c:ser>
          <c:idx val="2"/>
          <c:order val="2"/>
          <c:tx>
            <c:strRef>
              <c:f>'教材04-S06'!$D$1</c:f>
              <c:strCache>
                <c:ptCount val="1"/>
                <c:pt idx="0">
                  <c:v>パソコン</c:v>
                </c:pt>
              </c:strCache>
            </c:strRef>
          </c:tx>
          <c:spPr>
            <a:solidFill>
              <a:schemeClr val="accent3"/>
            </a:solidFill>
            <a:ln>
              <a:noFill/>
            </a:ln>
            <a:effectLst/>
          </c:spPr>
          <c:invertIfNegative val="0"/>
          <c:dLbls>
            <c:dLbl>
              <c:idx val="2"/>
              <c:layout>
                <c:manualLayout>
                  <c:x val="-1.217655895429647E-2"/>
                  <c:y val="-8.888910663998127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6BA-4F50-977F-D42A1608D5F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'教材04-S06'!$D$2:$D$4</c:f>
              <c:numCache>
                <c:formatCode>0%</c:formatCode>
                <c:ptCount val="3"/>
                <c:pt idx="0">
                  <c:v>0.2688306663405598</c:v>
                </c:pt>
                <c:pt idx="1">
                  <c:v>0.2851805692169837</c:v>
                </c:pt>
                <c:pt idx="2">
                  <c:v>0.31017761267991351</c:v>
                </c:pt>
              </c:numCache>
            </c:numRef>
          </c:val>
          <c:extLst>
            <c:ext xmlns:c16="http://schemas.microsoft.com/office/drawing/2014/chart" uri="{C3380CC4-5D6E-409C-BE32-E72D297353CC}">
              <c16:uniqueId val="{00000003-A6BA-4F50-977F-D42A1608D5F9}"/>
            </c:ext>
          </c:extLst>
        </c:ser>
        <c:ser>
          <c:idx val="3"/>
          <c:order val="3"/>
          <c:tx>
            <c:strRef>
              <c:f>'教材04-S06'!$E$1</c:f>
              <c:strCache>
                <c:ptCount val="1"/>
                <c:pt idx="0">
                  <c:v>タブレット</c:v>
                </c:pt>
              </c:strCache>
            </c:strRef>
          </c:tx>
          <c:spPr>
            <a:solidFill>
              <a:schemeClr val="accent4"/>
            </a:solidFill>
            <a:ln>
              <a:noFill/>
            </a:ln>
            <a:effectLst/>
          </c:spPr>
          <c:invertIfNegative val="0"/>
          <c:dLbls>
            <c:dLbl>
              <c:idx val="2"/>
              <c:layout>
                <c:manualLayout>
                  <c:x val="1.2176558954296294E-2"/>
                  <c:y val="8.888910663998127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6BA-4F50-977F-D42A1608D5F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'教材04-S06'!$E$2:$E$4</c:f>
              <c:numCache>
                <c:formatCode>0%</c:formatCode>
                <c:ptCount val="3"/>
                <c:pt idx="0">
                  <c:v>0.54320247627372142</c:v>
                </c:pt>
                <c:pt idx="1">
                  <c:v>0.45223153955944206</c:v>
                </c:pt>
                <c:pt idx="2">
                  <c:v>0.30955911666846758</c:v>
                </c:pt>
              </c:numCache>
            </c:numRef>
          </c:val>
          <c:extLst>
            <c:ext xmlns:c16="http://schemas.microsoft.com/office/drawing/2014/chart" uri="{C3380CC4-5D6E-409C-BE32-E72D297353CC}">
              <c16:uniqueId val="{00000005-A6BA-4F50-977F-D42A1608D5F9}"/>
            </c:ext>
          </c:extLst>
        </c:ser>
        <c:ser>
          <c:idx val="4"/>
          <c:order val="4"/>
          <c:tx>
            <c:strRef>
              <c:f>'教材04-S06'!$F$1</c:f>
              <c:strCache>
                <c:ptCount val="1"/>
                <c:pt idx="0">
                  <c:v>携帯音楽プレイヤー</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'教材04-S06'!$F$2:$F$4</c:f>
              <c:numCache>
                <c:formatCode>0%</c:formatCode>
                <c:ptCount val="3"/>
                <c:pt idx="0">
                  <c:v>2.5032376797764298E-2</c:v>
                </c:pt>
                <c:pt idx="1">
                  <c:v>7.8856925200883818E-2</c:v>
                </c:pt>
                <c:pt idx="2">
                  <c:v>8.0077535554205978E-2</c:v>
                </c:pt>
              </c:numCache>
            </c:numRef>
          </c:val>
          <c:extLst>
            <c:ext xmlns:c16="http://schemas.microsoft.com/office/drawing/2014/chart" uri="{C3380CC4-5D6E-409C-BE32-E72D297353CC}">
              <c16:uniqueId val="{00000006-A6BA-4F50-977F-D42A1608D5F9}"/>
            </c:ext>
          </c:extLst>
        </c:ser>
        <c:ser>
          <c:idx val="5"/>
          <c:order val="5"/>
          <c:tx>
            <c:strRef>
              <c:f>'教材04-S06'!$G$1</c:f>
              <c:strCache>
                <c:ptCount val="1"/>
                <c:pt idx="0">
                  <c:v>ゲーム機</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'教材04-S06'!$G$2:$G$4</c:f>
              <c:numCache>
                <c:formatCode>0%</c:formatCode>
                <c:ptCount val="3"/>
                <c:pt idx="0">
                  <c:v>0.62172473106207926</c:v>
                </c:pt>
                <c:pt idx="1">
                  <c:v>0.49241851545922344</c:v>
                </c:pt>
                <c:pt idx="2">
                  <c:v>0.33124000998535735</c:v>
                </c:pt>
              </c:numCache>
            </c:numRef>
          </c:val>
          <c:extLst>
            <c:ext xmlns:c16="http://schemas.microsoft.com/office/drawing/2014/chart" uri="{C3380CC4-5D6E-409C-BE32-E72D297353CC}">
              <c16:uniqueId val="{00000007-A6BA-4F50-977F-D42A1608D5F9}"/>
            </c:ext>
          </c:extLst>
        </c:ser>
        <c:ser>
          <c:idx val="6"/>
          <c:order val="6"/>
          <c:tx>
            <c:strRef>
              <c:f>'教材04-S06'!$H$1</c:f>
              <c:strCache>
                <c:ptCount val="1"/>
                <c:pt idx="0">
                  <c:v>インターネット接続テレビ</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'教材04-S06'!$H$2:$H$4</c:f>
              <c:numCache>
                <c:formatCode>0%</c:formatCode>
                <c:ptCount val="3"/>
                <c:pt idx="0">
                  <c:v>0.20147790559206438</c:v>
                </c:pt>
                <c:pt idx="1">
                  <c:v>0.15175227882350537</c:v>
                </c:pt>
                <c:pt idx="2">
                  <c:v>0.11632941246604794</c:v>
                </c:pt>
              </c:numCache>
            </c:numRef>
          </c:val>
          <c:extLst>
            <c:ext xmlns:c16="http://schemas.microsoft.com/office/drawing/2014/chart" uri="{C3380CC4-5D6E-409C-BE32-E72D297353CC}">
              <c16:uniqueId val="{00000008-A6BA-4F50-977F-D42A1608D5F9}"/>
            </c:ext>
          </c:extLst>
        </c:ser>
        <c:dLbls>
          <c:dLblPos val="outEnd"/>
          <c:showLegendKey val="0"/>
          <c:showVal val="1"/>
          <c:showCatName val="0"/>
          <c:showSerName val="0"/>
          <c:showPercent val="0"/>
          <c:showBubbleSize val="0"/>
        </c:dLbls>
        <c:gapWidth val="219"/>
        <c:overlap val="-27"/>
        <c:axId val="269643880"/>
        <c:axId val="394224712"/>
      </c:barChart>
      <c:catAx>
        <c:axId val="269643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394224712"/>
        <c:crosses val="autoZero"/>
        <c:auto val="1"/>
        <c:lblAlgn val="ctr"/>
        <c:lblOffset val="100"/>
        <c:noMultiLvlLbl val="0"/>
      </c:catAx>
      <c:valAx>
        <c:axId val="39422471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a:glow>
              <a:schemeClr val="accent1">
                <a:alpha val="40000"/>
              </a:schemeClr>
            </a:glow>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69643880"/>
        <c:crosses val="autoZero"/>
        <c:crossBetween val="between"/>
      </c:valAx>
      <c:spPr>
        <a:noFill/>
        <a:ln>
          <a:noFill/>
        </a:ln>
        <a:effectLst/>
      </c:spPr>
    </c:plotArea>
    <c:legend>
      <c:legendPos val="t"/>
      <c:layout>
        <c:manualLayout>
          <c:xMode val="edge"/>
          <c:yMode val="edge"/>
          <c:x val="1.9649434780439377E-2"/>
          <c:y val="1.523624274253969E-2"/>
          <c:w val="0.9674065211772872"/>
          <c:h val="0.159729010825930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en-US" altLang="ja-JP" sz="1400" b="1">
                <a:latin typeface="メイリオ" panose="020B0604030504040204" pitchFamily="50" charset="-128"/>
                <a:ea typeface="メイリオ" panose="020B0604030504040204" pitchFamily="50" charset="-128"/>
              </a:rPr>
              <a:t>SNS</a:t>
            </a:r>
            <a:r>
              <a:rPr lang="ja-JP" altLang="en-US" sz="1400" b="1">
                <a:latin typeface="メイリオ" panose="020B0604030504040204" pitchFamily="50" charset="-128"/>
                <a:ea typeface="メイリオ" panose="020B0604030504040204" pitchFamily="50" charset="-128"/>
              </a:rPr>
              <a:t>等に起因する事犯の被害児童数の推移</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'教材03-S19'!$A$1:$A$10</c:f>
              <c:strCache>
                <c:ptCount val="10"/>
                <c:pt idx="0">
                  <c:v>H23</c:v>
                </c:pt>
                <c:pt idx="1">
                  <c:v>H24</c:v>
                </c:pt>
                <c:pt idx="2">
                  <c:v>H25</c:v>
                </c:pt>
                <c:pt idx="3">
                  <c:v>H26</c:v>
                </c:pt>
                <c:pt idx="4">
                  <c:v>H27</c:v>
                </c:pt>
                <c:pt idx="5">
                  <c:v>H28</c:v>
                </c:pt>
                <c:pt idx="6">
                  <c:v>H29</c:v>
                </c:pt>
                <c:pt idx="7">
                  <c:v>H30</c:v>
                </c:pt>
                <c:pt idx="8">
                  <c:v>R1</c:v>
                </c:pt>
                <c:pt idx="9">
                  <c:v>R2</c:v>
                </c:pt>
              </c:strCache>
            </c:strRef>
          </c:cat>
          <c:val>
            <c:numRef>
              <c:f>'教材03-S19'!$B$1:$B$10</c:f>
              <c:numCache>
                <c:formatCode>General</c:formatCode>
                <c:ptCount val="10"/>
                <c:pt idx="0">
                  <c:v>1085</c:v>
                </c:pt>
                <c:pt idx="1">
                  <c:v>1076</c:v>
                </c:pt>
                <c:pt idx="2">
                  <c:v>1293</c:v>
                </c:pt>
                <c:pt idx="3">
                  <c:v>1421</c:v>
                </c:pt>
                <c:pt idx="4">
                  <c:v>1652</c:v>
                </c:pt>
                <c:pt idx="5">
                  <c:v>1736</c:v>
                </c:pt>
                <c:pt idx="6">
                  <c:v>1813</c:v>
                </c:pt>
                <c:pt idx="7">
                  <c:v>1811</c:v>
                </c:pt>
                <c:pt idx="8">
                  <c:v>2082</c:v>
                </c:pt>
                <c:pt idx="9">
                  <c:v>1819</c:v>
                </c:pt>
              </c:numCache>
            </c:numRef>
          </c:val>
          <c:extLst>
            <c:ext xmlns:c16="http://schemas.microsoft.com/office/drawing/2014/chart" uri="{C3380CC4-5D6E-409C-BE32-E72D297353CC}">
              <c16:uniqueId val="{00000000-72F5-4270-85CE-577D670890A3}"/>
            </c:ext>
          </c:extLst>
        </c:ser>
        <c:dLbls>
          <c:showLegendKey val="0"/>
          <c:showVal val="0"/>
          <c:showCatName val="0"/>
          <c:showSerName val="0"/>
          <c:showPercent val="0"/>
          <c:showBubbleSize val="0"/>
        </c:dLbls>
        <c:gapWidth val="219"/>
        <c:overlap val="-27"/>
        <c:axId val="315826672"/>
        <c:axId val="315829952"/>
      </c:barChart>
      <c:catAx>
        <c:axId val="31582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5829952"/>
        <c:crosses val="autoZero"/>
        <c:auto val="1"/>
        <c:lblAlgn val="ctr"/>
        <c:lblOffset val="100"/>
        <c:noMultiLvlLbl val="0"/>
      </c:catAx>
      <c:valAx>
        <c:axId val="315829952"/>
        <c:scaling>
          <c:orientation val="minMax"/>
        </c:scaling>
        <c:delete val="0"/>
        <c:axPos val="l"/>
        <c:majorGridlines>
          <c:spPr>
            <a:ln w="9525" cap="flat" cmpd="sng" algn="ctr">
              <a:solidFill>
                <a:schemeClr val="tx1">
                  <a:lumMod val="15000"/>
                  <a:lumOff val="85000"/>
                </a:schemeClr>
              </a:solidFill>
              <a:round/>
            </a:ln>
            <a:effectLst/>
          </c:spPr>
        </c:majorGridlines>
        <c:numFmt formatCode="#,##0_);\(#,##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5826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3E2-48C6-AF64-2D8D5EE5461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3E2-48C6-AF64-2D8D5EE5461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3E2-48C6-AF64-2D8D5EE5461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3E2-48C6-AF64-2D8D5EE54610}"/>
              </c:ext>
            </c:extLst>
          </c:dPt>
          <c:dLbls>
            <c:dLbl>
              <c:idx val="0"/>
              <c:layout>
                <c:manualLayout>
                  <c:x val="-0.20015336214715715"/>
                  <c:y val="-1.2389052136057937E-2"/>
                </c:manualLayout>
              </c:layout>
              <c:tx>
                <c:rich>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fld id="{79A9CD53-BD84-4548-A4E3-DA0285EFDB89}" type="CATEGORYNAME">
                      <a:rPr lang="ja-JP" altLang="en-US" sz="1600">
                        <a:latin typeface="HGP創英角ｺﾞｼｯｸUB" panose="020B0900000000000000" pitchFamily="50" charset="-128"/>
                        <a:ea typeface="HGP創英角ｺﾞｼｯｸUB" panose="020B0900000000000000" pitchFamily="50" charset="-128"/>
                      </a:rPr>
                      <a:pPr>
                        <a:defRPr/>
                      </a:pPr>
                      <a:t>[分類名]</a:t>
                    </a:fld>
                    <a:r>
                      <a:rPr lang="ja-JP" altLang="en-US" sz="1600" baseline="0" dirty="0">
                        <a:latin typeface="HGP創英角ｺﾞｼｯｸUB" panose="020B0900000000000000" pitchFamily="50" charset="-128"/>
                        <a:ea typeface="HGP創英角ｺﾞｼｯｸUB" panose="020B0900000000000000" pitchFamily="50" charset="-128"/>
                      </a:rPr>
                      <a:t>
</a:t>
                    </a:r>
                    <a:fld id="{85AF8A67-6B07-409F-B4DE-0FF7EC5784B7}" type="PERCENTAGE">
                      <a:rPr lang="en-US" altLang="ja-JP" sz="1600" baseline="0">
                        <a:latin typeface="HGP創英角ｺﾞｼｯｸUB" panose="020B0900000000000000" pitchFamily="50" charset="-128"/>
                        <a:ea typeface="HGP創英角ｺﾞｼｯｸUB" panose="020B0900000000000000" pitchFamily="50" charset="-128"/>
                      </a:rPr>
                      <a:pPr>
                        <a:defRPr/>
                      </a:pPr>
                      <a:t>[パーセンテージ]</a:t>
                    </a:fld>
                    <a:endParaRPr lang="ja-JP" altLang="en-US" sz="1600" baseline="0" dirty="0">
                      <a:latin typeface="HGP創英角ｺﾞｼｯｸUB" panose="020B0900000000000000" pitchFamily="50" charset="-128"/>
                      <a:ea typeface="HGP創英角ｺﾞｼｯｸUB" panose="020B0900000000000000" pitchFamily="50" charset="-128"/>
                    </a:endParaRP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31258"/>
                        <a:gd name="adj2" fmla="val 9042"/>
                      </a:avLst>
                    </a:prstGeom>
                    <a:noFill/>
                    <a:ln>
                      <a:noFill/>
                    </a:ln>
                  </c15:spPr>
                  <c15:dlblFieldTable/>
                  <c15:showDataLabelsRange val="0"/>
                </c:ext>
                <c:ext xmlns:c16="http://schemas.microsoft.com/office/drawing/2014/chart" uri="{C3380CC4-5D6E-409C-BE32-E72D297353CC}">
                  <c16:uniqueId val="{00000001-B3E2-48C6-AF64-2D8D5EE54610}"/>
                </c:ext>
              </c:extLst>
            </c:dLbl>
            <c:dLbl>
              <c:idx val="1"/>
              <c:layout>
                <c:manualLayout>
                  <c:x val="0.1742714618695074"/>
                  <c:y val="-0.10902365879730984"/>
                </c:manualLayout>
              </c:layout>
              <c:tx>
                <c:rich>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fld id="{7A8970E4-2FB0-4500-A2B0-DAA7A62467CC}" type="CATEGORYNAME">
                      <a:rPr lang="ja-JP" altLang="en-US">
                        <a:latin typeface="HGP創英角ｺﾞｼｯｸUB" panose="020B0900000000000000" pitchFamily="50" charset="-128"/>
                        <a:ea typeface="HGP創英角ｺﾞｼｯｸUB" panose="020B0900000000000000" pitchFamily="50" charset="-128"/>
                      </a:rPr>
                      <a:pPr>
                        <a:defRPr sz="1800"/>
                      </a:pPr>
                      <a:t>[分類名]</a:t>
                    </a:fld>
                    <a:r>
                      <a:rPr lang="ja-JP" altLang="en-US" baseline="0" dirty="0">
                        <a:latin typeface="HGP創英角ｺﾞｼｯｸUB" panose="020B0900000000000000" pitchFamily="50" charset="-128"/>
                        <a:ea typeface="HGP創英角ｺﾞｼｯｸUB" panose="020B0900000000000000" pitchFamily="50" charset="-128"/>
                      </a:rPr>
                      <a:t>
</a:t>
                    </a:r>
                    <a:fld id="{1673CD55-22C5-43CF-A8DF-228877D83B6C}" type="PERCENTAGE">
                      <a:rPr lang="en-US" altLang="ja-JP" baseline="0">
                        <a:latin typeface="HGP創英角ｺﾞｼｯｸUB" panose="020B0900000000000000" pitchFamily="50" charset="-128"/>
                        <a:ea typeface="HGP創英角ｺﾞｼｯｸUB" panose="020B0900000000000000" pitchFamily="50" charset="-128"/>
                      </a:rPr>
                      <a:pPr>
                        <a:defRPr sz="1800"/>
                      </a:pPr>
                      <a:t>[パーセンテージ]</a:t>
                    </a:fld>
                    <a:endParaRPr lang="ja-JP" altLang="en-US" baseline="0" dirty="0">
                      <a:latin typeface="HGP創英角ｺﾞｼｯｸUB" panose="020B0900000000000000" pitchFamily="50" charset="-128"/>
                      <a:ea typeface="HGP創英角ｺﾞｼｯｸUB" panose="020B0900000000000000" pitchFamily="50" charset="-128"/>
                    </a:endParaRP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41809"/>
                        <a:gd name="adj2" fmla="val 24719"/>
                      </a:avLst>
                    </a:prstGeom>
                    <a:noFill/>
                    <a:ln>
                      <a:noFill/>
                    </a:ln>
                  </c15:spPr>
                  <c15:dlblFieldTable/>
                  <c15:showDataLabelsRange val="0"/>
                </c:ext>
                <c:ext xmlns:c16="http://schemas.microsoft.com/office/drawing/2014/chart" uri="{C3380CC4-5D6E-409C-BE32-E72D297353CC}">
                  <c16:uniqueId val="{00000003-B3E2-48C6-AF64-2D8D5EE54610}"/>
                </c:ext>
              </c:extLst>
            </c:dLbl>
            <c:dLbl>
              <c:idx val="2"/>
              <c:layout>
                <c:manualLayout>
                  <c:x val="-1.3803680148079794E-2"/>
                  <c:y val="1.9822483417692698E-2"/>
                </c:manualLayout>
              </c:layout>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B3E2-48C6-AF64-2D8D5EE54610}"/>
                </c:ext>
              </c:extLst>
            </c:dLbl>
            <c:dLbl>
              <c:idx val="3"/>
              <c:layout>
                <c:manualLayout>
                  <c:x val="2.9332820314669564E-2"/>
                  <c:y val="1.4866862563269523E-2"/>
                </c:manualLayout>
              </c:layout>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B3E2-48C6-AF64-2D8D5EE54610}"/>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Sheet1!$C$33:$F$33</c:f>
              <c:strCache>
                <c:ptCount val="4"/>
                <c:pt idx="0">
                  <c:v>高校生</c:v>
                </c:pt>
                <c:pt idx="1">
                  <c:v>中学生</c:v>
                </c:pt>
                <c:pt idx="2">
                  <c:v>小学生</c:v>
                </c:pt>
                <c:pt idx="3">
                  <c:v>その他</c:v>
                </c:pt>
              </c:strCache>
            </c:strRef>
          </c:cat>
          <c:val>
            <c:numRef>
              <c:f>Sheet1!$C$34:$F$34</c:f>
              <c:numCache>
                <c:formatCode>0%</c:formatCode>
                <c:ptCount val="4"/>
                <c:pt idx="0">
                  <c:v>0.50412314458493679</c:v>
                </c:pt>
                <c:pt idx="1">
                  <c:v>0.38207806487080814</c:v>
                </c:pt>
                <c:pt idx="2">
                  <c:v>4.617921935129192E-2</c:v>
                </c:pt>
                <c:pt idx="3">
                  <c:v>6.7619571192963163E-2</c:v>
                </c:pt>
              </c:numCache>
            </c:numRef>
          </c:val>
          <c:extLst>
            <c:ext xmlns:c16="http://schemas.microsoft.com/office/drawing/2014/chart" uri="{C3380CC4-5D6E-409C-BE32-E72D297353CC}">
              <c16:uniqueId val="{00000008-B3E2-48C6-AF64-2D8D5EE54610}"/>
            </c:ext>
          </c:extLst>
        </c:ser>
        <c:dLbls>
          <c:showLegendKey val="0"/>
          <c:showVal val="0"/>
          <c:showCatName val="0"/>
          <c:showSerName val="0"/>
          <c:showPercent val="0"/>
          <c:showBubbleSize val="0"/>
          <c:showLeaderLines val="0"/>
        </c:dLbls>
        <c:firstSliceAng val="0"/>
      </c:pieChart>
      <c:spPr>
        <a:noFill/>
        <a:ln>
          <a:noFill/>
        </a:ln>
        <a:effectLst/>
      </c:spPr>
    </c:plotArea>
    <c:legend>
      <c:legendPos val="b"/>
      <c:layout>
        <c:manualLayout>
          <c:xMode val="edge"/>
          <c:yMode val="edge"/>
          <c:x val="0.24836285092731927"/>
          <c:y val="0.88777138121152444"/>
          <c:w val="0.48947047244094488"/>
          <c:h val="7.812554680664918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EC55E3-FF33-4807-82F5-1CBFDB7F2A6E}" type="datetimeFigureOut">
              <a:rPr kumimoji="1" lang="ja-JP" altLang="en-US" smtClean="0"/>
              <a:t>2023/5/22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386863626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100"/>
              <a:t>当教材</a:t>
            </a:r>
            <a:r>
              <a:rPr kumimoji="1" lang="ja-JP" altLang="en-US" sz="1100" dirty="0"/>
              <a:t>について</a:t>
            </a:r>
          </a:p>
          <a:p>
            <a:r>
              <a:rPr kumimoji="1" lang="ja-JP" altLang="en-US" sz="1100" dirty="0"/>
              <a:t>スライド教材のノートには以下の内容が記載されております。</a:t>
            </a:r>
          </a:p>
          <a:p>
            <a:r>
              <a:rPr kumimoji="1" lang="ja-JP" altLang="en-US" sz="1100" dirty="0"/>
              <a:t>・</a:t>
            </a:r>
            <a:r>
              <a:rPr kumimoji="1" lang="en-US" altLang="ja-JP" sz="1100" dirty="0"/>
              <a:t>【</a:t>
            </a:r>
            <a:r>
              <a:rPr kumimoji="1" lang="ja-JP" altLang="en-US" sz="1100" dirty="0"/>
              <a:t>導入時のポイント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・・・導入時、またそのスライドでかならずふれるべきこと</a:t>
            </a:r>
          </a:p>
          <a:p>
            <a:r>
              <a:rPr kumimoji="1" lang="ja-JP" altLang="en-US" sz="1100" dirty="0"/>
              <a:t>・</a:t>
            </a:r>
            <a:r>
              <a:rPr kumimoji="1" lang="en-US" altLang="ja-JP" sz="1100" dirty="0"/>
              <a:t>【</a:t>
            </a:r>
            <a:r>
              <a:rPr kumimoji="1" lang="ja-JP" altLang="en-US" sz="1100" dirty="0"/>
              <a:t>進行のポイント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・・・進行時、またそのスライドでかならずふれるべきこと</a:t>
            </a:r>
          </a:p>
          <a:p>
            <a:r>
              <a:rPr kumimoji="1" lang="ja-JP" altLang="en-US" sz="1100" dirty="0"/>
              <a:t>・</a:t>
            </a:r>
            <a:r>
              <a:rPr kumimoji="1" lang="en-US" altLang="ja-JP" sz="1100" dirty="0"/>
              <a:t>《</a:t>
            </a:r>
            <a:r>
              <a:rPr kumimoji="1" lang="ja-JP" altLang="en-US" sz="1100" dirty="0"/>
              <a:t>講師のセリフ例</a:t>
            </a:r>
            <a:r>
              <a:rPr kumimoji="1" lang="en-US" altLang="ja-JP" sz="1100" dirty="0"/>
              <a:t>》</a:t>
            </a:r>
            <a:r>
              <a:rPr kumimoji="1" lang="ja-JP" altLang="en-US" sz="1100" dirty="0"/>
              <a:t>・・・ポイントを踏まえて話す内容</a:t>
            </a:r>
          </a:p>
          <a:p>
            <a:r>
              <a:rPr kumimoji="1" lang="ja-JP" altLang="en-US" sz="1100" dirty="0"/>
              <a:t>・</a:t>
            </a:r>
            <a:r>
              <a:rPr kumimoji="1" lang="en-US" altLang="ja-JP" sz="1100" dirty="0"/>
              <a:t>&lt;</a:t>
            </a:r>
            <a:r>
              <a:rPr kumimoji="1" lang="ja-JP" altLang="en-US" sz="1100" dirty="0"/>
              <a:t>問いかけ</a:t>
            </a:r>
            <a:r>
              <a:rPr kumimoji="1" lang="en-US" altLang="ja-JP" sz="1100" dirty="0"/>
              <a:t>&gt;</a:t>
            </a:r>
            <a:r>
              <a:rPr kumimoji="1" lang="ja-JP" altLang="en-US" sz="1100" dirty="0"/>
              <a:t>・・・児童に問いかける場面</a:t>
            </a:r>
          </a:p>
          <a:p>
            <a:r>
              <a:rPr kumimoji="1" lang="ja-JP" altLang="en-US" sz="1100" dirty="0"/>
              <a:t>・</a:t>
            </a:r>
            <a:r>
              <a:rPr kumimoji="1" lang="en-US" altLang="ja-JP" sz="1100" dirty="0"/>
              <a:t>&lt;</a:t>
            </a:r>
            <a:r>
              <a:rPr kumimoji="1" lang="ja-JP" altLang="en-US" sz="1100" dirty="0"/>
              <a:t>クリック</a:t>
            </a:r>
            <a:r>
              <a:rPr kumimoji="1" lang="en-US" altLang="ja-JP" sz="1100" dirty="0"/>
              <a:t>&gt;</a:t>
            </a:r>
            <a:r>
              <a:rPr kumimoji="1" lang="ja-JP" altLang="en-US" sz="1100" dirty="0"/>
              <a:t>・・・アニメーション設定されたスライドを動かすときにクリックする。</a:t>
            </a:r>
          </a:p>
          <a:p>
            <a:r>
              <a:rPr kumimoji="1" lang="en-US" altLang="ja-JP" sz="1100" dirty="0"/>
              <a:t>※</a:t>
            </a:r>
            <a:r>
              <a:rPr kumimoji="1" lang="ja-JP" altLang="en-US" sz="1100" dirty="0"/>
              <a:t>ポイントさえ押さえていれば、話し方、問いかけの場面などは、講師の判断で変化させてかまいません。</a:t>
            </a:r>
          </a:p>
          <a:p>
            <a:endParaRPr kumimoji="1" lang="ja-JP" altLang="en-US" sz="1100" dirty="0"/>
          </a:p>
          <a:p>
            <a:r>
              <a:rPr kumimoji="1" lang="en-US" altLang="ja-JP" sz="1100" dirty="0"/>
              <a:t>【</a:t>
            </a:r>
            <a:r>
              <a:rPr kumimoji="1" lang="ja-JP" altLang="en-US" sz="1100" dirty="0"/>
              <a:t>ポイント</a:t>
            </a:r>
            <a:r>
              <a:rPr kumimoji="1" lang="en-US" altLang="ja-JP" sz="1100" dirty="0"/>
              <a:t>】</a:t>
            </a:r>
          </a:p>
          <a:p>
            <a:r>
              <a:rPr kumimoji="1" lang="ja-JP" altLang="en-US" sz="1100" dirty="0"/>
              <a:t>・自己紹介</a:t>
            </a:r>
          </a:p>
          <a:p>
            <a:r>
              <a:rPr kumimoji="1" lang="ja-JP" altLang="en-US" sz="1100" dirty="0"/>
              <a:t>・今日の講座の内容</a:t>
            </a:r>
          </a:p>
          <a:p>
            <a:endParaRPr kumimoji="1" lang="ja-JP" altLang="en-US" sz="1100" dirty="0"/>
          </a:p>
          <a:p>
            <a:r>
              <a:rPr kumimoji="1" lang="en-US" altLang="ja-JP" sz="1100" dirty="0"/>
              <a:t>《</a:t>
            </a:r>
            <a:r>
              <a:rPr kumimoji="1" lang="ja-JP" altLang="en-US" sz="1100" dirty="0"/>
              <a:t>講師のセリフ例</a:t>
            </a:r>
            <a:r>
              <a:rPr kumimoji="1" lang="en-US" altLang="ja-JP" sz="1100" dirty="0"/>
              <a:t>》</a:t>
            </a:r>
          </a:p>
          <a:p>
            <a:r>
              <a:rPr kumimoji="1" lang="ja-JP" altLang="en-US" sz="1100" dirty="0"/>
              <a:t>はじめまして。</a:t>
            </a:r>
          </a:p>
          <a:p>
            <a:r>
              <a:rPr kumimoji="1" lang="ja-JP" altLang="en-US" sz="1100" dirty="0"/>
              <a:t>私は</a:t>
            </a:r>
            <a:r>
              <a:rPr kumimoji="1" lang="en-US" altLang="ja-JP" sz="1100" dirty="0"/>
              <a:t>IPA</a:t>
            </a:r>
            <a:r>
              <a:rPr kumimoji="1" lang="ja-JP" altLang="en-US" sz="1100" dirty="0"/>
              <a:t>インターネット安全教室の講師を務めます</a:t>
            </a:r>
          </a:p>
          <a:p>
            <a:r>
              <a:rPr kumimoji="1" lang="ja-JP" altLang="en-US" sz="1100" dirty="0"/>
              <a:t>△△△の○○です。</a:t>
            </a:r>
          </a:p>
          <a:p>
            <a:endParaRPr kumimoji="1" lang="ja-JP" altLang="en-US" sz="1100" dirty="0"/>
          </a:p>
          <a:p>
            <a:r>
              <a:rPr kumimoji="1" lang="ja-JP" altLang="en-US" sz="1100" dirty="0"/>
              <a:t>今日はネットリテラシー、情報モラル、情報セキュリティについて、</a:t>
            </a:r>
          </a:p>
          <a:p>
            <a:r>
              <a:rPr kumimoji="1" lang="ja-JP" altLang="en-US" sz="1100" dirty="0"/>
              <a:t>共に学び、考える、インターネット安全教室を行います。</a:t>
            </a:r>
          </a:p>
          <a:p>
            <a:endParaRPr kumimoji="1" lang="ja-JP" altLang="en-US" sz="1100" dirty="0"/>
          </a:p>
          <a:p>
            <a:r>
              <a:rPr kumimoji="1" lang="ja-JP" altLang="en-US" sz="1100" dirty="0"/>
              <a:t>今日、ここに集まった仲間と一緒に「考える」、そんな教室にしたいと思います。</a:t>
            </a:r>
          </a:p>
          <a:p>
            <a:r>
              <a:rPr kumimoji="1" lang="ja-JP" altLang="en-US" sz="1100" dirty="0"/>
              <a:t>よろしくお願いします。</a:t>
            </a:r>
          </a:p>
        </p:txBody>
      </p:sp>
    </p:spTree>
    <p:extLst>
      <p:ext uri="{BB962C8B-B14F-4D97-AF65-F5344CB8AC3E}">
        <p14:creationId xmlns:p14="http://schemas.microsoft.com/office/powerpoint/2010/main" val="1929165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導入のポイント</a:t>
            </a:r>
            <a:r>
              <a:rPr kumimoji="1" lang="en-US" altLang="ja-JP" dirty="0"/>
              <a:t>】</a:t>
            </a:r>
          </a:p>
          <a:p>
            <a:r>
              <a:rPr kumimoji="1" lang="en-US" altLang="ja-JP" dirty="0"/>
              <a:t>10</a:t>
            </a:r>
            <a:r>
              <a:rPr kumimoji="1" lang="ja-JP" altLang="en-US" dirty="0"/>
              <a:t>代が利用するインターネットサービスを確認。</a:t>
            </a:r>
            <a:r>
              <a:rPr kumimoji="1" lang="en-US" altLang="ja-JP" dirty="0"/>
              <a:t>SNS</a:t>
            </a:r>
            <a:r>
              <a:rPr kumimoji="1" lang="ja-JP" altLang="en-US" dirty="0"/>
              <a:t>サービスのグラフ</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では実際に</a:t>
            </a:r>
            <a:r>
              <a:rPr kumimoji="1" lang="en-US" altLang="ja-JP" dirty="0"/>
              <a:t>10</a:t>
            </a:r>
            <a:r>
              <a:rPr kumimoji="1" lang="ja-JP" altLang="en-US" dirty="0"/>
              <a:t>代の子どもたちがどのようなインターネットサービスを利用しているのかをアンケート結果からご覧いただきます。</a:t>
            </a:r>
            <a:endParaRPr kumimoji="1" lang="en-US" altLang="ja-JP" dirty="0"/>
          </a:p>
          <a:p>
            <a:r>
              <a:rPr kumimoji="1" lang="ja-JP" altLang="en-US" dirty="0"/>
              <a:t>トークアプリや動画共有サイトの利用率が高いことがこのグラフからもわかります。</a:t>
            </a:r>
            <a:endParaRPr kumimoji="1" lang="en-US" altLang="ja-JP" dirty="0"/>
          </a:p>
          <a:p>
            <a:endParaRPr kumimoji="1" lang="ja-JP" altLang="en-US" dirty="0"/>
          </a:p>
          <a:p>
            <a:r>
              <a:rPr kumimoji="1" lang="ja-JP" altLang="en-US" dirty="0"/>
              <a:t>下に色々なサービス名が書かれてますが、みなさんお分かりになりますか？</a:t>
            </a:r>
          </a:p>
          <a:p>
            <a:endParaRPr kumimoji="1" lang="ja-JP" altLang="en-US" dirty="0"/>
          </a:p>
          <a:p>
            <a:r>
              <a:rPr kumimoji="1" lang="en-US" altLang="ja-JP" dirty="0"/>
              <a:t>【</a:t>
            </a:r>
            <a:r>
              <a:rPr kumimoji="1" lang="ja-JP" altLang="en-US" dirty="0"/>
              <a:t>進行のポイント</a:t>
            </a:r>
            <a:r>
              <a:rPr kumimoji="1" lang="en-US" altLang="ja-JP" dirty="0"/>
              <a:t>】</a:t>
            </a:r>
          </a:p>
          <a:p>
            <a:r>
              <a:rPr kumimoji="1" lang="ja-JP" altLang="en-US" dirty="0"/>
              <a:t>リアルなこどもたちの状況を知ってもらう。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出典</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総務省「令和２年度 情報通信メディアの利用時間と情報行動に関する調査」</a:t>
            </a:r>
            <a:endParaRPr kumimoji="1" lang="en-US" altLang="ja-JP" dirty="0"/>
          </a:p>
          <a:p>
            <a:r>
              <a:rPr kumimoji="1" lang="en-US" altLang="ja-JP" dirty="0"/>
              <a:t>https://www.soumu.go.jp/main_content/000765135.pdf</a:t>
            </a:r>
            <a:r>
              <a:rPr kumimoji="1" lang="ja-JP" altLang="en-US" dirty="0"/>
              <a:t> （公開 </a:t>
            </a:r>
            <a:r>
              <a:rPr kumimoji="1" lang="en-US" altLang="ja-JP" dirty="0"/>
              <a:t>2021</a:t>
            </a:r>
            <a:r>
              <a:rPr kumimoji="1" lang="ja-JP" altLang="en-US" dirty="0"/>
              <a:t>年</a:t>
            </a:r>
            <a:r>
              <a:rPr kumimoji="1" lang="en-US" altLang="ja-JP" dirty="0"/>
              <a:t>8</a:t>
            </a:r>
            <a:r>
              <a:rPr kumimoji="1" lang="ja-JP" altLang="en-US" dirty="0"/>
              <a:t>月）</a:t>
            </a:r>
          </a:p>
        </p:txBody>
      </p:sp>
    </p:spTree>
    <p:extLst>
      <p:ext uri="{BB962C8B-B14F-4D97-AF65-F5344CB8AC3E}">
        <p14:creationId xmlns:p14="http://schemas.microsoft.com/office/powerpoint/2010/main" val="3635665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サービスによって制限などがあることを知ってもらう。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実は子どもたちがよく利用している動画サイトには年齢制限がありますが、知っていましたか？（挙手してもらう）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知っていれば答えてもらう、知らなければー</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何歳だと思いますか？（挙手してもらう）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615347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利用規約に年齢制限があることを伝える。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こちらは一例ですが、このような利用規約がある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もあります。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r>
              <a:rPr kumimoji="1" lang="ja-JP" altLang="en-US" dirty="0"/>
              <a:t>利用規約には保護者の責任であることを理解してもらう。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r>
              <a:rPr kumimoji="1" lang="ja-JP" altLang="en-US" dirty="0"/>
              <a:t>ここには、</a:t>
            </a:r>
            <a:r>
              <a:rPr kumimoji="1" lang="en-US" altLang="ja-JP" dirty="0"/>
              <a:t>『</a:t>
            </a:r>
            <a:r>
              <a:rPr kumimoji="1" lang="ja-JP" altLang="en-US" dirty="0"/>
              <a:t>みんなにはもっとふさわしいサービスがあるよ、おうちの人に相談してね</a:t>
            </a:r>
            <a:r>
              <a:rPr kumimoji="1" lang="en-US" altLang="ja-JP" dirty="0"/>
              <a:t>』</a:t>
            </a:r>
            <a:r>
              <a:rPr kumimoji="1" lang="ja-JP" altLang="en-US" dirty="0"/>
              <a:t>と書いてあります。</a:t>
            </a:r>
            <a:endParaRPr kumimoji="1" lang="en-US" altLang="ja-JP" dirty="0"/>
          </a:p>
          <a:p>
            <a:r>
              <a:rPr kumimoji="1" lang="ja-JP" altLang="en-US" dirty="0"/>
              <a:t>つまり、それだけトラブルや、悪意のあるものがあるという意味なのです。</a:t>
            </a:r>
            <a:endParaRPr kumimoji="1" lang="en-US" altLang="ja-JP" dirty="0"/>
          </a:p>
          <a:p>
            <a:r>
              <a:rPr kumimoji="1" lang="ja-JP" altLang="en-US" dirty="0"/>
              <a:t>保護者の責任のもと、利用しなくてはなりません。</a:t>
            </a:r>
            <a:endParaRPr kumimoji="1" lang="en-US" altLang="ja-JP" dirty="0"/>
          </a:p>
        </p:txBody>
      </p:sp>
    </p:spTree>
    <p:extLst>
      <p:ext uri="{BB962C8B-B14F-4D97-AF65-F5344CB8AC3E}">
        <p14:creationId xmlns:p14="http://schemas.microsoft.com/office/powerpoint/2010/main" val="30646142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年齢制限がなぜあるのかを伝える。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エルサゲートという言葉を聞いたことがある方いらっしゃいますか？（挙手してもらう）</a:t>
            </a:r>
            <a:endParaRPr kumimoji="1" lang="en-US" altLang="ja-JP" dirty="0"/>
          </a:p>
          <a:p>
            <a:r>
              <a:rPr kumimoji="1" lang="ja-JP" altLang="en-US" dirty="0"/>
              <a:t>スライドを読み上げる。このような一見してはわからないショッキングな動画を「エルサゲート」動画と呼ぶこともあります。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どういうものがあるのかを具体的に伝えて、年齢制限がある理由を知ってもらう。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動画がすべて悪ということではありません。素晴らしいものもたくさんあります。</a:t>
            </a:r>
            <a:endParaRPr kumimoji="1" lang="en-US" altLang="ja-JP" dirty="0"/>
          </a:p>
          <a:p>
            <a:r>
              <a:rPr kumimoji="1" lang="ja-JP" altLang="en-US" dirty="0"/>
              <a:t>ただ、中には悪意がある動画もあるということを知っておいてください。</a:t>
            </a:r>
            <a:endParaRPr kumimoji="1" lang="en-US" altLang="ja-JP" dirty="0"/>
          </a:p>
        </p:txBody>
      </p:sp>
    </p:spTree>
    <p:extLst>
      <p:ext uri="{BB962C8B-B14F-4D97-AF65-F5344CB8AC3E}">
        <p14:creationId xmlns:p14="http://schemas.microsoft.com/office/powerpoint/2010/main" val="1099306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インターネット上のサービスを使わせるときは（動画や、ゲーム等）保護者の管理の下で使用させることが必要だということを伝える。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動画だけではありません。インターネット上のサービスである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やアプリなどは良いものもあり、悪意のあるものもありますので、</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子どもたちがどんな内容を利用するのかを確認してから使わせることは大切になってきています。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年齢制限があるのには理由があり、インターネット上の様々なサービスは保護者の責任の下、使わせることを促す。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それでは、どうすればいいのかというところをまとめてみましょう。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～画面の内容を読み上げる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これらの対策をとることで、トラブルや、悪意あるものから子どもたちを守れるの</a:t>
            </a:r>
            <a:r>
              <a:rPr kumimoji="1" lang="ja-JP" altLang="en-US" sz="1200" b="0" i="0" u="none" strike="noStrike" kern="1200" cap="none" spc="0" normalizeH="0" baseline="0" noProof="0">
                <a:ln>
                  <a:noFill/>
                </a:ln>
                <a:solidFill>
                  <a:prstClr val="black"/>
                </a:solidFill>
                <a:effectLst/>
                <a:uLnTx/>
                <a:uFillTx/>
                <a:latin typeface="+mn-lt"/>
                <a:ea typeface="+mn-ea"/>
                <a:cs typeface="+mn-cs"/>
              </a:rPr>
              <a:t>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42099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どんどん増えるサービス、身近に、手軽に使える環境になっていることを伝える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子どもたちの環境は益々多様化していき、さらに手軽になっています。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どんなふうに使用し、気を付けているかを問いかけていくことが大切になってきています。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具体的にどんなことに気を付ければいいのかについて例を挙げて伝える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子どもたちは、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見てるだけー</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撮影してみたー</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投稿してみたー</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と楽しいことに好奇心いっぱいでやってみます。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そんな時、問いかけたり、どんなふうに利用したのかを一緒に見たり、考えたりして</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あげてください。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70254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t>
            </a:r>
            <a:r>
              <a:rPr kumimoji="1" lang="ja-JP" altLang="en-US" dirty="0"/>
              <a:t>導入のポイント</a:t>
            </a:r>
            <a:r>
              <a:rPr lang="en-US" altLang="ja-JP" dirty="0"/>
              <a:t>】</a:t>
            </a:r>
            <a:endParaRPr kumimoji="1" lang="en-US" altLang="ja-JP" dirty="0"/>
          </a:p>
          <a:p>
            <a:r>
              <a:rPr kumimoji="1" lang="ja-JP" altLang="en-US" dirty="0"/>
              <a:t>動画が転載されるリスクについて</a:t>
            </a:r>
          </a:p>
          <a:p>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kumimoji="1" lang="en-US" altLang="ja-JP" dirty="0"/>
          </a:p>
          <a:p>
            <a:r>
              <a:rPr kumimoji="1" lang="ja-JP" altLang="en-US" dirty="0"/>
              <a:t>動画サービスなどの</a:t>
            </a:r>
            <a:r>
              <a:rPr kumimoji="1" lang="en-US" altLang="ja-JP" dirty="0"/>
              <a:t>SNS</a:t>
            </a:r>
            <a:r>
              <a:rPr kumimoji="1" lang="ja-JP" altLang="en-US" dirty="0"/>
              <a:t>に投稿したものは、それを見ている人によってコピーされ転載されることもあります。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a:t>
            </a:r>
            <a:endParaRPr kumimoji="1" lang="en-US" altLang="ja-JP" dirty="0"/>
          </a:p>
          <a:p>
            <a:r>
              <a:rPr kumimoji="1" lang="ja-JP" altLang="en-US" dirty="0"/>
              <a:t>更に拡散する可能性もあります。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a:t>
            </a:r>
            <a:endParaRPr kumimoji="1" lang="en-US" altLang="ja-JP" dirty="0"/>
          </a:p>
          <a:p>
            <a:r>
              <a:rPr kumimoji="1" lang="ja-JP" altLang="en-US" dirty="0"/>
              <a:t>みなさまもお気づきかと思いますが、このように転載されてしまうと</a:t>
            </a:r>
            <a:endParaRPr kumimoji="1" lang="en-US" altLang="ja-JP" dirty="0"/>
          </a:p>
          <a:p>
            <a:r>
              <a:rPr kumimoji="1" lang="ja-JP" altLang="en-US" dirty="0"/>
              <a:t>自分自身で動画や画像を消すことはできません。</a:t>
            </a:r>
            <a:endParaRPr kumimoji="1" lang="en-US" altLang="ja-JP" dirty="0"/>
          </a:p>
          <a:p>
            <a:r>
              <a:rPr kumimoji="1" lang="ja-JP" altLang="en-US" dirty="0"/>
              <a:t>そのようなサービスを使用している自覚が必要になります。</a:t>
            </a:r>
            <a:endParaRPr kumimoji="1" lang="en-US" altLang="ja-JP"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a:t>3:08</a:t>
            </a:r>
            <a:r>
              <a:rPr lang="ja-JP" altLang="en-US" dirty="0"/>
              <a:t>スクリーンショット一部トリミング</a:t>
            </a:r>
            <a:endParaRPr lang="en-US" altLang="ja-JP" dirty="0"/>
          </a:p>
          <a:p>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上記動画</a:t>
            </a:r>
            <a:r>
              <a:rPr lang="en-US" altLang="ja-JP" dirty="0"/>
              <a:t>6:44</a:t>
            </a:r>
            <a:r>
              <a:rPr lang="ja-JP" altLang="en-US" dirty="0"/>
              <a:t>スクリーンショット一部トリミング</a:t>
            </a:r>
            <a:endParaRPr lang="en-US" altLang="ja-JP" dirty="0"/>
          </a:p>
        </p:txBody>
      </p:sp>
    </p:spTree>
    <p:extLst>
      <p:ext uri="{BB962C8B-B14F-4D97-AF65-F5344CB8AC3E}">
        <p14:creationId xmlns:p14="http://schemas.microsoft.com/office/powerpoint/2010/main" val="1539757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321722"/>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en-US" altLang="ja-JP" sz="1200" b="0" i="0" u="none" strike="noStrike" kern="1200" cap="none" spc="0" normalizeH="0" baseline="0" noProof="0" dirty="0">
                <a:ln>
                  <a:noFill/>
                </a:ln>
                <a:solidFill>
                  <a:prstClr val="black"/>
                </a:solidFill>
                <a:effectLst/>
                <a:uLnTx/>
                <a:uFillTx/>
                <a:latin typeface="+mn-lt"/>
                <a:ea typeface="+mn-ea"/>
                <a:cs typeface="+mn-cs"/>
              </a:rPr>
              <a:t>24</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時間で消える機能だからと言って、安易に過激な投稿をしてしまうケースが増えている。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それを保存されたり、転送されたり、拡散されることもあることを伝える。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a:ln>
                  <a:noFill/>
                </a:ln>
                <a:solidFill>
                  <a:prstClr val="black"/>
                </a:solidFill>
                <a:effectLst/>
                <a:uLnTx/>
                <a:uFillTx/>
                <a:latin typeface="+mn-lt"/>
                <a:ea typeface="+mn-ea"/>
                <a:cs typeface="+mn-cs"/>
              </a:rPr>
              <a:t>2013</a:t>
            </a:r>
            <a:r>
              <a:rPr kumimoji="1" lang="ja-JP" altLang="en-US" sz="1300" b="0" i="0" u="none" strike="noStrike" kern="1200" cap="none" spc="0" normalizeH="0" baseline="0" noProof="0" dirty="0">
                <a:ln>
                  <a:noFill/>
                </a:ln>
                <a:solidFill>
                  <a:prstClr val="black"/>
                </a:solidFill>
                <a:effectLst/>
                <a:uLnTx/>
                <a:uFillTx/>
                <a:latin typeface="+mn-lt"/>
                <a:ea typeface="+mn-ea"/>
                <a:cs typeface="+mn-cs"/>
              </a:rPr>
              <a:t>年頃にも</a:t>
            </a:r>
            <a:r>
              <a:rPr kumimoji="1" lang="en-US" altLang="ja-JP" sz="13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300" b="0" i="0" u="none" strike="noStrike" kern="1200" cap="none" spc="0" normalizeH="0" baseline="0" noProof="0" dirty="0">
                <a:ln>
                  <a:noFill/>
                </a:ln>
                <a:solidFill>
                  <a:prstClr val="black"/>
                </a:solidFill>
                <a:effectLst/>
                <a:uLnTx/>
                <a:uFillTx/>
                <a:latin typeface="+mn-lt"/>
                <a:ea typeface="+mn-ea"/>
                <a:cs typeface="+mn-cs"/>
              </a:rPr>
              <a:t>に問題となるような写真が投稿され、バッシングされたことがありましたが、</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最近騒動になるケースでは「写真」から「動画」になったのが特徴といえます。</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多くが、</a:t>
            </a:r>
            <a:r>
              <a:rPr kumimoji="1" lang="en-US" altLang="ja-JP" sz="13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300" b="0" i="0" u="none" strike="noStrike" kern="1200" cap="none" spc="0" normalizeH="0" baseline="0" noProof="0" dirty="0">
                <a:ln>
                  <a:noFill/>
                </a:ln>
                <a:solidFill>
                  <a:prstClr val="black"/>
                </a:solidFill>
                <a:effectLst/>
                <a:uLnTx/>
                <a:uFillTx/>
                <a:latin typeface="+mn-lt"/>
                <a:ea typeface="+mn-ea"/>
                <a:cs typeface="+mn-cs"/>
              </a:rPr>
              <a:t>の公開期間限定機能を使って投稿されています。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彼らは匿名だし、消えるし、友達しか見ないだろうし・・・とリスクを低く見積もっていたのです。</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しかし炎上した情報はインターネット上に残って、＜クリック＞</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進学や就職の妨げになることもあり、一生付きまとう可能性がある、＜クリック＞</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dirty="0">
                <a:ln>
                  <a:noFill/>
                </a:ln>
                <a:solidFill>
                  <a:prstClr val="black"/>
                </a:solidFill>
                <a:effectLst/>
                <a:uLnTx/>
                <a:uFillTx/>
                <a:latin typeface="+mn-lt"/>
                <a:ea typeface="+mn-ea"/>
                <a:cs typeface="+mn-cs"/>
              </a:rPr>
              <a:t>ということは子どもたちに伝えていく必要があるかと思います。</a:t>
            </a:r>
            <a:endParaRPr kumimoji="1" lang="en-US" altLang="ja-JP" sz="13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その結果、将来に大きく影響を及ぼすこともあることを伝える。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炎上しても、しなくてもインターネット上には長い期間情報が残り、検索すれば将来にわたり情報は出てくることもあるのです。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そこまで、考えていない状況で安易に投稿してしまっている子どもたちを守るには保護者の方の協力がなくてはなりません。</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3572072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コメントも投稿と同じことを理解してもらう</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自分で情報、動画、写真をアップ（投稿）してないと、</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やってないよ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と</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いう子がいます。でも実は動画サイトなどへのコメントも投稿なのです。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安易に批判的なコメントを書いた場合の思いもよらない事例を知ってもらう。</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こちらは、軽い気持ちでコメント欄に感想を書いたときにおこった事例です。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～＜クリック＞しながら画面の表示に合わせて事例を説明～</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こういう、子どもたちの投稿を待っていて見つけたらわざと炎上させようとする、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悪意ある利用者も現在はたくさんいるのです。</a:t>
            </a:r>
          </a:p>
        </p:txBody>
      </p:sp>
    </p:spTree>
    <p:extLst>
      <p:ext uri="{BB962C8B-B14F-4D97-AF65-F5344CB8AC3E}">
        <p14:creationId xmlns:p14="http://schemas.microsoft.com/office/powerpoint/2010/main" val="3504029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インターネットの誹謗・中傷・デマを防ぐために投稿を発信する際の対策と、被害者になってしまった時の対応策について説明する。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誹謗・中傷・デマなどの悪意のある内容はもちろん、</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つい、魔が差して、ノリで、等軽い気持ちで</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悪ふざけ投稿、コメント、動画、写真をアップしてしまうと</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保存され、転載、拡散されて、本人特定されてしまいます。</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安易に発信した内容が、他人を傷つけるだけでなく、</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投稿者やその家族までも社会的責任を問われる場合も有ります。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投稿する際には、必ず次のことに注意するようにしてください。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1.</a:t>
            </a:r>
            <a:r>
              <a:rPr lang="ja-JP" altLang="en-US" sz="1200" dirty="0">
                <a:latin typeface="+mn-ea"/>
              </a:rPr>
              <a:t>誹謗・中傷・公序良俗に反する投稿をしない</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2.</a:t>
            </a:r>
            <a:r>
              <a:rPr lang="ja-JP" altLang="en-US" sz="1200" dirty="0">
                <a:latin typeface="+mn-ea"/>
              </a:rPr>
              <a:t>投稿前に、投稿する内容を再確認</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3.</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安易な拡散をしない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rPr>
              <a:t>投稿の内容は、正しいか？他者や社会への影響はどうか？など</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rPr>
              <a:t>考えたうえで投稿するようにしてください。</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では、もしも、自分が誹謗・中傷の被害者となってしまった時には、どうすれば良いでしょう。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1.</a:t>
            </a:r>
            <a:r>
              <a:rPr lang="ja-JP" altLang="en-US" sz="1200" dirty="0">
                <a:latin typeface="+mn-ea"/>
              </a:rPr>
              <a:t>冷静な対応と信頼できる人や公的相談機関への相談</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2.</a:t>
            </a:r>
            <a:r>
              <a:rPr lang="ja-JP" altLang="en-US" sz="1200" dirty="0">
                <a:latin typeface="+mn-ea"/>
              </a:rPr>
              <a:t>管理者やプロバイダーへの削除依頼</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rPr>
              <a:t>削除などにより炎上の火種になる場合もありますので、</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n-ea"/>
              </a:rPr>
              <a:t>関係者等に相談のうえ、慎重に対応することが大切です。</a:t>
            </a:r>
            <a:endParaRPr lang="en-US" altLang="ja-JP" sz="1200"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インターネットの誹謗・中傷・デマを防ぐために</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投稿を発信する際の対策があります。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＜クリック＞して続きを読む</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563813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で人とつながることが容易であること、またそのリスクについて考える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を出会いの場として利用している人もいます。</a:t>
            </a:r>
            <a:endParaRPr kumimoji="1" lang="en-US" altLang="ja-JP" sz="1200" dirty="0"/>
          </a:p>
          <a:p>
            <a:r>
              <a:rPr kumimoji="1" lang="ja-JP" altLang="en-US" sz="1200" dirty="0"/>
              <a:t>こんな投稿、目にしたことはありませんか？</a:t>
            </a:r>
            <a:endParaRPr kumimoji="1" lang="en-US" altLang="ja-JP" sz="1200" dirty="0"/>
          </a:p>
          <a:p>
            <a:r>
              <a:rPr kumimoji="1" lang="ja-JP" altLang="en-US" sz="1200" dirty="0"/>
              <a:t>ハッシュタグで自分の情報を、同じような興味のある人に伝えようとしています。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実際にこのような投稿をしている人もいるため、</a:t>
            </a:r>
            <a:endParaRPr kumimoji="1" lang="en-US" altLang="ja-JP" sz="1200" dirty="0"/>
          </a:p>
          <a:p>
            <a:r>
              <a:rPr kumimoji="1" lang="ja-JP" altLang="en-US" sz="1200" dirty="0"/>
              <a:t>この投稿自体を批判するようなことは言わないほうがよい。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dirty="0"/>
              <a:t>SNS</a:t>
            </a:r>
            <a:r>
              <a:rPr kumimoji="1" lang="ja-JP" altLang="en-US" dirty="0"/>
              <a:t>を使えば、自分と同じような気持ちの人とつながれる、</a:t>
            </a:r>
            <a:endParaRPr kumimoji="1" lang="en-US" altLang="ja-JP" dirty="0"/>
          </a:p>
          <a:p>
            <a:r>
              <a:rPr kumimoji="1" lang="ja-JP" altLang="en-US" dirty="0"/>
              <a:t>わかりあえる、という期待があるのかもしれませんね。など。</a:t>
            </a:r>
            <a:endParaRPr kumimoji="1" lang="en-US" altLang="ja-JP" dirty="0"/>
          </a:p>
        </p:txBody>
      </p:sp>
    </p:spTree>
    <p:extLst>
      <p:ext uri="{BB962C8B-B14F-4D97-AF65-F5344CB8AC3E}">
        <p14:creationId xmlns:p14="http://schemas.microsoft.com/office/powerpoint/2010/main" val="1490073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で人とつながることが容易であること、またそのリスクについて考える</a:t>
            </a:r>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こうして</a:t>
            </a:r>
            <a:r>
              <a:rPr kumimoji="1" lang="en-US" altLang="ja-JP" sz="1200" dirty="0"/>
              <a:t>SNS</a:t>
            </a:r>
            <a:r>
              <a:rPr kumimoji="1" lang="ja-JP" altLang="en-US" sz="1200" dirty="0"/>
              <a:t>を通して出会った人と盛り上がり、</a:t>
            </a:r>
            <a:endParaRPr kumimoji="1" lang="en-US" altLang="ja-JP" sz="1200" dirty="0"/>
          </a:p>
          <a:p>
            <a:r>
              <a:rPr kumimoji="1" lang="ja-JP" altLang="en-US" sz="1200" dirty="0"/>
              <a:t>実際に会おう、という話になるかもしれません。</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参加者に問いかける。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このような出会いは問題がないのでしょうか？</a:t>
            </a:r>
            <a:endParaRPr kumimoji="1" lang="en-US" altLang="ja-JP" dirty="0"/>
          </a:p>
          <a:p>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「ほんとにあったセキュリティの話」</a:t>
            </a:r>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https://www.youtube.com/watch?v=b61e7CTr-ak</a:t>
            </a:r>
          </a:p>
          <a:p>
            <a:r>
              <a:rPr kumimoji="1" lang="en-US" altLang="ja-JP" sz="1200" b="0" i="0" kern="1200" dirty="0">
                <a:solidFill>
                  <a:schemeClr val="tx1"/>
                </a:solidFill>
                <a:effectLst/>
                <a:latin typeface="+mn-lt"/>
                <a:ea typeface="+mn-ea"/>
                <a:cs typeface="+mn-cs"/>
              </a:rPr>
              <a:t>1:12</a:t>
            </a:r>
            <a:r>
              <a:rPr kumimoji="1" lang="ja-JP" altLang="en-US" sz="1200" b="0" i="0" kern="1200" dirty="0">
                <a:solidFill>
                  <a:schemeClr val="tx1"/>
                </a:solidFill>
                <a:effectLst/>
                <a:latin typeface="+mn-lt"/>
                <a:ea typeface="+mn-ea"/>
                <a:cs typeface="+mn-cs"/>
              </a:rPr>
              <a:t>のスクリーンショット</a:t>
            </a:r>
            <a:endParaRPr kumimoji="1" lang="ja-JP" altLang="en-US" dirty="0"/>
          </a:p>
        </p:txBody>
      </p:sp>
    </p:spTree>
    <p:extLst>
      <p:ext uri="{BB962C8B-B14F-4D97-AF65-F5344CB8AC3E}">
        <p14:creationId xmlns:p14="http://schemas.microsoft.com/office/powerpoint/2010/main" val="10536268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たくさんの人が使っているから大丈夫かというと、そんなことはありません。</a:t>
            </a:r>
            <a:endParaRPr kumimoji="1" lang="en-US" altLang="ja-JP" sz="1200" dirty="0"/>
          </a:p>
          <a:p>
            <a:r>
              <a:rPr kumimoji="1" lang="ja-JP" altLang="en-US" dirty="0"/>
              <a:t>こちらは警察庁が発表している、</a:t>
            </a:r>
            <a:r>
              <a:rPr kumimoji="1" lang="en-US" altLang="ja-JP" dirty="0"/>
              <a:t>SNS</a:t>
            </a:r>
            <a:r>
              <a:rPr kumimoji="1" lang="ja-JP" altLang="en-US" dirty="0"/>
              <a:t>を経由して被害事件にあった児童</a:t>
            </a:r>
            <a:endParaRPr kumimoji="1" lang="en-US" altLang="ja-JP" dirty="0"/>
          </a:p>
          <a:p>
            <a:r>
              <a:rPr kumimoji="1" lang="ja-JP" altLang="en-US" dirty="0"/>
              <a:t>（警察庁定義では</a:t>
            </a:r>
            <a:r>
              <a:rPr kumimoji="1" lang="en-US" altLang="ja-JP" dirty="0"/>
              <a:t>18</a:t>
            </a:r>
            <a:r>
              <a:rPr kumimoji="1" lang="ja-JP" altLang="en-US" dirty="0"/>
              <a:t>歳未満）の人数になります。</a:t>
            </a:r>
            <a:endParaRPr kumimoji="1" lang="en-US" altLang="ja-JP"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悪意があるかどうかを見分けることの難しさを伝える。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もちろん、みなさんと同じような気持ちで</a:t>
            </a:r>
            <a:r>
              <a:rPr kumimoji="1" lang="en-US" altLang="ja-JP" sz="1200" dirty="0"/>
              <a:t>SNS</a:t>
            </a:r>
            <a:r>
              <a:rPr kumimoji="1" lang="ja-JP" altLang="en-US" sz="1200" dirty="0"/>
              <a:t>に書き込みをしている人もたくさんいます。</a:t>
            </a:r>
            <a:endParaRPr kumimoji="1" lang="en-US" altLang="ja-JP" sz="1200" dirty="0"/>
          </a:p>
          <a:p>
            <a:r>
              <a:rPr kumimoji="1" lang="ja-JP" altLang="en-US" sz="1200" dirty="0"/>
              <a:t>でも、残念ですが、皆さんに近づこうとして「ウソ」をついている人もいるのが現実です。</a:t>
            </a:r>
            <a:endParaRPr kumimoji="1" lang="en-US" altLang="ja-JP" sz="1200" dirty="0"/>
          </a:p>
          <a:p>
            <a:r>
              <a:rPr kumimoji="1" lang="ja-JP" altLang="en-US" sz="1200" dirty="0"/>
              <a:t>相手の姿が見えない中で、本当に安全かどうかを確かめる、というのは非常に難しいことなのです。</a:t>
            </a:r>
            <a:endParaRPr kumimoji="1" lang="en-US" altLang="ja-JP" sz="1200" dirty="0"/>
          </a:p>
          <a:p>
            <a:endParaRPr kumimoji="1" lang="en-US" altLang="ja-JP" sz="1200" dirty="0"/>
          </a:p>
          <a:p>
            <a:r>
              <a:rPr kumimoji="1" lang="en-US" altLang="ja-JP" sz="1200" dirty="0"/>
              <a:t>【</a:t>
            </a:r>
            <a:r>
              <a:rPr kumimoji="1" lang="ja-JP" altLang="en-US" sz="1200" dirty="0"/>
              <a:t>出典</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警察庁</a:t>
            </a:r>
            <a:r>
              <a:rPr lang="ja-JP" altLang="en-US" sz="1200" dirty="0">
                <a:solidFill>
                  <a:prstClr val="black"/>
                </a:solidFill>
              </a:rPr>
              <a:t>「令和２年における少年非行、児童虐待及び子供の性被害の状況」</a:t>
            </a:r>
            <a:endParaRPr kumimoji="1" lang="en-US" altLang="ja-JP" sz="1200" dirty="0"/>
          </a:p>
          <a:p>
            <a:pPr algn="l"/>
            <a:r>
              <a:rPr lang="en-US" altLang="ja-JP" sz="1200" dirty="0">
                <a:solidFill>
                  <a:prstClr val="black"/>
                </a:solidFill>
              </a:rPr>
              <a:t>https://www.npa.go.jp/publications/statistics/safetylife/R2.pdf</a:t>
            </a:r>
          </a:p>
          <a:p>
            <a:endParaRPr kumimoji="1" lang="en-US" altLang="ja-JP" sz="1200" dirty="0"/>
          </a:p>
        </p:txBody>
      </p:sp>
    </p:spTree>
    <p:extLst>
      <p:ext uri="{BB962C8B-B14F-4D97-AF65-F5344CB8AC3E}">
        <p14:creationId xmlns:p14="http://schemas.microsoft.com/office/powerpoint/2010/main" val="34032791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こちらも警察庁が発表しているデータです。</a:t>
            </a:r>
            <a:endParaRPr kumimoji="1" lang="en-US" altLang="ja-JP" dirty="0"/>
          </a:p>
          <a:p>
            <a:r>
              <a:rPr kumimoji="1" lang="ja-JP" altLang="en-US" dirty="0"/>
              <a:t>被害児童（警察庁定義では</a:t>
            </a:r>
            <a:r>
              <a:rPr kumimoji="1" lang="en-US" altLang="ja-JP" dirty="0"/>
              <a:t>18</a:t>
            </a:r>
            <a:r>
              <a:rPr kumimoji="1" lang="ja-JP" altLang="en-US" dirty="0"/>
              <a:t>歳未満）のうち、</a:t>
            </a:r>
            <a:r>
              <a:rPr kumimoji="1" lang="en-US" altLang="ja-JP" dirty="0"/>
              <a:t>90</a:t>
            </a:r>
            <a:r>
              <a:rPr kumimoji="1" lang="ja-JP" altLang="en-US" dirty="0"/>
              <a:t>％近くが中高生、という結果となっています。</a:t>
            </a:r>
            <a:endParaRPr kumimoji="1" lang="en-US" altLang="ja-JP" dirty="0"/>
          </a:p>
          <a:p>
            <a:r>
              <a:rPr kumimoji="1" lang="ja-JP" altLang="en-US" sz="1200" dirty="0"/>
              <a:t>この現実を無視することはできません。</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子どもたちが狙われやすい年齢であることを伝え、身を守る意識を高める。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中高生は、非常に狙われやすい年齢であるといえます。</a:t>
            </a:r>
            <a:endParaRPr kumimoji="1" lang="en-US" altLang="ja-JP" sz="1200" dirty="0"/>
          </a:p>
          <a:p>
            <a:r>
              <a:rPr kumimoji="1" lang="en-US" altLang="ja-JP" sz="1200" dirty="0"/>
              <a:t>SNS</a:t>
            </a:r>
            <a:r>
              <a:rPr kumimoji="1" lang="ja-JP" altLang="en-US" sz="1200" dirty="0"/>
              <a:t>で出会った人は、会ったことのない知らない人だ、ということを子どもたちに伝え、</a:t>
            </a:r>
            <a:endParaRPr kumimoji="1" lang="en-US" altLang="ja-JP" sz="1200" dirty="0"/>
          </a:p>
          <a:p>
            <a:r>
              <a:rPr kumimoji="1" lang="ja-JP" altLang="en-US" sz="1200" dirty="0"/>
              <a:t>自分の身を守ることの大事さを教えていきたいですね。</a:t>
            </a:r>
            <a:endParaRPr kumimoji="1" lang="en-US" altLang="ja-JP" sz="1200" dirty="0"/>
          </a:p>
          <a:p>
            <a:endParaRPr kumimoji="1" lang="en-US" altLang="ja-JP" sz="1200" dirty="0"/>
          </a:p>
          <a:p>
            <a:r>
              <a:rPr kumimoji="1" lang="en-US" altLang="ja-JP" sz="1200" dirty="0"/>
              <a:t>【</a:t>
            </a:r>
            <a:r>
              <a:rPr kumimoji="1" lang="ja-JP" altLang="en-US" sz="1200" dirty="0"/>
              <a:t>出典</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警察庁</a:t>
            </a:r>
            <a:r>
              <a:rPr lang="ja-JP" altLang="en-US" sz="1200" dirty="0">
                <a:solidFill>
                  <a:prstClr val="black"/>
                </a:solidFill>
              </a:rPr>
              <a:t>「少年非行、児童虐待及び子供の性被害」</a:t>
            </a:r>
            <a:endParaRPr kumimoji="1" lang="en-US" altLang="ja-JP" sz="1200" dirty="0"/>
          </a:p>
          <a:p>
            <a:pPr algn="l"/>
            <a:r>
              <a:rPr lang="en-US" altLang="ja-JP" sz="1200" dirty="0">
                <a:solidFill>
                  <a:prstClr val="black"/>
                </a:solidFill>
              </a:rPr>
              <a:t>https://</a:t>
            </a:r>
            <a:r>
              <a:rPr lang="en-US" altLang="ja-JP" sz="1200" dirty="0" err="1">
                <a:solidFill>
                  <a:prstClr val="black"/>
                </a:solidFill>
              </a:rPr>
              <a:t>www.npa.go.jp</a:t>
            </a:r>
            <a:r>
              <a:rPr lang="en-US" altLang="ja-JP" sz="1200" dirty="0">
                <a:solidFill>
                  <a:prstClr val="black"/>
                </a:solidFill>
              </a:rPr>
              <a:t>/publications/statistics/</a:t>
            </a:r>
            <a:r>
              <a:rPr lang="en-US" altLang="ja-JP" sz="1200" dirty="0" err="1">
                <a:solidFill>
                  <a:prstClr val="black"/>
                </a:solidFill>
              </a:rPr>
              <a:t>safetylife</a:t>
            </a:r>
            <a:r>
              <a:rPr lang="en-US" altLang="ja-JP" sz="1200" dirty="0">
                <a:solidFill>
                  <a:prstClr val="black"/>
                </a:solidFill>
              </a:rPr>
              <a:t>/</a:t>
            </a:r>
            <a:r>
              <a:rPr lang="en-US" altLang="ja-JP" sz="1200" dirty="0" err="1">
                <a:solidFill>
                  <a:prstClr val="black"/>
                </a:solidFill>
              </a:rPr>
              <a:t>syonen.html</a:t>
            </a:r>
            <a:r>
              <a:rPr lang="ja-JP" altLang="en-US" sz="1200" dirty="0">
                <a:solidFill>
                  <a:prstClr val="black"/>
                </a:solidFill>
              </a:rPr>
              <a:t> </a:t>
            </a:r>
            <a:endParaRPr kumimoji="1" lang="en-US" altLang="ja-JP" sz="1200" dirty="0"/>
          </a:p>
        </p:txBody>
      </p:sp>
    </p:spTree>
    <p:extLst>
      <p:ext uri="{BB962C8B-B14F-4D97-AF65-F5344CB8AC3E}">
        <p14:creationId xmlns:p14="http://schemas.microsoft.com/office/powerpoint/2010/main" val="83121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進行のポイント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動画の次に使われてる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サービス、トークアプリの現状を伝える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次に子どもの利用率が高いトークアプリのトラブルについて紹介します。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トークアプリ使用時のトラブルは何でしょうか？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8819673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lang="en-US" altLang="ja-JP" sz="1300" dirty="0">
              <a:solidFill>
                <a:prstClr val="black"/>
              </a:solidFill>
            </a:endParaRPr>
          </a:p>
          <a:p>
            <a:pPr defTabSz="984717">
              <a:defRPr/>
            </a:pPr>
            <a:r>
              <a:rPr lang="ja-JP" altLang="en-US" sz="1300" dirty="0">
                <a:solidFill>
                  <a:prstClr val="black"/>
                </a:solidFill>
              </a:rPr>
              <a:t>トークアプリトラブル事例　（コミュニケーショントラブル）</a:t>
            </a:r>
            <a:endParaRPr lang="en-US" altLang="ja-JP" sz="1300" dirty="0">
              <a:solidFill>
                <a:prstClr val="black"/>
              </a:solidFill>
            </a:endParaRPr>
          </a:p>
          <a:p>
            <a:pPr defTabSz="984717">
              <a:defRPr/>
            </a:pPr>
            <a:endParaRPr lang="en-US" altLang="ja-JP" sz="1300" dirty="0">
              <a:solidFill>
                <a:prstClr val="black"/>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lang="en-US" altLang="ja-JP" sz="1300" dirty="0">
              <a:solidFill>
                <a:prstClr val="black"/>
              </a:solidFill>
            </a:endParaRPr>
          </a:p>
          <a:p>
            <a:pPr defTabSz="984717">
              <a:defRPr/>
            </a:pPr>
            <a:r>
              <a:rPr lang="ja-JP" altLang="en-US" sz="1300" dirty="0">
                <a:solidFill>
                  <a:prstClr val="black"/>
                </a:solidFill>
              </a:rPr>
              <a:t>警察庁発表の事件被害事例では外部とつながる</a:t>
            </a:r>
            <a:r>
              <a:rPr lang="en-US" altLang="ja-JP" sz="1300" dirty="0">
                <a:solidFill>
                  <a:prstClr val="black"/>
                </a:solidFill>
              </a:rPr>
              <a:t>SNS</a:t>
            </a:r>
            <a:r>
              <a:rPr lang="ja-JP" altLang="en-US" sz="1300" dirty="0">
                <a:solidFill>
                  <a:prstClr val="black"/>
                </a:solidFill>
              </a:rPr>
              <a:t>サービス経由が多く報告されていますが、</a:t>
            </a:r>
          </a:p>
          <a:p>
            <a:pPr defTabSz="984717">
              <a:defRPr/>
            </a:pPr>
            <a:r>
              <a:rPr lang="ja-JP" altLang="en-US" sz="1300" dirty="0">
                <a:solidFill>
                  <a:prstClr val="black"/>
                </a:solidFill>
              </a:rPr>
              <a:t>学校現場でのインターネットトラブルは主に友達同士がつながるトークアプリで起きます。</a:t>
            </a:r>
            <a:endParaRPr lang="en-US" altLang="ja-JP" sz="1300" dirty="0">
              <a:solidFill>
                <a:prstClr val="black"/>
              </a:solidFill>
            </a:endParaRPr>
          </a:p>
          <a:p>
            <a:pPr defTabSz="984717">
              <a:defRPr/>
            </a:pPr>
            <a:endParaRPr lang="en-US" altLang="ja-JP" sz="1300" dirty="0">
              <a:solidFill>
                <a:prstClr val="black"/>
              </a:solidFill>
            </a:endParaRPr>
          </a:p>
          <a:p>
            <a:pPr defTabSz="984717">
              <a:defRPr/>
            </a:pPr>
            <a:endParaRPr lang="en-US" altLang="ja-JP" sz="1300" dirty="0">
              <a:solidFill>
                <a:prstClr val="black"/>
              </a:solidFill>
            </a:endParaRPr>
          </a:p>
          <a:p>
            <a:pPr defTabSz="984717">
              <a:defRPr/>
            </a:pPr>
            <a:r>
              <a:rPr lang="ja-JP" altLang="en-US" sz="1300" dirty="0">
                <a:solidFill>
                  <a:prstClr val="black"/>
                </a:solidFill>
              </a:rPr>
              <a:t>たとえばこのようなやり取りがグループチャット（子どもたちはグルチャと略します）で行われています。</a:t>
            </a:r>
            <a:endParaRPr lang="en-US" altLang="ja-JP" sz="1300" dirty="0">
              <a:solidFill>
                <a:prstClr val="black"/>
              </a:solidFill>
            </a:endParaRPr>
          </a:p>
          <a:p>
            <a:pPr defTabSz="984717">
              <a:defRPr/>
            </a:pPr>
            <a:endParaRPr lang="en-US" altLang="ja-JP" sz="1300" dirty="0">
              <a:solidFill>
                <a:prstClr val="black"/>
              </a:solidFill>
            </a:endParaRPr>
          </a:p>
          <a:p>
            <a:pPr defTabSz="984717">
              <a:defRPr/>
            </a:pPr>
            <a:r>
              <a:rPr lang="en-US" altLang="ja-JP" sz="1300" dirty="0">
                <a:solidFill>
                  <a:prstClr val="black"/>
                </a:solidFill>
              </a:rPr>
              <a:t>※</a:t>
            </a:r>
            <a:r>
              <a:rPr lang="ja-JP" altLang="en-US" sz="1300" dirty="0">
                <a:solidFill>
                  <a:prstClr val="black"/>
                </a:solidFill>
              </a:rPr>
              <a:t>クリックしながらスライドの「アニメーション」を見せる。</a:t>
            </a:r>
            <a:endParaRPr lang="en-US" altLang="ja-JP" sz="1300" dirty="0">
              <a:solidFill>
                <a:prstClr val="black"/>
              </a:solidFill>
            </a:endParaRPr>
          </a:p>
          <a:p>
            <a:pPr defTabSz="984717">
              <a:defRPr/>
            </a:pPr>
            <a:endParaRPr lang="en-US" altLang="ja-JP" sz="1300" dirty="0">
              <a:solidFill>
                <a:prstClr val="black"/>
              </a:solidFill>
            </a:endParaRPr>
          </a:p>
          <a:p>
            <a:endParaRPr kumimoji="1" lang="en-US" altLang="ja-JP" dirty="0"/>
          </a:p>
          <a:p>
            <a:r>
              <a:rPr kumimoji="1" lang="ja-JP" altLang="en-US" dirty="0"/>
              <a:t>このスライドのようにグループのチャットで「自分のことかもしれない」と不安をあおる書き込みをすること</a:t>
            </a:r>
            <a:endParaRPr kumimoji="1" lang="en-US" altLang="ja-JP" dirty="0"/>
          </a:p>
          <a:p>
            <a:r>
              <a:rPr kumimoji="1" lang="ja-JP" altLang="en-US" dirty="0"/>
              <a:t>が最近よく聞くトラブルのひとつです。</a:t>
            </a:r>
            <a:endParaRPr kumimoji="1" lang="en-US" altLang="ja-JP" dirty="0"/>
          </a:p>
        </p:txBody>
      </p:sp>
    </p:spTree>
    <p:extLst>
      <p:ext uri="{BB962C8B-B14F-4D97-AF65-F5344CB8AC3E}">
        <p14:creationId xmlns:p14="http://schemas.microsoft.com/office/powerpoint/2010/main" val="1171830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導入のポイント</a:t>
            </a:r>
            <a:r>
              <a:rPr kumimoji="1" lang="en-US" altLang="ja-JP" dirty="0"/>
              <a:t>】</a:t>
            </a:r>
          </a:p>
          <a:p>
            <a:r>
              <a:rPr kumimoji="1" lang="ja-JP" altLang="en-US" dirty="0"/>
              <a:t>身近なコミュニケーショントラブル</a:t>
            </a:r>
          </a:p>
          <a:p>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r>
              <a:rPr kumimoji="1" lang="ja-JP" altLang="en-US" dirty="0"/>
              <a:t>トークアプリの話の内容だけではありません。プロフィール欄のアイコン下部のコメント欄に</a:t>
            </a:r>
            <a:endParaRPr kumimoji="1" lang="en-US" altLang="ja-JP" dirty="0"/>
          </a:p>
          <a:p>
            <a:r>
              <a:rPr kumimoji="1" lang="ja-JP" altLang="en-US" dirty="0"/>
              <a:t>悪口やその時の感情を吐き出しているケースも多く見受けられます。</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r>
              <a:rPr kumimoji="1" lang="ja-JP" altLang="en-US" dirty="0"/>
              <a:t>東洋経済オンライン「中学生は</a:t>
            </a:r>
            <a:r>
              <a:rPr kumimoji="1" lang="en-US" altLang="ja-JP" dirty="0"/>
              <a:t>LINE</a:t>
            </a:r>
            <a:r>
              <a:rPr kumimoji="1" lang="ja-JP" altLang="en-US" dirty="0"/>
              <a:t>の</a:t>
            </a:r>
            <a:r>
              <a:rPr kumimoji="1" lang="en-US" altLang="ja-JP" dirty="0"/>
              <a:t>『</a:t>
            </a:r>
            <a:r>
              <a:rPr kumimoji="1" lang="ja-JP" altLang="en-US" dirty="0"/>
              <a:t>意外な場所</a:t>
            </a:r>
            <a:r>
              <a:rPr kumimoji="1" lang="en-US" altLang="ja-JP" dirty="0"/>
              <a:t>』</a:t>
            </a:r>
            <a:r>
              <a:rPr kumimoji="1" lang="ja-JP" altLang="en-US" dirty="0"/>
              <a:t>に悪口を書く」</a:t>
            </a:r>
            <a:endParaRPr kumimoji="1" lang="en-US" altLang="ja-JP" dirty="0"/>
          </a:p>
          <a:p>
            <a:r>
              <a:rPr kumimoji="1" lang="en-US" altLang="ja-JP" dirty="0"/>
              <a:t>https://toyokeizai.net/articles/-/144231</a:t>
            </a:r>
          </a:p>
        </p:txBody>
      </p:sp>
    </p:spTree>
    <p:extLst>
      <p:ext uri="{BB962C8B-B14F-4D97-AF65-F5344CB8AC3E}">
        <p14:creationId xmlns:p14="http://schemas.microsoft.com/office/powerpoint/2010/main" val="2817690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トークアプリの特徴をまとめる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画面を読み上げる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＜クリック＞して続きを読む</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3833609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kumimoji="1" lang="en-US" altLang="ja-JP" dirty="0"/>
          </a:p>
          <a:p>
            <a:r>
              <a:rPr kumimoji="1" lang="ja-JP" altLang="en-US" dirty="0"/>
              <a:t>スライドのとおり</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defTabSz="984717">
              <a:defRPr/>
            </a:pPr>
            <a:r>
              <a:rPr kumimoji="1" lang="ja-JP" altLang="en-US" dirty="0"/>
              <a:t>機器の操作方法は子どもたちの方が我々大人より早く覚え詳しいですが、判断力は未熟です。</a:t>
            </a:r>
            <a:endParaRPr kumimoji="1" lang="en-US" altLang="ja-JP" dirty="0"/>
          </a:p>
          <a:p>
            <a:r>
              <a:rPr kumimoji="1" lang="ja-JP" altLang="en-US" dirty="0"/>
              <a:t>判断力を身に付けさせることが重要です。</a:t>
            </a:r>
            <a:endParaRPr kumimoji="1" lang="en-US" altLang="ja-JP" dirty="0"/>
          </a:p>
          <a:p>
            <a:r>
              <a:rPr kumimoji="1" lang="ja-JP" altLang="en-US" dirty="0"/>
              <a:t>インターネットの世界も現実の世界も同じようにやってはいけないものはいけないのです。</a:t>
            </a:r>
            <a:endParaRPr kumimoji="1" lang="en-US" altLang="ja-JP" dirty="0"/>
          </a:p>
          <a:p>
            <a:endParaRPr kumimoji="1" lang="en-US" altLang="ja-JP" dirty="0"/>
          </a:p>
          <a:p>
            <a:endParaRPr kumimoji="1" lang="en-US" altLang="ja-JP" dirty="0"/>
          </a:p>
        </p:txBody>
      </p:sp>
    </p:spTree>
    <p:extLst>
      <p:ext uri="{BB962C8B-B14F-4D97-AF65-F5344CB8AC3E}">
        <p14:creationId xmlns:p14="http://schemas.microsoft.com/office/powerpoint/2010/main" val="2065154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15708"/>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トラブルの初動対応に関係することもあるので、子どもの利用状況を把握しておくのが大切。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r>
              <a:rPr kumimoji="1" lang="ja-JP" altLang="en-US" dirty="0"/>
              <a:t>インターネットはいろいろなことができます。子どもが日ごろどのようなインターネット上のサービスを使っているか、ある程度把握しておく必要があります。</a:t>
            </a:r>
            <a:endParaRPr kumimoji="1" lang="en-US" altLang="ja-JP" dirty="0"/>
          </a:p>
          <a:p>
            <a:r>
              <a:rPr kumimoji="1" lang="ja-JP" altLang="en-US" dirty="0"/>
              <a:t>把握していないと、万が一、子どもがインターネット上のトラブルに合ったときの対応が遅れてしまうことがあります。</a:t>
            </a:r>
            <a:endParaRPr kumimoji="1" lang="en-US" altLang="ja-JP" dirty="0"/>
          </a:p>
          <a:p>
            <a:r>
              <a:rPr kumimoji="1" lang="ja-JP" altLang="en-US" dirty="0"/>
              <a:t>インターネット上のサービスは子どものほうが流行に敏感で、いろいろ知っていることもあります。</a:t>
            </a:r>
            <a:endParaRPr kumimoji="1" lang="en-US" altLang="ja-JP" dirty="0"/>
          </a:p>
          <a:p>
            <a:r>
              <a:rPr kumimoji="1" lang="ja-JP" altLang="en-US" dirty="0"/>
              <a:t>そんな時は子どもに訊ねてみるといいでしょう。インターネットに関する会話を重ねることは、子どもの判断力を養うことにもつながります。</a:t>
            </a:r>
            <a:endParaRPr kumimoji="1" lang="en-US" altLang="ja-JP" dirty="0"/>
          </a:p>
        </p:txBody>
      </p:sp>
    </p:spTree>
    <p:extLst>
      <p:ext uri="{BB962C8B-B14F-4D97-AF65-F5344CB8AC3E}">
        <p14:creationId xmlns:p14="http://schemas.microsoft.com/office/powerpoint/2010/main" val="3348043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916498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15709"/>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dirty="0"/>
              <a:t>インターネットのトラブルや問題について対策を考えよう。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kumimoji="1" lang="en-US" altLang="ja-JP" dirty="0"/>
          </a:p>
          <a:p>
            <a:r>
              <a:rPr kumimoji="1" lang="ja-JP" altLang="en-US" dirty="0"/>
              <a:t>使ってはいけないなどの禁止だけではなく、</a:t>
            </a:r>
            <a:r>
              <a:rPr kumimoji="1" lang="en-US" altLang="ja-JP" dirty="0"/>
              <a:t>『</a:t>
            </a:r>
            <a:r>
              <a:rPr kumimoji="1" lang="ja-JP" altLang="en-US" dirty="0"/>
              <a:t>それってどうなるのかな？</a:t>
            </a:r>
            <a:r>
              <a:rPr kumimoji="1" lang="en-US" altLang="ja-JP" dirty="0"/>
              <a:t>』</a:t>
            </a:r>
            <a:r>
              <a:rPr kumimoji="1" lang="ja-JP" altLang="en-US" dirty="0"/>
              <a:t>等</a:t>
            </a:r>
            <a:endParaRPr kumimoji="1" lang="en-US" altLang="ja-JP" dirty="0"/>
          </a:p>
          <a:p>
            <a:r>
              <a:rPr kumimoji="1" lang="ja-JP" altLang="en-US" dirty="0"/>
              <a:t>子ども自身が自分で想像できるようにさせてあげてください。</a:t>
            </a:r>
            <a:endParaRPr kumimoji="1" lang="en-US" altLang="ja-JP" dirty="0"/>
          </a:p>
          <a:p>
            <a:r>
              <a:rPr kumimoji="1" lang="ja-JP" altLang="en-US" dirty="0"/>
              <a:t>判断力を育ててあげることが一番の予防策と考えます。</a:t>
            </a:r>
            <a:endParaRPr kumimoji="1" lang="en-US" altLang="ja-JP" dirty="0"/>
          </a:p>
          <a:p>
            <a:endParaRPr kumimoji="1" lang="en-US" altLang="ja-JP" dirty="0"/>
          </a:p>
        </p:txBody>
      </p:sp>
    </p:spTree>
    <p:extLst>
      <p:ext uri="{BB962C8B-B14F-4D97-AF65-F5344CB8AC3E}">
        <p14:creationId xmlns:p14="http://schemas.microsoft.com/office/powerpoint/2010/main" val="3579565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57749"/>
            <a:ext cx="5486400" cy="3600450"/>
          </a:xfrm>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こどもたちが相談できる関係性を築く。</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一番大切なことは子どもとのコミュニケーションです。</a:t>
            </a:r>
            <a:endParaRPr kumimoji="1" lang="en-US" altLang="ja-JP" sz="1200" dirty="0"/>
          </a:p>
          <a:p>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子どもが困ったときに一番に相談できるのが、身近な大人であるように</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ja-JP" altLang="en-US" sz="1200" b="0" i="0" u="none" strike="noStrike" kern="1200" cap="none" spc="0" normalizeH="0" baseline="0" noProof="0" dirty="0">
                <a:ln>
                  <a:noFill/>
                </a:ln>
                <a:solidFill>
                  <a:prstClr val="black"/>
                </a:solidFill>
                <a:effectLst/>
                <a:uLnTx/>
                <a:uFillTx/>
                <a:latin typeface="+mn-lt"/>
                <a:ea typeface="+mn-ea"/>
                <a:cs typeface="+mn-cs"/>
              </a:rPr>
              <a:t>相談ができる関係性を作っていただきたいと思います。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そして一緒に解決策を考えてください。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子どもも大人も一緒に学び、考えていただきたいと思います。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387683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2393632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導入時のポイント</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クイズを使って標語を紹介する。</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講師のセリフ例</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これは、</a:t>
            </a:r>
            <a:r>
              <a:rPr kumimoji="1" lang="ja-JP" altLang="en-US" kern="1200" dirty="0">
                <a:solidFill>
                  <a:prstClr val="black"/>
                </a:solidFill>
                <a:latin typeface="+mj-ea"/>
              </a:rPr>
              <a:t>「ひろげよう情報モラル・セキュリティコンクール」で最優秀賞を取った高校</a:t>
            </a:r>
            <a:r>
              <a:rPr kumimoji="1" lang="ja-JP" altLang="en-US" b="0" i="0" u="none" strike="noStrike" kern="1200" cap="none" spc="0" normalizeH="0" baseline="0" noProof="0" dirty="0">
                <a:ln>
                  <a:noFill/>
                </a:ln>
                <a:solidFill>
                  <a:prstClr val="black"/>
                </a:solidFill>
                <a:effectLst/>
                <a:uLnTx/>
                <a:uFillTx/>
              </a:rPr>
              <a:t>生の作品です。</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さて、この部分に入る言葉を考えてみてください。</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進行のポイント</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最初のアイスブレイクで興味を持ってもらう。</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講師のセリフ例</a:t>
            </a:r>
            <a:r>
              <a:rPr kumimoji="1" lang="en-US" altLang="ja-JP" b="0" i="0" u="none" strike="noStrike" kern="1200" cap="none" spc="0" normalizeH="0" baseline="0" noProof="0" dirty="0">
                <a:ln>
                  <a:noFill/>
                </a:ln>
                <a:solidFill>
                  <a:prstClr val="black"/>
                </a:solidFill>
                <a:effectLst/>
                <a:uLnTx/>
                <a:uFillTx/>
              </a:rPr>
              <a:t>》</a:t>
            </a:r>
          </a:p>
          <a:p>
            <a:r>
              <a:rPr kumimoji="1" lang="ja-JP" altLang="en-US" dirty="0"/>
              <a:t>では答えてもらいたいと思います！</a:t>
            </a:r>
            <a:endParaRPr kumimoji="1" lang="en-US" altLang="ja-JP" dirty="0"/>
          </a:p>
          <a:p>
            <a:r>
              <a:rPr kumimoji="1" lang="ja-JP" altLang="en-US" dirty="0"/>
              <a:t>となり同士で話し合ってみてください！</a:t>
            </a:r>
            <a:endParaRPr kumimoji="1" lang="en-US" altLang="ja-JP" dirty="0"/>
          </a:p>
          <a:p>
            <a:endParaRPr kumimoji="1" lang="en-US" altLang="ja-JP" dirty="0"/>
          </a:p>
          <a:p>
            <a:r>
              <a:rPr kumimoji="1" lang="ja-JP" altLang="en-US" dirty="0"/>
              <a:t>答え合わせは＜クリック＞</a:t>
            </a:r>
            <a:endParaRPr kumimoji="1" lang="en-US" altLang="ja-JP" dirty="0"/>
          </a:p>
          <a:p>
            <a:endParaRPr kumimoji="1" lang="en-US" altLang="ja-JP" dirty="0"/>
          </a:p>
          <a:p>
            <a:pPr lvl="0">
              <a:defRPr/>
            </a:pPr>
            <a:r>
              <a:rPr lang="en-US" altLang="ja-JP" sz="1200" dirty="0">
                <a:solidFill>
                  <a:prstClr val="black"/>
                </a:solidFill>
                <a:latin typeface="+mn-lt"/>
                <a:ea typeface="+mn-ea"/>
              </a:rPr>
              <a:t>【</a:t>
            </a:r>
            <a:r>
              <a:rPr lang="ja-JP" altLang="en-US" sz="1200" dirty="0">
                <a:solidFill>
                  <a:prstClr val="black"/>
                </a:solidFill>
                <a:latin typeface="+mn-lt"/>
                <a:ea typeface="+mn-ea"/>
              </a:rPr>
              <a:t>参考</a:t>
            </a:r>
            <a:r>
              <a:rPr lang="en-US" altLang="ja-JP" sz="1200" dirty="0">
                <a:solidFill>
                  <a:prstClr val="black"/>
                </a:solidFill>
                <a:latin typeface="+mn-lt"/>
                <a:ea typeface="+mn-ea"/>
              </a:rPr>
              <a:t>】</a:t>
            </a:r>
          </a:p>
          <a:p>
            <a:pPr lvl="0">
              <a:defRPr/>
            </a:pPr>
            <a:r>
              <a:rPr lang="en-US" altLang="ja-JP" sz="1200" dirty="0">
                <a:solidFill>
                  <a:prstClr val="black"/>
                </a:solidFill>
                <a:latin typeface="+mn-lt"/>
                <a:ea typeface="+mn-ea"/>
              </a:rPr>
              <a:t>IPA</a:t>
            </a:r>
            <a:r>
              <a:rPr lang="ja-JP" altLang="en-US" sz="1200" dirty="0">
                <a:solidFill>
                  <a:prstClr val="black"/>
                </a:solidFill>
                <a:latin typeface="+mn-lt"/>
                <a:ea typeface="+mn-ea"/>
              </a:rPr>
              <a:t>「ひろげよう情報モラル・セキュリティコンクール」</a:t>
            </a:r>
            <a:endParaRPr lang="en-US" altLang="ja-JP" sz="1200" dirty="0">
              <a:solidFill>
                <a:prstClr val="black"/>
              </a:solidFill>
              <a:latin typeface="+mn-lt"/>
              <a:ea typeface="+mn-ea"/>
            </a:endParaRPr>
          </a:p>
          <a:p>
            <a:pPr lvl="0">
              <a:defRPr/>
            </a:pPr>
            <a:r>
              <a:rPr kumimoji="1" lang="en-US" altLang="ja-JP" dirty="0"/>
              <a:t>https://www.ipa.go.jp/security/hyogo/index.html</a:t>
            </a:r>
            <a:endParaRPr kumimoji="1" lang="ja-JP" altLang="en-US" dirty="0"/>
          </a:p>
        </p:txBody>
      </p:sp>
    </p:spTree>
    <p:extLst>
      <p:ext uri="{BB962C8B-B14F-4D97-AF65-F5344CB8AC3E}">
        <p14:creationId xmlns:p14="http://schemas.microsoft.com/office/powerpoint/2010/main" val="2223591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導入時のポイント</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クイズを使って標語を紹介する。</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講師のセリフ例</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これは、</a:t>
            </a:r>
            <a:r>
              <a:rPr kumimoji="1" lang="ja-JP" altLang="en-US" b="0" i="0" u="none" strike="noStrike" kern="1200" cap="none" spc="0" normalizeH="0" baseline="0" noProof="0" dirty="0">
                <a:ln>
                  <a:noFill/>
                </a:ln>
                <a:solidFill>
                  <a:prstClr val="black"/>
                </a:solidFill>
                <a:effectLst/>
                <a:uLnTx/>
                <a:uFillTx/>
                <a:latin typeface="ＭＳ Ｐゴシック" panose="020B0600070205080204" pitchFamily="50" charset="-128"/>
              </a:rPr>
              <a:t>「ひろげよう情報モラル・セキュリティコンクール」で最優秀賞を取った</a:t>
            </a:r>
            <a:r>
              <a:rPr kumimoji="1" lang="ja-JP" altLang="en-US" b="0" i="0" u="none" strike="noStrike" kern="1200" cap="none" spc="0" normalizeH="0" baseline="0" noProof="0" dirty="0">
                <a:ln>
                  <a:noFill/>
                </a:ln>
                <a:solidFill>
                  <a:prstClr val="black"/>
                </a:solidFill>
                <a:effectLst/>
                <a:uLnTx/>
                <a:uFillTx/>
              </a:rPr>
              <a:t>中学生の作品です。</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さて、この部分に入る言葉を考えてみてください。</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進行のポイント</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最初のアイスブレイクで興味を持ってもらう。</a:t>
            </a: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b="0" i="0" u="none" strike="noStrike" kern="1200" cap="none" spc="0" normalizeH="0" baseline="0" noProof="0" dirty="0">
              <a:ln>
                <a:noFill/>
              </a:ln>
              <a:solidFill>
                <a:prstClr val="black"/>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rPr>
              <a:t>《</a:t>
            </a:r>
            <a:r>
              <a:rPr kumimoji="1" lang="ja-JP" altLang="en-US" b="0" i="0" u="none" strike="noStrike" kern="1200" cap="none" spc="0" normalizeH="0" baseline="0" noProof="0" dirty="0">
                <a:ln>
                  <a:noFill/>
                </a:ln>
                <a:solidFill>
                  <a:prstClr val="black"/>
                </a:solidFill>
                <a:effectLst/>
                <a:uLnTx/>
                <a:uFillTx/>
              </a:rPr>
              <a:t>講師のセリフ例</a:t>
            </a:r>
            <a:r>
              <a:rPr kumimoji="1" lang="en-US" altLang="ja-JP" b="0" i="0" u="none" strike="noStrike" kern="1200" cap="none" spc="0" normalizeH="0" baseline="0" noProof="0" dirty="0">
                <a:ln>
                  <a:noFill/>
                </a:ln>
                <a:solidFill>
                  <a:prstClr val="black"/>
                </a:solidFill>
                <a:effectLst/>
                <a:uLnTx/>
                <a:uFillTx/>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dirty="0">
                <a:ln>
                  <a:noFill/>
                </a:ln>
                <a:solidFill>
                  <a:prstClr val="black"/>
                </a:solidFill>
                <a:effectLst/>
                <a:uLnTx/>
                <a:uFillTx/>
              </a:rPr>
              <a:t>では答えてもらいたいと思います！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となり同士で話し合ってみてください！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答え合わせは＜クリック＞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lvl="0">
              <a:defRPr/>
            </a:pPr>
            <a:r>
              <a:rPr lang="en-US" altLang="ja-JP" sz="1200" dirty="0">
                <a:solidFill>
                  <a:prstClr val="black"/>
                </a:solidFill>
                <a:latin typeface="+mn-lt"/>
                <a:ea typeface="+mn-ea"/>
              </a:rPr>
              <a:t>【</a:t>
            </a:r>
            <a:r>
              <a:rPr lang="ja-JP" altLang="en-US" sz="1200" dirty="0">
                <a:solidFill>
                  <a:prstClr val="black"/>
                </a:solidFill>
                <a:latin typeface="+mn-lt"/>
                <a:ea typeface="+mn-ea"/>
              </a:rPr>
              <a:t>参考</a:t>
            </a:r>
            <a:r>
              <a:rPr lang="en-US" altLang="ja-JP" sz="1200" dirty="0">
                <a:solidFill>
                  <a:prstClr val="black"/>
                </a:solidFill>
                <a:latin typeface="+mn-lt"/>
                <a:ea typeface="+mn-ea"/>
              </a:rPr>
              <a:t>】</a:t>
            </a:r>
          </a:p>
          <a:p>
            <a:pPr lvl="0">
              <a:defRPr/>
            </a:pPr>
            <a:r>
              <a:rPr lang="en-US" altLang="ja-JP" sz="1200" dirty="0">
                <a:solidFill>
                  <a:prstClr val="black"/>
                </a:solidFill>
                <a:latin typeface="+mn-lt"/>
                <a:ea typeface="+mn-ea"/>
              </a:rPr>
              <a:t>IPA</a:t>
            </a:r>
            <a:r>
              <a:rPr lang="ja-JP" altLang="en-US" sz="1200" dirty="0">
                <a:solidFill>
                  <a:prstClr val="black"/>
                </a:solidFill>
                <a:latin typeface="+mn-lt"/>
                <a:ea typeface="+mn-ea"/>
              </a:rPr>
              <a:t>「ひろげよう情報モラル・セキュリティコンクール」</a:t>
            </a:r>
            <a:endParaRPr lang="en-US" altLang="ja-JP" sz="1200" dirty="0">
              <a:solidFill>
                <a:prstClr val="black"/>
              </a:solidFill>
              <a:latin typeface="+mn-lt"/>
              <a:ea typeface="+mn-ea"/>
            </a:endParaRPr>
          </a:p>
          <a:p>
            <a:pPr lvl="0">
              <a:defRPr/>
            </a:pPr>
            <a:r>
              <a:rPr kumimoji="1" lang="en-US" altLang="ja-JP" dirty="0"/>
              <a:t>https://www.ipa.go.jp/security/hyogo/index.html</a:t>
            </a:r>
            <a:endParaRPr kumimoji="1" lang="ja-JP" altLang="en-US" dirty="0"/>
          </a:p>
        </p:txBody>
      </p:sp>
    </p:spTree>
    <p:extLst>
      <p:ext uri="{BB962C8B-B14F-4D97-AF65-F5344CB8AC3E}">
        <p14:creationId xmlns:p14="http://schemas.microsoft.com/office/powerpoint/2010/main" val="858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小学生のうちはゲーム機利用の方が若干多いが、中学校、高校にあがるとスマホ利用の方が多い。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こちらは内閣府が発表したインターネット利用の実態調査結果です。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これを見ると小学生のうちはゲーム機利用が若干多いのですが、中学生になるとスマホ利用が増加します。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高校生になるとほとんどの子どもがスマホを利用しているようです。</a:t>
            </a:r>
            <a:endParaRPr kumimoji="1" lang="en-US" altLang="ja-JP" dirty="0"/>
          </a:p>
          <a:p>
            <a:r>
              <a:rPr kumimoji="1" lang="ja-JP" altLang="en-US" dirty="0"/>
              <a:t>みなさんのお子さん（場合によってはお孫さん）の利用状況はいかがでしょうか？</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出典</a:t>
            </a:r>
            <a:r>
              <a:rPr kumimoji="1" lang="en-US" altLang="ja-JP" dirty="0"/>
              <a:t>】</a:t>
            </a:r>
          </a:p>
          <a:p>
            <a:r>
              <a:rPr kumimoji="1" lang="ja-JP" altLang="en-US" sz="1800" dirty="0">
                <a:latin typeface="+mn-ea"/>
              </a:rPr>
              <a:t>内閣府「令和２年度 青少年のインターネット利用環境実態調査</a:t>
            </a:r>
            <a:r>
              <a:rPr lang="ja-JP" altLang="en-US" sz="1800" dirty="0">
                <a:latin typeface="+mn-ea"/>
              </a:rPr>
              <a:t> </a:t>
            </a:r>
            <a:r>
              <a:rPr lang="zh-TW" altLang="en-US" sz="1800" dirty="0">
                <a:latin typeface="+mn-ea"/>
              </a:rPr>
              <a:t>青少年調査集計表</a:t>
            </a:r>
            <a:r>
              <a:rPr lang="ja-JP" altLang="en-US" sz="1800" dirty="0">
                <a:latin typeface="+mn-ea"/>
              </a:rPr>
              <a:t> </a:t>
            </a:r>
            <a:r>
              <a:rPr lang="ja-JP" altLang="en-US" sz="1800" dirty="0"/>
              <a:t>集計表</a:t>
            </a:r>
            <a:r>
              <a:rPr lang="en-US" altLang="ja-JP" sz="1800" dirty="0"/>
              <a:t>67</a:t>
            </a:r>
            <a:endParaRPr kumimoji="1" lang="en-US" altLang="ja-JP" sz="1800" dirty="0">
              <a:latin typeface="+mn-ea"/>
            </a:endParaRPr>
          </a:p>
          <a:p>
            <a:r>
              <a:rPr lang="en-US" altLang="ja-JP" sz="1200" dirty="0"/>
              <a:t>https://www8.cao.go.jp/youth/youth-harm/</a:t>
            </a:r>
            <a:r>
              <a:rPr lang="en-US" altLang="ja-JP" sz="1200" dirty="0" err="1"/>
              <a:t>chousa</a:t>
            </a:r>
            <a:r>
              <a:rPr lang="en-US" altLang="ja-JP" sz="1200" dirty="0"/>
              <a:t>/r02/net-</a:t>
            </a:r>
            <a:r>
              <a:rPr lang="en-US" altLang="ja-JP" sz="1200" dirty="0" err="1"/>
              <a:t>jittai</a:t>
            </a:r>
            <a:r>
              <a:rPr lang="en-US" altLang="ja-JP" sz="1200" dirty="0"/>
              <a:t>/sei-</a:t>
            </a:r>
            <a:r>
              <a:rPr lang="en-US" altLang="ja-JP" sz="1200" dirty="0" err="1"/>
              <a:t>syukeihyo.html</a:t>
            </a:r>
            <a:r>
              <a:rPr lang="ja-JP" altLang="en-US" sz="1200" dirty="0"/>
              <a:t>  </a:t>
            </a:r>
            <a:r>
              <a:rPr lang="en-US" altLang="ja-JP" sz="1200" dirty="0"/>
              <a:t>(</a:t>
            </a:r>
            <a:r>
              <a:rPr lang="ja-JP" altLang="en-US" sz="1200" dirty="0"/>
              <a:t>公開 </a:t>
            </a:r>
            <a:r>
              <a:rPr lang="en-US" altLang="ja-JP" sz="1200" dirty="0">
                <a:latin typeface="+mn-ea"/>
              </a:rPr>
              <a:t>2021</a:t>
            </a:r>
            <a:r>
              <a:rPr lang="ja-JP" altLang="en-US" sz="1200" dirty="0">
                <a:latin typeface="+mn-ea"/>
              </a:rPr>
              <a:t>年</a:t>
            </a:r>
            <a:r>
              <a:rPr lang="en-US" altLang="ja-JP" sz="1200" dirty="0">
                <a:latin typeface="+mn-ea"/>
              </a:rPr>
              <a:t>3</a:t>
            </a:r>
            <a:r>
              <a:rPr lang="ja-JP" altLang="en-US" sz="1200" dirty="0">
                <a:latin typeface="+mn-ea"/>
              </a:rPr>
              <a:t>月</a:t>
            </a:r>
            <a:r>
              <a:rPr lang="en-US" altLang="ja-JP" sz="1200" dirty="0">
                <a:latin typeface="+mn-ea"/>
              </a:rPr>
              <a:t>)</a:t>
            </a:r>
            <a:r>
              <a:rPr lang="ja-JP" altLang="en-US" sz="1200" dirty="0">
                <a:latin typeface="+mn-ea"/>
              </a:rPr>
              <a:t> </a:t>
            </a:r>
            <a:endParaRPr kumimoji="1" lang="ja-JP" altLang="en-US" dirty="0"/>
          </a:p>
        </p:txBody>
      </p:sp>
    </p:spTree>
    <p:extLst>
      <p:ext uri="{BB962C8B-B14F-4D97-AF65-F5344CB8AC3E}">
        <p14:creationId xmlns:p14="http://schemas.microsoft.com/office/powerpoint/2010/main" val="62090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スマートフォン所持率が年々上がっています。大人も子どももかしこく使うことを学ぶことが求められています。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endParaRPr kumimoji="1" lang="en-US" altLang="ja-JP" dirty="0"/>
          </a:p>
          <a:p>
            <a:r>
              <a:rPr kumimoji="1" lang="ja-JP" altLang="en-US" sz="1200" b="0" i="0" u="none" strike="noStrike" kern="1200" cap="none" spc="0" normalizeH="0" baseline="0" noProof="0" dirty="0">
                <a:ln>
                  <a:noFill/>
                </a:ln>
                <a:solidFill>
                  <a:prstClr val="black"/>
                </a:solidFill>
                <a:effectLst/>
                <a:uLnTx/>
                <a:uFillTx/>
                <a:latin typeface="+mn-lt"/>
                <a:ea typeface="+mn-ea"/>
                <a:cs typeface="+mn-cs"/>
              </a:rPr>
              <a:t>禁止することでは守れなくなってきています。おとなでもトラブルに巻き込まれています。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982249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子どもたちの使用状況</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子どもたちをとりまく現状はどうなのでしょうか？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インターネット利用実態調査の結果もお知らせさせていただきます。</a:t>
            </a:r>
          </a:p>
        </p:txBody>
      </p:sp>
    </p:spTree>
    <p:extLst>
      <p:ext uri="{BB962C8B-B14F-4D97-AF65-F5344CB8AC3E}">
        <p14:creationId xmlns:p14="http://schemas.microsoft.com/office/powerpoint/2010/main" val="3062931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6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926756E5-A691-4EEA-A3E3-3860E5F8B2C7}"/>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180F1185-0B8D-4383-A61A-B55994C55802}"/>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63FB0FE6-ED75-4661-B7CD-8D6848CFB61E}"/>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4CCB2477-50FF-484E-A722-046F33937974}"/>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1482856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8_ユーザー設定レイアウト">
    <p:spTree>
      <p:nvGrpSpPr>
        <p:cNvPr id="1" name=""/>
        <p:cNvGrpSpPr/>
        <p:nvPr/>
      </p:nvGrpSpPr>
      <p:grpSpPr>
        <a:xfrm>
          <a:off x="0" y="0"/>
          <a:ext cx="0" cy="0"/>
          <a:chOff x="0" y="0"/>
          <a:chExt cx="0" cy="0"/>
        </a:xfrm>
      </p:grpSpPr>
      <p:sp>
        <p:nvSpPr>
          <p:cNvPr id="4" name="TextBox 9"/>
          <p:cNvSpPr txBox="1"/>
          <p:nvPr userDrawn="1"/>
        </p:nvSpPr>
        <p:spPr>
          <a:xfrm>
            <a:off x="249337" y="1129171"/>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9337"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1901" y="1025913"/>
            <a:ext cx="1423150" cy="1447380"/>
          </a:xfrm>
          <a:prstGeom prst="rect">
            <a:avLst/>
          </a:prstGeom>
        </p:spPr>
      </p:pic>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01566" y="5357519"/>
            <a:ext cx="4943485" cy="1245872"/>
          </a:xfrm>
          <a:prstGeom prst="rect">
            <a:avLst/>
          </a:prstGeom>
        </p:spPr>
      </p:pic>
      <p:sp>
        <p:nvSpPr>
          <p:cNvPr id="8" name="テキスト ボックス 7"/>
          <p:cNvSpPr txBox="1"/>
          <p:nvPr userDrawn="1"/>
        </p:nvSpPr>
        <p:spPr>
          <a:xfrm>
            <a:off x="249337" y="2391885"/>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spTree>
    <p:extLst>
      <p:ext uri="{BB962C8B-B14F-4D97-AF65-F5344CB8AC3E}">
        <p14:creationId xmlns:p14="http://schemas.microsoft.com/office/powerpoint/2010/main" val="3551853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3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a:extLst>
              <a:ext uri="{FF2B5EF4-FFF2-40B4-BE49-F238E27FC236}">
                <a16:creationId xmlns:a16="http://schemas.microsoft.com/office/drawing/2014/main" id="{EE2A25CC-142D-4EAE-9A7B-06F5417A7265}"/>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ver.2.1_20220311</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メイリオ" panose="020B0604030504040204" pitchFamily="50" charset="-128"/>
                <a:ea typeface="メイリオ" panose="020B0604030504040204" pitchFamily="50" charset="-128"/>
              </a:rPr>
              <a:t>©2022 IPA</a:t>
            </a:r>
          </a:p>
        </p:txBody>
      </p:sp>
    </p:spTree>
    <p:extLst>
      <p:ext uri="{BB962C8B-B14F-4D97-AF65-F5344CB8AC3E}">
        <p14:creationId xmlns:p14="http://schemas.microsoft.com/office/powerpoint/2010/main" val="2591836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5848" y="449388"/>
            <a:ext cx="987588" cy="1211772"/>
          </a:xfrm>
          <a:prstGeom prst="rect">
            <a:avLst/>
          </a:prstGeom>
        </p:spPr>
      </p:pic>
    </p:spTree>
    <p:extLst>
      <p:ext uri="{BB962C8B-B14F-4D97-AF65-F5344CB8AC3E}">
        <p14:creationId xmlns:p14="http://schemas.microsoft.com/office/powerpoint/2010/main" val="170921028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408367250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6220" y="454948"/>
            <a:ext cx="1148335" cy="1077435"/>
          </a:xfrm>
          <a:prstGeom prst="rect">
            <a:avLst/>
          </a:prstGeom>
        </p:spPr>
      </p:pic>
    </p:spTree>
    <p:extLst>
      <p:ext uri="{BB962C8B-B14F-4D97-AF65-F5344CB8AC3E}">
        <p14:creationId xmlns:p14="http://schemas.microsoft.com/office/powerpoint/2010/main" val="426635251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425369344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981961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6428389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31673740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C5D0BF-1AFB-46E4-813D-7AD5F28FA9AA}"/>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21B73B4-658D-46F2-9622-C8AB54B3459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F8A03A1-A3C9-48D0-9098-20DA34CB7499}"/>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43EC8915-43A6-430B-959D-9A2AAD3932E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58618E-3A1A-4790-8D27-42D937E65F84}"/>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3418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97736" y="706225"/>
            <a:ext cx="6913737" cy="5363115"/>
          </a:xfrm>
          <a:prstGeom prst="rect">
            <a:avLst/>
          </a:prstGeom>
        </p:spPr>
      </p:pic>
    </p:spTree>
    <p:extLst>
      <p:ext uri="{BB962C8B-B14F-4D97-AF65-F5344CB8AC3E}">
        <p14:creationId xmlns:p14="http://schemas.microsoft.com/office/powerpoint/2010/main" val="3769694293"/>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2F931-7030-4D18-BDEA-9AE92A178F4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7379C12-B75F-4FE1-8C55-D45102D2768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CD854E4-0453-4424-8679-210DE100A53D}"/>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8CE3CDC4-9047-455E-B854-451DEF8A83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F21971-D765-45C8-88C3-C5879D2CF544}"/>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3338219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D09664-BCDE-4901-939E-E2A72CD9021F}"/>
              </a:ext>
            </a:extLst>
          </p:cNvPr>
          <p:cNvSpPr>
            <a:spLocks noGrp="1"/>
          </p:cNvSpPr>
          <p:nvPr>
            <p:ph type="title"/>
          </p:nvPr>
        </p:nvSpPr>
        <p:spPr>
          <a:xfrm>
            <a:off x="623888" y="1709738"/>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A40B51A-C053-4FB3-9C35-DFFACF12747E}"/>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AF71156-3C4A-4202-A231-984A69E0BA05}"/>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CB85A53E-0B85-4B9C-A31C-33CF14337A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524C964-ACA7-4C33-B60B-521983E6F662}"/>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389081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37F29-252F-485A-9355-441F8273D4C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01FD6F5-CF70-43B2-95B6-B9D00BB6452E}"/>
              </a:ext>
            </a:extLst>
          </p:cNvPr>
          <p:cNvSpPr>
            <a:spLocks noGrp="1"/>
          </p:cNvSpPr>
          <p:nvPr>
            <p:ph sz="half" idx="1"/>
          </p:nvPr>
        </p:nvSpPr>
        <p:spPr>
          <a:xfrm>
            <a:off x="62865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ECF3DFF-3B50-4080-8E21-94797EF2E7AA}"/>
              </a:ext>
            </a:extLst>
          </p:cNvPr>
          <p:cNvSpPr>
            <a:spLocks noGrp="1"/>
          </p:cNvSpPr>
          <p:nvPr>
            <p:ph sz="half" idx="2"/>
          </p:nvPr>
        </p:nvSpPr>
        <p:spPr>
          <a:xfrm>
            <a:off x="4648200" y="1825625"/>
            <a:ext cx="386715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16B6ECE-AD26-4940-9DFF-B4113B3246A1}"/>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6" name="フッター プレースホルダー 5">
            <a:extLst>
              <a:ext uri="{FF2B5EF4-FFF2-40B4-BE49-F238E27FC236}">
                <a16:creationId xmlns:a16="http://schemas.microsoft.com/office/drawing/2014/main" id="{2B0F24DB-1412-4D54-9C13-BF9F6A4AE87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8350BFE-0BA0-4174-B354-46118382D131}"/>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486325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3D19D1-5A1C-43CC-B5F8-1160CCED839E}"/>
              </a:ext>
            </a:extLst>
          </p:cNvPr>
          <p:cNvSpPr>
            <a:spLocks noGrp="1"/>
          </p:cNvSpPr>
          <p:nvPr>
            <p:ph type="title"/>
          </p:nvPr>
        </p:nvSpPr>
        <p:spPr>
          <a:xfrm>
            <a:off x="630238" y="365125"/>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6BD2FE-4CCF-41FF-BDF4-5E017907439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0F0968A-8354-4D8F-AD8E-9F350897A4DF}"/>
              </a:ext>
            </a:extLst>
          </p:cNvPr>
          <p:cNvSpPr>
            <a:spLocks noGrp="1"/>
          </p:cNvSpPr>
          <p:nvPr>
            <p:ph sz="half" idx="2"/>
          </p:nvPr>
        </p:nvSpPr>
        <p:spPr>
          <a:xfrm>
            <a:off x="630238" y="2505075"/>
            <a:ext cx="386873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92904DF-6CD2-4236-ABFA-3EC45329EAA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E4FC7CC-11D2-4740-A540-3CD2CCFFF244}"/>
              </a:ext>
            </a:extLst>
          </p:cNvPr>
          <p:cNvSpPr>
            <a:spLocks noGrp="1"/>
          </p:cNvSpPr>
          <p:nvPr>
            <p:ph sz="quarter" idx="4"/>
          </p:nvPr>
        </p:nvSpPr>
        <p:spPr>
          <a:xfrm>
            <a:off x="4629150" y="2505075"/>
            <a:ext cx="38877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F472F6F-EB83-4FA5-8AF1-3DF9082FA3EB}"/>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8" name="フッター プレースホルダー 7">
            <a:extLst>
              <a:ext uri="{FF2B5EF4-FFF2-40B4-BE49-F238E27FC236}">
                <a16:creationId xmlns:a16="http://schemas.microsoft.com/office/drawing/2014/main" id="{B79F531C-4726-4768-AEDC-0081FFF47BB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92BB618-7149-4C51-B77C-DE2604915173}"/>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3133728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7B62A6-DE32-4AF7-B857-FFDDF21FCEE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486843-DD84-4D60-A019-28D82B575D98}"/>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4" name="フッター プレースホルダー 3">
            <a:extLst>
              <a:ext uri="{FF2B5EF4-FFF2-40B4-BE49-F238E27FC236}">
                <a16:creationId xmlns:a16="http://schemas.microsoft.com/office/drawing/2014/main" id="{2AC285AD-EB39-4DCD-8168-B5F5FFE77E8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B8529DAF-67D9-40FF-B73E-B671382B14DB}"/>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2688503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9F69784-357B-49AD-A495-0A054BCCBD27}"/>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3" name="フッター プレースホルダー 2">
            <a:extLst>
              <a:ext uri="{FF2B5EF4-FFF2-40B4-BE49-F238E27FC236}">
                <a16:creationId xmlns:a16="http://schemas.microsoft.com/office/drawing/2014/main" id="{17798555-CA5E-431E-B135-B0CC106D4AA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601AFDB-2F7D-4D8F-AD13-73A235D51BDF}"/>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24312497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535E79-9509-4B26-8EFA-016153A2A53F}"/>
              </a:ext>
            </a:extLst>
          </p:cNvPr>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03CCFE-51A2-402D-94F4-2F14D4835FD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87171FB-B9FD-4C6A-9760-15A32E29EA1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1E082E-BF3A-413C-8B07-B325CBA71E94}"/>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6" name="フッター プレースホルダー 5">
            <a:extLst>
              <a:ext uri="{FF2B5EF4-FFF2-40B4-BE49-F238E27FC236}">
                <a16:creationId xmlns:a16="http://schemas.microsoft.com/office/drawing/2014/main" id="{C61F1073-D220-4062-BCBB-20B7C4EA42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8CBC084-1259-403E-A2E8-3F9C611C12C0}"/>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3867576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DB427E-655D-44DD-8541-48D26A58F415}"/>
              </a:ext>
            </a:extLst>
          </p:cNvPr>
          <p:cNvSpPr>
            <a:spLocks noGrp="1"/>
          </p:cNvSpPr>
          <p:nvPr>
            <p:ph type="title"/>
          </p:nvPr>
        </p:nvSpPr>
        <p:spPr>
          <a:xfrm>
            <a:off x="630238" y="457200"/>
            <a:ext cx="2949575"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523A15C-FD64-4CA6-8074-3E7DFD3FC31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E0B1811-FC6B-451D-BFDD-31463530C94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15A527B-DECF-4C7A-B115-959CFBF852E3}"/>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6" name="フッター プレースホルダー 5">
            <a:extLst>
              <a:ext uri="{FF2B5EF4-FFF2-40B4-BE49-F238E27FC236}">
                <a16:creationId xmlns:a16="http://schemas.microsoft.com/office/drawing/2014/main" id="{04B198DA-C481-475F-B07D-042AA2350F1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B8CBB26-5AEA-4C93-B5F3-6867F5BB9AD0}"/>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2057741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6DB540-6742-477B-90A3-597A57FABB0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46C02E5-D550-4D8B-A5D5-E823962B8A0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1946C5-9A0C-44C4-8779-E607705A0896}"/>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5053A541-545D-46C0-B270-0C7D09CD70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31DC51F-39B0-4659-A8E8-D387B7C33D23}"/>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185043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B8D8653-D356-45FF-B3E7-BFB0202DA639}"/>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53C3567-E362-48F0-ADD2-1430DB950E8A}"/>
              </a:ext>
            </a:extLst>
          </p:cNvPr>
          <p:cNvSpPr>
            <a:spLocks noGrp="1"/>
          </p:cNvSpPr>
          <p:nvPr>
            <p:ph type="body" orient="vert" idx="1"/>
          </p:nvPr>
        </p:nvSpPr>
        <p:spPr>
          <a:xfrm>
            <a:off x="628650" y="365125"/>
            <a:ext cx="57626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F33A8CC-4AAE-4E1A-8007-7A9663F51255}"/>
              </a:ext>
            </a:extLst>
          </p:cNvPr>
          <p:cNvSpPr>
            <a:spLocks noGrp="1"/>
          </p:cNvSpPr>
          <p:nvPr>
            <p:ph type="dt" sz="half" idx="10"/>
          </p:nvPr>
        </p:nvSpPr>
        <p:spPr/>
        <p:txBody>
          <a:body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CB28E30D-734C-48D2-B58E-7D912CC779D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2730F3-CEAD-4A5D-990B-4879F47E72D3}"/>
              </a:ext>
            </a:extLst>
          </p:cNvPr>
          <p:cNvSpPr>
            <a:spLocks noGrp="1"/>
          </p:cNvSpPr>
          <p:nvPr>
            <p:ph type="sldNum" sz="quarter" idx="12"/>
          </p:nvPr>
        </p:nvSpPr>
        <p:spPr/>
        <p:txBody>
          <a:body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2573891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a:extLst>
              <a:ext uri="{FF2B5EF4-FFF2-40B4-BE49-F238E27FC236}">
                <a16:creationId xmlns:a16="http://schemas.microsoft.com/office/drawing/2014/main" id="{41D1433A-C358-4CF1-97F1-FB726D333743}"/>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ver.2.3_20230428</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メイリオ" panose="020B0604030504040204" pitchFamily="50" charset="-128"/>
                <a:ea typeface="メイリオ" panose="020B0604030504040204" pitchFamily="50" charset="-128"/>
              </a:rPr>
              <a:t>©2023 IPA</a:t>
            </a:r>
          </a:p>
        </p:txBody>
      </p:sp>
    </p:spTree>
    <p:extLst>
      <p:ext uri="{BB962C8B-B14F-4D97-AF65-F5344CB8AC3E}">
        <p14:creationId xmlns:p14="http://schemas.microsoft.com/office/powerpoint/2010/main" val="3403781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369701"/>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237693666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1938961642"/>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232241703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42265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2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49819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1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1049165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10" name="テキスト ボックス 9">
            <a:extLst>
              <a:ext uri="{FF2B5EF4-FFF2-40B4-BE49-F238E27FC236}">
                <a16:creationId xmlns:a16="http://schemas.microsoft.com/office/drawing/2014/main" id="{6EBE73BA-CD24-44EC-93C2-BB5F04736349}"/>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ver.2.3_20230428</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メイリオ" panose="020B0604030504040204" pitchFamily="50" charset="-128"/>
                <a:ea typeface="メイリオ" panose="020B0604030504040204" pitchFamily="50" charset="-128"/>
              </a:rPr>
              <a:t>©2023 IPA</a:t>
            </a:r>
          </a:p>
        </p:txBody>
      </p:sp>
    </p:spTree>
    <p:extLst>
      <p:ext uri="{BB962C8B-B14F-4D97-AF65-F5344CB8AC3E}">
        <p14:creationId xmlns:p14="http://schemas.microsoft.com/office/powerpoint/2010/main" val="2495994231"/>
      </p:ext>
    </p:extLst>
  </p:cSld>
  <p:clrMap bg1="lt1" tx1="dk1" bg2="lt2" tx2="dk2" accent1="accent1" accent2="accent2" accent3="accent3" accent4="accent4" accent5="accent5" accent6="accent6" hlink="hlink" folHlink="folHlink"/>
  <p:sldLayoutIdLst>
    <p:sldLayoutId id="2147483816" r:id="rId1"/>
    <p:sldLayoutId id="2147483686" r:id="rId2"/>
    <p:sldLayoutId id="2147483811" r:id="rId3"/>
    <p:sldLayoutId id="2147483673" r:id="rId4"/>
    <p:sldLayoutId id="2147483675" r:id="rId5"/>
    <p:sldLayoutId id="2147483676" r:id="rId6"/>
    <p:sldLayoutId id="2147483681" r:id="rId7"/>
    <p:sldLayoutId id="2147483697" r:id="rId8"/>
    <p:sldLayoutId id="2147483801"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10" name="テキスト ボックス 9">
            <a:extLst>
              <a:ext uri="{FF2B5EF4-FFF2-40B4-BE49-F238E27FC236}">
                <a16:creationId xmlns:a16="http://schemas.microsoft.com/office/drawing/2014/main" id="{553E26ED-E395-44F6-A41B-086660A49022}"/>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ver.2.3_20230428</a:t>
            </a: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メイリオ" panose="020B0604030504040204" pitchFamily="50" charset="-128"/>
                <a:ea typeface="メイリオ" panose="020B0604030504040204" pitchFamily="50" charset="-128"/>
              </a:rPr>
              <a:t>©2023 IPA</a:t>
            </a:r>
          </a:p>
        </p:txBody>
      </p:sp>
    </p:spTree>
    <p:extLst>
      <p:ext uri="{BB962C8B-B14F-4D97-AF65-F5344CB8AC3E}">
        <p14:creationId xmlns:p14="http://schemas.microsoft.com/office/powerpoint/2010/main" val="256149880"/>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2E9CC81-C08E-4D54-BA61-1AAE7EFD3667}"/>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B144677-CA05-4C68-8854-22C07DBB6BA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9D8AEF7-A1BB-4D6F-B59F-F296D5A09A5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36F6A0-F8EE-4E9D-94C2-AEFF3306FF99}" type="datetimeFigureOut">
              <a:rPr kumimoji="1" lang="ja-JP" altLang="en-US" smtClean="0"/>
              <a:t>2023/5/22</a:t>
            </a:fld>
            <a:endParaRPr kumimoji="1" lang="ja-JP" altLang="en-US"/>
          </a:p>
        </p:txBody>
      </p:sp>
      <p:sp>
        <p:nvSpPr>
          <p:cNvPr id="5" name="フッター プレースホルダー 4">
            <a:extLst>
              <a:ext uri="{FF2B5EF4-FFF2-40B4-BE49-F238E27FC236}">
                <a16:creationId xmlns:a16="http://schemas.microsoft.com/office/drawing/2014/main" id="{D95D54B9-75E9-4CF0-9D25-615810491D65}"/>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F970611-75B1-474A-9416-51968984944E}"/>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3F3E77-B679-4C55-90FB-8C55D7F946C2}" type="slidenum">
              <a:rPr kumimoji="1" lang="ja-JP" altLang="en-US" smtClean="0"/>
              <a:t>‹#›</a:t>
            </a:fld>
            <a:endParaRPr kumimoji="1" lang="ja-JP" altLang="en-US"/>
          </a:p>
        </p:txBody>
      </p:sp>
    </p:spTree>
    <p:extLst>
      <p:ext uri="{BB962C8B-B14F-4D97-AF65-F5344CB8AC3E}">
        <p14:creationId xmlns:p14="http://schemas.microsoft.com/office/powerpoint/2010/main" val="2225590865"/>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294783" y="52839"/>
            <a:ext cx="2940011" cy="369332"/>
          </a:xfrm>
          <a:prstGeom prst="rect">
            <a:avLst/>
          </a:prstGeom>
          <a:noFill/>
        </p:spPr>
        <p:txBody>
          <a:bodyPr wrap="square" rtlCol="0">
            <a:spAutoFit/>
          </a:bodyPr>
          <a:lstStyle/>
          <a:p>
            <a:r>
              <a:rPr kumimoji="1" lang="en-US" altLang="ja-JP" dirty="0"/>
              <a:t>【4】SNS</a:t>
            </a:r>
            <a:r>
              <a:rPr kumimoji="1" lang="ja-JP" altLang="en-US" dirty="0"/>
              <a:t>とのつきあい方</a:t>
            </a:r>
          </a:p>
        </p:txBody>
      </p:sp>
    </p:spTree>
    <p:extLst>
      <p:ext uri="{BB962C8B-B14F-4D97-AF65-F5344CB8AC3E}">
        <p14:creationId xmlns:p14="http://schemas.microsoft.com/office/powerpoint/2010/main" val="237358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2">
            <a:extLst>
              <a:ext uri="{FF2B5EF4-FFF2-40B4-BE49-F238E27FC236}">
                <a16:creationId xmlns:a16="http://schemas.microsoft.com/office/drawing/2014/main" id="{6CA3F571-C69F-4143-8967-902048D29844}"/>
              </a:ext>
            </a:extLst>
          </p:cNvPr>
          <p:cNvSpPr txBox="1">
            <a:spLocks/>
          </p:cNvSpPr>
          <p:nvPr/>
        </p:nvSpPr>
        <p:spPr>
          <a:xfrm>
            <a:off x="6362777" y="477078"/>
            <a:ext cx="2781224" cy="410694"/>
          </a:xfrm>
          <a:prstGeom prst="rect">
            <a:avLst/>
          </a:prstGeom>
        </p:spPr>
        <p:txBody>
          <a:bodyPr>
            <a:normAutofit fontScale="77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b="1" dirty="0">
                <a:solidFill>
                  <a:prstClr val="black"/>
                </a:solidFill>
                <a:latin typeface="メイリオ" panose="020B0604030504040204" pitchFamily="50" charset="-128"/>
                <a:ea typeface="メイリオ" panose="020B0604030504040204" pitchFamily="50" charset="-128"/>
              </a:rPr>
              <a:t>調査人数 </a:t>
            </a:r>
            <a:r>
              <a:rPr lang="en-US" altLang="ja-JP" sz="2000" b="1" dirty="0">
                <a:solidFill>
                  <a:prstClr val="black"/>
                </a:solidFill>
                <a:latin typeface="メイリオ" panose="020B0604030504040204" pitchFamily="50" charset="-128"/>
                <a:ea typeface="メイリオ" panose="020B0604030504040204" pitchFamily="50" charset="-128"/>
              </a:rPr>
              <a:t>10</a:t>
            </a:r>
            <a:r>
              <a:rPr lang="ja-JP" altLang="en-US" sz="2000" b="1" dirty="0">
                <a:solidFill>
                  <a:prstClr val="black"/>
                </a:solidFill>
                <a:latin typeface="メイリオ" panose="020B0604030504040204" pitchFamily="50" charset="-128"/>
                <a:ea typeface="メイリオ" panose="020B0604030504040204" pitchFamily="50" charset="-128"/>
              </a:rPr>
              <a:t>代男女　</a:t>
            </a:r>
            <a:r>
              <a:rPr lang="en-US" altLang="ja-JP" sz="2000" b="1" dirty="0">
                <a:solidFill>
                  <a:prstClr val="black"/>
                </a:solidFill>
                <a:latin typeface="メイリオ" panose="020B0604030504040204" pitchFamily="50" charset="-128"/>
                <a:ea typeface="メイリオ" panose="020B0604030504040204" pitchFamily="50" charset="-128"/>
              </a:rPr>
              <a:t>142</a:t>
            </a:r>
            <a:r>
              <a:rPr lang="ja-JP" altLang="en-US" sz="2000" b="1" dirty="0">
                <a:solidFill>
                  <a:prstClr val="black"/>
                </a:solidFill>
                <a:latin typeface="メイリオ" panose="020B0604030504040204" pitchFamily="50" charset="-128"/>
                <a:ea typeface="メイリオ" panose="020B0604030504040204" pitchFamily="50" charset="-128"/>
              </a:rPr>
              <a:t>人</a:t>
            </a:r>
          </a:p>
        </p:txBody>
      </p:sp>
      <p:sp>
        <p:nvSpPr>
          <p:cNvPr id="11" name="テキスト ボックス 10">
            <a:extLst>
              <a:ext uri="{FF2B5EF4-FFF2-40B4-BE49-F238E27FC236}">
                <a16:creationId xmlns:a16="http://schemas.microsoft.com/office/drawing/2014/main" id="{317CDA74-DE1C-4F14-B749-446C5013E893}"/>
              </a:ext>
            </a:extLst>
          </p:cNvPr>
          <p:cNvSpPr txBox="1"/>
          <p:nvPr/>
        </p:nvSpPr>
        <p:spPr>
          <a:xfrm>
            <a:off x="3677637" y="6380922"/>
            <a:ext cx="5809447" cy="707886"/>
          </a:xfrm>
          <a:prstGeom prst="rect">
            <a:avLst/>
          </a:prstGeom>
          <a:noFill/>
        </p:spPr>
        <p:txBody>
          <a:bodyPr wrap="square" rtlCol="0">
            <a:spAutoFit/>
          </a:bodyPr>
          <a:lstStyle/>
          <a:p>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出典</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総務省「令和２年度 情報通信メディアの利用時間と情報行動に関する調査</a:t>
            </a:r>
            <a:r>
              <a:rPr kumimoji="1" lang="ja-JP" altLang="en-US" sz="1100" dirty="0"/>
              <a:t>」</a:t>
            </a:r>
            <a:endParaRPr lang="en-US" altLang="ja-JP" sz="1100" dirty="0">
              <a:solidFill>
                <a:prstClr val="black"/>
              </a:solidFill>
              <a:latin typeface="メイリオ" panose="020B0604030504040204" pitchFamily="50" charset="-128"/>
              <a:ea typeface="メイリオ" panose="020B0604030504040204" pitchFamily="50" charset="-128"/>
            </a:endParaRPr>
          </a:p>
          <a:p>
            <a:r>
              <a:rPr kumimoji="1" lang="ja-JP" altLang="en-US" sz="1100" dirty="0"/>
              <a:t>　　　 </a:t>
            </a:r>
            <a:r>
              <a:rPr kumimoji="1" lang="en-US" altLang="ja-JP" sz="1100" dirty="0"/>
              <a:t>https://</a:t>
            </a:r>
            <a:r>
              <a:rPr kumimoji="1" lang="en-US" altLang="ja-JP" sz="1100" dirty="0" err="1"/>
              <a:t>www.soumu.go.jp</a:t>
            </a:r>
            <a:r>
              <a:rPr kumimoji="1" lang="en-US" altLang="ja-JP" sz="1100" dirty="0"/>
              <a:t>/</a:t>
            </a:r>
            <a:r>
              <a:rPr kumimoji="1" lang="en-US" altLang="ja-JP" sz="1100" dirty="0" err="1"/>
              <a:t>main_content</a:t>
            </a:r>
            <a:r>
              <a:rPr kumimoji="1" lang="en-US" altLang="ja-JP" sz="1100" dirty="0"/>
              <a:t>/000765135.pdf</a:t>
            </a:r>
            <a:r>
              <a:rPr kumimoji="1" lang="ja-JP" altLang="en-US" sz="1100" dirty="0"/>
              <a:t> </a:t>
            </a:r>
            <a:r>
              <a:rPr lang="ja-JP" altLang="en-US" sz="1100" dirty="0"/>
              <a:t>を基に作成</a:t>
            </a:r>
            <a:endParaRPr lang="en-US" altLang="ja-JP" sz="1100" dirty="0">
              <a:solidFill>
                <a:prstClr val="black"/>
              </a:solidFill>
              <a:ea typeface="メイリオ" panose="020B0604030504040204" pitchFamily="50" charset="-128"/>
            </a:endParaRPr>
          </a:p>
          <a:p>
            <a:endParaRPr lang="ja-JP" altLang="en-US" dirty="0">
              <a:solidFill>
                <a:prstClr val="black"/>
              </a:solidFill>
              <a:latin typeface="メイリオ" panose="020B0604030504040204" pitchFamily="50" charset="-128"/>
              <a:ea typeface="メイリオ" panose="020B0604030504040204" pitchFamily="50" charset="-128"/>
            </a:endParaRPr>
          </a:p>
        </p:txBody>
      </p:sp>
      <p:sp>
        <p:nvSpPr>
          <p:cNvPr id="7" name="タイトル 2"/>
          <p:cNvSpPr txBox="1">
            <a:spLocks/>
          </p:cNvSpPr>
          <p:nvPr/>
        </p:nvSpPr>
        <p:spPr>
          <a:xfrm>
            <a:off x="181574" y="326729"/>
            <a:ext cx="8229600" cy="936625"/>
          </a:xfrm>
          <a:prstGeom prst="rect">
            <a:avLst/>
          </a:prstGeom>
        </p:spPr>
        <p:txBody>
          <a:bodyPr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dirty="0">
                <a:latin typeface="メイリオ" panose="020B0604030504040204" pitchFamily="50" charset="-128"/>
                <a:ea typeface="メイリオ" panose="020B0604030504040204" pitchFamily="50" charset="-128"/>
              </a:rPr>
              <a:t>インターネット上のサービス利用状況</a:t>
            </a:r>
          </a:p>
        </p:txBody>
      </p:sp>
      <p:pic>
        <p:nvPicPr>
          <p:cNvPr id="3" name="図 2">
            <a:extLst>
              <a:ext uri="{FF2B5EF4-FFF2-40B4-BE49-F238E27FC236}">
                <a16:creationId xmlns:a16="http://schemas.microsoft.com/office/drawing/2014/main" id="{D05473D7-981A-44E2-A13A-FD59E460BCE0}"/>
              </a:ext>
            </a:extLst>
          </p:cNvPr>
          <p:cNvPicPr>
            <a:picLocks noChangeAspect="1"/>
          </p:cNvPicPr>
          <p:nvPr/>
        </p:nvPicPr>
        <p:blipFill>
          <a:blip r:embed="rId3"/>
          <a:stretch>
            <a:fillRect/>
          </a:stretch>
        </p:blipFill>
        <p:spPr>
          <a:xfrm>
            <a:off x="302988" y="1121713"/>
            <a:ext cx="8474600" cy="5092651"/>
          </a:xfrm>
          <a:prstGeom prst="rect">
            <a:avLst/>
          </a:prstGeom>
        </p:spPr>
      </p:pic>
      <p:sp>
        <p:nvSpPr>
          <p:cNvPr id="2" name="テキスト ボックス 1">
            <a:extLst>
              <a:ext uri="{FF2B5EF4-FFF2-40B4-BE49-F238E27FC236}">
                <a16:creationId xmlns:a16="http://schemas.microsoft.com/office/drawing/2014/main" id="{6012E39D-0D88-44BE-826C-65005953A11C}"/>
              </a:ext>
            </a:extLst>
          </p:cNvPr>
          <p:cNvSpPr txBox="1"/>
          <p:nvPr/>
        </p:nvSpPr>
        <p:spPr>
          <a:xfrm>
            <a:off x="1634837" y="1318915"/>
            <a:ext cx="775854" cy="369332"/>
          </a:xfrm>
          <a:prstGeom prst="rect">
            <a:avLst/>
          </a:prstGeom>
          <a:noFill/>
        </p:spPr>
        <p:txBody>
          <a:bodyPr wrap="square" rtlCol="0">
            <a:spAutoFit/>
          </a:bodyPr>
          <a:lstStyle/>
          <a:p>
            <a:pPr algn="ctr"/>
            <a:r>
              <a:rPr kumimoji="1" lang="en-US" altLang="ja-JP" dirty="0">
                <a:solidFill>
                  <a:srgbClr val="FF0000"/>
                </a:solidFill>
                <a:latin typeface="HGP創英角ｺﾞｼｯｸUB" panose="020B0900000000000000" pitchFamily="50" charset="-128"/>
                <a:ea typeface="HGP創英角ｺﾞｼｯｸUB" panose="020B0900000000000000" pitchFamily="50" charset="-128"/>
              </a:rPr>
              <a:t>LINE</a:t>
            </a:r>
            <a:endParaRPr kumimoji="1" lang="ja-JP" altLang="en-US"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8" name="テキスト ボックス 7">
            <a:extLst>
              <a:ext uri="{FF2B5EF4-FFF2-40B4-BE49-F238E27FC236}">
                <a16:creationId xmlns:a16="http://schemas.microsoft.com/office/drawing/2014/main" id="{DAF7876D-3C63-44E3-88F2-C8A15EFFB5D3}"/>
              </a:ext>
            </a:extLst>
          </p:cNvPr>
          <p:cNvSpPr txBox="1"/>
          <p:nvPr/>
        </p:nvSpPr>
        <p:spPr>
          <a:xfrm>
            <a:off x="3169402" y="1911407"/>
            <a:ext cx="1217734" cy="369332"/>
          </a:xfrm>
          <a:prstGeom prst="rect">
            <a:avLst/>
          </a:prstGeom>
          <a:noFill/>
        </p:spPr>
        <p:txBody>
          <a:bodyPr wrap="square" rtlCol="0">
            <a:spAutoFit/>
          </a:bodyPr>
          <a:lstStyle/>
          <a:p>
            <a:pPr algn="ctr"/>
            <a:r>
              <a:rPr lang="en-US" altLang="ja-JP" dirty="0">
                <a:solidFill>
                  <a:srgbClr val="FF0000"/>
                </a:solidFill>
                <a:latin typeface="HGP創英角ｺﾞｼｯｸUB" panose="020B0900000000000000" pitchFamily="50" charset="-128"/>
                <a:ea typeface="HGP創英角ｺﾞｼｯｸUB" panose="020B0900000000000000" pitchFamily="50" charset="-128"/>
              </a:rPr>
              <a:t>Instagram</a:t>
            </a:r>
            <a:endParaRPr kumimoji="1" lang="ja-JP" altLang="en-US"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10" name="テキスト ボックス 9">
            <a:extLst>
              <a:ext uri="{FF2B5EF4-FFF2-40B4-BE49-F238E27FC236}">
                <a16:creationId xmlns:a16="http://schemas.microsoft.com/office/drawing/2014/main" id="{B595DC6F-CE25-4B81-A0B4-791CB7462CC3}"/>
              </a:ext>
            </a:extLst>
          </p:cNvPr>
          <p:cNvSpPr txBox="1"/>
          <p:nvPr/>
        </p:nvSpPr>
        <p:spPr>
          <a:xfrm>
            <a:off x="6083920" y="2247756"/>
            <a:ext cx="996883" cy="369332"/>
          </a:xfrm>
          <a:prstGeom prst="rect">
            <a:avLst/>
          </a:prstGeom>
          <a:noFill/>
        </p:spPr>
        <p:txBody>
          <a:bodyPr wrap="square" rtlCol="0">
            <a:spAutoFit/>
          </a:bodyPr>
          <a:lstStyle/>
          <a:p>
            <a:pPr algn="ctr"/>
            <a:r>
              <a:rPr lang="en-US" altLang="ja-JP" dirty="0">
                <a:solidFill>
                  <a:srgbClr val="FF0000"/>
                </a:solidFill>
                <a:latin typeface="HGP創英角ｺﾞｼｯｸUB" panose="020B0900000000000000" pitchFamily="50" charset="-128"/>
                <a:ea typeface="HGP創英角ｺﾞｼｯｸUB" panose="020B0900000000000000" pitchFamily="50" charset="-128"/>
              </a:rPr>
              <a:t>TikTok</a:t>
            </a:r>
            <a:endParaRPr kumimoji="1" lang="ja-JP" altLang="en-US"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12" name="テキスト ボックス 11">
            <a:extLst>
              <a:ext uri="{FF2B5EF4-FFF2-40B4-BE49-F238E27FC236}">
                <a16:creationId xmlns:a16="http://schemas.microsoft.com/office/drawing/2014/main" id="{8FF5AE8F-9F24-4525-9C40-69AF4697850B}"/>
              </a:ext>
            </a:extLst>
          </p:cNvPr>
          <p:cNvSpPr txBox="1"/>
          <p:nvPr/>
        </p:nvSpPr>
        <p:spPr>
          <a:xfrm>
            <a:off x="6556191" y="1296266"/>
            <a:ext cx="1515119" cy="369332"/>
          </a:xfrm>
          <a:prstGeom prst="rect">
            <a:avLst/>
          </a:prstGeom>
          <a:noFill/>
        </p:spPr>
        <p:txBody>
          <a:bodyPr wrap="square" rtlCol="0">
            <a:spAutoFit/>
          </a:bodyPr>
          <a:lstStyle/>
          <a:p>
            <a:pPr algn="ctr"/>
            <a:r>
              <a:rPr lang="en-US" altLang="ja-JP" dirty="0">
                <a:solidFill>
                  <a:srgbClr val="FF0000"/>
                </a:solidFill>
                <a:latin typeface="HGP創英角ｺﾞｼｯｸUB" panose="020B0900000000000000" pitchFamily="50" charset="-128"/>
                <a:ea typeface="HGP創英角ｺﾞｼｯｸUB" panose="020B0900000000000000" pitchFamily="50" charset="-128"/>
              </a:rPr>
              <a:t>YouTube</a:t>
            </a:r>
            <a:endParaRPr kumimoji="1" lang="ja-JP" altLang="en-US"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13" name="テキスト ボックス 12">
            <a:extLst>
              <a:ext uri="{FF2B5EF4-FFF2-40B4-BE49-F238E27FC236}">
                <a16:creationId xmlns:a16="http://schemas.microsoft.com/office/drawing/2014/main" id="{F81D7AF1-7E92-406B-8155-5DE9B211D493}"/>
              </a:ext>
            </a:extLst>
          </p:cNvPr>
          <p:cNvSpPr txBox="1"/>
          <p:nvPr/>
        </p:nvSpPr>
        <p:spPr>
          <a:xfrm>
            <a:off x="2022764" y="1966968"/>
            <a:ext cx="1328748" cy="369332"/>
          </a:xfrm>
          <a:prstGeom prst="rect">
            <a:avLst/>
          </a:prstGeom>
          <a:noFill/>
        </p:spPr>
        <p:txBody>
          <a:bodyPr wrap="square" rtlCol="0">
            <a:spAutoFit/>
          </a:bodyPr>
          <a:lstStyle/>
          <a:p>
            <a:pPr algn="ctr"/>
            <a:r>
              <a:rPr lang="en-US" altLang="ja-JP" dirty="0">
                <a:solidFill>
                  <a:srgbClr val="FF0000"/>
                </a:solidFill>
                <a:latin typeface="HGP創英角ｺﾞｼｯｸUB" panose="020B0900000000000000" pitchFamily="50" charset="-128"/>
                <a:ea typeface="HGP創英角ｺﾞｼｯｸUB" panose="020B0900000000000000" pitchFamily="50" charset="-128"/>
              </a:rPr>
              <a:t>Twitter</a:t>
            </a:r>
            <a:endParaRPr kumimoji="1" lang="ja-JP" altLang="en-US"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4" name="正方形/長方形 3">
            <a:extLst>
              <a:ext uri="{FF2B5EF4-FFF2-40B4-BE49-F238E27FC236}">
                <a16:creationId xmlns:a16="http://schemas.microsoft.com/office/drawing/2014/main" id="{13F34B47-C90E-4EDB-B046-F6F90552BEBF}"/>
              </a:ext>
            </a:extLst>
          </p:cNvPr>
          <p:cNvSpPr/>
          <p:nvPr/>
        </p:nvSpPr>
        <p:spPr>
          <a:xfrm>
            <a:off x="420130" y="1263354"/>
            <a:ext cx="775854" cy="3693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5729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570984" y="2089236"/>
            <a:ext cx="7886701" cy="4351338"/>
          </a:xfrm>
        </p:spPr>
        <p:txBody>
          <a:bodyPr>
            <a:normAutofit/>
          </a:bodyPr>
          <a:lstStyle/>
          <a:p>
            <a:pPr marL="0" indent="0">
              <a:buNone/>
            </a:pPr>
            <a:r>
              <a:rPr kumimoji="1" lang="en-US" altLang="ja-JP" sz="5400" dirty="0">
                <a:latin typeface="+mn-ea"/>
              </a:rPr>
              <a:t>SNS</a:t>
            </a:r>
            <a:r>
              <a:rPr lang="ja-JP" altLang="en-US" sz="5400" dirty="0" err="1">
                <a:latin typeface="+mn-ea"/>
              </a:rPr>
              <a:t>には</a:t>
            </a:r>
            <a:r>
              <a:rPr lang="ja-JP" altLang="en-US" sz="5400" dirty="0">
                <a:latin typeface="+mn-ea"/>
              </a:rPr>
              <a:t>年齢制限があるサービスも</a:t>
            </a:r>
            <a:r>
              <a:rPr kumimoji="1" lang="ja-JP" altLang="en-US" sz="5400" dirty="0">
                <a:latin typeface="+mn-ea"/>
              </a:rPr>
              <a:t>あります。</a:t>
            </a:r>
            <a:endParaRPr kumimoji="1" lang="en-US" altLang="ja-JP" sz="5400" dirty="0">
              <a:latin typeface="+mn-ea"/>
            </a:endParaRPr>
          </a:p>
        </p:txBody>
      </p:sp>
      <p:sp>
        <p:nvSpPr>
          <p:cNvPr id="3" name="タイトル 4"/>
          <p:cNvSpPr txBox="1">
            <a:spLocks/>
          </p:cNvSpPr>
          <p:nvPr/>
        </p:nvSpPr>
        <p:spPr>
          <a:xfrm>
            <a:off x="1418813" y="253033"/>
            <a:ext cx="558129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5400" dirty="0">
              <a:latin typeface="メイリオ" panose="020B0604030504040204" pitchFamily="50" charset="-128"/>
              <a:ea typeface="メイリオ" panose="020B0604030504040204" pitchFamily="50" charset="-128"/>
            </a:endParaRPr>
          </a:p>
        </p:txBody>
      </p:sp>
      <p:sp>
        <p:nvSpPr>
          <p:cNvPr id="4" name="タイトル 3"/>
          <p:cNvSpPr>
            <a:spLocks noGrp="1"/>
          </p:cNvSpPr>
          <p:nvPr>
            <p:ph type="title"/>
          </p:nvPr>
        </p:nvSpPr>
        <p:spPr>
          <a:xfrm>
            <a:off x="1270532" y="523515"/>
            <a:ext cx="7958418" cy="784598"/>
          </a:xfrm>
        </p:spPr>
        <p:txBody>
          <a:bodyPr/>
          <a:lstStyle/>
          <a:p>
            <a:r>
              <a:rPr lang="ja-JP" altLang="en-US" dirty="0"/>
              <a:t>知ってますか？</a:t>
            </a:r>
            <a:endParaRPr kumimoji="1" lang="ja-JP" altLang="en-US"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1306" y="5082746"/>
            <a:ext cx="4655303" cy="1481396"/>
          </a:xfrm>
          <a:prstGeom prst="rect">
            <a:avLst/>
          </a:prstGeom>
        </p:spPr>
      </p:pic>
      <p:sp>
        <p:nvSpPr>
          <p:cNvPr id="7" name="円形吹き出し 6"/>
          <p:cNvSpPr/>
          <p:nvPr/>
        </p:nvSpPr>
        <p:spPr>
          <a:xfrm>
            <a:off x="5735594" y="3715265"/>
            <a:ext cx="2529017" cy="1367481"/>
          </a:xfrm>
          <a:prstGeom prst="wedgeEllipseCallout">
            <a:avLst>
              <a:gd name="adj1" fmla="val 21405"/>
              <a:gd name="adj2" fmla="val 59643"/>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動画共有サイトにも年齢制限があるんだ！</a:t>
            </a:r>
          </a:p>
        </p:txBody>
      </p:sp>
    </p:spTree>
    <p:extLst>
      <p:ext uri="{BB962C8B-B14F-4D97-AF65-F5344CB8AC3E}">
        <p14:creationId xmlns:p14="http://schemas.microsoft.com/office/powerpoint/2010/main" val="293851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normAutofit/>
          </a:bodyPr>
          <a:lstStyle/>
          <a:p>
            <a:pPr marL="0" indent="0">
              <a:buNone/>
            </a:pPr>
            <a:r>
              <a:rPr lang="ja-JP" altLang="en-US" sz="3000" dirty="0">
                <a:latin typeface="メイリオ" panose="020B0604030504040204" pitchFamily="50" charset="-128"/>
                <a:ea typeface="メイリオ" panose="020B0604030504040204" pitchFamily="50" charset="-128"/>
              </a:rPr>
              <a:t>本サービス条件を受諾する能力</a:t>
            </a:r>
          </a:p>
          <a:p>
            <a:pPr marL="0" indent="0">
              <a:buNone/>
            </a:pPr>
            <a:r>
              <a:rPr lang="ja-JP" altLang="en-US" sz="3000" dirty="0">
                <a:latin typeface="メイリオ" panose="020B0604030504040204" pitchFamily="50" charset="-128"/>
                <a:ea typeface="メイリオ" panose="020B0604030504040204" pitchFamily="50" charset="-128"/>
              </a:rPr>
              <a:t>本サービスは</a:t>
            </a:r>
            <a:r>
              <a:rPr lang="en-US" altLang="ja-JP" sz="3000" dirty="0">
                <a:latin typeface="メイリオ" panose="020B0604030504040204" pitchFamily="50" charset="-128"/>
                <a:ea typeface="メイリオ" panose="020B0604030504040204" pitchFamily="50" charset="-128"/>
              </a:rPr>
              <a:t>13</a:t>
            </a:r>
            <a:r>
              <a:rPr lang="ja-JP" altLang="en-US" sz="3000" dirty="0">
                <a:latin typeface="メイリオ" panose="020B0604030504040204" pitchFamily="50" charset="-128"/>
                <a:ea typeface="メイリオ" panose="020B0604030504040204" pitchFamily="50" charset="-128"/>
              </a:rPr>
              <a:t>歳未満の子どもによる利用を意図していません。あなたが</a:t>
            </a:r>
            <a:r>
              <a:rPr lang="en-US" altLang="ja-JP" sz="3000" dirty="0">
                <a:latin typeface="メイリオ" panose="020B0604030504040204" pitchFamily="50" charset="-128"/>
                <a:ea typeface="メイリオ" panose="020B0604030504040204" pitchFamily="50" charset="-128"/>
              </a:rPr>
              <a:t>13</a:t>
            </a:r>
            <a:r>
              <a:rPr lang="ja-JP" altLang="en-US" sz="3000" dirty="0">
                <a:latin typeface="メイリオ" panose="020B0604030504040204" pitchFamily="50" charset="-128"/>
                <a:ea typeface="メイリオ" panose="020B0604030504040204" pitchFamily="50" charset="-128"/>
              </a:rPr>
              <a:t>歳未満の場合、ウェブサイトを利用しないで下さい。</a:t>
            </a:r>
            <a:endParaRPr lang="en-US" altLang="ja-JP" sz="3000" dirty="0">
              <a:latin typeface="メイリオ" panose="020B0604030504040204" pitchFamily="50" charset="-128"/>
              <a:ea typeface="メイリオ" panose="020B0604030504040204" pitchFamily="50" charset="-128"/>
            </a:endParaRPr>
          </a:p>
          <a:p>
            <a:pPr marL="0" indent="0">
              <a:buNone/>
            </a:pPr>
            <a:r>
              <a:rPr lang="ja-JP" altLang="en-US" sz="3000" dirty="0">
                <a:latin typeface="メイリオ" panose="020B0604030504040204" pitchFamily="50" charset="-128"/>
                <a:ea typeface="メイリオ" panose="020B0604030504040204" pitchFamily="50" charset="-128"/>
              </a:rPr>
              <a:t>あなたに、より適しているサイトが他にも沢山あります。あなたにそのサイトが適しているか、ご両親に相談してください。</a:t>
            </a:r>
            <a:endParaRPr lang="en-US" altLang="ja-JP" sz="3000" dirty="0">
              <a:latin typeface="メイリオ" panose="020B0604030504040204" pitchFamily="50" charset="-128"/>
              <a:ea typeface="メイリオ" panose="020B0604030504040204" pitchFamily="50" charset="-128"/>
            </a:endParaRPr>
          </a:p>
          <a:p>
            <a:pPr marL="0" indent="0">
              <a:buNone/>
            </a:pPr>
            <a:endParaRPr kumimoji="1" lang="ja-JP" altLang="en-US" dirty="0"/>
          </a:p>
        </p:txBody>
      </p:sp>
      <p:sp>
        <p:nvSpPr>
          <p:cNvPr id="7" name="テキスト ボックス 6"/>
          <p:cNvSpPr txBox="1"/>
          <p:nvPr/>
        </p:nvSpPr>
        <p:spPr>
          <a:xfrm>
            <a:off x="2389516" y="5107916"/>
            <a:ext cx="7203057" cy="1862048"/>
          </a:xfrm>
          <a:prstGeom prst="rect">
            <a:avLst/>
          </a:prstGeom>
          <a:noFill/>
        </p:spPr>
        <p:txBody>
          <a:bodyPr wrap="square" rtlCol="0">
            <a:spAutoFit/>
          </a:bodyPr>
          <a:lstStyle/>
          <a:p>
            <a:r>
              <a:rPr lang="en-US" altLang="ja-JP" sz="11500" dirty="0">
                <a:solidFill>
                  <a:srgbClr val="FF0000"/>
                </a:solidFill>
                <a:latin typeface="メイリオ" panose="020B0604030504040204" pitchFamily="50" charset="-128"/>
                <a:ea typeface="メイリオ" panose="020B0604030504040204" pitchFamily="50" charset="-128"/>
              </a:rPr>
              <a:t>13</a:t>
            </a:r>
            <a:r>
              <a:rPr kumimoji="1" lang="ja-JP" altLang="en-US" sz="11500" dirty="0">
                <a:solidFill>
                  <a:srgbClr val="FF0000"/>
                </a:solidFill>
                <a:latin typeface="メイリオ" panose="020B0604030504040204" pitchFamily="50" charset="-128"/>
                <a:ea typeface="メイリオ" panose="020B0604030504040204" pitchFamily="50" charset="-128"/>
              </a:rPr>
              <a:t>歳</a:t>
            </a:r>
            <a:r>
              <a:rPr kumimoji="1" lang="ja-JP" altLang="en-US" sz="11500" dirty="0">
                <a:latin typeface="メイリオ" panose="020B0604030504040204" pitchFamily="50" charset="-128"/>
                <a:ea typeface="メイリオ" panose="020B0604030504040204" pitchFamily="50" charset="-128"/>
              </a:rPr>
              <a:t>から</a:t>
            </a:r>
          </a:p>
        </p:txBody>
      </p:sp>
      <p:sp>
        <p:nvSpPr>
          <p:cNvPr id="2" name="タイトル 1"/>
          <p:cNvSpPr>
            <a:spLocks noGrp="1"/>
          </p:cNvSpPr>
          <p:nvPr>
            <p:ph type="title"/>
          </p:nvPr>
        </p:nvSpPr>
        <p:spPr>
          <a:xfrm>
            <a:off x="173963" y="443429"/>
            <a:ext cx="7958418" cy="784598"/>
          </a:xfrm>
        </p:spPr>
        <p:txBody>
          <a:bodyPr/>
          <a:lstStyle/>
          <a:p>
            <a:r>
              <a:rPr kumimoji="1" lang="ja-JP" altLang="en-US" dirty="0"/>
              <a:t>利用規約の一部抜粋</a:t>
            </a:r>
            <a:r>
              <a:rPr kumimoji="1" lang="en-US" altLang="ja-JP" dirty="0"/>
              <a:t>【</a:t>
            </a:r>
            <a:r>
              <a:rPr kumimoji="1" lang="ja-JP" altLang="en-US" dirty="0"/>
              <a:t>例</a:t>
            </a:r>
            <a:r>
              <a:rPr kumimoji="1" lang="en-US" altLang="ja-JP" dirty="0"/>
              <a:t>】</a:t>
            </a:r>
            <a:endParaRPr kumimoji="1" lang="ja-JP" altLang="en-US" dirty="0"/>
          </a:p>
        </p:txBody>
      </p:sp>
    </p:spTree>
    <p:extLst>
      <p:ext uri="{BB962C8B-B14F-4D97-AF65-F5344CB8AC3E}">
        <p14:creationId xmlns:p14="http://schemas.microsoft.com/office/powerpoint/2010/main" val="3625670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9369" y="3657444"/>
            <a:ext cx="8151963" cy="1384995"/>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子ども向けと見せかけて</a:t>
            </a:r>
            <a:r>
              <a:rPr lang="ja-JP" altLang="en-US" sz="2800" b="1" dirty="0">
                <a:latin typeface="メイリオ" panose="020B0604030504040204" pitchFamily="50" charset="-128"/>
                <a:ea typeface="メイリオ" panose="020B0604030504040204" pitchFamily="50" charset="-128"/>
              </a:rPr>
              <a:t>人気キャラクターの動画を装い、子どもがショックを受けるような不適切な内容を持つ動画などが出回っています。</a:t>
            </a:r>
            <a:endParaRPr kumimoji="1" lang="ja-JP" altLang="en-US" sz="2800" dirty="0">
              <a:latin typeface="メイリオ" panose="020B0604030504040204" pitchFamily="50" charset="-128"/>
              <a:ea typeface="メイリオ" panose="020B0604030504040204" pitchFamily="50" charset="-128"/>
            </a:endParaRPr>
          </a:p>
        </p:txBody>
      </p:sp>
      <p:sp>
        <p:nvSpPr>
          <p:cNvPr id="7" name="タイトル 1"/>
          <p:cNvSpPr txBox="1">
            <a:spLocks/>
          </p:cNvSpPr>
          <p:nvPr/>
        </p:nvSpPr>
        <p:spPr>
          <a:xfrm>
            <a:off x="199369" y="1541073"/>
            <a:ext cx="8243034" cy="1927113"/>
          </a:xfrm>
          <a:prstGeom prst="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anchor="b">
            <a:normAutofit fontScale="92500"/>
          </a:bodyPr>
          <a:lstStyle>
            <a:lvl1pPr algn="l" defTabSz="914400" rtl="0" eaLnBrk="1" latinLnBrk="0" hangingPunct="1">
              <a:lnSpc>
                <a:spcPct val="90000"/>
              </a:lnSpc>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nSpc>
                <a:spcPct val="100000"/>
              </a:lnSpc>
            </a:pPr>
            <a:r>
              <a:rPr lang="ja-JP" altLang="en-US" sz="5400" dirty="0">
                <a:solidFill>
                  <a:schemeClr val="tx1"/>
                </a:solidFill>
                <a:latin typeface="メイリオ" panose="020B0604030504040204" pitchFamily="50" charset="-128"/>
                <a:ea typeface="メイリオ" panose="020B0604030504040204" pitchFamily="50" charset="-128"/>
              </a:rPr>
              <a:t>子どもの好奇心を悪用する</a:t>
            </a:r>
            <a:endParaRPr lang="en-US" altLang="ja-JP" sz="5400" dirty="0">
              <a:solidFill>
                <a:schemeClr val="tx1"/>
              </a:solidFill>
              <a:latin typeface="メイリオ" panose="020B0604030504040204" pitchFamily="50" charset="-128"/>
              <a:ea typeface="メイリオ" panose="020B0604030504040204" pitchFamily="50" charset="-128"/>
            </a:endParaRPr>
          </a:p>
          <a:p>
            <a:pPr>
              <a:lnSpc>
                <a:spcPct val="100000"/>
              </a:lnSpc>
            </a:pPr>
            <a:r>
              <a:rPr lang="ja-JP" altLang="en-US" sz="5400" dirty="0">
                <a:solidFill>
                  <a:schemeClr val="tx1"/>
                </a:solidFill>
                <a:latin typeface="メイリオ" panose="020B0604030504040204" pitchFamily="50" charset="-128"/>
                <a:ea typeface="メイリオ" panose="020B0604030504040204" pitchFamily="50" charset="-128"/>
              </a:rPr>
              <a:t>ショッキングな動画</a:t>
            </a:r>
          </a:p>
        </p:txBody>
      </p:sp>
      <p:sp>
        <p:nvSpPr>
          <p:cNvPr id="8" name="タイトル 7"/>
          <p:cNvSpPr>
            <a:spLocks noGrp="1"/>
          </p:cNvSpPr>
          <p:nvPr>
            <p:ph type="title"/>
          </p:nvPr>
        </p:nvSpPr>
        <p:spPr>
          <a:xfrm>
            <a:off x="122902" y="484582"/>
            <a:ext cx="7958418" cy="784598"/>
          </a:xfrm>
        </p:spPr>
        <p:txBody>
          <a:bodyPr/>
          <a:lstStyle/>
          <a:p>
            <a:r>
              <a:rPr kumimoji="1" lang="ja-JP" altLang="en-US" dirty="0"/>
              <a:t>なぜ年齢制限があるの？</a:t>
            </a:r>
          </a:p>
        </p:txBody>
      </p: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8145" y="5024820"/>
            <a:ext cx="3196009" cy="1629006"/>
          </a:xfrm>
          <a:prstGeom prst="rect">
            <a:avLst/>
          </a:prstGeom>
        </p:spPr>
      </p:pic>
    </p:spTree>
    <p:extLst>
      <p:ext uri="{BB962C8B-B14F-4D97-AF65-F5344CB8AC3E}">
        <p14:creationId xmlns:p14="http://schemas.microsoft.com/office/powerpoint/2010/main" val="1550935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628649" y="1825625"/>
            <a:ext cx="7886701" cy="2898775"/>
          </a:xfrm>
        </p:spPr>
        <p:txBody>
          <a:bodyPr>
            <a:normAutofit fontScale="92500" lnSpcReduction="10000"/>
          </a:bodyPr>
          <a:lstStyle/>
          <a:p>
            <a:r>
              <a:rPr lang="ja-JP" altLang="en-US" sz="3600" dirty="0">
                <a:latin typeface="メイリオ" panose="020B0604030504040204" pitchFamily="50" charset="-128"/>
                <a:ea typeface="メイリオ" panose="020B0604030504040204" pitchFamily="50" charset="-128"/>
              </a:rPr>
              <a:t>子どもが閲覧する動画やサービスを知る。</a:t>
            </a:r>
            <a:endParaRPr lang="en-US" altLang="ja-JP" sz="3600" dirty="0">
              <a:latin typeface="メイリオ" panose="020B0604030504040204" pitchFamily="50" charset="-128"/>
              <a:ea typeface="メイリオ" panose="020B0604030504040204" pitchFamily="50" charset="-128"/>
            </a:endParaRPr>
          </a:p>
          <a:p>
            <a:r>
              <a:rPr lang="ja-JP" altLang="en-US" sz="3600" dirty="0">
                <a:latin typeface="メイリオ" panose="020B0604030504040204" pitchFamily="50" charset="-128"/>
                <a:ea typeface="メイリオ" panose="020B0604030504040204" pitchFamily="50" charset="-128"/>
              </a:rPr>
              <a:t>子どもに一人で</a:t>
            </a:r>
            <a:r>
              <a:rPr lang="ja-JP" altLang="en-US" dirty="0">
                <a:latin typeface="メイリオ" panose="020B0604030504040204" pitchFamily="50" charset="-128"/>
                <a:ea typeface="メイリオ" panose="020B0604030504040204" pitchFamily="50" charset="-128"/>
              </a:rPr>
              <a:t>利用</a:t>
            </a:r>
            <a:r>
              <a:rPr lang="ja-JP" altLang="en-US" sz="3600" dirty="0">
                <a:latin typeface="メイリオ" panose="020B0604030504040204" pitchFamily="50" charset="-128"/>
                <a:ea typeface="メイリオ" panose="020B0604030504040204" pitchFamily="50" charset="-128"/>
              </a:rPr>
              <a:t>させない。</a:t>
            </a:r>
            <a:endParaRPr lang="en-US" altLang="ja-JP" sz="3600" dirty="0">
              <a:latin typeface="メイリオ" panose="020B0604030504040204" pitchFamily="50" charset="-128"/>
              <a:ea typeface="メイリオ" panose="020B0604030504040204" pitchFamily="50" charset="-128"/>
            </a:endParaRPr>
          </a:p>
          <a:p>
            <a:r>
              <a:rPr kumimoji="1" lang="ja-JP" altLang="en-US" sz="3600" dirty="0">
                <a:latin typeface="メイリオ" panose="020B0604030504040204" pitchFamily="50" charset="-128"/>
                <a:ea typeface="メイリオ" panose="020B0604030504040204" pitchFamily="50" charset="-128"/>
              </a:rPr>
              <a:t>子どもが安全に利用できる動画やアプリを使用す</a:t>
            </a:r>
            <a:r>
              <a:rPr lang="ja-JP" altLang="en-US" sz="3600" dirty="0">
                <a:latin typeface="メイリオ" panose="020B0604030504040204" pitchFamily="50" charset="-128"/>
                <a:ea typeface="メイリオ" panose="020B0604030504040204" pitchFamily="50" charset="-128"/>
              </a:rPr>
              <a:t>る。</a:t>
            </a:r>
            <a:endParaRPr lang="en-US" altLang="ja-JP" sz="3600"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　　　</a:t>
            </a:r>
            <a:endParaRPr lang="en-US" altLang="ja-JP" sz="3600" dirty="0">
              <a:latin typeface="メイリオ" panose="020B0604030504040204" pitchFamily="50" charset="-128"/>
              <a:ea typeface="メイリオ" panose="020B0604030504040204" pitchFamily="50" charset="-128"/>
            </a:endParaRPr>
          </a:p>
          <a:p>
            <a:pPr marL="0" indent="0">
              <a:buNone/>
            </a:pPr>
            <a:endParaRPr kumimoji="1" lang="en-US" altLang="ja-JP" sz="3600"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169602" y="452608"/>
            <a:ext cx="7958418" cy="784598"/>
          </a:xfrm>
        </p:spPr>
        <p:txBody>
          <a:bodyPr>
            <a:normAutofit fontScale="90000"/>
          </a:bodyPr>
          <a:lstStyle/>
          <a:p>
            <a:r>
              <a:rPr lang="ja-JP" altLang="en-US" sz="6000" dirty="0">
                <a:latin typeface="メイリオ" panose="020B0604030504040204" pitchFamily="50" charset="-128"/>
                <a:ea typeface="メイリオ" panose="020B0604030504040204" pitchFamily="50" charset="-128"/>
              </a:rPr>
              <a:t>対策</a:t>
            </a:r>
            <a:endParaRPr kumimoji="1" lang="ja-JP" altLang="en-US" sz="60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CBE413D1-A544-475D-9899-A7113FCA2B46}"/>
              </a:ext>
            </a:extLst>
          </p:cNvPr>
          <p:cNvSpPr txBox="1"/>
          <p:nvPr/>
        </p:nvSpPr>
        <p:spPr>
          <a:xfrm>
            <a:off x="2590800" y="4326895"/>
            <a:ext cx="5689620" cy="1231619"/>
          </a:xfrm>
          <a:prstGeom prst="rect">
            <a:avLst/>
          </a:prstGeom>
          <a:noFill/>
        </p:spPr>
        <p:txBody>
          <a:bodyPr wrap="square" rtlCol="0">
            <a:spAutoFit/>
          </a:bodyPr>
          <a:lstStyle/>
          <a:p>
            <a:pPr lvl="0">
              <a:lnSpc>
                <a:spcPct val="90000"/>
              </a:lnSpc>
              <a:spcBef>
                <a:spcPts val="1000"/>
              </a:spcBef>
            </a:pPr>
            <a:r>
              <a:rPr lang="ja-JP" altLang="en-US" sz="3600" b="1" dirty="0">
                <a:solidFill>
                  <a:prstClr val="black"/>
                </a:solidFill>
                <a:latin typeface="メイリオ" panose="020B0604030504040204" pitchFamily="50" charset="-128"/>
                <a:ea typeface="メイリオ" panose="020B0604030504040204" pitchFamily="50" charset="-128"/>
              </a:rPr>
              <a:t>動画閲覧の有効性も理解し、</a:t>
            </a:r>
            <a:endParaRPr lang="en-US" altLang="ja-JP" sz="3600" b="1" dirty="0">
              <a:solidFill>
                <a:prstClr val="black"/>
              </a:solidFill>
              <a:latin typeface="メイリオ" panose="020B0604030504040204" pitchFamily="50" charset="-128"/>
              <a:ea typeface="メイリオ" panose="020B0604030504040204" pitchFamily="50" charset="-128"/>
            </a:endParaRPr>
          </a:p>
          <a:p>
            <a:pPr lvl="0">
              <a:lnSpc>
                <a:spcPct val="90000"/>
              </a:lnSpc>
              <a:spcBef>
                <a:spcPts val="1000"/>
              </a:spcBef>
            </a:pPr>
            <a:r>
              <a:rPr lang="ja-JP" altLang="en-US" sz="3600" b="1" dirty="0">
                <a:solidFill>
                  <a:prstClr val="black"/>
                </a:solidFill>
                <a:latin typeface="メイリオ" panose="020B0604030504040204" pitchFamily="50" charset="-128"/>
                <a:ea typeface="メイリオ" panose="020B0604030504040204" pitchFamily="50" charset="-128"/>
              </a:rPr>
              <a:t>節度ある活用をする。</a:t>
            </a:r>
            <a:endParaRPr lang="en-US" altLang="ja-JP" sz="3600" b="1"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672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523141" y="1825625"/>
            <a:ext cx="8351228" cy="4351338"/>
          </a:xfrm>
        </p:spPr>
        <p:txBody>
          <a:bodyPr anchor="ctr">
            <a:normAutofit fontScale="85000" lnSpcReduction="20000"/>
          </a:bodyPr>
          <a:lstStyle/>
          <a:p>
            <a:pPr marL="0" indent="0">
              <a:lnSpc>
                <a:spcPct val="120000"/>
              </a:lnSpc>
              <a:buNone/>
            </a:pPr>
            <a:r>
              <a:rPr lang="ja-JP" altLang="en-US" sz="3900" dirty="0">
                <a:latin typeface="+mn-ea"/>
              </a:rPr>
              <a:t>写真や動画の撮影、投稿が</a:t>
            </a:r>
            <a:br>
              <a:rPr lang="ja-JP" altLang="en-US" sz="3900" dirty="0">
                <a:latin typeface="+mn-ea"/>
              </a:rPr>
            </a:br>
            <a:r>
              <a:rPr lang="ja-JP" altLang="en-US" sz="3900" dirty="0">
                <a:latin typeface="+mn-ea"/>
              </a:rPr>
              <a:t>手軽なアプリ、サービスの台頭。</a:t>
            </a:r>
            <a:endParaRPr lang="en-US" altLang="ja-JP" sz="3900" dirty="0">
              <a:latin typeface="+mn-ea"/>
            </a:endParaRPr>
          </a:p>
          <a:p>
            <a:pPr marL="0" indent="0">
              <a:buNone/>
            </a:pPr>
            <a:endParaRPr lang="en-US" altLang="ja-JP" sz="3900" dirty="0"/>
          </a:p>
          <a:p>
            <a:pPr marL="0" indent="0">
              <a:buNone/>
            </a:pPr>
            <a:r>
              <a:rPr lang="ja-JP" altLang="en-US" sz="3900" dirty="0"/>
              <a:t>観てる</a:t>
            </a:r>
            <a:r>
              <a:rPr kumimoji="1" lang="ja-JP" altLang="en-US" sz="3900" dirty="0"/>
              <a:t>だけ！⇒</a:t>
            </a:r>
            <a:r>
              <a:rPr kumimoji="1" lang="ja-JP" altLang="en-US" sz="3900" u="sng" dirty="0"/>
              <a:t>時間を使っていないかな？</a:t>
            </a:r>
            <a:endParaRPr kumimoji="1" lang="en-US" altLang="ja-JP" sz="3900" u="sng" dirty="0"/>
          </a:p>
          <a:p>
            <a:pPr marL="0" indent="0">
              <a:buNone/>
            </a:pPr>
            <a:r>
              <a:rPr lang="ja-JP" altLang="en-US" sz="3900" dirty="0"/>
              <a:t>撮影しただけ！⇒</a:t>
            </a:r>
            <a:r>
              <a:rPr lang="ja-JP" altLang="en-US" sz="3900" u="sng" dirty="0"/>
              <a:t>残せるものかな？</a:t>
            </a:r>
            <a:endParaRPr lang="en-US" altLang="ja-JP" sz="3900" u="sng" dirty="0"/>
          </a:p>
          <a:p>
            <a:pPr marL="0" indent="0">
              <a:buNone/>
            </a:pPr>
            <a:r>
              <a:rPr lang="ja-JP" altLang="en-US" sz="3900" dirty="0"/>
              <a:t>投稿してみた⇒</a:t>
            </a:r>
            <a:endParaRPr lang="en-US" altLang="ja-JP" sz="3900" dirty="0"/>
          </a:p>
          <a:p>
            <a:pPr marL="0" indent="0">
              <a:buNone/>
            </a:pPr>
            <a:r>
              <a:rPr lang="ja-JP" altLang="en-US" sz="3900" u="sng" dirty="0"/>
              <a:t>個人</a:t>
            </a:r>
            <a:r>
              <a:rPr lang="ja-JP" altLang="en-US" sz="3900" u="sng" dirty="0">
                <a:latin typeface="+mn-ea"/>
              </a:rPr>
              <a:t>情報</a:t>
            </a:r>
            <a:r>
              <a:rPr lang="ja-JP" altLang="en-US" sz="3900" u="sng" dirty="0"/>
              <a:t>の公開になることは理解できて</a:t>
            </a:r>
            <a:endParaRPr lang="en-US" altLang="ja-JP" sz="3900" u="sng" dirty="0"/>
          </a:p>
          <a:p>
            <a:pPr marL="0" indent="0">
              <a:buNone/>
            </a:pPr>
            <a:r>
              <a:rPr lang="ja-JP" altLang="en-US" sz="3900" u="sng" dirty="0"/>
              <a:t>いたかな？　</a:t>
            </a:r>
            <a:endParaRPr lang="en-US" altLang="ja-JP" sz="3900" u="sng" dirty="0"/>
          </a:p>
          <a:p>
            <a:pPr marL="0" indent="0">
              <a:buNone/>
            </a:pPr>
            <a:endParaRPr kumimoji="1" lang="ja-JP" altLang="en-US" dirty="0"/>
          </a:p>
        </p:txBody>
      </p:sp>
      <p:sp>
        <p:nvSpPr>
          <p:cNvPr id="3" name="タイトル 2"/>
          <p:cNvSpPr>
            <a:spLocks noGrp="1"/>
          </p:cNvSpPr>
          <p:nvPr>
            <p:ph type="title"/>
          </p:nvPr>
        </p:nvSpPr>
        <p:spPr>
          <a:xfrm>
            <a:off x="161364" y="394944"/>
            <a:ext cx="7958418" cy="784598"/>
          </a:xfrm>
        </p:spPr>
        <p:txBody>
          <a:bodyPr/>
          <a:lstStyle/>
          <a:p>
            <a:r>
              <a:rPr lang="ja-JP" altLang="en-US" sz="4000" dirty="0"/>
              <a:t>投稿が手軽なアプリやサービス</a:t>
            </a:r>
            <a:endParaRPr kumimoji="1" lang="ja-JP" altLang="en-US" dirty="0"/>
          </a:p>
        </p:txBody>
      </p:sp>
    </p:spTree>
    <p:extLst>
      <p:ext uri="{BB962C8B-B14F-4D97-AF65-F5344CB8AC3E}">
        <p14:creationId xmlns:p14="http://schemas.microsoft.com/office/powerpoint/2010/main" val="2983991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503877" y="5168582"/>
            <a:ext cx="6335323" cy="1077218"/>
          </a:xfrm>
          <a:prstGeom prst="rect">
            <a:avLst/>
          </a:prstGeom>
          <a:noFill/>
        </p:spPr>
        <p:txBody>
          <a:bodyPr wrap="square" rtlCol="0">
            <a:spAutoFit/>
          </a:bodyPr>
          <a:lstStyle/>
          <a:p>
            <a:r>
              <a:rPr lang="ja-JP" altLang="en-US" sz="3200" dirty="0">
                <a:solidFill>
                  <a:prstClr val="black"/>
                </a:solidFill>
                <a:latin typeface="+mn-ea"/>
              </a:rPr>
              <a:t>転載された動画、画像を本人は</a:t>
            </a:r>
            <a:endParaRPr lang="en-US" altLang="ja-JP" sz="3200" dirty="0">
              <a:solidFill>
                <a:prstClr val="black"/>
              </a:solidFill>
              <a:latin typeface="+mn-ea"/>
            </a:endParaRPr>
          </a:p>
          <a:p>
            <a:r>
              <a:rPr lang="ja-JP" altLang="en-US" sz="3200" dirty="0">
                <a:solidFill>
                  <a:prstClr val="black"/>
                </a:solidFill>
                <a:latin typeface="+mn-ea"/>
              </a:rPr>
              <a:t>消すことができません。</a:t>
            </a:r>
          </a:p>
        </p:txBody>
      </p:sp>
      <p:sp>
        <p:nvSpPr>
          <p:cNvPr id="6" name="タイトル 5"/>
          <p:cNvSpPr>
            <a:spLocks noGrp="1"/>
          </p:cNvSpPr>
          <p:nvPr>
            <p:ph type="title"/>
          </p:nvPr>
        </p:nvSpPr>
        <p:spPr>
          <a:xfrm>
            <a:off x="149007" y="417868"/>
            <a:ext cx="7958418" cy="784598"/>
          </a:xfrm>
        </p:spPr>
        <p:txBody>
          <a:bodyPr/>
          <a:lstStyle/>
          <a:p>
            <a:br>
              <a:rPr lang="ja-JP" altLang="en-US" dirty="0"/>
            </a:br>
            <a:r>
              <a:rPr lang="ja-JP" altLang="en-US" dirty="0"/>
              <a:t>「無断転載」される</a:t>
            </a:r>
            <a:br>
              <a:rPr lang="ja-JP" altLang="en-US" dirty="0"/>
            </a:br>
            <a:endParaRPr kumimoji="1" lang="ja-JP" altLang="en-US" dirty="0"/>
          </a:p>
        </p:txBody>
      </p:sp>
      <p:pic>
        <p:nvPicPr>
          <p:cNvPr id="15" name="図 14"/>
          <p:cNvPicPr>
            <a:picLocks noChangeAspect="1"/>
          </p:cNvPicPr>
          <p:nvPr/>
        </p:nvPicPr>
        <p:blipFill>
          <a:blip r:embed="rId3"/>
          <a:stretch>
            <a:fillRect/>
          </a:stretch>
        </p:blipFill>
        <p:spPr>
          <a:xfrm>
            <a:off x="774654" y="1561094"/>
            <a:ext cx="7569307" cy="3397097"/>
          </a:xfrm>
          <a:prstGeom prst="rect">
            <a:avLst/>
          </a:prstGeom>
        </p:spPr>
      </p:pic>
      <p:pic>
        <p:nvPicPr>
          <p:cNvPr id="14" name="図 13"/>
          <p:cNvPicPr>
            <a:picLocks noChangeAspect="1"/>
          </p:cNvPicPr>
          <p:nvPr/>
        </p:nvPicPr>
        <p:blipFill>
          <a:blip r:embed="rId4"/>
          <a:stretch>
            <a:fillRect/>
          </a:stretch>
        </p:blipFill>
        <p:spPr>
          <a:xfrm>
            <a:off x="3048035" y="1561094"/>
            <a:ext cx="2847079" cy="3310415"/>
          </a:xfrm>
          <a:prstGeom prst="rect">
            <a:avLst/>
          </a:prstGeom>
        </p:spPr>
      </p:pic>
      <p:sp>
        <p:nvSpPr>
          <p:cNvPr id="2" name="正方形/長方形 1"/>
          <p:cNvSpPr/>
          <p:nvPr/>
        </p:nvSpPr>
        <p:spPr>
          <a:xfrm>
            <a:off x="3230880" y="6427113"/>
            <a:ext cx="6058759" cy="430887"/>
          </a:xfrm>
          <a:prstGeom prst="rect">
            <a:avLst/>
          </a:prstGeom>
        </p:spPr>
        <p:txBody>
          <a:bodyPr wrap="square">
            <a:spAutoFit/>
          </a:bodyPr>
          <a:lstStyle/>
          <a:p>
            <a:pPr lvl="0"/>
            <a:r>
              <a:rPr lang="en-US" altLang="ja-JP" sz="1100" dirty="0">
                <a:solidFill>
                  <a:prstClr val="black"/>
                </a:solidFill>
                <a:latin typeface="+mn-ea"/>
              </a:rPr>
              <a:t>(</a:t>
            </a:r>
            <a:r>
              <a:rPr lang="ja-JP" altLang="en-US" sz="1100" dirty="0">
                <a:solidFill>
                  <a:prstClr val="black"/>
                </a:solidFill>
                <a:latin typeface="+mn-ea"/>
              </a:rPr>
              <a:t>画像引用</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「あなたの書き込みは世界中から見られてる　－適切な</a:t>
            </a:r>
            <a:r>
              <a:rPr lang="en-US" altLang="ja-JP" sz="1100" dirty="0">
                <a:solidFill>
                  <a:prstClr val="black"/>
                </a:solidFill>
                <a:latin typeface="+mn-ea"/>
              </a:rPr>
              <a:t>SNS</a:t>
            </a:r>
            <a:r>
              <a:rPr lang="ja-JP" altLang="en-US" sz="1100" dirty="0">
                <a:solidFill>
                  <a:prstClr val="black"/>
                </a:solidFill>
                <a:latin typeface="+mn-ea"/>
              </a:rPr>
              <a:t>利用の心得－」</a:t>
            </a:r>
            <a:endParaRPr lang="en-US" altLang="ja-JP" sz="1100" dirty="0">
              <a:solidFill>
                <a:prstClr val="black"/>
              </a:solidFill>
              <a:latin typeface="+mn-ea"/>
            </a:endParaRPr>
          </a:p>
          <a:p>
            <a:pPr lvl="0">
              <a:defRPr/>
            </a:pPr>
            <a:r>
              <a:rPr lang="ja-JP" altLang="en-US" sz="1100" dirty="0">
                <a:solidFill>
                  <a:prstClr val="black"/>
                </a:solidFill>
                <a:latin typeface="Segoe UI" panose="020B0502040204020203" pitchFamily="34" charset="0"/>
                <a:cs typeface="Segoe UI" panose="020B0502040204020203" pitchFamily="34" charset="0"/>
              </a:rPr>
              <a:t>　　　　　 </a:t>
            </a:r>
            <a:r>
              <a:rPr lang="en-US" altLang="ja-JP" sz="1100" dirty="0">
                <a:solidFill>
                  <a:prstClr val="black"/>
                </a:solidFill>
                <a:latin typeface="Segoe UI" panose="020B0502040204020203" pitchFamily="34" charset="0"/>
                <a:cs typeface="Segoe UI" panose="020B0502040204020203" pitchFamily="34" charset="0"/>
              </a:rPr>
              <a:t>https://www.youtube.com/watch?v=tVZSuGkmnGQ</a:t>
            </a:r>
            <a:endParaRPr lang="ja-JP" altLang="en-US" sz="16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3104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14"/>
                                        </p:tgtEl>
                                        <p:attrNameLst>
                                          <p:attrName>ppt_w</p:attrName>
                                        </p:attrNameLst>
                                      </p:cBhvr>
                                      <p:tavLst>
                                        <p:tav tm="0">
                                          <p:val>
                                            <p:strVal val="ppt_w"/>
                                          </p:val>
                                        </p:tav>
                                        <p:tav tm="100000">
                                          <p:val>
                                            <p:fltVal val="0"/>
                                          </p:val>
                                        </p:tav>
                                      </p:tavLst>
                                    </p:anim>
                                    <p:anim calcmode="lin" valueType="num">
                                      <p:cBhvr>
                                        <p:cTn id="7" dur="1000"/>
                                        <p:tgtEl>
                                          <p:spTgt spid="14"/>
                                        </p:tgtEl>
                                        <p:attrNameLst>
                                          <p:attrName>ppt_h</p:attrName>
                                        </p:attrNameLst>
                                      </p:cBhvr>
                                      <p:tavLst>
                                        <p:tav tm="0">
                                          <p:val>
                                            <p:strVal val="ppt_h"/>
                                          </p:val>
                                        </p:tav>
                                        <p:tav tm="100000">
                                          <p:val>
                                            <p:fltVal val="0"/>
                                          </p:val>
                                        </p:tav>
                                      </p:tavLst>
                                    </p:anim>
                                    <p:anim calcmode="lin" valueType="num">
                                      <p:cBhvr>
                                        <p:cTn id="8" dur="1000"/>
                                        <p:tgtEl>
                                          <p:spTgt spid="14"/>
                                        </p:tgtEl>
                                        <p:attrNameLst>
                                          <p:attrName>style.rotation</p:attrName>
                                        </p:attrNameLst>
                                      </p:cBhvr>
                                      <p:tavLst>
                                        <p:tav tm="0">
                                          <p:val>
                                            <p:fltVal val="0"/>
                                          </p:val>
                                        </p:tav>
                                        <p:tav tm="100000">
                                          <p:val>
                                            <p:fltVal val="90"/>
                                          </p:val>
                                        </p:tav>
                                      </p:tavLst>
                                    </p:anim>
                                    <p:animEffect transition="out" filter="fade">
                                      <p:cBhvr>
                                        <p:cTn id="9" dur="1000"/>
                                        <p:tgtEl>
                                          <p:spTgt spid="14"/>
                                        </p:tgtEl>
                                      </p:cBhvr>
                                    </p:animEffect>
                                    <p:set>
                                      <p:cBhvr>
                                        <p:cTn id="10" dur="1" fill="hold">
                                          <p:stCondLst>
                                            <p:cond delay="999"/>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222421" y="262638"/>
            <a:ext cx="7958138" cy="784225"/>
          </a:xfrm>
        </p:spPr>
        <p:txBody>
          <a:bodyPr/>
          <a:lstStyle/>
          <a:p>
            <a:r>
              <a:rPr lang="en-US" altLang="ja-JP" b="1" dirty="0">
                <a:latin typeface="+mj-ea"/>
              </a:rPr>
              <a:t>24</a:t>
            </a:r>
            <a:r>
              <a:rPr lang="ja-JP" altLang="en-US" b="1" dirty="0">
                <a:latin typeface="+mj-ea"/>
              </a:rPr>
              <a:t>時間で消える？機能</a:t>
            </a:r>
            <a:endParaRPr kumimoji="1" lang="ja-JP" altLang="en-US" b="1" dirty="0">
              <a:latin typeface="+mj-ea"/>
            </a:endParaRPr>
          </a:p>
        </p:txBody>
      </p:sp>
      <p:sp>
        <p:nvSpPr>
          <p:cNvPr id="3" name="コンテンツ プレースホルダー 2"/>
          <p:cNvSpPr>
            <a:spLocks noGrp="1"/>
          </p:cNvSpPr>
          <p:nvPr>
            <p:ph sz="half" idx="4294967295"/>
          </p:nvPr>
        </p:nvSpPr>
        <p:spPr>
          <a:xfrm>
            <a:off x="628650" y="1016178"/>
            <a:ext cx="7886700" cy="4632841"/>
          </a:xfrm>
        </p:spPr>
        <p:txBody>
          <a:bodyPr>
            <a:noAutofit/>
          </a:bodyPr>
          <a:lstStyle/>
          <a:p>
            <a:pPr marL="0" indent="0">
              <a:buNone/>
            </a:pPr>
            <a:endParaRPr lang="en-US" altLang="ja-JP" sz="3600" dirty="0">
              <a:latin typeface="+mn-ea"/>
            </a:endParaRPr>
          </a:p>
          <a:p>
            <a:pPr marL="0" indent="0">
              <a:buNone/>
            </a:pPr>
            <a:r>
              <a:rPr lang="ja-JP" altLang="en-US" sz="3600" dirty="0">
                <a:latin typeface="+mn-ea"/>
              </a:rPr>
              <a:t>「匿名だし</a:t>
            </a:r>
            <a:r>
              <a:rPr lang="en-US" altLang="ja-JP" sz="3600" dirty="0">
                <a:latin typeface="+mn-ea"/>
              </a:rPr>
              <a:t>…</a:t>
            </a:r>
            <a:r>
              <a:rPr lang="ja-JP" altLang="en-US" sz="3600" dirty="0">
                <a:latin typeface="+mn-ea"/>
              </a:rPr>
              <a:t>」</a:t>
            </a:r>
            <a:endParaRPr lang="en-US" altLang="ja-JP" sz="3600" dirty="0">
              <a:latin typeface="+mn-ea"/>
            </a:endParaRPr>
          </a:p>
          <a:p>
            <a:pPr marL="0" indent="0">
              <a:buNone/>
            </a:pPr>
            <a:r>
              <a:rPr lang="ja-JP" altLang="en-US" sz="3600" dirty="0">
                <a:latin typeface="+mn-ea"/>
              </a:rPr>
              <a:t>「消えるし</a:t>
            </a:r>
            <a:r>
              <a:rPr lang="en-US" altLang="ja-JP" sz="3600" dirty="0">
                <a:latin typeface="+mn-ea"/>
              </a:rPr>
              <a:t>…</a:t>
            </a:r>
            <a:r>
              <a:rPr lang="ja-JP" altLang="en-US" sz="3600" dirty="0">
                <a:latin typeface="+mn-ea"/>
              </a:rPr>
              <a:t>」</a:t>
            </a:r>
            <a:endParaRPr lang="en-US" altLang="ja-JP" sz="3600" dirty="0">
              <a:latin typeface="+mn-ea"/>
            </a:endParaRPr>
          </a:p>
          <a:p>
            <a:pPr marL="0" indent="0">
              <a:buNone/>
            </a:pPr>
            <a:r>
              <a:rPr lang="ja-JP" altLang="en-US" sz="3600" dirty="0">
                <a:latin typeface="+mn-ea"/>
              </a:rPr>
              <a:t>「友達しか見ないし</a:t>
            </a:r>
            <a:r>
              <a:rPr lang="en-US" altLang="ja-JP" sz="3600" dirty="0">
                <a:latin typeface="+mn-ea"/>
              </a:rPr>
              <a:t>…</a:t>
            </a:r>
            <a:r>
              <a:rPr lang="ja-JP" altLang="en-US" sz="3600" dirty="0">
                <a:latin typeface="+mn-ea"/>
              </a:rPr>
              <a:t>」</a:t>
            </a:r>
            <a:endParaRPr lang="en-US" altLang="ja-JP" sz="3600" dirty="0">
              <a:latin typeface="+mn-ea"/>
            </a:endParaRPr>
          </a:p>
          <a:p>
            <a:pPr marL="0" indent="0">
              <a:buNone/>
            </a:pPr>
            <a:endParaRPr kumimoji="1" lang="en-US" altLang="ja-JP" sz="3600" dirty="0">
              <a:latin typeface="+mn-ea"/>
            </a:endParaRPr>
          </a:p>
          <a:p>
            <a:pPr marL="0" indent="0">
              <a:buNone/>
            </a:pPr>
            <a:r>
              <a:rPr lang="ja-JP" altLang="en-US" sz="4000" b="1" dirty="0">
                <a:latin typeface="+mn-ea"/>
              </a:rPr>
              <a:t>安易な投稿がインターネット上に残って</a:t>
            </a:r>
            <a:endParaRPr lang="en-US" altLang="ja-JP" sz="4000" b="1" dirty="0">
              <a:latin typeface="+mn-ea"/>
            </a:endParaRPr>
          </a:p>
          <a:p>
            <a:pPr marL="0" indent="0">
              <a:buNone/>
            </a:pPr>
            <a:r>
              <a:rPr lang="ja-JP" altLang="en-US" sz="4000" b="1" dirty="0">
                <a:latin typeface="+mn-ea"/>
              </a:rPr>
              <a:t>一生つきまとう可能性</a:t>
            </a:r>
            <a:endParaRPr kumimoji="1" lang="ja-JP" altLang="en-US" sz="4000" b="1" dirty="0">
              <a:latin typeface="+mn-ea"/>
            </a:endParaRPr>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8203" y="1264579"/>
            <a:ext cx="1075965" cy="2562754"/>
          </a:xfrm>
          <a:prstGeom prst="rect">
            <a:avLst/>
          </a:prstGeom>
        </p:spPr>
      </p:pic>
      <p:sp>
        <p:nvSpPr>
          <p:cNvPr id="8" name="円形吹き出し 7"/>
          <p:cNvSpPr/>
          <p:nvPr/>
        </p:nvSpPr>
        <p:spPr>
          <a:xfrm>
            <a:off x="5209338" y="818512"/>
            <a:ext cx="2092411" cy="1963781"/>
          </a:xfrm>
          <a:prstGeom prst="wedgeEllipseCallout">
            <a:avLst>
              <a:gd name="adj1" fmla="val 60390"/>
              <a:gd name="adj2" fmla="val 20707"/>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bg1"/>
                </a:solidFill>
              </a:rPr>
              <a:t>24</a:t>
            </a:r>
            <a:r>
              <a:rPr kumimoji="1" lang="ja-JP" altLang="en-US" sz="2000" dirty="0">
                <a:solidFill>
                  <a:schemeClr val="bg1"/>
                </a:solidFill>
              </a:rPr>
              <a:t>時間で</a:t>
            </a:r>
            <a:endParaRPr kumimoji="1" lang="en-US" altLang="ja-JP" sz="2000" dirty="0">
              <a:solidFill>
                <a:schemeClr val="bg1"/>
              </a:solidFill>
            </a:endParaRPr>
          </a:p>
          <a:p>
            <a:pPr algn="ctr"/>
            <a:r>
              <a:rPr kumimoji="1" lang="ja-JP" altLang="en-US" sz="2000" dirty="0">
                <a:solidFill>
                  <a:schemeClr val="bg1"/>
                </a:solidFill>
              </a:rPr>
              <a:t>消えるから大丈夫！</a:t>
            </a:r>
          </a:p>
        </p:txBody>
      </p:sp>
    </p:spTree>
    <p:extLst>
      <p:ext uri="{BB962C8B-B14F-4D97-AF65-F5344CB8AC3E}">
        <p14:creationId xmlns:p14="http://schemas.microsoft.com/office/powerpoint/2010/main" val="67595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15152" y="1265644"/>
            <a:ext cx="8489471" cy="1138773"/>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投稿者の特定、コメント投稿者の特定も可能。</a:t>
            </a:r>
            <a:endParaRPr kumimoji="1" lang="en-US" altLang="ja-JP" sz="2800" dirty="0">
              <a:latin typeface="メイリオ" panose="020B0604030504040204" pitchFamily="50" charset="-128"/>
              <a:ea typeface="メイリオ" panose="020B0604030504040204" pitchFamily="50" charset="-128"/>
            </a:endParaRPr>
          </a:p>
          <a:p>
            <a:endParaRPr lang="en-US" altLang="ja-JP" sz="1200" dirty="0">
              <a:latin typeface="メイリオ" panose="020B0604030504040204" pitchFamily="50" charset="-128"/>
              <a:ea typeface="メイリオ" panose="020B0604030504040204" pitchFamily="50" charset="-128"/>
            </a:endParaRPr>
          </a:p>
          <a:p>
            <a:r>
              <a:rPr kumimoji="1" lang="ja-JP" altLang="en-US" sz="2800" dirty="0">
                <a:latin typeface="メイリオ" panose="020B0604030504040204" pitchFamily="50" charset="-128"/>
                <a:ea typeface="メイリオ" panose="020B0604030504040204" pitchFamily="50" charset="-128"/>
              </a:rPr>
              <a:t>衝動的な使用が思いがけない事態を招くことに。</a:t>
            </a:r>
          </a:p>
        </p:txBody>
      </p:sp>
      <p:sp>
        <p:nvSpPr>
          <p:cNvPr id="4" name="テキスト ボックス 3"/>
          <p:cNvSpPr txBox="1"/>
          <p:nvPr/>
        </p:nvSpPr>
        <p:spPr>
          <a:xfrm>
            <a:off x="447203" y="2501542"/>
            <a:ext cx="7089499" cy="523220"/>
          </a:xfrm>
          <a:prstGeom prst="rect">
            <a:avLst/>
          </a:prstGeom>
        </p:spPr>
        <p:style>
          <a:lnRef idx="2">
            <a:schemeClr val="dk1"/>
          </a:lnRef>
          <a:fillRef idx="1">
            <a:schemeClr val="lt1"/>
          </a:fillRef>
          <a:effectRef idx="0">
            <a:schemeClr val="dk1"/>
          </a:effectRef>
          <a:fontRef idx="minor">
            <a:schemeClr val="dk1"/>
          </a:fontRef>
        </p:style>
        <p:txBody>
          <a:bodyPr wrap="square" rtlCol="0" anchor="b">
            <a:spAutoFit/>
          </a:bodyPr>
          <a:lstStyle/>
          <a:p>
            <a:r>
              <a:rPr lang="ja-JP" altLang="en-US" sz="2800" dirty="0">
                <a:latin typeface="+mn-ea"/>
              </a:rPr>
              <a:t>誹謗中傷コメントを</a:t>
            </a:r>
            <a:r>
              <a:rPr kumimoji="1" lang="ja-JP" altLang="en-US" sz="2800" dirty="0">
                <a:latin typeface="+mn-ea"/>
              </a:rPr>
              <a:t>書きこんだ中学生。</a:t>
            </a:r>
          </a:p>
        </p:txBody>
      </p:sp>
      <p:sp>
        <p:nvSpPr>
          <p:cNvPr id="5" name="テキスト ボックス 4"/>
          <p:cNvSpPr txBox="1"/>
          <p:nvPr/>
        </p:nvSpPr>
        <p:spPr>
          <a:xfrm>
            <a:off x="447201" y="3375122"/>
            <a:ext cx="5678024" cy="523220"/>
          </a:xfrm>
          <a:prstGeom prst="rect">
            <a:avLst/>
          </a:prstGeom>
        </p:spPr>
        <p:style>
          <a:lnRef idx="2">
            <a:schemeClr val="dk1"/>
          </a:lnRef>
          <a:fillRef idx="1">
            <a:schemeClr val="lt1"/>
          </a:fillRef>
          <a:effectRef idx="0">
            <a:schemeClr val="dk1"/>
          </a:effectRef>
          <a:fontRef idx="minor">
            <a:schemeClr val="dk1"/>
          </a:fontRef>
        </p:style>
        <p:txBody>
          <a:bodyPr wrap="square" rtlCol="0" anchor="b">
            <a:spAutoFit/>
          </a:bodyPr>
          <a:lstStyle/>
          <a:p>
            <a:r>
              <a:rPr kumimoji="1" lang="ja-JP" altLang="en-US" sz="2800" dirty="0">
                <a:latin typeface="+mn-ea"/>
              </a:rPr>
              <a:t>本人が特定される</a:t>
            </a:r>
            <a:r>
              <a:rPr kumimoji="1" lang="ja-JP" altLang="en-US" dirty="0">
                <a:latin typeface="+mn-ea"/>
              </a:rPr>
              <a:t>。</a:t>
            </a:r>
          </a:p>
        </p:txBody>
      </p:sp>
      <p:sp>
        <p:nvSpPr>
          <p:cNvPr id="6" name="テキスト ボックス 5"/>
          <p:cNvSpPr txBox="1"/>
          <p:nvPr/>
        </p:nvSpPr>
        <p:spPr>
          <a:xfrm>
            <a:off x="447201" y="4218939"/>
            <a:ext cx="7945405" cy="954107"/>
          </a:xfrm>
          <a:prstGeom prst="rect">
            <a:avLst/>
          </a:prstGeom>
        </p:spPr>
        <p:style>
          <a:lnRef idx="2">
            <a:schemeClr val="dk1"/>
          </a:lnRef>
          <a:fillRef idx="1">
            <a:schemeClr val="lt1"/>
          </a:fillRef>
          <a:effectRef idx="0">
            <a:schemeClr val="dk1"/>
          </a:effectRef>
          <a:fontRef idx="minor">
            <a:schemeClr val="dk1"/>
          </a:fontRef>
        </p:style>
        <p:txBody>
          <a:bodyPr wrap="square" rtlCol="0" anchor="b">
            <a:spAutoFit/>
          </a:bodyPr>
          <a:lstStyle/>
          <a:p>
            <a:r>
              <a:rPr kumimoji="1" lang="ja-JP" altLang="en-US" sz="2800" dirty="0">
                <a:latin typeface="+mn-ea"/>
              </a:rPr>
              <a:t>動画投稿者が中学校にクレームを入れた</a:t>
            </a:r>
            <a:r>
              <a:rPr lang="ja-JP" altLang="en-US" sz="2800" dirty="0">
                <a:latin typeface="+mn-ea"/>
              </a:rPr>
              <a:t>様子を撮影し、動画サイトに投稿</a:t>
            </a:r>
            <a:r>
              <a:rPr kumimoji="1" lang="ja-JP" altLang="en-US" sz="2800" dirty="0">
                <a:latin typeface="+mn-ea"/>
              </a:rPr>
              <a:t>。</a:t>
            </a:r>
          </a:p>
        </p:txBody>
      </p:sp>
      <p:sp>
        <p:nvSpPr>
          <p:cNvPr id="9" name="右矢印 8"/>
          <p:cNvSpPr/>
          <p:nvPr/>
        </p:nvSpPr>
        <p:spPr>
          <a:xfrm rot="5400000">
            <a:off x="397396" y="3092606"/>
            <a:ext cx="428986" cy="29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47202" y="5576879"/>
            <a:ext cx="8257421" cy="523220"/>
          </a:xfrm>
          <a:prstGeom prst="rect">
            <a:avLst/>
          </a:prstGeom>
        </p:spPr>
        <p:style>
          <a:lnRef idx="2">
            <a:schemeClr val="dk1"/>
          </a:lnRef>
          <a:fillRef idx="1">
            <a:schemeClr val="lt1"/>
          </a:fillRef>
          <a:effectRef idx="0">
            <a:schemeClr val="dk1"/>
          </a:effectRef>
          <a:fontRef idx="minor">
            <a:schemeClr val="dk1"/>
          </a:fontRef>
        </p:style>
        <p:txBody>
          <a:bodyPr wrap="square" rtlCol="0" anchor="b">
            <a:spAutoFit/>
          </a:bodyPr>
          <a:lstStyle/>
          <a:p>
            <a:r>
              <a:rPr kumimoji="1" lang="ja-JP" altLang="en-US" sz="2800" dirty="0">
                <a:latin typeface="+mn-ea"/>
              </a:rPr>
              <a:t>中学生は</a:t>
            </a:r>
            <a:r>
              <a:rPr lang="ja-JP" altLang="en-US" sz="2800" dirty="0">
                <a:latin typeface="+mn-ea"/>
              </a:rPr>
              <a:t>不登校になり、転校することになった。</a:t>
            </a:r>
            <a:endParaRPr kumimoji="1" lang="ja-JP" altLang="en-US" sz="2800" dirty="0">
              <a:latin typeface="+mn-ea"/>
            </a:endParaRPr>
          </a:p>
        </p:txBody>
      </p:sp>
      <p:sp>
        <p:nvSpPr>
          <p:cNvPr id="13" name="タイトル 12"/>
          <p:cNvSpPr>
            <a:spLocks noGrp="1"/>
          </p:cNvSpPr>
          <p:nvPr>
            <p:ph type="title" idx="4294967295"/>
          </p:nvPr>
        </p:nvSpPr>
        <p:spPr>
          <a:xfrm>
            <a:off x="333636" y="247004"/>
            <a:ext cx="7958138" cy="784225"/>
          </a:xfrm>
        </p:spPr>
        <p:txBody>
          <a:bodyPr/>
          <a:lstStyle/>
          <a:p>
            <a:r>
              <a:rPr kumimoji="1" lang="ja-JP" altLang="en-US" b="1" dirty="0"/>
              <a:t>コメント投稿</a:t>
            </a:r>
          </a:p>
        </p:txBody>
      </p:sp>
      <p:sp>
        <p:nvSpPr>
          <p:cNvPr id="17" name="右矢印 16"/>
          <p:cNvSpPr/>
          <p:nvPr/>
        </p:nvSpPr>
        <p:spPr>
          <a:xfrm rot="5400000">
            <a:off x="441499" y="5247032"/>
            <a:ext cx="428986" cy="29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右矢印 18"/>
          <p:cNvSpPr/>
          <p:nvPr/>
        </p:nvSpPr>
        <p:spPr>
          <a:xfrm rot="5400000">
            <a:off x="415435" y="3987346"/>
            <a:ext cx="428986" cy="29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9041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animBg="1"/>
      <p:bldP spid="10" grpId="0" animBg="1"/>
      <p:bldP spid="17"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2D491CC-DD46-4D31-B783-E8366F50ABEB}"/>
              </a:ext>
            </a:extLst>
          </p:cNvPr>
          <p:cNvSpPr>
            <a:spLocks noGrp="1"/>
          </p:cNvSpPr>
          <p:nvPr>
            <p:ph sz="half" idx="1"/>
          </p:nvPr>
        </p:nvSpPr>
        <p:spPr>
          <a:xfrm>
            <a:off x="819231" y="4894047"/>
            <a:ext cx="8041741" cy="1709254"/>
          </a:xfrm>
        </p:spPr>
        <p:txBody>
          <a:bodyPr>
            <a:normAutofit/>
          </a:bodyPr>
          <a:lstStyle/>
          <a:p>
            <a:pPr marL="514350" indent="-514350">
              <a:buFont typeface="+mj-lt"/>
              <a:buAutoNum type="arabicPeriod"/>
            </a:pPr>
            <a:r>
              <a:rPr lang="ja-JP" altLang="en-US" sz="2800" dirty="0">
                <a:latin typeface="+mn-ea"/>
              </a:rPr>
              <a:t>冷静な対応と信頼できる人や公的相談機関への相談</a:t>
            </a:r>
            <a:endParaRPr lang="en-US" altLang="ja-JP" sz="2800" dirty="0">
              <a:latin typeface="+mn-ea"/>
            </a:endParaRPr>
          </a:p>
          <a:p>
            <a:pPr marL="514350" indent="-514350">
              <a:buFont typeface="+mj-lt"/>
              <a:buAutoNum type="arabicPeriod"/>
            </a:pPr>
            <a:r>
              <a:rPr lang="ja-JP" altLang="en-US" sz="2800" dirty="0">
                <a:latin typeface="+mn-ea"/>
              </a:rPr>
              <a:t>管理者やプロバイダーへの削除依頼</a:t>
            </a:r>
            <a:endParaRPr lang="en-US" altLang="ja-JP" sz="2800" dirty="0">
              <a:latin typeface="+mn-ea"/>
            </a:endParaRPr>
          </a:p>
          <a:p>
            <a:pPr marL="0" indent="0">
              <a:buNone/>
            </a:pPr>
            <a:endParaRPr kumimoji="1" lang="ja-JP" altLang="en-US" dirty="0"/>
          </a:p>
        </p:txBody>
      </p:sp>
      <p:sp>
        <p:nvSpPr>
          <p:cNvPr id="3" name="タイトル 2">
            <a:extLst>
              <a:ext uri="{FF2B5EF4-FFF2-40B4-BE49-F238E27FC236}">
                <a16:creationId xmlns:a16="http://schemas.microsoft.com/office/drawing/2014/main" id="{77162006-6831-4DB1-AA54-835732F5F52C}"/>
              </a:ext>
            </a:extLst>
          </p:cNvPr>
          <p:cNvSpPr>
            <a:spLocks noGrp="1"/>
          </p:cNvSpPr>
          <p:nvPr>
            <p:ph type="title"/>
          </p:nvPr>
        </p:nvSpPr>
        <p:spPr>
          <a:xfrm>
            <a:off x="216591" y="421680"/>
            <a:ext cx="7958418" cy="784598"/>
          </a:xfrm>
        </p:spPr>
        <p:txBody>
          <a:bodyPr/>
          <a:lstStyle/>
          <a:p>
            <a:r>
              <a:rPr kumimoji="1" lang="ja-JP" altLang="en-US" dirty="0"/>
              <a:t>発信者と被害者の対策／対応</a:t>
            </a:r>
          </a:p>
        </p:txBody>
      </p:sp>
      <p:sp>
        <p:nvSpPr>
          <p:cNvPr id="4" name="コンテンツ プレースホルダー 1">
            <a:extLst>
              <a:ext uri="{FF2B5EF4-FFF2-40B4-BE49-F238E27FC236}">
                <a16:creationId xmlns:a16="http://schemas.microsoft.com/office/drawing/2014/main" id="{EA13C03F-2A63-4AC7-B28E-1248C28A2F92}"/>
              </a:ext>
            </a:extLst>
          </p:cNvPr>
          <p:cNvSpPr txBox="1">
            <a:spLocks/>
          </p:cNvSpPr>
          <p:nvPr/>
        </p:nvSpPr>
        <p:spPr>
          <a:xfrm>
            <a:off x="819231" y="2120063"/>
            <a:ext cx="8041740" cy="19756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514350" indent="-514350">
              <a:buFont typeface="+mj-lt"/>
              <a:buAutoNum type="arabicPeriod"/>
            </a:pPr>
            <a:r>
              <a:rPr lang="ja-JP" altLang="en-US" sz="2800" dirty="0">
                <a:latin typeface="+mn-ea"/>
              </a:rPr>
              <a:t>誹謗・中傷・公序良俗に反する投稿をしない</a:t>
            </a:r>
            <a:endParaRPr lang="en-US" altLang="ja-JP" sz="2800" dirty="0">
              <a:latin typeface="+mn-ea"/>
            </a:endParaRPr>
          </a:p>
          <a:p>
            <a:pPr marL="514350" indent="-514350">
              <a:buFont typeface="+mj-lt"/>
              <a:buAutoNum type="arabicPeriod"/>
            </a:pPr>
            <a:r>
              <a:rPr lang="ja-JP" altLang="en-US" sz="2800" dirty="0">
                <a:latin typeface="+mn-ea"/>
              </a:rPr>
              <a:t>投稿前に内容を再確認</a:t>
            </a:r>
            <a:endParaRPr lang="en-US" altLang="ja-JP" sz="2800" dirty="0">
              <a:latin typeface="+mn-ea"/>
            </a:endParaRPr>
          </a:p>
          <a:p>
            <a:pPr marL="514350" indent="-514350">
              <a:buFont typeface="+mj-lt"/>
              <a:buAutoNum type="arabicPeriod"/>
            </a:pPr>
            <a:r>
              <a:rPr lang="ja-JP" altLang="en-US" sz="2800" dirty="0">
                <a:latin typeface="+mn-ea"/>
              </a:rPr>
              <a:t>安易な拡散をしない</a:t>
            </a:r>
            <a:endParaRPr lang="en-US" altLang="ja-JP" sz="2800" dirty="0">
              <a:latin typeface="+mn-ea"/>
            </a:endParaRPr>
          </a:p>
          <a:p>
            <a:pPr marL="0" indent="0">
              <a:buFont typeface="Arial" panose="020B0604020202020204" pitchFamily="34" charset="0"/>
              <a:buNone/>
            </a:pPr>
            <a:endParaRPr lang="ja-JP" altLang="en-US" dirty="0"/>
          </a:p>
        </p:txBody>
      </p:sp>
      <p:sp>
        <p:nvSpPr>
          <p:cNvPr id="5" name="テキスト ボックス 4">
            <a:extLst>
              <a:ext uri="{FF2B5EF4-FFF2-40B4-BE49-F238E27FC236}">
                <a16:creationId xmlns:a16="http://schemas.microsoft.com/office/drawing/2014/main" id="{174F0669-6D48-492E-A417-D8E98B3E5C68}"/>
              </a:ext>
            </a:extLst>
          </p:cNvPr>
          <p:cNvSpPr txBox="1"/>
          <p:nvPr/>
        </p:nvSpPr>
        <p:spPr>
          <a:xfrm>
            <a:off x="216591" y="1470832"/>
            <a:ext cx="5483169" cy="523220"/>
          </a:xfrm>
          <a:prstGeom prst="rect">
            <a:avLst/>
          </a:prstGeom>
          <a:noFill/>
        </p:spPr>
        <p:txBody>
          <a:bodyPr wrap="square" rtlCol="0">
            <a:spAutoFit/>
          </a:bodyPr>
          <a:lstStyle/>
          <a:p>
            <a:r>
              <a:rPr kumimoji="1" lang="ja-JP" altLang="en-US" sz="2800" b="1" dirty="0">
                <a:latin typeface="+mn-ea"/>
              </a:rPr>
              <a:t>「発信者」が気を付ける対策</a:t>
            </a:r>
          </a:p>
        </p:txBody>
      </p:sp>
      <p:sp>
        <p:nvSpPr>
          <p:cNvPr id="6" name="テキスト ボックス 5">
            <a:extLst>
              <a:ext uri="{FF2B5EF4-FFF2-40B4-BE49-F238E27FC236}">
                <a16:creationId xmlns:a16="http://schemas.microsoft.com/office/drawing/2014/main" id="{F043FBED-AC4E-4523-9A8E-0739DF3014F1}"/>
              </a:ext>
            </a:extLst>
          </p:cNvPr>
          <p:cNvSpPr txBox="1"/>
          <p:nvPr/>
        </p:nvSpPr>
        <p:spPr>
          <a:xfrm>
            <a:off x="328089" y="3821623"/>
            <a:ext cx="8339661" cy="954107"/>
          </a:xfrm>
          <a:prstGeom prst="rect">
            <a:avLst/>
          </a:prstGeom>
          <a:noFill/>
        </p:spPr>
        <p:txBody>
          <a:bodyPr wrap="square" rtlCol="0">
            <a:spAutoFit/>
          </a:bodyPr>
          <a:lstStyle/>
          <a:p>
            <a:r>
              <a:rPr kumimoji="1" lang="ja-JP" altLang="en-US" sz="2800" b="1" dirty="0">
                <a:latin typeface="+mn-ea"/>
              </a:rPr>
              <a:t>「被害者」となってしまった時の対応　　　　　　</a:t>
            </a:r>
            <a:r>
              <a:rPr kumimoji="1" lang="ja-JP" altLang="en-US" sz="2800" dirty="0">
                <a:latin typeface="+mn-ea"/>
              </a:rPr>
              <a:t>（ただし</a:t>
            </a:r>
            <a:r>
              <a:rPr lang="ja-JP" altLang="en-US" sz="2800" dirty="0">
                <a:latin typeface="+mn-ea"/>
              </a:rPr>
              <a:t>対応は慎重に・・・</a:t>
            </a:r>
            <a:r>
              <a:rPr kumimoji="1" lang="ja-JP" altLang="en-US" sz="2800" dirty="0">
                <a:latin typeface="+mn-ea"/>
              </a:rPr>
              <a:t>）</a:t>
            </a:r>
          </a:p>
        </p:txBody>
      </p:sp>
    </p:spTree>
    <p:extLst>
      <p:ext uri="{BB962C8B-B14F-4D97-AF65-F5344CB8AC3E}">
        <p14:creationId xmlns:p14="http://schemas.microsoft.com/office/powerpoint/2010/main" val="103658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
                                            <p:txEl>
                                              <p:pRg st="0" end="0"/>
                                            </p:txEl>
                                          </p:spTgt>
                                        </p:tgtEl>
                                        <p:attrNameLst>
                                          <p:attrName>style.visibility</p:attrName>
                                        </p:attrNameLst>
                                      </p:cBhvr>
                                      <p:to>
                                        <p:strVal val="visible"/>
                                      </p:to>
                                    </p:set>
                                    <p:animEffect transition="in" filter="fade">
                                      <p:cBhvr>
                                        <p:cTn id="32" dur="1000"/>
                                        <p:tgtEl>
                                          <p:spTgt spid="2">
                                            <p:txEl>
                                              <p:pRg st="0" end="0"/>
                                            </p:txEl>
                                          </p:spTgt>
                                        </p:tgtEl>
                                      </p:cBhvr>
                                    </p:animEffect>
                                    <p:anim calcmode="lin" valueType="num">
                                      <p:cBhvr>
                                        <p:cTn id="3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
                                            <p:txEl>
                                              <p:pRg st="1" end="1"/>
                                            </p:txEl>
                                          </p:spTgt>
                                        </p:tgtEl>
                                        <p:attrNameLst>
                                          <p:attrName>style.visibility</p:attrName>
                                        </p:attrNameLst>
                                      </p:cBhvr>
                                      <p:to>
                                        <p:strVal val="visible"/>
                                      </p:to>
                                    </p:set>
                                    <p:animEffect transition="in" filter="fade">
                                      <p:cBhvr>
                                        <p:cTn id="39" dur="1000"/>
                                        <p:tgtEl>
                                          <p:spTgt spid="2">
                                            <p:txEl>
                                              <p:pRg st="1" end="1"/>
                                            </p:txEl>
                                          </p:spTgt>
                                        </p:tgtEl>
                                      </p:cBhvr>
                                    </p:animEffect>
                                    <p:anim calcmode="lin" valueType="num">
                                      <p:cBhvr>
                                        <p:cTn id="4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marL="0" indent="0" algn="r">
              <a:lnSpc>
                <a:spcPct val="100000"/>
              </a:lnSpc>
              <a:spcBef>
                <a:spcPts val="600"/>
              </a:spcBef>
              <a:buNone/>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marL="0" indent="0">
              <a:lnSpc>
                <a:spcPct val="100000"/>
              </a:lnSpc>
              <a:spcBef>
                <a:spcPts val="600"/>
              </a:spcBef>
              <a:buNone/>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16088" y="487411"/>
            <a:ext cx="8854918" cy="677108"/>
          </a:xfrm>
          <a:prstGeom prst="rect">
            <a:avLst/>
          </a:prstGeom>
        </p:spPr>
        <p:txBody>
          <a:bodyPr wrap="square">
            <a:spAutoFit/>
          </a:bodyPr>
          <a:lstStyle/>
          <a:p>
            <a:r>
              <a:rPr lang="en-US" altLang="ja-JP" sz="3800" b="1" dirty="0">
                <a:solidFill>
                  <a:prstClr val="black"/>
                </a:solidFill>
                <a:latin typeface="メイリオ" panose="020B0604030504040204" pitchFamily="50" charset="-128"/>
                <a:ea typeface="メイリオ" panose="020B0604030504040204" pitchFamily="50" charset="-128"/>
              </a:rPr>
              <a:t>SNS</a:t>
            </a:r>
            <a:r>
              <a:rPr lang="ja-JP" altLang="en-US" sz="3800" b="1" dirty="0">
                <a:solidFill>
                  <a:prstClr val="black"/>
                </a:solidFill>
                <a:latin typeface="メイリオ" panose="020B0604030504040204" pitchFamily="50" charset="-128"/>
                <a:ea typeface="メイリオ" panose="020B0604030504040204" pitchFamily="50" charset="-128"/>
              </a:rPr>
              <a:t>で交流が容易 ＃ハッシュタグ</a:t>
            </a:r>
            <a:endParaRPr lang="ja-JP" altLang="en-US" sz="3800" dirty="0">
              <a:solidFill>
                <a:prstClr val="black"/>
              </a:solidFill>
            </a:endParaRPr>
          </a:p>
        </p:txBody>
      </p:sp>
      <p:pic>
        <p:nvPicPr>
          <p:cNvPr id="4" name="コンテンツ プレースホルダー 3"/>
          <p:cNvPicPr>
            <a:picLocks noChangeAspect="1"/>
          </p:cNvPicPr>
          <p:nvPr/>
        </p:nvPicPr>
        <p:blipFill>
          <a:blip r:embed="rId3"/>
          <a:stretch>
            <a:fillRect/>
          </a:stretch>
        </p:blipFill>
        <p:spPr>
          <a:xfrm>
            <a:off x="116087" y="1393601"/>
            <a:ext cx="3094038" cy="608012"/>
          </a:xfrm>
          <a:prstGeom prst="rect">
            <a:avLst/>
          </a:prstGeom>
        </p:spPr>
      </p:pic>
      <p:sp>
        <p:nvSpPr>
          <p:cNvPr id="5" name="テキスト ボックス 4"/>
          <p:cNvSpPr txBox="1"/>
          <p:nvPr/>
        </p:nvSpPr>
        <p:spPr>
          <a:xfrm>
            <a:off x="6710438" y="6254672"/>
            <a:ext cx="2793077" cy="369332"/>
          </a:xfrm>
          <a:prstGeom prst="rect">
            <a:avLst/>
          </a:prstGeom>
          <a:noFill/>
        </p:spPr>
        <p:txBody>
          <a:bodyPr wrap="square" rtlCol="0">
            <a:spAutoFit/>
          </a:bodyPr>
          <a:lstStyle/>
          <a:p>
            <a:r>
              <a:rPr lang="en-US" altLang="ja-JP" dirty="0">
                <a:solidFill>
                  <a:prstClr val="black"/>
                </a:solidFill>
                <a:latin typeface="+mn-ea"/>
              </a:rPr>
              <a:t>SNS</a:t>
            </a:r>
            <a:r>
              <a:rPr lang="ja-JP" altLang="en-US" dirty="0">
                <a:solidFill>
                  <a:prstClr val="black"/>
                </a:solidFill>
                <a:latin typeface="+mn-ea"/>
              </a:rPr>
              <a:t>風イメージ画像</a:t>
            </a:r>
          </a:p>
        </p:txBody>
      </p:sp>
      <p:pic>
        <p:nvPicPr>
          <p:cNvPr id="7" name="図 6"/>
          <p:cNvPicPr>
            <a:picLocks noChangeAspect="1"/>
          </p:cNvPicPr>
          <p:nvPr/>
        </p:nvPicPr>
        <p:blipFill>
          <a:blip r:embed="rId4"/>
          <a:stretch>
            <a:fillRect/>
          </a:stretch>
        </p:blipFill>
        <p:spPr>
          <a:xfrm>
            <a:off x="920470" y="2107928"/>
            <a:ext cx="7534599" cy="4102577"/>
          </a:xfrm>
          <a:prstGeom prst="rect">
            <a:avLst/>
          </a:prstGeom>
        </p:spPr>
      </p:pic>
    </p:spTree>
    <p:extLst>
      <p:ext uri="{BB962C8B-B14F-4D97-AF65-F5344CB8AC3E}">
        <p14:creationId xmlns:p14="http://schemas.microsoft.com/office/powerpoint/2010/main" val="498901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116312" y="1214082"/>
            <a:ext cx="6911376" cy="4775410"/>
          </a:xfrm>
          <a:prstGeom prst="rect">
            <a:avLst/>
          </a:prstGeom>
        </p:spPr>
      </p:pic>
      <p:sp>
        <p:nvSpPr>
          <p:cNvPr id="3" name="テキスト ボックス 2"/>
          <p:cNvSpPr txBox="1"/>
          <p:nvPr/>
        </p:nvSpPr>
        <p:spPr>
          <a:xfrm>
            <a:off x="4876800" y="6427113"/>
            <a:ext cx="4267201" cy="430887"/>
          </a:xfrm>
          <a:prstGeom prst="rect">
            <a:avLst/>
          </a:prstGeom>
          <a:noFill/>
        </p:spPr>
        <p:txBody>
          <a:bodyPr wrap="square" rtlCol="0">
            <a:spAutoFit/>
          </a:bodyPr>
          <a:lstStyle/>
          <a:p>
            <a:r>
              <a:rPr kumimoji="1" lang="en-US" altLang="ja-JP" sz="1100" dirty="0">
                <a:latin typeface="+mn-ea"/>
              </a:rPr>
              <a:t>(</a:t>
            </a:r>
            <a:r>
              <a:rPr kumimoji="1" lang="ja-JP" altLang="en-US" sz="1100" dirty="0">
                <a:latin typeface="+mn-ea"/>
              </a:rPr>
              <a:t>画像引用</a:t>
            </a:r>
            <a:r>
              <a:rPr kumimoji="1" lang="en-US" altLang="ja-JP" sz="1100" dirty="0">
                <a:latin typeface="+mn-ea"/>
              </a:rPr>
              <a:t>)</a:t>
            </a:r>
            <a:r>
              <a:rPr kumimoji="1" lang="ja-JP" altLang="en-US" sz="1100" dirty="0">
                <a:latin typeface="+mn-ea"/>
              </a:rPr>
              <a:t> </a:t>
            </a:r>
            <a:r>
              <a:rPr kumimoji="1" lang="en-US" altLang="ja-JP" sz="1100" dirty="0">
                <a:latin typeface="+mn-ea"/>
              </a:rPr>
              <a:t>IPA</a:t>
            </a:r>
            <a:r>
              <a:rPr kumimoji="1" lang="ja-JP" altLang="en-US" sz="1100" dirty="0">
                <a:latin typeface="+mn-ea"/>
              </a:rPr>
              <a:t>「ほんとにあったセキュリティの話」</a:t>
            </a:r>
            <a:endParaRPr kumimoji="1" lang="en-US" altLang="ja-JP" sz="1100" dirty="0">
              <a:latin typeface="+mn-ea"/>
            </a:endParaRPr>
          </a:p>
          <a:p>
            <a:r>
              <a:rPr lang="ja-JP" altLang="en-US" sz="1100" dirty="0">
                <a:latin typeface="Segoe UI" panose="020B0502040204020203" pitchFamily="34" charset="0"/>
                <a:cs typeface="Segoe UI" panose="020B0502040204020203" pitchFamily="34" charset="0"/>
              </a:rPr>
              <a:t>　　　　　 </a:t>
            </a:r>
            <a:r>
              <a:rPr lang="en-US" altLang="ja-JP" sz="1100" dirty="0">
                <a:latin typeface="Segoe UI" panose="020B0502040204020203" pitchFamily="34" charset="0"/>
                <a:cs typeface="Segoe UI" panose="020B0502040204020203" pitchFamily="34" charset="0"/>
              </a:rPr>
              <a:t>https://</a:t>
            </a:r>
            <a:r>
              <a:rPr lang="en-US" altLang="ja-JP" sz="1100" dirty="0" err="1">
                <a:latin typeface="Segoe UI" panose="020B0502040204020203" pitchFamily="34" charset="0"/>
                <a:cs typeface="Segoe UI" panose="020B0502040204020203" pitchFamily="34" charset="0"/>
              </a:rPr>
              <a:t>www.youtube.com</a:t>
            </a:r>
            <a:r>
              <a:rPr lang="en-US" altLang="ja-JP" sz="1100" dirty="0">
                <a:latin typeface="Segoe UI" panose="020B0502040204020203" pitchFamily="34" charset="0"/>
                <a:cs typeface="Segoe UI" panose="020B0502040204020203" pitchFamily="34" charset="0"/>
              </a:rPr>
              <a:t>/</a:t>
            </a:r>
            <a:r>
              <a:rPr lang="en-US" altLang="ja-JP" sz="1100" dirty="0" err="1">
                <a:latin typeface="Segoe UI" panose="020B0502040204020203" pitchFamily="34" charset="0"/>
                <a:cs typeface="Segoe UI" panose="020B0502040204020203" pitchFamily="34" charset="0"/>
              </a:rPr>
              <a:t>watch?v</a:t>
            </a:r>
            <a:r>
              <a:rPr lang="en-US" altLang="ja-JP" sz="1100" dirty="0">
                <a:latin typeface="Segoe UI" panose="020B0502040204020203" pitchFamily="34" charset="0"/>
                <a:cs typeface="Segoe UI" panose="020B0502040204020203" pitchFamily="34" charset="0"/>
              </a:rPr>
              <a:t>=b61e7CTr-ak</a:t>
            </a:r>
          </a:p>
        </p:txBody>
      </p:sp>
      <p:sp>
        <p:nvSpPr>
          <p:cNvPr id="4" name="正方形/長方形 3"/>
          <p:cNvSpPr/>
          <p:nvPr/>
        </p:nvSpPr>
        <p:spPr>
          <a:xfrm>
            <a:off x="230387" y="391601"/>
            <a:ext cx="9615965" cy="769441"/>
          </a:xfrm>
          <a:prstGeom prst="rect">
            <a:avLst/>
          </a:prstGeom>
        </p:spPr>
        <p:txBody>
          <a:bodyPr wrap="square">
            <a:spAutoFit/>
          </a:bodyPr>
          <a:lstStyle/>
          <a:p>
            <a:r>
              <a:rPr lang="ja-JP" altLang="en-US" sz="4400" b="1" dirty="0">
                <a:latin typeface="メイリオ" panose="020B0604030504040204" pitchFamily="50" charset="-128"/>
                <a:ea typeface="メイリオ" panose="020B0604030504040204" pitchFamily="50" charset="-128"/>
              </a:rPr>
              <a:t>安易な出会い</a:t>
            </a:r>
            <a:endParaRPr lang="ja-JP" altLang="en-US" sz="4400" dirty="0"/>
          </a:p>
        </p:txBody>
      </p:sp>
    </p:spTree>
    <p:extLst>
      <p:ext uri="{BB962C8B-B14F-4D97-AF65-F5344CB8AC3E}">
        <p14:creationId xmlns:p14="http://schemas.microsoft.com/office/powerpoint/2010/main" val="2311912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6011435-0B29-4830-AC20-4EE5DD7492D5}"/>
              </a:ext>
            </a:extLst>
          </p:cNvPr>
          <p:cNvSpPr txBox="1"/>
          <p:nvPr/>
        </p:nvSpPr>
        <p:spPr>
          <a:xfrm>
            <a:off x="134307" y="202183"/>
            <a:ext cx="6258445" cy="1200329"/>
          </a:xfrm>
          <a:prstGeom prst="rect">
            <a:avLst/>
          </a:prstGeom>
          <a:noFill/>
        </p:spPr>
        <p:txBody>
          <a:bodyPr wrap="none" rtlCol="0">
            <a:spAutoFit/>
          </a:bodyPr>
          <a:lstStyle/>
          <a:p>
            <a:r>
              <a:rPr lang="en-US" altLang="ja-JP" sz="3600" b="1" dirty="0">
                <a:solidFill>
                  <a:prstClr val="black"/>
                </a:solidFill>
                <a:latin typeface="メイリオ" panose="020B0604030504040204" pitchFamily="50" charset="-128"/>
                <a:ea typeface="メイリオ" panose="020B0604030504040204" pitchFamily="50" charset="-128"/>
              </a:rPr>
              <a:t>18</a:t>
            </a:r>
            <a:r>
              <a:rPr lang="ja-JP" altLang="en-US" sz="3600" b="1" dirty="0">
                <a:solidFill>
                  <a:prstClr val="black"/>
                </a:solidFill>
                <a:latin typeface="メイリオ" panose="020B0604030504040204" pitchFamily="50" charset="-128"/>
                <a:ea typeface="メイリオ" panose="020B0604030504040204" pitchFamily="50" charset="-128"/>
              </a:rPr>
              <a:t>歳未満で</a:t>
            </a:r>
            <a:endParaRPr lang="en-US" altLang="ja-JP" sz="3600" b="1" dirty="0">
              <a:solidFill>
                <a:prstClr val="black"/>
              </a:solidFill>
              <a:latin typeface="メイリオ" panose="020B0604030504040204" pitchFamily="50" charset="-128"/>
              <a:ea typeface="メイリオ" panose="020B0604030504040204" pitchFamily="50" charset="-128"/>
            </a:endParaRPr>
          </a:p>
          <a:p>
            <a:r>
              <a:rPr lang="en-US" altLang="ja-JP" sz="3600" b="1" dirty="0">
                <a:solidFill>
                  <a:prstClr val="black"/>
                </a:solidFill>
                <a:latin typeface="メイリオ" panose="020B0604030504040204" pitchFamily="50" charset="-128"/>
                <a:ea typeface="メイリオ" panose="020B0604030504040204" pitchFamily="50" charset="-128"/>
              </a:rPr>
              <a:t>SNS</a:t>
            </a:r>
            <a:r>
              <a:rPr lang="ja-JP" altLang="en-US" sz="3600" b="1" dirty="0">
                <a:solidFill>
                  <a:prstClr val="black"/>
                </a:solidFill>
                <a:latin typeface="メイリオ" panose="020B0604030504040204" pitchFamily="50" charset="-128"/>
                <a:ea typeface="メイリオ" panose="020B0604030504040204" pitchFamily="50" charset="-128"/>
              </a:rPr>
              <a:t>経由で被害にあった人数</a:t>
            </a:r>
          </a:p>
        </p:txBody>
      </p:sp>
      <p:sp>
        <p:nvSpPr>
          <p:cNvPr id="7" name="テキスト ボックス 6"/>
          <p:cNvSpPr txBox="1"/>
          <p:nvPr/>
        </p:nvSpPr>
        <p:spPr>
          <a:xfrm>
            <a:off x="2643740" y="454787"/>
            <a:ext cx="1071009" cy="369332"/>
          </a:xfrm>
          <a:prstGeom prst="rect">
            <a:avLst/>
          </a:prstGeom>
          <a:noFill/>
        </p:spPr>
        <p:txBody>
          <a:bodyPr wrap="square" rtlCol="0">
            <a:spAutoFit/>
          </a:bodyPr>
          <a:lstStyle/>
          <a:p>
            <a:r>
              <a:rPr lang="ja-JP" altLang="en-US" dirty="0" err="1">
                <a:solidFill>
                  <a:prstClr val="black"/>
                </a:solidFill>
                <a:latin typeface="メイリオ" panose="020B0604030504040204" pitchFamily="50" charset="-128"/>
                <a:ea typeface="メイリオ" panose="020B0604030504040204" pitchFamily="50" charset="-128"/>
              </a:rPr>
              <a:t>ひがい</a:t>
            </a:r>
            <a:endParaRPr lang="ja-JP" altLang="en-US" dirty="0">
              <a:solidFill>
                <a:prstClr val="black"/>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1304544" y="5626392"/>
            <a:ext cx="7627478" cy="707886"/>
          </a:xfrm>
          <a:prstGeom prst="rect">
            <a:avLst/>
          </a:prstGeom>
          <a:noFill/>
        </p:spPr>
        <p:txBody>
          <a:bodyPr wrap="square" rtlCol="0">
            <a:spAutoFit/>
          </a:bodyPr>
          <a:lstStyle/>
          <a:p>
            <a:r>
              <a:rPr lang="ja-JP" altLang="en-US" sz="2000" b="1" dirty="0">
                <a:solidFill>
                  <a:prstClr val="black"/>
                </a:solidFill>
                <a:latin typeface="メイリオ" panose="020B0604030504040204" pitchFamily="50" charset="-128"/>
                <a:ea typeface="メイリオ" panose="020B0604030504040204" pitchFamily="50" charset="-128"/>
              </a:rPr>
              <a:t>座間市の事件のように、悪意のある人間が言葉たくみに近づき、性犯罪や重大な犯罪に巻き込まれる可能性がある。</a:t>
            </a:r>
          </a:p>
        </p:txBody>
      </p:sp>
      <p:sp>
        <p:nvSpPr>
          <p:cNvPr id="6" name="正方形/長方形 5"/>
          <p:cNvSpPr/>
          <p:nvPr/>
        </p:nvSpPr>
        <p:spPr>
          <a:xfrm>
            <a:off x="2484120" y="6400585"/>
            <a:ext cx="6672189" cy="553998"/>
          </a:xfrm>
          <a:prstGeom prst="rect">
            <a:avLst/>
          </a:prstGeom>
        </p:spPr>
        <p:txBody>
          <a:bodyPr wrap="square">
            <a:spAutoFit/>
          </a:bodyPr>
          <a:lstStyle/>
          <a:p>
            <a:pPr algn="r"/>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出典</a:t>
            </a:r>
            <a:r>
              <a:rPr lang="en-US" altLang="ja-JP" sz="1000" dirty="0">
                <a:solidFill>
                  <a:prstClr val="black"/>
                </a:solidFill>
                <a:latin typeface="メイリオ" panose="020B0604030504040204" pitchFamily="50" charset="-128"/>
                <a:ea typeface="メイリオ" panose="020B0604030504040204" pitchFamily="50" charset="-128"/>
              </a:rPr>
              <a:t>)</a:t>
            </a:r>
            <a:r>
              <a:rPr lang="ja-JP" altLang="en-US" sz="1000" dirty="0">
                <a:solidFill>
                  <a:prstClr val="black"/>
                </a:solidFill>
                <a:latin typeface="メイリオ" panose="020B0604030504040204" pitchFamily="50" charset="-128"/>
                <a:ea typeface="メイリオ" panose="020B0604030504040204" pitchFamily="50" charset="-128"/>
              </a:rPr>
              <a:t> 警察庁「令和２年における少年非行、児童虐待及び子供の性被害の状況」</a:t>
            </a:r>
            <a:endParaRPr lang="en-US" altLang="ja-JP" sz="1000" dirty="0">
              <a:solidFill>
                <a:prstClr val="black"/>
              </a:solidFill>
              <a:latin typeface="メイリオ" panose="020B0604030504040204" pitchFamily="50" charset="-128"/>
              <a:ea typeface="メイリオ" panose="020B0604030504040204" pitchFamily="50" charset="-128"/>
            </a:endParaRPr>
          </a:p>
          <a:p>
            <a:pPr algn="r"/>
            <a:r>
              <a:rPr lang="en-US" altLang="ja-JP"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https://www.npa.go.jp/publications/statistics/safetylife/R2.pdf</a:t>
            </a:r>
            <a:r>
              <a:rPr lang="ja-JP" altLang="en-US"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ja-JP" altLang="en-US" sz="1000" dirty="0">
                <a:solidFill>
                  <a:prstClr val="black"/>
                </a:solidFill>
                <a:latin typeface="メイリオ" panose="020B0604030504040204" pitchFamily="50" charset="-128"/>
                <a:ea typeface="メイリオ" panose="020B0604030504040204" pitchFamily="50" charset="-128"/>
              </a:rPr>
              <a:t>（公開 </a:t>
            </a:r>
            <a:r>
              <a:rPr lang="en-US" altLang="ja-JP" sz="1000" dirty="0">
                <a:solidFill>
                  <a:prstClr val="black"/>
                </a:solidFill>
                <a:latin typeface="メイリオ" panose="020B0604030504040204" pitchFamily="50" charset="-128"/>
                <a:ea typeface="メイリオ" panose="020B0604030504040204" pitchFamily="50" charset="-128"/>
              </a:rPr>
              <a:t>2021</a:t>
            </a:r>
            <a:r>
              <a:rPr lang="ja-JP" altLang="en-US" sz="1000" dirty="0">
                <a:solidFill>
                  <a:prstClr val="black"/>
                </a:solidFill>
                <a:latin typeface="メイリオ" panose="020B0604030504040204" pitchFamily="50" charset="-128"/>
                <a:ea typeface="メイリオ" panose="020B0604030504040204" pitchFamily="50" charset="-128"/>
              </a:rPr>
              <a:t>年</a:t>
            </a:r>
            <a:r>
              <a:rPr lang="en-US" altLang="ja-JP" sz="1000" dirty="0">
                <a:solidFill>
                  <a:prstClr val="black"/>
                </a:solidFill>
                <a:latin typeface="メイリオ" panose="020B0604030504040204" pitchFamily="50" charset="-128"/>
                <a:ea typeface="メイリオ" panose="020B0604030504040204" pitchFamily="50" charset="-128"/>
              </a:rPr>
              <a:t>3</a:t>
            </a:r>
            <a:r>
              <a:rPr lang="ja-JP" altLang="en-US" sz="1000" dirty="0">
                <a:solidFill>
                  <a:prstClr val="black"/>
                </a:solidFill>
                <a:latin typeface="メイリオ" panose="020B0604030504040204" pitchFamily="50" charset="-128"/>
                <a:ea typeface="メイリオ" panose="020B0604030504040204" pitchFamily="50" charset="-128"/>
              </a:rPr>
              <a:t>月）を基に作成</a:t>
            </a:r>
            <a:endParaRPr lang="en-US" altLang="ja-JP" sz="1000" dirty="0">
              <a:solidFill>
                <a:prstClr val="black"/>
              </a:solidFill>
              <a:latin typeface="メイリオ" panose="020B0604030504040204" pitchFamily="50" charset="-128"/>
              <a:ea typeface="メイリオ" panose="020B0604030504040204" pitchFamily="50" charset="-128"/>
            </a:endParaRPr>
          </a:p>
          <a:p>
            <a:pPr algn="r"/>
            <a:r>
              <a:rPr lang="en-US" altLang="ja-JP" sz="1000" dirty="0">
                <a:solidFill>
                  <a:prstClr val="black"/>
                </a:solidFill>
                <a:latin typeface="メイリオ" panose="020B0604030504040204" pitchFamily="50" charset="-128"/>
                <a:ea typeface="メイリオ" panose="020B0604030504040204" pitchFamily="50" charset="-128"/>
              </a:rPr>
              <a:t> </a:t>
            </a:r>
            <a:endParaRPr lang="ja-JP" altLang="en-US" sz="1000" dirty="0">
              <a:solidFill>
                <a:prstClr val="black"/>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67FEA556-6DA2-4F2C-BF3A-C58117FCF526}"/>
              </a:ext>
            </a:extLst>
          </p:cNvPr>
          <p:cNvSpPr txBox="1"/>
          <p:nvPr/>
        </p:nvSpPr>
        <p:spPr>
          <a:xfrm>
            <a:off x="1392873" y="1512497"/>
            <a:ext cx="920370" cy="307777"/>
          </a:xfrm>
          <a:prstGeom prst="rect">
            <a:avLst/>
          </a:prstGeom>
          <a:noFill/>
        </p:spPr>
        <p:txBody>
          <a:bodyPr wrap="square" rtlCol="0">
            <a:spAutoFit/>
          </a:bodyPr>
          <a:lstStyle/>
          <a:p>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a:solidFill>
                  <a:prstClr val="black"/>
                </a:solidFill>
                <a:latin typeface="メイリオ" panose="020B0604030504040204" pitchFamily="50" charset="-128"/>
                <a:ea typeface="メイリオ" panose="020B0604030504040204" pitchFamily="50" charset="-128"/>
              </a:rPr>
              <a:t>人</a:t>
            </a:r>
            <a:r>
              <a:rPr lang="en-US" altLang="ja-JP" sz="1400" dirty="0">
                <a:solidFill>
                  <a:prstClr val="black"/>
                </a:solidFill>
                <a:latin typeface="メイリオ" panose="020B0604030504040204" pitchFamily="50" charset="-128"/>
                <a:ea typeface="メイリオ" panose="020B0604030504040204" pitchFamily="50" charset="-128"/>
              </a:rPr>
              <a:t>)</a:t>
            </a:r>
            <a:endParaRPr lang="ja-JP" altLang="en-US" sz="1400" dirty="0">
              <a:solidFill>
                <a:prstClr val="black"/>
              </a:solidFill>
              <a:latin typeface="メイリオ" panose="020B0604030504040204" pitchFamily="50" charset="-128"/>
              <a:ea typeface="メイリオ" panose="020B0604030504040204" pitchFamily="50" charset="-128"/>
            </a:endParaRPr>
          </a:p>
        </p:txBody>
      </p:sp>
      <p:graphicFrame>
        <p:nvGraphicFramePr>
          <p:cNvPr id="9" name="グラフ 8">
            <a:extLst>
              <a:ext uri="{FF2B5EF4-FFF2-40B4-BE49-F238E27FC236}">
                <a16:creationId xmlns:a16="http://schemas.microsoft.com/office/drawing/2014/main" id="{3F6D3A12-9334-402D-B905-B0265B905C68}"/>
              </a:ext>
            </a:extLst>
          </p:cNvPr>
          <p:cNvGraphicFramePr>
            <a:graphicFrameLocks/>
          </p:cNvGraphicFramePr>
          <p:nvPr>
            <p:extLst>
              <p:ext uri="{D42A27DB-BD31-4B8C-83A1-F6EECF244321}">
                <p14:modId xmlns:p14="http://schemas.microsoft.com/office/powerpoint/2010/main" val="36777242"/>
              </p:ext>
            </p:extLst>
          </p:nvPr>
        </p:nvGraphicFramePr>
        <p:xfrm>
          <a:off x="1492682" y="1471594"/>
          <a:ext cx="6258445" cy="40559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5638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6011435-0B29-4830-AC20-4EE5DD7492D5}"/>
              </a:ext>
            </a:extLst>
          </p:cNvPr>
          <p:cNvSpPr txBox="1"/>
          <p:nvPr/>
        </p:nvSpPr>
        <p:spPr>
          <a:xfrm>
            <a:off x="278779" y="369332"/>
            <a:ext cx="8712475" cy="646331"/>
          </a:xfrm>
          <a:prstGeom prst="rect">
            <a:avLst/>
          </a:prstGeom>
          <a:noFill/>
        </p:spPr>
        <p:txBody>
          <a:bodyPr wrap="square" rtlCol="0">
            <a:spAutoFit/>
          </a:bodyPr>
          <a:lstStyle/>
          <a:p>
            <a:r>
              <a:rPr lang="ja-JP" altLang="en-US" sz="3600" b="1" dirty="0">
                <a:solidFill>
                  <a:prstClr val="black"/>
                </a:solidFill>
                <a:latin typeface="メイリオ" panose="020B0604030504040204" pitchFamily="50" charset="-128"/>
                <a:ea typeface="メイリオ" panose="020B0604030504040204" pitchFamily="50" charset="-128"/>
              </a:rPr>
              <a:t>学職別の被害児童数の推移（ＳＮＳ）</a:t>
            </a:r>
          </a:p>
        </p:txBody>
      </p:sp>
      <p:graphicFrame>
        <p:nvGraphicFramePr>
          <p:cNvPr id="6" name="グラフ 5">
            <a:extLst>
              <a:ext uri="{FF2B5EF4-FFF2-40B4-BE49-F238E27FC236}">
                <a16:creationId xmlns:a16="http://schemas.microsoft.com/office/drawing/2014/main" id="{D8BF3464-E55A-4B60-964C-25FCD1C01F2E}"/>
              </a:ext>
            </a:extLst>
          </p:cNvPr>
          <p:cNvGraphicFramePr>
            <a:graphicFrameLocks/>
          </p:cNvGraphicFramePr>
          <p:nvPr>
            <p:extLst>
              <p:ext uri="{D42A27DB-BD31-4B8C-83A1-F6EECF244321}">
                <p14:modId xmlns:p14="http://schemas.microsoft.com/office/powerpoint/2010/main" val="226345971"/>
              </p:ext>
            </p:extLst>
          </p:nvPr>
        </p:nvGraphicFramePr>
        <p:xfrm>
          <a:off x="812800" y="1015663"/>
          <a:ext cx="7360356" cy="5125493"/>
        </p:xfrm>
        <a:graphic>
          <a:graphicData uri="http://schemas.openxmlformats.org/drawingml/2006/chart">
            <c:chart xmlns:c="http://schemas.openxmlformats.org/drawingml/2006/chart" xmlns:r="http://schemas.openxmlformats.org/officeDocument/2006/relationships" r:id="rId3"/>
          </a:graphicData>
        </a:graphic>
      </p:graphicFrame>
      <p:sp>
        <p:nvSpPr>
          <p:cNvPr id="7" name="正方形/長方形 6">
            <a:extLst>
              <a:ext uri="{FF2B5EF4-FFF2-40B4-BE49-F238E27FC236}">
                <a16:creationId xmlns:a16="http://schemas.microsoft.com/office/drawing/2014/main" id="{FF3DF0CD-C2F7-4945-A811-484E7A835069}"/>
              </a:ext>
            </a:extLst>
          </p:cNvPr>
          <p:cNvSpPr/>
          <p:nvPr/>
        </p:nvSpPr>
        <p:spPr>
          <a:xfrm>
            <a:off x="3307080" y="6281422"/>
            <a:ext cx="5836920" cy="738664"/>
          </a:xfrm>
          <a:prstGeom prst="rect">
            <a:avLst/>
          </a:prstGeom>
        </p:spPr>
        <p:txBody>
          <a:bodyPr wrap="square">
            <a:spAutoFit/>
          </a:bodyPr>
          <a:lstStyle/>
          <a:p>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出典</a:t>
            </a:r>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 警察庁「少年非行、児童虐待及び子供の性被害」  統計データ</a:t>
            </a:r>
            <a:endPar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endParaRPr>
          </a:p>
          <a:p>
            <a:r>
              <a:rPr lang="en-US" altLang="ja-JP"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a:t>
            </a:r>
            <a:r>
              <a:rPr lang="en-US" altLang="ja-JP" sz="10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www.npa.go.jp</a:t>
            </a:r>
            <a:r>
              <a:rPr lang="en-US" altLang="ja-JP"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/publications/statistics/</a:t>
            </a:r>
            <a:r>
              <a:rPr lang="en-US" altLang="ja-JP" sz="10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safetylife</a:t>
            </a:r>
            <a:r>
              <a:rPr lang="en-US" altLang="ja-JP"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a:t>
            </a:r>
            <a:r>
              <a:rPr lang="en-US" altLang="ja-JP" sz="10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syonen.html</a:t>
            </a:r>
            <a:r>
              <a:rPr lang="ja-JP" altLang="en-US" sz="10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（公開 </a:t>
            </a:r>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2021</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年</a:t>
            </a:r>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月）を基に作成</a:t>
            </a:r>
            <a:endPar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endParaRPr>
          </a:p>
          <a:p>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グラフは、令和</a:t>
            </a:r>
            <a:r>
              <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2</a:t>
            </a:r>
            <a:r>
              <a:rPr lang="ja-JP" altLang="en-US"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rPr>
              <a:t>年における割合。</a:t>
            </a:r>
            <a:endParaRPr lang="en-US" altLang="ja-JP" sz="1000" dirty="0">
              <a:solidFill>
                <a:prstClr val="black"/>
              </a:solidFill>
              <a:latin typeface="メイリオ" panose="020B0604030504040204" pitchFamily="50" charset="-128"/>
              <a:ea typeface="メイリオ" panose="020B0604030504040204" pitchFamily="50" charset="-128"/>
              <a:cs typeface="Segoe UI" panose="020B0502040204020203" pitchFamily="34" charset="0"/>
            </a:endParaRPr>
          </a:p>
          <a:p>
            <a:pPr algn="r"/>
            <a:endParaRPr lang="ja-JP" altLang="en-US" sz="1200" dirty="0">
              <a:solidFill>
                <a:prstClr val="black"/>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55925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735740" y="2723550"/>
            <a:ext cx="7886701" cy="2952321"/>
          </a:xfrm>
        </p:spPr>
        <p:txBody>
          <a:bodyPr>
            <a:normAutofit/>
          </a:bodyPr>
          <a:lstStyle/>
          <a:p>
            <a:pPr marL="0" indent="0">
              <a:buNone/>
            </a:pPr>
            <a:r>
              <a:rPr kumimoji="1" lang="ja-JP" altLang="en-US" sz="5400" dirty="0">
                <a:latin typeface="+mn-ea"/>
              </a:rPr>
              <a:t>トークアプリ使用時の</a:t>
            </a:r>
            <a:endParaRPr kumimoji="1" lang="en-US" altLang="ja-JP" sz="5400" dirty="0">
              <a:latin typeface="+mn-ea"/>
            </a:endParaRPr>
          </a:p>
          <a:p>
            <a:pPr marL="0" indent="0">
              <a:buNone/>
            </a:pPr>
            <a:r>
              <a:rPr kumimoji="1" lang="ja-JP" altLang="en-US" sz="5400" dirty="0">
                <a:latin typeface="+mn-ea"/>
              </a:rPr>
              <a:t>トラブルは？</a:t>
            </a:r>
            <a:endParaRPr kumimoji="1" lang="en-US" altLang="ja-JP" sz="5400" dirty="0">
              <a:latin typeface="+mn-ea"/>
            </a:endParaRPr>
          </a:p>
        </p:txBody>
      </p:sp>
      <p:sp>
        <p:nvSpPr>
          <p:cNvPr id="3" name="タイトル 4"/>
          <p:cNvSpPr txBox="1">
            <a:spLocks/>
          </p:cNvSpPr>
          <p:nvPr/>
        </p:nvSpPr>
        <p:spPr>
          <a:xfrm>
            <a:off x="1418813" y="253033"/>
            <a:ext cx="558129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5400" dirty="0">
              <a:solidFill>
                <a:prstClr val="black"/>
              </a:solidFill>
              <a:latin typeface="メイリオ" panose="020B0604030504040204" pitchFamily="50" charset="-128"/>
            </a:endParaRPr>
          </a:p>
        </p:txBody>
      </p:sp>
      <p:sp>
        <p:nvSpPr>
          <p:cNvPr id="4" name="タイトル 3"/>
          <p:cNvSpPr>
            <a:spLocks noGrp="1"/>
          </p:cNvSpPr>
          <p:nvPr>
            <p:ph type="title"/>
          </p:nvPr>
        </p:nvSpPr>
        <p:spPr>
          <a:xfrm>
            <a:off x="1270532" y="523515"/>
            <a:ext cx="7958418" cy="784598"/>
          </a:xfrm>
        </p:spPr>
        <p:txBody>
          <a:bodyPr/>
          <a:lstStyle/>
          <a:p>
            <a:r>
              <a:rPr lang="ja-JP" altLang="en-US" dirty="0"/>
              <a:t>身近な</a:t>
            </a:r>
            <a:r>
              <a:rPr lang="en-US" altLang="ja-JP" dirty="0"/>
              <a:t>SNS</a:t>
            </a:r>
            <a:r>
              <a:rPr lang="ja-JP" altLang="en-US" dirty="0"/>
              <a:t>トラブルは？</a:t>
            </a:r>
            <a:endParaRPr kumimoji="1" lang="ja-JP" altLang="en-US" dirty="0"/>
          </a:p>
        </p:txBody>
      </p:sp>
    </p:spTree>
    <p:extLst>
      <p:ext uri="{BB962C8B-B14F-4D97-AF65-F5344CB8AC3E}">
        <p14:creationId xmlns:p14="http://schemas.microsoft.com/office/powerpoint/2010/main" val="2798170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2036047" y="2539926"/>
            <a:ext cx="139719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A</a:t>
            </a:r>
            <a:r>
              <a:rPr kumimoji="1" lang="ja-JP" altLang="en-US"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子</a:t>
            </a:r>
          </a:p>
        </p:txBody>
      </p:sp>
      <p:sp>
        <p:nvSpPr>
          <p:cNvPr id="19" name="テキスト ボックス 18"/>
          <p:cNvSpPr txBox="1"/>
          <p:nvPr/>
        </p:nvSpPr>
        <p:spPr>
          <a:xfrm>
            <a:off x="2506819" y="2053147"/>
            <a:ext cx="116777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B</a:t>
            </a:r>
            <a:r>
              <a:rPr kumimoji="1" lang="ja-JP" altLang="en-US"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子</a:t>
            </a:r>
          </a:p>
        </p:txBody>
      </p:sp>
      <p:sp>
        <p:nvSpPr>
          <p:cNvPr id="12" name="テキスト ボックス 11"/>
          <p:cNvSpPr txBox="1"/>
          <p:nvPr/>
        </p:nvSpPr>
        <p:spPr>
          <a:xfrm>
            <a:off x="2542566" y="3491966"/>
            <a:ext cx="139719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C</a:t>
            </a:r>
            <a:r>
              <a:rPr kumimoji="1" lang="ja-JP" altLang="en-US" sz="20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rPr>
              <a:t>子</a:t>
            </a:r>
          </a:p>
        </p:txBody>
      </p:sp>
      <p:sp>
        <p:nvSpPr>
          <p:cNvPr id="6" name="テキスト ボックス 5"/>
          <p:cNvSpPr txBox="1"/>
          <p:nvPr/>
        </p:nvSpPr>
        <p:spPr>
          <a:xfrm>
            <a:off x="157726" y="2053147"/>
            <a:ext cx="3915782" cy="3785652"/>
          </a:xfrm>
          <a:prstGeom prst="rect">
            <a:avLst/>
          </a:prstGeom>
          <a:noFill/>
        </p:spPr>
        <p:txBody>
          <a:bodyPr wrap="square" rtlCol="0">
            <a:spAutoFit/>
          </a:bodyPr>
          <a:lstStyle/>
          <a:p>
            <a:r>
              <a:rPr kumimoji="1" lang="ja-JP" altLang="en-US" sz="2800" dirty="0">
                <a:latin typeface="+mj-ea"/>
                <a:ea typeface="+mj-ea"/>
              </a:rPr>
              <a:t>文字のみの交流</a:t>
            </a:r>
            <a:endParaRPr kumimoji="1" lang="en-US" altLang="ja-JP" sz="2800" dirty="0">
              <a:latin typeface="+mj-ea"/>
              <a:ea typeface="+mj-ea"/>
            </a:endParaRPr>
          </a:p>
          <a:p>
            <a:r>
              <a:rPr lang="ja-JP" altLang="en-US" sz="2800" dirty="0">
                <a:latin typeface="+mj-ea"/>
                <a:ea typeface="+mj-ea"/>
              </a:rPr>
              <a:t>言葉の省略</a:t>
            </a:r>
            <a:endParaRPr lang="en-US" altLang="ja-JP" sz="2800" dirty="0">
              <a:latin typeface="+mj-ea"/>
              <a:ea typeface="+mj-ea"/>
            </a:endParaRPr>
          </a:p>
          <a:p>
            <a:r>
              <a:rPr kumimoji="1" lang="ja-JP" altLang="en-US" sz="2800" dirty="0">
                <a:latin typeface="+mj-ea"/>
                <a:ea typeface="+mj-ea"/>
              </a:rPr>
              <a:t>主語抜き文</a:t>
            </a:r>
            <a:endParaRPr kumimoji="1" lang="en-US" altLang="ja-JP" sz="2800" dirty="0">
              <a:latin typeface="+mj-ea"/>
              <a:ea typeface="+mj-ea"/>
            </a:endParaRPr>
          </a:p>
          <a:p>
            <a:endParaRPr kumimoji="1" lang="en-US" altLang="ja-JP" sz="2800" dirty="0">
              <a:latin typeface="+mj-ea"/>
              <a:ea typeface="+mj-ea"/>
            </a:endParaRPr>
          </a:p>
          <a:p>
            <a:r>
              <a:rPr lang="ja-JP" altLang="en-US" sz="2800" dirty="0">
                <a:latin typeface="+mj-ea"/>
                <a:ea typeface="+mj-ea"/>
              </a:rPr>
              <a:t>⇒</a:t>
            </a:r>
            <a:r>
              <a:rPr kumimoji="1" lang="ja-JP" altLang="en-US" sz="2800" dirty="0">
                <a:latin typeface="+mj-ea"/>
                <a:ea typeface="+mj-ea"/>
              </a:rPr>
              <a:t>お互いの認識</a:t>
            </a:r>
            <a:endParaRPr kumimoji="1" lang="en-US" altLang="ja-JP" sz="2800" dirty="0">
              <a:latin typeface="+mj-ea"/>
              <a:ea typeface="+mj-ea"/>
            </a:endParaRPr>
          </a:p>
          <a:p>
            <a:r>
              <a:rPr lang="ja-JP" altLang="en-US" sz="2800" dirty="0">
                <a:latin typeface="+mj-ea"/>
                <a:ea typeface="+mj-ea"/>
              </a:rPr>
              <a:t>違いを生みやすい。</a:t>
            </a:r>
            <a:endParaRPr kumimoji="1" lang="en-US" altLang="ja-JP" sz="1600" dirty="0">
              <a:latin typeface="+mj-ea"/>
              <a:ea typeface="+mj-ea"/>
            </a:endParaRPr>
          </a:p>
          <a:p>
            <a:endParaRPr lang="en-US" altLang="ja-JP" sz="1600" dirty="0">
              <a:latin typeface="+mj-ea"/>
              <a:ea typeface="+mj-ea"/>
            </a:endParaRPr>
          </a:p>
          <a:p>
            <a:endParaRPr kumimoji="1" lang="en-US" altLang="ja-JP" sz="1600" dirty="0">
              <a:latin typeface="+mj-ea"/>
              <a:ea typeface="+mj-ea"/>
            </a:endParaRPr>
          </a:p>
          <a:p>
            <a:endParaRPr lang="en-US" altLang="ja-JP" sz="1600" dirty="0">
              <a:latin typeface="+mj-ea"/>
              <a:ea typeface="+mj-ea"/>
            </a:endParaRPr>
          </a:p>
          <a:p>
            <a:endParaRPr kumimoji="1" lang="ja-JP" altLang="en-US" sz="1600" dirty="0">
              <a:latin typeface="+mj-ea"/>
              <a:ea typeface="+mj-ea"/>
            </a:endParaRPr>
          </a:p>
        </p:txBody>
      </p:sp>
      <p:sp>
        <p:nvSpPr>
          <p:cNvPr id="2" name="タイトル 1"/>
          <p:cNvSpPr>
            <a:spLocks noGrp="1"/>
          </p:cNvSpPr>
          <p:nvPr>
            <p:ph type="title"/>
          </p:nvPr>
        </p:nvSpPr>
        <p:spPr>
          <a:xfrm>
            <a:off x="94299" y="498193"/>
            <a:ext cx="7958418" cy="784598"/>
          </a:xfrm>
        </p:spPr>
        <p:txBody>
          <a:bodyPr/>
          <a:lstStyle/>
          <a:p>
            <a:r>
              <a:rPr lang="ja-JP" altLang="en-US" dirty="0"/>
              <a:t>コミュニケーショントラブル</a:t>
            </a:r>
            <a:endParaRPr kumimoji="1" lang="ja-JP" altLang="en-US" dirty="0"/>
          </a:p>
        </p:txBody>
      </p:sp>
      <p:pic>
        <p:nvPicPr>
          <p:cNvPr id="13" name="コンテンツ プレースホルダー 3"/>
          <p:cNvPicPr>
            <a:picLocks noGrp="1" noChangeAspect="1"/>
          </p:cNvPicPr>
          <p:nvPr>
            <p:ph idx="1"/>
          </p:nvPr>
        </p:nvPicPr>
        <p:blipFill>
          <a:blip r:embed="rId3"/>
          <a:stretch>
            <a:fillRect/>
          </a:stretch>
        </p:blipFill>
        <p:spPr>
          <a:xfrm>
            <a:off x="3241163" y="1612705"/>
            <a:ext cx="5368495" cy="4929804"/>
          </a:xfrm>
          <a:prstGeom prst="rect">
            <a:avLst/>
          </a:prstGeom>
        </p:spPr>
      </p:pic>
      <p:sp>
        <p:nvSpPr>
          <p:cNvPr id="16" name="角丸四角形 15"/>
          <p:cNvSpPr/>
          <p:nvPr/>
        </p:nvSpPr>
        <p:spPr>
          <a:xfrm>
            <a:off x="3064933" y="5484659"/>
            <a:ext cx="5906968" cy="123101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n-ea"/>
              </a:rPr>
              <a:t>「自分のことかもしれない」</a:t>
            </a:r>
            <a:endParaRPr kumimoji="1" lang="en-US" altLang="ja-JP" sz="3200" b="0" i="0" u="none" strike="noStrike" kern="1200" cap="none" spc="0" normalizeH="0" baseline="0" noProof="0" dirty="0">
              <a:ln>
                <a:noFill/>
              </a:ln>
              <a:solidFill>
                <a:prstClr val="black"/>
              </a:solidFill>
              <a:effectLst/>
              <a:uLnTx/>
              <a:uFillTx/>
              <a:latin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n-ea"/>
              </a:rPr>
              <a:t>と不安をあおる</a:t>
            </a:r>
            <a:r>
              <a:rPr lang="ja-JP" altLang="en-US" sz="3200" dirty="0">
                <a:solidFill>
                  <a:prstClr val="black"/>
                </a:solidFill>
                <a:latin typeface="+mn-ea"/>
              </a:rPr>
              <a:t>言葉を</a:t>
            </a:r>
            <a:r>
              <a:rPr kumimoji="1" lang="ja-JP" altLang="en-US" sz="3200" b="0" i="0" u="none" strike="noStrike" kern="1200" cap="none" spc="0" normalizeH="0" baseline="0" noProof="0" dirty="0">
                <a:ln>
                  <a:noFill/>
                </a:ln>
                <a:solidFill>
                  <a:prstClr val="black"/>
                </a:solidFill>
                <a:effectLst/>
                <a:uLnTx/>
                <a:uFillTx/>
                <a:latin typeface="+mn-ea"/>
              </a:rPr>
              <a:t>書く。</a:t>
            </a:r>
            <a:endParaRPr kumimoji="1" lang="en-US" altLang="ja-JP" sz="3200" b="0" i="0" u="none" strike="noStrike" kern="1200" cap="none" spc="0" normalizeH="0" baseline="0" noProof="0" dirty="0">
              <a:ln>
                <a:noFill/>
              </a:ln>
              <a:solidFill>
                <a:prstClr val="black"/>
              </a:solidFill>
              <a:effectLst/>
              <a:uLnTx/>
              <a:uFillTx/>
              <a:latin typeface="+mn-ea"/>
            </a:endParaRPr>
          </a:p>
        </p:txBody>
      </p:sp>
    </p:spTree>
    <p:extLst>
      <p:ext uri="{BB962C8B-B14F-4D97-AF65-F5344CB8AC3E}">
        <p14:creationId xmlns:p14="http://schemas.microsoft.com/office/powerpoint/2010/main" val="353553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157488" y="446734"/>
            <a:ext cx="7958418" cy="784598"/>
          </a:xfrm>
          <a:noFill/>
          <a:ln>
            <a:noFill/>
          </a:ln>
        </p:spPr>
        <p:style>
          <a:lnRef idx="2">
            <a:schemeClr val="accent4">
              <a:shade val="50000"/>
            </a:schemeClr>
          </a:lnRef>
          <a:fillRef idx="1">
            <a:schemeClr val="accent4"/>
          </a:fillRef>
          <a:effectRef idx="0">
            <a:schemeClr val="accent4"/>
          </a:effectRef>
          <a:fontRef idx="minor">
            <a:schemeClr val="lt1"/>
          </a:fontRef>
        </p:style>
        <p:txBody>
          <a:bodyPr>
            <a:normAutofit/>
          </a:bodyPr>
          <a:lstStyle/>
          <a:p>
            <a:r>
              <a:rPr lang="ja-JP" altLang="en-US" dirty="0">
                <a:solidFill>
                  <a:schemeClr val="tx1"/>
                </a:solidFill>
              </a:rPr>
              <a:t>プロフィールメッセージ</a:t>
            </a:r>
            <a:endParaRPr kumimoji="1" lang="ja-JP" altLang="en-US" b="1" dirty="0">
              <a:solidFill>
                <a:schemeClr val="tx1"/>
              </a:solidFill>
            </a:endParaRPr>
          </a:p>
        </p:txBody>
      </p:sp>
      <p:sp>
        <p:nvSpPr>
          <p:cNvPr id="12" name="テキスト ボックス 11"/>
          <p:cNvSpPr txBox="1"/>
          <p:nvPr/>
        </p:nvSpPr>
        <p:spPr>
          <a:xfrm>
            <a:off x="3450457" y="6481750"/>
            <a:ext cx="5812972" cy="369332"/>
          </a:xfrm>
          <a:prstGeom prst="rect">
            <a:avLst/>
          </a:prstGeom>
          <a:noFill/>
        </p:spPr>
        <p:txBody>
          <a:bodyPr wrap="square" rtlCol="0">
            <a:spAutoFit/>
          </a:bodyPr>
          <a:lstStyle/>
          <a:p>
            <a:r>
              <a:rPr kumimoji="1" lang="ja-JP" altLang="en-US" dirty="0">
                <a:latin typeface="+mn-ea"/>
              </a:rPr>
              <a:t>トークアプリ　</a:t>
            </a:r>
            <a:r>
              <a:rPr lang="ja-JP" altLang="en-US" dirty="0">
                <a:latin typeface="+mn-ea"/>
              </a:rPr>
              <a:t>プロフィール</a:t>
            </a:r>
            <a:r>
              <a:rPr kumimoji="1" lang="ja-JP" altLang="en-US" dirty="0">
                <a:latin typeface="+mn-ea"/>
              </a:rPr>
              <a:t>メッセージイメージ画</a:t>
            </a:r>
          </a:p>
        </p:txBody>
      </p:sp>
      <p:pic>
        <p:nvPicPr>
          <p:cNvPr id="9" name="図 8"/>
          <p:cNvPicPr>
            <a:picLocks noChangeAspect="1"/>
          </p:cNvPicPr>
          <p:nvPr/>
        </p:nvPicPr>
        <p:blipFill>
          <a:blip r:embed="rId3"/>
          <a:stretch>
            <a:fillRect/>
          </a:stretch>
        </p:blipFill>
        <p:spPr>
          <a:xfrm>
            <a:off x="1268198" y="1231332"/>
            <a:ext cx="6401355" cy="4828450"/>
          </a:xfrm>
          <a:prstGeom prst="rect">
            <a:avLst/>
          </a:prstGeom>
        </p:spPr>
      </p:pic>
    </p:spTree>
    <p:extLst>
      <p:ext uri="{BB962C8B-B14F-4D97-AF65-F5344CB8AC3E}">
        <p14:creationId xmlns:p14="http://schemas.microsoft.com/office/powerpoint/2010/main" val="34265441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txBox="1">
            <a:spLocks/>
          </p:cNvSpPr>
          <p:nvPr/>
        </p:nvSpPr>
        <p:spPr>
          <a:xfrm>
            <a:off x="712208" y="1452244"/>
            <a:ext cx="8248073" cy="3851601"/>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3600" b="1" dirty="0">
                <a:latin typeface="メイリオ" panose="020B0604030504040204" pitchFamily="50" charset="-128"/>
                <a:ea typeface="メイリオ" panose="020B0604030504040204" pitchFamily="50" charset="-128"/>
              </a:rPr>
              <a:t>メリット　</a:t>
            </a:r>
            <a:endParaRPr lang="en-US" altLang="ja-JP" sz="3600" b="1"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3600" b="1" dirty="0">
                <a:latin typeface="メイリオ" panose="020B0604030504040204" pitchFamily="50" charset="-128"/>
                <a:ea typeface="メイリオ" panose="020B0604030504040204" pitchFamily="50" charset="-128"/>
              </a:rPr>
              <a:t>　　スピードの速さ、リアルタイム、</a:t>
            </a:r>
            <a:endParaRPr lang="en-US" altLang="ja-JP" sz="3600" b="1"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3600" b="1" dirty="0">
                <a:latin typeface="メイリオ" panose="020B0604030504040204" pitchFamily="50" charset="-128"/>
                <a:ea typeface="メイリオ" panose="020B0604030504040204" pitchFamily="50" charset="-128"/>
              </a:rPr>
              <a:t>　　拡散性、確実性、手軽</a:t>
            </a:r>
            <a:endParaRPr lang="en-US" altLang="ja-JP" sz="3600" b="1"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endParaRPr lang="en-US" altLang="ja-JP" sz="3600" b="1"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3600" b="1" dirty="0">
                <a:latin typeface="メイリオ" panose="020B0604030504040204" pitchFamily="50" charset="-128"/>
                <a:ea typeface="メイリオ" panose="020B0604030504040204" pitchFamily="50" charset="-128"/>
              </a:rPr>
              <a:t>デメリット　　</a:t>
            </a:r>
            <a:endParaRPr lang="en-US" altLang="ja-JP" sz="3600" b="1" dirty="0">
              <a:latin typeface="メイリオ" panose="020B0604030504040204" pitchFamily="50" charset="-128"/>
              <a:ea typeface="メイリオ" panose="020B0604030504040204" pitchFamily="50" charset="-128"/>
            </a:endParaRPr>
          </a:p>
          <a:p>
            <a:pPr marL="457200" lvl="1" indent="0">
              <a:buNone/>
            </a:pPr>
            <a:r>
              <a:rPr lang="ja-JP" altLang="en-US" sz="3600" b="1" dirty="0">
                <a:latin typeface="メイリオ" panose="020B0604030504040204" pitchFamily="50" charset="-128"/>
                <a:ea typeface="メイリオ" panose="020B0604030504040204" pitchFamily="50" charset="-128"/>
              </a:rPr>
              <a:t>　表情が見えないので気持ちの</a:t>
            </a:r>
            <a:endParaRPr lang="en-US" altLang="ja-JP" sz="3600" b="1" dirty="0">
              <a:latin typeface="メイリオ" panose="020B0604030504040204" pitchFamily="50" charset="-128"/>
              <a:ea typeface="メイリオ" panose="020B0604030504040204" pitchFamily="50" charset="-128"/>
            </a:endParaRPr>
          </a:p>
          <a:p>
            <a:pPr marL="457200" lvl="1" indent="0">
              <a:buFont typeface="Arial" panose="020B0604020202020204" pitchFamily="34" charset="0"/>
              <a:buNone/>
            </a:pPr>
            <a:r>
              <a:rPr lang="ja-JP" altLang="en-US" sz="3600" b="1" dirty="0">
                <a:latin typeface="メイリオ" panose="020B0604030504040204" pitchFamily="50" charset="-128"/>
                <a:ea typeface="メイリオ" panose="020B0604030504040204" pitchFamily="50" charset="-128"/>
              </a:rPr>
              <a:t>　行き違いがおこることもある。</a:t>
            </a:r>
            <a:endParaRPr lang="en-US" altLang="ja-JP" sz="3600" b="1" dirty="0">
              <a:latin typeface="メイリオ" panose="020B0604030504040204" pitchFamily="50" charset="-128"/>
              <a:ea typeface="メイリオ" panose="020B0604030504040204" pitchFamily="50" charset="-128"/>
            </a:endParaRPr>
          </a:p>
          <a:p>
            <a:pPr marL="457200" lvl="1" indent="0">
              <a:buNone/>
            </a:pPr>
            <a:r>
              <a:rPr lang="ja-JP" altLang="en-US" sz="3600" b="1" dirty="0">
                <a:latin typeface="メイリオ" panose="020B0604030504040204" pitchFamily="50" charset="-128"/>
                <a:ea typeface="メイリオ" panose="020B0604030504040204" pitchFamily="50" charset="-128"/>
              </a:rPr>
              <a:t>　スタンプも万能ではない。</a:t>
            </a:r>
            <a:endParaRPr lang="en-US" altLang="ja-JP" sz="3600" b="1" dirty="0">
              <a:latin typeface="メイリオ" panose="020B0604030504040204" pitchFamily="50" charset="-128"/>
              <a:ea typeface="メイリオ" panose="020B0604030504040204" pitchFamily="50" charset="-128"/>
            </a:endParaRPr>
          </a:p>
          <a:p>
            <a:pPr marL="457200" lvl="1" indent="0">
              <a:buFont typeface="Arial" panose="020B0604020202020204" pitchFamily="34" charset="0"/>
              <a:buNone/>
            </a:pPr>
            <a:endParaRPr lang="en-US" altLang="ja-JP" sz="3900" b="1" dirty="0">
              <a:solidFill>
                <a:srgbClr val="D62475"/>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885152" y="5303845"/>
            <a:ext cx="7902183" cy="83099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en-US" sz="2400" b="1" dirty="0">
                <a:solidFill>
                  <a:schemeClr val="tx1"/>
                </a:solidFill>
                <a:latin typeface="メイリオ" panose="020B0604030504040204" pitchFamily="50" charset="-128"/>
                <a:ea typeface="メイリオ" panose="020B0604030504040204" pitchFamily="50" charset="-128"/>
              </a:rPr>
              <a:t>衝動的な判断をしない。</a:t>
            </a:r>
            <a:endParaRPr lang="en-US" altLang="ja-JP" sz="2400" b="1" dirty="0">
              <a:solidFill>
                <a:schemeClr val="tx1"/>
              </a:solidFill>
              <a:latin typeface="メイリオ" panose="020B0604030504040204" pitchFamily="50" charset="-128"/>
              <a:ea typeface="メイリオ" panose="020B0604030504040204" pitchFamily="50" charset="-128"/>
            </a:endParaRPr>
          </a:p>
          <a:p>
            <a:r>
              <a:rPr lang="ja-JP" altLang="en-US" sz="2400" b="1" dirty="0">
                <a:solidFill>
                  <a:schemeClr val="tx1"/>
                </a:solidFill>
                <a:latin typeface="メイリオ" panose="020B0604030504040204" pitchFamily="50" charset="-128"/>
                <a:ea typeface="メイリオ" panose="020B0604030504040204" pitchFamily="50" charset="-128"/>
              </a:rPr>
              <a:t>コミュニケーションをトークアプリにたよらない。</a:t>
            </a:r>
          </a:p>
        </p:txBody>
      </p:sp>
      <p:sp>
        <p:nvSpPr>
          <p:cNvPr id="6" name="タイトル 5"/>
          <p:cNvSpPr>
            <a:spLocks noGrp="1"/>
          </p:cNvSpPr>
          <p:nvPr>
            <p:ph type="title"/>
          </p:nvPr>
        </p:nvSpPr>
        <p:spPr>
          <a:xfrm>
            <a:off x="183719" y="765326"/>
            <a:ext cx="7958418" cy="784598"/>
          </a:xfrm>
        </p:spPr>
        <p:txBody>
          <a:bodyPr/>
          <a:lstStyle/>
          <a:p>
            <a:r>
              <a:rPr lang="ja-JP" altLang="en-US" dirty="0"/>
              <a:t>トークアプリの特徴</a:t>
            </a:r>
            <a:br>
              <a:rPr lang="ja-JP" altLang="en-US" dirty="0"/>
            </a:br>
            <a:endParaRPr kumimoji="1" lang="ja-JP" altLang="en-US" dirty="0"/>
          </a:p>
        </p:txBody>
      </p:sp>
    </p:spTree>
    <p:extLst>
      <p:ext uri="{BB962C8B-B14F-4D97-AF65-F5344CB8AC3E}">
        <p14:creationId xmlns:p14="http://schemas.microsoft.com/office/powerpoint/2010/main" val="4320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204106" y="2054225"/>
            <a:ext cx="8722180" cy="4351338"/>
          </a:xfrm>
        </p:spPr>
        <p:txBody>
          <a:bodyPr>
            <a:noAutofit/>
          </a:bodyPr>
          <a:lstStyle/>
          <a:p>
            <a:pPr marL="0" indent="0">
              <a:buNone/>
            </a:pPr>
            <a:r>
              <a:rPr lang="ja-JP" altLang="en-US" sz="6000" b="1" dirty="0">
                <a:latin typeface="メイリオ" panose="020B0604030504040204" pitchFamily="50" charset="-128"/>
                <a:ea typeface="メイリオ" panose="020B0604030504040204" pitchFamily="50" charset="-128"/>
              </a:rPr>
              <a:t>モラルに反することは、現実世界でも</a:t>
            </a:r>
            <a:endParaRPr lang="en-US" altLang="ja-JP" sz="6000" b="1" dirty="0">
              <a:latin typeface="メイリオ" panose="020B0604030504040204" pitchFamily="50" charset="-128"/>
              <a:ea typeface="メイリオ" panose="020B0604030504040204" pitchFamily="50" charset="-128"/>
            </a:endParaRPr>
          </a:p>
          <a:p>
            <a:pPr marL="0" indent="0">
              <a:buNone/>
            </a:pPr>
            <a:r>
              <a:rPr lang="ja-JP" altLang="en-US" sz="6000" b="1" dirty="0">
                <a:latin typeface="メイリオ" panose="020B0604030504040204" pitchFamily="50" charset="-128"/>
                <a:ea typeface="メイリオ" panose="020B0604030504040204" pitchFamily="50" charset="-128"/>
              </a:rPr>
              <a:t>インターネット世界でもやってはいけない。</a:t>
            </a:r>
            <a:endParaRPr lang="en-US" altLang="ja-JP" sz="6000" b="1" dirty="0">
              <a:latin typeface="メイリオ" panose="020B0604030504040204" pitchFamily="50" charset="-128"/>
              <a:ea typeface="メイリオ" panose="020B0604030504040204" pitchFamily="50" charset="-128"/>
            </a:endParaRPr>
          </a:p>
          <a:p>
            <a:pPr marL="0" indent="0">
              <a:buNone/>
            </a:pPr>
            <a:endParaRPr lang="en-US" altLang="ja-JP" sz="4800" b="1" dirty="0">
              <a:solidFill>
                <a:srgbClr val="D62475"/>
              </a:solidFill>
            </a:endParaRPr>
          </a:p>
        </p:txBody>
      </p:sp>
      <p:sp>
        <p:nvSpPr>
          <p:cNvPr id="2" name="タイトル 1"/>
          <p:cNvSpPr>
            <a:spLocks noGrp="1"/>
          </p:cNvSpPr>
          <p:nvPr>
            <p:ph type="title"/>
          </p:nvPr>
        </p:nvSpPr>
        <p:spPr>
          <a:xfrm>
            <a:off x="117821" y="489973"/>
            <a:ext cx="7958418" cy="784598"/>
          </a:xfrm>
        </p:spPr>
        <p:txBody>
          <a:bodyPr/>
          <a:lstStyle/>
          <a:p>
            <a:pPr>
              <a:lnSpc>
                <a:spcPts val="3500"/>
              </a:lnSpc>
            </a:pPr>
            <a:r>
              <a:rPr lang="ja-JP" altLang="en-US" sz="4000" dirty="0"/>
              <a:t>インターネットが悪い？</a:t>
            </a:r>
            <a:br>
              <a:rPr lang="en-US" altLang="ja-JP" sz="4000" dirty="0"/>
            </a:br>
            <a:r>
              <a:rPr lang="ja-JP" altLang="en-US" sz="4000" dirty="0"/>
              <a:t>スマホが悪い？</a:t>
            </a:r>
            <a:endParaRPr kumimoji="1" lang="ja-JP" altLang="en-US" sz="4000" dirty="0"/>
          </a:p>
        </p:txBody>
      </p:sp>
    </p:spTree>
    <p:extLst>
      <p:ext uri="{BB962C8B-B14F-4D97-AF65-F5344CB8AC3E}">
        <p14:creationId xmlns:p14="http://schemas.microsoft.com/office/powerpoint/2010/main" val="33901836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339808" y="1812925"/>
            <a:ext cx="7772400" cy="2954338"/>
          </a:xfrm>
        </p:spPr>
        <p:txBody>
          <a:bodyPr>
            <a:normAutofit/>
          </a:bodyPr>
          <a:lstStyle/>
          <a:p>
            <a:r>
              <a:rPr lang="ja-JP" altLang="en-US" sz="6600" b="1" dirty="0">
                <a:latin typeface="メイリオ" panose="020B0604030504040204" pitchFamily="50" charset="-128"/>
                <a:ea typeface="メイリオ" panose="020B0604030504040204" pitchFamily="50" charset="-128"/>
              </a:rPr>
              <a:t>子どもたちの</a:t>
            </a:r>
            <a:br>
              <a:rPr lang="ja-JP" altLang="en-US"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使用状況を</a:t>
            </a:r>
            <a:br>
              <a:rPr lang="ja-JP" altLang="en-US"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知ることが大切。</a:t>
            </a:r>
            <a:endParaRPr kumimoji="1" lang="ja-JP" altLang="en-US" sz="6600" b="1" dirty="0">
              <a:latin typeface="メイリオ" panose="020B0604030504040204" pitchFamily="50" charset="-128"/>
              <a:ea typeface="メイリオ" panose="020B0604030504040204" pitchFamily="50" charset="-128"/>
            </a:endParaRPr>
          </a:p>
        </p:txBody>
      </p:sp>
      <p:sp>
        <p:nvSpPr>
          <p:cNvPr id="2" name="円形吹き出し 1"/>
          <p:cNvSpPr/>
          <p:nvPr/>
        </p:nvSpPr>
        <p:spPr>
          <a:xfrm>
            <a:off x="6961561" y="3247810"/>
            <a:ext cx="2051221" cy="1647568"/>
          </a:xfrm>
          <a:prstGeom prst="wedgeEllipseCallout">
            <a:avLst>
              <a:gd name="adj1" fmla="val -85088"/>
              <a:gd name="adj2" fmla="val 5740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b="1" dirty="0"/>
              <a:t>わからないことは聞く姿勢も大事</a:t>
            </a:r>
          </a:p>
        </p:txBody>
      </p:sp>
    </p:spTree>
    <p:extLst>
      <p:ext uri="{BB962C8B-B14F-4D97-AF65-F5344CB8AC3E}">
        <p14:creationId xmlns:p14="http://schemas.microsoft.com/office/powerpoint/2010/main" val="4117863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sz="5400" dirty="0">
                <a:solidFill>
                  <a:prstClr val="black"/>
                </a:solidFill>
                <a:latin typeface="メイリオ"/>
                <a:ea typeface="メイリオ"/>
              </a:rPr>
              <a:t>SNS</a:t>
            </a:r>
            <a:r>
              <a:rPr lang="ja-JP" altLang="en-US" sz="5400" dirty="0">
                <a:solidFill>
                  <a:prstClr val="black"/>
                </a:solidFill>
                <a:latin typeface="メイリオ"/>
                <a:ea typeface="メイリオ"/>
              </a:rPr>
              <a:t>とのつきあい方</a:t>
            </a:r>
            <a:r>
              <a:rPr lang="en-US" altLang="ja-JP" sz="4800" dirty="0">
                <a:solidFill>
                  <a:prstClr val="black"/>
                </a:solidFill>
                <a:latin typeface="メイリオ"/>
                <a:ea typeface="メイリオ"/>
              </a:rPr>
              <a:t>【</a:t>
            </a:r>
            <a:r>
              <a:rPr lang="ja-JP" altLang="en-US" sz="4800" dirty="0">
                <a:solidFill>
                  <a:prstClr val="black"/>
                </a:solidFill>
                <a:latin typeface="メイリオ"/>
                <a:ea typeface="メイリオ"/>
              </a:rPr>
              <a:t>４</a:t>
            </a:r>
            <a:r>
              <a:rPr lang="en-US" altLang="ja-JP" sz="4800" dirty="0">
                <a:solidFill>
                  <a:prstClr val="black"/>
                </a:solidFill>
                <a:latin typeface="メイリオ"/>
                <a:ea typeface="メイリオ"/>
              </a:rPr>
              <a:t>】</a:t>
            </a:r>
            <a:br>
              <a:rPr lang="en-US" altLang="ja-JP" sz="4800" dirty="0">
                <a:solidFill>
                  <a:prstClr val="black"/>
                </a:solidFill>
                <a:latin typeface="メイリオ"/>
                <a:ea typeface="メイリオ"/>
              </a:rPr>
            </a:br>
            <a:r>
              <a:rPr lang="ja-JP" altLang="en-US" sz="4000" dirty="0">
                <a:solidFill>
                  <a:prstClr val="black"/>
                </a:solidFill>
                <a:latin typeface="メイリオ"/>
                <a:ea typeface="メイリオ"/>
              </a:rPr>
              <a:t>「知っているようで知らない</a:t>
            </a:r>
            <a:br>
              <a:rPr lang="en-US" altLang="ja-JP" sz="4000" dirty="0">
                <a:solidFill>
                  <a:prstClr val="black"/>
                </a:solidFill>
                <a:latin typeface="メイリオ"/>
                <a:ea typeface="メイリオ"/>
              </a:rPr>
            </a:br>
            <a:r>
              <a:rPr lang="ja-JP" altLang="en-US" sz="4000" dirty="0">
                <a:solidFill>
                  <a:prstClr val="black"/>
                </a:solidFill>
                <a:latin typeface="メイリオ"/>
                <a:ea typeface="メイリオ"/>
              </a:rPr>
              <a:t>子どもたちを取り巻く現状」</a:t>
            </a:r>
            <a:br>
              <a:rPr lang="ja-JP" altLang="en-US" sz="4000" dirty="0">
                <a:solidFill>
                  <a:prstClr val="black"/>
                </a:solidFill>
                <a:latin typeface="メイリオ"/>
                <a:ea typeface="メイリオ"/>
              </a:rPr>
            </a:br>
            <a:r>
              <a:rPr lang="ja-JP" altLang="en-US" sz="4000" dirty="0">
                <a:solidFill>
                  <a:prstClr val="black"/>
                </a:solidFill>
                <a:latin typeface="メイリオ"/>
                <a:ea typeface="メイリオ"/>
              </a:rPr>
              <a:t>私たちに求められる対応とは</a:t>
            </a:r>
            <a:endParaRPr kumimoji="1" lang="ja-JP" altLang="en-US" sz="7200" dirty="0"/>
          </a:p>
        </p:txBody>
      </p:sp>
      <p:sp>
        <p:nvSpPr>
          <p:cNvPr id="6" name="コンテンツ プレースホルダー 5"/>
          <p:cNvSpPr>
            <a:spLocks noGrp="1"/>
          </p:cNvSpPr>
          <p:nvPr>
            <p:ph sz="half" idx="1"/>
          </p:nvPr>
        </p:nvSpPr>
        <p:spPr/>
        <p:txBody>
          <a:bodyPr/>
          <a:lstStyle/>
          <a:p>
            <a:r>
              <a:rPr kumimoji="1" lang="ja-JP" altLang="en-US" dirty="0"/>
              <a:t>対象：保護者・一般</a:t>
            </a:r>
          </a:p>
        </p:txBody>
      </p:sp>
    </p:spTree>
    <p:extLst>
      <p:ext uri="{BB962C8B-B14F-4D97-AF65-F5344CB8AC3E}">
        <p14:creationId xmlns:p14="http://schemas.microsoft.com/office/powerpoint/2010/main" val="34662088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07168" y="1679575"/>
            <a:ext cx="8936831" cy="2954338"/>
          </a:xfrm>
        </p:spPr>
        <p:txBody>
          <a:bodyPr>
            <a:normAutofit/>
          </a:bodyPr>
          <a:lstStyle/>
          <a:p>
            <a:r>
              <a:rPr lang="ja-JP" altLang="en-US" sz="6600" b="1" dirty="0">
                <a:latin typeface="メイリオ" panose="020B0604030504040204" pitchFamily="50" charset="-128"/>
                <a:ea typeface="メイリオ" panose="020B0604030504040204" pitchFamily="50" charset="-128"/>
              </a:rPr>
              <a:t>投稿の結果を想像させ適切な使い方を</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話し合う。</a:t>
            </a:r>
          </a:p>
        </p:txBody>
      </p:sp>
    </p:spTree>
    <p:extLst>
      <p:ext uri="{BB962C8B-B14F-4D97-AF65-F5344CB8AC3E}">
        <p14:creationId xmlns:p14="http://schemas.microsoft.com/office/powerpoint/2010/main" val="561383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28600" y="1257300"/>
            <a:ext cx="7929563" cy="4102100"/>
          </a:xfrm>
        </p:spPr>
        <p:txBody>
          <a:bodyPr>
            <a:noAutofit/>
          </a:bodyPr>
          <a:lstStyle/>
          <a:p>
            <a:r>
              <a:rPr lang="ja-JP" altLang="en-US" sz="6000" b="1" dirty="0">
                <a:latin typeface="メイリオ" panose="020B0604030504040204" pitchFamily="50" charset="-128"/>
                <a:ea typeface="メイリオ" panose="020B0604030504040204" pitchFamily="50" charset="-128"/>
              </a:rPr>
              <a:t>子どもたちからの</a:t>
            </a:r>
            <a:br>
              <a:rPr lang="en-US" altLang="ja-JP" sz="6000" b="1" dirty="0">
                <a:latin typeface="メイリオ" panose="020B0604030504040204" pitchFamily="50" charset="-128"/>
                <a:ea typeface="メイリオ" panose="020B0604030504040204" pitchFamily="50" charset="-128"/>
              </a:rPr>
            </a:br>
            <a:r>
              <a:rPr lang="ja-JP" altLang="en-US" sz="6000" b="1" dirty="0">
                <a:latin typeface="メイリオ" panose="020B0604030504040204" pitchFamily="50" charset="-128"/>
                <a:ea typeface="メイリオ" panose="020B0604030504040204" pitchFamily="50" charset="-128"/>
              </a:rPr>
              <a:t>ヘルプには</a:t>
            </a:r>
            <a:br>
              <a:rPr lang="en-US" altLang="ja-JP" sz="6000" b="1" dirty="0">
                <a:latin typeface="メイリオ" panose="020B0604030504040204" pitchFamily="50" charset="-128"/>
                <a:ea typeface="メイリオ" panose="020B0604030504040204" pitchFamily="50" charset="-128"/>
              </a:rPr>
            </a:br>
            <a:r>
              <a:rPr lang="ja-JP" altLang="en-US" sz="6000" b="1" dirty="0">
                <a:latin typeface="メイリオ" panose="020B0604030504040204" pitchFamily="50" charset="-128"/>
                <a:ea typeface="メイリオ" panose="020B0604030504040204" pitchFamily="50" charset="-128"/>
              </a:rPr>
              <a:t>どうぞ一緒に解決策を考えてください。</a:t>
            </a:r>
            <a:endParaRPr kumimoji="1" lang="ja-JP" altLang="en-US" sz="6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95314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18225"/>
            <a:ext cx="9046723" cy="510363"/>
          </a:xfrm>
          <a:solidFill>
            <a:schemeClr val="accent2">
              <a:lumMod val="20000"/>
              <a:lumOff val="80000"/>
            </a:schemeClr>
          </a:solidFill>
          <a:ln w="28575">
            <a:noFill/>
          </a:ln>
        </p:spPr>
        <p:txBody>
          <a:bodyPr>
            <a:normAutofit/>
          </a:bodyPr>
          <a:lstStyle/>
          <a:p>
            <a:pPr algn="ctr"/>
            <a:r>
              <a:rPr lang="ja-JP" altLang="en-US" sz="2400" dirty="0">
                <a:latin typeface="+mn-ea"/>
                <a:ea typeface="+mn-ea"/>
              </a:rPr>
              <a:t>本教材の使用方法</a:t>
            </a:r>
            <a:r>
              <a:rPr lang="en-US" altLang="ja-JP" sz="2400" dirty="0">
                <a:latin typeface="+mn-ea"/>
                <a:ea typeface="+mn-ea"/>
              </a:rPr>
              <a:t>_SNS</a:t>
            </a:r>
            <a:r>
              <a:rPr lang="ja-JP" altLang="en-US" sz="2400" dirty="0">
                <a:latin typeface="+mn-ea"/>
                <a:ea typeface="+mn-ea"/>
              </a:rPr>
              <a:t>とのつきあい方</a:t>
            </a:r>
            <a:r>
              <a:rPr lang="en-US" altLang="ja-JP" sz="2400" dirty="0">
                <a:latin typeface="+mn-ea"/>
                <a:ea typeface="+mn-ea"/>
              </a:rPr>
              <a:t>【4】</a:t>
            </a:r>
            <a:r>
              <a:rPr lang="ja-JP" altLang="en-US" sz="2400" dirty="0">
                <a:latin typeface="+mn-ea"/>
                <a:ea typeface="+mn-ea"/>
              </a:rPr>
              <a:t>保護者・一般</a:t>
            </a:r>
            <a:endParaRPr kumimoji="1" lang="ja-JP" altLang="en-US" sz="2400" dirty="0">
              <a:latin typeface="+mn-ea"/>
              <a:ea typeface="+mn-ea"/>
            </a:endParaRPr>
          </a:p>
        </p:txBody>
      </p:sp>
      <p:sp>
        <p:nvSpPr>
          <p:cNvPr id="3" name="タイトル 1"/>
          <p:cNvSpPr txBox="1">
            <a:spLocks/>
          </p:cNvSpPr>
          <p:nvPr/>
        </p:nvSpPr>
        <p:spPr>
          <a:xfrm>
            <a:off x="122805" y="1666014"/>
            <a:ext cx="2931673" cy="448292"/>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n-ea"/>
                <a:ea typeface="+mn-ea"/>
              </a:rPr>
              <a:t>本教材のねらい</a:t>
            </a:r>
          </a:p>
        </p:txBody>
      </p:sp>
      <p:sp>
        <p:nvSpPr>
          <p:cNvPr id="5" name="テキスト ボックス 4"/>
          <p:cNvSpPr txBox="1"/>
          <p:nvPr/>
        </p:nvSpPr>
        <p:spPr>
          <a:xfrm>
            <a:off x="122805" y="2114306"/>
            <a:ext cx="8755299" cy="1569660"/>
          </a:xfrm>
          <a:prstGeom prst="rect">
            <a:avLst/>
          </a:prstGeom>
          <a:noFill/>
        </p:spPr>
        <p:txBody>
          <a:bodyPr wrap="square" rtlCol="0">
            <a:spAutoFit/>
          </a:bodyPr>
          <a:lstStyle/>
          <a:p>
            <a:r>
              <a:rPr lang="ja-JP" altLang="en-US" sz="1600" dirty="0">
                <a:solidFill>
                  <a:prstClr val="black"/>
                </a:solidFill>
                <a:latin typeface="+mn-ea"/>
              </a:rPr>
              <a:t>現在、インターネットサービスが多様化し、世代別に利用する</a:t>
            </a:r>
            <a:r>
              <a:rPr lang="en-US" altLang="ja-JP" sz="1600" dirty="0">
                <a:solidFill>
                  <a:prstClr val="black"/>
                </a:solidFill>
                <a:latin typeface="+mn-ea"/>
              </a:rPr>
              <a:t>SNS</a:t>
            </a:r>
            <a:r>
              <a:rPr lang="ja-JP" altLang="en-US" sz="1600" dirty="0">
                <a:solidFill>
                  <a:prstClr val="black"/>
                </a:solidFill>
                <a:latin typeface="+mn-ea"/>
              </a:rPr>
              <a:t>に違いがある。しかし、</a:t>
            </a:r>
            <a:r>
              <a:rPr lang="en-US" altLang="ja-JP" sz="1600" dirty="0">
                <a:solidFill>
                  <a:prstClr val="black"/>
                </a:solidFill>
                <a:latin typeface="+mn-ea"/>
              </a:rPr>
              <a:t>SNS</a:t>
            </a:r>
            <a:r>
              <a:rPr lang="ja-JP" altLang="en-US" sz="1600" dirty="0">
                <a:solidFill>
                  <a:prstClr val="black"/>
                </a:solidFill>
                <a:latin typeface="+mn-ea"/>
              </a:rPr>
              <a:t>への投稿はインターネットという情報伝達の手段を使用する上で不易な特徴（拡散性、記録性等）があるといわれており、押さえておくべきポイントは同じである。この教材では保護者の視点から、子どもたちの</a:t>
            </a:r>
            <a:r>
              <a:rPr lang="en-US" altLang="ja-JP" sz="1600" dirty="0">
                <a:solidFill>
                  <a:prstClr val="black"/>
                </a:solidFill>
                <a:latin typeface="+mn-ea"/>
              </a:rPr>
              <a:t>SNS</a:t>
            </a:r>
            <a:r>
              <a:rPr lang="ja-JP" altLang="en-US" sz="1600" dirty="0">
                <a:solidFill>
                  <a:prstClr val="black"/>
                </a:solidFill>
                <a:latin typeface="+mn-ea"/>
              </a:rPr>
              <a:t>利用状況を確認し、考えられるトラブル事例を伝えることを目的としている。また保護者の責任として、</a:t>
            </a:r>
            <a:r>
              <a:rPr lang="en-US" altLang="ja-JP" sz="1600" dirty="0">
                <a:solidFill>
                  <a:prstClr val="black"/>
                </a:solidFill>
                <a:latin typeface="+mn-ea"/>
              </a:rPr>
              <a:t>SNS</a:t>
            </a:r>
            <a:r>
              <a:rPr lang="ja-JP" altLang="en-US" sz="1600" dirty="0">
                <a:solidFill>
                  <a:prstClr val="black"/>
                </a:solidFill>
                <a:latin typeface="+mn-ea"/>
              </a:rPr>
              <a:t>の年齢制限や使用時のメリット・デメリットなどを子どもと話し合って使う必要性があることを伝える。</a:t>
            </a:r>
            <a:endParaRPr lang="en-US" altLang="ja-JP" sz="1600" dirty="0">
              <a:solidFill>
                <a:prstClr val="black"/>
              </a:solidFill>
              <a:latin typeface="+mn-ea"/>
            </a:endParaRPr>
          </a:p>
        </p:txBody>
      </p:sp>
      <p:sp>
        <p:nvSpPr>
          <p:cNvPr id="6" name="タイトル 1"/>
          <p:cNvSpPr txBox="1">
            <a:spLocks/>
          </p:cNvSpPr>
          <p:nvPr/>
        </p:nvSpPr>
        <p:spPr>
          <a:xfrm>
            <a:off x="122808" y="670225"/>
            <a:ext cx="4185032" cy="386482"/>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n-ea"/>
                <a:ea typeface="+mn-ea"/>
              </a:rPr>
              <a:t>テーマ「</a:t>
            </a:r>
            <a:r>
              <a:rPr lang="en-US" altLang="ja-JP" sz="2400" dirty="0">
                <a:solidFill>
                  <a:prstClr val="black"/>
                </a:solidFill>
                <a:latin typeface="+mn-ea"/>
                <a:ea typeface="+mn-ea"/>
              </a:rPr>
              <a:t>SNS</a:t>
            </a:r>
            <a:r>
              <a:rPr lang="ja-JP" altLang="en-US" sz="2400" dirty="0">
                <a:solidFill>
                  <a:prstClr val="black"/>
                </a:solidFill>
                <a:latin typeface="+mn-ea"/>
                <a:ea typeface="+mn-ea"/>
              </a:rPr>
              <a:t>とのつきあい方」教材のねらい</a:t>
            </a:r>
          </a:p>
        </p:txBody>
      </p:sp>
      <p:sp>
        <p:nvSpPr>
          <p:cNvPr id="7" name="テキスト ボックス 6"/>
          <p:cNvSpPr txBox="1"/>
          <p:nvPr/>
        </p:nvSpPr>
        <p:spPr>
          <a:xfrm>
            <a:off x="122805" y="1101413"/>
            <a:ext cx="8315097" cy="584775"/>
          </a:xfrm>
          <a:prstGeom prst="rect">
            <a:avLst/>
          </a:prstGeom>
          <a:noFill/>
        </p:spPr>
        <p:txBody>
          <a:bodyPr wrap="none" rtlCol="0">
            <a:spAutoFit/>
          </a:bodyPr>
          <a:lstStyle/>
          <a:p>
            <a:r>
              <a:rPr lang="en-US" altLang="ja-JP" sz="1600" dirty="0">
                <a:solidFill>
                  <a:prstClr val="black"/>
                </a:solidFill>
                <a:latin typeface="+mn-ea"/>
              </a:rPr>
              <a:t>SNS</a:t>
            </a:r>
            <a:r>
              <a:rPr lang="ja-JP" altLang="en-US" sz="1600" dirty="0">
                <a:solidFill>
                  <a:prstClr val="black"/>
                </a:solidFill>
                <a:latin typeface="+mn-ea"/>
              </a:rPr>
              <a:t>とは？</a:t>
            </a:r>
            <a:r>
              <a:rPr lang="en-US" altLang="ja-JP" sz="1600" dirty="0">
                <a:solidFill>
                  <a:prstClr val="black"/>
                </a:solidFill>
                <a:latin typeface="+mn-ea"/>
              </a:rPr>
              <a:t>SNS</a:t>
            </a:r>
            <a:r>
              <a:rPr lang="ja-JP" altLang="en-US" sz="1600" dirty="0">
                <a:solidFill>
                  <a:prstClr val="black"/>
                </a:solidFill>
                <a:latin typeface="+mn-ea"/>
              </a:rPr>
              <a:t>の可能性、利点も確認した上で、個人情報拡散や危険な「出会い」などの</a:t>
            </a:r>
            <a:endParaRPr lang="en-US" altLang="ja-JP" sz="1600" dirty="0">
              <a:solidFill>
                <a:prstClr val="black"/>
              </a:solidFill>
              <a:latin typeface="+mn-ea"/>
            </a:endParaRPr>
          </a:p>
          <a:p>
            <a:r>
              <a:rPr lang="ja-JP" altLang="en-US" sz="1600" dirty="0">
                <a:solidFill>
                  <a:prstClr val="black"/>
                </a:solidFill>
                <a:latin typeface="+mn-ea"/>
              </a:rPr>
              <a:t>負の面があることを理解し、対応する力をつける。</a:t>
            </a:r>
          </a:p>
        </p:txBody>
      </p:sp>
      <p:sp>
        <p:nvSpPr>
          <p:cNvPr id="8" name="タイトル 1"/>
          <p:cNvSpPr txBox="1">
            <a:spLocks/>
          </p:cNvSpPr>
          <p:nvPr/>
        </p:nvSpPr>
        <p:spPr>
          <a:xfrm>
            <a:off x="122805" y="3659152"/>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n-ea"/>
                <a:ea typeface="+mn-ea"/>
              </a:rPr>
              <a:t>指導のポイント</a:t>
            </a:r>
          </a:p>
        </p:txBody>
      </p:sp>
      <p:sp>
        <p:nvSpPr>
          <p:cNvPr id="9" name="タイトル 1"/>
          <p:cNvSpPr txBox="1">
            <a:spLocks/>
          </p:cNvSpPr>
          <p:nvPr/>
        </p:nvSpPr>
        <p:spPr>
          <a:xfrm>
            <a:off x="122805" y="5728796"/>
            <a:ext cx="3250315" cy="433965"/>
          </a:xfrm>
          <a:prstGeom prst="rect">
            <a:avLst/>
          </a:prstGeom>
          <a:ln w="28575">
            <a:solidFill>
              <a:schemeClr val="accent2"/>
            </a:solidFill>
          </a:ln>
        </p:spPr>
        <p:txBody>
          <a:bodyPr vert="horz" wrap="square" lIns="91440" tIns="45720" rIns="91440" bIns="45720" rtlCol="0" anchor="ctr" anchorCtr="0">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n-ea"/>
                <a:ea typeface="+mn-ea"/>
              </a:rPr>
              <a:t>お伝えしたいこと</a:t>
            </a:r>
          </a:p>
        </p:txBody>
      </p:sp>
      <p:sp>
        <p:nvSpPr>
          <p:cNvPr id="10" name="テキスト ボックス 9"/>
          <p:cNvSpPr txBox="1"/>
          <p:nvPr/>
        </p:nvSpPr>
        <p:spPr>
          <a:xfrm>
            <a:off x="88596" y="4172596"/>
            <a:ext cx="8755299" cy="1600438"/>
          </a:xfrm>
          <a:prstGeom prst="rect">
            <a:avLst/>
          </a:prstGeom>
          <a:noFill/>
        </p:spPr>
        <p:txBody>
          <a:bodyPr wrap="square" rtlCol="0">
            <a:spAutoFit/>
          </a:bodyPr>
          <a:lstStyle/>
          <a:p>
            <a:r>
              <a:rPr lang="ja-JP" altLang="en-US" sz="1600" dirty="0">
                <a:solidFill>
                  <a:prstClr val="black"/>
                </a:solidFill>
                <a:latin typeface="+mn-ea"/>
              </a:rPr>
              <a:t>子どもたちの</a:t>
            </a:r>
            <a:r>
              <a:rPr lang="en-US" altLang="ja-JP" sz="1600" dirty="0">
                <a:solidFill>
                  <a:prstClr val="black"/>
                </a:solidFill>
                <a:latin typeface="+mn-ea"/>
              </a:rPr>
              <a:t>ICT</a:t>
            </a:r>
            <a:r>
              <a:rPr lang="ja-JP" altLang="en-US" sz="1600" dirty="0">
                <a:solidFill>
                  <a:prstClr val="black"/>
                </a:solidFill>
                <a:latin typeface="+mn-ea"/>
              </a:rPr>
              <a:t>機器利用状況、また</a:t>
            </a:r>
            <a:r>
              <a:rPr lang="en-US" altLang="ja-JP" sz="1600" dirty="0">
                <a:solidFill>
                  <a:prstClr val="black"/>
                </a:solidFill>
                <a:latin typeface="+mn-ea"/>
              </a:rPr>
              <a:t>SNS</a:t>
            </a:r>
            <a:r>
              <a:rPr lang="ja-JP" altLang="en-US" sz="1600" dirty="0">
                <a:solidFill>
                  <a:prstClr val="black"/>
                </a:solidFill>
                <a:latin typeface="+mn-ea"/>
              </a:rPr>
              <a:t>利用状況を確認し、より安全に有益に使用する方法を考える必要があることを確認する。</a:t>
            </a:r>
            <a:r>
              <a:rPr lang="en-US" altLang="ja-JP" sz="1600" dirty="0">
                <a:solidFill>
                  <a:prstClr val="black"/>
                </a:solidFill>
                <a:latin typeface="+mn-ea"/>
              </a:rPr>
              <a:t>SNS</a:t>
            </a:r>
            <a:r>
              <a:rPr lang="ja-JP" altLang="en-US" sz="1600" dirty="0">
                <a:solidFill>
                  <a:prstClr val="black"/>
                </a:solidFill>
                <a:latin typeface="+mn-ea"/>
              </a:rPr>
              <a:t>をめぐるトラブル事例等を紹介、</a:t>
            </a:r>
            <a:r>
              <a:rPr lang="en-US" altLang="ja-JP" sz="1600" dirty="0">
                <a:solidFill>
                  <a:prstClr val="black"/>
                </a:solidFill>
                <a:latin typeface="+mn-ea"/>
              </a:rPr>
              <a:t>SNS</a:t>
            </a:r>
            <a:r>
              <a:rPr lang="ja-JP" altLang="en-US" sz="1600" dirty="0">
                <a:solidFill>
                  <a:prstClr val="black"/>
                </a:solidFill>
                <a:latin typeface="+mn-ea"/>
              </a:rPr>
              <a:t>は有益なサービスではあるが、デメリットもしっかり意識して付き合うことが重要になる。保護者として</a:t>
            </a:r>
            <a:r>
              <a:rPr lang="en-US" altLang="ja-JP" sz="1600" dirty="0">
                <a:solidFill>
                  <a:prstClr val="black"/>
                </a:solidFill>
                <a:latin typeface="+mn-ea"/>
              </a:rPr>
              <a:t>ICT</a:t>
            </a:r>
            <a:r>
              <a:rPr lang="ja-JP" altLang="en-US" sz="1600" dirty="0">
                <a:solidFill>
                  <a:prstClr val="black"/>
                </a:solidFill>
                <a:latin typeface="+mn-ea"/>
              </a:rPr>
              <a:t>機器を子どもに使用させる場合には、フィルタリング機能（ペアレンタルコントロール参照）を付けるなど、子どもの使用状況を把握する必要性、また大人としてトラブルや相談には応えていただけるよう伝える</a:t>
            </a:r>
            <a:r>
              <a:rPr lang="ja-JP" altLang="en-US" dirty="0">
                <a:solidFill>
                  <a:prstClr val="black"/>
                </a:solidFill>
                <a:latin typeface="+mn-ea"/>
              </a:rPr>
              <a:t>。</a:t>
            </a:r>
            <a:endParaRPr lang="en-US" altLang="ja-JP" dirty="0">
              <a:solidFill>
                <a:prstClr val="black"/>
              </a:solidFill>
              <a:latin typeface="+mn-ea"/>
            </a:endParaRPr>
          </a:p>
        </p:txBody>
      </p:sp>
      <p:sp>
        <p:nvSpPr>
          <p:cNvPr id="13" name="テキスト ボックス 12"/>
          <p:cNvSpPr txBox="1"/>
          <p:nvPr/>
        </p:nvSpPr>
        <p:spPr>
          <a:xfrm>
            <a:off x="3054478" y="6146741"/>
            <a:ext cx="7647181" cy="738664"/>
          </a:xfrm>
          <a:prstGeom prst="rect">
            <a:avLst/>
          </a:prstGeom>
          <a:noFill/>
        </p:spPr>
        <p:txBody>
          <a:bodyPr wrap="square" rtlCol="0">
            <a:spAutoFit/>
          </a:bodyPr>
          <a:lstStyle/>
          <a:p>
            <a:r>
              <a:rPr lang="ja-JP" altLang="en-US" sz="1400" dirty="0">
                <a:solidFill>
                  <a:prstClr val="black"/>
                </a:solidFill>
                <a:latin typeface="+mn-ea"/>
              </a:rPr>
              <a:t>新しいサービスをすべて知っている必要はありません。</a:t>
            </a:r>
            <a:endParaRPr lang="en-US" altLang="ja-JP" sz="1400" dirty="0">
              <a:solidFill>
                <a:prstClr val="black"/>
              </a:solidFill>
              <a:latin typeface="+mn-ea"/>
            </a:endParaRPr>
          </a:p>
          <a:p>
            <a:r>
              <a:rPr lang="ja-JP" altLang="en-US" sz="1400" dirty="0">
                <a:solidFill>
                  <a:prstClr val="black"/>
                </a:solidFill>
                <a:latin typeface="+mn-ea"/>
              </a:rPr>
              <a:t>わからないことは子どもに聞く姿勢、また一緒に安全な使用方法を</a:t>
            </a:r>
            <a:endParaRPr lang="en-US" altLang="ja-JP" sz="1400" dirty="0">
              <a:solidFill>
                <a:prstClr val="black"/>
              </a:solidFill>
              <a:latin typeface="+mn-ea"/>
            </a:endParaRPr>
          </a:p>
          <a:p>
            <a:r>
              <a:rPr lang="ja-JP" altLang="en-US" sz="1400" dirty="0">
                <a:solidFill>
                  <a:prstClr val="black"/>
                </a:solidFill>
                <a:latin typeface="+mn-ea"/>
              </a:rPr>
              <a:t>考える姿勢で対峙してください。</a:t>
            </a:r>
            <a:endParaRPr lang="en-US" altLang="ja-JP" sz="1400" dirty="0">
              <a:solidFill>
                <a:prstClr val="black"/>
              </a:solidFill>
              <a:latin typeface="+mn-ea"/>
            </a:endParaRPr>
          </a:p>
        </p:txBody>
      </p:sp>
    </p:spTree>
    <p:extLst>
      <p:ext uri="{BB962C8B-B14F-4D97-AF65-F5344CB8AC3E}">
        <p14:creationId xmlns:p14="http://schemas.microsoft.com/office/powerpoint/2010/main" val="4215007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50938" y="107903"/>
            <a:ext cx="7617835" cy="646331"/>
          </a:xfrm>
          <a:prstGeom prst="rect">
            <a:avLst/>
          </a:prstGeom>
          <a:noFill/>
        </p:spPr>
        <p:txBody>
          <a:bodyPr wrap="square" rtlCol="0">
            <a:spAutoFit/>
          </a:bodyPr>
          <a:lstStyle/>
          <a:p>
            <a:r>
              <a:rPr lang="ja-JP" altLang="en-US" dirty="0">
                <a:solidFill>
                  <a:prstClr val="black"/>
                </a:solidFill>
                <a:latin typeface="+mj-ea"/>
                <a:ea typeface="+mj-ea"/>
              </a:rPr>
              <a:t>第</a:t>
            </a:r>
            <a:r>
              <a:rPr lang="en-US" altLang="ja-JP" dirty="0">
                <a:solidFill>
                  <a:prstClr val="black"/>
                </a:solidFill>
                <a:latin typeface="+mj-ea"/>
                <a:ea typeface="+mj-ea"/>
              </a:rPr>
              <a:t>14</a:t>
            </a:r>
            <a:r>
              <a:rPr lang="ja-JP" altLang="en-US" dirty="0">
                <a:solidFill>
                  <a:prstClr val="black"/>
                </a:solidFill>
                <a:latin typeface="+mj-ea"/>
                <a:ea typeface="+mj-ea"/>
              </a:rPr>
              <a:t>回</a:t>
            </a:r>
            <a:r>
              <a:rPr lang="en-US" altLang="ja-JP" dirty="0">
                <a:solidFill>
                  <a:prstClr val="black"/>
                </a:solidFill>
                <a:latin typeface="+mj-ea"/>
                <a:ea typeface="+mj-ea"/>
              </a:rPr>
              <a:t>IPA</a:t>
            </a:r>
            <a:r>
              <a:rPr lang="ja-JP" altLang="en-US" dirty="0">
                <a:solidFill>
                  <a:prstClr val="black"/>
                </a:solidFill>
                <a:latin typeface="+mj-ea"/>
                <a:ea typeface="+mj-ea"/>
              </a:rPr>
              <a:t>「ひろげよう情報モラル・セキュリティコンクール」</a:t>
            </a:r>
            <a:r>
              <a:rPr lang="en-US" altLang="ja-JP" dirty="0">
                <a:solidFill>
                  <a:prstClr val="black"/>
                </a:solidFill>
                <a:latin typeface="+mj-ea"/>
                <a:ea typeface="+mj-ea"/>
              </a:rPr>
              <a:t>2018</a:t>
            </a:r>
          </a:p>
          <a:p>
            <a:r>
              <a:rPr lang="ja-JP" altLang="en-US" dirty="0">
                <a:solidFill>
                  <a:prstClr val="black"/>
                </a:solidFill>
                <a:latin typeface="+mj-ea"/>
                <a:ea typeface="+mj-ea"/>
              </a:rPr>
              <a:t>標語部門　最優秀賞</a:t>
            </a: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9849" y="847690"/>
            <a:ext cx="3145406" cy="4508415"/>
          </a:xfrm>
          <a:prstGeom prst="rect">
            <a:avLst/>
          </a:prstGeom>
          <a:ln w="88900" cap="sq" cmpd="thickThin">
            <a:solidFill>
              <a:schemeClr val="accent2"/>
            </a:solidFill>
            <a:prstDash val="solid"/>
            <a:miter lim="800000"/>
          </a:ln>
          <a:effectLst>
            <a:innerShdw blurRad="76200">
              <a:srgbClr val="000000"/>
            </a:innerShdw>
          </a:effectLst>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2872" y="3959525"/>
            <a:ext cx="2381724" cy="1517350"/>
          </a:xfrm>
          <a:prstGeom prst="rect">
            <a:avLst/>
          </a:prstGeom>
        </p:spPr>
      </p:pic>
      <p:sp>
        <p:nvSpPr>
          <p:cNvPr id="7" name="テキスト ボックス 6"/>
          <p:cNvSpPr txBox="1"/>
          <p:nvPr/>
        </p:nvSpPr>
        <p:spPr>
          <a:xfrm>
            <a:off x="1438473" y="5609085"/>
            <a:ext cx="8761914" cy="369332"/>
          </a:xfrm>
          <a:prstGeom prst="rect">
            <a:avLst/>
          </a:prstGeom>
          <a:noFill/>
        </p:spPr>
        <p:txBody>
          <a:bodyPr wrap="square" rtlCol="0">
            <a:spAutoFit/>
          </a:bodyPr>
          <a:lstStyle/>
          <a:p>
            <a:r>
              <a:rPr lang="ja-JP" altLang="en-US" dirty="0">
                <a:solidFill>
                  <a:prstClr val="black"/>
                </a:solidFill>
                <a:latin typeface="+mn-ea"/>
              </a:rPr>
              <a:t>大阪府　桃山学院高等学校　</a:t>
            </a:r>
            <a:r>
              <a:rPr lang="en-US" altLang="ja-JP" dirty="0">
                <a:solidFill>
                  <a:prstClr val="black"/>
                </a:solidFill>
                <a:latin typeface="+mn-ea"/>
              </a:rPr>
              <a:t>2</a:t>
            </a:r>
            <a:r>
              <a:rPr lang="ja-JP" altLang="en-US" dirty="0">
                <a:solidFill>
                  <a:prstClr val="black"/>
                </a:solidFill>
                <a:latin typeface="+mn-ea"/>
              </a:rPr>
              <a:t>年（当時）　郷司　篤希さん</a:t>
            </a:r>
          </a:p>
        </p:txBody>
      </p:sp>
      <p:sp>
        <p:nvSpPr>
          <p:cNvPr id="8" name="正方形/長方形 7"/>
          <p:cNvSpPr/>
          <p:nvPr/>
        </p:nvSpPr>
        <p:spPr>
          <a:xfrm>
            <a:off x="4175185" y="1285336"/>
            <a:ext cx="569343" cy="126808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ja-JP" altLang="en-US">
              <a:solidFill>
                <a:prstClr val="white"/>
              </a:solidFill>
            </a:endParaRPr>
          </a:p>
        </p:txBody>
      </p:sp>
      <p:sp>
        <p:nvSpPr>
          <p:cNvPr id="2" name="正方形/長方形 1"/>
          <p:cNvSpPr/>
          <p:nvPr/>
        </p:nvSpPr>
        <p:spPr>
          <a:xfrm>
            <a:off x="4744528" y="6326560"/>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5715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8"/>
                                        </p:tgtEl>
                                      </p:cBhvr>
                                    </p:animEffect>
                                    <p:anim calcmode="lin" valueType="num">
                                      <p:cBhvr>
                                        <p:cTn id="7" dur="1000"/>
                                        <p:tgtEl>
                                          <p:spTgt spid="8"/>
                                        </p:tgtEl>
                                        <p:attrNameLst>
                                          <p:attrName>ppt_x</p:attrName>
                                        </p:attrNameLst>
                                      </p:cBhvr>
                                      <p:tavLst>
                                        <p:tav tm="0">
                                          <p:val>
                                            <p:strVal val="ppt_x"/>
                                          </p:val>
                                        </p:tav>
                                        <p:tav tm="100000">
                                          <p:val>
                                            <p:strVal val="ppt_x"/>
                                          </p:val>
                                        </p:tav>
                                      </p:tavLst>
                                    </p:anim>
                                    <p:anim calcmode="lin" valueType="num">
                                      <p:cBhvr>
                                        <p:cTn id="8" dur="1000"/>
                                        <p:tgtEl>
                                          <p:spTgt spid="8"/>
                                        </p:tgtEl>
                                        <p:attrNameLst>
                                          <p:attrName>ppt_y</p:attrName>
                                        </p:attrNameLst>
                                      </p:cBhvr>
                                      <p:tavLst>
                                        <p:tav tm="0">
                                          <p:val>
                                            <p:strVal val="ppt_y"/>
                                          </p:val>
                                        </p:tav>
                                        <p:tav tm="100000">
                                          <p:val>
                                            <p:strVal val="ppt_y+.1"/>
                                          </p:val>
                                        </p:tav>
                                      </p:tavLst>
                                    </p:anim>
                                    <p:set>
                                      <p:cBhvr>
                                        <p:cTn id="9"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0708" y="3916392"/>
            <a:ext cx="2381724" cy="1517350"/>
          </a:xfrm>
          <a:prstGeom prst="rect">
            <a:avLst/>
          </a:prstGeom>
        </p:spPr>
      </p:pic>
      <p:sp>
        <p:nvSpPr>
          <p:cNvPr id="7" name="テキスト ボックス 6"/>
          <p:cNvSpPr txBox="1"/>
          <p:nvPr/>
        </p:nvSpPr>
        <p:spPr>
          <a:xfrm>
            <a:off x="1723309" y="5556052"/>
            <a:ext cx="6989370" cy="369332"/>
          </a:xfrm>
          <a:prstGeom prst="rect">
            <a:avLst/>
          </a:prstGeom>
          <a:noFill/>
        </p:spPr>
        <p:txBody>
          <a:bodyPr wrap="square" rtlCol="0">
            <a:spAutoFit/>
          </a:bodyPr>
          <a:lstStyle/>
          <a:p>
            <a:r>
              <a:rPr lang="ja-JP" altLang="en-US" dirty="0">
                <a:solidFill>
                  <a:prstClr val="black"/>
                </a:solidFill>
                <a:latin typeface="+mn-ea"/>
              </a:rPr>
              <a:t>大阪府　桃山学院中学校　</a:t>
            </a:r>
            <a:r>
              <a:rPr lang="en-US" altLang="ja-JP" dirty="0">
                <a:solidFill>
                  <a:prstClr val="black"/>
                </a:solidFill>
                <a:latin typeface="+mn-ea"/>
              </a:rPr>
              <a:t>1</a:t>
            </a:r>
            <a:r>
              <a:rPr lang="ja-JP" altLang="en-US" dirty="0">
                <a:solidFill>
                  <a:prstClr val="black"/>
                </a:solidFill>
                <a:latin typeface="+mn-ea"/>
              </a:rPr>
              <a:t>年（当時）金城　百華さん</a:t>
            </a:r>
          </a:p>
        </p:txBody>
      </p:sp>
      <p:pic>
        <p:nvPicPr>
          <p:cNvPr id="9" name="図 8"/>
          <p:cNvPicPr>
            <a:picLocks noChangeAspect="1"/>
          </p:cNvPicPr>
          <p:nvPr/>
        </p:nvPicPr>
        <p:blipFill>
          <a:blip r:embed="rId4"/>
          <a:stretch>
            <a:fillRect/>
          </a:stretch>
        </p:blipFill>
        <p:spPr>
          <a:xfrm>
            <a:off x="2820838" y="911622"/>
            <a:ext cx="3124025" cy="4440818"/>
          </a:xfrm>
          <a:prstGeom prst="rect">
            <a:avLst/>
          </a:prstGeom>
          <a:ln w="88900" cap="sq" cmpd="thickThin">
            <a:solidFill>
              <a:schemeClr val="accent2"/>
            </a:solidFill>
            <a:prstDash val="solid"/>
            <a:miter lim="800000"/>
          </a:ln>
          <a:effectLst>
            <a:innerShdw blurRad="76200">
              <a:srgbClr val="000000"/>
            </a:innerShdw>
          </a:effectLst>
        </p:spPr>
      </p:pic>
      <p:sp>
        <p:nvSpPr>
          <p:cNvPr id="10" name="正方形/長方形 9"/>
          <p:cNvSpPr/>
          <p:nvPr/>
        </p:nvSpPr>
        <p:spPr>
          <a:xfrm>
            <a:off x="4098178" y="1328468"/>
            <a:ext cx="569343" cy="126808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ja-JP" altLang="en-US">
              <a:solidFill>
                <a:prstClr val="white"/>
              </a:solidFill>
            </a:endParaRPr>
          </a:p>
        </p:txBody>
      </p:sp>
      <p:sp>
        <p:nvSpPr>
          <p:cNvPr id="8" name="正方形/長方形 7">
            <a:extLst>
              <a:ext uri="{FF2B5EF4-FFF2-40B4-BE49-F238E27FC236}">
                <a16:creationId xmlns:a16="http://schemas.microsoft.com/office/drawing/2014/main" id="{8227A833-5304-4634-BF04-F8B39C4412B3}"/>
              </a:ext>
            </a:extLst>
          </p:cNvPr>
          <p:cNvSpPr/>
          <p:nvPr/>
        </p:nvSpPr>
        <p:spPr>
          <a:xfrm>
            <a:off x="4810054" y="6319210"/>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
        <p:nvSpPr>
          <p:cNvPr id="11" name="テキスト ボックス 10">
            <a:extLst>
              <a:ext uri="{FF2B5EF4-FFF2-40B4-BE49-F238E27FC236}">
                <a16:creationId xmlns:a16="http://schemas.microsoft.com/office/drawing/2014/main" id="{9C3F1E67-E67A-4D1D-BB42-3FC2645A9F87}"/>
              </a:ext>
            </a:extLst>
          </p:cNvPr>
          <p:cNvSpPr txBox="1"/>
          <p:nvPr/>
        </p:nvSpPr>
        <p:spPr>
          <a:xfrm>
            <a:off x="650938" y="107903"/>
            <a:ext cx="7617835" cy="646331"/>
          </a:xfrm>
          <a:prstGeom prst="rect">
            <a:avLst/>
          </a:prstGeom>
          <a:noFill/>
        </p:spPr>
        <p:txBody>
          <a:bodyPr wrap="square" rtlCol="0">
            <a:spAutoFit/>
          </a:bodyPr>
          <a:lstStyle/>
          <a:p>
            <a:r>
              <a:rPr lang="ja-JP" altLang="en-US" dirty="0">
                <a:solidFill>
                  <a:prstClr val="black"/>
                </a:solidFill>
                <a:latin typeface="+mj-ea"/>
                <a:ea typeface="+mj-ea"/>
              </a:rPr>
              <a:t>第</a:t>
            </a:r>
            <a:r>
              <a:rPr lang="en-US" altLang="ja-JP" dirty="0">
                <a:solidFill>
                  <a:prstClr val="black"/>
                </a:solidFill>
                <a:latin typeface="+mj-ea"/>
                <a:ea typeface="+mj-ea"/>
              </a:rPr>
              <a:t>14</a:t>
            </a:r>
            <a:r>
              <a:rPr lang="ja-JP" altLang="en-US" dirty="0">
                <a:solidFill>
                  <a:prstClr val="black"/>
                </a:solidFill>
                <a:latin typeface="+mj-ea"/>
                <a:ea typeface="+mj-ea"/>
              </a:rPr>
              <a:t>回</a:t>
            </a:r>
            <a:r>
              <a:rPr lang="en-US" altLang="ja-JP" dirty="0">
                <a:solidFill>
                  <a:prstClr val="black"/>
                </a:solidFill>
                <a:latin typeface="+mj-ea"/>
                <a:ea typeface="+mj-ea"/>
              </a:rPr>
              <a:t>IPA</a:t>
            </a:r>
            <a:r>
              <a:rPr lang="ja-JP" altLang="en-US" dirty="0">
                <a:solidFill>
                  <a:prstClr val="black"/>
                </a:solidFill>
                <a:latin typeface="+mj-ea"/>
                <a:ea typeface="+mj-ea"/>
              </a:rPr>
              <a:t>「ひろげよう情報モラル・セキュリティコンクール」</a:t>
            </a:r>
            <a:r>
              <a:rPr lang="en-US" altLang="ja-JP" dirty="0">
                <a:solidFill>
                  <a:prstClr val="black"/>
                </a:solidFill>
                <a:latin typeface="+mj-ea"/>
                <a:ea typeface="+mj-ea"/>
              </a:rPr>
              <a:t>2018</a:t>
            </a:r>
          </a:p>
          <a:p>
            <a:r>
              <a:rPr lang="ja-JP" altLang="en-US" dirty="0">
                <a:solidFill>
                  <a:prstClr val="black"/>
                </a:solidFill>
                <a:latin typeface="+mj-ea"/>
                <a:ea typeface="+mj-ea"/>
              </a:rPr>
              <a:t>標語部門　優秀賞</a:t>
            </a:r>
          </a:p>
        </p:txBody>
      </p:sp>
    </p:spTree>
    <p:extLst>
      <p:ext uri="{BB962C8B-B14F-4D97-AF65-F5344CB8AC3E}">
        <p14:creationId xmlns:p14="http://schemas.microsoft.com/office/powerpoint/2010/main" val="404461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10"/>
                                        </p:tgtEl>
                                      </p:cBhvr>
                                    </p:animEffect>
                                    <p:anim calcmode="lin" valueType="num">
                                      <p:cBhvr>
                                        <p:cTn id="7" dur="1000"/>
                                        <p:tgtEl>
                                          <p:spTgt spid="10"/>
                                        </p:tgtEl>
                                        <p:attrNameLst>
                                          <p:attrName>ppt_x</p:attrName>
                                        </p:attrNameLst>
                                      </p:cBhvr>
                                      <p:tavLst>
                                        <p:tav tm="0">
                                          <p:val>
                                            <p:strVal val="ppt_x"/>
                                          </p:val>
                                        </p:tav>
                                        <p:tav tm="100000">
                                          <p:val>
                                            <p:strVal val="ppt_x"/>
                                          </p:val>
                                        </p:tav>
                                      </p:tavLst>
                                    </p:anim>
                                    <p:anim calcmode="lin" valueType="num">
                                      <p:cBhvr>
                                        <p:cTn id="8" dur="1000"/>
                                        <p:tgtEl>
                                          <p:spTgt spid="10"/>
                                        </p:tgtEl>
                                        <p:attrNameLst>
                                          <p:attrName>ppt_y</p:attrName>
                                        </p:attrNameLst>
                                      </p:cBhvr>
                                      <p:tavLst>
                                        <p:tav tm="0">
                                          <p:val>
                                            <p:strVal val="ppt_y"/>
                                          </p:val>
                                        </p:tav>
                                        <p:tav tm="100000">
                                          <p:val>
                                            <p:strVal val="ppt_y+.1"/>
                                          </p:val>
                                        </p:tav>
                                      </p:tavLst>
                                    </p:anim>
                                    <p:set>
                                      <p:cBhvr>
                                        <p:cTn id="9"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663641" y="6311051"/>
            <a:ext cx="6375131" cy="723275"/>
          </a:xfrm>
          <a:prstGeom prst="rect">
            <a:avLst/>
          </a:prstGeom>
          <a:noFill/>
        </p:spPr>
        <p:txBody>
          <a:bodyPr wrap="square" rtlCol="0">
            <a:spAutoFit/>
          </a:bodyPr>
          <a:lstStyle/>
          <a:p>
            <a:r>
              <a:rPr lang="en-US" altLang="ja-JP" sz="1100" dirty="0">
                <a:latin typeface="+mn-ea"/>
              </a:rPr>
              <a:t>(</a:t>
            </a:r>
            <a:r>
              <a:rPr lang="ja-JP" altLang="en-US" sz="1100" dirty="0">
                <a:latin typeface="+mn-ea"/>
              </a:rPr>
              <a:t>出典</a:t>
            </a:r>
            <a:r>
              <a:rPr lang="en-US" altLang="ja-JP" sz="1100" dirty="0">
                <a:latin typeface="+mn-ea"/>
              </a:rPr>
              <a:t>)</a:t>
            </a:r>
            <a:r>
              <a:rPr lang="ja-JP" altLang="en-US" sz="1100" dirty="0">
                <a:latin typeface="+mn-ea"/>
              </a:rPr>
              <a:t> </a:t>
            </a:r>
            <a:r>
              <a:rPr kumimoji="1" lang="ja-JP" altLang="en-US" sz="1100" dirty="0">
                <a:latin typeface="+mn-ea"/>
              </a:rPr>
              <a:t>内閣府「令和２年度 青少年のインターネット利用環境実態調査</a:t>
            </a:r>
            <a:r>
              <a:rPr lang="ja-JP" altLang="en-US" sz="1100" dirty="0">
                <a:latin typeface="+mn-ea"/>
              </a:rPr>
              <a:t> </a:t>
            </a:r>
            <a:r>
              <a:rPr lang="zh-TW" altLang="en-US" sz="1100" dirty="0">
                <a:latin typeface="+mn-ea"/>
              </a:rPr>
              <a:t>青少年調査集計表</a:t>
            </a:r>
            <a:r>
              <a:rPr lang="ja-JP" altLang="en-US" sz="1100" dirty="0">
                <a:latin typeface="+mn-ea"/>
              </a:rPr>
              <a:t> </a:t>
            </a:r>
            <a:r>
              <a:rPr lang="ja-JP" altLang="en-US" sz="1100" dirty="0"/>
              <a:t>集計表</a:t>
            </a:r>
            <a:r>
              <a:rPr lang="en-US" altLang="ja-JP" sz="1100" dirty="0"/>
              <a:t>67</a:t>
            </a:r>
            <a:endParaRPr kumimoji="1" lang="en-US" altLang="ja-JP" sz="1100" dirty="0">
              <a:latin typeface="+mn-ea"/>
            </a:endParaRPr>
          </a:p>
          <a:p>
            <a:r>
              <a:rPr lang="en-US" altLang="ja-JP" sz="900" dirty="0"/>
              <a:t>https://www8.cao.go.jp/youth/youth-harm/</a:t>
            </a:r>
            <a:r>
              <a:rPr lang="en-US" altLang="ja-JP" sz="900" dirty="0" err="1"/>
              <a:t>chousa</a:t>
            </a:r>
            <a:r>
              <a:rPr lang="en-US" altLang="ja-JP" sz="900" dirty="0"/>
              <a:t>/r02/net-</a:t>
            </a:r>
            <a:r>
              <a:rPr lang="en-US" altLang="ja-JP" sz="900" dirty="0" err="1"/>
              <a:t>jittai</a:t>
            </a:r>
            <a:r>
              <a:rPr lang="en-US" altLang="ja-JP" sz="900" dirty="0"/>
              <a:t>/sei-</a:t>
            </a:r>
            <a:r>
              <a:rPr lang="en-US" altLang="ja-JP" sz="900" dirty="0" err="1"/>
              <a:t>syukeihyo.html</a:t>
            </a:r>
            <a:r>
              <a:rPr lang="ja-JP" altLang="en-US" sz="900" dirty="0"/>
              <a:t> </a:t>
            </a:r>
            <a:r>
              <a:rPr lang="en-US" altLang="ja-JP" sz="900" dirty="0"/>
              <a:t>(</a:t>
            </a:r>
            <a:r>
              <a:rPr lang="ja-JP" altLang="en-US" sz="900" dirty="0"/>
              <a:t>公開 </a:t>
            </a:r>
            <a:r>
              <a:rPr lang="en-US" altLang="ja-JP" sz="900" dirty="0">
                <a:latin typeface="+mn-ea"/>
              </a:rPr>
              <a:t>2021</a:t>
            </a:r>
            <a:r>
              <a:rPr lang="ja-JP" altLang="en-US" sz="900" dirty="0">
                <a:latin typeface="+mn-ea"/>
              </a:rPr>
              <a:t>年</a:t>
            </a:r>
            <a:r>
              <a:rPr lang="en-US" altLang="ja-JP" sz="900" dirty="0">
                <a:latin typeface="+mn-ea"/>
              </a:rPr>
              <a:t>3</a:t>
            </a:r>
            <a:r>
              <a:rPr lang="ja-JP" altLang="en-US" sz="900" dirty="0">
                <a:latin typeface="+mn-ea"/>
              </a:rPr>
              <a:t>月</a:t>
            </a:r>
            <a:r>
              <a:rPr lang="en-US" altLang="ja-JP" sz="900" dirty="0">
                <a:latin typeface="+mn-ea"/>
              </a:rPr>
              <a:t>)</a:t>
            </a:r>
            <a:r>
              <a:rPr lang="ja-JP" altLang="en-US" sz="900" dirty="0">
                <a:latin typeface="+mn-ea"/>
              </a:rPr>
              <a:t> </a:t>
            </a:r>
            <a:r>
              <a:rPr lang="ja-JP" altLang="en-US" sz="900" dirty="0"/>
              <a:t>を基に作成</a:t>
            </a:r>
            <a:endParaRPr lang="en-US" altLang="ja-JP" sz="900" dirty="0"/>
          </a:p>
          <a:p>
            <a:r>
              <a:rPr lang="en-US" altLang="ja-JP" sz="900" dirty="0"/>
              <a:t>※</a:t>
            </a:r>
            <a:r>
              <a:rPr lang="ja-JP" altLang="en-US" sz="900" dirty="0"/>
              <a:t>グラフは、インターネットを利用している青少年に対して、利用している機器を複数回答可で質問した結果の割合。</a:t>
            </a:r>
            <a:endParaRPr lang="en-US" altLang="ja-JP" sz="900" dirty="0"/>
          </a:p>
          <a:p>
            <a:pPr algn="r"/>
            <a:endParaRPr kumimoji="1" lang="ja-JP" altLang="en-US" sz="1200" dirty="0">
              <a:latin typeface="+mn-ea"/>
            </a:endParaRPr>
          </a:p>
        </p:txBody>
      </p:sp>
      <p:sp>
        <p:nvSpPr>
          <p:cNvPr id="6" name="タイトル 2"/>
          <p:cNvSpPr txBox="1">
            <a:spLocks/>
          </p:cNvSpPr>
          <p:nvPr/>
        </p:nvSpPr>
        <p:spPr>
          <a:xfrm>
            <a:off x="329374" y="393188"/>
            <a:ext cx="8229600" cy="936625"/>
          </a:xfrm>
          <a:prstGeom prst="rect">
            <a:avLst/>
          </a:prstGeom>
        </p:spPr>
        <p:txBody>
          <a:bodyPr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青少年が利用する</a:t>
            </a:r>
            <a:r>
              <a:rPr lang="en-US" altLang="ja-JP" b="1" dirty="0">
                <a:latin typeface="メイリオ" panose="020B0604030504040204" pitchFamily="50" charset="-128"/>
                <a:ea typeface="メイリオ" panose="020B0604030504040204" pitchFamily="50" charset="-128"/>
              </a:rPr>
              <a:t>ICT</a:t>
            </a:r>
            <a:r>
              <a:rPr lang="ja-JP" altLang="en-US" b="1" dirty="0">
                <a:latin typeface="メイリオ" panose="020B0604030504040204" pitchFamily="50" charset="-128"/>
                <a:ea typeface="メイリオ" panose="020B0604030504040204" pitchFamily="50" charset="-128"/>
              </a:rPr>
              <a:t>機器</a:t>
            </a:r>
          </a:p>
        </p:txBody>
      </p:sp>
      <p:sp>
        <p:nvSpPr>
          <p:cNvPr id="3" name="コンテンツ プレースホルダー 2">
            <a:extLst>
              <a:ext uri="{FF2B5EF4-FFF2-40B4-BE49-F238E27FC236}">
                <a16:creationId xmlns:a16="http://schemas.microsoft.com/office/drawing/2014/main" id="{EFDAD8F5-A7B8-4CD4-B79F-69ACB89E5E60}"/>
              </a:ext>
            </a:extLst>
          </p:cNvPr>
          <p:cNvSpPr>
            <a:spLocks noGrp="1"/>
          </p:cNvSpPr>
          <p:nvPr>
            <p:ph sz="half" idx="4294967295"/>
          </p:nvPr>
        </p:nvSpPr>
        <p:spPr>
          <a:xfrm>
            <a:off x="0" y="1881188"/>
            <a:ext cx="7886700" cy="4351337"/>
          </a:xfrm>
        </p:spPr>
        <p:txBody>
          <a:bodyPr/>
          <a:lstStyle/>
          <a:p>
            <a:pPr marL="0" indent="0">
              <a:buNone/>
            </a:pPr>
            <a:r>
              <a:rPr kumimoji="1" lang="ja-JP" altLang="en-US" dirty="0"/>
              <a:t>　</a:t>
            </a:r>
          </a:p>
        </p:txBody>
      </p:sp>
      <p:graphicFrame>
        <p:nvGraphicFramePr>
          <p:cNvPr id="15" name="グラフ 14">
            <a:extLst>
              <a:ext uri="{FF2B5EF4-FFF2-40B4-BE49-F238E27FC236}">
                <a16:creationId xmlns:a16="http://schemas.microsoft.com/office/drawing/2014/main" id="{16E75EE5-7299-45B6-A66F-1014B0B52F5F}"/>
              </a:ext>
            </a:extLst>
          </p:cNvPr>
          <p:cNvGraphicFramePr>
            <a:graphicFrameLocks/>
          </p:cNvGraphicFramePr>
          <p:nvPr>
            <p:extLst>
              <p:ext uri="{D42A27DB-BD31-4B8C-83A1-F6EECF244321}">
                <p14:modId xmlns:p14="http://schemas.microsoft.com/office/powerpoint/2010/main" val="2528216775"/>
              </p:ext>
            </p:extLst>
          </p:nvPr>
        </p:nvGraphicFramePr>
        <p:xfrm>
          <a:off x="784003" y="1114638"/>
          <a:ext cx="7575994" cy="50012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04449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6932" y="3665891"/>
            <a:ext cx="7958418" cy="784598"/>
          </a:xfrm>
        </p:spPr>
        <p:txBody>
          <a:bodyPr>
            <a:noAutofit/>
          </a:bodyPr>
          <a:lstStyle/>
          <a:p>
            <a:r>
              <a:rPr kumimoji="1" lang="ja-JP" altLang="en-US" sz="7200" dirty="0">
                <a:latin typeface="メイリオ" panose="020B0604030504040204" pitchFamily="50" charset="-128"/>
                <a:ea typeface="メイリオ" panose="020B0604030504040204" pitchFamily="50" charset="-128"/>
              </a:rPr>
              <a:t>子どもも大人も</a:t>
            </a:r>
            <a:br>
              <a:rPr kumimoji="1" lang="en-US" altLang="ja-JP" sz="7200" dirty="0">
                <a:latin typeface="メイリオ" panose="020B0604030504040204" pitchFamily="50" charset="-128"/>
                <a:ea typeface="メイリオ" panose="020B0604030504040204" pitchFamily="50" charset="-128"/>
              </a:rPr>
            </a:br>
            <a:r>
              <a:rPr lang="ja-JP" altLang="en-US" sz="7200" dirty="0">
                <a:latin typeface="メイリオ" panose="020B0604030504040204" pitchFamily="50" charset="-128"/>
                <a:ea typeface="メイリオ" panose="020B0604030504040204" pitchFamily="50" charset="-128"/>
              </a:rPr>
              <a:t>インターネットを賢く使う</a:t>
            </a:r>
            <a:endParaRPr kumimoji="1" lang="ja-JP" altLang="en-US" sz="7200" dirty="0">
              <a:latin typeface="メイリオ" panose="020B0604030504040204" pitchFamily="50" charset="-128"/>
              <a:ea typeface="メイリオ" panose="020B0604030504040204" pitchFamily="50" charset="-128"/>
            </a:endParaRPr>
          </a:p>
        </p:txBody>
      </p:sp>
      <p:sp>
        <p:nvSpPr>
          <p:cNvPr id="5" name="タイトル 2"/>
          <p:cNvSpPr txBox="1">
            <a:spLocks/>
          </p:cNvSpPr>
          <p:nvPr/>
        </p:nvSpPr>
        <p:spPr>
          <a:xfrm>
            <a:off x="285750" y="489508"/>
            <a:ext cx="8229600" cy="733812"/>
          </a:xfrm>
          <a:prstGeom prst="rect">
            <a:avLst/>
          </a:prstGeom>
        </p:spPr>
        <p:txBody>
          <a:bodyPr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ポイント</a:t>
            </a:r>
          </a:p>
        </p:txBody>
      </p:sp>
    </p:spTree>
    <p:extLst>
      <p:ext uri="{BB962C8B-B14F-4D97-AF65-F5344CB8AC3E}">
        <p14:creationId xmlns:p14="http://schemas.microsoft.com/office/powerpoint/2010/main" val="1945766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87F0A434-FF9E-49B1-B354-B840D661A997}"/>
              </a:ext>
            </a:extLst>
          </p:cNvPr>
          <p:cNvSpPr>
            <a:spLocks noGrp="1"/>
          </p:cNvSpPr>
          <p:nvPr>
            <p:ph type="title" idx="4294967295"/>
          </p:nvPr>
        </p:nvSpPr>
        <p:spPr>
          <a:xfrm>
            <a:off x="2157046" y="2339121"/>
            <a:ext cx="7886700" cy="1325562"/>
          </a:xfrm>
        </p:spPr>
        <p:txBody>
          <a:bodyPr>
            <a:noAutofit/>
          </a:bodyPr>
          <a:lstStyle/>
          <a:p>
            <a:r>
              <a:rPr lang="ja-JP" altLang="en-US" sz="6000" dirty="0">
                <a:latin typeface="メイリオ" panose="020B0604030504040204" pitchFamily="50" charset="-128"/>
                <a:ea typeface="メイリオ" panose="020B0604030504040204" pitchFamily="50" charset="-128"/>
              </a:rPr>
              <a:t>子どもたちを</a:t>
            </a:r>
            <a:br>
              <a:rPr lang="en-US" altLang="ja-JP" sz="6000" dirty="0">
                <a:latin typeface="メイリオ" panose="020B0604030504040204" pitchFamily="50" charset="-128"/>
                <a:ea typeface="メイリオ" panose="020B0604030504040204" pitchFamily="50" charset="-128"/>
              </a:rPr>
            </a:br>
            <a:r>
              <a:rPr lang="ja-JP" altLang="en-US" sz="6000" dirty="0">
                <a:latin typeface="メイリオ" panose="020B0604030504040204" pitchFamily="50" charset="-128"/>
                <a:ea typeface="メイリオ" panose="020B0604030504040204" pitchFamily="50" charset="-128"/>
              </a:rPr>
              <a:t>とりまく現状</a:t>
            </a:r>
            <a:endParaRPr kumimoji="1" lang="ja-JP" altLang="en-US" sz="6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24051301"/>
      </p:ext>
    </p:extLst>
  </p:cSld>
  <p:clrMapOvr>
    <a:masterClrMapping/>
  </p:clrMapOvr>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6057</Words>
  <Application>Microsoft Office PowerPoint</Application>
  <PresentationFormat>画面に合わせる (4:3)</PresentationFormat>
  <Paragraphs>551</Paragraphs>
  <Slides>31</Slides>
  <Notes>31</Notes>
  <HiddenSlides>1</HiddenSlides>
  <MMClips>0</MMClips>
  <ScaleCrop>false</ScaleCrop>
  <HeadingPairs>
    <vt:vector size="6" baseType="variant">
      <vt:variant>
        <vt:lpstr>使用されているフォント</vt:lpstr>
      </vt:variant>
      <vt:variant>
        <vt:i4>11</vt:i4>
      </vt:variant>
      <vt:variant>
        <vt:lpstr>テーマ</vt:lpstr>
      </vt:variant>
      <vt:variant>
        <vt:i4>3</vt:i4>
      </vt:variant>
      <vt:variant>
        <vt:lpstr>スライド タイトル</vt:lpstr>
      </vt:variant>
      <vt:variant>
        <vt:i4>31</vt:i4>
      </vt:variant>
    </vt:vector>
  </HeadingPairs>
  <TitlesOfParts>
    <vt:vector size="45" baseType="lpstr">
      <vt:lpstr>HGP創英角ｺﾞｼｯｸUB</vt:lpstr>
      <vt:lpstr>HGP創英角ｺﾞｼｯｸUB</vt:lpstr>
      <vt:lpstr>ＭＳ Ｐゴシック</vt:lpstr>
      <vt:lpstr>新細明體</vt:lpstr>
      <vt:lpstr>メイリオ</vt:lpstr>
      <vt:lpstr>游ゴシック</vt:lpstr>
      <vt:lpstr>游ゴシック Light</vt:lpstr>
      <vt:lpstr>Arial</vt:lpstr>
      <vt:lpstr>Calibri</vt:lpstr>
      <vt:lpstr>Calibri Light</vt:lpstr>
      <vt:lpstr>Segoe UI</vt:lpstr>
      <vt:lpstr>1_Office テーマ</vt:lpstr>
      <vt:lpstr>2_Office テーマ</vt:lpstr>
      <vt:lpstr>デザインの設定</vt:lpstr>
      <vt:lpstr>PowerPoint プレゼンテーション</vt:lpstr>
      <vt:lpstr>安全教室指導用教材利用規約</vt:lpstr>
      <vt:lpstr>SNSとのつきあい方【４】 「知っているようで知らない 子どもたちを取り巻く現状」 私たちに求められる対応とは</vt:lpstr>
      <vt:lpstr>本教材の使用方法_SNSとのつきあい方【4】保護者・一般</vt:lpstr>
      <vt:lpstr>PowerPoint プレゼンテーション</vt:lpstr>
      <vt:lpstr>PowerPoint プレゼンテーション</vt:lpstr>
      <vt:lpstr>PowerPoint プレゼンテーション</vt:lpstr>
      <vt:lpstr>子どもも大人も インターネットを賢く使う</vt:lpstr>
      <vt:lpstr>子どもたちを とりまく現状</vt:lpstr>
      <vt:lpstr>PowerPoint プレゼンテーション</vt:lpstr>
      <vt:lpstr>知ってますか？</vt:lpstr>
      <vt:lpstr>利用規約の一部抜粋【例】</vt:lpstr>
      <vt:lpstr>なぜ年齢制限があるの？</vt:lpstr>
      <vt:lpstr>対策</vt:lpstr>
      <vt:lpstr>投稿が手軽なアプリやサービス</vt:lpstr>
      <vt:lpstr> 「無断転載」される </vt:lpstr>
      <vt:lpstr>24時間で消える？機能</vt:lpstr>
      <vt:lpstr>コメント投稿</vt:lpstr>
      <vt:lpstr>発信者と被害者の対策／対応</vt:lpstr>
      <vt:lpstr>PowerPoint プレゼンテーション</vt:lpstr>
      <vt:lpstr>PowerPoint プレゼンテーション</vt:lpstr>
      <vt:lpstr>PowerPoint プレゼンテーション</vt:lpstr>
      <vt:lpstr>PowerPoint プレゼンテーション</vt:lpstr>
      <vt:lpstr>身近なSNSトラブルは？</vt:lpstr>
      <vt:lpstr>コミュニケーショントラブル</vt:lpstr>
      <vt:lpstr>プロフィールメッセージ</vt:lpstr>
      <vt:lpstr>トークアプリの特徴 </vt:lpstr>
      <vt:lpstr>インターネットが悪い？ スマホが悪い？</vt:lpstr>
      <vt:lpstr>子どもたちの 使用状況を 知ることが大切。</vt:lpstr>
      <vt:lpstr>投稿の結果を想像させ適切な使い方を 話し合う。</vt:lpstr>
      <vt:lpstr>子どもたちからの ヘルプには どうぞ一緒に解決策を考えてください。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2019-09-18T05:48:20Z</dcterms:created>
  <dcterms:modified xsi:type="dcterms:W3CDTF">2023-05-22T02:27:38Z</dcterms:modified>
</cp:coreProperties>
</file>