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01" r:id="rId1"/>
  </p:sldMasterIdLst>
  <p:notesMasterIdLst>
    <p:notesMasterId r:id="rId29"/>
  </p:notesMasterIdLst>
  <p:handoutMasterIdLst>
    <p:handoutMasterId r:id="rId30"/>
  </p:handoutMasterIdLst>
  <p:sldIdLst>
    <p:sldId id="257" r:id="rId2"/>
    <p:sldId id="756" r:id="rId3"/>
    <p:sldId id="344" r:id="rId4"/>
    <p:sldId id="287" r:id="rId5"/>
    <p:sldId id="326" r:id="rId6"/>
    <p:sldId id="327" r:id="rId7"/>
    <p:sldId id="328" r:id="rId8"/>
    <p:sldId id="312" r:id="rId9"/>
    <p:sldId id="313" r:id="rId10"/>
    <p:sldId id="329" r:id="rId11"/>
    <p:sldId id="314" r:id="rId12"/>
    <p:sldId id="330" r:id="rId13"/>
    <p:sldId id="316" r:id="rId14"/>
    <p:sldId id="331" r:id="rId15"/>
    <p:sldId id="317" r:id="rId16"/>
    <p:sldId id="318" r:id="rId17"/>
    <p:sldId id="319" r:id="rId18"/>
    <p:sldId id="332" r:id="rId19"/>
    <p:sldId id="338" r:id="rId20"/>
    <p:sldId id="348" r:id="rId21"/>
    <p:sldId id="347" r:id="rId22"/>
    <p:sldId id="345" r:id="rId23"/>
    <p:sldId id="307" r:id="rId24"/>
    <p:sldId id="333" r:id="rId25"/>
    <p:sldId id="324" r:id="rId26"/>
    <p:sldId id="334" r:id="rId27"/>
    <p:sldId id="337" r:id="rId2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73" autoAdjust="0"/>
    <p:restoredTop sz="74016" autoAdjust="0"/>
  </p:normalViewPr>
  <p:slideViewPr>
    <p:cSldViewPr snapToGrid="0">
      <p:cViewPr varScale="1">
        <p:scale>
          <a:sx n="59" d="100"/>
          <a:sy n="59" d="100"/>
        </p:scale>
        <p:origin x="966" y="78"/>
      </p:cViewPr>
      <p:guideLst>
        <p:guide orient="horz" pos="2160"/>
        <p:guide pos="2880"/>
      </p:guideLst>
    </p:cSldViewPr>
  </p:slideViewPr>
  <p:outlineViewPr>
    <p:cViewPr>
      <p:scale>
        <a:sx n="33" d="100"/>
        <a:sy n="33" d="100"/>
      </p:scale>
      <p:origin x="0" y="-4206"/>
    </p:cViewPr>
  </p:outlineViewPr>
  <p:notesTextViewPr>
    <p:cViewPr>
      <p:scale>
        <a:sx n="1" d="1"/>
        <a:sy n="1" d="1"/>
      </p:scale>
      <p:origin x="0" y="0"/>
    </p:cViewPr>
  </p:notesTextViewPr>
  <p:sorterViewPr>
    <p:cViewPr varScale="1">
      <p:scale>
        <a:sx n="100" d="100"/>
        <a:sy n="100" d="100"/>
      </p:scale>
      <p:origin x="0" y="-510"/>
    </p:cViewPr>
  </p:sorterViewPr>
  <p:notesViewPr>
    <p:cSldViewPr snapToGrid="0">
      <p:cViewPr varScale="1">
        <p:scale>
          <a:sx n="88" d="100"/>
          <a:sy n="88" d="100"/>
        </p:scale>
        <p:origin x="280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ipa-fs01\IPA\&#12475;&#12461;&#12517;&#12522;&#12486;&#12451;&#12475;&#12531;&#12479;&#12540;\10_&#20225;&#30011;&#37096;\13_&#12475;&#12461;&#12517;&#12522;&#12486;&#12451;&#12522;&#12486;&#12521;&#12471;&#12540;&#25903;&#25588;&#12464;&#12523;&#12540;&#12503;\&#12452;&#12531;&#12479;&#12540;&#12493;&#12483;&#12488;&#23433;&#20840;&#25945;&#23460;\2021&#24180;&#24230;\11.&#26356;&#26032;&#25945;&#26448;&#12398;&#20844;&#38283;\&#33258;&#20316;&#12464;&#12521;&#12501;\&#12464;&#12521;&#12501;&#20316;&#25104;.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IPA&#12452;&#12531;&#12479;&#12540;&#12493;&#12483;&#12488;&#23433;&#20840;&#25945;&#23460;\&#25945;&#26448;\2021&#24180;&#24230;&#36861;&#21152;&#12539;&#20462;&#27491;\&#32113;&#35336;&#12487;&#12540;&#12479;&#26356;&#26032;20220309.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en-US" altLang="ja-JP" sz="1400" b="1">
                <a:latin typeface="メイリオ" panose="020B0604030504040204" pitchFamily="50" charset="-128"/>
                <a:ea typeface="メイリオ" panose="020B0604030504040204" pitchFamily="50" charset="-128"/>
              </a:rPr>
              <a:t>SNS</a:t>
            </a:r>
            <a:r>
              <a:rPr lang="ja-JP" altLang="en-US" sz="1400" b="1">
                <a:latin typeface="メイリオ" panose="020B0604030504040204" pitchFamily="50" charset="-128"/>
                <a:ea typeface="メイリオ" panose="020B0604030504040204" pitchFamily="50" charset="-128"/>
              </a:rPr>
              <a:t>等に起因する事犯の被害児童数の推移</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'教材03-S19'!$A$1:$A$10</c:f>
              <c:strCache>
                <c:ptCount val="10"/>
                <c:pt idx="0">
                  <c:v>H23</c:v>
                </c:pt>
                <c:pt idx="1">
                  <c:v>H24</c:v>
                </c:pt>
                <c:pt idx="2">
                  <c:v>H25</c:v>
                </c:pt>
                <c:pt idx="3">
                  <c:v>H26</c:v>
                </c:pt>
                <c:pt idx="4">
                  <c:v>H27</c:v>
                </c:pt>
                <c:pt idx="5">
                  <c:v>H28</c:v>
                </c:pt>
                <c:pt idx="6">
                  <c:v>H29</c:v>
                </c:pt>
                <c:pt idx="7">
                  <c:v>H30</c:v>
                </c:pt>
                <c:pt idx="8">
                  <c:v>R1</c:v>
                </c:pt>
                <c:pt idx="9">
                  <c:v>R2</c:v>
                </c:pt>
              </c:strCache>
            </c:strRef>
          </c:cat>
          <c:val>
            <c:numRef>
              <c:f>'教材03-S19'!$B$1:$B$10</c:f>
              <c:numCache>
                <c:formatCode>General</c:formatCode>
                <c:ptCount val="10"/>
                <c:pt idx="0">
                  <c:v>1085</c:v>
                </c:pt>
                <c:pt idx="1">
                  <c:v>1076</c:v>
                </c:pt>
                <c:pt idx="2">
                  <c:v>1293</c:v>
                </c:pt>
                <c:pt idx="3">
                  <c:v>1421</c:v>
                </c:pt>
                <c:pt idx="4">
                  <c:v>1652</c:v>
                </c:pt>
                <c:pt idx="5">
                  <c:v>1736</c:v>
                </c:pt>
                <c:pt idx="6">
                  <c:v>1813</c:v>
                </c:pt>
                <c:pt idx="7">
                  <c:v>1811</c:v>
                </c:pt>
                <c:pt idx="8">
                  <c:v>2082</c:v>
                </c:pt>
                <c:pt idx="9">
                  <c:v>1819</c:v>
                </c:pt>
              </c:numCache>
            </c:numRef>
          </c:val>
          <c:extLst>
            <c:ext xmlns:c16="http://schemas.microsoft.com/office/drawing/2014/chart" uri="{C3380CC4-5D6E-409C-BE32-E72D297353CC}">
              <c16:uniqueId val="{00000000-7650-4A1C-A538-04F948FC30F1}"/>
            </c:ext>
          </c:extLst>
        </c:ser>
        <c:dLbls>
          <c:showLegendKey val="0"/>
          <c:showVal val="0"/>
          <c:showCatName val="0"/>
          <c:showSerName val="0"/>
          <c:showPercent val="0"/>
          <c:showBubbleSize val="0"/>
        </c:dLbls>
        <c:gapWidth val="219"/>
        <c:overlap val="-27"/>
        <c:axId val="315826672"/>
        <c:axId val="315829952"/>
      </c:barChart>
      <c:catAx>
        <c:axId val="315826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15829952"/>
        <c:crosses val="autoZero"/>
        <c:auto val="1"/>
        <c:lblAlgn val="ctr"/>
        <c:lblOffset val="100"/>
        <c:noMultiLvlLbl val="0"/>
      </c:catAx>
      <c:valAx>
        <c:axId val="315829952"/>
        <c:scaling>
          <c:orientation val="minMax"/>
        </c:scaling>
        <c:delete val="0"/>
        <c:axPos val="l"/>
        <c:majorGridlines>
          <c:spPr>
            <a:ln w="9525" cap="flat" cmpd="sng" algn="ctr">
              <a:solidFill>
                <a:schemeClr val="tx1">
                  <a:lumMod val="15000"/>
                  <a:lumOff val="85000"/>
                </a:schemeClr>
              </a:solidFill>
              <a:round/>
            </a:ln>
            <a:effectLst/>
          </c:spPr>
        </c:majorGridlines>
        <c:numFmt formatCode="#,##0_);\(#,##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158266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41A-4295-BC26-71760270FAF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41A-4295-BC26-71760270FAF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41A-4295-BC26-71760270FAF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41A-4295-BC26-71760270FAFD}"/>
              </c:ext>
            </c:extLst>
          </c:dPt>
          <c:dLbls>
            <c:dLbl>
              <c:idx val="0"/>
              <c:layout>
                <c:manualLayout>
                  <c:x val="-0.20015336214715715"/>
                  <c:y val="-1.2389052136057937E-2"/>
                </c:manualLayout>
              </c:layout>
              <c:tx>
                <c:rich>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fld id="{79A9CD53-BD84-4548-A4E3-DA0285EFDB89}" type="CATEGORYNAME">
                      <a:rPr lang="ja-JP" altLang="en-US" sz="1600">
                        <a:latin typeface="HGP創英角ｺﾞｼｯｸUB" panose="020B0900000000000000" pitchFamily="50" charset="-128"/>
                        <a:ea typeface="HGP創英角ｺﾞｼｯｸUB" panose="020B0900000000000000" pitchFamily="50" charset="-128"/>
                      </a:rPr>
                      <a:pPr>
                        <a:defRPr/>
                      </a:pPr>
                      <a:t>[分類名]</a:t>
                    </a:fld>
                    <a:r>
                      <a:rPr lang="ja-JP" altLang="en-US" sz="1600" baseline="0" dirty="0">
                        <a:latin typeface="HGP創英角ｺﾞｼｯｸUB" panose="020B0900000000000000" pitchFamily="50" charset="-128"/>
                        <a:ea typeface="HGP創英角ｺﾞｼｯｸUB" panose="020B0900000000000000" pitchFamily="50" charset="-128"/>
                      </a:rPr>
                      <a:t>
</a:t>
                    </a:r>
                    <a:fld id="{85AF8A67-6B07-409F-B4DE-0FF7EC5784B7}" type="PERCENTAGE">
                      <a:rPr lang="en-US" altLang="ja-JP" sz="1600" baseline="0">
                        <a:latin typeface="HGP創英角ｺﾞｼｯｸUB" panose="020B0900000000000000" pitchFamily="50" charset="-128"/>
                        <a:ea typeface="HGP創英角ｺﾞｼｯｸUB" panose="020B0900000000000000" pitchFamily="50" charset="-128"/>
                      </a:rPr>
                      <a:pPr>
                        <a:defRPr/>
                      </a:pPr>
                      <a:t>[パーセンテージ]</a:t>
                    </a:fld>
                    <a:endParaRPr lang="ja-JP" altLang="en-US" sz="1600" baseline="0" dirty="0">
                      <a:latin typeface="HGP創英角ｺﾞｼｯｸUB" panose="020B0900000000000000" pitchFamily="50" charset="-128"/>
                      <a:ea typeface="HGP創英角ｺﾞｼｯｸUB" panose="020B0900000000000000" pitchFamily="50" charset="-128"/>
                    </a:endParaRPr>
                  </a:p>
                </c:rich>
              </c:tx>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31258"/>
                        <a:gd name="adj2" fmla="val 9042"/>
                      </a:avLst>
                    </a:prstGeom>
                    <a:noFill/>
                    <a:ln>
                      <a:noFill/>
                    </a:ln>
                  </c15:spPr>
                  <c15:dlblFieldTable/>
                  <c15:showDataLabelsRange val="0"/>
                </c:ext>
                <c:ext xmlns:c16="http://schemas.microsoft.com/office/drawing/2014/chart" uri="{C3380CC4-5D6E-409C-BE32-E72D297353CC}">
                  <c16:uniqueId val="{00000001-841A-4295-BC26-71760270FAFD}"/>
                </c:ext>
              </c:extLst>
            </c:dLbl>
            <c:dLbl>
              <c:idx val="1"/>
              <c:layout>
                <c:manualLayout>
                  <c:x val="0.1742714618695074"/>
                  <c:y val="-0.10902365879730984"/>
                </c:manualLayout>
              </c:layout>
              <c:tx>
                <c:rich>
                  <a:bodyPr rot="0" spcFirstLastPara="1" vertOverflow="clip" horzOverflow="clip" vert="horz" wrap="square" lIns="38100" tIns="19050" rIns="38100" bIns="19050" anchor="ctr" anchorCtr="1">
                    <a:spAutoFit/>
                  </a:bodyPr>
                  <a:lstStyle/>
                  <a:p>
                    <a:pPr>
                      <a:defRPr sz="1800" b="0" i="0" u="none" strike="noStrike" kern="1200" baseline="0">
                        <a:solidFill>
                          <a:schemeClr val="dk1">
                            <a:lumMod val="65000"/>
                            <a:lumOff val="35000"/>
                          </a:schemeClr>
                        </a:solidFill>
                        <a:latin typeface="+mn-lt"/>
                        <a:ea typeface="+mn-ea"/>
                        <a:cs typeface="+mn-cs"/>
                      </a:defRPr>
                    </a:pPr>
                    <a:fld id="{7A8970E4-2FB0-4500-A2B0-DAA7A62467CC}" type="CATEGORYNAME">
                      <a:rPr lang="ja-JP" altLang="en-US">
                        <a:latin typeface="HGP創英角ｺﾞｼｯｸUB" panose="020B0900000000000000" pitchFamily="50" charset="-128"/>
                        <a:ea typeface="HGP創英角ｺﾞｼｯｸUB" panose="020B0900000000000000" pitchFamily="50" charset="-128"/>
                      </a:rPr>
                      <a:pPr>
                        <a:defRPr sz="1800"/>
                      </a:pPr>
                      <a:t>[分類名]</a:t>
                    </a:fld>
                    <a:r>
                      <a:rPr lang="ja-JP" altLang="en-US" baseline="0" dirty="0">
                        <a:latin typeface="HGP創英角ｺﾞｼｯｸUB" panose="020B0900000000000000" pitchFamily="50" charset="-128"/>
                        <a:ea typeface="HGP創英角ｺﾞｼｯｸUB" panose="020B0900000000000000" pitchFamily="50" charset="-128"/>
                      </a:rPr>
                      <a:t>
</a:t>
                    </a:r>
                    <a:fld id="{1673CD55-22C5-43CF-A8DF-228877D83B6C}" type="PERCENTAGE">
                      <a:rPr lang="en-US" altLang="ja-JP" baseline="0">
                        <a:latin typeface="HGP創英角ｺﾞｼｯｸUB" panose="020B0900000000000000" pitchFamily="50" charset="-128"/>
                        <a:ea typeface="HGP創英角ｺﾞｼｯｸUB" panose="020B0900000000000000" pitchFamily="50" charset="-128"/>
                      </a:rPr>
                      <a:pPr>
                        <a:defRPr sz="1800"/>
                      </a:pPr>
                      <a:t>[パーセンテージ]</a:t>
                    </a:fld>
                    <a:endParaRPr lang="ja-JP" altLang="en-US" baseline="0" dirty="0">
                      <a:latin typeface="HGP創英角ｺﾞｼｯｸUB" panose="020B0900000000000000" pitchFamily="50" charset="-128"/>
                      <a:ea typeface="HGP創英角ｺﾞｼｯｸUB" panose="020B0900000000000000" pitchFamily="50" charset="-128"/>
                    </a:endParaRPr>
                  </a:p>
                </c:rich>
              </c:tx>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8100" tIns="19050" rIns="38100" bIns="19050" anchor="ctr" anchorCtr="1">
                  <a:spAutoFit/>
                </a:bodyPr>
                <a:lstStyle/>
                <a:p>
                  <a:pPr>
                    <a:defRPr sz="1800" b="0" i="0" u="none" strike="noStrike" kern="1200" baseline="0">
                      <a:solidFill>
                        <a:schemeClr val="dk1">
                          <a:lumMod val="65000"/>
                          <a:lumOff val="35000"/>
                        </a:schemeClr>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41809"/>
                        <a:gd name="adj2" fmla="val 24719"/>
                      </a:avLst>
                    </a:prstGeom>
                    <a:noFill/>
                    <a:ln>
                      <a:noFill/>
                    </a:ln>
                  </c15:spPr>
                  <c15:dlblFieldTable/>
                  <c15:showDataLabelsRange val="0"/>
                </c:ext>
                <c:ext xmlns:c16="http://schemas.microsoft.com/office/drawing/2014/chart" uri="{C3380CC4-5D6E-409C-BE32-E72D297353CC}">
                  <c16:uniqueId val="{00000003-841A-4295-BC26-71760270FAFD}"/>
                </c:ext>
              </c:extLst>
            </c:dLbl>
            <c:dLbl>
              <c:idx val="2"/>
              <c:layout>
                <c:manualLayout>
                  <c:x val="-1.3803680148079794E-2"/>
                  <c:y val="1.9822483417692698E-2"/>
                </c:manualLayout>
              </c:layout>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800" b="0" i="0" u="none" strike="noStrike" kern="1200" baseline="0">
                      <a:solidFill>
                        <a:schemeClr val="dk1">
                          <a:lumMod val="65000"/>
                          <a:lumOff val="35000"/>
                        </a:schemeClr>
                      </a:solidFill>
                      <a:latin typeface="HGP創英角ｺﾞｼｯｸUB" panose="020B0900000000000000" pitchFamily="50" charset="-128"/>
                      <a:ea typeface="HGP創英角ｺﾞｼｯｸUB" panose="020B0900000000000000"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5-841A-4295-BC26-71760270FAFD}"/>
                </c:ext>
              </c:extLst>
            </c:dLbl>
            <c:dLbl>
              <c:idx val="3"/>
              <c:layout>
                <c:manualLayout>
                  <c:x val="2.9332820314669564E-2"/>
                  <c:y val="1.4866862563269523E-2"/>
                </c:manualLayout>
              </c:layout>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600" b="0" i="0" u="none" strike="noStrike" kern="1200" baseline="0">
                      <a:solidFill>
                        <a:schemeClr val="dk1">
                          <a:lumMod val="65000"/>
                          <a:lumOff val="35000"/>
                        </a:schemeClr>
                      </a:solidFill>
                      <a:latin typeface="HGP創英角ｺﾞｼｯｸUB" panose="020B0900000000000000" pitchFamily="50" charset="-128"/>
                      <a:ea typeface="HGP創英角ｺﾞｼｯｸUB" panose="020B0900000000000000" pitchFamily="50" charset="-128"/>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7-841A-4295-BC26-71760270FAFD}"/>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ja-JP"/>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Sheet1!$C$33:$F$33</c:f>
              <c:strCache>
                <c:ptCount val="4"/>
                <c:pt idx="0">
                  <c:v>高校生</c:v>
                </c:pt>
                <c:pt idx="1">
                  <c:v>中学生</c:v>
                </c:pt>
                <c:pt idx="2">
                  <c:v>小学生</c:v>
                </c:pt>
                <c:pt idx="3">
                  <c:v>その他</c:v>
                </c:pt>
              </c:strCache>
            </c:strRef>
          </c:cat>
          <c:val>
            <c:numRef>
              <c:f>Sheet1!$C$34:$F$34</c:f>
              <c:numCache>
                <c:formatCode>0%</c:formatCode>
                <c:ptCount val="4"/>
                <c:pt idx="0">
                  <c:v>0.50412314458493679</c:v>
                </c:pt>
                <c:pt idx="1">
                  <c:v>0.38207806487080814</c:v>
                </c:pt>
                <c:pt idx="2">
                  <c:v>4.617921935129192E-2</c:v>
                </c:pt>
                <c:pt idx="3">
                  <c:v>6.7619571192963163E-2</c:v>
                </c:pt>
              </c:numCache>
            </c:numRef>
          </c:val>
          <c:extLst>
            <c:ext xmlns:c16="http://schemas.microsoft.com/office/drawing/2014/chart" uri="{C3380CC4-5D6E-409C-BE32-E72D297353CC}">
              <c16:uniqueId val="{00000008-841A-4295-BC26-71760270FAFD}"/>
            </c:ext>
          </c:extLst>
        </c:ser>
        <c:dLbls>
          <c:showLegendKey val="0"/>
          <c:showVal val="0"/>
          <c:showCatName val="0"/>
          <c:showSerName val="0"/>
          <c:showPercent val="0"/>
          <c:showBubbleSize val="0"/>
          <c:showLeaderLines val="0"/>
        </c:dLbls>
        <c:firstSliceAng val="0"/>
      </c:pieChart>
      <c:spPr>
        <a:noFill/>
        <a:ln>
          <a:noFill/>
        </a:ln>
        <a:effectLst/>
      </c:spPr>
    </c:plotArea>
    <c:legend>
      <c:legendPos val="b"/>
      <c:layout>
        <c:manualLayout>
          <c:xMode val="edge"/>
          <c:yMode val="edge"/>
          <c:x val="0.24836285092731927"/>
          <c:y val="0.88777138121152444"/>
          <c:w val="0.48947047244094488"/>
          <c:h val="7.812554680664918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HGP創英角ｺﾞｼｯｸUB" panose="020B0900000000000000" pitchFamily="50" charset="-128"/>
              <a:ea typeface="HGP創英角ｺﾞｼｯｸUB" panose="020B0900000000000000" pitchFamily="50" charset="-128"/>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1F67D9-BB9C-4939-A3D4-FE2B37D23C35}" type="datetimeFigureOut">
              <a:rPr kumimoji="1" lang="ja-JP" altLang="en-US" smtClean="0"/>
              <a:t>2023/5/22</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B826271-366B-4B71-A21E-486F2BD1DBE6}" type="slidenum">
              <a:rPr kumimoji="1" lang="ja-JP" altLang="en-US" smtClean="0"/>
              <a:t>‹#›</a:t>
            </a:fld>
            <a:endParaRPr kumimoji="1" lang="ja-JP" altLang="en-US"/>
          </a:p>
        </p:txBody>
      </p:sp>
    </p:spTree>
    <p:extLst>
      <p:ext uri="{BB962C8B-B14F-4D97-AF65-F5344CB8AC3E}">
        <p14:creationId xmlns:p14="http://schemas.microsoft.com/office/powerpoint/2010/main" val="23702813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EC55E3-FF33-4807-82F5-1CBFDB7F2A6E}" type="datetimeFigureOut">
              <a:rPr kumimoji="1" lang="ja-JP" altLang="en-US" smtClean="0"/>
              <a:t>2023/5/22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386863626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100"/>
              <a:t>当教材</a:t>
            </a:r>
            <a:r>
              <a:rPr kumimoji="1" lang="ja-JP" altLang="en-US" sz="1100" dirty="0"/>
              <a:t>について</a:t>
            </a:r>
          </a:p>
          <a:p>
            <a:r>
              <a:rPr kumimoji="1" lang="ja-JP" altLang="en-US" sz="1100" dirty="0"/>
              <a:t>スライド教材のノートには以下の内容が記載されております。</a:t>
            </a:r>
          </a:p>
          <a:p>
            <a:r>
              <a:rPr kumimoji="1" lang="ja-JP" altLang="en-US" sz="1100" dirty="0"/>
              <a:t>・</a:t>
            </a:r>
            <a:r>
              <a:rPr kumimoji="1" lang="en-US" altLang="ja-JP" sz="1100" dirty="0"/>
              <a:t>【</a:t>
            </a:r>
            <a:r>
              <a:rPr kumimoji="1" lang="ja-JP" altLang="en-US" sz="1100" dirty="0"/>
              <a:t>導入時のポイント</a:t>
            </a:r>
            <a:r>
              <a:rPr kumimoji="1" lang="en-US" altLang="ja-JP" sz="1100" dirty="0"/>
              <a:t>】</a:t>
            </a:r>
            <a:r>
              <a:rPr kumimoji="1" lang="ja-JP" altLang="en-US" sz="1100" dirty="0"/>
              <a:t>または</a:t>
            </a:r>
            <a:r>
              <a:rPr kumimoji="1" lang="en-US" altLang="ja-JP" sz="1100" dirty="0"/>
              <a:t>【</a:t>
            </a:r>
            <a:r>
              <a:rPr kumimoji="1" lang="ja-JP" altLang="en-US" sz="1100" dirty="0"/>
              <a:t>ポイント</a:t>
            </a:r>
            <a:r>
              <a:rPr kumimoji="1" lang="en-US" altLang="ja-JP" sz="1100" dirty="0"/>
              <a:t>】</a:t>
            </a:r>
            <a:r>
              <a:rPr kumimoji="1" lang="ja-JP" altLang="en-US" sz="1100" dirty="0"/>
              <a:t>・・・導入時、またそのスライドでかならずふれるべきこと</a:t>
            </a:r>
          </a:p>
          <a:p>
            <a:r>
              <a:rPr kumimoji="1" lang="ja-JP" altLang="en-US" sz="1100" dirty="0"/>
              <a:t>・</a:t>
            </a:r>
            <a:r>
              <a:rPr kumimoji="1" lang="en-US" altLang="ja-JP" sz="1100" dirty="0"/>
              <a:t>【</a:t>
            </a:r>
            <a:r>
              <a:rPr kumimoji="1" lang="ja-JP" altLang="en-US" sz="1100" dirty="0"/>
              <a:t>進行のポイント</a:t>
            </a:r>
            <a:r>
              <a:rPr kumimoji="1" lang="en-US" altLang="ja-JP" sz="1100" dirty="0"/>
              <a:t>】</a:t>
            </a:r>
            <a:r>
              <a:rPr kumimoji="1" lang="ja-JP" altLang="en-US" sz="1100" dirty="0"/>
              <a:t>または</a:t>
            </a:r>
            <a:r>
              <a:rPr kumimoji="1" lang="en-US" altLang="ja-JP" sz="1100" dirty="0"/>
              <a:t>【</a:t>
            </a:r>
            <a:r>
              <a:rPr kumimoji="1" lang="ja-JP" altLang="en-US" sz="1100" dirty="0"/>
              <a:t>ポイント</a:t>
            </a:r>
            <a:r>
              <a:rPr kumimoji="1" lang="en-US" altLang="ja-JP" sz="1100" dirty="0"/>
              <a:t>】</a:t>
            </a:r>
            <a:r>
              <a:rPr kumimoji="1" lang="ja-JP" altLang="en-US" sz="1100" dirty="0"/>
              <a:t>・・・進行時、またそのスライドでかならずふれるべきこと</a:t>
            </a:r>
          </a:p>
          <a:p>
            <a:r>
              <a:rPr kumimoji="1" lang="ja-JP" altLang="en-US" sz="1100" dirty="0"/>
              <a:t>・</a:t>
            </a:r>
            <a:r>
              <a:rPr kumimoji="1" lang="en-US" altLang="ja-JP" sz="1100" dirty="0"/>
              <a:t>《</a:t>
            </a:r>
            <a:r>
              <a:rPr kumimoji="1" lang="ja-JP" altLang="en-US" sz="1100" dirty="0"/>
              <a:t>講師のセリフ例</a:t>
            </a:r>
            <a:r>
              <a:rPr kumimoji="1" lang="en-US" altLang="ja-JP" sz="1100" dirty="0"/>
              <a:t>》</a:t>
            </a:r>
            <a:r>
              <a:rPr kumimoji="1" lang="ja-JP" altLang="en-US" sz="1100" dirty="0"/>
              <a:t>・・・ポイントを踏まえて話す内容</a:t>
            </a:r>
          </a:p>
          <a:p>
            <a:r>
              <a:rPr kumimoji="1" lang="ja-JP" altLang="en-US" sz="1100" dirty="0"/>
              <a:t>・</a:t>
            </a:r>
            <a:r>
              <a:rPr kumimoji="1" lang="en-US" altLang="ja-JP" sz="1100" dirty="0"/>
              <a:t>&lt;</a:t>
            </a:r>
            <a:r>
              <a:rPr kumimoji="1" lang="ja-JP" altLang="en-US" sz="1100" dirty="0"/>
              <a:t>問いかけ</a:t>
            </a:r>
            <a:r>
              <a:rPr kumimoji="1" lang="en-US" altLang="ja-JP" sz="1100" dirty="0"/>
              <a:t>&gt;</a:t>
            </a:r>
            <a:r>
              <a:rPr kumimoji="1" lang="ja-JP" altLang="en-US" sz="1100" dirty="0"/>
              <a:t>・・・児童に問いかける場面</a:t>
            </a:r>
          </a:p>
          <a:p>
            <a:r>
              <a:rPr kumimoji="1" lang="ja-JP" altLang="en-US" sz="1100" dirty="0"/>
              <a:t>・</a:t>
            </a:r>
            <a:r>
              <a:rPr kumimoji="1" lang="en-US" altLang="ja-JP" sz="1100" dirty="0"/>
              <a:t>&lt;</a:t>
            </a:r>
            <a:r>
              <a:rPr kumimoji="1" lang="ja-JP" altLang="en-US" sz="1100" dirty="0"/>
              <a:t>クリック</a:t>
            </a:r>
            <a:r>
              <a:rPr kumimoji="1" lang="en-US" altLang="ja-JP" sz="1100" dirty="0"/>
              <a:t>&gt;</a:t>
            </a:r>
            <a:r>
              <a:rPr kumimoji="1" lang="ja-JP" altLang="en-US" sz="1100" dirty="0"/>
              <a:t>・・・アニメーション設定されたスライドを動かすときにクリックする。</a:t>
            </a:r>
          </a:p>
          <a:p>
            <a:r>
              <a:rPr kumimoji="1" lang="en-US" altLang="ja-JP" sz="1100" dirty="0"/>
              <a:t>※</a:t>
            </a:r>
            <a:r>
              <a:rPr kumimoji="1" lang="ja-JP" altLang="en-US" sz="1100" dirty="0"/>
              <a:t>ポイントさえ押さえていれば、話し方、問いかけの場面などは、講師の判断で変化させてかまいません。</a:t>
            </a:r>
          </a:p>
          <a:p>
            <a:endParaRPr kumimoji="1" lang="ja-JP" altLang="en-US" sz="1100" dirty="0"/>
          </a:p>
          <a:p>
            <a:r>
              <a:rPr kumimoji="1" lang="en-US" altLang="ja-JP" sz="1100" dirty="0"/>
              <a:t>【</a:t>
            </a:r>
            <a:r>
              <a:rPr kumimoji="1" lang="ja-JP" altLang="en-US" sz="1100" dirty="0"/>
              <a:t>ポイント</a:t>
            </a:r>
            <a:r>
              <a:rPr kumimoji="1" lang="en-US" altLang="ja-JP" sz="1100" dirty="0"/>
              <a:t>】</a:t>
            </a:r>
          </a:p>
          <a:p>
            <a:r>
              <a:rPr kumimoji="1" lang="ja-JP" altLang="en-US" sz="1100" dirty="0"/>
              <a:t>・自己紹介</a:t>
            </a:r>
          </a:p>
          <a:p>
            <a:r>
              <a:rPr kumimoji="1" lang="ja-JP" altLang="en-US" sz="1100" dirty="0"/>
              <a:t>・今日の講座の内容</a:t>
            </a:r>
          </a:p>
          <a:p>
            <a:endParaRPr kumimoji="1" lang="ja-JP" altLang="en-US" sz="1100" dirty="0"/>
          </a:p>
          <a:p>
            <a:r>
              <a:rPr kumimoji="1" lang="en-US" altLang="ja-JP" sz="1100" dirty="0"/>
              <a:t>《</a:t>
            </a:r>
            <a:r>
              <a:rPr kumimoji="1" lang="ja-JP" altLang="en-US" sz="1100" dirty="0"/>
              <a:t>講師のセリフ例</a:t>
            </a:r>
            <a:r>
              <a:rPr kumimoji="1" lang="en-US" altLang="ja-JP" sz="1100" dirty="0"/>
              <a:t>》</a:t>
            </a:r>
          </a:p>
          <a:p>
            <a:r>
              <a:rPr kumimoji="1" lang="ja-JP" altLang="en-US" sz="1100" dirty="0"/>
              <a:t>はじめまして。</a:t>
            </a:r>
          </a:p>
          <a:p>
            <a:r>
              <a:rPr kumimoji="1" lang="ja-JP" altLang="en-US" sz="1100" dirty="0"/>
              <a:t>私は</a:t>
            </a:r>
            <a:r>
              <a:rPr kumimoji="1" lang="en-US" altLang="ja-JP" sz="1100" dirty="0"/>
              <a:t>IPA</a:t>
            </a:r>
            <a:r>
              <a:rPr kumimoji="1" lang="ja-JP" altLang="en-US" sz="1100" dirty="0"/>
              <a:t>インターネット安全教室の講師を務めます</a:t>
            </a:r>
          </a:p>
          <a:p>
            <a:r>
              <a:rPr kumimoji="1" lang="ja-JP" altLang="en-US" sz="1100" dirty="0"/>
              <a:t>△△△の○○です。</a:t>
            </a:r>
          </a:p>
          <a:p>
            <a:endParaRPr kumimoji="1" lang="ja-JP" altLang="en-US" sz="1100" dirty="0"/>
          </a:p>
          <a:p>
            <a:r>
              <a:rPr kumimoji="1" lang="ja-JP" altLang="en-US" sz="1100" dirty="0"/>
              <a:t>今日はネットリテラシー、情報モラル、情報セキュリティについて、</a:t>
            </a:r>
          </a:p>
          <a:p>
            <a:r>
              <a:rPr kumimoji="1" lang="ja-JP" altLang="en-US" sz="1100" dirty="0"/>
              <a:t>共に学び、考える、インターネット安全教室を行います。</a:t>
            </a:r>
          </a:p>
          <a:p>
            <a:endParaRPr kumimoji="1" lang="ja-JP" altLang="en-US" sz="1100" dirty="0"/>
          </a:p>
          <a:p>
            <a:r>
              <a:rPr kumimoji="1" lang="ja-JP" altLang="en-US" sz="1100" dirty="0"/>
              <a:t>今日、ここに集まった仲間と一緒に「考える」、そんな教室にしたいと思います。</a:t>
            </a:r>
          </a:p>
          <a:p>
            <a:r>
              <a:rPr kumimoji="1" lang="ja-JP" altLang="en-US" sz="1100" dirty="0"/>
              <a:t>よろしくお願いします。</a:t>
            </a:r>
          </a:p>
          <a:p>
            <a:endParaRPr kumimoji="1" lang="ja-JP" altLang="en-US" sz="1100" dirty="0"/>
          </a:p>
          <a:p>
            <a:endParaRPr kumimoji="1" lang="ja-JP" altLang="en-US" sz="1100" dirty="0"/>
          </a:p>
        </p:txBody>
      </p:sp>
    </p:spTree>
    <p:extLst>
      <p:ext uri="{BB962C8B-B14F-4D97-AF65-F5344CB8AC3E}">
        <p14:creationId xmlns:p14="http://schemas.microsoft.com/office/powerpoint/2010/main" val="16883434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えいこさんの気持ちに寄り添う。</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そうですね、＜クリック＞</a:t>
            </a:r>
            <a:endParaRPr kumimoji="1" lang="en-US" altLang="ja-JP" sz="1200" dirty="0"/>
          </a:p>
          <a:p>
            <a:r>
              <a:rPr kumimoji="1" lang="en-US" altLang="ja-JP" sz="1200" dirty="0"/>
              <a:t>SNS</a:t>
            </a:r>
            <a:r>
              <a:rPr kumimoji="1" lang="ja-JP" altLang="en-US" sz="1200" dirty="0"/>
              <a:t>を通して、自分の気持ちを誰かにわかってもらったり</a:t>
            </a:r>
            <a:endParaRPr kumimoji="1" lang="en-US" altLang="ja-JP" sz="1200" dirty="0"/>
          </a:p>
          <a:p>
            <a:r>
              <a:rPr kumimoji="1" lang="ja-JP" altLang="en-US" sz="1200" dirty="0"/>
              <a:t>認めてもらったりしたかったのではないでしょうか。</a:t>
            </a:r>
            <a:endParaRPr kumimoji="1" lang="en-US" altLang="ja-JP" sz="1200" dirty="0"/>
          </a:p>
          <a:p>
            <a:r>
              <a:rPr kumimoji="1" lang="ja-JP" altLang="en-US" sz="1200" dirty="0"/>
              <a:t>えいこさんは「なにかいいことないかな～」と言っていました。</a:t>
            </a:r>
            <a:endParaRPr kumimoji="1" lang="en-US" altLang="ja-JP" sz="1200" dirty="0"/>
          </a:p>
          <a:p>
            <a:r>
              <a:rPr kumimoji="1" lang="ja-JP" altLang="en-US" sz="1200" dirty="0"/>
              <a:t>みんなの楽しそうな投稿を見る中で、</a:t>
            </a:r>
            <a:endParaRPr kumimoji="1" lang="en-US" altLang="ja-JP" sz="1200" dirty="0"/>
          </a:p>
          <a:p>
            <a:r>
              <a:rPr kumimoji="1" lang="ja-JP" altLang="en-US" sz="1200" dirty="0"/>
              <a:t>自分も楽しい毎日を過ごしているんだ、ということを見せたくなったのでしょうか。＜クリック＞</a:t>
            </a:r>
            <a:endParaRPr kumimoji="1" lang="en-US" altLang="ja-JP" sz="1200" dirty="0"/>
          </a:p>
          <a:p>
            <a:r>
              <a:rPr kumimoji="1" lang="ja-JP" altLang="en-US" sz="1200" dirty="0"/>
              <a:t>そんなえいこさんの気持ち、みなさんにもわかりますか？</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en-US" altLang="ja-JP" sz="1200" dirty="0"/>
              <a:t>SNS</a:t>
            </a:r>
            <a:r>
              <a:rPr kumimoji="1" lang="ja-JP" altLang="en-US" sz="1200" dirty="0"/>
              <a:t>の投稿に振り回されてしまう心境に目を向ける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dirty="0"/>
              <a:t>SNS</a:t>
            </a:r>
            <a:r>
              <a:rPr kumimoji="1" lang="ja-JP" altLang="en-US" dirty="0"/>
              <a:t>でみんなの充実した投稿ばかりを見ていると、</a:t>
            </a:r>
            <a:endParaRPr kumimoji="1" lang="en-US" altLang="ja-JP" dirty="0"/>
          </a:p>
          <a:p>
            <a:r>
              <a:rPr kumimoji="1" lang="ja-JP" altLang="en-US" dirty="0"/>
              <a:t>普段の生活がつまらないものに見えてしまうなんてこと、ありませんか？</a:t>
            </a:r>
          </a:p>
        </p:txBody>
      </p:sp>
    </p:spTree>
    <p:extLst>
      <p:ext uri="{BB962C8B-B14F-4D97-AF65-F5344CB8AC3E}">
        <p14:creationId xmlns:p14="http://schemas.microsoft.com/office/powerpoint/2010/main" val="2712257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問題点について考える。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楽しい自分を見せたい、という気持ちは悪いことではありませんが、</a:t>
            </a:r>
            <a:endParaRPr kumimoji="1" lang="en-US" altLang="ja-JP" sz="1200" dirty="0"/>
          </a:p>
          <a:p>
            <a:r>
              <a:rPr kumimoji="1" lang="ja-JP" altLang="en-US" sz="1200" dirty="0"/>
              <a:t>今回は大きなトラブルになってしまいました。</a:t>
            </a:r>
            <a:endParaRPr kumimoji="1" lang="en-US" altLang="ja-JP" sz="1200" dirty="0"/>
          </a:p>
          <a:p>
            <a:r>
              <a:rPr kumimoji="1" lang="ja-JP" altLang="en-US" sz="1200" dirty="0"/>
              <a:t>何がいけなかったのでしょうか？</a:t>
            </a:r>
            <a:endParaRPr kumimoji="1" lang="en-US" altLang="ja-JP" sz="1200" dirty="0"/>
          </a:p>
          <a:p>
            <a:r>
              <a:rPr kumimoji="1" lang="ja-JP" altLang="en-US" sz="1200" dirty="0"/>
              <a:t>（時間があれば発表を促してもよい）</a:t>
            </a:r>
            <a:endParaRPr kumimoji="1" lang="en-US" altLang="ja-JP" sz="1200" dirty="0"/>
          </a:p>
          <a:p>
            <a:endParaRPr kumimoji="1" lang="en-US" altLang="ja-JP" sz="1200" dirty="0"/>
          </a:p>
          <a:p>
            <a:r>
              <a:rPr kumimoji="1" lang="ja-JP" altLang="en-US" sz="1200" dirty="0"/>
              <a:t>＜クリック＞</a:t>
            </a:r>
            <a:endParaRPr kumimoji="1" lang="en-US" altLang="ja-JP" sz="1200" dirty="0"/>
          </a:p>
          <a:p>
            <a:r>
              <a:rPr kumimoji="1" lang="ja-JP" altLang="en-US" sz="1200" dirty="0"/>
              <a:t>まず、食べ物を使って悪ふざけをする、というモラルに反した行動をしてしまったこと、</a:t>
            </a:r>
            <a:endParaRPr kumimoji="1" lang="en-US" altLang="ja-JP" sz="1200" dirty="0"/>
          </a:p>
          <a:p>
            <a:r>
              <a:rPr kumimoji="1" lang="ja-JP" altLang="en-US" sz="1200" dirty="0"/>
              <a:t>さらにそれを写真に撮ってたくさんの人が目にする</a:t>
            </a:r>
            <a:r>
              <a:rPr kumimoji="1" lang="en-US" altLang="ja-JP" sz="1200" dirty="0"/>
              <a:t>SNS</a:t>
            </a:r>
            <a:r>
              <a:rPr kumimoji="1" lang="ja-JP" altLang="en-US" sz="1200" dirty="0"/>
              <a:t>に投稿したということが問題でした。</a:t>
            </a:r>
            <a:endParaRPr kumimoji="1" lang="en-US" altLang="ja-JP" sz="1200" dirty="0"/>
          </a:p>
          <a:p>
            <a:r>
              <a:rPr kumimoji="1" lang="ja-JP" altLang="en-US" sz="1200" dirty="0"/>
              <a:t>沢山の人の目に触れたことで、お店の場所やえいこさん自身のこともすぐに特定されてしまったようです。</a:t>
            </a:r>
            <a:endParaRPr kumimoji="1" lang="en-US" altLang="ja-JP" sz="1200" dirty="0"/>
          </a:p>
          <a:p>
            <a:endParaRPr kumimoji="1" lang="ja-JP" altLang="en-US" dirty="0"/>
          </a:p>
        </p:txBody>
      </p:sp>
    </p:spTree>
    <p:extLst>
      <p:ext uri="{BB962C8B-B14F-4D97-AF65-F5344CB8AC3E}">
        <p14:creationId xmlns:p14="http://schemas.microsoft.com/office/powerpoint/2010/main" val="2345206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動画を見せる。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では、続きを見てみましょう。</a:t>
            </a:r>
            <a:endParaRPr kumimoji="1" lang="en-US" altLang="ja-JP" dirty="0"/>
          </a:p>
          <a:p>
            <a:r>
              <a:rPr kumimoji="1" lang="ja-JP" altLang="en-US" dirty="0"/>
              <a:t>＜クリック＞→動画再生</a:t>
            </a:r>
            <a:endParaRPr kumimoji="1" lang="en-US" altLang="ja-JP" dirty="0"/>
          </a:p>
          <a:p>
            <a:endParaRPr kumimoji="1" lang="en-US" altLang="ja-JP" dirty="0"/>
          </a:p>
          <a:p>
            <a:r>
              <a:rPr kumimoji="1" lang="en-US" altLang="ja-JP" sz="1200" dirty="0"/>
              <a:t>【</a:t>
            </a:r>
            <a:r>
              <a:rPr kumimoji="1" lang="ja-JP" altLang="en-US" sz="1200" dirty="0"/>
              <a:t>進行のポイント</a:t>
            </a:r>
            <a:r>
              <a:rPr kumimoji="1" lang="en-US" altLang="ja-JP" sz="1200" dirty="0"/>
              <a:t>】</a:t>
            </a:r>
          </a:p>
          <a:p>
            <a:r>
              <a:rPr kumimoji="1" lang="ja-JP" altLang="en-US" sz="1200" dirty="0"/>
              <a:t>続きが気になると思うので、</a:t>
            </a:r>
            <a:r>
              <a:rPr kumimoji="1" lang="en-US" altLang="ja-JP" sz="1200" dirty="0"/>
              <a:t>IPA</a:t>
            </a:r>
            <a:r>
              <a:rPr kumimoji="1" lang="ja-JP" altLang="en-US" sz="1200" dirty="0"/>
              <a:t>のサイトに誘導する。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続き、気になりますよね。</a:t>
            </a:r>
            <a:r>
              <a:rPr kumimoji="1" lang="en-US" altLang="ja-JP" dirty="0"/>
              <a:t>IPA</a:t>
            </a:r>
            <a:r>
              <a:rPr kumimoji="1" lang="ja-JP" altLang="en-US" dirty="0"/>
              <a:t>のサイトに動画の全編が載っていますので、</a:t>
            </a:r>
            <a:endParaRPr kumimoji="1" lang="en-US" altLang="ja-JP" dirty="0"/>
          </a:p>
          <a:p>
            <a:r>
              <a:rPr kumimoji="1" lang="ja-JP" altLang="en-US" dirty="0"/>
              <a:t>後でぜひチェックしてみてください。</a:t>
            </a:r>
            <a:endParaRPr kumimoji="1" lang="en-US" altLang="ja-JP" dirty="0"/>
          </a:p>
          <a:p>
            <a:r>
              <a:rPr kumimoji="1" lang="ja-JP" altLang="en-US" dirty="0"/>
              <a:t>「あなたの書き込みは世界中から見られてる」と検索してみてください。</a:t>
            </a:r>
            <a:endParaRPr kumimoji="1" lang="en-US" altLang="ja-JP" dirty="0"/>
          </a:p>
          <a:p>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動画　約　</a:t>
            </a:r>
            <a:r>
              <a:rPr kumimoji="1" lang="en-US" altLang="ja-JP" dirty="0"/>
              <a:t>3</a:t>
            </a:r>
            <a:r>
              <a:rPr kumimoji="1" lang="ja-JP" altLang="en-US" dirty="0"/>
              <a:t>分</a:t>
            </a:r>
            <a:r>
              <a:rPr kumimoji="1" lang="en-US" altLang="ja-JP" dirty="0"/>
              <a:t>29</a:t>
            </a:r>
            <a:r>
              <a:rPr kumimoji="1" lang="ja-JP" altLang="en-US" dirty="0"/>
              <a:t>秒</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https://www.youtube.com/watch?v=tVZSuGkmnGQ</a:t>
            </a:r>
          </a:p>
          <a:p>
            <a:endParaRPr kumimoji="1" lang="en-US" altLang="ja-JP" dirty="0"/>
          </a:p>
          <a:p>
            <a:r>
              <a:rPr kumimoji="1" lang="en-US" altLang="ja-JP" dirty="0"/>
              <a:t>【</a:t>
            </a:r>
            <a:r>
              <a:rPr kumimoji="1" lang="ja-JP" altLang="en-US" dirty="0"/>
              <a:t>画像引用</a:t>
            </a:r>
            <a:r>
              <a:rPr kumimoji="1" lang="en-US" altLang="ja-JP" dirty="0"/>
              <a:t>】</a:t>
            </a:r>
          </a:p>
          <a:p>
            <a:r>
              <a:rPr kumimoji="1" lang="ja-JP" altLang="en-US" dirty="0"/>
              <a:t>上記の動画の</a:t>
            </a:r>
            <a:r>
              <a:rPr kumimoji="1" lang="en-US" altLang="ja-JP" dirty="0"/>
              <a:t>4:34</a:t>
            </a:r>
            <a:r>
              <a:rPr kumimoji="1" lang="ja-JP" altLang="en-US" dirty="0"/>
              <a:t>スクリーンショット</a:t>
            </a:r>
          </a:p>
        </p:txBody>
      </p:sp>
    </p:spTree>
    <p:extLst>
      <p:ext uri="{BB962C8B-B14F-4D97-AF65-F5344CB8AC3E}">
        <p14:creationId xmlns:p14="http://schemas.microsoft.com/office/powerpoint/2010/main" val="1840535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インターネットの特徴を理解する。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えいこさんは、投稿を消そうとしていましたが、</a:t>
            </a:r>
            <a:endParaRPr kumimoji="1" lang="en-US" altLang="ja-JP" sz="1200" dirty="0"/>
          </a:p>
          <a:p>
            <a:r>
              <a:rPr kumimoji="1" lang="ja-JP" altLang="en-US" sz="1200" dirty="0"/>
              <a:t>一旦広がってしまったものは簡単には消すことができません。</a:t>
            </a:r>
            <a:endParaRPr kumimoji="1" lang="en-US" altLang="ja-JP" sz="1200" dirty="0"/>
          </a:p>
          <a:p>
            <a:r>
              <a:rPr kumimoji="1" lang="ja-JP" altLang="en-US" sz="1200" dirty="0"/>
              <a:t>手元の投稿を消しても、誰かが保存し、転載してしまったものは本人に消すことができないのです。</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保存も転載も、ごく簡単な操作なので、あっという間に広がってしまうのです。</a:t>
            </a:r>
            <a:endParaRPr kumimoji="1" lang="en-US" altLang="ja-JP"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炎上の仕組みを理解する。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有名人の炎上騒ぎをテレビでみたことがある人もいると思います。</a:t>
            </a:r>
            <a:endParaRPr kumimoji="1" lang="en-US" altLang="ja-JP" dirty="0"/>
          </a:p>
          <a:p>
            <a:r>
              <a:rPr kumimoji="1" lang="ja-JP" altLang="en-US" dirty="0"/>
              <a:t>このような仕組みでトラブルになっているということなのですね。</a:t>
            </a:r>
            <a:endParaRPr kumimoji="1" lang="en-US" altLang="ja-JP" dirty="0"/>
          </a:p>
          <a:p>
            <a:endParaRPr kumimoji="1" lang="en-US" altLang="ja-JP" dirty="0"/>
          </a:p>
          <a:p>
            <a:r>
              <a:rPr kumimoji="1" lang="en-US" altLang="ja-JP" sz="1200" dirty="0"/>
              <a:t>【</a:t>
            </a:r>
            <a:r>
              <a:rPr kumimoji="1" lang="ja-JP" altLang="en-US" sz="1200" dirty="0"/>
              <a:t>画像引用</a:t>
            </a:r>
            <a:r>
              <a:rPr kumimoji="1" lang="en-US" altLang="ja-JP"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IPA</a:t>
            </a:r>
            <a:r>
              <a:rPr kumimoji="1" lang="ja-JP" altLang="en-US" dirty="0"/>
              <a:t>「あなたの書き込みは世界中から見られてる　－適切な</a:t>
            </a:r>
            <a:r>
              <a:rPr kumimoji="1" lang="en-US" altLang="ja-JP" dirty="0"/>
              <a:t>SNS</a:t>
            </a:r>
            <a:r>
              <a:rPr kumimoji="1" lang="ja-JP" altLang="en-US" dirty="0"/>
              <a:t>利用の心得－」</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https://www.youtube.com/watch?v=tVZSuGkmnGQ</a:t>
            </a:r>
          </a:p>
          <a:p>
            <a:r>
              <a:rPr lang="en-US" altLang="ja-JP" dirty="0"/>
              <a:t>5:45</a:t>
            </a:r>
            <a:r>
              <a:rPr lang="ja-JP" altLang="en-US" dirty="0"/>
              <a:t>スクリーンショット一部トリミング</a:t>
            </a:r>
            <a:endParaRPr lang="en-US" altLang="ja-JP" dirty="0"/>
          </a:p>
          <a:p>
            <a:endParaRPr kumimoji="1" lang="ja-JP" altLang="en-US" dirty="0"/>
          </a:p>
        </p:txBody>
      </p:sp>
    </p:spTree>
    <p:extLst>
      <p:ext uri="{BB962C8B-B14F-4D97-AF65-F5344CB8AC3E}">
        <p14:creationId xmlns:p14="http://schemas.microsoft.com/office/powerpoint/2010/main" val="3205137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インターネットの特徴を理解する。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インターネット上には出ていなくても、どこかの誰かの端末に保存されている可能性も十分あります。</a:t>
            </a:r>
            <a:endParaRPr kumimoji="1" lang="en-US" altLang="ja-JP" sz="1200" dirty="0"/>
          </a:p>
          <a:p>
            <a:endParaRPr kumimoji="1" lang="en-US" altLang="ja-JP" sz="1200" dirty="0"/>
          </a:p>
          <a:p>
            <a:r>
              <a:rPr kumimoji="1" lang="en-US" altLang="ja-JP" sz="1200" dirty="0"/>
              <a:t>【</a:t>
            </a:r>
            <a:r>
              <a:rPr kumimoji="1" lang="ja-JP" altLang="en-US" sz="1200" dirty="0"/>
              <a:t>画像引用</a:t>
            </a:r>
            <a:r>
              <a:rPr kumimoji="1" lang="en-US" altLang="ja-JP"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IPA</a:t>
            </a:r>
            <a:r>
              <a:rPr kumimoji="1" lang="ja-JP" altLang="en-US" dirty="0"/>
              <a:t>「あなたの書き込みは世界中から見られてる　－適切な</a:t>
            </a:r>
            <a:r>
              <a:rPr kumimoji="1" lang="en-US" altLang="ja-JP" dirty="0"/>
              <a:t>SNS</a:t>
            </a:r>
            <a:r>
              <a:rPr kumimoji="1" lang="ja-JP" altLang="en-US" dirty="0"/>
              <a:t>利用の心得－」</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https://www.youtube.com/watch?v=tVZSuGkmnGQ</a:t>
            </a:r>
          </a:p>
          <a:p>
            <a:r>
              <a:rPr lang="en-US" altLang="ja-JP" dirty="0"/>
              <a:t>6:44</a:t>
            </a:r>
            <a:r>
              <a:rPr lang="ja-JP" altLang="en-US" dirty="0"/>
              <a:t>スクリーンショット一部トリミング</a:t>
            </a:r>
            <a:endParaRPr lang="en-US" altLang="ja-JP" dirty="0"/>
          </a:p>
          <a:p>
            <a:endParaRPr kumimoji="1" lang="en-US" altLang="ja-JP" sz="1200" dirty="0"/>
          </a:p>
        </p:txBody>
      </p:sp>
    </p:spTree>
    <p:extLst>
      <p:ext uri="{BB962C8B-B14F-4D97-AF65-F5344CB8AC3E}">
        <p14:creationId xmlns:p14="http://schemas.microsoft.com/office/powerpoint/2010/main" val="28623141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インターネット上で個人情報を隠すことの難しさを知る。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また、自分では個人情報を出していないつもりでも、顔や背景、</a:t>
            </a:r>
            <a:endParaRPr kumimoji="1" lang="en-US" altLang="ja-JP" sz="1200" dirty="0"/>
          </a:p>
          <a:p>
            <a:r>
              <a:rPr kumimoji="1" lang="ja-JP" altLang="en-US" sz="1200" dirty="0"/>
              <a:t>過去の投稿をつなぎ合わせると本人が特定できてしまうことがあります。</a:t>
            </a:r>
            <a:endParaRPr kumimoji="1" lang="en-US" altLang="ja-JP" sz="1200" dirty="0"/>
          </a:p>
          <a:p>
            <a:r>
              <a:rPr kumimoji="1" lang="en-US" altLang="ja-JP" sz="1200" dirty="0"/>
              <a:t>SNS</a:t>
            </a:r>
            <a:r>
              <a:rPr kumimoji="1" lang="ja-JP" altLang="en-US" sz="1200" dirty="0"/>
              <a:t>が人とつながり合うものである以上、友達の投稿などからも</a:t>
            </a:r>
            <a:endParaRPr kumimoji="1" lang="en-US" altLang="ja-JP" sz="1200" dirty="0"/>
          </a:p>
          <a:p>
            <a:r>
              <a:rPr kumimoji="1" lang="ja-JP" altLang="en-US" sz="1200" dirty="0"/>
              <a:t>個人情報をたどることができます。</a:t>
            </a:r>
            <a:endParaRPr kumimoji="1" lang="en-US" altLang="ja-JP" sz="1200" dirty="0"/>
          </a:p>
          <a:p>
            <a:r>
              <a:rPr kumimoji="1" lang="ja-JP" altLang="en-US" sz="1200" dirty="0"/>
              <a:t>個人情報を全て隠して</a:t>
            </a:r>
            <a:r>
              <a:rPr kumimoji="1" lang="en-US" altLang="ja-JP" sz="1200" dirty="0"/>
              <a:t>SNS</a:t>
            </a:r>
            <a:r>
              <a:rPr kumimoji="1" lang="ja-JP" altLang="en-US" sz="1200" dirty="0"/>
              <a:t>に投稿する、ということは非常に難しいことなのです。</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個人情報が特定されることのリスクにも目を向けるとよい。</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今回のような不適切な投稿をした場合、投稿した本人を割り出し、個人情報を晒して批判することを</a:t>
            </a:r>
            <a:endParaRPr kumimoji="1" lang="en-US" altLang="ja-JP" sz="1200" dirty="0"/>
          </a:p>
          <a:p>
            <a:r>
              <a:rPr kumimoji="1" lang="ja-JP" altLang="en-US" sz="1200" dirty="0"/>
              <a:t>使命とした人たちによって、さらに事態が深刻になるケースもあります。</a:t>
            </a:r>
            <a:endParaRPr kumimoji="1" lang="en-US" altLang="ja-JP" sz="1200" dirty="0"/>
          </a:p>
          <a:p>
            <a:r>
              <a:rPr kumimoji="1" lang="ja-JP" altLang="en-US" sz="1200" dirty="0"/>
              <a:t>自分の過去の失敗が、個人情報とともにインターネット上にずっと残ってしまうことで</a:t>
            </a:r>
            <a:endParaRPr kumimoji="1" lang="en-US" altLang="ja-JP" sz="1200" dirty="0"/>
          </a:p>
          <a:p>
            <a:r>
              <a:rPr kumimoji="1" lang="ja-JP" altLang="en-US" sz="1200" dirty="0"/>
              <a:t>将来にも大きな影響が及ぶことになってしまいますね。</a:t>
            </a:r>
            <a:endParaRPr kumimoji="1" lang="en-US" altLang="ja-JP" sz="1200" dirty="0"/>
          </a:p>
          <a:p>
            <a:endParaRPr kumimoji="1" lang="en-US" altLang="ja-JP" sz="1200" dirty="0"/>
          </a:p>
          <a:p>
            <a:r>
              <a:rPr kumimoji="1" lang="en-US" altLang="ja-JP" sz="1200" dirty="0"/>
              <a:t>【</a:t>
            </a:r>
            <a:r>
              <a:rPr kumimoji="1" lang="ja-JP" altLang="en-US" sz="1200" dirty="0"/>
              <a:t>画像引用</a:t>
            </a:r>
            <a:r>
              <a:rPr kumimoji="1" lang="en-US" altLang="ja-JP"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IPA</a:t>
            </a:r>
            <a:r>
              <a:rPr kumimoji="1" lang="ja-JP" altLang="en-US" dirty="0"/>
              <a:t>「あなたの書き込みは世界中から見られてる　－適切な</a:t>
            </a:r>
            <a:r>
              <a:rPr kumimoji="1" lang="en-US" altLang="ja-JP" dirty="0"/>
              <a:t>SNS</a:t>
            </a:r>
            <a:r>
              <a:rPr kumimoji="1" lang="ja-JP" altLang="en-US" dirty="0"/>
              <a:t>利用の心得－」</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https://www.youtube.com/watch?v=tVZSuGkmnGQ</a:t>
            </a:r>
          </a:p>
          <a:p>
            <a:r>
              <a:rPr lang="en-US" altLang="ja-JP" dirty="0"/>
              <a:t>10:19</a:t>
            </a:r>
            <a:r>
              <a:rPr lang="ja-JP" altLang="en-US" dirty="0"/>
              <a:t>スクリーンショット一部トリミング</a:t>
            </a:r>
            <a:endParaRPr lang="en-US" altLang="ja-JP" dirty="0"/>
          </a:p>
          <a:p>
            <a:endParaRPr kumimoji="1" lang="en-US" altLang="ja-JP" sz="1200" dirty="0"/>
          </a:p>
        </p:txBody>
      </p:sp>
    </p:spTree>
    <p:extLst>
      <p:ext uri="{BB962C8B-B14F-4D97-AF65-F5344CB8AC3E}">
        <p14:creationId xmlns:p14="http://schemas.microsoft.com/office/powerpoint/2010/main" val="30085400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公開範囲の設定について確認する。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もちろん、公開範囲を限定して投稿することも可能ですが、</a:t>
            </a:r>
            <a:endParaRPr kumimoji="1" lang="en-US" altLang="ja-JP" sz="1200" dirty="0"/>
          </a:p>
          <a:p>
            <a:r>
              <a:rPr kumimoji="1" lang="ja-JP" altLang="en-US" sz="1200" dirty="0"/>
              <a:t>えいこさんは、しっかりと設定をチェックしていなかったようですね。</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失敗が取り消せないことを確認する。</a:t>
            </a:r>
            <a:endParaRPr kumimoji="1" lang="en-US" altLang="ja-JP" sz="1200" dirty="0"/>
          </a:p>
          <a:p>
            <a:endParaRPr kumimoji="1" lang="en-US" altLang="ja-JP" sz="1200" dirty="0"/>
          </a:p>
          <a:p>
            <a:r>
              <a:rPr kumimoji="1" lang="en-US" altLang="ja-JP" sz="1200" dirty="0"/>
              <a:t>《</a:t>
            </a:r>
            <a:r>
              <a:rPr kumimoji="1" lang="ja-JP" altLang="en-US" sz="1200" dirty="0"/>
              <a:t>講師</a:t>
            </a:r>
            <a:r>
              <a:rPr kumimoji="1" lang="en-US" altLang="ja-JP" sz="1200" dirty="0"/>
              <a:t>》</a:t>
            </a:r>
          </a:p>
          <a:p>
            <a:r>
              <a:rPr kumimoji="1" lang="ja-JP" altLang="en-US" sz="1200" dirty="0"/>
              <a:t>後から修正しても、その前に誰かが保存、転載していると、なかったことにはできません。</a:t>
            </a:r>
            <a:endParaRPr kumimoji="1" lang="en-US" altLang="ja-JP" sz="1200" dirty="0"/>
          </a:p>
          <a:p>
            <a:r>
              <a:rPr kumimoji="1" lang="ja-JP" altLang="en-US" sz="1200" dirty="0"/>
              <a:t>また、</a:t>
            </a:r>
            <a:r>
              <a:rPr kumimoji="1" lang="en-US" altLang="ja-JP" sz="1200" dirty="0"/>
              <a:t>SNS</a:t>
            </a:r>
            <a:r>
              <a:rPr kumimoji="1" lang="ja-JP" altLang="en-US" sz="1200" dirty="0"/>
              <a:t>の機能追加や変更時に、設定していた内容が元に戻ることもあります。</a:t>
            </a:r>
            <a:endParaRPr kumimoji="1" lang="en-US" altLang="ja-JP" sz="1200" dirty="0"/>
          </a:p>
          <a:p>
            <a:r>
              <a:rPr kumimoji="1" lang="ja-JP" altLang="en-US" sz="1200" dirty="0"/>
              <a:t>一度設定したからといって安心せず、公開範囲は常に確認しておきましょう。</a:t>
            </a:r>
            <a:endParaRPr kumimoji="1" lang="en-US" altLang="ja-JP" sz="1200" dirty="0"/>
          </a:p>
          <a:p>
            <a:endParaRPr kumimoji="1" lang="en-US" altLang="ja-JP" sz="1200" dirty="0"/>
          </a:p>
          <a:p>
            <a:r>
              <a:rPr kumimoji="1" lang="en-US" altLang="ja-JP" sz="1200" dirty="0"/>
              <a:t>【</a:t>
            </a:r>
            <a:r>
              <a:rPr kumimoji="1" lang="ja-JP" altLang="en-US" sz="1200" dirty="0"/>
              <a:t>画像引用</a:t>
            </a:r>
            <a:r>
              <a:rPr kumimoji="1" lang="en-US" altLang="ja-JP"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IPA</a:t>
            </a:r>
            <a:r>
              <a:rPr kumimoji="1" lang="ja-JP" altLang="en-US" dirty="0"/>
              <a:t>「あなたの書き込みは世界中から見られてる　－適切な</a:t>
            </a:r>
            <a:r>
              <a:rPr kumimoji="1" lang="en-US" altLang="ja-JP" dirty="0"/>
              <a:t>SNS</a:t>
            </a:r>
            <a:r>
              <a:rPr kumimoji="1" lang="ja-JP" altLang="en-US" dirty="0"/>
              <a:t>利用の心得－」</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https://www.youtube.com/watch?v=tVZSuGkmnGQ</a:t>
            </a:r>
          </a:p>
          <a:p>
            <a:r>
              <a:rPr lang="en-US" altLang="ja-JP" dirty="0"/>
              <a:t>10:41</a:t>
            </a:r>
            <a:r>
              <a:rPr lang="ja-JP" altLang="en-US" dirty="0"/>
              <a:t>スクリーンショット一部トリミング</a:t>
            </a:r>
            <a:endParaRPr lang="en-US" altLang="ja-JP" dirty="0"/>
          </a:p>
          <a:p>
            <a:endParaRPr kumimoji="1" lang="en-US" altLang="ja-JP" sz="1200" dirty="0"/>
          </a:p>
        </p:txBody>
      </p:sp>
    </p:spTree>
    <p:extLst>
      <p:ext uri="{BB962C8B-B14F-4D97-AF65-F5344CB8AC3E}">
        <p14:creationId xmlns:p14="http://schemas.microsoft.com/office/powerpoint/2010/main" val="721395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公開範囲の設定も万能ではないことを確認する。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また、公開範囲を限定したとしても、それを見た人が</a:t>
            </a:r>
            <a:endParaRPr kumimoji="1" lang="en-US" altLang="ja-JP" sz="1200" dirty="0"/>
          </a:p>
          <a:p>
            <a:r>
              <a:rPr kumimoji="1" lang="ja-JP" altLang="en-US" sz="1200" dirty="0"/>
              <a:t>他のサイトに転載したり、保存したりするのを止めることはできません。</a:t>
            </a:r>
            <a:endParaRPr kumimoji="1" lang="en-US" altLang="ja-JP" sz="1200" dirty="0"/>
          </a:p>
          <a:p>
            <a:r>
              <a:rPr kumimoji="1" lang="ja-JP" altLang="en-US" sz="1200" dirty="0"/>
              <a:t>数分や数時間で消えてしまう機能を使った投稿でも、コピーを防ぐことはできません。</a:t>
            </a:r>
            <a:endParaRPr kumimoji="1" lang="en-US" altLang="ja-JP" sz="1200" dirty="0"/>
          </a:p>
          <a:p>
            <a:r>
              <a:rPr kumimoji="1" lang="ja-JP" altLang="en-US" sz="1200" dirty="0"/>
              <a:t>＜クリック＞</a:t>
            </a:r>
            <a:endParaRPr kumimoji="1" lang="en-US" altLang="ja-JP" sz="1200" dirty="0"/>
          </a:p>
          <a:p>
            <a:r>
              <a:rPr kumimoji="1" lang="ja-JP" altLang="en-US" sz="1200" dirty="0"/>
              <a:t>画面をそのまま写真にとるスクリーンショット機能など、</a:t>
            </a:r>
            <a:endParaRPr kumimoji="1" lang="en-US" altLang="ja-JP" sz="1200" dirty="0"/>
          </a:p>
          <a:p>
            <a:r>
              <a:rPr kumimoji="1" lang="ja-JP" altLang="en-US" sz="1200" dirty="0"/>
              <a:t>さまざまな方法で残すことができるのです。＜クリック＞</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投稿したものは自分の手を離れることを確認する。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一旦</a:t>
            </a:r>
            <a:r>
              <a:rPr kumimoji="1" lang="en-US" altLang="ja-JP" sz="1200" dirty="0"/>
              <a:t>SNS</a:t>
            </a:r>
            <a:r>
              <a:rPr kumimoji="1" lang="ja-JP" altLang="en-US" sz="1200" dirty="0"/>
              <a:t>にあげてしまったものは、どこからどう広がるのか、</a:t>
            </a:r>
            <a:endParaRPr kumimoji="1" lang="en-US" altLang="ja-JP" sz="1200" dirty="0"/>
          </a:p>
          <a:p>
            <a:r>
              <a:rPr kumimoji="1" lang="ja-JP" altLang="en-US" sz="1200" dirty="0"/>
              <a:t>投稿した本人が決めることはできないのですね。</a:t>
            </a:r>
            <a:endParaRPr kumimoji="1" lang="en-US" altLang="ja-JP" sz="1200" dirty="0"/>
          </a:p>
          <a:p>
            <a:endParaRPr kumimoji="1" lang="en-US" altLang="ja-JP" sz="1200" dirty="0"/>
          </a:p>
          <a:p>
            <a:r>
              <a:rPr kumimoji="1" lang="en-US" altLang="ja-JP" sz="1200" dirty="0"/>
              <a:t>【</a:t>
            </a:r>
            <a:r>
              <a:rPr kumimoji="1" lang="ja-JP" altLang="en-US" sz="1200" dirty="0"/>
              <a:t>画像引用</a:t>
            </a:r>
            <a:r>
              <a:rPr kumimoji="1" lang="en-US" altLang="ja-JP"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IPA</a:t>
            </a:r>
            <a:r>
              <a:rPr kumimoji="1" lang="ja-JP" altLang="en-US" dirty="0"/>
              <a:t>「あなたの書き込みは世界中から見られてる　－適切な</a:t>
            </a:r>
            <a:r>
              <a:rPr kumimoji="1" lang="en-US" altLang="ja-JP" dirty="0"/>
              <a:t>SNS</a:t>
            </a:r>
            <a:r>
              <a:rPr kumimoji="1" lang="ja-JP" altLang="en-US" dirty="0"/>
              <a:t>利用の心得－」</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https://www.youtube.com/watch?v=tVZSuGkmnGQ</a:t>
            </a:r>
          </a:p>
          <a:p>
            <a:r>
              <a:rPr lang="en-US" altLang="ja-JP" dirty="0"/>
              <a:t>3:08</a:t>
            </a:r>
            <a:r>
              <a:rPr lang="ja-JP" altLang="en-US" dirty="0"/>
              <a:t>スクリーンショット一部トリミング</a:t>
            </a:r>
            <a:endParaRPr lang="en-US" altLang="ja-JP" dirty="0"/>
          </a:p>
          <a:p>
            <a:endParaRPr kumimoji="1" lang="en-US" altLang="ja-JP" sz="1200" dirty="0"/>
          </a:p>
          <a:p>
            <a:endParaRPr kumimoji="1" lang="en-US" altLang="ja-JP" sz="1200" dirty="0"/>
          </a:p>
        </p:txBody>
      </p:sp>
    </p:spTree>
    <p:extLst>
      <p:ext uri="{BB962C8B-B14F-4D97-AF65-F5344CB8AC3E}">
        <p14:creationId xmlns:p14="http://schemas.microsoft.com/office/powerpoint/2010/main" val="15791300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で人とつながることのリスクについて考える。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sz="1200" dirty="0"/>
              <a:t>SNS</a:t>
            </a:r>
            <a:r>
              <a:rPr kumimoji="1" lang="ja-JP" altLang="en-US" sz="1200" dirty="0"/>
              <a:t>を出会いの場として利用している人もいます。</a:t>
            </a:r>
            <a:endParaRPr kumimoji="1" lang="en-US" altLang="ja-JP" sz="1200" dirty="0"/>
          </a:p>
          <a:p>
            <a:r>
              <a:rPr kumimoji="1" lang="ja-JP" altLang="en-US" sz="1200" dirty="0"/>
              <a:t>こんな投稿、目にしたことはありませんか？</a:t>
            </a:r>
            <a:endParaRPr kumimoji="1" lang="en-US" altLang="ja-JP" sz="1200" dirty="0"/>
          </a:p>
          <a:p>
            <a:r>
              <a:rPr kumimoji="1" lang="ja-JP" altLang="en-US" sz="1200" dirty="0"/>
              <a:t>ハッシュタグで自分の情報を、同じような興味のある人に伝えようとしています。</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実際にこのような投稿をしている生徒もいるため、</a:t>
            </a:r>
            <a:endParaRPr kumimoji="1" lang="en-US" altLang="ja-JP" sz="1200" dirty="0"/>
          </a:p>
          <a:p>
            <a:r>
              <a:rPr kumimoji="1" lang="ja-JP" altLang="en-US" sz="1200" dirty="0"/>
              <a:t>この投稿自体を批判するようなことは言わないほうがよい。</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dirty="0"/>
              <a:t>SNS</a:t>
            </a:r>
            <a:r>
              <a:rPr kumimoji="1" lang="ja-JP" altLang="en-US" dirty="0"/>
              <a:t>を使えば、自分と同じような気持ちの人とつながれる、</a:t>
            </a:r>
            <a:endParaRPr kumimoji="1" lang="en-US" altLang="ja-JP" dirty="0"/>
          </a:p>
          <a:p>
            <a:r>
              <a:rPr kumimoji="1" lang="ja-JP" altLang="en-US" dirty="0"/>
              <a:t>わかりあえる、という期待があるのかもしれませんね。など。</a:t>
            </a:r>
            <a:endParaRPr kumimoji="1" lang="en-US" altLang="ja-JP" dirty="0"/>
          </a:p>
        </p:txBody>
      </p:sp>
    </p:spTree>
    <p:extLst>
      <p:ext uri="{BB962C8B-B14F-4D97-AF65-F5344CB8AC3E}">
        <p14:creationId xmlns:p14="http://schemas.microsoft.com/office/powerpoint/2010/main" val="3602526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で人とつながることのリスクについて考える。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こうして</a:t>
            </a:r>
            <a:r>
              <a:rPr kumimoji="1" lang="en-US" altLang="ja-JP" sz="1200" dirty="0"/>
              <a:t>SNS</a:t>
            </a:r>
            <a:r>
              <a:rPr kumimoji="1" lang="ja-JP" altLang="en-US" sz="1200" dirty="0"/>
              <a:t>を通して出会った人と盛り上がり、</a:t>
            </a:r>
            <a:endParaRPr kumimoji="1" lang="en-US" altLang="ja-JP" sz="1200" dirty="0"/>
          </a:p>
          <a:p>
            <a:r>
              <a:rPr kumimoji="1" lang="ja-JP" altLang="en-US" sz="1200" dirty="0"/>
              <a:t>実際に会おう、という話になるかもしれません。</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生徒たちに問いかける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本当に大丈夫でしょうか？</a:t>
            </a:r>
            <a:endParaRPr kumimoji="1" lang="en-US" altLang="ja-JP" dirty="0"/>
          </a:p>
          <a:p>
            <a:endParaRPr kumimoji="1" lang="en-US" altLang="ja-JP" dirty="0"/>
          </a:p>
          <a:p>
            <a:r>
              <a:rPr kumimoji="1" lang="en-US" altLang="ja-JP" dirty="0"/>
              <a:t>【</a:t>
            </a:r>
            <a:r>
              <a:rPr kumimoji="1" lang="ja-JP" altLang="en-US" dirty="0"/>
              <a:t>画像引用</a:t>
            </a:r>
            <a:r>
              <a:rPr kumimoji="1" lang="en-US" altLang="ja-JP" dirty="0"/>
              <a:t>】</a:t>
            </a:r>
          </a:p>
          <a:p>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「ほんとにあったセキュリティの話」</a:t>
            </a:r>
            <a:endParaRPr kumimoji="1" lang="en-US" altLang="ja-JP" sz="1200" b="0" i="0" kern="1200" dirty="0">
              <a:solidFill>
                <a:schemeClr val="tx1"/>
              </a:solidFill>
              <a:effectLst/>
              <a:latin typeface="+mn-lt"/>
              <a:ea typeface="+mn-ea"/>
              <a:cs typeface="+mn-cs"/>
            </a:endParaRPr>
          </a:p>
          <a:p>
            <a:r>
              <a:rPr kumimoji="1" lang="en-US" altLang="ja-JP" sz="1200" b="0" i="0" kern="1200" dirty="0">
                <a:solidFill>
                  <a:schemeClr val="tx1"/>
                </a:solidFill>
                <a:effectLst/>
                <a:latin typeface="+mn-lt"/>
                <a:ea typeface="+mn-ea"/>
                <a:cs typeface="+mn-cs"/>
              </a:rPr>
              <a:t>https://www.youtube.com/watch?v=b61e7CTr-ak</a:t>
            </a:r>
          </a:p>
          <a:p>
            <a:r>
              <a:rPr kumimoji="1" lang="en-US" altLang="ja-JP" sz="1200" b="0" i="0" kern="1200" dirty="0">
                <a:solidFill>
                  <a:schemeClr val="tx1"/>
                </a:solidFill>
                <a:effectLst/>
                <a:latin typeface="+mn-lt"/>
                <a:ea typeface="+mn-ea"/>
                <a:cs typeface="+mn-cs"/>
              </a:rPr>
              <a:t>1:12</a:t>
            </a:r>
            <a:r>
              <a:rPr kumimoji="1" lang="ja-JP" altLang="en-US" sz="1200" b="0" i="0" kern="1200" dirty="0">
                <a:solidFill>
                  <a:schemeClr val="tx1"/>
                </a:solidFill>
                <a:effectLst/>
                <a:latin typeface="+mn-lt"/>
                <a:ea typeface="+mn-ea"/>
                <a:cs typeface="+mn-cs"/>
              </a:rPr>
              <a:t>のスクリーンショット</a:t>
            </a:r>
            <a:br>
              <a:rPr kumimoji="1" lang="ja-JP" altLang="en-US" sz="1200" b="0" i="0" kern="1200" dirty="0">
                <a:solidFill>
                  <a:schemeClr val="tx1"/>
                </a:solidFill>
                <a:effectLst/>
                <a:latin typeface="+mn-lt"/>
                <a:ea typeface="+mn-ea"/>
                <a:cs typeface="+mn-cs"/>
              </a:rPr>
            </a:br>
            <a:endParaRPr kumimoji="1" lang="ja-JP" altLang="en-US" dirty="0"/>
          </a:p>
        </p:txBody>
      </p:sp>
    </p:spTree>
    <p:extLst>
      <p:ext uri="{BB962C8B-B14F-4D97-AF65-F5344CB8AC3E}">
        <p14:creationId xmlns:p14="http://schemas.microsoft.com/office/powerpoint/2010/main" val="1008692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で人とつながることのリスクについて考える。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たくさんの人が使っているから大丈夫かというと、そんなことはありません。</a:t>
            </a:r>
            <a:endParaRPr kumimoji="1" lang="en-US" altLang="ja-JP" sz="1200" dirty="0"/>
          </a:p>
          <a:p>
            <a:r>
              <a:rPr kumimoji="1" lang="ja-JP" altLang="en-US" dirty="0"/>
              <a:t>こちらは警察庁が発表している、</a:t>
            </a:r>
            <a:r>
              <a:rPr kumimoji="1" lang="en-US" altLang="ja-JP" dirty="0"/>
              <a:t>SNS</a:t>
            </a:r>
            <a:r>
              <a:rPr kumimoji="1" lang="ja-JP" altLang="en-US" dirty="0"/>
              <a:t>を経由して被害事件にあった児童</a:t>
            </a:r>
            <a:endParaRPr kumimoji="1" lang="en-US" altLang="ja-JP" dirty="0"/>
          </a:p>
          <a:p>
            <a:r>
              <a:rPr kumimoji="1" lang="ja-JP" altLang="en-US" dirty="0"/>
              <a:t>（警察庁定義では</a:t>
            </a:r>
            <a:r>
              <a:rPr kumimoji="1" lang="en-US" altLang="ja-JP" dirty="0"/>
              <a:t>18</a:t>
            </a:r>
            <a:r>
              <a:rPr kumimoji="1" lang="ja-JP" altLang="en-US" dirty="0"/>
              <a:t>歳未満）の人数になります。</a:t>
            </a:r>
            <a:endParaRPr kumimoji="1" lang="en-US" altLang="ja-JP"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悪意があるかどうかを見分けることの難しさを伝える。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もちろん、みなさんと同じような気持ちで</a:t>
            </a:r>
            <a:r>
              <a:rPr kumimoji="1" lang="en-US" altLang="ja-JP" sz="1200" dirty="0"/>
              <a:t>SNS</a:t>
            </a:r>
            <a:r>
              <a:rPr kumimoji="1" lang="ja-JP" altLang="en-US" sz="1200" dirty="0"/>
              <a:t>に書き込みをしている人もたくさんいます。</a:t>
            </a:r>
            <a:endParaRPr kumimoji="1" lang="en-US" altLang="ja-JP" sz="1200" dirty="0"/>
          </a:p>
          <a:p>
            <a:r>
              <a:rPr kumimoji="1" lang="ja-JP" altLang="en-US" sz="1200" dirty="0"/>
              <a:t>でも、残念ですが、皆さんに近づこうとして「ウソ」をついている人もいるのが現実です。</a:t>
            </a:r>
            <a:endParaRPr kumimoji="1" lang="en-US" altLang="ja-JP" sz="1200" dirty="0"/>
          </a:p>
          <a:p>
            <a:r>
              <a:rPr kumimoji="1" lang="ja-JP" altLang="en-US" sz="1200" dirty="0"/>
              <a:t>相手の姿が見えない中で、本当に安全かどうかを確かめる、というのは非常に難しいことなのです。</a:t>
            </a:r>
            <a:endParaRPr kumimoji="1" lang="en-US" altLang="ja-JP" sz="1200" dirty="0"/>
          </a:p>
          <a:p>
            <a:endParaRPr kumimoji="1" lang="en-US" altLang="ja-JP" sz="1200" dirty="0"/>
          </a:p>
          <a:p>
            <a:r>
              <a:rPr kumimoji="1" lang="en-US" altLang="ja-JP" sz="1200" dirty="0"/>
              <a:t>【</a:t>
            </a:r>
            <a:r>
              <a:rPr kumimoji="1" lang="ja-JP" altLang="en-US" sz="1200" dirty="0"/>
              <a:t>参考</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rPr>
              <a:t>警察庁「令和２年における少年非行、児童虐待及び子供の性被害の状況」</a:t>
            </a:r>
            <a:endParaRPr lang="en-US" altLang="ja-JP" sz="1200" dirty="0">
              <a:solidFill>
                <a:prstClr val="black"/>
              </a:solidFill>
            </a:endParaRPr>
          </a:p>
          <a:p>
            <a:r>
              <a:rPr kumimoji="1" lang="en-US" altLang="ja-JP" sz="1200" dirty="0"/>
              <a:t>P.50 SNS</a:t>
            </a:r>
            <a:r>
              <a:rPr kumimoji="1" lang="ja-JP" altLang="en-US" sz="1200" dirty="0"/>
              <a:t>等に起因する事犯の被害児童数の推移</a:t>
            </a:r>
            <a:endParaRPr kumimoji="1" lang="en-US" altLang="ja-JP" sz="1200" dirty="0"/>
          </a:p>
          <a:p>
            <a:pPr algn="l"/>
            <a:r>
              <a:rPr lang="en-US" altLang="ja-JP" sz="1200" dirty="0">
                <a:solidFill>
                  <a:prstClr val="black"/>
                </a:solidFill>
              </a:rPr>
              <a:t>https://www.npa.go.jp/publications/statistics/safetylife/R2.pdf</a:t>
            </a:r>
          </a:p>
          <a:p>
            <a:endParaRPr kumimoji="1" lang="en-US" altLang="ja-JP" sz="1200" dirty="0"/>
          </a:p>
        </p:txBody>
      </p:sp>
    </p:spTree>
    <p:extLst>
      <p:ext uri="{BB962C8B-B14F-4D97-AF65-F5344CB8AC3E}">
        <p14:creationId xmlns:p14="http://schemas.microsoft.com/office/powerpoint/2010/main" val="3403279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で人とつながることのリスクについて考える。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こちらも警察庁が発表しているデータです。</a:t>
            </a:r>
            <a:endParaRPr kumimoji="1" lang="en-US" altLang="ja-JP" dirty="0"/>
          </a:p>
          <a:p>
            <a:r>
              <a:rPr kumimoji="1" lang="ja-JP" altLang="en-US" dirty="0"/>
              <a:t>被害児童（警察庁定義では</a:t>
            </a:r>
            <a:r>
              <a:rPr kumimoji="1" lang="en-US" altLang="ja-JP" dirty="0"/>
              <a:t>18</a:t>
            </a:r>
            <a:r>
              <a:rPr kumimoji="1" lang="ja-JP" altLang="en-US" dirty="0"/>
              <a:t>歳未満）のうち、</a:t>
            </a:r>
            <a:r>
              <a:rPr kumimoji="1" lang="en-US" altLang="ja-JP" dirty="0"/>
              <a:t>90</a:t>
            </a:r>
            <a:r>
              <a:rPr kumimoji="1" lang="ja-JP" altLang="en-US" dirty="0"/>
              <a:t>％近くが中高生、という結果となっています。</a:t>
            </a:r>
            <a:endParaRPr kumimoji="1" lang="en-US" altLang="ja-JP" dirty="0"/>
          </a:p>
          <a:p>
            <a:r>
              <a:rPr kumimoji="1" lang="ja-JP" altLang="en-US" sz="1200" dirty="0"/>
              <a:t>この現実を無視することはできません。</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自分たちが狙われやすい年齢であることを自覚し、身を守る意識を高める。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皆さんのような中高生は、非常に狙われやすい年齢であるといえます。</a:t>
            </a:r>
            <a:endParaRPr kumimoji="1" lang="en-US" altLang="ja-JP" sz="1200" dirty="0"/>
          </a:p>
          <a:p>
            <a:r>
              <a:rPr kumimoji="1" lang="en-US" altLang="ja-JP" sz="1200" dirty="0"/>
              <a:t>SNS</a:t>
            </a:r>
            <a:r>
              <a:rPr kumimoji="1" lang="ja-JP" altLang="en-US" sz="1200" dirty="0"/>
              <a:t>で出会った人は、会ったことのない知らない人だ、という意識を忘れず、</a:t>
            </a:r>
            <a:endParaRPr kumimoji="1" lang="en-US" altLang="ja-JP" sz="1200" dirty="0"/>
          </a:p>
          <a:p>
            <a:r>
              <a:rPr kumimoji="1" lang="ja-JP" altLang="en-US" sz="1200" dirty="0"/>
              <a:t>自分の身を守りましょう。</a:t>
            </a:r>
            <a:endParaRPr kumimoji="1" lang="en-US" altLang="ja-JP" sz="1200" dirty="0"/>
          </a:p>
          <a:p>
            <a:endParaRPr kumimoji="1" lang="en-US" altLang="ja-JP" sz="1200" dirty="0"/>
          </a:p>
          <a:p>
            <a:r>
              <a:rPr kumimoji="1" lang="en-US" altLang="ja-JP" sz="1200" dirty="0"/>
              <a:t>【</a:t>
            </a:r>
            <a:r>
              <a:rPr kumimoji="1" lang="ja-JP" altLang="en-US" sz="1200" dirty="0"/>
              <a:t>参考</a:t>
            </a:r>
            <a:r>
              <a:rPr kumimoji="1" lang="en-US" altLang="ja-JP" sz="1200" dirty="0"/>
              <a:t>】</a:t>
            </a:r>
            <a:br>
              <a:rPr kumimoji="1" lang="en-US" altLang="ja-JP" sz="1200" dirty="0"/>
            </a:br>
            <a:r>
              <a:rPr kumimoji="1" lang="ja-JP" altLang="en-US" sz="1200" dirty="0"/>
              <a:t>警察庁「</a:t>
            </a:r>
            <a:r>
              <a:rPr lang="ja-JP" altLang="en-US" sz="1200" dirty="0">
                <a:solidFill>
                  <a:prstClr val="black"/>
                </a:solidFill>
              </a:rPr>
              <a:t>少年非行、児童虐待及び子供の性被害</a:t>
            </a:r>
            <a:r>
              <a:rPr kumimoji="1" lang="ja-JP" altLang="en-US" sz="1200" dirty="0"/>
              <a:t>」</a:t>
            </a:r>
            <a:endParaRPr kumimoji="1" lang="en-US" altLang="ja-JP" sz="1200" dirty="0"/>
          </a:p>
          <a:p>
            <a:pPr algn="l"/>
            <a:r>
              <a:rPr lang="en-US" altLang="ja-JP" sz="1200" dirty="0">
                <a:solidFill>
                  <a:prstClr val="black"/>
                </a:solidFill>
              </a:rPr>
              <a:t>https://</a:t>
            </a:r>
            <a:r>
              <a:rPr lang="en-US" altLang="ja-JP" sz="1200" dirty="0" err="1">
                <a:solidFill>
                  <a:prstClr val="black"/>
                </a:solidFill>
              </a:rPr>
              <a:t>www.npa.go.jp</a:t>
            </a:r>
            <a:r>
              <a:rPr lang="en-US" altLang="ja-JP" sz="1200" dirty="0">
                <a:solidFill>
                  <a:prstClr val="black"/>
                </a:solidFill>
              </a:rPr>
              <a:t>/publications/statistics/</a:t>
            </a:r>
            <a:r>
              <a:rPr lang="en-US" altLang="ja-JP" sz="1200" dirty="0" err="1">
                <a:solidFill>
                  <a:prstClr val="black"/>
                </a:solidFill>
              </a:rPr>
              <a:t>safetylife</a:t>
            </a:r>
            <a:r>
              <a:rPr lang="en-US" altLang="ja-JP" sz="1200" dirty="0">
                <a:solidFill>
                  <a:prstClr val="black"/>
                </a:solidFill>
              </a:rPr>
              <a:t>/</a:t>
            </a:r>
            <a:r>
              <a:rPr lang="en-US" altLang="ja-JP" sz="1200" dirty="0" err="1">
                <a:solidFill>
                  <a:prstClr val="black"/>
                </a:solidFill>
              </a:rPr>
              <a:t>syonen.html</a:t>
            </a:r>
            <a:r>
              <a:rPr lang="ja-JP" altLang="en-US" sz="1200" dirty="0">
                <a:solidFill>
                  <a:prstClr val="black"/>
                </a:solidFill>
              </a:rPr>
              <a:t> </a:t>
            </a:r>
            <a:endParaRPr kumimoji="1" lang="en-US" altLang="ja-JP" sz="1200" dirty="0"/>
          </a:p>
        </p:txBody>
      </p:sp>
    </p:spTree>
    <p:extLst>
      <p:ext uri="{BB962C8B-B14F-4D97-AF65-F5344CB8AC3E}">
        <p14:creationId xmlns:p14="http://schemas.microsoft.com/office/powerpoint/2010/main" val="41814560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その他の事例として、インターネット上の誹謗、中傷、デマの現実を伝える。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それ以外にも</a:t>
            </a:r>
            <a:r>
              <a:rPr kumimoji="1" lang="en-US" altLang="ja-JP" dirty="0"/>
              <a:t>SNS</a:t>
            </a:r>
            <a:r>
              <a:rPr kumimoji="1" lang="ja-JP" altLang="en-US" dirty="0"/>
              <a:t>サービスを使い、個人や組織を誹謗、中傷したり、自然災害に乗じてウソ情報を発信し</a:t>
            </a:r>
            <a:endParaRPr kumimoji="1" lang="en-US" altLang="ja-JP" dirty="0"/>
          </a:p>
          <a:p>
            <a:r>
              <a:rPr kumimoji="1" lang="ja-JP" altLang="en-US" dirty="0"/>
              <a:t>人々を混乱させるなどの事件も依然として発生しています。</a:t>
            </a:r>
            <a:endParaRPr kumimoji="1" lang="en-US" altLang="ja-JP" dirty="0"/>
          </a:p>
          <a:p>
            <a:endParaRPr kumimoji="1" lang="en-US" altLang="ja-JP" dirty="0"/>
          </a:p>
          <a:p>
            <a:r>
              <a:rPr kumimoji="1" lang="ja-JP" altLang="en-US" dirty="0"/>
              <a:t>これらの発信も決して他人事ではありません。私たち一人ひとりが情報モラル、情報リテラシーをもって</a:t>
            </a:r>
            <a:endParaRPr kumimoji="1" lang="en-US" altLang="ja-JP" dirty="0"/>
          </a:p>
          <a:p>
            <a:r>
              <a:rPr kumimoji="1" lang="ja-JP" altLang="en-US" dirty="0"/>
              <a:t>発信はもちろん、いたずらに拡散しない、その判断力を付けることが大事です。</a:t>
            </a:r>
            <a:endParaRPr kumimoji="1" lang="en-US" altLang="ja-JP" dirty="0"/>
          </a:p>
          <a:p>
            <a:endParaRPr kumimoji="1" lang="en-US" altLang="ja-JP" dirty="0"/>
          </a:p>
          <a:p>
            <a:r>
              <a:rPr kumimoji="1" lang="en-US" altLang="ja-JP" dirty="0"/>
              <a:t>【</a:t>
            </a:r>
            <a:r>
              <a:rPr kumimoji="1" lang="ja-JP" altLang="en-US" dirty="0"/>
              <a:t>画像引用</a:t>
            </a:r>
            <a:r>
              <a:rPr kumimoji="1" lang="en-US" altLang="ja-JP" dirty="0"/>
              <a:t>】</a:t>
            </a:r>
          </a:p>
          <a:p>
            <a:r>
              <a:rPr kumimoji="1" lang="en-US" altLang="ja-JP" dirty="0"/>
              <a:t>IPA</a:t>
            </a:r>
            <a:r>
              <a:rPr kumimoji="1" lang="ja-JP" altLang="en-US" dirty="0"/>
              <a:t>「情報セキュリティ</a:t>
            </a:r>
            <a:r>
              <a:rPr kumimoji="1" lang="en-US" altLang="ja-JP" dirty="0"/>
              <a:t>10</a:t>
            </a:r>
            <a:r>
              <a:rPr kumimoji="1" lang="ja-JP" altLang="en-US" dirty="0"/>
              <a:t>大脅威</a:t>
            </a:r>
            <a:r>
              <a:rPr kumimoji="1" lang="en-US" altLang="ja-JP" dirty="0"/>
              <a:t>2022</a:t>
            </a:r>
            <a:r>
              <a:rPr kumimoji="1" lang="ja-JP" altLang="en-US" dirty="0"/>
              <a:t>」</a:t>
            </a:r>
          </a:p>
          <a:p>
            <a:r>
              <a:rPr kumimoji="1" lang="en-US" altLang="ja-JP" dirty="0"/>
              <a:t>https://www.ipa.go.jp/security/10threats/ps6vr7000000auts-att/000096258.pdf</a:t>
            </a:r>
          </a:p>
        </p:txBody>
      </p:sp>
    </p:spTree>
    <p:extLst>
      <p:ext uri="{BB962C8B-B14F-4D97-AF65-F5344CB8AC3E}">
        <p14:creationId xmlns:p14="http://schemas.microsoft.com/office/powerpoint/2010/main" val="4102888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a:xfrm>
            <a:off x="685800" y="4864962"/>
            <a:ext cx="5486400" cy="3136037"/>
          </a:xfrm>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まとめ</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では、今日一緒に学んでわかったことを確認しましょう。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まずは、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はインターネット上への投稿だということを押さえましょう。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投稿したものは、ひろがる、残る、という特徴がありました。</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endParaRPr kumimoji="1" lang="ja-JP" altLang="en-US" dirty="0"/>
          </a:p>
        </p:txBody>
      </p:sp>
    </p:spTree>
    <p:extLst>
      <p:ext uri="{BB962C8B-B14F-4D97-AF65-F5344CB8AC3E}">
        <p14:creationId xmlns:p14="http://schemas.microsoft.com/office/powerpoint/2010/main" val="20522247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a:xfrm>
            <a:off x="685800" y="4968721"/>
            <a:ext cx="5486400" cy="3600450"/>
          </a:xfrm>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まとめ</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「拡がる、残る」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だからこそ、慎重に使うことが大切です。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大切な情報であれば、一気に広めて記録に残す、という機能はすばらしいメリットになりますが、</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不適切なものを投稿してしまった場合、一転して大きなデメリットとなります。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「何を投稿するのか」ということが非常に大切です。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日常生活でやってはいけないことはインターネットでもやらない、</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また、大切にしている個人情報は安易にインターネットに挙げない、という意識で使いましょう。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1813862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標語の紹介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IPA</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では情報モラルやセキュリティに関する標語を募集しています。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みなさんと同じ中高生が、毎年、たくさん応募してくれています。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こちらが過去に最優秀賞をとった作品です。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四角の中には何が入るでしょうか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（何人かに聞いてみる）＜クリック＞</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「つぶやきが　自分をおいて　一人旅」</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なるほど、</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の拡がる特徴をうまく表していますね！</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en-US" altLang="ja-JP" sz="1200" dirty="0"/>
              <a:t>【</a:t>
            </a:r>
            <a:r>
              <a:rPr kumimoji="1" lang="ja-JP" altLang="en-US" sz="1200" dirty="0"/>
              <a:t>進行のポイント</a:t>
            </a:r>
            <a:r>
              <a:rPr kumimoji="1" lang="en-US" altLang="ja-JP" sz="1200" dirty="0"/>
              <a:t>】</a:t>
            </a:r>
          </a:p>
          <a:p>
            <a:r>
              <a:rPr kumimoji="1" lang="ja-JP" altLang="en-US" sz="1200" dirty="0"/>
              <a:t>クイズ形式で楽しんでください。</a:t>
            </a:r>
            <a:endParaRPr kumimoji="1" lang="en-US" altLang="ja-JP" sz="1200" dirty="0"/>
          </a:p>
          <a:p>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参考</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IPA</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「ひろげよう情報モラル・セキュリティコンクール」</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https://www.ipa.go.jp/security/hyogo/index.html</a:t>
            </a:r>
          </a:p>
          <a:p>
            <a:endParaRPr kumimoji="1" lang="ja-JP" altLang="en-US" dirty="0"/>
          </a:p>
        </p:txBody>
      </p:sp>
    </p:spTree>
    <p:extLst>
      <p:ext uri="{BB962C8B-B14F-4D97-AF65-F5344CB8AC3E}">
        <p14:creationId xmlns:p14="http://schemas.microsoft.com/office/powerpoint/2010/main" val="23289432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標語の紹介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こちらは過去の優秀賞をとった作品です。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四角の中には何が入るでしょうか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（何人かに聞いてみる）＜クリック＞</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「あなたの良いとこ　いい</a:t>
            </a:r>
            <a:r>
              <a:rPr kumimoji="1" lang="ja-JP" altLang="en-US" sz="1200" b="0" i="0" u="none" strike="noStrike" kern="1200" cap="none" spc="0" normalizeH="0" baseline="0" noProof="0" dirty="0" err="1">
                <a:ln>
                  <a:noFill/>
                </a:ln>
                <a:solidFill>
                  <a:prstClr val="black"/>
                </a:solidFill>
                <a:effectLst/>
                <a:uLnTx/>
                <a:uFillTx/>
                <a:latin typeface="+mn-lt"/>
                <a:ea typeface="+mn-ea"/>
                <a:cs typeface="+mn-cs"/>
              </a:rPr>
              <a:t>ねの</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数じゃ　たりやしない」</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本当ですね、投稿にいいね！をもらうのもうれしいことですが、</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それでその人の評価が決まるわけではありませんよね。</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en-US" altLang="ja-JP" sz="1200" dirty="0"/>
              <a:t>【</a:t>
            </a:r>
            <a:r>
              <a:rPr kumimoji="1" lang="ja-JP" altLang="en-US" sz="1200" dirty="0"/>
              <a:t>進行のポイント</a:t>
            </a:r>
            <a:r>
              <a:rPr kumimoji="1" lang="en-US" altLang="ja-JP" sz="1200" dirty="0"/>
              <a:t>】</a:t>
            </a:r>
          </a:p>
          <a:p>
            <a:r>
              <a:rPr kumimoji="1" lang="ja-JP" altLang="en-US" sz="1200" dirty="0"/>
              <a:t>クイズ形式で楽しんでください。</a:t>
            </a:r>
            <a:endParaRPr kumimoji="1" lang="en-US" altLang="ja-JP" sz="1200" dirty="0"/>
          </a:p>
          <a:p>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参考</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IPA</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「ひろげよう情報モラル・セキュリティコンクール」</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https://www.ipa.go.jp/security/hyogo/index.html</a:t>
            </a:r>
            <a:endParaRPr kumimoji="1" lang="ja-JP" altLang="en-US" dirty="0"/>
          </a:p>
        </p:txBody>
      </p:sp>
    </p:spTree>
    <p:extLst>
      <p:ext uri="{BB962C8B-B14F-4D97-AF65-F5344CB8AC3E}">
        <p14:creationId xmlns:p14="http://schemas.microsoft.com/office/powerpoint/2010/main" val="21600322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82700"/>
            <a:ext cx="4579937" cy="3435350"/>
          </a:xfrm>
        </p:spPr>
      </p:sp>
      <p:sp>
        <p:nvSpPr>
          <p:cNvPr id="3" name="ノート プレースホルダー 2"/>
          <p:cNvSpPr>
            <a:spLocks noGrp="1"/>
          </p:cNvSpPr>
          <p:nvPr>
            <p:ph type="body" idx="1"/>
          </p:nvPr>
        </p:nvSpPr>
        <p:spPr>
          <a:xfrm>
            <a:off x="685800" y="4888821"/>
            <a:ext cx="5486400" cy="3600450"/>
          </a:xfrm>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情報モラルを伝えていこうという意識づけ</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今日学んだことを、これからはみなさんが周囲に伝えていってください。</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標語やポスターのコンクールも毎年行われています。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ぜひ、参加して、一緒に情報モラルを伝えていきましょう！</a:t>
            </a:r>
            <a:endParaRPr kumimoji="1" lang="ja-JP" altLang="en-US" dirty="0"/>
          </a:p>
          <a:p>
            <a:endParaRPr kumimoji="1" lang="ja-JP" altLang="en-US" dirty="0"/>
          </a:p>
        </p:txBody>
      </p:sp>
    </p:spTree>
    <p:extLst>
      <p:ext uri="{BB962C8B-B14F-4D97-AF65-F5344CB8AC3E}">
        <p14:creationId xmlns:p14="http://schemas.microsoft.com/office/powerpoint/2010/main" val="4187298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安全教室指導用教材利用規約</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独立行政法人情報処理推進機構 セキュリティセンター</a:t>
            </a:r>
          </a:p>
          <a:p>
            <a:r>
              <a:rPr kumimoji="1" lang="en-US" altLang="ja-JP" sz="1200" kern="1200" dirty="0">
                <a:solidFill>
                  <a:schemeClr val="tx1"/>
                </a:solidFill>
                <a:effectLst/>
                <a:latin typeface="+mn-lt"/>
                <a:ea typeface="+mn-ea"/>
                <a:cs typeface="+mn-cs"/>
              </a:rPr>
              <a:t>2019</a:t>
            </a:r>
            <a:r>
              <a:rPr kumimoji="1" lang="ja-JP" altLang="ja-JP" sz="1200" kern="1200" dirty="0">
                <a:solidFill>
                  <a:schemeClr val="tx1"/>
                </a:solidFill>
                <a:effectLst/>
                <a:latin typeface="+mn-lt"/>
                <a:ea typeface="+mn-ea"/>
                <a:cs typeface="+mn-cs"/>
              </a:rPr>
              <a:t>年</a:t>
            </a:r>
            <a:r>
              <a:rPr kumimoji="1" lang="en-US" altLang="ja-JP" sz="1200" kern="1200" dirty="0">
                <a:solidFill>
                  <a:schemeClr val="tx1"/>
                </a:solidFill>
                <a:effectLst/>
                <a:latin typeface="+mn-lt"/>
                <a:ea typeface="+mn-ea"/>
                <a:cs typeface="+mn-cs"/>
              </a:rPr>
              <a:t>11</a:t>
            </a:r>
            <a:r>
              <a:rPr kumimoji="1" lang="ja-JP" altLang="ja-JP" sz="1200" kern="1200" dirty="0">
                <a:solidFill>
                  <a:schemeClr val="tx1"/>
                </a:solidFill>
                <a:effectLst/>
                <a:latin typeface="+mn-lt"/>
                <a:ea typeface="+mn-ea"/>
                <a:cs typeface="+mn-cs"/>
              </a:rPr>
              <a:t>月</a:t>
            </a:r>
            <a:r>
              <a:rPr kumimoji="1" lang="en-US" altLang="ja-JP" sz="1200" kern="1200" dirty="0">
                <a:solidFill>
                  <a:schemeClr val="tx1"/>
                </a:solidFill>
                <a:effectLst/>
                <a:latin typeface="+mn-lt"/>
                <a:ea typeface="+mn-ea"/>
                <a:cs typeface="+mn-cs"/>
              </a:rPr>
              <a:t>28</a:t>
            </a:r>
            <a:r>
              <a:rPr kumimoji="1" lang="ja-JP" altLang="ja-JP" sz="1200" kern="1200" dirty="0">
                <a:solidFill>
                  <a:schemeClr val="tx1"/>
                </a:solidFill>
                <a:effectLst/>
                <a:latin typeface="+mn-lt"/>
                <a:ea typeface="+mn-ea"/>
                <a:cs typeface="+mn-cs"/>
              </a:rPr>
              <a:t>日</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「安全教室指導用教材」は、インターネット安全教室での利用を目的に独立行政法人情報処理推進機構（</a:t>
            </a:r>
            <a:r>
              <a:rPr kumimoji="1" lang="en-US" altLang="ja-JP" sz="1200" kern="1200" dirty="0">
                <a:solidFill>
                  <a:schemeClr val="tx1"/>
                </a:solidFill>
                <a:effectLst/>
                <a:latin typeface="+mn-lt"/>
                <a:ea typeface="+mn-ea"/>
                <a:cs typeface="+mn-cs"/>
              </a:rPr>
              <a:t>IPA</a:t>
            </a:r>
            <a:r>
              <a:rPr kumimoji="1" lang="ja-JP" altLang="ja-JP" sz="1200" kern="1200" dirty="0">
                <a:solidFill>
                  <a:schemeClr val="tx1"/>
                </a:solidFill>
                <a:effectLst/>
                <a:latin typeface="+mn-lt"/>
                <a:ea typeface="+mn-ea"/>
                <a:cs typeface="+mn-cs"/>
              </a:rPr>
              <a:t>）（以下「</a:t>
            </a:r>
            <a:r>
              <a:rPr kumimoji="1" lang="en-US" altLang="ja-JP" sz="1200" kern="1200" dirty="0">
                <a:solidFill>
                  <a:schemeClr val="tx1"/>
                </a:solidFill>
                <a:effectLst/>
                <a:latin typeface="+mn-lt"/>
                <a:ea typeface="+mn-ea"/>
                <a:cs typeface="+mn-cs"/>
              </a:rPr>
              <a:t>IPA</a:t>
            </a:r>
            <a:r>
              <a:rPr kumimoji="1" lang="ja-JP" altLang="ja-JP" sz="1200" kern="1200" dirty="0">
                <a:solidFill>
                  <a:schemeClr val="tx1"/>
                </a:solidFill>
                <a:effectLst/>
                <a:latin typeface="+mn-lt"/>
                <a:ea typeface="+mn-ea"/>
                <a:cs typeface="+mn-cs"/>
              </a:rPr>
              <a:t>」という。）が作成した教材、およびこれを用いて指導するためのポイントをまとめた講義要領（今後に作成され得る各々の改訂版を含む。）です。なお、改訂版が利用可能となった後は、専ら改訂版をご利用ください。</a:t>
            </a:r>
          </a:p>
          <a:p>
            <a:r>
              <a:rPr kumimoji="1" lang="en-US" altLang="ja-JP" sz="1200" kern="1200" dirty="0">
                <a:solidFill>
                  <a:schemeClr val="tx1"/>
                </a:solidFill>
                <a:effectLst/>
                <a:latin typeface="+mn-lt"/>
                <a:ea typeface="+mn-ea"/>
                <a:cs typeface="+mn-cs"/>
              </a:rPr>
              <a:t> IPA</a:t>
            </a:r>
            <a:r>
              <a:rPr kumimoji="1" lang="ja-JP" altLang="ja-JP" sz="1200" kern="1200" dirty="0">
                <a:solidFill>
                  <a:schemeClr val="tx1"/>
                </a:solidFill>
                <a:effectLst/>
                <a:latin typeface="+mn-lt"/>
                <a:ea typeface="+mn-ea"/>
                <a:cs typeface="+mn-cs"/>
              </a:rPr>
              <a:t>は、本利用規約に同意いただくことを条件として、「安全教室指導用教材」の利用を無償で許諾します。有償セミナー等での利用を希望する場合は、事前に</a:t>
            </a:r>
            <a:r>
              <a:rPr kumimoji="1" lang="en-US" altLang="ja-JP" sz="1200" kern="1200" dirty="0">
                <a:solidFill>
                  <a:schemeClr val="tx1"/>
                </a:solidFill>
                <a:effectLst/>
                <a:latin typeface="+mn-lt"/>
                <a:ea typeface="+mn-ea"/>
                <a:cs typeface="+mn-cs"/>
              </a:rPr>
              <a:t>IPA</a:t>
            </a:r>
            <a:r>
              <a:rPr kumimoji="1" lang="ja-JP" altLang="ja-JP" sz="1200" kern="1200" dirty="0">
                <a:solidFill>
                  <a:schemeClr val="tx1"/>
                </a:solidFill>
                <a:effectLst/>
                <a:latin typeface="+mn-lt"/>
                <a:ea typeface="+mn-ea"/>
                <a:cs typeface="+mn-cs"/>
              </a:rPr>
              <a:t>に申し出て別途許諾を得てください。</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「安全教室指導用教材」のダウンロード</a:t>
            </a:r>
            <a:r>
              <a:rPr kumimoji="1" lang="en-US" altLang="ja-JP" sz="1200" kern="1200" dirty="0">
                <a:solidFill>
                  <a:schemeClr val="tx1"/>
                </a:solidFill>
                <a:effectLst/>
                <a:latin typeface="+mn-lt"/>
                <a:ea typeface="+mn-ea"/>
                <a:cs typeface="+mn-cs"/>
              </a:rPr>
              <a:t>URL</a:t>
            </a:r>
            <a:r>
              <a:rPr kumimoji="1" lang="ja-JP" altLang="ja-JP" sz="1200" kern="1200" dirty="0">
                <a:solidFill>
                  <a:schemeClr val="tx1"/>
                </a:solidFill>
                <a:effectLst/>
                <a:latin typeface="+mn-lt"/>
                <a:ea typeface="+mn-ea"/>
                <a:cs typeface="+mn-cs"/>
              </a:rPr>
              <a:t>は以下の通りです。</a:t>
            </a:r>
          </a:p>
          <a:p>
            <a:r>
              <a:rPr kumimoji="1" lang="en-US" altLang="ja-JP" sz="1200" kern="1200" dirty="0">
                <a:solidFill>
                  <a:schemeClr val="tx1"/>
                </a:solidFill>
                <a:effectLst/>
                <a:latin typeface="+mn-lt"/>
                <a:ea typeface="+mn-ea"/>
                <a:cs typeface="+mn-cs"/>
              </a:rPr>
              <a:t>URL</a:t>
            </a:r>
            <a:r>
              <a:rPr kumimoji="1" lang="ja-JP" altLang="ja-JP" sz="1200" kern="1200" dirty="0">
                <a:solidFill>
                  <a:schemeClr val="tx1"/>
                </a:solidFill>
                <a:effectLst/>
                <a:latin typeface="+mn-lt"/>
                <a:ea typeface="+mn-ea"/>
                <a:cs typeface="+mn-cs"/>
              </a:rPr>
              <a:t>：</a:t>
            </a:r>
            <a:r>
              <a:rPr kumimoji="1" lang="en-US" altLang="ja-JP" sz="1200" kern="1200">
                <a:solidFill>
                  <a:schemeClr val="tx1"/>
                </a:solidFill>
                <a:effectLst/>
                <a:latin typeface="+mn-lt"/>
                <a:ea typeface="+mn-ea"/>
                <a:cs typeface="+mn-cs"/>
              </a:rPr>
              <a:t>https://www.ipa.go.jp/security/net-anzen/materials.html</a:t>
            </a:r>
            <a:endParaRPr kumimoji="1" lang="ja-JP"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a:p>
            <a:pPr lvl="0"/>
            <a:r>
              <a:rPr kumimoji="1" lang="ja-JP" altLang="ja-JP" sz="1200" kern="1200" dirty="0">
                <a:solidFill>
                  <a:schemeClr val="tx1"/>
                </a:solidFill>
                <a:effectLst/>
                <a:latin typeface="+mn-lt"/>
                <a:ea typeface="+mn-ea"/>
                <a:cs typeface="+mn-cs"/>
              </a:rPr>
              <a:t>「安全教室指導用教材」に関する著作権その他すべての権利は独立行政法人情報処理推進機構（</a:t>
            </a:r>
            <a:r>
              <a:rPr kumimoji="1" lang="en-US" altLang="ja-JP" sz="1200" kern="1200" dirty="0">
                <a:solidFill>
                  <a:schemeClr val="tx1"/>
                </a:solidFill>
                <a:effectLst/>
                <a:latin typeface="+mn-lt"/>
                <a:ea typeface="+mn-ea"/>
                <a:cs typeface="+mn-cs"/>
              </a:rPr>
              <a:t>IPA</a:t>
            </a:r>
            <a:r>
              <a:rPr kumimoji="1" lang="ja-JP" altLang="ja-JP" sz="1200" kern="1200" dirty="0">
                <a:solidFill>
                  <a:schemeClr val="tx1"/>
                </a:solidFill>
                <a:effectLst/>
                <a:latin typeface="+mn-lt"/>
                <a:ea typeface="+mn-ea"/>
                <a:cs typeface="+mn-cs"/>
              </a:rPr>
              <a:t>）が保有しており、国際条約、著作権法その他の法律により保護されています。</a:t>
            </a:r>
          </a:p>
          <a:p>
            <a:pPr lvl="0"/>
            <a:r>
              <a:rPr kumimoji="1" lang="ja-JP" altLang="ja-JP" sz="1200" kern="1200" dirty="0">
                <a:solidFill>
                  <a:schemeClr val="tx1"/>
                </a:solidFill>
                <a:effectLst/>
                <a:latin typeface="+mn-lt"/>
                <a:ea typeface="+mn-ea"/>
                <a:cs typeface="+mn-cs"/>
              </a:rPr>
              <a:t>「安全教室指導用教材」は、情報セキュリティや情報モラルの教育、普及の目的に限り、無償の授業、各種セミナーや研修等にご利用いただけます。</a:t>
            </a:r>
          </a:p>
          <a:p>
            <a:pPr lvl="0"/>
            <a:r>
              <a:rPr kumimoji="1" lang="ja-JP" altLang="ja-JP" sz="1200" kern="1200" dirty="0">
                <a:solidFill>
                  <a:schemeClr val="tx1"/>
                </a:solidFill>
                <a:effectLst/>
                <a:latin typeface="+mn-lt"/>
                <a:ea typeface="+mn-ea"/>
                <a:cs typeface="+mn-cs"/>
              </a:rPr>
              <a:t>必要な範囲での複製（生徒等受講者への配布のための複製を含む。）は可能とします。</a:t>
            </a:r>
          </a:p>
          <a:p>
            <a:pPr lvl="0"/>
            <a:r>
              <a:rPr kumimoji="1" lang="ja-JP" altLang="ja-JP" sz="1200" kern="1200" dirty="0">
                <a:solidFill>
                  <a:schemeClr val="tx1"/>
                </a:solidFill>
                <a:effectLst/>
                <a:latin typeface="+mn-lt"/>
                <a:ea typeface="+mn-ea"/>
                <a:cs typeface="+mn-cs"/>
              </a:rPr>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p>
          <a:p>
            <a:pPr lvl="0"/>
            <a:r>
              <a:rPr kumimoji="1" lang="ja-JP" altLang="ja-JP" sz="1200" kern="1200" dirty="0">
                <a:solidFill>
                  <a:schemeClr val="tx1"/>
                </a:solidFill>
                <a:effectLst/>
                <a:latin typeface="+mn-lt"/>
                <a:ea typeface="+mn-ea"/>
                <a:cs typeface="+mn-cs"/>
              </a:rPr>
              <a:t>「安全教室指導用教材」の中のデータやグラフ・図表・イラスト・映像等の全部または一部を引用等した場合、本利用規約に同意したものとみなします。</a:t>
            </a:r>
          </a:p>
          <a:p>
            <a:pPr lvl="0"/>
            <a:r>
              <a:rPr kumimoji="1" lang="ja-JP" altLang="ja-JP" sz="1200" kern="1200" dirty="0">
                <a:solidFill>
                  <a:schemeClr val="tx1"/>
                </a:solidFill>
                <a:effectLst/>
                <a:latin typeface="+mn-lt"/>
                <a:ea typeface="+mn-ea"/>
                <a:cs typeface="+mn-cs"/>
              </a:rPr>
              <a:t>いかなる形で利用する場合においても「安全教室指導用教材」を利用する際は、出典（</a:t>
            </a:r>
            <a:r>
              <a:rPr kumimoji="1" lang="en-US" altLang="ja-JP" sz="1200" kern="1200" dirty="0">
                <a:solidFill>
                  <a:schemeClr val="tx1"/>
                </a:solidFill>
                <a:effectLst/>
                <a:latin typeface="+mn-lt"/>
                <a:ea typeface="+mn-ea"/>
                <a:cs typeface="+mn-cs"/>
              </a:rPr>
              <a:t>IPA</a:t>
            </a:r>
            <a:r>
              <a:rPr kumimoji="1" lang="ja-JP" altLang="ja-JP" sz="1200" kern="1200" dirty="0">
                <a:solidFill>
                  <a:schemeClr val="tx1"/>
                </a:solidFill>
                <a:effectLst/>
                <a:latin typeface="+mn-lt"/>
                <a:ea typeface="+mn-ea"/>
                <a:cs typeface="+mn-cs"/>
              </a:rPr>
              <a:t>の名称、資料名（「安全教室指導用教材」）、</a:t>
            </a:r>
            <a:r>
              <a:rPr kumimoji="1" lang="en-US" altLang="ja-JP" sz="1200" kern="1200" dirty="0">
                <a:solidFill>
                  <a:schemeClr val="tx1"/>
                </a:solidFill>
                <a:effectLst/>
                <a:latin typeface="+mn-lt"/>
                <a:ea typeface="+mn-ea"/>
                <a:cs typeface="+mn-cs"/>
              </a:rPr>
              <a:t>URL</a:t>
            </a:r>
            <a:r>
              <a:rPr kumimoji="1" lang="ja-JP" altLang="ja-JP" sz="1200" kern="1200" dirty="0">
                <a:solidFill>
                  <a:schemeClr val="tx1"/>
                </a:solidFill>
                <a:effectLst/>
                <a:latin typeface="+mn-lt"/>
                <a:ea typeface="+mn-ea"/>
                <a:cs typeface="+mn-cs"/>
              </a:rPr>
              <a:t>等）を容易に判る態様で明記または明示してください。</a:t>
            </a:r>
          </a:p>
          <a:p>
            <a:pPr lvl="0"/>
            <a:r>
              <a:rPr kumimoji="1" lang="ja-JP" altLang="ja-JP" sz="1200" kern="1200" dirty="0">
                <a:solidFill>
                  <a:schemeClr val="tx1"/>
                </a:solidFill>
                <a:effectLst/>
                <a:latin typeface="+mn-lt"/>
                <a:ea typeface="+mn-ea"/>
                <a:cs typeface="+mn-cs"/>
              </a:rPr>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lvl="0"/>
            <a:r>
              <a:rPr kumimoji="1" lang="ja-JP" altLang="ja-JP" sz="1200" kern="1200" dirty="0">
                <a:solidFill>
                  <a:schemeClr val="tx1"/>
                </a:solidFill>
                <a:effectLst/>
                <a:latin typeface="+mn-lt"/>
                <a:ea typeface="+mn-ea"/>
                <a:cs typeface="+mn-cs"/>
              </a:rPr>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lvl="0"/>
            <a:r>
              <a:rPr kumimoji="1" lang="ja-JP" altLang="ja-JP" sz="1200" kern="1200" dirty="0">
                <a:solidFill>
                  <a:schemeClr val="tx1"/>
                </a:solidFill>
                <a:effectLst/>
                <a:latin typeface="+mn-lt"/>
                <a:ea typeface="+mn-ea"/>
                <a:cs typeface="+mn-cs"/>
              </a:rPr>
              <a:t>「安全教室指導用教材」で提供する情報の正確性、信頼性、網羅性及び完全性については、</a:t>
            </a:r>
            <a:r>
              <a:rPr kumimoji="1" lang="en-US" altLang="ja-JP" sz="1200" kern="1200" dirty="0">
                <a:solidFill>
                  <a:schemeClr val="tx1"/>
                </a:solidFill>
                <a:effectLst/>
                <a:latin typeface="+mn-lt"/>
                <a:ea typeface="+mn-ea"/>
                <a:cs typeface="+mn-cs"/>
              </a:rPr>
              <a:t>IPA</a:t>
            </a:r>
            <a:r>
              <a:rPr kumimoji="1" lang="ja-JP" altLang="ja-JP" sz="1200" kern="1200" dirty="0" err="1">
                <a:solidFill>
                  <a:schemeClr val="tx1"/>
                </a:solidFill>
                <a:effectLst/>
                <a:latin typeface="+mn-lt"/>
                <a:ea typeface="+mn-ea"/>
                <a:cs typeface="+mn-cs"/>
              </a:rPr>
              <a:t>が保</a:t>
            </a:r>
            <a:r>
              <a:rPr kumimoji="1" lang="ja-JP" altLang="ja-JP" sz="1200" kern="1200" dirty="0">
                <a:solidFill>
                  <a:schemeClr val="tx1"/>
                </a:solidFill>
                <a:effectLst/>
                <a:latin typeface="+mn-lt"/>
                <a:ea typeface="+mn-ea"/>
                <a:cs typeface="+mn-cs"/>
              </a:rPr>
              <a:t>証するものではありません。</a:t>
            </a:r>
          </a:p>
          <a:p>
            <a:pPr lvl="0"/>
            <a:r>
              <a:rPr kumimoji="1" lang="ja-JP" altLang="ja-JP" sz="1200" kern="1200" dirty="0">
                <a:solidFill>
                  <a:schemeClr val="tx1"/>
                </a:solidFill>
                <a:effectLst/>
                <a:latin typeface="+mn-lt"/>
                <a:ea typeface="+mn-ea"/>
                <a:cs typeface="+mn-cs"/>
              </a:rPr>
              <a:t>「安全教室指導用教材」のファイルをダウンロードすることまたは利用したこと等により生じるいかなる損害（他人に対して責任を負う場合を含む。）についても</a:t>
            </a:r>
            <a:r>
              <a:rPr kumimoji="1" lang="en-US" altLang="ja-JP" sz="1200" kern="1200" dirty="0">
                <a:solidFill>
                  <a:schemeClr val="tx1"/>
                </a:solidFill>
                <a:effectLst/>
                <a:latin typeface="+mn-lt"/>
                <a:ea typeface="+mn-ea"/>
                <a:cs typeface="+mn-cs"/>
              </a:rPr>
              <a:t>IPA</a:t>
            </a:r>
            <a:r>
              <a:rPr kumimoji="1" lang="ja-JP" altLang="ja-JP" sz="1200" kern="1200" dirty="0">
                <a:solidFill>
                  <a:schemeClr val="tx1"/>
                </a:solidFill>
                <a:effectLst/>
                <a:latin typeface="+mn-lt"/>
                <a:ea typeface="+mn-ea"/>
                <a:cs typeface="+mn-cs"/>
              </a:rPr>
              <a:t>は何ら責任を負いません。</a:t>
            </a:r>
          </a:p>
          <a:p>
            <a:pPr lvl="0"/>
            <a:r>
              <a:rPr kumimoji="1" lang="ja-JP" altLang="ja-JP" sz="1200" kern="1200" dirty="0">
                <a:solidFill>
                  <a:schemeClr val="tx1"/>
                </a:solidFill>
                <a:effectLst/>
                <a:latin typeface="+mn-lt"/>
                <a:ea typeface="+mn-ea"/>
                <a:cs typeface="+mn-cs"/>
              </a:rPr>
              <a:t>本利用規約は予告なく改正する場合があります。その場合、改正後の内容は、それが</a:t>
            </a:r>
            <a:r>
              <a:rPr kumimoji="1" lang="en-US" altLang="ja-JP" sz="1200" kern="1200" dirty="0">
                <a:solidFill>
                  <a:schemeClr val="tx1"/>
                </a:solidFill>
                <a:effectLst/>
                <a:latin typeface="+mn-lt"/>
                <a:ea typeface="+mn-ea"/>
                <a:cs typeface="+mn-cs"/>
              </a:rPr>
              <a:t>IPA</a:t>
            </a:r>
            <a:r>
              <a:rPr kumimoji="1" lang="ja-JP" altLang="ja-JP" sz="1200" kern="1200" dirty="0">
                <a:solidFill>
                  <a:schemeClr val="tx1"/>
                </a:solidFill>
                <a:effectLst/>
                <a:latin typeface="+mn-lt"/>
                <a:ea typeface="+mn-ea"/>
                <a:cs typeface="+mn-cs"/>
              </a:rPr>
              <a:t>のウェブページ上で公表された時以降の利用に適用するものとします。 </a:t>
            </a:r>
          </a:p>
          <a:p>
            <a:pPr lvl="0"/>
            <a:r>
              <a:rPr kumimoji="1" lang="ja-JP" altLang="ja-JP" sz="1200" kern="1200" dirty="0">
                <a:solidFill>
                  <a:schemeClr val="tx1"/>
                </a:solidFill>
                <a:effectLst/>
                <a:latin typeface="+mn-lt"/>
                <a:ea typeface="+mn-ea"/>
                <a:cs typeface="+mn-cs"/>
              </a:rPr>
              <a:t>「安全教室指導用教材」及び本利用規約に関する質問は、</a:t>
            </a:r>
            <a:r>
              <a:rPr kumimoji="1" lang="en-US" altLang="ja-JP" sz="1200" kern="1200" dirty="0">
                <a:solidFill>
                  <a:schemeClr val="tx1"/>
                </a:solidFill>
                <a:effectLst/>
                <a:latin typeface="+mn-lt"/>
                <a:ea typeface="+mn-ea"/>
                <a:cs typeface="+mn-cs"/>
              </a:rPr>
              <a:t>net-anzen@ipa.go.jp</a:t>
            </a:r>
            <a:r>
              <a:rPr kumimoji="1" lang="ja-JP" altLang="ja-JP" sz="1200" kern="1200" dirty="0" err="1">
                <a:solidFill>
                  <a:schemeClr val="tx1"/>
                </a:solidFill>
                <a:effectLst/>
                <a:latin typeface="+mn-lt"/>
                <a:ea typeface="+mn-ea"/>
                <a:cs typeface="+mn-cs"/>
              </a:rPr>
              <a:t>まで</a:t>
            </a:r>
            <a:r>
              <a:rPr kumimoji="1" lang="ja-JP" altLang="ja-JP" sz="1200" kern="1200" dirty="0">
                <a:solidFill>
                  <a:schemeClr val="tx1"/>
                </a:solidFill>
                <a:effectLst/>
                <a:latin typeface="+mn-lt"/>
                <a:ea typeface="+mn-ea"/>
                <a:cs typeface="+mn-cs"/>
              </a:rPr>
              <a:t>お寄せください。なお、</a:t>
            </a:r>
            <a:r>
              <a:rPr kumimoji="1" lang="en-US" altLang="ja-JP" sz="1200" kern="1200" dirty="0">
                <a:solidFill>
                  <a:schemeClr val="tx1"/>
                </a:solidFill>
                <a:effectLst/>
                <a:latin typeface="+mn-lt"/>
                <a:ea typeface="+mn-ea"/>
                <a:cs typeface="+mn-cs"/>
              </a:rPr>
              <a:t>IPA</a:t>
            </a:r>
            <a:r>
              <a:rPr kumimoji="1" lang="ja-JP" altLang="ja-JP" sz="1200" kern="1200" dirty="0">
                <a:solidFill>
                  <a:schemeClr val="tx1"/>
                </a:solidFill>
                <a:effectLst/>
                <a:latin typeface="+mn-lt"/>
                <a:ea typeface="+mn-ea"/>
                <a:cs typeface="+mn-cs"/>
              </a:rPr>
              <a:t>からの応答等は、その業務に支障のない範囲内とさせていただきます。</a:t>
            </a:r>
          </a:p>
          <a:p>
            <a:r>
              <a:rPr kumimoji="1" lang="ja-JP" altLang="ja-JP" sz="1200" kern="1200" dirty="0">
                <a:solidFill>
                  <a:schemeClr val="tx1"/>
                </a:solidFill>
                <a:effectLst/>
                <a:latin typeface="+mn-lt"/>
                <a:ea typeface="+mn-ea"/>
                <a:cs typeface="+mn-cs"/>
              </a:rPr>
              <a:t>以　上</a:t>
            </a:r>
          </a:p>
          <a:p>
            <a:endParaRPr kumimoji="1" lang="ja-JP" altLang="en-US" dirty="0"/>
          </a:p>
        </p:txBody>
      </p:sp>
    </p:spTree>
    <p:extLst>
      <p:ext uri="{BB962C8B-B14F-4D97-AF65-F5344CB8AC3E}">
        <p14:creationId xmlns:p14="http://schemas.microsoft.com/office/powerpoint/2010/main" val="902615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使用時は非表示</a:t>
            </a:r>
          </a:p>
        </p:txBody>
      </p:sp>
    </p:spTree>
    <p:extLst>
      <p:ext uri="{BB962C8B-B14F-4D97-AF65-F5344CB8AC3E}">
        <p14:creationId xmlns:p14="http://schemas.microsoft.com/office/powerpoint/2010/main" val="345390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とは何かをおさえる。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まず、今日のテーマになる</a:t>
            </a:r>
            <a:r>
              <a:rPr kumimoji="1" lang="en-US" altLang="ja-JP" sz="1200" dirty="0"/>
              <a:t>SNS</a:t>
            </a:r>
            <a:r>
              <a:rPr kumimoji="1" lang="ja-JP" altLang="en-US" sz="1200" dirty="0"/>
              <a:t>とは何か、ということを確認しましょう。</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en-US" altLang="ja-JP" sz="1200" dirty="0"/>
              <a:t>SNS</a:t>
            </a:r>
            <a:r>
              <a:rPr kumimoji="1" lang="ja-JP" altLang="en-US" sz="1200" dirty="0"/>
              <a:t>が何の略語なのか聞いて次のスライドにつなげる。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sz="1200" dirty="0"/>
              <a:t>SNS</a:t>
            </a:r>
            <a:r>
              <a:rPr kumimoji="1" lang="ja-JP" altLang="en-US" sz="1200" dirty="0"/>
              <a:t>とは、どんな言葉の略語なのか、知っていますか？</a:t>
            </a:r>
            <a:endParaRPr kumimoji="1" lang="en-US" altLang="ja-JP" sz="1200" dirty="0"/>
          </a:p>
          <a:p>
            <a:endParaRPr kumimoji="1" lang="ja-JP" altLang="en-US" dirty="0"/>
          </a:p>
        </p:txBody>
      </p:sp>
    </p:spTree>
    <p:extLst>
      <p:ext uri="{BB962C8B-B14F-4D97-AF65-F5344CB8AC3E}">
        <p14:creationId xmlns:p14="http://schemas.microsoft.com/office/powerpoint/2010/main" val="1190347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とは何かをおさえる。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sz="1200" dirty="0"/>
              <a:t>SNS</a:t>
            </a:r>
            <a:r>
              <a:rPr kumimoji="1" lang="ja-JP" altLang="en-US" sz="1200" dirty="0"/>
              <a:t>とは「ソーシャル・ネットワーキング・サービス」の略語です。</a:t>
            </a:r>
            <a:endParaRPr kumimoji="1" lang="en-US" altLang="ja-JP" sz="1200" dirty="0"/>
          </a:p>
          <a:p>
            <a:r>
              <a:rPr kumimoji="1" lang="ja-JP" altLang="en-US" sz="1200" dirty="0"/>
              <a:t>会員になった人同士がインターネットを通して知り合ったり、</a:t>
            </a:r>
            <a:endParaRPr kumimoji="1" lang="en-US" altLang="ja-JP" sz="1200" dirty="0"/>
          </a:p>
          <a:p>
            <a:r>
              <a:rPr kumimoji="1" lang="ja-JP" altLang="en-US" sz="1200" dirty="0"/>
              <a:t>情報交換できるサービスなんですね。</a:t>
            </a:r>
            <a:endParaRPr kumimoji="1" lang="en-US" altLang="ja-JP" sz="1200" dirty="0"/>
          </a:p>
          <a:p>
            <a:r>
              <a:rPr kumimoji="1" lang="ja-JP" altLang="en-US" sz="1200" dirty="0"/>
              <a:t>実際にどんなサービスがありますか？周りの人と話してみましょう。</a:t>
            </a:r>
            <a:endParaRPr kumimoji="1" lang="en-US" altLang="ja-JP" sz="1200" dirty="0">
              <a:latin typeface="メイリオ" panose="020B0604030504040204" pitchFamily="50" charset="-128"/>
              <a:ea typeface="メイリオ" panose="020B0604030504040204" pitchFamily="50" charset="-128"/>
            </a:endParaRPr>
          </a:p>
          <a:p>
            <a:pPr marL="0" indent="0">
              <a:buNone/>
            </a:pPr>
            <a:endParaRPr kumimoji="1" lang="en-US" altLang="ja-JP" sz="1200" dirty="0"/>
          </a:p>
          <a:p>
            <a:r>
              <a:rPr kumimoji="1" lang="en-US" altLang="ja-JP" sz="1200" dirty="0"/>
              <a:t>【</a:t>
            </a:r>
            <a:r>
              <a:rPr kumimoji="1" lang="ja-JP" altLang="en-US" sz="1200" dirty="0"/>
              <a:t>進行のポイント</a:t>
            </a:r>
            <a:r>
              <a:rPr kumimoji="1" lang="en-US" altLang="ja-JP"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実際の</a:t>
            </a:r>
            <a:r>
              <a:rPr kumimoji="1" lang="en-US" altLang="ja-JP" sz="1200" dirty="0"/>
              <a:t>SNS</a:t>
            </a:r>
            <a:r>
              <a:rPr kumimoji="1" lang="ja-JP" altLang="en-US" sz="1200" dirty="0"/>
              <a:t>サービスについて考え、</a:t>
            </a:r>
            <a:r>
              <a:rPr kumimoji="1" lang="en-US" altLang="ja-JP" sz="1200" dirty="0"/>
              <a:t>SNS</a:t>
            </a:r>
            <a:r>
              <a:rPr kumimoji="1" lang="ja-JP" altLang="en-US" sz="1200" dirty="0"/>
              <a:t>が身近なサービスであることを確認する。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そうですね、こうやって挙げてみると普段みなさんが利用しているサービスの</a:t>
            </a:r>
            <a:endParaRPr kumimoji="1" lang="en-US" altLang="ja-JP" dirty="0"/>
          </a:p>
          <a:p>
            <a:r>
              <a:rPr kumimoji="1" lang="ja-JP" altLang="en-US" dirty="0"/>
              <a:t>多くが</a:t>
            </a:r>
            <a:r>
              <a:rPr kumimoji="1" lang="en-US" altLang="ja-JP" dirty="0"/>
              <a:t>SNS</a:t>
            </a:r>
            <a:r>
              <a:rPr kumimoji="1" lang="ja-JP" altLang="en-US" dirty="0"/>
              <a:t>だということがわかりますね。</a:t>
            </a:r>
            <a:endParaRPr kumimoji="1" lang="en-US" altLang="ja-JP" dirty="0"/>
          </a:p>
          <a:p>
            <a:endParaRPr kumimoji="1" lang="en-US" altLang="ja-JP" dirty="0"/>
          </a:p>
        </p:txBody>
      </p:sp>
    </p:spTree>
    <p:extLst>
      <p:ext uri="{BB962C8B-B14F-4D97-AF65-F5344CB8AC3E}">
        <p14:creationId xmlns:p14="http://schemas.microsoft.com/office/powerpoint/2010/main" val="4102488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の仕組みを確認し、そのメリットに目を向ける。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sz="1200" dirty="0"/>
              <a:t>SNS</a:t>
            </a:r>
            <a:r>
              <a:rPr kumimoji="1" lang="ja-JP" altLang="en-US" sz="1200" dirty="0"/>
              <a:t>を使って交流するときは、インターネットの投稿という仕組みを使います。</a:t>
            </a:r>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投稿とは、インターネットに自分の作った写真や動画を出すことです。</a:t>
            </a:r>
            <a:endParaRPr kumimoji="1" lang="en-US" altLang="ja-JP" sz="1200" dirty="0"/>
          </a:p>
          <a:p>
            <a:endParaRPr kumimoji="1" lang="en-US" altLang="ja-JP" sz="1200" dirty="0"/>
          </a:p>
          <a:p>
            <a:r>
              <a:rPr kumimoji="1" lang="ja-JP" altLang="en-US" sz="1200" dirty="0"/>
              <a:t>お互いの投稿を見たり、コメントを入れたりすることによって、</a:t>
            </a:r>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たくさんの人とつながることができますね。</a:t>
            </a:r>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インターネットは世界中とつながっていますから、世界中の人と交流をすることも可能です。</a:t>
            </a:r>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SNS</a:t>
            </a:r>
            <a:r>
              <a:rPr kumimoji="1" lang="ja-JP" altLang="en-US" sz="1200" dirty="0"/>
              <a:t>を使うことで＜クリック＞、（アニメーションを読み上げる）＜クリック＞、</a:t>
            </a:r>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（アニメーションを読み上げる）＜クリック＞、（アニメーションを読み上げる）などの</a:t>
            </a:r>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良い面がたくさんあります。</a:t>
            </a:r>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具体例を挙げてもよい。</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「私も引っ越してしまった友人と</a:t>
            </a:r>
            <a:r>
              <a:rPr kumimoji="1" lang="en-US" altLang="ja-JP" sz="1200" dirty="0"/>
              <a:t>SNS</a:t>
            </a:r>
            <a:r>
              <a:rPr kumimoji="1" lang="ja-JP" altLang="en-US" sz="1200" dirty="0"/>
              <a:t>でつながっています。</a:t>
            </a:r>
            <a:endParaRPr kumimoji="1" lang="en-US" altLang="ja-JP" sz="1200" dirty="0"/>
          </a:p>
          <a:p>
            <a:r>
              <a:rPr kumimoji="1" lang="ja-JP" altLang="en-US" sz="1200" dirty="0"/>
              <a:t>離れていてもお互いの近況がわかって楽しいです。」など。</a:t>
            </a:r>
            <a:endParaRPr kumimoji="1" lang="en-US" altLang="ja-JP" sz="1200" dirty="0"/>
          </a:p>
          <a:p>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画像引用</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a:t>
            </a:r>
            <a:r>
              <a:rPr kumimoji="1" lang="en-US" altLang="ja-JP" dirty="0" err="1"/>
              <a:t>xvgBJFudoMs</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2:10</a:t>
            </a:r>
            <a:r>
              <a:rPr kumimoji="1" lang="ja-JP" altLang="en-US" dirty="0"/>
              <a:t>のスクリーンショット</a:t>
            </a:r>
            <a:endParaRPr kumimoji="1" lang="en-US" altLang="ja-JP" dirty="0"/>
          </a:p>
          <a:p>
            <a:endParaRPr kumimoji="1" lang="en-US" altLang="ja-JP" sz="1200" dirty="0"/>
          </a:p>
          <a:p>
            <a:endParaRPr kumimoji="1" lang="en-US" altLang="ja-JP" sz="1200" dirty="0"/>
          </a:p>
        </p:txBody>
      </p:sp>
    </p:spTree>
    <p:extLst>
      <p:ext uri="{BB962C8B-B14F-4D97-AF65-F5344CB8AC3E}">
        <p14:creationId xmlns:p14="http://schemas.microsoft.com/office/powerpoint/2010/main" val="877071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動画を見せる。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a:t>
            </a:r>
            <a:r>
              <a:rPr kumimoji="1" lang="en-US" altLang="ja-JP" dirty="0"/>
              <a:t>SNS</a:t>
            </a:r>
            <a:r>
              <a:rPr kumimoji="1" lang="ja-JP" altLang="en-US" dirty="0"/>
              <a:t>の利用の仕方について動画を見て考えていきましょう。</a:t>
            </a:r>
            <a:endParaRPr kumimoji="1" lang="en-US" altLang="ja-JP" dirty="0"/>
          </a:p>
          <a:p>
            <a:r>
              <a:rPr kumimoji="1" lang="ja-JP" altLang="en-US" dirty="0"/>
              <a:t>＜クリック＞→動画再生</a:t>
            </a:r>
            <a:endParaRPr kumimoji="1" lang="en-US" altLang="ja-JP" dirty="0"/>
          </a:p>
          <a:p>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動画　約　</a:t>
            </a:r>
            <a:r>
              <a:rPr kumimoji="1" lang="en-US" altLang="ja-JP" dirty="0"/>
              <a:t>4</a:t>
            </a:r>
            <a:r>
              <a:rPr kumimoji="1" lang="ja-JP" altLang="en-US" dirty="0"/>
              <a:t>分</a:t>
            </a:r>
            <a:r>
              <a:rPr kumimoji="1" lang="en-US" altLang="ja-JP" dirty="0"/>
              <a:t>50</a:t>
            </a:r>
            <a:r>
              <a:rPr kumimoji="1" lang="ja-JP" altLang="en-US" dirty="0"/>
              <a:t>秒</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あなたの書き込みは世界中から見られてる　－適切な</a:t>
            </a:r>
            <a:r>
              <a:rPr kumimoji="1" lang="en-US" altLang="ja-JP" dirty="0"/>
              <a:t>SNS</a:t>
            </a:r>
            <a:r>
              <a:rPr kumimoji="1" lang="ja-JP" altLang="en-US" dirty="0"/>
              <a:t>利用の心得－</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https://www.youtube.com/watch?v=tVZSuGkmnGQ</a:t>
            </a:r>
          </a:p>
        </p:txBody>
      </p:sp>
    </p:spTree>
    <p:extLst>
      <p:ext uri="{BB962C8B-B14F-4D97-AF65-F5344CB8AC3E}">
        <p14:creationId xmlns:p14="http://schemas.microsoft.com/office/powerpoint/2010/main" val="779782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動画をふりかえり、問題点を考える。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さて、どうだったでしょうか。</a:t>
            </a:r>
            <a:endParaRPr kumimoji="1" lang="en-US" altLang="ja-JP" sz="1200" dirty="0"/>
          </a:p>
          <a:p>
            <a:r>
              <a:rPr kumimoji="1" lang="ja-JP" altLang="en-US" sz="1200" dirty="0"/>
              <a:t>えいこさん、仕事の合間に</a:t>
            </a:r>
            <a:r>
              <a:rPr kumimoji="1" lang="en-US" altLang="ja-JP" sz="1200" dirty="0"/>
              <a:t>SNS</a:t>
            </a:r>
            <a:r>
              <a:rPr kumimoji="1" lang="ja-JP" altLang="en-US" sz="1200" dirty="0"/>
              <a:t>をよく使っていたようですね。</a:t>
            </a:r>
            <a:endParaRPr kumimoji="1" lang="en-US" altLang="ja-JP" sz="1200" dirty="0"/>
          </a:p>
          <a:p>
            <a:r>
              <a:rPr kumimoji="1" lang="ja-JP" altLang="en-US" sz="1200" dirty="0"/>
              <a:t>えいこさんは</a:t>
            </a:r>
            <a:r>
              <a:rPr kumimoji="1" lang="en-US" altLang="ja-JP" sz="1200" dirty="0"/>
              <a:t>SNS</a:t>
            </a:r>
            <a:r>
              <a:rPr kumimoji="1" lang="ja-JP" altLang="en-US" sz="1200" dirty="0"/>
              <a:t>を使って何がしたかったのでしょうか？（発表してもらう）</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手が挙がらないときは、ランダムにあてたり、</a:t>
            </a:r>
            <a:endParaRPr kumimoji="1" lang="en-US" altLang="ja-JP" sz="1200" dirty="0"/>
          </a:p>
          <a:p>
            <a:r>
              <a:rPr kumimoji="1" lang="ja-JP" altLang="en-US" sz="1200" dirty="0"/>
              <a:t>自分自身のことについて答えてもらったりしてもよい。</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「みなさんはどのような目的で利用していますか？」</a:t>
            </a:r>
            <a:endParaRPr kumimoji="1" lang="en-US" altLang="ja-JP" sz="1200" dirty="0"/>
          </a:p>
          <a:p>
            <a:r>
              <a:rPr kumimoji="1" lang="ja-JP" altLang="en-US" sz="1200" dirty="0"/>
              <a:t>「忙しい合間の息抜きにもなっていたようですね。」など</a:t>
            </a:r>
            <a:endParaRPr kumimoji="1" lang="en-US" altLang="ja-JP" sz="1200" dirty="0"/>
          </a:p>
          <a:p>
            <a:endParaRPr kumimoji="1" lang="en-US" altLang="ja-JP" sz="1200" dirty="0"/>
          </a:p>
          <a:p>
            <a:r>
              <a:rPr kumimoji="1" lang="en-US" altLang="ja-JP" sz="1200" dirty="0"/>
              <a:t>【</a:t>
            </a:r>
            <a:r>
              <a:rPr kumimoji="1" lang="ja-JP" altLang="en-US" sz="1200" dirty="0"/>
              <a:t>画像引用</a:t>
            </a:r>
            <a:r>
              <a:rPr kumimoji="1" lang="en-US" altLang="ja-JP" sz="1200" dirty="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IPA</a:t>
            </a:r>
            <a:r>
              <a:rPr kumimoji="1" lang="ja-JP" altLang="en-US" dirty="0"/>
              <a:t>「あなたの書き込みは世界中から見られてる　－適切な</a:t>
            </a:r>
            <a:r>
              <a:rPr kumimoji="1" lang="en-US" altLang="ja-JP" dirty="0"/>
              <a:t>SNS</a:t>
            </a:r>
            <a:r>
              <a:rPr kumimoji="1" lang="ja-JP" altLang="en-US" dirty="0"/>
              <a:t>利用の心得－」</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https://www.youtube.com/watch?v=tVZSuGkmnGQ</a:t>
            </a:r>
          </a:p>
          <a:p>
            <a:r>
              <a:rPr lang="en-US" altLang="ja-JP" dirty="0"/>
              <a:t>3:08</a:t>
            </a:r>
            <a:r>
              <a:rPr lang="ja-JP" altLang="en-US" dirty="0"/>
              <a:t>スクリーンショット一部トリミング</a:t>
            </a:r>
            <a:endParaRPr lang="en-US" altLang="ja-JP" dirty="0"/>
          </a:p>
          <a:p>
            <a:endParaRPr kumimoji="1" lang="en-US" altLang="ja-JP" sz="1200" dirty="0"/>
          </a:p>
        </p:txBody>
      </p:sp>
    </p:spTree>
    <p:extLst>
      <p:ext uri="{BB962C8B-B14F-4D97-AF65-F5344CB8AC3E}">
        <p14:creationId xmlns:p14="http://schemas.microsoft.com/office/powerpoint/2010/main" val="582470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502867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25220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007115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8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13C2744C-5CDE-4CAA-9BB1-F25DCFF4BE9B}"/>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C462B23D-8F60-40D7-ABD7-368B9065687D}"/>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4F91F7DE-D3E5-4482-98CD-603DBFE73E3C}"/>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5E2630B4-D977-406D-A3C8-66E7BDDA1C80}"/>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7010262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5" name="テキスト ボックス 14">
            <a:extLst>
              <a:ext uri="{FF2B5EF4-FFF2-40B4-BE49-F238E27FC236}">
                <a16:creationId xmlns:a16="http://schemas.microsoft.com/office/drawing/2014/main" id="{210AF030-1B0E-4A19-9A27-7328AB3FCDA0}"/>
              </a:ext>
            </a:extLst>
          </p:cNvPr>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latin typeface="Segoe UI" panose="020B0502040204020203" pitchFamily="34" charset="0"/>
                <a:cs typeface="Segoe UI" panose="020B0502040204020203" pitchFamily="34" charset="0"/>
              </a:rPr>
              <a:t>©2023 IPA</a:t>
            </a:r>
          </a:p>
        </p:txBody>
      </p:sp>
    </p:spTree>
    <p:extLst>
      <p:ext uri="{BB962C8B-B14F-4D97-AF65-F5344CB8AC3E}">
        <p14:creationId xmlns:p14="http://schemas.microsoft.com/office/powerpoint/2010/main" val="4059623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5848" y="449388"/>
            <a:ext cx="987588" cy="1211772"/>
          </a:xfrm>
          <a:prstGeom prst="rect">
            <a:avLst/>
          </a:prstGeom>
        </p:spPr>
      </p:pic>
    </p:spTree>
    <p:extLst>
      <p:ext uri="{BB962C8B-B14F-4D97-AF65-F5344CB8AC3E}">
        <p14:creationId xmlns:p14="http://schemas.microsoft.com/office/powerpoint/2010/main" val="200144047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2711413893"/>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6220" y="454948"/>
            <a:ext cx="1148335" cy="1077435"/>
          </a:xfrm>
          <a:prstGeom prst="rect">
            <a:avLst/>
          </a:prstGeom>
        </p:spPr>
      </p:pic>
    </p:spTree>
    <p:extLst>
      <p:ext uri="{BB962C8B-B14F-4D97-AF65-F5344CB8AC3E}">
        <p14:creationId xmlns:p14="http://schemas.microsoft.com/office/powerpoint/2010/main" val="3311741509"/>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4240" y="419100"/>
            <a:ext cx="1219531" cy="1165099"/>
          </a:xfrm>
          <a:prstGeom prst="rect">
            <a:avLst/>
          </a:prstGeom>
        </p:spPr>
      </p:pic>
    </p:spTree>
    <p:extLst>
      <p:ext uri="{BB962C8B-B14F-4D97-AF65-F5344CB8AC3E}">
        <p14:creationId xmlns:p14="http://schemas.microsoft.com/office/powerpoint/2010/main" val="1594661178"/>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7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32491676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24226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5890289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4" name="フッター プレースホルダー 3"/>
          <p:cNvSpPr>
            <a:spLocks noGrp="1"/>
          </p:cNvSpPr>
          <p:nvPr>
            <p:ph type="ftr" sz="quarter" idx="11"/>
          </p:nvPr>
        </p:nvSpPr>
        <p:spPr/>
        <p:txBody>
          <a:bodyPr/>
          <a:lstStyle/>
          <a:p>
            <a:endParaRPr lang="en-US" dirty="0"/>
          </a:p>
        </p:txBody>
      </p:sp>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8468267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8527716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99896314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976895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55233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43705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320042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776385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644287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61326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userDrawn="1"/>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12" name="テキスト ボックス 11">
            <a:extLst>
              <a:ext uri="{FF2B5EF4-FFF2-40B4-BE49-F238E27FC236}">
                <a16:creationId xmlns:a16="http://schemas.microsoft.com/office/drawing/2014/main" id="{D73759A5-8FDE-492A-8F48-0D3E48C2D2C4}"/>
              </a:ext>
            </a:extLst>
          </p:cNvPr>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latin typeface="Segoe UI" panose="020B0502040204020203" pitchFamily="34" charset="0"/>
                <a:cs typeface="Segoe UI" panose="020B0502040204020203" pitchFamily="34" charset="0"/>
              </a:rPr>
              <a:t>©2023 IPA</a:t>
            </a:r>
          </a:p>
        </p:txBody>
      </p:sp>
    </p:spTree>
    <p:extLst>
      <p:ext uri="{BB962C8B-B14F-4D97-AF65-F5344CB8AC3E}">
        <p14:creationId xmlns:p14="http://schemas.microsoft.com/office/powerpoint/2010/main" val="3713056962"/>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 id="2147483819" r:id="rId18"/>
    <p:sldLayoutId id="2147483681" r:id="rId19"/>
    <p:sldLayoutId id="2147483820" r:id="rId20"/>
    <p:sldLayoutId id="2147483821" r:id="rId21"/>
    <p:sldLayoutId id="2147483822" r:id="rId2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tVZSuGkmnGQ" TargetMode="External"/><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hyperlink" Target="https://www.youtube.com/watch?v=xvgBJFudoM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tVZSuGkmnGQ" TargetMode="External"/><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hyperlink" Target="https://www.youtube.com/watch?v=xvgBJFudoM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265889" y="52839"/>
            <a:ext cx="2968905" cy="369332"/>
          </a:xfrm>
          <a:prstGeom prst="rect">
            <a:avLst/>
          </a:prstGeom>
          <a:noFill/>
        </p:spPr>
        <p:txBody>
          <a:bodyPr wrap="square" rtlCol="0">
            <a:spAutoFit/>
          </a:bodyPr>
          <a:lstStyle/>
          <a:p>
            <a:r>
              <a:rPr lang="en-US" altLang="ja-JP" dirty="0">
                <a:latin typeface="メイリオ" panose="020B0604030504040204" pitchFamily="50" charset="-128"/>
                <a:ea typeface="メイリオ" panose="020B0604030504040204" pitchFamily="50" charset="-128"/>
              </a:rPr>
              <a:t>【3】SNS</a:t>
            </a:r>
            <a:r>
              <a:rPr lang="ja-JP" altLang="en-US" dirty="0">
                <a:latin typeface="メイリオ" panose="020B0604030504040204" pitchFamily="50" charset="-128"/>
                <a:ea typeface="メイリオ" panose="020B0604030504040204" pitchFamily="50" charset="-128"/>
              </a:rPr>
              <a:t>とのつきあい方</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7358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2"/>
          <p:cNvSpPr txBox="1">
            <a:spLocks/>
          </p:cNvSpPr>
          <p:nvPr/>
        </p:nvSpPr>
        <p:spPr>
          <a:xfrm>
            <a:off x="118296" y="2300428"/>
            <a:ext cx="9476808" cy="28324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eiryo UI" pitchFamily="50" charset="-128"/>
                <a:ea typeface="Meiryo UI" pitchFamily="50" charset="-128"/>
                <a:cs typeface="Meiryo UI" pitchFamily="50" charset="-128"/>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eiryo UI" pitchFamily="50" charset="-128"/>
                <a:ea typeface="Meiryo UI" pitchFamily="50" charset="-128"/>
                <a:cs typeface="Meiryo UI" pitchFamily="50" charset="-128"/>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eiryo UI" pitchFamily="50" charset="-128"/>
                <a:ea typeface="Meiryo UI" pitchFamily="50" charset="-128"/>
                <a:cs typeface="Meiryo UI"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itchFamily="50" charset="-128"/>
                <a:ea typeface="Meiryo UI" pitchFamily="50" charset="-128"/>
                <a:cs typeface="Meiryo UI"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itchFamily="50" charset="-128"/>
                <a:ea typeface="Meiryo UI" pitchFamily="50" charset="-128"/>
                <a:cs typeface="Meiryo UI"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4000" dirty="0">
                <a:latin typeface="メイリオ" panose="020B0604030504040204" pitchFamily="50" charset="-128"/>
                <a:ea typeface="メイリオ" panose="020B0604030504040204" pitchFamily="50" charset="-128"/>
              </a:rPr>
              <a:t>自分の生活がつまらないと思っていた。</a:t>
            </a:r>
            <a:endParaRPr lang="en-US" altLang="ja-JP" sz="4000" dirty="0">
              <a:latin typeface="メイリオ" panose="020B0604030504040204" pitchFamily="50" charset="-128"/>
              <a:ea typeface="メイリオ" panose="020B0604030504040204" pitchFamily="50" charset="-128"/>
            </a:endParaRPr>
          </a:p>
          <a:p>
            <a:pPr marL="0" indent="0">
              <a:buFont typeface="Arial" pitchFamily="34" charset="0"/>
              <a:buNone/>
            </a:pPr>
            <a:r>
              <a:rPr lang="ja-JP" altLang="en-US" sz="4000" dirty="0">
                <a:latin typeface="メイリオ" panose="020B0604030504040204" pitchFamily="50" charset="-128"/>
                <a:ea typeface="メイリオ" panose="020B0604030504040204" pitchFamily="50" charset="-128"/>
              </a:rPr>
              <a:t>だれかとつながっていたかった。</a:t>
            </a:r>
            <a:endParaRPr lang="en-US" altLang="ja-JP" sz="4000" dirty="0">
              <a:latin typeface="メイリオ" panose="020B0604030504040204" pitchFamily="50" charset="-128"/>
              <a:ea typeface="メイリオ" panose="020B0604030504040204" pitchFamily="50" charset="-128"/>
            </a:endParaRPr>
          </a:p>
          <a:p>
            <a:pPr marL="0" indent="0">
              <a:buFont typeface="Arial" pitchFamily="34" charset="0"/>
              <a:buNone/>
            </a:pPr>
            <a:r>
              <a:rPr lang="ja-JP" altLang="en-US" sz="4000" dirty="0">
                <a:latin typeface="メイリオ" panose="020B0604030504040204" pitchFamily="50" charset="-128"/>
                <a:ea typeface="メイリオ" panose="020B0604030504040204" pitchFamily="50" charset="-128"/>
              </a:rPr>
              <a:t>楽しい自分をみんなに見てほしかった。</a:t>
            </a:r>
            <a:endParaRPr lang="en-US" altLang="ja-JP" sz="40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1140604" y="4945753"/>
            <a:ext cx="8124166" cy="646331"/>
          </a:xfrm>
          <a:prstGeom prst="rect">
            <a:avLst/>
          </a:prstGeom>
          <a:noFill/>
        </p:spPr>
        <p:txBody>
          <a:bodyPr wrap="square" rtlCol="0">
            <a:spAutoFit/>
          </a:bodyPr>
          <a:lstStyle/>
          <a:p>
            <a:r>
              <a:rPr kumimoji="1" lang="ja-JP" altLang="en-US" sz="3600" b="1" dirty="0">
                <a:latin typeface="メイリオ" panose="020B0604030504040204" pitchFamily="50" charset="-128"/>
                <a:ea typeface="メイリオ" panose="020B0604030504040204" pitchFamily="50" charset="-128"/>
              </a:rPr>
              <a:t>えいこさんの気持ちはわかりますか？</a:t>
            </a:r>
          </a:p>
        </p:txBody>
      </p:sp>
      <p:sp>
        <p:nvSpPr>
          <p:cNvPr id="4" name="タイトル 1"/>
          <p:cNvSpPr txBox="1">
            <a:spLocks/>
          </p:cNvSpPr>
          <p:nvPr/>
        </p:nvSpPr>
        <p:spPr>
          <a:xfrm>
            <a:off x="118296" y="329291"/>
            <a:ext cx="8229600" cy="9366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latin typeface="メイリオ" panose="020B0604030504040204" pitchFamily="50" charset="-128"/>
                <a:ea typeface="メイリオ" panose="020B0604030504040204" pitchFamily="50" charset="-128"/>
              </a:rPr>
              <a:t>えいこさんの気持ち</a:t>
            </a:r>
          </a:p>
        </p:txBody>
      </p:sp>
    </p:spTree>
    <p:extLst>
      <p:ext uri="{BB962C8B-B14F-4D97-AF65-F5344CB8AC3E}">
        <p14:creationId xmlns:p14="http://schemas.microsoft.com/office/powerpoint/2010/main" val="1250742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52400" y="338138"/>
            <a:ext cx="8229600" cy="936625"/>
          </a:xfrm>
        </p:spPr>
        <p:txBody>
          <a:bodyPr>
            <a:noAutofit/>
          </a:bodyPr>
          <a:lstStyle/>
          <a:p>
            <a:r>
              <a:rPr kumimoji="1" lang="ja-JP" altLang="en-US" sz="3600" b="1" dirty="0">
                <a:latin typeface="メイリオ" panose="020B0604030504040204" pitchFamily="50" charset="-128"/>
                <a:ea typeface="メイリオ" panose="020B0604030504040204" pitchFamily="50" charset="-128"/>
              </a:rPr>
              <a:t>なぜトラブルになってしまったの？</a:t>
            </a:r>
          </a:p>
        </p:txBody>
      </p:sp>
      <p:sp>
        <p:nvSpPr>
          <p:cNvPr id="3" name="コンテンツ プレースホルダー 2"/>
          <p:cNvSpPr>
            <a:spLocks noGrp="1"/>
          </p:cNvSpPr>
          <p:nvPr>
            <p:ph idx="4294967295"/>
          </p:nvPr>
        </p:nvSpPr>
        <p:spPr>
          <a:xfrm>
            <a:off x="884238" y="1833563"/>
            <a:ext cx="8259762" cy="4351337"/>
          </a:xfrm>
        </p:spPr>
        <p:txBody>
          <a:bodyPr>
            <a:normAutofit/>
          </a:bodyPr>
          <a:lstStyle/>
          <a:p>
            <a:r>
              <a:rPr kumimoji="1" lang="ja-JP" altLang="en-US" sz="4400" dirty="0">
                <a:latin typeface="メイリオ" panose="020B0604030504040204" pitchFamily="50" charset="-128"/>
                <a:ea typeface="メイリオ" panose="020B0604030504040204" pitchFamily="50" charset="-128"/>
              </a:rPr>
              <a:t>処分されるケーキでふざけて</a:t>
            </a:r>
            <a:br>
              <a:rPr kumimoji="1" lang="en-US" altLang="ja-JP" sz="4400" dirty="0">
                <a:latin typeface="メイリオ" panose="020B0604030504040204" pitchFamily="50" charset="-128"/>
                <a:ea typeface="メイリオ" panose="020B0604030504040204" pitchFamily="50" charset="-128"/>
              </a:rPr>
            </a:br>
            <a:r>
              <a:rPr lang="ja-JP" altLang="en-US" sz="4400" dirty="0">
                <a:latin typeface="メイリオ" panose="020B0604030504040204" pitchFamily="50" charset="-128"/>
                <a:ea typeface="メイリオ" panose="020B0604030504040204" pitchFamily="50" charset="-128"/>
              </a:rPr>
              <a:t>しまった。</a:t>
            </a:r>
            <a:endParaRPr lang="en-US" altLang="ja-JP" sz="4400" dirty="0">
              <a:latin typeface="メイリオ" panose="020B0604030504040204" pitchFamily="50" charset="-128"/>
              <a:ea typeface="メイリオ" panose="020B0604030504040204" pitchFamily="50" charset="-128"/>
            </a:endParaRPr>
          </a:p>
          <a:p>
            <a:r>
              <a:rPr lang="ja-JP" altLang="en-US" sz="4400" dirty="0">
                <a:latin typeface="メイリオ" panose="020B0604030504040204" pitchFamily="50" charset="-128"/>
                <a:ea typeface="メイリオ" panose="020B0604030504040204" pitchFamily="50" charset="-128"/>
              </a:rPr>
              <a:t>写真や動画をとった。</a:t>
            </a:r>
            <a:endParaRPr lang="en-US" altLang="ja-JP" sz="4400" dirty="0">
              <a:latin typeface="メイリオ" panose="020B0604030504040204" pitchFamily="50" charset="-128"/>
              <a:ea typeface="メイリオ" panose="020B0604030504040204" pitchFamily="50" charset="-128"/>
            </a:endParaRPr>
          </a:p>
          <a:p>
            <a:r>
              <a:rPr lang="en-US" altLang="ja-JP" sz="4400" dirty="0">
                <a:latin typeface="メイリオ" panose="020B0604030504040204" pitchFamily="50" charset="-128"/>
                <a:ea typeface="メイリオ" panose="020B0604030504040204" pitchFamily="50" charset="-128"/>
              </a:rPr>
              <a:t>SNS</a:t>
            </a:r>
            <a:r>
              <a:rPr lang="ja-JP" altLang="en-US" sz="4400" dirty="0">
                <a:latin typeface="メイリオ" panose="020B0604030504040204" pitchFamily="50" charset="-128"/>
                <a:ea typeface="メイリオ" panose="020B0604030504040204" pitchFamily="50" charset="-128"/>
              </a:rPr>
              <a:t>にアップすることで、</a:t>
            </a:r>
            <a:br>
              <a:rPr lang="en-US" altLang="ja-JP" sz="4400" dirty="0">
                <a:latin typeface="メイリオ" panose="020B0604030504040204" pitchFamily="50" charset="-128"/>
                <a:ea typeface="メイリオ" panose="020B0604030504040204" pitchFamily="50" charset="-128"/>
              </a:rPr>
            </a:br>
            <a:r>
              <a:rPr lang="ja-JP" altLang="en-US" sz="4400" dirty="0">
                <a:latin typeface="メイリオ" panose="020B0604030504040204" pitchFamily="50" charset="-128"/>
                <a:ea typeface="メイリオ" panose="020B0604030504040204" pitchFamily="50" charset="-128"/>
              </a:rPr>
              <a:t>多くの人の目にふれた。</a:t>
            </a:r>
            <a:endParaRPr lang="en-US" altLang="ja-JP" sz="4400" dirty="0">
              <a:latin typeface="メイリオ" panose="020B0604030504040204" pitchFamily="50" charset="-128"/>
              <a:ea typeface="メイリオ" panose="020B0604030504040204" pitchFamily="50" charset="-128"/>
            </a:endParaRPr>
          </a:p>
          <a:p>
            <a:r>
              <a:rPr lang="ja-JP" altLang="en-US" sz="4400" dirty="0">
                <a:latin typeface="メイリオ" panose="020B0604030504040204" pitchFamily="50" charset="-128"/>
                <a:ea typeface="メイリオ" panose="020B0604030504040204" pitchFamily="50" charset="-128"/>
              </a:rPr>
              <a:t>店の場所や個人が特定された。</a:t>
            </a:r>
            <a:endParaRPr lang="en-US" altLang="ja-JP" sz="4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9373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524000" y="349652"/>
            <a:ext cx="7620000" cy="949753"/>
          </a:xfrm>
        </p:spPr>
        <p:txBody>
          <a:bodyPr/>
          <a:lstStyle/>
          <a:p>
            <a:r>
              <a:rPr lang="ja-JP" altLang="en-US" b="1" dirty="0">
                <a:latin typeface="メイリオ" panose="020B0604030504040204" pitchFamily="50" charset="-128"/>
                <a:ea typeface="メイリオ" panose="020B0604030504040204" pitchFamily="50" charset="-128"/>
              </a:rPr>
              <a:t>続き</a:t>
            </a:r>
            <a:r>
              <a:rPr kumimoji="1" lang="ja-JP" altLang="en-US" b="1" dirty="0">
                <a:latin typeface="メイリオ" panose="020B0604030504040204" pitchFamily="50" charset="-128"/>
                <a:ea typeface="メイリオ" panose="020B0604030504040204" pitchFamily="50" charset="-128"/>
              </a:rPr>
              <a:t>を見てみよう</a:t>
            </a:r>
          </a:p>
        </p:txBody>
      </p:sp>
      <p:sp>
        <p:nvSpPr>
          <p:cNvPr id="4" name="四角形: 角を丸くする 3">
            <a:extLst>
              <a:ext uri="{FF2B5EF4-FFF2-40B4-BE49-F238E27FC236}">
                <a16:creationId xmlns:a16="http://schemas.microsoft.com/office/drawing/2014/main" id="{23AB1623-3AB6-533E-D854-EE7A44350684}"/>
              </a:ext>
            </a:extLst>
          </p:cNvPr>
          <p:cNvSpPr/>
          <p:nvPr/>
        </p:nvSpPr>
        <p:spPr>
          <a:xfrm>
            <a:off x="1484026" y="1735299"/>
            <a:ext cx="6764235" cy="3982487"/>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latin typeface="メイリオ" panose="020B0604030504040204" pitchFamily="50" charset="-128"/>
                <a:ea typeface="メイリオ" panose="020B0604030504040204" pitchFamily="50" charset="-128"/>
              </a:rPr>
              <a:t>以下の動画を流してください。</a:t>
            </a:r>
            <a:endParaRPr kumimoji="1" lang="en-US" altLang="ja-JP" sz="32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400" dirty="0">
                <a:solidFill>
                  <a:schemeClr val="tx1"/>
                </a:solidFill>
                <a:latin typeface="メイリオ" panose="020B0604030504040204" pitchFamily="50" charset="-128"/>
                <a:ea typeface="メイリオ" panose="020B0604030504040204" pitchFamily="50" charset="-128"/>
              </a:rPr>
              <a:t>あなたの書き込みは世界中から見られてる</a:t>
            </a:r>
            <a:endParaRPr kumimoji="1" lang="en-US" altLang="ja-JP" sz="24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400" dirty="0">
                <a:solidFill>
                  <a:schemeClr val="tx1"/>
                </a:solidFill>
                <a:latin typeface="メイリオ" panose="020B0604030504040204" pitchFamily="50" charset="-128"/>
                <a:ea typeface="メイリオ" panose="020B0604030504040204" pitchFamily="50" charset="-128"/>
              </a:rPr>
              <a:t>－適切な</a:t>
            </a:r>
            <a:r>
              <a:rPr kumimoji="1" lang="en-US" altLang="ja-JP" sz="2400" dirty="0">
                <a:solidFill>
                  <a:schemeClr val="tx1"/>
                </a:solidFill>
                <a:latin typeface="メイリオ" panose="020B0604030504040204" pitchFamily="50" charset="-128"/>
                <a:ea typeface="メイリオ" panose="020B0604030504040204" pitchFamily="50" charset="-128"/>
              </a:rPr>
              <a:t>SNS</a:t>
            </a:r>
            <a:r>
              <a:rPr kumimoji="1" lang="ja-JP" altLang="en-US" sz="2400" dirty="0">
                <a:solidFill>
                  <a:schemeClr val="tx1"/>
                </a:solidFill>
                <a:latin typeface="メイリオ" panose="020B0604030504040204" pitchFamily="50" charset="-128"/>
                <a:ea typeface="メイリオ" panose="020B0604030504040204" pitchFamily="50" charset="-128"/>
              </a:rPr>
              <a:t>利用の心得－</a:t>
            </a:r>
          </a:p>
          <a:p>
            <a:pPr algn="ctr"/>
            <a:r>
              <a:rPr kumimoji="1" lang="en-US" altLang="ja-JP" sz="2400" dirty="0">
                <a:solidFill>
                  <a:schemeClr val="tx1"/>
                </a:solidFill>
                <a:latin typeface="Segoe UI" panose="020B0502040204020203" pitchFamily="34" charset="0"/>
                <a:ea typeface="メイリオ" panose="020B0604030504040204" pitchFamily="50" charset="-128"/>
                <a:cs typeface="Segoe UI" panose="020B0502040204020203" pitchFamily="34" charset="0"/>
              </a:rPr>
              <a:t>URL:</a:t>
            </a:r>
            <a:r>
              <a:rPr kumimoji="1" lang="ja-JP" altLang="en-US" sz="2400" dirty="0">
                <a:solidFill>
                  <a:schemeClr val="tx1"/>
                </a:solidFill>
                <a:latin typeface="Segoe UI" panose="020B0502040204020203" pitchFamily="34" charset="0"/>
                <a:ea typeface="メイリオ" panose="020B0604030504040204" pitchFamily="50" charset="-128"/>
                <a:cs typeface="Segoe UI" panose="020B0502040204020203" pitchFamily="34" charset="0"/>
              </a:rPr>
              <a:t> </a:t>
            </a:r>
            <a:r>
              <a:rPr kumimoji="1" lang="en-US" altLang="ja-JP" sz="2400" dirty="0">
                <a:solidFill>
                  <a:schemeClr val="tx1"/>
                </a:solidFill>
                <a:latin typeface="Segoe UI" panose="020B0502040204020203" pitchFamily="34" charset="0"/>
                <a:ea typeface="メイリオ" panose="020B0604030504040204" pitchFamily="50" charset="-128"/>
                <a:cs typeface="Segoe UI" panose="020B0502040204020203" pitchFamily="34" charset="0"/>
                <a:hlinkClick r:id="rId3"/>
              </a:rPr>
              <a:t>https://www.youtube.com/watch?v=tVZSuGkmnGQ</a:t>
            </a:r>
            <a:endParaRPr kumimoji="1" lang="en-US" altLang="ja-JP" sz="2400" dirty="0">
              <a:solidFill>
                <a:schemeClr val="tx1"/>
              </a:solidFill>
              <a:latin typeface="Segoe UI" panose="020B0502040204020203" pitchFamily="34" charset="0"/>
              <a:ea typeface="メイリオ" panose="020B0604030504040204" pitchFamily="50" charset="-128"/>
              <a:cs typeface="Segoe UI" panose="020B0502040204020203" pitchFamily="34" charset="0"/>
              <a:hlinkClick r:id="rId4"/>
            </a:endParaRPr>
          </a:p>
          <a:p>
            <a:pPr algn="ctr"/>
            <a:r>
              <a:rPr kumimoji="1" lang="en-US" altLang="ja-JP" sz="2400" dirty="0">
                <a:solidFill>
                  <a:schemeClr val="tx1"/>
                </a:solidFill>
                <a:latin typeface="メイリオ" panose="020B0604030504040204" pitchFamily="50" charset="-128"/>
                <a:ea typeface="メイリオ" panose="020B0604030504040204" pitchFamily="50" charset="-128"/>
              </a:rPr>
              <a:t>【04</a:t>
            </a:r>
            <a:r>
              <a:rPr kumimoji="1" lang="ja-JP" altLang="en-US" sz="2400" dirty="0">
                <a:solidFill>
                  <a:schemeClr val="tx1"/>
                </a:solidFill>
                <a:latin typeface="メイリオ" panose="020B0604030504040204" pitchFamily="50" charset="-128"/>
                <a:ea typeface="メイリオ" panose="020B0604030504040204" pitchFamily="50" charset="-128"/>
              </a:rPr>
              <a:t>分</a:t>
            </a:r>
            <a:r>
              <a:rPr lang="en-US" altLang="ja-JP" sz="2400" dirty="0">
                <a:solidFill>
                  <a:schemeClr val="tx1"/>
                </a:solidFill>
                <a:latin typeface="メイリオ" panose="020B0604030504040204" pitchFamily="50" charset="-128"/>
                <a:ea typeface="メイリオ" panose="020B0604030504040204" pitchFamily="50" charset="-128"/>
              </a:rPr>
              <a:t>5</a:t>
            </a:r>
            <a:r>
              <a:rPr kumimoji="1" lang="en-US" altLang="ja-JP" sz="2400" dirty="0">
                <a:solidFill>
                  <a:schemeClr val="tx1"/>
                </a:solidFill>
                <a:latin typeface="メイリオ" panose="020B0604030504040204" pitchFamily="50" charset="-128"/>
                <a:ea typeface="メイリオ" panose="020B0604030504040204" pitchFamily="50" charset="-128"/>
              </a:rPr>
              <a:t>5</a:t>
            </a:r>
            <a:r>
              <a:rPr kumimoji="1" lang="ja-JP" altLang="en-US" sz="2400" dirty="0">
                <a:solidFill>
                  <a:schemeClr val="tx1"/>
                </a:solidFill>
                <a:latin typeface="メイリオ" panose="020B0604030504040204" pitchFamily="50" charset="-128"/>
                <a:ea typeface="メイリオ" panose="020B0604030504040204" pitchFamily="50" charset="-128"/>
              </a:rPr>
              <a:t>秒から</a:t>
            </a:r>
            <a:r>
              <a:rPr kumimoji="1" lang="en-US" altLang="ja-JP" sz="2400" dirty="0">
                <a:solidFill>
                  <a:schemeClr val="tx1"/>
                </a:solidFill>
                <a:latin typeface="メイリオ" panose="020B0604030504040204" pitchFamily="50" charset="-128"/>
                <a:ea typeface="メイリオ" panose="020B0604030504040204" pitchFamily="50" charset="-128"/>
              </a:rPr>
              <a:t>08</a:t>
            </a:r>
            <a:r>
              <a:rPr kumimoji="1" lang="ja-JP" altLang="en-US" sz="2400" dirty="0">
                <a:solidFill>
                  <a:schemeClr val="tx1"/>
                </a:solidFill>
                <a:latin typeface="メイリオ" panose="020B0604030504040204" pitchFamily="50" charset="-128"/>
                <a:ea typeface="メイリオ" panose="020B0604030504040204" pitchFamily="50" charset="-128"/>
              </a:rPr>
              <a:t>分</a:t>
            </a:r>
            <a:r>
              <a:rPr kumimoji="1" lang="en-US" altLang="ja-JP" sz="2400" dirty="0">
                <a:solidFill>
                  <a:schemeClr val="tx1"/>
                </a:solidFill>
                <a:latin typeface="メイリオ" panose="020B0604030504040204" pitchFamily="50" charset="-128"/>
                <a:ea typeface="メイリオ" panose="020B0604030504040204" pitchFamily="50" charset="-128"/>
              </a:rPr>
              <a:t>24</a:t>
            </a:r>
            <a:r>
              <a:rPr kumimoji="1" lang="ja-JP" altLang="en-US" sz="2400" dirty="0">
                <a:solidFill>
                  <a:schemeClr val="tx1"/>
                </a:solidFill>
                <a:latin typeface="メイリオ" panose="020B0604030504040204" pitchFamily="50" charset="-128"/>
                <a:ea typeface="メイリオ" panose="020B0604030504040204" pitchFamily="50" charset="-128"/>
              </a:rPr>
              <a:t>秒まで</a:t>
            </a:r>
            <a:r>
              <a:rPr kumimoji="1" lang="en-US" altLang="ja-JP" sz="2400" dirty="0">
                <a:solidFill>
                  <a:schemeClr val="tx1"/>
                </a:solidFill>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3740753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33350" y="304800"/>
            <a:ext cx="8267700" cy="1025525"/>
          </a:xfrm>
        </p:spPr>
        <p:txBody>
          <a:bodyPr/>
          <a:lstStyle/>
          <a:p>
            <a:r>
              <a:rPr kumimoji="1" lang="ja-JP" altLang="en-US" b="1" dirty="0">
                <a:latin typeface="メイリオ" panose="020B0604030504040204" pitchFamily="50" charset="-128"/>
                <a:ea typeface="メイリオ" panose="020B0604030504040204" pitchFamily="50" charset="-128"/>
              </a:rPr>
              <a:t>早く、広く</a:t>
            </a:r>
            <a:r>
              <a:rPr lang="ja-JP" altLang="en-US" b="1" dirty="0">
                <a:latin typeface="メイリオ" panose="020B0604030504040204" pitchFamily="50" charset="-128"/>
                <a:ea typeface="メイリオ" panose="020B0604030504040204" pitchFamily="50" charset="-128"/>
              </a:rPr>
              <a:t>伝わる</a:t>
            </a:r>
            <a:endParaRPr kumimoji="1" lang="ja-JP" altLang="en-US" b="1" dirty="0">
              <a:latin typeface="メイリオ" panose="020B0604030504040204" pitchFamily="50" charset="-128"/>
              <a:ea typeface="メイリオ" panose="020B0604030504040204" pitchFamily="50" charset="-128"/>
            </a:endParaRPr>
          </a:p>
        </p:txBody>
      </p:sp>
      <p:pic>
        <p:nvPicPr>
          <p:cNvPr id="5" name="コンテンツ プレースホルダー 4"/>
          <p:cNvPicPr>
            <a:picLocks noGrp="1" noChangeAspect="1"/>
          </p:cNvPicPr>
          <p:nvPr>
            <p:ph idx="4294967295"/>
          </p:nvPr>
        </p:nvPicPr>
        <p:blipFill>
          <a:blip r:embed="rId3"/>
          <a:stretch>
            <a:fillRect/>
          </a:stretch>
        </p:blipFill>
        <p:spPr>
          <a:xfrm>
            <a:off x="687387" y="1869737"/>
            <a:ext cx="7769225" cy="4017963"/>
          </a:xfrm>
          <a:prstGeom prst="rect">
            <a:avLst/>
          </a:prstGeom>
        </p:spPr>
      </p:pic>
      <p:sp>
        <p:nvSpPr>
          <p:cNvPr id="6" name="正方形/長方形 5">
            <a:extLst>
              <a:ext uri="{FF2B5EF4-FFF2-40B4-BE49-F238E27FC236}">
                <a16:creationId xmlns:a16="http://schemas.microsoft.com/office/drawing/2014/main" id="{12E77351-D8CF-434F-B0D8-706CC0A626C0}"/>
              </a:ext>
            </a:extLst>
          </p:cNvPr>
          <p:cNvSpPr/>
          <p:nvPr/>
        </p:nvSpPr>
        <p:spPr>
          <a:xfrm>
            <a:off x="3282846" y="6427113"/>
            <a:ext cx="5990550" cy="430887"/>
          </a:xfrm>
          <a:prstGeom prst="rect">
            <a:avLst/>
          </a:prstGeom>
        </p:spPr>
        <p:txBody>
          <a:bodyPr wrap="square">
            <a:spAutoFit/>
          </a:body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「あなたの書き込みは世界中から見られてる　－適切な</a:t>
            </a:r>
            <a:r>
              <a:rPr lang="en-US" altLang="ja-JP" sz="1100" dirty="0">
                <a:latin typeface="メイリオ" panose="020B0604030504040204" pitchFamily="50" charset="-128"/>
                <a:ea typeface="メイリオ" panose="020B0604030504040204" pitchFamily="50" charset="-128"/>
              </a:rPr>
              <a:t>SNS</a:t>
            </a:r>
            <a:r>
              <a:rPr lang="ja-JP" altLang="en-US" sz="1100" dirty="0">
                <a:latin typeface="メイリオ" panose="020B0604030504040204" pitchFamily="50" charset="-128"/>
                <a:ea typeface="メイリオ" panose="020B0604030504040204" pitchFamily="50" charset="-128"/>
              </a:rPr>
              <a:t>利用の心得－」</a:t>
            </a:r>
          </a:p>
          <a:p>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https://www.youtube.com/watch?v=tVZSuGkmnGQ</a:t>
            </a:r>
            <a:endParaRPr lang="ja-JP" altLang="en-US"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35283507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33350" y="368283"/>
            <a:ext cx="8096250" cy="954106"/>
          </a:xfrm>
        </p:spPr>
        <p:txBody>
          <a:bodyPr>
            <a:normAutofit/>
          </a:bodyPr>
          <a:lstStyle/>
          <a:p>
            <a:r>
              <a:rPr lang="ja-JP" altLang="en-US" b="1" dirty="0">
                <a:latin typeface="メイリオ" panose="020B0604030504040204" pitchFamily="50" charset="-128"/>
                <a:ea typeface="メイリオ" panose="020B0604030504040204" pitchFamily="50" charset="-128"/>
              </a:rPr>
              <a:t>「無断転載」される</a:t>
            </a:r>
            <a:endParaRPr kumimoji="1" lang="ja-JP" altLang="en-US" b="1"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816601" y="1645368"/>
            <a:ext cx="7569307" cy="3397097"/>
          </a:xfrm>
          <a:prstGeom prst="rect">
            <a:avLst/>
          </a:prstGeom>
        </p:spPr>
      </p:pic>
      <p:sp>
        <p:nvSpPr>
          <p:cNvPr id="4" name="テキスト ボックス 3"/>
          <p:cNvSpPr txBox="1"/>
          <p:nvPr/>
        </p:nvSpPr>
        <p:spPr>
          <a:xfrm>
            <a:off x="713361" y="5185138"/>
            <a:ext cx="8236085" cy="954107"/>
          </a:xfrm>
          <a:prstGeom prst="rect">
            <a:avLst/>
          </a:prstGeom>
          <a:noFill/>
        </p:spPr>
        <p:txBody>
          <a:bodyPr wrap="square" rtlCol="0">
            <a:spAutoFit/>
          </a:bodyPr>
          <a:lstStyle/>
          <a:p>
            <a:r>
              <a:rPr kumimoji="1" lang="ja-JP" altLang="en-US" sz="2800" b="1" dirty="0">
                <a:latin typeface="メイリオ" panose="020B0604030504040204" pitchFamily="50" charset="-128"/>
                <a:ea typeface="メイリオ" panose="020B0604030504040204" pitchFamily="50" charset="-128"/>
              </a:rPr>
              <a:t>見知らぬ人が自分の</a:t>
            </a:r>
            <a:r>
              <a:rPr lang="ja-JP" altLang="en-US" sz="2800" b="1" dirty="0">
                <a:latin typeface="メイリオ" panose="020B0604030504040204" pitchFamily="50" charset="-128"/>
                <a:ea typeface="メイリオ" panose="020B0604030504040204" pitchFamily="50" charset="-128"/>
              </a:rPr>
              <a:t>機器</a:t>
            </a:r>
            <a:r>
              <a:rPr kumimoji="1" lang="ja-JP" altLang="en-US" sz="2800" b="1" dirty="0">
                <a:latin typeface="メイリオ" panose="020B0604030504040204" pitchFamily="50" charset="-128"/>
                <a:ea typeface="メイリオ" panose="020B0604030504040204" pitchFamily="50" charset="-128"/>
              </a:rPr>
              <a:t>（パソコンやスマホ）に</a:t>
            </a:r>
            <a:r>
              <a:rPr lang="ja-JP" altLang="en-US" sz="2800" b="1" dirty="0">
                <a:latin typeface="メイリオ" panose="020B0604030504040204" pitchFamily="50" charset="-128"/>
                <a:ea typeface="メイリオ" panose="020B0604030504040204" pitchFamily="50" charset="-128"/>
              </a:rPr>
              <a:t>コピーすることも可能。</a:t>
            </a:r>
            <a:endParaRPr kumimoji="1" lang="ja-JP" altLang="en-US" sz="2800" b="1" dirty="0">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id="{74EE9DE4-B3FC-4718-8816-CB1105B0BB48}"/>
              </a:ext>
            </a:extLst>
          </p:cNvPr>
          <p:cNvSpPr/>
          <p:nvPr/>
        </p:nvSpPr>
        <p:spPr>
          <a:xfrm>
            <a:off x="3327815" y="6427113"/>
            <a:ext cx="6115988" cy="430887"/>
          </a:xfrm>
          <a:prstGeom prst="rect">
            <a:avLst/>
          </a:prstGeom>
        </p:spPr>
        <p:txBody>
          <a:bodyPr wrap="square">
            <a:spAutoFit/>
          </a:body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「あなたの書き込みは世界中から見られてる　－適切な</a:t>
            </a:r>
            <a:r>
              <a:rPr lang="en-US" altLang="ja-JP" sz="1100" dirty="0">
                <a:latin typeface="メイリオ" panose="020B0604030504040204" pitchFamily="50" charset="-128"/>
                <a:ea typeface="メイリオ" panose="020B0604030504040204" pitchFamily="50" charset="-128"/>
              </a:rPr>
              <a:t>SNS</a:t>
            </a:r>
            <a:r>
              <a:rPr lang="ja-JP" altLang="en-US" sz="1100" dirty="0">
                <a:latin typeface="メイリオ" panose="020B0604030504040204" pitchFamily="50" charset="-128"/>
                <a:ea typeface="メイリオ" panose="020B0604030504040204" pitchFamily="50" charset="-128"/>
              </a:rPr>
              <a:t>利用の心得－」</a:t>
            </a:r>
          </a:p>
          <a:p>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https://www.youtube.com/watch?v=tVZSuGkmnGQ</a:t>
            </a:r>
            <a:endParaRPr lang="ja-JP" altLang="en-US"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4038118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87313" y="336549"/>
            <a:ext cx="8229600" cy="936625"/>
          </a:xfrm>
        </p:spPr>
        <p:txBody>
          <a:bodyPr>
            <a:normAutofit/>
          </a:bodyPr>
          <a:lstStyle/>
          <a:p>
            <a:r>
              <a:rPr kumimoji="1" lang="ja-JP" altLang="en-US" b="1" dirty="0">
                <a:latin typeface="メイリオ" panose="020B0604030504040204" pitchFamily="50" charset="-128"/>
                <a:ea typeface="メイリオ" panose="020B0604030504040204" pitchFamily="50" charset="-128"/>
              </a:rPr>
              <a:t>個人情報を特定</a:t>
            </a:r>
          </a:p>
        </p:txBody>
      </p:sp>
      <p:pic>
        <p:nvPicPr>
          <p:cNvPr id="4" name="コンテンツ プレースホルダー 3"/>
          <p:cNvPicPr>
            <a:picLocks noGrp="1" noChangeAspect="1"/>
          </p:cNvPicPr>
          <p:nvPr>
            <p:ph idx="4294967295"/>
          </p:nvPr>
        </p:nvPicPr>
        <p:blipFill rotWithShape="1">
          <a:blip r:embed="rId3"/>
          <a:srcRect l="393" t="987" r="-393" b="1809"/>
          <a:stretch/>
        </p:blipFill>
        <p:spPr>
          <a:xfrm>
            <a:off x="413543" y="1706224"/>
            <a:ext cx="8316913" cy="4287838"/>
          </a:xfrm>
          <a:prstGeom prst="rect">
            <a:avLst/>
          </a:prstGeom>
        </p:spPr>
      </p:pic>
      <p:sp>
        <p:nvSpPr>
          <p:cNvPr id="6" name="正方形/長方形 5">
            <a:extLst>
              <a:ext uri="{FF2B5EF4-FFF2-40B4-BE49-F238E27FC236}">
                <a16:creationId xmlns:a16="http://schemas.microsoft.com/office/drawing/2014/main" id="{0AEA05E0-B0E0-4836-8CB1-E6F51D61C2BB}"/>
              </a:ext>
            </a:extLst>
          </p:cNvPr>
          <p:cNvSpPr/>
          <p:nvPr/>
        </p:nvSpPr>
        <p:spPr>
          <a:xfrm>
            <a:off x="3777521" y="6427113"/>
            <a:ext cx="5495875" cy="415498"/>
          </a:xfrm>
          <a:prstGeom prst="rect">
            <a:avLst/>
          </a:prstGeom>
        </p:spPr>
        <p:txBody>
          <a:bodyPr wrap="square">
            <a:spAutoFit/>
          </a:bodyPr>
          <a:lstStyle/>
          <a:p>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画像引用</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 </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「あなたの書き込みは世界中から見られてる　－適切な</a:t>
            </a:r>
            <a:r>
              <a:rPr lang="en-US" altLang="ja-JP" sz="1000" dirty="0">
                <a:latin typeface="メイリオ" panose="020B0604030504040204" pitchFamily="50" charset="-128"/>
                <a:ea typeface="メイリオ" panose="020B0604030504040204" pitchFamily="50" charset="-128"/>
              </a:rPr>
              <a:t>SNS</a:t>
            </a:r>
            <a:r>
              <a:rPr lang="ja-JP" altLang="en-US" sz="1000" dirty="0">
                <a:latin typeface="メイリオ" panose="020B0604030504040204" pitchFamily="50" charset="-128"/>
                <a:ea typeface="メイリオ" panose="020B0604030504040204" pitchFamily="50" charset="-128"/>
              </a:rPr>
              <a:t>利用の心得－」</a:t>
            </a:r>
          </a:p>
          <a:p>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https://www.youtube.com/watch?v=tVZSuGkmnGQ</a:t>
            </a:r>
            <a:endParaRPr lang="ja-JP" altLang="en-US"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4237269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228600" y="415774"/>
            <a:ext cx="8229600" cy="941186"/>
          </a:xfrm>
        </p:spPr>
        <p:txBody>
          <a:bodyPr>
            <a:normAutofit/>
          </a:bodyPr>
          <a:lstStyle/>
          <a:p>
            <a:r>
              <a:rPr kumimoji="1" lang="ja-JP" altLang="en-US" b="1" dirty="0">
                <a:latin typeface="メイリオ" panose="020B0604030504040204" pitchFamily="50" charset="-128"/>
                <a:ea typeface="メイリオ" panose="020B0604030504040204" pitchFamily="50" charset="-128"/>
              </a:rPr>
              <a:t>公開範囲の設定</a:t>
            </a:r>
          </a:p>
        </p:txBody>
      </p:sp>
      <p:pic>
        <p:nvPicPr>
          <p:cNvPr id="5" name="コンテンツ プレースホルダー 4"/>
          <p:cNvPicPr>
            <a:picLocks noGrp="1" noChangeAspect="1"/>
          </p:cNvPicPr>
          <p:nvPr>
            <p:ph idx="4294967295"/>
          </p:nvPr>
        </p:nvPicPr>
        <p:blipFill>
          <a:blip r:embed="rId3"/>
          <a:stretch>
            <a:fillRect/>
          </a:stretch>
        </p:blipFill>
        <p:spPr>
          <a:xfrm>
            <a:off x="457200" y="1754467"/>
            <a:ext cx="8229600" cy="4275138"/>
          </a:xfrm>
          <a:prstGeom prst="rect">
            <a:avLst/>
          </a:prstGeom>
        </p:spPr>
      </p:pic>
      <p:sp>
        <p:nvSpPr>
          <p:cNvPr id="3" name="テキスト ボックス 2"/>
          <p:cNvSpPr txBox="1"/>
          <p:nvPr/>
        </p:nvSpPr>
        <p:spPr>
          <a:xfrm>
            <a:off x="1471736" y="231108"/>
            <a:ext cx="1266939"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はんい</a:t>
            </a:r>
          </a:p>
        </p:txBody>
      </p:sp>
      <p:sp>
        <p:nvSpPr>
          <p:cNvPr id="7" name="正方形/長方形 6">
            <a:extLst>
              <a:ext uri="{FF2B5EF4-FFF2-40B4-BE49-F238E27FC236}">
                <a16:creationId xmlns:a16="http://schemas.microsoft.com/office/drawing/2014/main" id="{432798C8-68B5-464B-B231-6734E22AEE32}"/>
              </a:ext>
            </a:extLst>
          </p:cNvPr>
          <p:cNvSpPr/>
          <p:nvPr/>
        </p:nvSpPr>
        <p:spPr>
          <a:xfrm>
            <a:off x="3267856" y="6427113"/>
            <a:ext cx="6005540" cy="430887"/>
          </a:xfrm>
          <a:prstGeom prst="rect">
            <a:avLst/>
          </a:prstGeom>
        </p:spPr>
        <p:txBody>
          <a:bodyPr wrap="square">
            <a:spAutoFit/>
          </a:body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「あなたの書き込みは世界中から見られてる　－適切な</a:t>
            </a:r>
            <a:r>
              <a:rPr lang="en-US" altLang="ja-JP" sz="1100" dirty="0">
                <a:latin typeface="メイリオ" panose="020B0604030504040204" pitchFamily="50" charset="-128"/>
                <a:ea typeface="メイリオ" panose="020B0604030504040204" pitchFamily="50" charset="-128"/>
              </a:rPr>
              <a:t>SNS</a:t>
            </a:r>
            <a:r>
              <a:rPr lang="ja-JP" altLang="en-US" sz="1100" dirty="0">
                <a:latin typeface="メイリオ" panose="020B0604030504040204" pitchFamily="50" charset="-128"/>
                <a:ea typeface="メイリオ" panose="020B0604030504040204" pitchFamily="50" charset="-128"/>
              </a:rPr>
              <a:t>利用の心得－」</a:t>
            </a:r>
          </a:p>
          <a:p>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https://www.youtube.com/watch?v=tVZSuGkmnGQ</a:t>
            </a:r>
            <a:endParaRPr lang="ja-JP" altLang="en-US"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2996963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30175" y="345131"/>
            <a:ext cx="8075613" cy="900113"/>
          </a:xfrm>
        </p:spPr>
        <p:txBody>
          <a:bodyPr>
            <a:noAutofit/>
          </a:bodyPr>
          <a:lstStyle/>
          <a:p>
            <a:r>
              <a:rPr lang="ja-JP" altLang="en-US" sz="4000" b="1" dirty="0">
                <a:latin typeface="メイリオ" panose="020B0604030504040204" pitchFamily="50" charset="-128"/>
                <a:ea typeface="メイリオ" panose="020B0604030504040204" pitchFamily="50" charset="-128"/>
              </a:rPr>
              <a:t>非公開アカウントなら大丈夫？</a:t>
            </a:r>
            <a:endParaRPr kumimoji="1" lang="ja-JP" altLang="en-US" sz="4000" b="1" dirty="0">
              <a:latin typeface="メイリオ" panose="020B0604030504040204" pitchFamily="50" charset="-128"/>
              <a:ea typeface="メイリオ" panose="020B0604030504040204" pitchFamily="50" charset="-128"/>
            </a:endParaRPr>
          </a:p>
        </p:txBody>
      </p:sp>
      <p:sp>
        <p:nvSpPr>
          <p:cNvPr id="3" name="コンテンツ プレースホルダー 2"/>
          <p:cNvSpPr>
            <a:spLocks noGrp="1"/>
          </p:cNvSpPr>
          <p:nvPr>
            <p:ph idx="4294967295"/>
          </p:nvPr>
        </p:nvSpPr>
        <p:spPr>
          <a:xfrm>
            <a:off x="263525" y="1880332"/>
            <a:ext cx="8205788" cy="4351338"/>
          </a:xfrm>
        </p:spPr>
        <p:txBody>
          <a:bodyPr>
            <a:normAutofit/>
          </a:bodyPr>
          <a:lstStyle/>
          <a:p>
            <a:pPr marL="0" indent="0">
              <a:buNone/>
            </a:pPr>
            <a:r>
              <a:rPr kumimoji="1" lang="ja-JP" altLang="en-US" sz="3600" dirty="0">
                <a:latin typeface="メイリオ" panose="020B0604030504040204" pitchFamily="50" charset="-128"/>
                <a:ea typeface="メイリオ" panose="020B0604030504040204" pitchFamily="50" charset="-128"/>
              </a:rPr>
              <a:t>非公開アカウントといった公開範囲を</a:t>
            </a:r>
            <a:r>
              <a:rPr lang="ja-JP" altLang="en-US" sz="3600" dirty="0">
                <a:latin typeface="メイリオ" panose="020B0604030504040204" pitchFamily="50" charset="-128"/>
                <a:ea typeface="メイリオ" panose="020B0604030504040204" pitchFamily="50" charset="-128"/>
              </a:rPr>
              <a:t>限定した</a:t>
            </a:r>
            <a:r>
              <a:rPr kumimoji="1" lang="ja-JP" altLang="en-US" sz="3600" dirty="0">
                <a:latin typeface="メイリオ" panose="020B0604030504040204" pitchFamily="50" charset="-128"/>
                <a:ea typeface="メイリオ" panose="020B0604030504040204" pitchFamily="50" charset="-128"/>
              </a:rPr>
              <a:t>設定も過信はできない。</a:t>
            </a:r>
            <a:endParaRPr kumimoji="1" lang="en-US" altLang="ja-JP" sz="3600" dirty="0">
              <a:latin typeface="メイリオ" panose="020B0604030504040204" pitchFamily="50" charset="-128"/>
              <a:ea typeface="メイリオ" panose="020B0604030504040204" pitchFamily="50" charset="-128"/>
            </a:endParaRPr>
          </a:p>
          <a:p>
            <a:pPr marL="0" indent="0">
              <a:buNone/>
            </a:pPr>
            <a:endParaRPr lang="en-US" altLang="ja-JP" sz="3600" dirty="0">
              <a:latin typeface="メイリオ" panose="020B0604030504040204" pitchFamily="50" charset="-128"/>
              <a:ea typeface="メイリオ" panose="020B0604030504040204" pitchFamily="50" charset="-128"/>
            </a:endParaRPr>
          </a:p>
          <a:p>
            <a:pPr marL="0" indent="0">
              <a:buNone/>
            </a:pPr>
            <a:r>
              <a:rPr kumimoji="1" lang="ja-JP" altLang="en-US" sz="3600" dirty="0">
                <a:latin typeface="メイリオ" panose="020B0604030504040204" pitchFamily="50" charset="-128"/>
                <a:ea typeface="メイリオ" panose="020B0604030504040204" pitchFamily="50" charset="-128"/>
              </a:rPr>
              <a:t>スクリーンショット機能　</a:t>
            </a:r>
            <a:endParaRPr kumimoji="1" lang="en-US" altLang="ja-JP" sz="3600" dirty="0">
              <a:latin typeface="メイリオ" panose="020B0604030504040204" pitchFamily="50" charset="-128"/>
              <a:ea typeface="メイリオ" panose="020B0604030504040204" pitchFamily="50" charset="-128"/>
            </a:endParaRPr>
          </a:p>
          <a:p>
            <a:pPr marL="0" indent="0">
              <a:buNone/>
            </a:pPr>
            <a:r>
              <a:rPr kumimoji="1" lang="ja-JP" altLang="en-US" sz="3600" dirty="0">
                <a:latin typeface="メイリオ" panose="020B0604030504040204" pitchFamily="50" charset="-128"/>
                <a:ea typeface="メイリオ" panose="020B0604030504040204" pitchFamily="50" charset="-128"/>
              </a:rPr>
              <a:t>プリントスクリーン</a:t>
            </a:r>
            <a:endParaRPr kumimoji="1" lang="en-US" altLang="ja-JP" sz="3600" dirty="0">
              <a:latin typeface="メイリオ" panose="020B0604030504040204" pitchFamily="50" charset="-128"/>
              <a:ea typeface="メイリオ" panose="020B0604030504040204" pitchFamily="50" charset="-128"/>
            </a:endParaRPr>
          </a:p>
          <a:p>
            <a:pPr marL="0" indent="0">
              <a:buNone/>
            </a:pPr>
            <a:r>
              <a:rPr lang="ja-JP" altLang="en-US" sz="3600" dirty="0">
                <a:latin typeface="メイリオ" panose="020B0604030504040204" pitchFamily="50" charset="-128"/>
                <a:ea typeface="メイリオ" panose="020B0604030504040204" pitchFamily="50" charset="-128"/>
              </a:rPr>
              <a:t>キャプチャ　画面録画機能</a:t>
            </a:r>
            <a:endParaRPr kumimoji="1" lang="ja-JP" altLang="en-US" sz="3600"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3"/>
          <a:stretch>
            <a:fillRect/>
          </a:stretch>
        </p:blipFill>
        <p:spPr>
          <a:xfrm rot="273068">
            <a:off x="6132660" y="3156956"/>
            <a:ext cx="2499945" cy="2980230"/>
          </a:xfrm>
          <a:prstGeom prst="rect">
            <a:avLst/>
          </a:prstGeom>
          <a:effectLst>
            <a:softEdge rad="63500"/>
          </a:effectLst>
        </p:spPr>
      </p:pic>
      <p:sp>
        <p:nvSpPr>
          <p:cNvPr id="5" name="テキスト ボックス 4"/>
          <p:cNvSpPr txBox="1"/>
          <p:nvPr/>
        </p:nvSpPr>
        <p:spPr>
          <a:xfrm>
            <a:off x="6830459" y="1511000"/>
            <a:ext cx="1266939" cy="369332"/>
          </a:xfrm>
          <a:prstGeom prst="rect">
            <a:avLst/>
          </a:prstGeom>
          <a:noFill/>
        </p:spPr>
        <p:txBody>
          <a:bodyPr wrap="square" rtlCol="0">
            <a:spAutoFit/>
          </a:bodyPr>
          <a:lstStyle/>
          <a:p>
            <a:r>
              <a:rPr kumimoji="1" lang="ja-JP" altLang="en-US" dirty="0"/>
              <a:t>はんい</a:t>
            </a:r>
          </a:p>
        </p:txBody>
      </p:sp>
      <p:sp>
        <p:nvSpPr>
          <p:cNvPr id="7" name="正方形/長方形 6">
            <a:extLst>
              <a:ext uri="{FF2B5EF4-FFF2-40B4-BE49-F238E27FC236}">
                <a16:creationId xmlns:a16="http://schemas.microsoft.com/office/drawing/2014/main" id="{3403E716-DFE1-4E98-B9F6-C378B873316D}"/>
              </a:ext>
            </a:extLst>
          </p:cNvPr>
          <p:cNvSpPr/>
          <p:nvPr/>
        </p:nvSpPr>
        <p:spPr>
          <a:xfrm>
            <a:off x="3297836" y="6427113"/>
            <a:ext cx="5975560" cy="430887"/>
          </a:xfrm>
          <a:prstGeom prst="rect">
            <a:avLst/>
          </a:prstGeom>
        </p:spPr>
        <p:txBody>
          <a:bodyPr wrap="square">
            <a:spAutoFit/>
          </a:body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「あなたの書き込みは世界中から見られてる　－適切な</a:t>
            </a:r>
            <a:r>
              <a:rPr lang="en-US" altLang="ja-JP" sz="1100" dirty="0">
                <a:latin typeface="メイリオ" panose="020B0604030504040204" pitchFamily="50" charset="-128"/>
                <a:ea typeface="メイリオ" panose="020B0604030504040204" pitchFamily="50" charset="-128"/>
              </a:rPr>
              <a:t>SNS</a:t>
            </a:r>
            <a:r>
              <a:rPr lang="ja-JP" altLang="en-US" sz="1100" dirty="0">
                <a:latin typeface="メイリオ" panose="020B0604030504040204" pitchFamily="50" charset="-128"/>
                <a:ea typeface="メイリオ" panose="020B0604030504040204" pitchFamily="50" charset="-128"/>
              </a:rPr>
              <a:t>利用の心得－」</a:t>
            </a:r>
          </a:p>
          <a:p>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https://www.youtube.com/watch?v=tVZSuGkmnGQ</a:t>
            </a:r>
            <a:endParaRPr lang="ja-JP" altLang="en-US"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961711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nodeType="clickEffect">
                                  <p:stCondLst>
                                    <p:cond delay="0"/>
                                  </p:stCondLst>
                                  <p:childTnLst>
                                    <p:animEffect transition="out" filter="fade">
                                      <p:cBhvr>
                                        <p:cTn id="14" dur="500" tmFilter="0, 0; .2, .5; .8, .5; 1, 0"/>
                                        <p:tgtEl>
                                          <p:spTgt spid="4"/>
                                        </p:tgtEl>
                                      </p:cBhvr>
                                    </p:animEffect>
                                    <p:animScale>
                                      <p:cBhvr>
                                        <p:cTn id="15"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11873" y="387052"/>
            <a:ext cx="8920976" cy="677108"/>
          </a:xfrm>
          <a:prstGeom prst="rect">
            <a:avLst/>
          </a:prstGeom>
        </p:spPr>
        <p:txBody>
          <a:bodyPr wrap="square">
            <a:spAutoFit/>
          </a:bodyPr>
          <a:lstStyle/>
          <a:p>
            <a:r>
              <a:rPr lang="en-US" altLang="ja-JP" sz="3800" b="1" dirty="0">
                <a:latin typeface="メイリオ" panose="020B0604030504040204" pitchFamily="50" charset="-128"/>
                <a:ea typeface="メイリオ" panose="020B0604030504040204" pitchFamily="50" charset="-128"/>
              </a:rPr>
              <a:t>SNS</a:t>
            </a:r>
            <a:r>
              <a:rPr lang="ja-JP" altLang="en-US" sz="3800" b="1" dirty="0">
                <a:latin typeface="メイリオ" panose="020B0604030504040204" pitchFamily="50" charset="-128"/>
                <a:ea typeface="メイリオ" panose="020B0604030504040204" pitchFamily="50" charset="-128"/>
              </a:rPr>
              <a:t>で交流が容易 ＃ハッシュタグ</a:t>
            </a:r>
            <a:endParaRPr lang="ja-JP" altLang="en-US" sz="3800" dirty="0"/>
          </a:p>
        </p:txBody>
      </p:sp>
      <p:pic>
        <p:nvPicPr>
          <p:cNvPr id="4" name="コンテンツ プレースホルダー 3"/>
          <p:cNvPicPr>
            <a:picLocks noChangeAspect="1"/>
          </p:cNvPicPr>
          <p:nvPr/>
        </p:nvPicPr>
        <p:blipFill>
          <a:blip r:embed="rId3"/>
          <a:stretch>
            <a:fillRect/>
          </a:stretch>
        </p:blipFill>
        <p:spPr>
          <a:xfrm>
            <a:off x="116087" y="1393601"/>
            <a:ext cx="3094038" cy="608012"/>
          </a:xfrm>
          <a:prstGeom prst="rect">
            <a:avLst/>
          </a:prstGeom>
        </p:spPr>
      </p:pic>
      <p:sp>
        <p:nvSpPr>
          <p:cNvPr id="5" name="テキスト ボックス 4"/>
          <p:cNvSpPr txBox="1"/>
          <p:nvPr/>
        </p:nvSpPr>
        <p:spPr>
          <a:xfrm>
            <a:off x="6730954" y="6286282"/>
            <a:ext cx="2793077" cy="369332"/>
          </a:xfrm>
          <a:prstGeom prst="rect">
            <a:avLst/>
          </a:prstGeom>
          <a:noFill/>
        </p:spPr>
        <p:txBody>
          <a:bodyPr wrap="square" rtlCol="0">
            <a:spAutoFit/>
          </a:bodyPr>
          <a:lstStyle/>
          <a:p>
            <a:r>
              <a:rPr lang="en-US" altLang="ja-JP" dirty="0">
                <a:solidFill>
                  <a:prstClr val="black"/>
                </a:solidFill>
                <a:latin typeface="メイリオ" panose="020B0604030504040204" pitchFamily="50" charset="-128"/>
                <a:ea typeface="メイリオ" panose="020B0604030504040204" pitchFamily="50" charset="-128"/>
              </a:rPr>
              <a:t>SNS</a:t>
            </a:r>
            <a:r>
              <a:rPr lang="ja-JP" altLang="en-US" dirty="0">
                <a:solidFill>
                  <a:prstClr val="black"/>
                </a:solidFill>
                <a:latin typeface="メイリオ" panose="020B0604030504040204" pitchFamily="50" charset="-128"/>
                <a:ea typeface="メイリオ" panose="020B0604030504040204" pitchFamily="50" charset="-128"/>
              </a:rPr>
              <a:t>風イメージ画像</a:t>
            </a:r>
          </a:p>
        </p:txBody>
      </p:sp>
      <p:pic>
        <p:nvPicPr>
          <p:cNvPr id="7" name="図 6"/>
          <p:cNvPicPr>
            <a:picLocks noChangeAspect="1"/>
          </p:cNvPicPr>
          <p:nvPr/>
        </p:nvPicPr>
        <p:blipFill>
          <a:blip r:embed="rId4"/>
          <a:stretch>
            <a:fillRect/>
          </a:stretch>
        </p:blipFill>
        <p:spPr>
          <a:xfrm>
            <a:off x="783393" y="2001613"/>
            <a:ext cx="7534599" cy="4102577"/>
          </a:xfrm>
          <a:prstGeom prst="rect">
            <a:avLst/>
          </a:prstGeom>
        </p:spPr>
      </p:pic>
    </p:spTree>
    <p:extLst>
      <p:ext uri="{BB962C8B-B14F-4D97-AF65-F5344CB8AC3E}">
        <p14:creationId xmlns:p14="http://schemas.microsoft.com/office/powerpoint/2010/main" val="1273764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979778" y="1498289"/>
            <a:ext cx="6911376" cy="4775410"/>
          </a:xfrm>
          <a:prstGeom prst="rect">
            <a:avLst/>
          </a:prstGeom>
        </p:spPr>
      </p:pic>
      <p:sp>
        <p:nvSpPr>
          <p:cNvPr id="3" name="テキスト ボックス 2"/>
          <p:cNvSpPr txBox="1"/>
          <p:nvPr/>
        </p:nvSpPr>
        <p:spPr>
          <a:xfrm>
            <a:off x="4572000" y="6402542"/>
            <a:ext cx="4602043" cy="430887"/>
          </a:xfrm>
          <a:prstGeom prst="rect">
            <a:avLst/>
          </a:prstGeom>
          <a:noFill/>
        </p:spPr>
        <p:txBody>
          <a:bodyPr wrap="squar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画像引用</a:t>
            </a:r>
            <a:r>
              <a:rPr kumimoji="1"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kumimoji="1" lang="en-US" altLang="ja-JP" sz="1100" dirty="0">
                <a:latin typeface="メイリオ" panose="020B0604030504040204" pitchFamily="50" charset="-128"/>
                <a:ea typeface="メイリオ" panose="020B0604030504040204" pitchFamily="50" charset="-128"/>
              </a:rPr>
              <a:t>IPA</a:t>
            </a:r>
            <a:r>
              <a:rPr kumimoji="1" lang="ja-JP" altLang="en-US" sz="1100" dirty="0">
                <a:latin typeface="メイリオ" panose="020B0604030504040204" pitchFamily="50" charset="-128"/>
                <a:ea typeface="メイリオ" panose="020B0604030504040204" pitchFamily="50" charset="-128"/>
              </a:rPr>
              <a:t>「ほんとにあったセキュリティの話」</a:t>
            </a:r>
            <a:endParaRPr kumimoji="1" lang="en-US" altLang="ja-JP" sz="1100" dirty="0">
              <a:latin typeface="メイリオ" panose="020B0604030504040204" pitchFamily="50" charset="-128"/>
              <a:ea typeface="メイリオ" panose="020B0604030504040204" pitchFamily="50" charset="-128"/>
            </a:endParaRPr>
          </a:p>
          <a:p>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www.youtube.com</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watch?v</a:t>
            </a:r>
            <a:r>
              <a:rPr lang="en-US" altLang="ja-JP" sz="1100" dirty="0">
                <a:latin typeface="Segoe UI" panose="020B0502040204020203" pitchFamily="34" charset="0"/>
                <a:ea typeface="メイリオ" panose="020B0604030504040204" pitchFamily="50" charset="-128"/>
                <a:cs typeface="Segoe UI" panose="020B0502040204020203" pitchFamily="34" charset="0"/>
              </a:rPr>
              <a:t>=b61e7CTr-ak</a:t>
            </a:r>
            <a:endParaRPr lang="ja-JP" altLang="en-US" sz="1100" dirty="0">
              <a:latin typeface="Segoe UI" panose="020B0502040204020203" pitchFamily="34" charset="0"/>
              <a:ea typeface="メイリオ" panose="020B0604030504040204" pitchFamily="50" charset="-128"/>
              <a:cs typeface="Segoe UI" panose="020B0502040204020203" pitchFamily="34" charset="0"/>
            </a:endParaRPr>
          </a:p>
        </p:txBody>
      </p:sp>
      <p:sp>
        <p:nvSpPr>
          <p:cNvPr id="4" name="正方形/長方形 3"/>
          <p:cNvSpPr/>
          <p:nvPr/>
        </p:nvSpPr>
        <p:spPr>
          <a:xfrm>
            <a:off x="200809" y="369300"/>
            <a:ext cx="8764684" cy="769441"/>
          </a:xfrm>
          <a:prstGeom prst="rect">
            <a:avLst/>
          </a:prstGeom>
        </p:spPr>
        <p:txBody>
          <a:bodyPr wrap="square">
            <a:spAutoFit/>
          </a:bodyPr>
          <a:lstStyle/>
          <a:p>
            <a:r>
              <a:rPr lang="ja-JP" altLang="en-US" sz="4400" b="1" dirty="0">
                <a:latin typeface="メイリオ" panose="020B0604030504040204" pitchFamily="50" charset="-128"/>
                <a:ea typeface="メイリオ" panose="020B0604030504040204" pitchFamily="50" charset="-128"/>
              </a:rPr>
              <a:t>安易な出会い</a:t>
            </a:r>
            <a:endParaRPr lang="ja-JP" altLang="en-US" sz="4400" dirty="0"/>
          </a:p>
        </p:txBody>
      </p:sp>
    </p:spTree>
    <p:extLst>
      <p:ext uri="{BB962C8B-B14F-4D97-AF65-F5344CB8AC3E}">
        <p14:creationId xmlns:p14="http://schemas.microsoft.com/office/powerpoint/2010/main" val="1612746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57193"/>
            <a:ext cx="7886701" cy="5396272"/>
          </a:xfrm>
          <a:solidFill>
            <a:schemeClr val="bg1"/>
          </a:solidFill>
        </p:spPr>
        <p:txBody>
          <a:bodyPr>
            <a:normAutofit fontScale="92500" lnSpcReduction="10000"/>
          </a:bodyPr>
          <a:lstStyle/>
          <a:p>
            <a:pPr algn="r">
              <a:lnSpc>
                <a:spcPct val="100000"/>
              </a:lnSpc>
              <a:spcBef>
                <a:spcPts val="600"/>
              </a:spcBef>
            </a:pPr>
            <a:r>
              <a:rPr lang="ja-JP" altLang="en-US" sz="1000" dirty="0">
                <a:latin typeface="メイリオ" panose="020B0604030504040204" pitchFamily="50" charset="-128"/>
                <a:ea typeface="メイリオ" panose="020B0604030504040204" pitchFamily="50" charset="-128"/>
              </a:rPr>
              <a:t>独立行政法人情報処理推進機構</a:t>
            </a:r>
            <a:br>
              <a:rPr lang="ja-JP" altLang="en-US" sz="1000" dirty="0">
                <a:latin typeface="メイリオ" panose="020B0604030504040204" pitchFamily="50" charset="-128"/>
                <a:ea typeface="メイリオ" panose="020B0604030504040204" pitchFamily="50" charset="-128"/>
              </a:rPr>
            </a:br>
            <a:r>
              <a:rPr lang="ja-JP" altLang="en-US" sz="1000" dirty="0">
                <a:latin typeface="メイリオ" panose="020B0604030504040204" pitchFamily="50" charset="-128"/>
                <a:ea typeface="メイリオ" panose="020B0604030504040204" pitchFamily="50" charset="-128"/>
              </a:rPr>
              <a:t>セキュリティセンター</a:t>
            </a:r>
            <a:br>
              <a:rPr lang="ja-JP" altLang="en-US" sz="1000" dirty="0">
                <a:latin typeface="メイリオ" panose="020B0604030504040204" pitchFamily="50" charset="-128"/>
                <a:ea typeface="メイリオ" panose="020B0604030504040204" pitchFamily="50" charset="-128"/>
              </a:rPr>
            </a:br>
            <a:endParaRPr lang="ja-JP" altLang="en-US" sz="1000" dirty="0">
              <a:latin typeface="メイリオ" panose="020B0604030504040204" pitchFamily="50" charset="-128"/>
              <a:ea typeface="メイリオ" panose="020B0604030504040204" pitchFamily="50" charset="-128"/>
            </a:endParaRPr>
          </a:p>
          <a:p>
            <a:pPr>
              <a:lnSpc>
                <a:spcPct val="100000"/>
              </a:lnSpc>
              <a:spcBef>
                <a:spcPts val="600"/>
              </a:spcBef>
            </a:pPr>
            <a:r>
              <a:rPr lang="ja-JP" altLang="en-US" sz="1000" dirty="0">
                <a:latin typeface="メイリオ" panose="020B0604030504040204" pitchFamily="50" charset="-128"/>
                <a:ea typeface="メイリオ" panose="020B0604030504040204" pitchFamily="50" charset="-128"/>
              </a:rPr>
              <a:t> 　「安全教室指導用教材」は、インターネット安全教室での利用を目的に独立行政法人情報処理推進機構（</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）（以下「</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latin typeface="メイリオ" panose="020B0604030504040204" pitchFamily="50" charset="-128"/>
                <a:ea typeface="メイリオ" panose="020B0604030504040204" pitchFamily="50" charset="-128"/>
              </a:rPr>
            </a:br>
            <a:r>
              <a:rPr lang="ja-JP" altLang="en-US" sz="1000" dirty="0">
                <a:latin typeface="メイリオ" panose="020B0604030504040204" pitchFamily="50" charset="-128"/>
                <a:ea typeface="メイリオ" panose="020B0604030504040204" pitchFamily="50" charset="-128"/>
              </a:rPr>
              <a:t>　</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は、本利用規約に同意いただくことを条件として、「安全教室指導用教材」の利用を無償で許諾します。有償セミナー等での利用を希望する場合は、事前に </a:t>
            </a:r>
            <a:r>
              <a:rPr lang="en-US" altLang="ja-JP" sz="1000" dirty="0">
                <a:latin typeface="メイリオ" panose="020B0604030504040204" pitchFamily="50" charset="-128"/>
                <a:ea typeface="メイリオ" panose="020B0604030504040204" pitchFamily="50" charset="-128"/>
              </a:rPr>
              <a:t>IPA </a:t>
            </a:r>
            <a:r>
              <a:rPr lang="ja-JP" altLang="en-US" sz="1000" dirty="0">
                <a:latin typeface="メイリオ" panose="020B0604030504040204" pitchFamily="50" charset="-128"/>
                <a:ea typeface="メイリオ" panose="020B0604030504040204" pitchFamily="50" charset="-128"/>
              </a:rPr>
              <a:t>に申し出て別途許諾を得てください。</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 「安全教室指導用教材」に関する著作権その他すべての権利は独立行政法人情報処理推進機構（</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）が保有しており、国際条約、著作権法その他の法律により保護されています。</a:t>
            </a:r>
            <a:endParaRPr lang="en-US" altLang="ja-JP" sz="1000" dirty="0">
              <a:latin typeface="メイリオ" panose="020B0604030504040204" pitchFamily="50" charset="-128"/>
              <a:ea typeface="メイリオ" panose="020B0604030504040204" pitchFamily="50" charset="-128"/>
            </a:endParaRP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「安全教室指導用教材」は、情報セキュリティや情報モラルの教育、普及の目的に限り、無償の授業、各種セミナーや研修等にご利用いただけます。</a:t>
            </a:r>
            <a:endParaRPr lang="en-US" altLang="ja-JP" sz="1000" dirty="0">
              <a:latin typeface="メイリオ" panose="020B0604030504040204" pitchFamily="50" charset="-128"/>
              <a:ea typeface="メイリオ" panose="020B0604030504040204" pitchFamily="50" charset="-128"/>
            </a:endParaRP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必要な範囲での複製（生徒等受講者への配布のための複製を含む。）は可能とします。</a:t>
            </a:r>
            <a:endParaRPr lang="en-US" altLang="ja-JP" sz="1000" dirty="0">
              <a:latin typeface="メイリオ" panose="020B0604030504040204" pitchFamily="50" charset="-128"/>
              <a:ea typeface="メイリオ" panose="020B0604030504040204" pitchFamily="50" charset="-128"/>
            </a:endParaRP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latin typeface="メイリオ" panose="020B0604030504040204" pitchFamily="50" charset="-128"/>
              <a:ea typeface="メイリオ" panose="020B0604030504040204" pitchFamily="50" charset="-128"/>
            </a:endParaRP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いかなる形で利用する場合においても「安全教室指導用教材」を利用する際は、出典（</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の名称、資料名（「安全教室指導用教材」）、</a:t>
            </a:r>
            <a:r>
              <a:rPr lang="en-US" altLang="ja-JP" sz="1000" dirty="0">
                <a:latin typeface="メイリオ" panose="020B0604030504040204" pitchFamily="50" charset="-128"/>
                <a:ea typeface="メイリオ" panose="020B0604030504040204" pitchFamily="50" charset="-128"/>
              </a:rPr>
              <a:t>URL</a:t>
            </a:r>
            <a:r>
              <a:rPr lang="ja-JP" altLang="en-US" sz="1000" dirty="0">
                <a:latin typeface="メイリオ" panose="020B0604030504040204" pitchFamily="50" charset="-128"/>
                <a:ea typeface="メイリオ" panose="020B0604030504040204" pitchFamily="50" charset="-128"/>
              </a:rPr>
              <a:t>等）を容易に判る態様で明記または明示してください。</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「安全教室指導用教材」で提供する情報の正確性、信頼性、網羅性及び完全性については、</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が保証するものではありません。</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「安全教室指導用教材」のファイルをダウンロードすることまたは利用したこと等により生じるいかなる損害（他人に対して責任を負う場合を含む。）についても</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は何ら責任を負いません。</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本利用規約は予告なく改正する場合があります。その場合、改正後の内容は、それが</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「安全教室指導用教材」及び本利用規約に関する質問は、</a:t>
            </a:r>
            <a:r>
              <a:rPr lang="en-US" altLang="ja-JP" sz="1000" dirty="0">
                <a:latin typeface="メイリオ" panose="020B0604030504040204" pitchFamily="50" charset="-128"/>
                <a:ea typeface="メイリオ" panose="020B0604030504040204" pitchFamily="50" charset="-128"/>
              </a:rPr>
              <a:t>net-anzen@ipa.go.jp</a:t>
            </a:r>
            <a:r>
              <a:rPr lang="ja-JP" altLang="en-US" sz="1000" dirty="0">
                <a:latin typeface="メイリオ" panose="020B0604030504040204" pitchFamily="50" charset="-128"/>
                <a:ea typeface="メイリオ" panose="020B0604030504040204" pitchFamily="50" charset="-128"/>
              </a:rPr>
              <a:t>までお寄せください。なお、</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からの応答等は、その業務に支障のない範囲内とさせていただきます。</a:t>
            </a:r>
            <a:endParaRPr lang="ja-JP" altLang="ja-JP" sz="500" dirty="0">
              <a:latin typeface="メイリオ" panose="020B0604030504040204" pitchFamily="50" charset="-128"/>
              <a:ea typeface="メイリオ" panose="020B0604030504040204" pitchFamily="50" charset="-128"/>
            </a:endParaRPr>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latin typeface="メイリオ" panose="020B0604030504040204" pitchFamily="50" charset="-128"/>
                <a:ea typeface="メイリオ" panose="020B0604030504040204" pitchFamily="50" charset="-128"/>
              </a:rPr>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F6011435-0B29-4830-AC20-4EE5DD7492D5}"/>
              </a:ext>
            </a:extLst>
          </p:cNvPr>
          <p:cNvSpPr txBox="1"/>
          <p:nvPr/>
        </p:nvSpPr>
        <p:spPr>
          <a:xfrm>
            <a:off x="134307" y="202183"/>
            <a:ext cx="6258445" cy="1200329"/>
          </a:xfrm>
          <a:prstGeom prst="rect">
            <a:avLst/>
          </a:prstGeom>
          <a:noFill/>
        </p:spPr>
        <p:txBody>
          <a:bodyPr wrap="none" rtlCol="0">
            <a:spAutoFit/>
          </a:bodyPr>
          <a:lstStyle/>
          <a:p>
            <a:r>
              <a:rPr lang="en-US" altLang="ja-JP" sz="3600" b="1" dirty="0">
                <a:solidFill>
                  <a:prstClr val="black"/>
                </a:solidFill>
                <a:latin typeface="メイリオ" panose="020B0604030504040204" pitchFamily="50" charset="-128"/>
                <a:ea typeface="メイリオ" panose="020B0604030504040204" pitchFamily="50" charset="-128"/>
              </a:rPr>
              <a:t>18</a:t>
            </a:r>
            <a:r>
              <a:rPr lang="ja-JP" altLang="en-US" sz="3600" b="1" dirty="0">
                <a:solidFill>
                  <a:prstClr val="black"/>
                </a:solidFill>
                <a:latin typeface="メイリオ" panose="020B0604030504040204" pitchFamily="50" charset="-128"/>
                <a:ea typeface="メイリオ" panose="020B0604030504040204" pitchFamily="50" charset="-128"/>
              </a:rPr>
              <a:t>歳未満で</a:t>
            </a:r>
            <a:endParaRPr lang="en-US" altLang="ja-JP" sz="3600" b="1" dirty="0">
              <a:solidFill>
                <a:prstClr val="black"/>
              </a:solidFill>
              <a:latin typeface="メイリオ" panose="020B0604030504040204" pitchFamily="50" charset="-128"/>
              <a:ea typeface="メイリオ" panose="020B0604030504040204" pitchFamily="50" charset="-128"/>
            </a:endParaRPr>
          </a:p>
          <a:p>
            <a:r>
              <a:rPr lang="en-US" altLang="ja-JP" sz="3600" b="1" dirty="0">
                <a:solidFill>
                  <a:prstClr val="black"/>
                </a:solidFill>
                <a:latin typeface="メイリオ" panose="020B0604030504040204" pitchFamily="50" charset="-128"/>
                <a:ea typeface="メイリオ" panose="020B0604030504040204" pitchFamily="50" charset="-128"/>
              </a:rPr>
              <a:t>SNS</a:t>
            </a:r>
            <a:r>
              <a:rPr lang="ja-JP" altLang="en-US" sz="3600" b="1" dirty="0">
                <a:solidFill>
                  <a:prstClr val="black"/>
                </a:solidFill>
                <a:latin typeface="メイリオ" panose="020B0604030504040204" pitchFamily="50" charset="-128"/>
                <a:ea typeface="メイリオ" panose="020B0604030504040204" pitchFamily="50" charset="-128"/>
              </a:rPr>
              <a:t>経由で被害にあった人数</a:t>
            </a:r>
          </a:p>
        </p:txBody>
      </p:sp>
      <p:sp>
        <p:nvSpPr>
          <p:cNvPr id="7" name="テキスト ボックス 6"/>
          <p:cNvSpPr txBox="1"/>
          <p:nvPr/>
        </p:nvSpPr>
        <p:spPr>
          <a:xfrm>
            <a:off x="2643741" y="454787"/>
            <a:ext cx="864096" cy="369332"/>
          </a:xfrm>
          <a:prstGeom prst="rect">
            <a:avLst/>
          </a:prstGeom>
          <a:noFill/>
        </p:spPr>
        <p:txBody>
          <a:bodyPr wrap="square" rtlCol="0">
            <a:spAutoFit/>
          </a:bodyPr>
          <a:lstStyle/>
          <a:p>
            <a:r>
              <a:rPr lang="ja-JP" altLang="en-US" dirty="0" err="1">
                <a:solidFill>
                  <a:prstClr val="black"/>
                </a:solidFill>
              </a:rPr>
              <a:t>ひがい</a:t>
            </a:r>
            <a:endParaRPr lang="ja-JP" altLang="en-US" dirty="0">
              <a:solidFill>
                <a:prstClr val="black"/>
              </a:solidFill>
            </a:endParaRPr>
          </a:p>
        </p:txBody>
      </p:sp>
      <p:sp>
        <p:nvSpPr>
          <p:cNvPr id="8" name="テキスト ボックス 7"/>
          <p:cNvSpPr txBox="1"/>
          <p:nvPr/>
        </p:nvSpPr>
        <p:spPr>
          <a:xfrm>
            <a:off x="1392873" y="5608619"/>
            <a:ext cx="7627478" cy="707886"/>
          </a:xfrm>
          <a:prstGeom prst="rect">
            <a:avLst/>
          </a:prstGeom>
          <a:noFill/>
        </p:spPr>
        <p:txBody>
          <a:bodyPr wrap="square" rtlCol="0">
            <a:spAutoFit/>
          </a:bodyPr>
          <a:lstStyle/>
          <a:p>
            <a:r>
              <a:rPr lang="ja-JP" altLang="en-US" sz="2000" b="1" dirty="0">
                <a:solidFill>
                  <a:prstClr val="black"/>
                </a:solidFill>
                <a:latin typeface="メイリオ" panose="020B0604030504040204" pitchFamily="50" charset="-128"/>
                <a:ea typeface="メイリオ" panose="020B0604030504040204" pitchFamily="50" charset="-128"/>
              </a:rPr>
              <a:t>座間市の事件のように、悪意のある人間が言葉たくみに近づき、性犯罪や重大な犯罪に巻き込まれる可能性がある。</a:t>
            </a:r>
          </a:p>
        </p:txBody>
      </p:sp>
      <p:sp>
        <p:nvSpPr>
          <p:cNvPr id="6" name="正方形/長方形 5"/>
          <p:cNvSpPr/>
          <p:nvPr/>
        </p:nvSpPr>
        <p:spPr>
          <a:xfrm>
            <a:off x="1896004" y="6397536"/>
            <a:ext cx="7221492" cy="677108"/>
          </a:xfrm>
          <a:prstGeom prst="rect">
            <a:avLst/>
          </a:prstGeom>
        </p:spPr>
        <p:txBody>
          <a:bodyPr wrap="square">
            <a:spAutoFit/>
          </a:bodyPr>
          <a:lstStyle/>
          <a:p>
            <a:pPr algn="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出典</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警察庁「令和２年における少年非行、児童虐待及び子供の性被害の状況」</a:t>
            </a:r>
            <a:endParaRPr lang="en-US" altLang="ja-JP" sz="1100" dirty="0">
              <a:solidFill>
                <a:prstClr val="black"/>
              </a:solidFill>
              <a:latin typeface="メイリオ" panose="020B0604030504040204" pitchFamily="50" charset="-128"/>
              <a:ea typeface="メイリオ" panose="020B0604030504040204" pitchFamily="50" charset="-128"/>
            </a:endParaRPr>
          </a:p>
          <a:p>
            <a:pPr algn="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solidFill>
                  <a:prstClr val="black"/>
                </a:solidFill>
                <a:latin typeface="Segoe UI" panose="020B0502040204020203" pitchFamily="34" charset="0"/>
                <a:ea typeface="メイリオ" panose="020B0604030504040204" pitchFamily="50" charset="-128"/>
                <a:cs typeface="Segoe UI" panose="020B0502040204020203" pitchFamily="34" charset="0"/>
              </a:rPr>
              <a:t>www.npa.go.jp</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/publications/statistics/</a:t>
            </a:r>
            <a:r>
              <a:rPr lang="en-US" altLang="ja-JP" sz="1100" dirty="0" err="1">
                <a:solidFill>
                  <a:prstClr val="black"/>
                </a:solidFill>
                <a:latin typeface="Segoe UI" panose="020B0502040204020203" pitchFamily="34" charset="0"/>
                <a:ea typeface="メイリオ" panose="020B0604030504040204" pitchFamily="50" charset="-128"/>
                <a:cs typeface="Segoe UI" panose="020B0502040204020203" pitchFamily="34" charset="0"/>
              </a:rPr>
              <a:t>safetylife</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/R2.pdf</a:t>
            </a:r>
            <a:r>
              <a:rPr lang="ja-JP" altLang="en-US"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ja-JP" altLang="en-US" sz="1100" dirty="0">
                <a:solidFill>
                  <a:prstClr val="black"/>
                </a:solidFill>
                <a:latin typeface="メイリオ" panose="020B0604030504040204" pitchFamily="50" charset="-128"/>
                <a:ea typeface="メイリオ" panose="020B0604030504040204" pitchFamily="50" charset="-128"/>
              </a:rPr>
              <a:t>（公開 </a:t>
            </a:r>
            <a:r>
              <a:rPr lang="en-US" altLang="ja-JP" sz="1100" dirty="0">
                <a:solidFill>
                  <a:prstClr val="black"/>
                </a:solidFill>
                <a:latin typeface="メイリオ" panose="020B0604030504040204" pitchFamily="50" charset="-128"/>
                <a:ea typeface="メイリオ" panose="020B0604030504040204" pitchFamily="50" charset="-128"/>
              </a:rPr>
              <a:t>2021</a:t>
            </a:r>
            <a:r>
              <a:rPr lang="ja-JP" altLang="en-US" sz="1100" dirty="0">
                <a:solidFill>
                  <a:prstClr val="black"/>
                </a:solidFill>
                <a:latin typeface="メイリオ" panose="020B0604030504040204" pitchFamily="50" charset="-128"/>
                <a:ea typeface="メイリオ" panose="020B0604030504040204" pitchFamily="50" charset="-128"/>
              </a:rPr>
              <a:t>年</a:t>
            </a:r>
            <a:r>
              <a:rPr lang="en-US" altLang="ja-JP" sz="1100" dirty="0">
                <a:solidFill>
                  <a:prstClr val="black"/>
                </a:solidFill>
                <a:latin typeface="メイリオ" panose="020B0604030504040204" pitchFamily="50" charset="-128"/>
                <a:ea typeface="メイリオ" panose="020B0604030504040204" pitchFamily="50" charset="-128"/>
              </a:rPr>
              <a:t>3</a:t>
            </a:r>
            <a:r>
              <a:rPr lang="ja-JP" altLang="en-US" sz="1100" dirty="0">
                <a:solidFill>
                  <a:prstClr val="black"/>
                </a:solidFill>
                <a:latin typeface="メイリオ" panose="020B0604030504040204" pitchFamily="50" charset="-128"/>
                <a:ea typeface="メイリオ" panose="020B0604030504040204" pitchFamily="50" charset="-128"/>
              </a:rPr>
              <a:t>月）を基に作成</a:t>
            </a:r>
            <a:endParaRPr lang="en-US" altLang="ja-JP" sz="1100" dirty="0">
              <a:solidFill>
                <a:prstClr val="black"/>
              </a:solidFill>
              <a:latin typeface="メイリオ" panose="020B0604030504040204" pitchFamily="50" charset="-128"/>
              <a:ea typeface="メイリオ" panose="020B0604030504040204" pitchFamily="50" charset="-128"/>
            </a:endParaRPr>
          </a:p>
          <a:p>
            <a:pPr algn="r"/>
            <a:endParaRPr lang="ja-JP" altLang="en-US" sz="1600" dirty="0">
              <a:solidFill>
                <a:prstClr val="black"/>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67FEA556-6DA2-4F2C-BF3A-C58117FCF526}"/>
              </a:ext>
            </a:extLst>
          </p:cNvPr>
          <p:cNvSpPr txBox="1"/>
          <p:nvPr/>
        </p:nvSpPr>
        <p:spPr>
          <a:xfrm>
            <a:off x="1392873" y="1541011"/>
            <a:ext cx="920370" cy="307777"/>
          </a:xfrm>
          <a:prstGeom prst="rect">
            <a:avLst/>
          </a:prstGeom>
          <a:noFill/>
        </p:spPr>
        <p:txBody>
          <a:bodyPr wrap="square" rtlCol="0">
            <a:spAutoFit/>
          </a:bodyPr>
          <a:lstStyle/>
          <a:p>
            <a:r>
              <a:rPr lang="en-US" altLang="ja-JP" sz="1400" dirty="0">
                <a:solidFill>
                  <a:prstClr val="black"/>
                </a:solidFill>
                <a:latin typeface="メイリオ" panose="020B0604030504040204" pitchFamily="50" charset="-128"/>
                <a:ea typeface="メイリオ" panose="020B0604030504040204" pitchFamily="50" charset="-128"/>
              </a:rPr>
              <a:t>(</a:t>
            </a:r>
            <a:r>
              <a:rPr lang="ja-JP" altLang="en-US" sz="1400" dirty="0">
                <a:solidFill>
                  <a:prstClr val="black"/>
                </a:solidFill>
                <a:latin typeface="メイリオ" panose="020B0604030504040204" pitchFamily="50" charset="-128"/>
                <a:ea typeface="メイリオ" panose="020B0604030504040204" pitchFamily="50" charset="-128"/>
              </a:rPr>
              <a:t>人</a:t>
            </a:r>
            <a:r>
              <a:rPr lang="en-US" altLang="ja-JP" sz="1400" dirty="0">
                <a:solidFill>
                  <a:prstClr val="black"/>
                </a:solidFill>
                <a:latin typeface="メイリオ" panose="020B0604030504040204" pitchFamily="50" charset="-128"/>
                <a:ea typeface="メイリオ" panose="020B0604030504040204" pitchFamily="50" charset="-128"/>
              </a:rPr>
              <a:t>)</a:t>
            </a:r>
            <a:endParaRPr lang="ja-JP" altLang="en-US" sz="1400" dirty="0">
              <a:solidFill>
                <a:prstClr val="black"/>
              </a:solidFill>
              <a:latin typeface="メイリオ" panose="020B0604030504040204" pitchFamily="50" charset="-128"/>
              <a:ea typeface="メイリオ" panose="020B0604030504040204" pitchFamily="50" charset="-128"/>
            </a:endParaRPr>
          </a:p>
        </p:txBody>
      </p:sp>
      <p:graphicFrame>
        <p:nvGraphicFramePr>
          <p:cNvPr id="9" name="グラフ 8">
            <a:extLst>
              <a:ext uri="{FF2B5EF4-FFF2-40B4-BE49-F238E27FC236}">
                <a16:creationId xmlns:a16="http://schemas.microsoft.com/office/drawing/2014/main" id="{8217DF9A-1F9E-484A-82E9-1BB10CA8A652}"/>
              </a:ext>
            </a:extLst>
          </p:cNvPr>
          <p:cNvGraphicFramePr>
            <a:graphicFrameLocks/>
          </p:cNvGraphicFramePr>
          <p:nvPr>
            <p:extLst>
              <p:ext uri="{D42A27DB-BD31-4B8C-83A1-F6EECF244321}">
                <p14:modId xmlns:p14="http://schemas.microsoft.com/office/powerpoint/2010/main" val="478037103"/>
              </p:ext>
            </p:extLst>
          </p:nvPr>
        </p:nvGraphicFramePr>
        <p:xfrm>
          <a:off x="1492682" y="1471594"/>
          <a:ext cx="6258445" cy="40559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056387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F6011435-0B29-4830-AC20-4EE5DD7492D5}"/>
              </a:ext>
            </a:extLst>
          </p:cNvPr>
          <p:cNvSpPr txBox="1"/>
          <p:nvPr/>
        </p:nvSpPr>
        <p:spPr>
          <a:xfrm>
            <a:off x="278779" y="369332"/>
            <a:ext cx="8712475" cy="646331"/>
          </a:xfrm>
          <a:prstGeom prst="rect">
            <a:avLst/>
          </a:prstGeom>
          <a:noFill/>
        </p:spPr>
        <p:txBody>
          <a:bodyPr wrap="square" rtlCol="0">
            <a:spAutoFit/>
          </a:bodyPr>
          <a:lstStyle/>
          <a:p>
            <a:r>
              <a:rPr lang="ja-JP" altLang="en-US" sz="3600" b="1" dirty="0">
                <a:solidFill>
                  <a:prstClr val="black"/>
                </a:solidFill>
                <a:latin typeface="メイリオ" panose="020B0604030504040204" pitchFamily="50" charset="-128"/>
                <a:ea typeface="メイリオ" panose="020B0604030504040204" pitchFamily="50" charset="-128"/>
              </a:rPr>
              <a:t>学職別の被害児童数の推移（ＳＮＳ）</a:t>
            </a:r>
          </a:p>
        </p:txBody>
      </p:sp>
      <p:graphicFrame>
        <p:nvGraphicFramePr>
          <p:cNvPr id="6" name="グラフ 5"/>
          <p:cNvGraphicFramePr>
            <a:graphicFrameLocks/>
          </p:cNvGraphicFramePr>
          <p:nvPr>
            <p:extLst>
              <p:ext uri="{D42A27DB-BD31-4B8C-83A1-F6EECF244321}">
                <p14:modId xmlns:p14="http://schemas.microsoft.com/office/powerpoint/2010/main" val="1324020987"/>
              </p:ext>
            </p:extLst>
          </p:nvPr>
        </p:nvGraphicFramePr>
        <p:xfrm>
          <a:off x="812800" y="1015663"/>
          <a:ext cx="7360356" cy="5125493"/>
        </p:xfrm>
        <a:graphic>
          <a:graphicData uri="http://schemas.openxmlformats.org/drawingml/2006/chart">
            <c:chart xmlns:c="http://schemas.openxmlformats.org/drawingml/2006/chart" xmlns:r="http://schemas.openxmlformats.org/officeDocument/2006/relationships" r:id="rId3"/>
          </a:graphicData>
        </a:graphic>
      </p:graphicFrame>
      <p:sp>
        <p:nvSpPr>
          <p:cNvPr id="5" name="正方形/長方形 4">
            <a:extLst>
              <a:ext uri="{FF2B5EF4-FFF2-40B4-BE49-F238E27FC236}">
                <a16:creationId xmlns:a16="http://schemas.microsoft.com/office/drawing/2014/main" id="{F292B064-77C2-4C19-9AC4-0473F458652D}"/>
              </a:ext>
            </a:extLst>
          </p:cNvPr>
          <p:cNvSpPr/>
          <p:nvPr/>
        </p:nvSpPr>
        <p:spPr>
          <a:xfrm>
            <a:off x="4572000" y="6141156"/>
            <a:ext cx="5096655" cy="1015663"/>
          </a:xfrm>
          <a:prstGeom prst="rect">
            <a:avLst/>
          </a:prstGeom>
        </p:spPr>
        <p:txBody>
          <a:bodyPr wrap="square">
            <a:spAutoFit/>
          </a:bodyPr>
          <a:lstStyle/>
          <a:p>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出典</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警察庁「少年非行、児童虐待及び子供の性被害」  統計データ</a:t>
            </a:r>
            <a:endParaRPr lang="en-US" altLang="ja-JP" sz="1100" dirty="0">
              <a:solidFill>
                <a:prstClr val="black"/>
              </a:solidFill>
              <a:latin typeface="メイリオ" panose="020B0604030504040204" pitchFamily="50" charset="-128"/>
              <a:ea typeface="メイリオ" panose="020B0604030504040204" pitchFamily="50" charset="-128"/>
            </a:endParaRPr>
          </a:p>
          <a:p>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solidFill>
                  <a:prstClr val="black"/>
                </a:solidFill>
                <a:latin typeface="Segoe UI" panose="020B0502040204020203" pitchFamily="34" charset="0"/>
                <a:ea typeface="メイリオ" panose="020B0604030504040204" pitchFamily="50" charset="-128"/>
                <a:cs typeface="Segoe UI" panose="020B0502040204020203" pitchFamily="34" charset="0"/>
              </a:rPr>
              <a:t>www.npa.go.jp</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/publications/statistics/</a:t>
            </a:r>
            <a:r>
              <a:rPr lang="en-US" altLang="ja-JP" sz="1100" dirty="0" err="1">
                <a:solidFill>
                  <a:prstClr val="black"/>
                </a:solidFill>
                <a:latin typeface="Segoe UI" panose="020B0502040204020203" pitchFamily="34" charset="0"/>
                <a:ea typeface="メイリオ" panose="020B0604030504040204" pitchFamily="50" charset="-128"/>
                <a:cs typeface="Segoe UI" panose="020B0502040204020203" pitchFamily="34" charset="0"/>
              </a:rPr>
              <a:t>safetylife</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solidFill>
                  <a:prstClr val="black"/>
                </a:solidFill>
                <a:latin typeface="Segoe UI" panose="020B0502040204020203" pitchFamily="34" charset="0"/>
                <a:ea typeface="メイリオ" panose="020B0604030504040204" pitchFamily="50" charset="-128"/>
                <a:cs typeface="Segoe UI" panose="020B0502040204020203" pitchFamily="34" charset="0"/>
              </a:rPr>
              <a:t>syonen.html</a:t>
            </a:r>
            <a:endPar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endParaRPr>
          </a:p>
          <a:p>
            <a:r>
              <a:rPr lang="ja-JP" altLang="en-US" sz="1100" dirty="0">
                <a:solidFill>
                  <a:prstClr val="black"/>
                </a:solidFill>
                <a:latin typeface="メイリオ" panose="020B0604030504040204" pitchFamily="50" charset="-128"/>
                <a:ea typeface="メイリオ" panose="020B0604030504040204" pitchFamily="50" charset="-128"/>
              </a:rPr>
              <a:t>（公開 </a:t>
            </a:r>
            <a:r>
              <a:rPr lang="en-US" altLang="ja-JP" sz="1100" dirty="0">
                <a:solidFill>
                  <a:prstClr val="black"/>
                </a:solidFill>
                <a:latin typeface="メイリオ" panose="020B0604030504040204" pitchFamily="50" charset="-128"/>
                <a:ea typeface="メイリオ" panose="020B0604030504040204" pitchFamily="50" charset="-128"/>
              </a:rPr>
              <a:t>2021</a:t>
            </a:r>
            <a:r>
              <a:rPr lang="ja-JP" altLang="en-US" sz="1100" dirty="0">
                <a:solidFill>
                  <a:prstClr val="black"/>
                </a:solidFill>
                <a:latin typeface="メイリオ" panose="020B0604030504040204" pitchFamily="50" charset="-128"/>
                <a:ea typeface="メイリオ" panose="020B0604030504040204" pitchFamily="50" charset="-128"/>
              </a:rPr>
              <a:t>年</a:t>
            </a:r>
            <a:r>
              <a:rPr lang="en-US" altLang="ja-JP" sz="1100" dirty="0">
                <a:solidFill>
                  <a:prstClr val="black"/>
                </a:solidFill>
                <a:latin typeface="メイリオ" panose="020B0604030504040204" pitchFamily="50" charset="-128"/>
                <a:ea typeface="メイリオ" panose="020B0604030504040204" pitchFamily="50" charset="-128"/>
              </a:rPr>
              <a:t>3</a:t>
            </a:r>
            <a:r>
              <a:rPr lang="ja-JP" altLang="en-US" sz="1100" dirty="0">
                <a:solidFill>
                  <a:prstClr val="black"/>
                </a:solidFill>
                <a:latin typeface="メイリオ" panose="020B0604030504040204" pitchFamily="50" charset="-128"/>
                <a:ea typeface="メイリオ" panose="020B0604030504040204" pitchFamily="50" charset="-128"/>
              </a:rPr>
              <a:t>月）を基に作成</a:t>
            </a:r>
            <a:endParaRPr lang="en-US" altLang="ja-JP" sz="1100" dirty="0">
              <a:solidFill>
                <a:prstClr val="black"/>
              </a:solidFill>
              <a:latin typeface="メイリオ" panose="020B0604030504040204" pitchFamily="50" charset="-128"/>
              <a:ea typeface="メイリオ" panose="020B0604030504040204" pitchFamily="50" charset="-128"/>
            </a:endParaRPr>
          </a:p>
          <a:p>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グラフは、令和</a:t>
            </a:r>
            <a:r>
              <a:rPr lang="en-US" altLang="ja-JP" sz="1100" dirty="0">
                <a:solidFill>
                  <a:prstClr val="black"/>
                </a:solidFill>
                <a:latin typeface="メイリオ" panose="020B0604030504040204" pitchFamily="50" charset="-128"/>
                <a:ea typeface="メイリオ" panose="020B0604030504040204" pitchFamily="50" charset="-128"/>
              </a:rPr>
              <a:t>2</a:t>
            </a:r>
            <a:r>
              <a:rPr lang="ja-JP" altLang="en-US" sz="1100" dirty="0">
                <a:solidFill>
                  <a:prstClr val="black"/>
                </a:solidFill>
                <a:latin typeface="メイリオ" panose="020B0604030504040204" pitchFamily="50" charset="-128"/>
                <a:ea typeface="メイリオ" panose="020B0604030504040204" pitchFamily="50" charset="-128"/>
              </a:rPr>
              <a:t>年における割合。</a:t>
            </a:r>
            <a:endParaRPr lang="en-US" altLang="ja-JP" sz="1100" dirty="0">
              <a:solidFill>
                <a:prstClr val="black"/>
              </a:solidFill>
              <a:latin typeface="メイリオ" panose="020B0604030504040204" pitchFamily="50" charset="-128"/>
              <a:ea typeface="メイリオ" panose="020B0604030504040204" pitchFamily="50" charset="-128"/>
            </a:endParaRPr>
          </a:p>
          <a:p>
            <a:pPr algn="r"/>
            <a:endParaRPr lang="ja-JP" altLang="en-US" sz="1600" dirty="0">
              <a:solidFill>
                <a:prstClr val="black"/>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096792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idx="4294967295"/>
          </p:nvPr>
        </p:nvSpPr>
        <p:spPr>
          <a:xfrm>
            <a:off x="152400" y="352897"/>
            <a:ext cx="7958138" cy="809153"/>
          </a:xfrm>
        </p:spPr>
        <p:txBody>
          <a:bodyPr>
            <a:normAutofit/>
          </a:bodyPr>
          <a:lstStyle/>
          <a:p>
            <a:r>
              <a:rPr kumimoji="1" lang="ja-JP" altLang="en-US" sz="3200" b="1" dirty="0">
                <a:latin typeface="メイリオ" panose="020B0604030504040204" pitchFamily="50" charset="-128"/>
                <a:ea typeface="メイリオ" panose="020B0604030504040204" pitchFamily="50" charset="-128"/>
              </a:rPr>
              <a:t>インターネット上の誹謗・中傷・デマ</a:t>
            </a:r>
          </a:p>
        </p:txBody>
      </p:sp>
      <p:sp>
        <p:nvSpPr>
          <p:cNvPr id="5" name="テキスト ボックス 4"/>
          <p:cNvSpPr txBox="1"/>
          <p:nvPr/>
        </p:nvSpPr>
        <p:spPr>
          <a:xfrm>
            <a:off x="4126230" y="6289659"/>
            <a:ext cx="5266539" cy="430887"/>
          </a:xfrm>
          <a:prstGeom prst="rect">
            <a:avLst/>
          </a:prstGeom>
          <a:noFill/>
        </p:spPr>
        <p:txBody>
          <a:bodyPr wrap="squar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画像引用</a:t>
            </a: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 </a:t>
            </a:r>
            <a:r>
              <a:rPr kumimoji="1" lang="en-US" altLang="ja-JP" sz="1100" dirty="0">
                <a:latin typeface="メイリオ" panose="020B0604030504040204" pitchFamily="50" charset="-128"/>
                <a:ea typeface="メイリオ" panose="020B0604030504040204" pitchFamily="50" charset="-128"/>
              </a:rPr>
              <a:t>IPA</a:t>
            </a:r>
            <a:r>
              <a:rPr kumimoji="1" lang="ja-JP" altLang="en-US" sz="1100" dirty="0">
                <a:latin typeface="メイリオ" panose="020B0604030504040204" pitchFamily="50" charset="-128"/>
                <a:ea typeface="メイリオ" panose="020B0604030504040204" pitchFamily="50" charset="-128"/>
              </a:rPr>
              <a:t>「情報セキュリティ</a:t>
            </a:r>
            <a:r>
              <a:rPr kumimoji="1" lang="en-US" altLang="ja-JP" sz="1100" dirty="0">
                <a:latin typeface="メイリオ" panose="020B0604030504040204" pitchFamily="50" charset="-128"/>
                <a:ea typeface="メイリオ" panose="020B0604030504040204" pitchFamily="50" charset="-128"/>
              </a:rPr>
              <a:t>10</a:t>
            </a:r>
            <a:r>
              <a:rPr kumimoji="1" lang="ja-JP" altLang="en-US" sz="1100" dirty="0">
                <a:latin typeface="メイリオ" panose="020B0604030504040204" pitchFamily="50" charset="-128"/>
                <a:ea typeface="メイリオ" panose="020B0604030504040204" pitchFamily="50" charset="-128"/>
              </a:rPr>
              <a:t>大脅威</a:t>
            </a:r>
            <a:r>
              <a:rPr kumimoji="1" lang="en-US" altLang="ja-JP" sz="1100" dirty="0">
                <a:latin typeface="メイリオ" panose="020B0604030504040204" pitchFamily="50" charset="-128"/>
                <a:ea typeface="メイリオ" panose="020B0604030504040204" pitchFamily="50" charset="-128"/>
              </a:rPr>
              <a:t>2022</a:t>
            </a:r>
            <a:r>
              <a:rPr kumimoji="1" lang="ja-JP" altLang="en-US" sz="1100" dirty="0">
                <a:latin typeface="メイリオ" panose="020B0604030504040204" pitchFamily="50" charset="-128"/>
                <a:ea typeface="メイリオ" panose="020B0604030504040204" pitchFamily="50" charset="-128"/>
              </a:rPr>
              <a:t>」</a:t>
            </a:r>
            <a:endParaRPr kumimoji="1" lang="en-US" altLang="ja-JP" sz="1100" dirty="0">
              <a:latin typeface="メイリオ" panose="020B0604030504040204" pitchFamily="50" charset="-128"/>
              <a:ea typeface="メイリオ" panose="020B0604030504040204" pitchFamily="50" charset="-128"/>
            </a:endParaRPr>
          </a:p>
          <a:p>
            <a:r>
              <a:rPr lang="en-US" altLang="ja-JP" sz="1100" dirty="0">
                <a:latin typeface="Segoe UI" panose="020B0502040204020203" pitchFamily="34" charset="0"/>
                <a:ea typeface="メイリオ" panose="020B0604030504040204" pitchFamily="50" charset="-128"/>
                <a:cs typeface="Segoe UI" panose="020B0502040204020203" pitchFamily="34" charset="0"/>
              </a:rPr>
              <a:t>https://www.ipa.go.jp/security/10threats/ps6vr7000000auts-att/000096258.pdf</a:t>
            </a:r>
            <a:endParaRPr kumimoji="1" lang="en-US" altLang="ja-JP" sz="1100" dirty="0">
              <a:latin typeface="Segoe UI" panose="020B0502040204020203" pitchFamily="34" charset="0"/>
              <a:ea typeface="メイリオ" panose="020B0604030504040204" pitchFamily="50" charset="-128"/>
              <a:cs typeface="Segoe UI" panose="020B0502040204020203" pitchFamily="34" charset="0"/>
            </a:endParaRPr>
          </a:p>
        </p:txBody>
      </p:sp>
      <p:sp>
        <p:nvSpPr>
          <p:cNvPr id="6" name="テキスト ボックス 5"/>
          <p:cNvSpPr txBox="1"/>
          <p:nvPr/>
        </p:nvSpPr>
        <p:spPr>
          <a:xfrm>
            <a:off x="528803" y="5047702"/>
            <a:ext cx="8481847" cy="1200329"/>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特定の個人や組織に誹謗・中傷や犯罪予告をする事件</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嘘情報を発信し、人々を混乱させる事件</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情報モラルや情報リテラシーを欠いた行為</a:t>
            </a:r>
            <a:endParaRPr kumimoji="1" lang="ja-JP" altLang="en-US" sz="24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8A0A872B-6E1D-4E26-AB59-29B6B7959B91}"/>
              </a:ext>
            </a:extLst>
          </p:cNvPr>
          <p:cNvPicPr>
            <a:picLocks noChangeAspect="1"/>
          </p:cNvPicPr>
          <p:nvPr/>
        </p:nvPicPr>
        <p:blipFill>
          <a:blip r:embed="rId3"/>
          <a:stretch>
            <a:fillRect/>
          </a:stretch>
        </p:blipFill>
        <p:spPr>
          <a:xfrm>
            <a:off x="1366837" y="1514201"/>
            <a:ext cx="6410325" cy="3457575"/>
          </a:xfrm>
          <a:prstGeom prst="rect">
            <a:avLst/>
          </a:prstGeom>
        </p:spPr>
      </p:pic>
    </p:spTree>
    <p:extLst>
      <p:ext uri="{BB962C8B-B14F-4D97-AF65-F5344CB8AC3E}">
        <p14:creationId xmlns:p14="http://schemas.microsoft.com/office/powerpoint/2010/main" val="1725803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846138" y="1733550"/>
            <a:ext cx="8297862" cy="3249613"/>
          </a:xfrm>
        </p:spPr>
        <p:txBody>
          <a:bodyPr>
            <a:noAutofit/>
          </a:bodyPr>
          <a:lstStyle/>
          <a:p>
            <a:r>
              <a:rPr lang="en-US" altLang="ja-JP" b="1" dirty="0">
                <a:latin typeface="メイリオ" panose="020B0604030504040204" pitchFamily="50" charset="-128"/>
                <a:ea typeface="メイリオ" panose="020B0604030504040204" pitchFamily="50" charset="-128"/>
              </a:rPr>
              <a:t>SNS</a:t>
            </a:r>
            <a:r>
              <a:rPr lang="ja-JP" altLang="en-US" b="1" dirty="0" err="1">
                <a:latin typeface="メイリオ" panose="020B0604030504040204" pitchFamily="50" charset="-128"/>
                <a:ea typeface="メイリオ" panose="020B0604030504040204" pitchFamily="50" charset="-128"/>
              </a:rPr>
              <a:t>への</a:t>
            </a:r>
            <a:r>
              <a:rPr lang="ja-JP" altLang="en-US" b="1" dirty="0">
                <a:latin typeface="メイリオ" panose="020B0604030504040204" pitchFamily="50" charset="-128"/>
                <a:ea typeface="メイリオ" panose="020B0604030504040204" pitchFamily="50" charset="-128"/>
              </a:rPr>
              <a:t>書き込みは、</a:t>
            </a:r>
            <a:br>
              <a:rPr lang="en-US" altLang="ja-JP"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インターネット上への投稿。</a:t>
            </a:r>
            <a:br>
              <a:rPr lang="en-US" altLang="ja-JP" b="1" dirty="0">
                <a:latin typeface="メイリオ" panose="020B0604030504040204" pitchFamily="50" charset="-128"/>
                <a:ea typeface="メイリオ" panose="020B0604030504040204" pitchFamily="50" charset="-128"/>
              </a:rPr>
            </a:br>
            <a:br>
              <a:rPr lang="en-US" altLang="ja-JP" b="1" dirty="0">
                <a:latin typeface="メイリオ" panose="020B0604030504040204" pitchFamily="50" charset="-128"/>
                <a:ea typeface="メイリオ" panose="020B0604030504040204" pitchFamily="50" charset="-128"/>
              </a:rPr>
            </a:br>
            <a:r>
              <a:rPr lang="ja-JP" altLang="en-US" sz="5400" b="1" dirty="0">
                <a:latin typeface="メイリオ" panose="020B0604030504040204" pitchFamily="50" charset="-128"/>
                <a:ea typeface="メイリオ" panose="020B0604030504040204" pitchFamily="50" charset="-128"/>
              </a:rPr>
              <a:t>情報は広がる。</a:t>
            </a:r>
            <a:br>
              <a:rPr lang="en-US" altLang="ja-JP" sz="5400" b="1" dirty="0">
                <a:latin typeface="メイリオ" panose="020B0604030504040204" pitchFamily="50" charset="-128"/>
                <a:ea typeface="メイリオ" panose="020B0604030504040204" pitchFamily="50" charset="-128"/>
              </a:rPr>
            </a:br>
            <a:r>
              <a:rPr lang="ja-JP" altLang="en-US" sz="5400" b="1" dirty="0">
                <a:latin typeface="メイリオ" panose="020B0604030504040204" pitchFamily="50" charset="-128"/>
                <a:ea typeface="メイリオ" panose="020B0604030504040204" pitchFamily="50" charset="-128"/>
              </a:rPr>
              <a:t>残る。</a:t>
            </a:r>
            <a:endParaRPr kumimoji="1" lang="ja-JP" altLang="en-US" sz="5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38980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133350" y="1665288"/>
            <a:ext cx="9010650" cy="2954337"/>
          </a:xfrm>
        </p:spPr>
        <p:txBody>
          <a:bodyPr>
            <a:noAutofit/>
          </a:bodyPr>
          <a:lstStyle/>
          <a:p>
            <a:r>
              <a:rPr lang="en-US" altLang="ja-JP" b="1" dirty="0">
                <a:latin typeface="メイリオ" panose="020B0604030504040204" pitchFamily="50" charset="-128"/>
                <a:ea typeface="メイリオ" panose="020B0604030504040204" pitchFamily="50" charset="-128"/>
              </a:rPr>
              <a:t>SNS</a:t>
            </a:r>
            <a:r>
              <a:rPr lang="ja-JP" altLang="en-US" b="1" dirty="0">
                <a:latin typeface="メイリオ" panose="020B0604030504040204" pitchFamily="50" charset="-128"/>
                <a:ea typeface="メイリオ" panose="020B0604030504040204" pitchFamily="50" charset="-128"/>
              </a:rPr>
              <a:t>のメリット、デメリットを</a:t>
            </a:r>
            <a:br>
              <a:rPr lang="ja-JP" altLang="en-US"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理解する。</a:t>
            </a:r>
            <a:br>
              <a:rPr lang="en-US" altLang="ja-JP" b="1" dirty="0">
                <a:latin typeface="メイリオ" panose="020B0604030504040204" pitchFamily="50" charset="-128"/>
                <a:ea typeface="メイリオ" panose="020B0604030504040204" pitchFamily="50" charset="-128"/>
              </a:rPr>
            </a:br>
            <a:br>
              <a:rPr lang="ja-JP" altLang="en-US"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現実世界もインターネットの中も、</a:t>
            </a:r>
            <a:br>
              <a:rPr lang="ja-JP" altLang="en-US"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モラルに反する行動をしない。</a:t>
            </a:r>
            <a:endParaRPr kumimoji="1" lang="ja-JP" altLang="en-US"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29506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34032" y="362216"/>
            <a:ext cx="7851648" cy="646331"/>
          </a:xfrm>
          <a:prstGeom prst="rect">
            <a:avLst/>
          </a:prstGeom>
          <a:noFill/>
        </p:spPr>
        <p:txBody>
          <a:bodyPr wrap="square" rtlCol="0">
            <a:spAutoFit/>
          </a:bodyPr>
          <a:lstStyle/>
          <a:p>
            <a:r>
              <a:rPr lang="ja-JP" altLang="en-US" b="1" dirty="0">
                <a:latin typeface="メイリオ" panose="020B0604030504040204" pitchFamily="50" charset="-128"/>
                <a:ea typeface="メイリオ" panose="020B0604030504040204" pitchFamily="50" charset="-128"/>
              </a:rPr>
              <a:t>第</a:t>
            </a:r>
            <a:r>
              <a:rPr lang="en-US" altLang="ja-JP" b="1" dirty="0">
                <a:latin typeface="メイリオ" panose="020B0604030504040204" pitchFamily="50" charset="-128"/>
                <a:ea typeface="メイリオ" panose="020B0604030504040204" pitchFamily="50" charset="-128"/>
              </a:rPr>
              <a:t>14</a:t>
            </a:r>
            <a:r>
              <a:rPr lang="ja-JP" altLang="en-US" b="1" dirty="0">
                <a:latin typeface="メイリオ" panose="020B0604030504040204" pitchFamily="50" charset="-128"/>
                <a:ea typeface="メイリオ" panose="020B0604030504040204" pitchFamily="50" charset="-128"/>
              </a:rPr>
              <a:t>回</a:t>
            </a:r>
            <a:r>
              <a:rPr lang="en-US" altLang="ja-JP" b="1" dirty="0">
                <a:latin typeface="メイリオ" panose="020B0604030504040204" pitchFamily="50" charset="-128"/>
                <a:ea typeface="メイリオ" panose="020B0604030504040204" pitchFamily="50" charset="-128"/>
              </a:rPr>
              <a:t>IPA</a:t>
            </a:r>
            <a:r>
              <a:rPr lang="ja-JP" altLang="en-US" b="1" dirty="0">
                <a:latin typeface="メイリオ" panose="020B0604030504040204" pitchFamily="50" charset="-128"/>
                <a:ea typeface="メイリオ" panose="020B0604030504040204" pitchFamily="50" charset="-128"/>
              </a:rPr>
              <a:t>「ひろげよう情報モラル・セキュリティコンクール」</a:t>
            </a:r>
            <a:r>
              <a:rPr kumimoji="1" lang="en-US" altLang="ja-JP" b="1" dirty="0">
                <a:latin typeface="メイリオ" panose="020B0604030504040204" pitchFamily="50" charset="-128"/>
                <a:ea typeface="メイリオ" panose="020B0604030504040204" pitchFamily="50" charset="-128"/>
              </a:rPr>
              <a:t>2018</a:t>
            </a:r>
          </a:p>
          <a:p>
            <a:r>
              <a:rPr kumimoji="1" lang="ja-JP" altLang="en-US" b="1" dirty="0">
                <a:latin typeface="メイリオ" panose="020B0604030504040204" pitchFamily="50" charset="-128"/>
                <a:ea typeface="メイリオ" panose="020B0604030504040204" pitchFamily="50" charset="-128"/>
              </a:rPr>
              <a:t>標語部門　最優秀賞</a:t>
            </a: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7153" y="1222066"/>
            <a:ext cx="3145406" cy="4508415"/>
          </a:xfrm>
          <a:prstGeom prst="rect">
            <a:avLst/>
          </a:prstGeom>
          <a:ln w="88900" cap="sq" cmpd="thickThin">
            <a:solidFill>
              <a:schemeClr val="accent2"/>
            </a:solidFill>
            <a:prstDash val="solid"/>
            <a:miter lim="800000"/>
          </a:ln>
          <a:effectLst>
            <a:innerShdw blurRad="76200">
              <a:srgbClr val="000000"/>
            </a:innerShdw>
          </a:effectLst>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92872" y="3959525"/>
            <a:ext cx="2381724" cy="1517350"/>
          </a:xfrm>
          <a:prstGeom prst="rect">
            <a:avLst/>
          </a:prstGeom>
        </p:spPr>
      </p:pic>
      <p:sp>
        <p:nvSpPr>
          <p:cNvPr id="7" name="テキスト ボックス 6"/>
          <p:cNvSpPr txBox="1"/>
          <p:nvPr/>
        </p:nvSpPr>
        <p:spPr>
          <a:xfrm>
            <a:off x="1274303" y="5944000"/>
            <a:ext cx="8761914"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大阪府　桃山学院高等学校　</a:t>
            </a:r>
            <a:r>
              <a:rPr lang="en-US" altLang="ja-JP" dirty="0">
                <a:latin typeface="メイリオ" panose="020B0604030504040204" pitchFamily="50" charset="-128"/>
                <a:ea typeface="メイリオ" panose="020B0604030504040204" pitchFamily="50" charset="-128"/>
              </a:rPr>
              <a:t>2</a:t>
            </a:r>
            <a:r>
              <a:rPr lang="ja-JP" altLang="en-US" dirty="0">
                <a:latin typeface="メイリオ" panose="020B0604030504040204" pitchFamily="50" charset="-128"/>
                <a:ea typeface="メイリオ" panose="020B0604030504040204" pitchFamily="50" charset="-128"/>
              </a:rPr>
              <a:t>年（当時）　郷司　篤希さん</a:t>
            </a:r>
            <a:endParaRPr kumimoji="1" lang="ja-JP" altLang="en-US" dirty="0">
              <a:latin typeface="メイリオ" panose="020B0604030504040204" pitchFamily="50" charset="-128"/>
              <a:ea typeface="メイリオ" panose="020B0604030504040204" pitchFamily="50" charset="-128"/>
            </a:endParaRPr>
          </a:p>
        </p:txBody>
      </p:sp>
      <p:sp>
        <p:nvSpPr>
          <p:cNvPr id="8" name="正方形/長方形 7"/>
          <p:cNvSpPr/>
          <p:nvPr/>
        </p:nvSpPr>
        <p:spPr>
          <a:xfrm>
            <a:off x="3478499" y="1796244"/>
            <a:ext cx="569343" cy="1268083"/>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2" name="正方形/長方形 1"/>
          <p:cNvSpPr/>
          <p:nvPr/>
        </p:nvSpPr>
        <p:spPr>
          <a:xfrm>
            <a:off x="4957012" y="6426514"/>
            <a:ext cx="4701386" cy="707886"/>
          </a:xfrm>
          <a:prstGeom prst="rect">
            <a:avLst/>
          </a:prstGeom>
        </p:spPr>
        <p:txBody>
          <a:bodyPr wrap="square">
            <a:spAutoFit/>
          </a:bodyPr>
          <a:lstStyle/>
          <a:p>
            <a:pPr lvl="0">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参考</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a:t>
            </a:r>
            <a:r>
              <a:rPr lang="en-US" altLang="ja-JP" sz="1100" dirty="0">
                <a:solidFill>
                  <a:prstClr val="black"/>
                </a:solidFill>
                <a:latin typeface="メイリオ" panose="020B0604030504040204" pitchFamily="50" charset="-128"/>
                <a:ea typeface="メイリオ" panose="020B0604030504040204" pitchFamily="50" charset="-128"/>
              </a:rPr>
              <a:t>IPA</a:t>
            </a:r>
            <a:r>
              <a:rPr lang="ja-JP" altLang="en-US" sz="1100" dirty="0">
                <a:solidFill>
                  <a:prstClr val="black"/>
                </a:solidFill>
                <a:latin typeface="メイリオ" panose="020B0604030504040204" pitchFamily="50" charset="-128"/>
                <a:ea typeface="メイリオ" panose="020B0604030504040204" pitchFamily="50" charset="-128"/>
              </a:rPr>
              <a:t>「ひろげよう情報モラル・セキュリティコンクール」</a:t>
            </a:r>
            <a:endParaRPr lang="en-US" altLang="ja-JP" sz="1100" dirty="0">
              <a:solidFill>
                <a:prstClr val="black"/>
              </a:solidFill>
              <a:latin typeface="メイリオ" panose="020B0604030504040204" pitchFamily="50" charset="-128"/>
              <a:ea typeface="メイリオ" panose="020B0604030504040204" pitchFamily="50" charset="-128"/>
            </a:endParaRPr>
          </a:p>
          <a:p>
            <a:pPr lvl="0">
              <a:defRPr/>
            </a:pPr>
            <a:r>
              <a:rPr lang="ja-JP" altLang="en-US"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https://www.ipa.go.jp/security/hyogo/index.html</a:t>
            </a:r>
          </a:p>
          <a:p>
            <a:endParaRPr lang="en-US" altLang="ja-JP"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1789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8"/>
                                        </p:tgtEl>
                                      </p:cBhvr>
                                    </p:animEffect>
                                    <p:anim calcmode="lin" valueType="num">
                                      <p:cBhvr>
                                        <p:cTn id="7" dur="1000"/>
                                        <p:tgtEl>
                                          <p:spTgt spid="8"/>
                                        </p:tgtEl>
                                        <p:attrNameLst>
                                          <p:attrName>ppt_x</p:attrName>
                                        </p:attrNameLst>
                                      </p:cBhvr>
                                      <p:tavLst>
                                        <p:tav tm="0">
                                          <p:val>
                                            <p:strVal val="ppt_x"/>
                                          </p:val>
                                        </p:tav>
                                        <p:tav tm="100000">
                                          <p:val>
                                            <p:strVal val="ppt_x"/>
                                          </p:val>
                                        </p:tav>
                                      </p:tavLst>
                                    </p:anim>
                                    <p:anim calcmode="lin" valueType="num">
                                      <p:cBhvr>
                                        <p:cTn id="8" dur="1000"/>
                                        <p:tgtEl>
                                          <p:spTgt spid="8"/>
                                        </p:tgtEl>
                                        <p:attrNameLst>
                                          <p:attrName>ppt_y</p:attrName>
                                        </p:attrNameLst>
                                      </p:cBhvr>
                                      <p:tavLst>
                                        <p:tav tm="0">
                                          <p:val>
                                            <p:strVal val="ppt_y"/>
                                          </p:val>
                                        </p:tav>
                                        <p:tav tm="100000">
                                          <p:val>
                                            <p:strVal val="ppt_y+.1"/>
                                          </p:val>
                                        </p:tav>
                                      </p:tavLst>
                                    </p:anim>
                                    <p:set>
                                      <p:cBhvr>
                                        <p:cTn id="9"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80708" y="3916392"/>
            <a:ext cx="2381724" cy="1517350"/>
          </a:xfrm>
          <a:prstGeom prst="rect">
            <a:avLst/>
          </a:prstGeom>
        </p:spPr>
      </p:pic>
      <p:sp>
        <p:nvSpPr>
          <p:cNvPr id="7" name="テキスト ボックス 6"/>
          <p:cNvSpPr txBox="1"/>
          <p:nvPr/>
        </p:nvSpPr>
        <p:spPr>
          <a:xfrm>
            <a:off x="1440281" y="5910244"/>
            <a:ext cx="6989370" cy="369332"/>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大阪府　桃山学院中学校　</a:t>
            </a:r>
            <a:r>
              <a:rPr lang="en-US" altLang="ja-JP" dirty="0">
                <a:solidFill>
                  <a:prstClr val="black"/>
                </a:solidFill>
                <a:latin typeface="メイリオ" panose="020B0604030504040204" pitchFamily="50" charset="-128"/>
                <a:ea typeface="メイリオ" panose="020B0604030504040204" pitchFamily="50" charset="-128"/>
              </a:rPr>
              <a:t>1</a:t>
            </a:r>
            <a:r>
              <a:rPr lang="ja-JP" altLang="en-US" dirty="0">
                <a:solidFill>
                  <a:prstClr val="black"/>
                </a:solidFill>
                <a:latin typeface="メイリオ" panose="020B0604030504040204" pitchFamily="50" charset="-128"/>
                <a:ea typeface="メイリオ" panose="020B0604030504040204" pitchFamily="50" charset="-128"/>
              </a:rPr>
              <a:t>年（当時）金城　百華さん</a:t>
            </a:r>
          </a:p>
        </p:txBody>
      </p:sp>
      <p:pic>
        <p:nvPicPr>
          <p:cNvPr id="9" name="図 8"/>
          <p:cNvPicPr>
            <a:picLocks noChangeAspect="1"/>
          </p:cNvPicPr>
          <p:nvPr/>
        </p:nvPicPr>
        <p:blipFill>
          <a:blip r:embed="rId4"/>
          <a:stretch>
            <a:fillRect/>
          </a:stretch>
        </p:blipFill>
        <p:spPr>
          <a:xfrm>
            <a:off x="2820836" y="1294524"/>
            <a:ext cx="3124025" cy="4440818"/>
          </a:xfrm>
          <a:prstGeom prst="rect">
            <a:avLst/>
          </a:prstGeom>
          <a:ln w="88900" cap="sq" cmpd="thickThin">
            <a:solidFill>
              <a:schemeClr val="accent2"/>
            </a:solidFill>
            <a:prstDash val="solid"/>
            <a:miter lim="800000"/>
          </a:ln>
          <a:effectLst>
            <a:innerShdw blurRad="76200">
              <a:srgbClr val="000000"/>
            </a:innerShdw>
          </a:effectLst>
        </p:spPr>
      </p:pic>
      <p:sp>
        <p:nvSpPr>
          <p:cNvPr id="10" name="正方形/長方形 9"/>
          <p:cNvSpPr/>
          <p:nvPr/>
        </p:nvSpPr>
        <p:spPr>
          <a:xfrm>
            <a:off x="4098178" y="1644023"/>
            <a:ext cx="569343" cy="1349548"/>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065837A-5B09-43DD-AABA-01DAA84594E9}"/>
              </a:ext>
            </a:extLst>
          </p:cNvPr>
          <p:cNvSpPr txBox="1"/>
          <p:nvPr/>
        </p:nvSpPr>
        <p:spPr>
          <a:xfrm>
            <a:off x="457024" y="409942"/>
            <a:ext cx="7851648" cy="646331"/>
          </a:xfrm>
          <a:prstGeom prst="rect">
            <a:avLst/>
          </a:prstGeom>
          <a:noFill/>
        </p:spPr>
        <p:txBody>
          <a:bodyPr wrap="square" rtlCol="0">
            <a:spAutoFit/>
          </a:bodyPr>
          <a:lstStyle/>
          <a:p>
            <a:r>
              <a:rPr lang="ja-JP" altLang="en-US" b="1" dirty="0">
                <a:latin typeface="メイリオ" panose="020B0604030504040204" pitchFamily="50" charset="-128"/>
                <a:ea typeface="メイリオ" panose="020B0604030504040204" pitchFamily="50" charset="-128"/>
              </a:rPr>
              <a:t>第</a:t>
            </a:r>
            <a:r>
              <a:rPr lang="en-US" altLang="ja-JP" b="1" dirty="0">
                <a:latin typeface="メイリオ" panose="020B0604030504040204" pitchFamily="50" charset="-128"/>
                <a:ea typeface="メイリオ" panose="020B0604030504040204" pitchFamily="50" charset="-128"/>
              </a:rPr>
              <a:t>14</a:t>
            </a:r>
            <a:r>
              <a:rPr lang="ja-JP" altLang="en-US" b="1" dirty="0">
                <a:latin typeface="メイリオ" panose="020B0604030504040204" pitchFamily="50" charset="-128"/>
                <a:ea typeface="メイリオ" panose="020B0604030504040204" pitchFamily="50" charset="-128"/>
              </a:rPr>
              <a:t>回</a:t>
            </a:r>
            <a:r>
              <a:rPr lang="en-US" altLang="ja-JP" b="1" dirty="0">
                <a:latin typeface="メイリオ" panose="020B0604030504040204" pitchFamily="50" charset="-128"/>
                <a:ea typeface="メイリオ" panose="020B0604030504040204" pitchFamily="50" charset="-128"/>
              </a:rPr>
              <a:t>IPA</a:t>
            </a:r>
            <a:r>
              <a:rPr lang="ja-JP" altLang="en-US" b="1" dirty="0">
                <a:latin typeface="メイリオ" panose="020B0604030504040204" pitchFamily="50" charset="-128"/>
                <a:ea typeface="メイリオ" panose="020B0604030504040204" pitchFamily="50" charset="-128"/>
              </a:rPr>
              <a:t>「ひろげよう情報モラル・セキュリティコンクール」</a:t>
            </a:r>
            <a:r>
              <a:rPr kumimoji="1" lang="en-US" altLang="ja-JP" b="1" dirty="0">
                <a:latin typeface="メイリオ" panose="020B0604030504040204" pitchFamily="50" charset="-128"/>
                <a:ea typeface="メイリオ" panose="020B0604030504040204" pitchFamily="50" charset="-128"/>
              </a:rPr>
              <a:t>2018</a:t>
            </a:r>
          </a:p>
          <a:p>
            <a:r>
              <a:rPr kumimoji="1" lang="ja-JP" altLang="en-US" b="1" dirty="0">
                <a:latin typeface="メイリオ" panose="020B0604030504040204" pitchFamily="50" charset="-128"/>
                <a:ea typeface="メイリオ" panose="020B0604030504040204" pitchFamily="50" charset="-128"/>
              </a:rPr>
              <a:t>標語部門　優秀賞</a:t>
            </a:r>
          </a:p>
        </p:txBody>
      </p:sp>
      <p:sp>
        <p:nvSpPr>
          <p:cNvPr id="12" name="正方形/長方形 11">
            <a:extLst>
              <a:ext uri="{FF2B5EF4-FFF2-40B4-BE49-F238E27FC236}">
                <a16:creationId xmlns:a16="http://schemas.microsoft.com/office/drawing/2014/main" id="{28B70774-5694-44B4-BCA5-38AD9D3C3D53}"/>
              </a:ext>
            </a:extLst>
          </p:cNvPr>
          <p:cNvSpPr/>
          <p:nvPr/>
        </p:nvSpPr>
        <p:spPr>
          <a:xfrm>
            <a:off x="4957012" y="6426514"/>
            <a:ext cx="4701386" cy="707886"/>
          </a:xfrm>
          <a:prstGeom prst="rect">
            <a:avLst/>
          </a:prstGeom>
        </p:spPr>
        <p:txBody>
          <a:bodyPr wrap="square">
            <a:spAutoFit/>
          </a:bodyPr>
          <a:lstStyle/>
          <a:p>
            <a:pPr lvl="0">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参考</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a:t>
            </a:r>
            <a:r>
              <a:rPr lang="en-US" altLang="ja-JP" sz="1100" dirty="0">
                <a:solidFill>
                  <a:prstClr val="black"/>
                </a:solidFill>
                <a:latin typeface="メイリオ" panose="020B0604030504040204" pitchFamily="50" charset="-128"/>
                <a:ea typeface="メイリオ" panose="020B0604030504040204" pitchFamily="50" charset="-128"/>
              </a:rPr>
              <a:t>IPA</a:t>
            </a:r>
            <a:r>
              <a:rPr lang="ja-JP" altLang="en-US" sz="1100" dirty="0">
                <a:solidFill>
                  <a:prstClr val="black"/>
                </a:solidFill>
                <a:latin typeface="メイリオ" panose="020B0604030504040204" pitchFamily="50" charset="-128"/>
                <a:ea typeface="メイリオ" panose="020B0604030504040204" pitchFamily="50" charset="-128"/>
              </a:rPr>
              <a:t>「ひろげよう情報モラル・セキュリティコンクール」</a:t>
            </a:r>
            <a:endParaRPr lang="en-US" altLang="ja-JP" sz="1100" dirty="0">
              <a:solidFill>
                <a:prstClr val="black"/>
              </a:solidFill>
              <a:latin typeface="メイリオ" panose="020B0604030504040204" pitchFamily="50" charset="-128"/>
              <a:ea typeface="メイリオ" panose="020B0604030504040204" pitchFamily="50" charset="-128"/>
            </a:endParaRPr>
          </a:p>
          <a:p>
            <a:pPr lvl="0">
              <a:defRPr/>
            </a:pPr>
            <a:r>
              <a:rPr lang="ja-JP" altLang="en-US"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https://www.ipa.go.jp/security/hyogo/index.html</a:t>
            </a:r>
          </a:p>
          <a:p>
            <a:endParaRPr lang="en-US" altLang="ja-JP"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26200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10"/>
                                        </p:tgtEl>
                                      </p:cBhvr>
                                    </p:animEffect>
                                    <p:anim calcmode="lin" valueType="num">
                                      <p:cBhvr>
                                        <p:cTn id="7" dur="1000"/>
                                        <p:tgtEl>
                                          <p:spTgt spid="10"/>
                                        </p:tgtEl>
                                        <p:attrNameLst>
                                          <p:attrName>ppt_x</p:attrName>
                                        </p:attrNameLst>
                                      </p:cBhvr>
                                      <p:tavLst>
                                        <p:tav tm="0">
                                          <p:val>
                                            <p:strVal val="ppt_x"/>
                                          </p:val>
                                        </p:tav>
                                        <p:tav tm="100000">
                                          <p:val>
                                            <p:strVal val="ppt_x"/>
                                          </p:val>
                                        </p:tav>
                                      </p:tavLst>
                                    </p:anim>
                                    <p:anim calcmode="lin" valueType="num">
                                      <p:cBhvr>
                                        <p:cTn id="8" dur="1000"/>
                                        <p:tgtEl>
                                          <p:spTgt spid="10"/>
                                        </p:tgtEl>
                                        <p:attrNameLst>
                                          <p:attrName>ppt_y</p:attrName>
                                        </p:attrNameLst>
                                      </p:cBhvr>
                                      <p:tavLst>
                                        <p:tav tm="0">
                                          <p:val>
                                            <p:strVal val="ppt_y"/>
                                          </p:val>
                                        </p:tav>
                                        <p:tav tm="100000">
                                          <p:val>
                                            <p:strVal val="ppt_y+.1"/>
                                          </p:val>
                                        </p:tav>
                                      </p:tavLst>
                                    </p:anim>
                                    <p:set>
                                      <p:cBhvr>
                                        <p:cTn id="9" dur="1" fill="hold">
                                          <p:stCondLst>
                                            <p:cond delay="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1371600" y="1717675"/>
            <a:ext cx="7772400" cy="2954338"/>
          </a:xfrm>
        </p:spPr>
        <p:txBody>
          <a:bodyPr>
            <a:noAutofit/>
          </a:bodyPr>
          <a:lstStyle/>
          <a:p>
            <a:r>
              <a:rPr lang="ja-JP" altLang="en-US" sz="6600" b="1" dirty="0">
                <a:latin typeface="メイリオ" panose="020B0604030504040204" pitchFamily="50" charset="-128"/>
                <a:ea typeface="メイリオ" panose="020B0604030504040204" pitchFamily="50" charset="-128"/>
              </a:rPr>
              <a:t>次はみなさんが</a:t>
            </a:r>
            <a:br>
              <a:rPr lang="en-US" altLang="ja-JP"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伝える番です！</a:t>
            </a:r>
            <a:endParaRPr kumimoji="1" lang="ja-JP" altLang="en-US" sz="8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36026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en-US" altLang="ja-JP" sz="5400" dirty="0">
                <a:solidFill>
                  <a:prstClr val="black"/>
                </a:solidFill>
                <a:latin typeface="メイリオ"/>
                <a:ea typeface="メイリオ"/>
              </a:rPr>
              <a:t>SNS</a:t>
            </a:r>
            <a:r>
              <a:rPr lang="ja-JP" altLang="en-US" sz="5400" dirty="0">
                <a:solidFill>
                  <a:prstClr val="black"/>
                </a:solidFill>
                <a:latin typeface="メイリオ"/>
                <a:ea typeface="メイリオ"/>
              </a:rPr>
              <a:t>とのつきあい方</a:t>
            </a:r>
            <a:r>
              <a:rPr lang="en-US" altLang="ja-JP" sz="4800" dirty="0">
                <a:solidFill>
                  <a:prstClr val="black"/>
                </a:solidFill>
                <a:latin typeface="メイリオ"/>
                <a:ea typeface="メイリオ"/>
              </a:rPr>
              <a:t>【</a:t>
            </a:r>
            <a:r>
              <a:rPr lang="ja-JP" altLang="en-US" sz="4800" dirty="0">
                <a:solidFill>
                  <a:prstClr val="black"/>
                </a:solidFill>
                <a:latin typeface="メイリオ"/>
                <a:ea typeface="メイリオ"/>
              </a:rPr>
              <a:t>３</a:t>
            </a:r>
            <a:r>
              <a:rPr lang="en-US" altLang="ja-JP" sz="4800" dirty="0">
                <a:solidFill>
                  <a:prstClr val="black"/>
                </a:solidFill>
                <a:latin typeface="メイリオ"/>
                <a:ea typeface="メイリオ"/>
              </a:rPr>
              <a:t>】</a:t>
            </a:r>
            <a:br>
              <a:rPr lang="en-US" altLang="ja-JP" sz="4800" dirty="0">
                <a:solidFill>
                  <a:prstClr val="black"/>
                </a:solidFill>
                <a:latin typeface="メイリオ"/>
                <a:ea typeface="メイリオ"/>
              </a:rPr>
            </a:br>
            <a:r>
              <a:rPr lang="ja-JP" altLang="en-US" sz="4000" dirty="0">
                <a:solidFill>
                  <a:prstClr val="black"/>
                </a:solidFill>
                <a:latin typeface="メイリオ"/>
                <a:ea typeface="メイリオ"/>
              </a:rPr>
              <a:t>「私は大丈夫？」</a:t>
            </a:r>
            <a:br>
              <a:rPr lang="en-US" altLang="ja-JP" sz="4000" dirty="0">
                <a:solidFill>
                  <a:prstClr val="black"/>
                </a:solidFill>
                <a:latin typeface="メイリオ"/>
                <a:ea typeface="メイリオ"/>
              </a:rPr>
            </a:br>
            <a:r>
              <a:rPr lang="en-US" altLang="ja-JP" sz="3600" dirty="0">
                <a:solidFill>
                  <a:prstClr val="black"/>
                </a:solidFill>
                <a:latin typeface="メイリオ"/>
                <a:ea typeface="メイリオ"/>
              </a:rPr>
              <a:t>SNS</a:t>
            </a:r>
            <a:r>
              <a:rPr lang="ja-JP" altLang="en-US" sz="3600" dirty="0">
                <a:solidFill>
                  <a:prstClr val="black"/>
                </a:solidFill>
                <a:latin typeface="メイリオ"/>
                <a:ea typeface="メイリオ"/>
              </a:rPr>
              <a:t>の拡散性、記録性</a:t>
            </a:r>
            <a:endParaRPr kumimoji="1" lang="ja-JP" altLang="en-US" sz="7200" dirty="0"/>
          </a:p>
        </p:txBody>
      </p:sp>
      <p:sp>
        <p:nvSpPr>
          <p:cNvPr id="6" name="コンテンツ プレースホルダー 5"/>
          <p:cNvSpPr>
            <a:spLocks noGrp="1"/>
          </p:cNvSpPr>
          <p:nvPr>
            <p:ph sz="half" idx="1"/>
          </p:nvPr>
        </p:nvSpPr>
        <p:spPr/>
        <p:txBody>
          <a:bodyPr/>
          <a:lstStyle/>
          <a:p>
            <a:r>
              <a:rPr kumimoji="1" lang="ja-JP" altLang="en-US" dirty="0">
                <a:latin typeface="メイリオ" panose="020B0604030504040204" pitchFamily="50" charset="-128"/>
                <a:ea typeface="メイリオ" panose="020B0604030504040204" pitchFamily="50" charset="-128"/>
              </a:rPr>
              <a:t>対象：中学生・高校生以上</a:t>
            </a:r>
          </a:p>
        </p:txBody>
      </p:sp>
    </p:spTree>
    <p:extLst>
      <p:ext uri="{BB962C8B-B14F-4D97-AF65-F5344CB8AC3E}">
        <p14:creationId xmlns:p14="http://schemas.microsoft.com/office/powerpoint/2010/main" val="42926524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164088"/>
            <a:ext cx="9046723" cy="510363"/>
          </a:xfrm>
          <a:solidFill>
            <a:schemeClr val="accent2">
              <a:lumMod val="20000"/>
              <a:lumOff val="80000"/>
            </a:schemeClr>
          </a:solidFill>
          <a:ln w="28575">
            <a:noFill/>
          </a:ln>
        </p:spPr>
        <p:txBody>
          <a:bodyPr>
            <a:normAutofit fontScale="90000"/>
          </a:bodyPr>
          <a:lstStyle/>
          <a:p>
            <a:pPr algn="ctr"/>
            <a:r>
              <a:rPr kumimoji="1" lang="ja-JP" altLang="en-US" sz="2400" dirty="0">
                <a:latin typeface="メイリオ" panose="020B0604030504040204" pitchFamily="50" charset="-128"/>
                <a:ea typeface="メイリオ" panose="020B0604030504040204" pitchFamily="50" charset="-128"/>
              </a:rPr>
              <a:t>本教材の使用方法</a:t>
            </a:r>
            <a:r>
              <a:rPr lang="ja-JP" altLang="en-US" sz="2400" dirty="0">
                <a:latin typeface="メイリオ" panose="020B0604030504040204" pitchFamily="50" charset="-128"/>
                <a:ea typeface="メイリオ" panose="020B0604030504040204" pitchFamily="50" charset="-128"/>
              </a:rPr>
              <a:t>　</a:t>
            </a:r>
            <a:r>
              <a:rPr kumimoji="1" lang="en-US" altLang="ja-JP" sz="2400" dirty="0">
                <a:latin typeface="メイリオ" panose="020B0604030504040204" pitchFamily="50" charset="-128"/>
                <a:ea typeface="メイリオ" panose="020B0604030504040204" pitchFamily="50" charset="-128"/>
              </a:rPr>
              <a:t>SNS</a:t>
            </a:r>
            <a:r>
              <a:rPr kumimoji="1" lang="ja-JP" altLang="en-US" sz="2400" dirty="0">
                <a:latin typeface="メイリオ" panose="020B0604030504040204" pitchFamily="50" charset="-128"/>
                <a:ea typeface="メイリオ" panose="020B0604030504040204" pitchFamily="50" charset="-128"/>
              </a:rPr>
              <a:t>とのつきあい方</a:t>
            </a:r>
            <a:r>
              <a:rPr kumimoji="1" lang="en-US" altLang="ja-JP" sz="2400" dirty="0">
                <a:latin typeface="メイリオ" panose="020B0604030504040204" pitchFamily="50" charset="-128"/>
                <a:ea typeface="メイリオ" panose="020B0604030504040204" pitchFamily="50" charset="-128"/>
              </a:rPr>
              <a:t>【3】</a:t>
            </a:r>
            <a:r>
              <a:rPr kumimoji="1" lang="ja-JP" altLang="en-US" sz="2400" dirty="0">
                <a:latin typeface="メイリオ" panose="020B0604030504040204" pitchFamily="50" charset="-128"/>
                <a:ea typeface="メイリオ" panose="020B0604030504040204" pitchFamily="50" charset="-128"/>
              </a:rPr>
              <a:t>中学生・高校生以上</a:t>
            </a:r>
          </a:p>
        </p:txBody>
      </p:sp>
      <p:sp>
        <p:nvSpPr>
          <p:cNvPr id="3" name="タイトル 1"/>
          <p:cNvSpPr txBox="1">
            <a:spLocks/>
          </p:cNvSpPr>
          <p:nvPr/>
        </p:nvSpPr>
        <p:spPr>
          <a:xfrm>
            <a:off x="122808" y="1811724"/>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latin typeface="メイリオ" panose="020B0604030504040204" pitchFamily="50" charset="-128"/>
                <a:ea typeface="メイリオ" panose="020B0604030504040204" pitchFamily="50" charset="-128"/>
              </a:rPr>
              <a:t>本教材のねらい</a:t>
            </a:r>
          </a:p>
        </p:txBody>
      </p:sp>
      <p:sp>
        <p:nvSpPr>
          <p:cNvPr id="5" name="テキスト ボックス 4"/>
          <p:cNvSpPr txBox="1"/>
          <p:nvPr/>
        </p:nvSpPr>
        <p:spPr>
          <a:xfrm>
            <a:off x="129291" y="2253993"/>
            <a:ext cx="8755299" cy="1354217"/>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中・高校生においては、</a:t>
            </a:r>
            <a:r>
              <a:rPr lang="en-US" altLang="ja-JP" sz="1600" dirty="0">
                <a:latin typeface="メイリオ" panose="020B0604030504040204" pitchFamily="50" charset="-128"/>
                <a:ea typeface="メイリオ" panose="020B0604030504040204" pitchFamily="50" charset="-128"/>
              </a:rPr>
              <a:t>SNS</a:t>
            </a:r>
            <a:r>
              <a:rPr lang="ja-JP" altLang="en-US" sz="1600" dirty="0">
                <a:latin typeface="メイリオ" panose="020B0604030504040204" pitchFamily="50" charset="-128"/>
                <a:ea typeface="メイリオ" panose="020B0604030504040204" pitchFamily="50" charset="-128"/>
              </a:rPr>
              <a:t>全般を目的、相手にあわせ使い分け、閲覧、使用する頻度が高まる。身近であることからその拡散性、記録性などに無頓着な場合も多く、残念ながら「私は大丈夫」という過信もみられる。</a:t>
            </a:r>
            <a:endParaRPr lang="en-US" altLang="ja-JP" sz="1600" dirty="0">
              <a:latin typeface="メイリオ" panose="020B0604030504040204" pitchFamily="50" charset="-128"/>
              <a:ea typeface="メイリオ" panose="020B0604030504040204" pitchFamily="50" charset="-128"/>
            </a:endParaRPr>
          </a:p>
          <a:p>
            <a:r>
              <a:rPr kumimoji="1" lang="ja-JP" altLang="en-US" sz="1600" dirty="0">
                <a:latin typeface="メイリオ" panose="020B0604030504040204" pitchFamily="50" charset="-128"/>
                <a:ea typeface="メイリオ" panose="020B0604030504040204" pitchFamily="50" charset="-128"/>
              </a:rPr>
              <a:t>動画教材から自分事として事例を感じてもらい、今一度使用方法や内容を確認すること、</a:t>
            </a:r>
            <a:endParaRPr kumimoji="1"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また自分自身の行動はインターネット社会も現実社会も同じであることを確認する。</a:t>
            </a:r>
            <a:endParaRPr lang="en-US" altLang="ja-JP" sz="1600" dirty="0">
              <a:latin typeface="メイリオ" panose="020B0604030504040204" pitchFamily="50" charset="-128"/>
              <a:ea typeface="メイリオ" panose="020B0604030504040204" pitchFamily="50" charset="-128"/>
            </a:endParaRPr>
          </a:p>
        </p:txBody>
      </p:sp>
      <p:sp>
        <p:nvSpPr>
          <p:cNvPr id="6" name="タイトル 1"/>
          <p:cNvSpPr txBox="1">
            <a:spLocks/>
          </p:cNvSpPr>
          <p:nvPr/>
        </p:nvSpPr>
        <p:spPr>
          <a:xfrm>
            <a:off x="122807" y="741784"/>
            <a:ext cx="4140273" cy="442269"/>
          </a:xfrm>
          <a:prstGeom prst="rect">
            <a:avLst/>
          </a:prstGeom>
          <a:ln w="28575">
            <a:solidFill>
              <a:schemeClr val="accent2"/>
            </a:solidFill>
          </a:ln>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latin typeface="メイリオ" panose="020B0604030504040204" pitchFamily="50" charset="-128"/>
                <a:ea typeface="メイリオ" panose="020B0604030504040204" pitchFamily="50" charset="-128"/>
              </a:rPr>
              <a:t>テーマ「</a:t>
            </a:r>
            <a:r>
              <a:rPr lang="en-US" altLang="ja-JP" sz="2400" dirty="0">
                <a:latin typeface="メイリオ" panose="020B0604030504040204" pitchFamily="50" charset="-128"/>
                <a:ea typeface="メイリオ" panose="020B0604030504040204" pitchFamily="50" charset="-128"/>
              </a:rPr>
              <a:t>SNS</a:t>
            </a:r>
            <a:r>
              <a:rPr lang="ja-JP" altLang="en-US" sz="2400" dirty="0">
                <a:latin typeface="メイリオ" panose="020B0604030504040204" pitchFamily="50" charset="-128"/>
                <a:ea typeface="メイリオ" panose="020B0604030504040204" pitchFamily="50" charset="-128"/>
              </a:rPr>
              <a:t>とのつきあい方」教材のねらい</a:t>
            </a:r>
          </a:p>
        </p:txBody>
      </p:sp>
      <p:sp>
        <p:nvSpPr>
          <p:cNvPr id="7" name="テキスト ボックス 6"/>
          <p:cNvSpPr txBox="1"/>
          <p:nvPr/>
        </p:nvSpPr>
        <p:spPr>
          <a:xfrm>
            <a:off x="122808" y="1174723"/>
            <a:ext cx="8489851" cy="584775"/>
          </a:xfrm>
          <a:prstGeom prst="rect">
            <a:avLst/>
          </a:prstGeom>
          <a:noFill/>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SNS</a:t>
            </a:r>
            <a:r>
              <a:rPr lang="ja-JP" altLang="en-US" sz="1600" dirty="0">
                <a:latin typeface="メイリオ" panose="020B0604030504040204" pitchFamily="50" charset="-128"/>
                <a:ea typeface="メイリオ" panose="020B0604030504040204" pitchFamily="50" charset="-128"/>
              </a:rPr>
              <a:t>とは？</a:t>
            </a:r>
            <a:r>
              <a:rPr lang="en-US" altLang="ja-JP" sz="1600" dirty="0">
                <a:latin typeface="メイリオ" panose="020B0604030504040204" pitchFamily="50" charset="-128"/>
                <a:ea typeface="メイリオ" panose="020B0604030504040204" pitchFamily="50" charset="-128"/>
              </a:rPr>
              <a:t>SNS</a:t>
            </a:r>
            <a:r>
              <a:rPr lang="ja-JP" altLang="en-US" sz="1600" dirty="0">
                <a:latin typeface="メイリオ" panose="020B0604030504040204" pitchFamily="50" charset="-128"/>
                <a:ea typeface="メイリオ" panose="020B0604030504040204" pitchFamily="50" charset="-128"/>
              </a:rPr>
              <a:t>の可能性、利点も確認した上で、個人情報拡散や危険な「出会い」などの</a:t>
            </a:r>
            <a:endParaRPr lang="en-US" altLang="ja-JP" sz="1600" dirty="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負の面があることを理解し、対応する力をつける。</a:t>
            </a:r>
            <a:endParaRPr kumimoji="1" lang="ja-JP" altLang="en-US" sz="1600" dirty="0">
              <a:latin typeface="メイリオ" panose="020B0604030504040204" pitchFamily="50" charset="-128"/>
              <a:ea typeface="メイリオ" panose="020B0604030504040204" pitchFamily="50" charset="-128"/>
            </a:endParaRPr>
          </a:p>
        </p:txBody>
      </p:sp>
      <p:sp>
        <p:nvSpPr>
          <p:cNvPr id="8" name="タイトル 1"/>
          <p:cNvSpPr txBox="1">
            <a:spLocks/>
          </p:cNvSpPr>
          <p:nvPr/>
        </p:nvSpPr>
        <p:spPr>
          <a:xfrm>
            <a:off x="155233" y="3721025"/>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latin typeface="メイリオ" panose="020B0604030504040204" pitchFamily="50" charset="-128"/>
                <a:ea typeface="メイリオ" panose="020B0604030504040204" pitchFamily="50" charset="-128"/>
              </a:rPr>
              <a:t>指導のポイント</a:t>
            </a:r>
          </a:p>
        </p:txBody>
      </p:sp>
      <p:sp>
        <p:nvSpPr>
          <p:cNvPr id="10" name="テキスト ボックス 9"/>
          <p:cNvSpPr txBox="1"/>
          <p:nvPr/>
        </p:nvSpPr>
        <p:spPr>
          <a:xfrm>
            <a:off x="129291" y="4160498"/>
            <a:ext cx="8755299" cy="1323439"/>
          </a:xfrm>
          <a:prstGeom prst="rect">
            <a:avLst/>
          </a:prstGeom>
          <a:noFill/>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あらためて</a:t>
            </a:r>
            <a:r>
              <a:rPr lang="en-US" altLang="ja-JP" sz="1600" dirty="0">
                <a:latin typeface="メイリオ" panose="020B0604030504040204" pitchFamily="50" charset="-128"/>
                <a:ea typeface="メイリオ" panose="020B0604030504040204" pitchFamily="50" charset="-128"/>
              </a:rPr>
              <a:t>SNS</a:t>
            </a:r>
            <a:r>
              <a:rPr lang="ja-JP" altLang="en-US" sz="1600" dirty="0">
                <a:latin typeface="メイリオ" panose="020B0604030504040204" pitchFamily="50" charset="-128"/>
                <a:ea typeface="メイリオ" panose="020B0604030504040204" pitchFamily="50" charset="-128"/>
              </a:rPr>
              <a:t>とは何か？そのメリットを確認する。動画教材から情報の伝達の仕組みや個人情報の流出から特定される怖さを知る。</a:t>
            </a:r>
            <a:r>
              <a:rPr lang="en-US" altLang="ja-JP" sz="1600" dirty="0">
                <a:latin typeface="メイリオ" panose="020B0604030504040204" pitchFamily="50" charset="-128"/>
                <a:ea typeface="メイリオ" panose="020B0604030504040204" pitchFamily="50" charset="-128"/>
              </a:rPr>
              <a:t>SNS</a:t>
            </a:r>
            <a:r>
              <a:rPr lang="ja-JP" altLang="en-US" sz="1600" dirty="0">
                <a:latin typeface="メイリオ" panose="020B0604030504040204" pitchFamily="50" charset="-128"/>
                <a:ea typeface="メイリオ" panose="020B0604030504040204" pitchFamily="50" charset="-128"/>
              </a:rPr>
              <a:t>は人と人の時間と場所を近づける有益なサービスではあるが、デメリットもしっかり意識して付き合うことが重要になる。特に</a:t>
            </a:r>
            <a:r>
              <a:rPr lang="en-US" altLang="ja-JP" sz="1600" dirty="0">
                <a:latin typeface="メイリオ" panose="020B0604030504040204" pitchFamily="50" charset="-128"/>
                <a:ea typeface="メイリオ" panose="020B0604030504040204" pitchFamily="50" charset="-128"/>
              </a:rPr>
              <a:t>SNS</a:t>
            </a:r>
            <a:r>
              <a:rPr lang="ja-JP" altLang="en-US" sz="1600" dirty="0">
                <a:latin typeface="メイリオ" panose="020B0604030504040204" pitchFamily="50" charset="-128"/>
                <a:ea typeface="メイリオ" panose="020B0604030504040204" pitchFamily="50" charset="-128"/>
              </a:rPr>
              <a:t>を起因とした事件事故に巻き込まれぬよう、ましてや</a:t>
            </a:r>
            <a:r>
              <a:rPr lang="en-US" altLang="ja-JP" sz="1600" dirty="0">
                <a:latin typeface="メイリオ" panose="020B0604030504040204" pitchFamily="50" charset="-128"/>
                <a:ea typeface="メイリオ" panose="020B0604030504040204" pitchFamily="50" charset="-128"/>
              </a:rPr>
              <a:t>SNS</a:t>
            </a:r>
            <a:r>
              <a:rPr lang="ja-JP" altLang="en-US" sz="1600" dirty="0">
                <a:latin typeface="メイリオ" panose="020B0604030504040204" pitchFamily="50" charset="-128"/>
                <a:ea typeface="メイリオ" panose="020B0604030504040204" pitchFamily="50" charset="-128"/>
              </a:rPr>
              <a:t>を悪用するようなことのないようインターネット上も現実生活もモラルを守った行動をとるよう伝えたい。</a:t>
            </a:r>
            <a:endParaRPr lang="en-US" altLang="ja-JP"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2483695" y="6100154"/>
            <a:ext cx="2978911" cy="523220"/>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１．情報社会の倫理　</a:t>
            </a:r>
            <a:r>
              <a:rPr lang="en-US" altLang="ja-JP" sz="1400" dirty="0">
                <a:latin typeface="メイリオ" panose="020B0604030504040204" pitchFamily="50" charset="-128"/>
                <a:ea typeface="メイリオ" panose="020B0604030504040204" pitchFamily="50" charset="-128"/>
              </a:rPr>
              <a:t>a4~5</a:t>
            </a:r>
          </a:p>
          <a:p>
            <a:r>
              <a:rPr lang="ja-JP" altLang="en-US" sz="1400" dirty="0">
                <a:latin typeface="メイリオ" panose="020B0604030504040204" pitchFamily="50" charset="-128"/>
                <a:ea typeface="メイリオ" panose="020B0604030504040204" pitchFamily="50" charset="-128"/>
              </a:rPr>
              <a:t>３．安全への知恵　</a:t>
            </a:r>
            <a:r>
              <a:rPr lang="en-US" altLang="ja-JP" sz="1400" dirty="0">
                <a:latin typeface="メイリオ" panose="020B0604030504040204" pitchFamily="50" charset="-128"/>
                <a:ea typeface="メイリオ" panose="020B0604030504040204" pitchFamily="50" charset="-128"/>
              </a:rPr>
              <a:t>d4~5</a:t>
            </a:r>
            <a:endParaRPr lang="en-US" altLang="ja-JP" sz="1000" dirty="0">
              <a:latin typeface="メイリオ" panose="020B0604030504040204" pitchFamily="50" charset="-128"/>
              <a:ea typeface="メイリオ" panose="020B0604030504040204" pitchFamily="50" charset="-128"/>
            </a:endParaRPr>
          </a:p>
        </p:txBody>
      </p:sp>
      <p:sp>
        <p:nvSpPr>
          <p:cNvPr id="13" name="タイトル 1">
            <a:extLst>
              <a:ext uri="{FF2B5EF4-FFF2-40B4-BE49-F238E27FC236}">
                <a16:creationId xmlns:a16="http://schemas.microsoft.com/office/drawing/2014/main" id="{6D30C1AF-A9C8-4908-ABE5-60593F15FC6E}"/>
              </a:ext>
            </a:extLst>
          </p:cNvPr>
          <p:cNvSpPr txBox="1">
            <a:spLocks/>
          </p:cNvSpPr>
          <p:nvPr/>
        </p:nvSpPr>
        <p:spPr>
          <a:xfrm>
            <a:off x="155233" y="5537798"/>
            <a:ext cx="5115265" cy="540039"/>
          </a:xfrm>
          <a:prstGeom prst="rect">
            <a:avLst/>
          </a:prstGeom>
          <a:ln w="28575">
            <a:solidFill>
              <a:schemeClr val="accent2"/>
            </a:solidFill>
          </a:ln>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7200" dirty="0">
                <a:latin typeface="メイリオ" panose="020B0604030504040204" pitchFamily="50" charset="-128"/>
                <a:ea typeface="メイリオ" panose="020B0604030504040204" pitchFamily="50" charset="-128"/>
              </a:rPr>
              <a:t>情報モラル指導モデルカリキュラムとの対応</a:t>
            </a:r>
            <a:endParaRPr lang="en-US" altLang="ja-JP" sz="72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（文部科学省「情報モラル指導モデルカリキュラム表」</a:t>
            </a:r>
            <a:endParaRPr lang="en-US" altLang="ja-JP" sz="28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https://www.mext.go.jp/component/a_menu/education/detail/__icsFiles/afieldfile/2010/09/07/1296869.pdf</a:t>
            </a:r>
            <a:r>
              <a:rPr lang="ja-JP" altLang="en-US" sz="2400"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2182365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495300" y="2209800"/>
            <a:ext cx="7772400" cy="2955925"/>
          </a:xfrm>
        </p:spPr>
        <p:txBody>
          <a:bodyPr>
            <a:normAutofit/>
          </a:bodyPr>
          <a:lstStyle/>
          <a:p>
            <a:r>
              <a:rPr kumimoji="1" lang="en-US" altLang="ja-JP" sz="6600" dirty="0">
                <a:latin typeface="メイリオ" panose="020B0604030504040204" pitchFamily="50" charset="-128"/>
                <a:ea typeface="メイリオ" panose="020B0604030504040204" pitchFamily="50" charset="-128"/>
              </a:rPr>
              <a:t>SNS</a:t>
            </a:r>
            <a:r>
              <a:rPr kumimoji="1" lang="ja-JP" altLang="en-US" sz="6600" dirty="0" err="1">
                <a:latin typeface="メイリオ" panose="020B0604030504040204" pitchFamily="50" charset="-128"/>
                <a:ea typeface="メイリオ" panose="020B0604030504040204" pitchFamily="50" charset="-128"/>
              </a:rPr>
              <a:t>って</a:t>
            </a:r>
            <a:r>
              <a:rPr kumimoji="1" lang="ja-JP" altLang="en-US" sz="6600" dirty="0">
                <a:latin typeface="メイリオ" panose="020B0604030504040204" pitchFamily="50" charset="-128"/>
                <a:ea typeface="メイリオ" panose="020B0604030504040204" pitchFamily="50" charset="-128"/>
              </a:rPr>
              <a:t>何だろう？</a:t>
            </a:r>
          </a:p>
        </p:txBody>
      </p:sp>
      <p:sp>
        <p:nvSpPr>
          <p:cNvPr id="5" name="タイトル 1"/>
          <p:cNvSpPr txBox="1">
            <a:spLocks/>
          </p:cNvSpPr>
          <p:nvPr/>
        </p:nvSpPr>
        <p:spPr>
          <a:xfrm>
            <a:off x="1514006" y="345175"/>
            <a:ext cx="7629993" cy="87402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solidFill>
                  <a:prstClr val="black"/>
                </a:solidFill>
                <a:latin typeface="メイリオ"/>
                <a:ea typeface="メイリオ"/>
              </a:rPr>
              <a:t>考えてみよう</a:t>
            </a:r>
          </a:p>
        </p:txBody>
      </p:sp>
    </p:spTree>
    <p:extLst>
      <p:ext uri="{BB962C8B-B14F-4D97-AF65-F5344CB8AC3E}">
        <p14:creationId xmlns:p14="http://schemas.microsoft.com/office/powerpoint/2010/main" val="3281835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33350" y="331775"/>
            <a:ext cx="8877300" cy="882658"/>
          </a:xfrm>
        </p:spPr>
        <p:txBody>
          <a:bodyPr>
            <a:normAutofit/>
          </a:bodyPr>
          <a:lstStyle/>
          <a:p>
            <a:r>
              <a:rPr kumimoji="1" lang="en-US" altLang="ja-JP" b="1" dirty="0">
                <a:latin typeface="メイリオ" panose="020B0604030504040204" pitchFamily="50" charset="-128"/>
                <a:ea typeface="メイリオ" panose="020B0604030504040204" pitchFamily="50" charset="-128"/>
              </a:rPr>
              <a:t>SNS</a:t>
            </a:r>
            <a:r>
              <a:rPr kumimoji="1" lang="ja-JP" altLang="en-US" b="1" dirty="0">
                <a:latin typeface="メイリオ" panose="020B0604030504040204" pitchFamily="50" charset="-128"/>
                <a:ea typeface="メイリオ" panose="020B0604030504040204" pitchFamily="50" charset="-128"/>
              </a:rPr>
              <a:t>とは</a:t>
            </a:r>
          </a:p>
        </p:txBody>
      </p:sp>
      <p:sp>
        <p:nvSpPr>
          <p:cNvPr id="3" name="コンテンツ プレースホルダー 2"/>
          <p:cNvSpPr>
            <a:spLocks noGrp="1"/>
          </p:cNvSpPr>
          <p:nvPr>
            <p:ph idx="4294967295"/>
          </p:nvPr>
        </p:nvSpPr>
        <p:spPr>
          <a:xfrm>
            <a:off x="474663" y="1485900"/>
            <a:ext cx="8669337" cy="3716338"/>
          </a:xfrm>
        </p:spPr>
        <p:txBody>
          <a:bodyPr>
            <a:normAutofit fontScale="92500"/>
          </a:bodyPr>
          <a:lstStyle/>
          <a:p>
            <a:pPr marL="0" indent="0">
              <a:buNone/>
            </a:pPr>
            <a:r>
              <a:rPr lang="en-US" altLang="ja-JP" sz="3600" dirty="0">
                <a:latin typeface="メイリオ" panose="020B0604030504040204" pitchFamily="50" charset="-128"/>
                <a:ea typeface="メイリオ" panose="020B0604030504040204" pitchFamily="50" charset="-128"/>
              </a:rPr>
              <a:t>SNS</a:t>
            </a:r>
            <a:r>
              <a:rPr lang="ja-JP" altLang="en-US" sz="3600" dirty="0">
                <a:latin typeface="メイリオ" panose="020B0604030504040204" pitchFamily="50" charset="-128"/>
                <a:ea typeface="メイリオ" panose="020B0604030504040204" pitchFamily="50" charset="-128"/>
              </a:rPr>
              <a:t>＝</a:t>
            </a:r>
            <a:endParaRPr lang="en-US" altLang="ja-JP" sz="3600" dirty="0">
              <a:latin typeface="メイリオ" panose="020B0604030504040204" pitchFamily="50" charset="-128"/>
              <a:ea typeface="メイリオ" panose="020B0604030504040204" pitchFamily="50" charset="-128"/>
            </a:endParaRPr>
          </a:p>
          <a:p>
            <a:pPr marL="0" indent="0">
              <a:buNone/>
            </a:pPr>
            <a:r>
              <a:rPr lang="ja-JP" altLang="en-US" sz="3600" dirty="0">
                <a:latin typeface="メイリオ" panose="020B0604030504040204" pitchFamily="50" charset="-128"/>
                <a:ea typeface="メイリオ" panose="020B0604030504040204" pitchFamily="50" charset="-128"/>
              </a:rPr>
              <a:t>ソーシャル・ネットワーキング・サービス</a:t>
            </a:r>
            <a:endParaRPr lang="en-US" altLang="ja-JP" sz="3600" dirty="0">
              <a:latin typeface="メイリオ" panose="020B0604030504040204" pitchFamily="50" charset="-128"/>
              <a:ea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endParaRPr>
          </a:p>
          <a:p>
            <a:pPr marL="0" indent="0">
              <a:buNone/>
            </a:pPr>
            <a:r>
              <a:rPr lang="ja-JP" altLang="en-US" sz="3600" dirty="0">
                <a:latin typeface="メイリオ" panose="020B0604030504040204" pitchFamily="50" charset="-128"/>
                <a:ea typeface="メイリオ" panose="020B0604030504040204" pitchFamily="50" charset="-128"/>
              </a:rPr>
              <a:t>・会員になった人同士が知り合ったり、</a:t>
            </a:r>
          </a:p>
          <a:p>
            <a:pPr marL="439738" indent="0">
              <a:buNone/>
            </a:pPr>
            <a:r>
              <a:rPr lang="ja-JP" altLang="en-US" sz="3600" dirty="0">
                <a:latin typeface="メイリオ" panose="020B0604030504040204" pitchFamily="50" charset="-128"/>
                <a:ea typeface="メイリオ" panose="020B0604030504040204" pitchFamily="50" charset="-128"/>
              </a:rPr>
              <a:t>情報交換できるサービス。</a:t>
            </a:r>
            <a:endParaRPr lang="en-US" altLang="ja-JP" sz="3600" dirty="0">
              <a:latin typeface="メイリオ" panose="020B0604030504040204" pitchFamily="50" charset="-128"/>
              <a:ea typeface="メイリオ" panose="020B0604030504040204" pitchFamily="50" charset="-128"/>
            </a:endParaRPr>
          </a:p>
          <a:p>
            <a:pPr marL="0" indent="0">
              <a:buNone/>
            </a:pPr>
            <a:r>
              <a:rPr kumimoji="1" lang="ja-JP" altLang="en-US" sz="3600" dirty="0">
                <a:latin typeface="メイリオ" panose="020B0604030504040204" pitchFamily="50" charset="-128"/>
                <a:ea typeface="メイリオ" panose="020B0604030504040204" pitchFamily="50" charset="-128"/>
              </a:rPr>
              <a:t>・</a:t>
            </a:r>
            <a:r>
              <a:rPr lang="ja-JP" altLang="en-US" sz="3600" dirty="0">
                <a:latin typeface="メイリオ" panose="020B0604030504040204" pitchFamily="50" charset="-128"/>
                <a:ea typeface="メイリオ" panose="020B0604030504040204" pitchFamily="50" charset="-128"/>
              </a:rPr>
              <a:t>友だちや</a:t>
            </a:r>
            <a:r>
              <a:rPr kumimoji="1" lang="ja-JP" altLang="en-US" sz="3600" dirty="0">
                <a:latin typeface="メイリオ" panose="020B0604030504040204" pitchFamily="50" charset="-128"/>
                <a:ea typeface="メイリオ" panose="020B0604030504040204" pitchFamily="50" charset="-128"/>
              </a:rPr>
              <a:t>同じ趣味を持つ人と交流できる。</a:t>
            </a:r>
            <a:endParaRPr kumimoji="1" lang="en-US" altLang="ja-JP" sz="3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944980" y="5253899"/>
            <a:ext cx="7838550" cy="830997"/>
          </a:xfrm>
          <a:prstGeom prst="rect">
            <a:avLst/>
          </a:prstGeom>
          <a:noFill/>
        </p:spPr>
        <p:txBody>
          <a:bodyPr wrap="square" rtlCol="0">
            <a:spAutoFit/>
          </a:bodyPr>
          <a:lstStyle/>
          <a:p>
            <a:r>
              <a:rPr lang="ja-JP" altLang="en-US" sz="2400" dirty="0">
                <a:solidFill>
                  <a:prstClr val="black"/>
                </a:solidFill>
                <a:latin typeface="メイリオ" panose="020B0604030504040204" pitchFamily="50" charset="-128"/>
                <a:ea typeface="メイリオ" panose="020B0604030504040204" pitchFamily="50" charset="-128"/>
              </a:rPr>
              <a:t>たとえばどんなサービスがありますか？おとなりの人と情報交換してみましょう！</a:t>
            </a:r>
          </a:p>
        </p:txBody>
      </p:sp>
      <p:sp>
        <p:nvSpPr>
          <p:cNvPr id="5" name="正方形/長方形 4"/>
          <p:cNvSpPr/>
          <p:nvPr/>
        </p:nvSpPr>
        <p:spPr>
          <a:xfrm>
            <a:off x="2848131" y="6321287"/>
            <a:ext cx="6295869" cy="430887"/>
          </a:xfrm>
          <a:prstGeom prst="rect">
            <a:avLst/>
          </a:prstGeom>
        </p:spPr>
        <p:txBody>
          <a:bodyPr wrap="square">
            <a:spAutoFit/>
          </a:body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参考</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総務省「安心してインターネットを使うために 国民のための情報セキュリティサイト」</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http://www.soumu.go.jp/main_sosiki/joho_tsusin/security/basic/service/07.html</a:t>
            </a:r>
            <a:endParaRPr lang="ja-JP" altLang="en-US"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684834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485900" y="5695950"/>
            <a:ext cx="7658100" cy="631825"/>
          </a:xfrm>
        </p:spPr>
        <p:txBody>
          <a:bodyPr>
            <a:normAutofit fontScale="90000"/>
          </a:bodyPr>
          <a:lstStyle/>
          <a:p>
            <a:r>
              <a:rPr kumimoji="1" lang="ja-JP" altLang="en-US" sz="4000" dirty="0">
                <a:latin typeface="メイリオ" panose="020B0604030504040204" pitchFamily="50" charset="-128"/>
                <a:ea typeface="メイリオ" panose="020B0604030504040204" pitchFamily="50" charset="-128"/>
              </a:rPr>
              <a:t>写真や動画を世界中に公開（投稿）</a:t>
            </a:r>
          </a:p>
        </p:txBody>
      </p:sp>
      <p:sp>
        <p:nvSpPr>
          <p:cNvPr id="4" name="タイトル 1"/>
          <p:cNvSpPr txBox="1">
            <a:spLocks/>
          </p:cNvSpPr>
          <p:nvPr/>
        </p:nvSpPr>
        <p:spPr>
          <a:xfrm>
            <a:off x="112351" y="335884"/>
            <a:ext cx="8777346" cy="8319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latin typeface="メイリオ" panose="020B0604030504040204" pitchFamily="50" charset="-128"/>
                <a:ea typeface="メイリオ" panose="020B0604030504040204" pitchFamily="50" charset="-128"/>
              </a:rPr>
              <a:t>SNS</a:t>
            </a:r>
            <a:r>
              <a:rPr lang="ja-JP" altLang="en-US" b="1" dirty="0">
                <a:latin typeface="メイリオ" panose="020B0604030504040204" pitchFamily="50" charset="-128"/>
                <a:ea typeface="メイリオ" panose="020B0604030504040204" pitchFamily="50" charset="-128"/>
              </a:rPr>
              <a:t>のメリットは？</a:t>
            </a:r>
          </a:p>
        </p:txBody>
      </p:sp>
      <p:sp>
        <p:nvSpPr>
          <p:cNvPr id="3" name="テキスト ボックス 2"/>
          <p:cNvSpPr txBox="1"/>
          <p:nvPr/>
        </p:nvSpPr>
        <p:spPr>
          <a:xfrm>
            <a:off x="1309992" y="1353296"/>
            <a:ext cx="6501967" cy="584775"/>
          </a:xfrm>
          <a:prstGeom prst="rect">
            <a:avLst/>
          </a:prstGeom>
          <a:noFill/>
        </p:spPr>
        <p:txBody>
          <a:bodyPr wrap="square" rtlCol="0">
            <a:spAutoFit/>
          </a:bodyPr>
          <a:lstStyle/>
          <a:p>
            <a:r>
              <a:rPr lang="ja-JP" altLang="en-US" sz="3200" dirty="0">
                <a:solidFill>
                  <a:prstClr val="black"/>
                </a:solidFill>
                <a:latin typeface="メイリオ" panose="020B0604030504040204" pitchFamily="50" charset="-128"/>
                <a:ea typeface="メイリオ" panose="020B0604030504040204" pitchFamily="50" charset="-128"/>
              </a:rPr>
              <a:t>インターネットの仕組みを使って</a:t>
            </a:r>
          </a:p>
        </p:txBody>
      </p:sp>
      <p:pic>
        <p:nvPicPr>
          <p:cNvPr id="7" name="図 6"/>
          <p:cNvPicPr>
            <a:picLocks noChangeAspect="1"/>
          </p:cNvPicPr>
          <p:nvPr/>
        </p:nvPicPr>
        <p:blipFill>
          <a:blip r:embed="rId3"/>
          <a:stretch>
            <a:fillRect/>
          </a:stretch>
        </p:blipFill>
        <p:spPr>
          <a:xfrm>
            <a:off x="1485062" y="1865784"/>
            <a:ext cx="6402773" cy="3805422"/>
          </a:xfrm>
          <a:prstGeom prst="rect">
            <a:avLst/>
          </a:prstGeom>
        </p:spPr>
      </p:pic>
      <p:sp>
        <p:nvSpPr>
          <p:cNvPr id="6" name="円/楕円 5"/>
          <p:cNvSpPr/>
          <p:nvPr/>
        </p:nvSpPr>
        <p:spPr>
          <a:xfrm>
            <a:off x="191315" y="1596128"/>
            <a:ext cx="4265609" cy="220851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latin typeface="メイリオ" panose="020B0604030504040204" pitchFamily="50" charset="-128"/>
                <a:ea typeface="メイリオ" panose="020B0604030504040204" pitchFamily="50" charset="-128"/>
              </a:rPr>
              <a:t>世界が広がる！</a:t>
            </a:r>
            <a:endParaRPr kumimoji="1"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仲間が増える！</a:t>
            </a:r>
            <a:endParaRPr kumimoji="1" lang="ja-JP" altLang="en-US" sz="2800" dirty="0">
              <a:latin typeface="メイリオ" panose="020B0604030504040204" pitchFamily="50" charset="-128"/>
              <a:ea typeface="メイリオ" panose="020B0604030504040204" pitchFamily="50" charset="-128"/>
            </a:endParaRPr>
          </a:p>
        </p:txBody>
      </p:sp>
      <p:sp>
        <p:nvSpPr>
          <p:cNvPr id="8" name="円/楕円 7"/>
          <p:cNvSpPr/>
          <p:nvPr/>
        </p:nvSpPr>
        <p:spPr>
          <a:xfrm>
            <a:off x="4599000" y="1645683"/>
            <a:ext cx="4369661" cy="2349627"/>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latin typeface="メイリオ" panose="020B0604030504040204" pitchFamily="50" charset="-128"/>
                <a:ea typeface="メイリオ" panose="020B0604030504040204" pitchFamily="50" charset="-128"/>
              </a:rPr>
              <a:t>新しいことを知る</a:t>
            </a:r>
          </a:p>
        </p:txBody>
      </p:sp>
      <p:sp>
        <p:nvSpPr>
          <p:cNvPr id="9" name="円/楕円 8"/>
          <p:cNvSpPr/>
          <p:nvPr/>
        </p:nvSpPr>
        <p:spPr>
          <a:xfrm>
            <a:off x="2218218" y="3710044"/>
            <a:ext cx="4565612" cy="2793077"/>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latin typeface="メイリオ" panose="020B0604030504040204" pitchFamily="50" charset="-128"/>
                <a:ea typeface="メイリオ" panose="020B0604030504040204" pitchFamily="50" charset="-128"/>
              </a:rPr>
              <a:t>気持ちがなごむ！</a:t>
            </a:r>
            <a:endParaRPr kumimoji="1" lang="ja-JP" altLang="en-US" sz="2800"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5124843" y="6448488"/>
            <a:ext cx="4782610" cy="369332"/>
          </a:xfrm>
          <a:prstGeom prst="rect">
            <a:avLst/>
          </a:prstGeom>
        </p:spPr>
        <p:txBody>
          <a:bodyPr wrap="square">
            <a:spAutoFit/>
          </a:bodyPr>
          <a:lstStyle/>
          <a:p>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画像引用</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 </a:t>
            </a:r>
            <a:r>
              <a:rPr lang="en-US" altLang="ja-JP" sz="900" dirty="0">
                <a:latin typeface="メイリオ" panose="020B0604030504040204" pitchFamily="50" charset="-128"/>
                <a:ea typeface="メイリオ" panose="020B0604030504040204" pitchFamily="50" charset="-128"/>
              </a:rPr>
              <a:t>IPA</a:t>
            </a:r>
            <a:r>
              <a:rPr lang="ja-JP" altLang="en-US" sz="900" dirty="0">
                <a:latin typeface="メイリオ" panose="020B0604030504040204" pitchFamily="50" charset="-128"/>
                <a:ea typeface="メイリオ" panose="020B0604030504040204" pitchFamily="50" charset="-128"/>
              </a:rPr>
              <a:t>「はじめまして、ペアコです。～親と子のスマホの約束～」</a:t>
            </a:r>
          </a:p>
          <a:p>
            <a:r>
              <a:rPr lang="ja-JP" altLang="en-US" sz="900" dirty="0">
                <a:latin typeface="Segoe UI" panose="020B0502040204020203" pitchFamily="34" charset="0"/>
                <a:ea typeface="メイリオ" panose="020B0604030504040204" pitchFamily="50" charset="-128"/>
                <a:cs typeface="Segoe UI" panose="020B0502040204020203" pitchFamily="34" charset="0"/>
              </a:rPr>
              <a:t>　　　　　 </a:t>
            </a:r>
            <a:r>
              <a:rPr lang="en-US" altLang="ja-JP" sz="900" dirty="0">
                <a:latin typeface="Segoe UI" panose="020B0502040204020203" pitchFamily="34" charset="0"/>
                <a:ea typeface="メイリオ" panose="020B0604030504040204" pitchFamily="50" charset="-128"/>
                <a:cs typeface="Segoe UI" panose="020B0502040204020203" pitchFamily="34" charset="0"/>
              </a:rPr>
              <a:t>https://www.youtube.com/watch?v=</a:t>
            </a:r>
            <a:r>
              <a:rPr lang="en-US" altLang="ja-JP" sz="900" dirty="0" err="1">
                <a:latin typeface="Segoe UI" panose="020B0502040204020203" pitchFamily="34" charset="0"/>
                <a:ea typeface="メイリオ" panose="020B0604030504040204" pitchFamily="50" charset="-128"/>
                <a:cs typeface="Segoe UI" panose="020B0502040204020203" pitchFamily="34" charset="0"/>
              </a:rPr>
              <a:t>xvgBJFudoMs</a:t>
            </a:r>
            <a:endParaRPr lang="en-US" altLang="ja-JP" sz="9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191276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390650" y="361951"/>
            <a:ext cx="8229600" cy="896389"/>
          </a:xfrm>
        </p:spPr>
        <p:txBody>
          <a:bodyPr/>
          <a:lstStyle/>
          <a:p>
            <a:r>
              <a:rPr kumimoji="1" lang="ja-JP" altLang="en-US" b="1" dirty="0">
                <a:latin typeface="メイリオ" panose="020B0604030504040204" pitchFamily="50" charset="-128"/>
                <a:ea typeface="メイリオ" panose="020B0604030504040204" pitchFamily="50" charset="-128"/>
              </a:rPr>
              <a:t>動画を見て考えよう</a:t>
            </a:r>
          </a:p>
        </p:txBody>
      </p:sp>
      <p:sp>
        <p:nvSpPr>
          <p:cNvPr id="5" name="四角形: 角を丸くする 4">
            <a:extLst>
              <a:ext uri="{FF2B5EF4-FFF2-40B4-BE49-F238E27FC236}">
                <a16:creationId xmlns:a16="http://schemas.microsoft.com/office/drawing/2014/main" id="{F080330C-86F6-188F-4F9C-8F15266FDFEE}"/>
              </a:ext>
            </a:extLst>
          </p:cNvPr>
          <p:cNvSpPr/>
          <p:nvPr/>
        </p:nvSpPr>
        <p:spPr>
          <a:xfrm>
            <a:off x="1484026" y="1735299"/>
            <a:ext cx="6764235" cy="3982487"/>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latin typeface="メイリオ" panose="020B0604030504040204" pitchFamily="50" charset="-128"/>
                <a:ea typeface="メイリオ" panose="020B0604030504040204" pitchFamily="50" charset="-128"/>
              </a:rPr>
              <a:t>以下の動画を流してください。</a:t>
            </a:r>
            <a:endParaRPr kumimoji="1" lang="en-US" altLang="ja-JP" sz="32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400" dirty="0">
                <a:solidFill>
                  <a:schemeClr val="tx1"/>
                </a:solidFill>
                <a:latin typeface="メイリオ" panose="020B0604030504040204" pitchFamily="50" charset="-128"/>
                <a:ea typeface="メイリオ" panose="020B0604030504040204" pitchFamily="50" charset="-128"/>
              </a:rPr>
              <a:t>あなたの書き込みは世界中から見られてる</a:t>
            </a:r>
            <a:endParaRPr kumimoji="1" lang="en-US" altLang="ja-JP" sz="24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400" dirty="0">
                <a:solidFill>
                  <a:schemeClr val="tx1"/>
                </a:solidFill>
                <a:latin typeface="メイリオ" panose="020B0604030504040204" pitchFamily="50" charset="-128"/>
                <a:ea typeface="メイリオ" panose="020B0604030504040204" pitchFamily="50" charset="-128"/>
              </a:rPr>
              <a:t>－適切な</a:t>
            </a:r>
            <a:r>
              <a:rPr kumimoji="1" lang="en-US" altLang="ja-JP" sz="2400" dirty="0">
                <a:solidFill>
                  <a:schemeClr val="tx1"/>
                </a:solidFill>
                <a:latin typeface="メイリオ" panose="020B0604030504040204" pitchFamily="50" charset="-128"/>
                <a:ea typeface="メイリオ" panose="020B0604030504040204" pitchFamily="50" charset="-128"/>
              </a:rPr>
              <a:t>SNS</a:t>
            </a:r>
            <a:r>
              <a:rPr kumimoji="1" lang="ja-JP" altLang="en-US" sz="2400" dirty="0">
                <a:solidFill>
                  <a:schemeClr val="tx1"/>
                </a:solidFill>
                <a:latin typeface="メイリオ" panose="020B0604030504040204" pitchFamily="50" charset="-128"/>
                <a:ea typeface="メイリオ" panose="020B0604030504040204" pitchFamily="50" charset="-128"/>
              </a:rPr>
              <a:t>利用の心得－</a:t>
            </a:r>
          </a:p>
          <a:p>
            <a:pPr algn="ctr"/>
            <a:r>
              <a:rPr kumimoji="1" lang="en-US" altLang="ja-JP" sz="2400" dirty="0">
                <a:solidFill>
                  <a:schemeClr val="tx1"/>
                </a:solidFill>
                <a:latin typeface="Segoe UI" panose="020B0502040204020203" pitchFamily="34" charset="0"/>
                <a:ea typeface="メイリオ" panose="020B0604030504040204" pitchFamily="50" charset="-128"/>
                <a:cs typeface="Segoe UI" panose="020B0502040204020203" pitchFamily="34" charset="0"/>
              </a:rPr>
              <a:t>URL:</a:t>
            </a:r>
            <a:r>
              <a:rPr kumimoji="1" lang="ja-JP" altLang="en-US" sz="2400" dirty="0">
                <a:solidFill>
                  <a:schemeClr val="tx1"/>
                </a:solidFill>
                <a:latin typeface="Segoe UI" panose="020B0502040204020203" pitchFamily="34" charset="0"/>
                <a:ea typeface="メイリオ" panose="020B0604030504040204" pitchFamily="50" charset="-128"/>
                <a:cs typeface="Segoe UI" panose="020B0502040204020203" pitchFamily="34" charset="0"/>
              </a:rPr>
              <a:t> </a:t>
            </a:r>
            <a:r>
              <a:rPr kumimoji="1" lang="en-US" altLang="ja-JP" sz="2400" dirty="0">
                <a:solidFill>
                  <a:schemeClr val="tx1"/>
                </a:solidFill>
                <a:latin typeface="Segoe UI" panose="020B0502040204020203" pitchFamily="34" charset="0"/>
                <a:ea typeface="メイリオ" panose="020B0604030504040204" pitchFamily="50" charset="-128"/>
                <a:cs typeface="Segoe UI" panose="020B0502040204020203" pitchFamily="34" charset="0"/>
                <a:hlinkClick r:id="rId3"/>
              </a:rPr>
              <a:t>https://www.youtube.com/watch?v=tVZSuGkmnGQ</a:t>
            </a:r>
            <a:endParaRPr kumimoji="1" lang="en-US" altLang="ja-JP" sz="2400" dirty="0">
              <a:solidFill>
                <a:schemeClr val="tx1"/>
              </a:solidFill>
              <a:latin typeface="Segoe UI" panose="020B0502040204020203" pitchFamily="34" charset="0"/>
              <a:ea typeface="メイリオ" panose="020B0604030504040204" pitchFamily="50" charset="-128"/>
              <a:cs typeface="Segoe UI" panose="020B0502040204020203" pitchFamily="34" charset="0"/>
              <a:hlinkClick r:id="rId4"/>
            </a:endParaRPr>
          </a:p>
          <a:p>
            <a:pPr algn="ctr"/>
            <a:r>
              <a:rPr kumimoji="1" lang="en-US" altLang="ja-JP" sz="2400" dirty="0">
                <a:solidFill>
                  <a:schemeClr val="tx1"/>
                </a:solidFill>
                <a:latin typeface="メイリオ" panose="020B0604030504040204" pitchFamily="50" charset="-128"/>
                <a:ea typeface="メイリオ" panose="020B0604030504040204" pitchFamily="50" charset="-128"/>
              </a:rPr>
              <a:t>【00</a:t>
            </a:r>
            <a:r>
              <a:rPr kumimoji="1" lang="ja-JP" altLang="en-US" sz="2400" dirty="0">
                <a:solidFill>
                  <a:schemeClr val="tx1"/>
                </a:solidFill>
                <a:latin typeface="メイリオ" panose="020B0604030504040204" pitchFamily="50" charset="-128"/>
                <a:ea typeface="メイリオ" panose="020B0604030504040204" pitchFamily="50" charset="-128"/>
              </a:rPr>
              <a:t>分</a:t>
            </a:r>
            <a:r>
              <a:rPr kumimoji="1" lang="en-US" altLang="ja-JP" sz="2400" dirty="0">
                <a:solidFill>
                  <a:schemeClr val="tx1"/>
                </a:solidFill>
                <a:latin typeface="メイリオ" panose="020B0604030504040204" pitchFamily="50" charset="-128"/>
                <a:ea typeface="メイリオ" panose="020B0604030504040204" pitchFamily="50" charset="-128"/>
              </a:rPr>
              <a:t>05</a:t>
            </a:r>
            <a:r>
              <a:rPr kumimoji="1" lang="ja-JP" altLang="en-US" sz="2400" dirty="0">
                <a:solidFill>
                  <a:schemeClr val="tx1"/>
                </a:solidFill>
                <a:latin typeface="メイリオ" panose="020B0604030504040204" pitchFamily="50" charset="-128"/>
                <a:ea typeface="メイリオ" panose="020B0604030504040204" pitchFamily="50" charset="-128"/>
              </a:rPr>
              <a:t>秒から</a:t>
            </a:r>
            <a:r>
              <a:rPr kumimoji="1" lang="en-US" altLang="ja-JP" sz="2400" dirty="0">
                <a:solidFill>
                  <a:schemeClr val="tx1"/>
                </a:solidFill>
                <a:latin typeface="メイリオ" panose="020B0604030504040204" pitchFamily="50" charset="-128"/>
                <a:ea typeface="メイリオ" panose="020B0604030504040204" pitchFamily="50" charset="-128"/>
              </a:rPr>
              <a:t>04</a:t>
            </a:r>
            <a:r>
              <a:rPr kumimoji="1" lang="ja-JP" altLang="en-US" sz="2400" dirty="0">
                <a:solidFill>
                  <a:schemeClr val="tx1"/>
                </a:solidFill>
                <a:latin typeface="メイリオ" panose="020B0604030504040204" pitchFamily="50" charset="-128"/>
                <a:ea typeface="メイリオ" panose="020B0604030504040204" pitchFamily="50" charset="-128"/>
              </a:rPr>
              <a:t>分</a:t>
            </a:r>
            <a:r>
              <a:rPr kumimoji="1" lang="en-US" altLang="ja-JP" sz="2400" dirty="0">
                <a:solidFill>
                  <a:schemeClr val="tx1"/>
                </a:solidFill>
                <a:latin typeface="メイリオ" panose="020B0604030504040204" pitchFamily="50" charset="-128"/>
                <a:ea typeface="メイリオ" panose="020B0604030504040204" pitchFamily="50" charset="-128"/>
              </a:rPr>
              <a:t>55</a:t>
            </a:r>
            <a:r>
              <a:rPr kumimoji="1" lang="ja-JP" altLang="en-US" sz="2400" dirty="0">
                <a:solidFill>
                  <a:schemeClr val="tx1"/>
                </a:solidFill>
                <a:latin typeface="メイリオ" panose="020B0604030504040204" pitchFamily="50" charset="-128"/>
                <a:ea typeface="メイリオ" panose="020B0604030504040204" pitchFamily="50" charset="-128"/>
              </a:rPr>
              <a:t>秒まで</a:t>
            </a:r>
            <a:r>
              <a:rPr kumimoji="1" lang="en-US" altLang="ja-JP" sz="2400" dirty="0">
                <a:solidFill>
                  <a:schemeClr val="tx1"/>
                </a:solidFill>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2907720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333500" y="404571"/>
            <a:ext cx="8229600" cy="936625"/>
          </a:xfrm>
        </p:spPr>
        <p:txBody>
          <a:bodyPr/>
          <a:lstStyle/>
          <a:p>
            <a:r>
              <a:rPr kumimoji="1" lang="ja-JP" altLang="en-US" b="1" dirty="0">
                <a:latin typeface="メイリオ" panose="020B0604030504040204" pitchFamily="50" charset="-128"/>
                <a:ea typeface="メイリオ" panose="020B0604030504040204" pitchFamily="50" charset="-128"/>
              </a:rPr>
              <a:t>えいこさんの目的は？</a:t>
            </a:r>
          </a:p>
        </p:txBody>
      </p:sp>
      <p:sp>
        <p:nvSpPr>
          <p:cNvPr id="3" name="コンテンツ プレースホルダー 2"/>
          <p:cNvSpPr>
            <a:spLocks noGrp="1"/>
          </p:cNvSpPr>
          <p:nvPr>
            <p:ph idx="4294967295"/>
          </p:nvPr>
        </p:nvSpPr>
        <p:spPr>
          <a:xfrm>
            <a:off x="1588" y="1839913"/>
            <a:ext cx="9142412" cy="1492250"/>
          </a:xfrm>
        </p:spPr>
        <p:txBody>
          <a:bodyPr>
            <a:noAutofit/>
          </a:bodyPr>
          <a:lstStyle/>
          <a:p>
            <a:pPr marL="0" indent="0">
              <a:buNone/>
            </a:pPr>
            <a:r>
              <a:rPr kumimoji="1" lang="ja-JP" altLang="en-US" sz="4800" dirty="0">
                <a:latin typeface="メイリオ" panose="020B0604030504040204" pitchFamily="50" charset="-128"/>
                <a:ea typeface="メイリオ" panose="020B0604030504040204" pitchFamily="50" charset="-128"/>
              </a:rPr>
              <a:t>えいこさんはどのような目的で</a:t>
            </a:r>
            <a:endParaRPr kumimoji="1" lang="en-US" altLang="ja-JP" sz="4800" dirty="0">
              <a:latin typeface="メイリオ" panose="020B0604030504040204" pitchFamily="50" charset="-128"/>
              <a:ea typeface="メイリオ" panose="020B0604030504040204" pitchFamily="50" charset="-128"/>
            </a:endParaRPr>
          </a:p>
          <a:p>
            <a:pPr marL="0" indent="0">
              <a:buNone/>
            </a:pPr>
            <a:r>
              <a:rPr kumimoji="1" lang="en-US" altLang="ja-JP" sz="4800" dirty="0">
                <a:latin typeface="メイリオ" panose="020B0604030504040204" pitchFamily="50" charset="-128"/>
                <a:ea typeface="メイリオ" panose="020B0604030504040204" pitchFamily="50" charset="-128"/>
              </a:rPr>
              <a:t>SNS</a:t>
            </a:r>
            <a:r>
              <a:rPr kumimoji="1" lang="ja-JP" altLang="en-US" sz="4800" dirty="0">
                <a:latin typeface="メイリオ" panose="020B0604030504040204" pitchFamily="50" charset="-128"/>
                <a:ea typeface="メイリオ" panose="020B0604030504040204" pitchFamily="50" charset="-128"/>
              </a:rPr>
              <a:t>を利用していましたか？</a:t>
            </a:r>
            <a:endParaRPr kumimoji="1" lang="en-US" altLang="ja-JP" sz="4800"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3"/>
          <a:stretch>
            <a:fillRect/>
          </a:stretch>
        </p:blipFill>
        <p:spPr>
          <a:xfrm rot="273068">
            <a:off x="6180082" y="3481619"/>
            <a:ext cx="2345438" cy="2796039"/>
          </a:xfrm>
          <a:prstGeom prst="rect">
            <a:avLst/>
          </a:prstGeom>
          <a:effectLst>
            <a:softEdge rad="63500"/>
          </a:effectLst>
        </p:spPr>
      </p:pic>
      <p:sp>
        <p:nvSpPr>
          <p:cNvPr id="6" name="正方形/長方形 5">
            <a:extLst>
              <a:ext uri="{FF2B5EF4-FFF2-40B4-BE49-F238E27FC236}">
                <a16:creationId xmlns:a16="http://schemas.microsoft.com/office/drawing/2014/main" id="{2BDE1A8C-B117-40DE-AD66-C3890F47471A}"/>
              </a:ext>
            </a:extLst>
          </p:cNvPr>
          <p:cNvSpPr/>
          <p:nvPr/>
        </p:nvSpPr>
        <p:spPr>
          <a:xfrm>
            <a:off x="3162925" y="6366305"/>
            <a:ext cx="6110471" cy="430887"/>
          </a:xfrm>
          <a:prstGeom prst="rect">
            <a:avLst/>
          </a:prstGeom>
        </p:spPr>
        <p:txBody>
          <a:bodyPr wrap="square">
            <a:spAutoFit/>
          </a:body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「あなたの書き込みは世界中から見られてる　－適切な</a:t>
            </a:r>
            <a:r>
              <a:rPr lang="en-US" altLang="ja-JP" sz="1100" dirty="0">
                <a:latin typeface="メイリオ" panose="020B0604030504040204" pitchFamily="50" charset="-128"/>
                <a:ea typeface="メイリオ" panose="020B0604030504040204" pitchFamily="50" charset="-128"/>
              </a:rPr>
              <a:t>SNS</a:t>
            </a:r>
            <a:r>
              <a:rPr lang="ja-JP" altLang="en-US" sz="1100" dirty="0">
                <a:latin typeface="メイリオ" panose="020B0604030504040204" pitchFamily="50" charset="-128"/>
                <a:ea typeface="メイリオ" panose="020B0604030504040204" pitchFamily="50" charset="-128"/>
              </a:rPr>
              <a:t>利用の心得－」</a:t>
            </a:r>
          </a:p>
          <a:p>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https://www.youtube.com/watch?v=tVZSuGkmnGQ</a:t>
            </a:r>
            <a:endParaRPr lang="ja-JP" altLang="en-US"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2544191036"/>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6609</Words>
  <Application>Microsoft Office PowerPoint</Application>
  <PresentationFormat>画面に合わせる (4:3)</PresentationFormat>
  <Paragraphs>563</Paragraphs>
  <Slides>27</Slides>
  <Notes>27</Notes>
  <HiddenSlides>1</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27</vt:i4>
      </vt:variant>
    </vt:vector>
  </HeadingPairs>
  <TitlesOfParts>
    <vt:vector size="36" baseType="lpstr">
      <vt:lpstr>HGP創英角ｺﾞｼｯｸUB</vt:lpstr>
      <vt:lpstr>HGP創英角ｺﾞｼｯｸUB</vt:lpstr>
      <vt:lpstr>ＭＳ Ｐゴシック</vt:lpstr>
      <vt:lpstr>メイリオ</vt:lpstr>
      <vt:lpstr>Arial</vt:lpstr>
      <vt:lpstr>Calibri</vt:lpstr>
      <vt:lpstr>Calibri Light</vt:lpstr>
      <vt:lpstr>Segoe UI</vt:lpstr>
      <vt:lpstr>Office Theme</vt:lpstr>
      <vt:lpstr>PowerPoint プレゼンテーション</vt:lpstr>
      <vt:lpstr>安全教室指導用教材利用規約</vt:lpstr>
      <vt:lpstr>SNSとのつきあい方【３】 「私は大丈夫？」 SNSの拡散性、記録性</vt:lpstr>
      <vt:lpstr>本教材の使用方法　SNSとのつきあい方【3】中学生・高校生以上</vt:lpstr>
      <vt:lpstr>SNSって何だろう？</vt:lpstr>
      <vt:lpstr>SNSとは</vt:lpstr>
      <vt:lpstr>写真や動画を世界中に公開（投稿）</vt:lpstr>
      <vt:lpstr>動画を見て考えよう</vt:lpstr>
      <vt:lpstr>えいこさんの目的は？</vt:lpstr>
      <vt:lpstr>PowerPoint プレゼンテーション</vt:lpstr>
      <vt:lpstr>なぜトラブルになってしまったの？</vt:lpstr>
      <vt:lpstr>続きを見てみよう</vt:lpstr>
      <vt:lpstr>早く、広く伝わる</vt:lpstr>
      <vt:lpstr>「無断転載」される</vt:lpstr>
      <vt:lpstr>個人情報を特定</vt:lpstr>
      <vt:lpstr>公開範囲の設定</vt:lpstr>
      <vt:lpstr>非公開アカウントなら大丈夫？</vt:lpstr>
      <vt:lpstr>PowerPoint プレゼンテーション</vt:lpstr>
      <vt:lpstr>PowerPoint プレゼンテーション</vt:lpstr>
      <vt:lpstr>PowerPoint プレゼンテーション</vt:lpstr>
      <vt:lpstr>PowerPoint プレゼンテーション</vt:lpstr>
      <vt:lpstr>インターネット上の誹謗・中傷・デマ</vt:lpstr>
      <vt:lpstr>SNSへの書き込みは、 インターネット上への投稿。  情報は広がる。 残る。</vt:lpstr>
      <vt:lpstr>SNSのメリット、デメリットを 理解する。  現実世界もインターネットの中も、 モラルに反する行動をしない。</vt:lpstr>
      <vt:lpstr>PowerPoint プレゼンテーション</vt:lpstr>
      <vt:lpstr>PowerPoint プレゼンテーション</vt:lpstr>
      <vt:lpstr>次はみなさんが 伝える番です！</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2019-09-18T05:41:26Z</dcterms:created>
  <dcterms:modified xsi:type="dcterms:W3CDTF">2023-05-22T02:26:32Z</dcterms:modified>
</cp:coreProperties>
</file>