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Lst>
  <p:notesMasterIdLst>
    <p:notesMasterId r:id="rId25"/>
  </p:notesMasterIdLst>
  <p:sldIdLst>
    <p:sldId id="257" r:id="rId2"/>
    <p:sldId id="756" r:id="rId3"/>
    <p:sldId id="310" r:id="rId4"/>
    <p:sldId id="287" r:id="rId5"/>
    <p:sldId id="288" r:id="rId6"/>
    <p:sldId id="290" r:id="rId7"/>
    <p:sldId id="291" r:id="rId8"/>
    <p:sldId id="301" r:id="rId9"/>
    <p:sldId id="293" r:id="rId10"/>
    <p:sldId id="294" r:id="rId11"/>
    <p:sldId id="295" r:id="rId12"/>
    <p:sldId id="296" r:id="rId13"/>
    <p:sldId id="302" r:id="rId14"/>
    <p:sldId id="303" r:id="rId15"/>
    <p:sldId id="297" r:id="rId16"/>
    <p:sldId id="304" r:id="rId17"/>
    <p:sldId id="299" r:id="rId18"/>
    <p:sldId id="305" r:id="rId19"/>
    <p:sldId id="306" r:id="rId20"/>
    <p:sldId id="298" r:id="rId21"/>
    <p:sldId id="263" r:id="rId22"/>
    <p:sldId id="267" r:id="rId23"/>
    <p:sldId id="307"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20" autoAdjust="0"/>
    <p:restoredTop sz="64170" autoAdjust="0"/>
  </p:normalViewPr>
  <p:slideViewPr>
    <p:cSldViewPr snapToGrid="0">
      <p:cViewPr varScale="1">
        <p:scale>
          <a:sx n="73" d="100"/>
          <a:sy n="73" d="100"/>
        </p:scale>
        <p:origin x="2442"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7" d="100"/>
          <a:sy n="67" d="100"/>
        </p:scale>
        <p:origin x="312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EC55E3-FF33-4807-82F5-1CBFDB7F2A6E}" type="datetimeFigureOut">
              <a:rPr kumimoji="1" lang="ja-JP" altLang="en-US" smtClean="0"/>
              <a:t>2023/4/14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386863626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a:solidFill>
                  <a:schemeClr val="tx1"/>
                </a:solidFill>
                <a:effectLst/>
                <a:latin typeface="+mn-lt"/>
                <a:ea typeface="+mn-ea"/>
                <a:cs typeface="+mn-cs"/>
              </a:rPr>
              <a:t>教材　</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ver.2.2_20230404</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kern="1200" dirty="0">
              <a:solidFill>
                <a:schemeClr val="tx1"/>
              </a:solidFill>
              <a:effectLst/>
              <a:latin typeface="+mn-lt"/>
              <a:ea typeface="+mn-ea"/>
              <a:cs typeface="+mn-cs"/>
            </a:endParaRPr>
          </a:p>
          <a:p>
            <a:endParaRPr kumimoji="1" lang="en-US" altLang="ja-JP" sz="1100" dirty="0"/>
          </a:p>
          <a:p>
            <a:r>
              <a:rPr kumimoji="1" lang="ja-JP" altLang="en-US" sz="1100" dirty="0"/>
              <a:t>当教材について</a:t>
            </a:r>
          </a:p>
          <a:p>
            <a:r>
              <a:rPr kumimoji="1" lang="ja-JP" altLang="en-US" sz="1100" dirty="0"/>
              <a:t>スライド教材のノートには以下の内容が記載されております。</a:t>
            </a:r>
          </a:p>
          <a:p>
            <a:r>
              <a:rPr kumimoji="1" lang="ja-JP" altLang="en-US" sz="1100" dirty="0"/>
              <a:t>・</a:t>
            </a:r>
            <a:r>
              <a:rPr kumimoji="1" lang="en-US" altLang="ja-JP" sz="1100" dirty="0"/>
              <a:t>【</a:t>
            </a:r>
            <a:r>
              <a:rPr kumimoji="1" lang="ja-JP" altLang="en-US" sz="1100" dirty="0"/>
              <a:t>導入時のポイント</a:t>
            </a:r>
            <a:r>
              <a:rPr kumimoji="1" lang="en-US" altLang="ja-JP" sz="1100" dirty="0"/>
              <a:t>】</a:t>
            </a:r>
            <a:r>
              <a:rPr kumimoji="1" lang="ja-JP" altLang="en-US" sz="1100" dirty="0"/>
              <a:t>または</a:t>
            </a:r>
            <a:r>
              <a:rPr kumimoji="1" lang="en-US" altLang="ja-JP" sz="1100" dirty="0"/>
              <a:t>【</a:t>
            </a:r>
            <a:r>
              <a:rPr kumimoji="1" lang="ja-JP" altLang="en-US" sz="1100" dirty="0"/>
              <a:t>ポイント</a:t>
            </a:r>
            <a:r>
              <a:rPr kumimoji="1" lang="en-US" altLang="ja-JP" sz="1100" dirty="0"/>
              <a:t>】</a:t>
            </a:r>
            <a:r>
              <a:rPr kumimoji="1" lang="ja-JP" altLang="en-US" sz="1100" dirty="0"/>
              <a:t>・・・導入時、またそのスライドでかならずふれるべきこと</a:t>
            </a:r>
          </a:p>
          <a:p>
            <a:r>
              <a:rPr kumimoji="1" lang="ja-JP" altLang="en-US" sz="1100" dirty="0"/>
              <a:t>・</a:t>
            </a:r>
            <a:r>
              <a:rPr kumimoji="1" lang="en-US" altLang="ja-JP" sz="1100" dirty="0"/>
              <a:t>【</a:t>
            </a:r>
            <a:r>
              <a:rPr kumimoji="1" lang="ja-JP" altLang="en-US" sz="1100" dirty="0"/>
              <a:t>進行のポイント</a:t>
            </a:r>
            <a:r>
              <a:rPr kumimoji="1" lang="en-US" altLang="ja-JP" sz="1100" dirty="0"/>
              <a:t>】</a:t>
            </a:r>
            <a:r>
              <a:rPr kumimoji="1" lang="ja-JP" altLang="en-US" sz="1100" dirty="0"/>
              <a:t>または</a:t>
            </a:r>
            <a:r>
              <a:rPr kumimoji="1" lang="en-US" altLang="ja-JP" sz="1100" dirty="0"/>
              <a:t>【</a:t>
            </a:r>
            <a:r>
              <a:rPr kumimoji="1" lang="ja-JP" altLang="en-US" sz="1100" dirty="0"/>
              <a:t>ポイント</a:t>
            </a:r>
            <a:r>
              <a:rPr kumimoji="1" lang="en-US" altLang="ja-JP" sz="1100" dirty="0"/>
              <a:t>】</a:t>
            </a:r>
            <a:r>
              <a:rPr kumimoji="1" lang="ja-JP" altLang="en-US" sz="1100" dirty="0"/>
              <a:t>・・・進行時、またそのスライドでかならずふれるべきこと</a:t>
            </a:r>
          </a:p>
          <a:p>
            <a:r>
              <a:rPr kumimoji="1" lang="ja-JP" altLang="en-US" sz="1100" dirty="0"/>
              <a:t>・</a:t>
            </a:r>
            <a:r>
              <a:rPr kumimoji="1" lang="en-US" altLang="ja-JP" sz="1100" dirty="0"/>
              <a:t>《</a:t>
            </a:r>
            <a:r>
              <a:rPr kumimoji="1" lang="ja-JP" altLang="en-US" sz="1100" dirty="0"/>
              <a:t>講師のセリフ例</a:t>
            </a:r>
            <a:r>
              <a:rPr kumimoji="1" lang="en-US" altLang="ja-JP" sz="1100" dirty="0"/>
              <a:t>》</a:t>
            </a:r>
            <a:r>
              <a:rPr kumimoji="1" lang="ja-JP" altLang="en-US" sz="1100" dirty="0"/>
              <a:t>・・・ポイントを踏まえて話す内容</a:t>
            </a:r>
          </a:p>
          <a:p>
            <a:r>
              <a:rPr kumimoji="1" lang="ja-JP" altLang="en-US" sz="1100" dirty="0"/>
              <a:t>・</a:t>
            </a:r>
            <a:r>
              <a:rPr kumimoji="1" lang="en-US" altLang="ja-JP" sz="1100" dirty="0"/>
              <a:t>&lt;</a:t>
            </a:r>
            <a:r>
              <a:rPr kumimoji="1" lang="ja-JP" altLang="en-US" sz="1100" dirty="0"/>
              <a:t>問いかけ</a:t>
            </a:r>
            <a:r>
              <a:rPr kumimoji="1" lang="en-US" altLang="ja-JP" sz="1100" dirty="0"/>
              <a:t>&gt;</a:t>
            </a:r>
            <a:r>
              <a:rPr kumimoji="1" lang="ja-JP" altLang="en-US" sz="1100" dirty="0"/>
              <a:t>・・・児童に問いかける場面</a:t>
            </a:r>
          </a:p>
          <a:p>
            <a:r>
              <a:rPr kumimoji="1" lang="ja-JP" altLang="en-US" sz="1100" dirty="0"/>
              <a:t>・</a:t>
            </a:r>
            <a:r>
              <a:rPr kumimoji="1" lang="en-US" altLang="ja-JP" sz="1100" dirty="0"/>
              <a:t>&lt;</a:t>
            </a:r>
            <a:r>
              <a:rPr kumimoji="1" lang="ja-JP" altLang="en-US" sz="1100" dirty="0"/>
              <a:t>クリック</a:t>
            </a:r>
            <a:r>
              <a:rPr kumimoji="1" lang="en-US" altLang="ja-JP" sz="1100" dirty="0"/>
              <a:t>&gt;</a:t>
            </a:r>
            <a:r>
              <a:rPr kumimoji="1" lang="ja-JP" altLang="en-US" sz="1100" dirty="0"/>
              <a:t>・・・アニメーション設定されたスライドを動かすときにクリックする。</a:t>
            </a:r>
          </a:p>
          <a:p>
            <a:r>
              <a:rPr kumimoji="1" lang="en-US" altLang="ja-JP" sz="1100" dirty="0"/>
              <a:t>※</a:t>
            </a:r>
            <a:r>
              <a:rPr kumimoji="1" lang="ja-JP" altLang="en-US" sz="1100" dirty="0"/>
              <a:t>ポイントさえ押さえていれば、話し方、問いかけの場面などは、講師の判断で変化させてかまいません。</a:t>
            </a:r>
          </a:p>
          <a:p>
            <a:endParaRPr kumimoji="1" lang="ja-JP" altLang="en-US" sz="1100" dirty="0"/>
          </a:p>
          <a:p>
            <a:r>
              <a:rPr kumimoji="1" lang="en-US" altLang="ja-JP" sz="1100" dirty="0"/>
              <a:t>【</a:t>
            </a:r>
            <a:r>
              <a:rPr kumimoji="1" lang="ja-JP" altLang="en-US" sz="1100" dirty="0"/>
              <a:t>ポイント</a:t>
            </a:r>
            <a:r>
              <a:rPr kumimoji="1" lang="en-US" altLang="ja-JP" sz="1100" dirty="0"/>
              <a:t>】</a:t>
            </a:r>
          </a:p>
          <a:p>
            <a:r>
              <a:rPr kumimoji="1" lang="ja-JP" altLang="en-US" sz="1100" dirty="0"/>
              <a:t>・自己紹介</a:t>
            </a:r>
          </a:p>
          <a:p>
            <a:r>
              <a:rPr kumimoji="1" lang="ja-JP" altLang="en-US" sz="1100" dirty="0"/>
              <a:t>・今日の講座の内容</a:t>
            </a:r>
          </a:p>
          <a:p>
            <a:endParaRPr kumimoji="1" lang="ja-JP" altLang="en-US" sz="1100" dirty="0"/>
          </a:p>
          <a:p>
            <a:r>
              <a:rPr kumimoji="1" lang="en-US" altLang="ja-JP" sz="1100" dirty="0"/>
              <a:t>《</a:t>
            </a:r>
            <a:r>
              <a:rPr kumimoji="1" lang="ja-JP" altLang="en-US" sz="1100" dirty="0"/>
              <a:t>講師のセリフ例</a:t>
            </a:r>
            <a:r>
              <a:rPr kumimoji="1" lang="en-US" altLang="ja-JP" sz="1100" dirty="0"/>
              <a:t>》</a:t>
            </a:r>
          </a:p>
          <a:p>
            <a:r>
              <a:rPr kumimoji="1" lang="ja-JP" altLang="en-US" sz="1100" dirty="0"/>
              <a:t>はじめまして。</a:t>
            </a:r>
          </a:p>
          <a:p>
            <a:r>
              <a:rPr kumimoji="1" lang="ja-JP" altLang="en-US" sz="1100" dirty="0"/>
              <a:t>私は</a:t>
            </a:r>
            <a:r>
              <a:rPr kumimoji="1" lang="en-US" altLang="ja-JP" sz="1100" dirty="0"/>
              <a:t>IPA</a:t>
            </a:r>
            <a:r>
              <a:rPr kumimoji="1" lang="ja-JP" altLang="en-US" sz="1100" dirty="0"/>
              <a:t>インターネット安全教室の講師を務めます</a:t>
            </a:r>
          </a:p>
          <a:p>
            <a:r>
              <a:rPr kumimoji="1" lang="ja-JP" altLang="en-US" sz="1100" dirty="0"/>
              <a:t>△△△の○○です。</a:t>
            </a:r>
          </a:p>
          <a:p>
            <a:endParaRPr kumimoji="1" lang="ja-JP" altLang="en-US" sz="1100" dirty="0"/>
          </a:p>
          <a:p>
            <a:r>
              <a:rPr kumimoji="1" lang="ja-JP" altLang="en-US" sz="1100" dirty="0"/>
              <a:t>今日はネットリテラシー、情報モラル、情報セキュリティについて、</a:t>
            </a:r>
          </a:p>
          <a:p>
            <a:r>
              <a:rPr kumimoji="1" lang="ja-JP" altLang="en-US" sz="1100" dirty="0"/>
              <a:t>共に学び、考える、インターネット安全教室を行います。</a:t>
            </a:r>
          </a:p>
          <a:p>
            <a:endParaRPr kumimoji="1" lang="ja-JP" altLang="en-US" sz="1100" dirty="0"/>
          </a:p>
          <a:p>
            <a:r>
              <a:rPr kumimoji="1" lang="ja-JP" altLang="en-US" sz="1100" dirty="0"/>
              <a:t>今日、ここに集まった仲間と一緒に「考える」、そんな教室にしたいと思います。</a:t>
            </a:r>
          </a:p>
          <a:p>
            <a:r>
              <a:rPr kumimoji="1" lang="ja-JP" altLang="en-US" sz="1100" dirty="0"/>
              <a:t>よろしくお願いします。</a:t>
            </a:r>
          </a:p>
        </p:txBody>
      </p:sp>
    </p:spTree>
    <p:extLst>
      <p:ext uri="{BB962C8B-B14F-4D97-AF65-F5344CB8AC3E}">
        <p14:creationId xmlns:p14="http://schemas.microsoft.com/office/powerpoint/2010/main" val="1559509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動画をふりかえり、問題点を考える。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ナオさん、</a:t>
            </a:r>
            <a:r>
              <a:rPr kumimoji="1" lang="en-US" altLang="ja-JP" sz="1200" dirty="0"/>
              <a:t>SNS</a:t>
            </a:r>
            <a:r>
              <a:rPr kumimoji="1" lang="ja-JP" altLang="en-US" sz="1200" dirty="0"/>
              <a:t>に得意なダンスの動画を投稿していましたね。</a:t>
            </a:r>
            <a:endParaRPr kumimoji="1" lang="en-US" altLang="ja-JP" sz="1200" dirty="0"/>
          </a:p>
          <a:p>
            <a:r>
              <a:rPr kumimoji="1" lang="ja-JP" altLang="en-US" sz="1200" dirty="0"/>
              <a:t>さすが</a:t>
            </a:r>
            <a:r>
              <a:rPr kumimoji="1" lang="en-US" altLang="ja-JP" sz="1200" dirty="0"/>
              <a:t>SNS</a:t>
            </a:r>
            <a:r>
              <a:rPr kumimoji="1" lang="ja-JP" altLang="en-US" sz="1200" dirty="0" err="1"/>
              <a:t>だけ</a:t>
            </a:r>
            <a:r>
              <a:rPr kumimoji="1" lang="ja-JP" altLang="en-US" sz="1200" dirty="0"/>
              <a:t>あって、たくさんの人に見てもらい、</a:t>
            </a:r>
            <a:endParaRPr kumimoji="1" lang="en-US" altLang="ja-JP" sz="1200" dirty="0"/>
          </a:p>
          <a:p>
            <a:r>
              <a:rPr kumimoji="1" lang="ja-JP" altLang="en-US" sz="1200" dirty="0"/>
              <a:t>交流を楽しんでいたようですが、ペアコちゃんから「待って」と言われてしまいました。</a:t>
            </a:r>
            <a:endParaRPr kumimoji="1" lang="en-US" altLang="ja-JP" sz="1200" dirty="0"/>
          </a:p>
          <a:p>
            <a:r>
              <a:rPr kumimoji="1" lang="ja-JP" altLang="en-US" sz="1200" dirty="0"/>
              <a:t>なぜ、ペアコちゃんは止めに入ったのでしょうか？（発表してもらう）</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ここでは、正解、不正解問わず、自由な発言を促す。</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「見ていて気になったところ、大丈夫かな？と思ったところはありませんでしたか？」</a:t>
            </a:r>
            <a:endParaRPr kumimoji="1"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6:34</a:t>
            </a:r>
            <a:r>
              <a:rPr kumimoji="1" lang="ja-JP" altLang="en-US" dirty="0"/>
              <a:t>のスクリーンショット</a:t>
            </a:r>
            <a:endParaRPr kumimoji="1" lang="en-US" altLang="ja-JP" dirty="0"/>
          </a:p>
        </p:txBody>
      </p:sp>
    </p:spTree>
    <p:extLst>
      <p:ext uri="{BB962C8B-B14F-4D97-AF65-F5344CB8AC3E}">
        <p14:creationId xmlns:p14="http://schemas.microsoft.com/office/powerpoint/2010/main" val="1041638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個人情報がインターネットに本人の自覚なしに流出してしまっている、という点に気付く。</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そうですね、みなさん、いろいろな点にきづくことができました。</a:t>
            </a:r>
            <a:endParaRPr kumimoji="1" lang="en-US" altLang="ja-JP" sz="1200" dirty="0"/>
          </a:p>
          <a:p>
            <a:r>
              <a:rPr kumimoji="1" lang="ja-JP" altLang="en-US" sz="1200" dirty="0"/>
              <a:t>やはり気になるのは、ナオさんの顔や制服などが</a:t>
            </a:r>
            <a:r>
              <a:rPr kumimoji="1" lang="en-US" altLang="ja-JP" sz="1200" dirty="0"/>
              <a:t>SNS</a:t>
            </a:r>
            <a:r>
              <a:rPr kumimoji="1" lang="ja-JP" altLang="en-US" sz="1200" dirty="0"/>
              <a:t>上に出てしまっていたことですね。</a:t>
            </a:r>
            <a:endParaRPr kumimoji="1" lang="en-US" altLang="ja-JP" sz="1200" dirty="0"/>
          </a:p>
          <a:p>
            <a:r>
              <a:rPr kumimoji="1" lang="ja-JP" altLang="en-US" sz="1200" dirty="0"/>
              <a:t>住んでいるところも知られているようです。</a:t>
            </a:r>
            <a:endParaRPr kumimoji="1" lang="en-US" altLang="ja-JP" sz="1200" dirty="0"/>
          </a:p>
          <a:p>
            <a:r>
              <a:rPr kumimoji="1" lang="ja-JP" altLang="en-US" sz="1200" dirty="0"/>
              <a:t>ナオさんの顔や、住んでいる場所、そして学校などがわかってしまうと、</a:t>
            </a:r>
            <a:endParaRPr kumimoji="1" lang="en-US" altLang="ja-JP" sz="1200" dirty="0"/>
          </a:p>
          <a:p>
            <a:r>
              <a:rPr kumimoji="1" lang="ja-JP" altLang="en-US" sz="1200" dirty="0"/>
              <a:t>ナオさんがどこの誰なのか、簡単に特定することができますね。</a:t>
            </a:r>
            <a:r>
              <a:rPr kumimoji="1" lang="en-US" altLang="ja-JP" sz="1200" dirty="0"/>
              <a:t>&lt;</a:t>
            </a:r>
            <a:r>
              <a:rPr kumimoji="1" lang="ja-JP" altLang="en-US" sz="1200" dirty="0"/>
              <a:t>クリック</a:t>
            </a:r>
            <a:r>
              <a:rPr kumimoji="1" lang="en-US" altLang="ja-JP" sz="1200" dirty="0"/>
              <a:t>&gt;</a:t>
            </a:r>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個人情報をインターネットに出す、ということはどういうことか確認する。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インターネットに個人情報を出す、ということは</a:t>
            </a:r>
            <a:endParaRPr kumimoji="1" lang="en-US" altLang="ja-JP" dirty="0"/>
          </a:p>
          <a:p>
            <a:r>
              <a:rPr kumimoji="1" lang="ja-JP" altLang="en-US" dirty="0"/>
              <a:t>世界中の人に自分の個人情報を教えているのと同じことです。</a:t>
            </a:r>
          </a:p>
        </p:txBody>
      </p:sp>
    </p:spTree>
    <p:extLst>
      <p:ext uri="{BB962C8B-B14F-4D97-AF65-F5344CB8AC3E}">
        <p14:creationId xmlns:p14="http://schemas.microsoft.com/office/powerpoint/2010/main" val="262373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動画を見せる。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では、続きを見てみましょう。</a:t>
            </a:r>
            <a:endParaRPr kumimoji="1" lang="en-US" altLang="ja-JP" dirty="0"/>
          </a:p>
          <a:p>
            <a:r>
              <a:rPr kumimoji="1" lang="ja-JP" altLang="en-US" dirty="0"/>
              <a:t>＜クリック＞→動画再生</a:t>
            </a:r>
            <a:endParaRPr kumimoji="1" lang="en-US" altLang="ja-JP" dirty="0"/>
          </a:p>
          <a:p>
            <a:endParaRPr kumimoji="1" lang="en-US" altLang="ja-JP" dirty="0"/>
          </a:p>
          <a:p>
            <a:r>
              <a:rPr kumimoji="1" lang="en-US" altLang="ja-JP" dirty="0"/>
              <a:t>※</a:t>
            </a:r>
            <a:r>
              <a:rPr kumimoji="1" lang="ja-JP" altLang="en-US" dirty="0"/>
              <a:t>動画　約</a:t>
            </a:r>
            <a:r>
              <a:rPr kumimoji="1" lang="en-US" altLang="ja-JP" dirty="0"/>
              <a:t>1</a:t>
            </a:r>
            <a:r>
              <a:rPr kumimoji="1" lang="ja-JP" altLang="en-US" dirty="0"/>
              <a:t>分</a:t>
            </a:r>
            <a:r>
              <a:rPr kumimoji="1" lang="en-US" altLang="ja-JP" dirty="0"/>
              <a:t>27</a:t>
            </a:r>
            <a:r>
              <a:rPr kumimoji="1" lang="ja-JP" altLang="en-US" dirty="0"/>
              <a:t>秒</a:t>
            </a:r>
            <a:endParaRPr kumimoji="1" lang="en-US" altLang="ja-JP" dirty="0"/>
          </a:p>
          <a:p>
            <a:r>
              <a:rPr lang="en-US" altLang="ja-JP" sz="1200" dirty="0">
                <a:latin typeface="BIZ UDPゴシック" panose="020B0400000000000000" pitchFamily="50" charset="-128"/>
                <a:ea typeface="BIZ UDPゴシック" panose="020B0400000000000000" pitchFamily="50" charset="-128"/>
              </a:rPr>
              <a:t>https://</a:t>
            </a:r>
            <a:r>
              <a:rPr lang="en-US" altLang="ja-JP" sz="1200" dirty="0" err="1">
                <a:latin typeface="BIZ UDPゴシック" panose="020B0400000000000000" pitchFamily="50" charset="-128"/>
                <a:ea typeface="BIZ UDPゴシック" panose="020B0400000000000000" pitchFamily="50" charset="-128"/>
              </a:rPr>
              <a:t>www.youtube.com</a:t>
            </a:r>
            <a:r>
              <a:rPr lang="en-US" altLang="ja-JP" sz="1200" dirty="0">
                <a:latin typeface="BIZ UDPゴシック" panose="020B0400000000000000" pitchFamily="50" charset="-128"/>
                <a:ea typeface="BIZ UDPゴシック" panose="020B0400000000000000" pitchFamily="50" charset="-128"/>
              </a:rPr>
              <a:t>/</a:t>
            </a:r>
            <a:r>
              <a:rPr lang="en-US" altLang="ja-JP" sz="1200" dirty="0" err="1">
                <a:latin typeface="BIZ UDPゴシック" panose="020B0400000000000000" pitchFamily="50" charset="-128"/>
                <a:ea typeface="BIZ UDPゴシック" panose="020B0400000000000000" pitchFamily="50" charset="-128"/>
              </a:rPr>
              <a:t>watch?v</a:t>
            </a:r>
            <a:r>
              <a:rPr lang="en-US" altLang="ja-JP" sz="1200" dirty="0">
                <a:latin typeface="BIZ UDPゴシック" panose="020B0400000000000000" pitchFamily="50" charset="-128"/>
                <a:ea typeface="BIZ UDPゴシック" panose="020B0400000000000000" pitchFamily="50" charset="-128"/>
              </a:rPr>
              <a:t>=</a:t>
            </a:r>
            <a:r>
              <a:rPr lang="en-US" altLang="ja-JP" sz="1200" dirty="0" err="1">
                <a:latin typeface="BIZ UDPゴシック" panose="020B0400000000000000" pitchFamily="50" charset="-128"/>
                <a:ea typeface="BIZ UDPゴシック" panose="020B0400000000000000" pitchFamily="50" charset="-128"/>
              </a:rPr>
              <a:t>xvgBJFudoMs</a:t>
            </a:r>
            <a:endParaRPr kumimoji="1" lang="ja-JP" altLang="en-US" dirty="0"/>
          </a:p>
        </p:txBody>
      </p:sp>
    </p:spTree>
    <p:extLst>
      <p:ext uri="{BB962C8B-B14F-4D97-AF65-F5344CB8AC3E}">
        <p14:creationId xmlns:p14="http://schemas.microsoft.com/office/powerpoint/2010/main" val="1067285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気づかないうちに個人情報が流出するリスクに気付く。</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ナオさんは、自分では個人情報を出している意識はなかったようですね。</a:t>
            </a:r>
            <a:endParaRPr kumimoji="1" lang="en-US" altLang="ja-JP" sz="1200" dirty="0"/>
          </a:p>
          <a:p>
            <a:r>
              <a:rPr kumimoji="1" lang="ja-JP" altLang="en-US" sz="1200" dirty="0"/>
              <a:t>会話の流れでつい個人情報を伝えてしまったようです。</a:t>
            </a:r>
            <a:endParaRPr kumimoji="1" lang="en-US" altLang="ja-JP" sz="1200" dirty="0"/>
          </a:p>
          <a:p>
            <a:r>
              <a:rPr kumimoji="1" lang="ja-JP" altLang="en-US" sz="1200" dirty="0"/>
              <a:t>ペアコさんが言っていたように、一つ一つの投稿だけでは誰だかわからなくても、</a:t>
            </a:r>
            <a:endParaRPr kumimoji="1" lang="en-US" altLang="ja-JP" sz="1200" dirty="0"/>
          </a:p>
          <a:p>
            <a:r>
              <a:rPr kumimoji="1" lang="ja-JP" altLang="en-US" sz="1200" dirty="0"/>
              <a:t>今までの投稿をたどったり、背景に映り込んだものを調べたりすると</a:t>
            </a:r>
            <a:endParaRPr kumimoji="1" lang="en-US" altLang="ja-JP" sz="1200" dirty="0"/>
          </a:p>
          <a:p>
            <a:r>
              <a:rPr kumimoji="1" lang="ja-JP" altLang="en-US" sz="1200" dirty="0"/>
              <a:t>個人が特定できる場合もあります。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ぼんやりした個人情報も重ねると本人特定が容易である、という点について</a:t>
            </a:r>
            <a:endParaRPr kumimoji="1" lang="en-US" altLang="ja-JP" sz="1200" dirty="0"/>
          </a:p>
          <a:p>
            <a:r>
              <a:rPr kumimoji="1" lang="ja-JP" altLang="en-US" sz="1200" dirty="0"/>
              <a:t>具体例を挙げるとわかりやすい。（実際にクラス内で実験してみてもよい）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例えば、「</a:t>
            </a:r>
            <a:r>
              <a:rPr kumimoji="1" lang="en-US" altLang="ja-JP" sz="1200" dirty="0"/>
              <a:t>10</a:t>
            </a:r>
            <a:r>
              <a:rPr kumimoji="1" lang="ja-JP" altLang="en-US" sz="1200" dirty="0"/>
              <a:t>歳」「○○小学校」「水泳を習っている」「一人っ子」などの情報は</a:t>
            </a:r>
            <a:endParaRPr kumimoji="1" lang="en-US" altLang="ja-JP" sz="1200" dirty="0"/>
          </a:p>
          <a:p>
            <a:r>
              <a:rPr kumimoji="1" lang="ja-JP" altLang="en-US" sz="1200" dirty="0"/>
              <a:t>それだけでは誰か特定することはできませんが、これらの情報を繋げると</a:t>
            </a:r>
            <a:endParaRPr kumimoji="1" lang="en-US" altLang="ja-JP" sz="1200" dirty="0"/>
          </a:p>
          <a:p>
            <a:r>
              <a:rPr kumimoji="1" lang="ja-JP" altLang="en-US" sz="1200" dirty="0"/>
              <a:t>かなり絞り込まれてきますよね。</a:t>
            </a:r>
            <a:endParaRPr kumimoji="1" lang="en-US" altLang="ja-JP" sz="1200" dirty="0"/>
          </a:p>
        </p:txBody>
      </p:sp>
    </p:spTree>
    <p:extLst>
      <p:ext uri="{BB962C8B-B14F-4D97-AF65-F5344CB8AC3E}">
        <p14:creationId xmlns:p14="http://schemas.microsoft.com/office/powerpoint/2010/main" val="2767349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世界中とつながることのリスクに気づく。</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もちろんみなさんと同じ年ごろで、楽しく</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を利用している人もたくさんいます。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でも残念ですが、みなさんに近づこうとして、投稿された個人情報を調べたり、</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「ウソ」をついたりしている人もいるんです。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SNS</a:t>
            </a:r>
            <a:r>
              <a:rPr kumimoji="1" lang="ja-JP" altLang="en-US" dirty="0"/>
              <a:t>で知らない人とつながる時には個人情報がもれていないか、十分注意をしましょう。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2:34</a:t>
            </a:r>
            <a:r>
              <a:rPr kumimoji="1" lang="ja-JP" altLang="en-US" dirty="0"/>
              <a:t>のスクリーンショット</a:t>
            </a:r>
            <a:endParaRPr kumimoji="1" lang="en-US" altLang="ja-JP" dirty="0"/>
          </a:p>
          <a:p>
            <a:endParaRPr kumimoji="1" lang="ja-JP" altLang="en-US" dirty="0"/>
          </a:p>
        </p:txBody>
      </p:sp>
    </p:spTree>
    <p:extLst>
      <p:ext uri="{BB962C8B-B14F-4D97-AF65-F5344CB8AC3E}">
        <p14:creationId xmlns:p14="http://schemas.microsoft.com/office/powerpoint/2010/main" val="149765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個人情報を知られることで起こりうるリスクを伝える。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個人情報がもれるとどのようなことが起こるでしょうか。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家や学校が知られてしまうと、学校や家の前で</a:t>
            </a:r>
            <a:r>
              <a:rPr kumimoji="1" lang="ja-JP" altLang="en-US" sz="1200" b="0" i="0" u="none" strike="noStrike" kern="1200" cap="none" spc="0" normalizeH="0" baseline="0" noProof="0" dirty="0" err="1">
                <a:ln>
                  <a:noFill/>
                </a:ln>
                <a:solidFill>
                  <a:prstClr val="black"/>
                </a:solidFill>
                <a:effectLst/>
                <a:uLnTx/>
                <a:uFillTx/>
                <a:latin typeface="+mn-lt"/>
                <a:ea typeface="+mn-ea"/>
                <a:cs typeface="+mn-cs"/>
              </a:rPr>
              <a:t>待ちぶせ</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されるかもしれません。</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また、投稿した写真を勝手に使われて、自分になりすまされる被害も起きています。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メールアドレスを知られてしまうと、迷惑メールやメッセージが送られてくることもあります。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en-US" altLang="ja-JP" sz="1200" dirty="0"/>
              <a:t>【</a:t>
            </a:r>
            <a:r>
              <a:rPr kumimoji="1" lang="ja-JP" altLang="en-US" sz="1200" dirty="0"/>
              <a:t>進行のポイント</a:t>
            </a:r>
            <a:r>
              <a:rPr kumimoji="1" lang="en-US" altLang="ja-JP" sz="1200" dirty="0"/>
              <a:t>】</a:t>
            </a:r>
          </a:p>
          <a:p>
            <a:r>
              <a:rPr kumimoji="1" lang="ja-JP" altLang="en-US" sz="1200" dirty="0"/>
              <a:t>自分たちが狙われやすい年齢であることを自覚し、身を守る意識を高める。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特にみなさんのような、小学生はとても狙われやすい年齢です。</a:t>
            </a:r>
            <a:endParaRPr kumimoji="1" lang="en-US" altLang="ja-JP" dirty="0"/>
          </a:p>
          <a:p>
            <a:r>
              <a:rPr kumimoji="1" lang="ja-JP" altLang="en-US" dirty="0"/>
              <a:t>普段から、知らない人に個人情報は教えないように気を付けていますよね。</a:t>
            </a:r>
            <a:endParaRPr kumimoji="1" lang="en-US" altLang="ja-JP" dirty="0"/>
          </a:p>
          <a:p>
            <a:r>
              <a:rPr kumimoji="1" lang="ja-JP" altLang="en-US" dirty="0"/>
              <a:t>世界とつながっているインターネットだからこそ、個人情報は大切に扱いましょう。</a:t>
            </a:r>
          </a:p>
          <a:p>
            <a:endParaRPr kumimoji="1" lang="ja-JP" altLang="en-US" dirty="0"/>
          </a:p>
        </p:txBody>
      </p:sp>
    </p:spTree>
    <p:extLst>
      <p:ext uri="{BB962C8B-B14F-4D97-AF65-F5344CB8AC3E}">
        <p14:creationId xmlns:p14="http://schemas.microsoft.com/office/powerpoint/2010/main" val="38746683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トラブルにあわないための具体的な予防策を考える。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では、そのようなトラブルにあわないために、どのようなことに注意すればよいでしょうか。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33595182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トラブルにあわないための予防策を伝える。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写真や動画の設定で位置情報を許可すると、その写真がどこで撮られたものなのか、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という情報が写真や動画にくっついています。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ナオさんのように自宅で撮影した場合、いくら個人情報がもれないように撮影しても、</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専用のアプリを使って調べると自宅がどこかわかってしまうのです。</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&lt;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に投稿する写真や動画を撮る時には、必ず位置情報が付加される機能をオフにしましょう。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en-US" altLang="ja-JP" sz="1200" dirty="0"/>
              <a:t>【</a:t>
            </a:r>
            <a:r>
              <a:rPr kumimoji="1" lang="ja-JP" altLang="en-US" sz="1200" dirty="0"/>
              <a:t>進行のポイント</a:t>
            </a:r>
            <a:r>
              <a:rPr kumimoji="1" lang="en-US" altLang="ja-JP" sz="1200" dirty="0"/>
              <a:t>】</a:t>
            </a:r>
          </a:p>
          <a:p>
            <a:r>
              <a:rPr kumimoji="1" lang="ja-JP" altLang="en-US" sz="1200" dirty="0"/>
              <a:t>保護者と一緒につかうことを提案する。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カメラアプリのアップデートなどで、せっかくオフにしていた位置情報も再びオンになってしまうことがあります。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ja-JP" altLang="en-US" dirty="0"/>
              <a:t>位置情報がきちんとオフになっているかどうか、おうちの人に確認してもらいましょう。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8:11</a:t>
            </a:r>
            <a:r>
              <a:rPr kumimoji="1" lang="ja-JP" altLang="en-US" dirty="0"/>
              <a:t>のスクリーンショット</a:t>
            </a:r>
            <a:endParaRPr kumimoji="1" lang="en-US" altLang="ja-JP" dirty="0"/>
          </a:p>
          <a:p>
            <a:endParaRPr kumimoji="1" lang="ja-JP" altLang="en-US" dirty="0"/>
          </a:p>
        </p:txBody>
      </p:sp>
    </p:spTree>
    <p:extLst>
      <p:ext uri="{BB962C8B-B14F-4D97-AF65-F5344CB8AC3E}">
        <p14:creationId xmlns:p14="http://schemas.microsoft.com/office/powerpoint/2010/main" val="13917407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トラブルにあわないための予防策を伝える。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また、それぞれの</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には、使ってよい年齢が決まっています。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おうちの人と一緒に使うもの、小学生には使えないものもあります。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使う前に、小学生が使ってよいサービスかどうかを確認するようにしましょう。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en-US" altLang="ja-JP" sz="1200" dirty="0"/>
              <a:t>【</a:t>
            </a:r>
            <a:r>
              <a:rPr kumimoji="1" lang="ja-JP" altLang="en-US" sz="1200" dirty="0"/>
              <a:t>進行のポイント</a:t>
            </a:r>
            <a:r>
              <a:rPr kumimoji="1" lang="en-US" altLang="ja-JP" sz="1200" dirty="0"/>
              <a:t>】</a:t>
            </a:r>
          </a:p>
          <a:p>
            <a:r>
              <a:rPr kumimoji="1" lang="ja-JP" altLang="en-US" sz="1200" dirty="0"/>
              <a:t>年齢制限があることの理由を伝える。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ねらわれやすい年代の小学生が使うには危険なサービスもあるということです。</a:t>
            </a:r>
            <a:endParaRPr kumimoji="1" lang="en-US" altLang="ja-JP" dirty="0"/>
          </a:p>
          <a:p>
            <a:r>
              <a:rPr kumimoji="1" lang="ja-JP" altLang="en-US" dirty="0"/>
              <a:t>おうちの人と確認しながら安全なサービスを使って自分を守りましょう。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8:21</a:t>
            </a:r>
            <a:r>
              <a:rPr kumimoji="1" lang="ja-JP" altLang="en-US" dirty="0"/>
              <a:t>のスクリーンショット</a:t>
            </a:r>
            <a:endParaRPr kumimoji="1" lang="en-US" altLang="ja-JP" dirty="0"/>
          </a:p>
          <a:p>
            <a:endParaRPr kumimoji="1" lang="en-US" altLang="ja-JP" dirty="0"/>
          </a:p>
        </p:txBody>
      </p:sp>
    </p:spTree>
    <p:extLst>
      <p:ext uri="{BB962C8B-B14F-4D97-AF65-F5344CB8AC3E}">
        <p14:creationId xmlns:p14="http://schemas.microsoft.com/office/powerpoint/2010/main" val="2216197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動画を振り返り、それで大丈夫かどうか考える。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ナオさんも気付いて、動画を削除していましたね。</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これで、個人情報がもれることは防げるのでしょうか？</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8:01</a:t>
            </a:r>
            <a:r>
              <a:rPr kumimoji="1" lang="ja-JP" altLang="en-US" dirty="0"/>
              <a:t>のスクリーンショット</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524511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いったん投稿したものは簡単に消せないことを確認する。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で投稿した写真や動画は、簡単に保存したり、ほかの</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SNS</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に再投稿したりすることができます。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はじめは一つの投稿でも</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&lt;1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度クリックすると自動再生</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&gt;</a:t>
            </a:r>
            <a:r>
              <a:rPr kumimoji="1" lang="ja-JP" altLang="en-US" sz="1200" b="0" i="0" u="none" strike="noStrike" kern="1200" cap="none" spc="0" normalizeH="0" baseline="0" noProof="0" dirty="0" err="1">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だれかが再投稿することで、あっという間に広がっていくのです。</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&lt;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クリック</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自分が投稿した動画を消しても、ほかの人が保存したり、再投稿したりした場合は消すことは難しくなります。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en-US" altLang="ja-JP" sz="1200" dirty="0"/>
              <a:t>【</a:t>
            </a:r>
            <a:r>
              <a:rPr kumimoji="1" lang="ja-JP" altLang="en-US" sz="1200" dirty="0"/>
              <a:t>進行のポイント</a:t>
            </a:r>
            <a:r>
              <a:rPr kumimoji="1" lang="en-US" altLang="ja-JP" sz="1200" dirty="0"/>
              <a:t>】</a:t>
            </a:r>
          </a:p>
          <a:p>
            <a:r>
              <a:rPr kumimoji="1" lang="en-US" altLang="ja-JP" sz="1200" dirty="0"/>
              <a:t>SNS</a:t>
            </a:r>
            <a:r>
              <a:rPr kumimoji="1" lang="ja-JP" altLang="en-US" sz="1200" dirty="0"/>
              <a:t>の影響力を再確認する。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このように世界中に広がってしまった動画を消すことはとても難しいのです。</a:t>
            </a:r>
          </a:p>
        </p:txBody>
      </p:sp>
    </p:spTree>
    <p:extLst>
      <p:ext uri="{BB962C8B-B14F-4D97-AF65-F5344CB8AC3E}">
        <p14:creationId xmlns:p14="http://schemas.microsoft.com/office/powerpoint/2010/main" val="4162598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861034"/>
            <a:ext cx="5486400" cy="3139966"/>
          </a:xfrm>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まとめ</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では、今日一緒に学んでわかったことを確認しましょう。</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一つ目は～ということ、二つ目は～ということ。（スライドを読み上げる）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r>
              <a:rPr kumimoji="1" lang="ja-JP" altLang="en-US" dirty="0"/>
              <a:t>インターネットは相手の姿が見えない世界だということを意識して、</a:t>
            </a:r>
            <a:endParaRPr kumimoji="1" lang="en-US" altLang="ja-JP" dirty="0"/>
          </a:p>
          <a:p>
            <a:r>
              <a:rPr kumimoji="1" lang="ja-JP" altLang="en-US" dirty="0"/>
              <a:t>大切な情報は守りましょう。</a:t>
            </a:r>
            <a:endParaRPr kumimoji="1" lang="en-US" altLang="ja-JP" dirty="0"/>
          </a:p>
        </p:txBody>
      </p:sp>
    </p:spTree>
    <p:extLst>
      <p:ext uri="{BB962C8B-B14F-4D97-AF65-F5344CB8AC3E}">
        <p14:creationId xmlns:p14="http://schemas.microsoft.com/office/powerpoint/2010/main" val="33480439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887310"/>
            <a:ext cx="5486400" cy="3113690"/>
          </a:xfrm>
        </p:spPr>
        <p:txBody>
          <a:bodyPr/>
          <a:lstStyle/>
          <a:p>
            <a:r>
              <a:rPr kumimoji="1" lang="en-US" altLang="ja-JP" dirty="0"/>
              <a:t>【</a:t>
            </a:r>
            <a:r>
              <a:rPr kumimoji="1" lang="ja-JP" altLang="en-US" dirty="0"/>
              <a:t>導入時のポイント</a:t>
            </a:r>
            <a:r>
              <a:rPr kumimoji="1" lang="en-US" altLang="ja-JP" dirty="0"/>
              <a:t>】</a:t>
            </a:r>
          </a:p>
          <a:p>
            <a:r>
              <a:rPr kumimoji="1" lang="ja-JP" altLang="en-US" dirty="0"/>
              <a:t>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また、安全なサービスを使うということも大切です。</a:t>
            </a:r>
            <a:endParaRPr kumimoji="1" lang="en-US" altLang="ja-JP" dirty="0"/>
          </a:p>
          <a:p>
            <a:r>
              <a:rPr kumimoji="1" lang="ja-JP" altLang="en-US" dirty="0"/>
              <a:t>自分だけでは判断が難しいことなので、新しいサービスを使うときは、</a:t>
            </a:r>
            <a:endParaRPr kumimoji="1" lang="en-US" altLang="ja-JP" dirty="0"/>
          </a:p>
          <a:p>
            <a:r>
              <a:rPr kumimoji="1" lang="ja-JP" altLang="en-US" dirty="0"/>
              <a:t>必ずおうちの人と相談するようにしましょう。</a:t>
            </a:r>
            <a:endParaRPr kumimoji="1" lang="en-US" altLang="ja-JP" dirty="0"/>
          </a:p>
        </p:txBody>
      </p:sp>
    </p:spTree>
    <p:extLst>
      <p:ext uri="{BB962C8B-B14F-4D97-AF65-F5344CB8AC3E}">
        <p14:creationId xmlns:p14="http://schemas.microsoft.com/office/powerpoint/2010/main" val="3579565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a:xfrm>
            <a:off x="685800" y="4903076"/>
            <a:ext cx="5486400" cy="3097924"/>
          </a:xfrm>
        </p:spPr>
        <p:txBody>
          <a:bodyPr/>
          <a:lstStyle/>
          <a:p>
            <a:r>
              <a:rPr kumimoji="1" lang="en-US" altLang="ja-JP" dirty="0"/>
              <a:t>【</a:t>
            </a:r>
            <a:r>
              <a:rPr kumimoji="1" lang="ja-JP" altLang="en-US" dirty="0"/>
              <a:t>導入時のポイント</a:t>
            </a:r>
            <a:r>
              <a:rPr kumimoji="1" lang="en-US" altLang="ja-JP" dirty="0"/>
              <a:t>】</a:t>
            </a:r>
          </a:p>
          <a:p>
            <a:r>
              <a:rPr kumimoji="1" lang="ja-JP" altLang="en-US" dirty="0"/>
              <a:t>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なぜ、これらのことに気を付けなければいけないのでしょうか？</a:t>
            </a:r>
            <a:endParaRPr kumimoji="1" lang="en-US" altLang="ja-JP" dirty="0"/>
          </a:p>
          <a:p>
            <a:r>
              <a:rPr kumimoji="1" lang="en-US" altLang="ja-JP" dirty="0"/>
              <a:t>SNS</a:t>
            </a:r>
            <a:r>
              <a:rPr kumimoji="1" lang="ja-JP" altLang="en-US" dirty="0"/>
              <a:t>はインターネット上のみんなが使っている場所に公開（投稿）されます。</a:t>
            </a:r>
            <a:endParaRPr kumimoji="1" lang="en-US" altLang="ja-JP" dirty="0"/>
          </a:p>
          <a:p>
            <a:r>
              <a:rPr kumimoji="1" lang="ja-JP" altLang="en-US" dirty="0"/>
              <a:t>公開（投稿）しているものは、広がる、残る、という特徴があります。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投稿する際のチェックポイントを伝える。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投稿するときは、「広がっても平気かな、大人になって残っていても大丈夫かな」</a:t>
            </a:r>
            <a:endParaRPr kumimoji="1" lang="en-US" altLang="ja-JP" dirty="0"/>
          </a:p>
          <a:p>
            <a:r>
              <a:rPr kumimoji="1" lang="ja-JP" altLang="en-US" dirty="0"/>
              <a:t>ということを確認してから行動しましょう。</a:t>
            </a:r>
            <a:endParaRPr kumimoji="1" lang="en-US" altLang="ja-JP" dirty="0"/>
          </a:p>
        </p:txBody>
      </p:sp>
    </p:spTree>
    <p:extLst>
      <p:ext uri="{BB962C8B-B14F-4D97-AF65-F5344CB8AC3E}">
        <p14:creationId xmlns:p14="http://schemas.microsoft.com/office/powerpoint/2010/main" val="2052224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241306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345390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とは何かをおさえる。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まず、今日のテーマになる</a:t>
            </a:r>
            <a:r>
              <a:rPr kumimoji="1" lang="en-US" altLang="ja-JP" sz="1200" dirty="0"/>
              <a:t>SNS</a:t>
            </a:r>
            <a:r>
              <a:rPr kumimoji="1" lang="ja-JP" altLang="en-US" sz="1200" dirty="0"/>
              <a:t>とは何か、ということを確認しましょう。</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en-US" altLang="ja-JP" sz="1200" dirty="0"/>
              <a:t>SNS</a:t>
            </a:r>
            <a:r>
              <a:rPr kumimoji="1" lang="ja-JP" altLang="en-US" sz="1200" dirty="0"/>
              <a:t>が何の略語なのか聞いて次のスライドにつなげる。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とは、どんな言葉の略語なのか、知っていますか？</a:t>
            </a:r>
            <a:endParaRPr kumimoji="1" lang="en-US" altLang="ja-JP" sz="1200" dirty="0"/>
          </a:p>
        </p:txBody>
      </p:sp>
    </p:spTree>
    <p:extLst>
      <p:ext uri="{BB962C8B-B14F-4D97-AF65-F5344CB8AC3E}">
        <p14:creationId xmlns:p14="http://schemas.microsoft.com/office/powerpoint/2010/main" val="4007204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とは何かをおさえる。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とは「ソーシャル・ネットワーキング・サービス」の略語です。</a:t>
            </a:r>
            <a:endParaRPr kumimoji="1" lang="en-US" altLang="ja-JP" sz="1200" dirty="0"/>
          </a:p>
          <a:p>
            <a:r>
              <a:rPr kumimoji="1" lang="ja-JP" altLang="en-US" sz="1200" dirty="0"/>
              <a:t>会員になった人同士がインターネットを通して知り合ったり、</a:t>
            </a:r>
            <a:endParaRPr kumimoji="1" lang="en-US" altLang="ja-JP" sz="1200" dirty="0"/>
          </a:p>
          <a:p>
            <a:r>
              <a:rPr kumimoji="1" lang="ja-JP" altLang="en-US" sz="1200" dirty="0"/>
              <a:t>情報交換をしたりできるサービスなんですね。</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実際の</a:t>
            </a:r>
            <a:r>
              <a:rPr kumimoji="1" lang="en-US" altLang="ja-JP" sz="1200" dirty="0"/>
              <a:t>SNS</a:t>
            </a:r>
            <a:r>
              <a:rPr kumimoji="1" lang="ja-JP" altLang="en-US" sz="1200" dirty="0"/>
              <a:t>サービスについて考え、</a:t>
            </a:r>
            <a:r>
              <a:rPr kumimoji="1" lang="en-US" altLang="ja-JP" sz="1200" dirty="0"/>
              <a:t>SNS</a:t>
            </a:r>
            <a:r>
              <a:rPr kumimoji="1" lang="ja-JP" altLang="en-US" sz="1200" dirty="0"/>
              <a:t>が身近なサービスであることを確認する。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実際に使ったり、使っているのを見たりしたことがある</a:t>
            </a:r>
            <a:r>
              <a:rPr kumimoji="1" lang="en-US" altLang="ja-JP" sz="1200" dirty="0"/>
              <a:t>SNS</a:t>
            </a:r>
            <a:r>
              <a:rPr kumimoji="1" lang="ja-JP" altLang="en-US" sz="1200" dirty="0"/>
              <a:t>サービスはありますか？</a:t>
            </a:r>
            <a:endParaRPr kumimoji="1" lang="en-US" altLang="ja-JP" sz="1200" dirty="0"/>
          </a:p>
          <a:p>
            <a:r>
              <a:rPr kumimoji="1" lang="ja-JP" altLang="en-US" sz="1200" dirty="0"/>
              <a:t>周りの人と話してみましょう。</a:t>
            </a:r>
            <a:endParaRPr kumimoji="1" lang="en-US" altLang="ja-JP" dirty="0"/>
          </a:p>
          <a:p>
            <a:endParaRPr kumimoji="1" lang="en-US" altLang="ja-JP" dirty="0"/>
          </a:p>
          <a:p>
            <a:r>
              <a:rPr kumimoji="1" lang="en-US" altLang="ja-JP" dirty="0"/>
              <a:t>【</a:t>
            </a:r>
            <a:r>
              <a:rPr kumimoji="1" lang="ja-JP" altLang="en-US" dirty="0"/>
              <a:t>参考</a:t>
            </a:r>
            <a:r>
              <a:rPr kumimoji="1" lang="en-US" altLang="ja-JP" dirty="0"/>
              <a:t>】</a:t>
            </a:r>
          </a:p>
          <a:p>
            <a:r>
              <a:rPr kumimoji="1" lang="ja-JP" altLang="en-US" dirty="0"/>
              <a:t>総務省「安心してインターネットを使うために 国民のための情報セキュリティサイト」</a:t>
            </a:r>
            <a:endParaRPr kumimoji="1" lang="en-US" altLang="ja-JP" dirty="0"/>
          </a:p>
          <a:p>
            <a:r>
              <a:rPr kumimoji="1" lang="en-US" altLang="ja-JP" dirty="0"/>
              <a:t>http://www.soumu.go.jp/main_sosiki/joho_tsusin/security/basic/service/07.html</a:t>
            </a:r>
            <a:endParaRPr kumimoji="1" lang="ja-JP" altLang="en-US" dirty="0"/>
          </a:p>
        </p:txBody>
      </p:sp>
    </p:spTree>
    <p:extLst>
      <p:ext uri="{BB962C8B-B14F-4D97-AF65-F5344CB8AC3E}">
        <p14:creationId xmlns:p14="http://schemas.microsoft.com/office/powerpoint/2010/main" val="4233472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で何ができるのかを確認する。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を使って交流するときは、インターネットの「投稿」という仕組みを使います。</a:t>
            </a:r>
            <a:endParaRPr kumimoji="1" lang="en-US" altLang="ja-JP" sz="1200" dirty="0"/>
          </a:p>
          <a:p>
            <a:r>
              <a:rPr kumimoji="1" lang="ja-JP" altLang="en-US" sz="1200" dirty="0"/>
              <a:t>投稿とは、インターネットに自分の作った写真や動画を出すことです。</a:t>
            </a:r>
            <a:endParaRPr kumimoji="1" lang="en-US" altLang="ja-JP" sz="1200" dirty="0"/>
          </a:p>
          <a:p>
            <a:r>
              <a:rPr kumimoji="1" lang="en-US" altLang="ja-JP" sz="1200" dirty="0"/>
              <a:t>SNS</a:t>
            </a:r>
            <a:r>
              <a:rPr kumimoji="1" lang="ja-JP" altLang="en-US" sz="1200" dirty="0"/>
              <a:t>に投稿すると離れた人にもその作品を見てもらうことができます。</a:t>
            </a:r>
            <a:endParaRPr kumimoji="1" lang="en-US" altLang="ja-JP" sz="1200" dirty="0"/>
          </a:p>
          <a:p>
            <a:endParaRPr kumimoji="1" lang="en-US" altLang="ja-JP" sz="1200" dirty="0"/>
          </a:p>
          <a:p>
            <a:r>
              <a:rPr kumimoji="1" lang="en-US" altLang="ja-JP" sz="1200" dirty="0"/>
              <a:t>SNS</a:t>
            </a:r>
            <a:r>
              <a:rPr kumimoji="1" lang="ja-JP" altLang="en-US" sz="1200" dirty="0"/>
              <a:t>に投稿されたお互いの作品を見たり、コメントを入れたりすることによって、</a:t>
            </a:r>
            <a:endParaRPr kumimoji="1" lang="en-US" altLang="ja-JP" sz="1200" dirty="0"/>
          </a:p>
          <a:p>
            <a:r>
              <a:rPr kumimoji="1" lang="ja-JP" altLang="en-US" sz="1200" dirty="0"/>
              <a:t>たくさんの人とつながることができるんですね。</a:t>
            </a:r>
            <a:endParaRPr kumimoji="1" lang="en-US" altLang="ja-JP" sz="1200" dirty="0"/>
          </a:p>
          <a:p>
            <a:r>
              <a:rPr kumimoji="1" lang="ja-JP" altLang="en-US" sz="1200" dirty="0"/>
              <a:t>インターネットは世界中とつながっていますから、世界中の人と交流をすることも可能です。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普段何気なく見ていたものが、投稿という仕組みを使ったものだったことに気付かせる。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インターネットで動画や写真を見たことがあるという人もいると思います。</a:t>
            </a:r>
            <a:endParaRPr kumimoji="1" lang="en-US" altLang="ja-JP" sz="1200" dirty="0"/>
          </a:p>
          <a:p>
            <a:r>
              <a:rPr kumimoji="1" lang="ja-JP" altLang="en-US" sz="1200" dirty="0"/>
              <a:t>それらは、誰かが投稿したものだということですね。</a:t>
            </a:r>
            <a:endParaRPr kumimoji="1"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2:10</a:t>
            </a:r>
            <a:r>
              <a:rPr kumimoji="1" lang="ja-JP" altLang="en-US" dirty="0"/>
              <a:t>のスクリーンショット</a:t>
            </a:r>
            <a:endParaRPr kumimoji="1" lang="en-US" altLang="ja-JP" dirty="0"/>
          </a:p>
          <a:p>
            <a:endParaRPr kumimoji="1" lang="en-US" altLang="ja-JP" sz="1200" dirty="0"/>
          </a:p>
        </p:txBody>
      </p:sp>
    </p:spTree>
    <p:extLst>
      <p:ext uri="{BB962C8B-B14F-4D97-AF65-F5344CB8AC3E}">
        <p14:creationId xmlns:p14="http://schemas.microsoft.com/office/powerpoint/2010/main" val="757806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SNS</a:t>
            </a:r>
            <a:r>
              <a:rPr kumimoji="1" lang="ja-JP" altLang="en-US" sz="1200" dirty="0"/>
              <a:t>に投稿することのメリットを確認する。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投稿することによって、自分のことを知らない人にも</a:t>
            </a:r>
            <a:endParaRPr kumimoji="1" lang="en-US" altLang="ja-JP" sz="1200" dirty="0"/>
          </a:p>
          <a:p>
            <a:r>
              <a:rPr kumimoji="1" lang="ja-JP" altLang="en-US" sz="1200" dirty="0"/>
              <a:t>自分の得意なことや好きなことを知ってもらい、つながることができます。</a:t>
            </a:r>
            <a:endParaRPr kumimoji="1" lang="en-US" altLang="ja-JP" sz="1200" dirty="0"/>
          </a:p>
          <a:p>
            <a:r>
              <a:rPr kumimoji="1" lang="ja-JP" altLang="en-US" sz="1200" dirty="0"/>
              <a:t>新しい友だちができたり、ほめてもらえたりと、楽しいこともたくさんありますね。</a:t>
            </a:r>
            <a:r>
              <a:rPr kumimoji="1" lang="ja-JP" altLang="en-US" dirty="0"/>
              <a:t>＜クリック＞</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たくさんの人が見ていることを再確認する。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en-US" altLang="ja-JP" sz="1200" dirty="0"/>
              <a:t>SNS</a:t>
            </a:r>
            <a:r>
              <a:rPr kumimoji="1" lang="ja-JP" altLang="en-US" sz="1200" dirty="0"/>
              <a:t>は世界中の人が、誰でも気軽に使えるサービスです。</a:t>
            </a:r>
            <a:endParaRPr kumimoji="1" lang="en-US" altLang="ja-JP" sz="1200" dirty="0"/>
          </a:p>
          <a:p>
            <a:r>
              <a:rPr kumimoji="1" lang="en-US" altLang="ja-JP" sz="1200" dirty="0"/>
              <a:t>SNS</a:t>
            </a:r>
            <a:r>
              <a:rPr kumimoji="1" lang="ja-JP" altLang="en-US" sz="1200" dirty="0"/>
              <a:t>はたくさんの人に自分のことを知ってもらえる場ともいえるでしょう。</a:t>
            </a:r>
            <a:endParaRPr kumimoji="1"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www.youtube.com</a:t>
            </a:r>
            <a:r>
              <a:rPr kumimoji="1" lang="en-US" altLang="ja-JP" dirty="0"/>
              <a:t>/</a:t>
            </a:r>
            <a:r>
              <a:rPr kumimoji="1" lang="en-US" altLang="ja-JP" dirty="0" err="1"/>
              <a:t>watch?v</a:t>
            </a:r>
            <a:r>
              <a:rPr kumimoji="1" lang="en-US" altLang="ja-JP" dirty="0"/>
              <a:t>=</a:t>
            </a:r>
            <a:r>
              <a:rPr kumimoji="1" lang="en-US" altLang="ja-JP" dirty="0" err="1"/>
              <a:t>xvgBJFudoMs</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6:27</a:t>
            </a:r>
            <a:r>
              <a:rPr kumimoji="1" lang="ja-JP" altLang="en-US" dirty="0"/>
              <a:t>のスクリーンショット</a:t>
            </a:r>
            <a:endParaRPr kumimoji="1" lang="en-US" altLang="ja-JP" dirty="0"/>
          </a:p>
          <a:p>
            <a:endParaRPr kumimoji="1" lang="en-US" altLang="ja-JP" sz="1200" dirty="0"/>
          </a:p>
        </p:txBody>
      </p:sp>
    </p:spTree>
    <p:extLst>
      <p:ext uri="{BB962C8B-B14F-4D97-AF65-F5344CB8AC3E}">
        <p14:creationId xmlns:p14="http://schemas.microsoft.com/office/powerpoint/2010/main" val="1742803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動画を見せる。</a:t>
            </a:r>
            <a:endParaRPr kumimoji="1" lang="en-US" altLang="ja-JP" dirty="0"/>
          </a:p>
          <a:p>
            <a:r>
              <a:rPr kumimoji="1" lang="ja-JP" altLang="en-US" dirty="0"/>
              <a:t>はじめまして、ペアコです。～親と子のスマホの約束～</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では、実際に</a:t>
            </a:r>
            <a:r>
              <a:rPr kumimoji="1" lang="en-US" altLang="ja-JP" dirty="0"/>
              <a:t>SNS</a:t>
            </a:r>
            <a:r>
              <a:rPr kumimoji="1" lang="ja-JP" altLang="en-US" dirty="0"/>
              <a:t>をよく利用している浜さん一家の動画を見てみましょう。</a:t>
            </a:r>
            <a:endParaRPr kumimoji="1" lang="en-US" altLang="ja-JP" dirty="0"/>
          </a:p>
          <a:p>
            <a:r>
              <a:rPr kumimoji="1" lang="ja-JP" altLang="en-US" dirty="0"/>
              <a:t>＜クリック＞→動画再生</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TW" dirty="0"/>
              <a:t>※</a:t>
            </a:r>
            <a:r>
              <a:rPr kumimoji="1" lang="zh-TW" altLang="en-US" dirty="0"/>
              <a:t>動画</a:t>
            </a:r>
            <a:r>
              <a:rPr kumimoji="1" lang="zh-TW" altLang="en-US" dirty="0">
                <a:latin typeface="ＭＳ Ｐゴシック" panose="020B0600070205080204" pitchFamily="50" charset="-128"/>
                <a:ea typeface="ＭＳ Ｐゴシック" panose="020B0600070205080204" pitchFamily="50" charset="-128"/>
              </a:rPr>
              <a:t>　約</a:t>
            </a:r>
            <a:r>
              <a:rPr kumimoji="1" lang="en-US" altLang="zh-TW" dirty="0">
                <a:latin typeface="ＭＳ Ｐゴシック" panose="020B0600070205080204" pitchFamily="50" charset="-128"/>
                <a:ea typeface="ＭＳ Ｐゴシック" panose="020B0600070205080204" pitchFamily="50" charset="-128"/>
              </a:rPr>
              <a:t>1</a:t>
            </a:r>
            <a:r>
              <a:rPr kumimoji="1" lang="zh-TW" altLang="en-US" dirty="0">
                <a:latin typeface="ＭＳ Ｐゴシック" panose="020B0600070205080204" pitchFamily="50" charset="-128"/>
                <a:ea typeface="ＭＳ Ｐゴシック" panose="020B0600070205080204" pitchFamily="50" charset="-128"/>
              </a:rPr>
              <a:t>分</a:t>
            </a:r>
            <a:r>
              <a:rPr kumimoji="1" lang="en-US" altLang="zh-TW" dirty="0">
                <a:latin typeface="ＭＳ Ｐゴシック" panose="020B0600070205080204" pitchFamily="50" charset="-128"/>
                <a:ea typeface="ＭＳ Ｐゴシック" panose="020B0600070205080204" pitchFamily="50" charset="-128"/>
              </a:rPr>
              <a:t>20</a:t>
            </a:r>
            <a:r>
              <a:rPr kumimoji="1" lang="zh-TW" altLang="en-US" dirty="0">
                <a:latin typeface="ＭＳ Ｐゴシック" panose="020B0600070205080204" pitchFamily="50" charset="-128"/>
                <a:ea typeface="ＭＳ Ｐゴシック" panose="020B0600070205080204" pitchFamily="50" charset="-128"/>
              </a:rPr>
              <a:t>秒</a:t>
            </a:r>
          </a:p>
          <a:p>
            <a:r>
              <a:rPr kumimoji="1" lang="ja-JP" altLang="en-US" dirty="0"/>
              <a:t>全編　はじまして、ペアコです。～親と子のスマホの約束～</a:t>
            </a:r>
            <a:endParaRPr kumimoji="1" lang="en-US" altLang="ja-JP" dirty="0"/>
          </a:p>
          <a:p>
            <a:r>
              <a:rPr kumimoji="1" lang="en-US" altLang="ja-JP" dirty="0"/>
              <a:t>https://www.youtube.com/watch?v=xvgBJFudoMs</a:t>
            </a:r>
          </a:p>
        </p:txBody>
      </p:sp>
    </p:spTree>
    <p:extLst>
      <p:ext uri="{BB962C8B-B14F-4D97-AF65-F5344CB8AC3E}">
        <p14:creationId xmlns:p14="http://schemas.microsoft.com/office/powerpoint/2010/main" val="21204923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1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060071F4-573D-4009-99FE-77648619ADAA}"/>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BCDC98C1-6511-4AE2-8670-2CDF9D4B4E1C}"/>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E4FC2CBC-8676-439C-A35A-D698F63A3D9A}"/>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3884829B-A540-44F6-9DC0-3C1E99FE509E}"/>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2320633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23453552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ver.2.2_20230404</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1571900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73674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091711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5848" y="449388"/>
            <a:ext cx="987588" cy="1211772"/>
          </a:xfrm>
          <a:prstGeom prst="rect">
            <a:avLst/>
          </a:prstGeom>
        </p:spPr>
      </p:pic>
    </p:spTree>
    <p:extLst>
      <p:ext uri="{BB962C8B-B14F-4D97-AF65-F5344CB8AC3E}">
        <p14:creationId xmlns:p14="http://schemas.microsoft.com/office/powerpoint/2010/main" val="106774115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1581402994"/>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6220" y="454948"/>
            <a:ext cx="1148335" cy="1077435"/>
          </a:xfrm>
          <a:prstGeom prst="rect">
            <a:avLst/>
          </a:prstGeom>
        </p:spPr>
      </p:pic>
    </p:spTree>
    <p:extLst>
      <p:ext uri="{BB962C8B-B14F-4D97-AF65-F5344CB8AC3E}">
        <p14:creationId xmlns:p14="http://schemas.microsoft.com/office/powerpoint/2010/main" val="340603489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55519657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2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kumimoji="1" lang="ja-JP" altLang="en-US" sz="6000" b="1" dirty="0"/>
              <a:t>まとめ</a:t>
            </a:r>
          </a:p>
        </p:txBody>
      </p:sp>
    </p:spTree>
    <p:extLst>
      <p:ext uri="{BB962C8B-B14F-4D97-AF65-F5344CB8AC3E}">
        <p14:creationId xmlns:p14="http://schemas.microsoft.com/office/powerpoint/2010/main" val="929521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ver.2.2_20230404</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955506852"/>
      </p:ext>
    </p:extLst>
  </p:cSld>
  <p:clrMap bg1="lt1" tx1="dk1" bg2="lt2" tx2="dk2" accent1="accent1" accent2="accent2" accent3="accent3" accent4="accent4" accent5="accent5" accent6="accent6" hlink="hlink" folHlink="folHlink"/>
  <p:sldLayoutIdLst>
    <p:sldLayoutId id="2147483745" r:id="rId1"/>
    <p:sldLayoutId id="2147483718" r:id="rId2"/>
    <p:sldLayoutId id="2147483721" r:id="rId3"/>
    <p:sldLayoutId id="2147483732" r:id="rId4"/>
    <p:sldLayoutId id="2147483733" r:id="rId5"/>
    <p:sldLayoutId id="2147483734" r:id="rId6"/>
    <p:sldLayoutId id="2147483736" r:id="rId7"/>
    <p:sldLayoutId id="2147483739" r:id="rId8"/>
    <p:sldLayoutId id="2147483742" r:id="rId9"/>
    <p:sldLayoutId id="2147483746"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xvgBJFudoM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xvgBJFudoMs"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107975" y="150784"/>
            <a:ext cx="3378926" cy="369332"/>
          </a:xfrm>
          <a:prstGeom prst="rect">
            <a:avLst/>
          </a:prstGeom>
          <a:noFill/>
        </p:spPr>
        <p:txBody>
          <a:bodyPr wrap="square" rtlCol="0">
            <a:spAutoFit/>
          </a:bodyPr>
          <a:lstStyle/>
          <a:p>
            <a:r>
              <a:rPr kumimoji="1" lang="en-US" altLang="ja-JP" dirty="0"/>
              <a:t>【</a:t>
            </a:r>
            <a:r>
              <a:rPr lang="en-US" altLang="ja-JP" dirty="0"/>
              <a:t>2</a:t>
            </a:r>
            <a:r>
              <a:rPr kumimoji="1" lang="en-US" altLang="ja-JP" dirty="0"/>
              <a:t>】SNS</a:t>
            </a:r>
            <a:r>
              <a:rPr kumimoji="1" lang="ja-JP" altLang="en-US" dirty="0"/>
              <a:t>とのつきあい方</a:t>
            </a:r>
          </a:p>
        </p:txBody>
      </p:sp>
    </p:spTree>
    <p:extLst>
      <p:ext uri="{BB962C8B-B14F-4D97-AF65-F5344CB8AC3E}">
        <p14:creationId xmlns:p14="http://schemas.microsoft.com/office/powerpoint/2010/main" val="237358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4294967295"/>
          </p:nvPr>
        </p:nvPicPr>
        <p:blipFill>
          <a:blip r:embed="rId3"/>
          <a:stretch>
            <a:fillRect/>
          </a:stretch>
        </p:blipFill>
        <p:spPr>
          <a:xfrm>
            <a:off x="798513" y="1803400"/>
            <a:ext cx="7546975" cy="4224338"/>
          </a:xfrm>
          <a:prstGeom prst="rect">
            <a:avLst/>
          </a:prstGeom>
        </p:spPr>
      </p:pic>
      <p:sp>
        <p:nvSpPr>
          <p:cNvPr id="2" name="タイトル 1"/>
          <p:cNvSpPr>
            <a:spLocks noGrp="1"/>
          </p:cNvSpPr>
          <p:nvPr>
            <p:ph type="title" idx="4294967295"/>
          </p:nvPr>
        </p:nvSpPr>
        <p:spPr>
          <a:xfrm>
            <a:off x="1333500" y="363538"/>
            <a:ext cx="7810500" cy="936625"/>
          </a:xfrm>
        </p:spPr>
        <p:txBody>
          <a:bodyPr/>
          <a:lstStyle/>
          <a:p>
            <a:r>
              <a:rPr kumimoji="1" lang="ja-JP" altLang="en-US" b="1" dirty="0">
                <a:latin typeface="メイリオ" panose="020B0604030504040204" pitchFamily="50" charset="-128"/>
                <a:ea typeface="メイリオ" panose="020B0604030504040204" pitchFamily="50" charset="-128"/>
              </a:rPr>
              <a:t>ふり返ってみよう</a:t>
            </a:r>
          </a:p>
        </p:txBody>
      </p:sp>
      <p:sp>
        <p:nvSpPr>
          <p:cNvPr id="3" name="正方形/長方形 2"/>
          <p:cNvSpPr/>
          <p:nvPr/>
        </p:nvSpPr>
        <p:spPr>
          <a:xfrm>
            <a:off x="1925664" y="5421178"/>
            <a:ext cx="2412460" cy="60656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1">
            <a:extLst>
              <a:ext uri="{FF2B5EF4-FFF2-40B4-BE49-F238E27FC236}">
                <a16:creationId xmlns:a16="http://schemas.microsoft.com/office/drawing/2014/main" id="{1FF49A10-F51C-4512-A3A9-CD1E75F70517}"/>
              </a:ext>
            </a:extLst>
          </p:cNvPr>
          <p:cNvSpPr txBox="1">
            <a:spLocks/>
          </p:cNvSpPr>
          <p:nvPr/>
        </p:nvSpPr>
        <p:spPr>
          <a:xfrm>
            <a:off x="4157932" y="6033358"/>
            <a:ext cx="5106838"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047603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22217" y="377123"/>
            <a:ext cx="8821783" cy="971992"/>
          </a:xfrm>
        </p:spPr>
        <p:txBody>
          <a:bodyPr/>
          <a:lstStyle/>
          <a:p>
            <a:r>
              <a:rPr kumimoji="1" lang="ja-JP" altLang="en-US" b="1" dirty="0">
                <a:latin typeface="メイリオ" panose="020B0604030504040204" pitchFamily="50" charset="-128"/>
                <a:ea typeface="メイリオ" panose="020B0604030504040204" pitchFamily="50" charset="-128"/>
              </a:rPr>
              <a:t>何が問題でしょうか？</a:t>
            </a:r>
          </a:p>
        </p:txBody>
      </p:sp>
      <p:sp>
        <p:nvSpPr>
          <p:cNvPr id="3" name="コンテンツ プレースホルダー 2"/>
          <p:cNvSpPr>
            <a:spLocks noGrp="1"/>
          </p:cNvSpPr>
          <p:nvPr>
            <p:ph idx="4294967295"/>
          </p:nvPr>
        </p:nvSpPr>
        <p:spPr>
          <a:xfrm>
            <a:off x="149902" y="1787525"/>
            <a:ext cx="8994097" cy="4351338"/>
          </a:xfrm>
        </p:spPr>
        <p:txBody>
          <a:bodyPr/>
          <a:lstStyle/>
          <a:p>
            <a:r>
              <a:rPr kumimoji="1" lang="ja-JP" altLang="en-US" sz="4400" dirty="0">
                <a:latin typeface="メイリオ" panose="020B0604030504040204" pitchFamily="50" charset="-128"/>
                <a:ea typeface="メイリオ" panose="020B0604030504040204" pitchFamily="50" charset="-128"/>
              </a:rPr>
              <a:t>自分の顔を世界中に公開している。</a:t>
            </a:r>
            <a:endParaRPr kumimoji="1" lang="en-US" altLang="ja-JP" sz="4400" dirty="0">
              <a:latin typeface="メイリオ" panose="020B0604030504040204" pitchFamily="50" charset="-128"/>
              <a:ea typeface="メイリオ" panose="020B0604030504040204" pitchFamily="50" charset="-128"/>
            </a:endParaRPr>
          </a:p>
          <a:p>
            <a:r>
              <a:rPr lang="ja-JP" altLang="en-US" sz="4400" dirty="0" err="1">
                <a:latin typeface="メイリオ" panose="020B0604030504040204" pitchFamily="50" charset="-128"/>
                <a:ea typeface="メイリオ" panose="020B0604030504040204" pitchFamily="50" charset="-128"/>
              </a:rPr>
              <a:t>せい</a:t>
            </a:r>
            <a:r>
              <a:rPr kumimoji="1" lang="ja-JP" altLang="en-US" sz="4400" dirty="0">
                <a:latin typeface="メイリオ" panose="020B0604030504040204" pitchFamily="50" charset="-128"/>
                <a:ea typeface="メイリオ" panose="020B0604030504040204" pitchFamily="50" charset="-128"/>
              </a:rPr>
              <a:t>服が</a:t>
            </a:r>
            <a:r>
              <a:rPr lang="ja-JP" altLang="en-US" sz="4400" dirty="0">
                <a:latin typeface="メイリオ" panose="020B0604030504040204" pitchFamily="50" charset="-128"/>
                <a:ea typeface="メイリオ" panose="020B0604030504040204" pitchFamily="50" charset="-128"/>
              </a:rPr>
              <a:t>うつって</a:t>
            </a:r>
            <a:r>
              <a:rPr kumimoji="1" lang="ja-JP" altLang="en-US" sz="4400" dirty="0">
                <a:latin typeface="メイリオ" panose="020B0604030504040204" pitchFamily="50" charset="-128"/>
                <a:ea typeface="メイリオ" panose="020B0604030504040204" pitchFamily="50" charset="-128"/>
              </a:rPr>
              <a:t>いる。</a:t>
            </a:r>
            <a:endParaRPr kumimoji="1" lang="en-US" altLang="ja-JP" sz="4400" dirty="0">
              <a:latin typeface="メイリオ" panose="020B0604030504040204" pitchFamily="50" charset="-128"/>
              <a:ea typeface="メイリオ" panose="020B0604030504040204" pitchFamily="50" charset="-128"/>
            </a:endParaRPr>
          </a:p>
          <a:p>
            <a:pPr marL="0" indent="0">
              <a:buNone/>
            </a:pPr>
            <a:r>
              <a:rPr lang="ja-JP" altLang="en-US" sz="4400" dirty="0">
                <a:latin typeface="メイリオ" panose="020B0604030504040204" pitchFamily="50" charset="-128"/>
                <a:ea typeface="メイリオ" panose="020B0604030504040204" pitchFamily="50" charset="-128"/>
              </a:rPr>
              <a:t>→</a:t>
            </a:r>
            <a:r>
              <a:rPr kumimoji="1" lang="ja-JP" altLang="en-US" sz="4400" dirty="0">
                <a:latin typeface="メイリオ" panose="020B0604030504040204" pitchFamily="50" charset="-128"/>
                <a:ea typeface="メイリオ" panose="020B0604030504040204" pitchFamily="50" charset="-128"/>
              </a:rPr>
              <a:t>学校名が知られてしまう。</a:t>
            </a:r>
            <a:endParaRPr kumimoji="1" lang="ja-JP" altLang="en-US" dirty="0">
              <a:latin typeface="メイリオ" panose="020B0604030504040204" pitchFamily="50" charset="-128"/>
              <a:ea typeface="メイリオ" panose="020B0604030504040204" pitchFamily="50" charset="-128"/>
            </a:endParaRPr>
          </a:p>
        </p:txBody>
      </p:sp>
      <p:sp>
        <p:nvSpPr>
          <p:cNvPr id="4" name="角丸四角形 3"/>
          <p:cNvSpPr/>
          <p:nvPr/>
        </p:nvSpPr>
        <p:spPr>
          <a:xfrm>
            <a:off x="322217" y="4797699"/>
            <a:ext cx="8499566" cy="1324426"/>
          </a:xfrm>
          <a:prstGeom prst="roundRect">
            <a:avLst/>
          </a:prstGeom>
          <a:solidFill>
            <a:schemeClr val="accent6">
              <a:lumMod val="40000"/>
              <a:lumOff val="60000"/>
            </a:schemeClr>
          </a:solidFill>
          <a:ln/>
        </p:spPr>
        <p:style>
          <a:lnRef idx="3">
            <a:schemeClr val="lt1"/>
          </a:lnRef>
          <a:fillRef idx="1">
            <a:schemeClr val="accent5"/>
          </a:fillRef>
          <a:effectRef idx="1">
            <a:schemeClr val="accent5"/>
          </a:effectRef>
          <a:fontRef idx="minor">
            <a:schemeClr val="lt1"/>
          </a:fontRef>
        </p:style>
        <p:txBody>
          <a:bodyPr rtlCol="0" anchor="b"/>
          <a:lstStyle/>
          <a:p>
            <a:pPr algn="ctr"/>
            <a:r>
              <a:rPr kumimoji="1" lang="ja-JP" altLang="en-US" sz="5400" dirty="0">
                <a:solidFill>
                  <a:schemeClr val="tx1"/>
                </a:solidFill>
                <a:latin typeface="メイリオ" panose="020B0604030504040204" pitchFamily="50" charset="-128"/>
                <a:ea typeface="メイリオ" panose="020B0604030504040204" pitchFamily="50" charset="-128"/>
              </a:rPr>
              <a:t>個人情報が流出</a:t>
            </a:r>
          </a:p>
        </p:txBody>
      </p:sp>
      <p:sp>
        <p:nvSpPr>
          <p:cNvPr id="5" name="テキスト ボックス 4"/>
          <p:cNvSpPr txBox="1"/>
          <p:nvPr/>
        </p:nvSpPr>
        <p:spPr>
          <a:xfrm>
            <a:off x="2271713" y="4815117"/>
            <a:ext cx="3638394" cy="369332"/>
          </a:xfrm>
          <a:prstGeom prst="rect">
            <a:avLst/>
          </a:prstGeom>
          <a:noFill/>
        </p:spPr>
        <p:txBody>
          <a:bodyPr wrap="square" rtlCol="0">
            <a:spAutoFit/>
          </a:bodyPr>
          <a:lstStyle/>
          <a:p>
            <a:r>
              <a:rPr kumimoji="1" lang="ja-JP" altLang="en-US" dirty="0"/>
              <a:t>こ　  じん　じょうほう</a:t>
            </a:r>
          </a:p>
        </p:txBody>
      </p:sp>
    </p:spTree>
    <p:extLst>
      <p:ext uri="{BB962C8B-B14F-4D97-AF65-F5344CB8AC3E}">
        <p14:creationId xmlns:p14="http://schemas.microsoft.com/office/powerpoint/2010/main" val="1328218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274164" y="360363"/>
            <a:ext cx="7869836" cy="936625"/>
          </a:xfrm>
        </p:spPr>
        <p:txBody>
          <a:bodyPr>
            <a:normAutofit/>
          </a:bodyPr>
          <a:lstStyle/>
          <a:p>
            <a:r>
              <a:rPr lang="ja-JP" altLang="en-US" b="1" dirty="0">
                <a:latin typeface="メイリオ" panose="020B0604030504040204" pitchFamily="50" charset="-128"/>
                <a:ea typeface="メイリオ" panose="020B0604030504040204" pitchFamily="50" charset="-128"/>
              </a:rPr>
              <a:t>つづきを見てみよう</a:t>
            </a:r>
            <a:endParaRPr kumimoji="1" lang="ja-JP" altLang="en-US" b="1" dirty="0">
              <a:latin typeface="メイリオ" panose="020B0604030504040204" pitchFamily="50" charset="-128"/>
              <a:ea typeface="メイリオ" panose="020B0604030504040204" pitchFamily="50" charset="-128"/>
            </a:endParaRPr>
          </a:p>
        </p:txBody>
      </p:sp>
      <p:sp>
        <p:nvSpPr>
          <p:cNvPr id="3" name="四角形: 角を丸くする 2">
            <a:extLst>
              <a:ext uri="{FF2B5EF4-FFF2-40B4-BE49-F238E27FC236}">
                <a16:creationId xmlns:a16="http://schemas.microsoft.com/office/drawing/2014/main" id="{447D17FC-D671-7ADF-DE3F-08E0D989F641}"/>
              </a:ext>
            </a:extLst>
          </p:cNvPr>
          <p:cNvSpPr/>
          <p:nvPr/>
        </p:nvSpPr>
        <p:spPr>
          <a:xfrm>
            <a:off x="1484026" y="1735299"/>
            <a:ext cx="6764235" cy="398248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以下の動画を流してください。</a:t>
            </a:r>
            <a:endParaRPr kumimoji="1" lang="en-US" altLang="ja-JP" sz="3200" dirty="0">
              <a:solidFill>
                <a:schemeClr val="tx1"/>
              </a:solidFill>
            </a:endParaRPr>
          </a:p>
          <a:p>
            <a:pPr algn="ctr"/>
            <a:r>
              <a:rPr kumimoji="1" lang="ja-JP" altLang="en-US" sz="2400" dirty="0">
                <a:solidFill>
                  <a:schemeClr val="tx1"/>
                </a:solidFill>
              </a:rPr>
              <a:t>はじまして、ペアコです。</a:t>
            </a:r>
            <a:endParaRPr kumimoji="1" lang="en-US" altLang="ja-JP" sz="2400" dirty="0">
              <a:solidFill>
                <a:schemeClr val="tx1"/>
              </a:solidFill>
            </a:endParaRPr>
          </a:p>
          <a:p>
            <a:pPr algn="ctr"/>
            <a:r>
              <a:rPr kumimoji="1" lang="ja-JP" altLang="en-US" sz="2400" dirty="0">
                <a:solidFill>
                  <a:schemeClr val="tx1"/>
                </a:solidFill>
              </a:rPr>
              <a:t>～親と子のスマホの約束～</a:t>
            </a:r>
          </a:p>
          <a:p>
            <a:pPr algn="ctr"/>
            <a:r>
              <a:rPr kumimoji="1" lang="en-US" altLang="ja-JP" sz="2400" dirty="0">
                <a:solidFill>
                  <a:schemeClr val="tx1"/>
                </a:solidFill>
              </a:rPr>
              <a:t>URL:</a:t>
            </a:r>
            <a:r>
              <a:rPr kumimoji="1" lang="ja-JP" altLang="en-US" sz="2400" dirty="0">
                <a:solidFill>
                  <a:schemeClr val="tx1"/>
                </a:solidFill>
              </a:rPr>
              <a:t> </a:t>
            </a:r>
            <a:r>
              <a:rPr kumimoji="1" lang="en-US" altLang="ja-JP" sz="2400" dirty="0">
                <a:solidFill>
                  <a:schemeClr val="tx1"/>
                </a:solidFill>
                <a:hlinkClick r:id="rId3"/>
              </a:rPr>
              <a:t>https://www.youtube.com/watch?v=xvgBJFudoMs</a:t>
            </a:r>
            <a:endParaRPr kumimoji="1" lang="en-US" altLang="ja-JP" sz="2400" dirty="0">
              <a:solidFill>
                <a:schemeClr val="tx1"/>
              </a:solidFill>
            </a:endParaRPr>
          </a:p>
          <a:p>
            <a:pPr algn="ctr"/>
            <a:r>
              <a:rPr kumimoji="1" lang="en-US" altLang="ja-JP" sz="2400" dirty="0">
                <a:solidFill>
                  <a:schemeClr val="tx1"/>
                </a:solidFill>
              </a:rPr>
              <a:t>【06</a:t>
            </a:r>
            <a:r>
              <a:rPr kumimoji="1" lang="ja-JP" altLang="en-US" sz="2400" dirty="0">
                <a:solidFill>
                  <a:schemeClr val="tx1"/>
                </a:solidFill>
              </a:rPr>
              <a:t>分</a:t>
            </a:r>
            <a:r>
              <a:rPr kumimoji="1" lang="en-US" altLang="ja-JP" sz="2400" dirty="0">
                <a:solidFill>
                  <a:schemeClr val="tx1"/>
                </a:solidFill>
              </a:rPr>
              <a:t>37</a:t>
            </a:r>
            <a:r>
              <a:rPr kumimoji="1" lang="ja-JP" altLang="en-US" sz="2400" dirty="0">
                <a:solidFill>
                  <a:schemeClr val="tx1"/>
                </a:solidFill>
              </a:rPr>
              <a:t>秒から</a:t>
            </a:r>
            <a:r>
              <a:rPr kumimoji="1" lang="en-US" altLang="ja-JP" sz="2400" dirty="0">
                <a:solidFill>
                  <a:schemeClr val="tx1"/>
                </a:solidFill>
              </a:rPr>
              <a:t>08</a:t>
            </a:r>
            <a:r>
              <a:rPr kumimoji="1" lang="ja-JP" altLang="en-US" sz="2400" dirty="0">
                <a:solidFill>
                  <a:schemeClr val="tx1"/>
                </a:solidFill>
              </a:rPr>
              <a:t>分</a:t>
            </a:r>
            <a:r>
              <a:rPr lang="en-US" altLang="ja-JP" sz="2400" dirty="0">
                <a:solidFill>
                  <a:schemeClr val="tx1"/>
                </a:solidFill>
              </a:rPr>
              <a:t>02</a:t>
            </a:r>
            <a:r>
              <a:rPr kumimoji="1" lang="ja-JP" altLang="en-US" sz="2400" dirty="0">
                <a:solidFill>
                  <a:schemeClr val="tx1"/>
                </a:solidFill>
              </a:rPr>
              <a:t>秒まで</a:t>
            </a:r>
            <a:r>
              <a:rPr kumimoji="1" lang="en-US" altLang="ja-JP" sz="2400" dirty="0">
                <a:solidFill>
                  <a:schemeClr val="tx1"/>
                </a:solidFill>
              </a:rPr>
              <a:t>】</a:t>
            </a:r>
          </a:p>
        </p:txBody>
      </p:sp>
    </p:spTree>
    <p:extLst>
      <p:ext uri="{BB962C8B-B14F-4D97-AF65-F5344CB8AC3E}">
        <p14:creationId xmlns:p14="http://schemas.microsoft.com/office/powerpoint/2010/main" val="775024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364760" y="1729098"/>
            <a:ext cx="8463055" cy="4230753"/>
          </a:xfrm>
          <a:prstGeom prst="rect">
            <a:avLst/>
          </a:prstGeom>
        </p:spPr>
      </p:pic>
      <p:sp>
        <p:nvSpPr>
          <p:cNvPr id="3" name="タイトル 1"/>
          <p:cNvSpPr txBox="1">
            <a:spLocks/>
          </p:cNvSpPr>
          <p:nvPr/>
        </p:nvSpPr>
        <p:spPr>
          <a:xfrm>
            <a:off x="364760" y="402928"/>
            <a:ext cx="8229600"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メイリオ" panose="020B0604030504040204" pitchFamily="50" charset="-128"/>
                <a:ea typeface="メイリオ" panose="020B0604030504040204" pitchFamily="50" charset="-128"/>
              </a:rPr>
              <a:t>そんなつもりはないのに</a:t>
            </a:r>
          </a:p>
        </p:txBody>
      </p:sp>
      <p:sp>
        <p:nvSpPr>
          <p:cNvPr id="4" name="テキスト ボックス 3"/>
          <p:cNvSpPr txBox="1"/>
          <p:nvPr/>
        </p:nvSpPr>
        <p:spPr>
          <a:xfrm>
            <a:off x="5567464" y="2053467"/>
            <a:ext cx="960120" cy="369332"/>
          </a:xfrm>
          <a:prstGeom prst="rect">
            <a:avLst/>
          </a:prstGeom>
          <a:noFill/>
        </p:spPr>
        <p:txBody>
          <a:bodyPr wrap="square" rtlCol="0">
            <a:spAutoFit/>
          </a:bodyPr>
          <a:lstStyle/>
          <a:p>
            <a:r>
              <a:rPr kumimoji="1" lang="ja-JP" altLang="en-US" dirty="0"/>
              <a:t>あな</a:t>
            </a:r>
          </a:p>
        </p:txBody>
      </p:sp>
      <p:sp>
        <p:nvSpPr>
          <p:cNvPr id="5" name="テキスト ボックス 4"/>
          <p:cNvSpPr txBox="1"/>
          <p:nvPr/>
        </p:nvSpPr>
        <p:spPr>
          <a:xfrm>
            <a:off x="792480" y="3230880"/>
            <a:ext cx="960120" cy="369332"/>
          </a:xfrm>
          <a:prstGeom prst="rect">
            <a:avLst/>
          </a:prstGeom>
          <a:noFill/>
        </p:spPr>
        <p:txBody>
          <a:bodyPr wrap="square" rtlCol="0">
            <a:spAutoFit/>
          </a:bodyPr>
          <a:lstStyle/>
          <a:p>
            <a:r>
              <a:rPr lang="ja-JP" altLang="en-US" dirty="0"/>
              <a:t>たく</a:t>
            </a:r>
            <a:endParaRPr kumimoji="1" lang="ja-JP" altLang="en-US" dirty="0"/>
          </a:p>
        </p:txBody>
      </p:sp>
      <p:sp>
        <p:nvSpPr>
          <p:cNvPr id="7" name="テキスト ボックス 6"/>
          <p:cNvSpPr txBox="1"/>
          <p:nvPr/>
        </p:nvSpPr>
        <p:spPr>
          <a:xfrm>
            <a:off x="766424" y="3871896"/>
            <a:ext cx="960120" cy="369332"/>
          </a:xfrm>
          <a:prstGeom prst="rect">
            <a:avLst/>
          </a:prstGeom>
          <a:noFill/>
        </p:spPr>
        <p:txBody>
          <a:bodyPr wrap="square" rtlCol="0">
            <a:spAutoFit/>
          </a:bodyPr>
          <a:lstStyle/>
          <a:p>
            <a:r>
              <a:rPr lang="ja-JP" altLang="en-US" dirty="0"/>
              <a:t>ふく</a:t>
            </a:r>
            <a:endParaRPr kumimoji="1" lang="ja-JP" altLang="en-US" dirty="0"/>
          </a:p>
        </p:txBody>
      </p:sp>
      <p:sp>
        <p:nvSpPr>
          <p:cNvPr id="8" name="テキスト ボックス 7"/>
          <p:cNvSpPr txBox="1"/>
          <p:nvPr/>
        </p:nvSpPr>
        <p:spPr>
          <a:xfrm>
            <a:off x="6527584" y="3821993"/>
            <a:ext cx="1165860" cy="369332"/>
          </a:xfrm>
          <a:prstGeom prst="rect">
            <a:avLst/>
          </a:prstGeom>
          <a:noFill/>
        </p:spPr>
        <p:txBody>
          <a:bodyPr wrap="square" rtlCol="0">
            <a:spAutoFit/>
          </a:bodyPr>
          <a:lstStyle/>
          <a:p>
            <a:r>
              <a:rPr lang="ja-JP" altLang="en-US" dirty="0"/>
              <a:t>おくそく</a:t>
            </a:r>
            <a:endParaRPr kumimoji="1" lang="ja-JP" altLang="en-US" dirty="0"/>
          </a:p>
        </p:txBody>
      </p:sp>
      <p:sp>
        <p:nvSpPr>
          <p:cNvPr id="9" name="テキスト ボックス 8"/>
          <p:cNvSpPr txBox="1"/>
          <p:nvPr/>
        </p:nvSpPr>
        <p:spPr>
          <a:xfrm>
            <a:off x="6208346" y="4481326"/>
            <a:ext cx="1501140" cy="369332"/>
          </a:xfrm>
          <a:prstGeom prst="rect">
            <a:avLst/>
          </a:prstGeom>
          <a:noFill/>
        </p:spPr>
        <p:txBody>
          <a:bodyPr wrap="square" rtlCol="0">
            <a:spAutoFit/>
          </a:bodyPr>
          <a:lstStyle/>
          <a:p>
            <a:r>
              <a:rPr lang="ja-JP" altLang="en-US" dirty="0"/>
              <a:t> うつ　 こ</a:t>
            </a:r>
            <a:endParaRPr kumimoji="1" lang="ja-JP" altLang="en-US" dirty="0"/>
          </a:p>
        </p:txBody>
      </p:sp>
      <p:sp>
        <p:nvSpPr>
          <p:cNvPr id="10" name="タイトル 1">
            <a:extLst>
              <a:ext uri="{FF2B5EF4-FFF2-40B4-BE49-F238E27FC236}">
                <a16:creationId xmlns:a16="http://schemas.microsoft.com/office/drawing/2014/main" id="{AB0E76AA-7298-4269-A956-46FAFEA5052E}"/>
              </a:ext>
            </a:extLst>
          </p:cNvPr>
          <p:cNvSpPr txBox="1">
            <a:spLocks/>
          </p:cNvSpPr>
          <p:nvPr/>
        </p:nvSpPr>
        <p:spPr>
          <a:xfrm>
            <a:off x="4071668" y="6014865"/>
            <a:ext cx="5072332"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55768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4561" y="444317"/>
            <a:ext cx="8223113" cy="707886"/>
          </a:xfrm>
          <a:prstGeom prst="rect">
            <a:avLst/>
          </a:prstGeom>
          <a:noFill/>
        </p:spPr>
        <p:txBody>
          <a:bodyPr wrap="square" rtlCol="0">
            <a:spAutoFit/>
          </a:bodyPr>
          <a:lstStyle/>
          <a:p>
            <a:r>
              <a:rPr kumimoji="1" lang="ja-JP" altLang="en-US" sz="4000" b="1" dirty="0">
                <a:latin typeface="メイリオ" panose="020B0604030504040204" pitchFamily="50" charset="-128"/>
                <a:ea typeface="メイリオ" panose="020B0604030504040204" pitchFamily="50" charset="-128"/>
              </a:rPr>
              <a:t>いろいろな人が使っている</a:t>
            </a:r>
            <a:r>
              <a:rPr lang="ja-JP" altLang="en-US" sz="4000" b="1" dirty="0">
                <a:latin typeface="メイリオ" panose="020B0604030504040204" pitchFamily="50" charset="-128"/>
                <a:ea typeface="メイリオ" panose="020B0604030504040204" pitchFamily="50" charset="-128"/>
              </a:rPr>
              <a:t>から</a:t>
            </a:r>
            <a:endParaRPr kumimoji="1" lang="ja-JP" altLang="en-US" sz="4000" dirty="0"/>
          </a:p>
        </p:txBody>
      </p:sp>
      <p:pic>
        <p:nvPicPr>
          <p:cNvPr id="3" name="図 2"/>
          <p:cNvPicPr>
            <a:picLocks noChangeAspect="1"/>
          </p:cNvPicPr>
          <p:nvPr/>
        </p:nvPicPr>
        <p:blipFill>
          <a:blip r:embed="rId3"/>
          <a:stretch>
            <a:fillRect/>
          </a:stretch>
        </p:blipFill>
        <p:spPr>
          <a:xfrm>
            <a:off x="154561" y="1315499"/>
            <a:ext cx="7710791" cy="4429469"/>
          </a:xfrm>
          <a:prstGeom prst="rect">
            <a:avLst/>
          </a:prstGeom>
        </p:spPr>
      </p:pic>
      <p:sp>
        <p:nvSpPr>
          <p:cNvPr id="4" name="テキスト ボックス 3"/>
          <p:cNvSpPr txBox="1"/>
          <p:nvPr/>
        </p:nvSpPr>
        <p:spPr>
          <a:xfrm>
            <a:off x="2968557" y="5791602"/>
            <a:ext cx="7347626" cy="584775"/>
          </a:xfrm>
          <a:prstGeom prst="rect">
            <a:avLst/>
          </a:prstGeom>
          <a:noFill/>
        </p:spPr>
        <p:txBody>
          <a:bodyPr wrap="square" rtlCol="0">
            <a:spAutoFit/>
          </a:bodyPr>
          <a:lstStyle/>
          <a:p>
            <a:r>
              <a:rPr lang="ja-JP" altLang="en-US" sz="3200" b="1" dirty="0">
                <a:latin typeface="メイリオ" panose="020B0604030504040204" pitchFamily="50" charset="-128"/>
                <a:ea typeface="メイリオ" panose="020B0604030504040204" pitchFamily="50" charset="-128"/>
              </a:rPr>
              <a:t>実はあぶない人もいるのが</a:t>
            </a:r>
            <a:r>
              <a:rPr lang="en-US" altLang="ja-JP" sz="3200" b="1" dirty="0">
                <a:latin typeface="メイリオ" panose="020B0604030504040204" pitchFamily="50" charset="-128"/>
                <a:ea typeface="メイリオ" panose="020B0604030504040204" pitchFamily="50" charset="-128"/>
              </a:rPr>
              <a:t>SNS</a:t>
            </a:r>
            <a:endParaRPr kumimoji="1" lang="ja-JP" altLang="en-US" sz="3200" b="1" dirty="0">
              <a:latin typeface="メイリオ" panose="020B0604030504040204" pitchFamily="50" charset="-128"/>
              <a:ea typeface="メイリオ" panose="020B0604030504040204" pitchFamily="50" charset="-128"/>
            </a:endParaRPr>
          </a:p>
        </p:txBody>
      </p:sp>
      <p:sp>
        <p:nvSpPr>
          <p:cNvPr id="7" name="タイトル 1">
            <a:extLst>
              <a:ext uri="{FF2B5EF4-FFF2-40B4-BE49-F238E27FC236}">
                <a16:creationId xmlns:a16="http://schemas.microsoft.com/office/drawing/2014/main" id="{5A489B64-FF7D-461F-9D57-7DD5AE827912}"/>
              </a:ext>
            </a:extLst>
          </p:cNvPr>
          <p:cNvSpPr txBox="1">
            <a:spLocks/>
          </p:cNvSpPr>
          <p:nvPr/>
        </p:nvSpPr>
        <p:spPr>
          <a:xfrm>
            <a:off x="4106174" y="6014865"/>
            <a:ext cx="5037826"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2091332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38138" y="320318"/>
            <a:ext cx="7944058" cy="942975"/>
          </a:xfrm>
        </p:spPr>
        <p:txBody>
          <a:bodyPr>
            <a:normAutofit/>
          </a:bodyPr>
          <a:lstStyle/>
          <a:p>
            <a:r>
              <a:rPr lang="ja-JP" altLang="en-US" sz="4200" b="1" dirty="0">
                <a:latin typeface="メイリオ" panose="020B0604030504040204" pitchFamily="50" charset="-128"/>
                <a:ea typeface="メイリオ" panose="020B0604030504040204" pitchFamily="50" charset="-128"/>
              </a:rPr>
              <a:t>個人情報</a:t>
            </a:r>
            <a:r>
              <a:rPr kumimoji="1" lang="ja-JP" altLang="en-US" sz="4200" b="1" dirty="0">
                <a:latin typeface="メイリオ" panose="020B0604030504040204" pitchFamily="50" charset="-128"/>
                <a:ea typeface="メイリオ" panose="020B0604030504040204" pitchFamily="50" charset="-128"/>
              </a:rPr>
              <a:t>が</a:t>
            </a:r>
            <a:r>
              <a:rPr lang="ja-JP" altLang="en-US" sz="4200" b="1" dirty="0">
                <a:latin typeface="メイリオ" panose="020B0604030504040204" pitchFamily="50" charset="-128"/>
                <a:ea typeface="メイリオ" panose="020B0604030504040204" pitchFamily="50" charset="-128"/>
              </a:rPr>
              <a:t>広がる</a:t>
            </a:r>
            <a:r>
              <a:rPr kumimoji="1" lang="ja-JP" altLang="en-US" sz="4200" b="1" dirty="0">
                <a:latin typeface="メイリオ" panose="020B0604030504040204" pitchFamily="50" charset="-128"/>
                <a:ea typeface="メイリオ" panose="020B0604030504040204" pitchFamily="50" charset="-128"/>
              </a:rPr>
              <a:t>と</a:t>
            </a:r>
          </a:p>
        </p:txBody>
      </p:sp>
      <p:sp>
        <p:nvSpPr>
          <p:cNvPr id="3" name="コンテンツ プレースホルダー 2"/>
          <p:cNvSpPr>
            <a:spLocks noGrp="1"/>
          </p:cNvSpPr>
          <p:nvPr>
            <p:ph idx="4294967295"/>
          </p:nvPr>
        </p:nvSpPr>
        <p:spPr>
          <a:xfrm>
            <a:off x="338138" y="1631950"/>
            <a:ext cx="8805862" cy="3103563"/>
          </a:xfrm>
        </p:spPr>
        <p:txBody>
          <a:bodyPr>
            <a:normAutofit/>
          </a:bodyPr>
          <a:lstStyle/>
          <a:p>
            <a:r>
              <a:rPr kumimoji="1" lang="ja-JP" altLang="en-US" sz="4400" dirty="0">
                <a:latin typeface="メイリオ" panose="020B0604030504040204" pitchFamily="50" charset="-128"/>
                <a:ea typeface="メイリオ" panose="020B0604030504040204" pitchFamily="50" charset="-128"/>
              </a:rPr>
              <a:t>家や学校が知られてしまう。</a:t>
            </a:r>
            <a:endParaRPr kumimoji="1" lang="en-US" altLang="ja-JP" sz="4400" dirty="0">
              <a:latin typeface="メイリオ" panose="020B0604030504040204" pitchFamily="50" charset="-128"/>
              <a:ea typeface="メイリオ" panose="020B0604030504040204" pitchFamily="50" charset="-128"/>
            </a:endParaRPr>
          </a:p>
          <a:p>
            <a:r>
              <a:rPr lang="ja-JP" altLang="en-US" sz="4400" dirty="0">
                <a:latin typeface="メイリオ" panose="020B0604030504040204" pitchFamily="50" charset="-128"/>
                <a:ea typeface="メイリオ" panose="020B0604030504040204" pitchFamily="50" charset="-128"/>
              </a:rPr>
              <a:t>顔写真を勝手に使われる。</a:t>
            </a:r>
            <a:endParaRPr lang="en-US" altLang="ja-JP" sz="4400" dirty="0">
              <a:latin typeface="メイリオ" panose="020B0604030504040204" pitchFamily="50" charset="-128"/>
              <a:ea typeface="メイリオ" panose="020B0604030504040204" pitchFamily="50" charset="-128"/>
            </a:endParaRPr>
          </a:p>
          <a:p>
            <a:r>
              <a:rPr kumimoji="1" lang="ja-JP" altLang="en-US" sz="4400" dirty="0">
                <a:latin typeface="メイリオ" panose="020B0604030504040204" pitchFamily="50" charset="-128"/>
                <a:ea typeface="メイリオ" panose="020B0604030504040204" pitchFamily="50" charset="-128"/>
              </a:rPr>
              <a:t>めいわくメールやメッセージが</a:t>
            </a:r>
            <a:br>
              <a:rPr kumimoji="1" lang="en-US" altLang="ja-JP" sz="4400" dirty="0">
                <a:latin typeface="メイリオ" panose="020B0604030504040204" pitchFamily="50" charset="-128"/>
                <a:ea typeface="メイリオ" panose="020B0604030504040204" pitchFamily="50" charset="-128"/>
              </a:rPr>
            </a:br>
            <a:r>
              <a:rPr kumimoji="1" lang="ja-JP" altLang="en-US" sz="4400" dirty="0">
                <a:latin typeface="メイリオ" panose="020B0604030504040204" pitchFamily="50" charset="-128"/>
                <a:ea typeface="メイリオ" panose="020B0604030504040204" pitchFamily="50" charset="-128"/>
              </a:rPr>
              <a:t>送られてくる。</a:t>
            </a:r>
            <a:endParaRPr kumimoji="1" lang="en-US" altLang="ja-JP" sz="4400" dirty="0">
              <a:latin typeface="メイリオ" panose="020B0604030504040204" pitchFamily="50" charset="-128"/>
              <a:ea typeface="メイリオ" panose="020B0604030504040204" pitchFamily="50" charset="-128"/>
            </a:endParaRPr>
          </a:p>
          <a:p>
            <a:endParaRPr kumimoji="1" lang="ja-JP" altLang="en-US" sz="44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857938" y="4681199"/>
            <a:ext cx="8157067" cy="1384995"/>
          </a:xfrm>
          <a:prstGeom prst="rect">
            <a:avLst/>
          </a:prstGeom>
          <a:noFill/>
        </p:spPr>
        <p:txBody>
          <a:bodyPr wrap="square" rtlCol="0">
            <a:spAutoFit/>
          </a:bodyPr>
          <a:lstStyle/>
          <a:p>
            <a:r>
              <a:rPr kumimoji="1" lang="ja-JP" altLang="en-US" sz="2800" b="1" dirty="0">
                <a:latin typeface="メイリオ" panose="020B0604030504040204" pitchFamily="50" charset="-128"/>
                <a:ea typeface="メイリオ" panose="020B0604030504040204" pitchFamily="50" charset="-128"/>
              </a:rPr>
              <a:t>みなさんの</a:t>
            </a:r>
            <a:r>
              <a:rPr lang="ja-JP" altLang="en-US" sz="2800" b="1" dirty="0">
                <a:latin typeface="メイリオ" panose="020B0604030504040204" pitchFamily="50" charset="-128"/>
                <a:ea typeface="メイリオ" panose="020B0604030504040204" pitchFamily="50" charset="-128"/>
              </a:rPr>
              <a:t>年</a:t>
            </a:r>
            <a:r>
              <a:rPr kumimoji="1" lang="ja-JP" altLang="en-US" sz="2800" b="1" dirty="0" err="1">
                <a:latin typeface="メイリオ" panose="020B0604030504040204" pitchFamily="50" charset="-128"/>
                <a:ea typeface="メイリオ" panose="020B0604030504040204" pitchFamily="50" charset="-128"/>
              </a:rPr>
              <a:t>れいは</a:t>
            </a:r>
            <a:r>
              <a:rPr kumimoji="1" lang="ja-JP" altLang="en-US" sz="2800" b="1" dirty="0">
                <a:latin typeface="メイリオ" panose="020B0604030504040204" pitchFamily="50" charset="-128"/>
                <a:ea typeface="メイリオ" panose="020B0604030504040204" pitchFamily="50" charset="-128"/>
              </a:rPr>
              <a:t>とてもねらわれやすい</a:t>
            </a:r>
            <a:br>
              <a:rPr kumimoji="1" lang="en-US" altLang="ja-JP" sz="2800" b="1" dirty="0">
                <a:latin typeface="メイリオ" panose="020B0604030504040204" pitchFamily="50" charset="-128"/>
                <a:ea typeface="メイリオ" panose="020B0604030504040204" pitchFamily="50" charset="-128"/>
              </a:rPr>
            </a:br>
            <a:r>
              <a:rPr kumimoji="1" lang="ja-JP" altLang="en-US" sz="2800" b="1" dirty="0">
                <a:latin typeface="メイリオ" panose="020B0604030504040204" pitchFamily="50" charset="-128"/>
                <a:ea typeface="メイリオ" panose="020B0604030504040204" pitchFamily="50" charset="-128"/>
              </a:rPr>
              <a:t>といえます。</a:t>
            </a:r>
            <a:endParaRPr kumimoji="1" lang="en-US" altLang="ja-JP" sz="2800" b="1" dirty="0">
              <a:latin typeface="メイリオ" panose="020B0604030504040204" pitchFamily="50" charset="-128"/>
              <a:ea typeface="メイリオ" panose="020B0604030504040204" pitchFamily="50" charset="-128"/>
            </a:endParaRPr>
          </a:p>
          <a:p>
            <a:r>
              <a:rPr lang="ja-JP" altLang="en-US" sz="2800" b="1" dirty="0">
                <a:latin typeface="メイリオ" panose="020B0604030504040204" pitchFamily="50" charset="-128"/>
                <a:ea typeface="メイリオ" panose="020B0604030504040204" pitchFamily="50" charset="-128"/>
              </a:rPr>
              <a:t>自分をしっかり守りましょう。</a:t>
            </a:r>
            <a:endParaRPr kumimoji="1" lang="ja-JP" altLang="en-US" sz="2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18755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0513" y="4461754"/>
            <a:ext cx="3333063" cy="2040264"/>
          </a:xfrm>
          <a:prstGeom prst="rect">
            <a:avLst/>
          </a:prstGeom>
        </p:spPr>
      </p:pic>
      <p:sp>
        <p:nvSpPr>
          <p:cNvPr id="3" name="タイトル 2"/>
          <p:cNvSpPr txBox="1">
            <a:spLocks/>
          </p:cNvSpPr>
          <p:nvPr/>
        </p:nvSpPr>
        <p:spPr>
          <a:xfrm>
            <a:off x="249633" y="1846629"/>
            <a:ext cx="9520136" cy="29543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6000" b="1" dirty="0">
                <a:latin typeface="メイリオ" panose="020B0604030504040204" pitchFamily="50" charset="-128"/>
                <a:ea typeface="メイリオ" panose="020B0604030504040204" pitchFamily="50" charset="-128"/>
              </a:rPr>
              <a:t>わたしたちにできる</a:t>
            </a:r>
            <a:endParaRPr lang="en-US" altLang="ja-JP" sz="6000" b="1" dirty="0">
              <a:latin typeface="メイリオ" panose="020B0604030504040204" pitchFamily="50" charset="-128"/>
              <a:ea typeface="メイリオ" panose="020B0604030504040204" pitchFamily="50" charset="-128"/>
            </a:endParaRPr>
          </a:p>
          <a:p>
            <a:r>
              <a:rPr lang="ja-JP" altLang="en-US" sz="6000" b="1" dirty="0">
                <a:latin typeface="メイリオ" panose="020B0604030504040204" pitchFamily="50" charset="-128"/>
                <a:ea typeface="メイリオ" panose="020B0604030504040204" pitchFamily="50" charset="-128"/>
              </a:rPr>
              <a:t>ことは？</a:t>
            </a:r>
          </a:p>
        </p:txBody>
      </p:sp>
      <p:sp>
        <p:nvSpPr>
          <p:cNvPr id="4" name="タイトル 1"/>
          <p:cNvSpPr txBox="1">
            <a:spLocks/>
          </p:cNvSpPr>
          <p:nvPr/>
        </p:nvSpPr>
        <p:spPr>
          <a:xfrm>
            <a:off x="1289154" y="345174"/>
            <a:ext cx="7854846"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mj-ea"/>
              </a:rPr>
              <a:t>考えてみよう</a:t>
            </a:r>
          </a:p>
        </p:txBody>
      </p:sp>
    </p:spTree>
    <p:extLst>
      <p:ext uri="{BB962C8B-B14F-4D97-AF65-F5344CB8AC3E}">
        <p14:creationId xmlns:p14="http://schemas.microsoft.com/office/powerpoint/2010/main" val="2409261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284812" y="377825"/>
            <a:ext cx="7944787" cy="936625"/>
          </a:xfrm>
        </p:spPr>
        <p:txBody>
          <a:bodyPr>
            <a:noAutofit/>
          </a:bodyPr>
          <a:lstStyle/>
          <a:p>
            <a:r>
              <a:rPr lang="ja-JP" altLang="en-US" sz="4000" b="1" dirty="0">
                <a:latin typeface="メイリオ" panose="020B0604030504040204" pitchFamily="50" charset="-128"/>
                <a:ea typeface="メイリオ" panose="020B0604030504040204" pitchFamily="50" charset="-128"/>
              </a:rPr>
              <a:t>写真や動画の</a:t>
            </a:r>
            <a:r>
              <a:rPr lang="ja-JP" altLang="en-US" sz="4000" b="1" dirty="0" err="1">
                <a:latin typeface="メイリオ" panose="020B0604030504040204" pitchFamily="50" charset="-128"/>
                <a:ea typeface="メイリオ" panose="020B0604030504040204" pitchFamily="50" charset="-128"/>
              </a:rPr>
              <a:t>いち</a:t>
            </a:r>
            <a:r>
              <a:rPr lang="ja-JP" altLang="en-US" sz="4000" b="1" dirty="0">
                <a:latin typeface="メイリオ" panose="020B0604030504040204" pitchFamily="50" charset="-128"/>
                <a:ea typeface="メイリオ" panose="020B0604030504040204" pitchFamily="50" charset="-128"/>
              </a:rPr>
              <a:t>情報</a:t>
            </a:r>
            <a:endParaRPr kumimoji="1" lang="ja-JP" altLang="en-US" sz="4000" b="1" dirty="0">
              <a:latin typeface="メイリオ" panose="020B0604030504040204" pitchFamily="50" charset="-128"/>
              <a:ea typeface="メイリオ" panose="020B0604030504040204" pitchFamily="50" charset="-128"/>
            </a:endParaRPr>
          </a:p>
        </p:txBody>
      </p:sp>
      <p:pic>
        <p:nvPicPr>
          <p:cNvPr id="6" name="コンテンツ プレースホルダー 5"/>
          <p:cNvPicPr>
            <a:picLocks noGrp="1" noChangeAspect="1"/>
          </p:cNvPicPr>
          <p:nvPr>
            <p:ph idx="4294967295"/>
          </p:nvPr>
        </p:nvPicPr>
        <p:blipFill>
          <a:blip r:embed="rId3"/>
          <a:stretch>
            <a:fillRect/>
          </a:stretch>
        </p:blipFill>
        <p:spPr>
          <a:xfrm>
            <a:off x="808039" y="1535756"/>
            <a:ext cx="6547802" cy="3726807"/>
          </a:xfrm>
          <a:prstGeom prst="rect">
            <a:avLst/>
          </a:prstGeom>
        </p:spPr>
      </p:pic>
      <p:sp>
        <p:nvSpPr>
          <p:cNvPr id="7" name="角丸四角形 6"/>
          <p:cNvSpPr/>
          <p:nvPr/>
        </p:nvSpPr>
        <p:spPr>
          <a:xfrm>
            <a:off x="578073" y="3929331"/>
            <a:ext cx="4075612" cy="66185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849752" y="5262563"/>
            <a:ext cx="6526409" cy="830997"/>
          </a:xfrm>
          <a:prstGeom prst="rect">
            <a:avLst/>
          </a:prstGeom>
          <a:noFill/>
        </p:spPr>
        <p:txBody>
          <a:bodyPr wrap="square" rtlCol="0">
            <a:spAutoFit/>
          </a:bodyPr>
          <a:lstStyle/>
          <a:p>
            <a:r>
              <a:rPr kumimoji="1" lang="ja-JP" altLang="en-US" sz="2400" b="1" dirty="0" err="1">
                <a:latin typeface="メイリオ" panose="020B0604030504040204" pitchFamily="50" charset="-128"/>
                <a:ea typeface="メイリオ" panose="020B0604030504040204" pitchFamily="50" charset="-128"/>
              </a:rPr>
              <a:t>いち</a:t>
            </a:r>
            <a:r>
              <a:rPr kumimoji="1" lang="ja-JP" altLang="en-US" sz="2400" b="1" dirty="0">
                <a:latin typeface="メイリオ" panose="020B0604030504040204" pitchFamily="50" charset="-128"/>
                <a:ea typeface="メイリオ" panose="020B0604030504040204" pitchFamily="50" charset="-128"/>
              </a:rPr>
              <a:t>じょうほうをつけたまま</a:t>
            </a:r>
            <a:r>
              <a:rPr kumimoji="1" lang="en-US" altLang="ja-JP" sz="2400" b="1" dirty="0">
                <a:latin typeface="メイリオ" panose="020B0604030504040204" pitchFamily="50" charset="-128"/>
                <a:ea typeface="メイリオ" panose="020B0604030504040204" pitchFamily="50" charset="-128"/>
              </a:rPr>
              <a:t>SNS</a:t>
            </a:r>
            <a:r>
              <a:rPr kumimoji="1" lang="ja-JP" altLang="en-US" sz="2400" b="1" dirty="0">
                <a:latin typeface="メイリオ" panose="020B0604030504040204" pitchFamily="50" charset="-128"/>
                <a:ea typeface="メイリオ" panose="020B0604030504040204" pitchFamily="50" charset="-128"/>
              </a:rPr>
              <a:t>に出すと、</a:t>
            </a:r>
            <a:endParaRPr kumimoji="1" lang="en-US" altLang="ja-JP" sz="2400" b="1" dirty="0">
              <a:latin typeface="メイリオ" panose="020B0604030504040204" pitchFamily="50" charset="-128"/>
              <a:ea typeface="メイリオ" panose="020B0604030504040204" pitchFamily="50" charset="-128"/>
            </a:endParaRPr>
          </a:p>
          <a:p>
            <a:r>
              <a:rPr lang="ja-JP" altLang="en-US" sz="2400" b="1" dirty="0">
                <a:latin typeface="メイリオ" panose="020B0604030504040204" pitchFamily="50" charset="-128"/>
                <a:ea typeface="メイリオ" panose="020B0604030504040204" pitchFamily="50" charset="-128"/>
              </a:rPr>
              <a:t>さつえい場所がわかってしまう。</a:t>
            </a:r>
            <a:endParaRPr kumimoji="1" lang="ja-JP" altLang="en-US" sz="2400" b="1" dirty="0">
              <a:latin typeface="メイリオ" panose="020B0604030504040204" pitchFamily="50" charset="-128"/>
              <a:ea typeface="メイリオ" panose="020B0604030504040204" pitchFamily="50" charset="-128"/>
            </a:endParaRPr>
          </a:p>
        </p:txBody>
      </p:sp>
      <p:sp>
        <p:nvSpPr>
          <p:cNvPr id="8" name="タイトル 1">
            <a:extLst>
              <a:ext uri="{FF2B5EF4-FFF2-40B4-BE49-F238E27FC236}">
                <a16:creationId xmlns:a16="http://schemas.microsoft.com/office/drawing/2014/main" id="{8E6A84A8-D01E-47B8-84D1-072C47862D26}"/>
              </a:ext>
            </a:extLst>
          </p:cNvPr>
          <p:cNvSpPr txBox="1">
            <a:spLocks/>
          </p:cNvSpPr>
          <p:nvPr/>
        </p:nvSpPr>
        <p:spPr>
          <a:xfrm>
            <a:off x="4037162" y="6014865"/>
            <a:ext cx="5106838"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378432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216761" y="1383290"/>
            <a:ext cx="6507278" cy="4114810"/>
          </a:xfrm>
          <a:prstGeom prst="rect">
            <a:avLst/>
          </a:prstGeom>
        </p:spPr>
      </p:pic>
      <p:sp>
        <p:nvSpPr>
          <p:cNvPr id="3" name="タイトル 1"/>
          <p:cNvSpPr txBox="1">
            <a:spLocks/>
          </p:cNvSpPr>
          <p:nvPr/>
        </p:nvSpPr>
        <p:spPr>
          <a:xfrm>
            <a:off x="54242" y="325062"/>
            <a:ext cx="8043412"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b="1" dirty="0">
                <a:latin typeface="メイリオ" panose="020B0604030504040204" pitchFamily="50" charset="-128"/>
                <a:ea typeface="メイリオ" panose="020B0604030504040204" pitchFamily="50" charset="-128"/>
              </a:rPr>
              <a:t>使ってよい年</a:t>
            </a:r>
            <a:r>
              <a:rPr lang="ja-JP" altLang="en-US" sz="4000" b="1" dirty="0" err="1">
                <a:latin typeface="メイリオ" panose="020B0604030504040204" pitchFamily="50" charset="-128"/>
                <a:ea typeface="メイリオ" panose="020B0604030504040204" pitchFamily="50" charset="-128"/>
              </a:rPr>
              <a:t>れいを</a:t>
            </a:r>
            <a:r>
              <a:rPr lang="ja-JP" altLang="en-US" sz="4000" b="1" dirty="0">
                <a:latin typeface="メイリオ" panose="020B0604030504040204" pitchFamily="50" charset="-128"/>
                <a:ea typeface="メイリオ" panose="020B0604030504040204" pitchFamily="50" charset="-128"/>
              </a:rPr>
              <a:t>たしかめる</a:t>
            </a:r>
          </a:p>
        </p:txBody>
      </p:sp>
      <p:sp>
        <p:nvSpPr>
          <p:cNvPr id="4" name="テキスト ボックス 3"/>
          <p:cNvSpPr txBox="1"/>
          <p:nvPr/>
        </p:nvSpPr>
        <p:spPr>
          <a:xfrm>
            <a:off x="1135481" y="5498100"/>
            <a:ext cx="8465780" cy="830997"/>
          </a:xfrm>
          <a:prstGeom prst="rect">
            <a:avLst/>
          </a:prstGeom>
          <a:noFill/>
        </p:spPr>
        <p:txBody>
          <a:bodyPr wrap="square" rtlCol="0">
            <a:spAutoFit/>
          </a:bodyPr>
          <a:lstStyle/>
          <a:p>
            <a:r>
              <a:rPr kumimoji="1" lang="ja-JP" altLang="en-US" sz="2400" b="1" dirty="0">
                <a:latin typeface="メイリオ" panose="020B0604030504040204" pitchFamily="50" charset="-128"/>
                <a:ea typeface="メイリオ" panose="020B0604030504040204" pitchFamily="50" charset="-128"/>
              </a:rPr>
              <a:t>小学生は</a:t>
            </a:r>
            <a:r>
              <a:rPr lang="ja-JP" altLang="en-US" sz="2400" b="1" dirty="0">
                <a:latin typeface="メイリオ" panose="020B0604030504040204" pitchFamily="50" charset="-128"/>
                <a:ea typeface="メイリオ" panose="020B0604030504040204" pitchFamily="50" charset="-128"/>
              </a:rPr>
              <a:t>使用できないルールの</a:t>
            </a:r>
            <a:r>
              <a:rPr lang="en-US" altLang="ja-JP" sz="2400" b="1" dirty="0">
                <a:latin typeface="メイリオ" panose="020B0604030504040204" pitchFamily="50" charset="-128"/>
                <a:ea typeface="メイリオ" panose="020B0604030504040204" pitchFamily="50" charset="-128"/>
              </a:rPr>
              <a:t>SNS</a:t>
            </a:r>
            <a:r>
              <a:rPr lang="ja-JP" altLang="en-US" sz="2400" b="1" dirty="0">
                <a:latin typeface="メイリオ" panose="020B0604030504040204" pitchFamily="50" charset="-128"/>
                <a:ea typeface="メイリオ" panose="020B0604030504040204" pitchFamily="50" charset="-128"/>
              </a:rPr>
              <a:t>も</a:t>
            </a:r>
            <a:r>
              <a:rPr kumimoji="1" lang="ja-JP" altLang="en-US" sz="2400" b="1" dirty="0">
                <a:latin typeface="メイリオ" panose="020B0604030504040204" pitchFamily="50" charset="-128"/>
                <a:ea typeface="メイリオ" panose="020B0604030504040204" pitchFamily="50" charset="-128"/>
              </a:rPr>
              <a:t>あります。</a:t>
            </a:r>
            <a:endParaRPr kumimoji="1" lang="en-US" altLang="ja-JP" sz="2400" b="1" dirty="0">
              <a:latin typeface="メイリオ" panose="020B0604030504040204" pitchFamily="50" charset="-128"/>
              <a:ea typeface="メイリオ" panose="020B0604030504040204" pitchFamily="50" charset="-128"/>
            </a:endParaRPr>
          </a:p>
          <a:p>
            <a:r>
              <a:rPr kumimoji="1" lang="ja-JP" altLang="en-US" sz="2400" b="1" dirty="0">
                <a:latin typeface="メイリオ" panose="020B0604030504040204" pitchFamily="50" charset="-128"/>
                <a:ea typeface="メイリオ" panose="020B0604030504040204" pitchFamily="50" charset="-128"/>
              </a:rPr>
              <a:t>使ってよいか、おうちの人に</a:t>
            </a:r>
            <a:r>
              <a:rPr lang="ja-JP" altLang="en-US" sz="2400" b="1" dirty="0">
                <a:latin typeface="メイリオ" panose="020B0604030504040204" pitchFamily="50" charset="-128"/>
                <a:ea typeface="メイリオ" panose="020B0604030504040204" pitchFamily="50" charset="-128"/>
              </a:rPr>
              <a:t>かくにん</a:t>
            </a:r>
            <a:r>
              <a:rPr kumimoji="1" lang="ja-JP" altLang="en-US" sz="2400" b="1" dirty="0">
                <a:latin typeface="メイリオ" panose="020B0604030504040204" pitchFamily="50" charset="-128"/>
                <a:ea typeface="メイリオ" panose="020B0604030504040204" pitchFamily="50" charset="-128"/>
              </a:rPr>
              <a:t>しましょう。</a:t>
            </a:r>
          </a:p>
        </p:txBody>
      </p:sp>
      <p:sp>
        <p:nvSpPr>
          <p:cNvPr id="7" name="タイトル 1">
            <a:extLst>
              <a:ext uri="{FF2B5EF4-FFF2-40B4-BE49-F238E27FC236}">
                <a16:creationId xmlns:a16="http://schemas.microsoft.com/office/drawing/2014/main" id="{115BAC7F-175F-4AB1-8991-B35A952C21F0}"/>
              </a:ext>
            </a:extLst>
          </p:cNvPr>
          <p:cNvSpPr txBox="1">
            <a:spLocks/>
          </p:cNvSpPr>
          <p:nvPr/>
        </p:nvSpPr>
        <p:spPr>
          <a:xfrm>
            <a:off x="4037162" y="6014865"/>
            <a:ext cx="5106838"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3410937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107855" y="1627747"/>
            <a:ext cx="6629975" cy="4069433"/>
          </a:xfrm>
          <a:prstGeom prst="rect">
            <a:avLst/>
          </a:prstGeom>
        </p:spPr>
      </p:pic>
      <p:sp>
        <p:nvSpPr>
          <p:cNvPr id="4" name="テキスト ボックス 3"/>
          <p:cNvSpPr txBox="1"/>
          <p:nvPr/>
        </p:nvSpPr>
        <p:spPr>
          <a:xfrm>
            <a:off x="3095850" y="5697180"/>
            <a:ext cx="5855501" cy="707886"/>
          </a:xfrm>
          <a:prstGeom prst="rect">
            <a:avLst/>
          </a:prstGeom>
          <a:noFill/>
        </p:spPr>
        <p:txBody>
          <a:bodyPr wrap="square" rtlCol="0">
            <a:spAutoFit/>
          </a:bodyPr>
          <a:lstStyle/>
          <a:p>
            <a:r>
              <a:rPr kumimoji="1" lang="ja-JP" altLang="en-US" sz="4000" dirty="0">
                <a:latin typeface="メイリオ" panose="020B0604030504040204" pitchFamily="50" charset="-128"/>
                <a:ea typeface="メイリオ" panose="020B0604030504040204" pitchFamily="50" charset="-128"/>
              </a:rPr>
              <a:t>消したらだいじょうぶ？</a:t>
            </a:r>
          </a:p>
        </p:txBody>
      </p:sp>
      <p:sp>
        <p:nvSpPr>
          <p:cNvPr id="5" name="角丸四角形吹き出し 4"/>
          <p:cNvSpPr/>
          <p:nvPr/>
        </p:nvSpPr>
        <p:spPr>
          <a:xfrm>
            <a:off x="2470827" y="2177373"/>
            <a:ext cx="2782110" cy="1699098"/>
          </a:xfrm>
          <a:prstGeom prst="wedgeRoundRectCallout">
            <a:avLst>
              <a:gd name="adj1" fmla="val 69436"/>
              <a:gd name="adj2" fmla="val -5480"/>
              <a:gd name="adj3" fmla="val 16667"/>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とりあえず動画、</a:t>
            </a:r>
            <a:endParaRPr lang="en-US" altLang="ja-JP" sz="2400" b="1" dirty="0">
              <a:solidFill>
                <a:schemeClr val="tx1"/>
              </a:solidFill>
            </a:endParaRPr>
          </a:p>
          <a:p>
            <a:pPr algn="ctr"/>
            <a:r>
              <a:rPr lang="ja-JP" altLang="en-US" sz="2400" b="1" dirty="0">
                <a:solidFill>
                  <a:schemeClr val="tx1"/>
                </a:solidFill>
              </a:rPr>
              <a:t>さくじょ</a:t>
            </a:r>
            <a:endParaRPr lang="en-US" altLang="ja-JP" sz="2400" b="1" dirty="0">
              <a:solidFill>
                <a:schemeClr val="tx1"/>
              </a:solidFill>
            </a:endParaRPr>
          </a:p>
          <a:p>
            <a:pPr algn="ctr"/>
            <a:r>
              <a:rPr lang="ja-JP" altLang="en-US" sz="2400" b="1" dirty="0">
                <a:solidFill>
                  <a:schemeClr val="tx1"/>
                </a:solidFill>
              </a:rPr>
              <a:t>しとくわ</a:t>
            </a:r>
            <a:r>
              <a:rPr lang="en-US" altLang="ja-JP" sz="2400" b="1" dirty="0">
                <a:solidFill>
                  <a:schemeClr val="tx1"/>
                </a:solidFill>
              </a:rPr>
              <a:t>……</a:t>
            </a:r>
            <a:endParaRPr lang="ja-JP" altLang="en-US" sz="2400" b="1" dirty="0">
              <a:solidFill>
                <a:schemeClr val="tx1"/>
              </a:solidFill>
            </a:endParaRPr>
          </a:p>
        </p:txBody>
      </p:sp>
      <p:sp>
        <p:nvSpPr>
          <p:cNvPr id="6" name="タイトル 1"/>
          <p:cNvSpPr txBox="1">
            <a:spLocks/>
          </p:cNvSpPr>
          <p:nvPr/>
        </p:nvSpPr>
        <p:spPr>
          <a:xfrm>
            <a:off x="1514109" y="416309"/>
            <a:ext cx="8229600"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メイリオ" panose="020B0604030504040204" pitchFamily="50" charset="-128"/>
                <a:ea typeface="メイリオ" panose="020B0604030504040204" pitchFamily="50" charset="-128"/>
              </a:rPr>
              <a:t>ナオさんの場合</a:t>
            </a:r>
          </a:p>
        </p:txBody>
      </p:sp>
      <p:sp>
        <p:nvSpPr>
          <p:cNvPr id="7" name="タイトル 1">
            <a:extLst>
              <a:ext uri="{FF2B5EF4-FFF2-40B4-BE49-F238E27FC236}">
                <a16:creationId xmlns:a16="http://schemas.microsoft.com/office/drawing/2014/main" id="{93469751-6903-4378-A19D-B10FFBA8977B}"/>
              </a:ext>
            </a:extLst>
          </p:cNvPr>
          <p:cNvSpPr txBox="1">
            <a:spLocks/>
          </p:cNvSpPr>
          <p:nvPr/>
        </p:nvSpPr>
        <p:spPr>
          <a:xfrm>
            <a:off x="4106174" y="6014865"/>
            <a:ext cx="5037826"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3205872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図 50"/>
          <p:cNvPicPr>
            <a:picLocks noChangeAspect="1"/>
          </p:cNvPicPr>
          <p:nvPr/>
        </p:nvPicPr>
        <p:blipFill>
          <a:blip r:embed="rId3"/>
          <a:stretch>
            <a:fillRect/>
          </a:stretch>
        </p:blipFill>
        <p:spPr>
          <a:xfrm>
            <a:off x="352630" y="1446576"/>
            <a:ext cx="8438739" cy="3920783"/>
          </a:xfrm>
          <a:prstGeom prst="rect">
            <a:avLst/>
          </a:prstGeom>
        </p:spPr>
      </p:pic>
      <p:sp>
        <p:nvSpPr>
          <p:cNvPr id="2" name="タイトル 1"/>
          <p:cNvSpPr>
            <a:spLocks noGrp="1"/>
          </p:cNvSpPr>
          <p:nvPr>
            <p:ph type="title" idx="4294967295"/>
          </p:nvPr>
        </p:nvSpPr>
        <p:spPr>
          <a:xfrm>
            <a:off x="255138" y="373063"/>
            <a:ext cx="7974462" cy="936625"/>
          </a:xfrm>
        </p:spPr>
        <p:txBody>
          <a:bodyPr>
            <a:normAutofit/>
          </a:bodyPr>
          <a:lstStyle/>
          <a:p>
            <a:r>
              <a:rPr lang="ja-JP" altLang="en-US" b="1" dirty="0">
                <a:latin typeface="メイリオ" panose="020B0604030504040204" pitchFamily="50" charset="-128"/>
                <a:ea typeface="メイリオ" panose="020B0604030504040204" pitchFamily="50" charset="-128"/>
              </a:rPr>
              <a:t>かん</a:t>
            </a:r>
            <a:r>
              <a:rPr kumimoji="1" lang="ja-JP" altLang="en-US" b="1" dirty="0">
                <a:latin typeface="メイリオ" panose="020B0604030504040204" pitchFamily="50" charset="-128"/>
                <a:ea typeface="メイリオ" panose="020B0604030504040204" pitchFamily="50" charset="-128"/>
              </a:rPr>
              <a:t>全に消すのはむずかしい</a:t>
            </a:r>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6810" y="2045144"/>
            <a:ext cx="1332290" cy="1174389"/>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0980" y="2560295"/>
            <a:ext cx="481081" cy="424064"/>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6412" y="2833471"/>
            <a:ext cx="481081" cy="424064"/>
          </a:xfrm>
          <a:prstGeom prst="rect">
            <a:avLst/>
          </a:prstGeom>
        </p:spPr>
      </p:pic>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7032" y="3485413"/>
            <a:ext cx="481081" cy="424064"/>
          </a:xfrm>
          <a:prstGeom prst="rect">
            <a:avLst/>
          </a:prstGeom>
        </p:spPr>
      </p:pic>
      <p:pic>
        <p:nvPicPr>
          <p:cNvPr id="9" name="図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7033" y="2972596"/>
            <a:ext cx="481081" cy="424064"/>
          </a:xfrm>
          <a:prstGeom prst="rect">
            <a:avLst/>
          </a:prstGeom>
        </p:spPr>
      </p:pic>
      <p:pic>
        <p:nvPicPr>
          <p:cNvPr id="10" name="図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52408" y="3257535"/>
            <a:ext cx="481081" cy="424064"/>
          </a:xfrm>
          <a:prstGeom prst="rect">
            <a:avLst/>
          </a:prstGeom>
        </p:spPr>
      </p:pic>
      <p:pic>
        <p:nvPicPr>
          <p:cNvPr id="11" name="図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9791" y="1974476"/>
            <a:ext cx="481081" cy="424064"/>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9792" y="4387767"/>
            <a:ext cx="481081" cy="424064"/>
          </a:xfrm>
          <a:prstGeom prst="rect">
            <a:avLst/>
          </a:prstGeom>
        </p:spPr>
      </p:pic>
      <p:pic>
        <p:nvPicPr>
          <p:cNvPr id="13" name="図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8248" y="3485413"/>
            <a:ext cx="481081" cy="424064"/>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70087" y="4205139"/>
            <a:ext cx="481081" cy="424064"/>
          </a:xfrm>
          <a:prstGeom prst="rect">
            <a:avLst/>
          </a:prstGeom>
        </p:spPr>
      </p:pic>
      <p:pic>
        <p:nvPicPr>
          <p:cNvPr id="15" name="図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81120" y="2319886"/>
            <a:ext cx="481081" cy="424064"/>
          </a:xfrm>
          <a:prstGeom prst="rect">
            <a:avLst/>
          </a:prstGeom>
        </p:spPr>
      </p:pic>
      <p:pic>
        <p:nvPicPr>
          <p:cNvPr id="16" name="図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1354" y="4716197"/>
            <a:ext cx="481081" cy="424064"/>
          </a:xfrm>
          <a:prstGeom prst="rect">
            <a:avLst/>
          </a:prstGeom>
        </p:spPr>
      </p:pic>
      <p:pic>
        <p:nvPicPr>
          <p:cNvPr id="17" name="図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6063" y="2531918"/>
            <a:ext cx="481081" cy="424064"/>
          </a:xfrm>
          <a:prstGeom prst="rect">
            <a:avLst/>
          </a:prstGeom>
        </p:spPr>
      </p:pic>
      <p:pic>
        <p:nvPicPr>
          <p:cNvPr id="18" name="図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7868" y="3045503"/>
            <a:ext cx="481081" cy="424064"/>
          </a:xfrm>
          <a:prstGeom prst="rect">
            <a:avLst/>
          </a:prstGeom>
        </p:spPr>
      </p:pic>
      <p:pic>
        <p:nvPicPr>
          <p:cNvPr id="19" name="図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73375" y="2548532"/>
            <a:ext cx="481081" cy="424064"/>
          </a:xfrm>
          <a:prstGeom prst="rect">
            <a:avLst/>
          </a:prstGeom>
        </p:spPr>
      </p:pic>
      <p:pic>
        <p:nvPicPr>
          <p:cNvPr id="20"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0739" y="2933047"/>
            <a:ext cx="481081" cy="424064"/>
          </a:xfrm>
          <a:prstGeom prst="rect">
            <a:avLst/>
          </a:prstGeom>
        </p:spPr>
      </p:pic>
      <p:pic>
        <p:nvPicPr>
          <p:cNvPr id="21" name="図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58127" y="3181437"/>
            <a:ext cx="481081" cy="424064"/>
          </a:xfrm>
          <a:prstGeom prst="rect">
            <a:avLst/>
          </a:prstGeom>
        </p:spPr>
      </p:pic>
      <p:pic>
        <p:nvPicPr>
          <p:cNvPr id="22" name="図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36723" y="2760564"/>
            <a:ext cx="481081" cy="424064"/>
          </a:xfrm>
          <a:prstGeom prst="rect">
            <a:avLst/>
          </a:prstGeom>
        </p:spPr>
      </p:pic>
      <p:pic>
        <p:nvPicPr>
          <p:cNvPr id="23" name="図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28249" y="4657560"/>
            <a:ext cx="481081" cy="424064"/>
          </a:xfrm>
          <a:prstGeom prst="rect">
            <a:avLst/>
          </a:prstGeom>
        </p:spPr>
      </p:pic>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7263" y="4424731"/>
            <a:ext cx="481081" cy="424064"/>
          </a:xfrm>
          <a:prstGeom prst="rect">
            <a:avLst/>
          </a:prstGeom>
        </p:spPr>
      </p:pic>
      <p:pic>
        <p:nvPicPr>
          <p:cNvPr id="25" name="図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36710" y="2558840"/>
            <a:ext cx="481081" cy="424064"/>
          </a:xfrm>
          <a:prstGeom prst="rect">
            <a:avLst/>
          </a:prstGeom>
        </p:spPr>
      </p:pic>
      <p:pic>
        <p:nvPicPr>
          <p:cNvPr id="26" name="図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34154" y="2398053"/>
            <a:ext cx="481081" cy="424064"/>
          </a:xfrm>
          <a:prstGeom prst="rect">
            <a:avLst/>
          </a:prstGeom>
        </p:spPr>
      </p:pic>
      <p:pic>
        <p:nvPicPr>
          <p:cNvPr id="27" name="図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3949" y="2285664"/>
            <a:ext cx="481081" cy="424064"/>
          </a:xfrm>
          <a:prstGeom prst="rect">
            <a:avLst/>
          </a:prstGeom>
        </p:spPr>
      </p:pic>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4199" y="4393825"/>
            <a:ext cx="481081" cy="424064"/>
          </a:xfrm>
          <a:prstGeom prst="rect">
            <a:avLst/>
          </a:prstGeom>
        </p:spPr>
      </p:pic>
      <p:pic>
        <p:nvPicPr>
          <p:cNvPr id="29" name="図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65627" y="1655742"/>
            <a:ext cx="481081" cy="424064"/>
          </a:xfrm>
          <a:prstGeom prst="rect">
            <a:avLst/>
          </a:prstGeom>
        </p:spPr>
      </p:pic>
      <p:pic>
        <p:nvPicPr>
          <p:cNvPr id="30" name="図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460" y="1708143"/>
            <a:ext cx="481081" cy="424064"/>
          </a:xfrm>
          <a:prstGeom prst="rect">
            <a:avLst/>
          </a:prstGeom>
        </p:spPr>
      </p:pic>
      <p:pic>
        <p:nvPicPr>
          <p:cNvPr id="31" name="図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00210" y="2935786"/>
            <a:ext cx="481081" cy="424064"/>
          </a:xfrm>
          <a:prstGeom prst="rect">
            <a:avLst/>
          </a:prstGeom>
        </p:spPr>
      </p:pic>
      <p:pic>
        <p:nvPicPr>
          <p:cNvPr id="32" name="図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13240" y="3999870"/>
            <a:ext cx="481081" cy="424064"/>
          </a:xfrm>
          <a:prstGeom prst="rect">
            <a:avLst/>
          </a:prstGeom>
        </p:spPr>
      </p:pic>
      <p:pic>
        <p:nvPicPr>
          <p:cNvPr id="33" name="図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3346" y="3205269"/>
            <a:ext cx="481081" cy="424064"/>
          </a:xfrm>
          <a:prstGeom prst="rect">
            <a:avLst/>
          </a:prstGeom>
        </p:spPr>
      </p:pic>
      <p:pic>
        <p:nvPicPr>
          <p:cNvPr id="34" name="図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59807" y="2028941"/>
            <a:ext cx="481081" cy="424064"/>
          </a:xfrm>
          <a:prstGeom prst="rect">
            <a:avLst/>
          </a:prstGeom>
        </p:spPr>
      </p:pic>
      <p:pic>
        <p:nvPicPr>
          <p:cNvPr id="35" name="図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5954" y="2264402"/>
            <a:ext cx="481081" cy="424064"/>
          </a:xfrm>
          <a:prstGeom prst="rect">
            <a:avLst/>
          </a:prstGeom>
        </p:spPr>
      </p:pic>
      <p:pic>
        <p:nvPicPr>
          <p:cNvPr id="36" name="図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20063" y="4184261"/>
            <a:ext cx="481081" cy="424064"/>
          </a:xfrm>
          <a:prstGeom prst="rect">
            <a:avLst/>
          </a:prstGeom>
        </p:spPr>
      </p:pic>
      <p:pic>
        <p:nvPicPr>
          <p:cNvPr id="37" name="図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50379" y="1655742"/>
            <a:ext cx="481081" cy="424064"/>
          </a:xfrm>
          <a:prstGeom prst="rect">
            <a:avLst/>
          </a:prstGeom>
        </p:spPr>
      </p:pic>
      <p:pic>
        <p:nvPicPr>
          <p:cNvPr id="38" name="図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5624" y="1831702"/>
            <a:ext cx="481081" cy="424064"/>
          </a:xfrm>
          <a:prstGeom prst="rect">
            <a:avLst/>
          </a:prstGeom>
        </p:spPr>
      </p:pic>
      <p:pic>
        <p:nvPicPr>
          <p:cNvPr id="39" name="図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33028" y="3243483"/>
            <a:ext cx="481081" cy="424064"/>
          </a:xfrm>
          <a:prstGeom prst="rect">
            <a:avLst/>
          </a:prstGeom>
        </p:spPr>
      </p:pic>
      <p:pic>
        <p:nvPicPr>
          <p:cNvPr id="40" name="図 3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52256" y="2018333"/>
            <a:ext cx="481081" cy="424064"/>
          </a:xfrm>
          <a:prstGeom prst="rect">
            <a:avLst/>
          </a:prstGeom>
        </p:spPr>
      </p:pic>
      <p:pic>
        <p:nvPicPr>
          <p:cNvPr id="41" name="図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18027" y="1808142"/>
            <a:ext cx="481081" cy="424064"/>
          </a:xfrm>
          <a:prstGeom prst="rect">
            <a:avLst/>
          </a:prstGeom>
        </p:spPr>
      </p:pic>
      <p:pic>
        <p:nvPicPr>
          <p:cNvPr id="42" name="図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4069" y="4248955"/>
            <a:ext cx="481081" cy="424064"/>
          </a:xfrm>
          <a:prstGeom prst="rect">
            <a:avLst/>
          </a:prstGeom>
        </p:spPr>
      </p:pic>
      <p:pic>
        <p:nvPicPr>
          <p:cNvPr id="43" name="図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8788" y="2853023"/>
            <a:ext cx="481081" cy="424064"/>
          </a:xfrm>
          <a:prstGeom prst="rect">
            <a:avLst/>
          </a:prstGeom>
        </p:spPr>
      </p:pic>
      <p:pic>
        <p:nvPicPr>
          <p:cNvPr id="44" name="図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56050" y="2512689"/>
            <a:ext cx="481081" cy="424064"/>
          </a:xfrm>
          <a:prstGeom prst="rect">
            <a:avLst/>
          </a:prstGeom>
        </p:spPr>
      </p:pic>
      <p:pic>
        <p:nvPicPr>
          <p:cNvPr id="45" name="図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28750" y="2982904"/>
            <a:ext cx="481081" cy="424064"/>
          </a:xfrm>
          <a:prstGeom prst="rect">
            <a:avLst/>
          </a:prstGeom>
        </p:spPr>
      </p:pic>
      <p:pic>
        <p:nvPicPr>
          <p:cNvPr id="46" name="図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44513" y="2733039"/>
            <a:ext cx="481081" cy="424064"/>
          </a:xfrm>
          <a:prstGeom prst="rect">
            <a:avLst/>
          </a:prstGeom>
        </p:spPr>
      </p:pic>
      <p:pic>
        <p:nvPicPr>
          <p:cNvPr id="47" name="図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72699" y="4770570"/>
            <a:ext cx="481081" cy="424064"/>
          </a:xfrm>
          <a:prstGeom prst="rect">
            <a:avLst/>
          </a:prstGeom>
        </p:spPr>
      </p:pic>
      <p:pic>
        <p:nvPicPr>
          <p:cNvPr id="48" name="図 4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06236" y="2234165"/>
            <a:ext cx="481081" cy="424064"/>
          </a:xfrm>
          <a:prstGeom prst="rect">
            <a:avLst/>
          </a:prstGeom>
        </p:spPr>
      </p:pic>
      <p:pic>
        <p:nvPicPr>
          <p:cNvPr id="49" name="図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44924" y="2872904"/>
            <a:ext cx="481081" cy="424064"/>
          </a:xfrm>
          <a:prstGeom prst="rect">
            <a:avLst/>
          </a:prstGeom>
        </p:spPr>
      </p:pic>
      <p:pic>
        <p:nvPicPr>
          <p:cNvPr id="50" name="図 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48568" y="2824584"/>
            <a:ext cx="481081" cy="424064"/>
          </a:xfrm>
          <a:prstGeom prst="rect">
            <a:avLst/>
          </a:prstGeom>
        </p:spPr>
      </p:pic>
      <p:sp>
        <p:nvSpPr>
          <p:cNvPr id="3" name="テキスト ボックス 2"/>
          <p:cNvSpPr txBox="1"/>
          <p:nvPr/>
        </p:nvSpPr>
        <p:spPr>
          <a:xfrm>
            <a:off x="1486321" y="5320990"/>
            <a:ext cx="7012019" cy="1077218"/>
          </a:xfrm>
          <a:prstGeom prst="rect">
            <a:avLst/>
          </a:prstGeom>
          <a:noFill/>
        </p:spPr>
        <p:txBody>
          <a:bodyPr wrap="square" rtlCol="0">
            <a:spAutoFit/>
          </a:bodyPr>
          <a:lstStyle/>
          <a:p>
            <a:r>
              <a:rPr kumimoji="1" lang="en-US" altLang="ja-JP" sz="3200" dirty="0">
                <a:latin typeface="メイリオ" panose="020B0604030504040204" pitchFamily="50" charset="-128"/>
                <a:ea typeface="メイリオ" panose="020B0604030504040204" pitchFamily="50" charset="-128"/>
              </a:rPr>
              <a:t>SNS</a:t>
            </a:r>
            <a:r>
              <a:rPr kumimoji="1" lang="ja-JP" altLang="en-US" sz="3200" dirty="0">
                <a:latin typeface="メイリオ" panose="020B0604030504040204" pitchFamily="50" charset="-128"/>
                <a:ea typeface="メイリオ" panose="020B0604030504040204" pitchFamily="50" charset="-128"/>
              </a:rPr>
              <a:t>に書きこんだものは「</a:t>
            </a:r>
            <a:r>
              <a:rPr lang="ja-JP" altLang="en-US" sz="3200" dirty="0">
                <a:latin typeface="メイリオ" panose="020B0604030504040204" pitchFamily="50" charset="-128"/>
                <a:ea typeface="メイリオ" panose="020B0604030504040204" pitchFamily="50" charset="-128"/>
              </a:rPr>
              <a:t>広がる</a:t>
            </a:r>
            <a:r>
              <a:rPr kumimoji="1" lang="ja-JP" altLang="en-US" sz="3200" dirty="0">
                <a:latin typeface="メイリオ" panose="020B0604030504040204" pitchFamily="50" charset="-128"/>
                <a:ea typeface="メイリオ" panose="020B0604030504040204" pitchFamily="50" charset="-128"/>
              </a:rPr>
              <a:t>」</a:t>
            </a:r>
            <a:endParaRPr kumimoji="1" lang="en-US" altLang="ja-JP" sz="3200" dirty="0">
              <a:latin typeface="メイリオ" panose="020B0604030504040204" pitchFamily="50" charset="-128"/>
              <a:ea typeface="メイリオ" panose="020B0604030504040204" pitchFamily="50" charset="-128"/>
            </a:endParaRPr>
          </a:p>
          <a:p>
            <a:r>
              <a:rPr kumimoji="1" lang="ja-JP" altLang="en-US" sz="3200" dirty="0">
                <a:latin typeface="メイリオ" panose="020B0604030504040204" pitchFamily="50" charset="-128"/>
                <a:ea typeface="メイリオ" panose="020B0604030504040204" pitchFamily="50" charset="-128"/>
              </a:rPr>
              <a:t>「のこる」ことを</a:t>
            </a:r>
            <a:r>
              <a:rPr lang="ja-JP" altLang="en-US" sz="3200" dirty="0">
                <a:latin typeface="メイリオ" panose="020B0604030504040204" pitchFamily="50" charset="-128"/>
                <a:ea typeface="メイリオ" panose="020B0604030504040204" pitchFamily="50" charset="-128"/>
              </a:rPr>
              <a:t>意</a:t>
            </a:r>
            <a:r>
              <a:rPr kumimoji="1" lang="ja-JP" altLang="en-US" sz="3200" dirty="0">
                <a:latin typeface="メイリオ" panose="020B0604030504040204" pitchFamily="50" charset="-128"/>
                <a:ea typeface="メイリオ" panose="020B0604030504040204" pitchFamily="50" charset="-128"/>
              </a:rPr>
              <a:t>しきしよう。</a:t>
            </a:r>
          </a:p>
        </p:txBody>
      </p:sp>
      <p:sp>
        <p:nvSpPr>
          <p:cNvPr id="52" name="タイトル 1">
            <a:extLst>
              <a:ext uri="{FF2B5EF4-FFF2-40B4-BE49-F238E27FC236}">
                <a16:creationId xmlns:a16="http://schemas.microsoft.com/office/drawing/2014/main" id="{F72E3E0B-A764-46D6-B68D-18B664BA8205}"/>
              </a:ext>
            </a:extLst>
          </p:cNvPr>
          <p:cNvSpPr txBox="1">
            <a:spLocks/>
          </p:cNvSpPr>
          <p:nvPr/>
        </p:nvSpPr>
        <p:spPr>
          <a:xfrm>
            <a:off x="4015235" y="6014865"/>
            <a:ext cx="5128765"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100" dirty="0">
                <a:latin typeface="Segoe UI" panose="020B0502040204020203" pitchFamily="34" charset="0"/>
                <a:ea typeface="メイリオ" panose="020B0604030504040204" pitchFamily="50" charset="-128"/>
                <a:cs typeface="Segoe UI" panose="020B0502040204020203" pitchFamily="34" charset="0"/>
              </a:rPr>
              <a:t>=</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911957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500"/>
                            </p:stCondLst>
                            <p:childTnLst>
                              <p:par>
                                <p:cTn id="21" presetID="53" presetClass="entr" presetSubtype="16" fill="hold" nodeType="after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nodeType="withEffect">
                                  <p:stCondLst>
                                    <p:cond delay="5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par>
                                <p:cTn id="41" presetID="53" presetClass="entr" presetSubtype="16" fill="hold" nodeType="withEffect">
                                  <p:stCondLst>
                                    <p:cond delay="5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1500"/>
                            </p:stCondLst>
                            <p:childTnLst>
                              <p:par>
                                <p:cTn id="47" presetID="53" presetClass="entr" presetSubtype="16" fill="hold" nodeType="afterEffect">
                                  <p:stCondLst>
                                    <p:cond delay="5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nodeType="withEffect">
                                  <p:stCondLst>
                                    <p:cond delay="50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par>
                                <p:cTn id="57" presetID="53" presetClass="entr" presetSubtype="16" fill="hold" nodeType="withEffect">
                                  <p:stCondLst>
                                    <p:cond delay="50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nodeType="withEffect">
                                  <p:stCondLst>
                                    <p:cond delay="50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par>
                                <p:cTn id="67" presetID="53" presetClass="entr" presetSubtype="16" fill="hold" nodeType="withEffect">
                                  <p:stCondLst>
                                    <p:cond delay="50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par>
                                <p:cTn id="72" presetID="53" presetClass="entr" presetSubtype="16" fill="hold" nodeType="withEffect">
                                  <p:stCondLst>
                                    <p:cond delay="500"/>
                                  </p:stCondLst>
                                  <p:childTnLst>
                                    <p:set>
                                      <p:cBhvr>
                                        <p:cTn id="73" dur="1" fill="hold">
                                          <p:stCondLst>
                                            <p:cond delay="0"/>
                                          </p:stCondLst>
                                        </p:cTn>
                                        <p:tgtEl>
                                          <p:spTgt spid="18"/>
                                        </p:tgtEl>
                                        <p:attrNameLst>
                                          <p:attrName>style.visibility</p:attrName>
                                        </p:attrNameLst>
                                      </p:cBhvr>
                                      <p:to>
                                        <p:strVal val="visible"/>
                                      </p:to>
                                    </p:set>
                                    <p:anim calcmode="lin" valueType="num">
                                      <p:cBhvr>
                                        <p:cTn id="74" dur="500" fill="hold"/>
                                        <p:tgtEl>
                                          <p:spTgt spid="18"/>
                                        </p:tgtEl>
                                        <p:attrNameLst>
                                          <p:attrName>ppt_w</p:attrName>
                                        </p:attrNameLst>
                                      </p:cBhvr>
                                      <p:tavLst>
                                        <p:tav tm="0">
                                          <p:val>
                                            <p:fltVal val="0"/>
                                          </p:val>
                                        </p:tav>
                                        <p:tav tm="100000">
                                          <p:val>
                                            <p:strVal val="#ppt_w"/>
                                          </p:val>
                                        </p:tav>
                                      </p:tavLst>
                                    </p:anim>
                                    <p:anim calcmode="lin" valueType="num">
                                      <p:cBhvr>
                                        <p:cTn id="75" dur="500" fill="hold"/>
                                        <p:tgtEl>
                                          <p:spTgt spid="18"/>
                                        </p:tgtEl>
                                        <p:attrNameLst>
                                          <p:attrName>ppt_h</p:attrName>
                                        </p:attrNameLst>
                                      </p:cBhvr>
                                      <p:tavLst>
                                        <p:tav tm="0">
                                          <p:val>
                                            <p:fltVal val="0"/>
                                          </p:val>
                                        </p:tav>
                                        <p:tav tm="100000">
                                          <p:val>
                                            <p:strVal val="#ppt_h"/>
                                          </p:val>
                                        </p:tav>
                                      </p:tavLst>
                                    </p:anim>
                                    <p:animEffect transition="in" filter="fade">
                                      <p:cBhvr>
                                        <p:cTn id="76" dur="500"/>
                                        <p:tgtEl>
                                          <p:spTgt spid="18"/>
                                        </p:tgtEl>
                                      </p:cBhvr>
                                    </p:animEffect>
                                  </p:childTnLst>
                                </p:cTn>
                              </p:par>
                              <p:par>
                                <p:cTn id="77" presetID="53" presetClass="entr" presetSubtype="16" fill="hold" nodeType="withEffect">
                                  <p:stCondLst>
                                    <p:cond delay="50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par>
                                <p:cTn id="82" presetID="53" presetClass="entr" presetSubtype="16" fill="hold" nodeType="withEffect">
                                  <p:stCondLst>
                                    <p:cond delay="500"/>
                                  </p:stCondLst>
                                  <p:childTnLst>
                                    <p:set>
                                      <p:cBhvr>
                                        <p:cTn id="83" dur="1" fill="hold">
                                          <p:stCondLst>
                                            <p:cond delay="0"/>
                                          </p:stCondLst>
                                        </p:cTn>
                                        <p:tgtEl>
                                          <p:spTgt spid="20"/>
                                        </p:tgtEl>
                                        <p:attrNameLst>
                                          <p:attrName>style.visibility</p:attrName>
                                        </p:attrNameLst>
                                      </p:cBhvr>
                                      <p:to>
                                        <p:strVal val="visible"/>
                                      </p:to>
                                    </p:set>
                                    <p:anim calcmode="lin" valueType="num">
                                      <p:cBhvr>
                                        <p:cTn id="84" dur="500" fill="hold"/>
                                        <p:tgtEl>
                                          <p:spTgt spid="20"/>
                                        </p:tgtEl>
                                        <p:attrNameLst>
                                          <p:attrName>ppt_w</p:attrName>
                                        </p:attrNameLst>
                                      </p:cBhvr>
                                      <p:tavLst>
                                        <p:tav tm="0">
                                          <p:val>
                                            <p:fltVal val="0"/>
                                          </p:val>
                                        </p:tav>
                                        <p:tav tm="100000">
                                          <p:val>
                                            <p:strVal val="#ppt_w"/>
                                          </p:val>
                                        </p:tav>
                                      </p:tavLst>
                                    </p:anim>
                                    <p:anim calcmode="lin" valueType="num">
                                      <p:cBhvr>
                                        <p:cTn id="85" dur="500" fill="hold"/>
                                        <p:tgtEl>
                                          <p:spTgt spid="20"/>
                                        </p:tgtEl>
                                        <p:attrNameLst>
                                          <p:attrName>ppt_h</p:attrName>
                                        </p:attrNameLst>
                                      </p:cBhvr>
                                      <p:tavLst>
                                        <p:tav tm="0">
                                          <p:val>
                                            <p:fltVal val="0"/>
                                          </p:val>
                                        </p:tav>
                                        <p:tav tm="100000">
                                          <p:val>
                                            <p:strVal val="#ppt_h"/>
                                          </p:val>
                                        </p:tav>
                                      </p:tavLst>
                                    </p:anim>
                                    <p:animEffect transition="in" filter="fade">
                                      <p:cBhvr>
                                        <p:cTn id="86" dur="500"/>
                                        <p:tgtEl>
                                          <p:spTgt spid="20"/>
                                        </p:tgtEl>
                                      </p:cBhvr>
                                    </p:animEffect>
                                  </p:childTnLst>
                                </p:cTn>
                              </p:par>
                              <p:par>
                                <p:cTn id="87" presetID="53" presetClass="entr" presetSubtype="16" fill="hold" nodeType="withEffect">
                                  <p:stCondLst>
                                    <p:cond delay="500"/>
                                  </p:stCondLst>
                                  <p:childTnLst>
                                    <p:set>
                                      <p:cBhvr>
                                        <p:cTn id="88" dur="1" fill="hold">
                                          <p:stCondLst>
                                            <p:cond delay="0"/>
                                          </p:stCondLst>
                                        </p:cTn>
                                        <p:tgtEl>
                                          <p:spTgt spid="21"/>
                                        </p:tgtEl>
                                        <p:attrNameLst>
                                          <p:attrName>style.visibility</p:attrName>
                                        </p:attrNameLst>
                                      </p:cBhvr>
                                      <p:to>
                                        <p:strVal val="visible"/>
                                      </p:to>
                                    </p:set>
                                    <p:anim calcmode="lin" valueType="num">
                                      <p:cBhvr>
                                        <p:cTn id="89" dur="500" fill="hold"/>
                                        <p:tgtEl>
                                          <p:spTgt spid="21"/>
                                        </p:tgtEl>
                                        <p:attrNameLst>
                                          <p:attrName>ppt_w</p:attrName>
                                        </p:attrNameLst>
                                      </p:cBhvr>
                                      <p:tavLst>
                                        <p:tav tm="0">
                                          <p:val>
                                            <p:fltVal val="0"/>
                                          </p:val>
                                        </p:tav>
                                        <p:tav tm="100000">
                                          <p:val>
                                            <p:strVal val="#ppt_w"/>
                                          </p:val>
                                        </p:tav>
                                      </p:tavLst>
                                    </p:anim>
                                    <p:anim calcmode="lin" valueType="num">
                                      <p:cBhvr>
                                        <p:cTn id="90" dur="500" fill="hold"/>
                                        <p:tgtEl>
                                          <p:spTgt spid="21"/>
                                        </p:tgtEl>
                                        <p:attrNameLst>
                                          <p:attrName>ppt_h</p:attrName>
                                        </p:attrNameLst>
                                      </p:cBhvr>
                                      <p:tavLst>
                                        <p:tav tm="0">
                                          <p:val>
                                            <p:fltVal val="0"/>
                                          </p:val>
                                        </p:tav>
                                        <p:tav tm="100000">
                                          <p:val>
                                            <p:strVal val="#ppt_h"/>
                                          </p:val>
                                        </p:tav>
                                      </p:tavLst>
                                    </p:anim>
                                    <p:animEffect transition="in" filter="fade">
                                      <p:cBhvr>
                                        <p:cTn id="91" dur="500"/>
                                        <p:tgtEl>
                                          <p:spTgt spid="21"/>
                                        </p:tgtEl>
                                      </p:cBhvr>
                                    </p:animEffect>
                                  </p:childTnLst>
                                </p:cTn>
                              </p:par>
                              <p:par>
                                <p:cTn id="92" presetID="53" presetClass="entr" presetSubtype="16" fill="hold" nodeType="withEffect">
                                  <p:stCondLst>
                                    <p:cond delay="500"/>
                                  </p:stCondLst>
                                  <p:childTnLst>
                                    <p:set>
                                      <p:cBhvr>
                                        <p:cTn id="93" dur="1" fill="hold">
                                          <p:stCondLst>
                                            <p:cond delay="0"/>
                                          </p:stCondLst>
                                        </p:cTn>
                                        <p:tgtEl>
                                          <p:spTgt spid="22"/>
                                        </p:tgtEl>
                                        <p:attrNameLst>
                                          <p:attrName>style.visibility</p:attrName>
                                        </p:attrNameLst>
                                      </p:cBhvr>
                                      <p:to>
                                        <p:strVal val="visible"/>
                                      </p:to>
                                    </p:set>
                                    <p:anim calcmode="lin" valueType="num">
                                      <p:cBhvr>
                                        <p:cTn id="94" dur="500" fill="hold"/>
                                        <p:tgtEl>
                                          <p:spTgt spid="22"/>
                                        </p:tgtEl>
                                        <p:attrNameLst>
                                          <p:attrName>ppt_w</p:attrName>
                                        </p:attrNameLst>
                                      </p:cBhvr>
                                      <p:tavLst>
                                        <p:tav tm="0">
                                          <p:val>
                                            <p:fltVal val="0"/>
                                          </p:val>
                                        </p:tav>
                                        <p:tav tm="100000">
                                          <p:val>
                                            <p:strVal val="#ppt_w"/>
                                          </p:val>
                                        </p:tav>
                                      </p:tavLst>
                                    </p:anim>
                                    <p:anim calcmode="lin" valueType="num">
                                      <p:cBhvr>
                                        <p:cTn id="95" dur="500" fill="hold"/>
                                        <p:tgtEl>
                                          <p:spTgt spid="22"/>
                                        </p:tgtEl>
                                        <p:attrNameLst>
                                          <p:attrName>ppt_h</p:attrName>
                                        </p:attrNameLst>
                                      </p:cBhvr>
                                      <p:tavLst>
                                        <p:tav tm="0">
                                          <p:val>
                                            <p:fltVal val="0"/>
                                          </p:val>
                                        </p:tav>
                                        <p:tav tm="100000">
                                          <p:val>
                                            <p:strVal val="#ppt_h"/>
                                          </p:val>
                                        </p:tav>
                                      </p:tavLst>
                                    </p:anim>
                                    <p:animEffect transition="in" filter="fade">
                                      <p:cBhvr>
                                        <p:cTn id="96" dur="500"/>
                                        <p:tgtEl>
                                          <p:spTgt spid="22"/>
                                        </p:tgtEl>
                                      </p:cBhvr>
                                    </p:animEffect>
                                  </p:childTnLst>
                                </p:cTn>
                              </p:par>
                              <p:par>
                                <p:cTn id="97" presetID="53" presetClass="entr" presetSubtype="16" fill="hold"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par>
                                <p:cTn id="102" presetID="53" presetClass="entr" presetSubtype="16" fill="hold" nodeType="withEffect">
                                  <p:stCondLst>
                                    <p:cond delay="500"/>
                                  </p:stCondLst>
                                  <p:childTnLst>
                                    <p:set>
                                      <p:cBhvr>
                                        <p:cTn id="103" dur="1" fill="hold">
                                          <p:stCondLst>
                                            <p:cond delay="0"/>
                                          </p:stCondLst>
                                        </p:cTn>
                                        <p:tgtEl>
                                          <p:spTgt spid="24"/>
                                        </p:tgtEl>
                                        <p:attrNameLst>
                                          <p:attrName>style.visibility</p:attrName>
                                        </p:attrNameLst>
                                      </p:cBhvr>
                                      <p:to>
                                        <p:strVal val="visible"/>
                                      </p:to>
                                    </p:set>
                                    <p:anim calcmode="lin" valueType="num">
                                      <p:cBhvr>
                                        <p:cTn id="104" dur="500" fill="hold"/>
                                        <p:tgtEl>
                                          <p:spTgt spid="24"/>
                                        </p:tgtEl>
                                        <p:attrNameLst>
                                          <p:attrName>ppt_w</p:attrName>
                                        </p:attrNameLst>
                                      </p:cBhvr>
                                      <p:tavLst>
                                        <p:tav tm="0">
                                          <p:val>
                                            <p:fltVal val="0"/>
                                          </p:val>
                                        </p:tav>
                                        <p:tav tm="100000">
                                          <p:val>
                                            <p:strVal val="#ppt_w"/>
                                          </p:val>
                                        </p:tav>
                                      </p:tavLst>
                                    </p:anim>
                                    <p:anim calcmode="lin" valueType="num">
                                      <p:cBhvr>
                                        <p:cTn id="105" dur="500" fill="hold"/>
                                        <p:tgtEl>
                                          <p:spTgt spid="24"/>
                                        </p:tgtEl>
                                        <p:attrNameLst>
                                          <p:attrName>ppt_h</p:attrName>
                                        </p:attrNameLst>
                                      </p:cBhvr>
                                      <p:tavLst>
                                        <p:tav tm="0">
                                          <p:val>
                                            <p:fltVal val="0"/>
                                          </p:val>
                                        </p:tav>
                                        <p:tav tm="100000">
                                          <p:val>
                                            <p:strVal val="#ppt_h"/>
                                          </p:val>
                                        </p:tav>
                                      </p:tavLst>
                                    </p:anim>
                                    <p:animEffect transition="in" filter="fade">
                                      <p:cBhvr>
                                        <p:cTn id="106" dur="500"/>
                                        <p:tgtEl>
                                          <p:spTgt spid="24"/>
                                        </p:tgtEl>
                                      </p:cBhvr>
                                    </p:animEffect>
                                  </p:childTnLst>
                                </p:cTn>
                              </p:par>
                              <p:par>
                                <p:cTn id="107" presetID="53" presetClass="entr" presetSubtype="16" fill="hold" nodeType="withEffect">
                                  <p:stCondLst>
                                    <p:cond delay="50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500" fill="hold"/>
                                        <p:tgtEl>
                                          <p:spTgt spid="25"/>
                                        </p:tgtEl>
                                        <p:attrNameLst>
                                          <p:attrName>ppt_w</p:attrName>
                                        </p:attrNameLst>
                                      </p:cBhvr>
                                      <p:tavLst>
                                        <p:tav tm="0">
                                          <p:val>
                                            <p:fltVal val="0"/>
                                          </p:val>
                                        </p:tav>
                                        <p:tav tm="100000">
                                          <p:val>
                                            <p:strVal val="#ppt_w"/>
                                          </p:val>
                                        </p:tav>
                                      </p:tavLst>
                                    </p:anim>
                                    <p:anim calcmode="lin" valueType="num">
                                      <p:cBhvr>
                                        <p:cTn id="110" dur="500" fill="hold"/>
                                        <p:tgtEl>
                                          <p:spTgt spid="25"/>
                                        </p:tgtEl>
                                        <p:attrNameLst>
                                          <p:attrName>ppt_h</p:attrName>
                                        </p:attrNameLst>
                                      </p:cBhvr>
                                      <p:tavLst>
                                        <p:tav tm="0">
                                          <p:val>
                                            <p:fltVal val="0"/>
                                          </p:val>
                                        </p:tav>
                                        <p:tav tm="100000">
                                          <p:val>
                                            <p:strVal val="#ppt_h"/>
                                          </p:val>
                                        </p:tav>
                                      </p:tavLst>
                                    </p:anim>
                                    <p:animEffect transition="in" filter="fade">
                                      <p:cBhvr>
                                        <p:cTn id="111" dur="500"/>
                                        <p:tgtEl>
                                          <p:spTgt spid="25"/>
                                        </p:tgtEl>
                                      </p:cBhvr>
                                    </p:animEffect>
                                  </p:childTnLst>
                                </p:cTn>
                              </p:par>
                              <p:par>
                                <p:cTn id="112" presetID="53" presetClass="entr" presetSubtype="16" fill="hold" nodeType="withEffect">
                                  <p:stCondLst>
                                    <p:cond delay="50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500" fill="hold"/>
                                        <p:tgtEl>
                                          <p:spTgt spid="26"/>
                                        </p:tgtEl>
                                        <p:attrNameLst>
                                          <p:attrName>ppt_w</p:attrName>
                                        </p:attrNameLst>
                                      </p:cBhvr>
                                      <p:tavLst>
                                        <p:tav tm="0">
                                          <p:val>
                                            <p:fltVal val="0"/>
                                          </p:val>
                                        </p:tav>
                                        <p:tav tm="100000">
                                          <p:val>
                                            <p:strVal val="#ppt_w"/>
                                          </p:val>
                                        </p:tav>
                                      </p:tavLst>
                                    </p:anim>
                                    <p:anim calcmode="lin" valueType="num">
                                      <p:cBhvr>
                                        <p:cTn id="115" dur="500" fill="hold"/>
                                        <p:tgtEl>
                                          <p:spTgt spid="26"/>
                                        </p:tgtEl>
                                        <p:attrNameLst>
                                          <p:attrName>ppt_h</p:attrName>
                                        </p:attrNameLst>
                                      </p:cBhvr>
                                      <p:tavLst>
                                        <p:tav tm="0">
                                          <p:val>
                                            <p:fltVal val="0"/>
                                          </p:val>
                                        </p:tav>
                                        <p:tav tm="100000">
                                          <p:val>
                                            <p:strVal val="#ppt_h"/>
                                          </p:val>
                                        </p:tav>
                                      </p:tavLst>
                                    </p:anim>
                                    <p:animEffect transition="in" filter="fade">
                                      <p:cBhvr>
                                        <p:cTn id="116" dur="500"/>
                                        <p:tgtEl>
                                          <p:spTgt spid="26"/>
                                        </p:tgtEl>
                                      </p:cBhvr>
                                    </p:animEffect>
                                  </p:childTnLst>
                                </p:cTn>
                              </p:par>
                              <p:par>
                                <p:cTn id="117" presetID="53" presetClass="entr" presetSubtype="16" fill="hold" nodeType="withEffect">
                                  <p:stCondLst>
                                    <p:cond delay="50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500" fill="hold"/>
                                        <p:tgtEl>
                                          <p:spTgt spid="27"/>
                                        </p:tgtEl>
                                        <p:attrNameLst>
                                          <p:attrName>ppt_w</p:attrName>
                                        </p:attrNameLst>
                                      </p:cBhvr>
                                      <p:tavLst>
                                        <p:tav tm="0">
                                          <p:val>
                                            <p:fltVal val="0"/>
                                          </p:val>
                                        </p:tav>
                                        <p:tav tm="100000">
                                          <p:val>
                                            <p:strVal val="#ppt_w"/>
                                          </p:val>
                                        </p:tav>
                                      </p:tavLst>
                                    </p:anim>
                                    <p:anim calcmode="lin" valueType="num">
                                      <p:cBhvr>
                                        <p:cTn id="120" dur="500" fill="hold"/>
                                        <p:tgtEl>
                                          <p:spTgt spid="27"/>
                                        </p:tgtEl>
                                        <p:attrNameLst>
                                          <p:attrName>ppt_h</p:attrName>
                                        </p:attrNameLst>
                                      </p:cBhvr>
                                      <p:tavLst>
                                        <p:tav tm="0">
                                          <p:val>
                                            <p:fltVal val="0"/>
                                          </p:val>
                                        </p:tav>
                                        <p:tav tm="100000">
                                          <p:val>
                                            <p:strVal val="#ppt_h"/>
                                          </p:val>
                                        </p:tav>
                                      </p:tavLst>
                                    </p:anim>
                                    <p:animEffect transition="in" filter="fade">
                                      <p:cBhvr>
                                        <p:cTn id="121" dur="500"/>
                                        <p:tgtEl>
                                          <p:spTgt spid="27"/>
                                        </p:tgtEl>
                                      </p:cBhvr>
                                    </p:animEffect>
                                  </p:childTnLst>
                                </p:cTn>
                              </p:par>
                            </p:childTnLst>
                          </p:cTn>
                        </p:par>
                        <p:par>
                          <p:cTn id="122" fill="hold">
                            <p:stCondLst>
                              <p:cond delay="2500"/>
                            </p:stCondLst>
                            <p:childTnLst>
                              <p:par>
                                <p:cTn id="123" presetID="53" presetClass="entr" presetSubtype="16" fill="hold" nodeType="afterEffect">
                                  <p:stCondLst>
                                    <p:cond delay="500"/>
                                  </p:stCondLst>
                                  <p:childTnLst>
                                    <p:set>
                                      <p:cBhvr>
                                        <p:cTn id="124" dur="1" fill="hold">
                                          <p:stCondLst>
                                            <p:cond delay="0"/>
                                          </p:stCondLst>
                                        </p:cTn>
                                        <p:tgtEl>
                                          <p:spTgt spid="28"/>
                                        </p:tgtEl>
                                        <p:attrNameLst>
                                          <p:attrName>style.visibility</p:attrName>
                                        </p:attrNameLst>
                                      </p:cBhvr>
                                      <p:to>
                                        <p:strVal val="visible"/>
                                      </p:to>
                                    </p:set>
                                    <p:anim calcmode="lin" valueType="num">
                                      <p:cBhvr>
                                        <p:cTn id="125" dur="500" fill="hold"/>
                                        <p:tgtEl>
                                          <p:spTgt spid="28"/>
                                        </p:tgtEl>
                                        <p:attrNameLst>
                                          <p:attrName>ppt_w</p:attrName>
                                        </p:attrNameLst>
                                      </p:cBhvr>
                                      <p:tavLst>
                                        <p:tav tm="0">
                                          <p:val>
                                            <p:fltVal val="0"/>
                                          </p:val>
                                        </p:tav>
                                        <p:tav tm="100000">
                                          <p:val>
                                            <p:strVal val="#ppt_w"/>
                                          </p:val>
                                        </p:tav>
                                      </p:tavLst>
                                    </p:anim>
                                    <p:anim calcmode="lin" valueType="num">
                                      <p:cBhvr>
                                        <p:cTn id="126" dur="500" fill="hold"/>
                                        <p:tgtEl>
                                          <p:spTgt spid="28"/>
                                        </p:tgtEl>
                                        <p:attrNameLst>
                                          <p:attrName>ppt_h</p:attrName>
                                        </p:attrNameLst>
                                      </p:cBhvr>
                                      <p:tavLst>
                                        <p:tav tm="0">
                                          <p:val>
                                            <p:fltVal val="0"/>
                                          </p:val>
                                        </p:tav>
                                        <p:tav tm="100000">
                                          <p:val>
                                            <p:strVal val="#ppt_h"/>
                                          </p:val>
                                        </p:tav>
                                      </p:tavLst>
                                    </p:anim>
                                    <p:animEffect transition="in" filter="fade">
                                      <p:cBhvr>
                                        <p:cTn id="127" dur="500"/>
                                        <p:tgtEl>
                                          <p:spTgt spid="28"/>
                                        </p:tgtEl>
                                      </p:cBhvr>
                                    </p:animEffect>
                                  </p:childTnLst>
                                </p:cTn>
                              </p:par>
                              <p:par>
                                <p:cTn id="128" presetID="53" presetClass="entr" presetSubtype="16" fill="hold" nodeType="withEffect">
                                  <p:stCondLst>
                                    <p:cond delay="500"/>
                                  </p:stCondLst>
                                  <p:childTnLst>
                                    <p:set>
                                      <p:cBhvr>
                                        <p:cTn id="129" dur="1" fill="hold">
                                          <p:stCondLst>
                                            <p:cond delay="0"/>
                                          </p:stCondLst>
                                        </p:cTn>
                                        <p:tgtEl>
                                          <p:spTgt spid="29"/>
                                        </p:tgtEl>
                                        <p:attrNameLst>
                                          <p:attrName>style.visibility</p:attrName>
                                        </p:attrNameLst>
                                      </p:cBhvr>
                                      <p:to>
                                        <p:strVal val="visible"/>
                                      </p:to>
                                    </p:set>
                                    <p:anim calcmode="lin" valueType="num">
                                      <p:cBhvr>
                                        <p:cTn id="130" dur="500" fill="hold"/>
                                        <p:tgtEl>
                                          <p:spTgt spid="29"/>
                                        </p:tgtEl>
                                        <p:attrNameLst>
                                          <p:attrName>ppt_w</p:attrName>
                                        </p:attrNameLst>
                                      </p:cBhvr>
                                      <p:tavLst>
                                        <p:tav tm="0">
                                          <p:val>
                                            <p:fltVal val="0"/>
                                          </p:val>
                                        </p:tav>
                                        <p:tav tm="100000">
                                          <p:val>
                                            <p:strVal val="#ppt_w"/>
                                          </p:val>
                                        </p:tav>
                                      </p:tavLst>
                                    </p:anim>
                                    <p:anim calcmode="lin" valueType="num">
                                      <p:cBhvr>
                                        <p:cTn id="131" dur="500" fill="hold"/>
                                        <p:tgtEl>
                                          <p:spTgt spid="29"/>
                                        </p:tgtEl>
                                        <p:attrNameLst>
                                          <p:attrName>ppt_h</p:attrName>
                                        </p:attrNameLst>
                                      </p:cBhvr>
                                      <p:tavLst>
                                        <p:tav tm="0">
                                          <p:val>
                                            <p:fltVal val="0"/>
                                          </p:val>
                                        </p:tav>
                                        <p:tav tm="100000">
                                          <p:val>
                                            <p:strVal val="#ppt_h"/>
                                          </p:val>
                                        </p:tav>
                                      </p:tavLst>
                                    </p:anim>
                                    <p:animEffect transition="in" filter="fade">
                                      <p:cBhvr>
                                        <p:cTn id="132" dur="500"/>
                                        <p:tgtEl>
                                          <p:spTgt spid="29"/>
                                        </p:tgtEl>
                                      </p:cBhvr>
                                    </p:animEffect>
                                  </p:childTnLst>
                                </p:cTn>
                              </p:par>
                              <p:par>
                                <p:cTn id="133" presetID="53" presetClass="entr" presetSubtype="16" fill="hold" nodeType="withEffect">
                                  <p:stCondLst>
                                    <p:cond delay="500"/>
                                  </p:stCondLst>
                                  <p:childTnLst>
                                    <p:set>
                                      <p:cBhvr>
                                        <p:cTn id="134" dur="1" fill="hold">
                                          <p:stCondLst>
                                            <p:cond delay="0"/>
                                          </p:stCondLst>
                                        </p:cTn>
                                        <p:tgtEl>
                                          <p:spTgt spid="30"/>
                                        </p:tgtEl>
                                        <p:attrNameLst>
                                          <p:attrName>style.visibility</p:attrName>
                                        </p:attrNameLst>
                                      </p:cBhvr>
                                      <p:to>
                                        <p:strVal val="visible"/>
                                      </p:to>
                                    </p:set>
                                    <p:anim calcmode="lin" valueType="num">
                                      <p:cBhvr>
                                        <p:cTn id="135" dur="500" fill="hold"/>
                                        <p:tgtEl>
                                          <p:spTgt spid="30"/>
                                        </p:tgtEl>
                                        <p:attrNameLst>
                                          <p:attrName>ppt_w</p:attrName>
                                        </p:attrNameLst>
                                      </p:cBhvr>
                                      <p:tavLst>
                                        <p:tav tm="0">
                                          <p:val>
                                            <p:fltVal val="0"/>
                                          </p:val>
                                        </p:tav>
                                        <p:tav tm="100000">
                                          <p:val>
                                            <p:strVal val="#ppt_w"/>
                                          </p:val>
                                        </p:tav>
                                      </p:tavLst>
                                    </p:anim>
                                    <p:anim calcmode="lin" valueType="num">
                                      <p:cBhvr>
                                        <p:cTn id="136" dur="500" fill="hold"/>
                                        <p:tgtEl>
                                          <p:spTgt spid="30"/>
                                        </p:tgtEl>
                                        <p:attrNameLst>
                                          <p:attrName>ppt_h</p:attrName>
                                        </p:attrNameLst>
                                      </p:cBhvr>
                                      <p:tavLst>
                                        <p:tav tm="0">
                                          <p:val>
                                            <p:fltVal val="0"/>
                                          </p:val>
                                        </p:tav>
                                        <p:tav tm="100000">
                                          <p:val>
                                            <p:strVal val="#ppt_h"/>
                                          </p:val>
                                        </p:tav>
                                      </p:tavLst>
                                    </p:anim>
                                    <p:animEffect transition="in" filter="fade">
                                      <p:cBhvr>
                                        <p:cTn id="137" dur="500"/>
                                        <p:tgtEl>
                                          <p:spTgt spid="30"/>
                                        </p:tgtEl>
                                      </p:cBhvr>
                                    </p:animEffect>
                                  </p:childTnLst>
                                </p:cTn>
                              </p:par>
                              <p:par>
                                <p:cTn id="138" presetID="53" presetClass="entr" presetSubtype="16" fill="hold" nodeType="withEffect">
                                  <p:stCondLst>
                                    <p:cond delay="500"/>
                                  </p:stCondLst>
                                  <p:childTnLst>
                                    <p:set>
                                      <p:cBhvr>
                                        <p:cTn id="139" dur="1" fill="hold">
                                          <p:stCondLst>
                                            <p:cond delay="0"/>
                                          </p:stCondLst>
                                        </p:cTn>
                                        <p:tgtEl>
                                          <p:spTgt spid="31"/>
                                        </p:tgtEl>
                                        <p:attrNameLst>
                                          <p:attrName>style.visibility</p:attrName>
                                        </p:attrNameLst>
                                      </p:cBhvr>
                                      <p:to>
                                        <p:strVal val="visible"/>
                                      </p:to>
                                    </p:set>
                                    <p:anim calcmode="lin" valueType="num">
                                      <p:cBhvr>
                                        <p:cTn id="140" dur="500" fill="hold"/>
                                        <p:tgtEl>
                                          <p:spTgt spid="31"/>
                                        </p:tgtEl>
                                        <p:attrNameLst>
                                          <p:attrName>ppt_w</p:attrName>
                                        </p:attrNameLst>
                                      </p:cBhvr>
                                      <p:tavLst>
                                        <p:tav tm="0">
                                          <p:val>
                                            <p:fltVal val="0"/>
                                          </p:val>
                                        </p:tav>
                                        <p:tav tm="100000">
                                          <p:val>
                                            <p:strVal val="#ppt_w"/>
                                          </p:val>
                                        </p:tav>
                                      </p:tavLst>
                                    </p:anim>
                                    <p:anim calcmode="lin" valueType="num">
                                      <p:cBhvr>
                                        <p:cTn id="141" dur="500" fill="hold"/>
                                        <p:tgtEl>
                                          <p:spTgt spid="31"/>
                                        </p:tgtEl>
                                        <p:attrNameLst>
                                          <p:attrName>ppt_h</p:attrName>
                                        </p:attrNameLst>
                                      </p:cBhvr>
                                      <p:tavLst>
                                        <p:tav tm="0">
                                          <p:val>
                                            <p:fltVal val="0"/>
                                          </p:val>
                                        </p:tav>
                                        <p:tav tm="100000">
                                          <p:val>
                                            <p:strVal val="#ppt_h"/>
                                          </p:val>
                                        </p:tav>
                                      </p:tavLst>
                                    </p:anim>
                                    <p:animEffect transition="in" filter="fade">
                                      <p:cBhvr>
                                        <p:cTn id="142" dur="500"/>
                                        <p:tgtEl>
                                          <p:spTgt spid="31"/>
                                        </p:tgtEl>
                                      </p:cBhvr>
                                    </p:animEffect>
                                  </p:childTnLst>
                                </p:cTn>
                              </p:par>
                              <p:par>
                                <p:cTn id="143" presetID="53" presetClass="entr" presetSubtype="16" fill="hold" nodeType="withEffect">
                                  <p:stCondLst>
                                    <p:cond delay="500"/>
                                  </p:stCondLst>
                                  <p:childTnLst>
                                    <p:set>
                                      <p:cBhvr>
                                        <p:cTn id="144" dur="1" fill="hold">
                                          <p:stCondLst>
                                            <p:cond delay="0"/>
                                          </p:stCondLst>
                                        </p:cTn>
                                        <p:tgtEl>
                                          <p:spTgt spid="32"/>
                                        </p:tgtEl>
                                        <p:attrNameLst>
                                          <p:attrName>style.visibility</p:attrName>
                                        </p:attrNameLst>
                                      </p:cBhvr>
                                      <p:to>
                                        <p:strVal val="visible"/>
                                      </p:to>
                                    </p:set>
                                    <p:anim calcmode="lin" valueType="num">
                                      <p:cBhvr>
                                        <p:cTn id="145" dur="500" fill="hold"/>
                                        <p:tgtEl>
                                          <p:spTgt spid="32"/>
                                        </p:tgtEl>
                                        <p:attrNameLst>
                                          <p:attrName>ppt_w</p:attrName>
                                        </p:attrNameLst>
                                      </p:cBhvr>
                                      <p:tavLst>
                                        <p:tav tm="0">
                                          <p:val>
                                            <p:fltVal val="0"/>
                                          </p:val>
                                        </p:tav>
                                        <p:tav tm="100000">
                                          <p:val>
                                            <p:strVal val="#ppt_w"/>
                                          </p:val>
                                        </p:tav>
                                      </p:tavLst>
                                    </p:anim>
                                    <p:anim calcmode="lin" valueType="num">
                                      <p:cBhvr>
                                        <p:cTn id="146" dur="500" fill="hold"/>
                                        <p:tgtEl>
                                          <p:spTgt spid="32"/>
                                        </p:tgtEl>
                                        <p:attrNameLst>
                                          <p:attrName>ppt_h</p:attrName>
                                        </p:attrNameLst>
                                      </p:cBhvr>
                                      <p:tavLst>
                                        <p:tav tm="0">
                                          <p:val>
                                            <p:fltVal val="0"/>
                                          </p:val>
                                        </p:tav>
                                        <p:tav tm="100000">
                                          <p:val>
                                            <p:strVal val="#ppt_h"/>
                                          </p:val>
                                        </p:tav>
                                      </p:tavLst>
                                    </p:anim>
                                    <p:animEffect transition="in" filter="fade">
                                      <p:cBhvr>
                                        <p:cTn id="147" dur="500"/>
                                        <p:tgtEl>
                                          <p:spTgt spid="32"/>
                                        </p:tgtEl>
                                      </p:cBhvr>
                                    </p:animEffect>
                                  </p:childTnLst>
                                </p:cTn>
                              </p:par>
                              <p:par>
                                <p:cTn id="148" presetID="53" presetClass="entr" presetSubtype="16" fill="hold" nodeType="withEffect">
                                  <p:stCondLst>
                                    <p:cond delay="500"/>
                                  </p:stCondLst>
                                  <p:childTnLst>
                                    <p:set>
                                      <p:cBhvr>
                                        <p:cTn id="149" dur="1" fill="hold">
                                          <p:stCondLst>
                                            <p:cond delay="0"/>
                                          </p:stCondLst>
                                        </p:cTn>
                                        <p:tgtEl>
                                          <p:spTgt spid="33"/>
                                        </p:tgtEl>
                                        <p:attrNameLst>
                                          <p:attrName>style.visibility</p:attrName>
                                        </p:attrNameLst>
                                      </p:cBhvr>
                                      <p:to>
                                        <p:strVal val="visible"/>
                                      </p:to>
                                    </p:set>
                                    <p:anim calcmode="lin" valueType="num">
                                      <p:cBhvr>
                                        <p:cTn id="150" dur="500" fill="hold"/>
                                        <p:tgtEl>
                                          <p:spTgt spid="33"/>
                                        </p:tgtEl>
                                        <p:attrNameLst>
                                          <p:attrName>ppt_w</p:attrName>
                                        </p:attrNameLst>
                                      </p:cBhvr>
                                      <p:tavLst>
                                        <p:tav tm="0">
                                          <p:val>
                                            <p:fltVal val="0"/>
                                          </p:val>
                                        </p:tav>
                                        <p:tav tm="100000">
                                          <p:val>
                                            <p:strVal val="#ppt_w"/>
                                          </p:val>
                                        </p:tav>
                                      </p:tavLst>
                                    </p:anim>
                                    <p:anim calcmode="lin" valueType="num">
                                      <p:cBhvr>
                                        <p:cTn id="151" dur="500" fill="hold"/>
                                        <p:tgtEl>
                                          <p:spTgt spid="33"/>
                                        </p:tgtEl>
                                        <p:attrNameLst>
                                          <p:attrName>ppt_h</p:attrName>
                                        </p:attrNameLst>
                                      </p:cBhvr>
                                      <p:tavLst>
                                        <p:tav tm="0">
                                          <p:val>
                                            <p:fltVal val="0"/>
                                          </p:val>
                                        </p:tav>
                                        <p:tav tm="100000">
                                          <p:val>
                                            <p:strVal val="#ppt_h"/>
                                          </p:val>
                                        </p:tav>
                                      </p:tavLst>
                                    </p:anim>
                                    <p:animEffect transition="in" filter="fade">
                                      <p:cBhvr>
                                        <p:cTn id="152" dur="500"/>
                                        <p:tgtEl>
                                          <p:spTgt spid="33"/>
                                        </p:tgtEl>
                                      </p:cBhvr>
                                    </p:animEffect>
                                  </p:childTnLst>
                                </p:cTn>
                              </p:par>
                              <p:par>
                                <p:cTn id="153" presetID="53" presetClass="entr" presetSubtype="16" fill="hold" nodeType="withEffect">
                                  <p:stCondLst>
                                    <p:cond delay="500"/>
                                  </p:stCondLst>
                                  <p:childTnLst>
                                    <p:set>
                                      <p:cBhvr>
                                        <p:cTn id="154" dur="1" fill="hold">
                                          <p:stCondLst>
                                            <p:cond delay="0"/>
                                          </p:stCondLst>
                                        </p:cTn>
                                        <p:tgtEl>
                                          <p:spTgt spid="34"/>
                                        </p:tgtEl>
                                        <p:attrNameLst>
                                          <p:attrName>style.visibility</p:attrName>
                                        </p:attrNameLst>
                                      </p:cBhvr>
                                      <p:to>
                                        <p:strVal val="visible"/>
                                      </p:to>
                                    </p:set>
                                    <p:anim calcmode="lin" valueType="num">
                                      <p:cBhvr>
                                        <p:cTn id="155" dur="500" fill="hold"/>
                                        <p:tgtEl>
                                          <p:spTgt spid="34"/>
                                        </p:tgtEl>
                                        <p:attrNameLst>
                                          <p:attrName>ppt_w</p:attrName>
                                        </p:attrNameLst>
                                      </p:cBhvr>
                                      <p:tavLst>
                                        <p:tav tm="0">
                                          <p:val>
                                            <p:fltVal val="0"/>
                                          </p:val>
                                        </p:tav>
                                        <p:tav tm="100000">
                                          <p:val>
                                            <p:strVal val="#ppt_w"/>
                                          </p:val>
                                        </p:tav>
                                      </p:tavLst>
                                    </p:anim>
                                    <p:anim calcmode="lin" valueType="num">
                                      <p:cBhvr>
                                        <p:cTn id="156" dur="500" fill="hold"/>
                                        <p:tgtEl>
                                          <p:spTgt spid="34"/>
                                        </p:tgtEl>
                                        <p:attrNameLst>
                                          <p:attrName>ppt_h</p:attrName>
                                        </p:attrNameLst>
                                      </p:cBhvr>
                                      <p:tavLst>
                                        <p:tav tm="0">
                                          <p:val>
                                            <p:fltVal val="0"/>
                                          </p:val>
                                        </p:tav>
                                        <p:tav tm="100000">
                                          <p:val>
                                            <p:strVal val="#ppt_h"/>
                                          </p:val>
                                        </p:tav>
                                      </p:tavLst>
                                    </p:anim>
                                    <p:animEffect transition="in" filter="fade">
                                      <p:cBhvr>
                                        <p:cTn id="157" dur="500"/>
                                        <p:tgtEl>
                                          <p:spTgt spid="34"/>
                                        </p:tgtEl>
                                      </p:cBhvr>
                                    </p:animEffect>
                                  </p:childTnLst>
                                </p:cTn>
                              </p:par>
                              <p:par>
                                <p:cTn id="158" presetID="53" presetClass="entr" presetSubtype="16" fill="hold" nodeType="withEffect">
                                  <p:stCondLst>
                                    <p:cond delay="500"/>
                                  </p:stCondLst>
                                  <p:childTnLst>
                                    <p:set>
                                      <p:cBhvr>
                                        <p:cTn id="159" dur="1" fill="hold">
                                          <p:stCondLst>
                                            <p:cond delay="0"/>
                                          </p:stCondLst>
                                        </p:cTn>
                                        <p:tgtEl>
                                          <p:spTgt spid="35"/>
                                        </p:tgtEl>
                                        <p:attrNameLst>
                                          <p:attrName>style.visibility</p:attrName>
                                        </p:attrNameLst>
                                      </p:cBhvr>
                                      <p:to>
                                        <p:strVal val="visible"/>
                                      </p:to>
                                    </p:set>
                                    <p:anim calcmode="lin" valueType="num">
                                      <p:cBhvr>
                                        <p:cTn id="160" dur="500" fill="hold"/>
                                        <p:tgtEl>
                                          <p:spTgt spid="35"/>
                                        </p:tgtEl>
                                        <p:attrNameLst>
                                          <p:attrName>ppt_w</p:attrName>
                                        </p:attrNameLst>
                                      </p:cBhvr>
                                      <p:tavLst>
                                        <p:tav tm="0">
                                          <p:val>
                                            <p:fltVal val="0"/>
                                          </p:val>
                                        </p:tav>
                                        <p:tav tm="100000">
                                          <p:val>
                                            <p:strVal val="#ppt_w"/>
                                          </p:val>
                                        </p:tav>
                                      </p:tavLst>
                                    </p:anim>
                                    <p:anim calcmode="lin" valueType="num">
                                      <p:cBhvr>
                                        <p:cTn id="161" dur="500" fill="hold"/>
                                        <p:tgtEl>
                                          <p:spTgt spid="35"/>
                                        </p:tgtEl>
                                        <p:attrNameLst>
                                          <p:attrName>ppt_h</p:attrName>
                                        </p:attrNameLst>
                                      </p:cBhvr>
                                      <p:tavLst>
                                        <p:tav tm="0">
                                          <p:val>
                                            <p:fltVal val="0"/>
                                          </p:val>
                                        </p:tav>
                                        <p:tav tm="100000">
                                          <p:val>
                                            <p:strVal val="#ppt_h"/>
                                          </p:val>
                                        </p:tav>
                                      </p:tavLst>
                                    </p:anim>
                                    <p:animEffect transition="in" filter="fade">
                                      <p:cBhvr>
                                        <p:cTn id="162" dur="500"/>
                                        <p:tgtEl>
                                          <p:spTgt spid="35"/>
                                        </p:tgtEl>
                                      </p:cBhvr>
                                    </p:animEffect>
                                  </p:childTnLst>
                                </p:cTn>
                              </p:par>
                              <p:par>
                                <p:cTn id="163" presetID="53" presetClass="entr" presetSubtype="16" fill="hold" nodeType="withEffect">
                                  <p:stCondLst>
                                    <p:cond delay="500"/>
                                  </p:stCondLst>
                                  <p:childTnLst>
                                    <p:set>
                                      <p:cBhvr>
                                        <p:cTn id="164" dur="1" fill="hold">
                                          <p:stCondLst>
                                            <p:cond delay="0"/>
                                          </p:stCondLst>
                                        </p:cTn>
                                        <p:tgtEl>
                                          <p:spTgt spid="36"/>
                                        </p:tgtEl>
                                        <p:attrNameLst>
                                          <p:attrName>style.visibility</p:attrName>
                                        </p:attrNameLst>
                                      </p:cBhvr>
                                      <p:to>
                                        <p:strVal val="visible"/>
                                      </p:to>
                                    </p:set>
                                    <p:anim calcmode="lin" valueType="num">
                                      <p:cBhvr>
                                        <p:cTn id="165" dur="500" fill="hold"/>
                                        <p:tgtEl>
                                          <p:spTgt spid="36"/>
                                        </p:tgtEl>
                                        <p:attrNameLst>
                                          <p:attrName>ppt_w</p:attrName>
                                        </p:attrNameLst>
                                      </p:cBhvr>
                                      <p:tavLst>
                                        <p:tav tm="0">
                                          <p:val>
                                            <p:fltVal val="0"/>
                                          </p:val>
                                        </p:tav>
                                        <p:tav tm="100000">
                                          <p:val>
                                            <p:strVal val="#ppt_w"/>
                                          </p:val>
                                        </p:tav>
                                      </p:tavLst>
                                    </p:anim>
                                    <p:anim calcmode="lin" valueType="num">
                                      <p:cBhvr>
                                        <p:cTn id="166" dur="500" fill="hold"/>
                                        <p:tgtEl>
                                          <p:spTgt spid="36"/>
                                        </p:tgtEl>
                                        <p:attrNameLst>
                                          <p:attrName>ppt_h</p:attrName>
                                        </p:attrNameLst>
                                      </p:cBhvr>
                                      <p:tavLst>
                                        <p:tav tm="0">
                                          <p:val>
                                            <p:fltVal val="0"/>
                                          </p:val>
                                        </p:tav>
                                        <p:tav tm="100000">
                                          <p:val>
                                            <p:strVal val="#ppt_h"/>
                                          </p:val>
                                        </p:tav>
                                      </p:tavLst>
                                    </p:anim>
                                    <p:animEffect transition="in" filter="fade">
                                      <p:cBhvr>
                                        <p:cTn id="167" dur="500"/>
                                        <p:tgtEl>
                                          <p:spTgt spid="36"/>
                                        </p:tgtEl>
                                      </p:cBhvr>
                                    </p:animEffect>
                                  </p:childTnLst>
                                </p:cTn>
                              </p:par>
                              <p:par>
                                <p:cTn id="168" presetID="53" presetClass="entr" presetSubtype="16" fill="hold" nodeType="withEffect">
                                  <p:stCondLst>
                                    <p:cond delay="500"/>
                                  </p:stCondLst>
                                  <p:childTnLst>
                                    <p:set>
                                      <p:cBhvr>
                                        <p:cTn id="169" dur="1" fill="hold">
                                          <p:stCondLst>
                                            <p:cond delay="0"/>
                                          </p:stCondLst>
                                        </p:cTn>
                                        <p:tgtEl>
                                          <p:spTgt spid="37"/>
                                        </p:tgtEl>
                                        <p:attrNameLst>
                                          <p:attrName>style.visibility</p:attrName>
                                        </p:attrNameLst>
                                      </p:cBhvr>
                                      <p:to>
                                        <p:strVal val="visible"/>
                                      </p:to>
                                    </p:set>
                                    <p:anim calcmode="lin" valueType="num">
                                      <p:cBhvr>
                                        <p:cTn id="170" dur="500" fill="hold"/>
                                        <p:tgtEl>
                                          <p:spTgt spid="37"/>
                                        </p:tgtEl>
                                        <p:attrNameLst>
                                          <p:attrName>ppt_w</p:attrName>
                                        </p:attrNameLst>
                                      </p:cBhvr>
                                      <p:tavLst>
                                        <p:tav tm="0">
                                          <p:val>
                                            <p:fltVal val="0"/>
                                          </p:val>
                                        </p:tav>
                                        <p:tav tm="100000">
                                          <p:val>
                                            <p:strVal val="#ppt_w"/>
                                          </p:val>
                                        </p:tav>
                                      </p:tavLst>
                                    </p:anim>
                                    <p:anim calcmode="lin" valueType="num">
                                      <p:cBhvr>
                                        <p:cTn id="171" dur="500" fill="hold"/>
                                        <p:tgtEl>
                                          <p:spTgt spid="37"/>
                                        </p:tgtEl>
                                        <p:attrNameLst>
                                          <p:attrName>ppt_h</p:attrName>
                                        </p:attrNameLst>
                                      </p:cBhvr>
                                      <p:tavLst>
                                        <p:tav tm="0">
                                          <p:val>
                                            <p:fltVal val="0"/>
                                          </p:val>
                                        </p:tav>
                                        <p:tav tm="100000">
                                          <p:val>
                                            <p:strVal val="#ppt_h"/>
                                          </p:val>
                                        </p:tav>
                                      </p:tavLst>
                                    </p:anim>
                                    <p:animEffect transition="in" filter="fade">
                                      <p:cBhvr>
                                        <p:cTn id="172" dur="500"/>
                                        <p:tgtEl>
                                          <p:spTgt spid="37"/>
                                        </p:tgtEl>
                                      </p:cBhvr>
                                    </p:animEffect>
                                  </p:childTnLst>
                                </p:cTn>
                              </p:par>
                              <p:par>
                                <p:cTn id="173" presetID="53" presetClass="entr" presetSubtype="16" fill="hold" nodeType="withEffect">
                                  <p:stCondLst>
                                    <p:cond delay="500"/>
                                  </p:stCondLst>
                                  <p:childTnLst>
                                    <p:set>
                                      <p:cBhvr>
                                        <p:cTn id="174" dur="1" fill="hold">
                                          <p:stCondLst>
                                            <p:cond delay="0"/>
                                          </p:stCondLst>
                                        </p:cTn>
                                        <p:tgtEl>
                                          <p:spTgt spid="38"/>
                                        </p:tgtEl>
                                        <p:attrNameLst>
                                          <p:attrName>style.visibility</p:attrName>
                                        </p:attrNameLst>
                                      </p:cBhvr>
                                      <p:to>
                                        <p:strVal val="visible"/>
                                      </p:to>
                                    </p:set>
                                    <p:anim calcmode="lin" valueType="num">
                                      <p:cBhvr>
                                        <p:cTn id="175" dur="500" fill="hold"/>
                                        <p:tgtEl>
                                          <p:spTgt spid="38"/>
                                        </p:tgtEl>
                                        <p:attrNameLst>
                                          <p:attrName>ppt_w</p:attrName>
                                        </p:attrNameLst>
                                      </p:cBhvr>
                                      <p:tavLst>
                                        <p:tav tm="0">
                                          <p:val>
                                            <p:fltVal val="0"/>
                                          </p:val>
                                        </p:tav>
                                        <p:tav tm="100000">
                                          <p:val>
                                            <p:strVal val="#ppt_w"/>
                                          </p:val>
                                        </p:tav>
                                      </p:tavLst>
                                    </p:anim>
                                    <p:anim calcmode="lin" valueType="num">
                                      <p:cBhvr>
                                        <p:cTn id="176" dur="500" fill="hold"/>
                                        <p:tgtEl>
                                          <p:spTgt spid="38"/>
                                        </p:tgtEl>
                                        <p:attrNameLst>
                                          <p:attrName>ppt_h</p:attrName>
                                        </p:attrNameLst>
                                      </p:cBhvr>
                                      <p:tavLst>
                                        <p:tav tm="0">
                                          <p:val>
                                            <p:fltVal val="0"/>
                                          </p:val>
                                        </p:tav>
                                        <p:tav tm="100000">
                                          <p:val>
                                            <p:strVal val="#ppt_h"/>
                                          </p:val>
                                        </p:tav>
                                      </p:tavLst>
                                    </p:anim>
                                    <p:animEffect transition="in" filter="fade">
                                      <p:cBhvr>
                                        <p:cTn id="177" dur="500"/>
                                        <p:tgtEl>
                                          <p:spTgt spid="38"/>
                                        </p:tgtEl>
                                      </p:cBhvr>
                                    </p:animEffect>
                                  </p:childTnLst>
                                </p:cTn>
                              </p:par>
                              <p:par>
                                <p:cTn id="178" presetID="53" presetClass="entr" presetSubtype="16" fill="hold" nodeType="withEffect">
                                  <p:stCondLst>
                                    <p:cond delay="500"/>
                                  </p:stCondLst>
                                  <p:childTnLst>
                                    <p:set>
                                      <p:cBhvr>
                                        <p:cTn id="179" dur="1" fill="hold">
                                          <p:stCondLst>
                                            <p:cond delay="0"/>
                                          </p:stCondLst>
                                        </p:cTn>
                                        <p:tgtEl>
                                          <p:spTgt spid="39"/>
                                        </p:tgtEl>
                                        <p:attrNameLst>
                                          <p:attrName>style.visibility</p:attrName>
                                        </p:attrNameLst>
                                      </p:cBhvr>
                                      <p:to>
                                        <p:strVal val="visible"/>
                                      </p:to>
                                    </p:set>
                                    <p:anim calcmode="lin" valueType="num">
                                      <p:cBhvr>
                                        <p:cTn id="180" dur="500" fill="hold"/>
                                        <p:tgtEl>
                                          <p:spTgt spid="39"/>
                                        </p:tgtEl>
                                        <p:attrNameLst>
                                          <p:attrName>ppt_w</p:attrName>
                                        </p:attrNameLst>
                                      </p:cBhvr>
                                      <p:tavLst>
                                        <p:tav tm="0">
                                          <p:val>
                                            <p:fltVal val="0"/>
                                          </p:val>
                                        </p:tav>
                                        <p:tav tm="100000">
                                          <p:val>
                                            <p:strVal val="#ppt_w"/>
                                          </p:val>
                                        </p:tav>
                                      </p:tavLst>
                                    </p:anim>
                                    <p:anim calcmode="lin" valueType="num">
                                      <p:cBhvr>
                                        <p:cTn id="181" dur="500" fill="hold"/>
                                        <p:tgtEl>
                                          <p:spTgt spid="39"/>
                                        </p:tgtEl>
                                        <p:attrNameLst>
                                          <p:attrName>ppt_h</p:attrName>
                                        </p:attrNameLst>
                                      </p:cBhvr>
                                      <p:tavLst>
                                        <p:tav tm="0">
                                          <p:val>
                                            <p:fltVal val="0"/>
                                          </p:val>
                                        </p:tav>
                                        <p:tav tm="100000">
                                          <p:val>
                                            <p:strVal val="#ppt_h"/>
                                          </p:val>
                                        </p:tav>
                                      </p:tavLst>
                                    </p:anim>
                                    <p:animEffect transition="in" filter="fade">
                                      <p:cBhvr>
                                        <p:cTn id="182" dur="500"/>
                                        <p:tgtEl>
                                          <p:spTgt spid="39"/>
                                        </p:tgtEl>
                                      </p:cBhvr>
                                    </p:animEffect>
                                  </p:childTnLst>
                                </p:cTn>
                              </p:par>
                              <p:par>
                                <p:cTn id="183" presetID="53" presetClass="entr" presetSubtype="16" fill="hold" nodeType="withEffect">
                                  <p:stCondLst>
                                    <p:cond delay="500"/>
                                  </p:stCondLst>
                                  <p:childTnLst>
                                    <p:set>
                                      <p:cBhvr>
                                        <p:cTn id="184" dur="1" fill="hold">
                                          <p:stCondLst>
                                            <p:cond delay="0"/>
                                          </p:stCondLst>
                                        </p:cTn>
                                        <p:tgtEl>
                                          <p:spTgt spid="40"/>
                                        </p:tgtEl>
                                        <p:attrNameLst>
                                          <p:attrName>style.visibility</p:attrName>
                                        </p:attrNameLst>
                                      </p:cBhvr>
                                      <p:to>
                                        <p:strVal val="visible"/>
                                      </p:to>
                                    </p:set>
                                    <p:anim calcmode="lin" valueType="num">
                                      <p:cBhvr>
                                        <p:cTn id="185" dur="500" fill="hold"/>
                                        <p:tgtEl>
                                          <p:spTgt spid="40"/>
                                        </p:tgtEl>
                                        <p:attrNameLst>
                                          <p:attrName>ppt_w</p:attrName>
                                        </p:attrNameLst>
                                      </p:cBhvr>
                                      <p:tavLst>
                                        <p:tav tm="0">
                                          <p:val>
                                            <p:fltVal val="0"/>
                                          </p:val>
                                        </p:tav>
                                        <p:tav tm="100000">
                                          <p:val>
                                            <p:strVal val="#ppt_w"/>
                                          </p:val>
                                        </p:tav>
                                      </p:tavLst>
                                    </p:anim>
                                    <p:anim calcmode="lin" valueType="num">
                                      <p:cBhvr>
                                        <p:cTn id="186" dur="500" fill="hold"/>
                                        <p:tgtEl>
                                          <p:spTgt spid="40"/>
                                        </p:tgtEl>
                                        <p:attrNameLst>
                                          <p:attrName>ppt_h</p:attrName>
                                        </p:attrNameLst>
                                      </p:cBhvr>
                                      <p:tavLst>
                                        <p:tav tm="0">
                                          <p:val>
                                            <p:fltVal val="0"/>
                                          </p:val>
                                        </p:tav>
                                        <p:tav tm="100000">
                                          <p:val>
                                            <p:strVal val="#ppt_h"/>
                                          </p:val>
                                        </p:tav>
                                      </p:tavLst>
                                    </p:anim>
                                    <p:animEffect transition="in" filter="fade">
                                      <p:cBhvr>
                                        <p:cTn id="187" dur="500"/>
                                        <p:tgtEl>
                                          <p:spTgt spid="40"/>
                                        </p:tgtEl>
                                      </p:cBhvr>
                                    </p:animEffect>
                                  </p:childTnLst>
                                </p:cTn>
                              </p:par>
                              <p:par>
                                <p:cTn id="188" presetID="53" presetClass="entr" presetSubtype="16" fill="hold" nodeType="withEffect">
                                  <p:stCondLst>
                                    <p:cond delay="500"/>
                                  </p:stCondLst>
                                  <p:childTnLst>
                                    <p:set>
                                      <p:cBhvr>
                                        <p:cTn id="189" dur="1" fill="hold">
                                          <p:stCondLst>
                                            <p:cond delay="0"/>
                                          </p:stCondLst>
                                        </p:cTn>
                                        <p:tgtEl>
                                          <p:spTgt spid="41"/>
                                        </p:tgtEl>
                                        <p:attrNameLst>
                                          <p:attrName>style.visibility</p:attrName>
                                        </p:attrNameLst>
                                      </p:cBhvr>
                                      <p:to>
                                        <p:strVal val="visible"/>
                                      </p:to>
                                    </p:set>
                                    <p:anim calcmode="lin" valueType="num">
                                      <p:cBhvr>
                                        <p:cTn id="190" dur="500" fill="hold"/>
                                        <p:tgtEl>
                                          <p:spTgt spid="41"/>
                                        </p:tgtEl>
                                        <p:attrNameLst>
                                          <p:attrName>ppt_w</p:attrName>
                                        </p:attrNameLst>
                                      </p:cBhvr>
                                      <p:tavLst>
                                        <p:tav tm="0">
                                          <p:val>
                                            <p:fltVal val="0"/>
                                          </p:val>
                                        </p:tav>
                                        <p:tav tm="100000">
                                          <p:val>
                                            <p:strVal val="#ppt_w"/>
                                          </p:val>
                                        </p:tav>
                                      </p:tavLst>
                                    </p:anim>
                                    <p:anim calcmode="lin" valueType="num">
                                      <p:cBhvr>
                                        <p:cTn id="191" dur="500" fill="hold"/>
                                        <p:tgtEl>
                                          <p:spTgt spid="41"/>
                                        </p:tgtEl>
                                        <p:attrNameLst>
                                          <p:attrName>ppt_h</p:attrName>
                                        </p:attrNameLst>
                                      </p:cBhvr>
                                      <p:tavLst>
                                        <p:tav tm="0">
                                          <p:val>
                                            <p:fltVal val="0"/>
                                          </p:val>
                                        </p:tav>
                                        <p:tav tm="100000">
                                          <p:val>
                                            <p:strVal val="#ppt_h"/>
                                          </p:val>
                                        </p:tav>
                                      </p:tavLst>
                                    </p:anim>
                                    <p:animEffect transition="in" filter="fade">
                                      <p:cBhvr>
                                        <p:cTn id="192" dur="500"/>
                                        <p:tgtEl>
                                          <p:spTgt spid="41"/>
                                        </p:tgtEl>
                                      </p:cBhvr>
                                    </p:animEffect>
                                  </p:childTnLst>
                                </p:cTn>
                              </p:par>
                              <p:par>
                                <p:cTn id="193" presetID="53" presetClass="entr" presetSubtype="16" fill="hold" nodeType="withEffect">
                                  <p:stCondLst>
                                    <p:cond delay="500"/>
                                  </p:stCondLst>
                                  <p:childTnLst>
                                    <p:set>
                                      <p:cBhvr>
                                        <p:cTn id="194" dur="1" fill="hold">
                                          <p:stCondLst>
                                            <p:cond delay="0"/>
                                          </p:stCondLst>
                                        </p:cTn>
                                        <p:tgtEl>
                                          <p:spTgt spid="42"/>
                                        </p:tgtEl>
                                        <p:attrNameLst>
                                          <p:attrName>style.visibility</p:attrName>
                                        </p:attrNameLst>
                                      </p:cBhvr>
                                      <p:to>
                                        <p:strVal val="visible"/>
                                      </p:to>
                                    </p:set>
                                    <p:anim calcmode="lin" valueType="num">
                                      <p:cBhvr>
                                        <p:cTn id="195" dur="500" fill="hold"/>
                                        <p:tgtEl>
                                          <p:spTgt spid="42"/>
                                        </p:tgtEl>
                                        <p:attrNameLst>
                                          <p:attrName>ppt_w</p:attrName>
                                        </p:attrNameLst>
                                      </p:cBhvr>
                                      <p:tavLst>
                                        <p:tav tm="0">
                                          <p:val>
                                            <p:fltVal val="0"/>
                                          </p:val>
                                        </p:tav>
                                        <p:tav tm="100000">
                                          <p:val>
                                            <p:strVal val="#ppt_w"/>
                                          </p:val>
                                        </p:tav>
                                      </p:tavLst>
                                    </p:anim>
                                    <p:anim calcmode="lin" valueType="num">
                                      <p:cBhvr>
                                        <p:cTn id="196" dur="500" fill="hold"/>
                                        <p:tgtEl>
                                          <p:spTgt spid="42"/>
                                        </p:tgtEl>
                                        <p:attrNameLst>
                                          <p:attrName>ppt_h</p:attrName>
                                        </p:attrNameLst>
                                      </p:cBhvr>
                                      <p:tavLst>
                                        <p:tav tm="0">
                                          <p:val>
                                            <p:fltVal val="0"/>
                                          </p:val>
                                        </p:tav>
                                        <p:tav tm="100000">
                                          <p:val>
                                            <p:strVal val="#ppt_h"/>
                                          </p:val>
                                        </p:tav>
                                      </p:tavLst>
                                    </p:anim>
                                    <p:animEffect transition="in" filter="fade">
                                      <p:cBhvr>
                                        <p:cTn id="197" dur="500"/>
                                        <p:tgtEl>
                                          <p:spTgt spid="42"/>
                                        </p:tgtEl>
                                      </p:cBhvr>
                                    </p:animEffect>
                                  </p:childTnLst>
                                </p:cTn>
                              </p:par>
                              <p:par>
                                <p:cTn id="198" presetID="53" presetClass="entr" presetSubtype="16" fill="hold" nodeType="withEffect">
                                  <p:stCondLst>
                                    <p:cond delay="500"/>
                                  </p:stCondLst>
                                  <p:childTnLst>
                                    <p:set>
                                      <p:cBhvr>
                                        <p:cTn id="199" dur="1" fill="hold">
                                          <p:stCondLst>
                                            <p:cond delay="0"/>
                                          </p:stCondLst>
                                        </p:cTn>
                                        <p:tgtEl>
                                          <p:spTgt spid="43"/>
                                        </p:tgtEl>
                                        <p:attrNameLst>
                                          <p:attrName>style.visibility</p:attrName>
                                        </p:attrNameLst>
                                      </p:cBhvr>
                                      <p:to>
                                        <p:strVal val="visible"/>
                                      </p:to>
                                    </p:set>
                                    <p:anim calcmode="lin" valueType="num">
                                      <p:cBhvr>
                                        <p:cTn id="200" dur="500" fill="hold"/>
                                        <p:tgtEl>
                                          <p:spTgt spid="43"/>
                                        </p:tgtEl>
                                        <p:attrNameLst>
                                          <p:attrName>ppt_w</p:attrName>
                                        </p:attrNameLst>
                                      </p:cBhvr>
                                      <p:tavLst>
                                        <p:tav tm="0">
                                          <p:val>
                                            <p:fltVal val="0"/>
                                          </p:val>
                                        </p:tav>
                                        <p:tav tm="100000">
                                          <p:val>
                                            <p:strVal val="#ppt_w"/>
                                          </p:val>
                                        </p:tav>
                                      </p:tavLst>
                                    </p:anim>
                                    <p:anim calcmode="lin" valueType="num">
                                      <p:cBhvr>
                                        <p:cTn id="201" dur="500" fill="hold"/>
                                        <p:tgtEl>
                                          <p:spTgt spid="43"/>
                                        </p:tgtEl>
                                        <p:attrNameLst>
                                          <p:attrName>ppt_h</p:attrName>
                                        </p:attrNameLst>
                                      </p:cBhvr>
                                      <p:tavLst>
                                        <p:tav tm="0">
                                          <p:val>
                                            <p:fltVal val="0"/>
                                          </p:val>
                                        </p:tav>
                                        <p:tav tm="100000">
                                          <p:val>
                                            <p:strVal val="#ppt_h"/>
                                          </p:val>
                                        </p:tav>
                                      </p:tavLst>
                                    </p:anim>
                                    <p:animEffect transition="in" filter="fade">
                                      <p:cBhvr>
                                        <p:cTn id="202" dur="500"/>
                                        <p:tgtEl>
                                          <p:spTgt spid="43"/>
                                        </p:tgtEl>
                                      </p:cBhvr>
                                    </p:animEffect>
                                  </p:childTnLst>
                                </p:cTn>
                              </p:par>
                              <p:par>
                                <p:cTn id="203" presetID="53" presetClass="entr" presetSubtype="16" fill="hold" nodeType="withEffect">
                                  <p:stCondLst>
                                    <p:cond delay="500"/>
                                  </p:stCondLst>
                                  <p:childTnLst>
                                    <p:set>
                                      <p:cBhvr>
                                        <p:cTn id="204" dur="1" fill="hold">
                                          <p:stCondLst>
                                            <p:cond delay="0"/>
                                          </p:stCondLst>
                                        </p:cTn>
                                        <p:tgtEl>
                                          <p:spTgt spid="44"/>
                                        </p:tgtEl>
                                        <p:attrNameLst>
                                          <p:attrName>style.visibility</p:attrName>
                                        </p:attrNameLst>
                                      </p:cBhvr>
                                      <p:to>
                                        <p:strVal val="visible"/>
                                      </p:to>
                                    </p:set>
                                    <p:anim calcmode="lin" valueType="num">
                                      <p:cBhvr>
                                        <p:cTn id="205" dur="500" fill="hold"/>
                                        <p:tgtEl>
                                          <p:spTgt spid="44"/>
                                        </p:tgtEl>
                                        <p:attrNameLst>
                                          <p:attrName>ppt_w</p:attrName>
                                        </p:attrNameLst>
                                      </p:cBhvr>
                                      <p:tavLst>
                                        <p:tav tm="0">
                                          <p:val>
                                            <p:fltVal val="0"/>
                                          </p:val>
                                        </p:tav>
                                        <p:tav tm="100000">
                                          <p:val>
                                            <p:strVal val="#ppt_w"/>
                                          </p:val>
                                        </p:tav>
                                      </p:tavLst>
                                    </p:anim>
                                    <p:anim calcmode="lin" valueType="num">
                                      <p:cBhvr>
                                        <p:cTn id="206" dur="500" fill="hold"/>
                                        <p:tgtEl>
                                          <p:spTgt spid="44"/>
                                        </p:tgtEl>
                                        <p:attrNameLst>
                                          <p:attrName>ppt_h</p:attrName>
                                        </p:attrNameLst>
                                      </p:cBhvr>
                                      <p:tavLst>
                                        <p:tav tm="0">
                                          <p:val>
                                            <p:fltVal val="0"/>
                                          </p:val>
                                        </p:tav>
                                        <p:tav tm="100000">
                                          <p:val>
                                            <p:strVal val="#ppt_h"/>
                                          </p:val>
                                        </p:tav>
                                      </p:tavLst>
                                    </p:anim>
                                    <p:animEffect transition="in" filter="fade">
                                      <p:cBhvr>
                                        <p:cTn id="207" dur="500"/>
                                        <p:tgtEl>
                                          <p:spTgt spid="44"/>
                                        </p:tgtEl>
                                      </p:cBhvr>
                                    </p:animEffect>
                                  </p:childTnLst>
                                </p:cTn>
                              </p:par>
                              <p:par>
                                <p:cTn id="208" presetID="53" presetClass="entr" presetSubtype="16" fill="hold" nodeType="withEffect">
                                  <p:stCondLst>
                                    <p:cond delay="500"/>
                                  </p:stCondLst>
                                  <p:childTnLst>
                                    <p:set>
                                      <p:cBhvr>
                                        <p:cTn id="209" dur="1" fill="hold">
                                          <p:stCondLst>
                                            <p:cond delay="0"/>
                                          </p:stCondLst>
                                        </p:cTn>
                                        <p:tgtEl>
                                          <p:spTgt spid="45"/>
                                        </p:tgtEl>
                                        <p:attrNameLst>
                                          <p:attrName>style.visibility</p:attrName>
                                        </p:attrNameLst>
                                      </p:cBhvr>
                                      <p:to>
                                        <p:strVal val="visible"/>
                                      </p:to>
                                    </p:set>
                                    <p:anim calcmode="lin" valueType="num">
                                      <p:cBhvr>
                                        <p:cTn id="210" dur="500" fill="hold"/>
                                        <p:tgtEl>
                                          <p:spTgt spid="45"/>
                                        </p:tgtEl>
                                        <p:attrNameLst>
                                          <p:attrName>ppt_w</p:attrName>
                                        </p:attrNameLst>
                                      </p:cBhvr>
                                      <p:tavLst>
                                        <p:tav tm="0">
                                          <p:val>
                                            <p:fltVal val="0"/>
                                          </p:val>
                                        </p:tav>
                                        <p:tav tm="100000">
                                          <p:val>
                                            <p:strVal val="#ppt_w"/>
                                          </p:val>
                                        </p:tav>
                                      </p:tavLst>
                                    </p:anim>
                                    <p:anim calcmode="lin" valueType="num">
                                      <p:cBhvr>
                                        <p:cTn id="211" dur="500" fill="hold"/>
                                        <p:tgtEl>
                                          <p:spTgt spid="45"/>
                                        </p:tgtEl>
                                        <p:attrNameLst>
                                          <p:attrName>ppt_h</p:attrName>
                                        </p:attrNameLst>
                                      </p:cBhvr>
                                      <p:tavLst>
                                        <p:tav tm="0">
                                          <p:val>
                                            <p:fltVal val="0"/>
                                          </p:val>
                                        </p:tav>
                                        <p:tav tm="100000">
                                          <p:val>
                                            <p:strVal val="#ppt_h"/>
                                          </p:val>
                                        </p:tav>
                                      </p:tavLst>
                                    </p:anim>
                                    <p:animEffect transition="in" filter="fade">
                                      <p:cBhvr>
                                        <p:cTn id="212" dur="500"/>
                                        <p:tgtEl>
                                          <p:spTgt spid="45"/>
                                        </p:tgtEl>
                                      </p:cBhvr>
                                    </p:animEffect>
                                  </p:childTnLst>
                                </p:cTn>
                              </p:par>
                              <p:par>
                                <p:cTn id="213" presetID="53" presetClass="entr" presetSubtype="16" fill="hold" nodeType="withEffect">
                                  <p:stCondLst>
                                    <p:cond delay="500"/>
                                  </p:stCondLst>
                                  <p:childTnLst>
                                    <p:set>
                                      <p:cBhvr>
                                        <p:cTn id="214" dur="1" fill="hold">
                                          <p:stCondLst>
                                            <p:cond delay="0"/>
                                          </p:stCondLst>
                                        </p:cTn>
                                        <p:tgtEl>
                                          <p:spTgt spid="46"/>
                                        </p:tgtEl>
                                        <p:attrNameLst>
                                          <p:attrName>style.visibility</p:attrName>
                                        </p:attrNameLst>
                                      </p:cBhvr>
                                      <p:to>
                                        <p:strVal val="visible"/>
                                      </p:to>
                                    </p:set>
                                    <p:anim calcmode="lin" valueType="num">
                                      <p:cBhvr>
                                        <p:cTn id="215" dur="500" fill="hold"/>
                                        <p:tgtEl>
                                          <p:spTgt spid="46"/>
                                        </p:tgtEl>
                                        <p:attrNameLst>
                                          <p:attrName>ppt_w</p:attrName>
                                        </p:attrNameLst>
                                      </p:cBhvr>
                                      <p:tavLst>
                                        <p:tav tm="0">
                                          <p:val>
                                            <p:fltVal val="0"/>
                                          </p:val>
                                        </p:tav>
                                        <p:tav tm="100000">
                                          <p:val>
                                            <p:strVal val="#ppt_w"/>
                                          </p:val>
                                        </p:tav>
                                      </p:tavLst>
                                    </p:anim>
                                    <p:anim calcmode="lin" valueType="num">
                                      <p:cBhvr>
                                        <p:cTn id="216" dur="500" fill="hold"/>
                                        <p:tgtEl>
                                          <p:spTgt spid="46"/>
                                        </p:tgtEl>
                                        <p:attrNameLst>
                                          <p:attrName>ppt_h</p:attrName>
                                        </p:attrNameLst>
                                      </p:cBhvr>
                                      <p:tavLst>
                                        <p:tav tm="0">
                                          <p:val>
                                            <p:fltVal val="0"/>
                                          </p:val>
                                        </p:tav>
                                        <p:tav tm="100000">
                                          <p:val>
                                            <p:strVal val="#ppt_h"/>
                                          </p:val>
                                        </p:tav>
                                      </p:tavLst>
                                    </p:anim>
                                    <p:animEffect transition="in" filter="fade">
                                      <p:cBhvr>
                                        <p:cTn id="217" dur="500"/>
                                        <p:tgtEl>
                                          <p:spTgt spid="46"/>
                                        </p:tgtEl>
                                      </p:cBhvr>
                                    </p:animEffect>
                                  </p:childTnLst>
                                </p:cTn>
                              </p:par>
                              <p:par>
                                <p:cTn id="218" presetID="53" presetClass="entr" presetSubtype="16" fill="hold" nodeType="withEffect">
                                  <p:stCondLst>
                                    <p:cond delay="500"/>
                                  </p:stCondLst>
                                  <p:childTnLst>
                                    <p:set>
                                      <p:cBhvr>
                                        <p:cTn id="219" dur="1" fill="hold">
                                          <p:stCondLst>
                                            <p:cond delay="0"/>
                                          </p:stCondLst>
                                        </p:cTn>
                                        <p:tgtEl>
                                          <p:spTgt spid="47"/>
                                        </p:tgtEl>
                                        <p:attrNameLst>
                                          <p:attrName>style.visibility</p:attrName>
                                        </p:attrNameLst>
                                      </p:cBhvr>
                                      <p:to>
                                        <p:strVal val="visible"/>
                                      </p:to>
                                    </p:set>
                                    <p:anim calcmode="lin" valueType="num">
                                      <p:cBhvr>
                                        <p:cTn id="220" dur="500" fill="hold"/>
                                        <p:tgtEl>
                                          <p:spTgt spid="47"/>
                                        </p:tgtEl>
                                        <p:attrNameLst>
                                          <p:attrName>ppt_w</p:attrName>
                                        </p:attrNameLst>
                                      </p:cBhvr>
                                      <p:tavLst>
                                        <p:tav tm="0">
                                          <p:val>
                                            <p:fltVal val="0"/>
                                          </p:val>
                                        </p:tav>
                                        <p:tav tm="100000">
                                          <p:val>
                                            <p:strVal val="#ppt_w"/>
                                          </p:val>
                                        </p:tav>
                                      </p:tavLst>
                                    </p:anim>
                                    <p:anim calcmode="lin" valueType="num">
                                      <p:cBhvr>
                                        <p:cTn id="221" dur="500" fill="hold"/>
                                        <p:tgtEl>
                                          <p:spTgt spid="47"/>
                                        </p:tgtEl>
                                        <p:attrNameLst>
                                          <p:attrName>ppt_h</p:attrName>
                                        </p:attrNameLst>
                                      </p:cBhvr>
                                      <p:tavLst>
                                        <p:tav tm="0">
                                          <p:val>
                                            <p:fltVal val="0"/>
                                          </p:val>
                                        </p:tav>
                                        <p:tav tm="100000">
                                          <p:val>
                                            <p:strVal val="#ppt_h"/>
                                          </p:val>
                                        </p:tav>
                                      </p:tavLst>
                                    </p:anim>
                                    <p:animEffect transition="in" filter="fade">
                                      <p:cBhvr>
                                        <p:cTn id="222" dur="500"/>
                                        <p:tgtEl>
                                          <p:spTgt spid="47"/>
                                        </p:tgtEl>
                                      </p:cBhvr>
                                    </p:animEffect>
                                  </p:childTnLst>
                                </p:cTn>
                              </p:par>
                              <p:par>
                                <p:cTn id="223" presetID="53" presetClass="entr" presetSubtype="16" fill="hold" nodeType="withEffect">
                                  <p:stCondLst>
                                    <p:cond delay="500"/>
                                  </p:stCondLst>
                                  <p:childTnLst>
                                    <p:set>
                                      <p:cBhvr>
                                        <p:cTn id="224" dur="1" fill="hold">
                                          <p:stCondLst>
                                            <p:cond delay="0"/>
                                          </p:stCondLst>
                                        </p:cTn>
                                        <p:tgtEl>
                                          <p:spTgt spid="48"/>
                                        </p:tgtEl>
                                        <p:attrNameLst>
                                          <p:attrName>style.visibility</p:attrName>
                                        </p:attrNameLst>
                                      </p:cBhvr>
                                      <p:to>
                                        <p:strVal val="visible"/>
                                      </p:to>
                                    </p:set>
                                    <p:anim calcmode="lin" valueType="num">
                                      <p:cBhvr>
                                        <p:cTn id="225" dur="500" fill="hold"/>
                                        <p:tgtEl>
                                          <p:spTgt spid="48"/>
                                        </p:tgtEl>
                                        <p:attrNameLst>
                                          <p:attrName>ppt_w</p:attrName>
                                        </p:attrNameLst>
                                      </p:cBhvr>
                                      <p:tavLst>
                                        <p:tav tm="0">
                                          <p:val>
                                            <p:fltVal val="0"/>
                                          </p:val>
                                        </p:tav>
                                        <p:tav tm="100000">
                                          <p:val>
                                            <p:strVal val="#ppt_w"/>
                                          </p:val>
                                        </p:tav>
                                      </p:tavLst>
                                    </p:anim>
                                    <p:anim calcmode="lin" valueType="num">
                                      <p:cBhvr>
                                        <p:cTn id="226" dur="500" fill="hold"/>
                                        <p:tgtEl>
                                          <p:spTgt spid="48"/>
                                        </p:tgtEl>
                                        <p:attrNameLst>
                                          <p:attrName>ppt_h</p:attrName>
                                        </p:attrNameLst>
                                      </p:cBhvr>
                                      <p:tavLst>
                                        <p:tav tm="0">
                                          <p:val>
                                            <p:fltVal val="0"/>
                                          </p:val>
                                        </p:tav>
                                        <p:tav tm="100000">
                                          <p:val>
                                            <p:strVal val="#ppt_h"/>
                                          </p:val>
                                        </p:tav>
                                      </p:tavLst>
                                    </p:anim>
                                    <p:animEffect transition="in" filter="fade">
                                      <p:cBhvr>
                                        <p:cTn id="227" dur="500"/>
                                        <p:tgtEl>
                                          <p:spTgt spid="48"/>
                                        </p:tgtEl>
                                      </p:cBhvr>
                                    </p:animEffect>
                                  </p:childTnLst>
                                </p:cTn>
                              </p:par>
                              <p:par>
                                <p:cTn id="228" presetID="53" presetClass="entr" presetSubtype="16" fill="hold" nodeType="withEffect">
                                  <p:stCondLst>
                                    <p:cond delay="500"/>
                                  </p:stCondLst>
                                  <p:childTnLst>
                                    <p:set>
                                      <p:cBhvr>
                                        <p:cTn id="229" dur="1" fill="hold">
                                          <p:stCondLst>
                                            <p:cond delay="0"/>
                                          </p:stCondLst>
                                        </p:cTn>
                                        <p:tgtEl>
                                          <p:spTgt spid="49"/>
                                        </p:tgtEl>
                                        <p:attrNameLst>
                                          <p:attrName>style.visibility</p:attrName>
                                        </p:attrNameLst>
                                      </p:cBhvr>
                                      <p:to>
                                        <p:strVal val="visible"/>
                                      </p:to>
                                    </p:set>
                                    <p:anim calcmode="lin" valueType="num">
                                      <p:cBhvr>
                                        <p:cTn id="230" dur="500" fill="hold"/>
                                        <p:tgtEl>
                                          <p:spTgt spid="49"/>
                                        </p:tgtEl>
                                        <p:attrNameLst>
                                          <p:attrName>ppt_w</p:attrName>
                                        </p:attrNameLst>
                                      </p:cBhvr>
                                      <p:tavLst>
                                        <p:tav tm="0">
                                          <p:val>
                                            <p:fltVal val="0"/>
                                          </p:val>
                                        </p:tav>
                                        <p:tav tm="100000">
                                          <p:val>
                                            <p:strVal val="#ppt_w"/>
                                          </p:val>
                                        </p:tav>
                                      </p:tavLst>
                                    </p:anim>
                                    <p:anim calcmode="lin" valueType="num">
                                      <p:cBhvr>
                                        <p:cTn id="231" dur="500" fill="hold"/>
                                        <p:tgtEl>
                                          <p:spTgt spid="49"/>
                                        </p:tgtEl>
                                        <p:attrNameLst>
                                          <p:attrName>ppt_h</p:attrName>
                                        </p:attrNameLst>
                                      </p:cBhvr>
                                      <p:tavLst>
                                        <p:tav tm="0">
                                          <p:val>
                                            <p:fltVal val="0"/>
                                          </p:val>
                                        </p:tav>
                                        <p:tav tm="100000">
                                          <p:val>
                                            <p:strVal val="#ppt_h"/>
                                          </p:val>
                                        </p:tav>
                                      </p:tavLst>
                                    </p:anim>
                                    <p:animEffect transition="in" filter="fade">
                                      <p:cBhvr>
                                        <p:cTn id="232" dur="500"/>
                                        <p:tgtEl>
                                          <p:spTgt spid="49"/>
                                        </p:tgtEl>
                                      </p:cBhvr>
                                    </p:animEffect>
                                  </p:childTnLst>
                                </p:cTn>
                              </p:par>
                              <p:par>
                                <p:cTn id="233" presetID="53" presetClass="entr" presetSubtype="16" fill="hold" nodeType="withEffect">
                                  <p:stCondLst>
                                    <p:cond delay="500"/>
                                  </p:stCondLst>
                                  <p:childTnLst>
                                    <p:set>
                                      <p:cBhvr>
                                        <p:cTn id="234" dur="1" fill="hold">
                                          <p:stCondLst>
                                            <p:cond delay="0"/>
                                          </p:stCondLst>
                                        </p:cTn>
                                        <p:tgtEl>
                                          <p:spTgt spid="50"/>
                                        </p:tgtEl>
                                        <p:attrNameLst>
                                          <p:attrName>style.visibility</p:attrName>
                                        </p:attrNameLst>
                                      </p:cBhvr>
                                      <p:to>
                                        <p:strVal val="visible"/>
                                      </p:to>
                                    </p:set>
                                    <p:anim calcmode="lin" valueType="num">
                                      <p:cBhvr>
                                        <p:cTn id="235" dur="500" fill="hold"/>
                                        <p:tgtEl>
                                          <p:spTgt spid="50"/>
                                        </p:tgtEl>
                                        <p:attrNameLst>
                                          <p:attrName>ppt_w</p:attrName>
                                        </p:attrNameLst>
                                      </p:cBhvr>
                                      <p:tavLst>
                                        <p:tav tm="0">
                                          <p:val>
                                            <p:fltVal val="0"/>
                                          </p:val>
                                        </p:tav>
                                        <p:tav tm="100000">
                                          <p:val>
                                            <p:strVal val="#ppt_w"/>
                                          </p:val>
                                        </p:tav>
                                      </p:tavLst>
                                    </p:anim>
                                    <p:anim calcmode="lin" valueType="num">
                                      <p:cBhvr>
                                        <p:cTn id="236" dur="500" fill="hold"/>
                                        <p:tgtEl>
                                          <p:spTgt spid="50"/>
                                        </p:tgtEl>
                                        <p:attrNameLst>
                                          <p:attrName>ppt_h</p:attrName>
                                        </p:attrNameLst>
                                      </p:cBhvr>
                                      <p:tavLst>
                                        <p:tav tm="0">
                                          <p:val>
                                            <p:fltVal val="0"/>
                                          </p:val>
                                        </p:tav>
                                        <p:tav tm="100000">
                                          <p:val>
                                            <p:strVal val="#ppt_h"/>
                                          </p:val>
                                        </p:tav>
                                      </p:tavLst>
                                    </p:anim>
                                    <p:animEffect transition="in" filter="fade">
                                      <p:cBhvr>
                                        <p:cTn id="2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254833" y="1941513"/>
            <a:ext cx="8062080" cy="2954337"/>
          </a:xfrm>
        </p:spPr>
        <p:txBody>
          <a:bodyPr>
            <a:noAutofit/>
          </a:bodyPr>
          <a:lstStyle/>
          <a:p>
            <a:r>
              <a:rPr lang="en-US" altLang="ja-JP" b="1" dirty="0">
                <a:latin typeface="メイリオ" panose="020B0604030504040204" pitchFamily="50" charset="-128"/>
                <a:ea typeface="メイリオ" panose="020B0604030504040204" pitchFamily="50" charset="-128"/>
              </a:rPr>
              <a:t>SNS</a:t>
            </a:r>
            <a:r>
              <a:rPr lang="ja-JP" altLang="en-US" b="1" dirty="0">
                <a:latin typeface="メイリオ" panose="020B0604030504040204" pitchFamily="50" charset="-128"/>
                <a:ea typeface="メイリオ" panose="020B0604030504040204" pitchFamily="50" charset="-128"/>
              </a:rPr>
              <a:t>に写真や動画をのせると、</a:t>
            </a: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個人情報が流出する</a:t>
            </a: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きけんがある。</a:t>
            </a:r>
            <a:br>
              <a:rPr lang="en-US" altLang="ja-JP" b="1" dirty="0">
                <a:latin typeface="メイリオ" panose="020B0604030504040204" pitchFamily="50" charset="-128"/>
                <a:ea typeface="メイリオ" panose="020B0604030504040204" pitchFamily="50" charset="-128"/>
              </a:rPr>
            </a:br>
            <a:br>
              <a:rPr lang="ja-JP" altLang="en-US"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個人情報を悪用する人もいる。</a:t>
            </a:r>
            <a:endParaRPr kumimoji="1" lang="ja-JP" altLang="en-US"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17863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284163" y="1744663"/>
            <a:ext cx="8859837" cy="2954337"/>
          </a:xfrm>
        </p:spPr>
        <p:txBody>
          <a:bodyPr>
            <a:noAutofit/>
          </a:bodyPr>
          <a:lstStyle/>
          <a:p>
            <a:r>
              <a:rPr lang="ja-JP" altLang="en-US" b="1" dirty="0">
                <a:latin typeface="メイリオ" panose="020B0604030504040204" pitchFamily="50" charset="-128"/>
                <a:ea typeface="メイリオ" panose="020B0604030504040204" pitchFamily="50" charset="-128"/>
              </a:rPr>
              <a:t>おうちの人といっしょに</a:t>
            </a: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使ってもいいか？をたしかめよう。</a:t>
            </a:r>
            <a:br>
              <a:rPr lang="en-US" altLang="ja-JP" b="1" dirty="0">
                <a:latin typeface="メイリオ" panose="020B0604030504040204" pitchFamily="50" charset="-128"/>
                <a:ea typeface="メイリオ" panose="020B0604030504040204" pitchFamily="50" charset="-128"/>
              </a:rPr>
            </a:b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年れいせいげんがある</a:t>
            </a: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サービスもあります。</a:t>
            </a:r>
            <a:endParaRPr kumimoji="1" lang="ja-JP" altLang="en-US"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61383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325131" y="1483109"/>
            <a:ext cx="8724275" cy="3433762"/>
          </a:xfrm>
        </p:spPr>
        <p:txBody>
          <a:bodyPr>
            <a:noAutofit/>
          </a:bodyPr>
          <a:lstStyle/>
          <a:p>
            <a:r>
              <a:rPr lang="en-US" altLang="ja-JP" b="1" dirty="0">
                <a:latin typeface="メイリオ" panose="020B0604030504040204" pitchFamily="50" charset="-128"/>
                <a:ea typeface="メイリオ" panose="020B0604030504040204" pitchFamily="50" charset="-128"/>
              </a:rPr>
              <a:t>SNS</a:t>
            </a:r>
            <a:r>
              <a:rPr lang="ja-JP" altLang="en-US" b="1" dirty="0" err="1">
                <a:latin typeface="メイリオ" panose="020B0604030504040204" pitchFamily="50" charset="-128"/>
                <a:ea typeface="メイリオ" panose="020B0604030504040204" pitchFamily="50" charset="-128"/>
              </a:rPr>
              <a:t>への</a:t>
            </a:r>
            <a:r>
              <a:rPr lang="ja-JP" altLang="en-US" b="1" dirty="0">
                <a:latin typeface="メイリオ" panose="020B0604030504040204" pitchFamily="50" charset="-128"/>
                <a:ea typeface="メイリオ" panose="020B0604030504040204" pitchFamily="50" charset="-128"/>
              </a:rPr>
              <a:t>書きこみは、</a:t>
            </a:r>
            <a:br>
              <a:rPr lang="en-US" altLang="ja-JP" b="1" dirty="0">
                <a:latin typeface="メイリオ" panose="020B0604030504040204" pitchFamily="50" charset="-128"/>
                <a:ea typeface="メイリオ" panose="020B0604030504040204" pitchFamily="50" charset="-128"/>
              </a:rPr>
            </a:br>
            <a:r>
              <a:rPr lang="ja-JP" altLang="en-US" b="1" dirty="0">
                <a:latin typeface="メイリオ" panose="020B0604030504040204" pitchFamily="50" charset="-128"/>
                <a:ea typeface="メイリオ" panose="020B0604030504040204" pitchFamily="50" charset="-128"/>
              </a:rPr>
              <a:t>インターネット上で公開されます。</a:t>
            </a:r>
            <a:br>
              <a:rPr lang="en-US" altLang="ja-JP" b="1" dirty="0">
                <a:latin typeface="メイリオ" panose="020B0604030504040204" pitchFamily="50" charset="-128"/>
                <a:ea typeface="メイリオ" panose="020B0604030504040204" pitchFamily="50" charset="-128"/>
              </a:rPr>
            </a:br>
            <a:r>
              <a:rPr lang="ja-JP" altLang="en-US" sz="5400" b="1" dirty="0">
                <a:latin typeface="メイリオ" panose="020B0604030504040204" pitchFamily="50" charset="-128"/>
                <a:ea typeface="メイリオ" panose="020B0604030504040204" pitchFamily="50" charset="-128"/>
              </a:rPr>
              <a:t>情報は広がります。</a:t>
            </a:r>
            <a:br>
              <a:rPr lang="en-US" altLang="ja-JP" sz="5400" b="1" dirty="0">
                <a:latin typeface="メイリオ" panose="020B0604030504040204" pitchFamily="50" charset="-128"/>
                <a:ea typeface="メイリオ" panose="020B0604030504040204" pitchFamily="50" charset="-128"/>
              </a:rPr>
            </a:br>
            <a:r>
              <a:rPr lang="ja-JP" altLang="en-US" sz="5400" b="1" dirty="0">
                <a:latin typeface="メイリオ" panose="020B0604030504040204" pitchFamily="50" charset="-128"/>
                <a:ea typeface="メイリオ" panose="020B0604030504040204" pitchFamily="50" charset="-128"/>
              </a:rPr>
              <a:t>のこります。</a:t>
            </a:r>
            <a:endParaRPr kumimoji="1" lang="ja-JP" altLang="en-US" sz="5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38980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sz="5400" dirty="0">
                <a:solidFill>
                  <a:prstClr val="black"/>
                </a:solidFill>
                <a:latin typeface="メイリオ"/>
                <a:ea typeface="メイリオ"/>
              </a:rPr>
              <a:t>SNS</a:t>
            </a:r>
            <a:r>
              <a:rPr lang="ja-JP" altLang="en-US" sz="5400" dirty="0">
                <a:solidFill>
                  <a:prstClr val="black"/>
                </a:solidFill>
                <a:latin typeface="メイリオ"/>
                <a:ea typeface="メイリオ"/>
              </a:rPr>
              <a:t>とのつきあい方</a:t>
            </a:r>
            <a:r>
              <a:rPr lang="en-US" altLang="ja-JP" sz="4800" dirty="0">
                <a:solidFill>
                  <a:prstClr val="black"/>
                </a:solidFill>
                <a:latin typeface="メイリオ"/>
                <a:ea typeface="メイリオ"/>
              </a:rPr>
              <a:t>【2】</a:t>
            </a:r>
            <a:br>
              <a:rPr lang="en-US" altLang="ja-JP" sz="4800" dirty="0">
                <a:solidFill>
                  <a:prstClr val="black"/>
                </a:solidFill>
                <a:latin typeface="メイリオ"/>
                <a:ea typeface="メイリオ"/>
              </a:rPr>
            </a:br>
            <a:r>
              <a:rPr lang="ja-JP" altLang="en-US" sz="4000" dirty="0">
                <a:solidFill>
                  <a:prstClr val="black"/>
                </a:solidFill>
                <a:latin typeface="メイリオ"/>
                <a:ea typeface="メイリオ"/>
              </a:rPr>
              <a:t>「そんなつもりはないのに」</a:t>
            </a:r>
            <a:br>
              <a:rPr lang="en-US" altLang="ja-JP" sz="4000" dirty="0">
                <a:solidFill>
                  <a:prstClr val="black"/>
                </a:solidFill>
                <a:latin typeface="メイリオ"/>
                <a:ea typeface="メイリオ"/>
              </a:rPr>
            </a:br>
            <a:r>
              <a:rPr lang="en-US" altLang="ja-JP" sz="3600" dirty="0">
                <a:solidFill>
                  <a:prstClr val="black"/>
                </a:solidFill>
                <a:latin typeface="メイリオ"/>
                <a:ea typeface="メイリオ"/>
              </a:rPr>
              <a:t>SNS</a:t>
            </a:r>
            <a:r>
              <a:rPr lang="ja-JP" altLang="en-US" sz="3600" dirty="0">
                <a:solidFill>
                  <a:prstClr val="black"/>
                </a:solidFill>
                <a:latin typeface="メイリオ"/>
                <a:ea typeface="メイリオ"/>
              </a:rPr>
              <a:t>と個人情報</a:t>
            </a:r>
            <a:endParaRPr kumimoji="1" lang="ja-JP" altLang="en-US" sz="7200" dirty="0"/>
          </a:p>
        </p:txBody>
      </p:sp>
      <p:sp>
        <p:nvSpPr>
          <p:cNvPr id="6" name="コンテンツ プレースホルダー 5"/>
          <p:cNvSpPr>
            <a:spLocks noGrp="1"/>
          </p:cNvSpPr>
          <p:nvPr>
            <p:ph sz="half" idx="1"/>
          </p:nvPr>
        </p:nvSpPr>
        <p:spPr>
          <a:xfrm>
            <a:off x="4571999" y="6275406"/>
            <a:ext cx="4619918" cy="748620"/>
          </a:xfrm>
        </p:spPr>
        <p:txBody>
          <a:bodyPr/>
          <a:lstStyle/>
          <a:p>
            <a:r>
              <a:rPr kumimoji="1" lang="ja-JP" altLang="en-US" dirty="0"/>
              <a:t>対象：小学校</a:t>
            </a:r>
            <a:r>
              <a:rPr lang="en-US" altLang="ja-JP" dirty="0"/>
              <a:t>4</a:t>
            </a:r>
            <a:r>
              <a:rPr lang="ja-JP" altLang="en-US" dirty="0"/>
              <a:t>年生</a:t>
            </a:r>
            <a:r>
              <a:rPr kumimoji="1" lang="ja-JP" altLang="en-US" dirty="0"/>
              <a:t>～</a:t>
            </a:r>
            <a:r>
              <a:rPr lang="en-US" altLang="ja-JP" dirty="0"/>
              <a:t>6</a:t>
            </a:r>
            <a:r>
              <a:rPr kumimoji="1" lang="ja-JP" altLang="en-US" dirty="0"/>
              <a:t>年生</a:t>
            </a:r>
          </a:p>
        </p:txBody>
      </p:sp>
    </p:spTree>
    <p:extLst>
      <p:ext uri="{BB962C8B-B14F-4D97-AF65-F5344CB8AC3E}">
        <p14:creationId xmlns:p14="http://schemas.microsoft.com/office/powerpoint/2010/main" val="2457235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164088"/>
            <a:ext cx="9046723" cy="510363"/>
          </a:xfrm>
          <a:solidFill>
            <a:schemeClr val="accent2">
              <a:lumMod val="20000"/>
              <a:lumOff val="80000"/>
            </a:schemeClr>
          </a:solidFill>
          <a:ln w="28575">
            <a:noFill/>
          </a:ln>
        </p:spPr>
        <p:txBody>
          <a:bodyPr>
            <a:normAutofit fontScale="90000"/>
          </a:bodyPr>
          <a:lstStyle/>
          <a:p>
            <a:pPr algn="ctr"/>
            <a:r>
              <a:rPr kumimoji="1" lang="ja-JP" altLang="en-US" sz="2400" dirty="0"/>
              <a:t>本教材の使用方法　</a:t>
            </a:r>
            <a:r>
              <a:rPr kumimoji="1" lang="en-US" altLang="ja-JP" sz="2400" dirty="0"/>
              <a:t>SNS</a:t>
            </a:r>
            <a:r>
              <a:rPr kumimoji="1" lang="ja-JP" altLang="en-US" sz="2400" dirty="0"/>
              <a:t>とのつきあい方</a:t>
            </a:r>
            <a:r>
              <a:rPr kumimoji="1" lang="en-US" altLang="ja-JP" sz="2400" dirty="0"/>
              <a:t>【2】</a:t>
            </a:r>
            <a:r>
              <a:rPr kumimoji="1" lang="ja-JP" altLang="en-US" sz="2400" dirty="0"/>
              <a:t>小学校</a:t>
            </a:r>
            <a:r>
              <a:rPr lang="en-US" altLang="ja-JP" sz="2400" dirty="0"/>
              <a:t>4</a:t>
            </a:r>
            <a:r>
              <a:rPr kumimoji="1" lang="ja-JP" altLang="en-US" sz="2400" dirty="0"/>
              <a:t>年生～</a:t>
            </a:r>
            <a:r>
              <a:rPr kumimoji="1" lang="en-US" altLang="ja-JP" sz="2400" dirty="0"/>
              <a:t>6</a:t>
            </a:r>
            <a:r>
              <a:rPr kumimoji="1" lang="ja-JP" altLang="en-US" sz="2400" dirty="0"/>
              <a:t>年生</a:t>
            </a:r>
          </a:p>
        </p:txBody>
      </p:sp>
      <p:sp>
        <p:nvSpPr>
          <p:cNvPr id="3" name="タイトル 1"/>
          <p:cNvSpPr txBox="1">
            <a:spLocks/>
          </p:cNvSpPr>
          <p:nvPr/>
        </p:nvSpPr>
        <p:spPr>
          <a:xfrm>
            <a:off x="122808" y="1976709"/>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t>本教材のねらい</a:t>
            </a:r>
          </a:p>
        </p:txBody>
      </p:sp>
      <p:sp>
        <p:nvSpPr>
          <p:cNvPr id="5" name="テキスト ボックス 4"/>
          <p:cNvSpPr txBox="1"/>
          <p:nvPr/>
        </p:nvSpPr>
        <p:spPr>
          <a:xfrm>
            <a:off x="129291" y="2451952"/>
            <a:ext cx="8755299" cy="1077218"/>
          </a:xfrm>
          <a:prstGeom prst="rect">
            <a:avLst/>
          </a:prstGeom>
          <a:noFill/>
        </p:spPr>
        <p:txBody>
          <a:bodyPr wrap="square" rtlCol="0">
            <a:spAutoFit/>
          </a:bodyPr>
          <a:lstStyle/>
          <a:p>
            <a:r>
              <a:rPr lang="ja-JP" altLang="en-US" sz="1600" dirty="0"/>
              <a:t>小学校の高学年においては、トークアプリや動画共有サイトなども閲覧、使用する頻度が高まる。身近であることからその拡散性、記録性などに無頓着な場合も多い。</a:t>
            </a:r>
            <a:endParaRPr lang="en-US" altLang="ja-JP" sz="1600" dirty="0"/>
          </a:p>
          <a:p>
            <a:r>
              <a:rPr kumimoji="1" lang="ja-JP" altLang="en-US" sz="1600" dirty="0"/>
              <a:t>動画教材から「思わぬことから」個人情報がわかること、また「見知らぬ相手」がかならずしも良い人とはかぎらないことに気付き、その対応策として保護者との確認を促す。</a:t>
            </a:r>
            <a:endParaRPr kumimoji="1" lang="en-US" altLang="ja-JP" sz="1600" dirty="0"/>
          </a:p>
        </p:txBody>
      </p:sp>
      <p:sp>
        <p:nvSpPr>
          <p:cNvPr id="6" name="タイトル 1"/>
          <p:cNvSpPr txBox="1">
            <a:spLocks/>
          </p:cNvSpPr>
          <p:nvPr/>
        </p:nvSpPr>
        <p:spPr>
          <a:xfrm>
            <a:off x="122808" y="795357"/>
            <a:ext cx="4327272" cy="442269"/>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t>テーマ「</a:t>
            </a:r>
            <a:r>
              <a:rPr lang="en-US" altLang="ja-JP" sz="2400" dirty="0"/>
              <a:t>SNS</a:t>
            </a:r>
            <a:r>
              <a:rPr lang="ja-JP" altLang="en-US" sz="2400" dirty="0"/>
              <a:t>とのつきあい方」教材のねらい</a:t>
            </a:r>
          </a:p>
        </p:txBody>
      </p:sp>
      <p:sp>
        <p:nvSpPr>
          <p:cNvPr id="7" name="テキスト ボックス 6"/>
          <p:cNvSpPr txBox="1"/>
          <p:nvPr/>
        </p:nvSpPr>
        <p:spPr>
          <a:xfrm>
            <a:off x="155235" y="1249917"/>
            <a:ext cx="8315097" cy="584775"/>
          </a:xfrm>
          <a:prstGeom prst="rect">
            <a:avLst/>
          </a:prstGeom>
          <a:noFill/>
        </p:spPr>
        <p:txBody>
          <a:bodyPr wrap="none" rtlCol="0">
            <a:spAutoFit/>
          </a:bodyPr>
          <a:lstStyle/>
          <a:p>
            <a:r>
              <a:rPr lang="en-US" altLang="ja-JP" sz="1600" dirty="0"/>
              <a:t>SNS</a:t>
            </a:r>
            <a:r>
              <a:rPr lang="ja-JP" altLang="en-US" sz="1600" dirty="0"/>
              <a:t>とは？</a:t>
            </a:r>
            <a:r>
              <a:rPr lang="en-US" altLang="ja-JP" sz="1600" dirty="0"/>
              <a:t>SNS</a:t>
            </a:r>
            <a:r>
              <a:rPr lang="ja-JP" altLang="en-US" sz="1600" dirty="0"/>
              <a:t>の可能性、利点も確認した上で、個人情報拡散や危険な「出会い」などの</a:t>
            </a:r>
            <a:endParaRPr lang="en-US" altLang="ja-JP" sz="1600" dirty="0"/>
          </a:p>
          <a:p>
            <a:r>
              <a:rPr lang="ja-JP" altLang="en-US" sz="1600" dirty="0"/>
              <a:t>負の面があることを理解し、対応する力をつける。</a:t>
            </a:r>
            <a:endParaRPr kumimoji="1" lang="ja-JP" altLang="en-US" sz="1600" dirty="0"/>
          </a:p>
        </p:txBody>
      </p:sp>
      <p:sp>
        <p:nvSpPr>
          <p:cNvPr id="8" name="タイトル 1"/>
          <p:cNvSpPr txBox="1">
            <a:spLocks/>
          </p:cNvSpPr>
          <p:nvPr/>
        </p:nvSpPr>
        <p:spPr>
          <a:xfrm>
            <a:off x="129291" y="3685255"/>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t>指導のポイント</a:t>
            </a:r>
          </a:p>
        </p:txBody>
      </p:sp>
      <p:sp>
        <p:nvSpPr>
          <p:cNvPr id="10" name="テキスト ボックス 9"/>
          <p:cNvSpPr txBox="1"/>
          <p:nvPr/>
        </p:nvSpPr>
        <p:spPr>
          <a:xfrm>
            <a:off x="129291" y="4160498"/>
            <a:ext cx="8755299" cy="1323439"/>
          </a:xfrm>
          <a:prstGeom prst="rect">
            <a:avLst/>
          </a:prstGeom>
          <a:noFill/>
        </p:spPr>
        <p:txBody>
          <a:bodyPr wrap="square" rtlCol="0">
            <a:spAutoFit/>
          </a:bodyPr>
          <a:lstStyle/>
          <a:p>
            <a:r>
              <a:rPr lang="ja-JP" altLang="en-US" sz="1600" dirty="0"/>
              <a:t>あらためて</a:t>
            </a:r>
            <a:r>
              <a:rPr lang="en-US" altLang="ja-JP" sz="1600" dirty="0"/>
              <a:t>SNS</a:t>
            </a:r>
            <a:r>
              <a:rPr lang="ja-JP" altLang="en-US" sz="1600" dirty="0"/>
              <a:t>とは何か？そのメリット、楽しさを確認する。動画教材から個人情報の流出や「見知らぬ相手」の危険性に気付き、保護者と共に対策をとることの重要性を伝える。</a:t>
            </a:r>
            <a:endParaRPr lang="en-US" altLang="ja-JP" sz="1600" dirty="0"/>
          </a:p>
          <a:p>
            <a:r>
              <a:rPr lang="ja-JP" altLang="en-US" sz="1600" dirty="0"/>
              <a:t>ペアレンタルコントロールや各種設定により、位置情報データを共有しない、利用規約を厳守し適切に</a:t>
            </a:r>
            <a:r>
              <a:rPr lang="en-US" altLang="ja-JP" sz="1600" dirty="0"/>
              <a:t>SNS</a:t>
            </a:r>
            <a:r>
              <a:rPr lang="ja-JP" altLang="en-US" sz="1600" dirty="0"/>
              <a:t>と付き合うこと、また</a:t>
            </a:r>
            <a:r>
              <a:rPr lang="en-US" altLang="ja-JP" sz="1600" dirty="0"/>
              <a:t>SNS</a:t>
            </a:r>
            <a:r>
              <a:rPr lang="ja-JP" altLang="en-US" sz="1600" dirty="0" err="1"/>
              <a:t>への</a:t>
            </a:r>
            <a:r>
              <a:rPr lang="ja-JP" altLang="en-US" sz="1600" dirty="0"/>
              <a:t>投稿は拡散性、記録性のあるものであること、よって責任と覚悟が必要なものであることも伝えたい。</a:t>
            </a:r>
            <a:endParaRPr lang="en-US" altLang="ja-JP" sz="1600" dirty="0"/>
          </a:p>
        </p:txBody>
      </p:sp>
      <p:sp>
        <p:nvSpPr>
          <p:cNvPr id="12" name="テキスト ボックス 11"/>
          <p:cNvSpPr txBox="1"/>
          <p:nvPr/>
        </p:nvSpPr>
        <p:spPr>
          <a:xfrm>
            <a:off x="2706081" y="6034226"/>
            <a:ext cx="3791701" cy="523220"/>
          </a:xfrm>
          <a:prstGeom prst="rect">
            <a:avLst/>
          </a:prstGeom>
          <a:noFill/>
        </p:spPr>
        <p:txBody>
          <a:bodyPr wrap="square" rtlCol="0">
            <a:spAutoFit/>
          </a:bodyPr>
          <a:lstStyle/>
          <a:p>
            <a:r>
              <a:rPr lang="ja-JP" altLang="en-US" sz="1400" dirty="0"/>
              <a:t>１．情報社会の倫理　</a:t>
            </a:r>
            <a:r>
              <a:rPr lang="en-US" altLang="ja-JP" sz="1400" dirty="0"/>
              <a:t>a3-1</a:t>
            </a:r>
          </a:p>
          <a:p>
            <a:r>
              <a:rPr lang="ja-JP" altLang="en-US" sz="1400" dirty="0"/>
              <a:t>３．安全への知恵　</a:t>
            </a:r>
            <a:r>
              <a:rPr lang="en-US" altLang="ja-JP" sz="1400" dirty="0"/>
              <a:t>d3-1</a:t>
            </a:r>
          </a:p>
        </p:txBody>
      </p:sp>
      <p:sp>
        <p:nvSpPr>
          <p:cNvPr id="14" name="タイトル 1">
            <a:extLst>
              <a:ext uri="{FF2B5EF4-FFF2-40B4-BE49-F238E27FC236}">
                <a16:creationId xmlns:a16="http://schemas.microsoft.com/office/drawing/2014/main" id="{76997CCA-F929-4348-BB2C-13A3B2694938}"/>
              </a:ext>
            </a:extLst>
          </p:cNvPr>
          <p:cNvSpPr txBox="1">
            <a:spLocks/>
          </p:cNvSpPr>
          <p:nvPr/>
        </p:nvSpPr>
        <p:spPr>
          <a:xfrm>
            <a:off x="129291" y="5475207"/>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https://www.mext.go.jp/component/a_menu/education/detail/__icsFiles/afieldfile/2010/09/07/1296869.pdf</a:t>
            </a:r>
            <a:r>
              <a:rPr lang="ja-JP" altLang="en-US" sz="24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2182365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315913" y="2303463"/>
            <a:ext cx="8828087" cy="2955925"/>
          </a:xfrm>
        </p:spPr>
        <p:txBody>
          <a:bodyPr>
            <a:normAutofit/>
          </a:bodyPr>
          <a:lstStyle/>
          <a:p>
            <a:r>
              <a:rPr kumimoji="1" lang="en-US" altLang="ja-JP" sz="6600" dirty="0">
                <a:latin typeface="メイリオ" panose="020B0604030504040204" pitchFamily="50" charset="-128"/>
                <a:ea typeface="メイリオ" panose="020B0604030504040204" pitchFamily="50" charset="-128"/>
              </a:rPr>
              <a:t>SNS</a:t>
            </a:r>
            <a:r>
              <a:rPr kumimoji="1" lang="ja-JP" altLang="en-US" sz="6600" dirty="0" err="1">
                <a:latin typeface="メイリオ" panose="020B0604030504040204" pitchFamily="50" charset="-128"/>
                <a:ea typeface="メイリオ" panose="020B0604030504040204" pitchFamily="50" charset="-128"/>
              </a:rPr>
              <a:t>って</a:t>
            </a:r>
            <a:r>
              <a:rPr kumimoji="1" lang="ja-JP" altLang="en-US" sz="6600" dirty="0">
                <a:latin typeface="メイリオ" panose="020B0604030504040204" pitchFamily="50" charset="-128"/>
                <a:ea typeface="メイリオ" panose="020B0604030504040204" pitchFamily="50" charset="-128"/>
              </a:rPr>
              <a:t>何だろう？</a:t>
            </a:r>
          </a:p>
        </p:txBody>
      </p:sp>
      <p:sp>
        <p:nvSpPr>
          <p:cNvPr id="4" name="タイトル 1"/>
          <p:cNvSpPr txBox="1">
            <a:spLocks/>
          </p:cNvSpPr>
          <p:nvPr/>
        </p:nvSpPr>
        <p:spPr>
          <a:xfrm>
            <a:off x="1514006" y="345174"/>
            <a:ext cx="7629993"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mj-ea"/>
              </a:rPr>
              <a:t>考えてみよう</a:t>
            </a:r>
          </a:p>
        </p:txBody>
      </p:sp>
    </p:spTree>
    <p:extLst>
      <p:ext uri="{BB962C8B-B14F-4D97-AF65-F5344CB8AC3E}">
        <p14:creationId xmlns:p14="http://schemas.microsoft.com/office/powerpoint/2010/main" val="354503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19920" y="390525"/>
            <a:ext cx="3335338" cy="936625"/>
          </a:xfrm>
        </p:spPr>
        <p:txBody>
          <a:bodyPr>
            <a:normAutofit/>
          </a:bodyPr>
          <a:lstStyle/>
          <a:p>
            <a:r>
              <a:rPr kumimoji="1" lang="en-US" altLang="ja-JP" b="1" dirty="0">
                <a:latin typeface="メイリオ" panose="020B0604030504040204" pitchFamily="50" charset="-128"/>
                <a:ea typeface="メイリオ" panose="020B0604030504040204" pitchFamily="50" charset="-128"/>
              </a:rPr>
              <a:t>SNS</a:t>
            </a:r>
            <a:r>
              <a:rPr kumimoji="1" lang="ja-JP" altLang="en-US" b="1" dirty="0">
                <a:latin typeface="メイリオ" panose="020B0604030504040204" pitchFamily="50" charset="-128"/>
                <a:ea typeface="メイリオ" panose="020B0604030504040204" pitchFamily="50" charset="-128"/>
              </a:rPr>
              <a:t>とは</a:t>
            </a:r>
          </a:p>
        </p:txBody>
      </p:sp>
      <p:sp>
        <p:nvSpPr>
          <p:cNvPr id="3" name="コンテンツ プレースホルダー 2"/>
          <p:cNvSpPr>
            <a:spLocks noGrp="1"/>
          </p:cNvSpPr>
          <p:nvPr>
            <p:ph idx="4294967295"/>
          </p:nvPr>
        </p:nvSpPr>
        <p:spPr>
          <a:xfrm>
            <a:off x="214313" y="1398588"/>
            <a:ext cx="8929687" cy="3716337"/>
          </a:xfrm>
        </p:spPr>
        <p:txBody>
          <a:bodyPr>
            <a:normAutofit fontScale="92500" lnSpcReduction="10000"/>
          </a:bodyPr>
          <a:lstStyle/>
          <a:p>
            <a:pPr marL="0" indent="0">
              <a:buNone/>
            </a:pPr>
            <a:r>
              <a:rPr lang="en-US" altLang="ja-JP" sz="3900" dirty="0">
                <a:latin typeface="メイリオ" panose="020B0604030504040204" pitchFamily="50" charset="-128"/>
                <a:ea typeface="メイリオ" panose="020B0604030504040204" pitchFamily="50" charset="-128"/>
              </a:rPr>
              <a:t>SNS</a:t>
            </a:r>
            <a:r>
              <a:rPr lang="ja-JP" altLang="en-US" sz="3900" dirty="0">
                <a:latin typeface="メイリオ" panose="020B0604030504040204" pitchFamily="50" charset="-128"/>
                <a:ea typeface="メイリオ" panose="020B0604030504040204" pitchFamily="50" charset="-128"/>
              </a:rPr>
              <a:t>＝</a:t>
            </a:r>
            <a:endParaRPr lang="en-US" altLang="ja-JP" sz="3900" dirty="0">
              <a:latin typeface="メイリオ" panose="020B0604030504040204" pitchFamily="50" charset="-128"/>
              <a:ea typeface="メイリオ" panose="020B0604030504040204" pitchFamily="50" charset="-128"/>
            </a:endParaRPr>
          </a:p>
          <a:p>
            <a:pPr marL="0" indent="0">
              <a:buNone/>
            </a:pPr>
            <a:r>
              <a:rPr lang="ja-JP" altLang="en-US" sz="3900" dirty="0">
                <a:latin typeface="メイリオ" panose="020B0604030504040204" pitchFamily="50" charset="-128"/>
                <a:ea typeface="メイリオ" panose="020B0604030504040204" pitchFamily="50" charset="-128"/>
              </a:rPr>
              <a:t>ソーシャル・ネットワーキング・サービス</a:t>
            </a:r>
            <a:endParaRPr lang="en-US" altLang="ja-JP" sz="3900" dirty="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・会員になった人どうしが交流できる</a:t>
            </a:r>
            <a:endParaRPr lang="en-US" altLang="ja-JP" sz="3600"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　</a:t>
            </a:r>
            <a:r>
              <a:rPr lang="en-US" altLang="ja-JP" sz="3600" dirty="0">
                <a:latin typeface="メイリオ" panose="020B0604030504040204" pitchFamily="50" charset="-128"/>
                <a:ea typeface="メイリオ" panose="020B0604030504040204" pitchFamily="50" charset="-128"/>
              </a:rPr>
              <a:t>Web</a:t>
            </a:r>
            <a:r>
              <a:rPr lang="ja-JP" altLang="en-US" sz="3600" dirty="0">
                <a:latin typeface="メイリオ" panose="020B0604030504040204" pitchFamily="50" charset="-128"/>
                <a:ea typeface="メイリオ" panose="020B0604030504040204" pitchFamily="50" charset="-128"/>
              </a:rPr>
              <a:t>サイトのサービスのこと。</a:t>
            </a:r>
            <a:endParaRPr lang="en-US" altLang="ja-JP" sz="3600" dirty="0">
              <a:latin typeface="メイリオ" panose="020B0604030504040204" pitchFamily="50" charset="-128"/>
              <a:ea typeface="メイリオ" panose="020B0604030504040204" pitchFamily="50" charset="-128"/>
            </a:endParaRPr>
          </a:p>
          <a:p>
            <a:pPr marL="0" indent="0">
              <a:buNone/>
            </a:pPr>
            <a:endParaRPr lang="en-US" altLang="ja-JP" sz="1500" dirty="0">
              <a:latin typeface="メイリオ" panose="020B0604030504040204" pitchFamily="50" charset="-128"/>
              <a:ea typeface="メイリオ" panose="020B0604030504040204" pitchFamily="50" charset="-128"/>
            </a:endParaRPr>
          </a:p>
          <a:p>
            <a:pPr marL="0" indent="0">
              <a:buNone/>
            </a:pPr>
            <a:r>
              <a:rPr kumimoji="1" lang="ja-JP" altLang="en-US" sz="3600" dirty="0">
                <a:latin typeface="メイリオ" panose="020B0604030504040204" pitchFamily="50" charset="-128"/>
                <a:ea typeface="メイリオ" panose="020B0604030504040204" pitchFamily="50" charset="-128"/>
              </a:rPr>
              <a:t>・</a:t>
            </a:r>
            <a:r>
              <a:rPr lang="ja-JP" altLang="en-US" sz="3600" dirty="0">
                <a:latin typeface="メイリオ" panose="020B0604030504040204" pitchFamily="50" charset="-128"/>
                <a:ea typeface="メイリオ" panose="020B0604030504040204" pitchFamily="50" charset="-128"/>
              </a:rPr>
              <a:t>友だちや</a:t>
            </a:r>
            <a:r>
              <a:rPr kumimoji="1" lang="ja-JP" altLang="en-US" sz="3600" dirty="0">
                <a:latin typeface="メイリオ" panose="020B0604030504040204" pitchFamily="50" charset="-128"/>
                <a:ea typeface="メイリオ" panose="020B0604030504040204" pitchFamily="50" charset="-128"/>
              </a:rPr>
              <a:t>同じしゅみを持つ人と交流できる。</a:t>
            </a:r>
            <a:endParaRPr kumimoji="1" lang="en-US" altLang="ja-JP" sz="3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1255860" y="5114222"/>
            <a:ext cx="7527193" cy="1077218"/>
          </a:xfrm>
          <a:prstGeom prst="rect">
            <a:avLst/>
          </a:prstGeom>
          <a:noFill/>
        </p:spPr>
        <p:txBody>
          <a:bodyPr wrap="square" rtlCol="0">
            <a:spAutoFit/>
          </a:bodyPr>
          <a:lstStyle/>
          <a:p>
            <a:r>
              <a:rPr kumimoji="1" lang="ja-JP" altLang="en-US" sz="3200" b="1" dirty="0">
                <a:latin typeface="メイリオ" panose="020B0604030504040204" pitchFamily="50" charset="-128"/>
                <a:ea typeface="メイリオ" panose="020B0604030504040204" pitchFamily="50" charset="-128"/>
              </a:rPr>
              <a:t>たとえばどんなサービスがありますか？</a:t>
            </a:r>
            <a:endParaRPr kumimoji="1" lang="en-US" altLang="ja-JP" sz="3200" b="1" dirty="0">
              <a:latin typeface="メイリオ" panose="020B0604030504040204" pitchFamily="50" charset="-128"/>
              <a:ea typeface="メイリオ" panose="020B0604030504040204" pitchFamily="50" charset="-128"/>
            </a:endParaRPr>
          </a:p>
          <a:p>
            <a:r>
              <a:rPr lang="ja-JP" altLang="en-US" sz="3200" b="1" dirty="0">
                <a:latin typeface="メイリオ" panose="020B0604030504040204" pitchFamily="50" charset="-128"/>
                <a:ea typeface="メイリオ" panose="020B0604030504040204" pitchFamily="50" charset="-128"/>
              </a:rPr>
              <a:t>まわり</a:t>
            </a:r>
            <a:r>
              <a:rPr kumimoji="1" lang="ja-JP" altLang="en-US" sz="3200" b="1" dirty="0">
                <a:latin typeface="メイリオ" panose="020B0604030504040204" pitchFamily="50" charset="-128"/>
                <a:ea typeface="メイリオ" panose="020B0604030504040204" pitchFamily="50" charset="-128"/>
              </a:rPr>
              <a:t>の人と話してみましょう！</a:t>
            </a:r>
          </a:p>
        </p:txBody>
      </p:sp>
    </p:spTree>
    <p:extLst>
      <p:ext uri="{BB962C8B-B14F-4D97-AF65-F5344CB8AC3E}">
        <p14:creationId xmlns:p14="http://schemas.microsoft.com/office/powerpoint/2010/main" val="1185415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232764" y="6094816"/>
            <a:ext cx="5092769" cy="843135"/>
          </a:xfrm>
        </p:spPr>
        <p:txBody>
          <a:bodyPr>
            <a:normAutofit/>
          </a:body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latin typeface="Segoe UI" panose="020B0502040204020203" pitchFamily="34" charset="0"/>
                <a:ea typeface="メイリオ" panose="020B0604030504040204" pitchFamily="50" charset="-128"/>
                <a:cs typeface="Segoe UI" panose="020B0502040204020203" pitchFamily="34" charset="0"/>
              </a:rPr>
              <a:t>https://www.youtube.com/watch?v=</a:t>
            </a:r>
            <a:r>
              <a:rPr lang="en-US" altLang="ja-JP" sz="1100" dirty="0" err="1">
                <a:latin typeface="Segoe UI" panose="020B0502040204020203" pitchFamily="34" charset="0"/>
                <a:ea typeface="メイリオ" panose="020B0604030504040204" pitchFamily="50" charset="-128"/>
                <a:cs typeface="Segoe UI" panose="020B0502040204020203" pitchFamily="34" charset="0"/>
              </a:rPr>
              <a:t>xvgBJFudoMs</a:t>
            </a:r>
            <a:endParaRPr lang="en-US" altLang="ja-JP" sz="1100" dirty="0">
              <a:latin typeface="Segoe UI" panose="020B0502040204020203" pitchFamily="34" charset="0"/>
              <a:ea typeface="メイリオ" panose="020B0604030504040204" pitchFamily="50" charset="-128"/>
              <a:cs typeface="Segoe UI" panose="020B0502040204020203" pitchFamily="34" charset="0"/>
            </a:endParaRPr>
          </a:p>
        </p:txBody>
      </p:sp>
      <p:sp>
        <p:nvSpPr>
          <p:cNvPr id="4" name="タイトル 1"/>
          <p:cNvSpPr txBox="1">
            <a:spLocks/>
          </p:cNvSpPr>
          <p:nvPr/>
        </p:nvSpPr>
        <p:spPr>
          <a:xfrm>
            <a:off x="209755" y="341616"/>
            <a:ext cx="8229600"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latin typeface="メイリオ" panose="020B0604030504040204" pitchFamily="50" charset="-128"/>
                <a:ea typeface="メイリオ" panose="020B0604030504040204" pitchFamily="50" charset="-128"/>
              </a:rPr>
              <a:t>SNS</a:t>
            </a:r>
            <a:r>
              <a:rPr lang="ja-JP" altLang="en-US" b="1" dirty="0" err="1">
                <a:latin typeface="メイリオ" panose="020B0604030504040204" pitchFamily="50" charset="-128"/>
                <a:ea typeface="メイリオ" panose="020B0604030504040204" pitchFamily="50" charset="-128"/>
              </a:rPr>
              <a:t>で</a:t>
            </a:r>
            <a:r>
              <a:rPr lang="ja-JP" altLang="en-US" b="1" dirty="0">
                <a:latin typeface="メイリオ" panose="020B0604030504040204" pitchFamily="50" charset="-128"/>
                <a:ea typeface="メイリオ" panose="020B0604030504040204" pitchFamily="50" charset="-128"/>
              </a:rPr>
              <a:t>できること</a:t>
            </a:r>
          </a:p>
        </p:txBody>
      </p:sp>
      <p:sp>
        <p:nvSpPr>
          <p:cNvPr id="3" name="テキスト ボックス 2"/>
          <p:cNvSpPr txBox="1"/>
          <p:nvPr/>
        </p:nvSpPr>
        <p:spPr>
          <a:xfrm>
            <a:off x="860542" y="1383600"/>
            <a:ext cx="7691335" cy="646331"/>
          </a:xfrm>
          <a:prstGeom prst="rect">
            <a:avLst/>
          </a:prstGeom>
          <a:noFill/>
        </p:spPr>
        <p:txBody>
          <a:bodyPr wrap="square" rtlCol="0">
            <a:spAutoFit/>
          </a:bodyPr>
          <a:lstStyle/>
          <a:p>
            <a:r>
              <a:rPr kumimoji="1" lang="ja-JP" altLang="en-US" sz="3600" dirty="0">
                <a:latin typeface="メイリオ" panose="020B0604030504040204" pitchFamily="50" charset="-128"/>
                <a:ea typeface="メイリオ" panose="020B0604030504040204" pitchFamily="50" charset="-128"/>
              </a:rPr>
              <a:t>インターネットの仕組みを使って</a:t>
            </a:r>
          </a:p>
        </p:txBody>
      </p:sp>
      <p:pic>
        <p:nvPicPr>
          <p:cNvPr id="7" name="図 6"/>
          <p:cNvPicPr>
            <a:picLocks noChangeAspect="1"/>
          </p:cNvPicPr>
          <p:nvPr/>
        </p:nvPicPr>
        <p:blipFill>
          <a:blip r:embed="rId3"/>
          <a:stretch>
            <a:fillRect/>
          </a:stretch>
        </p:blipFill>
        <p:spPr>
          <a:xfrm>
            <a:off x="1309992" y="1960560"/>
            <a:ext cx="6361669" cy="3780992"/>
          </a:xfrm>
          <a:prstGeom prst="rect">
            <a:avLst/>
          </a:prstGeom>
        </p:spPr>
      </p:pic>
    </p:spTree>
    <p:extLst>
      <p:ext uri="{BB962C8B-B14F-4D97-AF65-F5344CB8AC3E}">
        <p14:creationId xmlns:p14="http://schemas.microsoft.com/office/powerpoint/2010/main" val="660881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337225" y="1510460"/>
            <a:ext cx="5960332" cy="3055614"/>
          </a:xfrm>
          <a:prstGeom prst="rect">
            <a:avLst/>
          </a:prstGeom>
        </p:spPr>
      </p:pic>
      <p:sp>
        <p:nvSpPr>
          <p:cNvPr id="3" name="テキスト ボックス 2"/>
          <p:cNvSpPr txBox="1"/>
          <p:nvPr/>
        </p:nvSpPr>
        <p:spPr>
          <a:xfrm>
            <a:off x="149393" y="461134"/>
            <a:ext cx="8177189" cy="769441"/>
          </a:xfrm>
          <a:prstGeom prst="rect">
            <a:avLst/>
          </a:prstGeom>
          <a:noFill/>
        </p:spPr>
        <p:txBody>
          <a:bodyPr wrap="square" rtlCol="0">
            <a:spAutoFit/>
          </a:bodyPr>
          <a:lstStyle/>
          <a:p>
            <a:r>
              <a:rPr kumimoji="1" lang="ja-JP" altLang="en-US" sz="4400" b="1" dirty="0">
                <a:latin typeface="メイリオ" panose="020B0604030504040204" pitchFamily="50" charset="-128"/>
                <a:ea typeface="メイリオ" panose="020B0604030504040204" pitchFamily="50" charset="-128"/>
              </a:rPr>
              <a:t>たくさんの人に見てもらえる</a:t>
            </a:r>
            <a:r>
              <a:rPr kumimoji="1" lang="en-US" altLang="ja-JP" sz="4400" b="1" dirty="0">
                <a:latin typeface="メイリオ" panose="020B0604030504040204" pitchFamily="50" charset="-128"/>
                <a:ea typeface="メイリオ" panose="020B0604030504040204" pitchFamily="50" charset="-128"/>
              </a:rPr>
              <a:t>!</a:t>
            </a:r>
            <a:endParaRPr kumimoji="1" lang="ja-JP" altLang="en-US" sz="4400" b="1"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4572000" y="4783638"/>
            <a:ext cx="5505218" cy="1569660"/>
          </a:xfrm>
          <a:prstGeom prst="rect">
            <a:avLst/>
          </a:prstGeom>
          <a:noFill/>
        </p:spPr>
        <p:txBody>
          <a:bodyPr wrap="square" rtlCol="0">
            <a:spAutoFit/>
          </a:bodyPr>
          <a:lstStyle/>
          <a:p>
            <a:r>
              <a:rPr lang="ja-JP" altLang="en-US" sz="3200" dirty="0">
                <a:solidFill>
                  <a:srgbClr val="002060"/>
                </a:solidFill>
                <a:latin typeface="メイリオ" panose="020B0604030504040204" pitchFamily="50" charset="-128"/>
                <a:ea typeface="メイリオ" panose="020B0604030504040204" pitchFamily="50" charset="-128"/>
              </a:rPr>
              <a:t>友</a:t>
            </a:r>
            <a:r>
              <a:rPr kumimoji="1" lang="ja-JP" altLang="en-US" sz="3200" dirty="0">
                <a:solidFill>
                  <a:srgbClr val="002060"/>
                </a:solidFill>
                <a:latin typeface="メイリオ" panose="020B0604030504040204" pitchFamily="50" charset="-128"/>
                <a:ea typeface="メイリオ" panose="020B0604030504040204" pitchFamily="50" charset="-128"/>
              </a:rPr>
              <a:t>だちが</a:t>
            </a:r>
            <a:r>
              <a:rPr lang="ja-JP" altLang="en-US" sz="3200" dirty="0">
                <a:solidFill>
                  <a:srgbClr val="002060"/>
                </a:solidFill>
                <a:latin typeface="メイリオ" panose="020B0604030504040204" pitchFamily="50" charset="-128"/>
                <a:ea typeface="メイリオ" panose="020B0604030504040204" pitchFamily="50" charset="-128"/>
              </a:rPr>
              <a:t>できる</a:t>
            </a:r>
            <a:r>
              <a:rPr kumimoji="1" lang="ja-JP" altLang="en-US" sz="3200" dirty="0">
                <a:solidFill>
                  <a:srgbClr val="002060"/>
                </a:solidFill>
                <a:latin typeface="メイリオ" panose="020B0604030504040204" pitchFamily="50" charset="-128"/>
                <a:ea typeface="メイリオ" panose="020B0604030504040204" pitchFamily="50" charset="-128"/>
              </a:rPr>
              <a:t>かも！</a:t>
            </a:r>
            <a:endParaRPr kumimoji="1" lang="en-US" altLang="ja-JP" sz="3200" dirty="0">
              <a:solidFill>
                <a:srgbClr val="002060"/>
              </a:solidFill>
              <a:latin typeface="メイリオ" panose="020B0604030504040204" pitchFamily="50" charset="-128"/>
              <a:ea typeface="メイリオ" panose="020B0604030504040204" pitchFamily="50" charset="-128"/>
            </a:endParaRPr>
          </a:p>
          <a:p>
            <a:r>
              <a:rPr lang="ja-JP" altLang="en-US" sz="3200" dirty="0">
                <a:solidFill>
                  <a:srgbClr val="002060"/>
                </a:solidFill>
                <a:latin typeface="メイリオ" panose="020B0604030504040204" pitchFamily="50" charset="-128"/>
                <a:ea typeface="メイリオ" panose="020B0604030504040204" pitchFamily="50" charset="-128"/>
              </a:rPr>
              <a:t>ほめてもらえるかも！</a:t>
            </a:r>
            <a:endParaRPr lang="en-US" altLang="ja-JP" sz="3200" dirty="0">
              <a:solidFill>
                <a:srgbClr val="002060"/>
              </a:solidFill>
              <a:latin typeface="メイリオ" panose="020B0604030504040204" pitchFamily="50" charset="-128"/>
              <a:ea typeface="メイリオ" panose="020B0604030504040204" pitchFamily="50" charset="-128"/>
            </a:endParaRPr>
          </a:p>
          <a:p>
            <a:r>
              <a:rPr lang="ja-JP" altLang="en-US" sz="3200" dirty="0">
                <a:solidFill>
                  <a:srgbClr val="002060"/>
                </a:solidFill>
                <a:latin typeface="メイリオ" panose="020B0604030504040204" pitchFamily="50" charset="-128"/>
                <a:ea typeface="メイリオ" panose="020B0604030504040204" pitchFamily="50" charset="-128"/>
              </a:rPr>
              <a:t>楽しい！</a:t>
            </a:r>
            <a:endParaRPr lang="en-US" altLang="ja-JP" sz="3200" dirty="0">
              <a:solidFill>
                <a:srgbClr val="002060"/>
              </a:solidFill>
              <a:latin typeface="メイリオ" panose="020B0604030504040204" pitchFamily="50" charset="-128"/>
              <a:ea typeface="メイリオ" panose="020B0604030504040204" pitchFamily="50" charset="-128"/>
            </a:endParaRPr>
          </a:p>
        </p:txBody>
      </p:sp>
      <p:sp>
        <p:nvSpPr>
          <p:cNvPr id="6" name="タイトル 1">
            <a:extLst>
              <a:ext uri="{FF2B5EF4-FFF2-40B4-BE49-F238E27FC236}">
                <a16:creationId xmlns:a16="http://schemas.microsoft.com/office/drawing/2014/main" id="{538C272C-B014-4596-AEAA-C75F23B2A264}"/>
              </a:ext>
            </a:extLst>
          </p:cNvPr>
          <p:cNvSpPr txBox="1">
            <a:spLocks/>
          </p:cNvSpPr>
          <p:nvPr/>
        </p:nvSpPr>
        <p:spPr>
          <a:xfrm>
            <a:off x="4088921" y="6069343"/>
            <a:ext cx="5745192" cy="10030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画像引用</a:t>
            </a:r>
            <a:r>
              <a:rPr lang="en-US" altLang="ja-JP" sz="1100" dirty="0">
                <a:latin typeface="メイリオ" panose="020B0604030504040204" pitchFamily="50" charset="-128"/>
                <a:ea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IPA</a:t>
            </a:r>
            <a:r>
              <a:rPr lang="ja-JP" altLang="en-US" sz="1100" dirty="0">
                <a:latin typeface="メイリオ" panose="020B0604030504040204" pitchFamily="50" charset="-128"/>
                <a:ea typeface="メイリオ" panose="020B0604030504040204" pitchFamily="50" charset="-128"/>
              </a:rPr>
              <a:t>「はじめまして、ペアコです。～親と子のスマホの約束～」</a:t>
            </a:r>
            <a:br>
              <a:rPr lang="ja-JP" altLang="en-US" sz="1100" dirty="0">
                <a:latin typeface="メイリオ" panose="020B0604030504040204" pitchFamily="50" charset="-128"/>
                <a:ea typeface="メイリオ" panose="020B0604030504040204" pitchFamily="50" charset="-128"/>
              </a:rPr>
            </a:br>
            <a:r>
              <a:rPr lang="ja-JP" altLang="en-US" sz="1100" dirty="0">
                <a:latin typeface="+mn-lt"/>
                <a:ea typeface="メイリオ" panose="020B0604030504040204" pitchFamily="50" charset="-128"/>
              </a:rPr>
              <a:t>　　　　　 </a:t>
            </a:r>
            <a:r>
              <a:rPr lang="en-US" altLang="ja-JP" sz="1100" dirty="0">
                <a:latin typeface="+mn-lt"/>
                <a:ea typeface="メイリオ" panose="020B0604030504040204" pitchFamily="50" charset="-128"/>
              </a:rPr>
              <a:t>https://</a:t>
            </a:r>
            <a:r>
              <a:rPr lang="en-US" altLang="ja-JP" sz="1100" dirty="0" err="1">
                <a:latin typeface="+mn-lt"/>
                <a:ea typeface="メイリオ" panose="020B0604030504040204" pitchFamily="50" charset="-128"/>
              </a:rPr>
              <a:t>www.youtube.com</a:t>
            </a:r>
            <a:r>
              <a:rPr lang="en-US" altLang="ja-JP" sz="1100" dirty="0">
                <a:latin typeface="+mn-lt"/>
                <a:ea typeface="メイリオ" panose="020B0604030504040204" pitchFamily="50" charset="-128"/>
              </a:rPr>
              <a:t>/</a:t>
            </a:r>
            <a:r>
              <a:rPr lang="en-US" altLang="ja-JP" sz="1100" dirty="0" err="1">
                <a:latin typeface="+mn-lt"/>
                <a:ea typeface="メイリオ" panose="020B0604030504040204" pitchFamily="50" charset="-128"/>
              </a:rPr>
              <a:t>watch?v</a:t>
            </a:r>
            <a:r>
              <a:rPr lang="en-US" altLang="ja-JP" sz="1100" dirty="0">
                <a:latin typeface="+mn-lt"/>
                <a:ea typeface="メイリオ" panose="020B0604030504040204" pitchFamily="50" charset="-128"/>
              </a:rPr>
              <a:t>=</a:t>
            </a:r>
            <a:r>
              <a:rPr lang="en-US" altLang="ja-JP" sz="1100" dirty="0" err="1">
                <a:latin typeface="+mn-lt"/>
                <a:ea typeface="メイリオ" panose="020B0604030504040204" pitchFamily="50" charset="-128"/>
              </a:rPr>
              <a:t>xvgBJFudoMs</a:t>
            </a:r>
            <a:endParaRPr lang="en-US" altLang="ja-JP" sz="1100" dirty="0">
              <a:latin typeface="+mn-lt"/>
              <a:ea typeface="メイリオ" panose="020B0604030504040204" pitchFamily="50" charset="-128"/>
            </a:endParaRPr>
          </a:p>
        </p:txBody>
      </p:sp>
    </p:spTree>
    <p:extLst>
      <p:ext uri="{BB962C8B-B14F-4D97-AF65-F5344CB8AC3E}">
        <p14:creationId xmlns:p14="http://schemas.microsoft.com/office/powerpoint/2010/main" val="1774999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2"/>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1" nodeType="withEffect">
                                  <p:stCondLst>
                                    <p:cond delay="250"/>
                                  </p:stCondLst>
                                  <p:childTnLst>
                                    <p:set>
                                      <p:cBhvr>
                                        <p:cTn id="21" dur="1" fill="hold">
                                          <p:stCondLst>
                                            <p:cond delay="0"/>
                                          </p:stCondLst>
                                        </p:cTn>
                                        <p:tgtEl>
                                          <p:spTgt spid="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childTnLst>
              </p:cTn>
              <p:nextCondLst>
                <p:cond evt="onClick" delay="0">
                  <p:tgtEl>
                    <p:spTgt spid="2"/>
                  </p:tgtEl>
                </p:cond>
              </p:nextCondLst>
            </p:seq>
          </p:childTnLst>
        </p:cTn>
      </p:par>
    </p:tnLst>
    <p:bldLst>
      <p:bldP spid="4" grpId="0"/>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484026" y="425450"/>
            <a:ext cx="7659974" cy="936625"/>
          </a:xfrm>
        </p:spPr>
        <p:txBody>
          <a:bodyPr/>
          <a:lstStyle/>
          <a:p>
            <a:r>
              <a:rPr kumimoji="1" lang="ja-JP" altLang="en-US" b="1" dirty="0">
                <a:latin typeface="メイリオ" panose="020B0604030504040204" pitchFamily="50" charset="-128"/>
                <a:ea typeface="メイリオ" panose="020B0604030504040204" pitchFamily="50" charset="-128"/>
              </a:rPr>
              <a:t>動画を見て考えよう</a:t>
            </a:r>
          </a:p>
        </p:txBody>
      </p:sp>
      <p:sp>
        <p:nvSpPr>
          <p:cNvPr id="3" name="四角形: 角を丸くする 2">
            <a:extLst>
              <a:ext uri="{FF2B5EF4-FFF2-40B4-BE49-F238E27FC236}">
                <a16:creationId xmlns:a16="http://schemas.microsoft.com/office/drawing/2014/main" id="{BDA00CC6-1AF0-715E-E1E0-0C5BC9567EBA}"/>
              </a:ext>
            </a:extLst>
          </p:cNvPr>
          <p:cNvSpPr/>
          <p:nvPr/>
        </p:nvSpPr>
        <p:spPr>
          <a:xfrm>
            <a:off x="1484026" y="1735299"/>
            <a:ext cx="6764235" cy="398248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以下の動画を流してください。</a:t>
            </a:r>
            <a:endParaRPr kumimoji="1" lang="en-US" altLang="ja-JP" sz="3200" dirty="0">
              <a:solidFill>
                <a:schemeClr val="tx1"/>
              </a:solidFill>
            </a:endParaRPr>
          </a:p>
          <a:p>
            <a:pPr algn="ctr"/>
            <a:r>
              <a:rPr kumimoji="1" lang="ja-JP" altLang="en-US" sz="2400" dirty="0">
                <a:solidFill>
                  <a:schemeClr val="tx1"/>
                </a:solidFill>
              </a:rPr>
              <a:t>はじまして、ペアコです。</a:t>
            </a:r>
            <a:endParaRPr kumimoji="1" lang="en-US" altLang="ja-JP" sz="2400" dirty="0">
              <a:solidFill>
                <a:schemeClr val="tx1"/>
              </a:solidFill>
            </a:endParaRPr>
          </a:p>
          <a:p>
            <a:pPr algn="ctr"/>
            <a:r>
              <a:rPr kumimoji="1" lang="ja-JP" altLang="en-US" sz="2400" dirty="0">
                <a:solidFill>
                  <a:schemeClr val="tx1"/>
                </a:solidFill>
              </a:rPr>
              <a:t>～親と子のスマホの約束～</a:t>
            </a:r>
          </a:p>
          <a:p>
            <a:pPr algn="ctr"/>
            <a:r>
              <a:rPr kumimoji="1" lang="en-US" altLang="ja-JP" sz="2400" dirty="0">
                <a:solidFill>
                  <a:schemeClr val="tx1"/>
                </a:solidFill>
              </a:rPr>
              <a:t>URL:</a:t>
            </a:r>
            <a:r>
              <a:rPr kumimoji="1" lang="ja-JP" altLang="en-US" sz="2400" dirty="0">
                <a:solidFill>
                  <a:schemeClr val="tx1"/>
                </a:solidFill>
              </a:rPr>
              <a:t> </a:t>
            </a:r>
            <a:r>
              <a:rPr kumimoji="1" lang="en-US" altLang="ja-JP" sz="2400" dirty="0">
                <a:solidFill>
                  <a:schemeClr val="tx1"/>
                </a:solidFill>
                <a:hlinkClick r:id="rId3"/>
              </a:rPr>
              <a:t>https://www.youtube.com/watch?v=xvgBJFudoMs</a:t>
            </a:r>
            <a:endParaRPr kumimoji="1" lang="en-US" altLang="ja-JP" sz="2400" dirty="0">
              <a:solidFill>
                <a:schemeClr val="tx1"/>
              </a:solidFill>
            </a:endParaRPr>
          </a:p>
          <a:p>
            <a:pPr algn="ctr"/>
            <a:r>
              <a:rPr kumimoji="1" lang="en-US" altLang="ja-JP" sz="2400" dirty="0">
                <a:solidFill>
                  <a:schemeClr val="tx1"/>
                </a:solidFill>
              </a:rPr>
              <a:t>【00</a:t>
            </a:r>
            <a:r>
              <a:rPr kumimoji="1" lang="ja-JP" altLang="en-US" sz="2400" dirty="0">
                <a:solidFill>
                  <a:schemeClr val="tx1"/>
                </a:solidFill>
              </a:rPr>
              <a:t>分</a:t>
            </a:r>
            <a:r>
              <a:rPr kumimoji="1" lang="en-US" altLang="ja-JP" sz="2400" dirty="0">
                <a:solidFill>
                  <a:schemeClr val="tx1"/>
                </a:solidFill>
              </a:rPr>
              <a:t>07</a:t>
            </a:r>
            <a:r>
              <a:rPr kumimoji="1" lang="ja-JP" altLang="en-US" sz="2400" dirty="0">
                <a:solidFill>
                  <a:schemeClr val="tx1"/>
                </a:solidFill>
              </a:rPr>
              <a:t>秒から</a:t>
            </a:r>
            <a:r>
              <a:rPr kumimoji="1" lang="en-US" altLang="ja-JP" sz="2400" dirty="0">
                <a:solidFill>
                  <a:schemeClr val="tx1"/>
                </a:solidFill>
              </a:rPr>
              <a:t>00</a:t>
            </a:r>
            <a:r>
              <a:rPr kumimoji="1" lang="ja-JP" altLang="en-US" sz="2400" dirty="0">
                <a:solidFill>
                  <a:schemeClr val="tx1"/>
                </a:solidFill>
              </a:rPr>
              <a:t>分</a:t>
            </a:r>
            <a:r>
              <a:rPr kumimoji="1" lang="en-US" altLang="ja-JP" sz="2400" dirty="0">
                <a:solidFill>
                  <a:schemeClr val="tx1"/>
                </a:solidFill>
              </a:rPr>
              <a:t>53</a:t>
            </a:r>
            <a:r>
              <a:rPr kumimoji="1" lang="ja-JP" altLang="en-US" sz="2400" dirty="0">
                <a:solidFill>
                  <a:schemeClr val="tx1"/>
                </a:solidFill>
              </a:rPr>
              <a:t>秒まで、</a:t>
            </a:r>
            <a:endParaRPr kumimoji="1" lang="en-US" altLang="ja-JP" sz="2400" dirty="0">
              <a:solidFill>
                <a:schemeClr val="tx1"/>
              </a:solidFill>
            </a:endParaRPr>
          </a:p>
          <a:p>
            <a:pPr algn="ctr"/>
            <a:r>
              <a:rPr kumimoji="1" lang="en-US" altLang="ja-JP" sz="2400" dirty="0">
                <a:solidFill>
                  <a:schemeClr val="tx1"/>
                </a:solidFill>
              </a:rPr>
              <a:t>06</a:t>
            </a:r>
            <a:r>
              <a:rPr kumimoji="1" lang="ja-JP" altLang="en-US" sz="2400" dirty="0">
                <a:solidFill>
                  <a:schemeClr val="tx1"/>
                </a:solidFill>
              </a:rPr>
              <a:t>分</a:t>
            </a:r>
            <a:r>
              <a:rPr kumimoji="1" lang="en-US" altLang="ja-JP" sz="2400" dirty="0">
                <a:solidFill>
                  <a:schemeClr val="tx1"/>
                </a:solidFill>
              </a:rPr>
              <a:t>00</a:t>
            </a:r>
            <a:r>
              <a:rPr kumimoji="1" lang="ja-JP" altLang="en-US" sz="2400" dirty="0">
                <a:solidFill>
                  <a:schemeClr val="tx1"/>
                </a:solidFill>
              </a:rPr>
              <a:t>秒から</a:t>
            </a:r>
            <a:r>
              <a:rPr kumimoji="1" lang="en-US" altLang="ja-JP" sz="2400" dirty="0">
                <a:solidFill>
                  <a:schemeClr val="tx1"/>
                </a:solidFill>
              </a:rPr>
              <a:t>06</a:t>
            </a:r>
            <a:r>
              <a:rPr kumimoji="1" lang="ja-JP" altLang="en-US" sz="2400" dirty="0">
                <a:solidFill>
                  <a:schemeClr val="tx1"/>
                </a:solidFill>
              </a:rPr>
              <a:t>分</a:t>
            </a:r>
            <a:r>
              <a:rPr kumimoji="1" lang="en-US" altLang="ja-JP" sz="2400" dirty="0">
                <a:solidFill>
                  <a:schemeClr val="tx1"/>
                </a:solidFill>
              </a:rPr>
              <a:t>37</a:t>
            </a:r>
            <a:r>
              <a:rPr kumimoji="1" lang="ja-JP" altLang="en-US" sz="2400" dirty="0">
                <a:solidFill>
                  <a:schemeClr val="tx1"/>
                </a:solidFill>
              </a:rPr>
              <a:t>秒まで</a:t>
            </a:r>
            <a:r>
              <a:rPr kumimoji="1" lang="en-US" altLang="ja-JP" sz="2400" dirty="0">
                <a:solidFill>
                  <a:schemeClr val="tx1"/>
                </a:solidFill>
              </a:rPr>
              <a:t>】</a:t>
            </a:r>
          </a:p>
        </p:txBody>
      </p:sp>
    </p:spTree>
    <p:extLst>
      <p:ext uri="{BB962C8B-B14F-4D97-AF65-F5344CB8AC3E}">
        <p14:creationId xmlns:p14="http://schemas.microsoft.com/office/powerpoint/2010/main" val="757919242"/>
      </p:ext>
    </p:extLst>
  </p:cSld>
  <p:clrMapOvr>
    <a:masterClrMapping/>
  </p:clrMapOvr>
</p:sld>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4692</Words>
  <Application>Microsoft Office PowerPoint</Application>
  <PresentationFormat>画面に合わせる (4:3)</PresentationFormat>
  <Paragraphs>413</Paragraphs>
  <Slides>23</Slides>
  <Notes>23</Notes>
  <HiddenSlides>1</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23</vt:i4>
      </vt:variant>
    </vt:vector>
  </HeadingPairs>
  <TitlesOfParts>
    <vt:vector size="31" baseType="lpstr">
      <vt:lpstr>BIZ UDPゴシック</vt:lpstr>
      <vt:lpstr>HGPSoeiKakugothicUB</vt:lpstr>
      <vt:lpstr>ＭＳ Ｐゴシック</vt:lpstr>
      <vt:lpstr>メイリオ</vt:lpstr>
      <vt:lpstr>Arial</vt:lpstr>
      <vt:lpstr>Calibri</vt:lpstr>
      <vt:lpstr>Segoe UI</vt:lpstr>
      <vt:lpstr>2_Office テーマ</vt:lpstr>
      <vt:lpstr>PowerPoint プレゼンテーション</vt:lpstr>
      <vt:lpstr>安全教室指導用教材利用規約</vt:lpstr>
      <vt:lpstr>SNSとのつきあい方【2】 「そんなつもりはないのに」 SNSと個人情報</vt:lpstr>
      <vt:lpstr>本教材の使用方法　SNSとのつきあい方【2】小学校4年生～6年生</vt:lpstr>
      <vt:lpstr>SNSって何だろう？</vt:lpstr>
      <vt:lpstr>SNSとは</vt:lpstr>
      <vt:lpstr>(画像引用) IPA「はじめまして、ペアコです。～親と子のスマホの約束～」 　　　　　 https://www.youtube.com/watch?v=xvgBJFudoMs</vt:lpstr>
      <vt:lpstr>PowerPoint プレゼンテーション</vt:lpstr>
      <vt:lpstr>動画を見て考えよう</vt:lpstr>
      <vt:lpstr>ふり返ってみよう</vt:lpstr>
      <vt:lpstr>何が問題でしょうか？</vt:lpstr>
      <vt:lpstr>つづきを見てみよう</vt:lpstr>
      <vt:lpstr>PowerPoint プレゼンテーション</vt:lpstr>
      <vt:lpstr>PowerPoint プレゼンテーション</vt:lpstr>
      <vt:lpstr>個人情報が広がると</vt:lpstr>
      <vt:lpstr>PowerPoint プレゼンテーション</vt:lpstr>
      <vt:lpstr>写真や動画のいち情報</vt:lpstr>
      <vt:lpstr>PowerPoint プレゼンテーション</vt:lpstr>
      <vt:lpstr>PowerPoint プレゼンテーション</vt:lpstr>
      <vt:lpstr>かん全に消すのはむずかしい</vt:lpstr>
      <vt:lpstr>SNSに写真や動画をのせると、 個人情報が流出する きけんがある。  個人情報を悪用する人もいる。</vt:lpstr>
      <vt:lpstr>おうちの人といっしょに 使ってもいいか？をたしかめよう。  年れいせいげんがある サービスもあります。</vt:lpstr>
      <vt:lpstr>SNSへの書きこみは、 インターネット上で公開されます。 情報は広がります。 のこります。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2019-09-18T05:21:18Z</dcterms:created>
  <dcterms:modified xsi:type="dcterms:W3CDTF">2023-04-14T06:27:45Z</dcterms:modified>
</cp:coreProperties>
</file>