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23"/>
  </p:notesMasterIdLst>
  <p:sldIdLst>
    <p:sldId id="257" r:id="rId2"/>
    <p:sldId id="756" r:id="rId3"/>
    <p:sldId id="288" r:id="rId4"/>
    <p:sldId id="287" r:id="rId5"/>
    <p:sldId id="270" r:id="rId6"/>
    <p:sldId id="271" r:id="rId7"/>
    <p:sldId id="272" r:id="rId8"/>
    <p:sldId id="273" r:id="rId9"/>
    <p:sldId id="274" r:id="rId10"/>
    <p:sldId id="275" r:id="rId11"/>
    <p:sldId id="276" r:id="rId12"/>
    <p:sldId id="277" r:id="rId13"/>
    <p:sldId id="278" r:id="rId14"/>
    <p:sldId id="279" r:id="rId15"/>
    <p:sldId id="280" r:id="rId16"/>
    <p:sldId id="281" r:id="rId17"/>
    <p:sldId id="282" r:id="rId18"/>
    <p:sldId id="283" r:id="rId19"/>
    <p:sldId id="263" r:id="rId20"/>
    <p:sldId id="291" r:id="rId21"/>
    <p:sldId id="267" r:id="rId22"/>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668" autoAdjust="0"/>
    <p:restoredTop sz="76347" autoAdjust="0"/>
  </p:normalViewPr>
  <p:slideViewPr>
    <p:cSldViewPr snapToGrid="0">
      <p:cViewPr varScale="1">
        <p:scale>
          <a:sx n="87" d="100"/>
          <a:sy n="87" d="100"/>
        </p:scale>
        <p:origin x="1896"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p:scale>
          <a:sx n="50" d="100"/>
          <a:sy n="50" d="100"/>
        </p:scale>
        <p:origin x="3480" y="55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EC55E3-FF33-4807-82F5-1CBFDB7F2A6E}" type="datetimeFigureOut">
              <a:rPr kumimoji="1" lang="ja-JP" altLang="en-US" smtClean="0"/>
              <a:t>2023/4/14</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9420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386863626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85800" y="4222750"/>
            <a:ext cx="5486400" cy="3600450"/>
          </a:xfrm>
        </p:spPr>
        <p:txBody>
          <a:bodyPr/>
          <a:lstStyle/>
          <a:p>
            <a:r>
              <a:rPr kumimoji="1" lang="ja-JP" altLang="ja-JP" sz="1200" kern="1200" dirty="0">
                <a:solidFill>
                  <a:schemeClr val="tx1"/>
                </a:solidFill>
                <a:effectLst/>
                <a:latin typeface="+mn-lt"/>
                <a:ea typeface="+mn-ea"/>
                <a:cs typeface="+mn-cs"/>
              </a:rPr>
              <a:t>教材　</a:t>
            </a:r>
            <a:r>
              <a:rPr kumimoji="1" lang="en-US" altLang="ja-JP" sz="1200" kern="1200" dirty="0">
                <a:solidFill>
                  <a:schemeClr val="tx1"/>
                </a:solidFill>
                <a:effectLst/>
                <a:latin typeface="+mn-lt"/>
                <a:ea typeface="+mn-ea"/>
                <a:cs typeface="+mn-cs"/>
              </a:rPr>
              <a:t>ver.2.1_20220311</a:t>
            </a:r>
            <a:r>
              <a:rPr kumimoji="1" lang="ja-JP" altLang="en-US" sz="1100" dirty="0">
                <a:latin typeface="+mj-ea"/>
                <a:ea typeface="+mj-ea"/>
              </a:rPr>
              <a:t>　</a:t>
            </a:r>
            <a:endParaRPr kumimoji="1" lang="en-US" altLang="ja-JP" sz="1100" dirty="0">
              <a:latin typeface="+mj-ea"/>
              <a:ea typeface="+mj-ea"/>
            </a:endParaRPr>
          </a:p>
          <a:p>
            <a:endParaRPr kumimoji="1" lang="en-US" altLang="ja-JP" sz="1100" dirty="0">
              <a:latin typeface="+mj-ea"/>
              <a:ea typeface="+mj-ea"/>
            </a:endParaRPr>
          </a:p>
          <a:p>
            <a:r>
              <a:rPr kumimoji="1" lang="ja-JP" altLang="en-US" sz="1100" dirty="0">
                <a:latin typeface="+mj-ea"/>
                <a:ea typeface="+mj-ea"/>
              </a:rPr>
              <a:t>当教材について</a:t>
            </a:r>
          </a:p>
          <a:p>
            <a:r>
              <a:rPr kumimoji="1" lang="ja-JP" altLang="en-US" sz="1100" dirty="0">
                <a:latin typeface="+mj-ea"/>
                <a:ea typeface="+mj-ea"/>
              </a:rPr>
              <a:t>スライド教材のノートには以下の内容が記載されております。</a:t>
            </a:r>
          </a:p>
          <a:p>
            <a:r>
              <a:rPr kumimoji="1" lang="ja-JP" altLang="en-US" sz="1100" dirty="0">
                <a:latin typeface="+mj-ea"/>
                <a:ea typeface="+mj-ea"/>
              </a:rPr>
              <a:t>・</a:t>
            </a:r>
            <a:r>
              <a:rPr kumimoji="1" lang="en-US" altLang="ja-JP" sz="1100" dirty="0">
                <a:latin typeface="+mj-ea"/>
                <a:ea typeface="+mj-ea"/>
              </a:rPr>
              <a:t>【</a:t>
            </a:r>
            <a:r>
              <a:rPr kumimoji="1" lang="ja-JP" altLang="en-US" sz="1100" dirty="0">
                <a:latin typeface="+mj-ea"/>
                <a:ea typeface="+mj-ea"/>
              </a:rPr>
              <a:t>導入時のポイント</a:t>
            </a:r>
            <a:r>
              <a:rPr kumimoji="1" lang="en-US" altLang="ja-JP" sz="1100" dirty="0">
                <a:latin typeface="+mj-ea"/>
                <a:ea typeface="+mj-ea"/>
              </a:rPr>
              <a:t>】</a:t>
            </a:r>
            <a:r>
              <a:rPr kumimoji="1" lang="ja-JP" altLang="en-US" sz="1100" dirty="0">
                <a:latin typeface="+mj-ea"/>
                <a:ea typeface="+mj-ea"/>
              </a:rPr>
              <a:t>または</a:t>
            </a:r>
            <a:r>
              <a:rPr kumimoji="1" lang="en-US" altLang="ja-JP" sz="1100" dirty="0">
                <a:latin typeface="+mj-ea"/>
                <a:ea typeface="+mj-ea"/>
              </a:rPr>
              <a:t>【</a:t>
            </a:r>
            <a:r>
              <a:rPr kumimoji="1" lang="ja-JP" altLang="en-US" sz="1100" dirty="0">
                <a:latin typeface="+mj-ea"/>
                <a:ea typeface="+mj-ea"/>
              </a:rPr>
              <a:t>ポイント</a:t>
            </a:r>
            <a:r>
              <a:rPr kumimoji="1" lang="en-US" altLang="ja-JP" sz="1100" dirty="0">
                <a:latin typeface="+mj-ea"/>
                <a:ea typeface="+mj-ea"/>
              </a:rPr>
              <a:t>】</a:t>
            </a:r>
            <a:r>
              <a:rPr kumimoji="1" lang="ja-JP" altLang="en-US" sz="1100" dirty="0">
                <a:latin typeface="+mj-ea"/>
                <a:ea typeface="+mj-ea"/>
              </a:rPr>
              <a:t>・・・導入時、またそのスライドでかならずふれるべきこと</a:t>
            </a:r>
          </a:p>
          <a:p>
            <a:r>
              <a:rPr kumimoji="1" lang="ja-JP" altLang="en-US" sz="1100" dirty="0">
                <a:latin typeface="+mj-ea"/>
                <a:ea typeface="+mj-ea"/>
              </a:rPr>
              <a:t>・</a:t>
            </a:r>
            <a:r>
              <a:rPr kumimoji="1" lang="en-US" altLang="ja-JP" sz="1100" dirty="0">
                <a:latin typeface="+mj-ea"/>
                <a:ea typeface="+mj-ea"/>
              </a:rPr>
              <a:t>【</a:t>
            </a:r>
            <a:r>
              <a:rPr kumimoji="1" lang="ja-JP" altLang="en-US" sz="1100" dirty="0">
                <a:latin typeface="+mj-ea"/>
                <a:ea typeface="+mj-ea"/>
              </a:rPr>
              <a:t>進行のポイント</a:t>
            </a:r>
            <a:r>
              <a:rPr kumimoji="1" lang="en-US" altLang="ja-JP" sz="1100" dirty="0">
                <a:latin typeface="+mj-ea"/>
                <a:ea typeface="+mj-ea"/>
              </a:rPr>
              <a:t>】</a:t>
            </a:r>
            <a:r>
              <a:rPr kumimoji="1" lang="ja-JP" altLang="en-US" sz="1100" dirty="0">
                <a:latin typeface="+mj-ea"/>
                <a:ea typeface="+mj-ea"/>
              </a:rPr>
              <a:t>または</a:t>
            </a:r>
            <a:r>
              <a:rPr kumimoji="1" lang="en-US" altLang="ja-JP" sz="1100" dirty="0">
                <a:latin typeface="+mj-ea"/>
                <a:ea typeface="+mj-ea"/>
              </a:rPr>
              <a:t>【</a:t>
            </a:r>
            <a:r>
              <a:rPr kumimoji="1" lang="ja-JP" altLang="en-US" sz="1100" dirty="0">
                <a:latin typeface="+mj-ea"/>
                <a:ea typeface="+mj-ea"/>
              </a:rPr>
              <a:t>ポイント</a:t>
            </a:r>
            <a:r>
              <a:rPr kumimoji="1" lang="en-US" altLang="ja-JP" sz="1100" dirty="0">
                <a:latin typeface="+mj-ea"/>
                <a:ea typeface="+mj-ea"/>
              </a:rPr>
              <a:t>】</a:t>
            </a:r>
            <a:r>
              <a:rPr kumimoji="1" lang="ja-JP" altLang="en-US" sz="1100" dirty="0">
                <a:latin typeface="+mj-ea"/>
                <a:ea typeface="+mj-ea"/>
              </a:rPr>
              <a:t>・・・進行時、またそのスライドでかならずふれるべきこと</a:t>
            </a:r>
          </a:p>
          <a:p>
            <a:r>
              <a:rPr kumimoji="1" lang="ja-JP" altLang="en-US" sz="1100" dirty="0">
                <a:latin typeface="+mj-ea"/>
                <a:ea typeface="+mj-ea"/>
              </a:rPr>
              <a:t>・</a:t>
            </a:r>
            <a:r>
              <a:rPr kumimoji="1" lang="en-US" altLang="ja-JP" sz="1100" dirty="0">
                <a:latin typeface="+mj-ea"/>
                <a:ea typeface="+mj-ea"/>
              </a:rPr>
              <a:t>《</a:t>
            </a:r>
            <a:r>
              <a:rPr kumimoji="1" lang="ja-JP" altLang="en-US" sz="1100" dirty="0">
                <a:latin typeface="+mj-ea"/>
                <a:ea typeface="+mj-ea"/>
              </a:rPr>
              <a:t>講師のセリフ例</a:t>
            </a:r>
            <a:r>
              <a:rPr kumimoji="1" lang="en-US" altLang="ja-JP" sz="1100" dirty="0">
                <a:latin typeface="+mj-ea"/>
                <a:ea typeface="+mj-ea"/>
              </a:rPr>
              <a:t>》</a:t>
            </a:r>
            <a:r>
              <a:rPr kumimoji="1" lang="ja-JP" altLang="en-US" sz="1100" dirty="0">
                <a:latin typeface="+mj-ea"/>
                <a:ea typeface="+mj-ea"/>
              </a:rPr>
              <a:t>・・・ポイントを踏まえて話す内容</a:t>
            </a:r>
          </a:p>
          <a:p>
            <a:r>
              <a:rPr kumimoji="1" lang="ja-JP" altLang="en-US" sz="1100" dirty="0">
                <a:latin typeface="+mj-ea"/>
                <a:ea typeface="+mj-ea"/>
              </a:rPr>
              <a:t>・</a:t>
            </a:r>
            <a:r>
              <a:rPr kumimoji="1" lang="en-US" altLang="ja-JP" sz="1100" dirty="0">
                <a:latin typeface="+mj-ea"/>
                <a:ea typeface="+mj-ea"/>
              </a:rPr>
              <a:t>&lt;</a:t>
            </a:r>
            <a:r>
              <a:rPr kumimoji="1" lang="ja-JP" altLang="en-US" sz="1100" dirty="0">
                <a:latin typeface="+mj-ea"/>
                <a:ea typeface="+mj-ea"/>
              </a:rPr>
              <a:t>問いかけ</a:t>
            </a:r>
            <a:r>
              <a:rPr kumimoji="1" lang="en-US" altLang="ja-JP" sz="1100" dirty="0">
                <a:latin typeface="+mj-ea"/>
                <a:ea typeface="+mj-ea"/>
              </a:rPr>
              <a:t>&gt;</a:t>
            </a:r>
            <a:r>
              <a:rPr kumimoji="1" lang="ja-JP" altLang="en-US" sz="1100" dirty="0">
                <a:latin typeface="+mj-ea"/>
                <a:ea typeface="+mj-ea"/>
              </a:rPr>
              <a:t>・・・児童に問いかける場面</a:t>
            </a:r>
          </a:p>
          <a:p>
            <a:r>
              <a:rPr kumimoji="1" lang="ja-JP" altLang="en-US" sz="1100" dirty="0">
                <a:latin typeface="+mj-ea"/>
                <a:ea typeface="+mj-ea"/>
              </a:rPr>
              <a:t>・</a:t>
            </a:r>
            <a:r>
              <a:rPr kumimoji="1" lang="en-US" altLang="ja-JP" sz="1100" dirty="0">
                <a:latin typeface="+mj-ea"/>
                <a:ea typeface="+mj-ea"/>
              </a:rPr>
              <a:t>&lt;</a:t>
            </a:r>
            <a:r>
              <a:rPr kumimoji="1" lang="ja-JP" altLang="en-US" sz="1100" dirty="0">
                <a:latin typeface="+mj-ea"/>
                <a:ea typeface="+mj-ea"/>
              </a:rPr>
              <a:t>クリック</a:t>
            </a:r>
            <a:r>
              <a:rPr kumimoji="1" lang="en-US" altLang="ja-JP" sz="1100" dirty="0">
                <a:latin typeface="+mj-ea"/>
                <a:ea typeface="+mj-ea"/>
              </a:rPr>
              <a:t>&gt;</a:t>
            </a:r>
            <a:r>
              <a:rPr kumimoji="1" lang="ja-JP" altLang="en-US" sz="1100" dirty="0">
                <a:latin typeface="+mj-ea"/>
                <a:ea typeface="+mj-ea"/>
              </a:rPr>
              <a:t>・・・アニメーション設定されたスライドを動かすときにクリックする。</a:t>
            </a:r>
          </a:p>
          <a:p>
            <a:r>
              <a:rPr kumimoji="1" lang="en-US" altLang="ja-JP" sz="1100" dirty="0">
                <a:latin typeface="+mj-ea"/>
                <a:ea typeface="+mj-ea"/>
              </a:rPr>
              <a:t>※</a:t>
            </a:r>
            <a:r>
              <a:rPr kumimoji="1" lang="ja-JP" altLang="en-US" sz="1100" dirty="0">
                <a:latin typeface="+mj-ea"/>
                <a:ea typeface="+mj-ea"/>
              </a:rPr>
              <a:t>ポイントさえ押さえていれば、話し方、問いかけの場面などは、講師の判断で変化させてかまいません。</a:t>
            </a:r>
          </a:p>
          <a:p>
            <a:endParaRPr kumimoji="1" lang="ja-JP" altLang="en-US" sz="1100" dirty="0">
              <a:latin typeface="+mj-ea"/>
              <a:ea typeface="+mj-ea"/>
            </a:endParaRPr>
          </a:p>
          <a:p>
            <a:r>
              <a:rPr kumimoji="1" lang="en-US" altLang="ja-JP" sz="1100" dirty="0">
                <a:latin typeface="+mj-ea"/>
                <a:ea typeface="+mj-ea"/>
              </a:rPr>
              <a:t>【</a:t>
            </a:r>
            <a:r>
              <a:rPr kumimoji="1" lang="ja-JP" altLang="en-US" sz="1100" dirty="0">
                <a:latin typeface="+mj-ea"/>
                <a:ea typeface="+mj-ea"/>
              </a:rPr>
              <a:t>ポイント</a:t>
            </a:r>
            <a:r>
              <a:rPr kumimoji="1" lang="en-US" altLang="ja-JP" sz="1100" dirty="0">
                <a:latin typeface="+mj-ea"/>
                <a:ea typeface="+mj-ea"/>
              </a:rPr>
              <a:t>】</a:t>
            </a:r>
          </a:p>
          <a:p>
            <a:r>
              <a:rPr kumimoji="1" lang="ja-JP" altLang="en-US" sz="1100" dirty="0">
                <a:latin typeface="+mj-ea"/>
                <a:ea typeface="+mj-ea"/>
              </a:rPr>
              <a:t>・自己紹介</a:t>
            </a:r>
          </a:p>
          <a:p>
            <a:r>
              <a:rPr kumimoji="1" lang="ja-JP" altLang="en-US" sz="1100" dirty="0">
                <a:latin typeface="+mj-ea"/>
                <a:ea typeface="+mj-ea"/>
              </a:rPr>
              <a:t>・今日の講座の内容</a:t>
            </a:r>
          </a:p>
          <a:p>
            <a:endParaRPr kumimoji="1" lang="ja-JP" altLang="en-US" sz="1100" dirty="0">
              <a:latin typeface="+mj-ea"/>
              <a:ea typeface="+mj-ea"/>
            </a:endParaRPr>
          </a:p>
          <a:p>
            <a:r>
              <a:rPr kumimoji="1" lang="en-US" altLang="ja-JP" sz="1100" dirty="0">
                <a:latin typeface="+mj-ea"/>
                <a:ea typeface="+mj-ea"/>
              </a:rPr>
              <a:t>《</a:t>
            </a:r>
            <a:r>
              <a:rPr kumimoji="1" lang="ja-JP" altLang="en-US" sz="1100" dirty="0">
                <a:latin typeface="+mj-ea"/>
                <a:ea typeface="+mj-ea"/>
              </a:rPr>
              <a:t>講師のセリフ例</a:t>
            </a:r>
            <a:r>
              <a:rPr kumimoji="1" lang="en-US" altLang="ja-JP" sz="1100" dirty="0">
                <a:latin typeface="+mj-ea"/>
                <a:ea typeface="+mj-ea"/>
              </a:rPr>
              <a:t>》</a:t>
            </a:r>
          </a:p>
          <a:p>
            <a:r>
              <a:rPr kumimoji="1" lang="ja-JP" altLang="en-US" sz="1100" dirty="0">
                <a:latin typeface="+mj-ea"/>
                <a:ea typeface="+mj-ea"/>
              </a:rPr>
              <a:t>はじめまして。</a:t>
            </a:r>
          </a:p>
          <a:p>
            <a:r>
              <a:rPr kumimoji="1" lang="ja-JP" altLang="en-US" sz="1100" dirty="0">
                <a:latin typeface="+mj-ea"/>
                <a:ea typeface="+mj-ea"/>
              </a:rPr>
              <a:t>私は</a:t>
            </a:r>
            <a:r>
              <a:rPr kumimoji="1" lang="en-US" altLang="ja-JP" sz="1100" dirty="0">
                <a:latin typeface="+mj-ea"/>
                <a:ea typeface="+mj-ea"/>
              </a:rPr>
              <a:t>IPA</a:t>
            </a:r>
            <a:r>
              <a:rPr kumimoji="1" lang="ja-JP" altLang="en-US" sz="1100" dirty="0">
                <a:latin typeface="+mj-ea"/>
                <a:ea typeface="+mj-ea"/>
              </a:rPr>
              <a:t>インターネット安全教室の講師を務めます</a:t>
            </a:r>
          </a:p>
          <a:p>
            <a:r>
              <a:rPr kumimoji="1" lang="ja-JP" altLang="en-US" sz="1100" dirty="0">
                <a:latin typeface="+mj-ea"/>
                <a:ea typeface="+mj-ea"/>
              </a:rPr>
              <a:t>△△△の○○です。</a:t>
            </a:r>
          </a:p>
          <a:p>
            <a:endParaRPr kumimoji="1" lang="ja-JP" altLang="en-US" sz="1100" dirty="0">
              <a:latin typeface="+mj-ea"/>
              <a:ea typeface="+mj-ea"/>
            </a:endParaRPr>
          </a:p>
          <a:p>
            <a:r>
              <a:rPr kumimoji="1" lang="ja-JP" altLang="en-US" sz="1100" dirty="0">
                <a:latin typeface="+mj-ea"/>
                <a:ea typeface="+mj-ea"/>
              </a:rPr>
              <a:t>今日はネットリテラシー、情報モラル、情報セキュリティについて、</a:t>
            </a:r>
          </a:p>
          <a:p>
            <a:r>
              <a:rPr kumimoji="1" lang="ja-JP" altLang="en-US" sz="1100" dirty="0">
                <a:latin typeface="+mj-ea"/>
                <a:ea typeface="+mj-ea"/>
              </a:rPr>
              <a:t>共に学び、考える、インターネット安全教室を行います。</a:t>
            </a:r>
          </a:p>
          <a:p>
            <a:endParaRPr kumimoji="1" lang="ja-JP" altLang="en-US" sz="1100" dirty="0">
              <a:latin typeface="+mj-ea"/>
              <a:ea typeface="+mj-ea"/>
            </a:endParaRPr>
          </a:p>
          <a:p>
            <a:r>
              <a:rPr kumimoji="1" lang="ja-JP" altLang="en-US" sz="1100" dirty="0">
                <a:latin typeface="+mj-ea"/>
                <a:ea typeface="+mj-ea"/>
              </a:rPr>
              <a:t>今日、ここに集まった仲間と一緒に「考える」、そんな教室にしたいと思います。</a:t>
            </a:r>
          </a:p>
          <a:p>
            <a:r>
              <a:rPr kumimoji="1" lang="ja-JP" altLang="en-US" sz="1100" dirty="0">
                <a:latin typeface="+mj-ea"/>
                <a:ea typeface="+mj-ea"/>
              </a:rPr>
              <a:t>よろしくお願いします。</a:t>
            </a:r>
          </a:p>
          <a:p>
            <a:endParaRPr kumimoji="1" lang="ja-JP" altLang="en-US" sz="1100" dirty="0">
              <a:latin typeface="+mj-ea"/>
              <a:ea typeface="+mj-ea"/>
            </a:endParaRPr>
          </a:p>
          <a:p>
            <a:endParaRPr kumimoji="1" lang="ja-JP" altLang="en-US" sz="1100" dirty="0">
              <a:latin typeface="+mj-ea"/>
              <a:ea typeface="+mj-ea"/>
            </a:endParaRPr>
          </a:p>
        </p:txBody>
      </p:sp>
    </p:spTree>
    <p:extLst>
      <p:ext uri="{BB962C8B-B14F-4D97-AF65-F5344CB8AC3E}">
        <p14:creationId xmlns:p14="http://schemas.microsoft.com/office/powerpoint/2010/main" val="3285904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オンラインゲームはマイナス面もあることを確認する。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でも、マモルくんはこんなことを言っていましたね。</a:t>
            </a:r>
            <a:endParaRPr kumimoji="1" lang="en-US" altLang="ja-JP" dirty="0"/>
          </a:p>
          <a:p>
            <a:r>
              <a:rPr kumimoji="1" lang="ja-JP" altLang="en-US" dirty="0"/>
              <a:t>「でも、こまることもあるよ」</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en-US" altLang="ja-JP" dirty="0"/>
              <a:t>IPA</a:t>
            </a:r>
            <a:r>
              <a:rPr kumimoji="1" lang="ja-JP" altLang="en-US" dirty="0"/>
              <a:t>「キミはどっち？～パソコン・ケータイ・スマートフォンの正しい使い方～」</a:t>
            </a:r>
            <a:endParaRPr kumimoji="1" lang="en-US" altLang="ja-JP" dirty="0"/>
          </a:p>
          <a:p>
            <a:r>
              <a:rPr kumimoji="1" lang="en-US" altLang="ja-JP" dirty="0"/>
              <a:t>https://www.youtube.com/watch?v=k2VT6x4wBSk</a:t>
            </a:r>
          </a:p>
          <a:p>
            <a:r>
              <a:rPr kumimoji="1" lang="en-US" altLang="ja-JP" dirty="0"/>
              <a:t>1:37</a:t>
            </a:r>
            <a:r>
              <a:rPr kumimoji="1" lang="ja-JP" altLang="en-US" dirty="0"/>
              <a:t>のスクリーンショット</a:t>
            </a:r>
            <a:endParaRPr kumimoji="1" lang="en-US" altLang="ja-JP" dirty="0"/>
          </a:p>
        </p:txBody>
      </p:sp>
    </p:spTree>
    <p:extLst>
      <p:ext uri="{BB962C8B-B14F-4D97-AF65-F5344CB8AC3E}">
        <p14:creationId xmlns:p14="http://schemas.microsoft.com/office/powerpoint/2010/main" val="17449683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オンラインゲームはマイナス面もあることを確認する。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「困ることって何なのでしょうか？」</a:t>
            </a:r>
            <a:endParaRPr kumimoji="1" lang="en-US" altLang="ja-JP" dirty="0"/>
          </a:p>
          <a:p>
            <a:endParaRPr kumimoji="1" lang="ja-JP" altLang="en-US" dirty="0"/>
          </a:p>
        </p:txBody>
      </p:sp>
    </p:spTree>
    <p:extLst>
      <p:ext uri="{BB962C8B-B14F-4D97-AF65-F5344CB8AC3E}">
        <p14:creationId xmlns:p14="http://schemas.microsoft.com/office/powerpoint/2010/main" val="3080597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動画を見せる。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マモリちゃんも困ったことがあったみたいですよ。ちょっと見てみましょう。</a:t>
            </a:r>
            <a:endParaRPr kumimoji="1" lang="en-US" altLang="ja-JP" dirty="0"/>
          </a:p>
          <a:p>
            <a:r>
              <a:rPr kumimoji="1" lang="ja-JP" altLang="en-US" dirty="0"/>
              <a:t>＜クリック＞→動画再生</a:t>
            </a:r>
            <a:endParaRPr kumimoji="1" lang="en-US" altLang="ja-JP" dirty="0"/>
          </a:p>
          <a:p>
            <a:endParaRPr kumimoji="1" lang="en-US" altLang="ja-JP" dirty="0"/>
          </a:p>
          <a:p>
            <a:r>
              <a:rPr kumimoji="1" lang="en-US" altLang="ja-JP" dirty="0"/>
              <a:t>※</a:t>
            </a:r>
            <a:r>
              <a:rPr kumimoji="1" lang="ja-JP" altLang="en-US" dirty="0"/>
              <a:t>動画　約</a:t>
            </a:r>
            <a:r>
              <a:rPr kumimoji="1" lang="en-US" altLang="ja-JP" dirty="0"/>
              <a:t>43</a:t>
            </a:r>
            <a:r>
              <a:rPr kumimoji="1" lang="ja-JP" altLang="en-US" dirty="0"/>
              <a:t>秒</a:t>
            </a:r>
            <a:endParaRPr kumimoji="1" lang="en-US" altLang="ja-JP" dirty="0"/>
          </a:p>
          <a:p>
            <a:r>
              <a:rPr kumimoji="1" lang="en-US" altLang="ja-JP" dirty="0"/>
              <a:t>https://www.youtube.com/watch?v=k2VT6x4wBSk</a:t>
            </a:r>
          </a:p>
          <a:p>
            <a:endParaRPr kumimoji="1" lang="en-US" altLang="ja-JP" dirty="0"/>
          </a:p>
          <a:p>
            <a:r>
              <a:rPr kumimoji="1" lang="en-US" altLang="ja-JP" dirty="0"/>
              <a:t>【</a:t>
            </a:r>
            <a:r>
              <a:rPr kumimoji="1" lang="ja-JP" altLang="en-US" dirty="0"/>
              <a:t>画像引用</a:t>
            </a:r>
            <a:r>
              <a:rPr kumimoji="1" lang="en-US" altLang="ja-JP" dirty="0"/>
              <a:t>】</a:t>
            </a:r>
          </a:p>
          <a:p>
            <a:r>
              <a:rPr kumimoji="1" lang="en-US" altLang="ja-JP" dirty="0"/>
              <a:t>IPA</a:t>
            </a:r>
            <a:r>
              <a:rPr kumimoji="1" lang="ja-JP" altLang="en-US" dirty="0"/>
              <a:t>「キミはどっち？～パソコン・ケータイ・スマートフォンの正しい使い方～」</a:t>
            </a:r>
          </a:p>
          <a:p>
            <a:r>
              <a:rPr kumimoji="1" lang="en-US" altLang="ja-JP" dirty="0"/>
              <a:t>https://www.youtube.com/watch?v=k2VT6x4wBSk</a:t>
            </a:r>
          </a:p>
          <a:p>
            <a:r>
              <a:rPr kumimoji="1" lang="ja-JP" altLang="en-US" dirty="0"/>
              <a:t>上記の動画の</a:t>
            </a:r>
            <a:r>
              <a:rPr kumimoji="1" lang="en-US" altLang="ja-JP" dirty="0"/>
              <a:t>3:20</a:t>
            </a:r>
            <a:r>
              <a:rPr kumimoji="1" lang="ja-JP" altLang="en-US" dirty="0"/>
              <a:t>のスクリーンショット</a:t>
            </a:r>
            <a:endParaRPr kumimoji="1" lang="en-US" altLang="ja-JP" dirty="0"/>
          </a:p>
        </p:txBody>
      </p:sp>
    </p:spTree>
    <p:extLst>
      <p:ext uri="{BB962C8B-B14F-4D97-AF65-F5344CB8AC3E}">
        <p14:creationId xmlns:p14="http://schemas.microsoft.com/office/powerpoint/2010/main" val="4696998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動画をふまえて、自分だったらどうするか考える。</a:t>
            </a:r>
            <a:endParaRPr kumimoji="1" lang="en-US" altLang="ja-JP" dirty="0"/>
          </a:p>
          <a:p>
            <a:endParaRPr kumimoji="1" lang="en-US" altLang="ja-JP" dirty="0"/>
          </a:p>
          <a:p>
            <a:r>
              <a:rPr kumimoji="1" lang="en-US" altLang="ja-JP" dirty="0"/>
              <a:t>【</a:t>
            </a:r>
            <a:r>
              <a:rPr kumimoji="1" lang="ja-JP" altLang="en-US" dirty="0"/>
              <a:t>進行のポイント</a:t>
            </a:r>
            <a:r>
              <a:rPr kumimoji="1" lang="en-US" altLang="ja-JP" dirty="0"/>
              <a:t>】</a:t>
            </a:r>
          </a:p>
          <a:p>
            <a:r>
              <a:rPr kumimoji="1" lang="ja-JP" altLang="en-US" dirty="0"/>
              <a:t>マモリちゃんの気持ちを解説する。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さて、マモリちゃんは迷っていましたね。</a:t>
            </a:r>
            <a:endParaRPr kumimoji="1" lang="en-US" altLang="ja-JP" dirty="0"/>
          </a:p>
          <a:p>
            <a:r>
              <a:rPr kumimoji="1" lang="ja-JP" altLang="en-US" dirty="0"/>
              <a:t>いつも一緒にゲームをしているケイくんの誘いにこたえたい気持ちと、</a:t>
            </a:r>
            <a:endParaRPr kumimoji="1" lang="en-US" altLang="ja-JP" dirty="0"/>
          </a:p>
          <a:p>
            <a:r>
              <a:rPr kumimoji="1" lang="ja-JP" altLang="en-US" dirty="0"/>
              <a:t>インターネットで知り合った友だちの誘いに大切な情報をこたえたり、会ってもいいのか？</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あなたなら、このあとどうしますか？次の①～③で選んでみましょう。</a:t>
            </a:r>
            <a:endParaRPr kumimoji="1" lang="en-US" altLang="ja-JP" dirty="0"/>
          </a:p>
          <a:p>
            <a:endParaRPr kumimoji="1" lang="en-US" altLang="ja-JP" dirty="0"/>
          </a:p>
          <a:p>
            <a:r>
              <a:rPr kumimoji="1" lang="en-US" altLang="ja-JP" sz="1200" dirty="0"/>
              <a:t>【</a:t>
            </a:r>
            <a:r>
              <a:rPr kumimoji="1" lang="ja-JP" altLang="en-US" sz="1200" dirty="0"/>
              <a:t>画像引用</a:t>
            </a:r>
            <a:r>
              <a:rPr kumimoji="1" lang="en-US" altLang="ja-JP" sz="1200" dirty="0"/>
              <a:t>】</a:t>
            </a:r>
          </a:p>
          <a:p>
            <a:r>
              <a:rPr kumimoji="1" lang="en-US" altLang="ja-JP" sz="1200" dirty="0"/>
              <a:t>IPA</a:t>
            </a:r>
            <a:r>
              <a:rPr kumimoji="1" lang="ja-JP" altLang="en-US" sz="1200" dirty="0"/>
              <a:t>「キミはどっち？～パソコン・ケータイ・スマートフォンの正しい使い方～」</a:t>
            </a:r>
          </a:p>
          <a:p>
            <a:r>
              <a:rPr kumimoji="1" lang="en-US" altLang="ja-JP" sz="1200" dirty="0"/>
              <a:t>https://www.youtube.com/watch?v=k2VT6x4wBSk</a:t>
            </a:r>
          </a:p>
          <a:p>
            <a:r>
              <a:rPr kumimoji="1" lang="en-US" altLang="ja-JP" sz="1200" dirty="0"/>
              <a:t>3:46</a:t>
            </a:r>
            <a:r>
              <a:rPr kumimoji="1" lang="ja-JP" altLang="en-US" sz="1200" dirty="0"/>
              <a:t>のスクリーンショット</a:t>
            </a:r>
            <a:endParaRPr kumimoji="1" lang="en-US" altLang="ja-JP" sz="1200" dirty="0"/>
          </a:p>
          <a:p>
            <a:endParaRPr kumimoji="1" lang="en-US" altLang="ja-JP" dirty="0"/>
          </a:p>
        </p:txBody>
      </p:sp>
    </p:spTree>
    <p:extLst>
      <p:ext uri="{BB962C8B-B14F-4D97-AF65-F5344CB8AC3E}">
        <p14:creationId xmlns:p14="http://schemas.microsoft.com/office/powerpoint/2010/main" val="24776642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動画をふまえて、自分だったらどうするか考える。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画面の回答案を順番に読み上げる。</a:t>
            </a:r>
            <a:endParaRPr kumimoji="1" lang="en-US" altLang="ja-JP" dirty="0"/>
          </a:p>
          <a:p>
            <a:endParaRPr kumimoji="1" lang="en-US" altLang="ja-JP" dirty="0"/>
          </a:p>
          <a:p>
            <a:r>
              <a:rPr kumimoji="1" lang="ja-JP" altLang="en-US" dirty="0"/>
              <a:t>では、聞いてみましょう。①の人！（挙手してもらう）</a:t>
            </a:r>
            <a:endParaRPr kumimoji="1" lang="en-US" altLang="ja-JP" dirty="0"/>
          </a:p>
          <a:p>
            <a:r>
              <a:rPr kumimoji="1" lang="ja-JP" altLang="en-US" dirty="0"/>
              <a:t>なぜそうしようと思いましたか？（挙手してもらう）</a:t>
            </a:r>
            <a:endParaRPr kumimoji="1" lang="en-US" altLang="ja-JP" dirty="0"/>
          </a:p>
          <a:p>
            <a:r>
              <a:rPr kumimoji="1" lang="ja-JP" altLang="en-US" dirty="0"/>
              <a:t>①～③まで挙手、発表してもらう。</a:t>
            </a:r>
            <a:endParaRPr kumimoji="1" lang="en-US" altLang="ja-JP" dirty="0"/>
          </a:p>
          <a:p>
            <a:endParaRPr kumimoji="1" lang="en-US" altLang="ja-JP" dirty="0"/>
          </a:p>
          <a:p>
            <a:r>
              <a:rPr kumimoji="1" lang="en-US" altLang="ja-JP" dirty="0"/>
              <a:t>【</a:t>
            </a:r>
            <a:r>
              <a:rPr kumimoji="1" lang="ja-JP" altLang="en-US" dirty="0"/>
              <a:t>進行のポイント</a:t>
            </a:r>
            <a:r>
              <a:rPr kumimoji="1" lang="en-US" altLang="ja-JP" dirty="0"/>
              <a:t>】</a:t>
            </a:r>
          </a:p>
          <a:p>
            <a:r>
              <a:rPr kumimoji="1" lang="ja-JP" altLang="en-US" dirty="0"/>
              <a:t>ここでは正解を教えるのではなく、いろいろな考え方があることを確認し、</a:t>
            </a:r>
            <a:endParaRPr kumimoji="1" lang="en-US" altLang="ja-JP" dirty="0"/>
          </a:p>
          <a:p>
            <a:r>
              <a:rPr kumimoji="1" lang="ja-JP" altLang="en-US" dirty="0"/>
              <a:t>児童の気持ちに寄り添う。</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なるほど、せっかく仲良くなったのだから、パスワードを教えてもっといろいろな</a:t>
            </a:r>
            <a:endParaRPr kumimoji="1" lang="en-US" altLang="ja-JP" dirty="0"/>
          </a:p>
          <a:p>
            <a:r>
              <a:rPr kumimoji="1" lang="ja-JP" altLang="en-US" dirty="0"/>
              <a:t>ことができるようにしたいのですね。</a:t>
            </a:r>
            <a:endParaRPr kumimoji="1" lang="en-US" altLang="ja-JP" dirty="0"/>
          </a:p>
          <a:p>
            <a:endParaRPr kumimoji="1" lang="en-US" altLang="ja-JP" dirty="0"/>
          </a:p>
          <a:p>
            <a:endParaRPr kumimoji="1" lang="ja-JP" altLang="en-US" dirty="0"/>
          </a:p>
        </p:txBody>
      </p:sp>
    </p:spTree>
    <p:extLst>
      <p:ext uri="{BB962C8B-B14F-4D97-AF65-F5344CB8AC3E}">
        <p14:creationId xmlns:p14="http://schemas.microsoft.com/office/powerpoint/2010/main" val="628221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パスワードが漏洩したときのリスクを伝える。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パスワードを教えたら、どうなるでしょうか。</a:t>
            </a:r>
            <a:endParaRPr kumimoji="1" lang="en-US" altLang="ja-JP" dirty="0"/>
          </a:p>
          <a:p>
            <a:r>
              <a:rPr kumimoji="1" lang="ja-JP" altLang="en-US" dirty="0"/>
              <a:t>あ！勝手にマモリちゃんのゲームに入って、アイテム交換されたり、ゲームに参加されたりしてしまいました。</a:t>
            </a:r>
            <a:endParaRPr kumimoji="1" lang="en-US" altLang="ja-JP" dirty="0"/>
          </a:p>
          <a:p>
            <a:endParaRPr kumimoji="1" lang="en-US" altLang="ja-JP" dirty="0"/>
          </a:p>
          <a:p>
            <a:r>
              <a:rPr kumimoji="1" lang="en-US" altLang="ja-JP" dirty="0"/>
              <a:t>【</a:t>
            </a:r>
            <a:r>
              <a:rPr kumimoji="1" lang="ja-JP" altLang="en-US" dirty="0"/>
              <a:t>進行のポイント</a:t>
            </a:r>
            <a:r>
              <a:rPr kumimoji="1" lang="en-US" altLang="ja-JP" dirty="0"/>
              <a:t>】</a:t>
            </a:r>
          </a:p>
          <a:p>
            <a:r>
              <a:rPr kumimoji="1" lang="ja-JP" altLang="en-US" dirty="0"/>
              <a:t>なぜそうなってしまうのかを伝える。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インターネットでは相手の姿が見えないので、</a:t>
            </a:r>
            <a:r>
              <a:rPr kumimoji="1" lang="en-US" altLang="ja-JP" dirty="0"/>
              <a:t>ID</a:t>
            </a:r>
            <a:r>
              <a:rPr kumimoji="1" lang="ja-JP" altLang="en-US" dirty="0"/>
              <a:t>やパスワードが本人である証拠になります。</a:t>
            </a:r>
            <a:endParaRPr kumimoji="1" lang="en-US" altLang="ja-JP" dirty="0"/>
          </a:p>
          <a:p>
            <a:r>
              <a:rPr kumimoji="1" lang="ja-JP" altLang="en-US" dirty="0"/>
              <a:t>パスワードと</a:t>
            </a:r>
            <a:r>
              <a:rPr kumimoji="1" lang="en-US" altLang="ja-JP" dirty="0"/>
              <a:t>ID</a:t>
            </a:r>
            <a:r>
              <a:rPr kumimoji="1" lang="ja-JP" altLang="en-US" dirty="0"/>
              <a:t>を教えてしまうと、本人でなくても、マモリちゃんとしていろいろなことができてしまうんですね。</a:t>
            </a:r>
            <a:endParaRPr kumimoji="1" lang="en-US" altLang="ja-JP" dirty="0"/>
          </a:p>
          <a:p>
            <a:endParaRPr kumimoji="1" lang="en-US" altLang="ja-JP" dirty="0"/>
          </a:p>
          <a:p>
            <a:r>
              <a:rPr kumimoji="1" lang="en-US" altLang="ja-JP" sz="1200" dirty="0"/>
              <a:t>【</a:t>
            </a:r>
            <a:r>
              <a:rPr kumimoji="1" lang="ja-JP" altLang="en-US" sz="1200" dirty="0"/>
              <a:t>画像引用</a:t>
            </a:r>
            <a:r>
              <a:rPr kumimoji="1" lang="en-US" altLang="ja-JP" sz="1200" dirty="0"/>
              <a:t>】</a:t>
            </a:r>
          </a:p>
          <a:p>
            <a:r>
              <a:rPr kumimoji="1" lang="en-US" altLang="ja-JP" sz="1200" dirty="0"/>
              <a:t>IPA</a:t>
            </a:r>
            <a:r>
              <a:rPr kumimoji="1" lang="ja-JP" altLang="en-US" sz="1200" dirty="0"/>
              <a:t>「キミはどっち？～パソコン・ケータイ・スマートフォンの正しい使い方～」</a:t>
            </a:r>
          </a:p>
          <a:p>
            <a:r>
              <a:rPr kumimoji="1" lang="en-US" altLang="ja-JP" sz="1200" dirty="0"/>
              <a:t>https://www.youtube.com/watch?v=k2VT6x4wBSk</a:t>
            </a:r>
          </a:p>
          <a:p>
            <a:r>
              <a:rPr kumimoji="1" lang="en-US" altLang="ja-JP" sz="1200" dirty="0"/>
              <a:t>4:08</a:t>
            </a:r>
            <a:r>
              <a:rPr kumimoji="1" lang="ja-JP" altLang="en-US" sz="1200" dirty="0"/>
              <a:t>のスクリーンショット一部トリミング</a:t>
            </a:r>
            <a:endParaRPr kumimoji="1" lang="en-US" altLang="ja-JP" sz="1200" dirty="0"/>
          </a:p>
          <a:p>
            <a:endParaRPr kumimoji="1" lang="en-US" altLang="ja-JP" dirty="0"/>
          </a:p>
        </p:txBody>
      </p:sp>
    </p:spTree>
    <p:extLst>
      <p:ext uri="{BB962C8B-B14F-4D97-AF65-F5344CB8AC3E}">
        <p14:creationId xmlns:p14="http://schemas.microsoft.com/office/powerpoint/2010/main" val="2991478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会いに行くことのリスクを伝える。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では、もし会いにいったらどうでしょうか。</a:t>
            </a:r>
            <a:endParaRPr kumimoji="1" lang="en-US" altLang="ja-JP" dirty="0"/>
          </a:p>
          <a:p>
            <a:r>
              <a:rPr kumimoji="1" lang="ja-JP" altLang="en-US" dirty="0"/>
              <a:t>インターネットでは相手の姿が見えないので、ケイくんがどんな人なのかはわかりませんね。</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＜クリック＞→動画再生</a:t>
            </a:r>
            <a:endParaRPr kumimoji="1" lang="en-US" altLang="ja-JP" dirty="0"/>
          </a:p>
          <a:p>
            <a:r>
              <a:rPr kumimoji="1" lang="ja-JP" altLang="en-US" dirty="0"/>
              <a:t>実はマモリちゃんと同じ子供のふりをした悪い大人かもしれません。</a:t>
            </a:r>
            <a:endParaRPr kumimoji="1" lang="en-US" altLang="ja-JP" dirty="0"/>
          </a:p>
          <a:p>
            <a:endParaRPr kumimoji="1" lang="en-US" altLang="ja-JP" dirty="0"/>
          </a:p>
          <a:p>
            <a:r>
              <a:rPr kumimoji="1" lang="en-US" altLang="ja-JP" dirty="0"/>
              <a:t>【</a:t>
            </a:r>
            <a:r>
              <a:rPr kumimoji="1" lang="ja-JP" altLang="en-US" dirty="0"/>
              <a:t>進行のポイント</a:t>
            </a:r>
            <a:r>
              <a:rPr kumimoji="1" lang="en-US" altLang="ja-JP" dirty="0"/>
              <a:t>】</a:t>
            </a:r>
          </a:p>
          <a:p>
            <a:r>
              <a:rPr kumimoji="1" lang="ja-JP" altLang="en-US" dirty="0"/>
              <a:t>インターネットは姿の見えないやりとりであることを強調する。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オンラインゲームでいつも一緒に遊んでいると、相手のことをよく知っているような</a:t>
            </a:r>
            <a:endParaRPr kumimoji="1" lang="en-US" altLang="ja-JP" dirty="0"/>
          </a:p>
          <a:p>
            <a:r>
              <a:rPr kumimoji="1" lang="ja-JP" altLang="en-US" dirty="0"/>
              <a:t>気になりますが、本当はまだ会ったことのない知らない人なんですよね。</a:t>
            </a:r>
            <a:endParaRPr kumimoji="1" lang="en-US" altLang="ja-JP" dirty="0"/>
          </a:p>
          <a:p>
            <a:endParaRPr kumimoji="1" lang="en-US" altLang="ja-JP" dirty="0"/>
          </a:p>
          <a:p>
            <a:r>
              <a:rPr kumimoji="1" lang="en-US" altLang="ja-JP" dirty="0"/>
              <a:t>※</a:t>
            </a:r>
            <a:r>
              <a:rPr kumimoji="1" lang="ja-JP" altLang="en-US" dirty="0"/>
              <a:t>動画　約</a:t>
            </a:r>
            <a:r>
              <a:rPr kumimoji="1" lang="en-US" altLang="ja-JP" dirty="0"/>
              <a:t>6</a:t>
            </a:r>
            <a:r>
              <a:rPr kumimoji="1" lang="ja-JP" altLang="en-US" dirty="0"/>
              <a:t>秒</a:t>
            </a:r>
            <a:endParaRPr kumimoji="1" lang="en-US" altLang="ja-JP" dirty="0"/>
          </a:p>
          <a:p>
            <a:r>
              <a:rPr kumimoji="1" lang="en-US" altLang="ja-JP" dirty="0"/>
              <a:t>https://www.youtube.com/watch?v=k2VT6x4wBSk</a:t>
            </a:r>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上記の動画の</a:t>
            </a:r>
            <a:r>
              <a:rPr kumimoji="1" lang="en-US" altLang="ja-JP" dirty="0"/>
              <a:t>2:11</a:t>
            </a:r>
            <a:r>
              <a:rPr kumimoji="1" lang="ja-JP" altLang="en-US" dirty="0"/>
              <a:t>のスクリーンショット</a:t>
            </a:r>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Tree>
    <p:extLst>
      <p:ext uri="{BB962C8B-B14F-4D97-AF65-F5344CB8AC3E}">
        <p14:creationId xmlns:p14="http://schemas.microsoft.com/office/powerpoint/2010/main" val="40876810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ゲームやインターネット上で会った人が写真と同じ人かわからないことに気付く</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r>
              <a:rPr kumimoji="1" lang="en-US" altLang="ja-JP" dirty="0"/>
              <a:t>《</a:t>
            </a:r>
            <a:r>
              <a:rPr kumimoji="1" lang="ja-JP" altLang="en-US" dirty="0"/>
              <a:t>講師のセリフ例</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もちろんみなさんと同じ年ごろで、楽しくゲームをしている人もたくさんいます。</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でも残念ですが、みなさんと仲良くなろうとして「ウソ」をついている人もいるんです。</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＜クリック＞</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ゲームやインターネットで知らない人とお話をするような時には必ずおうちの人にも報告しましょう。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r>
              <a:rPr kumimoji="1" lang="en-US" altLang="ja-JP" dirty="0"/>
              <a:t>【</a:t>
            </a:r>
            <a:r>
              <a:rPr kumimoji="1" lang="ja-JP" altLang="en-US" dirty="0"/>
              <a:t>画像引用</a:t>
            </a:r>
            <a:r>
              <a:rPr kumimoji="1" lang="en-US" altLang="ja-JP" dirty="0"/>
              <a:t>】</a:t>
            </a:r>
          </a:p>
          <a:p>
            <a:r>
              <a:rPr kumimoji="1" lang="en-US" altLang="ja-JP" dirty="0"/>
              <a:t>IPA</a:t>
            </a:r>
            <a:r>
              <a:rPr kumimoji="1" lang="ja-JP" altLang="en-US" dirty="0"/>
              <a:t>「キミはどっち？～パソコン・ケータイ・スマートフォンの正しい使い方～」</a:t>
            </a:r>
          </a:p>
          <a:p>
            <a:r>
              <a:rPr kumimoji="1" lang="en-US" altLang="ja-JP" dirty="0"/>
              <a:t>https://www.youtube.com/watch?v=k2VT6x4wBSk</a:t>
            </a:r>
          </a:p>
          <a:p>
            <a:r>
              <a:rPr kumimoji="1" lang="en-US" altLang="ja-JP" dirty="0"/>
              <a:t>4:08</a:t>
            </a:r>
            <a:r>
              <a:rPr kumimoji="1" lang="ja-JP" altLang="en-US" dirty="0"/>
              <a:t>のスクリーンショット</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Tree>
    <p:extLst>
      <p:ext uri="{BB962C8B-B14F-4D97-AF65-F5344CB8AC3E}">
        <p14:creationId xmlns:p14="http://schemas.microsoft.com/office/powerpoint/2010/main" val="2946863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動画を見せる。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では、マモリちゃんはどうしたでしょうか。</a:t>
            </a:r>
            <a:endParaRPr kumimoji="1" lang="en-US" altLang="ja-JP" dirty="0"/>
          </a:p>
          <a:p>
            <a:r>
              <a:rPr kumimoji="1" lang="ja-JP" altLang="en-US" dirty="0"/>
              <a:t>＜クリック＞動画再生</a:t>
            </a:r>
            <a:endParaRPr kumimoji="1" lang="en-US" altLang="ja-JP" dirty="0"/>
          </a:p>
          <a:p>
            <a:r>
              <a:rPr kumimoji="1" lang="ja-JP" altLang="en-US" dirty="0"/>
              <a:t>よかったですね！</a:t>
            </a:r>
            <a:endParaRPr kumimoji="1" lang="en-US" altLang="ja-JP" dirty="0"/>
          </a:p>
          <a:p>
            <a:endParaRPr kumimoji="1" lang="en-US" altLang="ja-JP" dirty="0"/>
          </a:p>
          <a:p>
            <a:r>
              <a:rPr kumimoji="1" lang="en-US" altLang="ja-JP" dirty="0"/>
              <a:t>※</a:t>
            </a:r>
            <a:r>
              <a:rPr kumimoji="1" lang="ja-JP" altLang="en-US" dirty="0"/>
              <a:t>動画　約</a:t>
            </a:r>
            <a:r>
              <a:rPr kumimoji="1" lang="en-US" altLang="ja-JP" dirty="0"/>
              <a:t>41</a:t>
            </a:r>
            <a:r>
              <a:rPr kumimoji="1" lang="ja-JP" altLang="en-US" dirty="0"/>
              <a:t>秒</a:t>
            </a:r>
            <a:endParaRPr kumimoji="1" lang="en-US" altLang="ja-JP" dirty="0"/>
          </a:p>
          <a:p>
            <a:r>
              <a:rPr kumimoji="1" lang="en-US" altLang="ja-JP" dirty="0"/>
              <a:t>https://www.youtube.com/watch?v=k2VT6x4wBSk</a:t>
            </a:r>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上記の動画の</a:t>
            </a:r>
            <a:r>
              <a:rPr kumimoji="1" lang="en-US" altLang="ja-JP" dirty="0"/>
              <a:t>4:10</a:t>
            </a:r>
            <a:r>
              <a:rPr kumimoji="1" lang="ja-JP" altLang="en-US" dirty="0"/>
              <a:t>のスクリーンショット</a:t>
            </a:r>
          </a:p>
        </p:txBody>
      </p:sp>
    </p:spTree>
    <p:extLst>
      <p:ext uri="{BB962C8B-B14F-4D97-AF65-F5344CB8AC3E}">
        <p14:creationId xmlns:p14="http://schemas.microsoft.com/office/powerpoint/2010/main" val="39103874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36663" y="1273175"/>
            <a:ext cx="4579937" cy="3435350"/>
          </a:xfrm>
        </p:spPr>
      </p:sp>
      <p:sp>
        <p:nvSpPr>
          <p:cNvPr id="3" name="ノート プレースホルダー 2"/>
          <p:cNvSpPr>
            <a:spLocks noGrp="1"/>
          </p:cNvSpPr>
          <p:nvPr>
            <p:ph type="body" idx="1"/>
          </p:nvPr>
        </p:nvSpPr>
        <p:spPr>
          <a:xfrm>
            <a:off x="701565" y="4841984"/>
            <a:ext cx="5486400" cy="3600450"/>
          </a:xfrm>
        </p:spPr>
        <p:txBody>
          <a:bodyPr/>
          <a:lstStyle/>
          <a:p>
            <a:r>
              <a:rPr kumimoji="1" lang="en-US" altLang="ja-JP" dirty="0"/>
              <a:t>【</a:t>
            </a:r>
            <a:r>
              <a:rPr kumimoji="1" lang="ja-JP" altLang="en-US" dirty="0"/>
              <a:t>導入時のポイント</a:t>
            </a:r>
            <a:r>
              <a:rPr kumimoji="1" lang="en-US" altLang="ja-JP" dirty="0"/>
              <a:t>】</a:t>
            </a:r>
          </a:p>
          <a:p>
            <a:r>
              <a:rPr kumimoji="1" lang="ja-JP" altLang="en-US" dirty="0"/>
              <a:t>まとめ</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マモリちゃんの出来事から、二つのことが分かりました。</a:t>
            </a:r>
            <a:endParaRPr kumimoji="1" lang="en-US" altLang="ja-JP" dirty="0"/>
          </a:p>
          <a:p>
            <a:r>
              <a:rPr kumimoji="1" lang="ja-JP" altLang="en-US" dirty="0"/>
              <a:t>一つ目は～ということ（スライドを読み上げる）</a:t>
            </a:r>
            <a:endParaRPr kumimoji="1" lang="en-US" altLang="ja-JP" dirty="0"/>
          </a:p>
          <a:p>
            <a:endParaRPr kumimoji="1" lang="en-US" altLang="ja-JP" dirty="0"/>
          </a:p>
          <a:p>
            <a:r>
              <a:rPr kumimoji="1" lang="ja-JP" altLang="en-US" dirty="0"/>
              <a:t>インターネットは相手の姿が見えない世界だということを知って、</a:t>
            </a:r>
            <a:endParaRPr kumimoji="1" lang="en-US" altLang="ja-JP" dirty="0"/>
          </a:p>
          <a:p>
            <a:r>
              <a:rPr kumimoji="1" lang="ja-JP" altLang="en-US" dirty="0"/>
              <a:t>大切な情報は守りましょう。</a:t>
            </a:r>
            <a:endParaRPr kumimoji="1" lang="en-US" altLang="ja-JP" dirty="0"/>
          </a:p>
        </p:txBody>
      </p:sp>
    </p:spTree>
    <p:extLst>
      <p:ext uri="{BB962C8B-B14F-4D97-AF65-F5344CB8AC3E}">
        <p14:creationId xmlns:p14="http://schemas.microsoft.com/office/powerpoint/2010/main" val="3348043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4093037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36663" y="1273175"/>
            <a:ext cx="4579937" cy="3435350"/>
          </a:xfrm>
        </p:spPr>
      </p:sp>
      <p:sp>
        <p:nvSpPr>
          <p:cNvPr id="3" name="ノート プレースホルダー 2"/>
          <p:cNvSpPr>
            <a:spLocks noGrp="1"/>
          </p:cNvSpPr>
          <p:nvPr>
            <p:ph type="body" idx="1"/>
          </p:nvPr>
        </p:nvSpPr>
        <p:spPr>
          <a:xfrm>
            <a:off x="685800" y="5167806"/>
            <a:ext cx="5486400" cy="3600450"/>
          </a:xfrm>
        </p:spPr>
        <p:txBody>
          <a:bodyPr/>
          <a:lstStyle/>
          <a:p>
            <a:r>
              <a:rPr kumimoji="1" lang="en-US" altLang="ja-JP" dirty="0"/>
              <a:t>【</a:t>
            </a:r>
            <a:r>
              <a:rPr kumimoji="1" lang="ja-JP" altLang="en-US" dirty="0"/>
              <a:t>導入時のポイント</a:t>
            </a:r>
            <a:r>
              <a:rPr kumimoji="1" lang="en-US" altLang="ja-JP" dirty="0"/>
              <a:t>】</a:t>
            </a:r>
          </a:p>
          <a:p>
            <a:r>
              <a:rPr kumimoji="1" lang="ja-JP" altLang="en-US" dirty="0"/>
              <a:t>まとめ</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二つ目は～ということ。（スライドを読み上げる）</a:t>
            </a:r>
            <a:endParaRPr kumimoji="1" lang="en-US" altLang="ja-JP" dirty="0"/>
          </a:p>
          <a:p>
            <a:endParaRPr kumimoji="1" lang="en-US" altLang="ja-JP" dirty="0"/>
          </a:p>
          <a:p>
            <a:r>
              <a:rPr kumimoji="1" lang="ja-JP" altLang="en-US" dirty="0"/>
              <a:t>インターネットは姿が見えない世界だということを知って、</a:t>
            </a:r>
            <a:endParaRPr kumimoji="1" lang="en-US" altLang="ja-JP" dirty="0"/>
          </a:p>
          <a:p>
            <a:r>
              <a:rPr kumimoji="1" lang="ja-JP" altLang="en-US" dirty="0"/>
              <a:t>大切な情報は守りましょう。</a:t>
            </a:r>
            <a:endParaRPr kumimoji="1" lang="en-US" altLang="ja-JP" dirty="0"/>
          </a:p>
        </p:txBody>
      </p:sp>
    </p:spTree>
    <p:extLst>
      <p:ext uri="{BB962C8B-B14F-4D97-AF65-F5344CB8AC3E}">
        <p14:creationId xmlns:p14="http://schemas.microsoft.com/office/powerpoint/2010/main" val="2580091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36663" y="1273175"/>
            <a:ext cx="4579937" cy="3435350"/>
          </a:xfrm>
        </p:spPr>
      </p:sp>
      <p:sp>
        <p:nvSpPr>
          <p:cNvPr id="3" name="ノート プレースホルダー 2"/>
          <p:cNvSpPr>
            <a:spLocks noGrp="1"/>
          </p:cNvSpPr>
          <p:nvPr>
            <p:ph type="body" idx="1"/>
          </p:nvPr>
        </p:nvSpPr>
        <p:spPr>
          <a:xfrm>
            <a:off x="685800" y="5115255"/>
            <a:ext cx="5486400" cy="3600450"/>
          </a:xfrm>
        </p:spPr>
        <p:txBody>
          <a:bodyPr/>
          <a:lstStyle/>
          <a:p>
            <a:r>
              <a:rPr kumimoji="1" lang="en-US" altLang="ja-JP" dirty="0"/>
              <a:t>【</a:t>
            </a:r>
            <a:r>
              <a:rPr kumimoji="1" lang="ja-JP" altLang="en-US" dirty="0"/>
              <a:t>導入時のポイント</a:t>
            </a:r>
            <a:r>
              <a:rPr kumimoji="1" lang="en-US" altLang="ja-JP" dirty="0"/>
              <a:t>】</a:t>
            </a:r>
          </a:p>
          <a:p>
            <a:r>
              <a:rPr kumimoji="1" lang="ja-JP" altLang="en-US" dirty="0"/>
              <a:t>保護者と一緒に使うことを提案する。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そして、最後にもう一つ、何か困ったり迷ったりしたときは、すぐにおうちの人に相談しましょう。</a:t>
            </a:r>
            <a:endParaRPr kumimoji="1" lang="en-US" altLang="ja-JP" dirty="0"/>
          </a:p>
          <a:p>
            <a:endParaRPr kumimoji="1" lang="en-US" altLang="ja-JP" dirty="0"/>
          </a:p>
          <a:p>
            <a:r>
              <a:rPr kumimoji="1" lang="en-US" altLang="ja-JP" dirty="0"/>
              <a:t>【</a:t>
            </a:r>
            <a:r>
              <a:rPr kumimoji="1" lang="ja-JP" altLang="en-US" dirty="0"/>
              <a:t>進行のポイント</a:t>
            </a:r>
            <a:r>
              <a:rPr kumimoji="1" lang="en-US" altLang="ja-JP" dirty="0"/>
              <a:t>】</a:t>
            </a:r>
          </a:p>
          <a:p>
            <a:r>
              <a:rPr kumimoji="1" lang="ja-JP" altLang="en-US" dirty="0"/>
              <a:t>おうちの人に相談する事のメリットを伝える。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言いづらいな、と思うこともあるかもしれませんが、</a:t>
            </a:r>
            <a:endParaRPr kumimoji="1" lang="en-US" altLang="ja-JP" dirty="0"/>
          </a:p>
          <a:p>
            <a:r>
              <a:rPr kumimoji="1" lang="ja-JP" altLang="en-US" dirty="0"/>
              <a:t>おうちの人は皆さんのいちばんの味方です。</a:t>
            </a:r>
            <a:endParaRPr kumimoji="1" lang="en-US" altLang="ja-JP" dirty="0"/>
          </a:p>
          <a:p>
            <a:r>
              <a:rPr kumimoji="1" lang="ja-JP" altLang="en-US" dirty="0"/>
              <a:t>相談しながら安全に使いましょう。</a:t>
            </a:r>
          </a:p>
        </p:txBody>
      </p:sp>
    </p:spTree>
    <p:extLst>
      <p:ext uri="{BB962C8B-B14F-4D97-AF65-F5344CB8AC3E}">
        <p14:creationId xmlns:p14="http://schemas.microsoft.com/office/powerpoint/2010/main" val="35795655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89825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使用時は非表示</a:t>
            </a:r>
          </a:p>
        </p:txBody>
      </p:sp>
    </p:spTree>
    <p:extLst>
      <p:ext uri="{BB962C8B-B14F-4D97-AF65-F5344CB8AC3E}">
        <p14:creationId xmlns:p14="http://schemas.microsoft.com/office/powerpoint/2010/main" val="3183219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dirty="0"/>
              <a:t>【</a:t>
            </a:r>
            <a:r>
              <a:rPr kumimoji="1" lang="ja-JP" altLang="en-US" sz="1200" dirty="0"/>
              <a:t>導入時のポイント</a:t>
            </a:r>
            <a:r>
              <a:rPr kumimoji="1" lang="en-US" altLang="ja-JP" sz="1200" dirty="0"/>
              <a:t>】</a:t>
            </a:r>
          </a:p>
          <a:p>
            <a:r>
              <a:rPr kumimoji="1" lang="ja-JP" altLang="en-US" sz="1200" dirty="0"/>
              <a:t>キャラクターを紹介する。</a:t>
            </a:r>
            <a:endParaRPr kumimoji="1" lang="en-US" altLang="ja-JP" sz="1200" dirty="0"/>
          </a:p>
          <a:p>
            <a:endParaRPr kumimoji="1" lang="en-US" altLang="ja-JP" sz="1200" dirty="0"/>
          </a:p>
          <a:p>
            <a:r>
              <a:rPr kumimoji="1" lang="en-US" altLang="ja-JP" sz="1200" dirty="0"/>
              <a:t>《</a:t>
            </a:r>
            <a:r>
              <a:rPr kumimoji="1" lang="ja-JP" altLang="en-US" sz="1200" dirty="0"/>
              <a:t>講師のセリフ例</a:t>
            </a:r>
            <a:r>
              <a:rPr kumimoji="1" lang="en-US" altLang="ja-JP" sz="1200" dirty="0"/>
              <a:t>》</a:t>
            </a:r>
          </a:p>
          <a:p>
            <a:r>
              <a:rPr kumimoji="1" lang="ja-JP" altLang="en-US" sz="1200" dirty="0"/>
              <a:t>今日一緒に学ぶ仲間です。</a:t>
            </a:r>
            <a:endParaRPr kumimoji="1" lang="en-US" altLang="ja-JP" sz="1200" dirty="0"/>
          </a:p>
          <a:p>
            <a:endParaRPr kumimoji="1" lang="en-US" altLang="ja-JP" sz="1200" dirty="0"/>
          </a:p>
          <a:p>
            <a:r>
              <a:rPr kumimoji="1" lang="en-US" altLang="ja-JP" sz="1200" dirty="0"/>
              <a:t>【</a:t>
            </a:r>
            <a:r>
              <a:rPr kumimoji="1" lang="ja-JP" altLang="en-US" sz="1200" dirty="0"/>
              <a:t>進行のポイント</a:t>
            </a:r>
            <a:r>
              <a:rPr kumimoji="1" lang="en-US" altLang="ja-JP" sz="1200" dirty="0"/>
              <a:t>】</a:t>
            </a:r>
          </a:p>
          <a:p>
            <a:r>
              <a:rPr kumimoji="1" lang="ja-JP" altLang="en-US" sz="1200" dirty="0"/>
              <a:t>簡単に各キャラクターの紹介をする。</a:t>
            </a:r>
            <a:endParaRPr kumimoji="1" lang="en-US" altLang="ja-JP" sz="1200" dirty="0"/>
          </a:p>
          <a:p>
            <a:endParaRPr kumimoji="1" lang="en-US" altLang="ja-JP" sz="1200" dirty="0"/>
          </a:p>
          <a:p>
            <a:r>
              <a:rPr kumimoji="1" lang="en-US" altLang="ja-JP" sz="1200" dirty="0"/>
              <a:t>《</a:t>
            </a:r>
            <a:r>
              <a:rPr kumimoji="1" lang="ja-JP" altLang="en-US" sz="1200" dirty="0"/>
              <a:t>講師のセリフ例</a:t>
            </a:r>
            <a:r>
              <a:rPr kumimoji="1" lang="en-US" altLang="ja-JP" sz="1200" dirty="0"/>
              <a:t>》</a:t>
            </a:r>
          </a:p>
          <a:p>
            <a:r>
              <a:rPr kumimoji="1" lang="ja-JP" altLang="en-US" sz="1200" dirty="0"/>
              <a:t>マモローくん、マモルくん、マモリちゃんも</a:t>
            </a:r>
            <a:endParaRPr kumimoji="1" lang="en-US" altLang="ja-JP" sz="1200" dirty="0"/>
          </a:p>
          <a:p>
            <a:r>
              <a:rPr kumimoji="1" lang="ja-JP" altLang="en-US" sz="1200" dirty="0"/>
              <a:t>インターネットを使っていろいろなことをしているみたいですよ。</a:t>
            </a:r>
            <a:endParaRPr kumimoji="1" lang="en-US" altLang="ja-JP" sz="1200" dirty="0"/>
          </a:p>
          <a:p>
            <a:r>
              <a:rPr kumimoji="1" lang="ja-JP" altLang="en-US" sz="1200" dirty="0"/>
              <a:t>では、三人がどのようにインターネットを使っているのか、見てみましょう。</a:t>
            </a:r>
            <a:endParaRPr kumimoji="1" lang="en-US" altLang="ja-JP" sz="1200" dirty="0"/>
          </a:p>
          <a:p>
            <a:endParaRPr kumimoji="1" lang="en-US" altLang="ja-JP" sz="1200" dirty="0"/>
          </a:p>
          <a:p>
            <a:r>
              <a:rPr kumimoji="1" lang="en-US" altLang="ja-JP" sz="1200" dirty="0"/>
              <a:t>【</a:t>
            </a:r>
            <a:r>
              <a:rPr kumimoji="1" lang="ja-JP" altLang="en-US" sz="1200" dirty="0"/>
              <a:t>画像引用</a:t>
            </a:r>
            <a:r>
              <a:rPr kumimoji="1" lang="en-US" altLang="ja-JP" sz="1200" dirty="0"/>
              <a:t>】</a:t>
            </a:r>
          </a:p>
          <a:p>
            <a:r>
              <a:rPr kumimoji="1" lang="en-US" altLang="ja-JP" sz="1200" dirty="0"/>
              <a:t>IPA</a:t>
            </a:r>
            <a:r>
              <a:rPr kumimoji="1" lang="ja-JP" altLang="en-US" sz="1200" dirty="0"/>
              <a:t>「キミはどっち？～パソコン・ケータイ・スマートフォンの正しい使い方～」</a:t>
            </a:r>
          </a:p>
          <a:p>
            <a:r>
              <a:rPr kumimoji="1" lang="en-US" altLang="ja-JP" sz="1200" dirty="0"/>
              <a:t>https://www.youtube.com/watch?v=k2VT6x4wBSk</a:t>
            </a:r>
          </a:p>
          <a:p>
            <a:r>
              <a:rPr kumimoji="1" lang="en-US" altLang="ja-JP" sz="1200" dirty="0"/>
              <a:t>1:05</a:t>
            </a:r>
            <a:r>
              <a:rPr kumimoji="1" lang="ja-JP" altLang="en-US" sz="1200" dirty="0"/>
              <a:t>のスクリーンショット</a:t>
            </a:r>
            <a:endParaRPr kumimoji="1" lang="en-US" altLang="ja-JP" sz="1200" dirty="0"/>
          </a:p>
          <a:p>
            <a:endParaRPr kumimoji="1" lang="en-US" altLang="ja-JP" sz="1200" dirty="0"/>
          </a:p>
        </p:txBody>
      </p:sp>
    </p:spTree>
    <p:extLst>
      <p:ext uri="{BB962C8B-B14F-4D97-AF65-F5344CB8AC3E}">
        <p14:creationId xmlns:p14="http://schemas.microsoft.com/office/powerpoint/2010/main" val="1596909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動画を見せる。</a:t>
            </a:r>
            <a:r>
              <a:rPr kumimoji="1" lang="en-US" altLang="ja-JP" dirty="0"/>
              <a:t>3</a:t>
            </a:r>
            <a:r>
              <a:rPr kumimoji="1" lang="ja-JP" altLang="en-US" dirty="0"/>
              <a:t>人がどのようにインターネットを使っているのか確認。</a:t>
            </a:r>
          </a:p>
          <a:p>
            <a:r>
              <a:rPr kumimoji="1" lang="ja-JP" altLang="en-US" dirty="0"/>
              <a:t>　</a:t>
            </a:r>
            <a:r>
              <a:rPr kumimoji="1" lang="en-US" altLang="ja-JP" dirty="0"/>
              <a:t>※</a:t>
            </a:r>
            <a:r>
              <a:rPr kumimoji="1" lang="ja-JP" altLang="en-US" dirty="0"/>
              <a:t>動画　約</a:t>
            </a:r>
            <a:r>
              <a:rPr kumimoji="1" lang="en-US" altLang="ja-JP" dirty="0"/>
              <a:t>40</a:t>
            </a:r>
            <a:r>
              <a:rPr kumimoji="1" lang="ja-JP" altLang="en-US" dirty="0"/>
              <a:t>秒</a:t>
            </a:r>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「なんでもできちゃう」でも「困ったこともある」という</a:t>
            </a:r>
            <a:r>
              <a:rPr kumimoji="1" lang="en-US" altLang="ja-JP" dirty="0"/>
              <a:t>3</a:t>
            </a:r>
            <a:r>
              <a:rPr kumimoji="1" lang="ja-JP" altLang="en-US" dirty="0"/>
              <a:t>人のお話でした。</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r>
              <a:rPr kumimoji="1" lang="ja-JP" altLang="en-US" dirty="0"/>
              <a:t>キミはどっち？～パソコン・ケータイ・スマートフォンの正しい使い方～全編</a:t>
            </a:r>
          </a:p>
          <a:p>
            <a:r>
              <a:rPr kumimoji="1" lang="en-US" altLang="ja-JP" dirty="0"/>
              <a:t>https://www.youtube.com/watch?v=k2VT6x4wBSk</a:t>
            </a:r>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上記の動画の</a:t>
            </a:r>
            <a:r>
              <a:rPr kumimoji="1" lang="en-US" altLang="ja-JP" dirty="0"/>
              <a:t>0:58</a:t>
            </a:r>
            <a:r>
              <a:rPr kumimoji="1" lang="ja-JP" altLang="en-US" dirty="0"/>
              <a:t>のスクリーンショット</a:t>
            </a:r>
            <a:endParaRPr kumimoji="1" lang="en-US" altLang="ja-JP" dirty="0"/>
          </a:p>
          <a:p>
            <a:endParaRPr kumimoji="1" lang="en-US" altLang="ja-JP" dirty="0"/>
          </a:p>
        </p:txBody>
      </p:sp>
    </p:spTree>
    <p:extLst>
      <p:ext uri="{BB962C8B-B14F-4D97-AF65-F5344CB8AC3E}">
        <p14:creationId xmlns:p14="http://schemas.microsoft.com/office/powerpoint/2010/main" val="979152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インターネットにはいろいろな使い方があること、</a:t>
            </a:r>
            <a:endParaRPr kumimoji="1" lang="en-US" altLang="ja-JP" dirty="0"/>
          </a:p>
          <a:p>
            <a:r>
              <a:rPr kumimoji="1" lang="ja-JP" altLang="en-US" dirty="0"/>
              <a:t>世界中とつながっていることを実感させる。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どうでしたか？</a:t>
            </a:r>
            <a:r>
              <a:rPr kumimoji="1" lang="en-US" altLang="ja-JP" dirty="0"/>
              <a:t>3</a:t>
            </a:r>
            <a:r>
              <a:rPr kumimoji="1" lang="ja-JP" altLang="en-US" dirty="0"/>
              <a:t>人とも、インターネットでいろいろなことをしていましたね。</a:t>
            </a:r>
            <a:endParaRPr kumimoji="1" lang="en-US" altLang="ja-JP" dirty="0"/>
          </a:p>
          <a:p>
            <a:r>
              <a:rPr kumimoji="1" lang="ja-JP" altLang="en-US" dirty="0"/>
              <a:t>しらべものに、ゲームやショッピング、メールや動画など、</a:t>
            </a:r>
            <a:endParaRPr kumimoji="1" lang="en-US" altLang="ja-JP" dirty="0"/>
          </a:p>
          <a:p>
            <a:r>
              <a:rPr kumimoji="1" lang="ja-JP" altLang="en-US" dirty="0"/>
              <a:t>インターネットを使うといろいろなことができますね。</a:t>
            </a:r>
            <a:endParaRPr kumimoji="1" lang="en-US" altLang="ja-JP" dirty="0"/>
          </a:p>
          <a:p>
            <a:r>
              <a:rPr kumimoji="1" lang="ja-JP" altLang="en-US" dirty="0"/>
              <a:t>＜クリック＞</a:t>
            </a:r>
            <a:endParaRPr kumimoji="1" lang="en-US" altLang="ja-JP" dirty="0"/>
          </a:p>
          <a:p>
            <a:r>
              <a:rPr kumimoji="1" lang="ja-JP" altLang="en-US" dirty="0"/>
              <a:t>つまり、インターネットは世界中とつながって、いろんな人と出会ったり、</a:t>
            </a:r>
            <a:endParaRPr kumimoji="1" lang="en-US" altLang="ja-JP" dirty="0"/>
          </a:p>
          <a:p>
            <a:r>
              <a:rPr kumimoji="1" lang="ja-JP" altLang="en-US" dirty="0"/>
              <a:t>情報を交換したりすることができるんですね！</a:t>
            </a:r>
            <a:endParaRPr kumimoji="1" lang="en-US" altLang="ja-JP" dirty="0"/>
          </a:p>
          <a:p>
            <a:endParaRPr kumimoji="1" lang="en-US" altLang="ja-JP" dirty="0"/>
          </a:p>
          <a:p>
            <a:r>
              <a:rPr kumimoji="1" lang="en-US" altLang="ja-JP" dirty="0"/>
              <a:t>【</a:t>
            </a:r>
            <a:r>
              <a:rPr kumimoji="1" lang="ja-JP" altLang="en-US" dirty="0"/>
              <a:t>進行のポイント</a:t>
            </a:r>
            <a:r>
              <a:rPr kumimoji="1" lang="en-US" altLang="ja-JP" dirty="0"/>
              <a:t>】</a:t>
            </a:r>
          </a:p>
          <a:p>
            <a:r>
              <a:rPr kumimoji="1" lang="ja-JP" altLang="en-US" dirty="0"/>
              <a:t>具体的な例を挙げてもよい。</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「私も、インターネットで買い物をしています。お店に行く時間がなくても</a:t>
            </a:r>
            <a:endParaRPr kumimoji="1" lang="en-US" altLang="ja-JP" dirty="0"/>
          </a:p>
          <a:p>
            <a:r>
              <a:rPr kumimoji="1" lang="ja-JP" altLang="en-US" dirty="0"/>
              <a:t>商品を選べば、家まで配達してくれるので、とても便利です。」など。</a:t>
            </a:r>
          </a:p>
        </p:txBody>
      </p:sp>
    </p:spTree>
    <p:extLst>
      <p:ext uri="{BB962C8B-B14F-4D97-AF65-F5344CB8AC3E}">
        <p14:creationId xmlns:p14="http://schemas.microsoft.com/office/powerpoint/2010/main" val="31762307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今日のテーマ、オンラインゲームの紹介。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今、インターネットでゲームをする、という話が出てきましたが、</a:t>
            </a:r>
            <a:endParaRPr kumimoji="1" lang="en-US" altLang="ja-JP" dirty="0"/>
          </a:p>
          <a:p>
            <a:r>
              <a:rPr kumimoji="1" lang="ja-JP" altLang="en-US" dirty="0"/>
              <a:t>みなさんはオンラインゲームって知っていますか</a:t>
            </a:r>
            <a:r>
              <a:rPr kumimoji="1" lang="en-US" altLang="ja-JP" dirty="0"/>
              <a:t>?</a:t>
            </a:r>
          </a:p>
          <a:p>
            <a:endParaRPr kumimoji="1" lang="en-US" altLang="ja-JP" dirty="0"/>
          </a:p>
          <a:p>
            <a:r>
              <a:rPr kumimoji="1" lang="en-US" altLang="ja-JP" dirty="0"/>
              <a:t>【</a:t>
            </a:r>
            <a:r>
              <a:rPr kumimoji="1" lang="ja-JP" altLang="en-US" dirty="0"/>
              <a:t>進行のポイント</a:t>
            </a:r>
            <a:r>
              <a:rPr kumimoji="1" lang="en-US" altLang="ja-JP" dirty="0"/>
              <a:t>】</a:t>
            </a:r>
          </a:p>
          <a:p>
            <a:r>
              <a:rPr kumimoji="1" lang="ja-JP" altLang="en-US" dirty="0"/>
              <a:t>経験を問うと、優劣がでてしまうので注意する。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○知っていますか？</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したことがありますか？</a:t>
            </a:r>
            <a:endParaRPr kumimoji="1" lang="en-US" altLang="ja-JP" dirty="0"/>
          </a:p>
          <a:p>
            <a:endParaRPr kumimoji="1" lang="ja-JP" altLang="en-US" dirty="0"/>
          </a:p>
        </p:txBody>
      </p:sp>
    </p:spTree>
    <p:extLst>
      <p:ext uri="{BB962C8B-B14F-4D97-AF65-F5344CB8AC3E}">
        <p14:creationId xmlns:p14="http://schemas.microsoft.com/office/powerpoint/2010/main" val="3012880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オンラインゲームの利点について確認する。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オンラインゲームというのはインターネットでつながって、</a:t>
            </a:r>
            <a:endParaRPr kumimoji="1" lang="en-US" altLang="ja-JP" dirty="0"/>
          </a:p>
          <a:p>
            <a:r>
              <a:rPr kumimoji="1" lang="ja-JP" altLang="en-US" dirty="0"/>
              <a:t>離れた人ともゲームができるサービスです。</a:t>
            </a:r>
            <a:endParaRPr kumimoji="1" lang="en-US" altLang="ja-JP" dirty="0"/>
          </a:p>
          <a:p>
            <a:r>
              <a:rPr kumimoji="1" lang="ja-JP" altLang="en-US" dirty="0"/>
              <a:t>（スライドを読み上げる）このようなことができるんですね。</a:t>
            </a:r>
            <a:endParaRPr kumimoji="1" lang="en-US" altLang="ja-JP" dirty="0"/>
          </a:p>
          <a:p>
            <a:endParaRPr kumimoji="1" lang="en-US" altLang="ja-JP" dirty="0"/>
          </a:p>
          <a:p>
            <a:r>
              <a:rPr kumimoji="1" lang="en-US" altLang="ja-JP" dirty="0"/>
              <a:t>【</a:t>
            </a:r>
            <a:r>
              <a:rPr kumimoji="1" lang="ja-JP" altLang="en-US" dirty="0"/>
              <a:t>進行のポイント</a:t>
            </a:r>
            <a:r>
              <a:rPr kumimoji="1" lang="en-US" altLang="ja-JP" dirty="0"/>
              <a:t>】</a:t>
            </a:r>
          </a:p>
          <a:p>
            <a:r>
              <a:rPr kumimoji="1" lang="ja-JP" altLang="en-US" dirty="0"/>
              <a:t>具体例を入れると実感が得られやすい。</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「引っ越しして離れてしまった友達とも一緒に遊べるんですね。」</a:t>
            </a:r>
            <a:endParaRPr kumimoji="1" lang="en-US" altLang="ja-JP" dirty="0"/>
          </a:p>
        </p:txBody>
      </p:sp>
    </p:spTree>
    <p:extLst>
      <p:ext uri="{BB962C8B-B14F-4D97-AF65-F5344CB8AC3E}">
        <p14:creationId xmlns:p14="http://schemas.microsoft.com/office/powerpoint/2010/main" val="25646357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ユーザー設定レイアウト">
    <p:spTree>
      <p:nvGrpSpPr>
        <p:cNvPr id="1" name=""/>
        <p:cNvGrpSpPr/>
        <p:nvPr/>
      </p:nvGrpSpPr>
      <p:grpSpPr>
        <a:xfrm>
          <a:off x="0" y="0"/>
          <a:ext cx="0" cy="0"/>
          <a:chOff x="0" y="0"/>
          <a:chExt cx="0" cy="0"/>
        </a:xfrm>
      </p:grpSpPr>
      <p:sp>
        <p:nvSpPr>
          <p:cNvPr id="7" name="TextBox 9">
            <a:extLst>
              <a:ext uri="{FF2B5EF4-FFF2-40B4-BE49-F238E27FC236}">
                <a16:creationId xmlns:a16="http://schemas.microsoft.com/office/drawing/2014/main" id="{610C5788-D027-48CE-B157-54CF3256A13E}"/>
              </a:ext>
            </a:extLst>
          </p:cNvPr>
          <p:cNvSpPr txBox="1"/>
          <p:nvPr userDrawn="1"/>
        </p:nvSpPr>
        <p:spPr>
          <a:xfrm>
            <a:off x="249337" y="1937740"/>
            <a:ext cx="7472502" cy="1545038"/>
          </a:xfrm>
          <a:prstGeom prst="rect">
            <a:avLst/>
          </a:prstGeom>
          <a:noFill/>
        </p:spPr>
        <p:txBody>
          <a:bodyPr wrap="square" rtlCol="0">
            <a:spAutoFit/>
          </a:bodyPr>
          <a:lstStyle/>
          <a:p>
            <a:pPr>
              <a:lnSpc>
                <a:spcPct val="80000"/>
              </a:lnSpc>
            </a:pPr>
            <a:r>
              <a:rPr lang="ja-JP" altLang="en-US" sz="4000" dirty="0">
                <a:solidFill>
                  <a:srgbClr val="4472C4">
                    <a:lumMod val="50000"/>
                  </a:srgbClr>
                </a:solidFill>
                <a:latin typeface="HGPSoeiKakugothicUB" pitchFamily="50" charset="-128"/>
                <a:ea typeface="HGPSoeiKakugothicUB" pitchFamily="50" charset="-128"/>
              </a:rPr>
              <a:t>ともに学ぶ。考える。</a:t>
            </a:r>
            <a:endParaRPr lang="en-US" altLang="ja-JP" sz="4000" dirty="0">
              <a:solidFill>
                <a:srgbClr val="4472C4">
                  <a:lumMod val="50000"/>
                </a:srgbClr>
              </a:solidFill>
              <a:latin typeface="HGPSoeiKakugothicUB" pitchFamily="50" charset="-128"/>
              <a:ea typeface="HGPSoeiKakugothicUB" pitchFamily="50" charset="-128"/>
            </a:endParaRPr>
          </a:p>
          <a:p>
            <a:pPr>
              <a:lnSpc>
                <a:spcPct val="80000"/>
              </a:lnSpc>
            </a:pPr>
            <a:endParaRPr lang="en-US" altLang="ja-JP" sz="2400" dirty="0">
              <a:solidFill>
                <a:srgbClr val="4472C4">
                  <a:lumMod val="50000"/>
                </a:srgbClr>
              </a:solidFill>
              <a:latin typeface="HGPSoeiKakugothicUB" pitchFamily="50" charset="-128"/>
              <a:ea typeface="HGPSoeiKakugothicUB" pitchFamily="50" charset="-128"/>
            </a:endParaRPr>
          </a:p>
          <a:p>
            <a:pPr>
              <a:lnSpc>
                <a:spcPct val="80000"/>
              </a:lnSpc>
            </a:pPr>
            <a:r>
              <a:rPr lang="ja-JP" alt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rPr>
              <a:t>インターネット安全教室</a:t>
            </a:r>
            <a:endParaRPr 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endParaRPr>
          </a:p>
        </p:txBody>
      </p:sp>
      <p:sp>
        <p:nvSpPr>
          <p:cNvPr id="9" name="テキスト ボックス 8">
            <a:extLst>
              <a:ext uri="{FF2B5EF4-FFF2-40B4-BE49-F238E27FC236}">
                <a16:creationId xmlns:a16="http://schemas.microsoft.com/office/drawing/2014/main" id="{1554D696-F902-438A-A8FF-9286E43249D1}"/>
              </a:ext>
            </a:extLst>
          </p:cNvPr>
          <p:cNvSpPr txBox="1"/>
          <p:nvPr userDrawn="1"/>
        </p:nvSpPr>
        <p:spPr>
          <a:xfrm>
            <a:off x="249337" y="3683510"/>
            <a:ext cx="8522898" cy="369332"/>
          </a:xfrm>
          <a:prstGeom prst="rect">
            <a:avLst/>
          </a:prstGeom>
          <a:noFill/>
        </p:spPr>
        <p:txBody>
          <a:bodyPr wrap="square" rtlCol="0">
            <a:spAutoFit/>
          </a:bodyPr>
          <a:lstStyle/>
          <a:p>
            <a:r>
              <a:rPr lang="ja-JP" altLang="en-US" dirty="0">
                <a:solidFill>
                  <a:prstClr val="black"/>
                </a:solidFill>
                <a:latin typeface="メイリオ" panose="020B0604030504040204" pitchFamily="50" charset="-128"/>
                <a:ea typeface="メイリオ" panose="020B0604030504040204" pitchFamily="50" charset="-128"/>
              </a:rPr>
              <a:t>～大人もこどもも一緒に学び、考える。インターネットとのつきあい方～</a:t>
            </a:r>
          </a:p>
        </p:txBody>
      </p:sp>
      <p:pic>
        <p:nvPicPr>
          <p:cNvPr id="10" name="図 9">
            <a:extLst>
              <a:ext uri="{FF2B5EF4-FFF2-40B4-BE49-F238E27FC236}">
                <a16:creationId xmlns:a16="http://schemas.microsoft.com/office/drawing/2014/main" id="{9BA8BE28-E264-4F36-8A8A-8994259502A9}"/>
              </a:ext>
            </a:extLst>
          </p:cNvPr>
          <p:cNvPicPr>
            <a:picLocks noChangeAspect="1"/>
          </p:cNvPicPr>
          <p:nvPr userDrawn="1"/>
        </p:nvPicPr>
        <p:blipFill>
          <a:blip r:embed="rId2"/>
          <a:stretch>
            <a:fillRect/>
          </a:stretch>
        </p:blipFill>
        <p:spPr>
          <a:xfrm>
            <a:off x="4858555" y="4927679"/>
            <a:ext cx="3913680" cy="1830686"/>
          </a:xfrm>
          <a:prstGeom prst="rect">
            <a:avLst/>
          </a:prstGeom>
        </p:spPr>
      </p:pic>
      <p:pic>
        <p:nvPicPr>
          <p:cNvPr id="11" name="図 10">
            <a:extLst>
              <a:ext uri="{FF2B5EF4-FFF2-40B4-BE49-F238E27FC236}">
                <a16:creationId xmlns:a16="http://schemas.microsoft.com/office/drawing/2014/main" id="{8B4A7BF8-8907-4D86-950D-BC412A8615F9}"/>
              </a:ext>
            </a:extLst>
          </p:cNvPr>
          <p:cNvPicPr>
            <a:picLocks noChangeAspect="1"/>
          </p:cNvPicPr>
          <p:nvPr userDrawn="1"/>
        </p:nvPicPr>
        <p:blipFill>
          <a:blip r:embed="rId3"/>
          <a:stretch>
            <a:fillRect/>
          </a:stretch>
        </p:blipFill>
        <p:spPr>
          <a:xfrm flipH="1">
            <a:off x="352425" y="550676"/>
            <a:ext cx="2219325" cy="1115760"/>
          </a:xfrm>
          <a:prstGeom prst="rect">
            <a:avLst/>
          </a:prstGeom>
        </p:spPr>
      </p:pic>
    </p:spTree>
    <p:extLst>
      <p:ext uri="{BB962C8B-B14F-4D97-AF65-F5344CB8AC3E}">
        <p14:creationId xmlns:p14="http://schemas.microsoft.com/office/powerpoint/2010/main" val="2447272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8776" y="357313"/>
            <a:ext cx="1219531" cy="11650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396688" y="497541"/>
            <a:ext cx="7723094" cy="632572"/>
          </a:xfrm>
        </p:spPr>
        <p:txBody>
          <a:bodyPr>
            <a:noAutofit/>
          </a:bodyPr>
          <a:lstStyle>
            <a:lvl1pPr>
              <a:defRPr sz="4400" b="1">
                <a:latin typeface="+mj-ea"/>
                <a:ea typeface="+mj-ea"/>
              </a:defRPr>
            </a:lvl1pPr>
          </a:lstStyle>
          <a:p>
            <a:r>
              <a:rPr kumimoji="1" lang="ja-JP" altLang="en-US" dirty="0"/>
              <a:t>ポイント</a:t>
            </a:r>
          </a:p>
        </p:txBody>
      </p:sp>
    </p:spTree>
    <p:extLst>
      <p:ext uri="{BB962C8B-B14F-4D97-AF65-F5344CB8AC3E}">
        <p14:creationId xmlns:p14="http://schemas.microsoft.com/office/powerpoint/2010/main" val="3300354151"/>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1_ユーザー設定レイアウト">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1"/>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テキスト ボックス 6"/>
          <p:cNvSpPr txBox="1"/>
          <p:nvPr userDrawn="1"/>
        </p:nvSpPr>
        <p:spPr>
          <a:xfrm>
            <a:off x="2003611" y="447677"/>
            <a:ext cx="5245976" cy="1015663"/>
          </a:xfrm>
          <a:prstGeom prst="rect">
            <a:avLst/>
          </a:prstGeom>
          <a:noFill/>
        </p:spPr>
        <p:txBody>
          <a:bodyPr wrap="square" rtlCol="0">
            <a:spAutoFit/>
          </a:bodyPr>
          <a:lstStyle/>
          <a:p>
            <a:pPr algn="ctr"/>
            <a:r>
              <a:rPr kumimoji="1" lang="ja-JP" altLang="en-US" sz="6000" b="1" dirty="0"/>
              <a:t>まとめ</a:t>
            </a:r>
          </a:p>
        </p:txBody>
      </p:sp>
    </p:spTree>
    <p:extLst>
      <p:ext uri="{BB962C8B-B14F-4D97-AF65-F5344CB8AC3E}">
        <p14:creationId xmlns:p14="http://schemas.microsoft.com/office/powerpoint/2010/main" val="33458255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marL="0" indent="0">
              <a:buNone/>
              <a:defRPr sz="3600"/>
            </a:lvl1pPr>
            <a:lvl2pPr marL="457200" indent="0">
              <a:buNone/>
              <a:defRPr/>
            </a:lvl2pPr>
            <a:lvl3pPr marL="914400" indent="0">
              <a:buNone/>
              <a:defRPr/>
            </a:lvl3pPr>
            <a:lvl4pPr marL="1371600" indent="0">
              <a:buNone/>
              <a:defRPr/>
            </a:lvl4pPr>
            <a:lvl5pPr marL="1828800" indent="0">
              <a:buNone/>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7" name="タイトル 1"/>
          <p:cNvSpPr>
            <a:spLocks noGrp="1"/>
          </p:cNvSpPr>
          <p:nvPr>
            <p:ph type="title"/>
          </p:nvPr>
        </p:nvSpPr>
        <p:spPr>
          <a:xfrm>
            <a:off x="1109382" y="450475"/>
            <a:ext cx="7958418" cy="703823"/>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303968567"/>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5848" y="449388"/>
            <a:ext cx="987588" cy="1211772"/>
          </a:xfrm>
          <a:prstGeom prst="rect">
            <a:avLst/>
          </a:prstGeom>
        </p:spPr>
      </p:pic>
    </p:spTree>
    <p:extLst>
      <p:ext uri="{BB962C8B-B14F-4D97-AF65-F5344CB8AC3E}">
        <p14:creationId xmlns:p14="http://schemas.microsoft.com/office/powerpoint/2010/main" val="237693666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6220" y="454948"/>
            <a:ext cx="1148335" cy="1077435"/>
          </a:xfrm>
          <a:prstGeom prst="rect">
            <a:avLst/>
          </a:prstGeom>
        </p:spPr>
      </p:pic>
    </p:spTree>
    <p:extLst>
      <p:ext uri="{BB962C8B-B14F-4D97-AF65-F5344CB8AC3E}">
        <p14:creationId xmlns:p14="http://schemas.microsoft.com/office/powerpoint/2010/main" val="62794536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9467" y="434340"/>
            <a:ext cx="1168840" cy="1088899"/>
          </a:xfrm>
          <a:prstGeom prst="rect">
            <a:avLst/>
          </a:prstGeom>
        </p:spPr>
      </p:pic>
    </p:spTree>
    <p:extLst>
      <p:ext uri="{BB962C8B-B14F-4D97-AF65-F5344CB8AC3E}">
        <p14:creationId xmlns:p14="http://schemas.microsoft.com/office/powerpoint/2010/main" val="1938961642"/>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8" name="スライド番号プレースホルダー 7"/>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497195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973105" y="6420745"/>
            <a:ext cx="2057400" cy="365125"/>
          </a:xfrm>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242265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タイトルのみ">
    <p:spTree>
      <p:nvGrpSpPr>
        <p:cNvPr id="1" name=""/>
        <p:cNvGrpSpPr/>
        <p:nvPr/>
      </p:nvGrpSpPr>
      <p:grpSpPr>
        <a:xfrm>
          <a:off x="0" y="0"/>
          <a:ext cx="0" cy="0"/>
          <a:chOff x="0" y="0"/>
          <a:chExt cx="0" cy="0"/>
        </a:xfrm>
      </p:grpSpPr>
      <p:sp>
        <p:nvSpPr>
          <p:cNvPr id="5" name="スライド番号プレースホルダ 4"/>
          <p:cNvSpPr>
            <a:spLocks noGrp="1"/>
          </p:cNvSpPr>
          <p:nvPr>
            <p:ph type="sldNum" sz="quarter" idx="12"/>
          </p:nvPr>
        </p:nvSpPr>
        <p:spPr/>
        <p:txBody>
          <a:bodyPr/>
          <a:lstStyle/>
          <a:p>
            <a:fld id="{0CC615FB-A2D8-42F0-B00A-B5846AE5D4C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68154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ユーザー設定レイアウト">
    <p:spTree>
      <p:nvGrpSpPr>
        <p:cNvPr id="1" name=""/>
        <p:cNvGrpSpPr/>
        <p:nvPr/>
      </p:nvGrpSpPr>
      <p:grpSpPr>
        <a:xfrm>
          <a:off x="0" y="0"/>
          <a:ext cx="0" cy="0"/>
          <a:chOff x="0" y="0"/>
          <a:chExt cx="0" cy="0"/>
        </a:xfrm>
      </p:grpSpPr>
      <p:sp>
        <p:nvSpPr>
          <p:cNvPr id="11" name="テキスト ボックス 10"/>
          <p:cNvSpPr txBox="1">
            <a:spLocks/>
          </p:cNvSpPr>
          <p:nvPr userDrawn="1"/>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606798 w 9144000"/>
              <a:gd name="connsiteY5" fmla="*/ 729000 h 6858000"/>
              <a:gd name="connsiteX6" fmla="*/ 606798 w 9144000"/>
              <a:gd name="connsiteY6" fmla="*/ 6129000 h 6858000"/>
              <a:gd name="connsiteX7" fmla="*/ 8537201 w 9144000"/>
              <a:gd name="connsiteY7" fmla="*/ 6129000 h 6858000"/>
              <a:gd name="connsiteX8" fmla="*/ 8537201 w 9144000"/>
              <a:gd name="connsiteY8" fmla="*/ 729000 h 6858000"/>
              <a:gd name="connsiteX9" fmla="*/ 606798 w 9144000"/>
              <a:gd name="connsiteY9" fmla="*/ 7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606798" y="729000"/>
                </a:moveTo>
                <a:lnTo>
                  <a:pt x="606798" y="6129000"/>
                </a:lnTo>
                <a:lnTo>
                  <a:pt x="8537201" y="6129000"/>
                </a:lnTo>
                <a:lnTo>
                  <a:pt x="8537201" y="729000"/>
                </a:lnTo>
                <a:lnTo>
                  <a:pt x="606798" y="729000"/>
                </a:lnTo>
                <a:close/>
              </a:path>
            </a:pathLst>
          </a:custGeom>
          <a:solidFill>
            <a:srgbClr val="ED7D31"/>
          </a:solidFill>
          <a:ln w="76200">
            <a:solidFill>
              <a:srgbClr val="ED7D31"/>
            </a:solidFill>
          </a:ln>
        </p:spPr>
        <p:txBody>
          <a:bodyPr vert="horz" wrap="square" lIns="91440" tIns="45720" rIns="91440" bIns="45720" rtlCol="0" anchor="ctr">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endParaRPr lang="ja-JP" altLang="en-US" dirty="0">
              <a:solidFill>
                <a:prstClr val="black"/>
              </a:solidFill>
            </a:endParaRPr>
          </a:p>
        </p:txBody>
      </p:sp>
      <p:sp>
        <p:nvSpPr>
          <p:cNvPr id="2" name="タイトル 1"/>
          <p:cNvSpPr>
            <a:spLocks noGrp="1"/>
          </p:cNvSpPr>
          <p:nvPr>
            <p:ph type="title"/>
          </p:nvPr>
        </p:nvSpPr>
        <p:spPr>
          <a:xfrm>
            <a:off x="606798" y="799434"/>
            <a:ext cx="7930403" cy="5314149"/>
          </a:xfrm>
          <a:noFill/>
          <a:ln w="76200">
            <a:noFill/>
          </a:ln>
        </p:spPr>
        <p:txBody>
          <a:bodyPr>
            <a:normAutofit/>
          </a:bodyPr>
          <a:lstStyle>
            <a:lvl1pPr algn="ctr">
              <a:defRPr sz="6000"/>
            </a:lvl1pPr>
          </a:lstStyle>
          <a:p>
            <a:r>
              <a:rPr kumimoji="1" lang="ja-JP" altLang="en-US" dirty="0"/>
              <a:t>マスター タイトルの書式設定</a:t>
            </a:r>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38309" y="4799328"/>
            <a:ext cx="2407282" cy="1357685"/>
          </a:xfrm>
          <a:prstGeom prst="rect">
            <a:avLst/>
          </a:prstGeom>
        </p:spPr>
      </p:pic>
      <p:pic>
        <p:nvPicPr>
          <p:cNvPr id="13" name="図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pic>
        <p:nvPicPr>
          <p:cNvPr id="14" name="図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28650" y="4825531"/>
            <a:ext cx="3232150" cy="1345286"/>
          </a:xfrm>
          <a:prstGeom prst="rect">
            <a:avLst/>
          </a:prstGeom>
        </p:spPr>
      </p:pic>
      <p:sp>
        <p:nvSpPr>
          <p:cNvPr id="16" name="Content Placeholder 2"/>
          <p:cNvSpPr>
            <a:spLocks noGrp="1"/>
          </p:cNvSpPr>
          <p:nvPr>
            <p:ph sz="half" idx="1"/>
          </p:nvPr>
        </p:nvSpPr>
        <p:spPr>
          <a:xfrm>
            <a:off x="4557485" y="6142499"/>
            <a:ext cx="4619918" cy="748620"/>
          </a:xfrm>
        </p:spPr>
        <p:txBody>
          <a:bodyPr anchor="ctr">
            <a:noAutofit/>
          </a:bodyPr>
          <a:lstStyle>
            <a:lvl1pPr marL="0" indent="0" algn="ctr">
              <a:buNone/>
              <a:defRPr sz="2800"/>
            </a:lvl1pPr>
          </a:lstStyle>
          <a:p>
            <a:pPr lvl="0"/>
            <a:r>
              <a:rPr lang="ja-JP" altLang="en-US" dirty="0"/>
              <a:t>マスター テキストの書式設定</a:t>
            </a:r>
            <a:endParaRPr lang="en-US" dirty="0"/>
          </a:p>
        </p:txBody>
      </p:sp>
      <p:sp>
        <p:nvSpPr>
          <p:cNvPr id="12" name="テキスト ボックス 11"/>
          <p:cNvSpPr txBox="1"/>
          <p:nvPr userDrawn="1"/>
        </p:nvSpPr>
        <p:spPr>
          <a:xfrm>
            <a:off x="1086249" y="6250559"/>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Segoe UI"/>
                <a:ea typeface="メイリオ"/>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Segoe UI"/>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Segoe UI" panose="020B0502040204020203" pitchFamily="34" charset="0"/>
                <a:ea typeface="メイリオ"/>
                <a:cs typeface="Segoe UI" panose="020B0502040204020203" pitchFamily="34" charset="0"/>
              </a:rPr>
              <a:t>ver.2.1_20220311</a:t>
            </a:r>
            <a:r>
              <a:rPr kumimoji="1" lang="ja-JP" altLang="en-US" sz="1200" b="0" i="0" u="none" strike="noStrike" kern="1200" cap="none" spc="0" normalizeH="0" baseline="0" noProof="0" dirty="0">
                <a:ln>
                  <a:noFill/>
                </a:ln>
                <a:solidFill>
                  <a:prstClr val="black"/>
                </a:solidFill>
                <a:effectLst/>
                <a:uLnTx/>
                <a:uFillTx/>
                <a:latin typeface="Segoe UI" panose="020B0502040204020203" pitchFamily="34" charset="0"/>
                <a:ea typeface="メイリオ"/>
                <a:cs typeface="Segoe UI" panose="020B0502040204020203" pitchFamily="34" charset="0"/>
              </a:rPr>
              <a:t>　</a:t>
            </a:r>
            <a:endParaRPr kumimoji="1" lang="en-US" altLang="ja-JP" sz="1200" b="0" i="0" u="none" strike="noStrike" kern="1200" cap="none" spc="0" normalizeH="0" baseline="0" noProof="0" dirty="0">
              <a:ln>
                <a:noFill/>
              </a:ln>
              <a:solidFill>
                <a:prstClr val="black"/>
              </a:solidFill>
              <a:effectLst/>
              <a:uLnTx/>
              <a:uFillTx/>
              <a:latin typeface="Segoe UI" panose="020B0502040204020203" pitchFamily="34" charset="0"/>
              <a:ea typeface="メイリオ"/>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latin typeface="Segoe UI" panose="020B0502040204020203" pitchFamily="34" charset="0"/>
                <a:cs typeface="Segoe UI" panose="020B0502040204020203" pitchFamily="34" charset="0"/>
              </a:rPr>
              <a:t>©2022</a:t>
            </a:r>
            <a:r>
              <a:rPr lang="ja-JP" altLang="en-US" sz="900" baseline="0" dirty="0">
                <a:solidFill>
                  <a:prstClr val="black">
                    <a:tint val="75000"/>
                  </a:prstClr>
                </a:solidFill>
                <a:latin typeface="Segoe UI" panose="020B0502040204020203" pitchFamily="34" charset="0"/>
                <a:cs typeface="Segoe UI" panose="020B0502040204020203" pitchFamily="34" charset="0"/>
              </a:rPr>
              <a:t> </a:t>
            </a:r>
            <a:r>
              <a:rPr lang="en-US" altLang="ja-JP" sz="900" dirty="0">
                <a:solidFill>
                  <a:prstClr val="black">
                    <a:tint val="75000"/>
                  </a:prstClr>
                </a:solidFill>
                <a:latin typeface="Segoe UI" panose="020B0502040204020203" pitchFamily="34" charset="0"/>
                <a:cs typeface="Segoe UI" panose="020B0502040204020203" pitchFamily="34" charset="0"/>
              </a:rPr>
              <a:t>IPA</a:t>
            </a:r>
          </a:p>
        </p:txBody>
      </p:sp>
    </p:spTree>
    <p:extLst>
      <p:ext uri="{BB962C8B-B14F-4D97-AF65-F5344CB8AC3E}">
        <p14:creationId xmlns:p14="http://schemas.microsoft.com/office/powerpoint/2010/main" val="2635227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40" y="444977"/>
            <a:ext cx="1148335" cy="1077435"/>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317812" y="444977"/>
            <a:ext cx="7749988" cy="709322"/>
          </a:xfrm>
        </p:spPr>
        <p:txBody>
          <a:bodyPr>
            <a:noAutofit/>
          </a:bodyPr>
          <a:lstStyle>
            <a:lvl1pPr>
              <a:defRPr sz="4400" b="1">
                <a:latin typeface="+mj-ea"/>
                <a:ea typeface="+mj-ea"/>
              </a:defRPr>
            </a:lvl1pPr>
          </a:lstStyle>
          <a:p>
            <a:r>
              <a:rPr kumimoji="1" lang="ja-JP" altLang="en-US" dirty="0"/>
              <a:t>動画をみて考えよう</a:t>
            </a:r>
          </a:p>
        </p:txBody>
      </p:sp>
    </p:spTree>
    <p:extLst>
      <p:ext uri="{BB962C8B-B14F-4D97-AF65-F5344CB8AC3E}">
        <p14:creationId xmlns:p14="http://schemas.microsoft.com/office/powerpoint/2010/main" val="139312202"/>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40907" y="637840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7" name="正方形/長方形 6"/>
          <p:cNvSpPr/>
          <p:nvPr userDrawn="1"/>
        </p:nvSpPr>
        <p:spPr>
          <a:xfrm>
            <a:off x="0" y="0"/>
            <a:ext cx="9144000" cy="6858000"/>
          </a:xfrm>
          <a:prstGeom prst="rect">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8" name="図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sp>
        <p:nvSpPr>
          <p:cNvPr id="10" name="テキスト ボックス 9"/>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Segoe UI"/>
                <a:ea typeface="メイリオ"/>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Segoe UI"/>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Segoe UI" panose="020B0502040204020203" pitchFamily="34" charset="0"/>
                <a:ea typeface="メイリオ"/>
                <a:cs typeface="Segoe UI" panose="020B0502040204020203" pitchFamily="34" charset="0"/>
              </a:rPr>
              <a:t>ver.2.1_20220311</a:t>
            </a:r>
            <a:r>
              <a:rPr kumimoji="1" lang="ja-JP" altLang="en-US" sz="1200" b="0" i="0" u="none" strike="noStrike" kern="1200" cap="none" spc="0" normalizeH="0" baseline="0" noProof="0" dirty="0">
                <a:ln>
                  <a:noFill/>
                </a:ln>
                <a:solidFill>
                  <a:prstClr val="black"/>
                </a:solidFill>
                <a:effectLst/>
                <a:uLnTx/>
                <a:uFillTx/>
                <a:latin typeface="Segoe UI" panose="020B0502040204020203" pitchFamily="34" charset="0"/>
                <a:ea typeface="メイリオ"/>
                <a:cs typeface="Segoe UI" panose="020B0502040204020203" pitchFamily="34" charset="0"/>
              </a:rPr>
              <a:t>　</a:t>
            </a:r>
            <a:endParaRPr kumimoji="1" lang="en-US" altLang="ja-JP" sz="1200" b="0" i="0" u="none" strike="noStrike" kern="1200" cap="none" spc="0" normalizeH="0" baseline="0" noProof="0" dirty="0">
              <a:ln>
                <a:noFill/>
              </a:ln>
              <a:solidFill>
                <a:prstClr val="black"/>
              </a:solidFill>
              <a:effectLst/>
              <a:uLnTx/>
              <a:uFillTx/>
              <a:latin typeface="Segoe UI" panose="020B0502040204020203" pitchFamily="34" charset="0"/>
              <a:ea typeface="メイリオ"/>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latin typeface="Segoe UI" panose="020B0502040204020203" pitchFamily="34" charset="0"/>
                <a:cs typeface="Segoe UI" panose="020B0502040204020203" pitchFamily="34" charset="0"/>
              </a:rPr>
              <a:t>©2022</a:t>
            </a:r>
            <a:r>
              <a:rPr lang="ja-JP" altLang="en-US" sz="900" baseline="0" dirty="0">
                <a:solidFill>
                  <a:prstClr val="black">
                    <a:tint val="75000"/>
                  </a:prstClr>
                </a:solidFill>
                <a:latin typeface="Segoe UI" panose="020B0502040204020203" pitchFamily="34" charset="0"/>
                <a:cs typeface="Segoe UI" panose="020B0502040204020203" pitchFamily="34" charset="0"/>
              </a:rPr>
              <a:t> </a:t>
            </a:r>
            <a:r>
              <a:rPr lang="en-US" altLang="ja-JP" sz="900" dirty="0">
                <a:solidFill>
                  <a:prstClr val="black">
                    <a:tint val="75000"/>
                  </a:prstClr>
                </a:solidFill>
                <a:latin typeface="Segoe UI" panose="020B0502040204020203" pitchFamily="34" charset="0"/>
                <a:cs typeface="Segoe UI" panose="020B0502040204020203" pitchFamily="34" charset="0"/>
              </a:rPr>
              <a:t>IPA</a:t>
            </a:r>
          </a:p>
        </p:txBody>
      </p:sp>
    </p:spTree>
    <p:extLst>
      <p:ext uri="{BB962C8B-B14F-4D97-AF65-F5344CB8AC3E}">
        <p14:creationId xmlns:p14="http://schemas.microsoft.com/office/powerpoint/2010/main" val="2495994231"/>
      </p:ext>
    </p:extLst>
  </p:cSld>
  <p:clrMap bg1="lt1" tx1="dk1" bg2="lt2" tx2="dk2" accent1="accent1" accent2="accent2" accent3="accent3" accent4="accent4" accent5="accent5" accent6="accent6" hlink="hlink" folHlink="folHlink"/>
  <p:sldLayoutIdLst>
    <p:sldLayoutId id="2147483718" r:id="rId1"/>
    <p:sldLayoutId id="2147483673" r:id="rId2"/>
    <p:sldLayoutId id="2147483674" r:id="rId3"/>
    <p:sldLayoutId id="2147483675" r:id="rId4"/>
    <p:sldLayoutId id="2147483680" r:id="rId5"/>
    <p:sldLayoutId id="2147483681" r:id="rId6"/>
    <p:sldLayoutId id="2147483690" r:id="rId7"/>
    <p:sldLayoutId id="2147483715" r:id="rId8"/>
    <p:sldLayoutId id="2147483716" r:id="rId9"/>
    <p:sldLayoutId id="2147483719" r:id="rId10"/>
    <p:sldLayoutId id="2147483717" r:id="rId11"/>
    <p:sldLayoutId id="2147483720"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6.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9.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21.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6081487" y="203200"/>
            <a:ext cx="3025920" cy="369332"/>
          </a:xfrm>
          <a:prstGeom prst="rect">
            <a:avLst/>
          </a:prstGeom>
          <a:noFill/>
        </p:spPr>
        <p:txBody>
          <a:bodyPr wrap="square" rtlCol="0">
            <a:spAutoFit/>
          </a:bodyPr>
          <a:lstStyle/>
          <a:p>
            <a:r>
              <a:rPr kumimoji="1" lang="en-US" altLang="ja-JP" dirty="0">
                <a:latin typeface="メイリオ" panose="020B0604030504040204" pitchFamily="50" charset="-128"/>
                <a:ea typeface="メイリオ" panose="020B0604030504040204" pitchFamily="50" charset="-128"/>
              </a:rPr>
              <a:t>【</a:t>
            </a:r>
            <a:r>
              <a:rPr lang="en-US" altLang="ja-JP" dirty="0">
                <a:latin typeface="メイリオ" panose="020B0604030504040204" pitchFamily="50" charset="-128"/>
                <a:ea typeface="メイリオ" panose="020B0604030504040204" pitchFamily="50" charset="-128"/>
              </a:rPr>
              <a:t>1</a:t>
            </a:r>
            <a:r>
              <a:rPr kumimoji="1" lang="en-US" altLang="ja-JP" dirty="0">
                <a:latin typeface="メイリオ" panose="020B0604030504040204" pitchFamily="50" charset="-128"/>
                <a:ea typeface="メイリオ" panose="020B0604030504040204" pitchFamily="50" charset="-128"/>
              </a:rPr>
              <a:t>】SNS</a:t>
            </a:r>
            <a:r>
              <a:rPr kumimoji="1" lang="ja-JP" altLang="en-US" dirty="0">
                <a:latin typeface="メイリオ" panose="020B0604030504040204" pitchFamily="50" charset="-128"/>
                <a:ea typeface="メイリオ" panose="020B0604030504040204" pitchFamily="50" charset="-128"/>
              </a:rPr>
              <a:t>とのつきあい方</a:t>
            </a:r>
          </a:p>
        </p:txBody>
      </p:sp>
    </p:spTree>
    <p:extLst>
      <p:ext uri="{BB962C8B-B14F-4D97-AF65-F5344CB8AC3E}">
        <p14:creationId xmlns:p14="http://schemas.microsoft.com/office/powerpoint/2010/main" val="23735836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画面の領域"/>
          <p:cNvPicPr>
            <a:picLocks noChangeAspect="1"/>
          </p:cNvPicPr>
          <p:nvPr/>
        </p:nvPicPr>
        <p:blipFill rotWithShape="1">
          <a:blip r:embed="rId3" cstate="print">
            <a:clrChange>
              <a:clrFrom>
                <a:srgbClr val="E7FDF9"/>
              </a:clrFrom>
              <a:clrTo>
                <a:srgbClr val="E7FDF9">
                  <a:alpha val="0"/>
                </a:srgbClr>
              </a:clrTo>
            </a:clrChange>
            <a:extLst>
              <a:ext uri="{28A0092B-C50C-407E-A947-70E740481C1C}">
                <a14:useLocalDpi xmlns:a14="http://schemas.microsoft.com/office/drawing/2010/main" val="0"/>
              </a:ext>
            </a:extLst>
          </a:blip>
          <a:srcRect/>
          <a:stretch/>
        </p:blipFill>
        <p:spPr>
          <a:xfrm>
            <a:off x="391409" y="2479429"/>
            <a:ext cx="8326012" cy="3611333"/>
          </a:xfrm>
          <a:prstGeom prst="rect">
            <a:avLst/>
          </a:prstGeom>
        </p:spPr>
      </p:pic>
      <p:sp>
        <p:nvSpPr>
          <p:cNvPr id="5" name="角丸四角形吹き出し 4"/>
          <p:cNvSpPr/>
          <p:nvPr/>
        </p:nvSpPr>
        <p:spPr>
          <a:xfrm>
            <a:off x="140551" y="272250"/>
            <a:ext cx="8880231" cy="1740877"/>
          </a:xfrm>
          <a:prstGeom prst="wedgeRoundRectCallout">
            <a:avLst>
              <a:gd name="adj1" fmla="val -2007"/>
              <a:gd name="adj2" fmla="val 78662"/>
              <a:gd name="adj3" fmla="val 16667"/>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4400" b="1" dirty="0">
                <a:solidFill>
                  <a:schemeClr val="tx1"/>
                </a:solidFill>
                <a:latin typeface="メイリオ" panose="020B0604030504040204" pitchFamily="50" charset="-128"/>
                <a:ea typeface="メイリオ" panose="020B0604030504040204" pitchFamily="50" charset="-128"/>
              </a:rPr>
              <a:t>でも、こまることも</a:t>
            </a:r>
            <a:r>
              <a:rPr lang="ja-JP" altLang="en-US" sz="4400" b="1" dirty="0">
                <a:solidFill>
                  <a:schemeClr val="tx1"/>
                </a:solidFill>
                <a:latin typeface="メイリオ" panose="020B0604030504040204" pitchFamily="50" charset="-128"/>
                <a:ea typeface="メイリオ" panose="020B0604030504040204" pitchFamily="50" charset="-128"/>
              </a:rPr>
              <a:t>あるよ・</a:t>
            </a:r>
            <a:r>
              <a:rPr kumimoji="1" lang="ja-JP" altLang="en-US" sz="4400" b="1" dirty="0">
                <a:solidFill>
                  <a:schemeClr val="tx1"/>
                </a:solidFill>
                <a:latin typeface="メイリオ" panose="020B0604030504040204" pitchFamily="50" charset="-128"/>
                <a:ea typeface="メイリオ" panose="020B0604030504040204" pitchFamily="50" charset="-128"/>
              </a:rPr>
              <a:t>・・</a:t>
            </a:r>
          </a:p>
        </p:txBody>
      </p:sp>
      <p:sp>
        <p:nvSpPr>
          <p:cNvPr id="6" name="正方形/長方形 5">
            <a:extLst>
              <a:ext uri="{FF2B5EF4-FFF2-40B4-BE49-F238E27FC236}">
                <a16:creationId xmlns:a16="http://schemas.microsoft.com/office/drawing/2014/main" id="{AF348663-C692-4BED-913F-A75538944BCD}"/>
              </a:ext>
            </a:extLst>
          </p:cNvPr>
          <p:cNvSpPr/>
          <p:nvPr/>
        </p:nvSpPr>
        <p:spPr>
          <a:xfrm>
            <a:off x="3184072" y="6427113"/>
            <a:ext cx="6322786" cy="430887"/>
          </a:xfrm>
          <a:prstGeom prst="rect">
            <a:avLst/>
          </a:prstGeom>
        </p:spPr>
        <p:txBody>
          <a:bodyPr wrap="square">
            <a:spAutoFit/>
          </a:bodyPr>
          <a:lstStyle/>
          <a:p>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画像引用</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 </a:t>
            </a:r>
            <a:r>
              <a:rPr lang="en-US" altLang="ja-JP" sz="1100" dirty="0">
                <a:latin typeface="メイリオ" panose="020B0604030504040204" pitchFamily="50" charset="-128"/>
                <a:ea typeface="メイリオ" panose="020B0604030504040204" pitchFamily="50" charset="-128"/>
              </a:rPr>
              <a:t>IPA</a:t>
            </a:r>
            <a:r>
              <a:rPr lang="ja-JP" altLang="en-US" sz="1100" dirty="0">
                <a:latin typeface="メイリオ" panose="020B0604030504040204" pitchFamily="50" charset="-128"/>
                <a:ea typeface="メイリオ" panose="020B0604030504040204" pitchFamily="50" charset="-128"/>
              </a:rPr>
              <a:t>「キミはどっち？～パソコン・ケータイ・スマートフォンの正しい使い方」</a:t>
            </a:r>
          </a:p>
          <a:p>
            <a:r>
              <a:rPr lang="ja-JP" altLang="en-US" sz="1100" dirty="0">
                <a:latin typeface="Segoe UI" panose="020B0502040204020203" pitchFamily="34" charset="0"/>
                <a:ea typeface="メイリオ" panose="020B0604030504040204" pitchFamily="50" charset="-128"/>
                <a:cs typeface="Segoe UI" panose="020B0502040204020203" pitchFamily="34" charset="0"/>
              </a:rPr>
              <a:t>　　　　　 </a:t>
            </a:r>
            <a:r>
              <a:rPr lang="en-US" altLang="ja-JP" sz="1100" dirty="0">
                <a:latin typeface="Segoe UI" panose="020B0502040204020203" pitchFamily="34" charset="0"/>
                <a:ea typeface="メイリオ" panose="020B0604030504040204" pitchFamily="50" charset="-128"/>
                <a:cs typeface="Segoe UI" panose="020B0502040204020203" pitchFamily="34" charset="0"/>
              </a:rPr>
              <a:t>https://www.youtube.com/watch?v=k2VT6x4wBSk</a:t>
            </a:r>
          </a:p>
        </p:txBody>
      </p:sp>
    </p:spTree>
    <p:extLst>
      <p:ext uri="{BB962C8B-B14F-4D97-AF65-F5344CB8AC3E}">
        <p14:creationId xmlns:p14="http://schemas.microsoft.com/office/powerpoint/2010/main" val="38266905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idx="4294967295"/>
          </p:nvPr>
        </p:nvSpPr>
        <p:spPr>
          <a:xfrm>
            <a:off x="1036320" y="2120900"/>
            <a:ext cx="7772400" cy="2954338"/>
          </a:xfrm>
        </p:spPr>
        <p:txBody>
          <a:bodyPr>
            <a:normAutofit/>
          </a:bodyPr>
          <a:lstStyle/>
          <a:p>
            <a:r>
              <a:rPr kumimoji="1" lang="ja-JP" altLang="en-US" sz="6600" dirty="0">
                <a:latin typeface="メイリオ" panose="020B0604030504040204" pitchFamily="50" charset="-128"/>
                <a:ea typeface="メイリオ" panose="020B0604030504040204" pitchFamily="50" charset="-128"/>
              </a:rPr>
              <a:t>こまることって</a:t>
            </a:r>
            <a:br>
              <a:rPr kumimoji="1" lang="en-US" altLang="ja-JP" sz="6600" dirty="0">
                <a:latin typeface="メイリオ" panose="020B0604030504040204" pitchFamily="50" charset="-128"/>
                <a:ea typeface="メイリオ" panose="020B0604030504040204" pitchFamily="50" charset="-128"/>
              </a:rPr>
            </a:br>
            <a:r>
              <a:rPr kumimoji="1" lang="ja-JP" altLang="en-US" sz="6600" dirty="0">
                <a:latin typeface="メイリオ" panose="020B0604030504040204" pitchFamily="50" charset="-128"/>
                <a:ea typeface="メイリオ" panose="020B0604030504040204" pitchFamily="50" charset="-128"/>
              </a:rPr>
              <a:t>なんだろう？</a:t>
            </a:r>
          </a:p>
        </p:txBody>
      </p:sp>
      <p:sp>
        <p:nvSpPr>
          <p:cNvPr id="3" name="タイトル 3"/>
          <p:cNvSpPr txBox="1">
            <a:spLocks/>
          </p:cNvSpPr>
          <p:nvPr/>
        </p:nvSpPr>
        <p:spPr>
          <a:xfrm>
            <a:off x="1318932" y="514349"/>
            <a:ext cx="7958418" cy="697099"/>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b="1" dirty="0">
                <a:latin typeface="メイリオ" panose="020B0604030504040204" pitchFamily="50" charset="-128"/>
                <a:ea typeface="メイリオ" panose="020B0604030504040204" pitchFamily="50" charset="-128"/>
              </a:rPr>
              <a:t>かんがえてみよう</a:t>
            </a:r>
          </a:p>
        </p:txBody>
      </p:sp>
    </p:spTree>
    <p:extLst>
      <p:ext uri="{BB962C8B-B14F-4D97-AF65-F5344CB8AC3E}">
        <p14:creationId xmlns:p14="http://schemas.microsoft.com/office/powerpoint/2010/main" val="5331935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1316477" y="386202"/>
            <a:ext cx="8229600" cy="936625"/>
          </a:xfrm>
        </p:spPr>
        <p:txBody>
          <a:bodyPr/>
          <a:lstStyle/>
          <a:p>
            <a:r>
              <a:rPr lang="ja-JP" altLang="en-US" b="1" dirty="0">
                <a:latin typeface="メイリオ" panose="020B0604030504040204" pitchFamily="50" charset="-128"/>
                <a:ea typeface="メイリオ" panose="020B0604030504040204" pitchFamily="50" charset="-128"/>
              </a:rPr>
              <a:t>おはなし</a:t>
            </a:r>
            <a:r>
              <a:rPr kumimoji="1" lang="ja-JP" altLang="en-US" b="1" dirty="0">
                <a:latin typeface="メイリオ" panose="020B0604030504040204" pitchFamily="50" charset="-128"/>
                <a:ea typeface="メイリオ" panose="020B0604030504040204" pitchFamily="50" charset="-128"/>
              </a:rPr>
              <a:t>を</a:t>
            </a:r>
            <a:r>
              <a:rPr lang="ja-JP" altLang="en-US" b="1" dirty="0">
                <a:latin typeface="メイリオ" panose="020B0604030504040204" pitchFamily="50" charset="-128"/>
                <a:ea typeface="メイリオ" panose="020B0604030504040204" pitchFamily="50" charset="-128"/>
              </a:rPr>
              <a:t>見て</a:t>
            </a:r>
            <a:r>
              <a:rPr kumimoji="1" lang="ja-JP" altLang="en-US" b="1" dirty="0">
                <a:latin typeface="メイリオ" panose="020B0604030504040204" pitchFamily="50" charset="-128"/>
                <a:ea typeface="メイリオ" panose="020B0604030504040204" pitchFamily="50" charset="-128"/>
              </a:rPr>
              <a:t>かんがえよう</a:t>
            </a:r>
          </a:p>
        </p:txBody>
      </p:sp>
      <p:pic>
        <p:nvPicPr>
          <p:cNvPr id="3" name="キミはどっち？マモリちゃん">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46684" y="1778472"/>
            <a:ext cx="7837556" cy="4313409"/>
          </a:xfrm>
          <a:prstGeom prst="rect">
            <a:avLst/>
          </a:prstGeom>
        </p:spPr>
      </p:pic>
      <p:sp>
        <p:nvSpPr>
          <p:cNvPr id="6" name="正方形/長方形 5">
            <a:extLst>
              <a:ext uri="{FF2B5EF4-FFF2-40B4-BE49-F238E27FC236}">
                <a16:creationId xmlns:a16="http://schemas.microsoft.com/office/drawing/2014/main" id="{5B9C073D-919B-4995-B9C6-87CBF09E7DC2}"/>
              </a:ext>
            </a:extLst>
          </p:cNvPr>
          <p:cNvSpPr/>
          <p:nvPr/>
        </p:nvSpPr>
        <p:spPr>
          <a:xfrm>
            <a:off x="3300186" y="6427113"/>
            <a:ext cx="6032500" cy="430887"/>
          </a:xfrm>
          <a:prstGeom prst="rect">
            <a:avLst/>
          </a:prstGeom>
        </p:spPr>
        <p:txBody>
          <a:bodyPr wrap="square">
            <a:spAutoFit/>
          </a:bodyPr>
          <a:lstStyle/>
          <a:p>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画像引用</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 </a:t>
            </a:r>
            <a:r>
              <a:rPr lang="en-US" altLang="ja-JP" sz="1100" dirty="0">
                <a:latin typeface="メイリオ" panose="020B0604030504040204" pitchFamily="50" charset="-128"/>
                <a:ea typeface="メイリオ" panose="020B0604030504040204" pitchFamily="50" charset="-128"/>
              </a:rPr>
              <a:t>IPA</a:t>
            </a:r>
            <a:r>
              <a:rPr lang="ja-JP" altLang="en-US" sz="1100" dirty="0">
                <a:latin typeface="メイリオ" panose="020B0604030504040204" pitchFamily="50" charset="-128"/>
                <a:ea typeface="メイリオ" panose="020B0604030504040204" pitchFamily="50" charset="-128"/>
              </a:rPr>
              <a:t>「キミはどっち？～パソコン・ケータイ・スマートフォンの正しい使い方」</a:t>
            </a:r>
          </a:p>
          <a:p>
            <a:r>
              <a:rPr lang="ja-JP" altLang="en-US" sz="1100" dirty="0">
                <a:latin typeface="Segoe UI" panose="020B0502040204020203" pitchFamily="34" charset="0"/>
                <a:ea typeface="メイリオ" panose="020B0604030504040204" pitchFamily="50" charset="-128"/>
                <a:cs typeface="Segoe UI" panose="020B0502040204020203" pitchFamily="34" charset="0"/>
              </a:rPr>
              <a:t>　　　　　 </a:t>
            </a:r>
            <a:r>
              <a:rPr lang="en-US" altLang="ja-JP" sz="1100" dirty="0">
                <a:latin typeface="Segoe UI" panose="020B0502040204020203" pitchFamily="34" charset="0"/>
                <a:ea typeface="メイリオ" panose="020B0604030504040204" pitchFamily="50" charset="-128"/>
                <a:cs typeface="Segoe UI" panose="020B0502040204020203" pitchFamily="34" charset="0"/>
              </a:rPr>
              <a:t>https://www.youtube.com/watch?v=k2VT6x4wBSk</a:t>
            </a:r>
          </a:p>
        </p:txBody>
      </p:sp>
    </p:spTree>
    <p:extLst>
      <p:ext uri="{BB962C8B-B14F-4D97-AF65-F5344CB8AC3E}">
        <p14:creationId xmlns:p14="http://schemas.microsoft.com/office/powerpoint/2010/main" val="3619315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444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1277566" y="387147"/>
            <a:ext cx="8229600" cy="936625"/>
          </a:xfrm>
        </p:spPr>
        <p:txBody>
          <a:bodyPr/>
          <a:lstStyle/>
          <a:p>
            <a:r>
              <a:rPr kumimoji="1" lang="ja-JP" altLang="en-US" b="1" dirty="0">
                <a:latin typeface="メイリオ" panose="020B0604030504040204" pitchFamily="50" charset="-128"/>
                <a:ea typeface="メイリオ" panose="020B0604030504040204" pitchFamily="50" charset="-128"/>
              </a:rPr>
              <a:t>きみならどうする？</a:t>
            </a:r>
          </a:p>
        </p:txBody>
      </p:sp>
      <p:pic>
        <p:nvPicPr>
          <p:cNvPr id="4" name="コンテンツ プレースホルダー 3" descr="画面の領域"/>
          <p:cNvPicPr>
            <a:picLocks noGrp="1" noChangeAspect="1"/>
          </p:cNvPicPr>
          <p:nvPr>
            <p:ph idx="4294967295"/>
          </p:nvPr>
        </p:nvPicPr>
        <p:blipFill rotWithShape="1">
          <a:blip r:embed="rId3" cstate="print">
            <a:extLst>
              <a:ext uri="{28A0092B-C50C-407E-A947-70E740481C1C}">
                <a14:useLocalDpi xmlns:a14="http://schemas.microsoft.com/office/drawing/2010/main" val="0"/>
              </a:ext>
            </a:extLst>
          </a:blip>
          <a:srcRect l="-2894" b="-236"/>
          <a:stretch/>
        </p:blipFill>
        <p:spPr>
          <a:xfrm>
            <a:off x="1046259" y="1573154"/>
            <a:ext cx="7195063" cy="4533934"/>
          </a:xfrm>
        </p:spPr>
      </p:pic>
      <p:sp>
        <p:nvSpPr>
          <p:cNvPr id="5" name="正方形/長方形 4">
            <a:extLst>
              <a:ext uri="{FF2B5EF4-FFF2-40B4-BE49-F238E27FC236}">
                <a16:creationId xmlns:a16="http://schemas.microsoft.com/office/drawing/2014/main" id="{833CCE86-39FF-4AF4-B996-93EC8C76783F}"/>
              </a:ext>
            </a:extLst>
          </p:cNvPr>
          <p:cNvSpPr/>
          <p:nvPr/>
        </p:nvSpPr>
        <p:spPr>
          <a:xfrm>
            <a:off x="3164115" y="6397494"/>
            <a:ext cx="5979885" cy="430887"/>
          </a:xfrm>
          <a:prstGeom prst="rect">
            <a:avLst/>
          </a:prstGeom>
        </p:spPr>
        <p:txBody>
          <a:bodyPr wrap="square">
            <a:spAutoFit/>
          </a:bodyPr>
          <a:lstStyle/>
          <a:p>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画像引用</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 </a:t>
            </a:r>
            <a:r>
              <a:rPr lang="en-US" altLang="ja-JP" sz="1100" dirty="0">
                <a:latin typeface="メイリオ" panose="020B0604030504040204" pitchFamily="50" charset="-128"/>
                <a:ea typeface="メイリオ" panose="020B0604030504040204" pitchFamily="50" charset="-128"/>
              </a:rPr>
              <a:t>IPA</a:t>
            </a:r>
            <a:r>
              <a:rPr lang="ja-JP" altLang="en-US" sz="1100" dirty="0">
                <a:latin typeface="メイリオ" panose="020B0604030504040204" pitchFamily="50" charset="-128"/>
                <a:ea typeface="メイリオ" panose="020B0604030504040204" pitchFamily="50" charset="-128"/>
              </a:rPr>
              <a:t>「キミはどっち？～パソコン・ケータイ・スマートフォンの正しい使い方」</a:t>
            </a:r>
          </a:p>
          <a:p>
            <a:r>
              <a:rPr lang="ja-JP" altLang="en-US" sz="1100" dirty="0">
                <a:latin typeface="Segoe UI" panose="020B0502040204020203" pitchFamily="34" charset="0"/>
                <a:ea typeface="メイリオ" panose="020B0604030504040204" pitchFamily="50" charset="-128"/>
                <a:cs typeface="Segoe UI" panose="020B0502040204020203" pitchFamily="34" charset="0"/>
              </a:rPr>
              <a:t>　　　　　 </a:t>
            </a:r>
            <a:r>
              <a:rPr lang="en-US" altLang="ja-JP" sz="1100" dirty="0">
                <a:latin typeface="Segoe UI" panose="020B0502040204020203" pitchFamily="34" charset="0"/>
                <a:ea typeface="メイリオ" panose="020B0604030504040204" pitchFamily="50" charset="-128"/>
                <a:cs typeface="Segoe UI" panose="020B0502040204020203" pitchFamily="34" charset="0"/>
              </a:rPr>
              <a:t>https://www.youtube.com/watch?v=k2VT6x4wBSk</a:t>
            </a:r>
          </a:p>
        </p:txBody>
      </p:sp>
    </p:spTree>
    <p:extLst>
      <p:ext uri="{BB962C8B-B14F-4D97-AF65-F5344CB8AC3E}">
        <p14:creationId xmlns:p14="http://schemas.microsoft.com/office/powerpoint/2010/main" val="3313762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1381327" y="449455"/>
            <a:ext cx="8229600" cy="936625"/>
          </a:xfrm>
        </p:spPr>
        <p:txBody>
          <a:bodyPr/>
          <a:lstStyle/>
          <a:p>
            <a:r>
              <a:rPr kumimoji="1" lang="ja-JP" altLang="en-US" b="1" dirty="0">
                <a:latin typeface="メイリオ" panose="020B0604030504040204" pitchFamily="50" charset="-128"/>
                <a:ea typeface="メイリオ" panose="020B0604030504040204" pitchFamily="50" charset="-128"/>
              </a:rPr>
              <a:t>きみならどうする？</a:t>
            </a:r>
          </a:p>
        </p:txBody>
      </p:sp>
      <p:sp>
        <p:nvSpPr>
          <p:cNvPr id="16" name="テキスト ボックス 15">
            <a:extLst>
              <a:ext uri="{FF2B5EF4-FFF2-40B4-BE49-F238E27FC236}">
                <a16:creationId xmlns:a16="http://schemas.microsoft.com/office/drawing/2014/main" id="{8DECDC90-F0FC-4436-B5D1-EA35AB53EBDC}"/>
              </a:ext>
            </a:extLst>
          </p:cNvPr>
          <p:cNvSpPr txBox="1"/>
          <p:nvPr/>
        </p:nvSpPr>
        <p:spPr>
          <a:xfrm>
            <a:off x="473869" y="2076112"/>
            <a:ext cx="8559883" cy="4093428"/>
          </a:xfrm>
          <a:prstGeom prst="rect">
            <a:avLst/>
          </a:prstGeom>
          <a:noFill/>
        </p:spPr>
        <p:txBody>
          <a:bodyPr wrap="square" rtlCol="0">
            <a:spAutoFit/>
          </a:bodyPr>
          <a:lstStyle/>
          <a:p>
            <a:r>
              <a:rPr kumimoji="1" lang="ja-JP" altLang="en-US" sz="3600" dirty="0">
                <a:latin typeface="メイリオ" panose="020B0604030504040204" pitchFamily="50" charset="-128"/>
                <a:ea typeface="メイリオ" panose="020B0604030504040204" pitchFamily="50" charset="-128"/>
              </a:rPr>
              <a:t>①パスワードをおしえてあいにいく。</a:t>
            </a:r>
            <a:endParaRPr kumimoji="1" lang="en-US" altLang="ja-JP" sz="3600" dirty="0">
              <a:latin typeface="メイリオ" panose="020B0604030504040204" pitchFamily="50" charset="-128"/>
              <a:ea typeface="メイリオ" panose="020B0604030504040204" pitchFamily="50" charset="-128"/>
            </a:endParaRPr>
          </a:p>
          <a:p>
            <a:endParaRPr lang="en-US" altLang="ja-JP" sz="3200" dirty="0">
              <a:latin typeface="メイリオ" panose="020B0604030504040204" pitchFamily="50" charset="-128"/>
              <a:ea typeface="メイリオ" panose="020B0604030504040204" pitchFamily="50" charset="-128"/>
            </a:endParaRPr>
          </a:p>
          <a:p>
            <a:r>
              <a:rPr lang="ja-JP" altLang="en-US" sz="3600" dirty="0">
                <a:latin typeface="メイリオ" panose="020B0604030504040204" pitchFamily="50" charset="-128"/>
                <a:ea typeface="メイリオ" panose="020B0604030504040204" pitchFamily="50" charset="-128"/>
              </a:rPr>
              <a:t>②パスワードはおしえるけれど、</a:t>
            </a:r>
            <a:endParaRPr lang="en-US" altLang="ja-JP" sz="3600" dirty="0">
              <a:latin typeface="メイリオ" panose="020B0604030504040204" pitchFamily="50" charset="-128"/>
              <a:ea typeface="メイリオ" panose="020B0604030504040204" pitchFamily="50" charset="-128"/>
            </a:endParaRPr>
          </a:p>
          <a:p>
            <a:r>
              <a:rPr lang="ja-JP" altLang="en-US" sz="3600" dirty="0">
                <a:latin typeface="メイリオ" panose="020B0604030504040204" pitchFamily="50" charset="-128"/>
                <a:ea typeface="メイリオ" panose="020B0604030504040204" pitchFamily="50" charset="-128"/>
              </a:rPr>
              <a:t>　あいにはいかない。</a:t>
            </a:r>
            <a:endParaRPr lang="en-US" altLang="ja-JP" sz="3600" dirty="0">
              <a:latin typeface="メイリオ" panose="020B0604030504040204" pitchFamily="50" charset="-128"/>
              <a:ea typeface="メイリオ" panose="020B0604030504040204" pitchFamily="50" charset="-128"/>
            </a:endParaRPr>
          </a:p>
          <a:p>
            <a:endParaRPr kumimoji="1" lang="en-US" altLang="ja-JP" sz="3200" dirty="0">
              <a:latin typeface="メイリオ" panose="020B0604030504040204" pitchFamily="50" charset="-128"/>
              <a:ea typeface="メイリオ" panose="020B0604030504040204" pitchFamily="50" charset="-128"/>
            </a:endParaRPr>
          </a:p>
          <a:p>
            <a:r>
              <a:rPr lang="ja-JP" altLang="en-US" sz="3600" dirty="0">
                <a:latin typeface="メイリオ" panose="020B0604030504040204" pitchFamily="50" charset="-128"/>
                <a:ea typeface="メイリオ" panose="020B0604030504040204" pitchFamily="50" charset="-128"/>
              </a:rPr>
              <a:t>③パスワードもおしえないし、</a:t>
            </a:r>
            <a:endParaRPr lang="en-US" altLang="ja-JP" sz="3600" dirty="0">
              <a:latin typeface="メイリオ" panose="020B0604030504040204" pitchFamily="50" charset="-128"/>
              <a:ea typeface="メイリオ" panose="020B0604030504040204" pitchFamily="50" charset="-128"/>
            </a:endParaRPr>
          </a:p>
          <a:p>
            <a:r>
              <a:rPr lang="ja-JP" altLang="en-US" sz="3600" dirty="0">
                <a:latin typeface="メイリオ" panose="020B0604030504040204" pitchFamily="50" charset="-128"/>
                <a:ea typeface="メイリオ" panose="020B0604030504040204" pitchFamily="50" charset="-128"/>
              </a:rPr>
              <a:t>　あいにもいかない。</a:t>
            </a:r>
            <a:endParaRPr lang="en-US" altLang="ja-JP" sz="3600" dirty="0">
              <a:latin typeface="メイリオ" panose="020B0604030504040204" pitchFamily="50" charset="-128"/>
              <a:ea typeface="メイリオ" panose="020B0604030504040204" pitchFamily="50" charset="-128"/>
            </a:endParaRPr>
          </a:p>
          <a:p>
            <a:endParaRPr kumimoji="1" lang="ja-JP" altLang="en-US"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208502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245100" y="343303"/>
            <a:ext cx="9274541" cy="936625"/>
          </a:xfrm>
        </p:spPr>
        <p:txBody>
          <a:bodyPr>
            <a:noAutofit/>
          </a:bodyPr>
          <a:lstStyle/>
          <a:p>
            <a:r>
              <a:rPr kumimoji="1" lang="ja-JP" altLang="en-US" b="1" dirty="0">
                <a:latin typeface="メイリオ" panose="020B0604030504040204" pitchFamily="50" charset="-128"/>
                <a:ea typeface="メイリオ" panose="020B0604030504040204" pitchFamily="50" charset="-128"/>
              </a:rPr>
              <a:t>パスワードをおしえたら</a:t>
            </a:r>
          </a:p>
        </p:txBody>
      </p:sp>
      <p:sp>
        <p:nvSpPr>
          <p:cNvPr id="3" name="コンテンツ プレースホルダー 2"/>
          <p:cNvSpPr>
            <a:spLocks noGrp="1"/>
          </p:cNvSpPr>
          <p:nvPr>
            <p:ph idx="4294967295"/>
          </p:nvPr>
        </p:nvSpPr>
        <p:spPr>
          <a:xfrm>
            <a:off x="634793" y="1996758"/>
            <a:ext cx="7886700" cy="5470525"/>
          </a:xfrm>
        </p:spPr>
        <p:txBody>
          <a:bodyPr>
            <a:normAutofit/>
          </a:bodyPr>
          <a:lstStyle/>
          <a:p>
            <a:pPr marL="0" indent="0">
              <a:buNone/>
            </a:pPr>
            <a:r>
              <a:rPr kumimoji="1" lang="ja-JP" altLang="en-US" sz="3600" dirty="0">
                <a:latin typeface="メイリオ" panose="020B0604030504040204" pitchFamily="50" charset="-128"/>
                <a:ea typeface="メイリオ" panose="020B0604030504040204" pitchFamily="50" charset="-128"/>
              </a:rPr>
              <a:t>あ！ いつのまにかアイテムを</a:t>
            </a:r>
            <a:br>
              <a:rPr kumimoji="1" lang="en-US" altLang="ja-JP" sz="3600" dirty="0">
                <a:latin typeface="メイリオ" panose="020B0604030504040204" pitchFamily="50" charset="-128"/>
                <a:ea typeface="メイリオ" panose="020B0604030504040204" pitchFamily="50" charset="-128"/>
              </a:rPr>
            </a:br>
            <a:r>
              <a:rPr kumimoji="1" lang="ja-JP" altLang="en-US" sz="3600" dirty="0">
                <a:latin typeface="メイリオ" panose="020B0604030504040204" pitchFamily="50" charset="-128"/>
                <a:ea typeface="メイリオ" panose="020B0604030504040204" pitchFamily="50" charset="-128"/>
              </a:rPr>
              <a:t>こうかんされている！</a:t>
            </a:r>
            <a:endParaRPr kumimoji="1" lang="en-US" altLang="ja-JP" sz="3600" dirty="0">
              <a:latin typeface="メイリオ" panose="020B0604030504040204" pitchFamily="50" charset="-128"/>
              <a:ea typeface="メイリオ" panose="020B0604030504040204" pitchFamily="50" charset="-128"/>
            </a:endParaRPr>
          </a:p>
          <a:p>
            <a:pPr marL="0" indent="0">
              <a:buNone/>
            </a:pPr>
            <a:endParaRPr kumimoji="1" lang="en-US" altLang="ja-JP" sz="1100" dirty="0">
              <a:latin typeface="メイリオ" panose="020B0604030504040204" pitchFamily="50" charset="-128"/>
              <a:ea typeface="メイリオ" panose="020B0604030504040204" pitchFamily="50" charset="-128"/>
            </a:endParaRPr>
          </a:p>
          <a:p>
            <a:pPr marL="0" indent="0">
              <a:buNone/>
            </a:pPr>
            <a:r>
              <a:rPr lang="ja-JP" altLang="en-US" sz="3600" dirty="0">
                <a:latin typeface="メイリオ" panose="020B0604030504040204" pitchFamily="50" charset="-128"/>
                <a:ea typeface="メイリオ" panose="020B0604030504040204" pitchFamily="50" charset="-128"/>
              </a:rPr>
              <a:t>しらないうちに、ほかのゲームに</a:t>
            </a:r>
            <a:br>
              <a:rPr lang="en-US" altLang="ja-JP" sz="3600" dirty="0">
                <a:latin typeface="メイリオ" panose="020B0604030504040204" pitchFamily="50" charset="-128"/>
                <a:ea typeface="メイリオ" panose="020B0604030504040204" pitchFamily="50" charset="-128"/>
              </a:rPr>
            </a:br>
            <a:r>
              <a:rPr lang="ja-JP" altLang="en-US" sz="3600" dirty="0" err="1">
                <a:latin typeface="メイリオ" panose="020B0604030504040204" pitchFamily="50" charset="-128"/>
                <a:ea typeface="メイリオ" panose="020B0604030504040204" pitchFamily="50" charset="-128"/>
              </a:rPr>
              <a:t>さん</a:t>
            </a:r>
            <a:r>
              <a:rPr lang="ja-JP" altLang="en-US" sz="3600" dirty="0">
                <a:latin typeface="メイリオ" panose="020B0604030504040204" pitchFamily="50" charset="-128"/>
                <a:ea typeface="メイリオ" panose="020B0604030504040204" pitchFamily="50" charset="-128"/>
              </a:rPr>
              <a:t>かしている！</a:t>
            </a:r>
            <a:endParaRPr kumimoji="1" lang="ja-JP" altLang="en-US" sz="3600" dirty="0">
              <a:latin typeface="メイリオ" panose="020B0604030504040204" pitchFamily="50" charset="-128"/>
              <a:ea typeface="メイリオ" panose="020B0604030504040204" pitchFamily="50" charset="-128"/>
            </a:endParaRPr>
          </a:p>
        </p:txBody>
      </p:sp>
      <p:sp>
        <p:nvSpPr>
          <p:cNvPr id="4" name="角丸四角形吹き出し 3"/>
          <p:cNvSpPr/>
          <p:nvPr/>
        </p:nvSpPr>
        <p:spPr>
          <a:xfrm>
            <a:off x="245100" y="1713909"/>
            <a:ext cx="7557779" cy="3162892"/>
          </a:xfrm>
          <a:prstGeom prst="wedgeRoundRectCallout">
            <a:avLst>
              <a:gd name="adj1" fmla="val 35658"/>
              <a:gd name="adj2" fmla="val 68079"/>
              <a:gd name="adj3" fmla="val 1666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画面の領域"/>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flipH="1">
            <a:off x="6365651" y="3774241"/>
            <a:ext cx="2874455" cy="2864538"/>
          </a:xfrm>
          <a:prstGeom prst="rect">
            <a:avLst/>
          </a:prstGeom>
        </p:spPr>
      </p:pic>
      <p:sp>
        <p:nvSpPr>
          <p:cNvPr id="8" name="正方形/長方形 7">
            <a:extLst>
              <a:ext uri="{FF2B5EF4-FFF2-40B4-BE49-F238E27FC236}">
                <a16:creationId xmlns:a16="http://schemas.microsoft.com/office/drawing/2014/main" id="{CE7B4227-E898-4CE9-A542-77D2606A6D79}"/>
              </a:ext>
            </a:extLst>
          </p:cNvPr>
          <p:cNvSpPr/>
          <p:nvPr/>
        </p:nvSpPr>
        <p:spPr>
          <a:xfrm>
            <a:off x="3143520" y="6438840"/>
            <a:ext cx="6110515" cy="430887"/>
          </a:xfrm>
          <a:prstGeom prst="rect">
            <a:avLst/>
          </a:prstGeom>
        </p:spPr>
        <p:txBody>
          <a:bodyPr wrap="square">
            <a:spAutoFit/>
          </a:bodyPr>
          <a:lstStyle/>
          <a:p>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画像引用</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 </a:t>
            </a:r>
            <a:r>
              <a:rPr lang="en-US" altLang="ja-JP" sz="1100" dirty="0">
                <a:latin typeface="メイリオ" panose="020B0604030504040204" pitchFamily="50" charset="-128"/>
                <a:ea typeface="メイリオ" panose="020B0604030504040204" pitchFamily="50" charset="-128"/>
              </a:rPr>
              <a:t>IPA</a:t>
            </a:r>
            <a:r>
              <a:rPr lang="ja-JP" altLang="en-US" sz="1100" dirty="0">
                <a:latin typeface="メイリオ" panose="020B0604030504040204" pitchFamily="50" charset="-128"/>
                <a:ea typeface="メイリオ" panose="020B0604030504040204" pitchFamily="50" charset="-128"/>
              </a:rPr>
              <a:t>「キミはどっち？～パソコン・ケータイ・スマートフォンの正しい使い方」</a:t>
            </a:r>
          </a:p>
          <a:p>
            <a:r>
              <a:rPr lang="ja-JP" altLang="en-US" sz="1100" dirty="0">
                <a:latin typeface="Segoe UI" panose="020B0502040204020203" pitchFamily="34" charset="0"/>
                <a:ea typeface="メイリオ" panose="020B0604030504040204" pitchFamily="50" charset="-128"/>
                <a:cs typeface="Segoe UI" panose="020B0502040204020203" pitchFamily="34" charset="0"/>
              </a:rPr>
              <a:t>　　　　　 </a:t>
            </a:r>
            <a:r>
              <a:rPr lang="en-US" altLang="ja-JP" sz="1100" dirty="0">
                <a:latin typeface="Segoe UI" panose="020B0502040204020203" pitchFamily="34" charset="0"/>
                <a:ea typeface="メイリオ" panose="020B0604030504040204" pitchFamily="50" charset="-128"/>
                <a:cs typeface="Segoe UI" panose="020B0502040204020203" pitchFamily="34" charset="0"/>
              </a:rPr>
              <a:t>https://www.youtube.com/watch?v=k2VT6x4wBSk</a:t>
            </a:r>
          </a:p>
        </p:txBody>
      </p:sp>
    </p:spTree>
    <p:extLst>
      <p:ext uri="{BB962C8B-B14F-4D97-AF65-F5344CB8AC3E}">
        <p14:creationId xmlns:p14="http://schemas.microsoft.com/office/powerpoint/2010/main" val="847047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1524000" y="400114"/>
            <a:ext cx="5461000" cy="936625"/>
          </a:xfrm>
        </p:spPr>
        <p:txBody>
          <a:bodyPr/>
          <a:lstStyle/>
          <a:p>
            <a:r>
              <a:rPr kumimoji="1" lang="ja-JP" altLang="en-US" b="1" dirty="0">
                <a:latin typeface="メイリオ" panose="020B0604030504040204" pitchFamily="50" charset="-128"/>
                <a:ea typeface="メイリオ" panose="020B0604030504040204" pitchFamily="50" charset="-128"/>
              </a:rPr>
              <a:t>あいにいったら</a:t>
            </a:r>
          </a:p>
        </p:txBody>
      </p:sp>
      <p:pic>
        <p:nvPicPr>
          <p:cNvPr id="4" name="キミはどっち？【会いに行ったら】">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32092" y="1837426"/>
            <a:ext cx="7067318" cy="3889697"/>
          </a:xfrm>
          <a:prstGeom prst="rect">
            <a:avLst/>
          </a:prstGeom>
        </p:spPr>
      </p:pic>
      <p:sp>
        <p:nvSpPr>
          <p:cNvPr id="5" name="正方形/長方形 4">
            <a:extLst>
              <a:ext uri="{FF2B5EF4-FFF2-40B4-BE49-F238E27FC236}">
                <a16:creationId xmlns:a16="http://schemas.microsoft.com/office/drawing/2014/main" id="{ED135F1C-85E1-477A-B17E-A96211C17BEF}"/>
              </a:ext>
            </a:extLst>
          </p:cNvPr>
          <p:cNvSpPr/>
          <p:nvPr/>
        </p:nvSpPr>
        <p:spPr>
          <a:xfrm>
            <a:off x="3236686" y="6399266"/>
            <a:ext cx="6066972" cy="430887"/>
          </a:xfrm>
          <a:prstGeom prst="rect">
            <a:avLst/>
          </a:prstGeom>
        </p:spPr>
        <p:txBody>
          <a:bodyPr wrap="square">
            <a:spAutoFit/>
          </a:bodyPr>
          <a:lstStyle/>
          <a:p>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画像引用</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 </a:t>
            </a:r>
            <a:r>
              <a:rPr lang="en-US" altLang="ja-JP" sz="1100" dirty="0">
                <a:latin typeface="メイリオ" panose="020B0604030504040204" pitchFamily="50" charset="-128"/>
                <a:ea typeface="メイリオ" panose="020B0604030504040204" pitchFamily="50" charset="-128"/>
              </a:rPr>
              <a:t>IPA</a:t>
            </a:r>
            <a:r>
              <a:rPr lang="ja-JP" altLang="en-US" sz="1100" dirty="0">
                <a:latin typeface="メイリオ" panose="020B0604030504040204" pitchFamily="50" charset="-128"/>
                <a:ea typeface="メイリオ" panose="020B0604030504040204" pitchFamily="50" charset="-128"/>
              </a:rPr>
              <a:t>「キミはどっち？～パソコン・ケータイ・スマートフォンの正しい使い方」</a:t>
            </a:r>
          </a:p>
          <a:p>
            <a:r>
              <a:rPr lang="ja-JP" altLang="en-US" sz="1100" dirty="0">
                <a:latin typeface="Segoe UI" panose="020B0502040204020203" pitchFamily="34" charset="0"/>
                <a:ea typeface="メイリオ" panose="020B0604030504040204" pitchFamily="50" charset="-128"/>
                <a:cs typeface="Segoe UI" panose="020B0502040204020203" pitchFamily="34" charset="0"/>
              </a:rPr>
              <a:t>　　　　　 </a:t>
            </a:r>
            <a:r>
              <a:rPr lang="en-US" altLang="ja-JP" sz="1100" dirty="0">
                <a:latin typeface="Segoe UI" panose="020B0502040204020203" pitchFamily="34" charset="0"/>
                <a:ea typeface="メイリオ" panose="020B0604030504040204" pitchFamily="50" charset="-128"/>
                <a:cs typeface="Segoe UI" panose="020B0502040204020203" pitchFamily="34" charset="0"/>
              </a:rPr>
              <a:t>https://www.youtube.com/watch?v=k2VT6x4wBSk</a:t>
            </a:r>
          </a:p>
        </p:txBody>
      </p:sp>
    </p:spTree>
    <p:extLst>
      <p:ext uri="{BB962C8B-B14F-4D97-AF65-F5344CB8AC3E}">
        <p14:creationId xmlns:p14="http://schemas.microsoft.com/office/powerpoint/2010/main" val="2081793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7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p:txBody>
          <a:bodyPr>
            <a:noAutofit/>
          </a:bodyPr>
          <a:lstStyle/>
          <a:p>
            <a:pPr marL="0" indent="0">
              <a:buNone/>
            </a:pPr>
            <a:r>
              <a:rPr lang="ja-JP" altLang="en-US" sz="7200" b="1" dirty="0">
                <a:latin typeface="メイリオ" panose="020B0604030504040204" pitchFamily="50" charset="-128"/>
                <a:ea typeface="メイリオ" panose="020B0604030504040204" pitchFamily="50" charset="-128"/>
              </a:rPr>
              <a:t>インターネットでしりあった人は</a:t>
            </a:r>
            <a:br>
              <a:rPr lang="en-US" altLang="ja-JP" sz="7200" b="1" dirty="0">
                <a:latin typeface="メイリオ" panose="020B0604030504040204" pitchFamily="50" charset="-128"/>
                <a:ea typeface="メイリオ" panose="020B0604030504040204" pitchFamily="50" charset="-128"/>
              </a:rPr>
            </a:br>
            <a:r>
              <a:rPr lang="ja-JP" altLang="en-US" sz="7200" b="1" dirty="0">
                <a:latin typeface="メイリオ" panose="020B0604030504040204" pitchFamily="50" charset="-128"/>
                <a:ea typeface="メイリオ" panose="020B0604030504040204" pitchFamily="50" charset="-128"/>
              </a:rPr>
              <a:t>どんな人か</a:t>
            </a:r>
            <a:br>
              <a:rPr lang="en-US" altLang="ja-JP" sz="7200" b="1" dirty="0">
                <a:latin typeface="メイリオ" panose="020B0604030504040204" pitchFamily="50" charset="-128"/>
                <a:ea typeface="メイリオ" panose="020B0604030504040204" pitchFamily="50" charset="-128"/>
              </a:rPr>
            </a:br>
            <a:r>
              <a:rPr lang="ja-JP" altLang="en-US" sz="7200" b="1" dirty="0">
                <a:latin typeface="メイリオ" panose="020B0604030504040204" pitchFamily="50" charset="-128"/>
                <a:ea typeface="メイリオ" panose="020B0604030504040204" pitchFamily="50" charset="-128"/>
              </a:rPr>
              <a:t>わからない。</a:t>
            </a:r>
            <a:endParaRPr lang="en-US" altLang="ja-JP" sz="7200" b="1" dirty="0">
              <a:latin typeface="メイリオ" panose="020B0604030504040204" pitchFamily="50" charset="-128"/>
              <a:ea typeface="メイリオ" panose="020B0604030504040204" pitchFamily="50" charset="-128"/>
            </a:endParaRPr>
          </a:p>
        </p:txBody>
      </p:sp>
      <p:sp>
        <p:nvSpPr>
          <p:cNvPr id="4" name="タイトル 3"/>
          <p:cNvSpPr>
            <a:spLocks noGrp="1"/>
          </p:cNvSpPr>
          <p:nvPr>
            <p:ph type="title"/>
          </p:nvPr>
        </p:nvSpPr>
        <p:spPr/>
        <p:txBody>
          <a:bodyPr/>
          <a:lstStyle/>
          <a:p>
            <a:r>
              <a:rPr kumimoji="1" lang="ja-JP" altLang="en-US" dirty="0">
                <a:latin typeface="メイリオ" panose="020B0604030504040204" pitchFamily="50" charset="-128"/>
                <a:ea typeface="メイリオ" panose="020B0604030504040204" pitchFamily="50" charset="-128"/>
              </a:rPr>
              <a:t>ポイント</a:t>
            </a:r>
          </a:p>
        </p:txBody>
      </p:sp>
      <p:pic>
        <p:nvPicPr>
          <p:cNvPr id="2" name="図 1" descr="画面の領域"/>
          <p:cNvPicPr>
            <a:picLocks noChangeAspect="1"/>
          </p:cNvPicPr>
          <p:nvPr/>
        </p:nvPicPr>
        <p:blipFill>
          <a:blip r:embed="rId3" cstate="print">
            <a:extLst>
              <a:ext uri="{BEBA8EAE-BF5A-486C-A8C5-ECC9F3942E4B}">
                <a14:imgProps xmlns:a14="http://schemas.microsoft.com/office/drawing/2010/main">
                  <a14:imgLayer r:embed="rId4">
                    <a14:imgEffect>
                      <a14:backgroundRemoval t="2658" b="93688" l="9309" r="97606">
                        <a14:foregroundMark x1="25665" y1="6146" x2="25665" y2="6146"/>
                        <a14:foregroundMark x1="47074" y1="4651" x2="47074" y2="4651"/>
                        <a14:foregroundMark x1="24335" y1="2658" x2="24335" y2="2658"/>
                        <a14:foregroundMark x1="93484" y1="28738" x2="93484" y2="28738"/>
                        <a14:foregroundMark x1="97739" y1="23422" x2="97739" y2="23422"/>
                        <a14:foregroundMark x1="38830" y1="93688" x2="38830" y2="93688"/>
                      </a14:backgroundRemoval>
                    </a14:imgEffect>
                    <a14:imgEffect>
                      <a14:artisticCrisscrossEtching/>
                    </a14:imgEffect>
                  </a14:imgLayer>
                </a14:imgProps>
              </a:ext>
              <a:ext uri="{28A0092B-C50C-407E-A947-70E740481C1C}">
                <a14:useLocalDpi xmlns:a14="http://schemas.microsoft.com/office/drawing/2010/main" val="0"/>
              </a:ext>
            </a:extLst>
          </a:blip>
          <a:stretch>
            <a:fillRect/>
          </a:stretch>
        </p:blipFill>
        <p:spPr>
          <a:xfrm>
            <a:off x="6060114" y="4001294"/>
            <a:ext cx="2866439" cy="2294675"/>
          </a:xfrm>
          <a:prstGeom prst="rect">
            <a:avLst/>
          </a:prstGeom>
          <a:noFill/>
          <a:effectLst/>
        </p:spPr>
      </p:pic>
      <p:sp>
        <p:nvSpPr>
          <p:cNvPr id="7" name="正方形/長方形 6">
            <a:extLst>
              <a:ext uri="{FF2B5EF4-FFF2-40B4-BE49-F238E27FC236}">
                <a16:creationId xmlns:a16="http://schemas.microsoft.com/office/drawing/2014/main" id="{55AFA8C0-9829-430E-9416-C5D8D8112B2D}"/>
              </a:ext>
            </a:extLst>
          </p:cNvPr>
          <p:cNvSpPr/>
          <p:nvPr/>
        </p:nvSpPr>
        <p:spPr>
          <a:xfrm>
            <a:off x="3120571" y="6360459"/>
            <a:ext cx="6154058" cy="430887"/>
          </a:xfrm>
          <a:prstGeom prst="rect">
            <a:avLst/>
          </a:prstGeom>
        </p:spPr>
        <p:txBody>
          <a:bodyPr wrap="square">
            <a:spAutoFit/>
          </a:bodyPr>
          <a:lstStyle/>
          <a:p>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画像引用</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 </a:t>
            </a:r>
            <a:r>
              <a:rPr lang="en-US" altLang="ja-JP" sz="1100" dirty="0">
                <a:latin typeface="メイリオ" panose="020B0604030504040204" pitchFamily="50" charset="-128"/>
                <a:ea typeface="メイリオ" panose="020B0604030504040204" pitchFamily="50" charset="-128"/>
              </a:rPr>
              <a:t>IPA</a:t>
            </a:r>
            <a:r>
              <a:rPr lang="ja-JP" altLang="en-US" sz="1100" dirty="0">
                <a:latin typeface="メイリオ" panose="020B0604030504040204" pitchFamily="50" charset="-128"/>
                <a:ea typeface="メイリオ" panose="020B0604030504040204" pitchFamily="50" charset="-128"/>
              </a:rPr>
              <a:t>「キミはどっち？～パソコン・ケータイ・スマートフォンの正しい使い方」</a:t>
            </a:r>
          </a:p>
          <a:p>
            <a:r>
              <a:rPr lang="ja-JP" altLang="en-US" sz="1100" dirty="0">
                <a:latin typeface="Segoe UI" panose="020B0502040204020203" pitchFamily="34" charset="0"/>
                <a:ea typeface="メイリオ" panose="020B0604030504040204" pitchFamily="50" charset="-128"/>
                <a:cs typeface="Segoe UI" panose="020B0502040204020203" pitchFamily="34" charset="0"/>
              </a:rPr>
              <a:t>　　　　　 </a:t>
            </a:r>
            <a:r>
              <a:rPr lang="en-US" altLang="ja-JP" sz="1100" dirty="0">
                <a:latin typeface="Segoe UI" panose="020B0502040204020203" pitchFamily="34" charset="0"/>
                <a:ea typeface="メイリオ" panose="020B0604030504040204" pitchFamily="50" charset="-128"/>
                <a:cs typeface="Segoe UI" panose="020B0502040204020203" pitchFamily="34" charset="0"/>
              </a:rPr>
              <a:t>https://www.youtube.com/watch?v=k2VT6x4wBSk</a:t>
            </a:r>
          </a:p>
        </p:txBody>
      </p:sp>
    </p:spTree>
    <p:extLst>
      <p:ext uri="{BB962C8B-B14F-4D97-AF65-F5344CB8AC3E}">
        <p14:creationId xmlns:p14="http://schemas.microsoft.com/office/powerpoint/2010/main" val="1653442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1245275" y="347558"/>
            <a:ext cx="8229600" cy="936625"/>
          </a:xfrm>
        </p:spPr>
        <p:txBody>
          <a:bodyPr>
            <a:normAutofit/>
          </a:bodyPr>
          <a:lstStyle/>
          <a:p>
            <a:r>
              <a:rPr lang="ja-JP" altLang="en-US" b="1" dirty="0">
                <a:latin typeface="メイリオ" panose="020B0604030504040204" pitchFamily="50" charset="-128"/>
                <a:ea typeface="メイリオ" panose="020B0604030504040204" pitchFamily="50" charset="-128"/>
              </a:rPr>
              <a:t>マモリちゃんはどうしたかな？</a:t>
            </a:r>
            <a:endParaRPr kumimoji="1" lang="ja-JP" altLang="en-US" b="1" dirty="0">
              <a:latin typeface="メイリオ" panose="020B0604030504040204" pitchFamily="50" charset="-128"/>
              <a:ea typeface="メイリオ" panose="020B0604030504040204" pitchFamily="50" charset="-128"/>
            </a:endParaRPr>
          </a:p>
        </p:txBody>
      </p:sp>
      <p:pic>
        <p:nvPicPr>
          <p:cNvPr id="4" name="キミはどっち？【マモリちゃんの判断】">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72569" y="1784949"/>
            <a:ext cx="7524642" cy="4141398"/>
          </a:xfrm>
          <a:prstGeom prst="rect">
            <a:avLst/>
          </a:prstGeom>
        </p:spPr>
      </p:pic>
      <p:sp>
        <p:nvSpPr>
          <p:cNvPr id="5" name="正方形/長方形 4">
            <a:extLst>
              <a:ext uri="{FF2B5EF4-FFF2-40B4-BE49-F238E27FC236}">
                <a16:creationId xmlns:a16="http://schemas.microsoft.com/office/drawing/2014/main" id="{9818E748-818F-4023-9CCA-FA899F910283}"/>
              </a:ext>
            </a:extLst>
          </p:cNvPr>
          <p:cNvSpPr/>
          <p:nvPr/>
        </p:nvSpPr>
        <p:spPr>
          <a:xfrm>
            <a:off x="3207657" y="6313714"/>
            <a:ext cx="6066972" cy="430887"/>
          </a:xfrm>
          <a:prstGeom prst="rect">
            <a:avLst/>
          </a:prstGeom>
        </p:spPr>
        <p:txBody>
          <a:bodyPr wrap="square">
            <a:spAutoFit/>
          </a:bodyPr>
          <a:lstStyle/>
          <a:p>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画像引用</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 </a:t>
            </a:r>
            <a:r>
              <a:rPr lang="en-US" altLang="ja-JP" sz="1100" dirty="0">
                <a:latin typeface="メイリオ" panose="020B0604030504040204" pitchFamily="50" charset="-128"/>
                <a:ea typeface="メイリオ" panose="020B0604030504040204" pitchFamily="50" charset="-128"/>
              </a:rPr>
              <a:t>IPA</a:t>
            </a:r>
            <a:r>
              <a:rPr lang="ja-JP" altLang="en-US" sz="1100" dirty="0">
                <a:latin typeface="メイリオ" panose="020B0604030504040204" pitchFamily="50" charset="-128"/>
                <a:ea typeface="メイリオ" panose="020B0604030504040204" pitchFamily="50" charset="-128"/>
              </a:rPr>
              <a:t>「キミはどっち？～パソコン・ケータイ・スマートフォンの正しい使い方」</a:t>
            </a:r>
          </a:p>
          <a:p>
            <a:r>
              <a:rPr lang="ja-JP" altLang="en-US" sz="1100" dirty="0">
                <a:latin typeface="Segoe UI" panose="020B0502040204020203" pitchFamily="34" charset="0"/>
                <a:ea typeface="メイリオ" panose="020B0604030504040204" pitchFamily="50" charset="-128"/>
                <a:cs typeface="Segoe UI" panose="020B0502040204020203" pitchFamily="34" charset="0"/>
              </a:rPr>
              <a:t>　　　　　 </a:t>
            </a:r>
            <a:r>
              <a:rPr lang="en-US" altLang="ja-JP" sz="1100" dirty="0">
                <a:latin typeface="Segoe UI" panose="020B0502040204020203" pitchFamily="34" charset="0"/>
                <a:ea typeface="メイリオ" panose="020B0604030504040204" pitchFamily="50" charset="-128"/>
                <a:cs typeface="Segoe UI" panose="020B0502040204020203" pitchFamily="34" charset="0"/>
              </a:rPr>
              <a:t>https://www.youtube.com/watch?v=k2VT6x4wBSk</a:t>
            </a:r>
          </a:p>
        </p:txBody>
      </p:sp>
    </p:spTree>
    <p:extLst>
      <p:ext uri="{BB962C8B-B14F-4D97-AF65-F5344CB8AC3E}">
        <p14:creationId xmlns:p14="http://schemas.microsoft.com/office/powerpoint/2010/main" val="3873733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117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5303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idx="4294967295"/>
          </p:nvPr>
        </p:nvSpPr>
        <p:spPr>
          <a:xfrm>
            <a:off x="864206" y="1779349"/>
            <a:ext cx="7498952" cy="3331690"/>
          </a:xfrm>
        </p:spPr>
        <p:txBody>
          <a:bodyPr>
            <a:noAutofit/>
          </a:bodyPr>
          <a:lstStyle/>
          <a:p>
            <a:r>
              <a:rPr lang="ja-JP" altLang="en-US" sz="5400" b="1" dirty="0">
                <a:latin typeface="メイリオ" panose="020B0604030504040204" pitchFamily="50" charset="-128"/>
                <a:ea typeface="メイリオ" panose="020B0604030504040204" pitchFamily="50" charset="-128"/>
              </a:rPr>
              <a:t>インターネットで</a:t>
            </a:r>
            <a:br>
              <a:rPr lang="en-US" altLang="ja-JP" sz="5400" b="1" dirty="0">
                <a:latin typeface="メイリオ" panose="020B0604030504040204" pitchFamily="50" charset="-128"/>
                <a:ea typeface="メイリオ" panose="020B0604030504040204" pitchFamily="50" charset="-128"/>
              </a:rPr>
            </a:br>
            <a:r>
              <a:rPr lang="ja-JP" altLang="en-US" sz="5400" b="1" dirty="0">
                <a:latin typeface="メイリオ" panose="020B0604030504040204" pitchFamily="50" charset="-128"/>
                <a:ea typeface="メイリオ" panose="020B0604030504040204" pitchFamily="50" charset="-128"/>
              </a:rPr>
              <a:t>しりあった人は</a:t>
            </a:r>
            <a:br>
              <a:rPr lang="en-US" altLang="ja-JP" sz="5400" b="1" dirty="0">
                <a:latin typeface="メイリオ" panose="020B0604030504040204" pitchFamily="50" charset="-128"/>
                <a:ea typeface="メイリオ" panose="020B0604030504040204" pitchFamily="50" charset="-128"/>
              </a:rPr>
            </a:br>
            <a:r>
              <a:rPr lang="ja-JP" altLang="en-US" sz="5400" b="1" dirty="0">
                <a:latin typeface="メイリオ" panose="020B0604030504040204" pitchFamily="50" charset="-128"/>
                <a:ea typeface="メイリオ" panose="020B0604030504040204" pitchFamily="50" charset="-128"/>
              </a:rPr>
              <a:t>どんな人かわからない。</a:t>
            </a:r>
            <a:br>
              <a:rPr lang="ja-JP" altLang="en-US" sz="5400" b="1" dirty="0">
                <a:latin typeface="メイリオ" panose="020B0604030504040204" pitchFamily="50" charset="-128"/>
                <a:ea typeface="メイリオ" panose="020B0604030504040204" pitchFamily="50" charset="-128"/>
              </a:rPr>
            </a:br>
            <a:endParaRPr kumimoji="1" lang="ja-JP" altLang="en-US" sz="5400" b="1" dirty="0">
              <a:latin typeface="メイリオ" panose="020B0604030504040204" pitchFamily="50" charset="-128"/>
              <a:ea typeface="メイリオ" panose="020B0604030504040204" pitchFamily="50" charset="-128"/>
            </a:endParaRPr>
          </a:p>
        </p:txBody>
      </p:sp>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Tree>
    <p:extLst>
      <p:ext uri="{BB962C8B-B14F-4D97-AF65-F5344CB8AC3E}">
        <p14:creationId xmlns:p14="http://schemas.microsoft.com/office/powerpoint/2010/main" val="41178631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p:cNvSpPr>
            <a:spLocks noGrp="1"/>
          </p:cNvSpPr>
          <p:nvPr>
            <p:ph sz="half" idx="1"/>
          </p:nvPr>
        </p:nvSpPr>
        <p:spPr>
          <a:xfrm>
            <a:off x="1114333" y="1233128"/>
            <a:ext cx="7886701" cy="5404155"/>
          </a:xfrm>
          <a:solidFill>
            <a:schemeClr val="bg1"/>
          </a:solidFill>
        </p:spPr>
        <p:txBody>
          <a:bodyPr>
            <a:normAutofit fontScale="92500" lnSpcReduction="10000"/>
          </a:bodyPr>
          <a:lstStyle/>
          <a:p>
            <a:pPr algn="r">
              <a:lnSpc>
                <a:spcPct val="100000"/>
              </a:lnSpc>
              <a:spcBef>
                <a:spcPts val="600"/>
              </a:spcBef>
            </a:pPr>
            <a:r>
              <a:rPr lang="ja-JP" altLang="en-US" sz="1000" dirty="0">
                <a:latin typeface="メイリオ" panose="020B0604030504040204" pitchFamily="50" charset="-128"/>
                <a:ea typeface="メイリオ" panose="020B0604030504040204" pitchFamily="50" charset="-128"/>
              </a:rPr>
              <a:t>独立行政法人情報処理推進機構</a:t>
            </a:r>
            <a:br>
              <a:rPr lang="ja-JP" altLang="en-US" sz="1000" dirty="0">
                <a:latin typeface="メイリオ" panose="020B0604030504040204" pitchFamily="50" charset="-128"/>
                <a:ea typeface="メイリオ" panose="020B0604030504040204" pitchFamily="50" charset="-128"/>
              </a:rPr>
            </a:br>
            <a:r>
              <a:rPr lang="ja-JP" altLang="en-US" sz="1000" dirty="0">
                <a:latin typeface="メイリオ" panose="020B0604030504040204" pitchFamily="50" charset="-128"/>
                <a:ea typeface="メイリオ" panose="020B0604030504040204" pitchFamily="50" charset="-128"/>
              </a:rPr>
              <a:t>セキュリティセンター</a:t>
            </a:r>
            <a:br>
              <a:rPr lang="ja-JP" altLang="en-US" sz="1000" dirty="0">
                <a:latin typeface="メイリオ" panose="020B0604030504040204" pitchFamily="50" charset="-128"/>
                <a:ea typeface="メイリオ" panose="020B0604030504040204" pitchFamily="50" charset="-128"/>
              </a:rPr>
            </a:br>
            <a:endParaRPr lang="ja-JP" altLang="en-US" sz="1000" dirty="0">
              <a:latin typeface="メイリオ" panose="020B0604030504040204" pitchFamily="50" charset="-128"/>
              <a:ea typeface="メイリオ" panose="020B0604030504040204" pitchFamily="50" charset="-128"/>
            </a:endParaRPr>
          </a:p>
          <a:p>
            <a:pPr>
              <a:lnSpc>
                <a:spcPct val="100000"/>
              </a:lnSpc>
              <a:spcBef>
                <a:spcPts val="600"/>
              </a:spcBef>
            </a:pPr>
            <a:r>
              <a:rPr lang="ja-JP" altLang="en-US" sz="1000" dirty="0">
                <a:latin typeface="メイリオ" panose="020B0604030504040204" pitchFamily="50" charset="-128"/>
                <a:ea typeface="メイリオ" panose="020B0604030504040204" pitchFamily="50" charset="-128"/>
              </a:rPr>
              <a:t> 　「安全教室指導用教材」は、インターネット安全教室での利用を目的に独立行政法人情報処理推進機構（</a:t>
            </a:r>
            <a:r>
              <a:rPr lang="en-US" altLang="ja-JP" sz="1000" dirty="0">
                <a:latin typeface="メイリオ" panose="020B0604030504040204" pitchFamily="50" charset="-128"/>
                <a:ea typeface="メイリオ" panose="020B0604030504040204" pitchFamily="50" charset="-128"/>
              </a:rPr>
              <a:t>IPA</a:t>
            </a:r>
            <a:r>
              <a:rPr lang="ja-JP" altLang="en-US" sz="1000" dirty="0">
                <a:latin typeface="メイリオ" panose="020B0604030504040204" pitchFamily="50" charset="-128"/>
                <a:ea typeface="メイリオ" panose="020B0604030504040204" pitchFamily="50" charset="-128"/>
              </a:rPr>
              <a:t>）（以下「</a:t>
            </a:r>
            <a:r>
              <a:rPr lang="en-US" altLang="ja-JP" sz="1000" dirty="0">
                <a:latin typeface="メイリオ" panose="020B0604030504040204" pitchFamily="50" charset="-128"/>
                <a:ea typeface="メイリオ" panose="020B0604030504040204" pitchFamily="50" charset="-128"/>
              </a:rPr>
              <a:t>IPA</a:t>
            </a:r>
            <a:r>
              <a:rPr lang="ja-JP" altLang="en-US" sz="1000" dirty="0">
                <a:latin typeface="メイリオ" panose="020B0604030504040204" pitchFamily="50" charset="-128"/>
                <a:ea typeface="メイリオ" panose="020B0604030504040204" pitchFamily="50" charset="-128"/>
              </a:rPr>
              <a:t>」という。）が作成した教材、およびこれを用いて指導するためのポイントをまとめた講義要領（今後に作成され得る各々の改訂版を含む。）です。なお、改訂版が利用可能となった後は、専ら改訂版をご利用ください。</a:t>
            </a:r>
            <a:br>
              <a:rPr lang="ja-JP" altLang="en-US" sz="1000" dirty="0">
                <a:latin typeface="メイリオ" panose="020B0604030504040204" pitchFamily="50" charset="-128"/>
                <a:ea typeface="メイリオ" panose="020B0604030504040204" pitchFamily="50" charset="-128"/>
              </a:rPr>
            </a:br>
            <a:r>
              <a:rPr lang="ja-JP" altLang="en-US" sz="1000" dirty="0">
                <a:latin typeface="メイリオ" panose="020B0604030504040204" pitchFamily="50" charset="-128"/>
                <a:ea typeface="メイリオ" panose="020B0604030504040204" pitchFamily="50" charset="-128"/>
              </a:rPr>
              <a:t>　</a:t>
            </a:r>
            <a:r>
              <a:rPr lang="en-US" altLang="ja-JP" sz="1000" dirty="0">
                <a:latin typeface="メイリオ" panose="020B0604030504040204" pitchFamily="50" charset="-128"/>
                <a:ea typeface="メイリオ" panose="020B0604030504040204" pitchFamily="50" charset="-128"/>
              </a:rPr>
              <a:t>IPA</a:t>
            </a:r>
            <a:r>
              <a:rPr lang="ja-JP" altLang="en-US" sz="1000" dirty="0">
                <a:latin typeface="メイリオ" panose="020B0604030504040204" pitchFamily="50" charset="-128"/>
                <a:ea typeface="メイリオ" panose="020B0604030504040204" pitchFamily="50" charset="-128"/>
              </a:rPr>
              <a:t>は、本利用規約に同意いただくことを条件として、「安全教室指導用教材」の利用を無償で許諾します。有償セミナー等での利用を希望する場合は、事前に </a:t>
            </a:r>
            <a:r>
              <a:rPr lang="en-US" altLang="ja-JP" sz="1000" dirty="0">
                <a:latin typeface="メイリオ" panose="020B0604030504040204" pitchFamily="50" charset="-128"/>
                <a:ea typeface="メイリオ" panose="020B0604030504040204" pitchFamily="50" charset="-128"/>
              </a:rPr>
              <a:t>IPA </a:t>
            </a:r>
            <a:r>
              <a:rPr lang="ja-JP" altLang="en-US" sz="1000" dirty="0">
                <a:latin typeface="メイリオ" panose="020B0604030504040204" pitchFamily="50" charset="-128"/>
                <a:ea typeface="メイリオ" panose="020B0604030504040204" pitchFamily="50" charset="-128"/>
              </a:rPr>
              <a:t>に申し出て別途許諾を得てください。</a:t>
            </a:r>
          </a:p>
          <a:p>
            <a:pPr marL="228600" indent="-228600">
              <a:lnSpc>
                <a:spcPct val="100000"/>
              </a:lnSpc>
              <a:spcBef>
                <a:spcPts val="600"/>
              </a:spcBef>
              <a:buFont typeface="+mj-lt"/>
              <a:buAutoNum type="arabicPeriod"/>
            </a:pPr>
            <a:r>
              <a:rPr lang="ja-JP" altLang="en-US" sz="1000" dirty="0">
                <a:latin typeface="メイリオ" panose="020B0604030504040204" pitchFamily="50" charset="-128"/>
                <a:ea typeface="メイリオ" panose="020B0604030504040204" pitchFamily="50" charset="-128"/>
              </a:rPr>
              <a:t> 「安全教室指導用教材」に関する著作権その他すべての権利は独立行政法人情報処理推進機構（</a:t>
            </a:r>
            <a:r>
              <a:rPr lang="en-US" altLang="ja-JP" sz="1000" dirty="0">
                <a:latin typeface="メイリオ" panose="020B0604030504040204" pitchFamily="50" charset="-128"/>
                <a:ea typeface="メイリオ" panose="020B0604030504040204" pitchFamily="50" charset="-128"/>
              </a:rPr>
              <a:t>IPA</a:t>
            </a:r>
            <a:r>
              <a:rPr lang="ja-JP" altLang="en-US" sz="1000" dirty="0">
                <a:latin typeface="メイリオ" panose="020B0604030504040204" pitchFamily="50" charset="-128"/>
                <a:ea typeface="メイリオ" panose="020B0604030504040204" pitchFamily="50" charset="-128"/>
              </a:rPr>
              <a:t>）が保有しており、国際条約、著作権法その他の法律により保護されています。</a:t>
            </a:r>
            <a:endParaRPr lang="en-US" altLang="ja-JP" sz="1000" dirty="0">
              <a:latin typeface="メイリオ" panose="020B0604030504040204" pitchFamily="50" charset="-128"/>
              <a:ea typeface="メイリオ" panose="020B0604030504040204" pitchFamily="50" charset="-128"/>
            </a:endParaRPr>
          </a:p>
          <a:p>
            <a:pPr marL="228600" indent="-228600">
              <a:lnSpc>
                <a:spcPct val="100000"/>
              </a:lnSpc>
              <a:spcBef>
                <a:spcPts val="600"/>
              </a:spcBef>
              <a:buFont typeface="+mj-lt"/>
              <a:buAutoNum type="arabicPeriod"/>
            </a:pPr>
            <a:r>
              <a:rPr lang="ja-JP" altLang="en-US" sz="1000" dirty="0">
                <a:latin typeface="メイリオ" panose="020B0604030504040204" pitchFamily="50" charset="-128"/>
                <a:ea typeface="メイリオ" panose="020B0604030504040204" pitchFamily="50" charset="-128"/>
              </a:rPr>
              <a:t>「安全教室指導用教材」は、情報セキュリティや情報モラルの教育、普及の目的に限り、無償の授業、各種セミナーや研修等にご利用いただけます。</a:t>
            </a:r>
            <a:endParaRPr lang="en-US" altLang="ja-JP" sz="1000" dirty="0">
              <a:latin typeface="メイリオ" panose="020B0604030504040204" pitchFamily="50" charset="-128"/>
              <a:ea typeface="メイリオ" panose="020B0604030504040204" pitchFamily="50" charset="-128"/>
            </a:endParaRPr>
          </a:p>
          <a:p>
            <a:pPr marL="228600" indent="-228600">
              <a:lnSpc>
                <a:spcPct val="100000"/>
              </a:lnSpc>
              <a:spcBef>
                <a:spcPts val="600"/>
              </a:spcBef>
              <a:buFont typeface="+mj-lt"/>
              <a:buAutoNum type="arabicPeriod"/>
            </a:pPr>
            <a:r>
              <a:rPr lang="ja-JP" altLang="en-US" sz="1000" dirty="0">
                <a:latin typeface="メイリオ" panose="020B0604030504040204" pitchFamily="50" charset="-128"/>
                <a:ea typeface="メイリオ" panose="020B0604030504040204" pitchFamily="50" charset="-128"/>
              </a:rPr>
              <a:t>必要な範囲での複製（生徒等受講者への配布のための複製を含む。）は可能とします。</a:t>
            </a:r>
            <a:endParaRPr lang="en-US" altLang="ja-JP" sz="1000" dirty="0">
              <a:latin typeface="メイリオ" panose="020B0604030504040204" pitchFamily="50" charset="-128"/>
              <a:ea typeface="メイリオ" panose="020B0604030504040204" pitchFamily="50" charset="-128"/>
            </a:endParaRPr>
          </a:p>
          <a:p>
            <a:pPr marL="228600" indent="-228600">
              <a:lnSpc>
                <a:spcPct val="100000"/>
              </a:lnSpc>
              <a:spcBef>
                <a:spcPts val="600"/>
              </a:spcBef>
              <a:buFont typeface="+mj-lt"/>
              <a:buAutoNum type="arabicPeriod"/>
            </a:pPr>
            <a:r>
              <a:rPr lang="ja-JP" altLang="en-US" sz="1000" dirty="0">
                <a:latin typeface="メイリオ" panose="020B0604030504040204" pitchFamily="50" charset="-128"/>
                <a:ea typeface="メイリオ" panose="020B0604030504040204" pitchFamily="50" charset="-128"/>
              </a:rPr>
              <a:t>「安全教室指導用教材」は原文のまま利用してください。ただし、グラフの形式を変える、文体を変える等、単なる表記形式のみの変更は可能とし、また、具体的な利用場面においてやむを得ない場合であって、かつ前記目的のために必要な場合には、その必要な範囲で、利用者の責任において、文意を変えず、かつ原文のままでないことが容易にわかるように明記または明示（例「～を基に作成」等）することを条件として、文面の一部改変等を可能とします。</a:t>
            </a:r>
            <a:endParaRPr lang="en-US" altLang="ja-JP" sz="1000" dirty="0">
              <a:latin typeface="メイリオ" panose="020B0604030504040204" pitchFamily="50" charset="-128"/>
              <a:ea typeface="メイリオ" panose="020B0604030504040204" pitchFamily="50" charset="-128"/>
            </a:endParaRPr>
          </a:p>
          <a:p>
            <a:pPr marL="228600" indent="-228600">
              <a:lnSpc>
                <a:spcPct val="100000"/>
              </a:lnSpc>
              <a:spcBef>
                <a:spcPts val="600"/>
              </a:spcBef>
              <a:buFont typeface="+mj-lt"/>
              <a:buAutoNum type="arabicPeriod"/>
            </a:pPr>
            <a:r>
              <a:rPr lang="ja-JP" altLang="en-US" sz="1000" dirty="0">
                <a:latin typeface="メイリオ" panose="020B0604030504040204" pitchFamily="50" charset="-128"/>
                <a:ea typeface="メイリオ" panose="020B0604030504040204" pitchFamily="50" charset="-128"/>
              </a:rPr>
              <a:t>「安全教室指導用教材」の中のデータやグラフ・図表・イラスト・映像等の全部または一部を引用等した場合、本利用規約に同意したものとみなします。</a:t>
            </a:r>
          </a:p>
          <a:p>
            <a:pPr marL="228600" indent="-228600">
              <a:lnSpc>
                <a:spcPct val="100000"/>
              </a:lnSpc>
              <a:spcBef>
                <a:spcPts val="600"/>
              </a:spcBef>
              <a:buFont typeface="+mj-lt"/>
              <a:buAutoNum type="arabicPeriod"/>
            </a:pPr>
            <a:r>
              <a:rPr lang="ja-JP" altLang="en-US" sz="1000" dirty="0">
                <a:latin typeface="メイリオ" panose="020B0604030504040204" pitchFamily="50" charset="-128"/>
                <a:ea typeface="メイリオ" panose="020B0604030504040204" pitchFamily="50" charset="-128"/>
              </a:rPr>
              <a:t>いかなる形で利用する場合においても「安全教室指導用教材」を利用する際は、出典（</a:t>
            </a:r>
            <a:r>
              <a:rPr lang="en-US" altLang="ja-JP" sz="1000" dirty="0">
                <a:latin typeface="メイリオ" panose="020B0604030504040204" pitchFamily="50" charset="-128"/>
                <a:ea typeface="メイリオ" panose="020B0604030504040204" pitchFamily="50" charset="-128"/>
              </a:rPr>
              <a:t>IPA</a:t>
            </a:r>
            <a:r>
              <a:rPr lang="ja-JP" altLang="en-US" sz="1000" dirty="0">
                <a:latin typeface="メイリオ" panose="020B0604030504040204" pitchFamily="50" charset="-128"/>
                <a:ea typeface="メイリオ" panose="020B0604030504040204" pitchFamily="50" charset="-128"/>
              </a:rPr>
              <a:t>の名称、資料名（「安全教室指導用教材」）、</a:t>
            </a:r>
            <a:r>
              <a:rPr lang="en-US" altLang="ja-JP" sz="1000" dirty="0">
                <a:latin typeface="メイリオ" panose="020B0604030504040204" pitchFamily="50" charset="-128"/>
                <a:ea typeface="メイリオ" panose="020B0604030504040204" pitchFamily="50" charset="-128"/>
              </a:rPr>
              <a:t>URL</a:t>
            </a:r>
            <a:r>
              <a:rPr lang="ja-JP" altLang="en-US" sz="1000" dirty="0">
                <a:latin typeface="メイリオ" panose="020B0604030504040204" pitchFamily="50" charset="-128"/>
                <a:ea typeface="メイリオ" panose="020B0604030504040204" pitchFamily="50" charset="-128"/>
              </a:rPr>
              <a:t>等）を容易に判る態様で明記または明示してください。</a:t>
            </a:r>
          </a:p>
          <a:p>
            <a:pPr marL="228600" indent="-228600">
              <a:lnSpc>
                <a:spcPct val="100000"/>
              </a:lnSpc>
              <a:spcBef>
                <a:spcPts val="600"/>
              </a:spcBef>
              <a:buFont typeface="+mj-lt"/>
              <a:buAutoNum type="arabicPeriod"/>
            </a:pPr>
            <a:r>
              <a:rPr lang="ja-JP" altLang="en-US" sz="1000" dirty="0">
                <a:latin typeface="メイリオ" panose="020B0604030504040204" pitchFamily="50" charset="-128"/>
                <a:ea typeface="メイリオ" panose="020B0604030504040204" pitchFamily="50" charset="-128"/>
              </a:rPr>
              <a:t>「安全教室指導用教材」を利用する部分と利用者が自ら作成する部分が混在した教材等を作成する場合、「安全教室指導用教材」利用部分か、利用者自身による作成部分かが容易かつ明確に判別できるようにしてください。なお、利用者は、自己の作成部分について全ての責任を負うものとします。</a:t>
            </a:r>
          </a:p>
          <a:p>
            <a:pPr marL="228600" indent="-228600">
              <a:lnSpc>
                <a:spcPct val="100000"/>
              </a:lnSpc>
              <a:spcBef>
                <a:spcPts val="600"/>
              </a:spcBef>
              <a:buFont typeface="+mj-lt"/>
              <a:buAutoNum type="arabicPeriod"/>
            </a:pPr>
            <a:r>
              <a:rPr lang="ja-JP" altLang="en-US" sz="1000" dirty="0">
                <a:latin typeface="メイリオ" panose="020B0604030504040204" pitchFamily="50" charset="-128"/>
                <a:ea typeface="メイリオ" panose="020B0604030504040204" pitchFamily="50" charset="-128"/>
              </a:rPr>
              <a:t>「安全教室指導用教材」（本項においては、利用者が自ら作成する部分が混在する場合を含む）の二次利用を希望する者に対して複製物を配布する場合には、相手先に本利用規約を配布するなどにより、相手先が「安全教室指導用教材」（利用者が自ら新たに作成した部分を除く）を利用する際には本利用規約に同意する必要があることを伝えてください。</a:t>
            </a:r>
          </a:p>
          <a:p>
            <a:pPr marL="228600" indent="-228600">
              <a:lnSpc>
                <a:spcPct val="100000"/>
              </a:lnSpc>
              <a:spcBef>
                <a:spcPts val="600"/>
              </a:spcBef>
              <a:buFont typeface="+mj-lt"/>
              <a:buAutoNum type="arabicPeriod"/>
            </a:pPr>
            <a:r>
              <a:rPr lang="ja-JP" altLang="en-US" sz="1000" dirty="0">
                <a:latin typeface="メイリオ" panose="020B0604030504040204" pitchFamily="50" charset="-128"/>
                <a:ea typeface="メイリオ" panose="020B0604030504040204" pitchFamily="50" charset="-128"/>
              </a:rPr>
              <a:t>「安全教室指導用教材」で提供する情報の正確性、信頼性、網羅性及び完全性については、</a:t>
            </a:r>
            <a:r>
              <a:rPr lang="en-US" altLang="ja-JP" sz="1000" dirty="0">
                <a:latin typeface="メイリオ" panose="020B0604030504040204" pitchFamily="50" charset="-128"/>
                <a:ea typeface="メイリオ" panose="020B0604030504040204" pitchFamily="50" charset="-128"/>
              </a:rPr>
              <a:t>IPA</a:t>
            </a:r>
            <a:r>
              <a:rPr lang="ja-JP" altLang="en-US" sz="1000" dirty="0">
                <a:latin typeface="メイリオ" panose="020B0604030504040204" pitchFamily="50" charset="-128"/>
                <a:ea typeface="メイリオ" panose="020B0604030504040204" pitchFamily="50" charset="-128"/>
              </a:rPr>
              <a:t>が保証するものではありません。</a:t>
            </a:r>
          </a:p>
          <a:p>
            <a:pPr marL="228600" indent="-228600">
              <a:lnSpc>
                <a:spcPct val="100000"/>
              </a:lnSpc>
              <a:spcBef>
                <a:spcPts val="600"/>
              </a:spcBef>
              <a:buFont typeface="+mj-lt"/>
              <a:buAutoNum type="arabicPeriod"/>
            </a:pPr>
            <a:r>
              <a:rPr lang="ja-JP" altLang="en-US" sz="1000" dirty="0">
                <a:latin typeface="メイリオ" panose="020B0604030504040204" pitchFamily="50" charset="-128"/>
                <a:ea typeface="メイリオ" panose="020B0604030504040204" pitchFamily="50" charset="-128"/>
              </a:rPr>
              <a:t>「安全教室指導用教材」のファイルをダウンロードすることまたは利用したこと等により生じるいかなる損害（他人に対して責任を負う場合を含む。）についても</a:t>
            </a:r>
            <a:r>
              <a:rPr lang="en-US" altLang="ja-JP" sz="1000" dirty="0">
                <a:latin typeface="メイリオ" panose="020B0604030504040204" pitchFamily="50" charset="-128"/>
                <a:ea typeface="メイリオ" panose="020B0604030504040204" pitchFamily="50" charset="-128"/>
              </a:rPr>
              <a:t>IPA</a:t>
            </a:r>
            <a:r>
              <a:rPr lang="ja-JP" altLang="en-US" sz="1000" dirty="0">
                <a:latin typeface="メイリオ" panose="020B0604030504040204" pitchFamily="50" charset="-128"/>
                <a:ea typeface="メイリオ" panose="020B0604030504040204" pitchFamily="50" charset="-128"/>
              </a:rPr>
              <a:t>は何ら責任を負いません。</a:t>
            </a:r>
          </a:p>
          <a:p>
            <a:pPr marL="228600" indent="-228600">
              <a:lnSpc>
                <a:spcPct val="100000"/>
              </a:lnSpc>
              <a:spcBef>
                <a:spcPts val="600"/>
              </a:spcBef>
              <a:buFont typeface="+mj-lt"/>
              <a:buAutoNum type="arabicPeriod"/>
            </a:pPr>
            <a:r>
              <a:rPr lang="ja-JP" altLang="en-US" sz="1000" dirty="0">
                <a:latin typeface="メイリオ" panose="020B0604030504040204" pitchFamily="50" charset="-128"/>
                <a:ea typeface="メイリオ" panose="020B0604030504040204" pitchFamily="50" charset="-128"/>
              </a:rPr>
              <a:t>本利用規約は予告なく改正する場合があります。その場合、改正後の内容は、それが</a:t>
            </a:r>
            <a:r>
              <a:rPr lang="en-US" altLang="ja-JP" sz="1000" dirty="0">
                <a:latin typeface="メイリオ" panose="020B0604030504040204" pitchFamily="50" charset="-128"/>
                <a:ea typeface="メイリオ" panose="020B0604030504040204" pitchFamily="50" charset="-128"/>
              </a:rPr>
              <a:t>IPA</a:t>
            </a:r>
            <a:r>
              <a:rPr lang="ja-JP" altLang="en-US" sz="1000" dirty="0">
                <a:latin typeface="メイリオ" panose="020B0604030504040204" pitchFamily="50" charset="-128"/>
                <a:ea typeface="メイリオ" panose="020B0604030504040204" pitchFamily="50" charset="-128"/>
              </a:rPr>
              <a:t>のウェブページ上で公表された時以降の利用に適用するものとします。</a:t>
            </a:r>
          </a:p>
          <a:p>
            <a:pPr marL="228600" indent="-228600">
              <a:lnSpc>
                <a:spcPct val="100000"/>
              </a:lnSpc>
              <a:spcBef>
                <a:spcPts val="600"/>
              </a:spcBef>
              <a:buFont typeface="+mj-lt"/>
              <a:buAutoNum type="arabicPeriod"/>
            </a:pPr>
            <a:r>
              <a:rPr lang="ja-JP" altLang="en-US" sz="1000" dirty="0">
                <a:latin typeface="メイリオ" panose="020B0604030504040204" pitchFamily="50" charset="-128"/>
                <a:ea typeface="メイリオ" panose="020B0604030504040204" pitchFamily="50" charset="-128"/>
              </a:rPr>
              <a:t>「安全教室指導用教材」及び本利用規約に関する質問は、</a:t>
            </a:r>
            <a:r>
              <a:rPr lang="en-US" altLang="ja-JP" sz="1000" dirty="0">
                <a:latin typeface="メイリオ" panose="020B0604030504040204" pitchFamily="50" charset="-128"/>
                <a:ea typeface="メイリオ" panose="020B0604030504040204" pitchFamily="50" charset="-128"/>
              </a:rPr>
              <a:t>net-anzen@ipa.go.jp</a:t>
            </a:r>
            <a:r>
              <a:rPr lang="ja-JP" altLang="en-US" sz="1000" dirty="0">
                <a:latin typeface="メイリオ" panose="020B0604030504040204" pitchFamily="50" charset="-128"/>
                <a:ea typeface="メイリオ" panose="020B0604030504040204" pitchFamily="50" charset="-128"/>
              </a:rPr>
              <a:t>までお寄せください。なお、</a:t>
            </a:r>
            <a:r>
              <a:rPr lang="en-US" altLang="ja-JP" sz="1000" dirty="0">
                <a:latin typeface="メイリオ" panose="020B0604030504040204" pitchFamily="50" charset="-128"/>
                <a:ea typeface="メイリオ" panose="020B0604030504040204" pitchFamily="50" charset="-128"/>
              </a:rPr>
              <a:t>IPA</a:t>
            </a:r>
            <a:r>
              <a:rPr lang="ja-JP" altLang="en-US" sz="1000" dirty="0">
                <a:latin typeface="メイリオ" panose="020B0604030504040204" pitchFamily="50" charset="-128"/>
                <a:ea typeface="メイリオ" panose="020B0604030504040204" pitchFamily="50" charset="-128"/>
              </a:rPr>
              <a:t>からの応答等は、その業務に支障のない範囲内とさせていただきます。</a:t>
            </a:r>
            <a:endParaRPr lang="ja-JP" altLang="ja-JP" sz="500" dirty="0">
              <a:latin typeface="メイリオ" panose="020B0604030504040204" pitchFamily="50" charset="-128"/>
              <a:ea typeface="メイリオ" panose="020B0604030504040204" pitchFamily="50" charset="-128"/>
            </a:endParaRPr>
          </a:p>
        </p:txBody>
      </p:sp>
      <p:sp>
        <p:nvSpPr>
          <p:cNvPr id="9" name="タイトル 8">
            <a:extLst>
              <a:ext uri="{FF2B5EF4-FFF2-40B4-BE49-F238E27FC236}">
                <a16:creationId xmlns:a16="http://schemas.microsoft.com/office/drawing/2014/main" id="{61E9E522-7E14-4F1E-9007-13026F6160C5}"/>
              </a:ext>
            </a:extLst>
          </p:cNvPr>
          <p:cNvSpPr>
            <a:spLocks noGrp="1"/>
          </p:cNvSpPr>
          <p:nvPr>
            <p:ph type="title"/>
          </p:nvPr>
        </p:nvSpPr>
        <p:spPr/>
        <p:txBody>
          <a:bodyPr/>
          <a:lstStyle/>
          <a:p>
            <a:r>
              <a:rPr lang="ja-JP" altLang="ja-JP" dirty="0">
                <a:latin typeface="メイリオ" panose="020B0604030504040204" pitchFamily="50" charset="-128"/>
                <a:ea typeface="メイリオ" panose="020B0604030504040204" pitchFamily="50" charset="-128"/>
              </a:rPr>
              <a:t>安全教室指導用教材利用規約</a:t>
            </a:r>
          </a:p>
        </p:txBody>
      </p:sp>
      <p:sp>
        <p:nvSpPr>
          <p:cNvPr id="2" name="テキスト ボックス 1">
            <a:extLst>
              <a:ext uri="{FF2B5EF4-FFF2-40B4-BE49-F238E27FC236}">
                <a16:creationId xmlns:a16="http://schemas.microsoft.com/office/drawing/2014/main" id="{41371A40-8044-4D96-A456-2966D5063AC6}"/>
              </a:ext>
            </a:extLst>
          </p:cNvPr>
          <p:cNvSpPr txBox="1"/>
          <p:nvPr/>
        </p:nvSpPr>
        <p:spPr>
          <a:xfrm>
            <a:off x="110359" y="82217"/>
            <a:ext cx="8890675" cy="276999"/>
          </a:xfrm>
          <a:prstGeom prst="rect">
            <a:avLst/>
          </a:prstGeom>
          <a:noFill/>
        </p:spPr>
        <p:txBody>
          <a:bodyPr wrap="square" rtlCol="0">
            <a:spAutoFit/>
          </a:bodyPr>
          <a:lstStyle/>
          <a:p>
            <a:r>
              <a:rPr kumimoji="1" lang="en-US" altLang="ja-JP" sz="1200" dirty="0">
                <a:solidFill>
                  <a:srgbClr val="FF0000"/>
                </a:solidFill>
                <a:latin typeface="メイリオ" panose="020B0604030504040204" pitchFamily="50" charset="-128"/>
                <a:ea typeface="メイリオ" panose="020B0604030504040204" pitchFamily="50" charset="-128"/>
              </a:rPr>
              <a:t>※</a:t>
            </a:r>
            <a:r>
              <a:rPr kumimoji="1" lang="ja-JP" altLang="en-US" sz="1200" dirty="0">
                <a:solidFill>
                  <a:srgbClr val="FF0000"/>
                </a:solidFill>
                <a:latin typeface="メイリオ" panose="020B0604030504040204" pitchFamily="50" charset="-128"/>
                <a:ea typeface="メイリオ" panose="020B0604030504040204" pitchFamily="50" charset="-128"/>
              </a:rPr>
              <a:t>本利用規約は、利用時には適宜削除してお使いください。なお、教材を利用した際は本利用規約に同意したものとみなします。</a:t>
            </a:r>
          </a:p>
        </p:txBody>
      </p:sp>
    </p:spTree>
    <p:extLst>
      <p:ext uri="{BB962C8B-B14F-4D97-AF65-F5344CB8AC3E}">
        <p14:creationId xmlns:p14="http://schemas.microsoft.com/office/powerpoint/2010/main" val="1623598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idx="4294967295"/>
          </p:nvPr>
        </p:nvSpPr>
        <p:spPr>
          <a:xfrm>
            <a:off x="605411" y="1563688"/>
            <a:ext cx="7951991" cy="3331690"/>
          </a:xfrm>
        </p:spPr>
        <p:txBody>
          <a:bodyPr>
            <a:noAutofit/>
          </a:bodyPr>
          <a:lstStyle/>
          <a:p>
            <a:r>
              <a:rPr lang="ja-JP" altLang="en-US" sz="5400" b="1" dirty="0">
                <a:latin typeface="メイリオ" panose="020B0604030504040204" pitchFamily="50" charset="-128"/>
                <a:ea typeface="メイリオ" panose="020B0604030504040204" pitchFamily="50" charset="-128"/>
              </a:rPr>
              <a:t>名まえ</a:t>
            </a:r>
            <a:r>
              <a:rPr lang="en-US" altLang="ja-JP" sz="5400" b="1" dirty="0">
                <a:latin typeface="メイリオ" panose="020B0604030504040204" pitchFamily="50" charset="-128"/>
                <a:ea typeface="メイリオ" panose="020B0604030504040204" pitchFamily="50" charset="-128"/>
              </a:rPr>
              <a:t>(</a:t>
            </a:r>
            <a:r>
              <a:rPr lang="ja-JP" altLang="en-US" sz="5400" b="1" dirty="0">
                <a:latin typeface="メイリオ" panose="020B0604030504040204" pitchFamily="50" charset="-128"/>
                <a:ea typeface="メイリオ" panose="020B0604030504040204" pitchFamily="50" charset="-128"/>
              </a:rPr>
              <a:t>ユーザ</a:t>
            </a:r>
            <a:r>
              <a:rPr lang="en-US" altLang="ja-JP" sz="5400" b="1" dirty="0">
                <a:latin typeface="メイリオ" panose="020B0604030504040204" pitchFamily="50" charset="-128"/>
                <a:ea typeface="メイリオ" panose="020B0604030504040204" pitchFamily="50" charset="-128"/>
              </a:rPr>
              <a:t>ID)</a:t>
            </a:r>
            <a:r>
              <a:rPr lang="ja-JP" altLang="en-US" sz="5400" b="1" dirty="0">
                <a:latin typeface="メイリオ" panose="020B0604030504040204" pitchFamily="50" charset="-128"/>
                <a:ea typeface="メイリオ" panose="020B0604030504040204" pitchFamily="50" charset="-128"/>
              </a:rPr>
              <a:t>や</a:t>
            </a:r>
            <a:br>
              <a:rPr lang="ja-JP" altLang="en-US" sz="5400" b="1" dirty="0">
                <a:latin typeface="メイリオ" panose="020B0604030504040204" pitchFamily="50" charset="-128"/>
                <a:ea typeface="メイリオ" panose="020B0604030504040204" pitchFamily="50" charset="-128"/>
              </a:rPr>
            </a:br>
            <a:r>
              <a:rPr lang="ja-JP" altLang="en-US" sz="5400" b="1" dirty="0">
                <a:latin typeface="メイリオ" panose="020B0604030504040204" pitchFamily="50" charset="-128"/>
                <a:ea typeface="メイリオ" panose="020B0604030504040204" pitchFamily="50" charset="-128"/>
              </a:rPr>
              <a:t>パスワードは大せつ。</a:t>
            </a:r>
            <a:br>
              <a:rPr lang="ja-JP" altLang="en-US" sz="5400" b="1" dirty="0">
                <a:latin typeface="メイリオ" panose="020B0604030504040204" pitchFamily="50" charset="-128"/>
                <a:ea typeface="メイリオ" panose="020B0604030504040204" pitchFamily="50" charset="-128"/>
              </a:rPr>
            </a:br>
            <a:r>
              <a:rPr lang="ja-JP" altLang="en-US" sz="5400" b="1" dirty="0">
                <a:latin typeface="メイリオ" panose="020B0604030504040204" pitchFamily="50" charset="-128"/>
                <a:ea typeface="メイリオ" panose="020B0604030504040204" pitchFamily="50" charset="-128"/>
              </a:rPr>
              <a:t>おしえないようにしよう。</a:t>
            </a:r>
            <a:endParaRPr kumimoji="1" lang="ja-JP" altLang="en-US" sz="5400" b="1" dirty="0">
              <a:latin typeface="メイリオ" panose="020B0604030504040204" pitchFamily="50" charset="-128"/>
              <a:ea typeface="メイリオ" panose="020B0604030504040204" pitchFamily="50" charset="-128"/>
            </a:endParaRPr>
          </a:p>
        </p:txBody>
      </p:sp>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Tree>
    <p:extLst>
      <p:ext uri="{BB962C8B-B14F-4D97-AF65-F5344CB8AC3E}">
        <p14:creationId xmlns:p14="http://schemas.microsoft.com/office/powerpoint/2010/main" val="278606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idx="4294967295"/>
          </p:nvPr>
        </p:nvSpPr>
        <p:spPr>
          <a:xfrm>
            <a:off x="1017917" y="1735048"/>
            <a:ext cx="7772400" cy="2954338"/>
          </a:xfrm>
        </p:spPr>
        <p:txBody>
          <a:bodyPr>
            <a:normAutofit/>
          </a:bodyPr>
          <a:lstStyle/>
          <a:p>
            <a:r>
              <a:rPr lang="ja-JP" altLang="en-US" sz="6600" b="1" dirty="0">
                <a:latin typeface="メイリオ" panose="020B0604030504040204" pitchFamily="50" charset="-128"/>
                <a:ea typeface="メイリオ" panose="020B0604030504040204" pitchFamily="50" charset="-128"/>
              </a:rPr>
              <a:t>まよったときは、</a:t>
            </a:r>
            <a:br>
              <a:rPr lang="ja-JP" altLang="en-US" sz="6600" b="1" dirty="0">
                <a:latin typeface="メイリオ" panose="020B0604030504040204" pitchFamily="50" charset="-128"/>
                <a:ea typeface="メイリオ" panose="020B0604030504040204" pitchFamily="50" charset="-128"/>
              </a:rPr>
            </a:br>
            <a:r>
              <a:rPr lang="ja-JP" altLang="en-US" sz="6600" b="1" dirty="0">
                <a:latin typeface="メイリオ" panose="020B0604030504040204" pitchFamily="50" charset="-128"/>
                <a:ea typeface="メイリオ" panose="020B0604030504040204" pitchFamily="50" charset="-128"/>
              </a:rPr>
              <a:t>おうちの人に</a:t>
            </a:r>
            <a:br>
              <a:rPr lang="ja-JP" altLang="en-US" sz="6600" b="1" dirty="0">
                <a:latin typeface="メイリオ" panose="020B0604030504040204" pitchFamily="50" charset="-128"/>
                <a:ea typeface="メイリオ" panose="020B0604030504040204" pitchFamily="50" charset="-128"/>
              </a:rPr>
            </a:br>
            <a:r>
              <a:rPr lang="ja-JP" altLang="en-US" sz="6600" b="1" dirty="0">
                <a:latin typeface="メイリオ" panose="020B0604030504040204" pitchFamily="50" charset="-128"/>
                <a:ea typeface="メイリオ" panose="020B0604030504040204" pitchFamily="50" charset="-128"/>
              </a:rPr>
              <a:t>そうだんしよう。</a:t>
            </a:r>
            <a:endParaRPr kumimoji="1" lang="ja-JP" altLang="en-US" sz="6600" b="1" dirty="0">
              <a:latin typeface="メイリオ" panose="020B0604030504040204" pitchFamily="50" charset="-128"/>
              <a:ea typeface="メイリオ" panose="020B0604030504040204" pitchFamily="50" charset="-128"/>
            </a:endParaRPr>
          </a:p>
        </p:txBody>
      </p:sp>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Tree>
    <p:extLst>
      <p:ext uri="{BB962C8B-B14F-4D97-AF65-F5344CB8AC3E}">
        <p14:creationId xmlns:p14="http://schemas.microsoft.com/office/powerpoint/2010/main" val="56138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lang="en-US" altLang="ja-JP" sz="5400" dirty="0">
                <a:solidFill>
                  <a:prstClr val="black"/>
                </a:solidFill>
                <a:latin typeface="メイリオ"/>
                <a:ea typeface="メイリオ"/>
              </a:rPr>
              <a:t>SNS</a:t>
            </a:r>
            <a:r>
              <a:rPr lang="ja-JP" altLang="en-US" sz="5400" dirty="0">
                <a:solidFill>
                  <a:prstClr val="black"/>
                </a:solidFill>
                <a:latin typeface="メイリオ"/>
                <a:ea typeface="メイリオ"/>
              </a:rPr>
              <a:t>とのつきあい方</a:t>
            </a:r>
            <a:r>
              <a:rPr lang="en-US" altLang="ja-JP" sz="4800" dirty="0">
                <a:solidFill>
                  <a:prstClr val="black"/>
                </a:solidFill>
                <a:latin typeface="メイリオ"/>
                <a:ea typeface="メイリオ"/>
              </a:rPr>
              <a:t>【1】</a:t>
            </a:r>
            <a:br>
              <a:rPr lang="en-US" altLang="ja-JP" sz="4800" dirty="0">
                <a:solidFill>
                  <a:prstClr val="black"/>
                </a:solidFill>
                <a:latin typeface="メイリオ"/>
                <a:ea typeface="メイリオ"/>
              </a:rPr>
            </a:br>
            <a:r>
              <a:rPr lang="ja-JP" altLang="en-US" sz="3200" dirty="0">
                <a:solidFill>
                  <a:prstClr val="black"/>
                </a:solidFill>
                <a:latin typeface="メイリオ"/>
                <a:ea typeface="メイリオ"/>
              </a:rPr>
              <a:t>「きみならどうする？」</a:t>
            </a:r>
            <a:br>
              <a:rPr lang="en-US" altLang="ja-JP" sz="3200" dirty="0">
                <a:solidFill>
                  <a:prstClr val="black"/>
                </a:solidFill>
                <a:latin typeface="メイリオ"/>
                <a:ea typeface="メイリオ"/>
              </a:rPr>
            </a:br>
            <a:r>
              <a:rPr lang="ja-JP" altLang="en-US" sz="2800" dirty="0">
                <a:solidFill>
                  <a:prstClr val="black"/>
                </a:solidFill>
                <a:latin typeface="メイリオ"/>
                <a:ea typeface="メイリオ"/>
              </a:rPr>
              <a:t>オンラインゲームでできること</a:t>
            </a:r>
            <a:endParaRPr kumimoji="1" lang="ja-JP" altLang="en-US" dirty="0"/>
          </a:p>
        </p:txBody>
      </p:sp>
      <p:sp>
        <p:nvSpPr>
          <p:cNvPr id="6" name="コンテンツ プレースホルダー 5"/>
          <p:cNvSpPr>
            <a:spLocks noGrp="1"/>
          </p:cNvSpPr>
          <p:nvPr>
            <p:ph sz="half" idx="1"/>
          </p:nvPr>
        </p:nvSpPr>
        <p:spPr>
          <a:xfrm>
            <a:off x="4571999" y="6229698"/>
            <a:ext cx="4619918" cy="748620"/>
          </a:xfrm>
        </p:spPr>
        <p:txBody>
          <a:bodyPr/>
          <a:lstStyle/>
          <a:p>
            <a:r>
              <a:rPr kumimoji="1" lang="ja-JP" altLang="en-US" dirty="0">
                <a:latin typeface="メイリオ" panose="020B0604030504040204" pitchFamily="50" charset="-128"/>
                <a:ea typeface="メイリオ" panose="020B0604030504040204" pitchFamily="50" charset="-128"/>
              </a:rPr>
              <a:t>対象：小学校</a:t>
            </a:r>
            <a:r>
              <a:rPr kumimoji="1" lang="en-US" altLang="ja-JP" dirty="0">
                <a:latin typeface="メイリオ" panose="020B0604030504040204" pitchFamily="50" charset="-128"/>
                <a:ea typeface="メイリオ" panose="020B0604030504040204" pitchFamily="50" charset="-128"/>
              </a:rPr>
              <a:t>1</a:t>
            </a:r>
            <a:r>
              <a:rPr kumimoji="1" lang="ja-JP" altLang="en-US" dirty="0">
                <a:latin typeface="メイリオ" panose="020B0604030504040204" pitchFamily="50" charset="-128"/>
                <a:ea typeface="メイリオ" panose="020B0604030504040204" pitchFamily="50" charset="-128"/>
              </a:rPr>
              <a:t>年生～</a:t>
            </a:r>
            <a:r>
              <a:rPr kumimoji="1" lang="en-US" altLang="ja-JP" dirty="0">
                <a:latin typeface="メイリオ" panose="020B0604030504040204" pitchFamily="50" charset="-128"/>
                <a:ea typeface="メイリオ" panose="020B0604030504040204" pitchFamily="50" charset="-128"/>
              </a:rPr>
              <a:t>3</a:t>
            </a:r>
            <a:r>
              <a:rPr kumimoji="1" lang="ja-JP" altLang="en-US" dirty="0">
                <a:latin typeface="メイリオ" panose="020B0604030504040204" pitchFamily="50" charset="-128"/>
                <a:ea typeface="メイリオ" panose="020B0604030504040204" pitchFamily="50" charset="-128"/>
              </a:rPr>
              <a:t>年生</a:t>
            </a:r>
          </a:p>
        </p:txBody>
      </p:sp>
    </p:spTree>
    <p:extLst>
      <p:ext uri="{BB962C8B-B14F-4D97-AF65-F5344CB8AC3E}">
        <p14:creationId xmlns:p14="http://schemas.microsoft.com/office/powerpoint/2010/main" val="2712351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396" y="164088"/>
            <a:ext cx="9046723" cy="510363"/>
          </a:xfrm>
          <a:solidFill>
            <a:schemeClr val="accent2">
              <a:lumMod val="20000"/>
              <a:lumOff val="80000"/>
            </a:schemeClr>
          </a:solidFill>
          <a:ln w="28575">
            <a:noFill/>
          </a:ln>
        </p:spPr>
        <p:txBody>
          <a:bodyPr>
            <a:normAutofit fontScale="90000"/>
          </a:bodyPr>
          <a:lstStyle/>
          <a:p>
            <a:pPr algn="ctr"/>
            <a:r>
              <a:rPr kumimoji="1" lang="ja-JP" altLang="en-US" sz="2400" dirty="0">
                <a:latin typeface="メイリオ" panose="020B0604030504040204" pitchFamily="50" charset="-128"/>
                <a:ea typeface="メイリオ" panose="020B0604030504040204" pitchFamily="50" charset="-128"/>
              </a:rPr>
              <a:t>本教材の使用方法　</a:t>
            </a:r>
            <a:r>
              <a:rPr kumimoji="1" lang="en-US" altLang="ja-JP" sz="2400" dirty="0">
                <a:latin typeface="メイリオ" panose="020B0604030504040204" pitchFamily="50" charset="-128"/>
                <a:ea typeface="メイリオ" panose="020B0604030504040204" pitchFamily="50" charset="-128"/>
              </a:rPr>
              <a:t>SNS</a:t>
            </a:r>
            <a:r>
              <a:rPr kumimoji="1" lang="ja-JP" altLang="en-US" sz="2400" dirty="0">
                <a:latin typeface="メイリオ" panose="020B0604030504040204" pitchFamily="50" charset="-128"/>
                <a:ea typeface="メイリオ" panose="020B0604030504040204" pitchFamily="50" charset="-128"/>
              </a:rPr>
              <a:t>とのつきあい方</a:t>
            </a:r>
            <a:r>
              <a:rPr kumimoji="1" lang="en-US" altLang="ja-JP" sz="2400" dirty="0">
                <a:latin typeface="メイリオ" panose="020B0604030504040204" pitchFamily="50" charset="-128"/>
                <a:ea typeface="メイリオ" panose="020B0604030504040204" pitchFamily="50" charset="-128"/>
              </a:rPr>
              <a:t>【1】</a:t>
            </a:r>
            <a:r>
              <a:rPr kumimoji="1" lang="ja-JP" altLang="en-US" sz="2400" dirty="0">
                <a:latin typeface="メイリオ" panose="020B0604030504040204" pitchFamily="50" charset="-128"/>
                <a:ea typeface="メイリオ" panose="020B0604030504040204" pitchFamily="50" charset="-128"/>
              </a:rPr>
              <a:t>小学校</a:t>
            </a:r>
            <a:r>
              <a:rPr kumimoji="1" lang="en-US" altLang="ja-JP" sz="2400" dirty="0">
                <a:latin typeface="メイリオ" panose="020B0604030504040204" pitchFamily="50" charset="-128"/>
                <a:ea typeface="メイリオ" panose="020B0604030504040204" pitchFamily="50" charset="-128"/>
              </a:rPr>
              <a:t>1</a:t>
            </a:r>
            <a:r>
              <a:rPr kumimoji="1" lang="ja-JP" altLang="en-US" sz="2400" dirty="0">
                <a:latin typeface="メイリオ" panose="020B0604030504040204" pitchFamily="50" charset="-128"/>
                <a:ea typeface="メイリオ" panose="020B0604030504040204" pitchFamily="50" charset="-128"/>
              </a:rPr>
              <a:t>年生</a:t>
            </a:r>
            <a:r>
              <a:rPr lang="ja-JP" altLang="en-US" sz="2400" dirty="0">
                <a:latin typeface="メイリオ" panose="020B0604030504040204" pitchFamily="50" charset="-128"/>
                <a:ea typeface="メイリオ" panose="020B0604030504040204" pitchFamily="50" charset="-128"/>
              </a:rPr>
              <a:t>～</a:t>
            </a:r>
            <a:r>
              <a:rPr kumimoji="1" lang="en-US" altLang="ja-JP" sz="2400" dirty="0">
                <a:latin typeface="メイリオ" panose="020B0604030504040204" pitchFamily="50" charset="-128"/>
                <a:ea typeface="メイリオ" panose="020B0604030504040204" pitchFamily="50" charset="-128"/>
              </a:rPr>
              <a:t>3</a:t>
            </a:r>
            <a:r>
              <a:rPr kumimoji="1" lang="ja-JP" altLang="en-US" sz="2400" dirty="0">
                <a:latin typeface="メイリオ" panose="020B0604030504040204" pitchFamily="50" charset="-128"/>
                <a:ea typeface="メイリオ" panose="020B0604030504040204" pitchFamily="50" charset="-128"/>
              </a:rPr>
              <a:t>年生</a:t>
            </a:r>
          </a:p>
        </p:txBody>
      </p:sp>
      <p:sp>
        <p:nvSpPr>
          <p:cNvPr id="3" name="タイトル 1"/>
          <p:cNvSpPr txBox="1">
            <a:spLocks/>
          </p:cNvSpPr>
          <p:nvPr/>
        </p:nvSpPr>
        <p:spPr>
          <a:xfrm>
            <a:off x="122808" y="1906369"/>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dirty="0">
                <a:latin typeface="メイリオ" panose="020B0604030504040204" pitchFamily="50" charset="-128"/>
                <a:ea typeface="メイリオ" panose="020B0604030504040204" pitchFamily="50" charset="-128"/>
              </a:rPr>
              <a:t>本教材のねらい</a:t>
            </a:r>
          </a:p>
        </p:txBody>
      </p:sp>
      <p:sp>
        <p:nvSpPr>
          <p:cNvPr id="5" name="テキスト ボックス 4"/>
          <p:cNvSpPr txBox="1"/>
          <p:nvPr/>
        </p:nvSpPr>
        <p:spPr>
          <a:xfrm>
            <a:off x="155234" y="2358533"/>
            <a:ext cx="8755299" cy="1200329"/>
          </a:xfrm>
          <a:prstGeom prst="rect">
            <a:avLst/>
          </a:prstGeom>
          <a:noFill/>
        </p:spPr>
        <p:txBody>
          <a:bodyPr wrap="square" rtlCol="0">
            <a:spAutoFit/>
          </a:bodyPr>
          <a:lstStyle/>
          <a:p>
            <a:r>
              <a:rPr lang="ja-JP" altLang="en-US" dirty="0">
                <a:latin typeface="メイリオ" panose="020B0604030504040204" pitchFamily="50" charset="-128"/>
                <a:ea typeface="メイリオ" panose="020B0604030504040204" pitchFamily="50" charset="-128"/>
              </a:rPr>
              <a:t>小学校の低学年においては、世界中の人とつながることができる</a:t>
            </a:r>
            <a:r>
              <a:rPr lang="en-US" altLang="ja-JP" dirty="0">
                <a:latin typeface="メイリオ" panose="020B0604030504040204" pitchFamily="50" charset="-128"/>
                <a:ea typeface="メイリオ" panose="020B0604030504040204" pitchFamily="50" charset="-128"/>
              </a:rPr>
              <a:t>SNS</a:t>
            </a:r>
            <a:r>
              <a:rPr lang="ja-JP" altLang="en-US" dirty="0">
                <a:latin typeface="メイリオ" panose="020B0604030504040204" pitchFamily="50" charset="-128"/>
                <a:ea typeface="メイリオ" panose="020B0604030504040204" pitchFamily="50" charset="-128"/>
              </a:rPr>
              <a:t>の一つとして</a:t>
            </a:r>
            <a:endParaRPr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オンラインゲームが挙げられる。オンライン</a:t>
            </a:r>
            <a:r>
              <a:rPr lang="ja-JP" altLang="en-US" dirty="0">
                <a:latin typeface="メイリオ" panose="020B0604030504040204" pitchFamily="50" charset="-128"/>
                <a:ea typeface="メイリオ" panose="020B0604030504040204" pitchFamily="50" charset="-128"/>
              </a:rPr>
              <a:t>ゲームでは</a:t>
            </a:r>
            <a:r>
              <a:rPr kumimoji="1" lang="ja-JP" altLang="en-US" dirty="0">
                <a:latin typeface="メイリオ" panose="020B0604030504040204" pitchFamily="50" charset="-128"/>
                <a:ea typeface="メイリオ" panose="020B0604030504040204" pitchFamily="50" charset="-128"/>
              </a:rPr>
              <a:t>会ったこともない人、</a:t>
            </a:r>
            <a:r>
              <a:rPr lang="ja-JP" altLang="en-US" dirty="0">
                <a:latin typeface="メイリオ" panose="020B0604030504040204" pitchFamily="50" charset="-128"/>
                <a:ea typeface="メイリオ" panose="020B0604030504040204" pitchFamily="50" charset="-128"/>
              </a:rPr>
              <a:t>知らない人が画面の向こうにいることを想像させ、安易につながることの危険性を考える。またその対処方法として</a:t>
            </a:r>
            <a:r>
              <a:rPr lang="en-US" altLang="ja-JP" dirty="0">
                <a:latin typeface="メイリオ" panose="020B0604030504040204" pitchFamily="50" charset="-128"/>
                <a:ea typeface="メイリオ" panose="020B0604030504040204" pitchFamily="50" charset="-128"/>
              </a:rPr>
              <a:t>ICT</a:t>
            </a:r>
            <a:r>
              <a:rPr lang="ja-JP" altLang="en-US" dirty="0">
                <a:latin typeface="メイリオ" panose="020B0604030504040204" pitchFamily="50" charset="-128"/>
                <a:ea typeface="メイリオ" panose="020B0604030504040204" pitchFamily="50" charset="-128"/>
              </a:rPr>
              <a:t>機器は大人と一緒に使うことを提案する。</a:t>
            </a:r>
            <a:endParaRPr lang="en-US" altLang="ja-JP" dirty="0">
              <a:latin typeface="メイリオ" panose="020B0604030504040204" pitchFamily="50" charset="-128"/>
              <a:ea typeface="メイリオ" panose="020B0604030504040204" pitchFamily="50" charset="-128"/>
            </a:endParaRPr>
          </a:p>
        </p:txBody>
      </p:sp>
      <p:sp>
        <p:nvSpPr>
          <p:cNvPr id="6" name="タイトル 1"/>
          <p:cNvSpPr txBox="1">
            <a:spLocks/>
          </p:cNvSpPr>
          <p:nvPr/>
        </p:nvSpPr>
        <p:spPr>
          <a:xfrm>
            <a:off x="122806" y="725017"/>
            <a:ext cx="5715286" cy="442269"/>
          </a:xfrm>
          <a:prstGeom prst="rect">
            <a:avLst/>
          </a:prstGeom>
          <a:ln w="28575">
            <a:solidFill>
              <a:schemeClr val="accent2"/>
            </a:solidFill>
          </a:ln>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latin typeface="メイリオ" panose="020B0604030504040204" pitchFamily="50" charset="-128"/>
                <a:ea typeface="メイリオ" panose="020B0604030504040204" pitchFamily="50" charset="-128"/>
              </a:rPr>
              <a:t>テーマ「</a:t>
            </a:r>
            <a:r>
              <a:rPr lang="en-US" altLang="ja-JP" sz="2400" dirty="0">
                <a:latin typeface="メイリオ" panose="020B0604030504040204" pitchFamily="50" charset="-128"/>
                <a:ea typeface="メイリオ" panose="020B0604030504040204" pitchFamily="50" charset="-128"/>
              </a:rPr>
              <a:t>SNS</a:t>
            </a:r>
            <a:r>
              <a:rPr lang="ja-JP" altLang="en-US" sz="2400" dirty="0">
                <a:latin typeface="メイリオ" panose="020B0604030504040204" pitchFamily="50" charset="-128"/>
                <a:ea typeface="メイリオ" panose="020B0604030504040204" pitchFamily="50" charset="-128"/>
              </a:rPr>
              <a:t>とのつきあい方」教材のねらい</a:t>
            </a:r>
          </a:p>
        </p:txBody>
      </p:sp>
      <p:sp>
        <p:nvSpPr>
          <p:cNvPr id="7" name="テキスト ボックス 6"/>
          <p:cNvSpPr txBox="1"/>
          <p:nvPr/>
        </p:nvSpPr>
        <p:spPr>
          <a:xfrm>
            <a:off x="155235" y="1179577"/>
            <a:ext cx="8755297" cy="646331"/>
          </a:xfrm>
          <a:prstGeom prst="rect">
            <a:avLst/>
          </a:prstGeom>
          <a:noFill/>
        </p:spPr>
        <p:txBody>
          <a:bodyPr wrap="square" rtlCol="0">
            <a:spAutoFit/>
          </a:bodyPr>
          <a:lstStyle/>
          <a:p>
            <a:r>
              <a:rPr lang="en-US" altLang="ja-JP" dirty="0">
                <a:latin typeface="メイリオ" panose="020B0604030504040204" pitchFamily="50" charset="-128"/>
                <a:ea typeface="メイリオ" panose="020B0604030504040204" pitchFamily="50" charset="-128"/>
              </a:rPr>
              <a:t>SNS</a:t>
            </a:r>
            <a:r>
              <a:rPr lang="ja-JP" altLang="en-US" dirty="0">
                <a:latin typeface="メイリオ" panose="020B0604030504040204" pitchFamily="50" charset="-128"/>
                <a:ea typeface="メイリオ" panose="020B0604030504040204" pitchFamily="50" charset="-128"/>
              </a:rPr>
              <a:t>とは？</a:t>
            </a:r>
            <a:r>
              <a:rPr lang="en-US" altLang="ja-JP" dirty="0">
                <a:latin typeface="メイリオ" panose="020B0604030504040204" pitchFamily="50" charset="-128"/>
                <a:ea typeface="メイリオ" panose="020B0604030504040204" pitchFamily="50" charset="-128"/>
              </a:rPr>
              <a:t>SNS</a:t>
            </a:r>
            <a:r>
              <a:rPr lang="ja-JP" altLang="en-US" dirty="0">
                <a:latin typeface="メイリオ" panose="020B0604030504040204" pitchFamily="50" charset="-128"/>
                <a:ea typeface="メイリオ" panose="020B0604030504040204" pitchFamily="50" charset="-128"/>
              </a:rPr>
              <a:t>の可能性、利点も確認した上で、個人情報拡散や危険な「出会い」などの負の面があることを理解し、対応する力をつける。</a:t>
            </a:r>
            <a:endParaRPr kumimoji="1" lang="ja-JP" altLang="en-US" dirty="0">
              <a:latin typeface="メイリオ" panose="020B0604030504040204" pitchFamily="50" charset="-128"/>
              <a:ea typeface="メイリオ" panose="020B0604030504040204" pitchFamily="50" charset="-128"/>
            </a:endParaRPr>
          </a:p>
        </p:txBody>
      </p:sp>
      <p:sp>
        <p:nvSpPr>
          <p:cNvPr id="8" name="タイトル 1"/>
          <p:cNvSpPr txBox="1">
            <a:spLocks/>
          </p:cNvSpPr>
          <p:nvPr/>
        </p:nvSpPr>
        <p:spPr>
          <a:xfrm>
            <a:off x="129291" y="3614915"/>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dirty="0">
                <a:latin typeface="メイリオ" panose="020B0604030504040204" pitchFamily="50" charset="-128"/>
                <a:ea typeface="メイリオ" panose="020B0604030504040204" pitchFamily="50" charset="-128"/>
              </a:rPr>
              <a:t>指導のポイント</a:t>
            </a:r>
          </a:p>
        </p:txBody>
      </p:sp>
      <p:sp>
        <p:nvSpPr>
          <p:cNvPr id="9" name="タイトル 1"/>
          <p:cNvSpPr txBox="1">
            <a:spLocks/>
          </p:cNvSpPr>
          <p:nvPr/>
        </p:nvSpPr>
        <p:spPr>
          <a:xfrm>
            <a:off x="155235" y="5374653"/>
            <a:ext cx="5115265" cy="540039"/>
          </a:xfrm>
          <a:prstGeom prst="rect">
            <a:avLst/>
          </a:prstGeom>
          <a:ln w="28575">
            <a:solidFill>
              <a:schemeClr val="accent2"/>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7200" dirty="0">
                <a:latin typeface="メイリオ" panose="020B0604030504040204" pitchFamily="50" charset="-128"/>
                <a:ea typeface="メイリオ" panose="020B0604030504040204" pitchFamily="50" charset="-128"/>
              </a:rPr>
              <a:t>情報モラル指導モデルカリキュラムとの対応</a:t>
            </a:r>
            <a:endParaRPr lang="en-US" altLang="ja-JP" sz="7200" dirty="0">
              <a:latin typeface="メイリオ" panose="020B0604030504040204" pitchFamily="50" charset="-128"/>
              <a:ea typeface="メイリオ" panose="020B0604030504040204" pitchFamily="50" charset="-128"/>
            </a:endParaRPr>
          </a:p>
          <a:p>
            <a:r>
              <a:rPr lang="ja-JP" altLang="en-US" sz="2800" dirty="0">
                <a:latin typeface="メイリオ" panose="020B0604030504040204" pitchFamily="50" charset="-128"/>
                <a:ea typeface="メイリオ" panose="020B0604030504040204" pitchFamily="50" charset="-128"/>
              </a:rPr>
              <a:t>（文部科学省「情報モラル指導モデルカリキュラム表」</a:t>
            </a:r>
            <a:endParaRPr lang="en-US" altLang="ja-JP" sz="2800" dirty="0">
              <a:latin typeface="メイリオ" panose="020B0604030504040204" pitchFamily="50" charset="-128"/>
              <a:ea typeface="メイリオ" panose="020B0604030504040204" pitchFamily="50" charset="-128"/>
            </a:endParaRPr>
          </a:p>
          <a:p>
            <a:r>
              <a:rPr lang="en-US" altLang="ja-JP" sz="2400" dirty="0">
                <a:latin typeface="メイリオ" panose="020B0604030504040204" pitchFamily="50" charset="-128"/>
                <a:ea typeface="メイリオ" panose="020B0604030504040204" pitchFamily="50" charset="-128"/>
              </a:rPr>
              <a:t>https://www.mext.go.jp/component/a_menu/education/detail/__icsFiles/afieldfile/2010/09/07/1296869.pdf</a:t>
            </a:r>
            <a:r>
              <a:rPr lang="ja-JP" altLang="en-US" sz="2400" dirty="0">
                <a:latin typeface="メイリオ" panose="020B0604030504040204" pitchFamily="50" charset="-128"/>
                <a:ea typeface="メイリオ" panose="020B0604030504040204" pitchFamily="50" charset="-128"/>
              </a:rPr>
              <a:t>）</a:t>
            </a:r>
          </a:p>
        </p:txBody>
      </p:sp>
      <p:sp>
        <p:nvSpPr>
          <p:cNvPr id="10" name="テキスト ボックス 9"/>
          <p:cNvSpPr txBox="1"/>
          <p:nvPr/>
        </p:nvSpPr>
        <p:spPr>
          <a:xfrm>
            <a:off x="155234" y="4051214"/>
            <a:ext cx="8755299" cy="1323439"/>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最近のゲームは「オンライン」「通信」が主流になっており、保護者と共に実際の友達や世界中の人と安全に楽しんでいる現実もある。ほとんどの場合「みなさんと同じようにゲームを楽しんでいる人」であること、しかし、中には「悪意のある人」がいること、また「みなさんは悪意のある人に狙われやすい」事を自覚してもらい、「自分を守る」意識の重要性を伝える。また</a:t>
            </a:r>
            <a:r>
              <a:rPr lang="en-US" altLang="ja-JP" sz="1600" dirty="0">
                <a:latin typeface="メイリオ" panose="020B0604030504040204" pitchFamily="50" charset="-128"/>
                <a:ea typeface="メイリオ" panose="020B0604030504040204" pitchFamily="50" charset="-128"/>
              </a:rPr>
              <a:t>ID</a:t>
            </a:r>
            <a:r>
              <a:rPr lang="ja-JP" altLang="en-US" sz="1600" dirty="0">
                <a:latin typeface="メイリオ" panose="020B0604030504040204" pitchFamily="50" charset="-128"/>
                <a:ea typeface="メイリオ" panose="020B0604030504040204" pitchFamily="50" charset="-128"/>
              </a:rPr>
              <a:t>、パスワードといったアカウント情報の管理意識も併せて伝える。</a:t>
            </a:r>
            <a:endParaRPr lang="en-US" altLang="ja-JP" sz="1600" dirty="0">
              <a:latin typeface="メイリオ" panose="020B0604030504040204" pitchFamily="50" charset="-128"/>
              <a:ea typeface="メイリオ" panose="020B0604030504040204" pitchFamily="50" charset="-128"/>
            </a:endParaRPr>
          </a:p>
        </p:txBody>
      </p:sp>
      <p:sp>
        <p:nvSpPr>
          <p:cNvPr id="12" name="テキスト ボックス 11"/>
          <p:cNvSpPr txBox="1"/>
          <p:nvPr/>
        </p:nvSpPr>
        <p:spPr>
          <a:xfrm>
            <a:off x="2469604" y="5979094"/>
            <a:ext cx="6736976" cy="307777"/>
          </a:xfrm>
          <a:prstGeom prst="rect">
            <a:avLst/>
          </a:prstGeom>
          <a:noFill/>
        </p:spPr>
        <p:txBody>
          <a:bodyPr wrap="square" rtlCol="0">
            <a:spAutoFit/>
          </a:bodyPr>
          <a:lstStyle/>
          <a:p>
            <a:r>
              <a:rPr lang="ja-JP" altLang="en-US" sz="1400" dirty="0">
                <a:latin typeface="メイリオ" panose="020B0604030504040204" pitchFamily="50" charset="-128"/>
                <a:ea typeface="メイリオ" panose="020B0604030504040204" pitchFamily="50" charset="-128"/>
              </a:rPr>
              <a:t>３．安全への知恵　</a:t>
            </a:r>
            <a:r>
              <a:rPr lang="en-US" altLang="ja-JP" sz="1400" dirty="0">
                <a:latin typeface="メイリオ" panose="020B0604030504040204" pitchFamily="50" charset="-128"/>
                <a:ea typeface="メイリオ" panose="020B0604030504040204" pitchFamily="50" charset="-128"/>
              </a:rPr>
              <a:t>d1-1</a:t>
            </a:r>
            <a:r>
              <a:rPr lang="ja-JP" altLang="en-US" sz="1400" dirty="0">
                <a:latin typeface="メイリオ" panose="020B0604030504040204" pitchFamily="50" charset="-128"/>
                <a:ea typeface="メイリオ" panose="020B0604030504040204" pitchFamily="50" charset="-128"/>
              </a:rPr>
              <a:t>、</a:t>
            </a:r>
            <a:r>
              <a:rPr lang="en-US" altLang="ja-JP" sz="1400" dirty="0">
                <a:latin typeface="メイリオ" panose="020B0604030504040204" pitchFamily="50" charset="-128"/>
                <a:ea typeface="メイリオ" panose="020B0604030504040204" pitchFamily="50" charset="-128"/>
              </a:rPr>
              <a:t>d2-1</a:t>
            </a:r>
            <a:r>
              <a:rPr lang="ja-JP" altLang="en-US" sz="1400" dirty="0">
                <a:latin typeface="メイリオ" panose="020B0604030504040204" pitchFamily="50" charset="-128"/>
                <a:ea typeface="メイリオ" panose="020B0604030504040204" pitchFamily="50" charset="-128"/>
              </a:rPr>
              <a:t>、</a:t>
            </a:r>
            <a:r>
              <a:rPr lang="en-US" altLang="ja-JP" sz="1400" dirty="0">
                <a:latin typeface="メイリオ" panose="020B0604030504040204" pitchFamily="50" charset="-128"/>
                <a:ea typeface="メイリオ" panose="020B0604030504040204" pitchFamily="50" charset="-128"/>
              </a:rPr>
              <a:t>e1-2</a:t>
            </a:r>
            <a:r>
              <a:rPr lang="ja-JP" altLang="en-US" sz="1400" dirty="0">
                <a:latin typeface="メイリオ" panose="020B0604030504040204" pitchFamily="50" charset="-128"/>
                <a:ea typeface="メイリオ" panose="020B0604030504040204" pitchFamily="50" charset="-128"/>
              </a:rPr>
              <a:t>、</a:t>
            </a:r>
            <a:r>
              <a:rPr lang="en-US" altLang="ja-JP" sz="1400" dirty="0">
                <a:latin typeface="メイリオ" panose="020B0604030504040204" pitchFamily="50" charset="-128"/>
                <a:ea typeface="メイリオ" panose="020B0604030504040204" pitchFamily="50" charset="-128"/>
              </a:rPr>
              <a:t>e2-2</a:t>
            </a:r>
            <a:r>
              <a:rPr lang="ja-JP" altLang="en-US" sz="1400" dirty="0">
                <a:latin typeface="メイリオ" panose="020B0604030504040204" pitchFamily="50" charset="-128"/>
                <a:ea typeface="メイリオ" panose="020B0604030504040204" pitchFamily="50" charset="-128"/>
              </a:rPr>
              <a:t>　</a:t>
            </a:r>
            <a:endParaRPr lang="en-US" altLang="ja-JP" sz="105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82365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画面の領域"/>
          <p:cNvPicPr>
            <a:picLocks noChangeAspect="1"/>
          </p:cNvPicPr>
          <p:nvPr/>
        </p:nvPicPr>
        <p:blipFill>
          <a:blip r:embed="rId3">
            <a:clrChange>
              <a:clrFrom>
                <a:srgbClr val="E7FDF9"/>
              </a:clrFrom>
              <a:clrTo>
                <a:srgbClr val="E7FDF9">
                  <a:alpha val="0"/>
                </a:srgbClr>
              </a:clrTo>
            </a:clrChange>
            <a:extLst>
              <a:ext uri="{28A0092B-C50C-407E-A947-70E740481C1C}">
                <a14:useLocalDpi xmlns:a14="http://schemas.microsoft.com/office/drawing/2010/main" val="0"/>
              </a:ext>
            </a:extLst>
          </a:blip>
          <a:stretch>
            <a:fillRect/>
          </a:stretch>
        </p:blipFill>
        <p:spPr>
          <a:xfrm>
            <a:off x="547769" y="2556253"/>
            <a:ext cx="8192044" cy="3505976"/>
          </a:xfrm>
          <a:prstGeom prst="rect">
            <a:avLst/>
          </a:prstGeom>
        </p:spPr>
      </p:pic>
      <p:sp>
        <p:nvSpPr>
          <p:cNvPr id="5" name="タイトル 4"/>
          <p:cNvSpPr>
            <a:spLocks noGrp="1"/>
          </p:cNvSpPr>
          <p:nvPr>
            <p:ph type="title" idx="4294967295"/>
          </p:nvPr>
        </p:nvSpPr>
        <p:spPr>
          <a:xfrm>
            <a:off x="143583" y="354013"/>
            <a:ext cx="9000417" cy="936625"/>
          </a:xfrm>
        </p:spPr>
        <p:txBody>
          <a:bodyPr/>
          <a:lstStyle/>
          <a:p>
            <a:pPr algn="ctr"/>
            <a:r>
              <a:rPr lang="ja-JP" altLang="en-US" b="1" dirty="0">
                <a:latin typeface="メイリオ" panose="020B0604030504040204" pitchFamily="50" charset="-128"/>
                <a:ea typeface="メイリオ" panose="020B0604030504040204" pitchFamily="50" charset="-128"/>
              </a:rPr>
              <a:t>きょうのなかま</a:t>
            </a:r>
            <a:endParaRPr kumimoji="1" lang="ja-JP" altLang="en-US" b="1" dirty="0">
              <a:latin typeface="メイリオ" panose="020B0604030504040204" pitchFamily="50" charset="-128"/>
              <a:ea typeface="メイリオ" panose="020B0604030504040204" pitchFamily="50" charset="-128"/>
            </a:endParaRPr>
          </a:p>
        </p:txBody>
      </p:sp>
      <p:sp>
        <p:nvSpPr>
          <p:cNvPr id="8" name="円形吹き出し 7"/>
          <p:cNvSpPr/>
          <p:nvPr/>
        </p:nvSpPr>
        <p:spPr>
          <a:xfrm rot="20629926">
            <a:off x="249445" y="1600159"/>
            <a:ext cx="4420198" cy="1388182"/>
          </a:xfrm>
          <a:prstGeom prst="wedgeEllipseCallout">
            <a:avLst>
              <a:gd name="adj1" fmla="val 16752"/>
              <a:gd name="adj2" fmla="val 9135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latin typeface="メイリオ" panose="020B0604030504040204" pitchFamily="50" charset="-128"/>
                <a:ea typeface="メイリオ" panose="020B0604030504040204" pitchFamily="50" charset="-128"/>
              </a:rPr>
              <a:t>いっしょに</a:t>
            </a:r>
            <a:endParaRPr kumimoji="1" lang="en-US" altLang="ja-JP" sz="2000" dirty="0">
              <a:solidFill>
                <a:schemeClr val="tx1"/>
              </a:solidFill>
              <a:latin typeface="メイリオ" panose="020B0604030504040204" pitchFamily="50" charset="-128"/>
              <a:ea typeface="メイリオ" panose="020B0604030504040204" pitchFamily="50" charset="-128"/>
            </a:endParaRPr>
          </a:p>
          <a:p>
            <a:pPr algn="ctr"/>
            <a:r>
              <a:rPr kumimoji="1" lang="ja-JP" altLang="en-US" sz="2000" dirty="0">
                <a:solidFill>
                  <a:schemeClr val="tx1"/>
                </a:solidFill>
                <a:latin typeface="メイリオ" panose="020B0604030504040204" pitchFamily="50" charset="-128"/>
                <a:ea typeface="メイリオ" panose="020B0604030504040204" pitchFamily="50" charset="-128"/>
              </a:rPr>
              <a:t>インターネットについて</a:t>
            </a:r>
            <a:endParaRPr kumimoji="1" lang="en-US" altLang="ja-JP" sz="2000" dirty="0">
              <a:solidFill>
                <a:schemeClr val="tx1"/>
              </a:solidFill>
              <a:latin typeface="メイリオ" panose="020B0604030504040204" pitchFamily="50" charset="-128"/>
              <a:ea typeface="メイリオ" panose="020B0604030504040204" pitchFamily="50" charset="-128"/>
            </a:endParaRPr>
          </a:p>
          <a:p>
            <a:pPr algn="ctr"/>
            <a:r>
              <a:rPr lang="ja-JP" altLang="en-US" sz="2000" dirty="0">
                <a:solidFill>
                  <a:schemeClr val="tx1"/>
                </a:solidFill>
                <a:latin typeface="メイリオ" panose="020B0604030504040204" pitchFamily="50" charset="-128"/>
                <a:ea typeface="メイリオ" panose="020B0604030504040204" pitchFamily="50" charset="-128"/>
              </a:rPr>
              <a:t>かんがえよう！</a:t>
            </a:r>
            <a:endParaRPr kumimoji="1" lang="en-US" altLang="ja-JP" sz="2000" dirty="0">
              <a:solidFill>
                <a:schemeClr val="tx1"/>
              </a:solidFill>
              <a:latin typeface="メイリオ" panose="020B0604030504040204" pitchFamily="50" charset="-128"/>
              <a:ea typeface="メイリオ" panose="020B0604030504040204" pitchFamily="50" charset="-128"/>
            </a:endParaRPr>
          </a:p>
        </p:txBody>
      </p:sp>
      <p:sp>
        <p:nvSpPr>
          <p:cNvPr id="9" name="円形吹き出し 8"/>
          <p:cNvSpPr/>
          <p:nvPr/>
        </p:nvSpPr>
        <p:spPr>
          <a:xfrm rot="439493">
            <a:off x="5655485" y="1367666"/>
            <a:ext cx="3213825" cy="1414130"/>
          </a:xfrm>
          <a:prstGeom prst="wedgeEllipseCallout">
            <a:avLst>
              <a:gd name="adj1" fmla="val -10338"/>
              <a:gd name="adj2" fmla="val 7683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メイリオ" panose="020B0604030504040204" pitchFamily="50" charset="-128"/>
                <a:ea typeface="メイリオ" panose="020B0604030504040204" pitchFamily="50" charset="-128"/>
              </a:rPr>
              <a:t>よろしく</a:t>
            </a:r>
            <a:r>
              <a:rPr kumimoji="1" lang="ja-JP" altLang="en-US" sz="2400" dirty="0" err="1">
                <a:solidFill>
                  <a:schemeClr val="tx1"/>
                </a:solidFill>
                <a:latin typeface="メイリオ" panose="020B0604030504040204" pitchFamily="50" charset="-128"/>
                <a:ea typeface="メイリオ" panose="020B0604030504040204" pitchFamily="50" charset="-128"/>
              </a:rPr>
              <a:t>ね</a:t>
            </a:r>
            <a:r>
              <a:rPr kumimoji="1" lang="ja-JP" altLang="en-US" sz="24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3204128" y="6427113"/>
            <a:ext cx="6201128" cy="430887"/>
          </a:xfrm>
          <a:prstGeom prst="rect">
            <a:avLst/>
          </a:prstGeom>
        </p:spPr>
        <p:txBody>
          <a:bodyPr wrap="square">
            <a:spAutoFit/>
          </a:bodyPr>
          <a:lstStyle/>
          <a:p>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画像引用</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 </a:t>
            </a:r>
            <a:r>
              <a:rPr lang="en-US" altLang="ja-JP" sz="1100" dirty="0">
                <a:latin typeface="メイリオ" panose="020B0604030504040204" pitchFamily="50" charset="-128"/>
                <a:ea typeface="メイリオ" panose="020B0604030504040204" pitchFamily="50" charset="-128"/>
              </a:rPr>
              <a:t>IPA</a:t>
            </a:r>
            <a:r>
              <a:rPr lang="ja-JP" altLang="en-US" sz="1100" dirty="0">
                <a:latin typeface="メイリオ" panose="020B0604030504040204" pitchFamily="50" charset="-128"/>
                <a:ea typeface="メイリオ" panose="020B0604030504040204" pitchFamily="50" charset="-128"/>
              </a:rPr>
              <a:t>「キミはどっち？～パソコン・ケータイ・スマートフォンの正しい使い方」</a:t>
            </a:r>
          </a:p>
          <a:p>
            <a:r>
              <a:rPr lang="ja-JP" altLang="en-US" sz="1100" dirty="0">
                <a:latin typeface="Segoe UI" panose="020B0502040204020203" pitchFamily="34" charset="0"/>
                <a:ea typeface="メイリオ" panose="020B0604030504040204" pitchFamily="50" charset="-128"/>
                <a:cs typeface="Segoe UI" panose="020B0502040204020203" pitchFamily="34" charset="0"/>
              </a:rPr>
              <a:t>　　　　　 </a:t>
            </a:r>
            <a:r>
              <a:rPr lang="en-US" altLang="ja-JP" sz="1100" dirty="0">
                <a:latin typeface="Segoe UI" panose="020B0502040204020203" pitchFamily="34" charset="0"/>
                <a:ea typeface="メイリオ" panose="020B0604030504040204" pitchFamily="50" charset="-128"/>
                <a:cs typeface="Segoe UI" panose="020B0502040204020203" pitchFamily="34" charset="0"/>
              </a:rPr>
              <a:t>https://www.youtube.com/watch?v=k2VT6x4wBSk</a:t>
            </a:r>
          </a:p>
        </p:txBody>
      </p:sp>
    </p:spTree>
    <p:extLst>
      <p:ext uri="{BB962C8B-B14F-4D97-AF65-F5344CB8AC3E}">
        <p14:creationId xmlns:p14="http://schemas.microsoft.com/office/powerpoint/2010/main" val="2171499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キミはどっち？便利だけど困ったっこともある">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06987" y="1620586"/>
            <a:ext cx="8217171" cy="4522551"/>
          </a:xfrm>
          <a:prstGeom prst="rect">
            <a:avLst/>
          </a:prstGeom>
        </p:spPr>
      </p:pic>
      <p:sp>
        <p:nvSpPr>
          <p:cNvPr id="7" name="タイトル 6"/>
          <p:cNvSpPr>
            <a:spLocks noGrp="1"/>
          </p:cNvSpPr>
          <p:nvPr>
            <p:ph type="title"/>
          </p:nvPr>
        </p:nvSpPr>
        <p:spPr>
          <a:xfrm>
            <a:off x="1224543" y="405116"/>
            <a:ext cx="7749988" cy="798651"/>
          </a:xfrm>
        </p:spPr>
        <p:txBody>
          <a:bodyPr/>
          <a:lstStyle/>
          <a:p>
            <a:r>
              <a:rPr kumimoji="1" lang="ja-JP" altLang="en-US" dirty="0">
                <a:latin typeface="メイリオ" panose="020B0604030504040204" pitchFamily="50" charset="-128"/>
                <a:ea typeface="メイリオ" panose="020B0604030504040204" pitchFamily="50" charset="-128"/>
              </a:rPr>
              <a:t>どう</a:t>
            </a:r>
            <a:r>
              <a:rPr kumimoji="1" lang="ja-JP" altLang="en-US" dirty="0" err="1">
                <a:latin typeface="メイリオ" panose="020B0604030504040204" pitchFamily="50" charset="-128"/>
                <a:ea typeface="メイリオ" panose="020B0604030504040204" pitchFamily="50" charset="-128"/>
              </a:rPr>
              <a:t>がを</a:t>
            </a:r>
            <a:r>
              <a:rPr kumimoji="1" lang="ja-JP" altLang="en-US" dirty="0">
                <a:latin typeface="メイリオ" panose="020B0604030504040204" pitchFamily="50" charset="-128"/>
                <a:ea typeface="メイリオ" panose="020B0604030504040204" pitchFamily="50" charset="-128"/>
              </a:rPr>
              <a:t>見てみよう</a:t>
            </a:r>
          </a:p>
        </p:txBody>
      </p:sp>
      <p:sp>
        <p:nvSpPr>
          <p:cNvPr id="6" name="正方形/長方形 5">
            <a:extLst>
              <a:ext uri="{FF2B5EF4-FFF2-40B4-BE49-F238E27FC236}">
                <a16:creationId xmlns:a16="http://schemas.microsoft.com/office/drawing/2014/main" id="{C071DD1F-044E-402B-90A7-C4E846F80082}"/>
              </a:ext>
            </a:extLst>
          </p:cNvPr>
          <p:cNvSpPr/>
          <p:nvPr/>
        </p:nvSpPr>
        <p:spPr>
          <a:xfrm>
            <a:off x="3272228" y="6424342"/>
            <a:ext cx="6002399" cy="430887"/>
          </a:xfrm>
          <a:prstGeom prst="rect">
            <a:avLst/>
          </a:prstGeom>
        </p:spPr>
        <p:txBody>
          <a:bodyPr wrap="square">
            <a:spAutoFit/>
          </a:bodyPr>
          <a:lstStyle/>
          <a:p>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画像引用</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 </a:t>
            </a:r>
            <a:r>
              <a:rPr lang="en-US" altLang="ja-JP" sz="1100" dirty="0">
                <a:latin typeface="メイリオ" panose="020B0604030504040204" pitchFamily="50" charset="-128"/>
                <a:ea typeface="メイリオ" panose="020B0604030504040204" pitchFamily="50" charset="-128"/>
              </a:rPr>
              <a:t>IPA</a:t>
            </a:r>
            <a:r>
              <a:rPr lang="ja-JP" altLang="en-US" sz="1100" dirty="0">
                <a:latin typeface="メイリオ" panose="020B0604030504040204" pitchFamily="50" charset="-128"/>
                <a:ea typeface="メイリオ" panose="020B0604030504040204" pitchFamily="50" charset="-128"/>
              </a:rPr>
              <a:t>「キミはどっち？～パソコン・ケータイ・スマートフォンの正しい使い方」</a:t>
            </a:r>
          </a:p>
          <a:p>
            <a:r>
              <a:rPr lang="ja-JP" altLang="en-US" sz="1100" dirty="0">
                <a:latin typeface="Segoe UI" panose="020B0502040204020203" pitchFamily="34" charset="0"/>
                <a:ea typeface="メイリオ" panose="020B0604030504040204" pitchFamily="50" charset="-128"/>
                <a:cs typeface="Segoe UI" panose="020B0502040204020203" pitchFamily="34" charset="0"/>
              </a:rPr>
              <a:t>　　　　　 </a:t>
            </a:r>
            <a:r>
              <a:rPr lang="en-US" altLang="ja-JP" sz="1100" dirty="0">
                <a:latin typeface="Segoe UI" panose="020B0502040204020203" pitchFamily="34" charset="0"/>
                <a:ea typeface="メイリオ" panose="020B0604030504040204" pitchFamily="50" charset="-128"/>
                <a:cs typeface="Segoe UI" panose="020B0502040204020203" pitchFamily="34" charset="0"/>
              </a:rPr>
              <a:t>https://www.youtube.com/watch?v=k2VT6x4wBSk</a:t>
            </a:r>
          </a:p>
        </p:txBody>
      </p:sp>
    </p:spTree>
    <p:extLst>
      <p:ext uri="{BB962C8B-B14F-4D97-AF65-F5344CB8AC3E}">
        <p14:creationId xmlns:p14="http://schemas.microsoft.com/office/powerpoint/2010/main" val="2739504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60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42424" mute="1">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idx="4294967295"/>
          </p:nvPr>
        </p:nvSpPr>
        <p:spPr>
          <a:xfrm>
            <a:off x="84307" y="401443"/>
            <a:ext cx="8229600" cy="757505"/>
          </a:xfrm>
        </p:spPr>
        <p:txBody>
          <a:bodyPr/>
          <a:lstStyle/>
          <a:p>
            <a:r>
              <a:rPr kumimoji="1" lang="ja-JP" altLang="en-US" b="1" dirty="0">
                <a:latin typeface="メイリオ" panose="020B0604030504040204" pitchFamily="50" charset="-128"/>
                <a:ea typeface="メイリオ" panose="020B0604030504040204" pitchFamily="50" charset="-128"/>
              </a:rPr>
              <a:t>インターネットでできること</a:t>
            </a:r>
          </a:p>
        </p:txBody>
      </p:sp>
      <p:sp>
        <p:nvSpPr>
          <p:cNvPr id="4" name="コンテンツ プレースホルダー 3"/>
          <p:cNvSpPr>
            <a:spLocks noGrp="1"/>
          </p:cNvSpPr>
          <p:nvPr>
            <p:ph idx="4294967295"/>
          </p:nvPr>
        </p:nvSpPr>
        <p:spPr>
          <a:xfrm>
            <a:off x="526274" y="2027095"/>
            <a:ext cx="8229600" cy="4525962"/>
          </a:xfrm>
        </p:spPr>
        <p:txBody>
          <a:bodyPr>
            <a:normAutofit/>
          </a:bodyPr>
          <a:lstStyle/>
          <a:p>
            <a:pPr marL="0" indent="0">
              <a:buNone/>
            </a:pPr>
            <a:r>
              <a:rPr lang="ja-JP" altLang="en-US" sz="4800" dirty="0"/>
              <a:t>・しらべもの</a:t>
            </a:r>
            <a:endParaRPr lang="en-US" altLang="ja-JP" sz="4800" dirty="0"/>
          </a:p>
          <a:p>
            <a:pPr marL="0" indent="0">
              <a:buNone/>
            </a:pPr>
            <a:r>
              <a:rPr lang="ja-JP" altLang="en-US" sz="4800" dirty="0"/>
              <a:t>・ゲームやショッピング</a:t>
            </a:r>
            <a:endParaRPr lang="en-US" altLang="ja-JP" sz="4800" dirty="0"/>
          </a:p>
          <a:p>
            <a:pPr marL="0" indent="0">
              <a:buNone/>
            </a:pPr>
            <a:r>
              <a:rPr lang="ja-JP" altLang="en-US" sz="4800" dirty="0"/>
              <a:t>・メールやどうが</a:t>
            </a:r>
            <a:endParaRPr lang="en-US" altLang="ja-JP" sz="4800" dirty="0"/>
          </a:p>
        </p:txBody>
      </p:sp>
      <p:grpSp>
        <p:nvGrpSpPr>
          <p:cNvPr id="5" name="グループ化 4"/>
          <p:cNvGrpSpPr/>
          <p:nvPr/>
        </p:nvGrpSpPr>
        <p:grpSpPr>
          <a:xfrm>
            <a:off x="0" y="1158948"/>
            <a:ext cx="8112642" cy="5699051"/>
            <a:chOff x="67556" y="594429"/>
            <a:chExt cx="8474960" cy="6352636"/>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56" y="594429"/>
              <a:ext cx="8474960" cy="6352636"/>
            </a:xfrm>
            <a:prstGeom prst="rect">
              <a:avLst/>
            </a:prstGeom>
          </p:spPr>
        </p:pic>
        <p:sp>
          <p:nvSpPr>
            <p:cNvPr id="16" name="テキスト ボックス 15">
              <a:extLst>
                <a:ext uri="{FF2B5EF4-FFF2-40B4-BE49-F238E27FC236}">
                  <a16:creationId xmlns:a16="http://schemas.microsoft.com/office/drawing/2014/main" id="{287A66BB-015B-4D9B-B50C-365B8591DDE7}"/>
                </a:ext>
              </a:extLst>
            </p:cNvPr>
            <p:cNvSpPr txBox="1"/>
            <p:nvPr/>
          </p:nvSpPr>
          <p:spPr>
            <a:xfrm rot="21192419">
              <a:off x="1339393" y="1668219"/>
              <a:ext cx="5653585" cy="2367206"/>
            </a:xfrm>
            <a:prstGeom prst="rect">
              <a:avLst/>
            </a:prstGeom>
            <a:noFill/>
          </p:spPr>
          <p:txBody>
            <a:bodyPr wrap="square" rtlCol="0">
              <a:spAutoFit/>
            </a:bodyPr>
            <a:lstStyle/>
            <a:p>
              <a:r>
                <a:rPr kumimoji="1" lang="ja-JP" altLang="en-US" sz="4400" dirty="0">
                  <a:latin typeface="メイリオ" panose="020B0604030504040204" pitchFamily="50" charset="-128"/>
                  <a:ea typeface="メイリオ" panose="020B0604030504040204" pitchFamily="50" charset="-128"/>
                </a:rPr>
                <a:t>インターネットは</a:t>
              </a:r>
              <a:endParaRPr kumimoji="1" lang="en-US" altLang="ja-JP" sz="4400" dirty="0">
                <a:latin typeface="メイリオ" panose="020B0604030504040204" pitchFamily="50" charset="-128"/>
                <a:ea typeface="メイリオ" panose="020B0604030504040204" pitchFamily="50" charset="-128"/>
              </a:endParaRPr>
            </a:p>
            <a:p>
              <a:r>
                <a:rPr kumimoji="1" lang="ja-JP" altLang="en-US" sz="4400" dirty="0">
                  <a:latin typeface="メイリオ" panose="020B0604030504040204" pitchFamily="50" charset="-128"/>
                  <a:ea typeface="メイリオ" panose="020B0604030504040204" pitchFamily="50" charset="-128"/>
                </a:rPr>
                <a:t>せかい</a:t>
              </a:r>
              <a:r>
                <a:rPr lang="ja-JP" altLang="en-US" sz="4400" dirty="0">
                  <a:latin typeface="メイリオ" panose="020B0604030504040204" pitchFamily="50" charset="-128"/>
                  <a:ea typeface="メイリオ" panose="020B0604030504040204" pitchFamily="50" charset="-128"/>
                </a:rPr>
                <a:t>中</a:t>
              </a:r>
              <a:r>
                <a:rPr kumimoji="1" lang="ja-JP" altLang="en-US" sz="4400" dirty="0">
                  <a:latin typeface="メイリオ" panose="020B0604030504040204" pitchFamily="50" charset="-128"/>
                  <a:ea typeface="メイリオ" panose="020B0604030504040204" pitchFamily="50" charset="-128"/>
                </a:rPr>
                <a:t>と</a:t>
              </a:r>
              <a:endParaRPr kumimoji="1" lang="en-US" altLang="ja-JP" sz="4400" dirty="0">
                <a:latin typeface="メイリオ" panose="020B0604030504040204" pitchFamily="50" charset="-128"/>
                <a:ea typeface="メイリオ" panose="020B0604030504040204" pitchFamily="50" charset="-128"/>
              </a:endParaRPr>
            </a:p>
            <a:p>
              <a:r>
                <a:rPr kumimoji="1" lang="ja-JP" altLang="en-US" sz="4400" dirty="0">
                  <a:latin typeface="メイリオ" panose="020B0604030504040204" pitchFamily="50" charset="-128"/>
                  <a:ea typeface="メイリオ" panose="020B0604030504040204" pitchFamily="50" charset="-128"/>
                </a:rPr>
                <a:t>つながっている</a:t>
              </a:r>
              <a:r>
                <a:rPr lang="ja-JP" altLang="en-US" sz="4400" dirty="0">
                  <a:latin typeface="メイリオ" panose="020B0604030504040204" pitchFamily="50" charset="-128"/>
                  <a:ea typeface="メイリオ" panose="020B0604030504040204" pitchFamily="50" charset="-128"/>
                </a:rPr>
                <a:t>！！</a:t>
              </a:r>
              <a:endParaRPr kumimoji="1" lang="ja-JP" altLang="en-US" sz="4400" dirty="0">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1341487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idx="4294967295"/>
          </p:nvPr>
        </p:nvSpPr>
        <p:spPr>
          <a:xfrm>
            <a:off x="265889" y="2310792"/>
            <a:ext cx="7772400" cy="2955925"/>
          </a:xfrm>
        </p:spPr>
        <p:txBody>
          <a:bodyPr>
            <a:normAutofit/>
          </a:bodyPr>
          <a:lstStyle/>
          <a:p>
            <a:r>
              <a:rPr kumimoji="1" lang="ja-JP" altLang="en-US" sz="6600" dirty="0">
                <a:latin typeface="メイリオ" panose="020B0604030504040204" pitchFamily="50" charset="-128"/>
                <a:ea typeface="メイリオ" panose="020B0604030504040204" pitchFamily="50" charset="-128"/>
              </a:rPr>
              <a:t>オンラインゲーム</a:t>
            </a:r>
          </a:p>
        </p:txBody>
      </p:sp>
      <p:sp>
        <p:nvSpPr>
          <p:cNvPr id="2" name="テキスト ボックス 1"/>
          <p:cNvSpPr txBox="1"/>
          <p:nvPr/>
        </p:nvSpPr>
        <p:spPr>
          <a:xfrm>
            <a:off x="1413753" y="439179"/>
            <a:ext cx="6413770" cy="769441"/>
          </a:xfrm>
          <a:prstGeom prst="rect">
            <a:avLst/>
          </a:prstGeom>
          <a:noFill/>
        </p:spPr>
        <p:txBody>
          <a:bodyPr wrap="square" rtlCol="0">
            <a:spAutoFit/>
          </a:bodyPr>
          <a:lstStyle/>
          <a:p>
            <a:r>
              <a:rPr kumimoji="1" lang="ja-JP" altLang="en-US" sz="4400" b="1" dirty="0">
                <a:latin typeface="メイリオ" panose="020B0604030504040204" pitchFamily="50" charset="-128"/>
                <a:ea typeface="メイリオ" panose="020B0604030504040204" pitchFamily="50" charset="-128"/>
              </a:rPr>
              <a:t>しっていますか？</a:t>
            </a: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62958" y="4549849"/>
            <a:ext cx="1887136" cy="1927865"/>
          </a:xfrm>
          <a:prstGeom prst="rect">
            <a:avLst/>
          </a:prstGeom>
        </p:spPr>
      </p:pic>
    </p:spTree>
    <p:extLst>
      <p:ext uri="{BB962C8B-B14F-4D97-AF65-F5344CB8AC3E}">
        <p14:creationId xmlns:p14="http://schemas.microsoft.com/office/powerpoint/2010/main" val="1686721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idx="4294967295"/>
          </p:nvPr>
        </p:nvSpPr>
        <p:spPr>
          <a:xfrm>
            <a:off x="133350" y="398463"/>
            <a:ext cx="8229600" cy="936625"/>
          </a:xfrm>
        </p:spPr>
        <p:txBody>
          <a:bodyPr>
            <a:normAutofit/>
          </a:bodyPr>
          <a:lstStyle/>
          <a:p>
            <a:r>
              <a:rPr kumimoji="1" lang="ja-JP" altLang="en-US" sz="4000" b="1" dirty="0">
                <a:latin typeface="メイリオ" panose="020B0604030504040204" pitchFamily="50" charset="-128"/>
                <a:ea typeface="メイリオ" panose="020B0604030504040204" pitchFamily="50" charset="-128"/>
              </a:rPr>
              <a:t>オンラインゲームでできること</a:t>
            </a:r>
          </a:p>
        </p:txBody>
      </p:sp>
      <p:sp>
        <p:nvSpPr>
          <p:cNvPr id="4" name="コンテンツ プレースホルダー 3"/>
          <p:cNvSpPr>
            <a:spLocks noGrp="1"/>
          </p:cNvSpPr>
          <p:nvPr>
            <p:ph idx="4294967295"/>
          </p:nvPr>
        </p:nvSpPr>
        <p:spPr>
          <a:xfrm>
            <a:off x="537883" y="1634602"/>
            <a:ext cx="8229600" cy="4525963"/>
          </a:xfrm>
        </p:spPr>
        <p:txBody>
          <a:bodyPr>
            <a:noAutofit/>
          </a:bodyPr>
          <a:lstStyle/>
          <a:p>
            <a:r>
              <a:rPr kumimoji="1" lang="ja-JP" altLang="en-US" sz="4400" dirty="0">
                <a:latin typeface="メイリオ" panose="020B0604030504040204" pitchFamily="50" charset="-128"/>
                <a:ea typeface="メイリオ" panose="020B0604030504040204" pitchFamily="50" charset="-128"/>
              </a:rPr>
              <a:t>とおくのともだちとゲームが</a:t>
            </a:r>
            <a:endParaRPr kumimoji="1" lang="en-US" altLang="ja-JP" sz="4400" dirty="0">
              <a:latin typeface="メイリオ" panose="020B0604030504040204" pitchFamily="50" charset="-128"/>
              <a:ea typeface="メイリオ" panose="020B0604030504040204" pitchFamily="50" charset="-128"/>
            </a:endParaRPr>
          </a:p>
          <a:p>
            <a:pPr marL="0" indent="0">
              <a:buNone/>
            </a:pPr>
            <a:r>
              <a:rPr lang="ja-JP" altLang="en-US" sz="4400" dirty="0">
                <a:latin typeface="メイリオ" panose="020B0604030504040204" pitchFamily="50" charset="-128"/>
                <a:ea typeface="メイリオ" panose="020B0604030504040204" pitchFamily="50" charset="-128"/>
              </a:rPr>
              <a:t> </a:t>
            </a:r>
            <a:r>
              <a:rPr kumimoji="1" lang="ja-JP" altLang="en-US" sz="4400" dirty="0">
                <a:latin typeface="メイリオ" panose="020B0604030504040204" pitchFamily="50" charset="-128"/>
                <a:ea typeface="メイリオ" panose="020B0604030504040204" pitchFamily="50" charset="-128"/>
              </a:rPr>
              <a:t>できる。</a:t>
            </a:r>
            <a:endParaRPr kumimoji="1" lang="en-US" altLang="ja-JP" sz="4400" dirty="0">
              <a:latin typeface="メイリオ" panose="020B0604030504040204" pitchFamily="50" charset="-128"/>
              <a:ea typeface="メイリオ" panose="020B0604030504040204" pitchFamily="50" charset="-128"/>
            </a:endParaRPr>
          </a:p>
          <a:p>
            <a:pPr marL="0" indent="0">
              <a:buNone/>
            </a:pPr>
            <a:endParaRPr lang="en-US" altLang="ja-JP" sz="1100" dirty="0">
              <a:latin typeface="メイリオ" panose="020B0604030504040204" pitchFamily="50" charset="-128"/>
              <a:ea typeface="メイリオ" panose="020B0604030504040204" pitchFamily="50" charset="-128"/>
            </a:endParaRPr>
          </a:p>
          <a:p>
            <a:r>
              <a:rPr kumimoji="1" lang="ja-JP" altLang="en-US" sz="4400" dirty="0">
                <a:latin typeface="メイリオ" panose="020B0604030504040204" pitchFamily="50" charset="-128"/>
                <a:ea typeface="メイリオ" panose="020B0604030504040204" pitchFamily="50" charset="-128"/>
              </a:rPr>
              <a:t>あったことのないせかい</a:t>
            </a:r>
            <a:r>
              <a:rPr lang="ja-JP" altLang="en-US" sz="4400" dirty="0">
                <a:latin typeface="メイリオ" panose="020B0604030504040204" pitchFamily="50" charset="-128"/>
                <a:ea typeface="メイリオ" panose="020B0604030504040204" pitchFamily="50" charset="-128"/>
              </a:rPr>
              <a:t>中</a:t>
            </a:r>
            <a:r>
              <a:rPr kumimoji="1" lang="ja-JP" altLang="en-US" sz="4400" dirty="0">
                <a:latin typeface="メイリオ" panose="020B0604030504040204" pitchFamily="50" charset="-128"/>
                <a:ea typeface="メイリオ" panose="020B0604030504040204" pitchFamily="50" charset="-128"/>
              </a:rPr>
              <a:t>の人とゲームができる。</a:t>
            </a:r>
            <a:endParaRPr kumimoji="1" lang="en-US" altLang="ja-JP" sz="4400" dirty="0">
              <a:latin typeface="メイリオ" panose="020B0604030504040204" pitchFamily="50" charset="-128"/>
              <a:ea typeface="メイリオ" panose="020B0604030504040204" pitchFamily="50" charset="-128"/>
            </a:endParaRPr>
          </a:p>
          <a:p>
            <a:endParaRPr lang="en-US" altLang="ja-JP" sz="1100" dirty="0">
              <a:latin typeface="メイリオ" panose="020B0604030504040204" pitchFamily="50" charset="-128"/>
              <a:ea typeface="メイリオ" panose="020B0604030504040204" pitchFamily="50" charset="-128"/>
            </a:endParaRPr>
          </a:p>
          <a:p>
            <a:r>
              <a:rPr kumimoji="1" lang="ja-JP" altLang="en-US" sz="4400" dirty="0">
                <a:latin typeface="メイリオ" panose="020B0604030504040204" pitchFamily="50" charset="-128"/>
                <a:ea typeface="メイリオ" panose="020B0604030504040204" pitchFamily="50" charset="-128"/>
              </a:rPr>
              <a:t>メッセージのやりとりもできる。</a:t>
            </a:r>
          </a:p>
        </p:txBody>
      </p:sp>
    </p:spTree>
    <p:extLst>
      <p:ext uri="{BB962C8B-B14F-4D97-AF65-F5344CB8AC3E}">
        <p14:creationId xmlns:p14="http://schemas.microsoft.com/office/powerpoint/2010/main" val="3818098382"/>
      </p:ext>
    </p:extLst>
  </p:cSld>
  <p:clrMapOvr>
    <a:masterClrMapping/>
  </p:clrMapOvr>
</p:sld>
</file>

<file path=ppt/theme/theme1.xml><?xml version="1.0" encoding="utf-8"?>
<a:theme xmlns:a="http://schemas.openxmlformats.org/drawingml/2006/main" name="1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3662</Words>
  <Application>Microsoft Office PowerPoint</Application>
  <PresentationFormat>画面に合わせる (4:3)</PresentationFormat>
  <Paragraphs>356</Paragraphs>
  <Slides>21</Slides>
  <Notes>21</Notes>
  <HiddenSlides>1</HiddenSlides>
  <MMClips>4</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21</vt:i4>
      </vt:variant>
    </vt:vector>
  </HeadingPairs>
  <TitlesOfParts>
    <vt:vector size="29" baseType="lpstr">
      <vt:lpstr>HGPSoeiKakugothicUB</vt:lpstr>
      <vt:lpstr>ＭＳ Ｐゴシック</vt:lpstr>
      <vt:lpstr>メイリオ</vt:lpstr>
      <vt:lpstr>Arial</vt:lpstr>
      <vt:lpstr>Calibri</vt:lpstr>
      <vt:lpstr>Calibri Light</vt:lpstr>
      <vt:lpstr>Segoe UI</vt:lpstr>
      <vt:lpstr>1_Office テーマ</vt:lpstr>
      <vt:lpstr>PowerPoint プレゼンテーション</vt:lpstr>
      <vt:lpstr>安全教室指導用教材利用規約</vt:lpstr>
      <vt:lpstr>SNSとのつきあい方【1】 「きみならどうする？」 オンラインゲームでできること</vt:lpstr>
      <vt:lpstr>本教材の使用方法　SNSとのつきあい方【1】小学校1年生～3年生</vt:lpstr>
      <vt:lpstr>きょうのなかま</vt:lpstr>
      <vt:lpstr>どうがを見てみよう</vt:lpstr>
      <vt:lpstr>インターネットでできること</vt:lpstr>
      <vt:lpstr>オンラインゲーム</vt:lpstr>
      <vt:lpstr>オンラインゲームでできること</vt:lpstr>
      <vt:lpstr>PowerPoint プレゼンテーション</vt:lpstr>
      <vt:lpstr>こまることって なんだろう？</vt:lpstr>
      <vt:lpstr>おはなしを見てかんがえよう</vt:lpstr>
      <vt:lpstr>きみならどうする？</vt:lpstr>
      <vt:lpstr>きみならどうする？</vt:lpstr>
      <vt:lpstr>パスワードをおしえたら</vt:lpstr>
      <vt:lpstr>あいにいったら</vt:lpstr>
      <vt:lpstr>ポイント</vt:lpstr>
      <vt:lpstr>マモリちゃんはどうしたかな？</vt:lpstr>
      <vt:lpstr>インターネットで しりあった人は どんな人かわからない。 </vt:lpstr>
      <vt:lpstr>名まえ(ユーザID)や パスワードは大せつ。 おしえないようにしよう。</vt:lpstr>
      <vt:lpstr>まよったときは、 おうちの人に そうだんしよう。</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2019-09-18T05:15:08Z</dcterms:created>
  <dcterms:modified xsi:type="dcterms:W3CDTF">2023-04-14T06:13:41Z</dcterms:modified>
</cp:coreProperties>
</file>