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85" r:id="rId1"/>
    <p:sldMasterId id="2147483906" r:id="rId2"/>
  </p:sldMasterIdLst>
  <p:notesMasterIdLst>
    <p:notesMasterId r:id="rId16"/>
  </p:notesMasterIdLst>
  <p:handoutMasterIdLst>
    <p:handoutMasterId r:id="rId17"/>
  </p:handoutMasterIdLst>
  <p:sldIdLst>
    <p:sldId id="754" r:id="rId3"/>
    <p:sldId id="764" r:id="rId4"/>
    <p:sldId id="755" r:id="rId5"/>
    <p:sldId id="756" r:id="rId6"/>
    <p:sldId id="757" r:id="rId7"/>
    <p:sldId id="758" r:id="rId8"/>
    <p:sldId id="759" r:id="rId9"/>
    <p:sldId id="760" r:id="rId10"/>
    <p:sldId id="277" r:id="rId11"/>
    <p:sldId id="278" r:id="rId12"/>
    <p:sldId id="761" r:id="rId13"/>
    <p:sldId id="762" r:id="rId14"/>
    <p:sldId id="763" r:id="rId15"/>
  </p:sldIdLst>
  <p:sldSz cx="9144000" cy="6858000" type="screen4x3"/>
  <p:notesSz cx="7053263" cy="10180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7D31"/>
    <a:srgbClr val="FF99CC"/>
    <a:srgbClr val="D62475"/>
    <a:srgbClr val="F6281E"/>
    <a:srgbClr val="FFFFCC"/>
    <a:srgbClr val="F60052"/>
    <a:srgbClr val="FBD1AF"/>
    <a:srgbClr val="FFF2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23" autoAdjust="0"/>
    <p:restoredTop sz="92471" autoAdjust="0"/>
  </p:normalViewPr>
  <p:slideViewPr>
    <p:cSldViewPr snapToGrid="0">
      <p:cViewPr varScale="1">
        <p:scale>
          <a:sx n="74" d="100"/>
          <a:sy n="74" d="100"/>
        </p:scale>
        <p:origin x="630" y="72"/>
      </p:cViewPr>
      <p:guideLst>
        <p:guide orient="horz" pos="2160"/>
        <p:guide pos="2880"/>
      </p:guideLst>
    </p:cSldViewPr>
  </p:slideViewPr>
  <p:notesTextViewPr>
    <p:cViewPr>
      <p:scale>
        <a:sx n="125" d="100"/>
        <a:sy n="125" d="100"/>
      </p:scale>
      <p:origin x="0" y="0"/>
    </p:cViewPr>
  </p:notesTextViewPr>
  <p:sorterViewPr>
    <p:cViewPr varScale="1">
      <p:scale>
        <a:sx n="1" d="1"/>
        <a:sy n="1" d="1"/>
      </p:scale>
      <p:origin x="0" y="0"/>
    </p:cViewPr>
  </p:sorterViewPr>
  <p:notesViewPr>
    <p:cSldViewPr snapToGrid="0">
      <p:cViewPr varScale="1">
        <p:scale>
          <a:sx n="65" d="100"/>
          <a:sy n="65" d="100"/>
        </p:scale>
        <p:origin x="2238"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3055702" cy="509762"/>
          </a:xfrm>
          <a:prstGeom prst="rect">
            <a:avLst/>
          </a:prstGeom>
        </p:spPr>
        <p:txBody>
          <a:bodyPr vert="horz" lIns="93982" tIns="46991" rIns="93982" bIns="46991"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995918" y="1"/>
            <a:ext cx="3055701" cy="509762"/>
          </a:xfrm>
          <a:prstGeom prst="rect">
            <a:avLst/>
          </a:prstGeom>
        </p:spPr>
        <p:txBody>
          <a:bodyPr vert="horz" lIns="93982" tIns="46991" rIns="93982" bIns="46991" rtlCol="0"/>
          <a:lstStyle>
            <a:lvl1pPr algn="r">
              <a:defRPr sz="1200"/>
            </a:lvl1pPr>
          </a:lstStyle>
          <a:p>
            <a:endParaRPr kumimoji="1" lang="ja-JP" altLang="en-US"/>
          </a:p>
        </p:txBody>
      </p:sp>
      <p:sp>
        <p:nvSpPr>
          <p:cNvPr id="4" name="フッター プレースホルダー 3"/>
          <p:cNvSpPr>
            <a:spLocks noGrp="1"/>
          </p:cNvSpPr>
          <p:nvPr>
            <p:ph type="ftr" sz="quarter" idx="2"/>
          </p:nvPr>
        </p:nvSpPr>
        <p:spPr>
          <a:xfrm>
            <a:off x="1" y="9670876"/>
            <a:ext cx="3055702" cy="509762"/>
          </a:xfrm>
          <a:prstGeom prst="rect">
            <a:avLst/>
          </a:prstGeom>
        </p:spPr>
        <p:txBody>
          <a:bodyPr vert="horz" lIns="93982" tIns="46991" rIns="93982" bIns="46991" rtlCol="0" anchor="b"/>
          <a:lstStyle>
            <a:lvl1pPr algn="l">
              <a:defRPr sz="1200"/>
            </a:lvl1pPr>
          </a:lstStyle>
          <a:p>
            <a:r>
              <a:rPr kumimoji="1" lang="en-US" altLang="ja-JP"/>
              <a:t>Copyright (C) 2009-2017 Edu-net Co., Ltd.  All Rights Reserved. </a:t>
            </a:r>
            <a:endParaRPr kumimoji="1" lang="ja-JP" altLang="en-US"/>
          </a:p>
        </p:txBody>
      </p:sp>
      <p:sp>
        <p:nvSpPr>
          <p:cNvPr id="5" name="スライド番号プレースホルダー 4"/>
          <p:cNvSpPr>
            <a:spLocks noGrp="1"/>
          </p:cNvSpPr>
          <p:nvPr>
            <p:ph type="sldNum" sz="quarter" idx="3"/>
          </p:nvPr>
        </p:nvSpPr>
        <p:spPr>
          <a:xfrm>
            <a:off x="3995918" y="9670876"/>
            <a:ext cx="3055701" cy="509762"/>
          </a:xfrm>
          <a:prstGeom prst="rect">
            <a:avLst/>
          </a:prstGeom>
        </p:spPr>
        <p:txBody>
          <a:bodyPr vert="horz" lIns="93982" tIns="46991" rIns="93982" bIns="46991" rtlCol="0" anchor="b"/>
          <a:lstStyle>
            <a:lvl1pPr algn="r">
              <a:defRPr sz="1200"/>
            </a:lvl1pPr>
          </a:lstStyle>
          <a:p>
            <a:fld id="{5951B48D-9D36-4DF8-897D-043405FC11B0}" type="slidenum">
              <a:rPr kumimoji="1" lang="ja-JP" altLang="en-US" smtClean="0"/>
              <a:t>‹#›</a:t>
            </a:fld>
            <a:endParaRPr kumimoji="1" lang="ja-JP" altLang="en-US"/>
          </a:p>
        </p:txBody>
      </p:sp>
    </p:spTree>
    <p:extLst>
      <p:ext uri="{BB962C8B-B14F-4D97-AF65-F5344CB8AC3E}">
        <p14:creationId xmlns:p14="http://schemas.microsoft.com/office/powerpoint/2010/main" val="9168828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056414" cy="510800"/>
          </a:xfrm>
          <a:prstGeom prst="rect">
            <a:avLst/>
          </a:prstGeom>
        </p:spPr>
        <p:txBody>
          <a:bodyPr vert="horz" lIns="93982" tIns="46991" rIns="93982" bIns="46991"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3995218" y="0"/>
            <a:ext cx="3056414" cy="510800"/>
          </a:xfrm>
          <a:prstGeom prst="rect">
            <a:avLst/>
          </a:prstGeom>
        </p:spPr>
        <p:txBody>
          <a:bodyPr vert="horz" lIns="93982" tIns="46991" rIns="93982" bIns="46991" rtlCol="0"/>
          <a:lstStyle>
            <a:lvl1pPr algn="r">
              <a:defRPr sz="1200"/>
            </a:lvl1pPr>
          </a:lstStyle>
          <a:p>
            <a:endParaRPr kumimoji="1" lang="ja-JP" altLang="en-US" dirty="0"/>
          </a:p>
        </p:txBody>
      </p:sp>
      <p:sp>
        <p:nvSpPr>
          <p:cNvPr id="4" name="スライド イメージ プレースホルダー 3"/>
          <p:cNvSpPr>
            <a:spLocks noGrp="1" noRot="1" noChangeAspect="1"/>
          </p:cNvSpPr>
          <p:nvPr>
            <p:ph type="sldImg" idx="2"/>
          </p:nvPr>
        </p:nvSpPr>
        <p:spPr>
          <a:xfrm>
            <a:off x="1236663" y="1273175"/>
            <a:ext cx="4579937" cy="3435350"/>
          </a:xfrm>
          <a:prstGeom prst="rect">
            <a:avLst/>
          </a:prstGeom>
          <a:noFill/>
          <a:ln w="12700">
            <a:solidFill>
              <a:prstClr val="black"/>
            </a:solidFill>
          </a:ln>
        </p:spPr>
        <p:txBody>
          <a:bodyPr vert="horz" lIns="93982" tIns="46991" rIns="93982" bIns="46991" rtlCol="0" anchor="ctr"/>
          <a:lstStyle/>
          <a:p>
            <a:endParaRPr lang="ja-JP" altLang="en-US" dirty="0"/>
          </a:p>
        </p:txBody>
      </p:sp>
      <p:sp>
        <p:nvSpPr>
          <p:cNvPr id="5" name="ノート プレースホルダー 4"/>
          <p:cNvSpPr>
            <a:spLocks noGrp="1"/>
          </p:cNvSpPr>
          <p:nvPr>
            <p:ph type="body" sz="quarter" idx="3"/>
          </p:nvPr>
        </p:nvSpPr>
        <p:spPr>
          <a:xfrm>
            <a:off x="705327" y="4899432"/>
            <a:ext cx="5642610" cy="4008626"/>
          </a:xfrm>
          <a:prstGeom prst="rect">
            <a:avLst/>
          </a:prstGeom>
        </p:spPr>
        <p:txBody>
          <a:bodyPr vert="horz" lIns="93982" tIns="46991" rIns="93982" bIns="46991"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Tree>
    <p:extLst>
      <p:ext uri="{BB962C8B-B14F-4D97-AF65-F5344CB8AC3E}">
        <p14:creationId xmlns:p14="http://schemas.microsoft.com/office/powerpoint/2010/main" val="2179134325"/>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当教材</a:t>
            </a:r>
            <a:r>
              <a:rPr kumimoji="1" lang="ja-JP" altLang="en-US" dirty="0"/>
              <a:t>について</a:t>
            </a:r>
          </a:p>
          <a:p>
            <a:r>
              <a:rPr kumimoji="1" lang="ja-JP" altLang="en-US" dirty="0"/>
              <a:t>スライド教材のノートには以下の内容が記載されております。</a:t>
            </a:r>
          </a:p>
          <a:p>
            <a:r>
              <a:rPr kumimoji="1" lang="ja-JP" altLang="en-US" dirty="0"/>
              <a:t>・</a:t>
            </a:r>
            <a:r>
              <a:rPr kumimoji="1" lang="en-US" altLang="ja-JP" dirty="0"/>
              <a:t>【</a:t>
            </a:r>
            <a:r>
              <a:rPr kumimoji="1" lang="ja-JP" altLang="en-US" dirty="0"/>
              <a:t>導入時のポイント</a:t>
            </a:r>
            <a:r>
              <a:rPr kumimoji="1" lang="en-US" altLang="ja-JP" dirty="0"/>
              <a:t>】</a:t>
            </a:r>
            <a:r>
              <a:rPr kumimoji="1" lang="ja-JP" altLang="en-US" dirty="0"/>
              <a:t>または</a:t>
            </a:r>
            <a:r>
              <a:rPr kumimoji="1" lang="en-US" altLang="ja-JP" dirty="0"/>
              <a:t>【</a:t>
            </a:r>
            <a:r>
              <a:rPr kumimoji="1" lang="ja-JP" altLang="en-US" dirty="0"/>
              <a:t>ポイント</a:t>
            </a:r>
            <a:r>
              <a:rPr kumimoji="1" lang="en-US" altLang="ja-JP" dirty="0"/>
              <a:t>】</a:t>
            </a:r>
            <a:r>
              <a:rPr kumimoji="1" lang="ja-JP" altLang="en-US" dirty="0"/>
              <a:t>・・・導入時、またそのスライドでかならずふれるべきこと</a:t>
            </a:r>
          </a:p>
          <a:p>
            <a:r>
              <a:rPr kumimoji="1" lang="ja-JP" altLang="en-US" dirty="0"/>
              <a:t>・</a:t>
            </a:r>
            <a:r>
              <a:rPr kumimoji="1" lang="en-US" altLang="ja-JP" dirty="0"/>
              <a:t>【</a:t>
            </a:r>
            <a:r>
              <a:rPr kumimoji="1" lang="ja-JP" altLang="en-US" dirty="0"/>
              <a:t>進行のポイント</a:t>
            </a:r>
            <a:r>
              <a:rPr kumimoji="1" lang="en-US" altLang="ja-JP" dirty="0"/>
              <a:t>】</a:t>
            </a:r>
            <a:r>
              <a:rPr kumimoji="1" lang="ja-JP" altLang="en-US" dirty="0"/>
              <a:t>または</a:t>
            </a:r>
            <a:r>
              <a:rPr kumimoji="1" lang="en-US" altLang="ja-JP" dirty="0"/>
              <a:t>【</a:t>
            </a:r>
            <a:r>
              <a:rPr kumimoji="1" lang="ja-JP" altLang="en-US" dirty="0"/>
              <a:t>ポイント</a:t>
            </a:r>
            <a:r>
              <a:rPr kumimoji="1" lang="en-US" altLang="ja-JP" dirty="0"/>
              <a:t>】</a:t>
            </a:r>
            <a:r>
              <a:rPr kumimoji="1" lang="ja-JP" altLang="en-US" dirty="0"/>
              <a:t>・・・進行時、またそのスライドでかならずふれるべきこと</a:t>
            </a:r>
          </a:p>
          <a:p>
            <a:r>
              <a:rPr kumimoji="1" lang="ja-JP" altLang="en-US" dirty="0"/>
              <a:t>・</a:t>
            </a:r>
            <a:r>
              <a:rPr kumimoji="1" lang="en-US" altLang="ja-JP" dirty="0"/>
              <a:t>《</a:t>
            </a:r>
            <a:r>
              <a:rPr kumimoji="1" lang="ja-JP" altLang="en-US" dirty="0"/>
              <a:t>講師のセリフ例</a:t>
            </a:r>
            <a:r>
              <a:rPr kumimoji="1" lang="en-US" altLang="ja-JP" dirty="0"/>
              <a:t>》</a:t>
            </a:r>
            <a:r>
              <a:rPr kumimoji="1" lang="ja-JP" altLang="en-US" dirty="0"/>
              <a:t>・・・ポイントを踏まえて話す内容</a:t>
            </a:r>
          </a:p>
          <a:p>
            <a:r>
              <a:rPr kumimoji="1" lang="ja-JP" altLang="en-US" dirty="0"/>
              <a:t>・</a:t>
            </a:r>
            <a:r>
              <a:rPr kumimoji="1" lang="en-US" altLang="ja-JP" dirty="0"/>
              <a:t>&lt;</a:t>
            </a:r>
            <a:r>
              <a:rPr kumimoji="1" lang="ja-JP" altLang="en-US" dirty="0"/>
              <a:t>問いかけ</a:t>
            </a:r>
            <a:r>
              <a:rPr kumimoji="1" lang="en-US" altLang="ja-JP" dirty="0"/>
              <a:t>&gt;</a:t>
            </a:r>
            <a:r>
              <a:rPr kumimoji="1" lang="ja-JP" altLang="en-US" dirty="0"/>
              <a:t>・・・児童に問いかける場面</a:t>
            </a:r>
          </a:p>
          <a:p>
            <a:r>
              <a:rPr kumimoji="1" lang="ja-JP" altLang="en-US" dirty="0"/>
              <a:t>・</a:t>
            </a:r>
            <a:r>
              <a:rPr kumimoji="1" lang="en-US" altLang="ja-JP" dirty="0"/>
              <a:t>&lt;</a:t>
            </a:r>
            <a:r>
              <a:rPr kumimoji="1" lang="ja-JP" altLang="en-US" dirty="0"/>
              <a:t>クリック</a:t>
            </a:r>
            <a:r>
              <a:rPr kumimoji="1" lang="en-US" altLang="ja-JP" dirty="0"/>
              <a:t>&gt;</a:t>
            </a:r>
            <a:r>
              <a:rPr kumimoji="1" lang="ja-JP" altLang="en-US" dirty="0"/>
              <a:t>・・・アニメーション設定されたスライドを動かすときにクリックする。</a:t>
            </a:r>
          </a:p>
          <a:p>
            <a:r>
              <a:rPr kumimoji="1" lang="en-US" altLang="ja-JP" dirty="0"/>
              <a:t>※</a:t>
            </a:r>
            <a:r>
              <a:rPr kumimoji="1" lang="ja-JP" altLang="en-US" dirty="0"/>
              <a:t>ポイントさえ押さえていれば、話し方、問いかけの場面などは、講師の判断で変化させてかまいません。</a:t>
            </a:r>
          </a:p>
          <a:p>
            <a:endParaRPr kumimoji="1" lang="ja-JP" altLang="en-US" dirty="0"/>
          </a:p>
          <a:p>
            <a:r>
              <a:rPr kumimoji="1" lang="en-US" altLang="ja-JP" dirty="0"/>
              <a:t>【</a:t>
            </a:r>
            <a:r>
              <a:rPr kumimoji="1" lang="ja-JP" altLang="en-US" dirty="0"/>
              <a:t>ポイント</a:t>
            </a:r>
            <a:r>
              <a:rPr kumimoji="1" lang="en-US" altLang="ja-JP" dirty="0"/>
              <a:t>】</a:t>
            </a:r>
          </a:p>
          <a:p>
            <a:r>
              <a:rPr kumimoji="1" lang="ja-JP" altLang="en-US" dirty="0"/>
              <a:t>・自己紹介</a:t>
            </a:r>
          </a:p>
          <a:p>
            <a:r>
              <a:rPr kumimoji="1" lang="ja-JP" altLang="en-US" dirty="0"/>
              <a:t>・今日の講座の内容</a:t>
            </a:r>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はじめまして。</a:t>
            </a:r>
          </a:p>
          <a:p>
            <a:r>
              <a:rPr kumimoji="1" lang="ja-JP" altLang="en-US" dirty="0"/>
              <a:t>私は</a:t>
            </a:r>
            <a:r>
              <a:rPr kumimoji="1" lang="en-US" altLang="ja-JP" dirty="0"/>
              <a:t>IPA</a:t>
            </a:r>
            <a:r>
              <a:rPr kumimoji="1" lang="ja-JP" altLang="en-US" dirty="0"/>
              <a:t>インターネット安全教室の講師を務めます</a:t>
            </a:r>
          </a:p>
          <a:p>
            <a:r>
              <a:rPr kumimoji="1" lang="ja-JP" altLang="en-US" dirty="0"/>
              <a:t>△△△の○○です。</a:t>
            </a:r>
          </a:p>
          <a:p>
            <a:endParaRPr kumimoji="1" lang="ja-JP" altLang="en-US" dirty="0"/>
          </a:p>
          <a:p>
            <a:r>
              <a:rPr kumimoji="1" lang="ja-JP" altLang="en-US" dirty="0"/>
              <a:t>今日はネットリテラシー、情報モラル、情報セキュリティについて、</a:t>
            </a:r>
          </a:p>
          <a:p>
            <a:r>
              <a:rPr kumimoji="1" lang="ja-JP" altLang="en-US" dirty="0"/>
              <a:t>共に学び、考える、インターネット安全教室を行います。</a:t>
            </a:r>
          </a:p>
          <a:p>
            <a:endParaRPr kumimoji="1" lang="ja-JP" altLang="en-US" dirty="0"/>
          </a:p>
          <a:p>
            <a:r>
              <a:rPr kumimoji="1" lang="ja-JP" altLang="en-US" dirty="0"/>
              <a:t>今日、ここに集まった仲間と一緒に「考える」、そんな教室にしたいと思います。</a:t>
            </a:r>
          </a:p>
          <a:p>
            <a:r>
              <a:rPr kumimoji="1" lang="ja-JP" altLang="en-US" dirty="0"/>
              <a:t>よろしくお願いします。</a:t>
            </a:r>
          </a:p>
          <a:p>
            <a:endParaRPr kumimoji="1" lang="ja-JP" altLang="en-US" dirty="0"/>
          </a:p>
          <a:p>
            <a:endParaRPr kumimoji="1" lang="ja-JP" altLang="en-US" dirty="0"/>
          </a:p>
        </p:txBody>
      </p:sp>
    </p:spTree>
    <p:extLst>
      <p:ext uri="{BB962C8B-B14F-4D97-AF65-F5344CB8AC3E}">
        <p14:creationId xmlns:p14="http://schemas.microsoft.com/office/powerpoint/2010/main" val="24061084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被害や事故を防ぐための基本対策を理解する。</a:t>
            </a:r>
          </a:p>
          <a:p>
            <a:endParaRPr kumimoji="1" lang="ja-JP" altLang="en-US" dirty="0"/>
          </a:p>
          <a:p>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被害や事故を防ぐために、</a:t>
            </a:r>
            <a:r>
              <a:rPr kumimoji="1" lang="en-US" altLang="ja-JP"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5</a:t>
            </a:r>
            <a:r>
              <a:rPr kumimoji="1" lang="ja-JP" altLang="en-US"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つの基本対策があります。</a:t>
            </a:r>
            <a:endParaRPr kumimoji="1" lang="en-US" altLang="ja-JP"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 </a:t>
            </a:r>
            <a:r>
              <a:rPr kumimoji="1" lang="en-US" altLang="ja-JP"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1.</a:t>
            </a:r>
            <a:r>
              <a:rPr kumimoji="1" lang="ja-JP" altLang="en-US"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パソコンやスマートフォンの</a:t>
            </a:r>
            <a:r>
              <a:rPr kumimoji="1" lang="en-US" altLang="ja-JP"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OS</a:t>
            </a:r>
            <a:r>
              <a:rPr kumimoji="1" lang="ja-JP" altLang="en-US"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、ソフトウェア、アプリを最新の状態に更新しておきましょう。</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 </a:t>
            </a:r>
            <a:r>
              <a:rPr kumimoji="1" lang="en-US" altLang="ja-JP"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2.</a:t>
            </a:r>
            <a:r>
              <a:rPr kumimoji="1" lang="ja-JP" altLang="en-US"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ウイルス対策ソフトをいれましょう。</a:t>
            </a:r>
            <a:r>
              <a:rPr lang="ja-JP" altLang="en-US" dirty="0">
                <a:effectLst/>
              </a:rPr>
              <a:t>スマートフォンのアプリは、原則として公式マーケットから入手してください。</a:t>
            </a:r>
            <a:endParaRPr kumimoji="1" lang="ja-JP" altLang="en-US"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 </a:t>
            </a:r>
            <a:r>
              <a:rPr kumimoji="1" lang="en-US" altLang="ja-JP"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3.</a:t>
            </a:r>
            <a:r>
              <a:rPr lang="ja-JP" altLang="en-US" dirty="0">
                <a:effectLst/>
              </a:rPr>
              <a:t>パスワードは、長く、複雑にして、複数のサービスで使いまわさないようにしましょう。</a:t>
            </a:r>
            <a:endParaRPr kumimoji="1" lang="ja-JP" altLang="en-US"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 </a:t>
            </a:r>
            <a:r>
              <a:rPr kumimoji="1" lang="en-US" altLang="ja-JP"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4.</a:t>
            </a:r>
            <a:r>
              <a:rPr lang="ja-JP" altLang="en-US" dirty="0">
                <a:effectLst/>
              </a:rPr>
              <a:t>端末や情報機器を買ったり、ソフトウェアやアプリを入れたときには、初期設定の状態から変更して、セキュリティを高めましょう。</a:t>
            </a:r>
            <a:endParaRPr kumimoji="1" lang="ja-JP" altLang="en-US"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 </a:t>
            </a:r>
            <a:r>
              <a:rPr kumimoji="1" lang="en-US" altLang="ja-JP"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5.</a:t>
            </a:r>
            <a:r>
              <a:rPr lang="ja-JP" altLang="en-US" dirty="0">
                <a:effectLst/>
              </a:rPr>
              <a:t>ネット詐欺やサイバー攻撃などの、最新の手口を知っておきましょう。</a:t>
            </a:r>
            <a:endParaRPr lang="en-US" altLang="ja-JP"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これらを日常的に意識して行うことで、</a:t>
            </a:r>
            <a:endParaRPr kumimoji="1" lang="en-US" altLang="ja-JP"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被害にあう可能性を大幅に減らすことができますよ。</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Tree>
    <p:extLst>
      <p:ext uri="{BB962C8B-B14F-4D97-AF65-F5344CB8AC3E}">
        <p14:creationId xmlns:p14="http://schemas.microsoft.com/office/powerpoint/2010/main" val="29458060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236663" y="1273175"/>
            <a:ext cx="4579937" cy="3435350"/>
          </a:xfrm>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スライド内容</a:t>
            </a:r>
            <a:endParaRPr kumimoji="1" lang="en-US" altLang="ja-JP" dirty="0"/>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今日はみなさんと一緒にモラルやセキュリティを学んで、</a:t>
            </a:r>
            <a:endParaRPr kumimoji="1" lang="en-US" altLang="ja-JP" dirty="0"/>
          </a:p>
          <a:p>
            <a:r>
              <a:rPr kumimoji="1" lang="ja-JP" altLang="en-US" dirty="0"/>
              <a:t>安全にインターネットを使いましょう。</a:t>
            </a:r>
            <a:endParaRPr kumimoji="1" lang="en-US" altLang="ja-JP" dirty="0"/>
          </a:p>
          <a:p>
            <a:r>
              <a:rPr kumimoji="1" lang="ja-JP" altLang="en-US" dirty="0"/>
              <a:t>モラルとはみなさんが知っている言葉では「道徳、マナー、ルール、心構え」になります。</a:t>
            </a:r>
            <a:endParaRPr kumimoji="1" lang="en-US" altLang="ja-JP" dirty="0"/>
          </a:p>
          <a:p>
            <a:endParaRPr kumimoji="1" lang="en-US" altLang="ja-JP" dirty="0"/>
          </a:p>
          <a:p>
            <a:r>
              <a:rPr kumimoji="1" lang="en-US" altLang="ja-JP" dirty="0"/>
              <a:t>※</a:t>
            </a:r>
            <a:r>
              <a:rPr kumimoji="1" lang="ja-JP" altLang="en-US" dirty="0"/>
              <a:t>学年、年齢に合わせて使用してください。</a:t>
            </a:r>
            <a:endParaRPr kumimoji="1" lang="en-US" altLang="ja-JP" dirty="0"/>
          </a:p>
        </p:txBody>
      </p:sp>
    </p:spTree>
    <p:extLst>
      <p:ext uri="{BB962C8B-B14F-4D97-AF65-F5344CB8AC3E}">
        <p14:creationId xmlns:p14="http://schemas.microsoft.com/office/powerpoint/2010/main" val="38895292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236663" y="1273175"/>
            <a:ext cx="4579937" cy="3435350"/>
          </a:xfrm>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スライド内容</a:t>
            </a:r>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今日はみなさんと一緒にモラルやセキュリティを学んで、</a:t>
            </a:r>
          </a:p>
          <a:p>
            <a:r>
              <a:rPr kumimoji="1" lang="ja-JP" altLang="en-US" dirty="0"/>
              <a:t>安全にインターネットを使う方法を考えていきましょう。</a:t>
            </a:r>
            <a:endParaRPr kumimoji="1" lang="en-US" altLang="ja-JP" dirty="0"/>
          </a:p>
          <a:p>
            <a:r>
              <a:rPr kumimoji="1" lang="ja-JP" altLang="en-US" dirty="0"/>
              <a:t>モラルとは「道徳、マナー、ルール、心構え」、セキュリティとは「安全に」という意味ですね。</a:t>
            </a:r>
            <a:endParaRPr kumimoji="1" lang="en-US" altLang="ja-JP" dirty="0"/>
          </a:p>
          <a:p>
            <a:endParaRPr kumimoji="1" lang="en-US" altLang="ja-JP" dirty="0"/>
          </a:p>
          <a:p>
            <a:r>
              <a:rPr kumimoji="1" lang="en-US" altLang="ja-JP" dirty="0"/>
              <a:t>※</a:t>
            </a:r>
            <a:r>
              <a:rPr kumimoji="1" lang="ja-JP" altLang="en-US" dirty="0"/>
              <a:t>学年、年齢に合わせて使用してください。</a:t>
            </a:r>
          </a:p>
          <a:p>
            <a:endParaRPr kumimoji="1" lang="ja-JP" altLang="en-US" dirty="0"/>
          </a:p>
        </p:txBody>
      </p:sp>
    </p:spTree>
    <p:extLst>
      <p:ext uri="{BB962C8B-B14F-4D97-AF65-F5344CB8AC3E}">
        <p14:creationId xmlns:p14="http://schemas.microsoft.com/office/powerpoint/2010/main" val="41549627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236663" y="1273175"/>
            <a:ext cx="4579937" cy="3435350"/>
          </a:xfrm>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スライド内容</a:t>
            </a:r>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今日はみなさんと一緒にモラルやセキュリティを学んで、</a:t>
            </a:r>
          </a:p>
          <a:p>
            <a:r>
              <a:rPr kumimoji="1" lang="ja-JP" altLang="en-US" dirty="0"/>
              <a:t>安全にインターネットを使う方法を考えていきましょう。</a:t>
            </a:r>
            <a:endParaRPr kumimoji="1" lang="en-US" altLang="ja-JP" dirty="0"/>
          </a:p>
          <a:p>
            <a:endParaRPr kumimoji="1" lang="en-US" altLang="ja-JP" dirty="0"/>
          </a:p>
          <a:p>
            <a:r>
              <a:rPr kumimoji="1" lang="en-US" altLang="ja-JP" dirty="0"/>
              <a:t>※</a:t>
            </a:r>
            <a:r>
              <a:rPr kumimoji="1" lang="ja-JP" altLang="en-US" dirty="0"/>
              <a:t>学年、年齢に合わせて使用してください。</a:t>
            </a:r>
          </a:p>
          <a:p>
            <a:endParaRPr kumimoji="1" lang="ja-JP" altLang="en-US" dirty="0"/>
          </a:p>
          <a:p>
            <a:endParaRPr kumimoji="1" lang="ja-JP" altLang="en-US" dirty="0"/>
          </a:p>
        </p:txBody>
      </p:sp>
    </p:spTree>
    <p:extLst>
      <p:ext uri="{BB962C8B-B14F-4D97-AF65-F5344CB8AC3E}">
        <p14:creationId xmlns:p14="http://schemas.microsoft.com/office/powerpoint/2010/main" val="9815394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4093037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1524529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アイスブレイク　全体の緊張をほぐし、これから始まる教室の内容を伝える。</a:t>
            </a:r>
            <a:endParaRPr kumimoji="1" lang="en-US" altLang="ja-JP" dirty="0"/>
          </a:p>
          <a:p>
            <a:r>
              <a:rPr kumimoji="1" lang="en-US" altLang="ja-JP" dirty="0"/>
              <a:t>YES</a:t>
            </a:r>
            <a:r>
              <a:rPr kumimoji="1" lang="ja-JP" altLang="en-US" dirty="0"/>
              <a:t>　</a:t>
            </a:r>
            <a:r>
              <a:rPr kumimoji="1" lang="en-US" altLang="ja-JP" dirty="0"/>
              <a:t>NO</a:t>
            </a:r>
            <a:r>
              <a:rPr kumimoji="1" lang="ja-JP" altLang="en-US" dirty="0"/>
              <a:t>で挙手を求めたり、隣の人と話したりするなど、参加者に動きを出し、緊張をほぐすことができる。</a:t>
            </a:r>
            <a:endParaRPr kumimoji="1" lang="en-US" altLang="ja-JP" dirty="0"/>
          </a:p>
          <a:p>
            <a:endParaRPr kumimoji="1" lang="en-US" altLang="ja-JP" dirty="0"/>
          </a:p>
          <a:p>
            <a:r>
              <a:rPr kumimoji="1" lang="ja-JP" altLang="en-US" dirty="0"/>
              <a:t>・インターネットってなんだろう</a:t>
            </a:r>
            <a:endParaRPr kumimoji="1" lang="en-US" altLang="ja-JP" dirty="0"/>
          </a:p>
          <a:p>
            <a:r>
              <a:rPr kumimoji="1" lang="ja-JP" altLang="en-US" dirty="0"/>
              <a:t>日常的に利用しているインターネットとはなにか？</a:t>
            </a:r>
            <a:endParaRPr kumimoji="1" lang="en-US" altLang="ja-JP" dirty="0"/>
          </a:p>
          <a:p>
            <a:r>
              <a:rPr kumimoji="1" lang="ja-JP" altLang="en-US" dirty="0"/>
              <a:t>あらためて考えてみる。</a:t>
            </a:r>
            <a:endParaRPr kumimoji="1" lang="en-US" altLang="ja-JP" dirty="0"/>
          </a:p>
          <a:p>
            <a:endParaRPr kumimoji="1" lang="en-US" altLang="ja-JP" dirty="0"/>
          </a:p>
          <a:p>
            <a:endParaRPr kumimoji="1" lang="ja-JP" altLang="en-US" dirty="0"/>
          </a:p>
          <a:p>
            <a:r>
              <a:rPr kumimoji="1" lang="ja-JP" altLang="en-US" dirty="0"/>
              <a:t>小学校１～３年</a:t>
            </a:r>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みなさんはインターネットということばは聞いたことがありますか？</a:t>
            </a:r>
            <a:endParaRPr kumimoji="1" lang="en-US" altLang="ja-JP" dirty="0"/>
          </a:p>
          <a:p>
            <a:r>
              <a:rPr kumimoji="1" lang="ja-JP" altLang="en-US" dirty="0"/>
              <a:t>インターネット、使ったことはありますか？</a:t>
            </a:r>
            <a:endParaRPr kumimoji="1" lang="en-US" altLang="ja-JP" dirty="0"/>
          </a:p>
          <a:p>
            <a:r>
              <a:rPr kumimoji="1" lang="ja-JP" altLang="en-US" dirty="0"/>
              <a:t>使ってる人もいるみたいですね。</a:t>
            </a:r>
            <a:endParaRPr kumimoji="1" lang="en-US" altLang="ja-JP" dirty="0"/>
          </a:p>
          <a:p>
            <a:r>
              <a:rPr kumimoji="1" lang="ja-JP" altLang="en-US" dirty="0"/>
              <a:t>＜クリック＞</a:t>
            </a:r>
            <a:endParaRPr kumimoji="1" lang="en-US" altLang="ja-JP" dirty="0"/>
          </a:p>
          <a:p>
            <a:r>
              <a:rPr kumimoji="1" lang="ja-JP" altLang="en-US" dirty="0"/>
              <a:t>情報を伝え合うためにコンピュータなどの情報機器同士がつながっていることを</a:t>
            </a:r>
            <a:endParaRPr kumimoji="1" lang="en-US" altLang="ja-JP" dirty="0"/>
          </a:p>
          <a:p>
            <a:r>
              <a:rPr kumimoji="1" lang="ja-JP" altLang="en-US" dirty="0"/>
              <a:t>ネットワークといいます。このネットワークが世界中にいっぱいあって、</a:t>
            </a:r>
            <a:endParaRPr kumimoji="1" lang="en-US" altLang="ja-JP" dirty="0"/>
          </a:p>
          <a:p>
            <a:r>
              <a:rPr kumimoji="1" lang="ja-JP" altLang="en-US" dirty="0"/>
              <a:t>それが全部つながっているのがインターネットとよばれます。</a:t>
            </a:r>
            <a:endParaRPr kumimoji="1" lang="en-US" altLang="ja-JP" dirty="0"/>
          </a:p>
          <a:p>
            <a:endParaRPr kumimoji="1" lang="en-US" altLang="ja-JP" dirty="0"/>
          </a:p>
          <a:p>
            <a:r>
              <a:rPr kumimoji="1" lang="ja-JP" altLang="en-US" dirty="0"/>
              <a:t>小学校</a:t>
            </a:r>
            <a:r>
              <a:rPr kumimoji="1" lang="en-US" altLang="ja-JP" dirty="0"/>
              <a:t>4</a:t>
            </a:r>
            <a:r>
              <a:rPr kumimoji="1" lang="ja-JP" altLang="en-US" dirty="0"/>
              <a:t>年生以上</a:t>
            </a:r>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さて、今日はインターネットとのつきあい方を考えていきますが、</a:t>
            </a:r>
            <a:endParaRPr kumimoji="1" lang="en-US" altLang="ja-JP" dirty="0"/>
          </a:p>
          <a:p>
            <a:r>
              <a:rPr kumimoji="1" lang="ja-JP" altLang="en-US" dirty="0"/>
              <a:t>みなさんは「インターネット」ってなにか？説明できますか？</a:t>
            </a:r>
            <a:endParaRPr kumimoji="1" lang="en-US" altLang="ja-JP" dirty="0"/>
          </a:p>
          <a:p>
            <a:r>
              <a:rPr kumimoji="1" lang="ja-JP" altLang="en-US" dirty="0"/>
              <a:t>お隣の人と少し話をしてみましょう。</a:t>
            </a:r>
            <a:endParaRPr kumimoji="1" lang="en-US" altLang="ja-JP" dirty="0"/>
          </a:p>
          <a:p>
            <a:r>
              <a:rPr kumimoji="1" lang="ja-JP" altLang="en-US" dirty="0"/>
              <a:t>＜クリック＞</a:t>
            </a:r>
          </a:p>
          <a:p>
            <a:r>
              <a:rPr kumimoji="1" lang="ja-JP" altLang="en-US" dirty="0"/>
              <a:t>インターネットは少し難しい言葉になりますが、情報伝達のためのコンピュータどうしがつながっている</a:t>
            </a:r>
          </a:p>
          <a:p>
            <a:r>
              <a:rPr kumimoji="1" lang="ja-JP" altLang="en-US" dirty="0"/>
              <a:t>ネットワークのしくみのことです。</a:t>
            </a:r>
          </a:p>
          <a:p>
            <a:endParaRPr kumimoji="1" lang="en-US" altLang="ja-JP" dirty="0"/>
          </a:p>
          <a:p>
            <a:endParaRPr kumimoji="1" lang="ja-JP" altLang="en-US" dirty="0"/>
          </a:p>
        </p:txBody>
      </p:sp>
    </p:spTree>
    <p:extLst>
      <p:ext uri="{BB962C8B-B14F-4D97-AF65-F5344CB8AC3E}">
        <p14:creationId xmlns:p14="http://schemas.microsoft.com/office/powerpoint/2010/main" val="3409303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アイスブレイク　全体の緊張をほぐし、これから始まる教室の内容を伝える。</a:t>
            </a:r>
          </a:p>
          <a:p>
            <a:endParaRPr kumimoji="1" lang="ja-JP" altLang="en-US" dirty="0"/>
          </a:p>
          <a:p>
            <a:r>
              <a:rPr kumimoji="1" lang="ja-JP" altLang="en-US" dirty="0"/>
              <a:t>・インターネットにつながるもの</a:t>
            </a:r>
            <a:endParaRPr kumimoji="1" lang="en-US" altLang="ja-JP" dirty="0"/>
          </a:p>
          <a:p>
            <a:r>
              <a:rPr kumimoji="1" lang="ja-JP" altLang="en-US" dirty="0"/>
              <a:t>情報通信機器</a:t>
            </a:r>
            <a:r>
              <a:rPr kumimoji="1" lang="en-US" altLang="ja-JP" dirty="0"/>
              <a:t>(ICT</a:t>
            </a:r>
            <a:r>
              <a:rPr kumimoji="1" lang="ja-JP" altLang="en-US" dirty="0"/>
              <a:t>機器）について考える。</a:t>
            </a:r>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インターネットを使ったことがある人もいましたが、ではインターネットにつながるもの</a:t>
            </a:r>
            <a:r>
              <a:rPr kumimoji="1" lang="en-US" altLang="ja-JP" dirty="0"/>
              <a:t>(</a:t>
            </a:r>
            <a:r>
              <a:rPr kumimoji="1" lang="ja-JP" altLang="en-US" dirty="0"/>
              <a:t>機械、機器）って</a:t>
            </a:r>
            <a:endParaRPr kumimoji="1" lang="en-US" altLang="ja-JP" dirty="0"/>
          </a:p>
          <a:p>
            <a:r>
              <a:rPr kumimoji="1" lang="ja-JP" altLang="en-US" dirty="0"/>
              <a:t>どんなものがありますか？</a:t>
            </a:r>
            <a:endParaRPr kumimoji="1" lang="en-US" altLang="ja-JP" dirty="0"/>
          </a:p>
          <a:p>
            <a:r>
              <a:rPr kumimoji="1" lang="en-US" altLang="ja-JP" dirty="0"/>
              <a:t>※</a:t>
            </a:r>
            <a:r>
              <a:rPr kumimoji="1" lang="ja-JP" altLang="en-US" dirty="0"/>
              <a:t>講師の手持ちのスマートフォンなどをヒントで示すとよい。</a:t>
            </a:r>
            <a:endParaRPr kumimoji="1" lang="en-US" altLang="ja-JP" dirty="0"/>
          </a:p>
          <a:p>
            <a:r>
              <a:rPr kumimoji="1" lang="ja-JP" altLang="en-US" dirty="0"/>
              <a:t>＜クリックをすると</a:t>
            </a:r>
            <a:r>
              <a:rPr kumimoji="1" lang="en-US" altLang="ja-JP" dirty="0"/>
              <a:t>PC</a:t>
            </a:r>
            <a:r>
              <a:rPr kumimoji="1" lang="ja-JP" altLang="en-US" dirty="0"/>
              <a:t>、タブレットなど順番に出現＞</a:t>
            </a:r>
            <a:endParaRPr kumimoji="1" lang="en-US" altLang="ja-JP" dirty="0"/>
          </a:p>
          <a:p>
            <a:endParaRPr kumimoji="1" lang="en-US" altLang="ja-JP" dirty="0"/>
          </a:p>
          <a:p>
            <a:r>
              <a:rPr kumimoji="1" lang="ja-JP" altLang="en-US" dirty="0"/>
              <a:t>そうですね。このようにたくさんの機械、機器がインターネットにつながってます。使ったことがある人もいると思います。</a:t>
            </a:r>
            <a:endParaRPr kumimoji="1" lang="en-US" altLang="ja-JP" dirty="0"/>
          </a:p>
          <a:p>
            <a:r>
              <a:rPr kumimoji="1" lang="ja-JP" altLang="en-US" dirty="0"/>
              <a:t>使ったことがない人も、きっとこれから触れることもあると思いますので、一緒に考えてくださいね。</a:t>
            </a:r>
          </a:p>
          <a:p>
            <a:endParaRPr kumimoji="1" lang="ja-JP" altLang="en-US" dirty="0"/>
          </a:p>
        </p:txBody>
      </p:sp>
    </p:spTree>
    <p:extLst>
      <p:ext uri="{BB962C8B-B14F-4D97-AF65-F5344CB8AC3E}">
        <p14:creationId xmlns:p14="http://schemas.microsoft.com/office/powerpoint/2010/main" val="39239029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1236663" y="1273175"/>
            <a:ext cx="4579937" cy="3435350"/>
          </a:xfrm>
        </p:spPr>
      </p:sp>
      <p:sp>
        <p:nvSpPr>
          <p:cNvPr id="3" name="ノート プレースホルダ 2"/>
          <p:cNvSpPr>
            <a:spLocks noGrp="1"/>
          </p:cNvSpPr>
          <p:nvPr>
            <p:ph type="body" idx="1"/>
          </p:nvPr>
        </p:nvSpPr>
        <p:spPr/>
        <p:txBody>
          <a:bodyPr>
            <a:normAutofit/>
          </a:bodyPr>
          <a:lstStyle/>
          <a:p>
            <a:r>
              <a:rPr kumimoji="1" lang="en-US" altLang="ja-JP" dirty="0"/>
              <a:t>【</a:t>
            </a:r>
            <a:r>
              <a:rPr kumimoji="1" lang="ja-JP" altLang="en-US" dirty="0"/>
              <a:t>ポイント</a:t>
            </a:r>
            <a:r>
              <a:rPr kumimoji="1" lang="en-US" altLang="ja-JP" dirty="0"/>
              <a:t>】</a:t>
            </a:r>
          </a:p>
          <a:p>
            <a:r>
              <a:rPr kumimoji="1" lang="ja-JP" altLang="en-US" dirty="0"/>
              <a:t>インターネット、またそれにつながる機器でできることの確認。</a:t>
            </a:r>
            <a:endParaRPr kumimoji="1" lang="en-US" altLang="ja-JP" dirty="0"/>
          </a:p>
          <a:p>
            <a:r>
              <a:rPr kumimoji="1" lang="ja-JP" altLang="en-US" dirty="0"/>
              <a:t>参加者に発言を促し、アイスブレイクを行う。</a:t>
            </a:r>
            <a:endParaRPr kumimoji="1" lang="en-US" altLang="ja-JP" dirty="0"/>
          </a:p>
          <a:p>
            <a:r>
              <a:rPr kumimoji="1" lang="ja-JP" altLang="en-US" dirty="0"/>
              <a:t>ゲーム、動画、検索、また</a:t>
            </a:r>
            <a:r>
              <a:rPr kumimoji="1" lang="en-US" altLang="ja-JP" dirty="0"/>
              <a:t>SNS</a:t>
            </a:r>
            <a:r>
              <a:rPr kumimoji="1" lang="ja-JP" altLang="en-US" dirty="0"/>
              <a:t>特にトークアプリなどは必ず確認する。</a:t>
            </a:r>
            <a:endParaRPr kumimoji="1" lang="en-US" altLang="ja-JP" dirty="0"/>
          </a:p>
          <a:p>
            <a:endParaRPr kumimoji="1" lang="en-US" altLang="ja-JP" dirty="0"/>
          </a:p>
          <a:p>
            <a:pPr defTabSz="984717">
              <a:defRPr/>
            </a:pPr>
            <a:r>
              <a:rPr lang="en-US" altLang="ja-JP" sz="1300" dirty="0">
                <a:solidFill>
                  <a:prstClr val="black"/>
                </a:solidFill>
              </a:rPr>
              <a:t>《</a:t>
            </a:r>
            <a:r>
              <a:rPr lang="ja-JP" altLang="en-US" sz="1300" dirty="0">
                <a:solidFill>
                  <a:prstClr val="black"/>
                </a:solidFill>
              </a:rPr>
              <a:t>講師のセリフ例</a:t>
            </a:r>
            <a:r>
              <a:rPr lang="en-US" altLang="ja-JP" sz="1300" dirty="0">
                <a:solidFill>
                  <a:prstClr val="black"/>
                </a:solidFill>
              </a:rPr>
              <a:t>》</a:t>
            </a:r>
          </a:p>
          <a:p>
            <a:r>
              <a:rPr kumimoji="1" lang="en-US" altLang="ja-JP" dirty="0"/>
              <a:t>&lt;</a:t>
            </a:r>
            <a:r>
              <a:rPr kumimoji="1" lang="ja-JP" altLang="en-US" dirty="0"/>
              <a:t>問いかけ</a:t>
            </a:r>
            <a:r>
              <a:rPr kumimoji="1" lang="en-US" altLang="ja-JP" dirty="0"/>
              <a:t>&gt;</a:t>
            </a:r>
            <a:r>
              <a:rPr kumimoji="1" lang="ja-JP" altLang="en-US" dirty="0"/>
              <a:t>では、ゲーム機、スマホ、タブレットなどで何ができますか？</a:t>
            </a:r>
            <a:endParaRPr kumimoji="1" lang="en-US" altLang="ja-JP" dirty="0"/>
          </a:p>
          <a:p>
            <a:endParaRPr kumimoji="1" lang="en-US" altLang="ja-JP" dirty="0"/>
          </a:p>
          <a:p>
            <a:r>
              <a:rPr kumimoji="1" lang="ja-JP" altLang="en-US" dirty="0"/>
              <a:t>ありがとうございます！そうですね。</a:t>
            </a:r>
            <a:endParaRPr kumimoji="1" lang="en-US" altLang="ja-JP" dirty="0"/>
          </a:p>
          <a:p>
            <a:r>
              <a:rPr kumimoji="1" lang="en-US" altLang="ja-JP" dirty="0"/>
              <a:t>&lt;</a:t>
            </a:r>
            <a:r>
              <a:rPr kumimoji="1" lang="ja-JP" altLang="en-US" dirty="0"/>
              <a:t>クリック</a:t>
            </a:r>
            <a:r>
              <a:rPr kumimoji="1" lang="en-US" altLang="ja-JP" dirty="0"/>
              <a:t>&gt;</a:t>
            </a:r>
            <a:r>
              <a:rPr kumimoji="1" lang="ja-JP" altLang="en-US" dirty="0"/>
              <a:t>おや、これはトークアプリかな？遠くの人とも連絡がとれますね。</a:t>
            </a:r>
            <a:endParaRPr kumimoji="1" lang="en-US" altLang="ja-JP" dirty="0"/>
          </a:p>
          <a:p>
            <a:r>
              <a:rPr kumimoji="1" lang="en-US" altLang="ja-JP" dirty="0"/>
              <a:t>&lt;</a:t>
            </a:r>
            <a:r>
              <a:rPr kumimoji="1" lang="ja-JP" altLang="en-US" dirty="0"/>
              <a:t>クリック</a:t>
            </a:r>
            <a:r>
              <a:rPr kumimoji="1" lang="en-US" altLang="ja-JP" dirty="0"/>
              <a:t>&gt;</a:t>
            </a:r>
            <a:r>
              <a:rPr kumimoji="1" lang="ja-JP" altLang="en-US" dirty="0"/>
              <a:t>これは写真を撮っていますね。そしてその写真をインターネットで公開することもできます。</a:t>
            </a:r>
            <a:endParaRPr kumimoji="1" lang="en-US" altLang="ja-JP" dirty="0"/>
          </a:p>
          <a:p>
            <a:r>
              <a:rPr kumimoji="1" lang="en-US" altLang="ja-JP" dirty="0"/>
              <a:t>&lt;</a:t>
            </a:r>
            <a:r>
              <a:rPr kumimoji="1" lang="ja-JP" altLang="en-US" dirty="0"/>
              <a:t>クリック</a:t>
            </a:r>
            <a:r>
              <a:rPr kumimoji="1" lang="en-US" altLang="ja-JP" dirty="0"/>
              <a:t>&gt;</a:t>
            </a:r>
            <a:r>
              <a:rPr kumimoji="1" lang="ja-JP" altLang="en-US" dirty="0"/>
              <a:t>もちろん、ゲームもできます。今はオンラインで目の前にいない人とも一緒にゲームもできてしまいます。</a:t>
            </a:r>
            <a:endParaRPr kumimoji="1" lang="en-US" altLang="ja-JP" dirty="0"/>
          </a:p>
          <a:p>
            <a:r>
              <a:rPr kumimoji="1" lang="en-US" altLang="ja-JP" dirty="0"/>
              <a:t>&lt;</a:t>
            </a:r>
            <a:r>
              <a:rPr kumimoji="1" lang="ja-JP" altLang="en-US" dirty="0"/>
              <a:t>クリック</a:t>
            </a:r>
            <a:r>
              <a:rPr kumimoji="1" lang="en-US" altLang="ja-JP" dirty="0"/>
              <a:t>&gt;</a:t>
            </a:r>
            <a:r>
              <a:rPr kumimoji="1" lang="ja-JP" altLang="en-US" dirty="0"/>
              <a:t>これは勉強しているのかな？調べもの、検索にも使えますね。</a:t>
            </a:r>
            <a:endParaRPr kumimoji="1" lang="en-US" altLang="ja-JP" dirty="0"/>
          </a:p>
          <a:p>
            <a:r>
              <a:rPr kumimoji="1" lang="ja-JP" altLang="en-US" dirty="0"/>
              <a:t>それから、そうです。動画も見ることができますね！</a:t>
            </a:r>
            <a:endParaRPr kumimoji="1" lang="en-US" altLang="ja-JP" dirty="0"/>
          </a:p>
          <a:p>
            <a:r>
              <a:rPr kumimoji="1" lang="en-US" altLang="ja-JP" dirty="0"/>
              <a:t>&lt;</a:t>
            </a:r>
            <a:r>
              <a:rPr kumimoji="1" lang="ja-JP" altLang="en-US" dirty="0"/>
              <a:t>問いかけ</a:t>
            </a:r>
            <a:r>
              <a:rPr kumimoji="1" lang="en-US" altLang="ja-JP" dirty="0"/>
              <a:t>&gt;</a:t>
            </a:r>
            <a:r>
              <a:rPr kumimoji="1" lang="ja-JP" altLang="en-US" dirty="0"/>
              <a:t>動画見ている人はいますか？</a:t>
            </a:r>
            <a:r>
              <a:rPr kumimoji="1" lang="en-US" altLang="ja-JP" dirty="0"/>
              <a:t>~</a:t>
            </a:r>
            <a:r>
              <a:rPr kumimoji="1" lang="ja-JP" altLang="en-US" dirty="0"/>
              <a:t>挙手∼</a:t>
            </a:r>
            <a:endParaRPr kumimoji="1" lang="en-US" altLang="ja-JP" dirty="0"/>
          </a:p>
          <a:p>
            <a:endParaRPr kumimoji="1" lang="en-US" altLang="ja-JP" dirty="0"/>
          </a:p>
          <a:p>
            <a:r>
              <a:rPr kumimoji="1" lang="en-US" altLang="ja-JP" dirty="0"/>
              <a:t>※</a:t>
            </a:r>
            <a:r>
              <a:rPr kumimoji="1" lang="ja-JP" altLang="en-US" dirty="0"/>
              <a:t>ゲーム、動画、トークアプリなどは参加者から発言してもらいたい。</a:t>
            </a:r>
            <a:endParaRPr kumimoji="1" lang="en-US" altLang="ja-JP" dirty="0"/>
          </a:p>
        </p:txBody>
      </p:sp>
    </p:spTree>
    <p:extLst>
      <p:ext uri="{BB962C8B-B14F-4D97-AF65-F5344CB8AC3E}">
        <p14:creationId xmlns:p14="http://schemas.microsoft.com/office/powerpoint/2010/main" val="15107341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236663" y="1273175"/>
            <a:ext cx="4579937" cy="3435350"/>
          </a:xfrm>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インターネットは私たちの生活を豊かにする技術。</a:t>
            </a:r>
          </a:p>
          <a:p>
            <a:r>
              <a:rPr kumimoji="1" lang="ja-JP" altLang="en-US" dirty="0"/>
              <a:t>みんなが利用するものだからこそ、正しい知識と対策によって、安心して便利な</a:t>
            </a:r>
          </a:p>
          <a:p>
            <a:r>
              <a:rPr kumimoji="1" lang="ja-JP" altLang="en-US" dirty="0"/>
              <a:t>インターネットを活用しよう！</a:t>
            </a:r>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私たちはインターネットにつながる</a:t>
            </a:r>
            <a:endParaRPr kumimoji="1" lang="en-US" altLang="ja-JP" dirty="0"/>
          </a:p>
          <a:p>
            <a:r>
              <a:rPr kumimoji="1" lang="ja-JP" altLang="en-US" dirty="0"/>
              <a:t>パソコンやスマホ、カーナビ（カーナビゲーションシステム）を</a:t>
            </a:r>
            <a:endParaRPr kumimoji="1" lang="en-US" altLang="ja-JP" dirty="0"/>
          </a:p>
          <a:p>
            <a:r>
              <a:rPr kumimoji="1" lang="ja-JP" altLang="en-US" dirty="0"/>
              <a:t>日常的に使っています。</a:t>
            </a:r>
            <a:endParaRPr kumimoji="1" lang="en-US" altLang="ja-JP" dirty="0"/>
          </a:p>
          <a:p>
            <a:r>
              <a:rPr kumimoji="1" lang="ja-JP" altLang="en-US" dirty="0"/>
              <a:t>インターネットがないと困る、という人も多いかもしれません。</a:t>
            </a:r>
          </a:p>
          <a:p>
            <a:endParaRPr kumimoji="1" lang="ja-JP" altLang="en-US" dirty="0"/>
          </a:p>
          <a:p>
            <a:r>
              <a:rPr kumimoji="1" lang="ja-JP" altLang="en-US" dirty="0"/>
              <a:t>そう、インターネットは私たちの生活を豊かにする技術です。</a:t>
            </a:r>
          </a:p>
          <a:p>
            <a:r>
              <a:rPr kumimoji="1" lang="ja-JP" altLang="en-US" dirty="0"/>
              <a:t>でも＜クリック＞</a:t>
            </a:r>
          </a:p>
        </p:txBody>
      </p:sp>
    </p:spTree>
    <p:extLst>
      <p:ext uri="{BB962C8B-B14F-4D97-AF65-F5344CB8AC3E}">
        <p14:creationId xmlns:p14="http://schemas.microsoft.com/office/powerpoint/2010/main" val="41905358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236663" y="1273175"/>
            <a:ext cx="4579937" cy="3435350"/>
          </a:xfrm>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インターネットは私たちの生活を豊かにする技術。</a:t>
            </a:r>
          </a:p>
          <a:p>
            <a:r>
              <a:rPr kumimoji="1" lang="ja-JP" altLang="en-US" dirty="0"/>
              <a:t>みんなが利用するものだからこそ、正しい知識と対策によって、安心して便利な</a:t>
            </a:r>
          </a:p>
          <a:p>
            <a:r>
              <a:rPr kumimoji="1" lang="ja-JP" altLang="en-US" dirty="0"/>
              <a:t>インターネットを活用しよう！</a:t>
            </a:r>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使い方を間違えたり、知識が足りないと、危ない目にあったり、悲しい思いをしたり、</a:t>
            </a:r>
            <a:endParaRPr kumimoji="1" lang="en-US" altLang="ja-JP" dirty="0"/>
          </a:p>
          <a:p>
            <a:r>
              <a:rPr kumimoji="1" lang="ja-JP" altLang="en-US" dirty="0"/>
              <a:t>使い過ぎて生活を乱してしまうかもしれません。</a:t>
            </a:r>
            <a:endParaRPr kumimoji="1" lang="en-US" altLang="ja-JP" dirty="0"/>
          </a:p>
          <a:p>
            <a:r>
              <a:rPr kumimoji="1" lang="ja-JP" altLang="en-US" dirty="0"/>
              <a:t>正しい知識と対策を知って、安心して便利にインターネットを活用したいですね。</a:t>
            </a:r>
            <a:endParaRPr kumimoji="1" lang="en-US" altLang="ja-JP" dirty="0"/>
          </a:p>
          <a:p>
            <a:endParaRPr kumimoji="1" lang="en-US" altLang="ja-JP" dirty="0"/>
          </a:p>
        </p:txBody>
      </p:sp>
    </p:spTree>
    <p:extLst>
      <p:ext uri="{BB962C8B-B14F-4D97-AF65-F5344CB8AC3E}">
        <p14:creationId xmlns:p14="http://schemas.microsoft.com/office/powerpoint/2010/main" val="27656346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多種にわたる被害や事故を把握してもらう。</a:t>
            </a:r>
            <a:endParaRPr kumimoji="1" lang="en-US" altLang="ja-JP" dirty="0"/>
          </a:p>
          <a:p>
            <a:endParaRPr kumimoji="1" lang="ja-JP" altLang="en-US" dirty="0"/>
          </a:p>
          <a:p>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2021</a:t>
            </a:r>
            <a:r>
              <a:rPr kumimoji="1" lang="ja-JP" altLang="en-US"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年に社会的影響の大きかったセキュリティ上の脅威を「情報セキュリティ</a:t>
            </a:r>
            <a:r>
              <a:rPr kumimoji="1" lang="en-US" altLang="ja-JP"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10</a:t>
            </a:r>
            <a:r>
              <a:rPr kumimoji="1" lang="ja-JP" altLang="en-US"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大脅威</a:t>
            </a:r>
            <a:r>
              <a:rPr kumimoji="1" lang="en-US" altLang="ja-JP"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2022</a:t>
            </a:r>
            <a:r>
              <a:rPr kumimoji="1" lang="ja-JP" altLang="en-US"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」として</a:t>
            </a:r>
            <a:r>
              <a:rPr kumimoji="1" lang="en-US" altLang="ja-JP"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IPA</a:t>
            </a:r>
            <a:r>
              <a:rPr kumimoji="1" lang="ja-JP" altLang="en-US"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のホームページで解説しています。</a:t>
            </a:r>
            <a:endParaRPr kumimoji="1" lang="en-US" altLang="ja-JP"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ずいぶんたくさんありますね。</a:t>
            </a:r>
            <a:endParaRPr kumimoji="1" lang="en-US" altLang="ja-JP"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皆さんの身の回りで起こったこと、聞いたことがある内容はありますか？</a:t>
            </a:r>
            <a:endParaRPr kumimoji="1" lang="en-US" altLang="ja-JP"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それぞれの脅威の内容や対策を、事前に読んでおくと安心でしょう。</a:t>
            </a:r>
            <a:endParaRPr kumimoji="1" lang="ja-JP" altLang="en-US" dirty="0"/>
          </a:p>
        </p:txBody>
      </p:sp>
    </p:spTree>
    <p:extLst>
      <p:ext uri="{BB962C8B-B14F-4D97-AF65-F5344CB8AC3E}">
        <p14:creationId xmlns:p14="http://schemas.microsoft.com/office/powerpoint/2010/main" val="28676554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
        <p:nvSpPr>
          <p:cNvPr id="7" name="TextBox 9">
            <a:extLst>
              <a:ext uri="{FF2B5EF4-FFF2-40B4-BE49-F238E27FC236}">
                <a16:creationId xmlns:a16="http://schemas.microsoft.com/office/drawing/2014/main" id="{8E252D7D-2FB4-45A4-AACD-525CCD3A4E15}"/>
              </a:ext>
            </a:extLst>
          </p:cNvPr>
          <p:cNvSpPr txBox="1"/>
          <p:nvPr userDrawn="1"/>
        </p:nvSpPr>
        <p:spPr>
          <a:xfrm>
            <a:off x="249337" y="1937740"/>
            <a:ext cx="7472502" cy="1545038"/>
          </a:xfrm>
          <a:prstGeom prst="rect">
            <a:avLst/>
          </a:prstGeom>
          <a:noFill/>
        </p:spPr>
        <p:txBody>
          <a:bodyPr wrap="square" rtlCol="0">
            <a:spAutoFit/>
          </a:bodyPr>
          <a:lstStyle/>
          <a:p>
            <a:pPr>
              <a:lnSpc>
                <a:spcPct val="80000"/>
              </a:lnSpc>
            </a:pPr>
            <a:r>
              <a:rPr lang="ja-JP" altLang="en-US" sz="4000" dirty="0">
                <a:solidFill>
                  <a:srgbClr val="4472C4">
                    <a:lumMod val="50000"/>
                  </a:srgbClr>
                </a:solidFill>
                <a:latin typeface="HGPSoeiKakugothicUB" pitchFamily="50" charset="-128"/>
                <a:ea typeface="HGPSoeiKakugothicUB" pitchFamily="50" charset="-128"/>
              </a:rPr>
              <a:t>ともに学ぶ。考える。</a:t>
            </a:r>
            <a:endParaRPr lang="en-US" altLang="ja-JP" sz="4000" dirty="0">
              <a:solidFill>
                <a:srgbClr val="4472C4">
                  <a:lumMod val="50000"/>
                </a:srgbClr>
              </a:solidFill>
              <a:latin typeface="HGPSoeiKakugothicUB" pitchFamily="50" charset="-128"/>
              <a:ea typeface="HGPSoeiKakugothicUB" pitchFamily="50" charset="-128"/>
            </a:endParaRPr>
          </a:p>
          <a:p>
            <a:pPr>
              <a:lnSpc>
                <a:spcPct val="80000"/>
              </a:lnSpc>
            </a:pPr>
            <a:endParaRPr lang="en-US" altLang="ja-JP" sz="2400" dirty="0">
              <a:solidFill>
                <a:srgbClr val="4472C4">
                  <a:lumMod val="50000"/>
                </a:srgbClr>
              </a:solidFill>
              <a:latin typeface="HGPSoeiKakugothicUB" pitchFamily="50" charset="-128"/>
              <a:ea typeface="HGPSoeiKakugothicUB" pitchFamily="50" charset="-128"/>
            </a:endParaRPr>
          </a:p>
          <a:p>
            <a:pPr>
              <a:lnSpc>
                <a:spcPct val="80000"/>
              </a:lnSpc>
            </a:pPr>
            <a:r>
              <a:rPr lang="ja-JP" alt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rPr>
              <a:t>インターネット安全教室</a:t>
            </a:r>
            <a:endParaRPr 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endParaRPr>
          </a:p>
        </p:txBody>
      </p:sp>
      <p:sp>
        <p:nvSpPr>
          <p:cNvPr id="9" name="テキスト ボックス 8">
            <a:extLst>
              <a:ext uri="{FF2B5EF4-FFF2-40B4-BE49-F238E27FC236}">
                <a16:creationId xmlns:a16="http://schemas.microsoft.com/office/drawing/2014/main" id="{89F01609-CE75-48FD-86F8-BDECAF5655DB}"/>
              </a:ext>
            </a:extLst>
          </p:cNvPr>
          <p:cNvSpPr txBox="1"/>
          <p:nvPr userDrawn="1"/>
        </p:nvSpPr>
        <p:spPr>
          <a:xfrm>
            <a:off x="249337" y="3683510"/>
            <a:ext cx="8522898" cy="369332"/>
          </a:xfrm>
          <a:prstGeom prst="rect">
            <a:avLst/>
          </a:prstGeom>
          <a:noFill/>
        </p:spPr>
        <p:txBody>
          <a:bodyPr wrap="square" rtlCol="0">
            <a:spAutoFit/>
          </a:bodyPr>
          <a:lstStyle/>
          <a:p>
            <a:r>
              <a:rPr lang="ja-JP" altLang="en-US" dirty="0">
                <a:solidFill>
                  <a:prstClr val="black"/>
                </a:solidFill>
              </a:rPr>
              <a:t>～大人もこどもも一緒に学び、考える。インターネットとのつきあい方～</a:t>
            </a:r>
          </a:p>
        </p:txBody>
      </p:sp>
      <p:pic>
        <p:nvPicPr>
          <p:cNvPr id="10" name="図 9">
            <a:extLst>
              <a:ext uri="{FF2B5EF4-FFF2-40B4-BE49-F238E27FC236}">
                <a16:creationId xmlns:a16="http://schemas.microsoft.com/office/drawing/2014/main" id="{E7209984-3F12-4268-9F4A-6D37D6EFCDE2}"/>
              </a:ext>
            </a:extLst>
          </p:cNvPr>
          <p:cNvPicPr>
            <a:picLocks noChangeAspect="1"/>
          </p:cNvPicPr>
          <p:nvPr userDrawn="1"/>
        </p:nvPicPr>
        <p:blipFill>
          <a:blip r:embed="rId2"/>
          <a:stretch>
            <a:fillRect/>
          </a:stretch>
        </p:blipFill>
        <p:spPr>
          <a:xfrm>
            <a:off x="4858555" y="4927679"/>
            <a:ext cx="3913680" cy="1830686"/>
          </a:xfrm>
          <a:prstGeom prst="rect">
            <a:avLst/>
          </a:prstGeom>
        </p:spPr>
      </p:pic>
      <p:pic>
        <p:nvPicPr>
          <p:cNvPr id="11" name="図 10">
            <a:extLst>
              <a:ext uri="{FF2B5EF4-FFF2-40B4-BE49-F238E27FC236}">
                <a16:creationId xmlns:a16="http://schemas.microsoft.com/office/drawing/2014/main" id="{BFD75FD8-DE2A-4B8E-BC7C-B4F76DF65B4F}"/>
              </a:ext>
            </a:extLst>
          </p:cNvPr>
          <p:cNvPicPr>
            <a:picLocks noChangeAspect="1"/>
          </p:cNvPicPr>
          <p:nvPr userDrawn="1"/>
        </p:nvPicPr>
        <p:blipFill>
          <a:blip r:embed="rId3"/>
          <a:stretch>
            <a:fillRect/>
          </a:stretch>
        </p:blipFill>
        <p:spPr>
          <a:xfrm flipH="1">
            <a:off x="352425" y="550676"/>
            <a:ext cx="2219325" cy="1115760"/>
          </a:xfrm>
          <a:prstGeom prst="rect">
            <a:avLst/>
          </a:prstGeom>
        </p:spPr>
      </p:pic>
    </p:spTree>
    <p:extLst>
      <p:ext uri="{BB962C8B-B14F-4D97-AF65-F5344CB8AC3E}">
        <p14:creationId xmlns:p14="http://schemas.microsoft.com/office/powerpoint/2010/main" val="2471988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1794" y="369701"/>
            <a:ext cx="987588" cy="12117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hasCustomPrompt="1"/>
          </p:nvPr>
        </p:nvSpPr>
        <p:spPr>
          <a:xfrm>
            <a:off x="1109382" y="457199"/>
            <a:ext cx="7958418" cy="697099"/>
          </a:xfrm>
        </p:spPr>
        <p:txBody>
          <a:bodyPr>
            <a:noAutofit/>
          </a:bodyPr>
          <a:lstStyle>
            <a:lvl1pPr>
              <a:defRPr sz="4400" b="1">
                <a:latin typeface="+mj-ea"/>
                <a:ea typeface="+mj-ea"/>
              </a:defRPr>
            </a:lvl1pPr>
          </a:lstStyle>
          <a:p>
            <a:r>
              <a:rPr kumimoji="1" lang="ja-JP" altLang="en-US" dirty="0"/>
              <a:t>考えてみよう</a:t>
            </a:r>
          </a:p>
        </p:txBody>
      </p:sp>
    </p:spTree>
    <p:extLst>
      <p:ext uri="{BB962C8B-B14F-4D97-AF65-F5344CB8AC3E}">
        <p14:creationId xmlns:p14="http://schemas.microsoft.com/office/powerpoint/2010/main" val="2642687259"/>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1794" y="369701"/>
            <a:ext cx="987588" cy="12117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p:nvPr>
        </p:nvSpPr>
        <p:spPr>
          <a:xfrm>
            <a:off x="1109382" y="450475"/>
            <a:ext cx="7958418" cy="703823"/>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552428246"/>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2"/>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29467" y="434340"/>
            <a:ext cx="1168840" cy="10888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p:nvPr>
        </p:nvSpPr>
        <p:spPr>
          <a:xfrm>
            <a:off x="215152" y="402240"/>
            <a:ext cx="7958418" cy="784598"/>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3010968876"/>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8776" y="357313"/>
            <a:ext cx="1219531" cy="11650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hasCustomPrompt="1"/>
          </p:nvPr>
        </p:nvSpPr>
        <p:spPr>
          <a:xfrm>
            <a:off x="396688" y="497541"/>
            <a:ext cx="7723094" cy="632572"/>
          </a:xfrm>
        </p:spPr>
        <p:txBody>
          <a:bodyPr>
            <a:noAutofit/>
          </a:bodyPr>
          <a:lstStyle>
            <a:lvl1pPr>
              <a:defRPr sz="4400" b="1">
                <a:latin typeface="+mj-ea"/>
                <a:ea typeface="+mj-ea"/>
              </a:defRPr>
            </a:lvl1pPr>
          </a:lstStyle>
          <a:p>
            <a:r>
              <a:rPr kumimoji="1" lang="ja-JP" altLang="en-US" dirty="0"/>
              <a:t>ポイント</a:t>
            </a:r>
          </a:p>
        </p:txBody>
      </p:sp>
    </p:spTree>
    <p:extLst>
      <p:ext uri="{BB962C8B-B14F-4D97-AF65-F5344CB8AC3E}">
        <p14:creationId xmlns:p14="http://schemas.microsoft.com/office/powerpoint/2010/main" val="371210965"/>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9" name="スライド番号プレースホルダー 8"/>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27051465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ユーザー設定レイアウト">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28650" y="377990"/>
            <a:ext cx="7886700" cy="927848"/>
          </a:xfrm>
        </p:spPr>
        <p:txBody>
          <a:bodyPr>
            <a:noAutofit/>
          </a:bodyPr>
          <a:lstStyle>
            <a:lvl1pPr algn="ctr">
              <a:defRPr sz="6000" b="1"/>
            </a:lvl1pPr>
          </a:lstStyle>
          <a:p>
            <a:r>
              <a:rPr kumimoji="1" lang="ja-JP" altLang="en-US" dirty="0"/>
              <a:t>まとめ</a:t>
            </a:r>
          </a:p>
        </p:txBody>
      </p:sp>
      <p:sp>
        <p:nvSpPr>
          <p:cNvPr id="4" name="スライド番号プレースホルダー 3"/>
          <p:cNvSpPr>
            <a:spLocks noGrp="1"/>
          </p:cNvSpPr>
          <p:nvPr>
            <p:ph type="sldNum" sz="quarter" idx="11"/>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88218" y="4895378"/>
            <a:ext cx="5670816" cy="18013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Tree>
    <p:extLst>
      <p:ext uri="{BB962C8B-B14F-4D97-AF65-F5344CB8AC3E}">
        <p14:creationId xmlns:p14="http://schemas.microsoft.com/office/powerpoint/2010/main" val="18263555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a:xfrm>
            <a:off x="6973105" y="6420745"/>
            <a:ext cx="2057400" cy="365125"/>
          </a:xfrm>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4864497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cSld name="6_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8" name="スライド番号プレースホルダー 7"/>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2548275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7_ユーザー設定レイアウト">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88218" y="4895378"/>
            <a:ext cx="5670816" cy="18013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テキスト ボックス 6"/>
          <p:cNvSpPr txBox="1"/>
          <p:nvPr userDrawn="1"/>
        </p:nvSpPr>
        <p:spPr>
          <a:xfrm>
            <a:off x="2003611" y="447677"/>
            <a:ext cx="5245976" cy="1015663"/>
          </a:xfrm>
          <a:prstGeom prst="rect">
            <a:avLst/>
          </a:prstGeom>
          <a:noFill/>
        </p:spPr>
        <p:txBody>
          <a:bodyPr wrap="square" rtlCol="0">
            <a:spAutoFit/>
          </a:bodyPr>
          <a:lstStyle/>
          <a:p>
            <a:pPr algn="ctr"/>
            <a:r>
              <a:rPr lang="ja-JP" altLang="en-US" sz="6000" b="1" dirty="0">
                <a:solidFill>
                  <a:prstClr val="black"/>
                </a:solidFill>
              </a:rPr>
              <a:t>まとめ</a:t>
            </a:r>
          </a:p>
        </p:txBody>
      </p:sp>
    </p:spTree>
    <p:extLst>
      <p:ext uri="{BB962C8B-B14F-4D97-AF65-F5344CB8AC3E}">
        <p14:creationId xmlns:p14="http://schemas.microsoft.com/office/powerpoint/2010/main" val="12479225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ユーザー設定レイアウト">
    <p:spTree>
      <p:nvGrpSpPr>
        <p:cNvPr id="1" name=""/>
        <p:cNvGrpSpPr/>
        <p:nvPr/>
      </p:nvGrpSpPr>
      <p:grpSpPr>
        <a:xfrm>
          <a:off x="0" y="0"/>
          <a:ext cx="0" cy="0"/>
          <a:chOff x="0" y="0"/>
          <a:chExt cx="0" cy="0"/>
        </a:xfrm>
      </p:grpSpPr>
      <p:sp>
        <p:nvSpPr>
          <p:cNvPr id="11" name="テキスト ボックス 10"/>
          <p:cNvSpPr txBox="1">
            <a:spLocks/>
          </p:cNvSpPr>
          <p:nvPr userDrawn="1"/>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606798 w 9144000"/>
              <a:gd name="connsiteY5" fmla="*/ 729000 h 6858000"/>
              <a:gd name="connsiteX6" fmla="*/ 606798 w 9144000"/>
              <a:gd name="connsiteY6" fmla="*/ 6129000 h 6858000"/>
              <a:gd name="connsiteX7" fmla="*/ 8537201 w 9144000"/>
              <a:gd name="connsiteY7" fmla="*/ 6129000 h 6858000"/>
              <a:gd name="connsiteX8" fmla="*/ 8537201 w 9144000"/>
              <a:gd name="connsiteY8" fmla="*/ 729000 h 6858000"/>
              <a:gd name="connsiteX9" fmla="*/ 606798 w 9144000"/>
              <a:gd name="connsiteY9" fmla="*/ 7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0" h="6858000">
                <a:moveTo>
                  <a:pt x="0" y="0"/>
                </a:moveTo>
                <a:lnTo>
                  <a:pt x="9144000" y="0"/>
                </a:lnTo>
                <a:lnTo>
                  <a:pt x="9144000" y="6858000"/>
                </a:lnTo>
                <a:lnTo>
                  <a:pt x="0" y="6858000"/>
                </a:lnTo>
                <a:lnTo>
                  <a:pt x="0" y="0"/>
                </a:lnTo>
                <a:close/>
                <a:moveTo>
                  <a:pt x="606798" y="729000"/>
                </a:moveTo>
                <a:lnTo>
                  <a:pt x="606798" y="6129000"/>
                </a:lnTo>
                <a:lnTo>
                  <a:pt x="8537201" y="6129000"/>
                </a:lnTo>
                <a:lnTo>
                  <a:pt x="8537201" y="729000"/>
                </a:lnTo>
                <a:lnTo>
                  <a:pt x="606798" y="729000"/>
                </a:lnTo>
                <a:close/>
              </a:path>
            </a:pathLst>
          </a:custGeom>
          <a:solidFill>
            <a:srgbClr val="ED7D31"/>
          </a:solidFill>
          <a:ln w="76200">
            <a:solidFill>
              <a:srgbClr val="ED7D31"/>
            </a:solidFill>
          </a:ln>
        </p:spPr>
        <p:txBody>
          <a:bodyPr vert="horz" wrap="square"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endParaRPr lang="ja-JP" altLang="en-US" dirty="0"/>
          </a:p>
        </p:txBody>
      </p:sp>
      <p:sp>
        <p:nvSpPr>
          <p:cNvPr id="2" name="タイトル 1"/>
          <p:cNvSpPr>
            <a:spLocks noGrp="1"/>
          </p:cNvSpPr>
          <p:nvPr>
            <p:ph type="title"/>
          </p:nvPr>
        </p:nvSpPr>
        <p:spPr>
          <a:xfrm>
            <a:off x="606798" y="799434"/>
            <a:ext cx="7930403" cy="5314149"/>
          </a:xfrm>
          <a:noFill/>
          <a:ln w="76200">
            <a:noFill/>
          </a:ln>
        </p:spPr>
        <p:txBody>
          <a:bodyPr>
            <a:normAutofit/>
          </a:bodyPr>
          <a:lstStyle>
            <a:lvl1pPr algn="ctr">
              <a:defRPr sz="6000"/>
            </a:lvl1pPr>
          </a:lstStyle>
          <a:p>
            <a:r>
              <a:rPr kumimoji="1" lang="ja-JP" altLang="en-US" dirty="0"/>
              <a:t>マスター タイトルの書式設定</a:t>
            </a:r>
          </a:p>
        </p:txBody>
      </p:sp>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38309" y="4799328"/>
            <a:ext cx="2407282" cy="1357685"/>
          </a:xfrm>
          <a:prstGeom prst="rect">
            <a:avLst/>
          </a:prstGeom>
        </p:spPr>
      </p:pic>
      <p:pic>
        <p:nvPicPr>
          <p:cNvPr id="13" name="図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pic>
        <p:nvPicPr>
          <p:cNvPr id="14" name="図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8650" y="4825531"/>
            <a:ext cx="3232150" cy="1345286"/>
          </a:xfrm>
          <a:prstGeom prst="rect">
            <a:avLst/>
          </a:prstGeom>
        </p:spPr>
      </p:pic>
      <p:sp>
        <p:nvSpPr>
          <p:cNvPr id="16" name="Content Placeholder 2"/>
          <p:cNvSpPr>
            <a:spLocks noGrp="1"/>
          </p:cNvSpPr>
          <p:nvPr>
            <p:ph sz="half" idx="1"/>
          </p:nvPr>
        </p:nvSpPr>
        <p:spPr>
          <a:xfrm>
            <a:off x="4557485" y="6142499"/>
            <a:ext cx="4619918" cy="748620"/>
          </a:xfrm>
        </p:spPr>
        <p:txBody>
          <a:bodyPr anchor="ctr">
            <a:noAutofit/>
          </a:bodyPr>
          <a:lstStyle>
            <a:lvl1pPr marL="0" indent="0" algn="ctr">
              <a:buNone/>
              <a:defRPr sz="2800"/>
            </a:lvl1pPr>
          </a:lstStyle>
          <a:p>
            <a:pPr lvl="0"/>
            <a:r>
              <a:rPr lang="ja-JP" altLang="en-US" dirty="0"/>
              <a:t>マスター テキストの書式設定</a:t>
            </a:r>
            <a:endParaRPr lang="en-US" dirty="0"/>
          </a:p>
        </p:txBody>
      </p:sp>
      <p:sp>
        <p:nvSpPr>
          <p:cNvPr id="12" name="テキスト ボックス 11"/>
          <p:cNvSpPr txBox="1"/>
          <p:nvPr userDrawn="1"/>
        </p:nvSpPr>
        <p:spPr>
          <a:xfrm>
            <a:off x="1056433" y="6216727"/>
            <a:ext cx="3530869" cy="600164"/>
          </a:xfrm>
          <a:prstGeom prst="rect">
            <a:avLst/>
          </a:prstGeom>
          <a:noFill/>
        </p:spPr>
        <p:txBody>
          <a:bodyPr wrap="square" rtlCol="0">
            <a:spAutoFit/>
          </a:bodyPr>
          <a:lstStyle/>
          <a:p>
            <a:r>
              <a:rPr kumimoji="1" lang="ja-JP" altLang="en-US" sz="1200" dirty="0"/>
              <a:t>安全教室指導用教材</a:t>
            </a:r>
            <a:endParaRPr kumimoji="1" lang="en-US" altLang="ja-JP" sz="1200" dirty="0"/>
          </a:p>
          <a:p>
            <a:r>
              <a:rPr kumimoji="1" lang="en-US" altLang="ja-JP" sz="1200" dirty="0"/>
              <a:t>ver.2.3_20230428</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rPr>
              <a:t>©2023</a:t>
            </a:r>
            <a:r>
              <a:rPr lang="ja-JP" altLang="en-US" sz="900" baseline="0" dirty="0">
                <a:solidFill>
                  <a:prstClr val="black">
                    <a:tint val="75000"/>
                  </a:prstClr>
                </a:solidFill>
              </a:rPr>
              <a:t> </a:t>
            </a:r>
            <a:r>
              <a:rPr lang="en-US" altLang="ja-JP" sz="900" dirty="0">
                <a:solidFill>
                  <a:prstClr val="black">
                    <a:tint val="75000"/>
                  </a:prstClr>
                </a:solidFill>
              </a:rPr>
              <a:t>IPA</a:t>
            </a:r>
          </a:p>
        </p:txBody>
      </p:sp>
    </p:spTree>
    <p:extLst>
      <p:ext uri="{BB962C8B-B14F-4D97-AF65-F5344CB8AC3E}">
        <p14:creationId xmlns:p14="http://schemas.microsoft.com/office/powerpoint/2010/main" val="8450507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1794" y="369701"/>
            <a:ext cx="987588" cy="12117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marL="0" indent="0">
              <a:buNone/>
              <a:defRPr sz="3600"/>
            </a:lvl1pPr>
            <a:lvl2pPr marL="457200" indent="0">
              <a:buNone/>
              <a:defRPr/>
            </a:lvl2pPr>
            <a:lvl3pPr marL="914400" indent="0">
              <a:buNone/>
              <a:defRPr/>
            </a:lvl3pPr>
            <a:lvl4pPr marL="1371600" indent="0">
              <a:buNone/>
              <a:defRPr/>
            </a:lvl4pPr>
            <a:lvl5pPr marL="1828800" indent="0">
              <a:buNone/>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タイトル 1"/>
          <p:cNvSpPr>
            <a:spLocks noGrp="1"/>
          </p:cNvSpPr>
          <p:nvPr>
            <p:ph type="title"/>
          </p:nvPr>
        </p:nvSpPr>
        <p:spPr>
          <a:xfrm>
            <a:off x="1109382" y="450475"/>
            <a:ext cx="7958418" cy="703823"/>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3699599874"/>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2"/>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29467" y="434340"/>
            <a:ext cx="1168840" cy="10888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marL="0" indent="0">
              <a:buNone/>
              <a:defRPr sz="3600"/>
            </a:lvl1pPr>
            <a:lvl2pPr marL="457200" indent="0">
              <a:buNone/>
              <a:defRPr/>
            </a:lvl2pPr>
            <a:lvl3pPr marL="914400" indent="0">
              <a:buNone/>
              <a:defRPr/>
            </a:lvl3pPr>
            <a:lvl4pPr marL="1371600" indent="0">
              <a:buNone/>
              <a:defRPr/>
            </a:lvl4pPr>
            <a:lvl5pPr marL="1828800" indent="0">
              <a:buNone/>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タイトル 1"/>
          <p:cNvSpPr>
            <a:spLocks noGrp="1"/>
          </p:cNvSpPr>
          <p:nvPr>
            <p:ph type="title"/>
          </p:nvPr>
        </p:nvSpPr>
        <p:spPr>
          <a:xfrm>
            <a:off x="215152" y="402240"/>
            <a:ext cx="7958418" cy="784598"/>
          </a:xfrm>
        </p:spPr>
        <p:txBody>
          <a:bodyPr>
            <a:noAutofit/>
          </a:bodyPr>
          <a:lstStyle>
            <a:lvl1pPr>
              <a:defRPr sz="4400" b="1">
                <a:latin typeface="+mj-ea"/>
                <a:ea typeface="+mj-ea"/>
              </a:defRPr>
            </a:lvl1pPr>
          </a:lstStyle>
          <a:p>
            <a:r>
              <a:rPr kumimoji="1" lang="ja-JP" altLang="en-US" dirty="0"/>
              <a:t>マスター タイトルの書式設定</a:t>
            </a:r>
          </a:p>
        </p:txBody>
      </p:sp>
    </p:spTree>
    <p:extLst>
      <p:ext uri="{BB962C8B-B14F-4D97-AF65-F5344CB8AC3E}">
        <p14:creationId xmlns:p14="http://schemas.microsoft.com/office/powerpoint/2010/main" val="1325435981"/>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8776" y="357313"/>
            <a:ext cx="1219531" cy="11650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p:nvPr>
        </p:nvSpPr>
        <p:spPr>
          <a:xfrm>
            <a:off x="161364" y="345516"/>
            <a:ext cx="7958418" cy="784598"/>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3582083736"/>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a:xfrm>
            <a:off x="6973105" y="6420745"/>
            <a:ext cx="2057400" cy="365125"/>
          </a:xfrm>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172714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7_ユーザー設定レイアウト">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88218" y="4895378"/>
            <a:ext cx="5670816" cy="18013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テキスト ボックス 6"/>
          <p:cNvSpPr txBox="1"/>
          <p:nvPr userDrawn="1"/>
        </p:nvSpPr>
        <p:spPr>
          <a:xfrm>
            <a:off x="2003611" y="447677"/>
            <a:ext cx="5245976" cy="1015663"/>
          </a:xfrm>
          <a:prstGeom prst="rect">
            <a:avLst/>
          </a:prstGeom>
          <a:noFill/>
        </p:spPr>
        <p:txBody>
          <a:bodyPr wrap="square" rtlCol="0">
            <a:spAutoFit/>
          </a:bodyPr>
          <a:lstStyle/>
          <a:p>
            <a:pPr algn="ctr"/>
            <a:r>
              <a:rPr lang="ja-JP" altLang="en-US" sz="6000" b="1" dirty="0">
                <a:solidFill>
                  <a:prstClr val="black"/>
                </a:solidFill>
              </a:rPr>
              <a:t>まとめ</a:t>
            </a:r>
          </a:p>
        </p:txBody>
      </p:sp>
    </p:spTree>
    <p:extLst>
      <p:ext uri="{BB962C8B-B14F-4D97-AF65-F5344CB8AC3E}">
        <p14:creationId xmlns:p14="http://schemas.microsoft.com/office/powerpoint/2010/main" val="33871569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
        <p:nvSpPr>
          <p:cNvPr id="4" name="TextBox 9"/>
          <p:cNvSpPr txBox="1"/>
          <p:nvPr userDrawn="1"/>
        </p:nvSpPr>
        <p:spPr>
          <a:xfrm>
            <a:off x="249337" y="1129171"/>
            <a:ext cx="7472502" cy="1249573"/>
          </a:xfrm>
          <a:prstGeom prst="rect">
            <a:avLst/>
          </a:prstGeom>
          <a:noFill/>
        </p:spPr>
        <p:txBody>
          <a:bodyPr wrap="square" rtlCol="0">
            <a:spAutoFit/>
          </a:bodyPr>
          <a:lstStyle/>
          <a:p>
            <a:pPr>
              <a:lnSpc>
                <a:spcPct val="80000"/>
              </a:lnSpc>
            </a:pPr>
            <a:r>
              <a:rPr lang="ja-JP" altLang="en-US" sz="4000" dirty="0">
                <a:solidFill>
                  <a:srgbClr val="4472C4">
                    <a:lumMod val="50000"/>
                  </a:srgbClr>
                </a:solidFill>
                <a:latin typeface="HGPSoeiKakugothicUB" pitchFamily="50" charset="-128"/>
                <a:ea typeface="HGPSoeiKakugothicUB" pitchFamily="50" charset="-128"/>
              </a:rPr>
              <a:t>ともに学ぶ。考える。</a:t>
            </a:r>
            <a:endParaRPr lang="en-US" altLang="ja-JP" sz="4000" dirty="0">
              <a:solidFill>
                <a:srgbClr val="4472C4">
                  <a:lumMod val="50000"/>
                </a:srgbClr>
              </a:solidFill>
              <a:latin typeface="HGPSoeiKakugothicUB" pitchFamily="50" charset="-128"/>
              <a:ea typeface="HGPSoeiKakugothicUB" pitchFamily="50" charset="-128"/>
            </a:endParaRPr>
          </a:p>
          <a:p>
            <a:pPr>
              <a:lnSpc>
                <a:spcPct val="80000"/>
              </a:lnSpc>
            </a:pPr>
            <a:r>
              <a:rPr lang="ja-JP" alt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rPr>
              <a:t>インターネット安全教室</a:t>
            </a:r>
            <a:endParaRPr 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endParaRPr>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9337" y="181765"/>
            <a:ext cx="1713796" cy="429963"/>
          </a:xfrm>
          <a:prstGeom prst="rect">
            <a:avLst/>
          </a:prstGeom>
        </p:spPr>
      </p:pic>
      <p:pic>
        <p:nvPicPr>
          <p:cNvPr id="6" name="図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21901" y="1025913"/>
            <a:ext cx="1423150" cy="1447380"/>
          </a:xfrm>
          <a:prstGeom prst="rect">
            <a:avLst/>
          </a:prstGeom>
        </p:spPr>
      </p:pic>
      <p:sp>
        <p:nvSpPr>
          <p:cNvPr id="8" name="テキスト ボックス 7"/>
          <p:cNvSpPr txBox="1"/>
          <p:nvPr userDrawn="1"/>
        </p:nvSpPr>
        <p:spPr>
          <a:xfrm>
            <a:off x="249337" y="2391885"/>
            <a:ext cx="8522898" cy="369332"/>
          </a:xfrm>
          <a:prstGeom prst="rect">
            <a:avLst/>
          </a:prstGeom>
          <a:noFill/>
        </p:spPr>
        <p:txBody>
          <a:bodyPr wrap="square" rtlCol="0">
            <a:spAutoFit/>
          </a:bodyPr>
          <a:lstStyle/>
          <a:p>
            <a:r>
              <a:rPr lang="ja-JP" altLang="en-US" dirty="0">
                <a:solidFill>
                  <a:prstClr val="black"/>
                </a:solidFill>
              </a:rPr>
              <a:t>～大人もこどもも一緒に学び、考える。インターネットとのつきあい方～</a:t>
            </a:r>
          </a:p>
        </p:txBody>
      </p:sp>
      <p:sp>
        <p:nvSpPr>
          <p:cNvPr id="9" name="フッター プレースホルダー 3"/>
          <p:cNvSpPr>
            <a:spLocks noGrp="1"/>
          </p:cNvSpPr>
          <p:nvPr>
            <p:ph type="ftr" sz="quarter" idx="3"/>
          </p:nvPr>
        </p:nvSpPr>
        <p:spPr>
          <a:xfrm>
            <a:off x="6331373" y="181765"/>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dirty="0"/>
              <a:t>【1】</a:t>
            </a:r>
            <a:r>
              <a:rPr kumimoji="1" lang="ja-JP" altLang="en-US" dirty="0"/>
              <a:t>インターネットの基礎知識</a:t>
            </a:r>
          </a:p>
          <a:p>
            <a:endParaRPr kumimoji="1" lang="ja-JP" altLang="en-US" dirty="0"/>
          </a:p>
        </p:txBody>
      </p:sp>
    </p:spTree>
    <p:extLst>
      <p:ext uri="{BB962C8B-B14F-4D97-AF65-F5344CB8AC3E}">
        <p14:creationId xmlns:p14="http://schemas.microsoft.com/office/powerpoint/2010/main" val="1631306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ユーザー設定レイアウト">
    <p:spTree>
      <p:nvGrpSpPr>
        <p:cNvPr id="1" name=""/>
        <p:cNvGrpSpPr/>
        <p:nvPr/>
      </p:nvGrpSpPr>
      <p:grpSpPr>
        <a:xfrm>
          <a:off x="0" y="0"/>
          <a:ext cx="0" cy="0"/>
          <a:chOff x="0" y="0"/>
          <a:chExt cx="0" cy="0"/>
        </a:xfrm>
      </p:grpSpPr>
      <p:sp>
        <p:nvSpPr>
          <p:cNvPr id="11" name="テキスト ボックス 10"/>
          <p:cNvSpPr txBox="1">
            <a:spLocks/>
          </p:cNvSpPr>
          <p:nvPr userDrawn="1"/>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606798 w 9144000"/>
              <a:gd name="connsiteY5" fmla="*/ 729000 h 6858000"/>
              <a:gd name="connsiteX6" fmla="*/ 606798 w 9144000"/>
              <a:gd name="connsiteY6" fmla="*/ 6129000 h 6858000"/>
              <a:gd name="connsiteX7" fmla="*/ 8537201 w 9144000"/>
              <a:gd name="connsiteY7" fmla="*/ 6129000 h 6858000"/>
              <a:gd name="connsiteX8" fmla="*/ 8537201 w 9144000"/>
              <a:gd name="connsiteY8" fmla="*/ 729000 h 6858000"/>
              <a:gd name="connsiteX9" fmla="*/ 606798 w 9144000"/>
              <a:gd name="connsiteY9" fmla="*/ 7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0" h="6858000">
                <a:moveTo>
                  <a:pt x="0" y="0"/>
                </a:moveTo>
                <a:lnTo>
                  <a:pt x="9144000" y="0"/>
                </a:lnTo>
                <a:lnTo>
                  <a:pt x="9144000" y="6858000"/>
                </a:lnTo>
                <a:lnTo>
                  <a:pt x="0" y="6858000"/>
                </a:lnTo>
                <a:lnTo>
                  <a:pt x="0" y="0"/>
                </a:lnTo>
                <a:close/>
                <a:moveTo>
                  <a:pt x="606798" y="729000"/>
                </a:moveTo>
                <a:lnTo>
                  <a:pt x="606798" y="6129000"/>
                </a:lnTo>
                <a:lnTo>
                  <a:pt x="8537201" y="6129000"/>
                </a:lnTo>
                <a:lnTo>
                  <a:pt x="8537201" y="729000"/>
                </a:lnTo>
                <a:lnTo>
                  <a:pt x="606798" y="729000"/>
                </a:lnTo>
                <a:close/>
              </a:path>
            </a:pathLst>
          </a:custGeom>
          <a:solidFill>
            <a:srgbClr val="ED7D31"/>
          </a:solidFill>
          <a:ln w="76200">
            <a:solidFill>
              <a:srgbClr val="ED7D31"/>
            </a:solidFill>
          </a:ln>
        </p:spPr>
        <p:txBody>
          <a:bodyPr vert="horz" wrap="square"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endParaRPr lang="ja-JP" altLang="en-US" dirty="0">
              <a:solidFill>
                <a:prstClr val="black"/>
              </a:solidFill>
            </a:endParaRPr>
          </a:p>
        </p:txBody>
      </p:sp>
      <p:sp>
        <p:nvSpPr>
          <p:cNvPr id="2" name="タイトル 1"/>
          <p:cNvSpPr>
            <a:spLocks noGrp="1"/>
          </p:cNvSpPr>
          <p:nvPr>
            <p:ph type="title"/>
          </p:nvPr>
        </p:nvSpPr>
        <p:spPr>
          <a:xfrm>
            <a:off x="606798" y="799434"/>
            <a:ext cx="7930403" cy="5314149"/>
          </a:xfrm>
          <a:noFill/>
          <a:ln w="76200">
            <a:noFill/>
          </a:ln>
        </p:spPr>
        <p:txBody>
          <a:bodyPr>
            <a:normAutofit/>
          </a:bodyPr>
          <a:lstStyle>
            <a:lvl1pPr algn="ctr">
              <a:defRPr sz="6000"/>
            </a:lvl1pPr>
          </a:lstStyle>
          <a:p>
            <a:r>
              <a:rPr kumimoji="1" lang="ja-JP" altLang="en-US"/>
              <a:t>マスター タイトルの書式設定</a:t>
            </a:r>
            <a:endParaRPr kumimoji="1" lang="ja-JP" altLang="en-US" dirty="0"/>
          </a:p>
        </p:txBody>
      </p:sp>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38309" y="4799328"/>
            <a:ext cx="2407282" cy="1357685"/>
          </a:xfrm>
          <a:prstGeom prst="rect">
            <a:avLst/>
          </a:prstGeom>
        </p:spPr>
      </p:pic>
      <p:pic>
        <p:nvPicPr>
          <p:cNvPr id="13" name="図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pic>
        <p:nvPicPr>
          <p:cNvPr id="14" name="図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8650" y="4825531"/>
            <a:ext cx="3232150" cy="1345286"/>
          </a:xfrm>
          <a:prstGeom prst="rect">
            <a:avLst/>
          </a:prstGeom>
        </p:spPr>
      </p:pic>
      <p:sp>
        <p:nvSpPr>
          <p:cNvPr id="16" name="Content Placeholder 2"/>
          <p:cNvSpPr>
            <a:spLocks noGrp="1"/>
          </p:cNvSpPr>
          <p:nvPr>
            <p:ph sz="half" idx="1"/>
          </p:nvPr>
        </p:nvSpPr>
        <p:spPr>
          <a:xfrm>
            <a:off x="4557485" y="6142499"/>
            <a:ext cx="4619918" cy="748620"/>
          </a:xfrm>
        </p:spPr>
        <p:txBody>
          <a:bodyPr anchor="ctr">
            <a:noAutofit/>
          </a:bodyPr>
          <a:lstStyle>
            <a:lvl1pPr marL="0" indent="0" algn="ctr">
              <a:buNone/>
              <a:defRPr sz="2800"/>
            </a:lvl1pPr>
          </a:lstStyle>
          <a:p>
            <a:pPr lvl="0"/>
            <a:r>
              <a:rPr lang="ja-JP" altLang="en-US"/>
              <a:t>マスター テキストの書式設定</a:t>
            </a:r>
          </a:p>
        </p:txBody>
      </p:sp>
      <p:sp>
        <p:nvSpPr>
          <p:cNvPr id="8" name="テキスト ボックス 7"/>
          <p:cNvSpPr txBox="1"/>
          <p:nvPr userDrawn="1"/>
        </p:nvSpPr>
        <p:spPr>
          <a:xfrm>
            <a:off x="1041131" y="6250613"/>
            <a:ext cx="2639683" cy="600164"/>
          </a:xfrm>
          <a:prstGeom prst="rect">
            <a:avLst/>
          </a:prstGeom>
          <a:noFill/>
        </p:spPr>
        <p:txBody>
          <a:bodyPr wrap="square" rtlCol="0">
            <a:spAutoFit/>
          </a:bodyPr>
          <a:lstStyle/>
          <a:p>
            <a:pPr>
              <a:defRPr/>
            </a:pPr>
            <a:r>
              <a:rPr lang="ja-JP" altLang="en-US" sz="1200" dirty="0">
                <a:solidFill>
                  <a:prstClr val="black"/>
                </a:solidFill>
              </a:rPr>
              <a:t>安全教室指導用教材</a:t>
            </a:r>
            <a:endParaRPr lang="en-US" altLang="ja-JP" sz="1200" dirty="0">
              <a:solidFill>
                <a:prstClr val="black"/>
              </a:solidFill>
            </a:endParaRPr>
          </a:p>
          <a:p>
            <a:pPr>
              <a:defRPr/>
            </a:pPr>
            <a:r>
              <a:rPr lang="ja-JP" altLang="en-US" sz="1200" dirty="0">
                <a:solidFill>
                  <a:prstClr val="black"/>
                </a:solidFill>
              </a:rPr>
              <a:t>試行版　</a:t>
            </a:r>
            <a:r>
              <a:rPr lang="en-US" altLang="ja-JP" sz="1200" dirty="0">
                <a:solidFill>
                  <a:prstClr val="black"/>
                </a:solidFill>
              </a:rPr>
              <a:t>ver.1.0_20191128</a:t>
            </a:r>
          </a:p>
          <a:p>
            <a:pPr>
              <a:defRPr/>
            </a:pPr>
            <a:r>
              <a:rPr lang="en-US" altLang="ja-JP" sz="900" dirty="0">
                <a:solidFill>
                  <a:prstClr val="black"/>
                </a:solidFill>
              </a:rPr>
              <a:t>©2019 IPA</a:t>
            </a:r>
          </a:p>
        </p:txBody>
      </p:sp>
    </p:spTree>
    <p:extLst>
      <p:ext uri="{BB962C8B-B14F-4D97-AF65-F5344CB8AC3E}">
        <p14:creationId xmlns:p14="http://schemas.microsoft.com/office/powerpoint/2010/main" val="32462946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image" Target="../media/image1.png"/><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6" name="Slide Number Placeholder 5"/>
          <p:cNvSpPr>
            <a:spLocks noGrp="1"/>
          </p:cNvSpPr>
          <p:nvPr>
            <p:ph type="sldNum" sz="quarter" idx="4"/>
          </p:nvPr>
        </p:nvSpPr>
        <p:spPr>
          <a:xfrm>
            <a:off x="6940907" y="6378407"/>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7" name="正方形/長方形 6"/>
          <p:cNvSpPr/>
          <p:nvPr/>
        </p:nvSpPr>
        <p:spPr>
          <a:xfrm>
            <a:off x="0" y="0"/>
            <a:ext cx="9144000" cy="6858000"/>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pic>
        <p:nvPicPr>
          <p:cNvPr id="8" name="図 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sp>
        <p:nvSpPr>
          <p:cNvPr id="10" name="テキスト ボックス 9"/>
          <p:cNvSpPr txBox="1"/>
          <p:nvPr userDrawn="1"/>
        </p:nvSpPr>
        <p:spPr>
          <a:xfrm>
            <a:off x="1041131" y="6217399"/>
            <a:ext cx="3530869" cy="600164"/>
          </a:xfrm>
          <a:prstGeom prst="rect">
            <a:avLst/>
          </a:prstGeom>
          <a:noFill/>
        </p:spPr>
        <p:txBody>
          <a:bodyPr wrap="square" rtlCol="0">
            <a:spAutoFit/>
          </a:bodyPr>
          <a:lstStyle/>
          <a:p>
            <a:r>
              <a:rPr kumimoji="1" lang="ja-JP" altLang="en-US" sz="1200" dirty="0"/>
              <a:t>安全教室指導用教材</a:t>
            </a:r>
            <a:endParaRPr kumimoji="1"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t>ver.2.3_20230428</a:t>
            </a:r>
            <a:r>
              <a:rPr kumimoji="1" lang="ja-JP" altLang="en-US" sz="1200" dirty="0"/>
              <a:t>　</a:t>
            </a:r>
            <a:endParaRPr kumimoji="1" lang="en-US" altLang="ja-JP" sz="1200" dirty="0"/>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rPr>
              <a:t>©2023</a:t>
            </a:r>
            <a:r>
              <a:rPr lang="ja-JP" altLang="en-US" sz="900" baseline="0" dirty="0">
                <a:solidFill>
                  <a:prstClr val="black">
                    <a:tint val="75000"/>
                  </a:prstClr>
                </a:solidFill>
              </a:rPr>
              <a:t> </a:t>
            </a:r>
            <a:r>
              <a:rPr lang="en-US" altLang="ja-JP" sz="900" dirty="0">
                <a:solidFill>
                  <a:prstClr val="black">
                    <a:tint val="75000"/>
                  </a:prstClr>
                </a:solidFill>
              </a:rPr>
              <a:t>IPA</a:t>
            </a:r>
          </a:p>
        </p:txBody>
      </p:sp>
    </p:spTree>
    <p:extLst>
      <p:ext uri="{BB962C8B-B14F-4D97-AF65-F5344CB8AC3E}">
        <p14:creationId xmlns:p14="http://schemas.microsoft.com/office/powerpoint/2010/main" val="359711035"/>
      </p:ext>
    </p:extLst>
  </p:cSld>
  <p:clrMap bg1="lt1" tx1="dk1" bg2="lt2" tx2="dk2" accent1="accent1" accent2="accent2" accent3="accent3" accent4="accent4" accent5="accent5" accent6="accent6" hlink="hlink" folHlink="folHlink"/>
  <p:sldLayoutIdLst>
    <p:sldLayoutId id="2147483903" r:id="rId1"/>
    <p:sldLayoutId id="2147483887" r:id="rId2"/>
    <p:sldLayoutId id="2147483889" r:id="rId3"/>
    <p:sldLayoutId id="2147483904" r:id="rId4"/>
    <p:sldLayoutId id="2147483895" r:id="rId5"/>
    <p:sldLayoutId id="2147483902" r:id="rId6"/>
    <p:sldLayoutId id="2147483905" r:id="rId7"/>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kumimoji="1"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kumimoji="1"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6" name="Slide Number Placeholder 5"/>
          <p:cNvSpPr>
            <a:spLocks noGrp="1"/>
          </p:cNvSpPr>
          <p:nvPr>
            <p:ph type="sldNum" sz="quarter" idx="4"/>
          </p:nvPr>
        </p:nvSpPr>
        <p:spPr>
          <a:xfrm>
            <a:off x="6028430" y="6453667"/>
            <a:ext cx="307196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7" name="正方形/長方形 6"/>
          <p:cNvSpPr/>
          <p:nvPr/>
        </p:nvSpPr>
        <p:spPr>
          <a:xfrm>
            <a:off x="0" y="0"/>
            <a:ext cx="9144000" cy="6858000"/>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pic>
        <p:nvPicPr>
          <p:cNvPr id="8" name="図 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sp>
        <p:nvSpPr>
          <p:cNvPr id="9" name="テキスト ボックス 8"/>
          <p:cNvSpPr txBox="1"/>
          <p:nvPr userDrawn="1"/>
        </p:nvSpPr>
        <p:spPr>
          <a:xfrm>
            <a:off x="1086249" y="6404724"/>
            <a:ext cx="2639683" cy="369332"/>
          </a:xfrm>
          <a:prstGeom prst="rect">
            <a:avLst/>
          </a:prstGeom>
          <a:noFill/>
        </p:spPr>
        <p:txBody>
          <a:bodyPr wrap="square" rtlCol="0">
            <a:spAutoFit/>
          </a:bodyPr>
          <a:lstStyle/>
          <a:p>
            <a:pPr>
              <a:defRPr/>
            </a:pPr>
            <a:r>
              <a:rPr lang="ja-JP" altLang="en-US" sz="900" dirty="0">
                <a:solidFill>
                  <a:prstClr val="black">
                    <a:tint val="75000"/>
                  </a:prstClr>
                </a:solidFill>
              </a:rPr>
              <a:t>教育関係者向け</a:t>
            </a:r>
            <a:r>
              <a:rPr lang="en-US" altLang="ja-JP" sz="900" dirty="0">
                <a:solidFill>
                  <a:prstClr val="black">
                    <a:tint val="75000"/>
                  </a:prstClr>
                </a:solidFill>
              </a:rPr>
              <a:t>e</a:t>
            </a:r>
            <a:r>
              <a:rPr lang="ja-JP" altLang="en-US" sz="900" dirty="0">
                <a:solidFill>
                  <a:prstClr val="black">
                    <a:tint val="75000"/>
                  </a:prstClr>
                </a:solidFill>
              </a:rPr>
              <a:t>ラーニングコンテンツ</a:t>
            </a:r>
            <a:endParaRPr lang="en-US" altLang="ja-JP" sz="900" dirty="0">
              <a:solidFill>
                <a:prstClr val="black">
                  <a:tint val="75000"/>
                </a:prstClr>
              </a:solidFill>
            </a:endParaRPr>
          </a:p>
          <a:p>
            <a:pPr>
              <a:defRPr/>
            </a:pPr>
            <a:r>
              <a:rPr lang="en-US" altLang="ja-JP" sz="900" dirty="0">
                <a:solidFill>
                  <a:prstClr val="black">
                    <a:tint val="75000"/>
                  </a:prstClr>
                </a:solidFill>
              </a:rPr>
              <a:t>©2019</a:t>
            </a:r>
            <a:r>
              <a:rPr lang="ja-JP" altLang="en-US" sz="900" dirty="0">
                <a:solidFill>
                  <a:prstClr val="black">
                    <a:tint val="75000"/>
                  </a:prstClr>
                </a:solidFill>
              </a:rPr>
              <a:t> </a:t>
            </a:r>
            <a:r>
              <a:rPr lang="en-US" altLang="ja-JP" sz="900" dirty="0">
                <a:solidFill>
                  <a:prstClr val="black">
                    <a:tint val="75000"/>
                  </a:prstClr>
                </a:solidFill>
              </a:rPr>
              <a:t>IPA</a:t>
            </a:r>
          </a:p>
        </p:txBody>
      </p:sp>
      <p:sp>
        <p:nvSpPr>
          <p:cNvPr id="4" name="フッター プレースホルダー 3"/>
          <p:cNvSpPr>
            <a:spLocks noGrp="1"/>
          </p:cNvSpPr>
          <p:nvPr>
            <p:ph type="ftr" sz="quarter" idx="3"/>
          </p:nvPr>
        </p:nvSpPr>
        <p:spPr>
          <a:xfrm>
            <a:off x="6372225" y="115096"/>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dirty="0"/>
              <a:t>【1】</a:t>
            </a:r>
            <a:r>
              <a:rPr kumimoji="1" lang="ja-JP" altLang="en-US" dirty="0"/>
              <a:t>インターネットの基礎知識</a:t>
            </a:r>
          </a:p>
          <a:p>
            <a:endParaRPr kumimoji="1" lang="ja-JP" altLang="en-US" dirty="0"/>
          </a:p>
        </p:txBody>
      </p:sp>
    </p:spTree>
    <p:extLst>
      <p:ext uri="{BB962C8B-B14F-4D97-AF65-F5344CB8AC3E}">
        <p14:creationId xmlns:p14="http://schemas.microsoft.com/office/powerpoint/2010/main" val="763509925"/>
      </p:ext>
    </p:extLst>
  </p:cSld>
  <p:clrMap bg1="lt1" tx1="dk1" bg2="lt2" tx2="dk2" accent1="accent1" accent2="accent2" accent3="accent3" accent4="accent4" accent5="accent5" accent6="accent6" hlink="hlink" folHlink="folHlink"/>
  <p:sldLayoutIdLst>
    <p:sldLayoutId id="2147483907" r:id="rId1"/>
    <p:sldLayoutId id="2147483908" r:id="rId2"/>
    <p:sldLayoutId id="2147483909" r:id="rId3"/>
    <p:sldLayoutId id="2147483910" r:id="rId4"/>
    <p:sldLayoutId id="2147483911" r:id="rId5"/>
    <p:sldLayoutId id="2147483912" r:id="rId6"/>
    <p:sldLayoutId id="2147483913" r:id="rId7"/>
    <p:sldLayoutId id="2147483914" r:id="rId8"/>
    <p:sldLayoutId id="2147483915" r:id="rId9"/>
    <p:sldLayoutId id="2147483916" r:id="rId10"/>
    <p:sldLayoutId id="2147483917"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notesSlide" Target="../notesSlides/notesSlide6.xml"/><Relationship Id="rId7" Type="http://schemas.openxmlformats.org/officeDocument/2006/relationships/image" Target="../media/image20.png"/><Relationship Id="rId2" Type="http://schemas.openxmlformats.org/officeDocument/2006/relationships/slideLayout" Target="../slideLayouts/slideLayout3.xml"/><Relationship Id="rId1" Type="http://schemas.openxmlformats.org/officeDocument/2006/relationships/tags" Target="../tags/tag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632364" y="173123"/>
            <a:ext cx="6650415" cy="369332"/>
          </a:xfrm>
          <a:prstGeom prst="rect">
            <a:avLst/>
          </a:prstGeom>
          <a:noFill/>
        </p:spPr>
        <p:txBody>
          <a:bodyPr wrap="square" rtlCol="0">
            <a:spAutoFit/>
          </a:bodyPr>
          <a:lstStyle/>
          <a:p>
            <a:r>
              <a:rPr lang="en-US" altLang="ja-JP" dirty="0"/>
              <a:t>【</a:t>
            </a:r>
            <a:r>
              <a:rPr lang="ja-JP" altLang="en-US" dirty="0"/>
              <a:t>０</a:t>
            </a:r>
            <a:r>
              <a:rPr lang="en-US" altLang="ja-JP" dirty="0"/>
              <a:t>】</a:t>
            </a:r>
            <a:r>
              <a:rPr lang="ja-JP" altLang="en-US" dirty="0"/>
              <a:t>情報モラ</a:t>
            </a:r>
            <a:r>
              <a:rPr kumimoji="1" lang="ja-JP" altLang="en-US" dirty="0"/>
              <a:t>ル・情報セキュリティとは</a:t>
            </a:r>
            <a:r>
              <a:rPr lang="ja-JP" altLang="en-US" dirty="0"/>
              <a:t>　</a:t>
            </a:r>
            <a:r>
              <a:rPr lang="en-US" altLang="ja-JP" dirty="0"/>
              <a:t>【</a:t>
            </a:r>
            <a:r>
              <a:rPr lang="ja-JP" altLang="en-US" dirty="0"/>
              <a:t>オープニング</a:t>
            </a:r>
            <a:r>
              <a:rPr lang="en-US" altLang="ja-JP" dirty="0"/>
              <a:t>】</a:t>
            </a:r>
            <a:endParaRPr kumimoji="1" lang="ja-JP" altLang="en-US" dirty="0"/>
          </a:p>
        </p:txBody>
      </p:sp>
    </p:spTree>
    <p:extLst>
      <p:ext uri="{BB962C8B-B14F-4D97-AF65-F5344CB8AC3E}">
        <p14:creationId xmlns:p14="http://schemas.microsoft.com/office/powerpoint/2010/main" val="39354212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514F768C-2F18-461A-833C-457DA3C9731C}"/>
              </a:ext>
            </a:extLst>
          </p:cNvPr>
          <p:cNvSpPr/>
          <p:nvPr/>
        </p:nvSpPr>
        <p:spPr>
          <a:xfrm>
            <a:off x="3630148" y="6240316"/>
            <a:ext cx="5671427" cy="43088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black"/>
                </a:solidFill>
                <a:effectLst/>
                <a:uLnTx/>
                <a:uFillTx/>
                <a:latin typeface="Segoe UI"/>
                <a:ea typeface="メイリオ"/>
                <a:cs typeface="+mn-cs"/>
              </a:rPr>
              <a:t>(</a:t>
            </a:r>
            <a:r>
              <a:rPr kumimoji="1" lang="ja-JP" altLang="en-US" sz="1100" b="0" i="0" u="none" strike="noStrike" kern="1200" cap="none" spc="0" normalizeH="0" baseline="0" noProof="0" dirty="0">
                <a:ln>
                  <a:noFill/>
                </a:ln>
                <a:solidFill>
                  <a:prstClr val="black"/>
                </a:solidFill>
                <a:effectLst/>
                <a:uLnTx/>
                <a:uFillTx/>
                <a:latin typeface="Segoe UI"/>
                <a:ea typeface="メイリオ"/>
                <a:cs typeface="+mn-cs"/>
              </a:rPr>
              <a:t>参考</a:t>
            </a:r>
            <a:r>
              <a:rPr kumimoji="1" lang="en-US" altLang="ja-JP" sz="1100" b="0" i="0" u="none" strike="noStrike" kern="1200" cap="none" spc="0" normalizeH="0" baseline="0" noProof="0" dirty="0">
                <a:ln>
                  <a:noFill/>
                </a:ln>
                <a:solidFill>
                  <a:prstClr val="black"/>
                </a:solidFill>
                <a:effectLst/>
                <a:uLnTx/>
                <a:uFillTx/>
                <a:latin typeface="Segoe UI"/>
                <a:ea typeface="メイリオ"/>
                <a:cs typeface="+mn-cs"/>
              </a:rPr>
              <a:t>)</a:t>
            </a:r>
            <a:r>
              <a:rPr kumimoji="1" lang="ja-JP" altLang="en-US" sz="1100" b="0" i="0" u="none" strike="noStrike" kern="1200" cap="none" spc="0" normalizeH="0" baseline="0" noProof="0" dirty="0">
                <a:ln>
                  <a:noFill/>
                </a:ln>
                <a:solidFill>
                  <a:prstClr val="black"/>
                </a:solidFill>
                <a:effectLst/>
                <a:uLnTx/>
                <a:uFillTx/>
                <a:latin typeface="Segoe UI"/>
                <a:ea typeface="メイリオ"/>
                <a:cs typeface="+mn-cs"/>
              </a:rPr>
              <a:t> </a:t>
            </a:r>
            <a:r>
              <a:rPr kumimoji="1" lang="en-US" altLang="ja-JP" sz="1100" b="0" i="0" u="none" strike="noStrike" kern="1200" cap="none" spc="0" normalizeH="0" baseline="0" noProof="0" dirty="0">
                <a:ln>
                  <a:noFill/>
                </a:ln>
                <a:solidFill>
                  <a:prstClr val="black"/>
                </a:solidFill>
                <a:effectLst/>
                <a:uLnTx/>
                <a:uFillTx/>
                <a:latin typeface="Segoe UI"/>
                <a:ea typeface="メイリオ"/>
                <a:cs typeface="+mn-cs"/>
              </a:rPr>
              <a:t>IPA</a:t>
            </a:r>
            <a:r>
              <a:rPr kumimoji="1" lang="ja-JP" altLang="en-US" sz="1100" b="0" i="0" u="none" strike="noStrike" kern="1200" cap="none" spc="0" normalizeH="0" baseline="0" noProof="0" dirty="0">
                <a:ln>
                  <a:noFill/>
                </a:ln>
                <a:solidFill>
                  <a:prstClr val="black"/>
                </a:solidFill>
                <a:effectLst/>
                <a:uLnTx/>
                <a:uFillTx/>
                <a:latin typeface="Segoe UI"/>
                <a:ea typeface="メイリオ"/>
                <a:cs typeface="+mn-cs"/>
              </a:rPr>
              <a:t>「</a:t>
            </a:r>
            <a:r>
              <a:rPr kumimoji="1" lang="en-US" altLang="ja-JP" sz="1100" b="0" i="0" u="none" strike="noStrike" kern="1200" cap="none" spc="0" normalizeH="0" baseline="0" noProof="0" dirty="0">
                <a:ln>
                  <a:noFill/>
                </a:ln>
                <a:solidFill>
                  <a:prstClr val="black"/>
                </a:solidFill>
                <a:effectLst/>
                <a:uLnTx/>
                <a:uFillTx/>
                <a:latin typeface="Segoe UI"/>
                <a:ea typeface="メイリオ"/>
                <a:cs typeface="+mn-cs"/>
              </a:rPr>
              <a:t>【</a:t>
            </a:r>
            <a:r>
              <a:rPr kumimoji="1" lang="ja-JP" altLang="en-US" sz="1100" b="0" i="0" u="none" strike="noStrike" kern="1200" cap="none" spc="0" normalizeH="0" baseline="0" noProof="0" dirty="0">
                <a:ln>
                  <a:noFill/>
                </a:ln>
                <a:solidFill>
                  <a:prstClr val="black"/>
                </a:solidFill>
                <a:effectLst/>
                <a:uLnTx/>
                <a:uFillTx/>
                <a:latin typeface="Segoe UI"/>
                <a:ea typeface="メイリオ"/>
                <a:cs typeface="+mn-cs"/>
              </a:rPr>
              <a:t>ほぼ</a:t>
            </a:r>
            <a:r>
              <a:rPr kumimoji="1" lang="en-US" altLang="ja-JP" sz="1100" b="0" i="0" u="none" strike="noStrike" kern="1200" cap="none" spc="0" normalizeH="0" baseline="0" noProof="0" dirty="0">
                <a:ln>
                  <a:noFill/>
                </a:ln>
                <a:solidFill>
                  <a:prstClr val="black"/>
                </a:solidFill>
                <a:effectLst/>
                <a:uLnTx/>
                <a:uFillTx/>
                <a:latin typeface="Segoe UI"/>
                <a:ea typeface="メイリオ"/>
                <a:cs typeface="+mn-cs"/>
              </a:rPr>
              <a:t>15</a:t>
            </a:r>
            <a:r>
              <a:rPr kumimoji="1" lang="ja-JP" altLang="en-US" sz="1100" b="0" i="0" u="none" strike="noStrike" kern="1200" cap="none" spc="0" normalizeH="0" baseline="0" noProof="0" dirty="0">
                <a:ln>
                  <a:noFill/>
                </a:ln>
                <a:solidFill>
                  <a:prstClr val="black"/>
                </a:solidFill>
                <a:effectLst/>
                <a:uLnTx/>
                <a:uFillTx/>
                <a:latin typeface="Segoe UI"/>
                <a:ea typeface="メイリオ"/>
                <a:cs typeface="+mn-cs"/>
              </a:rPr>
              <a:t>秒アニメ</a:t>
            </a:r>
            <a:r>
              <a:rPr kumimoji="1" lang="en-US" altLang="ja-JP" sz="1100" b="0" i="0" u="none" strike="noStrike" kern="1200" cap="none" spc="0" normalizeH="0" baseline="0" noProof="0" dirty="0">
                <a:ln>
                  <a:noFill/>
                </a:ln>
                <a:solidFill>
                  <a:prstClr val="black"/>
                </a:solidFill>
                <a:effectLst/>
                <a:uLnTx/>
                <a:uFillTx/>
                <a:latin typeface="Segoe UI"/>
                <a:ea typeface="メイリオ"/>
                <a:cs typeface="+mn-cs"/>
              </a:rPr>
              <a:t>】</a:t>
            </a:r>
            <a:r>
              <a:rPr kumimoji="1" lang="ja-JP" altLang="en-US" sz="1100" b="0" i="0" u="none" strike="noStrike" kern="1200" cap="none" spc="0" normalizeH="0" baseline="0" noProof="0" dirty="0">
                <a:ln>
                  <a:noFill/>
                </a:ln>
                <a:solidFill>
                  <a:prstClr val="black"/>
                </a:solidFill>
                <a:effectLst/>
                <a:uLnTx/>
                <a:uFillTx/>
                <a:latin typeface="Segoe UI"/>
                <a:ea typeface="メイリオ"/>
                <a:cs typeface="+mn-cs"/>
              </a:rPr>
              <a:t>子ブタと学ぼう！情報セキュリティ対策のキホン」</a:t>
            </a:r>
            <a:endParaRPr kumimoji="1" lang="en-US" altLang="ja-JP" sz="1100" b="0" i="0" u="none" strike="noStrike" kern="1200" cap="none" spc="0" normalizeH="0" baseline="0" noProof="0" dirty="0">
              <a:ln>
                <a:noFill/>
              </a:ln>
              <a:solidFill>
                <a:prstClr val="black"/>
              </a:solidFill>
              <a:effectLst/>
              <a:uLnTx/>
              <a:uFillTx/>
              <a:latin typeface="Segoe UI"/>
              <a:ea typeface="メイリオ"/>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Segoe UI"/>
                <a:ea typeface="メイリオ"/>
                <a:cs typeface="+mn-cs"/>
              </a:rPr>
              <a:t>　　　</a:t>
            </a:r>
            <a:r>
              <a:rPr kumimoji="1" lang="en-US" altLang="ja-JP" sz="1100" b="0" i="0" u="none" strike="noStrike" kern="1200" cap="none" spc="0" normalizeH="0" baseline="0" noProof="0" dirty="0">
                <a:ln>
                  <a:noFill/>
                </a:ln>
                <a:solidFill>
                  <a:prstClr val="black"/>
                </a:solidFill>
                <a:effectLst/>
                <a:uLnTx/>
                <a:uFillTx/>
                <a:latin typeface="Segoe UI"/>
                <a:ea typeface="メイリオ"/>
                <a:cs typeface="+mn-cs"/>
              </a:rPr>
              <a:t>https://www.ipa.go.jp/security/anshin/measures/start.html#01</a:t>
            </a:r>
            <a:endParaRPr kumimoji="1" lang="zh-CN" altLang="en-US" sz="1100" b="0" i="0" u="none" strike="noStrike" kern="1200" cap="none" spc="0" normalizeH="0" baseline="0" noProof="0" dirty="0">
              <a:ln>
                <a:noFill/>
              </a:ln>
              <a:solidFill>
                <a:prstClr val="black"/>
              </a:solidFill>
              <a:effectLst/>
              <a:uLnTx/>
              <a:uFillTx/>
              <a:latin typeface="Segoe UI"/>
              <a:ea typeface="メイリオ"/>
              <a:cs typeface="+mn-cs"/>
            </a:endParaRPr>
          </a:p>
        </p:txBody>
      </p:sp>
      <p:sp>
        <p:nvSpPr>
          <p:cNvPr id="2" name="テキスト ボックス 1">
            <a:extLst>
              <a:ext uri="{FF2B5EF4-FFF2-40B4-BE49-F238E27FC236}">
                <a16:creationId xmlns:a16="http://schemas.microsoft.com/office/drawing/2014/main" id="{6618D9DC-292C-46F0-B549-DE36589B0B40}"/>
              </a:ext>
            </a:extLst>
          </p:cNvPr>
          <p:cNvSpPr txBox="1"/>
          <p:nvPr/>
        </p:nvSpPr>
        <p:spPr>
          <a:xfrm>
            <a:off x="295176" y="1713547"/>
            <a:ext cx="4947896" cy="3785652"/>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kumimoji="1" lang="en-US" altLang="ja-JP" sz="2400" b="1" i="0" u="none" strike="noStrike" kern="1200" cap="none" spc="0" normalizeH="0" baseline="0" noProof="0" dirty="0">
                <a:ln>
                  <a:noFill/>
                </a:ln>
                <a:solidFill>
                  <a:prstClr val="black"/>
                </a:solidFill>
                <a:effectLst/>
                <a:uLnTx/>
                <a:uFillTx/>
                <a:latin typeface="メイリオ"/>
                <a:ea typeface="メイリオ"/>
                <a:cs typeface="+mn-cs"/>
              </a:rPr>
              <a:t>1. OS</a:t>
            </a:r>
            <a:r>
              <a:rPr kumimoji="1" lang="ja-JP" altLang="en-US" sz="2400" b="1" i="0" u="none" strike="noStrike" kern="1200" cap="none" spc="0" normalizeH="0" baseline="0" noProof="0" dirty="0">
                <a:ln>
                  <a:noFill/>
                </a:ln>
                <a:solidFill>
                  <a:prstClr val="black"/>
                </a:solidFill>
                <a:effectLst/>
                <a:uLnTx/>
                <a:uFillTx/>
                <a:latin typeface="メイリオ"/>
                <a:ea typeface="メイリオ"/>
                <a:cs typeface="+mn-cs"/>
              </a:rPr>
              <a:t>やソフトウェアの更新</a:t>
            </a:r>
            <a:endParaRPr kumimoji="1" lang="en-US" altLang="ja-JP" sz="2400" b="1" i="0" u="none" strike="noStrike" kern="1200" cap="none" spc="0" normalizeH="0" baseline="0" noProof="0" dirty="0">
              <a:ln>
                <a:noFill/>
              </a:ln>
              <a:solidFill>
                <a:prstClr val="black"/>
              </a:solidFill>
              <a:effectLst/>
              <a:uLnTx/>
              <a:uFillTx/>
              <a:latin typeface="メイリオ"/>
              <a:ea typeface="メイリオ"/>
              <a:cs typeface="+mn-cs"/>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2400" b="1" i="0" u="none" strike="noStrike" kern="1200" cap="none" spc="0" normalizeH="0" baseline="0" noProof="0" dirty="0">
              <a:ln>
                <a:noFill/>
              </a:ln>
              <a:solidFill>
                <a:prstClr val="black"/>
              </a:solidFill>
              <a:effectLst/>
              <a:uLnTx/>
              <a:uFillTx/>
              <a:latin typeface="メイリオ"/>
              <a:ea typeface="メイリオ"/>
              <a:cs typeface="+mn-cs"/>
            </a:endParaRPr>
          </a:p>
          <a:p>
            <a:pPr marR="0" lvl="0" algn="l" defTabSz="914400" rtl="0" eaLnBrk="1" fontAlgn="auto" latinLnBrk="0" hangingPunct="1">
              <a:lnSpc>
                <a:spcPct val="100000"/>
              </a:lnSpc>
              <a:spcBef>
                <a:spcPts val="0"/>
              </a:spcBef>
              <a:spcAft>
                <a:spcPts val="0"/>
              </a:spcAft>
              <a:buClrTx/>
              <a:buSzTx/>
              <a:tabLst/>
              <a:defRPr/>
            </a:pPr>
            <a:r>
              <a:rPr kumimoji="1" lang="en-US" altLang="ja-JP" sz="2400" b="1" i="0" u="none" strike="noStrike" kern="1200" cap="none" spc="0" normalizeH="0" baseline="0" noProof="0" dirty="0">
                <a:ln>
                  <a:noFill/>
                </a:ln>
                <a:solidFill>
                  <a:prstClr val="black"/>
                </a:solidFill>
                <a:effectLst/>
                <a:uLnTx/>
                <a:uFillTx/>
                <a:latin typeface="メイリオ"/>
                <a:ea typeface="メイリオ"/>
                <a:cs typeface="+mn-cs"/>
              </a:rPr>
              <a:t>2.</a:t>
            </a:r>
            <a:r>
              <a:rPr kumimoji="1" lang="ja-JP" altLang="en-US" sz="2400" b="1" i="0" u="none" strike="noStrike" kern="1200" cap="none" spc="0" normalizeH="0" baseline="0" noProof="0" dirty="0">
                <a:ln>
                  <a:noFill/>
                </a:ln>
                <a:solidFill>
                  <a:prstClr val="black"/>
                </a:solidFill>
                <a:effectLst/>
                <a:uLnTx/>
                <a:uFillTx/>
                <a:latin typeface="メイリオ"/>
                <a:ea typeface="メイリオ"/>
                <a:cs typeface="+mn-cs"/>
              </a:rPr>
              <a:t> ウイルス対策ソフトの利用</a:t>
            </a:r>
            <a:endParaRPr kumimoji="1" lang="en-US" altLang="ja-JP" sz="2400" b="1" i="0" u="none" strike="noStrike" kern="1200" cap="none" spc="0" normalizeH="0" baseline="0" noProof="0" dirty="0">
              <a:ln>
                <a:noFill/>
              </a:ln>
              <a:solidFill>
                <a:prstClr val="black"/>
              </a:solidFill>
              <a:effectLst/>
              <a:uLnTx/>
              <a:uFillTx/>
              <a:latin typeface="メイリオ"/>
              <a:ea typeface="メイリオ"/>
              <a:cs typeface="+mn-cs"/>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2400" b="1" i="0" u="none" strike="noStrike" kern="1200" cap="none" spc="0" normalizeH="0" baseline="0" noProof="0" dirty="0">
              <a:ln>
                <a:noFill/>
              </a:ln>
              <a:solidFill>
                <a:prstClr val="black"/>
              </a:solidFill>
              <a:effectLst/>
              <a:uLnTx/>
              <a:uFillTx/>
              <a:latin typeface="メイリオ"/>
              <a:ea typeface="メイリオ"/>
              <a:cs typeface="+mn-cs"/>
            </a:endParaRPr>
          </a:p>
          <a:p>
            <a:pPr marR="0" lvl="0" algn="l" defTabSz="914400" rtl="0" eaLnBrk="1" fontAlgn="auto" latinLnBrk="0" hangingPunct="1">
              <a:lnSpc>
                <a:spcPct val="100000"/>
              </a:lnSpc>
              <a:spcBef>
                <a:spcPts val="0"/>
              </a:spcBef>
              <a:spcAft>
                <a:spcPts val="0"/>
              </a:spcAft>
              <a:buClrTx/>
              <a:buSzTx/>
              <a:tabLst/>
              <a:defRPr/>
            </a:pPr>
            <a:r>
              <a:rPr kumimoji="1" lang="en-US" altLang="ja-JP" sz="2400" b="1" i="0" u="none" strike="noStrike" kern="1200" cap="none" spc="0" normalizeH="0" baseline="0" noProof="0" dirty="0">
                <a:ln>
                  <a:noFill/>
                </a:ln>
                <a:solidFill>
                  <a:prstClr val="black"/>
                </a:solidFill>
                <a:effectLst/>
                <a:uLnTx/>
                <a:uFillTx/>
                <a:latin typeface="メイリオ"/>
                <a:ea typeface="メイリオ"/>
                <a:cs typeface="+mn-cs"/>
              </a:rPr>
              <a:t>3. </a:t>
            </a:r>
            <a:r>
              <a:rPr kumimoji="1" lang="ja-JP" altLang="en-US" sz="2400" b="1" i="0" u="none" strike="noStrike" kern="1200" cap="none" spc="0" normalizeH="0" baseline="0" noProof="0" dirty="0">
                <a:ln>
                  <a:noFill/>
                </a:ln>
                <a:solidFill>
                  <a:prstClr val="black"/>
                </a:solidFill>
                <a:effectLst/>
                <a:uLnTx/>
                <a:uFillTx/>
                <a:latin typeface="メイリオ"/>
                <a:ea typeface="メイリオ"/>
                <a:cs typeface="+mn-cs"/>
              </a:rPr>
              <a:t>パスワードの管理・</a:t>
            </a:r>
            <a:endParaRPr kumimoji="1" lang="en-US" altLang="ja-JP" sz="2400" b="1" i="0" u="none" strike="noStrike" kern="1200" cap="none" spc="0" normalizeH="0" baseline="0" noProof="0" dirty="0">
              <a:ln>
                <a:noFill/>
              </a:ln>
              <a:solidFill>
                <a:prstClr val="black"/>
              </a:solidFill>
              <a:effectLst/>
              <a:uLnTx/>
              <a:uFillTx/>
              <a:latin typeface="メイリオ"/>
              <a:ea typeface="メイリオ"/>
              <a:cs typeface="+mn-cs"/>
            </a:endParaRPr>
          </a:p>
          <a:p>
            <a:pPr marR="0" lvl="0" algn="l" defTabSz="914400" rtl="0" eaLnBrk="1" fontAlgn="auto" latinLnBrk="0" hangingPunct="1">
              <a:lnSpc>
                <a:spcPct val="100000"/>
              </a:lnSpc>
              <a:spcBef>
                <a:spcPts val="0"/>
              </a:spcBef>
              <a:spcAft>
                <a:spcPts val="0"/>
              </a:spcAft>
              <a:buClrTx/>
              <a:buSzTx/>
              <a:tabLst/>
              <a:defRPr/>
            </a:pPr>
            <a:r>
              <a:rPr kumimoji="1" lang="ja-JP" altLang="en-US" sz="2400" b="1" i="0" u="none" strike="noStrike" kern="1200" cap="none" spc="0" normalizeH="0" baseline="0" noProof="0" dirty="0">
                <a:ln>
                  <a:noFill/>
                </a:ln>
                <a:solidFill>
                  <a:prstClr val="black"/>
                </a:solidFill>
                <a:effectLst/>
                <a:uLnTx/>
                <a:uFillTx/>
                <a:latin typeface="メイリオ"/>
                <a:ea typeface="メイリオ"/>
                <a:cs typeface="+mn-cs"/>
              </a:rPr>
              <a:t>　 認証の強化</a:t>
            </a:r>
            <a:endParaRPr kumimoji="1" lang="en-US" altLang="ja-JP" sz="2400" b="1" i="0" u="none" strike="noStrike" kern="1200" cap="none" spc="0" normalizeH="0" baseline="0" noProof="0" dirty="0">
              <a:ln>
                <a:noFill/>
              </a:ln>
              <a:solidFill>
                <a:prstClr val="black"/>
              </a:solidFill>
              <a:effectLst/>
              <a:uLnTx/>
              <a:uFillTx/>
              <a:latin typeface="メイリオ"/>
              <a:ea typeface="メイリオ"/>
              <a:cs typeface="+mn-cs"/>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2400" b="1" i="0" u="none" strike="noStrike" kern="1200" cap="none" spc="0" normalizeH="0" baseline="0" noProof="0" dirty="0">
              <a:ln>
                <a:noFill/>
              </a:ln>
              <a:solidFill>
                <a:prstClr val="black"/>
              </a:solidFill>
              <a:effectLst/>
              <a:uLnTx/>
              <a:uFillTx/>
              <a:latin typeface="メイリオ"/>
              <a:ea typeface="メイリオ"/>
              <a:cs typeface="+mn-cs"/>
            </a:endParaRPr>
          </a:p>
          <a:p>
            <a:pPr marR="0" lvl="0" algn="l" defTabSz="914400" rtl="0" eaLnBrk="1" fontAlgn="auto" latinLnBrk="0" hangingPunct="1">
              <a:lnSpc>
                <a:spcPct val="100000"/>
              </a:lnSpc>
              <a:spcBef>
                <a:spcPts val="0"/>
              </a:spcBef>
              <a:spcAft>
                <a:spcPts val="0"/>
              </a:spcAft>
              <a:buClrTx/>
              <a:buSzTx/>
              <a:tabLst/>
              <a:defRPr/>
            </a:pPr>
            <a:r>
              <a:rPr kumimoji="1" lang="en-US" altLang="ja-JP" sz="2400" b="1" i="0" u="none" strike="noStrike" kern="1200" cap="none" spc="0" normalizeH="0" baseline="0" noProof="0" dirty="0">
                <a:ln>
                  <a:noFill/>
                </a:ln>
                <a:solidFill>
                  <a:prstClr val="black"/>
                </a:solidFill>
                <a:effectLst/>
                <a:uLnTx/>
                <a:uFillTx/>
                <a:latin typeface="メイリオ"/>
                <a:ea typeface="メイリオ"/>
                <a:cs typeface="+mn-cs"/>
              </a:rPr>
              <a:t>4.</a:t>
            </a:r>
            <a:r>
              <a:rPr kumimoji="1" lang="ja-JP" altLang="en-US" sz="2400" b="1" i="0" u="none" strike="noStrike" kern="1200" cap="none" spc="0" normalizeH="0" baseline="0" noProof="0" dirty="0">
                <a:ln>
                  <a:noFill/>
                </a:ln>
                <a:solidFill>
                  <a:prstClr val="black"/>
                </a:solidFill>
                <a:effectLst/>
                <a:uLnTx/>
                <a:uFillTx/>
                <a:latin typeface="メイリオ"/>
                <a:ea typeface="メイリオ"/>
                <a:cs typeface="+mn-cs"/>
              </a:rPr>
              <a:t> 初期設定の見直し</a:t>
            </a:r>
            <a:endParaRPr kumimoji="1" lang="en-US" altLang="ja-JP" sz="2400" b="1" i="0" u="none" strike="noStrike" kern="1200" cap="none" spc="0" normalizeH="0" baseline="0" noProof="0" dirty="0">
              <a:ln>
                <a:noFill/>
              </a:ln>
              <a:solidFill>
                <a:prstClr val="black"/>
              </a:solidFill>
              <a:effectLst/>
              <a:uLnTx/>
              <a:uFillTx/>
              <a:latin typeface="メイリオ"/>
              <a:ea typeface="メイリオ"/>
              <a:cs typeface="+mn-cs"/>
            </a:endParaRPr>
          </a:p>
          <a:p>
            <a:pPr marR="0" lvl="0" algn="l" defTabSz="914400" rtl="0" eaLnBrk="1" fontAlgn="auto" latinLnBrk="0" hangingPunct="1">
              <a:lnSpc>
                <a:spcPct val="100000"/>
              </a:lnSpc>
              <a:spcBef>
                <a:spcPts val="0"/>
              </a:spcBef>
              <a:spcAft>
                <a:spcPts val="0"/>
              </a:spcAft>
              <a:buClrTx/>
              <a:buSzTx/>
              <a:tabLst/>
              <a:defRPr/>
            </a:pPr>
            <a:endParaRPr kumimoji="1" lang="en-US" altLang="ja-JP" sz="2400" b="1" i="0" u="none" strike="noStrike" kern="1200" cap="none" spc="0" normalizeH="0" baseline="0" noProof="0" dirty="0">
              <a:ln>
                <a:noFill/>
              </a:ln>
              <a:solidFill>
                <a:prstClr val="black"/>
              </a:solidFill>
              <a:effectLst/>
              <a:uLnTx/>
              <a:uFillTx/>
              <a:latin typeface="メイリオ"/>
              <a:ea typeface="メイリオ"/>
              <a:cs typeface="+mn-cs"/>
            </a:endParaRPr>
          </a:p>
          <a:p>
            <a:pPr marR="0" lvl="0" algn="l" defTabSz="914400" rtl="0" eaLnBrk="1" fontAlgn="auto" latinLnBrk="0" hangingPunct="1">
              <a:lnSpc>
                <a:spcPct val="100000"/>
              </a:lnSpc>
              <a:spcBef>
                <a:spcPts val="0"/>
              </a:spcBef>
              <a:spcAft>
                <a:spcPts val="0"/>
              </a:spcAft>
              <a:buClrTx/>
              <a:buSzTx/>
              <a:tabLst/>
              <a:defRPr/>
            </a:pPr>
            <a:r>
              <a:rPr kumimoji="1" lang="en-US" altLang="ja-JP" sz="2400" b="1" i="0" u="none" strike="noStrike" kern="1200" cap="none" spc="0" normalizeH="0" baseline="0" noProof="0" dirty="0">
                <a:ln>
                  <a:noFill/>
                </a:ln>
                <a:solidFill>
                  <a:prstClr val="black"/>
                </a:solidFill>
                <a:effectLst/>
                <a:uLnTx/>
                <a:uFillTx/>
                <a:latin typeface="メイリオ"/>
                <a:ea typeface="メイリオ"/>
                <a:cs typeface="+mn-cs"/>
              </a:rPr>
              <a:t>5.</a:t>
            </a:r>
            <a:r>
              <a:rPr kumimoji="1" lang="ja-JP" altLang="en-US" sz="2400" b="1" i="0" u="none" strike="noStrike" kern="1200" cap="none" spc="0" normalizeH="0" baseline="0" noProof="0" dirty="0">
                <a:ln>
                  <a:noFill/>
                </a:ln>
                <a:solidFill>
                  <a:prstClr val="black"/>
                </a:solidFill>
                <a:effectLst/>
                <a:uLnTx/>
                <a:uFillTx/>
                <a:latin typeface="メイリオ"/>
                <a:ea typeface="メイリオ"/>
                <a:cs typeface="+mn-cs"/>
              </a:rPr>
              <a:t> 最新の脅威・手口を知る</a:t>
            </a:r>
            <a:endParaRPr kumimoji="1" lang="en-US" altLang="ja-JP" sz="2400" b="1" i="0" u="none" strike="noStrike" kern="1200" cap="none" spc="0" normalizeH="0" baseline="0" noProof="0" dirty="0">
              <a:ln>
                <a:noFill/>
              </a:ln>
              <a:solidFill>
                <a:prstClr val="black"/>
              </a:solidFill>
              <a:effectLst/>
              <a:uLnTx/>
              <a:uFillTx/>
              <a:latin typeface="メイリオ"/>
              <a:ea typeface="メイリオ"/>
              <a:cs typeface="+mn-cs"/>
            </a:endParaRPr>
          </a:p>
        </p:txBody>
      </p:sp>
      <p:pic>
        <p:nvPicPr>
          <p:cNvPr id="4" name="図 3">
            <a:extLst>
              <a:ext uri="{FF2B5EF4-FFF2-40B4-BE49-F238E27FC236}">
                <a16:creationId xmlns:a16="http://schemas.microsoft.com/office/drawing/2014/main" id="{B49D5135-DB08-4F0D-BD49-4DB79B7F31AE}"/>
              </a:ext>
            </a:extLst>
          </p:cNvPr>
          <p:cNvPicPr>
            <a:picLocks noChangeAspect="1"/>
          </p:cNvPicPr>
          <p:nvPr/>
        </p:nvPicPr>
        <p:blipFill>
          <a:blip r:embed="rId3"/>
          <a:stretch>
            <a:fillRect/>
          </a:stretch>
        </p:blipFill>
        <p:spPr>
          <a:xfrm>
            <a:off x="4572000" y="3193421"/>
            <a:ext cx="4173953" cy="2546034"/>
          </a:xfrm>
          <a:prstGeom prst="rect">
            <a:avLst/>
          </a:prstGeom>
        </p:spPr>
      </p:pic>
      <p:sp>
        <p:nvSpPr>
          <p:cNvPr id="7" name="タイトル 6">
            <a:extLst>
              <a:ext uri="{FF2B5EF4-FFF2-40B4-BE49-F238E27FC236}">
                <a16:creationId xmlns:a16="http://schemas.microsoft.com/office/drawing/2014/main" id="{F75D8DAD-C652-4982-B4D1-92C7896112D9}"/>
              </a:ext>
            </a:extLst>
          </p:cNvPr>
          <p:cNvSpPr>
            <a:spLocks noGrp="1"/>
          </p:cNvSpPr>
          <p:nvPr>
            <p:ph type="title"/>
          </p:nvPr>
        </p:nvSpPr>
        <p:spPr/>
        <p:txBody>
          <a:bodyPr/>
          <a:lstStyle/>
          <a:p>
            <a:r>
              <a:rPr kumimoji="1" lang="ja-JP" altLang="en-US" dirty="0"/>
              <a:t>情報セキュリティ対策の基本</a:t>
            </a:r>
          </a:p>
        </p:txBody>
      </p:sp>
    </p:spTree>
    <p:extLst>
      <p:ext uri="{BB962C8B-B14F-4D97-AF65-F5344CB8AC3E}">
        <p14:creationId xmlns:p14="http://schemas.microsoft.com/office/powerpoint/2010/main" val="16624649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idx="4294967295"/>
          </p:nvPr>
        </p:nvSpPr>
        <p:spPr>
          <a:xfrm>
            <a:off x="367470" y="1654456"/>
            <a:ext cx="9233729" cy="2954337"/>
          </a:xfrm>
        </p:spPr>
        <p:txBody>
          <a:bodyPr>
            <a:normAutofit/>
          </a:bodyPr>
          <a:lstStyle/>
          <a:p>
            <a:r>
              <a:rPr kumimoji="1" lang="ja-JP" altLang="en-US" sz="6600" b="1" dirty="0">
                <a:latin typeface="メイリオ" panose="020B0604030504040204" pitchFamily="50" charset="-128"/>
                <a:ea typeface="メイリオ" panose="020B0604030504040204" pitchFamily="50" charset="-128"/>
              </a:rPr>
              <a:t>モラルやセキュリティをまなんで</a:t>
            </a:r>
            <a:br>
              <a:rPr kumimoji="1" lang="en-US" altLang="ja-JP" sz="6600" b="1" dirty="0">
                <a:latin typeface="メイリオ" panose="020B0604030504040204" pitchFamily="50" charset="-128"/>
                <a:ea typeface="メイリオ" panose="020B0604030504040204" pitchFamily="50" charset="-128"/>
              </a:rPr>
            </a:br>
            <a:r>
              <a:rPr lang="ja-JP" altLang="en-US" sz="6600" b="1" dirty="0">
                <a:latin typeface="メイリオ" panose="020B0604030504040204" pitchFamily="50" charset="-128"/>
                <a:ea typeface="メイリオ" panose="020B0604030504040204" pitchFamily="50" charset="-128"/>
              </a:rPr>
              <a:t>あんぜんにつかおう。</a:t>
            </a:r>
            <a:endParaRPr kumimoji="1" lang="ja-JP" altLang="en-US" sz="6600" b="1" dirty="0">
              <a:latin typeface="メイリオ" panose="020B0604030504040204" pitchFamily="50" charset="-128"/>
              <a:ea typeface="メイリオ" panose="020B0604030504040204" pitchFamily="50" charset="-128"/>
            </a:endParaRPr>
          </a:p>
        </p:txBody>
      </p:sp>
      <p:sp>
        <p:nvSpPr>
          <p:cNvPr id="4" name="角丸四角形 3"/>
          <p:cNvSpPr/>
          <p:nvPr/>
        </p:nvSpPr>
        <p:spPr>
          <a:xfrm>
            <a:off x="234188" y="267182"/>
            <a:ext cx="2763654" cy="510721"/>
          </a:xfrm>
          <a:prstGeom prst="roundRect">
            <a:avLst/>
          </a:prstGeom>
          <a:noFill/>
          <a:ln w="38100">
            <a:solidFill>
              <a:srgbClr val="1F497D"/>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ja-JP" altLang="en-US" sz="2000" b="1" dirty="0">
                <a:solidFill>
                  <a:prstClr val="black"/>
                </a:solidFill>
              </a:rPr>
              <a:t>小学校１年生～</a:t>
            </a:r>
            <a:r>
              <a:rPr lang="en-US" altLang="ja-JP" sz="2000" b="1" dirty="0">
                <a:solidFill>
                  <a:prstClr val="black"/>
                </a:solidFill>
              </a:rPr>
              <a:t>3</a:t>
            </a:r>
            <a:r>
              <a:rPr lang="ja-JP" altLang="en-US" sz="2000" b="1" dirty="0">
                <a:solidFill>
                  <a:prstClr val="black"/>
                </a:solidFill>
              </a:rPr>
              <a:t>年生</a:t>
            </a:r>
          </a:p>
        </p:txBody>
      </p:sp>
    </p:spTree>
    <p:extLst>
      <p:ext uri="{BB962C8B-B14F-4D97-AF65-F5344CB8AC3E}">
        <p14:creationId xmlns:p14="http://schemas.microsoft.com/office/powerpoint/2010/main" val="33683231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idx="4294967295"/>
          </p:nvPr>
        </p:nvSpPr>
        <p:spPr>
          <a:xfrm>
            <a:off x="230740" y="1756903"/>
            <a:ext cx="8534400" cy="2954338"/>
          </a:xfrm>
        </p:spPr>
        <p:txBody>
          <a:bodyPr>
            <a:normAutofit fontScale="90000"/>
          </a:bodyPr>
          <a:lstStyle/>
          <a:p>
            <a:r>
              <a:rPr lang="ja-JP" altLang="en-US" sz="6600" b="1" dirty="0">
                <a:latin typeface="メイリオ" panose="020B0604030504040204" pitchFamily="50" charset="-128"/>
                <a:ea typeface="メイリオ" panose="020B0604030504040204" pitchFamily="50" charset="-128"/>
              </a:rPr>
              <a:t>情報モラル</a:t>
            </a:r>
            <a:br>
              <a:rPr lang="en-US" altLang="ja-JP" sz="6600" b="1" dirty="0">
                <a:latin typeface="メイリオ" panose="020B0604030504040204" pitchFamily="50" charset="-128"/>
                <a:ea typeface="メイリオ" panose="020B0604030504040204" pitchFamily="50" charset="-128"/>
              </a:rPr>
            </a:br>
            <a:r>
              <a:rPr lang="ja-JP" altLang="en-US" sz="6600" b="1" dirty="0">
                <a:latin typeface="メイリオ" panose="020B0604030504040204" pitchFamily="50" charset="-128"/>
                <a:ea typeface="メイリオ" panose="020B0604030504040204" pitchFamily="50" charset="-128"/>
              </a:rPr>
              <a:t>情報セキュリティ</a:t>
            </a:r>
            <a:br>
              <a:rPr lang="en-US" altLang="ja-JP" sz="6600" b="1" dirty="0">
                <a:latin typeface="メイリオ" panose="020B0604030504040204" pitchFamily="50" charset="-128"/>
                <a:ea typeface="メイリオ" panose="020B0604030504040204" pitchFamily="50" charset="-128"/>
              </a:rPr>
            </a:br>
            <a:r>
              <a:rPr lang="ja-JP" altLang="en-US" sz="6600" b="1" dirty="0">
                <a:latin typeface="メイリオ" panose="020B0604030504040204" pitchFamily="50" charset="-128"/>
                <a:ea typeface="メイリオ" panose="020B0604030504040204" pitchFamily="50" charset="-128"/>
              </a:rPr>
              <a:t>を学んで安全に</a:t>
            </a:r>
            <a:br>
              <a:rPr lang="en-US" altLang="ja-JP" sz="6600" b="1" dirty="0">
                <a:latin typeface="メイリオ" panose="020B0604030504040204" pitchFamily="50" charset="-128"/>
                <a:ea typeface="メイリオ" panose="020B0604030504040204" pitchFamily="50" charset="-128"/>
              </a:rPr>
            </a:br>
            <a:r>
              <a:rPr lang="ja-JP" altLang="en-US" sz="6600" b="1" dirty="0">
                <a:latin typeface="メイリオ" panose="020B0604030504040204" pitchFamily="50" charset="-128"/>
                <a:ea typeface="メイリオ" panose="020B0604030504040204" pitchFamily="50" charset="-128"/>
              </a:rPr>
              <a:t>インターネットを使おう。</a:t>
            </a:r>
            <a:endParaRPr kumimoji="1" lang="ja-JP" altLang="en-US" sz="6600" b="1" dirty="0">
              <a:latin typeface="メイリオ" panose="020B0604030504040204" pitchFamily="50" charset="-128"/>
              <a:ea typeface="メイリオ" panose="020B0604030504040204" pitchFamily="50" charset="-128"/>
            </a:endParaRPr>
          </a:p>
        </p:txBody>
      </p:sp>
      <p:sp>
        <p:nvSpPr>
          <p:cNvPr id="4" name="角丸四角形 3"/>
          <p:cNvSpPr/>
          <p:nvPr/>
        </p:nvSpPr>
        <p:spPr>
          <a:xfrm>
            <a:off x="230740" y="278757"/>
            <a:ext cx="2821527" cy="510721"/>
          </a:xfrm>
          <a:prstGeom prst="roundRect">
            <a:avLst/>
          </a:prstGeom>
          <a:noFill/>
          <a:ln w="38100">
            <a:solidFill>
              <a:srgbClr val="1F497D"/>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ja-JP" altLang="en-US" sz="2000" b="1" dirty="0">
                <a:solidFill>
                  <a:prstClr val="black"/>
                </a:solidFill>
              </a:rPr>
              <a:t>小学校</a:t>
            </a:r>
            <a:r>
              <a:rPr lang="en-US" altLang="ja-JP" sz="2000" b="1" dirty="0">
                <a:solidFill>
                  <a:prstClr val="black"/>
                </a:solidFill>
              </a:rPr>
              <a:t>4</a:t>
            </a:r>
            <a:r>
              <a:rPr lang="ja-JP" altLang="en-US" sz="2000" b="1" dirty="0">
                <a:solidFill>
                  <a:prstClr val="black"/>
                </a:solidFill>
              </a:rPr>
              <a:t>年生～高校生</a:t>
            </a:r>
          </a:p>
        </p:txBody>
      </p:sp>
      <p:sp>
        <p:nvSpPr>
          <p:cNvPr id="2" name="テキスト ボックス 1"/>
          <p:cNvSpPr txBox="1"/>
          <p:nvPr/>
        </p:nvSpPr>
        <p:spPr>
          <a:xfrm>
            <a:off x="600278" y="1221396"/>
            <a:ext cx="1331844" cy="369332"/>
          </a:xfrm>
          <a:prstGeom prst="rect">
            <a:avLst/>
          </a:prstGeom>
          <a:noFill/>
        </p:spPr>
        <p:txBody>
          <a:bodyPr wrap="square" rtlCol="0">
            <a:spAutoFit/>
          </a:bodyPr>
          <a:lstStyle/>
          <a:p>
            <a:r>
              <a:rPr kumimoji="1" lang="ja-JP" altLang="en-US" dirty="0"/>
              <a:t>じょうほう</a:t>
            </a:r>
          </a:p>
        </p:txBody>
      </p:sp>
    </p:spTree>
    <p:extLst>
      <p:ext uri="{BB962C8B-B14F-4D97-AF65-F5344CB8AC3E}">
        <p14:creationId xmlns:p14="http://schemas.microsoft.com/office/powerpoint/2010/main" val="14775922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idx="4294967295"/>
          </p:nvPr>
        </p:nvSpPr>
        <p:spPr>
          <a:xfrm>
            <a:off x="299106" y="1566807"/>
            <a:ext cx="8475663" cy="2954337"/>
          </a:xfrm>
        </p:spPr>
        <p:txBody>
          <a:bodyPr>
            <a:normAutofit/>
          </a:bodyPr>
          <a:lstStyle/>
          <a:p>
            <a:r>
              <a:rPr lang="ja-JP" altLang="en-US" sz="6600" b="1" dirty="0">
                <a:latin typeface="メイリオ" panose="020B0604030504040204" pitchFamily="50" charset="-128"/>
                <a:ea typeface="メイリオ" panose="020B0604030504040204" pitchFamily="50" charset="-128"/>
              </a:rPr>
              <a:t>安心・安全に</a:t>
            </a:r>
            <a:br>
              <a:rPr lang="en-US" altLang="ja-JP" sz="6600" b="1" dirty="0">
                <a:latin typeface="メイリオ" panose="020B0604030504040204" pitchFamily="50" charset="-128"/>
                <a:ea typeface="メイリオ" panose="020B0604030504040204" pitchFamily="50" charset="-128"/>
              </a:rPr>
            </a:br>
            <a:r>
              <a:rPr lang="ja-JP" altLang="en-US" sz="6600" b="1" dirty="0">
                <a:latin typeface="メイリオ" panose="020B0604030504040204" pitchFamily="50" charset="-128"/>
                <a:ea typeface="メイリオ" panose="020B0604030504040204" pitchFamily="50" charset="-128"/>
              </a:rPr>
              <a:t>使用するには</a:t>
            </a:r>
            <a:br>
              <a:rPr lang="en-US" altLang="ja-JP" sz="6600" b="1" dirty="0">
                <a:latin typeface="メイリオ" panose="020B0604030504040204" pitchFamily="50" charset="-128"/>
                <a:ea typeface="メイリオ" panose="020B0604030504040204" pitchFamily="50" charset="-128"/>
              </a:rPr>
            </a:br>
            <a:r>
              <a:rPr lang="ja-JP" altLang="en-US" sz="6600" b="1" dirty="0">
                <a:latin typeface="メイリオ" panose="020B0604030504040204" pitchFamily="50" charset="-128"/>
                <a:ea typeface="メイリオ" panose="020B0604030504040204" pitchFamily="50" charset="-128"/>
              </a:rPr>
              <a:t>知識と心構えが必要。</a:t>
            </a:r>
            <a:endParaRPr kumimoji="1" lang="ja-JP" altLang="en-US" sz="6600" b="1" dirty="0">
              <a:latin typeface="メイリオ" panose="020B0604030504040204" pitchFamily="50" charset="-128"/>
              <a:ea typeface="メイリオ" panose="020B0604030504040204" pitchFamily="50" charset="-128"/>
            </a:endParaRPr>
          </a:p>
        </p:txBody>
      </p:sp>
      <p:sp>
        <p:nvSpPr>
          <p:cNvPr id="4" name="角丸四角形 3"/>
          <p:cNvSpPr/>
          <p:nvPr/>
        </p:nvSpPr>
        <p:spPr>
          <a:xfrm>
            <a:off x="292063" y="278757"/>
            <a:ext cx="2166740" cy="510721"/>
          </a:xfrm>
          <a:prstGeom prst="roundRect">
            <a:avLst/>
          </a:prstGeom>
          <a:noFill/>
          <a:ln w="38100">
            <a:solidFill>
              <a:srgbClr val="1F497D"/>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ja-JP" altLang="en-US" sz="2000" b="1" dirty="0">
                <a:solidFill>
                  <a:prstClr val="black"/>
                </a:solidFill>
              </a:rPr>
              <a:t>保護者・一般</a:t>
            </a:r>
          </a:p>
        </p:txBody>
      </p:sp>
    </p:spTree>
    <p:extLst>
      <p:ext uri="{BB962C8B-B14F-4D97-AF65-F5344CB8AC3E}">
        <p14:creationId xmlns:p14="http://schemas.microsoft.com/office/powerpoint/2010/main" val="16288769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sz="half" idx="1"/>
          </p:nvPr>
        </p:nvSpPr>
        <p:spPr>
          <a:xfrm>
            <a:off x="1109382" y="1245557"/>
            <a:ext cx="7891652" cy="5396783"/>
          </a:xfrm>
          <a:solidFill>
            <a:schemeClr val="bg1"/>
          </a:solidFill>
        </p:spPr>
        <p:txBody>
          <a:bodyPr>
            <a:normAutofit fontScale="92500" lnSpcReduction="10000"/>
          </a:bodyPr>
          <a:lstStyle/>
          <a:p>
            <a:pPr algn="r">
              <a:lnSpc>
                <a:spcPct val="100000"/>
              </a:lnSpc>
              <a:spcBef>
                <a:spcPts val="600"/>
              </a:spcBef>
            </a:pPr>
            <a:r>
              <a:rPr lang="ja-JP" altLang="en-US" sz="1000" dirty="0"/>
              <a:t>独立行政法人情報処理推進機構</a:t>
            </a:r>
            <a:br>
              <a:rPr lang="ja-JP" altLang="en-US" sz="1000" dirty="0"/>
            </a:br>
            <a:r>
              <a:rPr lang="ja-JP" altLang="en-US" sz="1000" dirty="0"/>
              <a:t>セキュリティセンター</a:t>
            </a:r>
            <a:br>
              <a:rPr lang="ja-JP" altLang="en-US" sz="1000" dirty="0"/>
            </a:br>
            <a:endParaRPr lang="ja-JP" altLang="en-US" sz="1000" dirty="0"/>
          </a:p>
          <a:p>
            <a:pPr>
              <a:lnSpc>
                <a:spcPct val="100000"/>
              </a:lnSpc>
              <a:spcBef>
                <a:spcPts val="600"/>
              </a:spcBef>
            </a:pPr>
            <a:r>
              <a:rPr lang="ja-JP" altLang="en-US" sz="1000" dirty="0"/>
              <a:t> 　「安全教室指導用教材」は、インターネット安全教室での利用を目的に独立行政法人情報処理推進機構（</a:t>
            </a:r>
            <a:r>
              <a:rPr lang="en-US" altLang="ja-JP" sz="1000" dirty="0"/>
              <a:t>IPA</a:t>
            </a:r>
            <a:r>
              <a:rPr lang="ja-JP" altLang="en-US" sz="1000" dirty="0"/>
              <a:t>）（以下「</a:t>
            </a:r>
            <a:r>
              <a:rPr lang="en-US" altLang="ja-JP" sz="1000" dirty="0"/>
              <a:t>IPA</a:t>
            </a:r>
            <a:r>
              <a:rPr lang="ja-JP" altLang="en-US" sz="1000" dirty="0"/>
              <a:t>」という。）が作成した教材、およびこれを用いて指導するためのポイントをまとめた講義要領（今後に作成され得る各々の改訂版を含む。）です。なお、改訂版が利用可能となった後は、専ら改訂版をご利用ください。</a:t>
            </a:r>
            <a:br>
              <a:rPr lang="ja-JP" altLang="en-US" sz="1000" dirty="0"/>
            </a:br>
            <a:r>
              <a:rPr lang="ja-JP" altLang="en-US" sz="1000" dirty="0"/>
              <a:t>　</a:t>
            </a:r>
            <a:r>
              <a:rPr lang="en-US" altLang="ja-JP" sz="1000" dirty="0"/>
              <a:t>IPA</a:t>
            </a:r>
            <a:r>
              <a:rPr lang="ja-JP" altLang="en-US" sz="1000" dirty="0"/>
              <a:t>は、本利用規約に同意いただくことを条件として、「安全教室指導用教材」の利用を無償で許諾します。有償セミナー等での利用を希望する場合は、事前に </a:t>
            </a:r>
            <a:r>
              <a:rPr lang="en-US" altLang="ja-JP" sz="1000" dirty="0"/>
              <a:t>IPA </a:t>
            </a:r>
            <a:r>
              <a:rPr lang="ja-JP" altLang="en-US" sz="1000" dirty="0"/>
              <a:t>に申し出て別途許諾を得てください。</a:t>
            </a:r>
          </a:p>
          <a:p>
            <a:pPr marL="228600" indent="-228600">
              <a:lnSpc>
                <a:spcPct val="100000"/>
              </a:lnSpc>
              <a:spcBef>
                <a:spcPts val="600"/>
              </a:spcBef>
              <a:buFont typeface="+mj-lt"/>
              <a:buAutoNum type="arabicPeriod"/>
            </a:pPr>
            <a:r>
              <a:rPr lang="ja-JP" altLang="en-US" sz="1000" dirty="0"/>
              <a:t> 「安全教室指導用教材」に関する著作権その他すべての権利は独立行政法人情報処理推進機構（</a:t>
            </a:r>
            <a:r>
              <a:rPr lang="en-US" altLang="ja-JP" sz="1000" dirty="0"/>
              <a:t>IPA</a:t>
            </a:r>
            <a:r>
              <a:rPr lang="ja-JP" altLang="en-US" sz="1000" dirty="0"/>
              <a:t>）が保有しており、国際条約、著作権法その他の法律により保護されています。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「安全教室指導用教材」は、情報セキュリティや情報モラルの教育、普及の目的に限り、無償の授業、各種セミナーや研修等にご利用いただけます。</a:t>
            </a:r>
            <a:endParaRPr lang="en-US" altLang="ja-JP" sz="1000" dirty="0"/>
          </a:p>
          <a:p>
            <a:pPr marL="228600" indent="-228600">
              <a:lnSpc>
                <a:spcPct val="100000"/>
              </a:lnSpc>
              <a:spcBef>
                <a:spcPts val="600"/>
              </a:spcBef>
              <a:buFont typeface="+mj-lt"/>
              <a:buAutoNum type="arabicPeriod"/>
            </a:pPr>
            <a:r>
              <a:rPr lang="ja-JP" altLang="en-US" sz="1000" dirty="0"/>
              <a:t>必要な範囲での複製（生徒等受講者への配布のための複製を含む。）は可能とします。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は原文のまま利用してください。ただし、グラフの形式を変える、文体を変える等、単なる表記形式のみの変更は可能とし、また、具体的な利用場面においてやむを得ない場合であって、かつ前記目的のために必要な場合には、その必要な範囲で、利用者の責任において、文意を変えず、かつ原文のままでないことが容易にわかるように明記または明示（例「～を基に作成」等）することを条件として、文面の一部改変等を可能とし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「安全教室指導用教材」の中のデータやグラフ・図表・イラスト・映像等の全部または一部を引用等した場合、本利用規約に同意したものとみなします。</a:t>
            </a:r>
          </a:p>
          <a:p>
            <a:pPr marL="228600" indent="-228600">
              <a:lnSpc>
                <a:spcPct val="100000"/>
              </a:lnSpc>
              <a:spcBef>
                <a:spcPts val="600"/>
              </a:spcBef>
              <a:buFont typeface="+mj-lt"/>
              <a:buAutoNum type="arabicPeriod"/>
            </a:pPr>
            <a:r>
              <a:rPr lang="ja-JP" altLang="en-US" sz="1000" dirty="0"/>
              <a:t>いかなる形で利用する場合においても「安全教室指導用教材」を利用する際は、出典（</a:t>
            </a:r>
            <a:r>
              <a:rPr lang="en-US" altLang="ja-JP" sz="1000" dirty="0"/>
              <a:t>IPA</a:t>
            </a:r>
            <a:r>
              <a:rPr lang="ja-JP" altLang="en-US" sz="1000" dirty="0"/>
              <a:t>の名称、資料名（「安全教室指導用教材」）、</a:t>
            </a:r>
            <a:r>
              <a:rPr lang="en-US" altLang="ja-JP" sz="1000" dirty="0"/>
              <a:t>URL</a:t>
            </a:r>
            <a:r>
              <a:rPr lang="ja-JP" altLang="en-US" sz="1000" dirty="0"/>
              <a:t>等）を容易に判る態様で明記または明示してください。</a:t>
            </a:r>
          </a:p>
          <a:p>
            <a:pPr marL="228600" indent="-228600">
              <a:lnSpc>
                <a:spcPct val="100000"/>
              </a:lnSpc>
              <a:spcBef>
                <a:spcPts val="600"/>
              </a:spcBef>
              <a:buFont typeface="+mj-lt"/>
              <a:buAutoNum type="arabicPeriod"/>
            </a:pPr>
            <a:r>
              <a:rPr lang="ja-JP" altLang="en-US" sz="1000" dirty="0"/>
              <a:t>「安全教室指導用教材」を利用する部分と利用者が自ら作成する部分が混在した教材等を作成する場合、「安全教室指導用教材」利用部分か、利用者自身による作成部分かが容易かつ明確に判別できるようにしてください。なお、利用者は、自己の作成部分について全ての責任を負うものとします。</a:t>
            </a:r>
          </a:p>
          <a:p>
            <a:pPr marL="228600" indent="-228600">
              <a:lnSpc>
                <a:spcPct val="100000"/>
              </a:lnSpc>
              <a:spcBef>
                <a:spcPts val="600"/>
              </a:spcBef>
              <a:buFont typeface="+mj-lt"/>
              <a:buAutoNum type="arabicPeriod"/>
            </a:pPr>
            <a:r>
              <a:rPr lang="ja-JP" altLang="en-US" sz="1000" dirty="0"/>
              <a:t>「安全教室指導用教材」（本項においては、利用者が自ら作成する部分が混在する場合を含む）の二次利用を希望する者に対して複製物を配布する場合には、相手先に本利用規約を配布するなどにより、相手先が「安全教室指導用教材」（利用者が自ら新たに作成した部分を除く）を利用する際には本利用規約に同意する必要があることを伝えてください。</a:t>
            </a:r>
          </a:p>
          <a:p>
            <a:pPr marL="228600" indent="-228600">
              <a:lnSpc>
                <a:spcPct val="100000"/>
              </a:lnSpc>
              <a:spcBef>
                <a:spcPts val="600"/>
              </a:spcBef>
              <a:buFont typeface="+mj-lt"/>
              <a:buAutoNum type="arabicPeriod"/>
            </a:pPr>
            <a:r>
              <a:rPr lang="ja-JP" altLang="en-US" sz="1000" dirty="0"/>
              <a:t>「安全教室指導用教材」で提供する情報の正確性、信頼性、網羅性及び完全性については、</a:t>
            </a:r>
            <a:r>
              <a:rPr lang="en-US" altLang="ja-JP" sz="1000" dirty="0"/>
              <a:t>IPA</a:t>
            </a:r>
            <a:r>
              <a:rPr lang="ja-JP" altLang="en-US" sz="1000" dirty="0"/>
              <a:t>が保証するものではありません。</a:t>
            </a:r>
          </a:p>
          <a:p>
            <a:pPr marL="228600" indent="-228600">
              <a:lnSpc>
                <a:spcPct val="100000"/>
              </a:lnSpc>
              <a:spcBef>
                <a:spcPts val="600"/>
              </a:spcBef>
              <a:buFont typeface="+mj-lt"/>
              <a:buAutoNum type="arabicPeriod"/>
            </a:pPr>
            <a:r>
              <a:rPr lang="ja-JP" altLang="en-US" sz="1000" dirty="0"/>
              <a:t>「安全教室指導用教材」のファイルをダウンロードすることまたは利用したこと等により生じるいかなる損害（他人に対して責任を負う場合を含む。）についても</a:t>
            </a:r>
            <a:r>
              <a:rPr lang="en-US" altLang="ja-JP" sz="1000" dirty="0"/>
              <a:t>IPA</a:t>
            </a:r>
            <a:r>
              <a:rPr lang="ja-JP" altLang="en-US" sz="1000" dirty="0"/>
              <a:t>は何ら責任を負いません。</a:t>
            </a:r>
          </a:p>
          <a:p>
            <a:pPr marL="228600" indent="-228600">
              <a:lnSpc>
                <a:spcPct val="100000"/>
              </a:lnSpc>
              <a:spcBef>
                <a:spcPts val="600"/>
              </a:spcBef>
              <a:buFont typeface="+mj-lt"/>
              <a:buAutoNum type="arabicPeriod"/>
            </a:pPr>
            <a:r>
              <a:rPr lang="ja-JP" altLang="en-US" sz="1000" dirty="0"/>
              <a:t>本利用規約は予告なく改正する場合があります。その場合、改正後の内容は、それが</a:t>
            </a:r>
            <a:r>
              <a:rPr lang="en-US" altLang="ja-JP" sz="1000" dirty="0"/>
              <a:t>IPA</a:t>
            </a:r>
            <a:r>
              <a:rPr lang="ja-JP" altLang="en-US" sz="1000" dirty="0"/>
              <a:t>のウェブページ上で公表された時以降の利用に適用するものとします。</a:t>
            </a:r>
          </a:p>
          <a:p>
            <a:pPr marL="228600" indent="-228600">
              <a:lnSpc>
                <a:spcPct val="100000"/>
              </a:lnSpc>
              <a:spcBef>
                <a:spcPts val="600"/>
              </a:spcBef>
              <a:buFont typeface="+mj-lt"/>
              <a:buAutoNum type="arabicPeriod"/>
            </a:pPr>
            <a:r>
              <a:rPr lang="ja-JP" altLang="en-US" sz="1000" dirty="0"/>
              <a:t>「安全教室指導用教材」及び本利用規約に関する質問は、</a:t>
            </a:r>
            <a:r>
              <a:rPr lang="en-US" altLang="ja-JP" sz="1000" dirty="0"/>
              <a:t>net-anzen@ipa.go.jp</a:t>
            </a:r>
            <a:r>
              <a:rPr lang="ja-JP" altLang="en-US" sz="1000" dirty="0"/>
              <a:t>までお寄せください。なお、</a:t>
            </a:r>
            <a:r>
              <a:rPr lang="en-US" altLang="ja-JP" sz="1000" dirty="0"/>
              <a:t>IPA</a:t>
            </a:r>
            <a:r>
              <a:rPr lang="ja-JP" altLang="en-US" sz="1000" dirty="0"/>
              <a:t>からの応答等は、その業務に支障のない範囲内とさせていただきます。</a:t>
            </a:r>
            <a:endParaRPr lang="ja-JP" altLang="ja-JP" sz="500" dirty="0"/>
          </a:p>
        </p:txBody>
      </p:sp>
      <p:sp>
        <p:nvSpPr>
          <p:cNvPr id="9" name="タイトル 8">
            <a:extLst>
              <a:ext uri="{FF2B5EF4-FFF2-40B4-BE49-F238E27FC236}">
                <a16:creationId xmlns:a16="http://schemas.microsoft.com/office/drawing/2014/main" id="{61E9E522-7E14-4F1E-9007-13026F6160C5}"/>
              </a:ext>
            </a:extLst>
          </p:cNvPr>
          <p:cNvSpPr>
            <a:spLocks noGrp="1"/>
          </p:cNvSpPr>
          <p:nvPr>
            <p:ph type="title"/>
          </p:nvPr>
        </p:nvSpPr>
        <p:spPr/>
        <p:txBody>
          <a:bodyPr/>
          <a:lstStyle/>
          <a:p>
            <a:r>
              <a:rPr lang="ja-JP" altLang="ja-JP" dirty="0"/>
              <a:t>安全教室指導用教材利用規約</a:t>
            </a:r>
          </a:p>
        </p:txBody>
      </p:sp>
      <p:sp>
        <p:nvSpPr>
          <p:cNvPr id="2" name="テキスト ボックス 1">
            <a:extLst>
              <a:ext uri="{FF2B5EF4-FFF2-40B4-BE49-F238E27FC236}">
                <a16:creationId xmlns:a16="http://schemas.microsoft.com/office/drawing/2014/main" id="{41371A40-8044-4D96-A456-2966D5063AC6}"/>
              </a:ext>
            </a:extLst>
          </p:cNvPr>
          <p:cNvSpPr txBox="1"/>
          <p:nvPr/>
        </p:nvSpPr>
        <p:spPr>
          <a:xfrm>
            <a:off x="110359" y="82217"/>
            <a:ext cx="8890675" cy="276999"/>
          </a:xfrm>
          <a:prstGeom prst="rect">
            <a:avLst/>
          </a:prstGeom>
          <a:noFill/>
        </p:spPr>
        <p:txBody>
          <a:bodyPr wrap="square" rtlCol="0">
            <a:spAutoFit/>
          </a:bodyPr>
          <a:lstStyle/>
          <a:p>
            <a:r>
              <a:rPr kumimoji="1" lang="en-US" altLang="ja-JP" sz="1200" dirty="0">
                <a:solidFill>
                  <a:srgbClr val="FF0000"/>
                </a:solidFill>
              </a:rPr>
              <a:t>※</a:t>
            </a:r>
            <a:r>
              <a:rPr kumimoji="1" lang="ja-JP" altLang="en-US" sz="1200" dirty="0">
                <a:solidFill>
                  <a:srgbClr val="FF0000"/>
                </a:solidFill>
              </a:rPr>
              <a:t>本利用規約は、利用時には適宜削除してお使いください。なお、教材を利用した際は本利用規約に同意したものとみなします。</a:t>
            </a:r>
          </a:p>
        </p:txBody>
      </p:sp>
    </p:spTree>
    <p:extLst>
      <p:ext uri="{BB962C8B-B14F-4D97-AF65-F5344CB8AC3E}">
        <p14:creationId xmlns:p14="http://schemas.microsoft.com/office/powerpoint/2010/main" val="2567920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592283" y="828350"/>
            <a:ext cx="7930403" cy="5314149"/>
          </a:xfrm>
        </p:spPr>
        <p:txBody>
          <a:bodyPr/>
          <a:lstStyle/>
          <a:p>
            <a:r>
              <a:rPr kumimoji="1" lang="ja-JP" altLang="en-US" dirty="0">
                <a:latin typeface="+mn-ea"/>
                <a:ea typeface="+mn-ea"/>
              </a:rPr>
              <a:t>情報モラル</a:t>
            </a:r>
            <a:br>
              <a:rPr kumimoji="1" lang="en-US" altLang="ja-JP" dirty="0">
                <a:latin typeface="+mn-ea"/>
                <a:ea typeface="+mn-ea"/>
              </a:rPr>
            </a:br>
            <a:r>
              <a:rPr kumimoji="1" lang="ja-JP" altLang="en-US" dirty="0">
                <a:latin typeface="+mn-ea"/>
                <a:ea typeface="+mn-ea"/>
              </a:rPr>
              <a:t>情報セキュリティとは</a:t>
            </a:r>
          </a:p>
        </p:txBody>
      </p:sp>
      <p:sp>
        <p:nvSpPr>
          <p:cNvPr id="5" name="コンテンツ プレースホルダー 4"/>
          <p:cNvSpPr>
            <a:spLocks noGrp="1"/>
          </p:cNvSpPr>
          <p:nvPr>
            <p:ph sz="half" idx="1"/>
          </p:nvPr>
        </p:nvSpPr>
        <p:spPr>
          <a:xfrm>
            <a:off x="5639153" y="6220558"/>
            <a:ext cx="4619918" cy="748620"/>
          </a:xfrm>
        </p:spPr>
        <p:txBody>
          <a:bodyPr/>
          <a:lstStyle/>
          <a:p>
            <a:r>
              <a:rPr kumimoji="1" lang="ja-JP" altLang="en-US" dirty="0"/>
              <a:t>対象：</a:t>
            </a:r>
            <a:r>
              <a:rPr kumimoji="1" lang="en-US" altLang="ja-JP" dirty="0"/>
              <a:t>ALL</a:t>
            </a:r>
            <a:endParaRPr kumimoji="1" lang="ja-JP" altLang="en-US" dirty="0"/>
          </a:p>
        </p:txBody>
      </p:sp>
      <p:sp>
        <p:nvSpPr>
          <p:cNvPr id="6" name="テキスト ボックス 5"/>
          <p:cNvSpPr txBox="1"/>
          <p:nvPr/>
        </p:nvSpPr>
        <p:spPr>
          <a:xfrm>
            <a:off x="2770210" y="2200455"/>
            <a:ext cx="1410428" cy="369332"/>
          </a:xfrm>
          <a:prstGeom prst="rect">
            <a:avLst/>
          </a:prstGeom>
          <a:noFill/>
        </p:spPr>
        <p:txBody>
          <a:bodyPr wrap="square" rtlCol="0">
            <a:spAutoFit/>
          </a:bodyPr>
          <a:lstStyle/>
          <a:p>
            <a:r>
              <a:rPr kumimoji="1" lang="ja-JP" altLang="en-US" dirty="0"/>
              <a:t>じょうほう</a:t>
            </a:r>
          </a:p>
        </p:txBody>
      </p:sp>
    </p:spTree>
    <p:extLst>
      <p:ext uri="{BB962C8B-B14F-4D97-AF65-F5344CB8AC3E}">
        <p14:creationId xmlns:p14="http://schemas.microsoft.com/office/powerpoint/2010/main" val="26491140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sz="half" idx="1"/>
          </p:nvPr>
        </p:nvSpPr>
        <p:spPr>
          <a:xfrm>
            <a:off x="763543" y="1805049"/>
            <a:ext cx="7886701" cy="1169646"/>
          </a:xfrm>
        </p:spPr>
        <p:txBody>
          <a:bodyPr>
            <a:normAutofit lnSpcReduction="10000"/>
          </a:bodyPr>
          <a:lstStyle/>
          <a:p>
            <a:pPr marL="0" indent="0">
              <a:buNone/>
            </a:pPr>
            <a:r>
              <a:rPr kumimoji="1" lang="ja-JP" altLang="en-US" dirty="0">
                <a:latin typeface="メイリオ" panose="020B0604030504040204" pitchFamily="50" charset="-128"/>
                <a:ea typeface="メイリオ" panose="020B0604030504040204" pitchFamily="50" charset="-128"/>
              </a:rPr>
              <a:t>世界中の情報伝達機器がつながった</a:t>
            </a:r>
            <a:endParaRPr kumimoji="1" lang="en-US" altLang="ja-JP" dirty="0">
              <a:latin typeface="メイリオ" panose="020B0604030504040204" pitchFamily="50" charset="-128"/>
              <a:ea typeface="メイリオ" panose="020B0604030504040204" pitchFamily="50" charset="-128"/>
            </a:endParaRPr>
          </a:p>
          <a:p>
            <a:pPr marL="0" indent="0">
              <a:buNone/>
            </a:pPr>
            <a:r>
              <a:rPr kumimoji="1" lang="ja-JP" altLang="en-US" dirty="0">
                <a:latin typeface="メイリオ" panose="020B0604030504040204" pitchFamily="50" charset="-128"/>
                <a:ea typeface="メイリオ" panose="020B0604030504040204" pitchFamily="50" charset="-128"/>
              </a:rPr>
              <a:t>ネットワークの仕組みのこと。</a:t>
            </a:r>
          </a:p>
        </p:txBody>
      </p:sp>
      <p:sp>
        <p:nvSpPr>
          <p:cNvPr id="3" name="タイトル 2"/>
          <p:cNvSpPr>
            <a:spLocks noGrp="1"/>
          </p:cNvSpPr>
          <p:nvPr>
            <p:ph type="title"/>
          </p:nvPr>
        </p:nvSpPr>
        <p:spPr>
          <a:xfrm>
            <a:off x="1198767" y="493257"/>
            <a:ext cx="7958418" cy="703823"/>
          </a:xfrm>
        </p:spPr>
        <p:txBody>
          <a:bodyPr>
            <a:normAutofit/>
          </a:bodyPr>
          <a:lstStyle/>
          <a:p>
            <a:r>
              <a:rPr kumimoji="1" lang="ja-JP" altLang="en-US" sz="3600" b="1" dirty="0">
                <a:latin typeface="メイリオ" panose="020B0604030504040204" pitchFamily="50" charset="-128"/>
                <a:ea typeface="メイリオ" panose="020B0604030504040204" pitchFamily="50" charset="-128"/>
              </a:rPr>
              <a:t>インターネットって知ってますか？</a:t>
            </a:r>
          </a:p>
        </p:txBody>
      </p:sp>
      <p:pic>
        <p:nvPicPr>
          <p:cNvPr id="5" name="図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15822" y="2724359"/>
            <a:ext cx="4413955" cy="4043329"/>
          </a:xfrm>
          <a:prstGeom prst="rect">
            <a:avLst/>
          </a:prstGeom>
        </p:spPr>
      </p:pic>
      <p:sp>
        <p:nvSpPr>
          <p:cNvPr id="2" name="テキスト ボックス 1"/>
          <p:cNvSpPr txBox="1"/>
          <p:nvPr/>
        </p:nvSpPr>
        <p:spPr>
          <a:xfrm>
            <a:off x="2649913" y="1481263"/>
            <a:ext cx="3097162" cy="307777"/>
          </a:xfrm>
          <a:prstGeom prst="rect">
            <a:avLst/>
          </a:prstGeom>
          <a:noFill/>
        </p:spPr>
        <p:txBody>
          <a:bodyPr wrap="square" rtlCol="0">
            <a:spAutoFit/>
          </a:bodyPr>
          <a:lstStyle/>
          <a:p>
            <a:r>
              <a:rPr kumimoji="1" lang="ja-JP" altLang="en-US" sz="1400" dirty="0"/>
              <a:t>じょうほうでん　たつ　き　き</a:t>
            </a:r>
          </a:p>
        </p:txBody>
      </p:sp>
      <p:sp>
        <p:nvSpPr>
          <p:cNvPr id="6" name="テキスト ボックス 5"/>
          <p:cNvSpPr txBox="1"/>
          <p:nvPr/>
        </p:nvSpPr>
        <p:spPr>
          <a:xfrm>
            <a:off x="4140142" y="2128835"/>
            <a:ext cx="965314" cy="307777"/>
          </a:xfrm>
          <a:prstGeom prst="rect">
            <a:avLst/>
          </a:prstGeom>
          <a:noFill/>
        </p:spPr>
        <p:txBody>
          <a:bodyPr wrap="square" rtlCol="0">
            <a:spAutoFit/>
          </a:bodyPr>
          <a:lstStyle/>
          <a:p>
            <a:r>
              <a:rPr kumimoji="1" lang="ja-JP" altLang="en-US" sz="1400" dirty="0"/>
              <a:t>し　く</a:t>
            </a:r>
          </a:p>
        </p:txBody>
      </p:sp>
      <p:sp>
        <p:nvSpPr>
          <p:cNvPr id="7" name="テキスト ボックス 6"/>
          <p:cNvSpPr txBox="1"/>
          <p:nvPr/>
        </p:nvSpPr>
        <p:spPr>
          <a:xfrm>
            <a:off x="817404" y="1481263"/>
            <a:ext cx="1656556" cy="307777"/>
          </a:xfrm>
          <a:prstGeom prst="rect">
            <a:avLst/>
          </a:prstGeom>
          <a:noFill/>
        </p:spPr>
        <p:txBody>
          <a:bodyPr wrap="square" rtlCol="0">
            <a:spAutoFit/>
          </a:bodyPr>
          <a:lstStyle/>
          <a:p>
            <a:r>
              <a:rPr kumimoji="1" lang="ja-JP" altLang="en-US" sz="1400" dirty="0"/>
              <a:t>せ　かい　じゅう</a:t>
            </a:r>
          </a:p>
        </p:txBody>
      </p:sp>
    </p:spTree>
    <p:extLst>
      <p:ext uri="{BB962C8B-B14F-4D97-AF65-F5344CB8AC3E}">
        <p14:creationId xmlns:p14="http://schemas.microsoft.com/office/powerpoint/2010/main" val="1623598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2"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コンテンツ プレースホルダー 7"/>
          <p:cNvSpPr>
            <a:spLocks noGrp="1"/>
          </p:cNvSpPr>
          <p:nvPr>
            <p:ph sz="half" idx="1"/>
          </p:nvPr>
        </p:nvSpPr>
        <p:spPr>
          <a:xfrm>
            <a:off x="366360" y="1562000"/>
            <a:ext cx="7886701" cy="4351338"/>
          </a:xfrm>
        </p:spPr>
        <p:txBody>
          <a:bodyPr>
            <a:normAutofit fontScale="92500" lnSpcReduction="10000"/>
          </a:bodyPr>
          <a:lstStyle/>
          <a:p>
            <a:r>
              <a:rPr kumimoji="1" lang="ja-JP" altLang="en-US" dirty="0">
                <a:latin typeface="+mn-ea"/>
              </a:rPr>
              <a:t>パーソナルコンピューター（</a:t>
            </a:r>
            <a:r>
              <a:rPr kumimoji="1" lang="en-US" altLang="ja-JP" dirty="0">
                <a:latin typeface="+mn-ea"/>
              </a:rPr>
              <a:t>PC)</a:t>
            </a:r>
          </a:p>
          <a:p>
            <a:r>
              <a:rPr lang="ja-JP" altLang="en-US" dirty="0">
                <a:latin typeface="+mn-ea"/>
              </a:rPr>
              <a:t>タブレット</a:t>
            </a:r>
            <a:endParaRPr lang="en-US" altLang="ja-JP" dirty="0">
              <a:latin typeface="+mn-ea"/>
            </a:endParaRPr>
          </a:p>
          <a:p>
            <a:r>
              <a:rPr kumimoji="1" lang="ja-JP" altLang="en-US" dirty="0">
                <a:latin typeface="+mn-ea"/>
              </a:rPr>
              <a:t>スマートフォン</a:t>
            </a:r>
            <a:endParaRPr kumimoji="1" lang="en-US" altLang="ja-JP" dirty="0">
              <a:latin typeface="+mn-ea"/>
            </a:endParaRPr>
          </a:p>
          <a:p>
            <a:r>
              <a:rPr lang="ja-JP" altLang="en-US" dirty="0">
                <a:latin typeface="+mn-ea"/>
              </a:rPr>
              <a:t>携帯電話</a:t>
            </a:r>
            <a:r>
              <a:rPr lang="ja-JP" altLang="en-US" sz="3000" dirty="0">
                <a:latin typeface="+mn-ea"/>
              </a:rPr>
              <a:t>（けいたいでんわ）</a:t>
            </a:r>
            <a:endParaRPr lang="en-US" altLang="ja-JP" sz="3000" dirty="0">
              <a:latin typeface="+mn-ea"/>
            </a:endParaRPr>
          </a:p>
          <a:p>
            <a:r>
              <a:rPr lang="ja-JP" altLang="en-US" dirty="0">
                <a:latin typeface="+mn-ea"/>
              </a:rPr>
              <a:t>ゲーム機</a:t>
            </a:r>
          </a:p>
          <a:p>
            <a:r>
              <a:rPr lang="ja-JP" altLang="en-US" dirty="0">
                <a:latin typeface="+mn-ea"/>
              </a:rPr>
              <a:t>スマートスピーカー　</a:t>
            </a:r>
            <a:endParaRPr lang="en-US" altLang="ja-JP" dirty="0">
              <a:latin typeface="+mn-ea"/>
            </a:endParaRPr>
          </a:p>
          <a:p>
            <a:r>
              <a:rPr kumimoji="1" lang="ja-JP" altLang="en-US" dirty="0">
                <a:latin typeface="+mn-ea"/>
              </a:rPr>
              <a:t>テレビ</a:t>
            </a:r>
            <a:endParaRPr lang="en-US" altLang="ja-JP" dirty="0">
              <a:latin typeface="+mn-ea"/>
            </a:endParaRPr>
          </a:p>
          <a:p>
            <a:r>
              <a:rPr lang="ja-JP" altLang="en-US" dirty="0">
                <a:latin typeface="+mn-ea"/>
              </a:rPr>
              <a:t>ナビゲーションシステム（</a:t>
            </a:r>
            <a:r>
              <a:rPr lang="en-US" altLang="ja-JP" dirty="0">
                <a:latin typeface="+mn-ea"/>
              </a:rPr>
              <a:t>GPS</a:t>
            </a:r>
            <a:r>
              <a:rPr lang="ja-JP" altLang="en-US" dirty="0">
                <a:latin typeface="+mn-ea"/>
              </a:rPr>
              <a:t>機能）</a:t>
            </a:r>
            <a:endParaRPr lang="en-US" altLang="ja-JP" dirty="0">
              <a:latin typeface="+mn-ea"/>
            </a:endParaRPr>
          </a:p>
        </p:txBody>
      </p:sp>
      <p:sp>
        <p:nvSpPr>
          <p:cNvPr id="2" name="タイトル 1"/>
          <p:cNvSpPr>
            <a:spLocks noGrp="1"/>
          </p:cNvSpPr>
          <p:nvPr>
            <p:ph type="title"/>
          </p:nvPr>
        </p:nvSpPr>
        <p:spPr/>
        <p:txBody>
          <a:bodyPr/>
          <a:lstStyle/>
          <a:p>
            <a:r>
              <a:rPr kumimoji="1" lang="ja-JP" altLang="en-US" sz="4000" dirty="0"/>
              <a:t>インターネットにつながるもの</a:t>
            </a:r>
          </a:p>
        </p:txBody>
      </p:sp>
      <p:pic>
        <p:nvPicPr>
          <p:cNvPr id="3" name="図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73595" y="1759198"/>
            <a:ext cx="1804045" cy="1469964"/>
          </a:xfrm>
          <a:prstGeom prst="rect">
            <a:avLst/>
          </a:prstGeom>
        </p:spPr>
      </p:pic>
      <p:pic>
        <p:nvPicPr>
          <p:cNvPr id="4" name="図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03317" y="3628839"/>
            <a:ext cx="1999241" cy="1491126"/>
          </a:xfrm>
          <a:prstGeom prst="rect">
            <a:avLst/>
          </a:prstGeom>
        </p:spPr>
      </p:pic>
      <p:pic>
        <p:nvPicPr>
          <p:cNvPr id="9" name="図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01621" y="5394273"/>
            <a:ext cx="2347992" cy="1271255"/>
          </a:xfrm>
          <a:prstGeom prst="rect">
            <a:avLst/>
          </a:prstGeom>
        </p:spPr>
      </p:pic>
      <p:pic>
        <p:nvPicPr>
          <p:cNvPr id="10" name="図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31772" y="2364434"/>
            <a:ext cx="1446148" cy="1477360"/>
          </a:xfrm>
          <a:prstGeom prst="rect">
            <a:avLst/>
          </a:prstGeom>
        </p:spPr>
      </p:pic>
    </p:spTree>
    <p:extLst>
      <p:ext uri="{BB962C8B-B14F-4D97-AF65-F5344CB8AC3E}">
        <p14:creationId xmlns:p14="http://schemas.microsoft.com/office/powerpoint/2010/main" val="2237443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
          <p:cNvSpPr txBox="1">
            <a:spLocks/>
          </p:cNvSpPr>
          <p:nvPr/>
        </p:nvSpPr>
        <p:spPr>
          <a:xfrm>
            <a:off x="914400" y="345174"/>
            <a:ext cx="8229600" cy="9366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b="1" dirty="0">
                <a:latin typeface="+mj-ea"/>
              </a:rPr>
              <a:t>インターネットでできること？</a:t>
            </a:r>
          </a:p>
        </p:txBody>
      </p:sp>
      <p:pic>
        <p:nvPicPr>
          <p:cNvPr id="3" name="コンテンツ プレースホルダー 2"/>
          <p:cNvPicPr>
            <a:picLocks noGrp="1" noChangeAspect="1"/>
          </p:cNvPicPr>
          <p:nvPr>
            <p:ph sz="half" idx="1"/>
          </p:nvPr>
        </p:nvPicPr>
        <p:blipFill>
          <a:blip r:embed="rId4" cstate="print">
            <a:extLst>
              <a:ext uri="{28A0092B-C50C-407E-A947-70E740481C1C}">
                <a14:useLocalDpi xmlns:a14="http://schemas.microsoft.com/office/drawing/2010/main" val="0"/>
              </a:ext>
            </a:extLst>
          </a:blip>
          <a:stretch>
            <a:fillRect/>
          </a:stretch>
        </p:blipFill>
        <p:spPr>
          <a:xfrm>
            <a:off x="3190673" y="4440512"/>
            <a:ext cx="2372334" cy="1986671"/>
          </a:xfrm>
        </p:spPr>
      </p:pic>
      <p:pic>
        <p:nvPicPr>
          <p:cNvPr id="4" name="図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5977" y="3408114"/>
            <a:ext cx="2606928" cy="2308928"/>
          </a:xfrm>
          <a:prstGeom prst="rect">
            <a:avLst/>
          </a:prstGeom>
        </p:spPr>
      </p:pic>
      <p:pic>
        <p:nvPicPr>
          <p:cNvPr id="5" name="図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01444" y="973945"/>
            <a:ext cx="2931088" cy="2962935"/>
          </a:xfrm>
          <a:prstGeom prst="rect">
            <a:avLst/>
          </a:prstGeom>
        </p:spPr>
      </p:pic>
      <p:pic>
        <p:nvPicPr>
          <p:cNvPr id="6" name="図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097789" y="3740429"/>
            <a:ext cx="2669485" cy="2560294"/>
          </a:xfrm>
          <a:prstGeom prst="rect">
            <a:avLst/>
          </a:prstGeom>
        </p:spPr>
      </p:pic>
      <p:pic>
        <p:nvPicPr>
          <p:cNvPr id="7" name="図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731966" y="1271534"/>
            <a:ext cx="2769478" cy="2078214"/>
          </a:xfrm>
          <a:prstGeom prst="rect">
            <a:avLst/>
          </a:prstGeom>
        </p:spPr>
      </p:pic>
    </p:spTree>
    <p:custDataLst>
      <p:tags r:id="rId1"/>
    </p:custDataLst>
    <p:extLst>
      <p:ext uri="{BB962C8B-B14F-4D97-AF65-F5344CB8AC3E}">
        <p14:creationId xmlns:p14="http://schemas.microsoft.com/office/powerpoint/2010/main" val="36725310"/>
      </p:ext>
    </p:extLst>
  </p:cSld>
  <p:clrMapOvr>
    <a:masterClrMapping/>
  </p:clrMapOvr>
  <p:transition advTm="52983"/>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タイトル 20"/>
          <p:cNvSpPr>
            <a:spLocks noGrp="1"/>
          </p:cNvSpPr>
          <p:nvPr>
            <p:ph type="title"/>
          </p:nvPr>
        </p:nvSpPr>
        <p:spPr/>
        <p:txBody>
          <a:bodyPr>
            <a:normAutofit fontScale="90000"/>
          </a:bodyPr>
          <a:lstStyle/>
          <a:p>
            <a:r>
              <a:rPr lang="ja-JP" altLang="en-US" sz="5400" dirty="0"/>
              <a:t>インターネットは</a:t>
            </a:r>
            <a:r>
              <a:rPr lang="en-US" altLang="ja-JP" sz="5400" dirty="0"/>
              <a:t>……</a:t>
            </a:r>
            <a:endParaRPr lang="ja-JP" altLang="en-US" sz="5400" dirty="0"/>
          </a:p>
        </p:txBody>
      </p:sp>
      <p:pic>
        <p:nvPicPr>
          <p:cNvPr id="6" name="図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37104" y="4110628"/>
            <a:ext cx="4575868" cy="2580749"/>
          </a:xfrm>
          <a:prstGeom prst="rect">
            <a:avLst/>
          </a:prstGeom>
        </p:spPr>
      </p:pic>
      <p:sp>
        <p:nvSpPr>
          <p:cNvPr id="22" name="円形吹き出し 21"/>
          <p:cNvSpPr/>
          <p:nvPr/>
        </p:nvSpPr>
        <p:spPr>
          <a:xfrm>
            <a:off x="1069056" y="4063898"/>
            <a:ext cx="2334890" cy="1364724"/>
          </a:xfrm>
          <a:prstGeom prst="wedgeEllipseCallout">
            <a:avLst>
              <a:gd name="adj1" fmla="val 86641"/>
              <a:gd name="adj2" fmla="val 22926"/>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mn-ea"/>
              </a:rPr>
              <a:t>連絡手段と</a:t>
            </a:r>
            <a:endParaRPr lang="en-US" altLang="ja-JP" dirty="0">
              <a:solidFill>
                <a:schemeClr val="tx1"/>
              </a:solidFill>
              <a:latin typeface="+mn-ea"/>
            </a:endParaRPr>
          </a:p>
          <a:p>
            <a:r>
              <a:rPr lang="ja-JP" altLang="en-US" dirty="0">
                <a:solidFill>
                  <a:schemeClr val="tx1"/>
                </a:solidFill>
                <a:latin typeface="+mn-ea"/>
              </a:rPr>
              <a:t>して便利だね。</a:t>
            </a:r>
            <a:endParaRPr kumimoji="1" lang="ja-JP" altLang="en-US" dirty="0">
              <a:latin typeface="+mn-ea"/>
            </a:endParaRPr>
          </a:p>
        </p:txBody>
      </p:sp>
      <p:sp>
        <p:nvSpPr>
          <p:cNvPr id="23" name="円形吹き出し 22"/>
          <p:cNvSpPr/>
          <p:nvPr/>
        </p:nvSpPr>
        <p:spPr>
          <a:xfrm>
            <a:off x="6099495" y="2442605"/>
            <a:ext cx="2883204" cy="1364724"/>
          </a:xfrm>
          <a:prstGeom prst="wedgeEllipseCallout">
            <a:avLst>
              <a:gd name="adj1" fmla="val -9251"/>
              <a:gd name="adj2" fmla="val 78337"/>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mn-ea"/>
              </a:rPr>
              <a:t>インターネットがないと</a:t>
            </a:r>
            <a:endParaRPr lang="en-US" altLang="ja-JP" dirty="0">
              <a:solidFill>
                <a:schemeClr val="tx1"/>
              </a:solidFill>
              <a:latin typeface="+mn-ea"/>
            </a:endParaRPr>
          </a:p>
          <a:p>
            <a:r>
              <a:rPr lang="ja-JP" altLang="en-US" dirty="0">
                <a:solidFill>
                  <a:schemeClr val="tx1"/>
                </a:solidFill>
                <a:latin typeface="+mn-ea"/>
              </a:rPr>
              <a:t>仕事ができないぞ。</a:t>
            </a:r>
            <a:endParaRPr kumimoji="1" lang="ja-JP" altLang="en-US" dirty="0">
              <a:latin typeface="+mn-ea"/>
            </a:endParaRPr>
          </a:p>
        </p:txBody>
      </p:sp>
      <p:sp>
        <p:nvSpPr>
          <p:cNvPr id="8" name="テキスト ボックス 7"/>
          <p:cNvSpPr txBox="1"/>
          <p:nvPr/>
        </p:nvSpPr>
        <p:spPr>
          <a:xfrm flipH="1">
            <a:off x="555676" y="1721305"/>
            <a:ext cx="8024120" cy="769441"/>
          </a:xfrm>
          <a:prstGeom prst="rect">
            <a:avLst/>
          </a:prstGeom>
          <a:noFill/>
        </p:spPr>
        <p:txBody>
          <a:bodyPr wrap="square" rtlCol="0">
            <a:spAutoFit/>
          </a:bodyPr>
          <a:lstStyle/>
          <a:p>
            <a:r>
              <a:rPr lang="ja-JP" altLang="en-US" sz="4400" dirty="0">
                <a:solidFill>
                  <a:srgbClr val="F79646">
                    <a:lumMod val="75000"/>
                  </a:srgbClr>
                </a:solidFill>
                <a:latin typeface="メイリオ" panose="020B0604030504040204" pitchFamily="50" charset="-128"/>
                <a:ea typeface="メイリオ" panose="020B0604030504040204" pitchFamily="50" charset="-128"/>
              </a:rPr>
              <a:t>私たちの生活を豊かにする技術</a:t>
            </a:r>
          </a:p>
        </p:txBody>
      </p:sp>
      <p:sp>
        <p:nvSpPr>
          <p:cNvPr id="9" name="テキスト ボックス 8"/>
          <p:cNvSpPr txBox="1"/>
          <p:nvPr/>
        </p:nvSpPr>
        <p:spPr>
          <a:xfrm>
            <a:off x="2761836" y="1429378"/>
            <a:ext cx="1575268" cy="369332"/>
          </a:xfrm>
          <a:prstGeom prst="rect">
            <a:avLst/>
          </a:prstGeom>
          <a:noFill/>
        </p:spPr>
        <p:txBody>
          <a:bodyPr wrap="square" rtlCol="0">
            <a:spAutoFit/>
          </a:bodyPr>
          <a:lstStyle/>
          <a:p>
            <a:r>
              <a:rPr kumimoji="1" lang="ja-JP" altLang="en-US" dirty="0"/>
              <a:t>せいかつ</a:t>
            </a:r>
          </a:p>
        </p:txBody>
      </p:sp>
      <p:sp>
        <p:nvSpPr>
          <p:cNvPr id="10" name="テキスト ボックス 9"/>
          <p:cNvSpPr txBox="1"/>
          <p:nvPr/>
        </p:nvSpPr>
        <p:spPr>
          <a:xfrm>
            <a:off x="4567736" y="1429378"/>
            <a:ext cx="925361" cy="369332"/>
          </a:xfrm>
          <a:prstGeom prst="rect">
            <a:avLst/>
          </a:prstGeom>
          <a:noFill/>
        </p:spPr>
        <p:txBody>
          <a:bodyPr wrap="square" rtlCol="0">
            <a:spAutoFit/>
          </a:bodyPr>
          <a:lstStyle/>
          <a:p>
            <a:r>
              <a:rPr kumimoji="1" lang="ja-JP" altLang="en-US" dirty="0"/>
              <a:t>ゆた</a:t>
            </a:r>
          </a:p>
        </p:txBody>
      </p:sp>
      <p:sp>
        <p:nvSpPr>
          <p:cNvPr id="11" name="テキスト ボックス 10"/>
          <p:cNvSpPr txBox="1"/>
          <p:nvPr/>
        </p:nvSpPr>
        <p:spPr>
          <a:xfrm>
            <a:off x="7265659" y="1429378"/>
            <a:ext cx="1314137" cy="369332"/>
          </a:xfrm>
          <a:prstGeom prst="rect">
            <a:avLst/>
          </a:prstGeom>
          <a:noFill/>
        </p:spPr>
        <p:txBody>
          <a:bodyPr wrap="square" rtlCol="0">
            <a:spAutoFit/>
          </a:bodyPr>
          <a:lstStyle/>
          <a:p>
            <a:r>
              <a:rPr kumimoji="1" lang="ja-JP" altLang="en-US" dirty="0"/>
              <a:t>ぎじゅつ</a:t>
            </a:r>
          </a:p>
        </p:txBody>
      </p:sp>
      <p:sp>
        <p:nvSpPr>
          <p:cNvPr id="12" name="円形吹き出し 19">
            <a:extLst>
              <a:ext uri="{FF2B5EF4-FFF2-40B4-BE49-F238E27FC236}">
                <a16:creationId xmlns:a16="http://schemas.microsoft.com/office/drawing/2014/main" id="{68DB620B-F4DB-4581-9B67-4A5E67C5E2D3}"/>
              </a:ext>
            </a:extLst>
          </p:cNvPr>
          <p:cNvSpPr/>
          <p:nvPr/>
        </p:nvSpPr>
        <p:spPr>
          <a:xfrm>
            <a:off x="2116198" y="2429604"/>
            <a:ext cx="3822914" cy="1868511"/>
          </a:xfrm>
          <a:prstGeom prst="wedgeEllipseCallout">
            <a:avLst>
              <a:gd name="adj1" fmla="val 32041"/>
              <a:gd name="adj2" fmla="val 63876"/>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r>
              <a:rPr kumimoji="1" lang="ja-JP" altLang="en-US" dirty="0">
                <a:solidFill>
                  <a:schemeClr val="tx1"/>
                </a:solidFill>
                <a:latin typeface="+mn-ea"/>
              </a:rPr>
              <a:t>カーナビゲーションが</a:t>
            </a:r>
            <a:endParaRPr kumimoji="1" lang="en-US" altLang="ja-JP" dirty="0">
              <a:solidFill>
                <a:schemeClr val="tx1"/>
              </a:solidFill>
              <a:latin typeface="+mn-ea"/>
            </a:endParaRPr>
          </a:p>
          <a:p>
            <a:r>
              <a:rPr kumimoji="1" lang="ja-JP" altLang="en-US" dirty="0">
                <a:solidFill>
                  <a:schemeClr val="tx1"/>
                </a:solidFill>
                <a:latin typeface="+mn-ea"/>
              </a:rPr>
              <a:t>ないと目的地までたどり付けないわ。</a:t>
            </a:r>
            <a:endParaRPr kumimoji="1" lang="ja-JP" altLang="en-US" dirty="0">
              <a:latin typeface="+mn-ea"/>
            </a:endParaRPr>
          </a:p>
        </p:txBody>
      </p:sp>
    </p:spTree>
    <p:extLst>
      <p:ext uri="{BB962C8B-B14F-4D97-AF65-F5344CB8AC3E}">
        <p14:creationId xmlns:p14="http://schemas.microsoft.com/office/powerpoint/2010/main" val="34412384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p:cNvSpPr txBox="1"/>
          <p:nvPr/>
        </p:nvSpPr>
        <p:spPr>
          <a:xfrm flipH="1">
            <a:off x="555676" y="1721305"/>
            <a:ext cx="8024120" cy="769441"/>
          </a:xfrm>
          <a:prstGeom prst="rect">
            <a:avLst/>
          </a:prstGeom>
          <a:noFill/>
        </p:spPr>
        <p:txBody>
          <a:bodyPr wrap="square" rtlCol="0">
            <a:spAutoFit/>
          </a:bodyPr>
          <a:lstStyle/>
          <a:p>
            <a:r>
              <a:rPr lang="ja-JP" altLang="en-US" sz="4400" dirty="0">
                <a:solidFill>
                  <a:srgbClr val="F79646">
                    <a:lumMod val="75000"/>
                  </a:srgbClr>
                </a:solidFill>
                <a:latin typeface="メイリオ" panose="020B0604030504040204" pitchFamily="50" charset="-128"/>
                <a:ea typeface="メイリオ" panose="020B0604030504040204" pitchFamily="50" charset="-128"/>
              </a:rPr>
              <a:t>使い方をまちがえると</a:t>
            </a:r>
          </a:p>
        </p:txBody>
      </p:sp>
      <p:sp>
        <p:nvSpPr>
          <p:cNvPr id="21" name="タイトル 20"/>
          <p:cNvSpPr>
            <a:spLocks noGrp="1"/>
          </p:cNvSpPr>
          <p:nvPr>
            <p:ph type="title"/>
          </p:nvPr>
        </p:nvSpPr>
        <p:spPr>
          <a:xfrm>
            <a:off x="215152" y="376114"/>
            <a:ext cx="7958418" cy="784598"/>
          </a:xfrm>
        </p:spPr>
        <p:txBody>
          <a:bodyPr>
            <a:normAutofit fontScale="90000"/>
          </a:bodyPr>
          <a:lstStyle/>
          <a:p>
            <a:r>
              <a:rPr lang="ja-JP" altLang="en-US" sz="5400" dirty="0"/>
              <a:t>インターネットは</a:t>
            </a:r>
            <a:r>
              <a:rPr lang="en-US" altLang="ja-JP" sz="5400" dirty="0"/>
              <a:t>…… </a:t>
            </a:r>
            <a:endParaRPr lang="ja-JP" altLang="en-US" sz="5400" dirty="0"/>
          </a:p>
        </p:txBody>
      </p:sp>
      <p:pic>
        <p:nvPicPr>
          <p:cNvPr id="6" name="図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37104" y="4110628"/>
            <a:ext cx="4575868" cy="2580749"/>
          </a:xfrm>
          <a:prstGeom prst="rect">
            <a:avLst/>
          </a:prstGeom>
        </p:spPr>
      </p:pic>
      <p:sp>
        <p:nvSpPr>
          <p:cNvPr id="20" name="円形吹き出し 19"/>
          <p:cNvSpPr/>
          <p:nvPr/>
        </p:nvSpPr>
        <p:spPr>
          <a:xfrm>
            <a:off x="158288" y="4224513"/>
            <a:ext cx="4027253" cy="1364724"/>
          </a:xfrm>
          <a:prstGeom prst="wedgeEllipseCallout">
            <a:avLst>
              <a:gd name="adj1" fmla="val 51623"/>
              <a:gd name="adj2" fmla="val 42978"/>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prstClr val="black"/>
                </a:solidFill>
                <a:latin typeface="メイリオ" panose="020B0604030504040204" pitchFamily="50" charset="-128"/>
                <a:ea typeface="メイリオ" panose="020B0604030504040204" pitchFamily="50" charset="-128"/>
              </a:rPr>
              <a:t>ゲームに夢中になって、</a:t>
            </a:r>
            <a:endParaRPr lang="en-US" altLang="ja-JP" dirty="0">
              <a:solidFill>
                <a:prstClr val="black"/>
              </a:solidFill>
              <a:latin typeface="メイリオ" panose="020B0604030504040204" pitchFamily="50" charset="-128"/>
              <a:ea typeface="メイリオ" panose="020B0604030504040204" pitchFamily="50" charset="-128"/>
            </a:endParaRPr>
          </a:p>
          <a:p>
            <a:r>
              <a:rPr lang="ja-JP" altLang="en-US" dirty="0">
                <a:solidFill>
                  <a:prstClr val="black"/>
                </a:solidFill>
                <a:latin typeface="メイリオ" panose="020B0604030504040204" pitchFamily="50" charset="-128"/>
                <a:ea typeface="メイリオ" panose="020B0604030504040204" pitchFamily="50" charset="-128"/>
              </a:rPr>
              <a:t>宿題忘れちゃった！</a:t>
            </a:r>
            <a:endParaRPr lang="ja-JP" altLang="en-US" dirty="0">
              <a:solidFill>
                <a:prstClr val="white"/>
              </a:solidFill>
              <a:latin typeface="メイリオ" panose="020B0604030504040204" pitchFamily="50" charset="-128"/>
              <a:ea typeface="メイリオ" panose="020B0604030504040204" pitchFamily="50" charset="-128"/>
            </a:endParaRPr>
          </a:p>
        </p:txBody>
      </p:sp>
      <p:sp>
        <p:nvSpPr>
          <p:cNvPr id="22" name="円形吹き出し 21"/>
          <p:cNvSpPr/>
          <p:nvPr/>
        </p:nvSpPr>
        <p:spPr>
          <a:xfrm>
            <a:off x="1527427" y="2576715"/>
            <a:ext cx="4605453" cy="1533913"/>
          </a:xfrm>
          <a:prstGeom prst="wedgeEllipseCallout">
            <a:avLst>
              <a:gd name="adj1" fmla="val 38848"/>
              <a:gd name="adj2" fmla="val 69605"/>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prstClr val="black"/>
                </a:solidFill>
                <a:latin typeface="メイリオ" panose="020B0604030504040204" pitchFamily="50" charset="-128"/>
                <a:ea typeface="メイリオ" panose="020B0604030504040204" pitchFamily="50" charset="-128"/>
              </a:rPr>
              <a:t>そんなつもりはないのに、</a:t>
            </a:r>
            <a:endParaRPr lang="en-US" altLang="ja-JP" dirty="0">
              <a:solidFill>
                <a:prstClr val="black"/>
              </a:solidFill>
              <a:latin typeface="メイリオ" panose="020B0604030504040204" pitchFamily="50" charset="-128"/>
              <a:ea typeface="メイリオ" panose="020B0604030504040204" pitchFamily="50" charset="-128"/>
            </a:endParaRPr>
          </a:p>
          <a:p>
            <a:r>
              <a:rPr lang="ja-JP" altLang="en-US" dirty="0">
                <a:solidFill>
                  <a:prstClr val="black"/>
                </a:solidFill>
                <a:latin typeface="メイリオ" panose="020B0604030504040204" pitchFamily="50" charset="-128"/>
                <a:ea typeface="メイリオ" panose="020B0604030504040204" pitchFamily="50" charset="-128"/>
              </a:rPr>
              <a:t>トークアプリで</a:t>
            </a:r>
            <a:endParaRPr lang="en-US" altLang="ja-JP" dirty="0">
              <a:solidFill>
                <a:prstClr val="black"/>
              </a:solidFill>
              <a:latin typeface="メイリオ" panose="020B0604030504040204" pitchFamily="50" charset="-128"/>
              <a:ea typeface="メイリオ" panose="020B0604030504040204" pitchFamily="50" charset="-128"/>
            </a:endParaRPr>
          </a:p>
          <a:p>
            <a:r>
              <a:rPr lang="ja-JP" altLang="en-US" dirty="0">
                <a:solidFill>
                  <a:prstClr val="black"/>
                </a:solidFill>
                <a:latin typeface="メイリオ" panose="020B0604030504040204" pitchFamily="50" charset="-128"/>
                <a:ea typeface="メイリオ" panose="020B0604030504040204" pitchFamily="50" charset="-128"/>
              </a:rPr>
              <a:t>誤解されたみたい。</a:t>
            </a:r>
            <a:endParaRPr lang="ja-JP" altLang="en-US" dirty="0">
              <a:solidFill>
                <a:prstClr val="white"/>
              </a:solidFill>
              <a:latin typeface="メイリオ" panose="020B0604030504040204" pitchFamily="50" charset="-128"/>
              <a:ea typeface="メイリオ" panose="020B0604030504040204" pitchFamily="50" charset="-128"/>
            </a:endParaRPr>
          </a:p>
        </p:txBody>
      </p:sp>
      <p:sp>
        <p:nvSpPr>
          <p:cNvPr id="23" name="円形吹き出し 22"/>
          <p:cNvSpPr/>
          <p:nvPr/>
        </p:nvSpPr>
        <p:spPr>
          <a:xfrm>
            <a:off x="5195456" y="2389992"/>
            <a:ext cx="3838300" cy="1364724"/>
          </a:xfrm>
          <a:prstGeom prst="wedgeEllipseCallout">
            <a:avLst>
              <a:gd name="adj1" fmla="val 734"/>
              <a:gd name="adj2" fmla="val 76199"/>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prstClr val="black"/>
                </a:solidFill>
                <a:latin typeface="メイリオ" panose="020B0604030504040204" pitchFamily="50" charset="-128"/>
                <a:ea typeface="メイリオ" panose="020B0604030504040204" pitchFamily="50" charset="-128"/>
              </a:rPr>
              <a:t>ウイルス感染？</a:t>
            </a:r>
            <a:endParaRPr lang="en-US" altLang="ja-JP" dirty="0">
              <a:solidFill>
                <a:prstClr val="black"/>
              </a:solidFill>
              <a:latin typeface="メイリオ" panose="020B0604030504040204" pitchFamily="50" charset="-128"/>
              <a:ea typeface="メイリオ" panose="020B0604030504040204" pitchFamily="50" charset="-128"/>
            </a:endParaRPr>
          </a:p>
          <a:p>
            <a:r>
              <a:rPr lang="ja-JP" altLang="en-US" dirty="0">
                <a:solidFill>
                  <a:prstClr val="black"/>
                </a:solidFill>
                <a:latin typeface="メイリオ" panose="020B0604030504040204" pitchFamily="50" charset="-128"/>
                <a:ea typeface="メイリオ" panose="020B0604030504040204" pitchFamily="50" charset="-128"/>
              </a:rPr>
              <a:t>パソコンが動かないぞ！</a:t>
            </a:r>
            <a:endParaRPr lang="ja-JP" altLang="en-US" dirty="0">
              <a:solidFill>
                <a:prstClr val="white"/>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415244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514F768C-2F18-461A-833C-457DA3C9731C}"/>
              </a:ext>
            </a:extLst>
          </p:cNvPr>
          <p:cNvSpPr/>
          <p:nvPr/>
        </p:nvSpPr>
        <p:spPr>
          <a:xfrm>
            <a:off x="4671384" y="6251751"/>
            <a:ext cx="4351053" cy="43088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black"/>
                </a:solidFill>
                <a:effectLst/>
                <a:uLnTx/>
                <a:uFillTx/>
                <a:latin typeface="Segoe UI"/>
                <a:ea typeface="メイリオ"/>
                <a:cs typeface="+mn-cs"/>
              </a:rPr>
              <a:t>(</a:t>
            </a:r>
            <a:r>
              <a:rPr kumimoji="1" lang="ja-JP" altLang="en-US" sz="1100" b="0" i="0" u="none" strike="noStrike" kern="1200" cap="none" spc="0" normalizeH="0" baseline="0" noProof="0" dirty="0">
                <a:ln>
                  <a:noFill/>
                </a:ln>
                <a:solidFill>
                  <a:prstClr val="black"/>
                </a:solidFill>
                <a:effectLst/>
                <a:uLnTx/>
                <a:uFillTx/>
                <a:latin typeface="Segoe UI"/>
                <a:ea typeface="メイリオ"/>
                <a:cs typeface="+mn-cs"/>
              </a:rPr>
              <a:t>引用</a:t>
            </a:r>
            <a:r>
              <a:rPr kumimoji="1" lang="en-US" altLang="ja-JP" sz="1100" b="0" i="0" u="none" strike="noStrike" kern="1200" cap="none" spc="0" normalizeH="0" baseline="0" noProof="0" dirty="0">
                <a:ln>
                  <a:noFill/>
                </a:ln>
                <a:solidFill>
                  <a:prstClr val="black"/>
                </a:solidFill>
                <a:effectLst/>
                <a:uLnTx/>
                <a:uFillTx/>
                <a:latin typeface="Segoe UI"/>
                <a:ea typeface="メイリオ"/>
                <a:cs typeface="+mn-cs"/>
              </a:rPr>
              <a:t>)</a:t>
            </a:r>
            <a:r>
              <a:rPr kumimoji="1" lang="ja-JP" altLang="en-US" sz="1100" b="0" i="0" u="none" strike="noStrike" kern="1200" cap="none" spc="0" normalizeH="0" baseline="0" noProof="0" dirty="0">
                <a:ln>
                  <a:noFill/>
                </a:ln>
                <a:solidFill>
                  <a:prstClr val="black"/>
                </a:solidFill>
                <a:effectLst/>
                <a:uLnTx/>
                <a:uFillTx/>
                <a:latin typeface="Segoe UI"/>
                <a:ea typeface="メイリオ"/>
                <a:cs typeface="+mn-cs"/>
              </a:rPr>
              <a:t> </a:t>
            </a:r>
            <a:r>
              <a:rPr kumimoji="1" lang="en-US" altLang="ja-JP" sz="1100" b="0" i="0" u="none" strike="noStrike" kern="1200" cap="none" spc="0" normalizeH="0" baseline="0" noProof="0" dirty="0">
                <a:ln>
                  <a:noFill/>
                </a:ln>
                <a:solidFill>
                  <a:prstClr val="black"/>
                </a:solidFill>
                <a:effectLst/>
                <a:uLnTx/>
                <a:uFillTx/>
                <a:latin typeface="Segoe UI"/>
                <a:ea typeface="メイリオ"/>
                <a:cs typeface="+mn-cs"/>
              </a:rPr>
              <a:t>IPA</a:t>
            </a:r>
            <a:r>
              <a:rPr kumimoji="1" lang="ja-JP" altLang="en-US" sz="1100" b="0" i="0" u="none" strike="noStrike" kern="1200" cap="none" spc="0" normalizeH="0" baseline="0" noProof="0" dirty="0">
                <a:ln>
                  <a:noFill/>
                </a:ln>
                <a:solidFill>
                  <a:prstClr val="black"/>
                </a:solidFill>
                <a:effectLst/>
                <a:uLnTx/>
                <a:uFillTx/>
                <a:latin typeface="Segoe UI"/>
                <a:ea typeface="メイリオ"/>
                <a:cs typeface="+mn-cs"/>
              </a:rPr>
              <a:t>「情報セキュリティ</a:t>
            </a:r>
            <a:r>
              <a:rPr kumimoji="1" lang="en-US" altLang="ja-JP" sz="1100" b="0" i="0" u="none" strike="noStrike" kern="1200" cap="none" spc="0" normalizeH="0" baseline="0" noProof="0" dirty="0">
                <a:ln>
                  <a:noFill/>
                </a:ln>
                <a:solidFill>
                  <a:prstClr val="black"/>
                </a:solidFill>
                <a:effectLst/>
                <a:uLnTx/>
                <a:uFillTx/>
                <a:latin typeface="Segoe UI"/>
                <a:ea typeface="メイリオ"/>
                <a:cs typeface="+mn-cs"/>
              </a:rPr>
              <a:t>10</a:t>
            </a:r>
            <a:r>
              <a:rPr kumimoji="1" lang="ja-JP" altLang="en-US" sz="1100" b="0" i="0" u="none" strike="noStrike" kern="1200" cap="none" spc="0" normalizeH="0" baseline="0" noProof="0" dirty="0">
                <a:ln>
                  <a:noFill/>
                </a:ln>
                <a:solidFill>
                  <a:prstClr val="black"/>
                </a:solidFill>
                <a:effectLst/>
                <a:uLnTx/>
                <a:uFillTx/>
                <a:latin typeface="Segoe UI"/>
                <a:ea typeface="メイリオ"/>
                <a:cs typeface="+mn-cs"/>
              </a:rPr>
              <a:t>大脅威 </a:t>
            </a:r>
            <a:r>
              <a:rPr kumimoji="1" lang="en-US" altLang="ja-JP" sz="1100" b="0" i="0" u="none" strike="noStrike" kern="1200" cap="none" spc="0" normalizeH="0" baseline="0" noProof="0" dirty="0">
                <a:ln>
                  <a:noFill/>
                </a:ln>
                <a:solidFill>
                  <a:prstClr val="black"/>
                </a:solidFill>
                <a:effectLst/>
                <a:uLnTx/>
                <a:uFillTx/>
                <a:latin typeface="Segoe UI"/>
                <a:ea typeface="メイリオ"/>
                <a:cs typeface="+mn-cs"/>
              </a:rPr>
              <a:t>2022</a:t>
            </a:r>
            <a:r>
              <a:rPr kumimoji="1" lang="ja-JP" altLang="en-US" sz="1100" b="0" i="0" u="none" strike="noStrike" kern="1200" cap="none" spc="0" normalizeH="0" baseline="0" noProof="0" dirty="0">
                <a:ln>
                  <a:noFill/>
                </a:ln>
                <a:solidFill>
                  <a:prstClr val="black"/>
                </a:solidFill>
                <a:effectLst/>
                <a:uLnTx/>
                <a:uFillTx/>
                <a:latin typeface="Segoe UI"/>
                <a:ea typeface="メイリオ"/>
                <a:cs typeface="+mn-cs"/>
              </a:rPr>
              <a:t>」</a:t>
            </a:r>
            <a:endParaRPr kumimoji="1" lang="en-US" altLang="ja-JP" sz="1100" b="0" i="0" u="none" strike="noStrike" kern="1200" cap="none" spc="0" normalizeH="0" baseline="0" noProof="0" dirty="0">
              <a:ln>
                <a:noFill/>
              </a:ln>
              <a:solidFill>
                <a:prstClr val="black"/>
              </a:solidFill>
              <a:effectLst/>
              <a:uLnTx/>
              <a:uFillTx/>
              <a:latin typeface="Segoe UI"/>
              <a:ea typeface="メイリオ"/>
              <a:cs typeface="+mn-cs"/>
            </a:endParaRPr>
          </a:p>
          <a:p>
            <a:pPr lvl="0">
              <a:defRPr/>
            </a:pPr>
            <a:r>
              <a:rPr lang="ja-JP" altLang="en-US" sz="1100" dirty="0">
                <a:solidFill>
                  <a:prstClr val="black"/>
                </a:solidFill>
              </a:rPr>
              <a:t>　　    </a:t>
            </a:r>
            <a:r>
              <a:rPr lang="en-US" altLang="ja-JP" sz="1100" dirty="0">
                <a:solidFill>
                  <a:prstClr val="black"/>
                </a:solidFill>
              </a:rPr>
              <a:t>https://www.ipa.go.jp/security/10threats/10threats2022.html</a:t>
            </a:r>
            <a:endParaRPr kumimoji="1" lang="zh-CN" altLang="en-US" sz="1100" b="0" i="0" u="none" strike="noStrike" kern="1200" cap="none" spc="0" normalizeH="0" baseline="0" noProof="0" dirty="0">
              <a:ln>
                <a:noFill/>
              </a:ln>
              <a:solidFill>
                <a:prstClr val="black"/>
              </a:solidFill>
              <a:effectLst/>
              <a:uLnTx/>
              <a:uFillTx/>
              <a:latin typeface="Segoe UI"/>
              <a:ea typeface="メイリオ"/>
              <a:cs typeface="+mn-cs"/>
            </a:endParaRPr>
          </a:p>
        </p:txBody>
      </p:sp>
      <p:pic>
        <p:nvPicPr>
          <p:cNvPr id="7" name="図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2290" y="4250753"/>
            <a:ext cx="1290831" cy="1586487"/>
          </a:xfrm>
          <a:prstGeom prst="rect">
            <a:avLst/>
          </a:prstGeom>
        </p:spPr>
      </p:pic>
      <p:sp>
        <p:nvSpPr>
          <p:cNvPr id="8" name="角丸四角形吹き出し 7"/>
          <p:cNvSpPr/>
          <p:nvPr/>
        </p:nvSpPr>
        <p:spPr>
          <a:xfrm>
            <a:off x="131228" y="1988880"/>
            <a:ext cx="2180530" cy="1621853"/>
          </a:xfrm>
          <a:prstGeom prst="wedgeRoundRectCallout">
            <a:avLst>
              <a:gd name="adj1" fmla="val -14919"/>
              <a:gd name="adj2" fmla="val 79581"/>
              <a:gd name="adj3" fmla="val 16667"/>
            </a:avLst>
          </a:prstGeom>
          <a:ln w="28575"/>
        </p:spPr>
        <p:style>
          <a:lnRef idx="2">
            <a:schemeClr val="accent2"/>
          </a:lnRef>
          <a:fillRef idx="1">
            <a:schemeClr val="lt1"/>
          </a:fillRef>
          <a:effectRef idx="0">
            <a:schemeClr val="accent2"/>
          </a:effectRef>
          <a:fontRef idx="minor">
            <a:schemeClr val="dk1"/>
          </a:fontRef>
        </p:style>
        <p:txBody>
          <a:bodyPr rtlCol="0" anchor="ct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Segoe UI"/>
                <a:ea typeface="メイリオ"/>
                <a:cs typeface="+mn-cs"/>
              </a:rPr>
              <a:t>インターネットは</a:t>
            </a:r>
            <a:endParaRPr kumimoji="1" lang="en-US" altLang="ja-JP" sz="1800" b="0" i="0" u="none" strike="noStrike" kern="1200" cap="none" spc="0" normalizeH="0" baseline="0" noProof="0" dirty="0">
              <a:ln>
                <a:noFill/>
              </a:ln>
              <a:solidFill>
                <a:prstClr val="black"/>
              </a:solidFill>
              <a:effectLst/>
              <a:uLnTx/>
              <a:uFillTx/>
              <a:latin typeface="Segoe UI"/>
              <a:ea typeface="メイリオ"/>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Segoe UI"/>
                <a:ea typeface="メイリオ"/>
                <a:cs typeface="+mn-cs"/>
              </a:rPr>
              <a:t>便利だけど、</a:t>
            </a:r>
            <a:endParaRPr kumimoji="1" lang="en-US" altLang="ja-JP" sz="1800" b="0" i="0" u="none" strike="noStrike" kern="1200" cap="none" spc="0" normalizeH="0" baseline="0" noProof="0" dirty="0">
              <a:ln>
                <a:noFill/>
              </a:ln>
              <a:solidFill>
                <a:prstClr val="black"/>
              </a:solidFill>
              <a:effectLst/>
              <a:uLnTx/>
              <a:uFillTx/>
              <a:latin typeface="Segoe UI"/>
              <a:ea typeface="メイリオ"/>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Segoe UI"/>
                <a:ea typeface="メイリオ"/>
                <a:cs typeface="+mn-cs"/>
              </a:rPr>
              <a:t>こんな危険も</a:t>
            </a:r>
            <a:endParaRPr kumimoji="1" lang="en-US" altLang="ja-JP" sz="1800" b="0" i="0" u="none" strike="noStrike" kern="1200" cap="none" spc="0" normalizeH="0" baseline="0" noProof="0" dirty="0">
              <a:ln>
                <a:noFill/>
              </a:ln>
              <a:solidFill>
                <a:prstClr val="black"/>
              </a:solidFill>
              <a:effectLst/>
              <a:uLnTx/>
              <a:uFillTx/>
              <a:latin typeface="Segoe UI"/>
              <a:ea typeface="メイリオ"/>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Segoe UI"/>
                <a:ea typeface="メイリオ"/>
                <a:cs typeface="+mn-cs"/>
              </a:rPr>
              <a:t>あるんだね。</a:t>
            </a:r>
            <a:endParaRPr kumimoji="1" lang="en-US" altLang="ja-JP" sz="1800" b="0" i="0" u="none" strike="noStrike" kern="1200" cap="none" spc="0" normalizeH="0" baseline="0" noProof="0" dirty="0">
              <a:ln>
                <a:noFill/>
              </a:ln>
              <a:solidFill>
                <a:prstClr val="black"/>
              </a:solidFill>
              <a:effectLst/>
              <a:uLnTx/>
              <a:uFillTx/>
              <a:latin typeface="Segoe UI"/>
              <a:ea typeface="メイリオ"/>
              <a:cs typeface="+mn-cs"/>
            </a:endParaRPr>
          </a:p>
        </p:txBody>
      </p:sp>
      <p:sp>
        <p:nvSpPr>
          <p:cNvPr id="11" name="タイトル 10">
            <a:extLst>
              <a:ext uri="{FF2B5EF4-FFF2-40B4-BE49-F238E27FC236}">
                <a16:creationId xmlns:a16="http://schemas.microsoft.com/office/drawing/2014/main" id="{D1CC9A5D-67D1-4CE6-A777-205EA2B1BA86}"/>
              </a:ext>
            </a:extLst>
          </p:cNvPr>
          <p:cNvSpPr>
            <a:spLocks noGrp="1"/>
          </p:cNvSpPr>
          <p:nvPr>
            <p:ph type="title"/>
          </p:nvPr>
        </p:nvSpPr>
        <p:spPr>
          <a:xfrm>
            <a:off x="215152" y="490165"/>
            <a:ext cx="7958418" cy="784598"/>
          </a:xfrm>
        </p:spPr>
        <p:txBody>
          <a:bodyPr/>
          <a:lstStyle/>
          <a:p>
            <a:r>
              <a:rPr kumimoji="1" lang="ja-JP" altLang="en-US" dirty="0"/>
              <a:t>インターネットの危険性</a:t>
            </a:r>
          </a:p>
        </p:txBody>
      </p:sp>
      <p:sp>
        <p:nvSpPr>
          <p:cNvPr id="12" name="テキスト ボックス 11">
            <a:extLst>
              <a:ext uri="{FF2B5EF4-FFF2-40B4-BE49-F238E27FC236}">
                <a16:creationId xmlns:a16="http://schemas.microsoft.com/office/drawing/2014/main" id="{DC525EA7-9B01-424B-A93F-1B62AC57A50E}"/>
              </a:ext>
            </a:extLst>
          </p:cNvPr>
          <p:cNvSpPr txBox="1"/>
          <p:nvPr/>
        </p:nvSpPr>
        <p:spPr>
          <a:xfrm>
            <a:off x="6846911" y="1334285"/>
            <a:ext cx="814410" cy="261610"/>
          </a:xfrm>
          <a:prstGeom prst="rect">
            <a:avLst/>
          </a:prstGeom>
          <a:noFill/>
        </p:spPr>
        <p:txBody>
          <a:bodyPr wrap="square" rtlCol="0">
            <a:spAutoFit/>
          </a:bodyPr>
          <a:lstStyle/>
          <a:p>
            <a:r>
              <a:rPr lang="ja-JP" altLang="en-US" sz="1050" dirty="0"/>
              <a:t>きょうい</a:t>
            </a:r>
            <a:endParaRPr kumimoji="1" lang="ja-JP" altLang="en-US" sz="1050" dirty="0"/>
          </a:p>
        </p:txBody>
      </p:sp>
      <p:sp>
        <p:nvSpPr>
          <p:cNvPr id="13" name="テキスト ボックス 12">
            <a:extLst>
              <a:ext uri="{FF2B5EF4-FFF2-40B4-BE49-F238E27FC236}">
                <a16:creationId xmlns:a16="http://schemas.microsoft.com/office/drawing/2014/main" id="{E33B26CB-4261-4A49-A094-CEF81EDA62B4}"/>
              </a:ext>
            </a:extLst>
          </p:cNvPr>
          <p:cNvSpPr txBox="1"/>
          <p:nvPr/>
        </p:nvSpPr>
        <p:spPr>
          <a:xfrm>
            <a:off x="5083976" y="290560"/>
            <a:ext cx="1228903" cy="307777"/>
          </a:xfrm>
          <a:prstGeom prst="rect">
            <a:avLst/>
          </a:prstGeom>
          <a:noFill/>
        </p:spPr>
        <p:txBody>
          <a:bodyPr wrap="square" rtlCol="0">
            <a:spAutoFit/>
          </a:bodyPr>
          <a:lstStyle/>
          <a:p>
            <a:r>
              <a:rPr kumimoji="1" lang="ja-JP" altLang="en-US" sz="1400" dirty="0"/>
              <a:t>きけんせい</a:t>
            </a:r>
          </a:p>
        </p:txBody>
      </p:sp>
      <p:sp>
        <p:nvSpPr>
          <p:cNvPr id="14" name="テキスト ボックス 13">
            <a:extLst>
              <a:ext uri="{FF2B5EF4-FFF2-40B4-BE49-F238E27FC236}">
                <a16:creationId xmlns:a16="http://schemas.microsoft.com/office/drawing/2014/main" id="{0553CACC-A5DD-4CF6-9225-AE11560C611D}"/>
              </a:ext>
            </a:extLst>
          </p:cNvPr>
          <p:cNvSpPr txBox="1"/>
          <p:nvPr/>
        </p:nvSpPr>
        <p:spPr>
          <a:xfrm>
            <a:off x="232736" y="2318961"/>
            <a:ext cx="593741" cy="253916"/>
          </a:xfrm>
          <a:prstGeom prst="rect">
            <a:avLst/>
          </a:prstGeom>
          <a:noFill/>
        </p:spPr>
        <p:txBody>
          <a:bodyPr wrap="square" rtlCol="0">
            <a:spAutoFit/>
          </a:bodyPr>
          <a:lstStyle/>
          <a:p>
            <a:r>
              <a:rPr kumimoji="1" lang="ja-JP" altLang="en-US" sz="1050" dirty="0"/>
              <a:t>べんり</a:t>
            </a:r>
          </a:p>
        </p:txBody>
      </p:sp>
      <p:sp>
        <p:nvSpPr>
          <p:cNvPr id="15" name="テキスト ボックス 14">
            <a:extLst>
              <a:ext uri="{FF2B5EF4-FFF2-40B4-BE49-F238E27FC236}">
                <a16:creationId xmlns:a16="http://schemas.microsoft.com/office/drawing/2014/main" id="{82857738-E207-4A4D-82D1-71C16F6BC0FF}"/>
              </a:ext>
            </a:extLst>
          </p:cNvPr>
          <p:cNvSpPr txBox="1"/>
          <p:nvPr/>
        </p:nvSpPr>
        <p:spPr>
          <a:xfrm>
            <a:off x="950120" y="2708018"/>
            <a:ext cx="593741" cy="253916"/>
          </a:xfrm>
          <a:prstGeom prst="rect">
            <a:avLst/>
          </a:prstGeom>
          <a:noFill/>
        </p:spPr>
        <p:txBody>
          <a:bodyPr wrap="square" rtlCol="0">
            <a:spAutoFit/>
          </a:bodyPr>
          <a:lstStyle/>
          <a:p>
            <a:r>
              <a:rPr kumimoji="1" lang="ja-JP" altLang="en-US" sz="1050" dirty="0"/>
              <a:t>きけん</a:t>
            </a:r>
          </a:p>
        </p:txBody>
      </p:sp>
      <p:pic>
        <p:nvPicPr>
          <p:cNvPr id="3" name="図 2">
            <a:extLst>
              <a:ext uri="{FF2B5EF4-FFF2-40B4-BE49-F238E27FC236}">
                <a16:creationId xmlns:a16="http://schemas.microsoft.com/office/drawing/2014/main" id="{F794A3A0-1EF2-4E02-AF7D-C6538CE3A1B3}"/>
              </a:ext>
            </a:extLst>
          </p:cNvPr>
          <p:cNvPicPr>
            <a:picLocks noChangeAspect="1"/>
          </p:cNvPicPr>
          <p:nvPr/>
        </p:nvPicPr>
        <p:blipFill>
          <a:blip r:embed="rId4"/>
          <a:stretch>
            <a:fillRect/>
          </a:stretch>
        </p:blipFill>
        <p:spPr>
          <a:xfrm>
            <a:off x="3100405" y="1838847"/>
            <a:ext cx="5810859" cy="4385396"/>
          </a:xfrm>
          <a:prstGeom prst="rect">
            <a:avLst/>
          </a:prstGeom>
        </p:spPr>
      </p:pic>
      <p:sp>
        <p:nvSpPr>
          <p:cNvPr id="4" name="テキスト ボックス 3">
            <a:extLst>
              <a:ext uri="{FF2B5EF4-FFF2-40B4-BE49-F238E27FC236}">
                <a16:creationId xmlns:a16="http://schemas.microsoft.com/office/drawing/2014/main" id="{C5610B8B-265D-4B70-8C83-678A3219A1EB}"/>
              </a:ext>
            </a:extLst>
          </p:cNvPr>
          <p:cNvSpPr txBox="1"/>
          <p:nvPr/>
        </p:nvSpPr>
        <p:spPr>
          <a:xfrm>
            <a:off x="4572000" y="1508547"/>
            <a:ext cx="3474028" cy="369332"/>
          </a:xfrm>
          <a:prstGeom prst="rect">
            <a:avLst/>
          </a:prstGeom>
          <a:noFill/>
        </p:spPr>
        <p:txBody>
          <a:bodyPr wrap="none" rtlCol="0">
            <a:spAutoFit/>
          </a:bodyPr>
          <a:lstStyle/>
          <a:p>
            <a:r>
              <a:rPr kumimoji="1" lang="ja-JP" altLang="en-US" dirty="0"/>
              <a:t>情報セキュリティ</a:t>
            </a:r>
            <a:r>
              <a:rPr kumimoji="1" lang="en-US" altLang="ja-JP" dirty="0"/>
              <a:t>10</a:t>
            </a:r>
            <a:r>
              <a:rPr kumimoji="1" lang="ja-JP" altLang="en-US" dirty="0"/>
              <a:t>大脅威</a:t>
            </a:r>
            <a:r>
              <a:rPr kumimoji="1" lang="en-US" altLang="ja-JP" dirty="0"/>
              <a:t>2022</a:t>
            </a:r>
            <a:endParaRPr kumimoji="1" lang="ja-JP" altLang="en-US" dirty="0"/>
          </a:p>
        </p:txBody>
      </p:sp>
    </p:spTree>
    <p:extLst>
      <p:ext uri="{BB962C8B-B14F-4D97-AF65-F5344CB8AC3E}">
        <p14:creationId xmlns:p14="http://schemas.microsoft.com/office/powerpoint/2010/main" val="277252830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37.8"/>
</p:tagLst>
</file>

<file path=ppt/theme/theme1.xml><?xml version="1.0" encoding="utf-8"?>
<a:theme xmlns:a="http://schemas.openxmlformats.org/drawingml/2006/main" name="2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ユーザー定義 1">
      <a:majorFont>
        <a:latin typeface="Segoe UI"/>
        <a:ea typeface="メイリオ"/>
        <a:cs typeface=""/>
      </a:majorFont>
      <a:minorFont>
        <a:latin typeface="Segoe UI"/>
        <a:ea typeface="メイリオ"/>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ユーザー定義 1">
      <a:majorFont>
        <a:latin typeface="Segoe UI"/>
        <a:ea typeface="メイリオ"/>
        <a:cs typeface=""/>
      </a:majorFont>
      <a:minorFont>
        <a:latin typeface="Segoe UI"/>
        <a:ea typeface="メイリオ"/>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2594</Words>
  <Application>Microsoft Office PowerPoint</Application>
  <PresentationFormat>画面に合わせる (4:3)</PresentationFormat>
  <Paragraphs>238</Paragraphs>
  <Slides>13</Slides>
  <Notes>13</Notes>
  <HiddenSlides>0</HiddenSlides>
  <MMClips>0</MMClips>
  <ScaleCrop>false</ScaleCrop>
  <HeadingPairs>
    <vt:vector size="6" baseType="variant">
      <vt:variant>
        <vt:lpstr>使用されているフォント</vt:lpstr>
      </vt:variant>
      <vt:variant>
        <vt:i4>6</vt:i4>
      </vt:variant>
      <vt:variant>
        <vt:lpstr>テーマ</vt:lpstr>
      </vt:variant>
      <vt:variant>
        <vt:i4>2</vt:i4>
      </vt:variant>
      <vt:variant>
        <vt:lpstr>スライド タイトル</vt:lpstr>
      </vt:variant>
      <vt:variant>
        <vt:i4>13</vt:i4>
      </vt:variant>
    </vt:vector>
  </HeadingPairs>
  <TitlesOfParts>
    <vt:vector size="21" baseType="lpstr">
      <vt:lpstr>HGPSoeiKakugothicUB</vt:lpstr>
      <vt:lpstr>UD デジタル 教科書体 N-B</vt:lpstr>
      <vt:lpstr>メイリオ</vt:lpstr>
      <vt:lpstr>Arial</vt:lpstr>
      <vt:lpstr>Calibri</vt:lpstr>
      <vt:lpstr>Segoe UI</vt:lpstr>
      <vt:lpstr>2_Office テーマ</vt:lpstr>
      <vt:lpstr>3_Office テーマ</vt:lpstr>
      <vt:lpstr>PowerPoint プレゼンテーション</vt:lpstr>
      <vt:lpstr>安全教室指導用教材利用規約</vt:lpstr>
      <vt:lpstr>情報モラル 情報セキュリティとは</vt:lpstr>
      <vt:lpstr>インターネットって知ってますか？</vt:lpstr>
      <vt:lpstr>インターネットにつながるもの</vt:lpstr>
      <vt:lpstr>PowerPoint プレゼンテーション</vt:lpstr>
      <vt:lpstr>インターネットは……</vt:lpstr>
      <vt:lpstr>インターネットは…… </vt:lpstr>
      <vt:lpstr>インターネットの危険性</vt:lpstr>
      <vt:lpstr>情報セキュリティ対策の基本</vt:lpstr>
      <vt:lpstr>モラルやセキュリティをまなんで あんぜんにつかおう。</vt:lpstr>
      <vt:lpstr>情報モラル 情報セキュリティ を学んで安全に インターネットを使おう。</vt:lpstr>
      <vt:lpstr>安心・安全に 使用するには 知識と心構えが必要。</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2019-09-18T05:09:08Z</dcterms:created>
  <dcterms:modified xsi:type="dcterms:W3CDTF">2023-05-22T02:24:43Z</dcterms:modified>
</cp:coreProperties>
</file>