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5" r:id="rId1"/>
    <p:sldMasterId id="2147483973" r:id="rId2"/>
    <p:sldMasterId id="2147483982" r:id="rId3"/>
  </p:sldMasterIdLst>
  <p:notesMasterIdLst>
    <p:notesMasterId r:id="rId31"/>
  </p:notesMasterIdLst>
  <p:handoutMasterIdLst>
    <p:handoutMasterId r:id="rId32"/>
  </p:handoutMasterIdLst>
  <p:sldIdLst>
    <p:sldId id="1862287432" r:id="rId4"/>
    <p:sldId id="1862287545" r:id="rId5"/>
    <p:sldId id="1862287457" r:id="rId6"/>
    <p:sldId id="1862287552" r:id="rId7"/>
    <p:sldId id="1862287553" r:id="rId8"/>
    <p:sldId id="1862287554" r:id="rId9"/>
    <p:sldId id="1862287555" r:id="rId10"/>
    <p:sldId id="1862287556" r:id="rId11"/>
    <p:sldId id="1862287557" r:id="rId12"/>
    <p:sldId id="1862287558" r:id="rId13"/>
    <p:sldId id="1862287559" r:id="rId14"/>
    <p:sldId id="1862287560" r:id="rId15"/>
    <p:sldId id="1862287433" r:id="rId16"/>
    <p:sldId id="1862287434" r:id="rId17"/>
    <p:sldId id="1862287561" r:id="rId18"/>
    <p:sldId id="1862287562" r:id="rId19"/>
    <p:sldId id="1862287563" r:id="rId20"/>
    <p:sldId id="1862287564" r:id="rId21"/>
    <p:sldId id="1862287550" r:id="rId22"/>
    <p:sldId id="1862287565" r:id="rId23"/>
    <p:sldId id="1862287566" r:id="rId24"/>
    <p:sldId id="1862287567" r:id="rId25"/>
    <p:sldId id="874" r:id="rId26"/>
    <p:sldId id="1862287568" r:id="rId27"/>
    <p:sldId id="1862287569" r:id="rId28"/>
    <p:sldId id="1862287570" r:id="rId29"/>
    <p:sldId id="1862287546" r:id="rId30"/>
  </p:sldIdLst>
  <p:sldSz cx="9144000" cy="6858000" type="screen4x3"/>
  <p:notesSz cx="7053263" cy="10180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 id="{6AE55CF1-FA6E-4069-846C-85A9AA5DED97}">
          <p14:sldIdLst>
            <p14:sldId id="1862287432"/>
            <p14:sldId id="1862287545"/>
          </p14:sldIdLst>
        </p14:section>
        <p14:section name="1" id="{9CC234CA-1BDC-4C71-A57A-35FDEA8FB848}">
          <p14:sldIdLst>
            <p14:sldId id="1862287457"/>
          </p14:sldIdLst>
        </p14:section>
        <p14:section name="2" id="{C5636221-A0E6-4D07-A149-8867016F4545}">
          <p14:sldIdLst>
            <p14:sldId id="1862287552"/>
            <p14:sldId id="1862287553"/>
            <p14:sldId id="1862287554"/>
          </p14:sldIdLst>
        </p14:section>
        <p14:section name="3" id="{CC4B7DF3-A082-47C7-B768-5D3F432112B0}">
          <p14:sldIdLst>
            <p14:sldId id="1862287555"/>
            <p14:sldId id="1862287556"/>
            <p14:sldId id="1862287557"/>
          </p14:sldIdLst>
        </p14:section>
        <p14:section name="4" id="{E903A4C8-9CD8-4466-9C8D-04369CBDC142}">
          <p14:sldIdLst>
            <p14:sldId id="1862287558"/>
            <p14:sldId id="1862287559"/>
            <p14:sldId id="1862287560"/>
          </p14:sldIdLst>
        </p14:section>
        <p14:section name="5" id="{1884F39C-BCBE-4797-AF8E-703540D0E9D1}">
          <p14:sldIdLst>
            <p14:sldId id="1862287433"/>
            <p14:sldId id="1862287434"/>
            <p14:sldId id="1862287561"/>
          </p14:sldIdLst>
        </p14:section>
        <p14:section name="6" id="{F6D52F1B-E6BD-4557-A645-DC63B049E4A4}">
          <p14:sldIdLst>
            <p14:sldId id="1862287562"/>
            <p14:sldId id="1862287563"/>
            <p14:sldId id="1862287564"/>
          </p14:sldIdLst>
        </p14:section>
        <p14:section name="7" id="{4C8C5B72-A54D-4E54-B1F5-8AA2FFC087E5}">
          <p14:sldIdLst>
            <p14:sldId id="1862287550"/>
          </p14:sldIdLst>
        </p14:section>
        <p14:section name="8" id="{1B6EB050-079F-4D5C-8FFB-883E1188721E}">
          <p14:sldIdLst>
            <p14:sldId id="1862287565"/>
            <p14:sldId id="1862287566"/>
            <p14:sldId id="1862287567"/>
          </p14:sldIdLst>
        </p14:section>
        <p14:section name="9" id="{32E08A45-6D40-4E97-B3A8-6689EE7CAD7E}">
          <p14:sldIdLst>
            <p14:sldId id="874"/>
          </p14:sldIdLst>
        </p14:section>
        <p14:section name="10" id="{70ED5359-FCE7-494C-BA49-EC30567C2A72}">
          <p14:sldIdLst>
            <p14:sldId id="1862287568"/>
            <p14:sldId id="1862287569"/>
            <p14:sldId id="1862287570"/>
          </p14:sldIdLst>
        </p14:section>
        <p14:section name="11" id="{DB7DE768-C5A8-44A5-9F12-64C1540C2295}">
          <p14:sldIdLst>
            <p14:sldId id="18622875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322"/>
    <a:srgbClr val="FDE1B0"/>
    <a:srgbClr val="ED7D31"/>
    <a:srgbClr val="FF99CC"/>
    <a:srgbClr val="D62475"/>
    <a:srgbClr val="F6281E"/>
    <a:srgbClr val="FFFFCC"/>
    <a:srgbClr val="F60052"/>
    <a:srgbClr val="FBD1AF"/>
    <a:srgbClr val="FFF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5" autoAdjust="0"/>
    <p:restoredTop sz="58548" autoAdjust="0"/>
  </p:normalViewPr>
  <p:slideViewPr>
    <p:cSldViewPr snapToGrid="0">
      <p:cViewPr varScale="1">
        <p:scale>
          <a:sx n="32" d="100"/>
          <a:sy n="32" d="100"/>
        </p:scale>
        <p:origin x="1518" y="54"/>
      </p:cViewPr>
      <p:guideLst>
        <p:guide orient="horz" pos="2160"/>
        <p:guide pos="2880"/>
      </p:guideLst>
    </p:cSldViewPr>
  </p:slideViewPr>
  <p:outlineViewPr>
    <p:cViewPr>
      <p:scale>
        <a:sx n="33" d="100"/>
        <a:sy n="33" d="100"/>
      </p:scale>
      <p:origin x="0" y="0"/>
    </p:cViewPr>
  </p:outlineViewPr>
  <p:notesTextViewPr>
    <p:cViewPr>
      <p:scale>
        <a:sx n="3" d="2"/>
        <a:sy n="3" d="2"/>
      </p:scale>
      <p:origin x="0" y="-2532"/>
    </p:cViewPr>
  </p:notesTextViewPr>
  <p:sorterViewPr>
    <p:cViewPr varScale="1">
      <p:scale>
        <a:sx n="100" d="100"/>
        <a:sy n="100" d="100"/>
      </p:scale>
      <p:origin x="0" y="0"/>
    </p:cViewPr>
  </p:sorterViewPr>
  <p:notesViewPr>
    <p:cSldViewPr snapToGrid="0">
      <p:cViewPr varScale="1">
        <p:scale>
          <a:sx n="61" d="100"/>
          <a:sy n="61" d="100"/>
        </p:scale>
        <p:origin x="3206"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55702" cy="509762"/>
          </a:xfrm>
          <a:prstGeom prst="rect">
            <a:avLst/>
          </a:prstGeom>
        </p:spPr>
        <p:txBody>
          <a:bodyPr vert="horz" lIns="93982" tIns="46991" rIns="93982" bIns="46991" rtlCol="0"/>
          <a:lstStyle>
            <a:lvl1pPr algn="l">
              <a:defRPr sz="1200"/>
            </a:lvl1pPr>
          </a:lstStyle>
          <a:p>
            <a:endParaRPr kumimoji="1" lang="ja-JP" altLang="en-US" dirty="0">
              <a:ea typeface="メイリオ" panose="020B0604030504040204" pitchFamily="50" charset="-128"/>
            </a:endParaRPr>
          </a:p>
        </p:txBody>
      </p:sp>
      <p:sp>
        <p:nvSpPr>
          <p:cNvPr id="3" name="日付プレースホルダー 2"/>
          <p:cNvSpPr>
            <a:spLocks noGrp="1"/>
          </p:cNvSpPr>
          <p:nvPr>
            <p:ph type="dt" sz="quarter" idx="1"/>
          </p:nvPr>
        </p:nvSpPr>
        <p:spPr>
          <a:xfrm>
            <a:off x="3995918" y="1"/>
            <a:ext cx="3055701" cy="509762"/>
          </a:xfrm>
          <a:prstGeom prst="rect">
            <a:avLst/>
          </a:prstGeom>
        </p:spPr>
        <p:txBody>
          <a:bodyPr vert="horz" lIns="93982" tIns="46991" rIns="93982" bIns="46991" rtlCol="0"/>
          <a:lstStyle>
            <a:lvl1pPr algn="r">
              <a:defRPr sz="1200"/>
            </a:lvl1pPr>
          </a:lstStyle>
          <a:p>
            <a:endParaRPr kumimoji="1" lang="ja-JP" altLang="en-US" dirty="0">
              <a:ea typeface="メイリオ" panose="020B0604030504040204" pitchFamily="50" charset="-128"/>
            </a:endParaRPr>
          </a:p>
        </p:txBody>
      </p:sp>
      <p:sp>
        <p:nvSpPr>
          <p:cNvPr id="4" name="フッター プレースホルダー 3"/>
          <p:cNvSpPr>
            <a:spLocks noGrp="1"/>
          </p:cNvSpPr>
          <p:nvPr>
            <p:ph type="ftr" sz="quarter" idx="2"/>
          </p:nvPr>
        </p:nvSpPr>
        <p:spPr>
          <a:xfrm>
            <a:off x="1" y="9670876"/>
            <a:ext cx="3055702" cy="509762"/>
          </a:xfrm>
          <a:prstGeom prst="rect">
            <a:avLst/>
          </a:prstGeom>
        </p:spPr>
        <p:txBody>
          <a:bodyPr vert="horz" lIns="93982" tIns="46991" rIns="93982" bIns="46991" rtlCol="0" anchor="b"/>
          <a:lstStyle>
            <a:lvl1pPr algn="l">
              <a:defRPr sz="1200"/>
            </a:lvl1pPr>
          </a:lstStyle>
          <a:p>
            <a:r>
              <a:rPr kumimoji="1" lang="en-US" altLang="ja-JP" dirty="0">
                <a:ea typeface="メイリオ" panose="020B0604030504040204" pitchFamily="50" charset="-128"/>
              </a:rPr>
              <a:t>Copyright (C) 2009-2017 Edu-net Co., Ltd.  All Rights Reserved. </a:t>
            </a:r>
            <a:endParaRPr kumimoji="1" lang="ja-JP" altLang="en-US" dirty="0">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995918" y="9670876"/>
            <a:ext cx="3055701" cy="509762"/>
          </a:xfrm>
          <a:prstGeom prst="rect">
            <a:avLst/>
          </a:prstGeom>
        </p:spPr>
        <p:txBody>
          <a:bodyPr vert="horz" lIns="93982" tIns="46991" rIns="93982" bIns="46991" rtlCol="0" anchor="b"/>
          <a:lstStyle>
            <a:lvl1pPr algn="r">
              <a:defRPr sz="1200"/>
            </a:lvl1pPr>
          </a:lstStyle>
          <a:p>
            <a:fld id="{5951B48D-9D36-4DF8-897D-043405FC11B0}" type="slidenum">
              <a:rPr kumimoji="1" lang="ja-JP" altLang="en-US" smtClean="0">
                <a:ea typeface="メイリオ" panose="020B0604030504040204" pitchFamily="50" charset="-128"/>
              </a:rPr>
              <a:t>‹#›</a:t>
            </a:fld>
            <a:endParaRPr kumimoji="1" lang="ja-JP" altLang="en-US" dirty="0">
              <a:ea typeface="メイリオ" panose="020B0604030504040204" pitchFamily="50" charset="-128"/>
            </a:endParaRPr>
          </a:p>
        </p:txBody>
      </p:sp>
    </p:spTree>
    <p:extLst>
      <p:ext uri="{BB962C8B-B14F-4D97-AF65-F5344CB8AC3E}">
        <p14:creationId xmlns:p14="http://schemas.microsoft.com/office/powerpoint/2010/main" val="916882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56414" cy="510800"/>
          </a:xfrm>
          <a:prstGeom prst="rect">
            <a:avLst/>
          </a:prstGeom>
        </p:spPr>
        <p:txBody>
          <a:bodyPr vert="horz" lIns="93982" tIns="46991" rIns="93982" bIns="46991" rtlCol="0"/>
          <a:lstStyle>
            <a:lvl1pPr algn="l">
              <a:defRPr sz="1200">
                <a:ea typeface="メイリオ"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995218" y="0"/>
            <a:ext cx="3056414" cy="510800"/>
          </a:xfrm>
          <a:prstGeom prst="rect">
            <a:avLst/>
          </a:prstGeom>
        </p:spPr>
        <p:txBody>
          <a:bodyPr vert="horz" lIns="93982" tIns="46991" rIns="93982" bIns="46991" rtlCol="0"/>
          <a:lstStyle>
            <a:lvl1pPr algn="r">
              <a:defRPr sz="1200">
                <a:ea typeface="メイリオ" panose="020B0604030504040204" pitchFamily="50" charset="-128"/>
              </a:defRPr>
            </a:lvl1pPr>
          </a:lstStyle>
          <a:p>
            <a:endParaRPr lang="ja-JP" altLang="en-US" dirty="0"/>
          </a:p>
        </p:txBody>
      </p:sp>
      <p:sp>
        <p:nvSpPr>
          <p:cNvPr id="4" name="スライド イメージ プレースホルダー 3"/>
          <p:cNvSpPr>
            <a:spLocks noGrp="1" noRot="1" noChangeAspect="1"/>
          </p:cNvSpPr>
          <p:nvPr>
            <p:ph type="sldImg" idx="2"/>
          </p:nvPr>
        </p:nvSpPr>
        <p:spPr>
          <a:xfrm>
            <a:off x="1236663" y="1273175"/>
            <a:ext cx="4579937" cy="3435350"/>
          </a:xfrm>
          <a:prstGeom prst="rect">
            <a:avLst/>
          </a:prstGeom>
          <a:noFill/>
          <a:ln w="12700">
            <a:solidFill>
              <a:prstClr val="black"/>
            </a:solidFill>
          </a:ln>
        </p:spPr>
        <p:txBody>
          <a:bodyPr vert="horz" lIns="93982" tIns="46991" rIns="93982" bIns="46991" rtlCol="0" anchor="ctr"/>
          <a:lstStyle/>
          <a:p>
            <a:endParaRPr lang="ja-JP" altLang="en-US" dirty="0"/>
          </a:p>
        </p:txBody>
      </p:sp>
      <p:sp>
        <p:nvSpPr>
          <p:cNvPr id="5" name="ノート プレースホルダー 4"/>
          <p:cNvSpPr>
            <a:spLocks noGrp="1"/>
          </p:cNvSpPr>
          <p:nvPr>
            <p:ph type="body" sz="quarter" idx="3"/>
          </p:nvPr>
        </p:nvSpPr>
        <p:spPr>
          <a:xfrm>
            <a:off x="705327" y="4899432"/>
            <a:ext cx="5642610" cy="4008626"/>
          </a:xfrm>
          <a:prstGeom prst="rect">
            <a:avLst/>
          </a:prstGeom>
        </p:spPr>
        <p:txBody>
          <a:bodyPr vert="horz" lIns="93982" tIns="46991" rIns="93982" bIns="4699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179134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mn-lt"/>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mn-lt"/>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mn-lt"/>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mn-lt"/>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effectLst/>
                <a:latin typeface="+mn-lt"/>
                <a:cs typeface="+mn-cs"/>
              </a:rPr>
              <a:t>■本教材の利用規約を一番下に記載しています。必ず事前にご確認いただき、利用規約に同意した上で、本教材をご利用ください。なお、本教材は、啓発者向け活用ガイド「第</a:t>
            </a:r>
            <a:r>
              <a:rPr kumimoji="1" lang="en-US" altLang="ja-JP" sz="1200" b="1" kern="1200" dirty="0">
                <a:solidFill>
                  <a:schemeClr val="tx1"/>
                </a:solidFill>
                <a:effectLst/>
                <a:latin typeface="+mn-lt"/>
                <a:cs typeface="+mn-cs"/>
              </a:rPr>
              <a:t>3</a:t>
            </a:r>
            <a:r>
              <a:rPr kumimoji="1" lang="ja-JP" altLang="en-US" sz="1200" b="1" kern="1200" dirty="0">
                <a:solidFill>
                  <a:schemeClr val="tx1"/>
                </a:solidFill>
                <a:effectLst/>
                <a:latin typeface="+mn-lt"/>
                <a:cs typeface="+mn-cs"/>
              </a:rPr>
              <a:t>章　複数の教材を組み合わせた使用例」の「使用例①」を実際に組み立てたものです。</a:t>
            </a:r>
            <a:endParaRPr kumimoji="1" lang="en-US" altLang="ja-JP" sz="1200" b="1" kern="1200" dirty="0">
              <a:solidFill>
                <a:schemeClr val="tx1"/>
              </a:solidFill>
              <a:effectLst/>
              <a:latin typeface="+mn-lt"/>
              <a:cs typeface="+mn-cs"/>
            </a:endParaRPr>
          </a:p>
          <a:p>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想定する啓発対象者</a:t>
            </a:r>
            <a:r>
              <a:rPr kumimoji="1" lang="en-US" altLang="ja-JP" sz="1200" kern="1200" dirty="0">
                <a:solidFill>
                  <a:schemeClr val="tx1"/>
                </a:solidFill>
                <a:effectLst/>
                <a:latin typeface="+mn-lt"/>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cs typeface="+mn-cs"/>
              </a:rPr>
              <a:t>インターネットを利用し始めて間もないシニア層の方（約</a:t>
            </a:r>
            <a:r>
              <a:rPr kumimoji="1" lang="en-US" altLang="ja-JP" sz="1200" kern="1200" dirty="0">
                <a:solidFill>
                  <a:schemeClr val="tx1"/>
                </a:solidFill>
                <a:effectLst/>
                <a:latin typeface="+mn-lt"/>
                <a:cs typeface="+mn-cs"/>
              </a:rPr>
              <a:t>60</a:t>
            </a:r>
            <a:r>
              <a:rPr kumimoji="1" lang="ja-JP" altLang="en-US" sz="1200" kern="1200" dirty="0">
                <a:solidFill>
                  <a:schemeClr val="tx1"/>
                </a:solidFill>
                <a:effectLst/>
                <a:latin typeface="+mn-lt"/>
                <a:cs typeface="+mn-cs"/>
              </a:rPr>
              <a:t>分間の啓発講演を想定）</a:t>
            </a:r>
            <a:endParaRPr kumimoji="1" lang="en-US" altLang="ja-JP" sz="1200" kern="1200" dirty="0">
              <a:solidFill>
                <a:schemeClr val="tx1"/>
              </a:solidFill>
              <a:effectLst/>
              <a:latin typeface="+mn-lt"/>
              <a:cs typeface="+mn-cs"/>
            </a:endParaRPr>
          </a:p>
          <a:p>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ポイント</a:t>
            </a:r>
            <a:r>
              <a:rPr kumimoji="1" lang="en-US" altLang="ja-JP" sz="1200" kern="1200" dirty="0">
                <a:solidFill>
                  <a:schemeClr val="tx1"/>
                </a:solidFill>
                <a:effectLst/>
                <a:latin typeface="+mn-lt"/>
                <a:cs typeface="+mn-cs"/>
              </a:rPr>
              <a:t>】</a:t>
            </a:r>
          </a:p>
          <a:p>
            <a:pPr>
              <a:lnSpc>
                <a:spcPts val="1200"/>
              </a:lnSpc>
              <a:spcAft>
                <a:spcPts val="600"/>
              </a:spcAft>
            </a:pP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前半は、不正送金</a:t>
            </a:r>
            <a:r>
              <a:rPr lang="ja-JP" altLang="en-US" sz="1800" spc="30" dirty="0">
                <a:effectLst/>
                <a:latin typeface="Trebuchet MS" panose="020B0603020202020204" pitchFamily="34" charset="0"/>
                <a:ea typeface="メイリオ" panose="020B0604030504040204" pitchFamily="50" charset="-128"/>
                <a:cs typeface="Tahoma" panose="020B0604030504040204" pitchFamily="34" charset="0"/>
              </a:rPr>
              <a:t>やなりすましの被害</a:t>
            </a: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に関する動画を見た後に、パスワードの作り方や管理方法、多要素認証について学びます。後半は、偽セキュリティ警告の事例について動画を交えて紹介した後に、メールの添付ファイルに関する注意点を学びます。</a:t>
            </a:r>
            <a:endParaRPr lang="ja-JP" altLang="ja-JP" sz="1800" dirty="0">
              <a:effectLst/>
              <a:latin typeface="Trebuchet MS" panose="020B0603020202020204" pitchFamily="34" charset="0"/>
              <a:ea typeface="メイリオ" panose="020B0604030504040204" pitchFamily="50" charset="-128"/>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本教材利用規約</a:t>
            </a:r>
            <a:r>
              <a:rPr kumimoji="1" lang="en-US" altLang="ja-JP" sz="1200" kern="1200" dirty="0">
                <a:solidFill>
                  <a:schemeClr val="tx1"/>
                </a:solidFill>
                <a:effectLst/>
                <a:latin typeface="+mn-lt"/>
                <a:cs typeface="+mn-cs"/>
              </a:rPr>
              <a:t>】</a:t>
            </a:r>
          </a:p>
          <a:p>
            <a:r>
              <a:rPr kumimoji="1" lang="ja-JP" altLang="en-US" sz="1200" kern="1200" dirty="0">
                <a:solidFill>
                  <a:schemeClr val="tx1"/>
                </a:solidFill>
                <a:effectLst/>
                <a:latin typeface="+mn-lt"/>
                <a:cs typeface="+mn-cs"/>
              </a:rPr>
              <a:t>本教材は、情報セキュリティに関する啓発を目的に独立行政法人情報処理推進機構（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）（以下「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」という。）が作成した教材、およびこれに付随する資料（今後に作成され得る各々の改訂版を含む。）により構成されます。なお、改訂版が利用可能となった後は、専ら改訂版をご利用ください。</a:t>
            </a:r>
          </a:p>
          <a:p>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は、本利用規約に同意いただくことを条件として、本教材の利用を無償で許諾します。有償セミナー等での利用を希望する場合は、事前に</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に申し出て別途許諾を得てください。</a:t>
            </a:r>
          </a:p>
          <a:p>
            <a:endParaRPr kumimoji="1" lang="ja-JP" altLang="en-US"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1.</a:t>
            </a:r>
            <a:r>
              <a:rPr kumimoji="1" lang="ja-JP" altLang="en-US" sz="1200" kern="1200" dirty="0">
                <a:solidFill>
                  <a:schemeClr val="tx1"/>
                </a:solidFill>
                <a:effectLst/>
                <a:latin typeface="+mn-lt"/>
                <a:cs typeface="+mn-cs"/>
              </a:rPr>
              <a:t>本教材に関する著作権その他すべての権利は独立行政法人情報処理推進機構（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）が保有しており、国際条約、著作権法その他の法律により保護されています。</a:t>
            </a:r>
          </a:p>
          <a:p>
            <a:r>
              <a:rPr kumimoji="1" lang="en-US" altLang="ja-JP" sz="1200" kern="1200" dirty="0">
                <a:solidFill>
                  <a:schemeClr val="tx1"/>
                </a:solidFill>
                <a:effectLst/>
                <a:latin typeface="+mn-lt"/>
                <a:cs typeface="+mn-cs"/>
              </a:rPr>
              <a:t>2.</a:t>
            </a:r>
            <a:r>
              <a:rPr kumimoji="1" lang="ja-JP" altLang="en-US" sz="1200" kern="1200" dirty="0">
                <a:solidFill>
                  <a:schemeClr val="tx1"/>
                </a:solidFill>
                <a:effectLst/>
                <a:latin typeface="+mn-lt"/>
                <a:cs typeface="+mn-cs"/>
              </a:rPr>
              <a:t>本教材は、情報セキュリティや情報モラルの教育、普及の目的に限り、無償の授業、各種セミナーや研修等にご利用いただけます。</a:t>
            </a:r>
          </a:p>
          <a:p>
            <a:r>
              <a:rPr kumimoji="1" lang="en-US" altLang="ja-JP" sz="1200" kern="1200" dirty="0">
                <a:solidFill>
                  <a:schemeClr val="tx1"/>
                </a:solidFill>
                <a:effectLst/>
                <a:latin typeface="+mn-lt"/>
                <a:cs typeface="+mn-cs"/>
              </a:rPr>
              <a:t>3.</a:t>
            </a:r>
            <a:r>
              <a:rPr kumimoji="1" lang="ja-JP" altLang="en-US" sz="1200" kern="1200" dirty="0">
                <a:solidFill>
                  <a:schemeClr val="tx1"/>
                </a:solidFill>
                <a:effectLst/>
                <a:latin typeface="+mn-lt"/>
                <a:cs typeface="+mn-cs"/>
              </a:rPr>
              <a:t>必要な範囲での複製（生徒等受講者への配布のための複製を含む。）は可能とします。</a:t>
            </a:r>
          </a:p>
          <a:p>
            <a:r>
              <a:rPr kumimoji="1" lang="en-US" altLang="ja-JP" sz="1200" kern="1200" dirty="0">
                <a:solidFill>
                  <a:schemeClr val="tx1"/>
                </a:solidFill>
                <a:effectLst/>
                <a:latin typeface="+mn-lt"/>
                <a:cs typeface="+mn-cs"/>
              </a:rPr>
              <a:t>4.</a:t>
            </a:r>
            <a:r>
              <a:rPr kumimoji="1" lang="ja-JP" altLang="en-US" sz="1200" kern="1200" dirty="0">
                <a:solidFill>
                  <a:schemeClr val="tx1"/>
                </a:solidFill>
                <a:effectLst/>
                <a:latin typeface="+mn-lt"/>
                <a:cs typeface="+mn-cs"/>
              </a:rPr>
              <a:t>本教材は原文のまま利用してください。ただし、グラフの形式を変える、文体を変える等、単なる表記形式のみの変更は可能とし、また、具体的な利用場面においてやむを得ない場合であって、かつ前記目的のために必要な場合には、その必要な範囲で、利用者の責任において、文意を変えず、かつ原文のままでないことが容易にわかるように明記または明示（例「～を基に作成」等）することを条件として、文面の一部改変等を可能とします。</a:t>
            </a:r>
          </a:p>
          <a:p>
            <a:r>
              <a:rPr kumimoji="1" lang="en-US" altLang="ja-JP" sz="1200" kern="1200" dirty="0">
                <a:solidFill>
                  <a:schemeClr val="tx1"/>
                </a:solidFill>
                <a:effectLst/>
                <a:latin typeface="+mn-lt"/>
                <a:cs typeface="+mn-cs"/>
              </a:rPr>
              <a:t>5.</a:t>
            </a:r>
            <a:r>
              <a:rPr kumimoji="1" lang="ja-JP" altLang="en-US" sz="1200" kern="1200" dirty="0">
                <a:solidFill>
                  <a:schemeClr val="tx1"/>
                </a:solidFill>
                <a:effectLst/>
                <a:latin typeface="+mn-lt"/>
                <a:cs typeface="+mn-cs"/>
              </a:rPr>
              <a:t>本教材の中のデータやグラフ・図表・イラスト・映像等の全部または一部を引用等した場合、本利用規約に同意したものとみなします。</a:t>
            </a:r>
          </a:p>
          <a:p>
            <a:r>
              <a:rPr kumimoji="1" lang="en-US" altLang="ja-JP" sz="1200" kern="1200" dirty="0">
                <a:solidFill>
                  <a:schemeClr val="tx1"/>
                </a:solidFill>
                <a:effectLst/>
                <a:latin typeface="+mn-lt"/>
                <a:cs typeface="+mn-cs"/>
              </a:rPr>
              <a:t>6.</a:t>
            </a:r>
            <a:r>
              <a:rPr kumimoji="1" lang="ja-JP" altLang="en-US" sz="1200" kern="1200" dirty="0">
                <a:solidFill>
                  <a:schemeClr val="tx1"/>
                </a:solidFill>
                <a:effectLst/>
                <a:latin typeface="+mn-lt"/>
                <a:cs typeface="+mn-cs"/>
              </a:rPr>
              <a:t>いかなる形で利用する場合においても本教材を利用する際は、出典（</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の名称、資料名、</a:t>
            </a:r>
            <a:r>
              <a:rPr kumimoji="1" lang="en-US" altLang="ja-JP" sz="1200" kern="1200" dirty="0">
                <a:solidFill>
                  <a:schemeClr val="tx1"/>
                </a:solidFill>
                <a:effectLst/>
                <a:latin typeface="+mn-lt"/>
                <a:cs typeface="+mn-cs"/>
              </a:rPr>
              <a:t>URL</a:t>
            </a:r>
            <a:r>
              <a:rPr kumimoji="1" lang="ja-JP" altLang="en-US" sz="1200" kern="1200" dirty="0">
                <a:solidFill>
                  <a:schemeClr val="tx1"/>
                </a:solidFill>
                <a:effectLst/>
                <a:latin typeface="+mn-lt"/>
                <a:cs typeface="+mn-cs"/>
              </a:rPr>
              <a:t>等）を容易に判る態様で明記または明示してください。</a:t>
            </a:r>
          </a:p>
          <a:p>
            <a:r>
              <a:rPr kumimoji="1" lang="en-US" altLang="ja-JP" sz="1200" kern="1200" dirty="0">
                <a:solidFill>
                  <a:schemeClr val="tx1"/>
                </a:solidFill>
                <a:effectLst/>
                <a:latin typeface="+mn-lt"/>
                <a:cs typeface="+mn-cs"/>
              </a:rPr>
              <a:t>7.</a:t>
            </a:r>
            <a:r>
              <a:rPr kumimoji="1" lang="ja-JP" altLang="en-US" sz="1200" kern="1200" dirty="0">
                <a:solidFill>
                  <a:schemeClr val="tx1"/>
                </a:solidFill>
                <a:effectLst/>
                <a:latin typeface="+mn-lt"/>
                <a:cs typeface="+mn-cs"/>
              </a:rPr>
              <a:t>本教材を利用する部分と利用者が自ら作成する部分が混在した教材等を作成する場合、本教材利用部分か、利用者自身による作成部分かが容易かつ明確に判別できるようにしてください。なお、利用者は、自己の作成部分について全ての責任を負うものとします。</a:t>
            </a:r>
          </a:p>
          <a:p>
            <a:r>
              <a:rPr kumimoji="1" lang="en-US" altLang="ja-JP" sz="1200" kern="1200" dirty="0">
                <a:solidFill>
                  <a:schemeClr val="tx1"/>
                </a:solidFill>
                <a:effectLst/>
                <a:latin typeface="+mn-lt"/>
                <a:cs typeface="+mn-cs"/>
              </a:rPr>
              <a:t>8.</a:t>
            </a:r>
            <a:r>
              <a:rPr kumimoji="1" lang="ja-JP" altLang="en-US" sz="1200" kern="1200" dirty="0">
                <a:solidFill>
                  <a:schemeClr val="tx1"/>
                </a:solidFill>
                <a:effectLst/>
                <a:latin typeface="+mn-lt"/>
                <a:cs typeface="+mn-cs"/>
              </a:rPr>
              <a:t>本教材（本項においては、利用者が自ら作成する部分が混在する場合を含む）の二次利用を希望する者に対して複製物を配布する場合には、相手先に本利用規約を配布するなどにより、相手先が本教材（利用者が自ら新たに作成した部分を除く）を利用する際には本利用規約に同意する必要があることを伝えてください。</a:t>
            </a:r>
          </a:p>
          <a:p>
            <a:r>
              <a:rPr kumimoji="1" lang="en-US" altLang="ja-JP" sz="1200" kern="1200" dirty="0">
                <a:solidFill>
                  <a:schemeClr val="tx1"/>
                </a:solidFill>
                <a:effectLst/>
                <a:latin typeface="+mn-lt"/>
                <a:cs typeface="+mn-cs"/>
              </a:rPr>
              <a:t>9.</a:t>
            </a:r>
            <a:r>
              <a:rPr kumimoji="1" lang="ja-JP" altLang="en-US" sz="1200" kern="1200" dirty="0">
                <a:solidFill>
                  <a:schemeClr val="tx1"/>
                </a:solidFill>
                <a:effectLst/>
                <a:latin typeface="+mn-lt"/>
                <a:cs typeface="+mn-cs"/>
              </a:rPr>
              <a:t>本教材で提供する情報の正確性、信頼性、網羅性及び完全性については、</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が保証するものではありません。</a:t>
            </a:r>
          </a:p>
          <a:p>
            <a:r>
              <a:rPr kumimoji="1" lang="en-US" altLang="ja-JP" sz="1200" kern="1200" dirty="0">
                <a:solidFill>
                  <a:schemeClr val="tx1"/>
                </a:solidFill>
                <a:effectLst/>
                <a:latin typeface="+mn-lt"/>
                <a:cs typeface="+mn-cs"/>
              </a:rPr>
              <a:t>10.</a:t>
            </a:r>
            <a:r>
              <a:rPr kumimoji="1" lang="ja-JP" altLang="en-US" sz="1200" kern="1200" dirty="0">
                <a:solidFill>
                  <a:schemeClr val="tx1"/>
                </a:solidFill>
                <a:effectLst/>
                <a:latin typeface="+mn-lt"/>
                <a:cs typeface="+mn-cs"/>
              </a:rPr>
              <a:t>本教材のファイルをダウンロードすることまたは利用したこと等により生じるいかなる損害（他人に対して責任を負う場合を含む。）についても</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は何ら責任を負いません。</a:t>
            </a:r>
          </a:p>
          <a:p>
            <a:r>
              <a:rPr kumimoji="1" lang="en-US" altLang="ja-JP" sz="1200" kern="1200" dirty="0">
                <a:solidFill>
                  <a:schemeClr val="tx1"/>
                </a:solidFill>
                <a:effectLst/>
                <a:latin typeface="+mn-lt"/>
                <a:cs typeface="+mn-cs"/>
              </a:rPr>
              <a:t>11.</a:t>
            </a:r>
            <a:r>
              <a:rPr kumimoji="1" lang="ja-JP" altLang="en-US" sz="1200" kern="1200" dirty="0">
                <a:solidFill>
                  <a:schemeClr val="tx1"/>
                </a:solidFill>
                <a:effectLst/>
                <a:latin typeface="+mn-lt"/>
                <a:cs typeface="+mn-cs"/>
              </a:rPr>
              <a:t>本利用規約は予告なく改正する場合があります。その場合、改正後の内容は、それが</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のウェブページ上で公表された時以降の利用に適用するものとします。</a:t>
            </a:r>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12.</a:t>
            </a:r>
            <a:r>
              <a:rPr kumimoji="1" lang="ja-JP" altLang="en-US" sz="1200" kern="1200" dirty="0">
                <a:solidFill>
                  <a:schemeClr val="tx1"/>
                </a:solidFill>
                <a:effectLst/>
                <a:latin typeface="+mn-lt"/>
                <a:cs typeface="+mn-cs"/>
              </a:rPr>
              <a:t>本教材及び本利用規約に関する質問は、</a:t>
            </a:r>
            <a:r>
              <a:rPr kumimoji="1" lang="en-US" altLang="ja-JP" sz="1200" kern="1200" dirty="0">
                <a:solidFill>
                  <a:schemeClr val="tx1"/>
                </a:solidFill>
                <a:effectLst/>
                <a:latin typeface="+mn-lt"/>
                <a:cs typeface="+mn-cs"/>
              </a:rPr>
              <a:t>net-anzen@ipa.go.jp</a:t>
            </a:r>
            <a:r>
              <a:rPr kumimoji="1" lang="ja-JP" altLang="en-US" sz="1200" kern="1200" dirty="0">
                <a:solidFill>
                  <a:schemeClr val="tx1"/>
                </a:solidFill>
                <a:effectLst/>
                <a:latin typeface="+mn-lt"/>
                <a:cs typeface="+mn-cs"/>
              </a:rPr>
              <a:t>までお寄せください。なお、</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からの応答等は、その業務に支障のない範囲内とさせていただきます。</a:t>
            </a:r>
            <a:endParaRPr kumimoji="1" lang="en-US" altLang="ja-JP" sz="1200" kern="1200" dirty="0">
              <a:solidFill>
                <a:schemeClr val="tx1"/>
              </a:solidFill>
              <a:effectLst/>
              <a:latin typeface="+mn-lt"/>
              <a:cs typeface="+mn-cs"/>
            </a:endParaRPr>
          </a:p>
          <a:p>
            <a:pPr marL="0" indent="0">
              <a:buNone/>
            </a:pPr>
            <a:endParaRPr kumimoji="1" lang="en-US" altLang="ja-JP" sz="1200" kern="1200" dirty="0">
              <a:solidFill>
                <a:schemeClr val="tx1"/>
              </a:solidFill>
              <a:effectLst/>
              <a:latin typeface="+mn-lt"/>
              <a:cs typeface="+mn-cs"/>
            </a:endParaRPr>
          </a:p>
          <a:p>
            <a:pPr marL="0" indent="0">
              <a:buNone/>
            </a:pPr>
            <a:r>
              <a:rPr kumimoji="1" lang="ja-JP" altLang="en-US" sz="1200" kern="1200" dirty="0">
                <a:solidFill>
                  <a:schemeClr val="tx1"/>
                </a:solidFill>
                <a:effectLst/>
                <a:latin typeface="+mn-lt"/>
                <a:cs typeface="+mn-cs"/>
              </a:rPr>
              <a:t>独立行政法人情報処理推進機構　セキュリティセンター</a:t>
            </a:r>
            <a:endParaRPr kumimoji="1" lang="en-US" altLang="ja-JP" sz="1200" kern="1200" dirty="0">
              <a:solidFill>
                <a:schemeClr val="tx1"/>
              </a:solidFill>
              <a:effectLst/>
              <a:latin typeface="+mn-lt"/>
              <a:cs typeface="+mn-cs"/>
            </a:endParaRPr>
          </a:p>
          <a:p>
            <a:pPr marL="0" indent="0">
              <a:buNone/>
            </a:pPr>
            <a:endParaRPr kumimoji="1" lang="en-US" altLang="ja-JP" sz="1200" kern="1200" dirty="0">
              <a:solidFill>
                <a:schemeClr val="tx1"/>
              </a:solidFill>
              <a:effectLst/>
              <a:latin typeface="+mn-lt"/>
              <a:cs typeface="+mn-cs"/>
            </a:endParaRPr>
          </a:p>
          <a:p>
            <a:pPr marL="0" indent="0">
              <a:buNone/>
            </a:pPr>
            <a:r>
              <a:rPr kumimoji="1" lang="ja-JP" altLang="en-US" sz="1200" kern="1200" dirty="0">
                <a:solidFill>
                  <a:schemeClr val="tx1"/>
                </a:solidFill>
                <a:effectLst/>
                <a:latin typeface="+mn-lt"/>
                <a:cs typeface="+mn-cs"/>
              </a:rPr>
              <a:t>以上</a:t>
            </a:r>
          </a:p>
        </p:txBody>
      </p:sp>
    </p:spTree>
    <p:extLst>
      <p:ext uri="{BB962C8B-B14F-4D97-AF65-F5344CB8AC3E}">
        <p14:creationId xmlns:p14="http://schemas.microsoft.com/office/powerpoint/2010/main" val="206171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啓発時のセリフ例</a:t>
            </a:r>
            <a:r>
              <a:rPr lang="en-US" altLang="ja-JP" sz="1200" baseline="0" dirty="0">
                <a:latin typeface="メイリオ" panose="020B0604030504040204" pitchFamily="50" charset="-128"/>
                <a:ea typeface="メイリオ" panose="020B0604030504040204" pitchFamily="50" charset="-128"/>
              </a:rPr>
              <a:t>】</a:t>
            </a:r>
          </a:p>
          <a:p>
            <a:r>
              <a:rPr lang="ja-JP" altLang="en-US" sz="1200" baseline="0" dirty="0">
                <a:effectLst/>
                <a:latin typeface="メイリオ" panose="020B0604030504040204" pitchFamily="50" charset="-128"/>
                <a:ea typeface="メイリオ" panose="020B0604030504040204" pitchFamily="50" charset="-128"/>
              </a:rPr>
              <a:t>では、「長く」「複雑な」パスワードをつくることの重要性を知ったみなさんに、次の質問をします。</a:t>
            </a:r>
            <a:endParaRPr lang="en-US" altLang="ja-JP" sz="1200" baseline="0" dirty="0">
              <a:effectLst/>
              <a:latin typeface="メイリオ" panose="020B0604030504040204" pitchFamily="50" charset="-128"/>
              <a:ea typeface="メイリオ" panose="020B0604030504040204" pitchFamily="50" charset="-128"/>
            </a:endParaRPr>
          </a:p>
          <a:p>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このスライドの人のように、</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どのサービスでも同じパスワードを使っても良いのでしょうか？</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大丈夫だと思う人？それはよくないと思う人？</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ありがとうございます。では、みなさんはパスワードをいくつ使っていますか？</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en-US" altLang="ja-JP" sz="1200" baseline="0" dirty="0">
                <a:effectLst/>
                <a:latin typeface="メイリオ" panose="020B0604030504040204" pitchFamily="50" charset="-128"/>
                <a:ea typeface="メイリオ" panose="020B0604030504040204" pitchFamily="50" charset="-128"/>
              </a:rPr>
              <a:t>1</a:t>
            </a:r>
            <a:r>
              <a:rPr lang="ja-JP" altLang="en-US" sz="1200" baseline="0" dirty="0">
                <a:effectLst/>
                <a:latin typeface="メイリオ" panose="020B0604030504040204" pitchFamily="50" charset="-128"/>
                <a:ea typeface="メイリオ" panose="020B0604030504040204" pitchFamily="50" charset="-128"/>
              </a:rPr>
              <a:t>つの人？</a:t>
            </a:r>
            <a:br>
              <a:rPr lang="ja-JP" altLang="en-US" sz="1200" baseline="0" dirty="0">
                <a:effectLst/>
                <a:latin typeface="メイリオ" panose="020B0604030504040204" pitchFamily="50" charset="-128"/>
                <a:ea typeface="メイリオ" panose="020B0604030504040204" pitchFamily="50" charset="-128"/>
              </a:rPr>
            </a:br>
            <a:r>
              <a:rPr lang="en-US" altLang="ja-JP" sz="1200" baseline="0" dirty="0">
                <a:effectLst/>
                <a:latin typeface="メイリオ" panose="020B0604030504040204" pitchFamily="50" charset="-128"/>
                <a:ea typeface="メイリオ" panose="020B0604030504040204" pitchFamily="50" charset="-128"/>
              </a:rPr>
              <a:t>3</a:t>
            </a:r>
            <a:r>
              <a:rPr lang="ja-JP" altLang="en-US" sz="1200" baseline="0" dirty="0">
                <a:effectLst/>
                <a:latin typeface="メイリオ" panose="020B0604030504040204" pitchFamily="50" charset="-128"/>
                <a:ea typeface="メイリオ" panose="020B0604030504040204" pitchFamily="50" charset="-128"/>
              </a:rPr>
              <a:t>つから</a:t>
            </a:r>
            <a:r>
              <a:rPr lang="en-US" altLang="ja-JP" sz="1200" baseline="0" dirty="0">
                <a:effectLst/>
                <a:latin typeface="メイリオ" panose="020B0604030504040204" pitchFamily="50" charset="-128"/>
                <a:ea typeface="メイリオ" panose="020B0604030504040204" pitchFamily="50" charset="-128"/>
              </a:rPr>
              <a:t>5</a:t>
            </a:r>
            <a:r>
              <a:rPr lang="ja-JP" altLang="en-US" sz="1200" baseline="0" dirty="0">
                <a:effectLst/>
                <a:latin typeface="メイリオ" panose="020B0604030504040204" pitchFamily="50" charset="-128"/>
                <a:ea typeface="メイリオ" panose="020B0604030504040204" pitchFamily="50" charset="-128"/>
              </a:rPr>
              <a:t>つの人？</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サービスごとに全部違うパスワードの人？</a:t>
            </a:r>
            <a:br>
              <a:rPr lang="ja-JP" altLang="en-US" sz="1200" baseline="0" dirty="0">
                <a:effectLst/>
                <a:latin typeface="メイリオ" panose="020B0604030504040204" pitchFamily="50" charset="-128"/>
                <a:ea typeface="メイリオ" panose="020B0604030504040204" pitchFamily="50" charset="-128"/>
              </a:rPr>
            </a:br>
            <a:r>
              <a:rPr lang="en-US" altLang="ja-JP" sz="1200" baseline="0" dirty="0">
                <a:effectLst/>
                <a:latin typeface="メイリオ" panose="020B0604030504040204" pitchFamily="50" charset="-128"/>
                <a:ea typeface="メイリオ" panose="020B0604030504040204" pitchFamily="50" charset="-128"/>
              </a:rPr>
              <a:t>※</a:t>
            </a:r>
            <a:r>
              <a:rPr lang="ja-JP" altLang="en-US" sz="1200" baseline="0" dirty="0">
                <a:effectLst/>
                <a:latin typeface="メイリオ" panose="020B0604030504040204" pitchFamily="50" charset="-128"/>
                <a:ea typeface="メイリオ" panose="020B0604030504040204" pitchFamily="50" charset="-128"/>
              </a:rPr>
              <a:t>啓発対象者に挙手してもらうなどして、聞いてみる。</a:t>
            </a:r>
            <a:endParaRPr lang="en-US" altLang="ja-JP" sz="1200" baseline="0" dirty="0">
              <a:effectLst/>
              <a:latin typeface="メイリオ" panose="020B0604030504040204" pitchFamily="50" charset="-128"/>
              <a:ea typeface="メイリオ" panose="020B0604030504040204" pitchFamily="50" charset="-128"/>
            </a:endParaRPr>
          </a:p>
          <a:p>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それでは、どのサービスも同じパスワードを使おうとしているこのスライドの人の場合はどうなのでしょうか？</a:t>
            </a:r>
          </a:p>
        </p:txBody>
      </p:sp>
    </p:spTree>
    <p:extLst>
      <p:ext uri="{BB962C8B-B14F-4D97-AF65-F5344CB8AC3E}">
        <p14:creationId xmlns:p14="http://schemas.microsoft.com/office/powerpoint/2010/main" val="160239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啓発時のセリフ例</a:t>
            </a:r>
            <a:r>
              <a:rPr lang="en-US" altLang="ja-JP" sz="1200" baseline="0" dirty="0">
                <a:latin typeface="メイリオ" panose="020B0604030504040204" pitchFamily="50" charset="-128"/>
                <a:ea typeface="メイリオ" panose="020B0604030504040204" pitchFamily="50" charset="-128"/>
              </a:rPr>
              <a:t>】</a:t>
            </a:r>
          </a:p>
          <a:p>
            <a:r>
              <a:rPr lang="ja-JP" altLang="en-US" sz="1200" baseline="0" dirty="0">
                <a:effectLst/>
                <a:latin typeface="メイリオ" panose="020B0604030504040204" pitchFamily="50" charset="-128"/>
                <a:ea typeface="メイリオ" panose="020B0604030504040204" pitchFamily="50" charset="-128"/>
              </a:rPr>
              <a:t>覚えられないからといって、同じパスワードを使いまわすのは危険です。</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その理由は、あるサービスでパスワードの情報が漏れてしまい、その情報が悪意のある人にわたってしまうと、別のサービスでもそのパスワードが使われて、複数のサービスで被害に遭う危険性が高まるから</a:t>
            </a:r>
            <a:r>
              <a:rPr lang="ja-JP" altLang="en-US" sz="1200" baseline="0">
                <a:effectLst/>
                <a:latin typeface="メイリオ" panose="020B0604030504040204" pitchFamily="50" charset="-128"/>
                <a:ea typeface="メイリオ" panose="020B0604030504040204" pitchFamily="50" charset="-128"/>
              </a:rPr>
              <a:t>です。</a:t>
            </a:r>
            <a:endParaRPr lang="ja-JP" altLang="en-US" sz="1200" baseline="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2066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啓発時のセリフ例</a:t>
            </a:r>
            <a:r>
              <a:rPr lang="en-US" altLang="ja-JP" sz="1200" dirty="0">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では、ここでサービスごとに異なるパスワードの作り方を提案します。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パスワードの作り方として、自分自身のオリジナルフレーズを考えることで長く複雑なパスワードを作るという方法（教材</a:t>
            </a:r>
            <a:r>
              <a:rPr lang="en-US" altLang="ja-JP" sz="1200" dirty="0">
                <a:latin typeface="メイリオ" panose="020B0604030504040204" pitchFamily="50" charset="-128"/>
                <a:ea typeface="メイリオ" panose="020B0604030504040204" pitchFamily="50" charset="-128"/>
              </a:rPr>
              <a:t>1-3-2</a:t>
            </a:r>
            <a:r>
              <a:rPr lang="ja-JP" altLang="en-US" sz="1200" dirty="0">
                <a:latin typeface="メイリオ" panose="020B0604030504040204" pitchFamily="50" charset="-128"/>
                <a:ea typeface="メイリオ" panose="020B0604030504040204" pitchFamily="50" charset="-128"/>
              </a:rPr>
              <a:t>を参照）があります。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このパスワードをどのサービスでも共通して使用する核の部分（コアパスワード）として決めた上で、サービスごとに異なるキーワードを、核となる部分の前や後ろに追加する方法です。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例えば、</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err="1">
                <a:latin typeface="メイリオ" panose="020B0604030504040204" pitchFamily="50" charset="-128"/>
                <a:ea typeface="メイリオ" panose="020B0604030504040204" pitchFamily="50" charset="-128"/>
              </a:rPr>
              <a:t>abc</a:t>
            </a:r>
            <a:r>
              <a:rPr lang="ja-JP" altLang="en-US" sz="1200" dirty="0">
                <a:latin typeface="メイリオ" panose="020B0604030504040204" pitchFamily="50" charset="-128"/>
                <a:ea typeface="メイリオ" panose="020B0604030504040204" pitchFamily="50" charset="-128"/>
              </a:rPr>
              <a:t>アプリではあれば、</a:t>
            </a:r>
            <a:r>
              <a:rPr lang="en-US" altLang="ja-JP" sz="1200" dirty="0" err="1">
                <a:latin typeface="メイリオ" panose="020B0604030504040204" pitchFamily="50" charset="-128"/>
                <a:ea typeface="メイリオ" panose="020B0604030504040204" pitchFamily="50" charset="-128"/>
              </a:rPr>
              <a:t>abc</a:t>
            </a:r>
            <a:r>
              <a:rPr lang="ja-JP" altLang="en-US" sz="1200" dirty="0">
                <a:latin typeface="メイリオ" panose="020B0604030504040204" pitchFamily="50" charset="-128"/>
                <a:ea typeface="メイリオ" panose="020B0604030504040204" pitchFamily="50" charset="-128"/>
              </a:rPr>
              <a:t>＋コアパスワード、</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いろは銀行であれば、「い」「ろ」「は」という</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文字それぞれをローマ字に変換した際の頭文字である、</a:t>
            </a:r>
            <a:r>
              <a:rPr lang="en-US" altLang="ja-JP" sz="1200" dirty="0" err="1">
                <a:latin typeface="メイリオ" panose="020B0604030504040204" pitchFamily="50" charset="-128"/>
                <a:ea typeface="メイリオ" panose="020B0604030504040204" pitchFamily="50" charset="-128"/>
              </a:rPr>
              <a:t>irh</a:t>
            </a:r>
            <a:r>
              <a:rPr lang="ja-JP" altLang="en-US" sz="1200" dirty="0">
                <a:latin typeface="メイリオ" panose="020B0604030504040204" pitchFamily="50" charset="-128"/>
                <a:ea typeface="メイリオ" panose="020B0604030504040204" pitchFamily="50" charset="-128"/>
              </a:rPr>
              <a:t>＋コアパスワード、</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IPA</a:t>
            </a:r>
            <a:r>
              <a:rPr lang="ja-JP" altLang="en-US" sz="1200" dirty="0">
                <a:latin typeface="メイリオ" panose="020B0604030504040204" pitchFamily="50" charset="-128"/>
                <a:ea typeface="メイリオ" panose="020B0604030504040204" pitchFamily="50" charset="-128"/>
              </a:rPr>
              <a:t>メールであれば、</a:t>
            </a:r>
            <a:r>
              <a:rPr lang="en-US" altLang="ja-JP" sz="1200" dirty="0">
                <a:latin typeface="メイリオ" panose="020B0604030504040204" pitchFamily="50" charset="-128"/>
                <a:ea typeface="メイリオ" panose="020B0604030504040204" pitchFamily="50" charset="-128"/>
              </a:rPr>
              <a:t>IPA</a:t>
            </a:r>
            <a:r>
              <a:rPr lang="ja-JP" altLang="en-US" sz="1200" dirty="0">
                <a:latin typeface="メイリオ" panose="020B0604030504040204" pitchFamily="50" charset="-128"/>
                <a:ea typeface="メイリオ" panose="020B0604030504040204" pitchFamily="50" charset="-128"/>
              </a:rPr>
              <a:t>＋コアパスワード、</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のようにすれば、長く複雑で、かつサービスごとに異なるパスワードを作ることができます。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次は、それをどのように管理するか考えてみましょう。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参考資料</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IPA</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：安心相談窓口だより</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https://www.ipa.go.jp/security/anshin/attention/2016/mgdayori20160803.html</a:t>
            </a:r>
          </a:p>
        </p:txBody>
      </p:sp>
    </p:spTree>
    <p:extLst>
      <p:ext uri="{BB962C8B-B14F-4D97-AF65-F5344CB8AC3E}">
        <p14:creationId xmlns:p14="http://schemas.microsoft.com/office/powerpoint/2010/main" val="105717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ここまで、パスワードは「長く」「複雑に」「使いまわさない」ようにする必要性をみなさんに知っていただきました。</a:t>
            </a:r>
            <a:endParaRPr kumimoji="1" lang="en-US" altLang="ja-JP" dirty="0"/>
          </a:p>
          <a:p>
            <a:r>
              <a:rPr kumimoji="1" lang="ja-JP" altLang="en-US" dirty="0"/>
              <a:t>それでは、</a:t>
            </a:r>
            <a:r>
              <a:rPr kumimoji="1" lang="en-US" altLang="ja-JP" dirty="0"/>
              <a:t>ID</a:t>
            </a:r>
            <a:r>
              <a:rPr kumimoji="1" lang="ja-JP" altLang="en-US" dirty="0"/>
              <a:t>とパスワードはどのように管理したら良いのでしょうか？</a:t>
            </a:r>
            <a:endParaRPr kumimoji="1" lang="en-US" altLang="ja-JP" dirty="0"/>
          </a:p>
          <a:p>
            <a:endParaRPr kumimoji="1" lang="en-US" altLang="ja-JP" dirty="0"/>
          </a:p>
          <a:p>
            <a:r>
              <a:rPr kumimoji="1" lang="en-US" altLang="ja-JP" dirty="0"/>
              <a:t>※</a:t>
            </a:r>
            <a:r>
              <a:rPr kumimoji="1" lang="ja-JP" altLang="en-US" dirty="0"/>
              <a:t>啓発対象者にアイデアを発表してもらっても良い。</a:t>
            </a:r>
            <a:endParaRPr kumimoji="1" lang="en-US" altLang="ja-JP" dirty="0"/>
          </a:p>
        </p:txBody>
      </p:sp>
    </p:spTree>
    <p:extLst>
      <p:ext uri="{BB962C8B-B14F-4D97-AF65-F5344CB8AC3E}">
        <p14:creationId xmlns:p14="http://schemas.microsoft.com/office/powerpoint/2010/main" val="93510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いろいろな意見をいただけました。</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大事な</a:t>
            </a:r>
            <a:r>
              <a:rPr lang="en-US" altLang="ja-JP" sz="1200" dirty="0">
                <a:latin typeface="メイリオ" panose="020B0604030504040204" pitchFamily="50" charset="-128"/>
              </a:rPr>
              <a:t>ID</a:t>
            </a:r>
            <a:r>
              <a:rPr lang="ja-JP" altLang="en-US" sz="1200" dirty="0">
                <a:latin typeface="メイリオ" panose="020B0604030504040204" pitchFamily="50" charset="-128"/>
              </a:rPr>
              <a:t>とパスワード情報は「誰にも知られないような工夫」をする必要があります。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・パスワードをメモした手帳を置き忘れた</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・パソコンにパスワード情報を付箋で貼っている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・家族間でパスワード情報を共有している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これらの行動は大丈夫なのかを考えてみましょう。</a:t>
            </a:r>
            <a:endParaRPr lang="en-US" altLang="ja-JP" sz="1200" dirty="0">
              <a:latin typeface="メイリオ" panose="020B0604030504040204" pitchFamily="50" charset="-128"/>
            </a:endParaRPr>
          </a:p>
        </p:txBody>
      </p:sp>
    </p:spTree>
    <p:extLst>
      <p:ext uri="{BB962C8B-B14F-4D97-AF65-F5344CB8AC3E}">
        <p14:creationId xmlns:p14="http://schemas.microsoft.com/office/powerpoint/2010/main" val="355662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sz="1200" dirty="0">
                <a:latin typeface="メイリオ" panose="020B0604030504040204" pitchFamily="50" charset="-128"/>
              </a:rPr>
              <a:t>それでは、パスワードを誰にも知られないようにするためには、どのようにすれば良いのでしょうか？</a:t>
            </a:r>
            <a:endParaRPr kumimoji="1" lang="en-US" altLang="ja-JP" sz="1200" dirty="0">
              <a:latin typeface="メイリオ" panose="020B0604030504040204" pitchFamily="50" charset="-128"/>
            </a:endParaRPr>
          </a:p>
          <a:p>
            <a:r>
              <a:rPr kumimoji="1" lang="ja-JP" altLang="en-US" sz="1200" dirty="0">
                <a:latin typeface="メイリオ" panose="020B0604030504040204" pitchFamily="50" charset="-128"/>
              </a:rPr>
              <a:t>誰にも見られることのない手帳にメモする。暗記する。いろいろなやり方が考えられます。</a:t>
            </a:r>
            <a:endParaRPr kumimoji="1" lang="en-US" altLang="ja-JP" sz="1200" dirty="0">
              <a:latin typeface="メイリオ" panose="020B0604030504040204" pitchFamily="50" charset="-128"/>
            </a:endParaRPr>
          </a:p>
          <a:p>
            <a:r>
              <a:rPr kumimoji="1" lang="en-US" altLang="ja-JP" sz="1200" dirty="0">
                <a:latin typeface="メイリオ" panose="020B0604030504040204" pitchFamily="50" charset="-128"/>
              </a:rPr>
              <a:t>※</a:t>
            </a:r>
            <a:r>
              <a:rPr kumimoji="1" lang="ja-JP" altLang="en-US" sz="1200" dirty="0">
                <a:latin typeface="メイリオ" panose="020B0604030504040204" pitchFamily="50" charset="-128"/>
              </a:rPr>
              <a:t>啓発対象者に意見を聞いても良い。</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ここでは、管理方法の一例をご紹介します。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まず、みなさんのパスワードを</a:t>
            </a:r>
            <a:r>
              <a:rPr lang="en-US" altLang="ja-JP" sz="1200" dirty="0">
                <a:latin typeface="メイリオ" panose="020B0604030504040204" pitchFamily="50" charset="-128"/>
              </a:rPr>
              <a:t>2</a:t>
            </a:r>
            <a:r>
              <a:rPr lang="ja-JP" altLang="en-US" sz="1200" dirty="0">
                <a:latin typeface="メイリオ" panose="020B0604030504040204" pitchFamily="50" charset="-128"/>
              </a:rPr>
              <a:t>つの部分に大きく分けます。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パスワードが、すべてのパスワードに共通する部分である「コアパスワード」と「サービスごとに異なるキーワード」で構成されることを前提とすると、この</a:t>
            </a:r>
            <a:r>
              <a:rPr lang="en-US" altLang="ja-JP" sz="1200" dirty="0">
                <a:latin typeface="メイリオ" panose="020B0604030504040204" pitchFamily="50" charset="-128"/>
              </a:rPr>
              <a:t>2</a:t>
            </a:r>
            <a:r>
              <a:rPr lang="ja-JP" altLang="en-US" sz="1200" dirty="0">
                <a:latin typeface="メイリオ" panose="020B0604030504040204" pitchFamily="50" charset="-128"/>
              </a:rPr>
              <a:t>つの部分を別々に管理するだけで、どちらか一方が悪意のある人に知られてしまっても、パスワード全体は知られずに済みます。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できれば</a:t>
            </a:r>
            <a:r>
              <a:rPr lang="en-US" altLang="ja-JP" sz="1200" dirty="0">
                <a:latin typeface="メイリオ" panose="020B0604030504040204" pitchFamily="50" charset="-128"/>
              </a:rPr>
              <a:t>2</a:t>
            </a:r>
            <a:r>
              <a:rPr lang="ja-JP" altLang="en-US" sz="1200" dirty="0">
                <a:latin typeface="メイリオ" panose="020B0604030504040204" pitchFamily="50" charset="-128"/>
              </a:rPr>
              <a:t>つの部分のどちらか一方、例で言うと、「コアパスワード」の部分は暗記することをお勧めします。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そしてもう一方の「サービスごとに異なるキーワード」は、データファイルやメモで管理を行いましょう。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なお、これは管理方法の一例です。みなさんもどのように管理をするのが良いのか、ぜひ考えてみてください。</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さて、これでみなさんは強力なパスワードを作成でき、そして管理もできるようになりました。</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しかしこれで絶対に安全でしょうか。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参考資料</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IPA</a:t>
            </a:r>
            <a:r>
              <a:rPr lang="ja-JP" altLang="en-US" sz="1200" dirty="0">
                <a:latin typeface="メイリオ" panose="020B0604030504040204" pitchFamily="50" charset="-128"/>
              </a:rPr>
              <a:t>：安心相談窓口だより</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https://www.ipa.go.jp/security/anshin/attention/2016/mgdayori20160803.html</a:t>
            </a:r>
          </a:p>
        </p:txBody>
      </p:sp>
    </p:spTree>
    <p:extLst>
      <p:ext uri="{BB962C8B-B14F-4D97-AF65-F5344CB8AC3E}">
        <p14:creationId xmlns:p14="http://schemas.microsoft.com/office/powerpoint/2010/main" val="287713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lang="ja-JP" altLang="en-US" sz="1200" dirty="0">
                <a:latin typeface="メイリオ" panose="020B0604030504040204" pitchFamily="50" charset="-128"/>
              </a:rPr>
              <a:t>それでは、みなさんに次の質問をします。</a:t>
            </a:r>
            <a:endParaRPr lang="en-US" altLang="ja-JP" sz="1200" dirty="0">
              <a:latin typeface="メイリオ" panose="020B0604030504040204" pitchFamily="50" charset="-128"/>
            </a:endParaRPr>
          </a:p>
          <a:p>
            <a:r>
              <a:rPr lang="ja-JP" altLang="en-US" sz="1200" dirty="0">
                <a:latin typeface="メイリオ" panose="020B0604030504040204" pitchFamily="50" charset="-128"/>
              </a:rPr>
              <a:t>パスワードを「長く、複雑に、使いまわさない」ようにすれば、「絶対に安全」と言えるのでしょうか？</a:t>
            </a:r>
            <a:endParaRPr kumimoji="1" lang="en-US" altLang="ja-JP" dirty="0"/>
          </a:p>
        </p:txBody>
      </p:sp>
    </p:spTree>
    <p:extLst>
      <p:ext uri="{BB962C8B-B14F-4D97-AF65-F5344CB8AC3E}">
        <p14:creationId xmlns:p14="http://schemas.microsoft.com/office/powerpoint/2010/main" val="120824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どんなに難しいパスワードを使っていても、</a:t>
            </a:r>
            <a:endParaRPr kumimoji="1" lang="en-US" altLang="ja-JP" dirty="0"/>
          </a:p>
          <a:p>
            <a:r>
              <a:rPr kumimoji="1" lang="ja-JP" altLang="en-US" dirty="0"/>
              <a:t>パスワードそのものが盗まれてしまっては意味がありません。</a:t>
            </a:r>
            <a:endParaRPr kumimoji="1" lang="en-US" altLang="ja-JP" dirty="0"/>
          </a:p>
          <a:p>
            <a:r>
              <a:rPr kumimoji="1" lang="ja-JP" altLang="en-US" dirty="0"/>
              <a:t>パスワード情報が流出する、つまり「情報漏えいする」ことで、悪意のある人にパスワードが知られてしまいます。</a:t>
            </a:r>
            <a:endParaRPr kumimoji="1" lang="en-US" altLang="ja-JP" dirty="0"/>
          </a:p>
          <a:p>
            <a:endParaRPr kumimoji="1" lang="en-US" altLang="ja-JP" dirty="0"/>
          </a:p>
          <a:p>
            <a:r>
              <a:rPr kumimoji="1" lang="ja-JP" altLang="en-US" dirty="0"/>
              <a:t>情報漏えいする原因として、以下のような場合が挙げられます。</a:t>
            </a:r>
            <a:endParaRPr kumimoji="1" lang="en-US" altLang="ja-JP" dirty="0"/>
          </a:p>
          <a:p>
            <a:r>
              <a:rPr kumimoji="1" lang="ja-JP" altLang="en-US" dirty="0"/>
              <a:t>・フィッシング詐欺にひっかかり、パスワードを入力させられて漏えい</a:t>
            </a:r>
            <a:endParaRPr kumimoji="1" lang="en-US" altLang="ja-JP" b="1" dirty="0"/>
          </a:p>
          <a:p>
            <a:r>
              <a:rPr kumimoji="1" lang="ja-JP" altLang="en-US" dirty="0"/>
              <a:t>・ウイルスに感染した状態のパソコンを知らずに使い続け、パスワードの入力情報をウイルス（悪意のあるプログラム）によって盗みとられる。　</a:t>
            </a:r>
            <a:endParaRPr kumimoji="1" lang="en-US" altLang="ja-JP" dirty="0"/>
          </a:p>
          <a:p>
            <a:r>
              <a:rPr kumimoji="1" lang="ja-JP" altLang="en-US" dirty="0"/>
              <a:t>・公共の場などでパスワードを入力する際に、後ろから盗み見られる。</a:t>
            </a:r>
            <a:r>
              <a:rPr kumimoji="1" lang="en-US" altLang="ja-JP" dirty="0"/>
              <a:t>(</a:t>
            </a:r>
            <a:r>
              <a:rPr kumimoji="1" lang="ja-JP" altLang="en-US" dirty="0"/>
              <a:t>ショルダーハッキング</a:t>
            </a:r>
            <a:r>
              <a:rPr kumimoji="1" lang="en-US" altLang="ja-JP" dirty="0"/>
              <a:t>)</a:t>
            </a:r>
            <a:r>
              <a:rPr kumimoji="1" lang="ja-JP" altLang="en-US" dirty="0"/>
              <a:t>　</a:t>
            </a:r>
            <a:endParaRPr kumimoji="1" lang="en-US" altLang="ja-JP" dirty="0"/>
          </a:p>
          <a:p>
            <a:endParaRPr kumimoji="1" lang="en-US" altLang="ja-JP" dirty="0"/>
          </a:p>
          <a:p>
            <a:r>
              <a:rPr kumimoji="1" lang="ja-JP" altLang="en-US" dirty="0"/>
              <a:t>サービスごとに異なるパスワードを使っていれば、情報漏えいした際の被害は</a:t>
            </a:r>
            <a:r>
              <a:rPr kumimoji="1" lang="en-US" altLang="ja-JP" dirty="0"/>
              <a:t>1</a:t>
            </a:r>
            <a:r>
              <a:rPr kumimoji="1" lang="ja-JP" altLang="en-US" dirty="0"/>
              <a:t>つのサービスだけに留めることができるかもしれませんが、被害の発生は避けられません。</a:t>
            </a:r>
            <a:endParaRPr kumimoji="1" lang="en-US" altLang="ja-JP" dirty="0"/>
          </a:p>
          <a:p>
            <a:r>
              <a:rPr kumimoji="1" lang="ja-JP" altLang="en-US" dirty="0"/>
              <a:t>たとえパスワードが漏えいしても、不正ログインされない対策はあるのでしょうか？</a:t>
            </a:r>
            <a:endParaRPr kumimoji="1" lang="en-US" altLang="ja-JP" dirty="0"/>
          </a:p>
          <a:p>
            <a:endParaRPr kumimoji="1" lang="en-US" altLang="ja-JP" dirty="0"/>
          </a:p>
          <a:p>
            <a:r>
              <a:rPr kumimoji="1" lang="en-US" altLang="ja-JP" dirty="0"/>
              <a:t>【</a:t>
            </a:r>
            <a:r>
              <a:rPr kumimoji="1" lang="ja-JP" altLang="en-US" dirty="0"/>
              <a:t>関連教材</a:t>
            </a:r>
            <a:r>
              <a:rPr kumimoji="1" lang="en-US" altLang="ja-JP" dirty="0"/>
              <a:t>】</a:t>
            </a:r>
          </a:p>
          <a:p>
            <a:r>
              <a:rPr kumimoji="1" lang="ja-JP" altLang="en-US" b="0" dirty="0"/>
              <a:t>フィッシング詐欺・・・教材番号</a:t>
            </a:r>
            <a:r>
              <a:rPr kumimoji="1" lang="en-US" altLang="ja-JP" b="0" dirty="0"/>
              <a:t>1-1-4</a:t>
            </a:r>
            <a:r>
              <a:rPr kumimoji="1" lang="ja-JP" altLang="en-US" b="0" dirty="0"/>
              <a:t>を参照</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ウイルス・・・教材番号</a:t>
            </a:r>
            <a:r>
              <a:rPr kumimoji="1" lang="en-US" altLang="ja-JP" b="0" dirty="0"/>
              <a:t>1-1-1</a:t>
            </a:r>
            <a:r>
              <a:rPr kumimoji="1" lang="ja-JP" altLang="en-US" b="0" dirty="0"/>
              <a:t>を参照</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盗み見・・・教材番号</a:t>
            </a:r>
            <a:r>
              <a:rPr kumimoji="1" lang="en-US" altLang="ja-JP" b="0" dirty="0"/>
              <a:t>1-1-5</a:t>
            </a:r>
            <a:r>
              <a:rPr kumimoji="1" lang="ja-JP" altLang="en-US" b="0" dirty="0"/>
              <a:t>を参照</a:t>
            </a:r>
            <a:endParaRPr kumimoji="1" lang="en-US" altLang="ja-JP" b="0" dirty="0"/>
          </a:p>
        </p:txBody>
      </p:sp>
    </p:spTree>
    <p:extLst>
      <p:ext uri="{BB962C8B-B14F-4D97-AF65-F5344CB8AC3E}">
        <p14:creationId xmlns:p14="http://schemas.microsoft.com/office/powerpoint/2010/main" val="25829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パスワードが漏えいしてしまっても、多要素認証を必要としていれば、不正なログインを回避できます。</a:t>
            </a:r>
            <a:endParaRPr kumimoji="1" lang="en-US" altLang="ja-JP" dirty="0"/>
          </a:p>
          <a:p>
            <a:endParaRPr kumimoji="1" lang="en-US" altLang="ja-JP" dirty="0"/>
          </a:p>
          <a:p>
            <a:r>
              <a:rPr kumimoji="1" lang="ja-JP" altLang="en-US" dirty="0"/>
              <a:t>多要素認証とは、ログインするときに２つ以上の異なる要素の認証方式を用いることを言います。</a:t>
            </a:r>
            <a:endParaRPr kumimoji="1" lang="en-US" altLang="ja-JP" dirty="0"/>
          </a:p>
          <a:p>
            <a:r>
              <a:rPr kumimoji="1" lang="ja-JP" altLang="en-US" dirty="0"/>
              <a:t>多要素認証には知識情報、所持情報、生体情報があります。</a:t>
            </a:r>
            <a:endParaRPr kumimoji="1" lang="en-US" altLang="ja-JP" dirty="0"/>
          </a:p>
          <a:p>
            <a:r>
              <a:rPr kumimoji="1" lang="ja-JP" altLang="en-US" dirty="0"/>
              <a:t>知識情報は、</a:t>
            </a:r>
            <a:r>
              <a:rPr kumimoji="1" lang="en-US" altLang="ja-JP" dirty="0"/>
              <a:t>ID</a:t>
            </a:r>
            <a:r>
              <a:rPr kumimoji="1" lang="ja-JP" altLang="en-US" dirty="0"/>
              <a:t>とパスワードなど、その人が記憶している情報のことを言います。</a:t>
            </a:r>
            <a:endParaRPr kumimoji="1" lang="en-US" altLang="ja-JP" dirty="0"/>
          </a:p>
          <a:p>
            <a:r>
              <a:rPr kumimoji="1" lang="ja-JP" altLang="en-US" dirty="0"/>
              <a:t>所持情報は、個人の</a:t>
            </a:r>
            <a:r>
              <a:rPr kumimoji="1" lang="en-US" altLang="ja-JP" dirty="0"/>
              <a:t>IC</a:t>
            </a:r>
            <a:r>
              <a:rPr kumimoji="1" lang="ja-JP" altLang="en-US" dirty="0"/>
              <a:t>カードやスマートフォンなど、その人だけが持っている物を言います。</a:t>
            </a:r>
            <a:endParaRPr kumimoji="1" lang="en-US" altLang="ja-JP" dirty="0"/>
          </a:p>
          <a:p>
            <a:r>
              <a:rPr kumimoji="1" lang="ja-JP" altLang="en-US" dirty="0"/>
              <a:t>生体情報は、個人の体に関連する情報を言います。指紋や静脈の配置、網膜の模様などを用いた認証が挙げられます。</a:t>
            </a:r>
            <a:endParaRPr kumimoji="1" lang="en-US" altLang="ja-JP" dirty="0"/>
          </a:p>
          <a:p>
            <a:endParaRPr kumimoji="1" lang="en-US" altLang="ja-JP" dirty="0"/>
          </a:p>
          <a:p>
            <a:r>
              <a:rPr kumimoji="1" lang="ja-JP" altLang="en-US" dirty="0"/>
              <a:t>多要素認証を導入しておくことで、</a:t>
            </a:r>
            <a:r>
              <a:rPr kumimoji="1" lang="en-US" altLang="ja-JP" dirty="0"/>
              <a:t>ID</a:t>
            </a:r>
            <a:r>
              <a:rPr kumimoji="1" lang="ja-JP" altLang="en-US" dirty="0"/>
              <a:t>・パスワードが情報漏えい、盗難にあっても、不正なログインを回避できます。</a:t>
            </a:r>
            <a:endParaRPr kumimoji="1" lang="en-US" altLang="ja-JP" dirty="0"/>
          </a:p>
          <a:p>
            <a:endParaRPr kumimoji="1" lang="en-US" altLang="ja-JP" dirty="0"/>
          </a:p>
          <a:p>
            <a:r>
              <a:rPr kumimoji="1" lang="en-US" altLang="ja-JP" dirty="0"/>
              <a:t>【</a:t>
            </a:r>
            <a:r>
              <a:rPr kumimoji="1" lang="ja-JP" altLang="en-US" dirty="0"/>
              <a:t>参考資料</a:t>
            </a:r>
            <a:r>
              <a:rPr kumimoji="1" lang="en-US" altLang="ja-JP" dirty="0"/>
              <a:t>】</a:t>
            </a:r>
          </a:p>
          <a:p>
            <a:r>
              <a:rPr kumimoji="1" lang="en-US" altLang="ja-JP" dirty="0"/>
              <a:t>IPA</a:t>
            </a:r>
            <a:r>
              <a:rPr kumimoji="1" lang="ja-JP" altLang="en-US" dirty="0"/>
              <a:t>：不正ログイン対策特集ページ</a:t>
            </a:r>
            <a:endParaRPr kumimoji="1" lang="en-US" altLang="ja-JP" dirty="0"/>
          </a:p>
          <a:p>
            <a:r>
              <a:rPr kumimoji="1" lang="en-US" altLang="ja-JP" dirty="0"/>
              <a:t>https://www.ipa.go.jp/security/anshin/measures/account_security.html</a:t>
            </a:r>
          </a:p>
        </p:txBody>
      </p:sp>
    </p:spTree>
    <p:extLst>
      <p:ext uri="{BB962C8B-B14F-4D97-AF65-F5344CB8AC3E}">
        <p14:creationId xmlns:p14="http://schemas.microsoft.com/office/powerpoint/2010/main" val="3574409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さて、これまでの話をもとにみなさんで話し合ってみましょう。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スマホやパソコンのセキュリティ対策全般について、周りの人と意見交換や話し合いをしてみてください。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話し合いのきっかけとして、まずは以下の２点について話してみてください。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・スマホやパソコンのセキュリティ対策をしていますか？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ID</a:t>
            </a:r>
            <a:r>
              <a:rPr kumimoji="1" lang="ja-JP" altLang="en-US" dirty="0"/>
              <a:t>やパスワードをどのように管理していますか？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グループワークを行う。</a:t>
            </a:r>
          </a:p>
        </p:txBody>
      </p:sp>
    </p:spTree>
    <p:extLst>
      <p:ext uri="{BB962C8B-B14F-4D97-AF65-F5344CB8AC3E}">
        <p14:creationId xmlns:p14="http://schemas.microsoft.com/office/powerpoint/2010/main" val="340076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今日お話しする内容は、スライドのとおりです。</a:t>
            </a:r>
            <a:endParaRPr kumimoji="1" lang="en-US" altLang="ja-JP" dirty="0"/>
          </a:p>
          <a:p>
            <a:r>
              <a:rPr lang="ja-JP" altLang="en-US" sz="1200" dirty="0"/>
              <a:t>　・不正送金やなりすましの被害事例</a:t>
            </a:r>
            <a:endParaRPr lang="en-US" altLang="ja-JP" sz="1200" dirty="0"/>
          </a:p>
          <a:p>
            <a:r>
              <a:rPr lang="ja-JP" altLang="en-US" sz="1200" dirty="0"/>
              <a:t>　・パスワードの作り方や管理方法</a:t>
            </a:r>
            <a:endParaRPr lang="en-US" altLang="ja-JP" sz="1200" dirty="0"/>
          </a:p>
          <a:p>
            <a:r>
              <a:rPr lang="ja-JP" altLang="en-US" sz="1200" dirty="0"/>
              <a:t>　・偽セキュリティ警告の対策</a:t>
            </a:r>
            <a:endParaRPr lang="en-US" altLang="ja-JP" sz="1200" dirty="0"/>
          </a:p>
          <a:p>
            <a:r>
              <a:rPr lang="ja-JP" altLang="en-US" sz="1200" dirty="0"/>
              <a:t>　・メールの添付ファイル</a:t>
            </a:r>
            <a:endParaRPr lang="en-US" altLang="ja-JP" sz="1200" dirty="0"/>
          </a:p>
          <a:p>
            <a:endParaRPr kumimoji="1" lang="en-US" altLang="ja-JP" dirty="0"/>
          </a:p>
          <a:p>
            <a:r>
              <a:rPr kumimoji="1" lang="ja-JP" altLang="en-US" dirty="0"/>
              <a:t>前半は、不正送金やなりすましの被害に関する動画を見た後に、パスワードの作り方や管理方法、多要素認証について学びます。後半は、偽セキュリティ警告の事例と対策を紹介した後に、メールに添付されたファイルの危険性について、お話しします。</a:t>
            </a:r>
          </a:p>
        </p:txBody>
      </p:sp>
    </p:spTree>
    <p:extLst>
      <p:ext uri="{BB962C8B-B14F-4D97-AF65-F5344CB8AC3E}">
        <p14:creationId xmlns:p14="http://schemas.microsoft.com/office/powerpoint/2010/main" val="270369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啓発時のセリフ例</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それでは、次は、パソコンでウェブサイトを閲覧する際の注意点についてお話しします。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このスライドの人は、</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パソコンを利用していると、ブラウザ画面に「ウイルス感染しています。サポートセンターに電話してください。」</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という警告メッセージが出てきました。</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みなさんはこのような経験はありますか？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経験値を問う。また、その場合の対応について意見を聞く。</a:t>
            </a:r>
            <a:endParaRPr lang="en-US" altLang="ja-JP" sz="1200" dirty="0">
              <a:latin typeface="メイリオ" panose="020B0604030504040204" pitchFamily="50" charset="-128"/>
            </a:endParaRPr>
          </a:p>
        </p:txBody>
      </p:sp>
    </p:spTree>
    <p:extLst>
      <p:ext uri="{BB962C8B-B14F-4D97-AF65-F5344CB8AC3E}">
        <p14:creationId xmlns:p14="http://schemas.microsoft.com/office/powerpoint/2010/main" val="2623207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啓発時のセリフ例</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偽セキュリティ警告の手口は、パソコンのブラウザ画面上にいきなりセキュリティに関する偽の警告メッセージが表示され、</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そのメッセージに記載しているサポートセンターの電話番号に電話をかけさせることで、だまされた人を誘導し、金銭的な被害を起こすものです。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サポートセンターに電話をかけると、オペレーターにパソコンの操作を指示または遠隔操作され、有償のサポート契約と代金支払いへと誘導されます。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最近の手口では、代金支払いの方法としてプリペイドカードを指定される場合が多いです。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コンビニエンスストアに電子マネーのプリペイドカードを買いに行くように指示され、カードに記載されたコードを教えるよう言われます。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パソコンユーザーのみなさんは、このような手口があることを知っておきましょう。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参考資料</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IPA</a:t>
            </a:r>
            <a:r>
              <a:rPr lang="ja-JP" altLang="en-US" sz="1200" dirty="0">
                <a:latin typeface="メイリオ" panose="020B0604030504040204" pitchFamily="50" charset="-128"/>
              </a:rPr>
              <a:t>：安心相談窓口だより</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https://www.ipa.go.jp/security/anshin/attention/2022/mgdayori20230228.html</a:t>
            </a:r>
          </a:p>
        </p:txBody>
      </p:sp>
    </p:spTree>
    <p:extLst>
      <p:ext uri="{BB962C8B-B14F-4D97-AF65-F5344CB8AC3E}">
        <p14:creationId xmlns:p14="http://schemas.microsoft.com/office/powerpoint/2010/main" val="47476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啓発時のセリフ例</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警告画面が出たときの対処法を知っておきましょう。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まず、慌てて電話をかけないことです。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警告音などが流れるケースもありますが、音量を落として、冷静にブラウザ画面を閉じましょう。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リモート操作をするためのソフトを案内されるケースもありますが、ダウンロード・インストールしないようにしましょう。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偽セキュリティ警告は、驚かせたり、慌てさせたりすることで、私たちが冷静に判断させないように仕向けてきます。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警告画面が次々と出てくる、警告音やアナウンスが流れる、実在する企業やロゴを使うことで信用させる、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こうした特徴があります。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a:t>
            </a:r>
            <a:r>
              <a:rPr lang="ja-JP" altLang="en-US" sz="1200" dirty="0">
                <a:latin typeface="メイリオ" panose="020B0604030504040204" pitchFamily="50" charset="-128"/>
              </a:rPr>
              <a:t>参考資料</a:t>
            </a:r>
            <a:r>
              <a:rPr lang="en-US" altLang="ja-JP" sz="1200" dirty="0">
                <a:latin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IPA</a:t>
            </a:r>
            <a:r>
              <a:rPr lang="ja-JP" altLang="en-US" sz="1200" dirty="0">
                <a:latin typeface="メイリオ" panose="020B0604030504040204" pitchFamily="50" charset="-128"/>
              </a:rPr>
              <a:t>：安心相談窓口だより</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https://www.ipa.go.jp/security/anshin/attention/2021/mgdayori20211116.html</a:t>
            </a:r>
          </a:p>
        </p:txBody>
      </p:sp>
    </p:spTree>
    <p:extLst>
      <p:ext uri="{BB962C8B-B14F-4D97-AF65-F5344CB8AC3E}">
        <p14:creationId xmlns:p14="http://schemas.microsoft.com/office/powerpoint/2010/main" val="2877134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啓発時のセリフ例</a:t>
            </a:r>
            <a:r>
              <a:rPr kumimoji="1" lang="en-US" altLang="ja-JP" dirty="0"/>
              <a:t>】</a:t>
            </a:r>
          </a:p>
          <a:p>
            <a:r>
              <a:rPr kumimoji="1" lang="ja-JP" altLang="en-US" dirty="0"/>
              <a:t>それでは、偽セキュリティ警告を動画でおさらいしましょう。</a:t>
            </a:r>
            <a:endParaRPr kumimoji="1" lang="en-US" altLang="ja-JP" dirty="0"/>
          </a:p>
          <a:p>
            <a:endParaRPr kumimoji="1" lang="en-US" altLang="ja-JP" dirty="0"/>
          </a:p>
          <a:p>
            <a:r>
              <a:rPr kumimoji="1" lang="ja-JP" altLang="en-US" dirty="0"/>
              <a:t>＜動画視聴（約</a:t>
            </a:r>
            <a:r>
              <a:rPr kumimoji="1" lang="en-US" altLang="ja-JP" dirty="0"/>
              <a:t>1</a:t>
            </a:r>
            <a:r>
              <a:rPr kumimoji="1" lang="ja-JP" altLang="en-US" dirty="0"/>
              <a:t>分</a:t>
            </a:r>
            <a:r>
              <a:rPr kumimoji="1" lang="en-US" altLang="ja-JP" dirty="0"/>
              <a:t>30</a:t>
            </a:r>
            <a:r>
              <a:rPr kumimoji="1" lang="ja-JP" altLang="en-US" dirty="0"/>
              <a:t>秒）＞</a:t>
            </a:r>
            <a:endParaRPr kumimoji="1" lang="en-US" altLang="ja-JP" dirty="0"/>
          </a:p>
          <a:p>
            <a:endParaRPr kumimoji="1" lang="en-US" altLang="ja-JP" dirty="0"/>
          </a:p>
          <a:p>
            <a:r>
              <a:rPr kumimoji="1" lang="ja-JP" altLang="en-US" dirty="0"/>
              <a:t>みなさんはどの選択肢が正解だか、お分かりになるでしょうか？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a:t>
            </a:r>
            <a:r>
              <a:rPr kumimoji="1" lang="ja-JP" altLang="en-US" dirty="0"/>
              <a:t>啓発対象者に聞いても良い。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　①表示された連絡先に電話</a:t>
            </a:r>
            <a:endParaRPr kumimoji="1" lang="en-US" altLang="ja-JP" dirty="0"/>
          </a:p>
          <a:p>
            <a:r>
              <a:rPr kumimoji="1" lang="ja-JP" altLang="en-US" dirty="0"/>
              <a:t>　②パソコンを再起動</a:t>
            </a:r>
            <a:endParaRPr kumimoji="1" lang="en-US" altLang="ja-JP" dirty="0"/>
          </a:p>
          <a:p>
            <a:r>
              <a:rPr kumimoji="1" lang="ja-JP" altLang="en-US" dirty="0"/>
              <a:t>　③パソコンを捨ててしまう</a:t>
            </a:r>
            <a:endParaRPr kumimoji="1" lang="en-US" altLang="ja-JP" dirty="0"/>
          </a:p>
          <a:p>
            <a:endParaRPr kumimoji="1" lang="en-US" altLang="ja-JP" dirty="0"/>
          </a:p>
          <a:p>
            <a:r>
              <a:rPr kumimoji="1" lang="ja-JP" altLang="en-US" dirty="0"/>
              <a:t>正解は「②パソコンを再起動」です。</a:t>
            </a:r>
            <a:endParaRPr kumimoji="1" lang="en-US" altLang="ja-JP" dirty="0"/>
          </a:p>
          <a:p>
            <a:r>
              <a:rPr kumimoji="1" lang="ja-JP" altLang="en-US" dirty="0"/>
              <a:t>偽セキュリティ警告が出てきた際は、落ち着いて、パソコンを再起動させましょう。</a:t>
            </a:r>
            <a:endParaRPr kumimoji="1" lang="en-US" altLang="ja-JP" dirty="0"/>
          </a:p>
          <a:p>
            <a:endParaRPr kumimoji="1" lang="en-US" altLang="ja-JP" dirty="0"/>
          </a:p>
          <a:p>
            <a:r>
              <a:rPr kumimoji="1" lang="en-US" altLang="ja-JP" dirty="0"/>
              <a:t>【</a:t>
            </a:r>
            <a:r>
              <a:rPr kumimoji="1" lang="ja-JP" altLang="en-US" dirty="0"/>
              <a:t>スライドの動画情報</a:t>
            </a:r>
            <a:r>
              <a:rPr kumimoji="1" lang="en-US" altLang="ja-JP" dirty="0"/>
              <a:t>】</a:t>
            </a:r>
          </a:p>
          <a:p>
            <a:r>
              <a:rPr kumimoji="1" lang="en-US" altLang="ja-JP" dirty="0"/>
              <a:t>IPA</a:t>
            </a:r>
            <a:r>
              <a:rPr kumimoji="1" lang="ja-JP" altLang="en-US" dirty="0"/>
              <a:t>：</a:t>
            </a:r>
            <a:r>
              <a:rPr kumimoji="1" lang="en-US" altLang="ja-JP" dirty="0"/>
              <a:t>IPA Channel</a:t>
            </a:r>
            <a:r>
              <a:rPr kumimoji="1" lang="ja-JP" altLang="en-US" dirty="0"/>
              <a:t>（その警告メッセージ、信じて大丈夫？ ブラウザの“偽警告”にご用心！）</a:t>
            </a:r>
            <a:endParaRPr kumimoji="1" lang="en-US" altLang="ja-JP" dirty="0"/>
          </a:p>
          <a:p>
            <a:r>
              <a:rPr kumimoji="1" lang="en-US" altLang="ja-JP" dirty="0"/>
              <a:t>https://www.youtube.com/watch?v=sm1UMc97zRc</a:t>
            </a:r>
          </a:p>
        </p:txBody>
      </p:sp>
    </p:spTree>
    <p:extLst>
      <p:ext uri="{BB962C8B-B14F-4D97-AF65-F5344CB8AC3E}">
        <p14:creationId xmlns:p14="http://schemas.microsoft.com/office/powerpoint/2010/main" val="335291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a:t>
            </a:r>
            <a:r>
              <a:rPr kumimoji="1" lang="ja-JP" altLang="en-US" baseline="0" dirty="0"/>
              <a:t>啓発時のセリフ例</a:t>
            </a:r>
            <a:r>
              <a:rPr kumimoji="1" lang="en-US" altLang="ja-JP" baseline="0" dirty="0"/>
              <a:t>】</a:t>
            </a:r>
          </a:p>
          <a:p>
            <a:r>
              <a:rPr kumimoji="1" lang="ja-JP" altLang="en-US" baseline="0" dirty="0"/>
              <a:t>それでは、次にメールの添付ファイルについて、お話しします。</a:t>
            </a:r>
            <a:endParaRPr kumimoji="1" lang="en-US" altLang="ja-JP" baseline="0" dirty="0"/>
          </a:p>
          <a:p>
            <a:endParaRPr kumimoji="1" lang="en-US" altLang="ja-JP" baseline="0" dirty="0"/>
          </a:p>
          <a:p>
            <a:r>
              <a:rPr kumimoji="1" lang="ja-JP" altLang="en-US" baseline="0" dirty="0"/>
              <a:t>みなさんは、メールを使ったことはありますか？</a:t>
            </a:r>
            <a:endParaRPr kumimoji="1" lang="en-US" altLang="ja-JP" baseline="0" dirty="0"/>
          </a:p>
          <a:p>
            <a:r>
              <a:rPr kumimoji="1" lang="ja-JP" altLang="en-US" sz="1200" baseline="0" dirty="0">
                <a:latin typeface="メイリオ" panose="020B0604030504040204" pitchFamily="50" charset="-128"/>
              </a:rPr>
              <a:t>知らない人からメールが送られてきた経験はありますか？</a:t>
            </a:r>
            <a:endParaRPr kumimoji="1" lang="en-US" altLang="ja-JP" sz="1200" baseline="0" dirty="0">
              <a:latin typeface="メイリオ" panose="020B0604030504040204" pitchFamily="50" charset="-128"/>
            </a:endParaRPr>
          </a:p>
          <a:p>
            <a:r>
              <a:rPr kumimoji="1" lang="ja-JP" altLang="en-US" sz="1200" baseline="0" dirty="0">
                <a:latin typeface="メイリオ" panose="020B0604030504040204" pitchFamily="50" charset="-128"/>
              </a:rPr>
              <a:t>もし、知らない人から送られてきたメールに添付ファイルがついていたら、みなさんはどうするでしょうか？</a:t>
            </a:r>
            <a:endParaRPr lang="en-US" altLang="ja-JP" sz="1200" baseline="0" dirty="0">
              <a:latin typeface="メイリオ" panose="020B0604030504040204" pitchFamily="50" charset="-128"/>
            </a:endParaRPr>
          </a:p>
        </p:txBody>
      </p:sp>
    </p:spTree>
    <p:extLst>
      <p:ext uri="{BB962C8B-B14F-4D97-AF65-F5344CB8AC3E}">
        <p14:creationId xmlns:p14="http://schemas.microsoft.com/office/powerpoint/2010/main" val="2623207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a:t>
            </a:r>
            <a:r>
              <a:rPr kumimoji="1" lang="ja-JP" altLang="en-US" baseline="0" dirty="0"/>
              <a:t>啓発時のセリフ例</a:t>
            </a:r>
            <a:r>
              <a:rPr kumimoji="1" lang="en-US" altLang="ja-JP" baseline="0" dirty="0"/>
              <a:t>】</a:t>
            </a:r>
          </a:p>
          <a:p>
            <a:r>
              <a:rPr kumimoji="1" lang="ja-JP" altLang="en-US" baseline="0" dirty="0"/>
              <a:t>知らない人から届いたメールの添付ファイルを開くのは非常に危険です。</a:t>
            </a:r>
            <a:endParaRPr kumimoji="1" lang="en-US" altLang="ja-JP" baseline="0" dirty="0"/>
          </a:p>
          <a:p>
            <a:r>
              <a:rPr kumimoji="1" lang="ja-JP" altLang="en-US" baseline="0" dirty="0"/>
              <a:t>開いた瞬間、コンピュータウイルスに感染する場合もあります。</a:t>
            </a:r>
            <a:endParaRPr kumimoji="1" lang="en-US" altLang="ja-JP" baseline="0" dirty="0"/>
          </a:p>
          <a:p>
            <a:endParaRPr kumimoji="1" lang="en-US" altLang="ja-JP" baseline="0" dirty="0"/>
          </a:p>
          <a:p>
            <a:r>
              <a:rPr kumimoji="1" lang="ja-JP" altLang="en-US" baseline="0" dirty="0"/>
              <a:t>知らない人が突然メールでファイルを送ってきても、すぐに開くという人は少ないかもしれませんね。</a:t>
            </a:r>
            <a:endParaRPr kumimoji="1" lang="en-US" altLang="ja-JP" baseline="0" dirty="0"/>
          </a:p>
          <a:p>
            <a:r>
              <a:rPr kumimoji="1" lang="ja-JP" altLang="en-US" baseline="0" dirty="0"/>
              <a:t>ですから、相手は開きたくなるような文言を入れて送ってきます。</a:t>
            </a:r>
            <a:endParaRPr kumimoji="1" lang="en-US" altLang="ja-JP" baseline="0" dirty="0"/>
          </a:p>
          <a:p>
            <a:endParaRPr kumimoji="1" lang="en-US" altLang="ja-JP" baseline="0" dirty="0"/>
          </a:p>
          <a:p>
            <a:r>
              <a:rPr kumimoji="1" lang="ja-JP" altLang="en-US" baseline="0" dirty="0"/>
              <a:t>例えば、宅配業者や銀行などを装ったメールが届くと、私たちは「自分に関係のあること」だと思い、つい「確認しないといけない」と思いがちです。</a:t>
            </a:r>
            <a:endParaRPr kumimoji="1" lang="en-US" altLang="ja-JP" baseline="0" dirty="0"/>
          </a:p>
        </p:txBody>
      </p:sp>
    </p:spTree>
    <p:extLst>
      <p:ext uri="{BB962C8B-B14F-4D97-AF65-F5344CB8AC3E}">
        <p14:creationId xmlns:p14="http://schemas.microsoft.com/office/powerpoint/2010/main" val="47476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a:t>
            </a:r>
            <a:r>
              <a:rPr kumimoji="1" lang="ja-JP" altLang="en-US" baseline="0" dirty="0"/>
              <a:t>啓発時のセリフ例</a:t>
            </a:r>
            <a:r>
              <a:rPr kumimoji="1" lang="en-US" altLang="ja-JP" baseline="0" dirty="0"/>
              <a:t>】</a:t>
            </a:r>
          </a:p>
          <a:p>
            <a:r>
              <a:rPr kumimoji="1" lang="ja-JP" altLang="en-US" baseline="0" dirty="0"/>
              <a:t>知らない人から送られてきたメールに添付されたファイルは絶対に開いてはいけません。</a:t>
            </a:r>
            <a:endParaRPr kumimoji="1" lang="en-US" altLang="ja-JP" baseline="0" dirty="0"/>
          </a:p>
          <a:p>
            <a:r>
              <a:rPr kumimoji="1" lang="ja-JP" altLang="en-US" baseline="0" dirty="0"/>
              <a:t>また、知っている人から届いたものであっても、注意が必要です。</a:t>
            </a:r>
            <a:endParaRPr kumimoji="1" lang="en-US" altLang="ja-JP" baseline="0" dirty="0"/>
          </a:p>
          <a:p>
            <a:endParaRPr kumimoji="1" lang="en-US" altLang="ja-JP" baseline="0" dirty="0"/>
          </a:p>
          <a:p>
            <a:r>
              <a:rPr kumimoji="1" lang="ja-JP" altLang="en-US" baseline="0" dirty="0"/>
              <a:t>相手のメールアドレスがだれかに乗っ取られて、第三者がメールを送ってきた可能性があります。</a:t>
            </a:r>
            <a:endParaRPr kumimoji="1" lang="en-US" altLang="ja-JP" baseline="0" dirty="0"/>
          </a:p>
          <a:p>
            <a:r>
              <a:rPr kumimoji="1" lang="ja-JP" altLang="en-US" baseline="0" dirty="0"/>
              <a:t>また、知っている人のパソコンがウイルスに感染してしまい、自動的にウイルスが添付されたメールを送信させられた可能性もあります。</a:t>
            </a:r>
            <a:endParaRPr kumimoji="1" lang="en-US" altLang="ja-JP" baseline="0" dirty="0"/>
          </a:p>
          <a:p>
            <a:endParaRPr kumimoji="1" lang="en-US" altLang="ja-JP" baseline="0" dirty="0"/>
          </a:p>
          <a:p>
            <a:r>
              <a:rPr kumimoji="1" lang="ja-JP" altLang="en-US" baseline="0" dirty="0"/>
              <a:t>メールの文面を読むことと、メールについている添付ファイルを開くことには、大きな違いがあります。</a:t>
            </a:r>
            <a:endParaRPr kumimoji="1" lang="en-US" altLang="ja-JP" baseline="0" dirty="0"/>
          </a:p>
          <a:p>
            <a:r>
              <a:rPr kumimoji="1" lang="ja-JP" altLang="en-US" baseline="0" dirty="0"/>
              <a:t>メールはいくら読んでも大丈夫ですが、添付ファイルを開くときには、ウイルス感染の可能性があることを理解して、細心の注意を払いましょう。</a:t>
            </a:r>
            <a:endParaRPr kumimoji="1" lang="en-US" altLang="ja-JP" baseline="0" dirty="0"/>
          </a:p>
          <a:p>
            <a:endParaRPr kumimoji="1" lang="en-US" altLang="ja-JP" baseline="0" dirty="0"/>
          </a:p>
          <a:p>
            <a:r>
              <a:rPr kumimoji="1" lang="ja-JP" altLang="en-US" baseline="0" dirty="0"/>
              <a:t>メールの日本語が不自然だったり、話が唐突だったり、開くことを急かしたり、焦らせたりするような文面の場合は要注意です。</a:t>
            </a:r>
            <a:endParaRPr kumimoji="1" lang="en-US" altLang="ja-JP" baseline="0" dirty="0"/>
          </a:p>
          <a:p>
            <a:r>
              <a:rPr kumimoji="1" lang="ja-JP" altLang="en-US" baseline="0" dirty="0"/>
              <a:t>もし知人からのメールだったとしても、その知人に電話するなどして、本当にメールを送信したのかどうかを確認してみましょう。</a:t>
            </a:r>
            <a:endParaRPr kumimoji="1" lang="en-US" altLang="ja-JP" baseline="0" dirty="0"/>
          </a:p>
          <a:p>
            <a:endParaRPr kumimoji="1" lang="en-US" altLang="ja-JP" baseline="0" dirty="0"/>
          </a:p>
          <a:p>
            <a:r>
              <a:rPr kumimoji="1" lang="en-US" altLang="ja-JP" baseline="0" dirty="0"/>
              <a:t>【</a:t>
            </a:r>
            <a:r>
              <a:rPr kumimoji="1" lang="ja-JP" altLang="en-US" baseline="0" dirty="0"/>
              <a:t>参考資料</a:t>
            </a:r>
            <a:r>
              <a:rPr kumimoji="1" lang="en-US" altLang="ja-JP" baseline="0" dirty="0"/>
              <a:t>】</a:t>
            </a:r>
          </a:p>
          <a:p>
            <a:r>
              <a:rPr kumimoji="1" lang="en-US" altLang="ja-JP" baseline="0" dirty="0"/>
              <a:t>IPA</a:t>
            </a:r>
            <a:r>
              <a:rPr kumimoji="1" lang="ja-JP" altLang="en-US" baseline="0" dirty="0"/>
              <a:t>：</a:t>
            </a:r>
            <a:r>
              <a:rPr lang="en-US" altLang="ja-JP" sz="1800" kern="100" dirty="0" err="1">
                <a:effectLst/>
                <a:latin typeface="游ゴシック" panose="020B0400000000000000" pitchFamily="50" charset="-128"/>
                <a:ea typeface="游ゴシック" panose="020B0400000000000000" pitchFamily="50" charset="-128"/>
                <a:cs typeface="Courier New" panose="02070309020205020404" pitchFamily="49" charset="0"/>
              </a:rPr>
              <a:t>Emotet</a:t>
            </a: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（エモテット）と呼ばれるウイルスへの感染を狙うメールについて</a:t>
            </a:r>
          </a:p>
          <a:p>
            <a:r>
              <a:rPr kumimoji="1" lang="en-US" altLang="ja-JP" baseline="0" dirty="0"/>
              <a:t>https://www.ipa.go.jp/security/security-alert/2022/1202.html</a:t>
            </a:r>
          </a:p>
        </p:txBody>
      </p:sp>
    </p:spTree>
    <p:extLst>
      <p:ext uri="{BB962C8B-B14F-4D97-AF65-F5344CB8AC3E}">
        <p14:creationId xmlns:p14="http://schemas.microsoft.com/office/powerpoint/2010/main" val="2877134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本日お話しした内容を振り返ってみましょう。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前半は、パスワードを第三者に知られないことの重要性と具体的なパスワードの作り方や管理方法について、お話ししました。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後半は、偽セキュリティ警告や添付ファイルの危険性について、お話ししました。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今日お話しした内容を聞いて、みなさんに新たな気づきはありましたか？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周りの人と意見交換したり、ご家族・ご友人の方と話してみてください。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グループワークの時間を設けても良い。</a:t>
            </a:r>
            <a:endParaRPr kumimoji="1" lang="en-US" altLang="ja-JP" dirty="0"/>
          </a:p>
        </p:txBody>
      </p:sp>
    </p:spTree>
    <p:extLst>
      <p:ext uri="{BB962C8B-B14F-4D97-AF65-F5344CB8AC3E}">
        <p14:creationId xmlns:p14="http://schemas.microsoft.com/office/powerpoint/2010/main" val="339107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それでは始めに、不正送金やなりすましの被害に関する動画を見てみましょう。</a:t>
            </a:r>
            <a:endParaRPr kumimoji="1" lang="en-US" altLang="ja-JP" dirty="0"/>
          </a:p>
          <a:p>
            <a:r>
              <a:rPr kumimoji="1" lang="ja-JP" altLang="en-US" dirty="0"/>
              <a:t>仲良しの５人家族がそれぞれ、インターネットを使って大変な目に遭ったようです。</a:t>
            </a:r>
            <a:endParaRPr kumimoji="1" lang="en-US" altLang="ja-JP" dirty="0"/>
          </a:p>
          <a:p>
            <a:endParaRPr kumimoji="1" lang="en-US" altLang="ja-JP" dirty="0"/>
          </a:p>
          <a:p>
            <a:r>
              <a:rPr kumimoji="1" lang="ja-JP" altLang="en-US" dirty="0"/>
              <a:t>＜動画視聴（約</a:t>
            </a:r>
            <a:r>
              <a:rPr kumimoji="1" lang="en-US" altLang="ja-JP" dirty="0"/>
              <a:t>4</a:t>
            </a:r>
            <a:r>
              <a:rPr kumimoji="1" lang="ja-JP" altLang="en-US" dirty="0"/>
              <a:t>分）＞</a:t>
            </a:r>
            <a:endParaRPr kumimoji="1" lang="en-US" altLang="ja-JP" dirty="0"/>
          </a:p>
          <a:p>
            <a:endParaRPr kumimoji="1" lang="en-US" altLang="ja-JP" dirty="0"/>
          </a:p>
          <a:p>
            <a:r>
              <a:rPr kumimoji="1" lang="ja-JP" altLang="en-US" dirty="0"/>
              <a:t>家族みんなが大変な目に遭ってしまいましたね。</a:t>
            </a:r>
            <a:endParaRPr kumimoji="1" lang="en-US" altLang="ja-JP" dirty="0"/>
          </a:p>
          <a:p>
            <a:r>
              <a:rPr kumimoji="1" lang="ja-JP" altLang="en-US" dirty="0"/>
              <a:t>この動画で出てきた被害は、第三者が</a:t>
            </a:r>
            <a:r>
              <a:rPr kumimoji="1" lang="en-US" altLang="ja-JP" dirty="0"/>
              <a:t>ID</a:t>
            </a:r>
            <a:r>
              <a:rPr kumimoji="1" lang="ja-JP" altLang="en-US" dirty="0"/>
              <a:t>とパスワードを不正に入手し、悪用したことが原因で発生しています。</a:t>
            </a:r>
            <a:endParaRPr kumimoji="1" lang="en-US" altLang="ja-JP" dirty="0"/>
          </a:p>
          <a:p>
            <a:r>
              <a:rPr kumimoji="1" lang="en-US" altLang="ja-JP" dirty="0"/>
              <a:t>ID</a:t>
            </a:r>
            <a:r>
              <a:rPr kumimoji="1" lang="ja-JP" altLang="en-US" dirty="0"/>
              <a:t>とパスワードについて、次のスライドから考えていきましょう。</a:t>
            </a:r>
            <a:endParaRPr kumimoji="1" lang="en-US" altLang="ja-JP" dirty="0"/>
          </a:p>
          <a:p>
            <a:endParaRPr kumimoji="1" lang="en-US" altLang="ja-JP" dirty="0"/>
          </a:p>
          <a:p>
            <a:r>
              <a:rPr kumimoji="1" lang="en-US" altLang="ja-JP" dirty="0"/>
              <a:t>【</a:t>
            </a:r>
            <a:r>
              <a:rPr kumimoji="1" lang="ja-JP" altLang="en-US" dirty="0"/>
              <a:t>スライドの動画情報</a:t>
            </a:r>
            <a:r>
              <a:rPr kumimoji="1" lang="en-US" altLang="ja-JP" dirty="0"/>
              <a:t>】</a:t>
            </a:r>
          </a:p>
          <a:p>
            <a:r>
              <a:rPr kumimoji="1" lang="en-US" altLang="ja-JP" dirty="0"/>
              <a:t>IPA</a:t>
            </a:r>
            <a:r>
              <a:rPr kumimoji="1" lang="ja-JP" altLang="en-US" dirty="0"/>
              <a:t>：</a:t>
            </a:r>
            <a:r>
              <a:rPr kumimoji="1" lang="en-US" altLang="ja-JP" dirty="0"/>
              <a:t>IPA Channel</a:t>
            </a:r>
            <a:r>
              <a:rPr kumimoji="1" lang="ja-JP" altLang="en-US" dirty="0"/>
              <a:t>（陽だまり家族とパスワード～自分を守る</a:t>
            </a:r>
            <a:r>
              <a:rPr kumimoji="1" lang="en-US" altLang="ja-JP" dirty="0"/>
              <a:t>3</a:t>
            </a:r>
            <a:r>
              <a:rPr kumimoji="1" lang="ja-JP" altLang="en-US" dirty="0"/>
              <a:t>つのポイント～）</a:t>
            </a:r>
            <a:endParaRPr kumimoji="1" lang="en-US" altLang="ja-JP" dirty="0"/>
          </a:p>
          <a:p>
            <a:r>
              <a:rPr kumimoji="1" lang="en-US" altLang="ja-JP" dirty="0"/>
              <a:t>https://www.youtube.com/watch?v=3afaAbFUK4g</a:t>
            </a:r>
          </a:p>
        </p:txBody>
      </p:sp>
    </p:spTree>
    <p:extLst>
      <p:ext uri="{BB962C8B-B14F-4D97-AF65-F5344CB8AC3E}">
        <p14:creationId xmlns:p14="http://schemas.microsoft.com/office/powerpoint/2010/main" val="48902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みなさんは</a:t>
            </a:r>
            <a:r>
              <a:rPr kumimoji="1" lang="en-US" altLang="ja-JP" dirty="0"/>
              <a:t>ID</a:t>
            </a:r>
            <a:r>
              <a:rPr kumimoji="1" lang="ja-JP" altLang="en-US" dirty="0"/>
              <a:t>とパスワードを作った経験はありますか？</a:t>
            </a:r>
            <a:endParaRPr kumimoji="1" lang="en-US" altLang="ja-JP" dirty="0"/>
          </a:p>
          <a:p>
            <a:r>
              <a:rPr kumimoji="1" lang="ja-JP" altLang="en-US" dirty="0"/>
              <a:t>インターネットを使っていろいろなサービスを使うときに、</a:t>
            </a:r>
            <a:r>
              <a:rPr kumimoji="1" lang="en-US" altLang="ja-JP" dirty="0"/>
              <a:t>ID</a:t>
            </a:r>
            <a:r>
              <a:rPr kumimoji="1" lang="ja-JP" altLang="en-US" dirty="0"/>
              <a:t>とパスワードを設定したことがある人もいるのではないでしょうか？</a:t>
            </a:r>
            <a:endParaRPr kumimoji="1" lang="en-US" altLang="ja-JP" dirty="0"/>
          </a:p>
          <a:p>
            <a:r>
              <a:rPr kumimoji="1" lang="ja-JP" altLang="en-US" dirty="0"/>
              <a:t>それでは、この</a:t>
            </a:r>
            <a:r>
              <a:rPr kumimoji="1" lang="en-US" altLang="ja-JP" dirty="0"/>
              <a:t>ID</a:t>
            </a:r>
            <a:r>
              <a:rPr kumimoji="1" lang="ja-JP" altLang="en-US" dirty="0"/>
              <a:t>とパスワードはどんな役割があるのでしょうか？</a:t>
            </a:r>
            <a:endParaRPr kumimoji="1" lang="en-US" altLang="ja-JP" dirty="0"/>
          </a:p>
        </p:txBody>
      </p:sp>
    </p:spTree>
    <p:extLst>
      <p:ext uri="{BB962C8B-B14F-4D97-AF65-F5344CB8AC3E}">
        <p14:creationId xmlns:p14="http://schemas.microsoft.com/office/powerpoint/2010/main" val="93510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rPr>
              <a:t>ID</a:t>
            </a:r>
            <a:r>
              <a:rPr lang="ja-JP" altLang="en-US" sz="1200" dirty="0">
                <a:latin typeface="メイリオ" panose="020B0604030504040204" pitchFamily="50" charset="-128"/>
              </a:rPr>
              <a:t>とは「</a:t>
            </a:r>
            <a:r>
              <a:rPr lang="de-DE" altLang="ja-JP" b="0" i="0" dirty="0">
                <a:solidFill>
                  <a:srgbClr val="111111"/>
                </a:solidFill>
                <a:effectLst/>
                <a:latin typeface="Roboto" panose="02000000000000000000" pitchFamily="2" charset="0"/>
              </a:rPr>
              <a:t>identification</a:t>
            </a:r>
            <a:r>
              <a:rPr lang="ja-JP" altLang="en-US" b="0" i="0" dirty="0">
                <a:solidFill>
                  <a:srgbClr val="111111"/>
                </a:solidFill>
                <a:effectLst/>
                <a:latin typeface="Roboto" panose="02000000000000000000" pitchFamily="2" charset="0"/>
              </a:rPr>
              <a:t>」の略です。サービスの利用者を識別するための符号です。</a:t>
            </a:r>
            <a:endParaRPr lang="en-US" altLang="ja-JP"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名前のような役割といえるでしょう。また、「ユーザー名」「ユーザー</a:t>
            </a:r>
            <a:r>
              <a:rPr kumimoji="1" lang="en-US" altLang="ja-JP" dirty="0"/>
              <a:t>ID</a:t>
            </a:r>
            <a:r>
              <a:rPr kumimoji="1" lang="ja-JP" altLang="en-US" dirty="0"/>
              <a:t>」などと呼ばれることもあります。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ID</a:t>
            </a:r>
            <a:r>
              <a:rPr kumimoji="1" lang="ja-JP" altLang="en-US" dirty="0"/>
              <a:t>は、自分で設定した文字列となる場合もあれば、サービス側から設定された文字列となる場合もあります。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一方、パスワードは、その</a:t>
            </a:r>
            <a:r>
              <a:rPr kumimoji="1" lang="en-US" altLang="ja-JP" dirty="0"/>
              <a:t>ID</a:t>
            </a:r>
            <a:r>
              <a:rPr kumimoji="1" lang="ja-JP" altLang="en-US" dirty="0"/>
              <a:t>を使うための「秘密の合言葉」の役割があります。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1D1C1D"/>
                </a:solidFill>
                <a:effectLst/>
                <a:latin typeface="NotoSansJP"/>
              </a:rPr>
              <a:t>その</a:t>
            </a:r>
            <a:r>
              <a:rPr lang="en-US" altLang="ja-JP" b="0" i="0" dirty="0">
                <a:solidFill>
                  <a:srgbClr val="1D1C1D"/>
                </a:solidFill>
                <a:effectLst/>
                <a:latin typeface="NotoSansJP"/>
              </a:rPr>
              <a:t>ID</a:t>
            </a:r>
            <a:r>
              <a:rPr lang="ja-JP" altLang="en-US" b="0" i="0" dirty="0">
                <a:solidFill>
                  <a:srgbClr val="1D1C1D"/>
                </a:solidFill>
                <a:effectLst/>
                <a:latin typeface="NotoSansJP"/>
              </a:rPr>
              <a:t>では合言葉を知っている人だけが使うことができます。</a:t>
            </a:r>
            <a:endParaRPr lang="en-US" altLang="ja-JP" b="0" i="0" dirty="0">
              <a:solidFill>
                <a:srgbClr val="1D1C1D"/>
              </a:solidFill>
              <a:effectLst/>
              <a:latin typeface="NotoSansJP"/>
            </a:endParaRPr>
          </a:p>
        </p:txBody>
      </p:sp>
    </p:spTree>
    <p:extLst>
      <p:ext uri="{BB962C8B-B14F-4D97-AF65-F5344CB8AC3E}">
        <p14:creationId xmlns:p14="http://schemas.microsoft.com/office/powerpoint/2010/main" val="355662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a:t>
            </a:r>
            <a:r>
              <a:rPr kumimoji="1" lang="ja-JP" altLang="en-US" baseline="0" dirty="0"/>
              <a:t>啓発時のセリフ例</a:t>
            </a:r>
            <a:r>
              <a:rPr kumimoji="1" lang="en-US" altLang="ja-JP"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rPr>
              <a:t>ID</a:t>
            </a:r>
            <a:r>
              <a:rPr lang="ja-JP" altLang="en-US" sz="1200" baseline="0" dirty="0">
                <a:latin typeface="メイリオ" panose="020B0604030504040204" pitchFamily="50" charset="-128"/>
              </a:rPr>
              <a:t>とパスワードの役割がわかったところで、次のことも考えてみてください。</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latin typeface="メイリオ" panose="020B0604030504040204" pitchFamily="50" charset="-128"/>
              </a:rPr>
              <a:t>信頼できる仲の良い友達にゲームを進めてもらうために、自分の</a:t>
            </a:r>
            <a:r>
              <a:rPr lang="en-US" altLang="ja-JP" sz="1200" baseline="0" dirty="0">
                <a:latin typeface="メイリオ" panose="020B0604030504040204" pitchFamily="50" charset="-128"/>
              </a:rPr>
              <a:t>ID</a:t>
            </a:r>
            <a:r>
              <a:rPr lang="ja-JP" altLang="en-US" sz="1200" baseline="0" dirty="0">
                <a:latin typeface="メイリオ" panose="020B0604030504040204" pitchFamily="50" charset="-128"/>
              </a:rPr>
              <a:t>とパスワードを教えても良いのか？</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latin typeface="メイリオ" panose="020B0604030504040204" pitchFamily="50" charset="-128"/>
              </a:rPr>
              <a:t>おうちの人（保護者）だけには、自分の</a:t>
            </a:r>
            <a:r>
              <a:rPr lang="en-US" altLang="ja-JP" sz="1200" baseline="0" dirty="0">
                <a:latin typeface="メイリオ" panose="020B0604030504040204" pitchFamily="50" charset="-128"/>
              </a:rPr>
              <a:t>ID</a:t>
            </a:r>
            <a:r>
              <a:rPr lang="ja-JP" altLang="en-US" sz="1200" baseline="0" dirty="0">
                <a:latin typeface="メイリオ" panose="020B0604030504040204" pitchFamily="50" charset="-128"/>
              </a:rPr>
              <a:t>とパスワードを教えておいた方が良いのか？</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latin typeface="メイリオ" panose="020B0604030504040204" pitchFamily="50" charset="-128"/>
              </a:rPr>
              <a:t>みなさんで、ぜひ考えてみてください。</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rPr>
              <a:t>※</a:t>
            </a:r>
            <a:r>
              <a:rPr lang="ja-JP" altLang="en-US" sz="1200" baseline="0" dirty="0">
                <a:latin typeface="メイリオ" panose="020B0604030504040204" pitchFamily="50" charset="-128"/>
              </a:rPr>
              <a:t>ここでは答えを提示するのではなく、参加者が自分で「調べてみよう」と思うように話してみましょう。</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latin typeface="メイリオ" panose="020B0604030504040204" pitchFamily="50" charset="-128"/>
              </a:rPr>
              <a:t>さて、パスワードはただ覚えやすいものを作ればいいわけではありません。</a:t>
            </a:r>
            <a:endParaRPr lang="en-US" altLang="ja-JP" sz="1200" baseline="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latin typeface="メイリオ" panose="020B0604030504040204" pitchFamily="50" charset="-128"/>
              </a:rPr>
              <a:t>やぶられにくいパスワードをつくるにはどうしたらいいでしょうか。</a:t>
            </a:r>
            <a:endParaRPr lang="en-US" altLang="ja-JP" sz="1200" baseline="0" dirty="0">
              <a:latin typeface="メイリオ" panose="020B0604030504040204" pitchFamily="50" charset="-128"/>
            </a:endParaRPr>
          </a:p>
        </p:txBody>
      </p:sp>
    </p:spTree>
    <p:extLst>
      <p:ext uri="{BB962C8B-B14F-4D97-AF65-F5344CB8AC3E}">
        <p14:creationId xmlns:p14="http://schemas.microsoft.com/office/powerpoint/2010/main" val="341381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啓発時のセリフ例</a:t>
            </a:r>
            <a:r>
              <a:rPr lang="en-US" altLang="ja-JP" sz="1200" baseline="0" dirty="0">
                <a:latin typeface="メイリオ" panose="020B0604030504040204" pitchFamily="50" charset="-128"/>
                <a:ea typeface="メイリオ" panose="020B0604030504040204" pitchFamily="50" charset="-128"/>
              </a:rPr>
              <a:t>】</a:t>
            </a:r>
          </a:p>
          <a:p>
            <a:r>
              <a:rPr lang="ja-JP" altLang="en-US" sz="1200" baseline="0" dirty="0">
                <a:effectLst/>
                <a:latin typeface="メイリオ" panose="020B0604030504040204" pitchFamily="50" charset="-128"/>
                <a:ea typeface="メイリオ" panose="020B0604030504040204" pitchFamily="50" charset="-128"/>
              </a:rPr>
              <a:t>次に、パスワードを作るときには、どんな点に気をつければ良いと思いますか？</a:t>
            </a:r>
          </a:p>
        </p:txBody>
      </p:sp>
    </p:spTree>
    <p:extLst>
      <p:ext uri="{BB962C8B-B14F-4D97-AF65-F5344CB8AC3E}">
        <p14:creationId xmlns:p14="http://schemas.microsoft.com/office/powerpoint/2010/main" val="262320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啓発時のセリフ例</a:t>
            </a:r>
            <a:r>
              <a:rPr lang="en-US" altLang="ja-JP" sz="1200" baseline="0" dirty="0">
                <a:latin typeface="メイリオ" panose="020B0604030504040204" pitchFamily="50" charset="-128"/>
                <a:ea typeface="メイリオ" panose="020B0604030504040204" pitchFamily="50" charset="-128"/>
              </a:rPr>
              <a:t>】</a:t>
            </a:r>
          </a:p>
          <a:p>
            <a:r>
              <a:rPr lang="ja-JP" altLang="en-US" sz="1200" baseline="0" dirty="0">
                <a:effectLst/>
                <a:latin typeface="メイリオ" panose="020B0604030504040204" pitchFamily="50" charset="-128"/>
                <a:ea typeface="メイリオ" panose="020B0604030504040204" pitchFamily="50" charset="-128"/>
              </a:rPr>
              <a:t>まずはこれだけ覚えてください。私たちがパスワードを作るときは「長く、複雑なパスワード」にする必要があります。</a:t>
            </a:r>
            <a:endParaRPr lang="en-US" altLang="ja-JP" sz="1200" baseline="0" dirty="0">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effectLst/>
                <a:ea typeface="游明朝" panose="02020400000000000000" pitchFamily="18" charset="-128"/>
                <a:cs typeface="Arial" panose="020B0604020202020204" pitchFamily="34" charset="0"/>
              </a:rPr>
              <a:t>パスワードは最低</a:t>
            </a:r>
            <a:r>
              <a:rPr lang="en-US" altLang="ja-JP" sz="1200" dirty="0">
                <a:effectLst/>
                <a:ea typeface="游明朝" panose="02020400000000000000" pitchFamily="18" charset="-128"/>
                <a:cs typeface="Arial" panose="020B0604020202020204" pitchFamily="34" charset="0"/>
              </a:rPr>
              <a:t>10</a:t>
            </a:r>
            <a:r>
              <a:rPr lang="ja-JP" altLang="ja-JP" sz="1200" dirty="0">
                <a:effectLst/>
                <a:ea typeface="游明朝" panose="02020400000000000000" pitchFamily="18" charset="-128"/>
                <a:cs typeface="Arial" panose="020B0604020202020204" pitchFamily="34" charset="0"/>
              </a:rPr>
              <a:t>文字以上の文字列で構成し、第三者に推測されにくいものにしましょう。</a:t>
            </a:r>
            <a:endParaRPr lang="en-US" altLang="ja-JP" sz="1000" baseline="0" dirty="0">
              <a:effectLst/>
              <a:latin typeface="メイリオ" panose="020B0604030504040204" pitchFamily="50" charset="-128"/>
              <a:ea typeface="メイリオ" panose="020B0604030504040204" pitchFamily="50" charset="-128"/>
            </a:endParaRPr>
          </a:p>
          <a:p>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短いパスワードの場合、「総当たり」と呼ばれる、コンピュータを使って機械的に文字の組み合わせすべてを試していく方法などにより、悪意のある第三者にパスワードがやぶられてしまう可能性が高いです。</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また、名前や誕生日など、私たち個人の情報は推測されやすいので、覚えやすくても使わない方がいいでしょう。</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数字の羅列や、キーボードのキーの横並び、またパスワードという言葉をローマ字に変えただけの「</a:t>
            </a:r>
            <a:r>
              <a:rPr lang="en-US" altLang="ja-JP" sz="1200" baseline="0" dirty="0">
                <a:effectLst/>
                <a:latin typeface="メイリオ" panose="020B0604030504040204" pitchFamily="50" charset="-128"/>
                <a:ea typeface="メイリオ" panose="020B0604030504040204" pitchFamily="50" charset="-128"/>
              </a:rPr>
              <a:t>PASSWORD</a:t>
            </a:r>
            <a:r>
              <a:rPr lang="ja-JP" altLang="en-US" sz="1200" baseline="0" dirty="0">
                <a:effectLst/>
                <a:latin typeface="メイリオ" panose="020B0604030504040204" pitchFamily="50" charset="-128"/>
                <a:ea typeface="メイリオ" panose="020B0604030504040204" pitchFamily="50" charset="-128"/>
              </a:rPr>
              <a:t>」といった簡単なものは、パスワードによく使われる文字列を利用する「辞書攻撃」で探し当てられやすく、危険性が高いです。</a:t>
            </a:r>
          </a:p>
        </p:txBody>
      </p:sp>
    </p:spTree>
    <p:extLst>
      <p:ext uri="{BB962C8B-B14F-4D97-AF65-F5344CB8AC3E}">
        <p14:creationId xmlns:p14="http://schemas.microsoft.com/office/powerpoint/2010/main" val="47476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啓発時のセリフ例</a:t>
            </a:r>
            <a:r>
              <a:rPr lang="en-US" altLang="ja-JP" sz="1200" baseline="0" dirty="0">
                <a:latin typeface="メイリオ" panose="020B0604030504040204" pitchFamily="50" charset="-128"/>
                <a:ea typeface="メイリオ" panose="020B0604030504040204" pitchFamily="50" charset="-128"/>
              </a:rPr>
              <a:t>】</a:t>
            </a:r>
          </a:p>
          <a:p>
            <a:r>
              <a:rPr lang="ja-JP" altLang="en-US" sz="1200" baseline="0" dirty="0">
                <a:effectLst/>
                <a:latin typeface="メイリオ" panose="020B0604030504040204" pitchFamily="50" charset="-128"/>
                <a:ea typeface="メイリオ" panose="020B0604030504040204" pitchFamily="50" charset="-128"/>
              </a:rPr>
              <a:t>「長く、複雑なパスワードにする」といっても、覚えられなければ困りますね。</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では、ここで一つ提案です。</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自分自身のオリジナルなフレーズを考えてみましょう。</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例えば、ネコがすきな人は「ねこがすき」というフレーズを、ローマ字に直します。</a:t>
            </a: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a:t>
            </a:r>
            <a:r>
              <a:rPr lang="en-US" altLang="ja-JP" sz="1200" baseline="0" dirty="0" err="1">
                <a:effectLst/>
                <a:latin typeface="メイリオ" panose="020B0604030504040204" pitchFamily="50" charset="-128"/>
                <a:ea typeface="メイリオ" panose="020B0604030504040204" pitchFamily="50" charset="-128"/>
              </a:rPr>
              <a:t>nekogasuki</a:t>
            </a:r>
            <a:r>
              <a:rPr lang="ja-JP" altLang="en-US" sz="1200" baseline="0" dirty="0">
                <a:effectLst/>
                <a:latin typeface="メイリオ" panose="020B0604030504040204" pitchFamily="50" charset="-128"/>
                <a:ea typeface="メイリオ" panose="020B0604030504040204" pitchFamily="50" charset="-128"/>
              </a:rPr>
              <a:t>」となり、これだけで</a:t>
            </a:r>
            <a:r>
              <a:rPr lang="en-US" altLang="ja-JP" sz="1200" baseline="0" dirty="0">
                <a:effectLst/>
                <a:latin typeface="メイリオ" panose="020B0604030504040204" pitchFamily="50" charset="-128"/>
                <a:ea typeface="メイリオ" panose="020B0604030504040204" pitchFamily="50" charset="-128"/>
              </a:rPr>
              <a:t>10</a:t>
            </a:r>
            <a:r>
              <a:rPr lang="ja-JP" altLang="en-US" sz="1200" baseline="0" dirty="0">
                <a:effectLst/>
                <a:latin typeface="メイリオ" panose="020B0604030504040204" pitchFamily="50" charset="-128"/>
                <a:ea typeface="メイリオ" panose="020B0604030504040204" pitchFamily="50" charset="-128"/>
              </a:rPr>
              <a:t>文字のパスワードになります。</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また、アルファベット小文字の他に、アルファベットの大文字、記号、数字など、多くの文字種を使うと、よりやぶられにくいパスワードになります。</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そこで、例えば、</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　・フレーズ内の助詞は大文字にする</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　・末尾に「！」を２つ追加する</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　・またその後ろには好きな野球選手の背番号である「</a:t>
            </a:r>
            <a:r>
              <a:rPr lang="en-US" altLang="ja-JP" sz="1200" baseline="0" dirty="0">
                <a:effectLst/>
                <a:latin typeface="メイリオ" panose="020B0604030504040204" pitchFamily="50" charset="-128"/>
                <a:ea typeface="メイリオ" panose="020B0604030504040204" pitchFamily="50" charset="-128"/>
              </a:rPr>
              <a:t>06</a:t>
            </a:r>
            <a:r>
              <a:rPr lang="ja-JP" altLang="en-US" sz="1200" baseline="0" dirty="0">
                <a:effectLst/>
                <a:latin typeface="メイリオ" panose="020B0604030504040204" pitchFamily="50" charset="-128"/>
                <a:ea typeface="メイリオ" panose="020B0604030504040204" pitchFamily="50" charset="-128"/>
              </a:rPr>
              <a:t>」を追加する</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といったルールを設けることで、「</a:t>
            </a:r>
            <a:r>
              <a:rPr lang="en-US" altLang="ja-JP" sz="1200" baseline="0" dirty="0" err="1">
                <a:effectLst/>
                <a:latin typeface="メイリオ" panose="020B0604030504040204" pitchFamily="50" charset="-128"/>
                <a:ea typeface="メイリオ" panose="020B0604030504040204" pitchFamily="50" charset="-128"/>
              </a:rPr>
              <a:t>nekogasuki</a:t>
            </a:r>
            <a:r>
              <a:rPr lang="ja-JP" altLang="en-US" sz="1200" baseline="0" dirty="0">
                <a:effectLst/>
                <a:latin typeface="メイリオ" panose="020B0604030504040204" pitchFamily="50" charset="-128"/>
                <a:ea typeface="メイリオ" panose="020B0604030504040204" pitchFamily="50" charset="-128"/>
              </a:rPr>
              <a:t>」というパスワードを「</a:t>
            </a:r>
            <a:r>
              <a:rPr lang="en-US" altLang="ja-JP" sz="1200" baseline="0" dirty="0" err="1">
                <a:effectLst/>
                <a:latin typeface="メイリオ" panose="020B0604030504040204" pitchFamily="50" charset="-128"/>
                <a:ea typeface="メイリオ" panose="020B0604030504040204" pitchFamily="50" charset="-128"/>
              </a:rPr>
              <a:t>nekoGAsuki</a:t>
            </a:r>
            <a:r>
              <a:rPr lang="en-US" altLang="ja-JP" sz="1200" baseline="0" dirty="0">
                <a:effectLst/>
                <a:latin typeface="メイリオ" panose="020B0604030504040204" pitchFamily="50" charset="-128"/>
                <a:ea typeface="メイリオ" panose="020B0604030504040204" pitchFamily="50" charset="-128"/>
              </a:rPr>
              <a:t>!!06</a:t>
            </a:r>
            <a:r>
              <a:rPr lang="ja-JP" altLang="en-US" sz="1200" baseline="0" dirty="0">
                <a:effectLst/>
                <a:latin typeface="メイリオ" panose="020B0604030504040204" pitchFamily="50" charset="-128"/>
                <a:ea typeface="メイリオ" panose="020B0604030504040204" pitchFamily="50" charset="-128"/>
              </a:rPr>
              <a:t>」というパスワードへさらに変化させます。</a:t>
            </a:r>
            <a:br>
              <a:rPr lang="ja-JP" altLang="en-US" sz="1200" baseline="0" dirty="0">
                <a:effectLst/>
                <a:latin typeface="メイリオ" panose="020B0604030504040204" pitchFamily="50" charset="-128"/>
                <a:ea typeface="メイリオ" panose="020B0604030504040204" pitchFamily="50" charset="-128"/>
              </a:rPr>
            </a:br>
            <a:br>
              <a:rPr lang="ja-JP" altLang="en-US" sz="1200" baseline="0" dirty="0">
                <a:effectLst/>
                <a:latin typeface="メイリオ" panose="020B0604030504040204" pitchFamily="50" charset="-128"/>
                <a:ea typeface="メイリオ" panose="020B0604030504040204" pitchFamily="50" charset="-128"/>
              </a:rPr>
            </a:br>
            <a:r>
              <a:rPr lang="ja-JP" altLang="en-US" sz="1200" baseline="0" dirty="0">
                <a:effectLst/>
                <a:latin typeface="メイリオ" panose="020B0604030504040204" pitchFamily="50" charset="-128"/>
                <a:ea typeface="メイリオ" panose="020B0604030504040204" pitchFamily="50" charset="-128"/>
              </a:rPr>
              <a:t>こうすることで、アルファベットの小文字・大文字・記号・数字という４つの文字種を混ぜた「強いパスワード」をつくることができます。</a:t>
            </a:r>
            <a:endParaRPr lang="en-US" altLang="ja-JP" sz="1200" baseline="0" dirty="0">
              <a:effectLst/>
              <a:latin typeface="メイリオ" panose="020B0604030504040204" pitchFamily="50" charset="-128"/>
              <a:ea typeface="メイリオ" panose="020B0604030504040204" pitchFamily="50" charset="-128"/>
            </a:endParaRPr>
          </a:p>
          <a:p>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強いパスワードを１つ作ればいいのかというとそういうわけでもありません。</a:t>
            </a:r>
            <a:endParaRPr lang="en-US" altLang="ja-JP" sz="1200" baseline="0" dirty="0">
              <a:effectLst/>
              <a:latin typeface="メイリオ" panose="020B0604030504040204" pitchFamily="50" charset="-128"/>
              <a:ea typeface="メイリオ" panose="020B0604030504040204" pitchFamily="50" charset="-128"/>
            </a:endParaRPr>
          </a:p>
          <a:p>
            <a:r>
              <a:rPr lang="ja-JP" altLang="en-US" sz="1200" baseline="0" dirty="0">
                <a:effectLst/>
                <a:latin typeface="メイリオ" panose="020B0604030504040204" pitchFamily="50" charset="-128"/>
                <a:ea typeface="メイリオ" panose="020B0604030504040204" pitchFamily="50" charset="-128"/>
              </a:rPr>
              <a:t>複数のサービスがあるとき、そのパスワードの使いまわしでもよいのでしょうか。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aseline="0" dirty="0">
              <a:latin typeface="メイリオ" panose="020B0604030504040204" pitchFamily="50" charset="-128"/>
              <a:ea typeface="メイリオ" panose="020B0604030504040204" pitchFamily="50" charset="-128"/>
            </a:endParaRPr>
          </a:p>
          <a:p>
            <a:r>
              <a:rPr lang="en-US" altLang="ja-JP" sz="1200" baseline="0" dirty="0">
                <a:effectLst/>
                <a:latin typeface="メイリオ" panose="020B0604030504040204" pitchFamily="50" charset="-128"/>
                <a:ea typeface="メイリオ" panose="020B0604030504040204" pitchFamily="50" charset="-128"/>
              </a:rPr>
              <a:t>【</a:t>
            </a:r>
            <a:r>
              <a:rPr lang="ja-JP" altLang="en-US" sz="1200" baseline="0" dirty="0">
                <a:effectLst/>
                <a:latin typeface="メイリオ" panose="020B0604030504040204" pitchFamily="50" charset="-128"/>
                <a:ea typeface="メイリオ" panose="020B0604030504040204" pitchFamily="50" charset="-128"/>
              </a:rPr>
              <a:t>参考資料</a:t>
            </a:r>
            <a:r>
              <a:rPr lang="en-US" altLang="ja-JP" sz="1200" baseline="0" dirty="0">
                <a:effectLst/>
                <a:latin typeface="メイリオ" panose="020B0604030504040204" pitchFamily="50" charset="-128"/>
                <a:ea typeface="メイリオ" panose="020B0604030504040204" pitchFamily="50" charset="-128"/>
              </a:rPr>
              <a:t>】</a:t>
            </a:r>
            <a:br>
              <a:rPr lang="en-US" altLang="ja-JP" sz="1200" baseline="0" dirty="0">
                <a:effectLst/>
                <a:latin typeface="メイリオ" panose="020B0604030504040204" pitchFamily="50" charset="-128"/>
                <a:ea typeface="メイリオ" panose="020B0604030504040204" pitchFamily="50" charset="-128"/>
              </a:rPr>
            </a:br>
            <a:r>
              <a:rPr lang="en-US" altLang="ja-JP" sz="1200" baseline="0" dirty="0">
                <a:effectLst/>
                <a:latin typeface="メイリオ" panose="020B0604030504040204" pitchFamily="50" charset="-128"/>
                <a:ea typeface="メイリオ" panose="020B0604030504040204" pitchFamily="50" charset="-128"/>
              </a:rPr>
              <a:t>IPA</a:t>
            </a:r>
            <a:r>
              <a:rPr lang="ja-JP" altLang="en-US" sz="1200" baseline="0" dirty="0">
                <a:effectLst/>
                <a:latin typeface="メイリオ" panose="020B0604030504040204" pitchFamily="50" charset="-128"/>
                <a:ea typeface="メイリオ" panose="020B0604030504040204" pitchFamily="50" charset="-128"/>
              </a:rPr>
              <a:t>：安心相談窓口だより</a:t>
            </a:r>
            <a:br>
              <a:rPr lang="ja-JP" altLang="en-US" sz="1200" baseline="0" dirty="0">
                <a:effectLst/>
                <a:latin typeface="メイリオ" panose="020B0604030504040204" pitchFamily="50" charset="-128"/>
                <a:ea typeface="メイリオ" panose="020B0604030504040204" pitchFamily="50" charset="-128"/>
              </a:rPr>
            </a:br>
            <a:r>
              <a:rPr lang="en-US" altLang="ja-JP" sz="1200" baseline="0" dirty="0">
                <a:effectLst/>
                <a:latin typeface="メイリオ" panose="020B0604030504040204" pitchFamily="50" charset="-128"/>
                <a:ea typeface="メイリオ" panose="020B0604030504040204" pitchFamily="50" charset="-128"/>
              </a:rPr>
              <a:t>https://www.ipa.go.jp/security/anshin/attention/2016/mgdayori20160803.html</a:t>
            </a:r>
          </a:p>
        </p:txBody>
      </p:sp>
    </p:spTree>
    <p:extLst>
      <p:ext uri="{BB962C8B-B14F-4D97-AF65-F5344CB8AC3E}">
        <p14:creationId xmlns:p14="http://schemas.microsoft.com/office/powerpoint/2010/main" val="2877134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26A5816-5948-4ADE-8FDB-8629BE2ED863}"/>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0ED4FB25-6B02-476C-844C-5600A87A8FF2}"/>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413505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C2134751-61FF-4DCE-A734-C09C59189EAD}"/>
              </a:ext>
            </a:extLst>
          </p:cNvPr>
          <p:cNvSpPr txBox="1"/>
          <p:nvPr userDrawn="1"/>
        </p:nvSpPr>
        <p:spPr>
          <a:xfrm>
            <a:off x="249337" y="1937740"/>
            <a:ext cx="7472502" cy="1545038"/>
          </a:xfrm>
          <a:prstGeom prst="rect">
            <a:avLst/>
          </a:prstGeom>
          <a:noFill/>
        </p:spPr>
        <p:txBody>
          <a:bodyPr wrap="square" rtlCol="0">
            <a:spAutoFit/>
          </a:bodyPr>
          <a:lstStyle/>
          <a:p>
            <a:pPr>
              <a:lnSpc>
                <a:spcPct val="80000"/>
              </a:lnSpc>
            </a:pPr>
            <a:r>
              <a:rPr lang="ja-JP" altLang="en-US" sz="4000" dirty="0">
                <a:solidFill>
                  <a:srgbClr val="4472C4">
                    <a:lumMod val="50000"/>
                  </a:srgbClr>
                </a:solidFill>
                <a:latin typeface="HGPSoeiKakugothicUB" pitchFamily="50" charset="-128"/>
                <a:ea typeface="HGPSoeiKakugothicUB" pitchFamily="50" charset="-128"/>
              </a:rPr>
              <a:t>ともに学ぶ。考える。</a:t>
            </a:r>
            <a:endParaRPr lang="en-US" altLang="ja-JP" sz="4000" dirty="0">
              <a:solidFill>
                <a:srgbClr val="4472C4">
                  <a:lumMod val="50000"/>
                </a:srgbClr>
              </a:solidFill>
              <a:latin typeface="HGPSoeiKakugothicUB" pitchFamily="50" charset="-128"/>
              <a:ea typeface="HGPSoeiKakugothicUB" pitchFamily="50" charset="-128"/>
            </a:endParaRPr>
          </a:p>
          <a:p>
            <a:pPr>
              <a:lnSpc>
                <a:spcPct val="80000"/>
              </a:lnSpc>
            </a:pPr>
            <a:endParaRPr lang="en-US" altLang="ja-JP" sz="2400" dirty="0">
              <a:solidFill>
                <a:srgbClr val="4472C4">
                  <a:lumMod val="50000"/>
                </a:srgbClr>
              </a:solidFill>
              <a:latin typeface="HGPSoeiKakugothicUB" pitchFamily="50" charset="-128"/>
              <a:ea typeface="HGPSoeiKakugothicUB" pitchFamily="50" charset="-128"/>
            </a:endParaRPr>
          </a:p>
          <a:p>
            <a:pPr>
              <a:lnSpc>
                <a:spcPct val="80000"/>
              </a:lnSpc>
            </a:pPr>
            <a:r>
              <a:rPr lang="ja-JP" alt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インターネット安全教室</a:t>
            </a:r>
            <a:endParaRPr 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sp>
        <p:nvSpPr>
          <p:cNvPr id="9" name="テキスト ボックス 8">
            <a:extLst>
              <a:ext uri="{FF2B5EF4-FFF2-40B4-BE49-F238E27FC236}">
                <a16:creationId xmlns:a16="http://schemas.microsoft.com/office/drawing/2014/main" id="{A567EDEE-54B5-47C6-B38A-01401A5BDF0F}"/>
              </a:ext>
            </a:extLst>
          </p:cNvPr>
          <p:cNvSpPr txBox="1"/>
          <p:nvPr userDrawn="1"/>
        </p:nvSpPr>
        <p:spPr>
          <a:xfrm>
            <a:off x="249337" y="3683510"/>
            <a:ext cx="8522898" cy="369332"/>
          </a:xfrm>
          <a:prstGeom prst="rect">
            <a:avLst/>
          </a:prstGeom>
          <a:noFill/>
        </p:spPr>
        <p:txBody>
          <a:bodyPr wrap="square" rtlCol="0">
            <a:spAutoFit/>
          </a:bodyPr>
          <a:lstStyle/>
          <a:p>
            <a:r>
              <a:rPr lang="ja-JP" altLang="en-US" dirty="0">
                <a:solidFill>
                  <a:prstClr val="black"/>
                </a:solidFill>
              </a:rPr>
              <a:t>～大人もこどもも一緒に学び、考える。インターネットとのつきあい方～</a:t>
            </a:r>
          </a:p>
        </p:txBody>
      </p:sp>
      <p:pic>
        <p:nvPicPr>
          <p:cNvPr id="10" name="図 9">
            <a:extLst>
              <a:ext uri="{FF2B5EF4-FFF2-40B4-BE49-F238E27FC236}">
                <a16:creationId xmlns:a16="http://schemas.microsoft.com/office/drawing/2014/main" id="{2BC3CCCA-8F97-41F5-87A0-13A30578B62B}"/>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C249DE58-4464-4016-844B-531B9693F6FD}"/>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255439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a:t>マスター タイトルの書式設定</a:t>
            </a:r>
            <a:endParaRPr kumimoji="1"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a:t>マスター テキストの書式設定</a:t>
            </a:r>
          </a:p>
        </p:txBody>
      </p:sp>
      <p:sp>
        <p:nvSpPr>
          <p:cNvPr id="10" name="テキスト ボックス 9"/>
          <p:cNvSpPr txBox="1"/>
          <p:nvPr userDrawn="1"/>
        </p:nvSpPr>
        <p:spPr>
          <a:xfrm>
            <a:off x="1133856" y="6241932"/>
            <a:ext cx="259207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安全教室指導用教材</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ver.2.1_20220311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tint val="75000"/>
                  </a:prstClr>
                </a:solidFill>
              </a:rPr>
              <a:t>©2022</a:t>
            </a:r>
            <a:r>
              <a:rPr lang="ja-JP" altLang="en-US" sz="900" baseline="0" dirty="0">
                <a:solidFill>
                  <a:prstClr val="black">
                    <a:tint val="75000"/>
                  </a:prstClr>
                </a:solidFill>
              </a:rPr>
              <a:t> </a:t>
            </a:r>
            <a:r>
              <a:rPr lang="en-US" altLang="ja-JP" sz="900" dirty="0">
                <a:solidFill>
                  <a:prstClr val="black">
                    <a:tint val="75000"/>
                  </a:prstClr>
                </a:solidFill>
              </a:rPr>
              <a:t>IPA</a:t>
            </a:r>
          </a:p>
        </p:txBody>
      </p:sp>
    </p:spTree>
    <p:extLst>
      <p:ext uri="{BB962C8B-B14F-4D97-AF65-F5344CB8AC3E}">
        <p14:creationId xmlns:p14="http://schemas.microsoft.com/office/powerpoint/2010/main" val="264672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36427003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15152" y="402240"/>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3448795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396688" y="497541"/>
            <a:ext cx="7723094" cy="632572"/>
          </a:xfrm>
        </p:spPr>
        <p:txBody>
          <a:bodyPr>
            <a:noAutofit/>
          </a:bodyPr>
          <a:lstStyle>
            <a:lvl1pPr>
              <a:defRPr sz="4400" b="1">
                <a:latin typeface="+mj-ea"/>
                <a:ea typeface="+mj-ea"/>
              </a:defRPr>
            </a:lvl1pPr>
          </a:lstStyle>
          <a:p>
            <a:r>
              <a:rPr kumimoji="1" lang="ja-JP" altLang="en-US" dirty="0"/>
              <a:t>ポイント</a:t>
            </a:r>
          </a:p>
        </p:txBody>
      </p:sp>
    </p:spTree>
    <p:extLst>
      <p:ext uri="{BB962C8B-B14F-4D97-AF65-F5344CB8AC3E}">
        <p14:creationId xmlns:p14="http://schemas.microsoft.com/office/powerpoint/2010/main" val="36473449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28650" y="377990"/>
            <a:ext cx="7886700" cy="927848"/>
          </a:xfrm>
        </p:spPr>
        <p:txBody>
          <a:bodyPr>
            <a:noAutofit/>
          </a:bodyPr>
          <a:lstStyle>
            <a:lvl1pPr algn="ctr">
              <a:defRPr sz="6000" b="1"/>
            </a:lvl1pPr>
          </a:lstStyle>
          <a:p>
            <a:r>
              <a:rPr kumimoji="1" lang="ja-JP" altLang="en-US" dirty="0"/>
              <a:t>まとめ</a:t>
            </a:r>
          </a:p>
        </p:txBody>
      </p:sp>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069064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0368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55EF4343-A537-4FAD-A602-01CE1357E21E}"/>
              </a:ext>
            </a:extLst>
          </p:cNvPr>
          <p:cNvSpPr txBox="1"/>
          <p:nvPr userDrawn="1"/>
        </p:nvSpPr>
        <p:spPr>
          <a:xfrm>
            <a:off x="249337" y="1937740"/>
            <a:ext cx="7472502" cy="1545038"/>
          </a:xfrm>
          <a:prstGeom prst="rect">
            <a:avLst/>
          </a:prstGeom>
          <a:noFill/>
        </p:spPr>
        <p:txBody>
          <a:bodyPr wrap="square" rtlCol="0">
            <a:spAutoFit/>
          </a:bodyPr>
          <a:lstStyle/>
          <a:p>
            <a:pPr>
              <a:lnSpc>
                <a:spcPct val="80000"/>
              </a:lnSpc>
            </a:pPr>
            <a:r>
              <a:rPr lang="ja-JP" altLang="en-US" sz="4000" dirty="0">
                <a:solidFill>
                  <a:srgbClr val="4472C4">
                    <a:lumMod val="50000"/>
                  </a:srgbClr>
                </a:solidFill>
                <a:latin typeface="HGPSoeiKakugothicUB" pitchFamily="50" charset="-128"/>
                <a:ea typeface="HGPSoeiKakugothicUB" pitchFamily="50" charset="-128"/>
              </a:rPr>
              <a:t>ともに学ぶ。考える。</a:t>
            </a:r>
            <a:endParaRPr lang="en-US" altLang="ja-JP" sz="4000" dirty="0">
              <a:solidFill>
                <a:srgbClr val="4472C4">
                  <a:lumMod val="50000"/>
                </a:srgbClr>
              </a:solidFill>
              <a:latin typeface="HGPSoeiKakugothicUB" pitchFamily="50" charset="-128"/>
              <a:ea typeface="HGPSoeiKakugothicUB" pitchFamily="50" charset="-128"/>
            </a:endParaRPr>
          </a:p>
          <a:p>
            <a:pPr>
              <a:lnSpc>
                <a:spcPct val="80000"/>
              </a:lnSpc>
            </a:pPr>
            <a:endParaRPr lang="en-US" altLang="ja-JP" sz="2400" dirty="0">
              <a:solidFill>
                <a:srgbClr val="4472C4">
                  <a:lumMod val="50000"/>
                </a:srgbClr>
              </a:solidFill>
              <a:latin typeface="HGPSoeiKakugothicUB" pitchFamily="50" charset="-128"/>
              <a:ea typeface="HGPSoeiKakugothicUB" pitchFamily="50" charset="-128"/>
            </a:endParaRPr>
          </a:p>
          <a:p>
            <a:pPr>
              <a:lnSpc>
                <a:spcPct val="80000"/>
              </a:lnSpc>
            </a:pPr>
            <a:r>
              <a:rPr lang="ja-JP" alt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インターネット安全教室</a:t>
            </a:r>
            <a:endParaRPr 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sp>
        <p:nvSpPr>
          <p:cNvPr id="9" name="テキスト ボックス 8">
            <a:extLst>
              <a:ext uri="{FF2B5EF4-FFF2-40B4-BE49-F238E27FC236}">
                <a16:creationId xmlns:a16="http://schemas.microsoft.com/office/drawing/2014/main" id="{69C675DA-34DA-4185-A64C-416D885BEA85}"/>
              </a:ext>
            </a:extLst>
          </p:cNvPr>
          <p:cNvSpPr txBox="1"/>
          <p:nvPr userDrawn="1"/>
        </p:nvSpPr>
        <p:spPr>
          <a:xfrm>
            <a:off x="249337" y="3683510"/>
            <a:ext cx="8522898" cy="369332"/>
          </a:xfrm>
          <a:prstGeom prst="rect">
            <a:avLst/>
          </a:prstGeom>
          <a:noFill/>
        </p:spPr>
        <p:txBody>
          <a:bodyPr wrap="square" rtlCol="0">
            <a:spAutoFit/>
          </a:bodyPr>
          <a:lstStyle/>
          <a:p>
            <a:r>
              <a:rPr lang="ja-JP" altLang="en-US" dirty="0">
                <a:solidFill>
                  <a:prstClr val="black"/>
                </a:solidFill>
              </a:rPr>
              <a:t>～大人もこどもも一緒に学び、考える。インターネットとのつきあい方～</a:t>
            </a:r>
          </a:p>
        </p:txBody>
      </p:sp>
      <p:pic>
        <p:nvPicPr>
          <p:cNvPr id="10" name="図 9">
            <a:extLst>
              <a:ext uri="{FF2B5EF4-FFF2-40B4-BE49-F238E27FC236}">
                <a16:creationId xmlns:a16="http://schemas.microsoft.com/office/drawing/2014/main" id="{026A5816-5948-4ADE-8FDB-8629BE2ED863}"/>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0ED4FB25-6B02-476C-844C-5600A87A8FF2}"/>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2220791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33403" y="27508"/>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347" y="452500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966" y="4601088"/>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103626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43922955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347" y="452500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966" y="4601088"/>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84505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0824715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16751377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7883576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0670924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31612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43727" y="471829"/>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2592583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23077892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1246856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43727" y="471829"/>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595915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317812" y="444977"/>
            <a:ext cx="7749988" cy="709322"/>
          </a:xfrm>
        </p:spPr>
        <p:txBody>
          <a:bodyPr>
            <a:noAutofit/>
          </a:bodyPr>
          <a:lstStyle>
            <a:lvl1pPr>
              <a:defRPr sz="4400" b="1">
                <a:latin typeface="+mj-ea"/>
                <a:ea typeface="+mj-ea"/>
              </a:defRPr>
            </a:lvl1pPr>
          </a:lstStyle>
          <a:p>
            <a:r>
              <a:rPr kumimoji="1" lang="ja-JP" altLang="en-US" dirty="0"/>
              <a:t>動画をみて考えよう</a:t>
            </a:r>
          </a:p>
        </p:txBody>
      </p:sp>
    </p:spTree>
    <p:extLst>
      <p:ext uri="{BB962C8B-B14F-4D97-AF65-F5344CB8AC3E}">
        <p14:creationId xmlns:p14="http://schemas.microsoft.com/office/powerpoint/2010/main" val="104190582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317812" y="444977"/>
            <a:ext cx="7749988" cy="709322"/>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5474290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396688" y="497541"/>
            <a:ext cx="7723094" cy="632572"/>
          </a:xfrm>
        </p:spPr>
        <p:txBody>
          <a:bodyPr>
            <a:noAutofit/>
          </a:bodyPr>
          <a:lstStyle>
            <a:lvl1pPr>
              <a:defRPr sz="4400" b="1">
                <a:latin typeface="+mj-ea"/>
                <a:ea typeface="+mj-ea"/>
              </a:defRPr>
            </a:lvl1pPr>
          </a:lstStyle>
          <a:p>
            <a:r>
              <a:rPr kumimoji="1" lang="ja-JP" altLang="en-US" dirty="0"/>
              <a:t>ポイント</a:t>
            </a:r>
          </a:p>
        </p:txBody>
      </p:sp>
    </p:spTree>
    <p:extLst>
      <p:ext uri="{BB962C8B-B14F-4D97-AF65-F5344CB8AC3E}">
        <p14:creationId xmlns:p14="http://schemas.microsoft.com/office/powerpoint/2010/main" val="24950492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7271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28650" y="377990"/>
            <a:ext cx="7886700" cy="927848"/>
          </a:xfrm>
        </p:spPr>
        <p:txBody>
          <a:bodyPr>
            <a:noAutofit/>
          </a:bodyPr>
          <a:lstStyle>
            <a:lvl1pPr algn="ctr">
              <a:defRPr sz="6000" b="1"/>
            </a:lvl1pPr>
          </a:lstStyle>
          <a:p>
            <a:r>
              <a:rPr kumimoji="1" lang="ja-JP" altLang="en-US" dirty="0"/>
              <a:t>まとめ</a:t>
            </a:r>
          </a:p>
        </p:txBody>
      </p:sp>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06354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Tree>
    <p:extLst>
      <p:ext uri="{BB962C8B-B14F-4D97-AF65-F5344CB8AC3E}">
        <p14:creationId xmlns:p14="http://schemas.microsoft.com/office/powerpoint/2010/main" val="359711035"/>
      </p:ext>
    </p:extLst>
  </p:cSld>
  <p:clrMap bg1="lt1" tx1="dk1" bg2="lt2" tx2="dk2" accent1="accent1" accent2="accent2" accent3="accent3" accent4="accent4" accent5="accent5" accent6="accent6" hlink="hlink" folHlink="folHlink"/>
  <p:sldLayoutIdLst>
    <p:sldLayoutId id="2147483971" r:id="rId1"/>
    <p:sldLayoutId id="2147483887" r:id="rId2"/>
    <p:sldLayoutId id="2147483888" r:id="rId3"/>
    <p:sldLayoutId id="2147483972" r:id="rId4"/>
    <p:sldLayoutId id="2147483891" r:id="rId5"/>
    <p:sldLayoutId id="2147483893" r:id="rId6"/>
    <p:sldLayoutId id="2147483894" r:id="rId7"/>
    <p:sldLayoutId id="2147483902" r:id="rId8"/>
    <p:sldLayoutId id="2147483981"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9" name="テキスト ボックス 8"/>
          <p:cNvSpPr txBox="1"/>
          <p:nvPr userDrawn="1"/>
        </p:nvSpPr>
        <p:spPr>
          <a:xfrm>
            <a:off x="1041131" y="6250613"/>
            <a:ext cx="263968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安全教室指導用教材</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ver.2.1_20220311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tint val="75000"/>
                  </a:prstClr>
                </a:solidFill>
              </a:rPr>
              <a:t>©2022</a:t>
            </a:r>
            <a:r>
              <a:rPr lang="ja-JP" altLang="en-US" sz="900" baseline="0" dirty="0">
                <a:solidFill>
                  <a:prstClr val="black">
                    <a:tint val="75000"/>
                  </a:prstClr>
                </a:solidFill>
              </a:rPr>
              <a:t> </a:t>
            </a:r>
            <a:r>
              <a:rPr lang="en-US" altLang="ja-JP" sz="900" dirty="0">
                <a:solidFill>
                  <a:prstClr val="black">
                    <a:tint val="75000"/>
                  </a:prstClr>
                </a:solidFill>
              </a:rPr>
              <a:t>IPA</a:t>
            </a:r>
          </a:p>
        </p:txBody>
      </p:sp>
    </p:spTree>
    <p:extLst>
      <p:ext uri="{BB962C8B-B14F-4D97-AF65-F5344CB8AC3E}">
        <p14:creationId xmlns:p14="http://schemas.microsoft.com/office/powerpoint/2010/main" val="218662019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Tree>
    <p:extLst>
      <p:ext uri="{BB962C8B-B14F-4D97-AF65-F5344CB8AC3E}">
        <p14:creationId xmlns:p14="http://schemas.microsoft.com/office/powerpoint/2010/main" val="70064725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22.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sz="4000" dirty="0">
                <a:latin typeface="メイリオ" panose="020B0604030504040204" pitchFamily="50" charset="-128"/>
                <a:ea typeface="メイリオ" panose="020B0604030504040204" pitchFamily="50" charset="-128"/>
              </a:rPr>
              <a:t>複数の教材を組み合わせた</a:t>
            </a:r>
            <a:br>
              <a:rPr lang="en-US"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使用例①</a:t>
            </a:r>
            <a:endParaRPr kumimoji="1" lang="ja-JP" altLang="en-US" sz="2000" dirty="0"/>
          </a:p>
        </p:txBody>
      </p:sp>
    </p:spTree>
    <p:extLst>
      <p:ext uri="{BB962C8B-B14F-4D97-AF65-F5344CB8AC3E}">
        <p14:creationId xmlns:p14="http://schemas.microsoft.com/office/powerpoint/2010/main" val="323089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リーフォーム: 図形 4">
            <a:extLst>
              <a:ext uri="{FF2B5EF4-FFF2-40B4-BE49-F238E27FC236}">
                <a16:creationId xmlns:a16="http://schemas.microsoft.com/office/drawing/2014/main" id="{8F78DE7B-FE2E-B136-BB23-6BD96AAE1A5F}"/>
              </a:ext>
            </a:extLst>
          </p:cNvPr>
          <p:cNvSpPr/>
          <p:nvPr/>
        </p:nvSpPr>
        <p:spPr>
          <a:xfrm>
            <a:off x="523514" y="1667976"/>
            <a:ext cx="7950200" cy="4713794"/>
          </a:xfrm>
          <a:custGeom>
            <a:avLst/>
            <a:gdLst>
              <a:gd name="connsiteX0" fmla="*/ 324146 w 7950200"/>
              <a:gd name="connsiteY0" fmla="*/ 0 h 5200390"/>
              <a:gd name="connsiteX1" fmla="*/ 7626054 w 7950200"/>
              <a:gd name="connsiteY1" fmla="*/ 0 h 5200390"/>
              <a:gd name="connsiteX2" fmla="*/ 7950200 w 7950200"/>
              <a:gd name="connsiteY2" fmla="*/ 324146 h 5200390"/>
              <a:gd name="connsiteX3" fmla="*/ 7950200 w 7950200"/>
              <a:gd name="connsiteY3" fmla="*/ 4189789 h 5200390"/>
              <a:gd name="connsiteX4" fmla="*/ 7626054 w 7950200"/>
              <a:gd name="connsiteY4" fmla="*/ 4513935 h 5200390"/>
              <a:gd name="connsiteX5" fmla="*/ 5028729 w 7950200"/>
              <a:gd name="connsiteY5" fmla="*/ 4513935 h 5200390"/>
              <a:gd name="connsiteX6" fmla="*/ 5065705 w 7950200"/>
              <a:gd name="connsiteY6" fmla="*/ 4618791 h 5200390"/>
              <a:gd name="connsiteX7" fmla="*/ 5451322 w 7950200"/>
              <a:gd name="connsiteY7" fmla="*/ 5200390 h 5200390"/>
              <a:gd name="connsiteX8" fmla="*/ 4256910 w 7950200"/>
              <a:gd name="connsiteY8" fmla="*/ 4642314 h 5200390"/>
              <a:gd name="connsiteX9" fmla="*/ 4151392 w 7950200"/>
              <a:gd name="connsiteY9" fmla="*/ 4513935 h 5200390"/>
              <a:gd name="connsiteX10" fmla="*/ 324146 w 7950200"/>
              <a:gd name="connsiteY10" fmla="*/ 4513935 h 5200390"/>
              <a:gd name="connsiteX11" fmla="*/ 0 w 7950200"/>
              <a:gd name="connsiteY11" fmla="*/ 4189789 h 5200390"/>
              <a:gd name="connsiteX12" fmla="*/ 0 w 7950200"/>
              <a:gd name="connsiteY12" fmla="*/ 324146 h 5200390"/>
              <a:gd name="connsiteX13" fmla="*/ 324146 w 7950200"/>
              <a:gd name="connsiteY13" fmla="*/ 0 h 520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0200" h="5200390">
                <a:moveTo>
                  <a:pt x="324146" y="0"/>
                </a:moveTo>
                <a:lnTo>
                  <a:pt x="7626054" y="0"/>
                </a:lnTo>
                <a:cubicBezTo>
                  <a:pt x="7805075" y="0"/>
                  <a:pt x="7950200" y="145125"/>
                  <a:pt x="7950200" y="324146"/>
                </a:cubicBezTo>
                <a:lnTo>
                  <a:pt x="7950200" y="4189789"/>
                </a:lnTo>
                <a:cubicBezTo>
                  <a:pt x="7950200" y="4368810"/>
                  <a:pt x="7805075" y="4513935"/>
                  <a:pt x="7626054" y="4513935"/>
                </a:cubicBezTo>
                <a:lnTo>
                  <a:pt x="5028729" y="4513935"/>
                </a:lnTo>
                <a:lnTo>
                  <a:pt x="5065705" y="4618791"/>
                </a:lnTo>
                <a:cubicBezTo>
                  <a:pt x="5141573" y="4802045"/>
                  <a:pt x="5272728" y="4986078"/>
                  <a:pt x="5451322" y="5200390"/>
                </a:cubicBezTo>
                <a:cubicBezTo>
                  <a:pt x="4834578" y="5108713"/>
                  <a:pt x="4502245" y="4913116"/>
                  <a:pt x="4256910" y="4642314"/>
                </a:cubicBezTo>
                <a:lnTo>
                  <a:pt x="4151392" y="4513935"/>
                </a:lnTo>
                <a:lnTo>
                  <a:pt x="324146" y="4513935"/>
                </a:lnTo>
                <a:cubicBezTo>
                  <a:pt x="145125" y="4513935"/>
                  <a:pt x="0" y="4368810"/>
                  <a:pt x="0" y="4189789"/>
                </a:cubicBezTo>
                <a:lnTo>
                  <a:pt x="0" y="324146"/>
                </a:lnTo>
                <a:cubicBezTo>
                  <a:pt x="0" y="145125"/>
                  <a:pt x="145125" y="0"/>
                  <a:pt x="324146"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821531" y="1822698"/>
            <a:ext cx="7500937" cy="3131627"/>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たくさんのパスワードは</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覚えきれない。</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どのサービスも同じ</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パスワードで</a:t>
            </a:r>
            <a:r>
              <a:rPr kumimoji="1" lang="ja-JP" altLang="en-US" sz="4000" b="1" dirty="0">
                <a:solidFill>
                  <a:prstClr val="black"/>
                </a:solidFill>
                <a:latin typeface="Segoe UI"/>
                <a:ea typeface="メイリオ"/>
              </a:rPr>
              <a:t>いいよね。</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sp>
        <p:nvSpPr>
          <p:cNvPr id="3" name="テキスト ボックス 2">
            <a:extLst>
              <a:ext uri="{FF2B5EF4-FFF2-40B4-BE49-F238E27FC236}">
                <a16:creationId xmlns:a16="http://schemas.microsoft.com/office/drawing/2014/main" id="{A263A9DC-7F90-01AF-FFDD-A8E374CF5BD3}"/>
              </a:ext>
            </a:extLst>
          </p:cNvPr>
          <p:cNvSpPr txBox="1"/>
          <p:nvPr/>
        </p:nvSpPr>
        <p:spPr>
          <a:xfrm>
            <a:off x="907259" y="2537411"/>
            <a:ext cx="592932" cy="276999"/>
          </a:xfrm>
          <a:prstGeom prst="rect">
            <a:avLst/>
          </a:prstGeom>
          <a:noFill/>
        </p:spPr>
        <p:txBody>
          <a:bodyPr wrap="square" rtlCol="0">
            <a:spAutoFit/>
          </a:bodyPr>
          <a:lstStyle/>
          <a:p>
            <a:r>
              <a:rPr kumimoji="1" lang="ja-JP" altLang="en-US" sz="1200" dirty="0"/>
              <a:t>おぼ</a:t>
            </a:r>
          </a:p>
        </p:txBody>
      </p:sp>
      <p:pic>
        <p:nvPicPr>
          <p:cNvPr id="6" name="図 5">
            <a:extLst>
              <a:ext uri="{FF2B5EF4-FFF2-40B4-BE49-F238E27FC236}">
                <a16:creationId xmlns:a16="http://schemas.microsoft.com/office/drawing/2014/main" id="{5067822E-91C9-9BCB-6A2C-F23EBA305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98" y="2271815"/>
            <a:ext cx="5014917" cy="5014917"/>
          </a:xfrm>
          <a:prstGeom prst="rect">
            <a:avLst/>
          </a:prstGeom>
        </p:spPr>
      </p:pic>
    </p:spTree>
    <p:extLst>
      <p:ext uri="{BB962C8B-B14F-4D97-AF65-F5344CB8AC3E}">
        <p14:creationId xmlns:p14="http://schemas.microsoft.com/office/powerpoint/2010/main" val="409737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AC49CBBF-DB0A-8496-1BF6-8929B7DD7C71}"/>
              </a:ext>
            </a:extLst>
          </p:cNvPr>
          <p:cNvSpPr/>
          <p:nvPr/>
        </p:nvSpPr>
        <p:spPr>
          <a:xfrm>
            <a:off x="384408" y="1662326"/>
            <a:ext cx="8375184" cy="1473425"/>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527317" y="1971212"/>
            <a:ext cx="7958418" cy="784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メイリオ"/>
                <a:ea typeface="メイリオ"/>
                <a:cs typeface="+mj-cs"/>
              </a:rPr>
              <a:t>パスワードの使いまわしは危険。</a:t>
            </a: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580401" y="1770635"/>
            <a:ext cx="1563599" cy="1372931"/>
          </a:xfrm>
          <a:prstGeom prst="rect">
            <a:avLst/>
          </a:prstGeom>
        </p:spPr>
      </p:pic>
      <p:sp>
        <p:nvSpPr>
          <p:cNvPr id="19" name="タイトル 3">
            <a:extLst>
              <a:ext uri="{FF2B5EF4-FFF2-40B4-BE49-F238E27FC236}">
                <a16:creationId xmlns:a16="http://schemas.microsoft.com/office/drawing/2014/main" id="{111DE6AF-21F1-8DC0-F40B-5E5914EAE686}"/>
              </a:ext>
            </a:extLst>
          </p:cNvPr>
          <p:cNvSpPr txBox="1">
            <a:spLocks/>
          </p:cNvSpPr>
          <p:nvPr/>
        </p:nvSpPr>
        <p:spPr>
          <a:xfrm>
            <a:off x="2117268" y="466187"/>
            <a:ext cx="1645529"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メイリオ"/>
                <a:ea typeface="メイリオ"/>
                <a:cs typeface="+mj-cs"/>
              </a:rPr>
              <a:t>答え</a:t>
            </a:r>
          </a:p>
        </p:txBody>
      </p:sp>
      <p:pic>
        <p:nvPicPr>
          <p:cNvPr id="21" name="図 20">
            <a:extLst>
              <a:ext uri="{FF2B5EF4-FFF2-40B4-BE49-F238E27FC236}">
                <a16:creationId xmlns:a16="http://schemas.microsoft.com/office/drawing/2014/main" id="{6B749C13-27E7-1FE7-8FC4-F8F1D9E6C7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1923" y="143272"/>
            <a:ext cx="1828125" cy="1451192"/>
          </a:xfrm>
          <a:prstGeom prst="rect">
            <a:avLst/>
          </a:prstGeom>
        </p:spPr>
      </p:pic>
      <p:sp>
        <p:nvSpPr>
          <p:cNvPr id="22" name="テキスト ボックス 21">
            <a:extLst>
              <a:ext uri="{FF2B5EF4-FFF2-40B4-BE49-F238E27FC236}">
                <a16:creationId xmlns:a16="http://schemas.microsoft.com/office/drawing/2014/main" id="{8C0AD2F1-B211-D552-EAF5-FA6AEA6FE9D0}"/>
              </a:ext>
            </a:extLst>
          </p:cNvPr>
          <p:cNvSpPr txBox="1"/>
          <p:nvPr/>
        </p:nvSpPr>
        <p:spPr>
          <a:xfrm>
            <a:off x="583231" y="227285"/>
            <a:ext cx="11079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200" b="1" i="0" u="none" strike="noStrike" kern="1200" cap="none" spc="0" normalizeH="0" baseline="0" noProof="0" dirty="0">
                <a:ln>
                  <a:noFill/>
                </a:ln>
                <a:solidFill>
                  <a:srgbClr val="0070C0"/>
                </a:solidFill>
                <a:effectLst/>
                <a:uLnTx/>
                <a:uFillTx/>
                <a:latin typeface="源真ゴシック Heavy" panose="020B0702020203020207" pitchFamily="50" charset="-128"/>
                <a:ea typeface="源真ゴシック Heavy" panose="020B0702020203020207" pitchFamily="50" charset="-128"/>
                <a:cs typeface="源真ゴシック Heavy" panose="020B0702020203020207" pitchFamily="50" charset="-128"/>
              </a:rPr>
              <a:t>×</a:t>
            </a:r>
            <a:endParaRPr kumimoji="1" lang="ja-JP" altLang="en-US" sz="7200" b="1" i="0" u="none" strike="noStrike" kern="1200" cap="none" spc="0" normalizeH="0" baseline="0" noProof="0" dirty="0">
              <a:ln>
                <a:noFill/>
              </a:ln>
              <a:solidFill>
                <a:srgbClr val="0070C0"/>
              </a:solidFill>
              <a:effectLst/>
              <a:uLnTx/>
              <a:uFillTx/>
              <a:latin typeface="源真ゴシック Heavy" panose="020B0702020203020207" pitchFamily="50" charset="-128"/>
              <a:ea typeface="源真ゴシック Heavy" panose="020B0702020203020207" pitchFamily="50" charset="-128"/>
              <a:cs typeface="源真ゴシック Heavy" panose="020B0702020203020207" pitchFamily="50" charset="-128"/>
            </a:endParaRPr>
          </a:p>
        </p:txBody>
      </p:sp>
      <p:sp>
        <p:nvSpPr>
          <p:cNvPr id="24" name="テキスト ボックス 23">
            <a:extLst>
              <a:ext uri="{FF2B5EF4-FFF2-40B4-BE49-F238E27FC236}">
                <a16:creationId xmlns:a16="http://schemas.microsoft.com/office/drawing/2014/main" id="{A1C16CF9-B8C1-DD02-1055-2E768A592E39}"/>
              </a:ext>
            </a:extLst>
          </p:cNvPr>
          <p:cNvSpPr txBox="1"/>
          <p:nvPr/>
        </p:nvSpPr>
        <p:spPr>
          <a:xfrm>
            <a:off x="522822" y="3203613"/>
            <a:ext cx="7886701" cy="1209947"/>
          </a:xfrm>
          <a:prstGeom prst="rect">
            <a:avLst/>
          </a:prstGeom>
          <a:noFill/>
        </p:spPr>
        <p:txBody>
          <a:bodyPr wrap="square">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Segoe UI"/>
                <a:ea typeface="メイリオ"/>
                <a:cs typeface="+mn-cs"/>
              </a:rPr>
              <a:t>1</a:t>
            </a: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サービスのアカウント情報がもれると、</a:t>
            </a:r>
            <a:endParaRPr kumimoji="1" lang="en-US" altLang="ja-JP" sz="2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他にも影響します</a:t>
            </a:r>
          </a:p>
        </p:txBody>
      </p:sp>
      <p:pic>
        <p:nvPicPr>
          <p:cNvPr id="10" name="図 9">
            <a:extLst>
              <a:ext uri="{FF2B5EF4-FFF2-40B4-BE49-F238E27FC236}">
                <a16:creationId xmlns:a16="http://schemas.microsoft.com/office/drawing/2014/main" id="{E09A1567-E33D-5394-7A43-E1734B8DA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351" y="4267349"/>
            <a:ext cx="1160622" cy="1160622"/>
          </a:xfrm>
          <a:prstGeom prst="rect">
            <a:avLst/>
          </a:prstGeom>
        </p:spPr>
      </p:pic>
      <p:pic>
        <p:nvPicPr>
          <p:cNvPr id="17" name="図 16">
            <a:extLst>
              <a:ext uri="{FF2B5EF4-FFF2-40B4-BE49-F238E27FC236}">
                <a16:creationId xmlns:a16="http://schemas.microsoft.com/office/drawing/2014/main" id="{D9C5F251-F198-7C23-3C0E-925E14FAA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510" y="5475325"/>
            <a:ext cx="1160622" cy="1160622"/>
          </a:xfrm>
          <a:prstGeom prst="rect">
            <a:avLst/>
          </a:prstGeom>
        </p:spPr>
      </p:pic>
      <p:pic>
        <p:nvPicPr>
          <p:cNvPr id="23" name="図 22">
            <a:extLst>
              <a:ext uri="{FF2B5EF4-FFF2-40B4-BE49-F238E27FC236}">
                <a16:creationId xmlns:a16="http://schemas.microsoft.com/office/drawing/2014/main" id="{8A8B06A5-0148-1D03-34EC-EC1C80625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3111" y="5043760"/>
            <a:ext cx="1692624" cy="1692624"/>
          </a:xfrm>
          <a:prstGeom prst="rect">
            <a:avLst/>
          </a:prstGeom>
        </p:spPr>
      </p:pic>
      <p:pic>
        <p:nvPicPr>
          <p:cNvPr id="28" name="図 27">
            <a:extLst>
              <a:ext uri="{FF2B5EF4-FFF2-40B4-BE49-F238E27FC236}">
                <a16:creationId xmlns:a16="http://schemas.microsoft.com/office/drawing/2014/main" id="{5E4557B8-D44B-457D-8B42-2C7116450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05854" y="4938091"/>
            <a:ext cx="1692624" cy="1692624"/>
          </a:xfrm>
          <a:prstGeom prst="rect">
            <a:avLst/>
          </a:prstGeom>
        </p:spPr>
      </p:pic>
      <p:cxnSp>
        <p:nvCxnSpPr>
          <p:cNvPr id="30" name="直線矢印コネクタ 29">
            <a:extLst>
              <a:ext uri="{FF2B5EF4-FFF2-40B4-BE49-F238E27FC236}">
                <a16:creationId xmlns:a16="http://schemas.microsoft.com/office/drawing/2014/main" id="{9A9D7DE1-35A0-CCCC-38A1-11264D22D63A}"/>
              </a:ext>
            </a:extLst>
          </p:cNvPr>
          <p:cNvCxnSpPr>
            <a:cxnSpLocks/>
            <a:endCxn id="17" idx="1"/>
          </p:cNvCxnSpPr>
          <p:nvPr/>
        </p:nvCxnSpPr>
        <p:spPr>
          <a:xfrm>
            <a:off x="3192301" y="6055636"/>
            <a:ext cx="78920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0BAC2237-3036-75EE-1724-86BE7AA263D0}"/>
              </a:ext>
            </a:extLst>
          </p:cNvPr>
          <p:cNvCxnSpPr>
            <a:cxnSpLocks/>
          </p:cNvCxnSpPr>
          <p:nvPr/>
        </p:nvCxnSpPr>
        <p:spPr>
          <a:xfrm flipV="1">
            <a:off x="3192300" y="5068649"/>
            <a:ext cx="951075" cy="8001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矢印: 右 36">
            <a:extLst>
              <a:ext uri="{FF2B5EF4-FFF2-40B4-BE49-F238E27FC236}">
                <a16:creationId xmlns:a16="http://schemas.microsoft.com/office/drawing/2014/main" id="{F2D96493-F1B0-5D70-7224-D13C6FFA72CD}"/>
              </a:ext>
            </a:extLst>
          </p:cNvPr>
          <p:cNvSpPr/>
          <p:nvPr/>
        </p:nvSpPr>
        <p:spPr>
          <a:xfrm rot="10800000" flipH="1">
            <a:off x="5085726" y="5711590"/>
            <a:ext cx="1691227" cy="679238"/>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pic>
        <p:nvPicPr>
          <p:cNvPr id="36" name="図 35">
            <a:extLst>
              <a:ext uri="{FF2B5EF4-FFF2-40B4-BE49-F238E27FC236}">
                <a16:creationId xmlns:a16="http://schemas.microsoft.com/office/drawing/2014/main" id="{E3E2CCB8-4A9A-4CDA-85D1-EE9F9BC7EE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03853">
            <a:off x="5419091" y="5489756"/>
            <a:ext cx="844038" cy="844038"/>
          </a:xfrm>
          <a:prstGeom prst="rect">
            <a:avLst/>
          </a:prstGeom>
        </p:spPr>
      </p:pic>
      <p:sp>
        <p:nvSpPr>
          <p:cNvPr id="40" name="矢印: ストライプ 39">
            <a:extLst>
              <a:ext uri="{FF2B5EF4-FFF2-40B4-BE49-F238E27FC236}">
                <a16:creationId xmlns:a16="http://schemas.microsoft.com/office/drawing/2014/main" id="{A0B45B8F-4FAB-1454-8701-BCE26E4C9214}"/>
              </a:ext>
            </a:extLst>
          </p:cNvPr>
          <p:cNvSpPr/>
          <p:nvPr/>
        </p:nvSpPr>
        <p:spPr>
          <a:xfrm rot="11495236">
            <a:off x="5037857" y="4601636"/>
            <a:ext cx="2368750" cy="861980"/>
          </a:xfrm>
          <a:prstGeom prst="stripedRightArrow">
            <a:avLst>
              <a:gd name="adj1" fmla="val 46250"/>
              <a:gd name="adj2" fmla="val 50000"/>
            </a:avLst>
          </a:prstGeom>
          <a:gradFill flip="none" rotWithShape="1">
            <a:gsLst>
              <a:gs pos="30000">
                <a:srgbClr val="C00000"/>
              </a:gs>
              <a:gs pos="100000">
                <a:srgbClr val="FF99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pic>
        <p:nvPicPr>
          <p:cNvPr id="41" name="図 40">
            <a:extLst>
              <a:ext uri="{FF2B5EF4-FFF2-40B4-BE49-F238E27FC236}">
                <a16:creationId xmlns:a16="http://schemas.microsoft.com/office/drawing/2014/main" id="{E1852281-B491-9508-D8D6-F06FADCBE2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03853">
            <a:off x="6024512" y="4341462"/>
            <a:ext cx="844038" cy="844038"/>
          </a:xfrm>
          <a:prstGeom prst="rect">
            <a:avLst/>
          </a:prstGeom>
        </p:spPr>
      </p:pic>
      <p:sp>
        <p:nvSpPr>
          <p:cNvPr id="43" name="吹き出し: 円形 42">
            <a:extLst>
              <a:ext uri="{FF2B5EF4-FFF2-40B4-BE49-F238E27FC236}">
                <a16:creationId xmlns:a16="http://schemas.microsoft.com/office/drawing/2014/main" id="{1D29CDFC-44D3-23B3-8A51-7761CE3C0AE2}"/>
              </a:ext>
            </a:extLst>
          </p:cNvPr>
          <p:cNvSpPr/>
          <p:nvPr/>
        </p:nvSpPr>
        <p:spPr>
          <a:xfrm>
            <a:off x="440626" y="4763481"/>
            <a:ext cx="958090" cy="711844"/>
          </a:xfrm>
          <a:prstGeom prst="wedgeEllipseCallout">
            <a:avLst>
              <a:gd name="adj1" fmla="val 46273"/>
              <a:gd name="adj2" fmla="val 646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pic>
        <p:nvPicPr>
          <p:cNvPr id="44" name="図 43">
            <a:extLst>
              <a:ext uri="{FF2B5EF4-FFF2-40B4-BE49-F238E27FC236}">
                <a16:creationId xmlns:a16="http://schemas.microsoft.com/office/drawing/2014/main" id="{DC824187-68AA-1B67-75CA-3A0A68FC4F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103853">
            <a:off x="668002" y="4838460"/>
            <a:ext cx="562477" cy="562477"/>
          </a:xfrm>
          <a:prstGeom prst="rect">
            <a:avLst/>
          </a:prstGeom>
        </p:spPr>
      </p:pic>
      <p:sp>
        <p:nvSpPr>
          <p:cNvPr id="18" name="テキスト ボックス 17">
            <a:extLst>
              <a:ext uri="{FF2B5EF4-FFF2-40B4-BE49-F238E27FC236}">
                <a16:creationId xmlns:a16="http://schemas.microsoft.com/office/drawing/2014/main" id="{B8A3F1DD-0162-4C01-CCFF-8D7652D17DE2}"/>
              </a:ext>
            </a:extLst>
          </p:cNvPr>
          <p:cNvSpPr txBox="1"/>
          <p:nvPr/>
        </p:nvSpPr>
        <p:spPr>
          <a:xfrm>
            <a:off x="1571756" y="4420990"/>
            <a:ext cx="26536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①1つのパスワードを</a:t>
            </a:r>
            <a:endPar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　使いまわし</a:t>
            </a:r>
          </a:p>
        </p:txBody>
      </p:sp>
      <p:sp>
        <p:nvSpPr>
          <p:cNvPr id="26" name="テキスト ボックス 25">
            <a:extLst>
              <a:ext uri="{FF2B5EF4-FFF2-40B4-BE49-F238E27FC236}">
                <a16:creationId xmlns:a16="http://schemas.microsoft.com/office/drawing/2014/main" id="{6B8504E8-C4E3-88CF-ACEC-43429CC5A17D}"/>
              </a:ext>
            </a:extLst>
          </p:cNvPr>
          <p:cNvSpPr txBox="1"/>
          <p:nvPr/>
        </p:nvSpPr>
        <p:spPr>
          <a:xfrm>
            <a:off x="4749457" y="6500606"/>
            <a:ext cx="28410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②パスワードが漏えい</a:t>
            </a:r>
          </a:p>
        </p:txBody>
      </p:sp>
      <p:sp>
        <p:nvSpPr>
          <p:cNvPr id="29" name="テキスト ボックス 28">
            <a:extLst>
              <a:ext uri="{FF2B5EF4-FFF2-40B4-BE49-F238E27FC236}">
                <a16:creationId xmlns:a16="http://schemas.microsoft.com/office/drawing/2014/main" id="{0E01D762-9CA4-8B52-F855-8E70DFC645FE}"/>
              </a:ext>
            </a:extLst>
          </p:cNvPr>
          <p:cNvSpPr txBox="1"/>
          <p:nvPr/>
        </p:nvSpPr>
        <p:spPr>
          <a:xfrm>
            <a:off x="5853366" y="3796434"/>
            <a:ext cx="30863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③漏えいしたパスワードを</a:t>
            </a:r>
            <a:endPar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　悪意のある第三者が悪用</a:t>
            </a:r>
          </a:p>
        </p:txBody>
      </p:sp>
      <p:grpSp>
        <p:nvGrpSpPr>
          <p:cNvPr id="12" name="グループ化 11">
            <a:extLst>
              <a:ext uri="{FF2B5EF4-FFF2-40B4-BE49-F238E27FC236}">
                <a16:creationId xmlns:a16="http://schemas.microsoft.com/office/drawing/2014/main" id="{BD2B028E-0833-057C-718D-C8D3EE5F37C3}"/>
              </a:ext>
            </a:extLst>
          </p:cNvPr>
          <p:cNvGrpSpPr/>
          <p:nvPr/>
        </p:nvGrpSpPr>
        <p:grpSpPr>
          <a:xfrm>
            <a:off x="4604031" y="4100323"/>
            <a:ext cx="1406872" cy="342442"/>
            <a:chOff x="-2358895" y="1666226"/>
            <a:chExt cx="1406872" cy="342442"/>
          </a:xfrm>
        </p:grpSpPr>
        <p:sp>
          <p:nvSpPr>
            <p:cNvPr id="5" name="正方形/長方形 4">
              <a:extLst>
                <a:ext uri="{FF2B5EF4-FFF2-40B4-BE49-F238E27FC236}">
                  <a16:creationId xmlns:a16="http://schemas.microsoft.com/office/drawing/2014/main" id="{2391A657-155C-57C7-08BB-F837D873008E}"/>
                </a:ext>
              </a:extLst>
            </p:cNvPr>
            <p:cNvSpPr/>
            <p:nvPr/>
          </p:nvSpPr>
          <p:spPr>
            <a:xfrm>
              <a:off x="-2350185" y="1666226"/>
              <a:ext cx="1091342" cy="3229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E639EF6-B2D6-23E6-BD86-705F37227426}"/>
                </a:ext>
              </a:extLst>
            </p:cNvPr>
            <p:cNvSpPr txBox="1"/>
            <p:nvPr/>
          </p:nvSpPr>
          <p:spPr>
            <a:xfrm>
              <a:off x="-2358895" y="1670114"/>
              <a:ext cx="1406872" cy="338554"/>
            </a:xfrm>
            <a:prstGeom prst="rect">
              <a:avLst/>
            </a:prstGeom>
            <a:noFill/>
            <a:ln>
              <a:noFill/>
            </a:ln>
          </p:spPr>
          <p:txBody>
            <a:bodyPr wrap="square" rtlCol="0">
              <a:spAutoFit/>
            </a:bodyPr>
            <a:lstStyle/>
            <a:p>
              <a:r>
                <a:rPr kumimoji="1" lang="en-US" altLang="ja-JP" sz="1600" b="1" dirty="0">
                  <a:solidFill>
                    <a:schemeClr val="bg1"/>
                  </a:solidFill>
                </a:rPr>
                <a:t>A</a:t>
              </a:r>
              <a:r>
                <a:rPr kumimoji="1" lang="ja-JP" altLang="en-US" sz="1600" b="1" dirty="0">
                  <a:solidFill>
                    <a:schemeClr val="bg1"/>
                  </a:solidFill>
                </a:rPr>
                <a:t>サービス</a:t>
              </a:r>
            </a:p>
          </p:txBody>
        </p:sp>
      </p:grpSp>
      <p:grpSp>
        <p:nvGrpSpPr>
          <p:cNvPr id="14" name="グループ化 13">
            <a:extLst>
              <a:ext uri="{FF2B5EF4-FFF2-40B4-BE49-F238E27FC236}">
                <a16:creationId xmlns:a16="http://schemas.microsoft.com/office/drawing/2014/main" id="{23B94381-18FF-DFB6-8515-A38D280AC1C6}"/>
              </a:ext>
            </a:extLst>
          </p:cNvPr>
          <p:cNvGrpSpPr/>
          <p:nvPr/>
        </p:nvGrpSpPr>
        <p:grpSpPr>
          <a:xfrm>
            <a:off x="3415045" y="6400043"/>
            <a:ext cx="1406872" cy="350706"/>
            <a:chOff x="-2363310" y="3796434"/>
            <a:chExt cx="1406872" cy="350706"/>
          </a:xfrm>
        </p:grpSpPr>
        <p:sp>
          <p:nvSpPr>
            <p:cNvPr id="8" name="正方形/長方形 7">
              <a:extLst>
                <a:ext uri="{FF2B5EF4-FFF2-40B4-BE49-F238E27FC236}">
                  <a16:creationId xmlns:a16="http://schemas.microsoft.com/office/drawing/2014/main" id="{5FD927DA-B312-CC5D-2928-4FFBA3283CED}"/>
                </a:ext>
              </a:extLst>
            </p:cNvPr>
            <p:cNvSpPr/>
            <p:nvPr/>
          </p:nvSpPr>
          <p:spPr>
            <a:xfrm>
              <a:off x="-2354659" y="3796434"/>
              <a:ext cx="1091342" cy="3229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03363561-7C5A-61C5-6AD5-9AB2F36002D3}"/>
                </a:ext>
              </a:extLst>
            </p:cNvPr>
            <p:cNvSpPr txBox="1"/>
            <p:nvPr/>
          </p:nvSpPr>
          <p:spPr>
            <a:xfrm>
              <a:off x="-2363310" y="3808586"/>
              <a:ext cx="1406872" cy="338554"/>
            </a:xfrm>
            <a:prstGeom prst="rect">
              <a:avLst/>
            </a:prstGeom>
            <a:noFill/>
          </p:spPr>
          <p:txBody>
            <a:bodyPr wrap="square" rtlCol="0">
              <a:spAutoFit/>
            </a:bodyPr>
            <a:lstStyle/>
            <a:p>
              <a:r>
                <a:rPr kumimoji="1" lang="en-US" altLang="ja-JP" sz="1600" b="1" dirty="0">
                  <a:solidFill>
                    <a:schemeClr val="bg1"/>
                  </a:solidFill>
                </a:rPr>
                <a:t>B</a:t>
              </a:r>
              <a:r>
                <a:rPr kumimoji="1" lang="ja-JP" altLang="en-US" sz="1600" b="1" dirty="0">
                  <a:solidFill>
                    <a:schemeClr val="bg1"/>
                  </a:solidFill>
                </a:rPr>
                <a:t>サービス</a:t>
              </a:r>
            </a:p>
          </p:txBody>
        </p:sp>
      </p:grpSp>
      <p:sp>
        <p:nvSpPr>
          <p:cNvPr id="6" name="テキスト ボックス 5">
            <a:extLst>
              <a:ext uri="{FF2B5EF4-FFF2-40B4-BE49-F238E27FC236}">
                <a16:creationId xmlns:a16="http://schemas.microsoft.com/office/drawing/2014/main" id="{C8B2DA07-BDAD-BEDF-8D64-90872AEBCAAC}"/>
              </a:ext>
            </a:extLst>
          </p:cNvPr>
          <p:cNvSpPr txBox="1"/>
          <p:nvPr/>
        </p:nvSpPr>
        <p:spPr>
          <a:xfrm>
            <a:off x="4260288" y="3158625"/>
            <a:ext cx="954107" cy="276999"/>
          </a:xfrm>
          <a:prstGeom prst="rect">
            <a:avLst/>
          </a:prstGeom>
          <a:noFill/>
        </p:spPr>
        <p:txBody>
          <a:bodyPr wrap="none" rtlCol="0">
            <a:spAutoFit/>
          </a:bodyPr>
          <a:lstStyle/>
          <a:p>
            <a:r>
              <a:rPr kumimoji="1" lang="ja-JP" altLang="en-US" sz="1200" dirty="0"/>
              <a:t>じょうほう</a:t>
            </a:r>
            <a:endParaRPr kumimoji="1" lang="en-US" altLang="ja-JP" sz="1200" dirty="0"/>
          </a:p>
        </p:txBody>
      </p:sp>
      <p:sp>
        <p:nvSpPr>
          <p:cNvPr id="15" name="テキスト ボックス 14">
            <a:extLst>
              <a:ext uri="{FF2B5EF4-FFF2-40B4-BE49-F238E27FC236}">
                <a16:creationId xmlns:a16="http://schemas.microsoft.com/office/drawing/2014/main" id="{7AA40F41-BDAE-885E-4B2D-3998FB504925}"/>
              </a:ext>
            </a:extLst>
          </p:cNvPr>
          <p:cNvSpPr txBox="1"/>
          <p:nvPr/>
        </p:nvSpPr>
        <p:spPr>
          <a:xfrm>
            <a:off x="1587810" y="3748973"/>
            <a:ext cx="954107" cy="276999"/>
          </a:xfrm>
          <a:prstGeom prst="rect">
            <a:avLst/>
          </a:prstGeom>
          <a:noFill/>
        </p:spPr>
        <p:txBody>
          <a:bodyPr wrap="none" rtlCol="0">
            <a:spAutoFit/>
          </a:bodyPr>
          <a:lstStyle/>
          <a:p>
            <a:r>
              <a:rPr kumimoji="1" lang="ja-JP" altLang="en-US" sz="1200" dirty="0"/>
              <a:t>えいきょう</a:t>
            </a:r>
            <a:endParaRPr kumimoji="1" lang="en-US" altLang="ja-JP" sz="1200" dirty="0"/>
          </a:p>
        </p:txBody>
      </p:sp>
      <p:sp>
        <p:nvSpPr>
          <p:cNvPr id="16" name="テキスト ボックス 15">
            <a:extLst>
              <a:ext uri="{FF2B5EF4-FFF2-40B4-BE49-F238E27FC236}">
                <a16:creationId xmlns:a16="http://schemas.microsoft.com/office/drawing/2014/main" id="{BF644A8B-F85A-F11A-E063-51D306FE2EB4}"/>
              </a:ext>
            </a:extLst>
          </p:cNvPr>
          <p:cNvSpPr txBox="1"/>
          <p:nvPr/>
        </p:nvSpPr>
        <p:spPr>
          <a:xfrm>
            <a:off x="6346431" y="6355713"/>
            <a:ext cx="415498" cy="230832"/>
          </a:xfrm>
          <a:prstGeom prst="rect">
            <a:avLst/>
          </a:prstGeom>
          <a:noFill/>
        </p:spPr>
        <p:txBody>
          <a:bodyPr wrap="none" rtlCol="0">
            <a:spAutoFit/>
          </a:bodyPr>
          <a:lstStyle/>
          <a:p>
            <a:r>
              <a:rPr kumimoji="1" lang="ja-JP" altLang="en-US" sz="900" dirty="0"/>
              <a:t>ろう</a:t>
            </a:r>
            <a:endParaRPr kumimoji="1" lang="en-US" altLang="ja-JP" sz="900" dirty="0"/>
          </a:p>
        </p:txBody>
      </p:sp>
      <p:sp>
        <p:nvSpPr>
          <p:cNvPr id="20" name="テキスト ボックス 19">
            <a:extLst>
              <a:ext uri="{FF2B5EF4-FFF2-40B4-BE49-F238E27FC236}">
                <a16:creationId xmlns:a16="http://schemas.microsoft.com/office/drawing/2014/main" id="{DB2FDA18-0ED0-9DBB-51E8-CA37451459F4}"/>
              </a:ext>
            </a:extLst>
          </p:cNvPr>
          <p:cNvSpPr txBox="1"/>
          <p:nvPr/>
        </p:nvSpPr>
        <p:spPr>
          <a:xfrm>
            <a:off x="6069599" y="3681000"/>
            <a:ext cx="415498" cy="230832"/>
          </a:xfrm>
          <a:prstGeom prst="rect">
            <a:avLst/>
          </a:prstGeom>
          <a:noFill/>
        </p:spPr>
        <p:txBody>
          <a:bodyPr wrap="none" rtlCol="0">
            <a:spAutoFit/>
          </a:bodyPr>
          <a:lstStyle/>
          <a:p>
            <a:r>
              <a:rPr kumimoji="1" lang="ja-JP" altLang="en-US" sz="900" dirty="0"/>
              <a:t>ろう</a:t>
            </a:r>
            <a:endParaRPr kumimoji="1" lang="en-US" altLang="ja-JP" sz="900" dirty="0"/>
          </a:p>
        </p:txBody>
      </p:sp>
      <p:sp>
        <p:nvSpPr>
          <p:cNvPr id="3" name="テキスト ボックス 2">
            <a:extLst>
              <a:ext uri="{FF2B5EF4-FFF2-40B4-BE49-F238E27FC236}">
                <a16:creationId xmlns:a16="http://schemas.microsoft.com/office/drawing/2014/main" id="{1B34289F-4488-2095-8C21-22893A48E5E9}"/>
              </a:ext>
            </a:extLst>
          </p:cNvPr>
          <p:cNvSpPr txBox="1"/>
          <p:nvPr/>
        </p:nvSpPr>
        <p:spPr>
          <a:xfrm>
            <a:off x="6924602" y="1808748"/>
            <a:ext cx="780182" cy="276999"/>
          </a:xfrm>
          <a:prstGeom prst="rect">
            <a:avLst/>
          </a:prstGeom>
          <a:noFill/>
        </p:spPr>
        <p:txBody>
          <a:bodyPr wrap="square" rtlCol="0">
            <a:spAutoFit/>
          </a:bodyPr>
          <a:lstStyle/>
          <a:p>
            <a:r>
              <a:rPr kumimoji="1" lang="ja-JP" altLang="en-US" sz="1200" dirty="0"/>
              <a:t>きけん</a:t>
            </a:r>
          </a:p>
        </p:txBody>
      </p:sp>
    </p:spTree>
    <p:extLst>
      <p:ext uri="{BB962C8B-B14F-4D97-AF65-F5344CB8AC3E}">
        <p14:creationId xmlns:p14="http://schemas.microsoft.com/office/powerpoint/2010/main" val="158183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753" y="471094"/>
            <a:ext cx="7958418" cy="784598"/>
          </a:xfrm>
        </p:spPr>
        <p:txBody>
          <a:bodyPr>
            <a:normAutofit/>
          </a:bodyPr>
          <a:lstStyle/>
          <a:p>
            <a:r>
              <a:rPr lang="ja-JP" altLang="en-US" sz="4000" dirty="0"/>
              <a:t>対策の解説</a:t>
            </a:r>
            <a:endParaRPr kumimoji="1" lang="ja-JP" altLang="en-US" sz="4000" b="1" dirty="0"/>
          </a:p>
        </p:txBody>
      </p:sp>
      <p:graphicFrame>
        <p:nvGraphicFramePr>
          <p:cNvPr id="8" name="表 8">
            <a:extLst>
              <a:ext uri="{FF2B5EF4-FFF2-40B4-BE49-F238E27FC236}">
                <a16:creationId xmlns:a16="http://schemas.microsoft.com/office/drawing/2014/main" id="{5D9E3B9F-B340-7C72-4735-35ACE9553279}"/>
              </a:ext>
            </a:extLst>
          </p:cNvPr>
          <p:cNvGraphicFramePr>
            <a:graphicFrameLocks noGrp="1"/>
          </p:cNvGraphicFramePr>
          <p:nvPr/>
        </p:nvGraphicFramePr>
        <p:xfrm>
          <a:off x="3577717" y="3138436"/>
          <a:ext cx="4512257" cy="579120"/>
        </p:xfrm>
        <a:graphic>
          <a:graphicData uri="http://schemas.openxmlformats.org/drawingml/2006/table">
            <a:tbl>
              <a:tblPr firstRow="1" bandRow="1">
                <a:tableStyleId>{5C22544A-7EE6-4342-B048-85BDC9FD1C3A}</a:tableStyleId>
              </a:tblPr>
              <a:tblGrid>
                <a:gridCol w="1015684">
                  <a:extLst>
                    <a:ext uri="{9D8B030D-6E8A-4147-A177-3AD203B41FA5}">
                      <a16:colId xmlns:a16="http://schemas.microsoft.com/office/drawing/2014/main" val="3504758346"/>
                    </a:ext>
                  </a:extLst>
                </a:gridCol>
                <a:gridCol w="3496573">
                  <a:extLst>
                    <a:ext uri="{9D8B030D-6E8A-4147-A177-3AD203B41FA5}">
                      <a16:colId xmlns:a16="http://schemas.microsoft.com/office/drawing/2014/main" val="1919081251"/>
                    </a:ext>
                  </a:extLst>
                </a:gridCol>
              </a:tblGrid>
              <a:tr h="370840">
                <a:tc>
                  <a:txBody>
                    <a:bodyPr/>
                    <a:lstStyle/>
                    <a:p>
                      <a:r>
                        <a:rPr kumimoji="1" lang="en-US" altLang="ja-JP" sz="3200" dirty="0" err="1">
                          <a:solidFill>
                            <a:schemeClr val="accent1">
                              <a:lumMod val="50000"/>
                            </a:schemeClr>
                          </a:solidFill>
                        </a:rPr>
                        <a:t>abc</a:t>
                      </a:r>
                      <a:endParaRPr kumimoji="1" lang="ja-JP" altLang="en-US" sz="3200" dirty="0">
                        <a:solidFill>
                          <a:schemeClr val="accent1">
                            <a:lumMod val="50000"/>
                          </a:schemeClr>
                        </a:solidFill>
                      </a:endParaRPr>
                    </a:p>
                  </a:txBody>
                  <a:tcPr>
                    <a:solidFill>
                      <a:schemeClr val="bg1"/>
                    </a:solidFill>
                  </a:tcPr>
                </a:tc>
                <a:tc>
                  <a:txBody>
                    <a:bodyPr/>
                    <a:lstStyle/>
                    <a:p>
                      <a:r>
                        <a:rPr lang="en-US" altLang="ja-JP" sz="3200" dirty="0" err="1">
                          <a:solidFill>
                            <a:schemeClr val="accent1">
                              <a:lumMod val="50000"/>
                            </a:schemeClr>
                          </a:solidFill>
                        </a:rPr>
                        <a:t>nekoGAsuki</a:t>
                      </a:r>
                      <a:r>
                        <a:rPr lang="en-US" altLang="ja-JP" sz="3200" dirty="0">
                          <a:solidFill>
                            <a:schemeClr val="accent1">
                              <a:lumMod val="50000"/>
                            </a:schemeClr>
                          </a:solidFill>
                        </a:rPr>
                        <a:t>!!06</a:t>
                      </a:r>
                      <a:endParaRPr kumimoji="1" lang="ja-JP" altLang="en-US" sz="3200" dirty="0">
                        <a:solidFill>
                          <a:schemeClr val="accent1">
                            <a:lumMod val="50000"/>
                          </a:schemeClr>
                        </a:solidFill>
                      </a:endParaRPr>
                    </a:p>
                  </a:txBody>
                  <a:tcPr>
                    <a:solidFill>
                      <a:schemeClr val="bg1"/>
                    </a:solidFill>
                  </a:tcPr>
                </a:tc>
                <a:extLst>
                  <a:ext uri="{0D108BD9-81ED-4DB2-BD59-A6C34878D82A}">
                    <a16:rowId xmlns:a16="http://schemas.microsoft.com/office/drawing/2014/main" val="2020687029"/>
                  </a:ext>
                </a:extLst>
              </a:tr>
            </a:tbl>
          </a:graphicData>
        </a:graphic>
      </p:graphicFrame>
      <p:graphicFrame>
        <p:nvGraphicFramePr>
          <p:cNvPr id="9" name="表 8">
            <a:extLst>
              <a:ext uri="{FF2B5EF4-FFF2-40B4-BE49-F238E27FC236}">
                <a16:creationId xmlns:a16="http://schemas.microsoft.com/office/drawing/2014/main" id="{FE7C75EA-62DB-60B9-0270-F0AE27F62CC6}"/>
              </a:ext>
            </a:extLst>
          </p:cNvPr>
          <p:cNvGraphicFramePr>
            <a:graphicFrameLocks noGrp="1"/>
          </p:cNvGraphicFramePr>
          <p:nvPr/>
        </p:nvGraphicFramePr>
        <p:xfrm>
          <a:off x="3577717" y="4071219"/>
          <a:ext cx="4522889" cy="580485"/>
        </p:xfrm>
        <a:graphic>
          <a:graphicData uri="http://schemas.openxmlformats.org/drawingml/2006/table">
            <a:tbl>
              <a:tblPr firstRow="1" bandRow="1">
                <a:tableStyleId>{5C22544A-7EE6-4342-B048-85BDC9FD1C3A}</a:tableStyleId>
              </a:tblPr>
              <a:tblGrid>
                <a:gridCol w="986105">
                  <a:extLst>
                    <a:ext uri="{9D8B030D-6E8A-4147-A177-3AD203B41FA5}">
                      <a16:colId xmlns:a16="http://schemas.microsoft.com/office/drawing/2014/main" val="3504758346"/>
                    </a:ext>
                  </a:extLst>
                </a:gridCol>
                <a:gridCol w="3536784">
                  <a:extLst>
                    <a:ext uri="{9D8B030D-6E8A-4147-A177-3AD203B41FA5}">
                      <a16:colId xmlns:a16="http://schemas.microsoft.com/office/drawing/2014/main" val="1919081251"/>
                    </a:ext>
                  </a:extLst>
                </a:gridCol>
              </a:tblGrid>
              <a:tr h="580485">
                <a:tc>
                  <a:txBody>
                    <a:bodyPr/>
                    <a:lstStyle/>
                    <a:p>
                      <a:r>
                        <a:rPr kumimoji="1" lang="en-US" altLang="ja-JP" sz="3200" dirty="0" err="1">
                          <a:solidFill>
                            <a:srgbClr val="C00000"/>
                          </a:solidFill>
                        </a:rPr>
                        <a:t>irh</a:t>
                      </a:r>
                      <a:endParaRPr kumimoji="1" lang="ja-JP" altLang="en-US" sz="3200" dirty="0">
                        <a:solidFill>
                          <a:srgbClr val="C00000"/>
                        </a:solidFill>
                      </a:endParaRPr>
                    </a:p>
                  </a:txBody>
                  <a:tcPr marL="91655" marR="91655" marT="45828" marB="45828">
                    <a:solidFill>
                      <a:schemeClr val="bg1"/>
                    </a:solidFill>
                  </a:tcPr>
                </a:tc>
                <a:tc>
                  <a:txBody>
                    <a:bodyPr/>
                    <a:lstStyle/>
                    <a:p>
                      <a:r>
                        <a:rPr lang="en-US" altLang="ja-JP" sz="3200" dirty="0" err="1">
                          <a:solidFill>
                            <a:srgbClr val="C00000"/>
                          </a:solidFill>
                        </a:rPr>
                        <a:t>nekoGAsuki</a:t>
                      </a:r>
                      <a:r>
                        <a:rPr lang="en-US" altLang="ja-JP" sz="3200" dirty="0">
                          <a:solidFill>
                            <a:srgbClr val="C00000"/>
                          </a:solidFill>
                        </a:rPr>
                        <a:t>!!06</a:t>
                      </a:r>
                      <a:endParaRPr kumimoji="1" lang="ja-JP" altLang="en-US" sz="3200" dirty="0">
                        <a:solidFill>
                          <a:srgbClr val="C00000"/>
                        </a:solidFill>
                      </a:endParaRPr>
                    </a:p>
                  </a:txBody>
                  <a:tcPr marL="91655" marR="91655" marT="45828" marB="45828">
                    <a:solidFill>
                      <a:schemeClr val="bg1"/>
                    </a:solidFill>
                  </a:tcPr>
                </a:tc>
                <a:extLst>
                  <a:ext uri="{0D108BD9-81ED-4DB2-BD59-A6C34878D82A}">
                    <a16:rowId xmlns:a16="http://schemas.microsoft.com/office/drawing/2014/main" val="2020687029"/>
                  </a:ext>
                </a:extLst>
              </a:tr>
            </a:tbl>
          </a:graphicData>
        </a:graphic>
      </p:graphicFrame>
      <p:graphicFrame>
        <p:nvGraphicFramePr>
          <p:cNvPr id="11" name="表 10">
            <a:extLst>
              <a:ext uri="{FF2B5EF4-FFF2-40B4-BE49-F238E27FC236}">
                <a16:creationId xmlns:a16="http://schemas.microsoft.com/office/drawing/2014/main" id="{1FD045C8-314C-9AC3-6618-512FEAD91E2A}"/>
              </a:ext>
            </a:extLst>
          </p:cNvPr>
          <p:cNvGraphicFramePr>
            <a:graphicFrameLocks noGrp="1"/>
          </p:cNvGraphicFramePr>
          <p:nvPr/>
        </p:nvGraphicFramePr>
        <p:xfrm>
          <a:off x="3577717" y="5030125"/>
          <a:ext cx="4512257" cy="579120"/>
        </p:xfrm>
        <a:graphic>
          <a:graphicData uri="http://schemas.openxmlformats.org/drawingml/2006/table">
            <a:tbl>
              <a:tblPr firstRow="1" bandRow="1">
                <a:tableStyleId>{5C22544A-7EE6-4342-B048-85BDC9FD1C3A}</a:tableStyleId>
              </a:tblPr>
              <a:tblGrid>
                <a:gridCol w="1036950">
                  <a:extLst>
                    <a:ext uri="{9D8B030D-6E8A-4147-A177-3AD203B41FA5}">
                      <a16:colId xmlns:a16="http://schemas.microsoft.com/office/drawing/2014/main" val="3504758346"/>
                    </a:ext>
                  </a:extLst>
                </a:gridCol>
                <a:gridCol w="3475307">
                  <a:extLst>
                    <a:ext uri="{9D8B030D-6E8A-4147-A177-3AD203B41FA5}">
                      <a16:colId xmlns:a16="http://schemas.microsoft.com/office/drawing/2014/main" val="1919081251"/>
                    </a:ext>
                  </a:extLst>
                </a:gridCol>
              </a:tblGrid>
              <a:tr h="370840">
                <a:tc>
                  <a:txBody>
                    <a:bodyPr/>
                    <a:lstStyle/>
                    <a:p>
                      <a:r>
                        <a:rPr kumimoji="1" lang="en-US" altLang="ja-JP" sz="3200" dirty="0">
                          <a:solidFill>
                            <a:schemeClr val="accent6">
                              <a:lumMod val="50000"/>
                            </a:schemeClr>
                          </a:solidFill>
                        </a:rPr>
                        <a:t>IPA</a:t>
                      </a:r>
                      <a:endParaRPr kumimoji="1" lang="ja-JP" altLang="en-US" sz="3200" dirty="0">
                        <a:solidFill>
                          <a:schemeClr val="accent6">
                            <a:lumMod val="50000"/>
                          </a:schemeClr>
                        </a:solidFill>
                      </a:endParaRPr>
                    </a:p>
                  </a:txBody>
                  <a:tcPr>
                    <a:solidFill>
                      <a:schemeClr val="bg1"/>
                    </a:solidFill>
                  </a:tcPr>
                </a:tc>
                <a:tc>
                  <a:txBody>
                    <a:bodyPr/>
                    <a:lstStyle/>
                    <a:p>
                      <a:r>
                        <a:rPr lang="en-US" altLang="ja-JP" sz="3200" dirty="0" err="1">
                          <a:solidFill>
                            <a:schemeClr val="accent6">
                              <a:lumMod val="50000"/>
                            </a:schemeClr>
                          </a:solidFill>
                        </a:rPr>
                        <a:t>nekoGAsuki</a:t>
                      </a:r>
                      <a:r>
                        <a:rPr lang="en-US" altLang="ja-JP" sz="3200" dirty="0">
                          <a:solidFill>
                            <a:schemeClr val="accent6">
                              <a:lumMod val="50000"/>
                            </a:schemeClr>
                          </a:solidFill>
                        </a:rPr>
                        <a:t>!!06</a:t>
                      </a:r>
                      <a:endParaRPr kumimoji="1" lang="ja-JP" altLang="en-US" sz="3200" dirty="0">
                        <a:solidFill>
                          <a:schemeClr val="accent6">
                            <a:lumMod val="50000"/>
                          </a:schemeClr>
                        </a:solidFill>
                      </a:endParaRPr>
                    </a:p>
                  </a:txBody>
                  <a:tcPr>
                    <a:solidFill>
                      <a:schemeClr val="bg1"/>
                    </a:solidFill>
                  </a:tcPr>
                </a:tc>
                <a:extLst>
                  <a:ext uri="{0D108BD9-81ED-4DB2-BD59-A6C34878D82A}">
                    <a16:rowId xmlns:a16="http://schemas.microsoft.com/office/drawing/2014/main" val="2020687029"/>
                  </a:ext>
                </a:extLst>
              </a:tr>
            </a:tbl>
          </a:graphicData>
        </a:graphic>
      </p:graphicFrame>
      <p:sp>
        <p:nvSpPr>
          <p:cNvPr id="13" name="四角形: 角を丸くする 12">
            <a:extLst>
              <a:ext uri="{FF2B5EF4-FFF2-40B4-BE49-F238E27FC236}">
                <a16:creationId xmlns:a16="http://schemas.microsoft.com/office/drawing/2014/main" id="{05DB869C-B470-E9B4-678A-5C611970AE46}"/>
              </a:ext>
            </a:extLst>
          </p:cNvPr>
          <p:cNvSpPr/>
          <p:nvPr/>
        </p:nvSpPr>
        <p:spPr>
          <a:xfrm>
            <a:off x="3423820" y="3138436"/>
            <a:ext cx="4666153" cy="601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4" name="四角形: 角を丸くする 13">
            <a:extLst>
              <a:ext uri="{FF2B5EF4-FFF2-40B4-BE49-F238E27FC236}">
                <a16:creationId xmlns:a16="http://schemas.microsoft.com/office/drawing/2014/main" id="{C6B0DD9D-C2CB-99E7-E379-0BEB929EC0AC}"/>
              </a:ext>
            </a:extLst>
          </p:cNvPr>
          <p:cNvSpPr/>
          <p:nvPr/>
        </p:nvSpPr>
        <p:spPr>
          <a:xfrm>
            <a:off x="3423820" y="4061194"/>
            <a:ext cx="4666153" cy="601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5" name="四角形: 角を丸くする 14">
            <a:extLst>
              <a:ext uri="{FF2B5EF4-FFF2-40B4-BE49-F238E27FC236}">
                <a16:creationId xmlns:a16="http://schemas.microsoft.com/office/drawing/2014/main" id="{0EDCF787-FD70-0D64-8087-EAD821A09F25}"/>
              </a:ext>
            </a:extLst>
          </p:cNvPr>
          <p:cNvSpPr/>
          <p:nvPr/>
        </p:nvSpPr>
        <p:spPr>
          <a:xfrm>
            <a:off x="3414126" y="5051487"/>
            <a:ext cx="4677147" cy="6033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6" name="右中かっこ 15">
            <a:extLst>
              <a:ext uri="{FF2B5EF4-FFF2-40B4-BE49-F238E27FC236}">
                <a16:creationId xmlns:a16="http://schemas.microsoft.com/office/drawing/2014/main" id="{B8815C44-CD0E-BC13-9762-1A8D833EBFF4}"/>
              </a:ext>
            </a:extLst>
          </p:cNvPr>
          <p:cNvSpPr/>
          <p:nvPr/>
        </p:nvSpPr>
        <p:spPr>
          <a:xfrm rot="5400000">
            <a:off x="3910764" y="5424456"/>
            <a:ext cx="183990" cy="850084"/>
          </a:xfrm>
          <a:prstGeom prst="rightBrace">
            <a:avLst/>
          </a:prstGeom>
          <a:ln w="19050">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7" name="右中かっこ 16">
            <a:extLst>
              <a:ext uri="{FF2B5EF4-FFF2-40B4-BE49-F238E27FC236}">
                <a16:creationId xmlns:a16="http://schemas.microsoft.com/office/drawing/2014/main" id="{5F700693-4EA0-CDBC-A839-051462E771E1}"/>
              </a:ext>
            </a:extLst>
          </p:cNvPr>
          <p:cNvSpPr/>
          <p:nvPr/>
        </p:nvSpPr>
        <p:spPr>
          <a:xfrm rot="5400000">
            <a:off x="5998200" y="4401072"/>
            <a:ext cx="183990" cy="289685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8" name="テキスト ボックス 17">
            <a:extLst>
              <a:ext uri="{FF2B5EF4-FFF2-40B4-BE49-F238E27FC236}">
                <a16:creationId xmlns:a16="http://schemas.microsoft.com/office/drawing/2014/main" id="{E681CFC3-A3FC-1397-F68A-67071F480910}"/>
              </a:ext>
            </a:extLst>
          </p:cNvPr>
          <p:cNvSpPr txBox="1"/>
          <p:nvPr/>
        </p:nvSpPr>
        <p:spPr>
          <a:xfrm>
            <a:off x="3102512" y="5980519"/>
            <a:ext cx="18004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solidFill>
                <a:effectLst/>
                <a:uLnTx/>
                <a:uFillTx/>
                <a:latin typeface="Segoe UI"/>
                <a:ea typeface="メイリオ"/>
                <a:cs typeface="+mn-cs"/>
              </a:rPr>
              <a:t>サービスごとの</a:t>
            </a:r>
            <a:endParaRPr kumimoji="1" lang="en-US" altLang="ja-JP" sz="1800" b="1" i="0" u="none" strike="noStrike" kern="1200" cap="none" spc="0" normalizeH="0" baseline="0" noProof="0" dirty="0">
              <a:ln>
                <a:noFill/>
              </a:ln>
              <a:solidFill>
                <a:srgbClr val="ED7D31"/>
              </a:solidFill>
              <a:effectLst/>
              <a:uLnTx/>
              <a:uFillTx/>
              <a:latin typeface="Segoe U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solidFill>
                <a:effectLst/>
                <a:uLnTx/>
                <a:uFillTx/>
                <a:latin typeface="Segoe UI"/>
                <a:ea typeface="メイリオ"/>
                <a:cs typeface="+mn-cs"/>
              </a:rPr>
              <a:t>キーワード</a:t>
            </a:r>
          </a:p>
        </p:txBody>
      </p:sp>
      <p:sp>
        <p:nvSpPr>
          <p:cNvPr id="19" name="テキスト ボックス 18">
            <a:extLst>
              <a:ext uri="{FF2B5EF4-FFF2-40B4-BE49-F238E27FC236}">
                <a16:creationId xmlns:a16="http://schemas.microsoft.com/office/drawing/2014/main" id="{64CF0EFA-9880-A2A2-D1E7-865959A27E76}"/>
              </a:ext>
            </a:extLst>
          </p:cNvPr>
          <p:cNvSpPr txBox="1"/>
          <p:nvPr/>
        </p:nvSpPr>
        <p:spPr>
          <a:xfrm>
            <a:off x="5189948" y="6044191"/>
            <a:ext cx="18004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50000"/>
                  </a:srgbClr>
                </a:solidFill>
                <a:effectLst/>
                <a:uLnTx/>
                <a:uFillTx/>
                <a:latin typeface="Segoe UI"/>
                <a:ea typeface="メイリオ"/>
                <a:cs typeface="+mn-cs"/>
              </a:rPr>
              <a:t>コアパスワード</a:t>
            </a:r>
          </a:p>
        </p:txBody>
      </p:sp>
      <p:pic>
        <p:nvPicPr>
          <p:cNvPr id="21" name="グラフィックス 20" descr="チャットの吹き出し">
            <a:extLst>
              <a:ext uri="{FF2B5EF4-FFF2-40B4-BE49-F238E27FC236}">
                <a16:creationId xmlns:a16="http://schemas.microsoft.com/office/drawing/2014/main" id="{37CF912B-1F37-5C54-CFFA-09FCF6C48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1173" y="3138436"/>
            <a:ext cx="808115" cy="808115"/>
          </a:xfrm>
          <a:prstGeom prst="rect">
            <a:avLst/>
          </a:prstGeom>
        </p:spPr>
      </p:pic>
      <p:sp>
        <p:nvSpPr>
          <p:cNvPr id="22" name="テキスト ボックス 21">
            <a:extLst>
              <a:ext uri="{FF2B5EF4-FFF2-40B4-BE49-F238E27FC236}">
                <a16:creationId xmlns:a16="http://schemas.microsoft.com/office/drawing/2014/main" id="{259D6BD4-E716-1869-8E2D-8585693DB2DA}"/>
              </a:ext>
            </a:extLst>
          </p:cNvPr>
          <p:cNvSpPr txBox="1"/>
          <p:nvPr/>
        </p:nvSpPr>
        <p:spPr>
          <a:xfrm>
            <a:off x="2069396" y="3357827"/>
            <a:ext cx="1237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Segoe UI"/>
                <a:ea typeface="メイリオ"/>
                <a:cs typeface="+mn-cs"/>
              </a:rPr>
              <a:t>abc</a:t>
            </a: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アプリ</a:t>
            </a:r>
          </a:p>
        </p:txBody>
      </p:sp>
      <p:pic>
        <p:nvPicPr>
          <p:cNvPr id="24" name="グラフィックス 23" descr="建物">
            <a:extLst>
              <a:ext uri="{FF2B5EF4-FFF2-40B4-BE49-F238E27FC236}">
                <a16:creationId xmlns:a16="http://schemas.microsoft.com/office/drawing/2014/main" id="{74907584-F3DF-90AF-DAF7-C2C91CD10D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7718" y="4043908"/>
            <a:ext cx="758545" cy="660402"/>
          </a:xfrm>
          <a:prstGeom prst="rect">
            <a:avLst/>
          </a:prstGeom>
        </p:spPr>
      </p:pic>
      <p:sp>
        <p:nvSpPr>
          <p:cNvPr id="25" name="テキスト ボックス 24">
            <a:extLst>
              <a:ext uri="{FF2B5EF4-FFF2-40B4-BE49-F238E27FC236}">
                <a16:creationId xmlns:a16="http://schemas.microsoft.com/office/drawing/2014/main" id="{7E72E104-0744-B72C-7B72-ECD782A7DEFA}"/>
              </a:ext>
            </a:extLst>
          </p:cNvPr>
          <p:cNvSpPr txBox="1"/>
          <p:nvPr/>
        </p:nvSpPr>
        <p:spPr>
          <a:xfrm>
            <a:off x="2069396" y="4212802"/>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いろは銀行</a:t>
            </a:r>
          </a:p>
        </p:txBody>
      </p:sp>
      <p:sp>
        <p:nvSpPr>
          <p:cNvPr id="26" name="テキスト ボックス 25">
            <a:extLst>
              <a:ext uri="{FF2B5EF4-FFF2-40B4-BE49-F238E27FC236}">
                <a16:creationId xmlns:a16="http://schemas.microsoft.com/office/drawing/2014/main" id="{0F113787-FC81-C7AF-157B-BD59663AD957}"/>
              </a:ext>
            </a:extLst>
          </p:cNvPr>
          <p:cNvSpPr txBox="1"/>
          <p:nvPr/>
        </p:nvSpPr>
        <p:spPr>
          <a:xfrm>
            <a:off x="2139223" y="5169189"/>
            <a:ext cx="11991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rPr>
              <a:t>IPA</a:t>
            </a: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メール</a:t>
            </a:r>
          </a:p>
        </p:txBody>
      </p:sp>
      <p:pic>
        <p:nvPicPr>
          <p:cNvPr id="28" name="グラフィックス 27" descr="開いた封筒">
            <a:extLst>
              <a:ext uri="{FF2B5EF4-FFF2-40B4-BE49-F238E27FC236}">
                <a16:creationId xmlns:a16="http://schemas.microsoft.com/office/drawing/2014/main" id="{C3F5676C-580C-2BC3-88D0-570DA7C7AF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8587" y="4945401"/>
            <a:ext cx="674725" cy="674725"/>
          </a:xfrm>
          <a:prstGeom prst="rect">
            <a:avLst/>
          </a:prstGeom>
        </p:spPr>
      </p:pic>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355819" y="1221952"/>
            <a:ext cx="8621578" cy="1587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長く複雑なパスワード </a:t>
            </a:r>
            <a:r>
              <a:rPr kumimoji="1" lang="en-US" altLang="ja-JP" sz="4000" b="1" i="0" u="none" strike="noStrike" kern="1200" cap="none" spc="0" normalizeH="0" baseline="0" noProof="0" dirty="0">
                <a:ln>
                  <a:noFill/>
                </a:ln>
                <a:solidFill>
                  <a:srgbClr val="ED7D31"/>
                </a:solidFill>
                <a:effectLst/>
                <a:uLnTx/>
                <a:uFillTx/>
                <a:latin typeface="Segoe UI"/>
                <a:ea typeface="メイリオ"/>
                <a:cs typeface="+mj-cs"/>
              </a:rPr>
              <a:t>+</a:t>
            </a: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 </a:t>
            </a:r>
            <a:endParaRPr kumimoji="1" lang="en-US" altLang="ja-JP" sz="4000" b="1" i="0" u="none" strike="noStrike" kern="1200" cap="none" spc="0" normalizeH="0" baseline="0" noProof="0" dirty="0">
              <a:ln>
                <a:noFill/>
              </a:ln>
              <a:solidFill>
                <a:srgbClr val="ED7D31"/>
              </a:solidFill>
              <a:effectLst/>
              <a:uLnTx/>
              <a:uFillTx/>
              <a:latin typeface="Segoe UI"/>
              <a:ea typeface="メイリオ"/>
              <a:cs typeface="+mj-cs"/>
            </a:endParaRPr>
          </a:p>
          <a:p>
            <a:pPr marL="0" marR="0" lvl="0" indent="0" algn="l" defTabSz="914400" rtl="0" eaLnBrk="1" fontAlgn="auto" latinLnBrk="0" hangingPunct="1">
              <a:lnSpc>
                <a:spcPts val="5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サービスごとに異なるキーワード</a:t>
            </a:r>
            <a:endParaRPr kumimoji="1" lang="en-US" altLang="ja-JP" sz="40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4" name="タイトル 1">
            <a:extLst>
              <a:ext uri="{FF2B5EF4-FFF2-40B4-BE49-F238E27FC236}">
                <a16:creationId xmlns:a16="http://schemas.microsoft.com/office/drawing/2014/main" id="{76052684-4300-52B6-4C11-F1363BCD1321}"/>
              </a:ext>
            </a:extLst>
          </p:cNvPr>
          <p:cNvSpPr txBox="1">
            <a:spLocks/>
          </p:cNvSpPr>
          <p:nvPr/>
        </p:nvSpPr>
        <p:spPr>
          <a:xfrm>
            <a:off x="355819" y="2232911"/>
            <a:ext cx="9275566" cy="9707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1" lang="en-US" altLang="ja-JP" sz="2000" i="0" u="sng" strike="noStrike" kern="1200" cap="none" spc="0" normalizeH="0" baseline="0" noProof="0" dirty="0">
                <a:ln>
                  <a:noFill/>
                </a:ln>
                <a:effectLst/>
                <a:uLnTx/>
                <a:uFillTx/>
                <a:latin typeface="Segoe UI"/>
                <a:ea typeface="メイリオ"/>
                <a:cs typeface="+mj-cs"/>
              </a:rPr>
              <a:t>※</a:t>
            </a:r>
            <a:r>
              <a:rPr kumimoji="1" lang="ja-JP" altLang="en-US" sz="2000" i="0" u="sng" strike="noStrike" kern="1200" cap="none" spc="0" normalizeH="0" baseline="0" noProof="0" dirty="0">
                <a:ln>
                  <a:noFill/>
                </a:ln>
                <a:effectLst/>
                <a:uLnTx/>
                <a:uFillTx/>
                <a:latin typeface="Segoe UI"/>
                <a:ea typeface="メイリオ"/>
                <a:cs typeface="+mj-cs"/>
              </a:rPr>
              <a:t>長く複雑な文字列をコア（核）パスワードとして、共通して使います</a:t>
            </a:r>
            <a:endParaRPr kumimoji="1" lang="en-US" altLang="ja-JP" sz="2000" i="0" u="sng" strike="noStrike" kern="1200" cap="none" spc="0" normalizeH="0" baseline="0" noProof="0" dirty="0">
              <a:ln>
                <a:noFill/>
              </a:ln>
              <a:effectLst/>
              <a:uLnTx/>
              <a:uFillTx/>
              <a:latin typeface="Segoe UI"/>
              <a:ea typeface="メイリオ"/>
              <a:cs typeface="+mj-cs"/>
            </a:endParaRPr>
          </a:p>
        </p:txBody>
      </p:sp>
      <p:sp>
        <p:nvSpPr>
          <p:cNvPr id="6" name="テキスト ボックス 5">
            <a:extLst>
              <a:ext uri="{FF2B5EF4-FFF2-40B4-BE49-F238E27FC236}">
                <a16:creationId xmlns:a16="http://schemas.microsoft.com/office/drawing/2014/main" id="{2C3C314E-6B4B-8B13-64F0-F70EC3A9716D}"/>
              </a:ext>
            </a:extLst>
          </p:cNvPr>
          <p:cNvSpPr txBox="1"/>
          <p:nvPr/>
        </p:nvSpPr>
        <p:spPr>
          <a:xfrm>
            <a:off x="1562836" y="1203203"/>
            <a:ext cx="800219" cy="276999"/>
          </a:xfrm>
          <a:prstGeom prst="rect">
            <a:avLst/>
          </a:prstGeom>
          <a:noFill/>
        </p:spPr>
        <p:txBody>
          <a:bodyPr wrap="none" rtlCol="0">
            <a:spAutoFit/>
          </a:bodyPr>
          <a:lstStyle/>
          <a:p>
            <a:r>
              <a:rPr kumimoji="1" lang="ja-JP" altLang="en-US" sz="1200" dirty="0"/>
              <a:t>ふくざつ</a:t>
            </a:r>
            <a:endParaRPr kumimoji="1" lang="en-US" altLang="ja-JP" sz="1200" dirty="0"/>
          </a:p>
        </p:txBody>
      </p:sp>
      <p:sp>
        <p:nvSpPr>
          <p:cNvPr id="7" name="テキスト ボックス 6">
            <a:extLst>
              <a:ext uri="{FF2B5EF4-FFF2-40B4-BE49-F238E27FC236}">
                <a16:creationId xmlns:a16="http://schemas.microsoft.com/office/drawing/2014/main" id="{4347B3BB-D957-EDB0-8E1D-1701C8965C2B}"/>
              </a:ext>
            </a:extLst>
          </p:cNvPr>
          <p:cNvSpPr txBox="1"/>
          <p:nvPr/>
        </p:nvSpPr>
        <p:spPr>
          <a:xfrm>
            <a:off x="3968204" y="1869256"/>
            <a:ext cx="492443" cy="276999"/>
          </a:xfrm>
          <a:prstGeom prst="rect">
            <a:avLst/>
          </a:prstGeom>
          <a:noFill/>
        </p:spPr>
        <p:txBody>
          <a:bodyPr wrap="none" rtlCol="0">
            <a:spAutoFit/>
          </a:bodyPr>
          <a:lstStyle/>
          <a:p>
            <a:r>
              <a:rPr kumimoji="1" lang="ja-JP" altLang="en-US" sz="1200" dirty="0"/>
              <a:t>こと</a:t>
            </a:r>
            <a:endParaRPr kumimoji="1" lang="en-US" altLang="ja-JP" sz="1200" dirty="0"/>
          </a:p>
        </p:txBody>
      </p:sp>
      <p:sp>
        <p:nvSpPr>
          <p:cNvPr id="10" name="テキスト ボックス 9">
            <a:extLst>
              <a:ext uri="{FF2B5EF4-FFF2-40B4-BE49-F238E27FC236}">
                <a16:creationId xmlns:a16="http://schemas.microsoft.com/office/drawing/2014/main" id="{F3E6F64D-54FF-60C3-25A4-852CF17180D0}"/>
              </a:ext>
            </a:extLst>
          </p:cNvPr>
          <p:cNvSpPr txBox="1"/>
          <p:nvPr/>
        </p:nvSpPr>
        <p:spPr>
          <a:xfrm>
            <a:off x="1145956" y="2519905"/>
            <a:ext cx="646331" cy="230832"/>
          </a:xfrm>
          <a:prstGeom prst="rect">
            <a:avLst/>
          </a:prstGeom>
          <a:noFill/>
        </p:spPr>
        <p:txBody>
          <a:bodyPr wrap="none" rtlCol="0">
            <a:spAutoFit/>
          </a:bodyPr>
          <a:lstStyle/>
          <a:p>
            <a:r>
              <a:rPr kumimoji="1" lang="ja-JP" altLang="en-US" sz="900" dirty="0"/>
              <a:t>ふくざつ</a:t>
            </a:r>
            <a:endParaRPr kumimoji="1" lang="en-US" altLang="ja-JP" sz="900" dirty="0"/>
          </a:p>
        </p:txBody>
      </p:sp>
      <p:sp>
        <p:nvSpPr>
          <p:cNvPr id="12" name="テキスト ボックス 11">
            <a:extLst>
              <a:ext uri="{FF2B5EF4-FFF2-40B4-BE49-F238E27FC236}">
                <a16:creationId xmlns:a16="http://schemas.microsoft.com/office/drawing/2014/main" id="{D47CFDD3-61CE-3345-8625-CA431B4C7778}"/>
              </a:ext>
            </a:extLst>
          </p:cNvPr>
          <p:cNvSpPr txBox="1"/>
          <p:nvPr/>
        </p:nvSpPr>
        <p:spPr>
          <a:xfrm>
            <a:off x="3656168" y="2495696"/>
            <a:ext cx="415498" cy="230832"/>
          </a:xfrm>
          <a:prstGeom prst="rect">
            <a:avLst/>
          </a:prstGeom>
          <a:noFill/>
        </p:spPr>
        <p:txBody>
          <a:bodyPr wrap="none" rtlCol="0">
            <a:spAutoFit/>
          </a:bodyPr>
          <a:lstStyle/>
          <a:p>
            <a:r>
              <a:rPr kumimoji="1" lang="ja-JP" altLang="en-US" sz="900" dirty="0"/>
              <a:t>かく</a:t>
            </a:r>
            <a:endParaRPr kumimoji="1" lang="en-US" altLang="ja-JP" sz="900" dirty="0"/>
          </a:p>
        </p:txBody>
      </p:sp>
      <p:sp>
        <p:nvSpPr>
          <p:cNvPr id="20" name="テキスト ボックス 19">
            <a:extLst>
              <a:ext uri="{FF2B5EF4-FFF2-40B4-BE49-F238E27FC236}">
                <a16:creationId xmlns:a16="http://schemas.microsoft.com/office/drawing/2014/main" id="{7FB38371-39F8-5E43-3E31-C5932BC221F4}"/>
              </a:ext>
            </a:extLst>
          </p:cNvPr>
          <p:cNvSpPr txBox="1"/>
          <p:nvPr/>
        </p:nvSpPr>
        <p:spPr>
          <a:xfrm>
            <a:off x="6396524" y="2512458"/>
            <a:ext cx="761747" cy="230832"/>
          </a:xfrm>
          <a:prstGeom prst="rect">
            <a:avLst/>
          </a:prstGeom>
          <a:noFill/>
        </p:spPr>
        <p:txBody>
          <a:bodyPr wrap="none" rtlCol="0">
            <a:spAutoFit/>
          </a:bodyPr>
          <a:lstStyle/>
          <a:p>
            <a:r>
              <a:rPr kumimoji="1" lang="ja-JP" altLang="en-US" sz="900" dirty="0"/>
              <a:t>きょうつう</a:t>
            </a:r>
            <a:endParaRPr kumimoji="1" lang="en-US" altLang="ja-JP" sz="900" dirty="0"/>
          </a:p>
        </p:txBody>
      </p:sp>
    </p:spTree>
    <p:extLst>
      <p:ext uri="{BB962C8B-B14F-4D97-AF65-F5344CB8AC3E}">
        <p14:creationId xmlns:p14="http://schemas.microsoft.com/office/powerpoint/2010/main" val="1247205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478412" y="1701455"/>
            <a:ext cx="7956060" cy="2726597"/>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sp>
        <p:nvSpPr>
          <p:cNvPr id="8" name="テキスト ボックス 7">
            <a:extLst>
              <a:ext uri="{FF2B5EF4-FFF2-40B4-BE49-F238E27FC236}">
                <a16:creationId xmlns:a16="http://schemas.microsoft.com/office/drawing/2014/main" id="{0A007814-8D8C-E88F-60E2-DD10A376A03D}"/>
              </a:ext>
            </a:extLst>
          </p:cNvPr>
          <p:cNvSpPr txBox="1"/>
          <p:nvPr/>
        </p:nvSpPr>
        <p:spPr>
          <a:xfrm>
            <a:off x="767348" y="2054265"/>
            <a:ext cx="7608881" cy="1502976"/>
          </a:xfrm>
          <a:prstGeom prst="rect">
            <a:avLst/>
          </a:prstGeom>
          <a:noFill/>
        </p:spPr>
        <p:txBody>
          <a:bodyPr wrap="square">
            <a:spAutoFit/>
          </a:bodyPr>
          <a:lstStyle/>
          <a:p>
            <a:pPr marL="0" marR="0" lvl="0" indent="0" algn="l" defTabSz="914400" rtl="0" eaLnBrk="1" fontAlgn="auto" latinLnBrk="0" hangingPunct="1">
              <a:lnSpc>
                <a:spcPts val="5600"/>
              </a:lnSpc>
              <a:spcBef>
                <a:spcPts val="0"/>
              </a:spcBef>
              <a:spcAft>
                <a:spcPts val="0"/>
              </a:spcAft>
              <a:buClrTx/>
              <a:buSzTx/>
              <a:buFontTx/>
              <a:buNone/>
              <a:tabLst/>
              <a:defRPr/>
            </a:pPr>
            <a:r>
              <a:rPr lang="ja-JP" altLang="en-US" sz="4000" b="1" dirty="0">
                <a:solidFill>
                  <a:prstClr val="black"/>
                </a:solidFill>
                <a:latin typeface="Segoe UI"/>
                <a:ea typeface="メイリオ"/>
              </a:rPr>
              <a:t>作ったパスワードはどうやって管理すればいいの？</a:t>
            </a:r>
            <a:endParaRPr lang="en-US" altLang="ja-JP" sz="4000" b="1" dirty="0">
              <a:solidFill>
                <a:prstClr val="black"/>
              </a:solidFill>
              <a:latin typeface="Segoe UI"/>
              <a:ea typeface="メイリオ"/>
            </a:endParaRPr>
          </a:p>
        </p:txBody>
      </p:sp>
      <p:sp>
        <p:nvSpPr>
          <p:cNvPr id="7" name="テキスト ボックス 6">
            <a:extLst>
              <a:ext uri="{FF2B5EF4-FFF2-40B4-BE49-F238E27FC236}">
                <a16:creationId xmlns:a16="http://schemas.microsoft.com/office/drawing/2014/main" id="{9F4B94BA-89DA-0F9F-A816-49552486C455}"/>
              </a:ext>
            </a:extLst>
          </p:cNvPr>
          <p:cNvSpPr txBox="1"/>
          <p:nvPr/>
        </p:nvSpPr>
        <p:spPr>
          <a:xfrm>
            <a:off x="866789" y="2276946"/>
            <a:ext cx="1356575" cy="730969"/>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Segoe UI"/>
                <a:ea typeface="メイリオ"/>
                <a:cs typeface="+mn-cs"/>
              </a:rPr>
              <a:t>かん　り</a:t>
            </a:r>
            <a:endParaRPr kumimoji="1" lang="en-US" altLang="ja-JP" sz="1600" b="1"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3" name="図 2">
            <a:extLst>
              <a:ext uri="{FF2B5EF4-FFF2-40B4-BE49-F238E27FC236}">
                <a16:creationId xmlns:a16="http://schemas.microsoft.com/office/drawing/2014/main" id="{4445636A-DCCD-BB6F-1AFD-66664CA7D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6986" y="4428052"/>
            <a:ext cx="2575598" cy="2575598"/>
          </a:xfrm>
          <a:prstGeom prst="rect">
            <a:avLst/>
          </a:prstGeom>
        </p:spPr>
      </p:pic>
      <p:pic>
        <p:nvPicPr>
          <p:cNvPr id="4" name="図 3">
            <a:extLst>
              <a:ext uri="{FF2B5EF4-FFF2-40B4-BE49-F238E27FC236}">
                <a16:creationId xmlns:a16="http://schemas.microsoft.com/office/drawing/2014/main" id="{72653B0C-A240-883D-B9BD-3B9D535C7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7899" y="4936043"/>
            <a:ext cx="1485379" cy="1512376"/>
          </a:xfrm>
          <a:prstGeom prst="rect">
            <a:avLst/>
          </a:prstGeom>
        </p:spPr>
      </p:pic>
      <p:pic>
        <p:nvPicPr>
          <p:cNvPr id="5" name="図 4">
            <a:extLst>
              <a:ext uri="{FF2B5EF4-FFF2-40B4-BE49-F238E27FC236}">
                <a16:creationId xmlns:a16="http://schemas.microsoft.com/office/drawing/2014/main" id="{1E9CA9FE-48B3-E6CE-5EA8-0320CF0F7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388455">
            <a:off x="3652745" y="4750073"/>
            <a:ext cx="1254242" cy="1254242"/>
          </a:xfrm>
          <a:prstGeom prst="rect">
            <a:avLst/>
          </a:prstGeom>
        </p:spPr>
      </p:pic>
      <p:pic>
        <p:nvPicPr>
          <p:cNvPr id="6" name="図 5">
            <a:extLst>
              <a:ext uri="{FF2B5EF4-FFF2-40B4-BE49-F238E27FC236}">
                <a16:creationId xmlns:a16="http://schemas.microsoft.com/office/drawing/2014/main" id="{73AB363E-2DAD-EC4D-D478-FA31F998D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0299" y="3027984"/>
            <a:ext cx="5719989" cy="4575990"/>
          </a:xfrm>
          <a:prstGeom prst="rect">
            <a:avLst/>
          </a:prstGeom>
        </p:spPr>
      </p:pic>
    </p:spTree>
    <p:extLst>
      <p:ext uri="{BB962C8B-B14F-4D97-AF65-F5344CB8AC3E}">
        <p14:creationId xmlns:p14="http://schemas.microsoft.com/office/powerpoint/2010/main" val="121028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527194E8-4121-41DB-70A2-8549B556F9D3}"/>
              </a:ext>
            </a:extLst>
          </p:cNvPr>
          <p:cNvSpPr/>
          <p:nvPr/>
        </p:nvSpPr>
        <p:spPr>
          <a:xfrm>
            <a:off x="349135" y="4337073"/>
            <a:ext cx="8628753" cy="18178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1" name="フリーフォーム: 図形 10">
            <a:extLst>
              <a:ext uri="{FF2B5EF4-FFF2-40B4-BE49-F238E27FC236}">
                <a16:creationId xmlns:a16="http://schemas.microsoft.com/office/drawing/2014/main" id="{AC49CBBF-DB0A-8496-1BF6-8929B7DD7C71}"/>
              </a:ext>
            </a:extLst>
          </p:cNvPr>
          <p:cNvSpPr/>
          <p:nvPr/>
        </p:nvSpPr>
        <p:spPr>
          <a:xfrm>
            <a:off x="384408" y="1579201"/>
            <a:ext cx="8375184" cy="1608899"/>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493677" y="469898"/>
            <a:ext cx="1645529" cy="805362"/>
          </a:xfrm>
        </p:spPr>
        <p:txBody>
          <a:bodyPr>
            <a:normAutofit/>
          </a:bodyPr>
          <a:lstStyle/>
          <a:p>
            <a:r>
              <a:rPr lang="ja-JP" altLang="en-US" sz="4000" b="1" dirty="0"/>
              <a:t>答え</a:t>
            </a:r>
            <a:endParaRPr kumimoji="1" lang="ja-JP" altLang="en-US" sz="4000" b="1" dirty="0"/>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691905" y="1921533"/>
            <a:ext cx="7958418" cy="78459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dirty="0">
                <a:solidFill>
                  <a:srgbClr val="ED7D31"/>
                </a:solidFill>
                <a:latin typeface="メイリオ"/>
                <a:ea typeface="メイリオ"/>
              </a:rPr>
              <a:t>誰にも知られないような工夫をする。</a:t>
            </a:r>
            <a:endParaRPr kumimoji="1" lang="ja-JP" altLang="en-US" sz="4400" b="1" i="0" u="none" strike="noStrike" kern="1200" cap="none" spc="0" normalizeH="0" baseline="0" noProof="0" dirty="0">
              <a:ln>
                <a:noFill/>
              </a:ln>
              <a:solidFill>
                <a:srgbClr val="ED7D31"/>
              </a:solidFill>
              <a:effectLst/>
              <a:uLnTx/>
              <a:uFillTx/>
              <a:latin typeface="メイリオ"/>
              <a:ea typeface="メイリオ"/>
              <a:cs typeface="+mj-cs"/>
            </a:endParaRP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112135" y="2698035"/>
            <a:ext cx="2002117" cy="1757975"/>
          </a:xfrm>
          <a:prstGeom prst="rect">
            <a:avLst/>
          </a:prstGeom>
        </p:spPr>
      </p:pic>
      <p:sp>
        <p:nvSpPr>
          <p:cNvPr id="15" name="テキスト ボックス 14">
            <a:extLst>
              <a:ext uri="{FF2B5EF4-FFF2-40B4-BE49-F238E27FC236}">
                <a16:creationId xmlns:a16="http://schemas.microsoft.com/office/drawing/2014/main" id="{65E46698-212B-8BF5-EC8F-F755428BD80C}"/>
              </a:ext>
            </a:extLst>
          </p:cNvPr>
          <p:cNvSpPr txBox="1"/>
          <p:nvPr/>
        </p:nvSpPr>
        <p:spPr>
          <a:xfrm>
            <a:off x="622940" y="1311673"/>
            <a:ext cx="6644985" cy="738664"/>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lang="ja-JP" altLang="en-US" sz="1400" b="1" dirty="0">
                <a:solidFill>
                  <a:prstClr val="black"/>
                </a:solidFill>
                <a:latin typeface="Segoe UI"/>
                <a:ea typeface="メイリオ"/>
              </a:rPr>
              <a:t>だれ　　　　         し　　　　　　　　　　　　　　　                   く  ふう　</a:t>
            </a:r>
            <a:endParaRPr kumimoji="1" lang="en-US" altLang="ja-JP" sz="1400" b="1"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28" name="図 27">
            <a:extLst>
              <a:ext uri="{FF2B5EF4-FFF2-40B4-BE49-F238E27FC236}">
                <a16:creationId xmlns:a16="http://schemas.microsoft.com/office/drawing/2014/main" id="{082B7DE4-C97B-36EC-E8F4-0FE884906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88455">
            <a:off x="7635478" y="5440468"/>
            <a:ext cx="1415455" cy="1415455"/>
          </a:xfrm>
          <a:prstGeom prst="rect">
            <a:avLst/>
          </a:prstGeom>
        </p:spPr>
      </p:pic>
      <p:sp>
        <p:nvSpPr>
          <p:cNvPr id="9" name="テキスト ボックス 8">
            <a:extLst>
              <a:ext uri="{FF2B5EF4-FFF2-40B4-BE49-F238E27FC236}">
                <a16:creationId xmlns:a16="http://schemas.microsoft.com/office/drawing/2014/main" id="{DC952720-021A-644E-E1DD-2D42A95C0EDD}"/>
              </a:ext>
            </a:extLst>
          </p:cNvPr>
          <p:cNvSpPr txBox="1"/>
          <p:nvPr/>
        </p:nvSpPr>
        <p:spPr>
          <a:xfrm>
            <a:off x="349135" y="4224317"/>
            <a:ext cx="8181545" cy="2308324"/>
          </a:xfrm>
          <a:prstGeom prst="rect">
            <a:avLst/>
          </a:prstGeom>
          <a:noFill/>
        </p:spPr>
        <p:txBody>
          <a:bodyPr wrap="square" rtlCol="0">
            <a:spAutoFit/>
          </a:bodyPr>
          <a:lstStyle/>
          <a:p>
            <a:pPr>
              <a:lnSpc>
                <a:spcPct val="150000"/>
              </a:lnSpc>
            </a:pPr>
            <a:r>
              <a:rPr kumimoji="1" lang="ja-JP" altLang="en-US" sz="2800" dirty="0"/>
              <a:t>・パスワードをメモした手帳を置き忘れた</a:t>
            </a:r>
            <a:endParaRPr kumimoji="1" lang="en-US" altLang="ja-JP" sz="2800" dirty="0"/>
          </a:p>
          <a:p>
            <a:pPr>
              <a:lnSpc>
                <a:spcPct val="150000"/>
              </a:lnSpc>
            </a:pPr>
            <a:r>
              <a:rPr lang="ja-JP" altLang="en-US" sz="2800" dirty="0"/>
              <a:t>・パソコンにパスワード情報を付箋で貼っている</a:t>
            </a:r>
            <a:endParaRPr lang="en-US" altLang="ja-JP" sz="2800" dirty="0"/>
          </a:p>
          <a:p>
            <a:pPr>
              <a:lnSpc>
                <a:spcPct val="150000"/>
              </a:lnSpc>
            </a:pPr>
            <a:r>
              <a:rPr lang="ja-JP" altLang="en-US" sz="2800" dirty="0"/>
              <a:t>・家族間でパスワード情報を共有している</a:t>
            </a:r>
            <a:endParaRPr lang="en-US" altLang="ja-JP" sz="2800" dirty="0"/>
          </a:p>
          <a:p>
            <a:endParaRPr lang="en-US" altLang="ja-JP" dirty="0"/>
          </a:p>
        </p:txBody>
      </p:sp>
      <p:sp>
        <p:nvSpPr>
          <p:cNvPr id="12" name="四角形: 角を丸くする 11">
            <a:extLst>
              <a:ext uri="{FF2B5EF4-FFF2-40B4-BE49-F238E27FC236}">
                <a16:creationId xmlns:a16="http://schemas.microsoft.com/office/drawing/2014/main" id="{7B259DBE-FBE5-875D-B928-2D8417BB40E8}"/>
              </a:ext>
            </a:extLst>
          </p:cNvPr>
          <p:cNvSpPr/>
          <p:nvPr/>
        </p:nvSpPr>
        <p:spPr>
          <a:xfrm>
            <a:off x="319090" y="3724747"/>
            <a:ext cx="2725768" cy="68838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Segoe UI"/>
                <a:ea typeface="メイリオ"/>
                <a:cs typeface="+mn-cs"/>
              </a:rPr>
              <a:t>大丈夫かな？</a:t>
            </a:r>
          </a:p>
        </p:txBody>
      </p:sp>
      <p:sp>
        <p:nvSpPr>
          <p:cNvPr id="2" name="テキスト ボックス 1">
            <a:extLst>
              <a:ext uri="{FF2B5EF4-FFF2-40B4-BE49-F238E27FC236}">
                <a16:creationId xmlns:a16="http://schemas.microsoft.com/office/drawing/2014/main" id="{4A0F7934-8B41-6829-94B1-A43A6996E91A}"/>
              </a:ext>
            </a:extLst>
          </p:cNvPr>
          <p:cNvSpPr txBox="1"/>
          <p:nvPr/>
        </p:nvSpPr>
        <p:spPr>
          <a:xfrm>
            <a:off x="573978" y="3692948"/>
            <a:ext cx="1107996" cy="276999"/>
          </a:xfrm>
          <a:prstGeom prst="rect">
            <a:avLst/>
          </a:prstGeom>
          <a:noFill/>
        </p:spPr>
        <p:txBody>
          <a:bodyPr wrap="none" rtlCol="0">
            <a:spAutoFit/>
          </a:bodyPr>
          <a:lstStyle/>
          <a:p>
            <a:r>
              <a:rPr lang="ja-JP" altLang="en-US" sz="1200" dirty="0"/>
              <a:t>だいじょうぶ</a:t>
            </a:r>
            <a:endParaRPr kumimoji="1" lang="ja-JP" altLang="en-US" sz="1200" dirty="0"/>
          </a:p>
        </p:txBody>
      </p:sp>
      <p:sp>
        <p:nvSpPr>
          <p:cNvPr id="3" name="テキスト ボックス 2">
            <a:extLst>
              <a:ext uri="{FF2B5EF4-FFF2-40B4-BE49-F238E27FC236}">
                <a16:creationId xmlns:a16="http://schemas.microsoft.com/office/drawing/2014/main" id="{509EE28C-2BB5-E26F-488E-4213CD4902FD}"/>
              </a:ext>
            </a:extLst>
          </p:cNvPr>
          <p:cNvSpPr txBox="1"/>
          <p:nvPr/>
        </p:nvSpPr>
        <p:spPr>
          <a:xfrm>
            <a:off x="5449636" y="4234692"/>
            <a:ext cx="1107996" cy="276999"/>
          </a:xfrm>
          <a:prstGeom prst="rect">
            <a:avLst/>
          </a:prstGeom>
          <a:noFill/>
        </p:spPr>
        <p:txBody>
          <a:bodyPr wrap="none" rtlCol="0">
            <a:spAutoFit/>
          </a:bodyPr>
          <a:lstStyle/>
          <a:p>
            <a:r>
              <a:rPr lang="ja-JP" altLang="en-US" sz="1200" dirty="0"/>
              <a:t>お　　　わす</a:t>
            </a:r>
            <a:endParaRPr kumimoji="1" lang="ja-JP" altLang="en-US" sz="1200" dirty="0"/>
          </a:p>
        </p:txBody>
      </p:sp>
      <p:sp>
        <p:nvSpPr>
          <p:cNvPr id="5" name="テキスト ボックス 4">
            <a:extLst>
              <a:ext uri="{FF2B5EF4-FFF2-40B4-BE49-F238E27FC236}">
                <a16:creationId xmlns:a16="http://schemas.microsoft.com/office/drawing/2014/main" id="{E767BF71-3500-1C8F-10A9-DC433414EA66}"/>
              </a:ext>
            </a:extLst>
          </p:cNvPr>
          <p:cNvSpPr txBox="1"/>
          <p:nvPr/>
        </p:nvSpPr>
        <p:spPr>
          <a:xfrm>
            <a:off x="4248017" y="4858629"/>
            <a:ext cx="2576346" cy="276999"/>
          </a:xfrm>
          <a:prstGeom prst="rect">
            <a:avLst/>
          </a:prstGeom>
          <a:noFill/>
        </p:spPr>
        <p:txBody>
          <a:bodyPr wrap="none" rtlCol="0">
            <a:spAutoFit/>
          </a:bodyPr>
          <a:lstStyle/>
          <a:p>
            <a:r>
              <a:rPr lang="ja-JP" altLang="en-US" sz="1200" dirty="0"/>
              <a:t>じょうほう　　　ふせん　　　  は</a:t>
            </a:r>
            <a:endParaRPr kumimoji="1" lang="ja-JP" altLang="en-US" sz="1200" dirty="0"/>
          </a:p>
        </p:txBody>
      </p:sp>
      <p:sp>
        <p:nvSpPr>
          <p:cNvPr id="6" name="テキスト ボックス 5">
            <a:extLst>
              <a:ext uri="{FF2B5EF4-FFF2-40B4-BE49-F238E27FC236}">
                <a16:creationId xmlns:a16="http://schemas.microsoft.com/office/drawing/2014/main" id="{EE63375F-A5FF-5C9C-1F74-03E8DE668343}"/>
              </a:ext>
            </a:extLst>
          </p:cNvPr>
          <p:cNvSpPr txBox="1"/>
          <p:nvPr/>
        </p:nvSpPr>
        <p:spPr>
          <a:xfrm>
            <a:off x="3870788" y="5492147"/>
            <a:ext cx="2085827" cy="276999"/>
          </a:xfrm>
          <a:prstGeom prst="rect">
            <a:avLst/>
          </a:prstGeom>
          <a:noFill/>
        </p:spPr>
        <p:txBody>
          <a:bodyPr wrap="none" rtlCol="0">
            <a:spAutoFit/>
          </a:bodyPr>
          <a:lstStyle/>
          <a:p>
            <a:r>
              <a:rPr lang="ja-JP" altLang="en-US" sz="1200" dirty="0"/>
              <a:t>じょうほう　    きょうゆう</a:t>
            </a:r>
            <a:endParaRPr kumimoji="1" lang="ja-JP" altLang="en-US" sz="1200" dirty="0"/>
          </a:p>
        </p:txBody>
      </p:sp>
    </p:spTree>
    <p:extLst>
      <p:ext uri="{BB962C8B-B14F-4D97-AF65-F5344CB8AC3E}">
        <p14:creationId xmlns:p14="http://schemas.microsoft.com/office/powerpoint/2010/main" val="303925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753" y="471094"/>
            <a:ext cx="7958418" cy="784598"/>
          </a:xfrm>
        </p:spPr>
        <p:txBody>
          <a:bodyPr>
            <a:normAutofit/>
          </a:bodyPr>
          <a:lstStyle/>
          <a:p>
            <a:r>
              <a:rPr lang="ja-JP" altLang="en-US" sz="4000" dirty="0"/>
              <a:t>対策の解説</a:t>
            </a:r>
            <a:endParaRPr kumimoji="1" lang="ja-JP" altLang="en-US" sz="4000" b="1" dirty="0"/>
          </a:p>
        </p:txBody>
      </p:sp>
      <p:grpSp>
        <p:nvGrpSpPr>
          <p:cNvPr id="6" name="グループ化 5">
            <a:extLst>
              <a:ext uri="{FF2B5EF4-FFF2-40B4-BE49-F238E27FC236}">
                <a16:creationId xmlns:a16="http://schemas.microsoft.com/office/drawing/2014/main" id="{71BC576E-3F70-FF06-9AB1-FEDA3CFA1A4B}"/>
              </a:ext>
            </a:extLst>
          </p:cNvPr>
          <p:cNvGrpSpPr/>
          <p:nvPr/>
        </p:nvGrpSpPr>
        <p:grpSpPr>
          <a:xfrm>
            <a:off x="524262" y="900715"/>
            <a:ext cx="9233939" cy="1565544"/>
            <a:chOff x="524262" y="900715"/>
            <a:chExt cx="9233939" cy="1565544"/>
          </a:xfrm>
        </p:grpSpPr>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524262" y="1269463"/>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パスワードの適切な管理方法</a:t>
              </a:r>
              <a:endParaRPr kumimoji="1" lang="en-US" altLang="ja-JP" sz="40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27" name="テキスト ボックス 26">
              <a:extLst>
                <a:ext uri="{FF2B5EF4-FFF2-40B4-BE49-F238E27FC236}">
                  <a16:creationId xmlns:a16="http://schemas.microsoft.com/office/drawing/2014/main" id="{F09DFF3B-FE1F-B881-9529-686C6F0CE555}"/>
                </a:ext>
              </a:extLst>
            </p:cNvPr>
            <p:cNvSpPr txBox="1"/>
            <p:nvPr/>
          </p:nvSpPr>
          <p:spPr>
            <a:xfrm>
              <a:off x="3318892" y="900715"/>
              <a:ext cx="6439309" cy="730969"/>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Segoe UI"/>
                  <a:ea typeface="メイリオ"/>
                  <a:cs typeface="+mn-cs"/>
                </a:rPr>
                <a:t>　</a:t>
              </a:r>
              <a:r>
                <a:rPr lang="ja-JP" altLang="en-US" sz="1400" b="1" dirty="0">
                  <a:solidFill>
                    <a:prstClr val="black"/>
                  </a:solidFill>
                  <a:latin typeface="Segoe UI"/>
                  <a:ea typeface="メイリオ"/>
                </a:rPr>
                <a:t>   </a:t>
              </a:r>
              <a:r>
                <a:rPr kumimoji="1" lang="ja-JP" altLang="en-US" sz="1400" b="1" i="0" u="none" strike="noStrike" kern="1200" cap="none" spc="0" normalizeH="0" baseline="0" noProof="0" dirty="0">
                  <a:ln>
                    <a:noFill/>
                  </a:ln>
                  <a:solidFill>
                    <a:prstClr val="black"/>
                  </a:solidFill>
                  <a:effectLst/>
                  <a:uLnTx/>
                  <a:uFillTx/>
                  <a:latin typeface="Segoe UI"/>
                  <a:ea typeface="メイリオ"/>
                  <a:cs typeface="+mn-cs"/>
                </a:rPr>
                <a:t>てき  せつ   　　     かん    り　  ほう  ほう　　</a:t>
              </a:r>
              <a:endParaRPr kumimoji="1" lang="en-US" altLang="ja-JP" sz="1400" b="1" i="0" u="none" strike="noStrike" kern="1200" cap="none" spc="0" normalizeH="0" baseline="0" noProof="0" dirty="0">
                <a:ln>
                  <a:noFill/>
                </a:ln>
                <a:solidFill>
                  <a:prstClr val="black"/>
                </a:solidFill>
                <a:effectLst/>
                <a:uLnTx/>
                <a:uFillTx/>
                <a:latin typeface="Segoe UI"/>
                <a:ea typeface="メイリオ"/>
                <a:cs typeface="+mn-cs"/>
              </a:endParaRPr>
            </a:p>
          </p:txBody>
        </p:sp>
      </p:grpSp>
      <p:sp>
        <p:nvSpPr>
          <p:cNvPr id="33" name="コンテンツ プレースホルダー 32">
            <a:extLst>
              <a:ext uri="{FF2B5EF4-FFF2-40B4-BE49-F238E27FC236}">
                <a16:creationId xmlns:a16="http://schemas.microsoft.com/office/drawing/2014/main" id="{E4862D63-C29D-25BB-F76D-6A6758D7C5B2}"/>
              </a:ext>
            </a:extLst>
          </p:cNvPr>
          <p:cNvSpPr>
            <a:spLocks noGrp="1"/>
          </p:cNvSpPr>
          <p:nvPr>
            <p:ph sz="half" idx="1"/>
          </p:nvPr>
        </p:nvSpPr>
        <p:spPr>
          <a:xfrm>
            <a:off x="458187" y="4329407"/>
            <a:ext cx="8579083" cy="4351338"/>
          </a:xfrm>
        </p:spPr>
        <p:txBody>
          <a:bodyPr>
            <a:normAutofit/>
          </a:bodyPr>
          <a:lstStyle/>
          <a:p>
            <a:pPr>
              <a:lnSpc>
                <a:spcPct val="100000"/>
              </a:lnSpc>
              <a:spcBef>
                <a:spcPts val="1200"/>
              </a:spcBef>
            </a:pPr>
            <a:r>
              <a:rPr lang="ja-JP" altLang="en-US" sz="2800" dirty="0"/>
              <a:t>「コアパスワード」と「サービスごとに異なるキーワード」を別に管理する</a:t>
            </a:r>
          </a:p>
          <a:p>
            <a:pPr>
              <a:lnSpc>
                <a:spcPct val="100000"/>
              </a:lnSpc>
              <a:spcBef>
                <a:spcPts val="1200"/>
              </a:spcBef>
            </a:pPr>
            <a:r>
              <a:rPr lang="ja-JP" altLang="en-US" sz="2800" dirty="0"/>
              <a:t>できれば「コアパスワード」は暗記して、「キーワード」はファイルや紙で保管する</a:t>
            </a:r>
          </a:p>
        </p:txBody>
      </p:sp>
      <p:sp>
        <p:nvSpPr>
          <p:cNvPr id="12" name="テキスト ボックス 11">
            <a:extLst>
              <a:ext uri="{FF2B5EF4-FFF2-40B4-BE49-F238E27FC236}">
                <a16:creationId xmlns:a16="http://schemas.microsoft.com/office/drawing/2014/main" id="{02CEB517-8544-FC85-4FF6-F0F4C6F7BFBD}"/>
              </a:ext>
            </a:extLst>
          </p:cNvPr>
          <p:cNvSpPr txBox="1"/>
          <p:nvPr/>
        </p:nvSpPr>
        <p:spPr>
          <a:xfrm>
            <a:off x="3195087" y="4632386"/>
            <a:ext cx="1569660" cy="276999"/>
          </a:xfrm>
          <a:prstGeom prst="rect">
            <a:avLst/>
          </a:prstGeom>
          <a:noFill/>
        </p:spPr>
        <p:txBody>
          <a:bodyPr wrap="none" rtlCol="0">
            <a:spAutoFit/>
          </a:bodyPr>
          <a:lstStyle/>
          <a:p>
            <a:r>
              <a:rPr kumimoji="1" lang="ja-JP" altLang="en-US" sz="1200" dirty="0"/>
              <a:t>べつ　　　　かんり</a:t>
            </a:r>
          </a:p>
        </p:txBody>
      </p:sp>
      <p:sp>
        <p:nvSpPr>
          <p:cNvPr id="14" name="テキスト ボックス 13">
            <a:extLst>
              <a:ext uri="{FF2B5EF4-FFF2-40B4-BE49-F238E27FC236}">
                <a16:creationId xmlns:a16="http://schemas.microsoft.com/office/drawing/2014/main" id="{D1EC900C-7D89-85FB-0D26-EF58179C8B3D}"/>
              </a:ext>
            </a:extLst>
          </p:cNvPr>
          <p:cNvSpPr txBox="1"/>
          <p:nvPr/>
        </p:nvSpPr>
        <p:spPr>
          <a:xfrm>
            <a:off x="4987648" y="5628092"/>
            <a:ext cx="800219" cy="276999"/>
          </a:xfrm>
          <a:prstGeom prst="rect">
            <a:avLst/>
          </a:prstGeom>
          <a:noFill/>
        </p:spPr>
        <p:txBody>
          <a:bodyPr wrap="none" rtlCol="0">
            <a:spAutoFit/>
          </a:bodyPr>
          <a:lstStyle/>
          <a:p>
            <a:r>
              <a:rPr lang="ja-JP" altLang="en-US" sz="1200" dirty="0"/>
              <a:t>ほ　かん</a:t>
            </a:r>
            <a:endParaRPr kumimoji="1" lang="ja-JP" altLang="en-US" sz="1200" dirty="0"/>
          </a:p>
        </p:txBody>
      </p:sp>
      <p:sp>
        <p:nvSpPr>
          <p:cNvPr id="4" name="コンテンツ プレースホルダー 32">
            <a:extLst>
              <a:ext uri="{FF2B5EF4-FFF2-40B4-BE49-F238E27FC236}">
                <a16:creationId xmlns:a16="http://schemas.microsoft.com/office/drawing/2014/main" id="{CCFDF2F3-E737-574D-50BC-17E70DAB5A56}"/>
              </a:ext>
            </a:extLst>
          </p:cNvPr>
          <p:cNvSpPr txBox="1">
            <a:spLocks/>
          </p:cNvSpPr>
          <p:nvPr/>
        </p:nvSpPr>
        <p:spPr>
          <a:xfrm>
            <a:off x="814726" y="2401703"/>
            <a:ext cx="1687178" cy="739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5000"/>
              </a:lnSpc>
              <a:buNone/>
            </a:pPr>
            <a:r>
              <a:rPr lang="ja-JP" altLang="en-US" sz="2400" dirty="0"/>
              <a:t>（例）</a:t>
            </a:r>
          </a:p>
        </p:txBody>
      </p:sp>
      <p:graphicFrame>
        <p:nvGraphicFramePr>
          <p:cNvPr id="8" name="表 8">
            <a:extLst>
              <a:ext uri="{FF2B5EF4-FFF2-40B4-BE49-F238E27FC236}">
                <a16:creationId xmlns:a16="http://schemas.microsoft.com/office/drawing/2014/main" id="{29016FC0-10FE-596A-6D4E-90DAD0257516}"/>
              </a:ext>
            </a:extLst>
          </p:cNvPr>
          <p:cNvGraphicFramePr>
            <a:graphicFrameLocks noGrp="1"/>
          </p:cNvGraphicFramePr>
          <p:nvPr/>
        </p:nvGraphicFramePr>
        <p:xfrm>
          <a:off x="3422441" y="2879642"/>
          <a:ext cx="4512257" cy="579120"/>
        </p:xfrm>
        <a:graphic>
          <a:graphicData uri="http://schemas.openxmlformats.org/drawingml/2006/table">
            <a:tbl>
              <a:tblPr firstRow="1" bandRow="1">
                <a:tableStyleId>{5C22544A-7EE6-4342-B048-85BDC9FD1C3A}</a:tableStyleId>
              </a:tblPr>
              <a:tblGrid>
                <a:gridCol w="1015684">
                  <a:extLst>
                    <a:ext uri="{9D8B030D-6E8A-4147-A177-3AD203B41FA5}">
                      <a16:colId xmlns:a16="http://schemas.microsoft.com/office/drawing/2014/main" val="3504758346"/>
                    </a:ext>
                  </a:extLst>
                </a:gridCol>
                <a:gridCol w="3496573">
                  <a:extLst>
                    <a:ext uri="{9D8B030D-6E8A-4147-A177-3AD203B41FA5}">
                      <a16:colId xmlns:a16="http://schemas.microsoft.com/office/drawing/2014/main" val="1919081251"/>
                    </a:ext>
                  </a:extLst>
                </a:gridCol>
              </a:tblGrid>
              <a:tr h="370840">
                <a:tc>
                  <a:txBody>
                    <a:bodyPr/>
                    <a:lstStyle/>
                    <a:p>
                      <a:r>
                        <a:rPr kumimoji="1" lang="en-US" altLang="ja-JP" sz="3200" dirty="0" err="1">
                          <a:solidFill>
                            <a:schemeClr val="accent1">
                              <a:lumMod val="50000"/>
                            </a:schemeClr>
                          </a:solidFill>
                        </a:rPr>
                        <a:t>abc</a:t>
                      </a:r>
                      <a:endParaRPr kumimoji="1" lang="ja-JP" altLang="en-US" sz="3200" dirty="0">
                        <a:solidFill>
                          <a:schemeClr val="accent1">
                            <a:lumMod val="50000"/>
                          </a:schemeClr>
                        </a:solidFill>
                      </a:endParaRPr>
                    </a:p>
                  </a:txBody>
                  <a:tcPr>
                    <a:solidFill>
                      <a:schemeClr val="bg1"/>
                    </a:solidFill>
                  </a:tcPr>
                </a:tc>
                <a:tc>
                  <a:txBody>
                    <a:bodyPr/>
                    <a:lstStyle/>
                    <a:p>
                      <a:r>
                        <a:rPr lang="en-US" altLang="ja-JP" sz="3200" dirty="0" err="1">
                          <a:solidFill>
                            <a:schemeClr val="accent1">
                              <a:lumMod val="50000"/>
                            </a:schemeClr>
                          </a:solidFill>
                        </a:rPr>
                        <a:t>nekoGAsuki</a:t>
                      </a:r>
                      <a:r>
                        <a:rPr lang="en-US" altLang="ja-JP" sz="3200" dirty="0">
                          <a:solidFill>
                            <a:schemeClr val="accent1">
                              <a:lumMod val="50000"/>
                            </a:schemeClr>
                          </a:solidFill>
                        </a:rPr>
                        <a:t>!!06</a:t>
                      </a:r>
                      <a:endParaRPr kumimoji="1" lang="ja-JP" altLang="en-US" sz="3200" dirty="0">
                        <a:solidFill>
                          <a:schemeClr val="accent1">
                            <a:lumMod val="50000"/>
                          </a:schemeClr>
                        </a:solidFill>
                      </a:endParaRPr>
                    </a:p>
                  </a:txBody>
                  <a:tcPr>
                    <a:solidFill>
                      <a:schemeClr val="bg1"/>
                    </a:solidFill>
                  </a:tcPr>
                </a:tc>
                <a:extLst>
                  <a:ext uri="{0D108BD9-81ED-4DB2-BD59-A6C34878D82A}">
                    <a16:rowId xmlns:a16="http://schemas.microsoft.com/office/drawing/2014/main" val="2020687029"/>
                  </a:ext>
                </a:extLst>
              </a:tr>
            </a:tbl>
          </a:graphicData>
        </a:graphic>
      </p:graphicFrame>
      <p:graphicFrame>
        <p:nvGraphicFramePr>
          <p:cNvPr id="9" name="表 8">
            <a:extLst>
              <a:ext uri="{FF2B5EF4-FFF2-40B4-BE49-F238E27FC236}">
                <a16:creationId xmlns:a16="http://schemas.microsoft.com/office/drawing/2014/main" id="{AED25F2A-1E2E-B4A0-D981-5F1A336EF2A5}"/>
              </a:ext>
            </a:extLst>
          </p:cNvPr>
          <p:cNvGraphicFramePr>
            <a:graphicFrameLocks noGrp="1"/>
          </p:cNvGraphicFramePr>
          <p:nvPr/>
        </p:nvGraphicFramePr>
        <p:xfrm>
          <a:off x="3422441" y="3546381"/>
          <a:ext cx="4512257" cy="579120"/>
        </p:xfrm>
        <a:graphic>
          <a:graphicData uri="http://schemas.openxmlformats.org/drawingml/2006/table">
            <a:tbl>
              <a:tblPr firstRow="1" bandRow="1">
                <a:tableStyleId>{5C22544A-7EE6-4342-B048-85BDC9FD1C3A}</a:tableStyleId>
              </a:tblPr>
              <a:tblGrid>
                <a:gridCol w="1036950">
                  <a:extLst>
                    <a:ext uri="{9D8B030D-6E8A-4147-A177-3AD203B41FA5}">
                      <a16:colId xmlns:a16="http://schemas.microsoft.com/office/drawing/2014/main" val="3504758346"/>
                    </a:ext>
                  </a:extLst>
                </a:gridCol>
                <a:gridCol w="3475307">
                  <a:extLst>
                    <a:ext uri="{9D8B030D-6E8A-4147-A177-3AD203B41FA5}">
                      <a16:colId xmlns:a16="http://schemas.microsoft.com/office/drawing/2014/main" val="1919081251"/>
                    </a:ext>
                  </a:extLst>
                </a:gridCol>
              </a:tblGrid>
              <a:tr h="370840">
                <a:tc>
                  <a:txBody>
                    <a:bodyPr/>
                    <a:lstStyle/>
                    <a:p>
                      <a:r>
                        <a:rPr kumimoji="1" lang="en-US" altLang="ja-JP" sz="3200" dirty="0">
                          <a:solidFill>
                            <a:schemeClr val="accent6">
                              <a:lumMod val="50000"/>
                            </a:schemeClr>
                          </a:solidFill>
                        </a:rPr>
                        <a:t>IPA</a:t>
                      </a:r>
                      <a:endParaRPr kumimoji="1" lang="ja-JP" altLang="en-US" sz="3200" dirty="0">
                        <a:solidFill>
                          <a:schemeClr val="accent6">
                            <a:lumMod val="50000"/>
                          </a:schemeClr>
                        </a:solidFill>
                      </a:endParaRPr>
                    </a:p>
                  </a:txBody>
                  <a:tcPr>
                    <a:solidFill>
                      <a:schemeClr val="bg1"/>
                    </a:solidFill>
                  </a:tcPr>
                </a:tc>
                <a:tc>
                  <a:txBody>
                    <a:bodyPr/>
                    <a:lstStyle/>
                    <a:p>
                      <a:r>
                        <a:rPr lang="en-US" altLang="ja-JP" sz="3200" dirty="0" err="1">
                          <a:solidFill>
                            <a:schemeClr val="accent6">
                              <a:lumMod val="50000"/>
                            </a:schemeClr>
                          </a:solidFill>
                        </a:rPr>
                        <a:t>nekoGAsuki</a:t>
                      </a:r>
                      <a:r>
                        <a:rPr lang="en-US" altLang="ja-JP" sz="3200" dirty="0">
                          <a:solidFill>
                            <a:schemeClr val="accent6">
                              <a:lumMod val="50000"/>
                            </a:schemeClr>
                          </a:solidFill>
                        </a:rPr>
                        <a:t>!!06</a:t>
                      </a:r>
                      <a:endParaRPr kumimoji="1" lang="ja-JP" altLang="en-US" sz="3200" dirty="0">
                        <a:solidFill>
                          <a:schemeClr val="accent6">
                            <a:lumMod val="50000"/>
                          </a:schemeClr>
                        </a:solidFill>
                      </a:endParaRPr>
                    </a:p>
                  </a:txBody>
                  <a:tcPr>
                    <a:solidFill>
                      <a:schemeClr val="bg1"/>
                    </a:solidFill>
                  </a:tcPr>
                </a:tc>
                <a:extLst>
                  <a:ext uri="{0D108BD9-81ED-4DB2-BD59-A6C34878D82A}">
                    <a16:rowId xmlns:a16="http://schemas.microsoft.com/office/drawing/2014/main" val="2020687029"/>
                  </a:ext>
                </a:extLst>
              </a:tr>
            </a:tbl>
          </a:graphicData>
        </a:graphic>
      </p:graphicFrame>
      <p:sp>
        <p:nvSpPr>
          <p:cNvPr id="13" name="四角形: 角を丸くする 12">
            <a:extLst>
              <a:ext uri="{FF2B5EF4-FFF2-40B4-BE49-F238E27FC236}">
                <a16:creationId xmlns:a16="http://schemas.microsoft.com/office/drawing/2014/main" id="{974FCC0F-68A4-02B4-5B61-D20BC7249C0D}"/>
              </a:ext>
            </a:extLst>
          </p:cNvPr>
          <p:cNvSpPr/>
          <p:nvPr/>
        </p:nvSpPr>
        <p:spPr>
          <a:xfrm>
            <a:off x="3268544" y="2879642"/>
            <a:ext cx="4666153" cy="601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5" name="四角形: 角を丸くする 14">
            <a:extLst>
              <a:ext uri="{FF2B5EF4-FFF2-40B4-BE49-F238E27FC236}">
                <a16:creationId xmlns:a16="http://schemas.microsoft.com/office/drawing/2014/main" id="{159E48D2-2488-C0A7-18D3-F09D2BC3E7BC}"/>
              </a:ext>
            </a:extLst>
          </p:cNvPr>
          <p:cNvSpPr/>
          <p:nvPr/>
        </p:nvSpPr>
        <p:spPr>
          <a:xfrm>
            <a:off x="3258850" y="3567743"/>
            <a:ext cx="4677147" cy="6033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6" name="右中かっこ 15">
            <a:extLst>
              <a:ext uri="{FF2B5EF4-FFF2-40B4-BE49-F238E27FC236}">
                <a16:creationId xmlns:a16="http://schemas.microsoft.com/office/drawing/2014/main" id="{61175961-EBF7-416E-D54F-1DCB796D0A1C}"/>
              </a:ext>
            </a:extLst>
          </p:cNvPr>
          <p:cNvSpPr/>
          <p:nvPr/>
        </p:nvSpPr>
        <p:spPr>
          <a:xfrm rot="16200000">
            <a:off x="3703698" y="2318463"/>
            <a:ext cx="183990" cy="850084"/>
          </a:xfrm>
          <a:prstGeom prst="rightBrace">
            <a:avLst/>
          </a:prstGeom>
          <a:ln w="19050">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7" name="右中かっこ 16">
            <a:extLst>
              <a:ext uri="{FF2B5EF4-FFF2-40B4-BE49-F238E27FC236}">
                <a16:creationId xmlns:a16="http://schemas.microsoft.com/office/drawing/2014/main" id="{038D9F3A-6E9B-B9EC-2D7F-5D3DE030E13E}"/>
              </a:ext>
            </a:extLst>
          </p:cNvPr>
          <p:cNvSpPr/>
          <p:nvPr/>
        </p:nvSpPr>
        <p:spPr>
          <a:xfrm rot="16200000">
            <a:off x="5998170" y="1295079"/>
            <a:ext cx="183990" cy="289685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18" name="テキスト ボックス 17">
            <a:extLst>
              <a:ext uri="{FF2B5EF4-FFF2-40B4-BE49-F238E27FC236}">
                <a16:creationId xmlns:a16="http://schemas.microsoft.com/office/drawing/2014/main" id="{CDBDDD4E-6224-68FE-C2FF-AEB8D5856AD5}"/>
              </a:ext>
            </a:extLst>
          </p:cNvPr>
          <p:cNvSpPr txBox="1"/>
          <p:nvPr/>
        </p:nvSpPr>
        <p:spPr>
          <a:xfrm>
            <a:off x="3100890" y="2116035"/>
            <a:ext cx="18004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solidFill>
                <a:effectLst/>
                <a:uLnTx/>
                <a:uFillTx/>
                <a:latin typeface="Segoe UI"/>
                <a:ea typeface="メイリオ"/>
                <a:cs typeface="+mn-cs"/>
              </a:rPr>
              <a:t>サービスごとの</a:t>
            </a:r>
            <a:endParaRPr kumimoji="1" lang="en-US" altLang="ja-JP" sz="1800" b="1" i="0" u="none" strike="noStrike" kern="1200" cap="none" spc="0" normalizeH="0" baseline="0" noProof="0" dirty="0">
              <a:ln>
                <a:noFill/>
              </a:ln>
              <a:solidFill>
                <a:srgbClr val="ED7D31"/>
              </a:solidFill>
              <a:effectLst/>
              <a:uLnTx/>
              <a:uFillTx/>
              <a:latin typeface="Segoe U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solidFill>
                <a:effectLst/>
                <a:uLnTx/>
                <a:uFillTx/>
                <a:latin typeface="Segoe UI"/>
                <a:ea typeface="メイリオ"/>
                <a:cs typeface="+mn-cs"/>
              </a:rPr>
              <a:t>キーワード</a:t>
            </a:r>
          </a:p>
        </p:txBody>
      </p:sp>
      <p:sp>
        <p:nvSpPr>
          <p:cNvPr id="19" name="テキスト ボックス 18">
            <a:extLst>
              <a:ext uri="{FF2B5EF4-FFF2-40B4-BE49-F238E27FC236}">
                <a16:creationId xmlns:a16="http://schemas.microsoft.com/office/drawing/2014/main" id="{F2EDCCAE-1AC0-0F72-2C87-D43686E92BD6}"/>
              </a:ext>
            </a:extLst>
          </p:cNvPr>
          <p:cNvSpPr txBox="1"/>
          <p:nvPr/>
        </p:nvSpPr>
        <p:spPr>
          <a:xfrm>
            <a:off x="5188326" y="2179707"/>
            <a:ext cx="18004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50000"/>
                  </a:srgbClr>
                </a:solidFill>
                <a:effectLst/>
                <a:uLnTx/>
                <a:uFillTx/>
                <a:latin typeface="Segoe UI"/>
                <a:ea typeface="メイリオ"/>
                <a:cs typeface="+mn-cs"/>
              </a:rPr>
              <a:t>コアパスワード</a:t>
            </a:r>
          </a:p>
        </p:txBody>
      </p:sp>
      <p:pic>
        <p:nvPicPr>
          <p:cNvPr id="20" name="グラフィックス 19" descr="チャットの吹き出し">
            <a:extLst>
              <a:ext uri="{FF2B5EF4-FFF2-40B4-BE49-F238E27FC236}">
                <a16:creationId xmlns:a16="http://schemas.microsoft.com/office/drawing/2014/main" id="{653DCD63-0B1C-2FB2-0FB1-548CFE043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897" y="2879642"/>
            <a:ext cx="808115" cy="808115"/>
          </a:xfrm>
          <a:prstGeom prst="rect">
            <a:avLst/>
          </a:prstGeom>
        </p:spPr>
      </p:pic>
      <p:sp>
        <p:nvSpPr>
          <p:cNvPr id="21" name="テキスト ボックス 20">
            <a:extLst>
              <a:ext uri="{FF2B5EF4-FFF2-40B4-BE49-F238E27FC236}">
                <a16:creationId xmlns:a16="http://schemas.microsoft.com/office/drawing/2014/main" id="{85727B88-F675-9229-3EE6-34EE0D8B8893}"/>
              </a:ext>
            </a:extLst>
          </p:cNvPr>
          <p:cNvSpPr txBox="1"/>
          <p:nvPr/>
        </p:nvSpPr>
        <p:spPr>
          <a:xfrm>
            <a:off x="1914120" y="3099033"/>
            <a:ext cx="1237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Segoe UI"/>
                <a:ea typeface="メイリオ"/>
                <a:cs typeface="+mn-cs"/>
              </a:rPr>
              <a:t>abc</a:t>
            </a: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アプリ</a:t>
            </a:r>
          </a:p>
        </p:txBody>
      </p:sp>
      <p:sp>
        <p:nvSpPr>
          <p:cNvPr id="22" name="テキスト ボックス 21">
            <a:extLst>
              <a:ext uri="{FF2B5EF4-FFF2-40B4-BE49-F238E27FC236}">
                <a16:creationId xmlns:a16="http://schemas.microsoft.com/office/drawing/2014/main" id="{3BBEFCEA-CA63-3B29-4DAB-E5BBAD793445}"/>
              </a:ext>
            </a:extLst>
          </p:cNvPr>
          <p:cNvSpPr txBox="1"/>
          <p:nvPr/>
        </p:nvSpPr>
        <p:spPr>
          <a:xfrm>
            <a:off x="1983947" y="3685445"/>
            <a:ext cx="11991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rPr>
              <a:t>IPA</a:t>
            </a: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メール</a:t>
            </a:r>
          </a:p>
        </p:txBody>
      </p:sp>
      <p:pic>
        <p:nvPicPr>
          <p:cNvPr id="23" name="グラフィックス 22" descr="開いた封筒">
            <a:extLst>
              <a:ext uri="{FF2B5EF4-FFF2-40B4-BE49-F238E27FC236}">
                <a16:creationId xmlns:a16="http://schemas.microsoft.com/office/drawing/2014/main" id="{2904A823-606D-9324-EC3A-8D5E411069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3311" y="3461657"/>
            <a:ext cx="674725" cy="674725"/>
          </a:xfrm>
          <a:prstGeom prst="rect">
            <a:avLst/>
          </a:prstGeom>
        </p:spPr>
      </p:pic>
      <p:sp>
        <p:nvSpPr>
          <p:cNvPr id="7" name="テキスト ボックス 6">
            <a:extLst>
              <a:ext uri="{FF2B5EF4-FFF2-40B4-BE49-F238E27FC236}">
                <a16:creationId xmlns:a16="http://schemas.microsoft.com/office/drawing/2014/main" id="{AAAD13F3-2160-2B2D-5D44-61E2E02B5ECF}"/>
              </a:ext>
            </a:extLst>
          </p:cNvPr>
          <p:cNvSpPr txBox="1"/>
          <p:nvPr/>
        </p:nvSpPr>
        <p:spPr>
          <a:xfrm>
            <a:off x="7106746" y="4175072"/>
            <a:ext cx="492443" cy="276999"/>
          </a:xfrm>
          <a:prstGeom prst="rect">
            <a:avLst/>
          </a:prstGeom>
          <a:noFill/>
        </p:spPr>
        <p:txBody>
          <a:bodyPr wrap="none" rtlCol="0">
            <a:spAutoFit/>
          </a:bodyPr>
          <a:lstStyle/>
          <a:p>
            <a:r>
              <a:rPr kumimoji="1" lang="ja-JP" altLang="en-US" sz="1200" dirty="0"/>
              <a:t>こと</a:t>
            </a:r>
          </a:p>
        </p:txBody>
      </p:sp>
    </p:spTree>
    <p:extLst>
      <p:ext uri="{BB962C8B-B14F-4D97-AF65-F5344CB8AC3E}">
        <p14:creationId xmlns:p14="http://schemas.microsoft.com/office/powerpoint/2010/main" val="2524534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508243" y="1733108"/>
            <a:ext cx="7956060" cy="3290956"/>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735804" y="1868946"/>
            <a:ext cx="7500937" cy="2362185"/>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lang="ja-JP" altLang="en-US" sz="4000" b="1" dirty="0">
                <a:solidFill>
                  <a:prstClr val="black"/>
                </a:solidFill>
                <a:latin typeface="Segoe UI"/>
                <a:ea typeface="メイリオ"/>
              </a:rPr>
              <a:t>使うサービスごとに異なる</a:t>
            </a:r>
            <a:br>
              <a:rPr lang="en-US" altLang="ja-JP" sz="4000" b="1" dirty="0">
                <a:solidFill>
                  <a:prstClr val="black"/>
                </a:solidFill>
                <a:latin typeface="Segoe UI"/>
                <a:ea typeface="メイリオ"/>
              </a:rPr>
            </a:br>
            <a:r>
              <a:rPr lang="ja-JP" altLang="en-US" sz="4000" b="1" dirty="0">
                <a:solidFill>
                  <a:prstClr val="black"/>
                </a:solidFill>
                <a:latin typeface="Segoe UI"/>
                <a:ea typeface="メイリオ"/>
              </a:rPr>
              <a:t>難しいパスワードを設定したよ。　</a:t>
            </a:r>
            <a:endParaRPr lang="en-US" altLang="ja-JP" sz="4000" b="1" dirty="0">
              <a:solidFill>
                <a:prstClr val="black"/>
              </a:solidFill>
              <a:latin typeface="Segoe UI"/>
              <a:ea typeface="メイリオ"/>
            </a:endParaRPr>
          </a:p>
          <a:p>
            <a:pPr marL="0" marR="0" lvl="0" indent="0" algn="l" defTabSz="914400" rtl="0" eaLnBrk="1" fontAlgn="auto" latinLnBrk="0" hangingPunct="1">
              <a:lnSpc>
                <a:spcPts val="6000"/>
              </a:lnSpc>
              <a:spcBef>
                <a:spcPts val="0"/>
              </a:spcBef>
              <a:spcAft>
                <a:spcPts val="0"/>
              </a:spcAft>
              <a:buClrTx/>
              <a:buSzTx/>
              <a:buFontTx/>
              <a:buNone/>
              <a:tabLst/>
              <a:defRPr/>
            </a:pPr>
            <a:r>
              <a:rPr lang="ja-JP" altLang="en-US" sz="4000" b="1" dirty="0">
                <a:solidFill>
                  <a:prstClr val="black"/>
                </a:solidFill>
                <a:latin typeface="Segoe UI"/>
                <a:ea typeface="メイリオ"/>
              </a:rPr>
              <a:t>絶対に安全だよね？</a:t>
            </a:r>
            <a:endParaRPr lang="en-US" altLang="ja-JP" sz="4000" b="1" dirty="0">
              <a:solidFill>
                <a:prstClr val="black"/>
              </a:solidFill>
              <a:latin typeface="Segoe UI"/>
              <a:ea typeface="メイリオ"/>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a:xfrm>
            <a:off x="1052232" y="596394"/>
            <a:ext cx="7958418" cy="697099"/>
          </a:xfrm>
        </p:spPr>
        <p:txBody>
          <a:bodyPr/>
          <a:lstStyle/>
          <a:p>
            <a:r>
              <a:rPr lang="ja-JP" altLang="en-US" dirty="0"/>
              <a:t>考えてみよう</a:t>
            </a:r>
          </a:p>
        </p:txBody>
      </p:sp>
      <p:pic>
        <p:nvPicPr>
          <p:cNvPr id="4" name="図 3">
            <a:extLst>
              <a:ext uri="{FF2B5EF4-FFF2-40B4-BE49-F238E27FC236}">
                <a16:creationId xmlns:a16="http://schemas.microsoft.com/office/drawing/2014/main" id="{BEAC884D-DCA5-831B-BD55-5FD0BBC9F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94" y="3391677"/>
            <a:ext cx="4608249" cy="3686599"/>
          </a:xfrm>
          <a:prstGeom prst="rect">
            <a:avLst/>
          </a:prstGeom>
        </p:spPr>
      </p:pic>
      <p:sp>
        <p:nvSpPr>
          <p:cNvPr id="3" name="テキスト ボックス 2">
            <a:extLst>
              <a:ext uri="{FF2B5EF4-FFF2-40B4-BE49-F238E27FC236}">
                <a16:creationId xmlns:a16="http://schemas.microsoft.com/office/drawing/2014/main" id="{BE6959DB-F0CD-6170-BA18-F5E4E07A7B5E}"/>
              </a:ext>
            </a:extLst>
          </p:cNvPr>
          <p:cNvSpPr txBox="1"/>
          <p:nvPr/>
        </p:nvSpPr>
        <p:spPr>
          <a:xfrm>
            <a:off x="5317958" y="1743658"/>
            <a:ext cx="646331" cy="369332"/>
          </a:xfrm>
          <a:prstGeom prst="rect">
            <a:avLst/>
          </a:prstGeom>
          <a:noFill/>
        </p:spPr>
        <p:txBody>
          <a:bodyPr wrap="none" rtlCol="0">
            <a:spAutoFit/>
          </a:bodyPr>
          <a:lstStyle/>
          <a:p>
            <a:r>
              <a:rPr lang="ja-JP" altLang="en-US" dirty="0"/>
              <a:t>こと</a:t>
            </a:r>
            <a:endParaRPr kumimoji="1" lang="ja-JP" altLang="en-US" dirty="0"/>
          </a:p>
        </p:txBody>
      </p:sp>
      <p:sp>
        <p:nvSpPr>
          <p:cNvPr id="8" name="テキスト ボックス 7">
            <a:extLst>
              <a:ext uri="{FF2B5EF4-FFF2-40B4-BE49-F238E27FC236}">
                <a16:creationId xmlns:a16="http://schemas.microsoft.com/office/drawing/2014/main" id="{FBEC5C0B-5DF3-1747-F86D-1962103354E9}"/>
              </a:ext>
            </a:extLst>
          </p:cNvPr>
          <p:cNvSpPr txBox="1"/>
          <p:nvPr/>
        </p:nvSpPr>
        <p:spPr>
          <a:xfrm>
            <a:off x="663655" y="2489617"/>
            <a:ext cx="877163" cy="369332"/>
          </a:xfrm>
          <a:prstGeom prst="rect">
            <a:avLst/>
          </a:prstGeom>
          <a:noFill/>
        </p:spPr>
        <p:txBody>
          <a:bodyPr wrap="none" rtlCol="0">
            <a:spAutoFit/>
          </a:bodyPr>
          <a:lstStyle/>
          <a:p>
            <a:r>
              <a:rPr lang="ja-JP" altLang="en-US" dirty="0"/>
              <a:t>むずか</a:t>
            </a:r>
            <a:endParaRPr kumimoji="1" lang="ja-JP" altLang="en-US" dirty="0"/>
          </a:p>
        </p:txBody>
      </p:sp>
      <p:sp>
        <p:nvSpPr>
          <p:cNvPr id="9" name="テキスト ボックス 8">
            <a:extLst>
              <a:ext uri="{FF2B5EF4-FFF2-40B4-BE49-F238E27FC236}">
                <a16:creationId xmlns:a16="http://schemas.microsoft.com/office/drawing/2014/main" id="{467E6B2A-4576-22C3-27C4-91484B1E1E2F}"/>
              </a:ext>
            </a:extLst>
          </p:cNvPr>
          <p:cNvSpPr txBox="1"/>
          <p:nvPr/>
        </p:nvSpPr>
        <p:spPr>
          <a:xfrm>
            <a:off x="5330081" y="2505101"/>
            <a:ext cx="1107996" cy="369332"/>
          </a:xfrm>
          <a:prstGeom prst="rect">
            <a:avLst/>
          </a:prstGeom>
          <a:noFill/>
        </p:spPr>
        <p:txBody>
          <a:bodyPr wrap="none" rtlCol="0">
            <a:spAutoFit/>
          </a:bodyPr>
          <a:lstStyle/>
          <a:p>
            <a:r>
              <a:rPr lang="ja-JP" altLang="en-US" dirty="0"/>
              <a:t>せってい</a:t>
            </a:r>
            <a:endParaRPr kumimoji="1" lang="ja-JP" altLang="en-US" dirty="0"/>
          </a:p>
        </p:txBody>
      </p:sp>
      <p:sp>
        <p:nvSpPr>
          <p:cNvPr id="10" name="テキスト ボックス 9">
            <a:extLst>
              <a:ext uri="{FF2B5EF4-FFF2-40B4-BE49-F238E27FC236}">
                <a16:creationId xmlns:a16="http://schemas.microsoft.com/office/drawing/2014/main" id="{CFA1D9A7-93D9-196D-16D1-8AF20546B932}"/>
              </a:ext>
            </a:extLst>
          </p:cNvPr>
          <p:cNvSpPr txBox="1"/>
          <p:nvPr/>
        </p:nvSpPr>
        <p:spPr>
          <a:xfrm>
            <a:off x="785933" y="3260375"/>
            <a:ext cx="1107996" cy="369332"/>
          </a:xfrm>
          <a:prstGeom prst="rect">
            <a:avLst/>
          </a:prstGeom>
          <a:noFill/>
        </p:spPr>
        <p:txBody>
          <a:bodyPr wrap="none" rtlCol="0">
            <a:spAutoFit/>
          </a:bodyPr>
          <a:lstStyle/>
          <a:p>
            <a:r>
              <a:rPr lang="ja-JP" altLang="en-US" dirty="0"/>
              <a:t>ぜったい</a:t>
            </a:r>
            <a:endParaRPr kumimoji="1" lang="ja-JP" altLang="en-US" dirty="0"/>
          </a:p>
        </p:txBody>
      </p:sp>
      <p:grpSp>
        <p:nvGrpSpPr>
          <p:cNvPr id="18" name="グループ化 17">
            <a:extLst>
              <a:ext uri="{FF2B5EF4-FFF2-40B4-BE49-F238E27FC236}">
                <a16:creationId xmlns:a16="http://schemas.microsoft.com/office/drawing/2014/main" id="{A417BCF4-5F6B-C8A1-F332-39547451773C}"/>
              </a:ext>
            </a:extLst>
          </p:cNvPr>
          <p:cNvGrpSpPr/>
          <p:nvPr/>
        </p:nvGrpSpPr>
        <p:grpSpPr>
          <a:xfrm>
            <a:off x="982365" y="4955383"/>
            <a:ext cx="5030369" cy="2019626"/>
            <a:chOff x="982365" y="5058901"/>
            <a:chExt cx="5030369" cy="2019626"/>
          </a:xfrm>
        </p:grpSpPr>
        <p:sp>
          <p:nvSpPr>
            <p:cNvPr id="15" name="テキスト ボックス 14">
              <a:extLst>
                <a:ext uri="{FF2B5EF4-FFF2-40B4-BE49-F238E27FC236}">
                  <a16:creationId xmlns:a16="http://schemas.microsoft.com/office/drawing/2014/main" id="{484A5B9C-CAFB-A124-9427-AA066388C7E1}"/>
                </a:ext>
              </a:extLst>
            </p:cNvPr>
            <p:cNvSpPr txBox="1"/>
            <p:nvPr/>
          </p:nvSpPr>
          <p:spPr>
            <a:xfrm>
              <a:off x="982365" y="5058901"/>
              <a:ext cx="3933645" cy="861774"/>
            </a:xfrm>
            <a:prstGeom prst="rect">
              <a:avLst/>
            </a:prstGeom>
            <a:noFill/>
          </p:spPr>
          <p:txBody>
            <a:bodyPr wrap="square" rtlCol="0">
              <a:spAutoFit/>
            </a:bodyPr>
            <a:lstStyle/>
            <a:p>
              <a:r>
                <a:rPr kumimoji="1" lang="en-US" altLang="ja-JP" sz="3200" b="1" dirty="0" err="1">
                  <a:solidFill>
                    <a:schemeClr val="accent1">
                      <a:lumMod val="50000"/>
                    </a:schemeClr>
                  </a:solidFill>
                </a:rPr>
                <a:t>abcnekoGAsuki</a:t>
              </a:r>
              <a:r>
                <a:rPr kumimoji="1" lang="en-US" altLang="ja-JP" sz="3200" b="1" dirty="0">
                  <a:solidFill>
                    <a:schemeClr val="accent1">
                      <a:lumMod val="50000"/>
                    </a:schemeClr>
                  </a:solidFill>
                </a:rPr>
                <a:t>!!06</a:t>
              </a:r>
              <a:endParaRPr kumimoji="1" lang="ja-JP" altLang="en-US" sz="3200" b="1" dirty="0">
                <a:solidFill>
                  <a:schemeClr val="accent1">
                    <a:lumMod val="50000"/>
                  </a:schemeClr>
                </a:solidFill>
              </a:endParaRPr>
            </a:p>
            <a:p>
              <a:endParaRPr kumimoji="1" lang="ja-JP" altLang="en-US" dirty="0"/>
            </a:p>
          </p:txBody>
        </p:sp>
        <p:sp>
          <p:nvSpPr>
            <p:cNvPr id="16" name="テキスト ボックス 15">
              <a:extLst>
                <a:ext uri="{FF2B5EF4-FFF2-40B4-BE49-F238E27FC236}">
                  <a16:creationId xmlns:a16="http://schemas.microsoft.com/office/drawing/2014/main" id="{BDE99ABD-31CB-8C3B-94C4-782B57BD5A79}"/>
                </a:ext>
              </a:extLst>
            </p:cNvPr>
            <p:cNvSpPr txBox="1"/>
            <p:nvPr/>
          </p:nvSpPr>
          <p:spPr>
            <a:xfrm>
              <a:off x="1648955" y="5647642"/>
              <a:ext cx="3933645" cy="861774"/>
            </a:xfrm>
            <a:prstGeom prst="rect">
              <a:avLst/>
            </a:prstGeom>
            <a:noFill/>
          </p:spPr>
          <p:txBody>
            <a:bodyPr wrap="square" rtlCol="0">
              <a:spAutoFit/>
            </a:bodyPr>
            <a:lstStyle/>
            <a:p>
              <a:r>
                <a:rPr lang="en-US" altLang="ja-JP" sz="3200" b="1" dirty="0" err="1">
                  <a:solidFill>
                    <a:srgbClr val="C00000"/>
                  </a:solidFill>
                </a:rPr>
                <a:t>irh</a:t>
              </a:r>
              <a:r>
                <a:rPr kumimoji="1" lang="en-US" altLang="ja-JP" sz="3200" b="1" dirty="0" err="1">
                  <a:solidFill>
                    <a:srgbClr val="C00000"/>
                  </a:solidFill>
                </a:rPr>
                <a:t>nekoGAsuki</a:t>
              </a:r>
              <a:r>
                <a:rPr kumimoji="1" lang="en-US" altLang="ja-JP" sz="3200" b="1" dirty="0">
                  <a:solidFill>
                    <a:srgbClr val="C00000"/>
                  </a:solidFill>
                </a:rPr>
                <a:t>!!06</a:t>
              </a:r>
              <a:endParaRPr kumimoji="1" lang="ja-JP" altLang="en-US" sz="3200" b="1" dirty="0">
                <a:solidFill>
                  <a:srgbClr val="C00000"/>
                </a:solidFill>
              </a:endParaRPr>
            </a:p>
            <a:p>
              <a:endParaRPr kumimoji="1" lang="ja-JP" altLang="en-US" dirty="0"/>
            </a:p>
          </p:txBody>
        </p:sp>
        <p:sp>
          <p:nvSpPr>
            <p:cNvPr id="17" name="テキスト ボックス 16">
              <a:extLst>
                <a:ext uri="{FF2B5EF4-FFF2-40B4-BE49-F238E27FC236}">
                  <a16:creationId xmlns:a16="http://schemas.microsoft.com/office/drawing/2014/main" id="{9B3ECD3A-AF13-24D7-7A3E-776FD1209566}"/>
                </a:ext>
              </a:extLst>
            </p:cNvPr>
            <p:cNvSpPr txBox="1"/>
            <p:nvPr/>
          </p:nvSpPr>
          <p:spPr>
            <a:xfrm>
              <a:off x="2079089" y="6216753"/>
              <a:ext cx="3933645" cy="861774"/>
            </a:xfrm>
            <a:prstGeom prst="rect">
              <a:avLst/>
            </a:prstGeom>
            <a:noFill/>
          </p:spPr>
          <p:txBody>
            <a:bodyPr wrap="square" rtlCol="0">
              <a:spAutoFit/>
            </a:bodyPr>
            <a:lstStyle/>
            <a:p>
              <a:r>
                <a:rPr kumimoji="1" lang="en-US" altLang="ja-JP" sz="3200" b="1" dirty="0" err="1">
                  <a:solidFill>
                    <a:srgbClr val="385723"/>
                  </a:solidFill>
                </a:rPr>
                <a:t>IPAnekoGAsuki</a:t>
              </a:r>
              <a:r>
                <a:rPr kumimoji="1" lang="en-US" altLang="ja-JP" sz="3200" b="1" dirty="0">
                  <a:solidFill>
                    <a:srgbClr val="385723"/>
                  </a:solidFill>
                </a:rPr>
                <a:t>!!06</a:t>
              </a:r>
              <a:endParaRPr kumimoji="1" lang="ja-JP" altLang="en-US" sz="3200" b="1" dirty="0">
                <a:solidFill>
                  <a:srgbClr val="385723"/>
                </a:solidFill>
              </a:endParaRPr>
            </a:p>
            <a:p>
              <a:endParaRPr kumimoji="1" lang="ja-JP" altLang="en-US" dirty="0"/>
            </a:p>
          </p:txBody>
        </p:sp>
      </p:grpSp>
    </p:spTree>
    <p:extLst>
      <p:ext uri="{BB962C8B-B14F-4D97-AF65-F5344CB8AC3E}">
        <p14:creationId xmlns:p14="http://schemas.microsoft.com/office/powerpoint/2010/main" val="157129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B3E271E4-B52E-5AE3-348C-F45FF24F4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1098">
            <a:off x="7632833" y="4930754"/>
            <a:ext cx="1499950" cy="1499950"/>
          </a:xfrm>
          <a:prstGeom prst="rect">
            <a:avLst/>
          </a:prstGeom>
        </p:spPr>
      </p:pic>
      <p:sp>
        <p:nvSpPr>
          <p:cNvPr id="11" name="フリーフォーム: 図形 10">
            <a:extLst>
              <a:ext uri="{FF2B5EF4-FFF2-40B4-BE49-F238E27FC236}">
                <a16:creationId xmlns:a16="http://schemas.microsoft.com/office/drawing/2014/main" id="{AC49CBBF-DB0A-8496-1BF6-8929B7DD7C71}"/>
              </a:ext>
            </a:extLst>
          </p:cNvPr>
          <p:cNvSpPr/>
          <p:nvPr/>
        </p:nvSpPr>
        <p:spPr>
          <a:xfrm>
            <a:off x="384408" y="1662326"/>
            <a:ext cx="8375184" cy="1473425"/>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571987" y="1948566"/>
            <a:ext cx="7958418" cy="784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ED7D31"/>
                </a:solidFill>
                <a:effectLst/>
                <a:uLnTx/>
                <a:uFillTx/>
                <a:latin typeface="メイリオ"/>
                <a:ea typeface="メイリオ"/>
                <a:cs typeface="+mj-cs"/>
              </a:rPr>
              <a:t>パスワードが漏えいする危険性はあります。</a:t>
            </a: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7555523" y="2518720"/>
            <a:ext cx="1668022" cy="1464620"/>
          </a:xfrm>
          <a:prstGeom prst="rect">
            <a:avLst/>
          </a:prstGeom>
        </p:spPr>
      </p:pic>
      <p:sp>
        <p:nvSpPr>
          <p:cNvPr id="19" name="タイトル 3">
            <a:extLst>
              <a:ext uri="{FF2B5EF4-FFF2-40B4-BE49-F238E27FC236}">
                <a16:creationId xmlns:a16="http://schemas.microsoft.com/office/drawing/2014/main" id="{111DE6AF-21F1-8DC0-F40B-5E5914EAE686}"/>
              </a:ext>
            </a:extLst>
          </p:cNvPr>
          <p:cNvSpPr txBox="1">
            <a:spLocks/>
          </p:cNvSpPr>
          <p:nvPr/>
        </p:nvSpPr>
        <p:spPr>
          <a:xfrm>
            <a:off x="2117268" y="466187"/>
            <a:ext cx="1645529"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r>
              <a:rPr lang="ja-JP" altLang="en-US" sz="4000"/>
              <a:t>答え</a:t>
            </a:r>
            <a:endParaRPr lang="ja-JP" altLang="en-US" sz="4000" dirty="0"/>
          </a:p>
        </p:txBody>
      </p:sp>
      <p:pic>
        <p:nvPicPr>
          <p:cNvPr id="21" name="図 20">
            <a:extLst>
              <a:ext uri="{FF2B5EF4-FFF2-40B4-BE49-F238E27FC236}">
                <a16:creationId xmlns:a16="http://schemas.microsoft.com/office/drawing/2014/main" id="{6B749C13-27E7-1FE7-8FC4-F8F1D9E6C7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853" y="141176"/>
            <a:ext cx="1828125" cy="1451192"/>
          </a:xfrm>
          <a:prstGeom prst="rect">
            <a:avLst/>
          </a:prstGeom>
        </p:spPr>
      </p:pic>
      <p:sp>
        <p:nvSpPr>
          <p:cNvPr id="22" name="テキスト ボックス 21">
            <a:extLst>
              <a:ext uri="{FF2B5EF4-FFF2-40B4-BE49-F238E27FC236}">
                <a16:creationId xmlns:a16="http://schemas.microsoft.com/office/drawing/2014/main" id="{8C0AD2F1-B211-D552-EAF5-FA6AEA6FE9D0}"/>
              </a:ext>
            </a:extLst>
          </p:cNvPr>
          <p:cNvSpPr txBox="1"/>
          <p:nvPr/>
        </p:nvSpPr>
        <p:spPr>
          <a:xfrm>
            <a:off x="448491" y="266608"/>
            <a:ext cx="1107996" cy="1200329"/>
          </a:xfrm>
          <a:prstGeom prst="rect">
            <a:avLst/>
          </a:prstGeom>
          <a:noFill/>
        </p:spPr>
        <p:txBody>
          <a:bodyPr wrap="none" rtlCol="0">
            <a:spAutoFit/>
          </a:bodyPr>
          <a:lstStyle/>
          <a:p>
            <a:r>
              <a:rPr kumimoji="1" lang="en-US" altLang="ja-JP" sz="7200" b="1" dirty="0">
                <a:solidFill>
                  <a:srgbClr val="0070C0"/>
                </a:solidFill>
                <a:latin typeface="源真ゴシック Heavy" panose="020B0702020203020207" pitchFamily="50" charset="-128"/>
                <a:ea typeface="源真ゴシック Heavy" panose="020B0702020203020207" pitchFamily="50" charset="-128"/>
                <a:cs typeface="源真ゴシック Heavy" panose="020B0702020203020207" pitchFamily="50" charset="-128"/>
              </a:rPr>
              <a:t>×</a:t>
            </a:r>
            <a:endParaRPr kumimoji="1" lang="ja-JP" altLang="en-US" sz="7200" b="1" dirty="0">
              <a:solidFill>
                <a:srgbClr val="0070C0"/>
              </a:solidFill>
              <a:latin typeface="源真ゴシック Heavy" panose="020B0702020203020207" pitchFamily="50" charset="-128"/>
              <a:ea typeface="源真ゴシック Heavy" panose="020B0702020203020207" pitchFamily="50" charset="-128"/>
              <a:cs typeface="源真ゴシック Heavy" panose="020B0702020203020207" pitchFamily="50" charset="-128"/>
            </a:endParaRPr>
          </a:p>
        </p:txBody>
      </p:sp>
      <p:sp>
        <p:nvSpPr>
          <p:cNvPr id="24" name="テキスト ボックス 23">
            <a:extLst>
              <a:ext uri="{FF2B5EF4-FFF2-40B4-BE49-F238E27FC236}">
                <a16:creationId xmlns:a16="http://schemas.microsoft.com/office/drawing/2014/main" id="{A1C16CF9-B8C1-DD02-1055-2E768A592E39}"/>
              </a:ext>
            </a:extLst>
          </p:cNvPr>
          <p:cNvSpPr txBox="1"/>
          <p:nvPr/>
        </p:nvSpPr>
        <p:spPr>
          <a:xfrm>
            <a:off x="473803" y="3215023"/>
            <a:ext cx="8208424" cy="3123932"/>
          </a:xfrm>
          <a:prstGeom prst="rect">
            <a:avLst/>
          </a:prstGeom>
          <a:noFill/>
        </p:spPr>
        <p:txBody>
          <a:bodyPr wrap="square">
            <a:spAutoFit/>
          </a:bodyPr>
          <a:lstStyle/>
          <a:p>
            <a:pPr>
              <a:lnSpc>
                <a:spcPts val="4800"/>
              </a:lnSpc>
            </a:pPr>
            <a:r>
              <a:rPr lang="ja-JP" altLang="en-US" sz="2800" b="0" i="0" dirty="0">
                <a:solidFill>
                  <a:srgbClr val="000000"/>
                </a:solidFill>
                <a:effectLst/>
                <a:latin typeface="docs-Calibri"/>
              </a:rPr>
              <a:t>・フィッシングに引っかかり漏えい </a:t>
            </a:r>
            <a:endParaRPr lang="en-US" altLang="ja-JP" sz="2800" b="0" i="0" dirty="0">
              <a:solidFill>
                <a:srgbClr val="000000"/>
              </a:solidFill>
              <a:effectLst/>
              <a:latin typeface="docs-Calibri"/>
            </a:endParaRPr>
          </a:p>
          <a:p>
            <a:pPr>
              <a:lnSpc>
                <a:spcPts val="4800"/>
              </a:lnSpc>
            </a:pPr>
            <a:r>
              <a:rPr lang="ja-JP" altLang="en-US" sz="2800" b="0" i="0" dirty="0">
                <a:solidFill>
                  <a:srgbClr val="000000"/>
                </a:solidFill>
                <a:effectLst/>
                <a:latin typeface="docs-Calibri"/>
              </a:rPr>
              <a:t>・入力したパスワードをウイルスによって</a:t>
            </a:r>
            <a:endParaRPr lang="en-US" altLang="ja-JP" sz="2800" b="0" i="0" dirty="0">
              <a:solidFill>
                <a:srgbClr val="000000"/>
              </a:solidFill>
              <a:effectLst/>
              <a:latin typeface="docs-Calibri"/>
            </a:endParaRPr>
          </a:p>
          <a:p>
            <a:pPr>
              <a:lnSpc>
                <a:spcPts val="4800"/>
              </a:lnSpc>
            </a:pPr>
            <a:r>
              <a:rPr lang="ja-JP" altLang="en-US" sz="2800" dirty="0">
                <a:solidFill>
                  <a:srgbClr val="000000"/>
                </a:solidFill>
                <a:latin typeface="docs-Calibri"/>
              </a:rPr>
              <a:t>　盗み取られる</a:t>
            </a:r>
            <a:endParaRPr lang="en-US" altLang="ja-JP" sz="2800" b="0" i="0" dirty="0">
              <a:solidFill>
                <a:srgbClr val="000000"/>
              </a:solidFill>
              <a:effectLst/>
              <a:latin typeface="docs-Calibri"/>
            </a:endParaRPr>
          </a:p>
          <a:p>
            <a:pPr>
              <a:lnSpc>
                <a:spcPts val="4800"/>
              </a:lnSpc>
            </a:pPr>
            <a:r>
              <a:rPr lang="ja-JP" altLang="en-US" sz="2800" b="0" i="0" dirty="0">
                <a:solidFill>
                  <a:srgbClr val="000000"/>
                </a:solidFill>
                <a:effectLst/>
                <a:latin typeface="docs-Calibri"/>
              </a:rPr>
              <a:t>・パスワードを盗み見られる</a:t>
            </a:r>
            <a:endParaRPr lang="en-US" altLang="ja-JP" sz="2800" b="0" i="0" dirty="0">
              <a:solidFill>
                <a:srgbClr val="000000"/>
              </a:solidFill>
              <a:effectLst/>
              <a:latin typeface="docs-Calibri"/>
            </a:endParaRPr>
          </a:p>
          <a:p>
            <a:pPr>
              <a:lnSpc>
                <a:spcPts val="4800"/>
              </a:lnSpc>
            </a:pPr>
            <a:r>
              <a:rPr lang="ja-JP" altLang="en-US" sz="2800" dirty="0">
                <a:solidFill>
                  <a:srgbClr val="000000"/>
                </a:solidFill>
                <a:latin typeface="docs-Calibri"/>
              </a:rPr>
              <a:t>　</a:t>
            </a:r>
            <a:r>
              <a:rPr lang="en-US" altLang="ja-JP" sz="2800" b="0" i="0" dirty="0">
                <a:solidFill>
                  <a:srgbClr val="000000"/>
                </a:solidFill>
                <a:effectLst/>
                <a:latin typeface="docs-Calibri"/>
              </a:rPr>
              <a:t>(</a:t>
            </a:r>
            <a:r>
              <a:rPr lang="ja-JP" altLang="en-US" sz="2800" b="0" i="0" dirty="0">
                <a:solidFill>
                  <a:srgbClr val="000000"/>
                </a:solidFill>
                <a:effectLst/>
                <a:latin typeface="docs-Calibri"/>
              </a:rPr>
              <a:t>ショルダーハッキング</a:t>
            </a:r>
            <a:r>
              <a:rPr lang="en-US" altLang="ja-JP" sz="2800" b="0" i="0" dirty="0">
                <a:solidFill>
                  <a:srgbClr val="000000"/>
                </a:solidFill>
                <a:effectLst/>
                <a:latin typeface="docs-Calibri"/>
              </a:rPr>
              <a:t>)</a:t>
            </a:r>
            <a:endParaRPr lang="ja-JP" altLang="en-US" sz="2800" dirty="0"/>
          </a:p>
        </p:txBody>
      </p:sp>
      <p:pic>
        <p:nvPicPr>
          <p:cNvPr id="30" name="図 29">
            <a:extLst>
              <a:ext uri="{FF2B5EF4-FFF2-40B4-BE49-F238E27FC236}">
                <a16:creationId xmlns:a16="http://schemas.microsoft.com/office/drawing/2014/main" id="{F039C9A2-3E38-35CC-5EE5-9423DF75B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18" y="5195674"/>
            <a:ext cx="1745324" cy="1745324"/>
          </a:xfrm>
          <a:prstGeom prst="rect">
            <a:avLst/>
          </a:prstGeom>
        </p:spPr>
      </p:pic>
      <p:pic>
        <p:nvPicPr>
          <p:cNvPr id="32" name="図 31">
            <a:extLst>
              <a:ext uri="{FF2B5EF4-FFF2-40B4-BE49-F238E27FC236}">
                <a16:creationId xmlns:a16="http://schemas.microsoft.com/office/drawing/2014/main" id="{99331816-F54E-506A-D7E9-5871E9067F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5119" y="4943681"/>
            <a:ext cx="1903010" cy="1903010"/>
          </a:xfrm>
          <a:prstGeom prst="rect">
            <a:avLst/>
          </a:prstGeom>
        </p:spPr>
      </p:pic>
      <p:sp>
        <p:nvSpPr>
          <p:cNvPr id="2" name="テキスト ボックス 1">
            <a:extLst>
              <a:ext uri="{FF2B5EF4-FFF2-40B4-BE49-F238E27FC236}">
                <a16:creationId xmlns:a16="http://schemas.microsoft.com/office/drawing/2014/main" id="{A1A27F5A-4074-D8C9-1676-B2A2F077A845}"/>
              </a:ext>
            </a:extLst>
          </p:cNvPr>
          <p:cNvSpPr txBox="1"/>
          <p:nvPr/>
        </p:nvSpPr>
        <p:spPr>
          <a:xfrm>
            <a:off x="3054323" y="1799930"/>
            <a:ext cx="3339376" cy="338554"/>
          </a:xfrm>
          <a:prstGeom prst="rect">
            <a:avLst/>
          </a:prstGeom>
          <a:noFill/>
        </p:spPr>
        <p:txBody>
          <a:bodyPr wrap="none" rtlCol="0">
            <a:spAutoFit/>
          </a:bodyPr>
          <a:lstStyle/>
          <a:p>
            <a:r>
              <a:rPr lang="ja-JP" altLang="en-US" sz="1600" dirty="0"/>
              <a:t>ろう　　                　　きけんせい</a:t>
            </a:r>
            <a:endParaRPr kumimoji="1" lang="ja-JP" altLang="en-US" sz="1600" dirty="0"/>
          </a:p>
        </p:txBody>
      </p:sp>
      <p:pic>
        <p:nvPicPr>
          <p:cNvPr id="4" name="図 3">
            <a:extLst>
              <a:ext uri="{FF2B5EF4-FFF2-40B4-BE49-F238E27FC236}">
                <a16:creationId xmlns:a16="http://schemas.microsoft.com/office/drawing/2014/main" id="{317C09A2-6027-26DD-D8B8-16F302B143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217008">
            <a:off x="5020769" y="5818487"/>
            <a:ext cx="1050923" cy="1050923"/>
          </a:xfrm>
          <a:prstGeom prst="rect">
            <a:avLst/>
          </a:prstGeom>
        </p:spPr>
      </p:pic>
      <p:sp>
        <p:nvSpPr>
          <p:cNvPr id="10" name="テキスト ボックス 9">
            <a:extLst>
              <a:ext uri="{FF2B5EF4-FFF2-40B4-BE49-F238E27FC236}">
                <a16:creationId xmlns:a16="http://schemas.microsoft.com/office/drawing/2014/main" id="{A9160094-F866-AA40-0702-0EB48B0173EE}"/>
              </a:ext>
            </a:extLst>
          </p:cNvPr>
          <p:cNvSpPr txBox="1"/>
          <p:nvPr/>
        </p:nvSpPr>
        <p:spPr>
          <a:xfrm>
            <a:off x="5090783" y="3205709"/>
            <a:ext cx="543739" cy="307777"/>
          </a:xfrm>
          <a:prstGeom prst="rect">
            <a:avLst/>
          </a:prstGeom>
          <a:noFill/>
        </p:spPr>
        <p:txBody>
          <a:bodyPr wrap="none" rtlCol="0">
            <a:spAutoFit/>
          </a:bodyPr>
          <a:lstStyle/>
          <a:p>
            <a:r>
              <a:rPr lang="ja-JP" altLang="en-US" sz="1400" dirty="0"/>
              <a:t>ろう</a:t>
            </a:r>
            <a:endParaRPr lang="en-US" altLang="ja-JP" sz="1400" dirty="0"/>
          </a:p>
        </p:txBody>
      </p:sp>
      <p:sp>
        <p:nvSpPr>
          <p:cNvPr id="17" name="テキスト ボックス 16">
            <a:extLst>
              <a:ext uri="{FF2B5EF4-FFF2-40B4-BE49-F238E27FC236}">
                <a16:creationId xmlns:a16="http://schemas.microsoft.com/office/drawing/2014/main" id="{3C75BD0E-C420-8D21-6B9E-C7850F04DE88}"/>
              </a:ext>
            </a:extLst>
          </p:cNvPr>
          <p:cNvSpPr txBox="1"/>
          <p:nvPr/>
        </p:nvSpPr>
        <p:spPr>
          <a:xfrm>
            <a:off x="833026" y="4393248"/>
            <a:ext cx="595035" cy="307777"/>
          </a:xfrm>
          <a:prstGeom prst="rect">
            <a:avLst/>
          </a:prstGeom>
          <a:noFill/>
        </p:spPr>
        <p:txBody>
          <a:bodyPr wrap="square" rtlCol="0">
            <a:spAutoFit/>
          </a:bodyPr>
          <a:lstStyle/>
          <a:p>
            <a:r>
              <a:rPr lang="ja-JP" altLang="en-US" sz="1400" dirty="0"/>
              <a:t>ぬす</a:t>
            </a:r>
            <a:endParaRPr lang="en-US" altLang="ja-JP" sz="1400" dirty="0"/>
          </a:p>
        </p:txBody>
      </p:sp>
      <p:sp>
        <p:nvSpPr>
          <p:cNvPr id="18" name="テキスト ボックス 17">
            <a:extLst>
              <a:ext uri="{FF2B5EF4-FFF2-40B4-BE49-F238E27FC236}">
                <a16:creationId xmlns:a16="http://schemas.microsoft.com/office/drawing/2014/main" id="{1A1BD4A8-8762-3712-EA09-91578CFE6D5F}"/>
              </a:ext>
            </a:extLst>
          </p:cNvPr>
          <p:cNvSpPr txBox="1"/>
          <p:nvPr/>
        </p:nvSpPr>
        <p:spPr>
          <a:xfrm>
            <a:off x="2958693" y="5026397"/>
            <a:ext cx="595035" cy="307777"/>
          </a:xfrm>
          <a:prstGeom prst="rect">
            <a:avLst/>
          </a:prstGeom>
          <a:noFill/>
        </p:spPr>
        <p:txBody>
          <a:bodyPr wrap="square" rtlCol="0">
            <a:spAutoFit/>
          </a:bodyPr>
          <a:lstStyle/>
          <a:p>
            <a:r>
              <a:rPr lang="ja-JP" altLang="en-US" sz="1400" dirty="0"/>
              <a:t>ぬす</a:t>
            </a:r>
            <a:endParaRPr lang="en-US" altLang="ja-JP" sz="1400" dirty="0"/>
          </a:p>
        </p:txBody>
      </p:sp>
    </p:spTree>
    <p:extLst>
      <p:ext uri="{BB962C8B-B14F-4D97-AF65-F5344CB8AC3E}">
        <p14:creationId xmlns:p14="http://schemas.microsoft.com/office/powerpoint/2010/main" val="937995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E5AF4647-0BEA-9DF4-6DDE-ED089A08A292}"/>
              </a:ext>
            </a:extLst>
          </p:cNvPr>
          <p:cNvSpPr/>
          <p:nvPr/>
        </p:nvSpPr>
        <p:spPr>
          <a:xfrm>
            <a:off x="1681286" y="5618445"/>
            <a:ext cx="5723505" cy="1139761"/>
          </a:xfrm>
          <a:prstGeom prst="roundRect">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altLang="ja-JP" sz="2800" b="1" dirty="0">
                <a:solidFill>
                  <a:schemeClr val="accent2"/>
                </a:solidFill>
                <a:effectLst/>
                <a:latin typeface="Meiryo UI" panose="020B0604030504040204" pitchFamily="50" charset="-128"/>
                <a:ea typeface="Meiryo UI" panose="020B0604030504040204" pitchFamily="50" charset="-128"/>
              </a:rPr>
              <a:t>ID</a:t>
            </a:r>
            <a:r>
              <a:rPr lang="ja-JP" altLang="en-US" sz="2800" b="1" dirty="0">
                <a:solidFill>
                  <a:schemeClr val="accent2"/>
                </a:solidFill>
                <a:effectLst/>
                <a:latin typeface="Meiryo UI" panose="020B0604030504040204" pitchFamily="50" charset="-128"/>
                <a:ea typeface="Meiryo UI" panose="020B0604030504040204" pitchFamily="50" charset="-128"/>
              </a:rPr>
              <a:t>・パスワードが漏えいしても</a:t>
            </a:r>
            <a:endParaRPr lang="en-US" altLang="ja-JP" sz="2800" b="1" dirty="0">
              <a:solidFill>
                <a:schemeClr val="accent2"/>
              </a:solidFill>
              <a:effectLst/>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4000"/>
              </a:lnSpc>
              <a:spcBef>
                <a:spcPts val="0"/>
              </a:spcBef>
              <a:spcAft>
                <a:spcPts val="0"/>
              </a:spcAft>
              <a:buClrTx/>
              <a:buSzTx/>
              <a:buFontTx/>
              <a:buNone/>
              <a:tabLst/>
              <a:defRPr/>
            </a:pPr>
            <a:r>
              <a:rPr lang="ja-JP" altLang="en-US" sz="2800" b="1" dirty="0">
                <a:solidFill>
                  <a:schemeClr val="accent2"/>
                </a:solidFill>
                <a:effectLst/>
                <a:latin typeface="Meiryo UI" panose="020B0604030504040204" pitchFamily="50" charset="-128"/>
                <a:ea typeface="Meiryo UI" panose="020B0604030504040204" pitchFamily="50" charset="-128"/>
              </a:rPr>
              <a:t>不正なログインを回避できる</a:t>
            </a:r>
            <a:endParaRPr kumimoji="1" lang="ja-JP" altLang="en-US" sz="2800" b="1" i="0" u="none" strike="noStrike" kern="1200" cap="none" spc="0" normalizeH="0" baseline="0" noProof="0" dirty="0">
              <a:ln>
                <a:noFill/>
              </a:ln>
              <a:solidFill>
                <a:schemeClr val="accent2"/>
              </a:solidFill>
              <a:effectLst/>
              <a:uLnTx/>
              <a:uFillTx/>
              <a:latin typeface="Segoe UI"/>
              <a:ea typeface="メイリオ"/>
              <a:cs typeface="+mn-cs"/>
            </a:endParaRPr>
          </a:p>
        </p:txBody>
      </p:sp>
      <p:sp>
        <p:nvSpPr>
          <p:cNvPr id="5" name="コンテンツ プレースホルダー 4">
            <a:extLst>
              <a:ext uri="{FF2B5EF4-FFF2-40B4-BE49-F238E27FC236}">
                <a16:creationId xmlns:a16="http://schemas.microsoft.com/office/drawing/2014/main" id="{049CBAC0-4FC7-7DD0-E94F-FE7916946416}"/>
              </a:ext>
            </a:extLst>
          </p:cNvPr>
          <p:cNvSpPr txBox="1">
            <a:spLocks/>
          </p:cNvSpPr>
          <p:nvPr/>
        </p:nvSpPr>
        <p:spPr>
          <a:xfrm>
            <a:off x="961269" y="1984654"/>
            <a:ext cx="7600749" cy="624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0"/>
              </a:spcAft>
              <a:buClrTx/>
              <a:buSzTx/>
              <a:buNone/>
              <a:tabLst/>
              <a:defRPr/>
            </a:pPr>
            <a:r>
              <a:rPr lang="ja-JP" altLang="en-US" sz="2400" dirty="0">
                <a:solidFill>
                  <a:prstClr val="black"/>
                </a:solidFill>
                <a:latin typeface="Segoe UI"/>
                <a:ea typeface="メイリオ"/>
              </a:rPr>
              <a:t>ログイン時に、</a:t>
            </a:r>
            <a:r>
              <a:rPr lang="en-US" altLang="ja-JP" sz="2400" dirty="0">
                <a:solidFill>
                  <a:prstClr val="black"/>
                </a:solidFill>
                <a:latin typeface="Segoe UI"/>
                <a:ea typeface="メイリオ"/>
              </a:rPr>
              <a:t>2</a:t>
            </a:r>
            <a:r>
              <a:rPr lang="ja-JP" altLang="en-US" sz="2400" dirty="0">
                <a:solidFill>
                  <a:prstClr val="black"/>
                </a:solidFill>
                <a:latin typeface="Segoe UI"/>
                <a:ea typeface="メイリオ"/>
              </a:rPr>
              <a:t>つ以上の異なる要素を使用する</a:t>
            </a:r>
            <a:endPar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dirty="0"/>
              <a:t>対策の解説</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654825" y="1117327"/>
            <a:ext cx="8752493"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ED7D31"/>
                </a:solidFill>
                <a:effectLst/>
                <a:uLnTx/>
                <a:uFillTx/>
                <a:latin typeface="Segoe UI"/>
                <a:ea typeface="メイリオ"/>
                <a:cs typeface="+mj-cs"/>
              </a:rPr>
              <a:t>多要素認証を使うと、より安全になる</a:t>
            </a:r>
          </a:p>
        </p:txBody>
      </p:sp>
      <p:sp>
        <p:nvSpPr>
          <p:cNvPr id="38" name="コンテンツ プレースホルダー 4">
            <a:extLst>
              <a:ext uri="{FF2B5EF4-FFF2-40B4-BE49-F238E27FC236}">
                <a16:creationId xmlns:a16="http://schemas.microsoft.com/office/drawing/2014/main" id="{03F6D0D0-9B27-169C-BA35-8C2BF26C3DEB}"/>
              </a:ext>
            </a:extLst>
          </p:cNvPr>
          <p:cNvSpPr txBox="1">
            <a:spLocks/>
          </p:cNvSpPr>
          <p:nvPr/>
        </p:nvSpPr>
        <p:spPr>
          <a:xfrm>
            <a:off x="255313" y="4988741"/>
            <a:ext cx="3115412" cy="660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0"/>
              </a:spcAft>
              <a:buClrTx/>
              <a:buSzTx/>
              <a:buNone/>
              <a:tabLst/>
              <a:defRPr/>
            </a:pPr>
            <a:r>
              <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rPr>
              <a:t>ID</a:t>
            </a:r>
            <a:r>
              <a:rPr lang="ja-JP" altLang="en-US" sz="1800" dirty="0">
                <a:solidFill>
                  <a:prstClr val="black"/>
                </a:solidFill>
                <a:latin typeface="Segoe UI"/>
                <a:ea typeface="メイリオ"/>
              </a:rPr>
              <a:t>・パスワード</a:t>
            </a:r>
            <a:r>
              <a:rPr lang="ja-JP" altLang="en-US" sz="1600" dirty="0">
                <a:solidFill>
                  <a:prstClr val="black"/>
                </a:solidFill>
                <a:latin typeface="Segoe UI"/>
                <a:ea typeface="メイリオ"/>
              </a:rPr>
              <a:t>等</a:t>
            </a:r>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1" name="コンテンツ プレースホルダー 4">
            <a:extLst>
              <a:ext uri="{FF2B5EF4-FFF2-40B4-BE49-F238E27FC236}">
                <a16:creationId xmlns:a16="http://schemas.microsoft.com/office/drawing/2014/main" id="{7F61CC7E-5534-2B0D-5E1B-C997E74F3E8B}"/>
              </a:ext>
            </a:extLst>
          </p:cNvPr>
          <p:cNvSpPr txBox="1">
            <a:spLocks/>
          </p:cNvSpPr>
          <p:nvPr/>
        </p:nvSpPr>
        <p:spPr>
          <a:xfrm>
            <a:off x="6455868" y="4804593"/>
            <a:ext cx="2333574" cy="835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lang="ja-JP" altLang="en-US" sz="1800" dirty="0">
                <a:solidFill>
                  <a:prstClr val="black"/>
                </a:solidFill>
                <a:latin typeface="Segoe UI"/>
                <a:ea typeface="メイリオ"/>
              </a:rPr>
              <a:t>ユーザー自身の顔や指紋情報</a:t>
            </a:r>
            <a:r>
              <a:rPr lang="ja-JP" altLang="en-US" sz="1600" dirty="0">
                <a:solidFill>
                  <a:prstClr val="black"/>
                </a:solidFill>
                <a:latin typeface="Segoe UI"/>
                <a:ea typeface="メイリオ"/>
              </a:rPr>
              <a:t>等</a:t>
            </a:r>
            <a:endPar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2" name="コンテンツ プレースホルダー 4">
            <a:extLst>
              <a:ext uri="{FF2B5EF4-FFF2-40B4-BE49-F238E27FC236}">
                <a16:creationId xmlns:a16="http://schemas.microsoft.com/office/drawing/2014/main" id="{DBF17F2F-EA47-1A42-3470-538684C71ECB}"/>
              </a:ext>
            </a:extLst>
          </p:cNvPr>
          <p:cNvSpPr txBox="1">
            <a:spLocks/>
          </p:cNvSpPr>
          <p:nvPr/>
        </p:nvSpPr>
        <p:spPr>
          <a:xfrm>
            <a:off x="3118499" y="4973852"/>
            <a:ext cx="2944201" cy="6947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None/>
              <a:tabLst/>
              <a:defRPr/>
            </a:pPr>
            <a:r>
              <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rPr>
              <a:t>IC</a:t>
            </a: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カードやスマホに届く　ワンタイムパスワード</a:t>
            </a:r>
            <a:r>
              <a:rPr kumimoji="1" lang="ja-JP" altLang="en-US" sz="1600" b="0" i="0" u="none" strike="noStrike" kern="1200" cap="none" spc="0" normalizeH="0" baseline="0" noProof="0" dirty="0">
                <a:ln>
                  <a:noFill/>
                </a:ln>
                <a:solidFill>
                  <a:prstClr val="black"/>
                </a:solidFill>
                <a:effectLst/>
                <a:uLnTx/>
                <a:uFillTx/>
                <a:latin typeface="Segoe UI"/>
                <a:ea typeface="メイリオ"/>
                <a:cs typeface="+mn-cs"/>
              </a:rPr>
              <a:t>等</a:t>
            </a:r>
          </a:p>
        </p:txBody>
      </p:sp>
      <p:sp>
        <p:nvSpPr>
          <p:cNvPr id="43" name="四角形: 角を丸くする 42">
            <a:extLst>
              <a:ext uri="{FF2B5EF4-FFF2-40B4-BE49-F238E27FC236}">
                <a16:creationId xmlns:a16="http://schemas.microsoft.com/office/drawing/2014/main" id="{609954C2-FC73-13AA-07CE-4A8E1136B385}"/>
              </a:ext>
            </a:extLst>
          </p:cNvPr>
          <p:cNvSpPr/>
          <p:nvPr/>
        </p:nvSpPr>
        <p:spPr>
          <a:xfrm>
            <a:off x="335509" y="2629246"/>
            <a:ext cx="1743547" cy="62447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tIns="576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Segoe UI"/>
                <a:ea typeface="メイリオ"/>
                <a:cs typeface="+mn-cs"/>
              </a:rPr>
              <a:t>知識情報</a:t>
            </a:r>
          </a:p>
        </p:txBody>
      </p:sp>
      <p:sp>
        <p:nvSpPr>
          <p:cNvPr id="44" name="四角形: 角を丸くする 43">
            <a:extLst>
              <a:ext uri="{FF2B5EF4-FFF2-40B4-BE49-F238E27FC236}">
                <a16:creationId xmlns:a16="http://schemas.microsoft.com/office/drawing/2014/main" id="{840ECC93-AE1D-3DBC-0BF2-78661B5582A4}"/>
              </a:ext>
            </a:extLst>
          </p:cNvPr>
          <p:cNvSpPr/>
          <p:nvPr/>
        </p:nvSpPr>
        <p:spPr>
          <a:xfrm>
            <a:off x="3308118" y="2629246"/>
            <a:ext cx="1743547" cy="62447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tIns="576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white"/>
                </a:solidFill>
                <a:latin typeface="Segoe UI"/>
                <a:ea typeface="メイリオ"/>
              </a:rPr>
              <a:t>所持</a:t>
            </a:r>
            <a:r>
              <a:rPr kumimoji="1" lang="ja-JP" altLang="en-US" sz="2400" b="0" i="0" u="none" strike="noStrike" kern="1200" cap="none" spc="0" normalizeH="0" baseline="0" noProof="0" dirty="0">
                <a:ln>
                  <a:noFill/>
                </a:ln>
                <a:solidFill>
                  <a:prstClr val="white"/>
                </a:solidFill>
                <a:effectLst/>
                <a:uLnTx/>
                <a:uFillTx/>
                <a:latin typeface="Segoe UI"/>
                <a:ea typeface="メイリオ"/>
                <a:cs typeface="+mn-cs"/>
              </a:rPr>
              <a:t>情報</a:t>
            </a:r>
          </a:p>
        </p:txBody>
      </p:sp>
      <p:sp>
        <p:nvSpPr>
          <p:cNvPr id="45" name="四角形: 角を丸くする 44">
            <a:extLst>
              <a:ext uri="{FF2B5EF4-FFF2-40B4-BE49-F238E27FC236}">
                <a16:creationId xmlns:a16="http://schemas.microsoft.com/office/drawing/2014/main" id="{E5D19791-977B-0296-4C83-F1708333C59A}"/>
              </a:ext>
            </a:extLst>
          </p:cNvPr>
          <p:cNvSpPr/>
          <p:nvPr/>
        </p:nvSpPr>
        <p:spPr>
          <a:xfrm>
            <a:off x="6367054" y="2629246"/>
            <a:ext cx="1743547" cy="62447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tIns="576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white"/>
                </a:solidFill>
                <a:latin typeface="Segoe UI"/>
                <a:ea typeface="メイリオ"/>
              </a:rPr>
              <a:t>生体</a:t>
            </a:r>
            <a:r>
              <a:rPr kumimoji="1" lang="ja-JP" altLang="en-US" sz="2400" b="0" i="0" u="none" strike="noStrike" kern="1200" cap="none" spc="0" normalizeH="0" baseline="0" noProof="0" dirty="0">
                <a:ln>
                  <a:noFill/>
                </a:ln>
                <a:solidFill>
                  <a:prstClr val="white"/>
                </a:solidFill>
                <a:effectLst/>
                <a:uLnTx/>
                <a:uFillTx/>
                <a:latin typeface="Segoe UI"/>
                <a:ea typeface="メイリオ"/>
                <a:cs typeface="+mn-cs"/>
              </a:rPr>
              <a:t>情報</a:t>
            </a:r>
          </a:p>
        </p:txBody>
      </p:sp>
      <p:pic>
        <p:nvPicPr>
          <p:cNvPr id="55" name="図 54">
            <a:extLst>
              <a:ext uri="{FF2B5EF4-FFF2-40B4-BE49-F238E27FC236}">
                <a16:creationId xmlns:a16="http://schemas.microsoft.com/office/drawing/2014/main" id="{B0BE83F0-8842-5E11-2A3E-E74C1BB40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36" y="3350586"/>
            <a:ext cx="1700351" cy="1700351"/>
          </a:xfrm>
          <a:prstGeom prst="rect">
            <a:avLst/>
          </a:prstGeom>
        </p:spPr>
      </p:pic>
      <p:pic>
        <p:nvPicPr>
          <p:cNvPr id="57" name="図 56">
            <a:extLst>
              <a:ext uri="{FF2B5EF4-FFF2-40B4-BE49-F238E27FC236}">
                <a16:creationId xmlns:a16="http://schemas.microsoft.com/office/drawing/2014/main" id="{F6DE9A93-AA6F-B3F8-0770-1D221764B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5061">
            <a:off x="1298630" y="3024158"/>
            <a:ext cx="1894143" cy="1894143"/>
          </a:xfrm>
          <a:prstGeom prst="rect">
            <a:avLst/>
          </a:prstGeom>
        </p:spPr>
      </p:pic>
      <p:pic>
        <p:nvPicPr>
          <p:cNvPr id="59" name="図 58">
            <a:extLst>
              <a:ext uri="{FF2B5EF4-FFF2-40B4-BE49-F238E27FC236}">
                <a16:creationId xmlns:a16="http://schemas.microsoft.com/office/drawing/2014/main" id="{6EF31AD6-9368-C7A6-D624-0EB18625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54398">
            <a:off x="6616359" y="3243978"/>
            <a:ext cx="1576864" cy="1576864"/>
          </a:xfrm>
          <a:prstGeom prst="rect">
            <a:avLst/>
          </a:prstGeom>
        </p:spPr>
      </p:pic>
      <p:pic>
        <p:nvPicPr>
          <p:cNvPr id="61" name="図 60">
            <a:extLst>
              <a:ext uri="{FF2B5EF4-FFF2-40B4-BE49-F238E27FC236}">
                <a16:creationId xmlns:a16="http://schemas.microsoft.com/office/drawing/2014/main" id="{4AF30508-9778-0EF7-E080-D68345B9E2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2867" y="3254808"/>
            <a:ext cx="1794814" cy="1794814"/>
          </a:xfrm>
          <a:prstGeom prst="rect">
            <a:avLst/>
          </a:prstGeom>
        </p:spPr>
      </p:pic>
      <p:pic>
        <p:nvPicPr>
          <p:cNvPr id="66" name="図 65">
            <a:extLst>
              <a:ext uri="{FF2B5EF4-FFF2-40B4-BE49-F238E27FC236}">
                <a16:creationId xmlns:a16="http://schemas.microsoft.com/office/drawing/2014/main" id="{398AD08F-E8D7-BA22-F2C3-5B914E717C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7291" y="3613407"/>
            <a:ext cx="1191186" cy="1191186"/>
          </a:xfrm>
          <a:prstGeom prst="rect">
            <a:avLst/>
          </a:prstGeom>
        </p:spPr>
      </p:pic>
      <p:sp>
        <p:nvSpPr>
          <p:cNvPr id="4" name="正方形/長方形 3">
            <a:extLst>
              <a:ext uri="{FF2B5EF4-FFF2-40B4-BE49-F238E27FC236}">
                <a16:creationId xmlns:a16="http://schemas.microsoft.com/office/drawing/2014/main" id="{1C71A5A9-7144-F7FC-E423-4CBDD7460849}"/>
              </a:ext>
            </a:extLst>
          </p:cNvPr>
          <p:cNvSpPr/>
          <p:nvPr/>
        </p:nvSpPr>
        <p:spPr>
          <a:xfrm>
            <a:off x="3611690" y="3470742"/>
            <a:ext cx="611983" cy="128957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矢印: ストライプ 66">
            <a:extLst>
              <a:ext uri="{FF2B5EF4-FFF2-40B4-BE49-F238E27FC236}">
                <a16:creationId xmlns:a16="http://schemas.microsoft.com/office/drawing/2014/main" id="{4F661AFF-F5BA-EF91-3D57-9F391403388E}"/>
              </a:ext>
            </a:extLst>
          </p:cNvPr>
          <p:cNvSpPr/>
          <p:nvPr/>
        </p:nvSpPr>
        <p:spPr>
          <a:xfrm rot="11495236">
            <a:off x="4054587" y="4211539"/>
            <a:ext cx="806336" cy="314074"/>
          </a:xfrm>
          <a:prstGeom prst="stripedRightArrow">
            <a:avLst>
              <a:gd name="adj1" fmla="val 46250"/>
              <a:gd name="adj2" fmla="val 50000"/>
            </a:avLst>
          </a:prstGeom>
          <a:gradFill flip="none" rotWithShape="1">
            <a:gsLst>
              <a:gs pos="30000">
                <a:srgbClr val="C00000"/>
              </a:gs>
              <a:gs pos="100000">
                <a:srgbClr val="FF99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AE5F049-F969-ACAB-AA5B-5A5E0B719781}"/>
              </a:ext>
            </a:extLst>
          </p:cNvPr>
          <p:cNvSpPr txBox="1"/>
          <p:nvPr/>
        </p:nvSpPr>
        <p:spPr>
          <a:xfrm>
            <a:off x="3573042" y="3470742"/>
            <a:ext cx="1202147" cy="730969"/>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lang="en-US" altLang="ja-JP" sz="1600" b="1" dirty="0">
                <a:solidFill>
                  <a:schemeClr val="bg1"/>
                </a:solidFill>
                <a:latin typeface="Segoe UI"/>
                <a:ea typeface="メイリオ"/>
              </a:rPr>
              <a:t>1234</a:t>
            </a:r>
            <a:endParaRPr kumimoji="1" lang="en-US" altLang="ja-JP" sz="1600" b="1" i="0" u="none" strike="noStrike" kern="1200" cap="none" spc="0" normalizeH="0" baseline="0" noProof="0" dirty="0">
              <a:ln>
                <a:noFill/>
              </a:ln>
              <a:solidFill>
                <a:schemeClr val="bg1"/>
              </a:solidFill>
              <a:effectLst/>
              <a:uLnTx/>
              <a:uFillTx/>
              <a:latin typeface="Segoe UI"/>
              <a:ea typeface="メイリオ"/>
              <a:cs typeface="+mn-cs"/>
            </a:endParaRPr>
          </a:p>
        </p:txBody>
      </p:sp>
      <p:pic>
        <p:nvPicPr>
          <p:cNvPr id="68" name="図 67">
            <a:extLst>
              <a:ext uri="{FF2B5EF4-FFF2-40B4-BE49-F238E27FC236}">
                <a16:creationId xmlns:a16="http://schemas.microsoft.com/office/drawing/2014/main" id="{92578D58-C95E-4AE6-5184-196C4C8F7F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03853">
            <a:off x="4219419" y="3852588"/>
            <a:ext cx="751126" cy="981868"/>
          </a:xfrm>
          <a:prstGeom prst="rect">
            <a:avLst/>
          </a:prstGeom>
        </p:spPr>
      </p:pic>
      <p:sp>
        <p:nvSpPr>
          <p:cNvPr id="6" name="テキスト ボックス 5">
            <a:extLst>
              <a:ext uri="{FF2B5EF4-FFF2-40B4-BE49-F238E27FC236}">
                <a16:creationId xmlns:a16="http://schemas.microsoft.com/office/drawing/2014/main" id="{C4FF6D76-8995-137C-2723-D228BD567070}"/>
              </a:ext>
            </a:extLst>
          </p:cNvPr>
          <p:cNvSpPr txBox="1"/>
          <p:nvPr/>
        </p:nvSpPr>
        <p:spPr>
          <a:xfrm>
            <a:off x="894384" y="1230914"/>
            <a:ext cx="1800493" cy="307777"/>
          </a:xfrm>
          <a:prstGeom prst="rect">
            <a:avLst/>
          </a:prstGeom>
          <a:noFill/>
        </p:spPr>
        <p:txBody>
          <a:bodyPr wrap="none" rtlCol="0">
            <a:spAutoFit/>
          </a:bodyPr>
          <a:lstStyle/>
          <a:p>
            <a:r>
              <a:rPr kumimoji="1" lang="ja-JP" altLang="en-US" sz="1400" dirty="0"/>
              <a:t>たようそにんしょう</a:t>
            </a:r>
          </a:p>
        </p:txBody>
      </p:sp>
      <p:sp>
        <p:nvSpPr>
          <p:cNvPr id="7" name="テキスト ボックス 6">
            <a:extLst>
              <a:ext uri="{FF2B5EF4-FFF2-40B4-BE49-F238E27FC236}">
                <a16:creationId xmlns:a16="http://schemas.microsoft.com/office/drawing/2014/main" id="{DE559FAB-CDF5-5AA9-87FE-E8AE292F9145}"/>
              </a:ext>
            </a:extLst>
          </p:cNvPr>
          <p:cNvSpPr txBox="1"/>
          <p:nvPr/>
        </p:nvSpPr>
        <p:spPr>
          <a:xfrm>
            <a:off x="3534521" y="1892533"/>
            <a:ext cx="2585964" cy="276999"/>
          </a:xfrm>
          <a:prstGeom prst="rect">
            <a:avLst/>
          </a:prstGeom>
          <a:noFill/>
        </p:spPr>
        <p:txBody>
          <a:bodyPr wrap="none" rtlCol="0">
            <a:spAutoFit/>
          </a:bodyPr>
          <a:lstStyle/>
          <a:p>
            <a:r>
              <a:rPr kumimoji="1" lang="ja-JP" altLang="en-US" sz="1200" dirty="0"/>
              <a:t>いじょう　　こと                 よう</a:t>
            </a:r>
            <a:r>
              <a:rPr lang="ja-JP" altLang="en-US" sz="1200" dirty="0"/>
              <a:t>そ</a:t>
            </a:r>
            <a:endParaRPr kumimoji="1" lang="en-US" altLang="ja-JP" sz="1200" dirty="0"/>
          </a:p>
        </p:txBody>
      </p:sp>
      <p:sp>
        <p:nvSpPr>
          <p:cNvPr id="10" name="テキスト ボックス 9">
            <a:extLst>
              <a:ext uri="{FF2B5EF4-FFF2-40B4-BE49-F238E27FC236}">
                <a16:creationId xmlns:a16="http://schemas.microsoft.com/office/drawing/2014/main" id="{85846A63-A0F1-7DC4-7C4A-E6EDBE6349BA}"/>
              </a:ext>
            </a:extLst>
          </p:cNvPr>
          <p:cNvSpPr txBox="1"/>
          <p:nvPr/>
        </p:nvSpPr>
        <p:spPr>
          <a:xfrm>
            <a:off x="593700" y="2627212"/>
            <a:ext cx="1261884" cy="253916"/>
          </a:xfrm>
          <a:prstGeom prst="rect">
            <a:avLst/>
          </a:prstGeom>
          <a:noFill/>
        </p:spPr>
        <p:txBody>
          <a:bodyPr wrap="none" rtlCol="0">
            <a:spAutoFit/>
          </a:bodyPr>
          <a:lstStyle/>
          <a:p>
            <a:r>
              <a:rPr lang="ja-JP" altLang="en-US" sz="1050" dirty="0"/>
              <a:t>ちしきじょうほう</a:t>
            </a:r>
            <a:endParaRPr kumimoji="1" lang="en-US" altLang="ja-JP" sz="1050" dirty="0"/>
          </a:p>
        </p:txBody>
      </p:sp>
      <p:sp>
        <p:nvSpPr>
          <p:cNvPr id="12" name="テキスト ボックス 11">
            <a:extLst>
              <a:ext uri="{FF2B5EF4-FFF2-40B4-BE49-F238E27FC236}">
                <a16:creationId xmlns:a16="http://schemas.microsoft.com/office/drawing/2014/main" id="{19ABD3CD-03A8-28AE-846C-5A60F1B2BAB4}"/>
              </a:ext>
            </a:extLst>
          </p:cNvPr>
          <p:cNvSpPr txBox="1"/>
          <p:nvPr/>
        </p:nvSpPr>
        <p:spPr>
          <a:xfrm>
            <a:off x="3567684" y="2627212"/>
            <a:ext cx="1261884" cy="253916"/>
          </a:xfrm>
          <a:prstGeom prst="rect">
            <a:avLst/>
          </a:prstGeom>
          <a:noFill/>
        </p:spPr>
        <p:txBody>
          <a:bodyPr wrap="none" rtlCol="0">
            <a:spAutoFit/>
          </a:bodyPr>
          <a:lstStyle/>
          <a:p>
            <a:r>
              <a:rPr lang="ja-JP" altLang="en-US" sz="1050" dirty="0"/>
              <a:t>しょじじょうほう</a:t>
            </a:r>
            <a:endParaRPr kumimoji="1" lang="en-US" altLang="ja-JP" sz="1050" dirty="0"/>
          </a:p>
        </p:txBody>
      </p:sp>
      <p:sp>
        <p:nvSpPr>
          <p:cNvPr id="20" name="テキスト ボックス 19">
            <a:extLst>
              <a:ext uri="{FF2B5EF4-FFF2-40B4-BE49-F238E27FC236}">
                <a16:creationId xmlns:a16="http://schemas.microsoft.com/office/drawing/2014/main" id="{E6482DE6-B0D0-0790-4284-4DE09D85BC2D}"/>
              </a:ext>
            </a:extLst>
          </p:cNvPr>
          <p:cNvSpPr txBox="1"/>
          <p:nvPr/>
        </p:nvSpPr>
        <p:spPr>
          <a:xfrm>
            <a:off x="6540293" y="2627212"/>
            <a:ext cx="1396536" cy="253916"/>
          </a:xfrm>
          <a:prstGeom prst="rect">
            <a:avLst/>
          </a:prstGeom>
          <a:noFill/>
        </p:spPr>
        <p:txBody>
          <a:bodyPr wrap="none" rtlCol="0">
            <a:spAutoFit/>
          </a:bodyPr>
          <a:lstStyle/>
          <a:p>
            <a:r>
              <a:rPr lang="ja-JP" altLang="en-US" sz="1050" dirty="0"/>
              <a:t>せいたいじょうほう</a:t>
            </a:r>
            <a:endParaRPr kumimoji="1" lang="en-US" altLang="ja-JP" sz="1050" dirty="0"/>
          </a:p>
        </p:txBody>
      </p:sp>
      <p:sp>
        <p:nvSpPr>
          <p:cNvPr id="23" name="テキスト ボックス 22">
            <a:extLst>
              <a:ext uri="{FF2B5EF4-FFF2-40B4-BE49-F238E27FC236}">
                <a16:creationId xmlns:a16="http://schemas.microsoft.com/office/drawing/2014/main" id="{55277ECD-A3C8-25B1-FDE2-9AF3C676C21D}"/>
              </a:ext>
            </a:extLst>
          </p:cNvPr>
          <p:cNvSpPr txBox="1"/>
          <p:nvPr/>
        </p:nvSpPr>
        <p:spPr>
          <a:xfrm>
            <a:off x="5131112" y="4792006"/>
            <a:ext cx="453970" cy="253916"/>
          </a:xfrm>
          <a:prstGeom prst="rect">
            <a:avLst/>
          </a:prstGeom>
          <a:noFill/>
        </p:spPr>
        <p:txBody>
          <a:bodyPr wrap="none" rtlCol="0">
            <a:spAutoFit/>
          </a:bodyPr>
          <a:lstStyle/>
          <a:p>
            <a:r>
              <a:rPr lang="ja-JP" altLang="en-US" sz="1050" dirty="0"/>
              <a:t>とど</a:t>
            </a:r>
            <a:endParaRPr kumimoji="1" lang="en-US" altLang="ja-JP" sz="1050" dirty="0"/>
          </a:p>
        </p:txBody>
      </p:sp>
      <p:sp>
        <p:nvSpPr>
          <p:cNvPr id="30" name="テキスト ボックス 29">
            <a:extLst>
              <a:ext uri="{FF2B5EF4-FFF2-40B4-BE49-F238E27FC236}">
                <a16:creationId xmlns:a16="http://schemas.microsoft.com/office/drawing/2014/main" id="{2F1C0E20-7540-3DD0-D5B4-E1DF47D6E1F7}"/>
              </a:ext>
            </a:extLst>
          </p:cNvPr>
          <p:cNvSpPr txBox="1"/>
          <p:nvPr/>
        </p:nvSpPr>
        <p:spPr>
          <a:xfrm>
            <a:off x="6376131" y="5139502"/>
            <a:ext cx="1261884" cy="253916"/>
          </a:xfrm>
          <a:prstGeom prst="rect">
            <a:avLst/>
          </a:prstGeom>
          <a:noFill/>
        </p:spPr>
        <p:txBody>
          <a:bodyPr wrap="none" rtlCol="0">
            <a:spAutoFit/>
          </a:bodyPr>
          <a:lstStyle/>
          <a:p>
            <a:r>
              <a:rPr kumimoji="1" lang="ja-JP" altLang="en-US" sz="1050" dirty="0"/>
              <a:t>しもんじょうほう</a:t>
            </a:r>
            <a:endParaRPr kumimoji="1" lang="en-US" altLang="ja-JP" sz="1050" dirty="0"/>
          </a:p>
        </p:txBody>
      </p:sp>
      <p:sp>
        <p:nvSpPr>
          <p:cNvPr id="9" name="テキスト ボックス 8">
            <a:extLst>
              <a:ext uri="{FF2B5EF4-FFF2-40B4-BE49-F238E27FC236}">
                <a16:creationId xmlns:a16="http://schemas.microsoft.com/office/drawing/2014/main" id="{9924C17F-552E-3A5C-56A6-6EFCB55E4A97}"/>
              </a:ext>
            </a:extLst>
          </p:cNvPr>
          <p:cNvSpPr txBox="1"/>
          <p:nvPr/>
        </p:nvSpPr>
        <p:spPr>
          <a:xfrm>
            <a:off x="4796698" y="5572488"/>
            <a:ext cx="492443" cy="276999"/>
          </a:xfrm>
          <a:prstGeom prst="rect">
            <a:avLst/>
          </a:prstGeom>
          <a:noFill/>
        </p:spPr>
        <p:txBody>
          <a:bodyPr wrap="none" rtlCol="0">
            <a:spAutoFit/>
          </a:bodyPr>
          <a:lstStyle/>
          <a:p>
            <a:r>
              <a:rPr kumimoji="1" lang="ja-JP" altLang="en-US" sz="1200" dirty="0"/>
              <a:t>ろう</a:t>
            </a:r>
            <a:endParaRPr kumimoji="1" lang="en-US" altLang="ja-JP" sz="1200" dirty="0"/>
          </a:p>
        </p:txBody>
      </p:sp>
      <p:sp>
        <p:nvSpPr>
          <p:cNvPr id="11" name="テキスト ボックス 10">
            <a:extLst>
              <a:ext uri="{FF2B5EF4-FFF2-40B4-BE49-F238E27FC236}">
                <a16:creationId xmlns:a16="http://schemas.microsoft.com/office/drawing/2014/main" id="{07E0D120-51B6-921E-A3A5-B087A654D24A}"/>
              </a:ext>
            </a:extLst>
          </p:cNvPr>
          <p:cNvSpPr txBox="1"/>
          <p:nvPr/>
        </p:nvSpPr>
        <p:spPr>
          <a:xfrm>
            <a:off x="2529399" y="6072524"/>
            <a:ext cx="3108543" cy="276999"/>
          </a:xfrm>
          <a:prstGeom prst="rect">
            <a:avLst/>
          </a:prstGeom>
          <a:noFill/>
        </p:spPr>
        <p:txBody>
          <a:bodyPr wrap="none" rtlCol="0">
            <a:spAutoFit/>
          </a:bodyPr>
          <a:lstStyle/>
          <a:p>
            <a:r>
              <a:rPr lang="ja-JP" altLang="en-US" sz="1200" dirty="0"/>
              <a:t>ふせい　　　　　　　　　　　　　かいひ</a:t>
            </a:r>
            <a:endParaRPr kumimoji="1" lang="en-US" altLang="ja-JP" sz="1200" dirty="0"/>
          </a:p>
        </p:txBody>
      </p:sp>
    </p:spTree>
    <p:extLst>
      <p:ext uri="{BB962C8B-B14F-4D97-AF65-F5344CB8AC3E}">
        <p14:creationId xmlns:p14="http://schemas.microsoft.com/office/powerpoint/2010/main" val="4026521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mj-ea"/>
              </a:rPr>
              <a:t>意見交換をしよう</a:t>
            </a:r>
            <a:endParaRPr kumimoji="1" lang="ja-JP" altLang="en-US" dirty="0">
              <a:latin typeface="+mj-ea"/>
            </a:endParaRPr>
          </a:p>
        </p:txBody>
      </p:sp>
      <p:sp>
        <p:nvSpPr>
          <p:cNvPr id="5" name="コンテンツ プレースホルダー 4"/>
          <p:cNvSpPr>
            <a:spLocks noGrp="1"/>
          </p:cNvSpPr>
          <p:nvPr>
            <p:ph sz="half" idx="1"/>
          </p:nvPr>
        </p:nvSpPr>
        <p:spPr>
          <a:xfrm>
            <a:off x="489004" y="1818251"/>
            <a:ext cx="8026346" cy="4351338"/>
          </a:xfrm>
        </p:spPr>
        <p:txBody>
          <a:bodyPr>
            <a:normAutofit/>
          </a:bodyPr>
          <a:lstStyle/>
          <a:p>
            <a:pPr marL="0" indent="0">
              <a:buNone/>
            </a:pPr>
            <a:r>
              <a:rPr lang="ja-JP" altLang="en-US" sz="4400" dirty="0">
                <a:latin typeface="+mj-ea"/>
                <a:ea typeface="+mj-ea"/>
              </a:rPr>
              <a:t>・スマホやパソコンのセキュリ</a:t>
            </a:r>
            <a:endParaRPr lang="en-US" altLang="ja-JP" sz="4400" dirty="0">
              <a:latin typeface="+mj-ea"/>
              <a:ea typeface="+mj-ea"/>
            </a:endParaRPr>
          </a:p>
          <a:p>
            <a:pPr marL="0" indent="0">
              <a:buNone/>
            </a:pPr>
            <a:r>
              <a:rPr lang="ja-JP" altLang="en-US" sz="4400" dirty="0">
                <a:latin typeface="+mj-ea"/>
                <a:ea typeface="+mj-ea"/>
              </a:rPr>
              <a:t>　ティ対策をしていますか？</a:t>
            </a:r>
            <a:endParaRPr lang="en-US" altLang="ja-JP" sz="4400" dirty="0">
              <a:latin typeface="+mj-ea"/>
              <a:ea typeface="+mj-ea"/>
            </a:endParaRPr>
          </a:p>
          <a:p>
            <a:pPr marL="0" indent="0">
              <a:buNone/>
            </a:pPr>
            <a:r>
              <a:rPr kumimoji="1" lang="ja-JP" altLang="en-US" sz="4400" dirty="0">
                <a:latin typeface="+mj-ea"/>
                <a:ea typeface="+mj-ea"/>
              </a:rPr>
              <a:t>・</a:t>
            </a:r>
            <a:r>
              <a:rPr kumimoji="1" lang="en-US" altLang="ja-JP" sz="4400" dirty="0">
                <a:latin typeface="+mj-ea"/>
                <a:ea typeface="+mj-ea"/>
              </a:rPr>
              <a:t>ID</a:t>
            </a:r>
            <a:r>
              <a:rPr kumimoji="1" lang="ja-JP" altLang="en-US" sz="4400" dirty="0">
                <a:latin typeface="+mj-ea"/>
                <a:ea typeface="+mj-ea"/>
              </a:rPr>
              <a:t>やパスワードをどのよう</a:t>
            </a:r>
            <a:endParaRPr kumimoji="1" lang="en-US" altLang="ja-JP" sz="4400" dirty="0">
              <a:latin typeface="+mj-ea"/>
              <a:ea typeface="+mj-ea"/>
            </a:endParaRPr>
          </a:p>
          <a:p>
            <a:pPr marL="0" indent="0">
              <a:buNone/>
            </a:pPr>
            <a:r>
              <a:rPr lang="ja-JP" altLang="en-US" sz="4400" dirty="0">
                <a:latin typeface="+mj-ea"/>
                <a:ea typeface="+mj-ea"/>
              </a:rPr>
              <a:t>　</a:t>
            </a:r>
            <a:r>
              <a:rPr kumimoji="1" lang="ja-JP" altLang="en-US" sz="4400" dirty="0">
                <a:latin typeface="+mj-ea"/>
                <a:ea typeface="+mj-ea"/>
              </a:rPr>
              <a:t>に管理していますか？</a:t>
            </a:r>
          </a:p>
        </p:txBody>
      </p:sp>
    </p:spTree>
    <p:extLst>
      <p:ext uri="{BB962C8B-B14F-4D97-AF65-F5344CB8AC3E}">
        <p14:creationId xmlns:p14="http://schemas.microsoft.com/office/powerpoint/2010/main" val="356920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DAC0BB3-3B35-CD88-FFC5-4CBAFA5C4C89}"/>
              </a:ext>
            </a:extLst>
          </p:cNvPr>
          <p:cNvSpPr>
            <a:spLocks noGrp="1"/>
          </p:cNvSpPr>
          <p:nvPr>
            <p:ph type="title"/>
          </p:nvPr>
        </p:nvSpPr>
        <p:spPr/>
        <p:txBody>
          <a:bodyPr/>
          <a:lstStyle/>
          <a:p>
            <a:r>
              <a:rPr lang="ja-JP" altLang="en-US" dirty="0"/>
              <a:t>今日のおはなし</a:t>
            </a:r>
          </a:p>
        </p:txBody>
      </p:sp>
      <p:sp>
        <p:nvSpPr>
          <p:cNvPr id="5" name="コンテンツ プレースホルダー 4">
            <a:extLst>
              <a:ext uri="{FF2B5EF4-FFF2-40B4-BE49-F238E27FC236}">
                <a16:creationId xmlns:a16="http://schemas.microsoft.com/office/drawing/2014/main" id="{A6218536-CBEC-9B56-3AD4-F6BAE7F67CB9}"/>
              </a:ext>
            </a:extLst>
          </p:cNvPr>
          <p:cNvSpPr>
            <a:spLocks noGrp="1"/>
          </p:cNvSpPr>
          <p:nvPr>
            <p:ph sz="half" idx="1"/>
          </p:nvPr>
        </p:nvSpPr>
        <p:spPr>
          <a:xfrm>
            <a:off x="628649" y="1440180"/>
            <a:ext cx="7886701" cy="4736783"/>
          </a:xfrm>
        </p:spPr>
        <p:txBody>
          <a:bodyPr>
            <a:normAutofit/>
          </a:bodyPr>
          <a:lstStyle/>
          <a:p>
            <a:r>
              <a:rPr lang="ja-JP" altLang="en-US" sz="4000" dirty="0"/>
              <a:t>不正送金やなりすましの被害事例</a:t>
            </a:r>
            <a:endParaRPr lang="en-US" altLang="ja-JP" sz="4000" dirty="0"/>
          </a:p>
          <a:p>
            <a:r>
              <a:rPr lang="ja-JP" altLang="en-US" sz="4000" dirty="0"/>
              <a:t>パスワードの作り方や管理方法</a:t>
            </a:r>
            <a:endParaRPr lang="en-US" altLang="ja-JP" sz="4000" dirty="0"/>
          </a:p>
          <a:p>
            <a:r>
              <a:rPr lang="ja-JP" altLang="en-US" sz="4000" dirty="0"/>
              <a:t>偽セキュリティ警告の対策</a:t>
            </a:r>
            <a:endParaRPr lang="en-US" altLang="ja-JP" sz="4000" dirty="0"/>
          </a:p>
          <a:p>
            <a:r>
              <a:rPr lang="ja-JP" altLang="en-US" sz="4000" dirty="0"/>
              <a:t>メールの添付ファイル</a:t>
            </a:r>
            <a:endParaRPr lang="en-US" altLang="ja-JP" sz="4000" dirty="0"/>
          </a:p>
        </p:txBody>
      </p:sp>
    </p:spTree>
    <p:extLst>
      <p:ext uri="{BB962C8B-B14F-4D97-AF65-F5344CB8AC3E}">
        <p14:creationId xmlns:p14="http://schemas.microsoft.com/office/powerpoint/2010/main" val="3093529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リーフォーム: 図形 3">
            <a:extLst>
              <a:ext uri="{FF2B5EF4-FFF2-40B4-BE49-F238E27FC236}">
                <a16:creationId xmlns:a16="http://schemas.microsoft.com/office/drawing/2014/main" id="{1A6644EF-DCFA-0765-130B-40D5205D6A3B}"/>
              </a:ext>
            </a:extLst>
          </p:cNvPr>
          <p:cNvSpPr/>
          <p:nvPr/>
        </p:nvSpPr>
        <p:spPr>
          <a:xfrm>
            <a:off x="445655" y="1635607"/>
            <a:ext cx="7950200" cy="5056742"/>
          </a:xfrm>
          <a:custGeom>
            <a:avLst/>
            <a:gdLst>
              <a:gd name="connsiteX0" fmla="*/ 324146 w 7950200"/>
              <a:gd name="connsiteY0" fmla="*/ 0 h 5200390"/>
              <a:gd name="connsiteX1" fmla="*/ 7626054 w 7950200"/>
              <a:gd name="connsiteY1" fmla="*/ 0 h 5200390"/>
              <a:gd name="connsiteX2" fmla="*/ 7950200 w 7950200"/>
              <a:gd name="connsiteY2" fmla="*/ 324146 h 5200390"/>
              <a:gd name="connsiteX3" fmla="*/ 7950200 w 7950200"/>
              <a:gd name="connsiteY3" fmla="*/ 4189789 h 5200390"/>
              <a:gd name="connsiteX4" fmla="*/ 7626054 w 7950200"/>
              <a:gd name="connsiteY4" fmla="*/ 4513935 h 5200390"/>
              <a:gd name="connsiteX5" fmla="*/ 5028729 w 7950200"/>
              <a:gd name="connsiteY5" fmla="*/ 4513935 h 5200390"/>
              <a:gd name="connsiteX6" fmla="*/ 5065705 w 7950200"/>
              <a:gd name="connsiteY6" fmla="*/ 4618791 h 5200390"/>
              <a:gd name="connsiteX7" fmla="*/ 5451322 w 7950200"/>
              <a:gd name="connsiteY7" fmla="*/ 5200390 h 5200390"/>
              <a:gd name="connsiteX8" fmla="*/ 4256910 w 7950200"/>
              <a:gd name="connsiteY8" fmla="*/ 4642314 h 5200390"/>
              <a:gd name="connsiteX9" fmla="*/ 4151392 w 7950200"/>
              <a:gd name="connsiteY9" fmla="*/ 4513935 h 5200390"/>
              <a:gd name="connsiteX10" fmla="*/ 324146 w 7950200"/>
              <a:gd name="connsiteY10" fmla="*/ 4513935 h 5200390"/>
              <a:gd name="connsiteX11" fmla="*/ 0 w 7950200"/>
              <a:gd name="connsiteY11" fmla="*/ 4189789 h 5200390"/>
              <a:gd name="connsiteX12" fmla="*/ 0 w 7950200"/>
              <a:gd name="connsiteY12" fmla="*/ 324146 h 5200390"/>
              <a:gd name="connsiteX13" fmla="*/ 324146 w 7950200"/>
              <a:gd name="connsiteY13" fmla="*/ 0 h 520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0200" h="5200390">
                <a:moveTo>
                  <a:pt x="324146" y="0"/>
                </a:moveTo>
                <a:lnTo>
                  <a:pt x="7626054" y="0"/>
                </a:lnTo>
                <a:cubicBezTo>
                  <a:pt x="7805075" y="0"/>
                  <a:pt x="7950200" y="145125"/>
                  <a:pt x="7950200" y="324146"/>
                </a:cubicBezTo>
                <a:lnTo>
                  <a:pt x="7950200" y="4189789"/>
                </a:lnTo>
                <a:cubicBezTo>
                  <a:pt x="7950200" y="4368810"/>
                  <a:pt x="7805075" y="4513935"/>
                  <a:pt x="7626054" y="4513935"/>
                </a:cubicBezTo>
                <a:lnTo>
                  <a:pt x="5028729" y="4513935"/>
                </a:lnTo>
                <a:lnTo>
                  <a:pt x="5065705" y="4618791"/>
                </a:lnTo>
                <a:cubicBezTo>
                  <a:pt x="5141573" y="4802045"/>
                  <a:pt x="5272728" y="4986078"/>
                  <a:pt x="5451322" y="5200390"/>
                </a:cubicBezTo>
                <a:cubicBezTo>
                  <a:pt x="4834578" y="5108713"/>
                  <a:pt x="4502245" y="4913116"/>
                  <a:pt x="4256910" y="4642314"/>
                </a:cubicBezTo>
                <a:lnTo>
                  <a:pt x="4151392" y="4513935"/>
                </a:lnTo>
                <a:lnTo>
                  <a:pt x="324146" y="4513935"/>
                </a:lnTo>
                <a:cubicBezTo>
                  <a:pt x="145125" y="4513935"/>
                  <a:pt x="0" y="4368810"/>
                  <a:pt x="0" y="4189789"/>
                </a:cubicBezTo>
                <a:lnTo>
                  <a:pt x="0" y="324146"/>
                </a:lnTo>
                <a:cubicBezTo>
                  <a:pt x="0" y="145125"/>
                  <a:pt x="145125" y="0"/>
                  <a:pt x="324146"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815392" y="1634712"/>
            <a:ext cx="7214703" cy="4449295"/>
          </a:xfrm>
          <a:prstGeom prst="rect">
            <a:avLst/>
          </a:prstGeom>
          <a:noFill/>
        </p:spPr>
        <p:txBody>
          <a:bodyPr wrap="square">
            <a:spAutoFit/>
          </a:bodyPr>
          <a:lstStyle/>
          <a:p>
            <a:pPr marL="0" marR="0" lvl="0" indent="0" algn="l" defTabSz="914400" rtl="0" eaLnBrk="1" fontAlgn="auto" latinLnBrk="0" hangingPunct="1">
              <a:lnSpc>
                <a:spcPts val="57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パソコンに</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7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6281E"/>
                </a:solidFill>
                <a:effectLst/>
                <a:uLnTx/>
                <a:uFillTx/>
                <a:latin typeface="Segoe UI"/>
                <a:ea typeface="メイリオ"/>
                <a:cs typeface="+mn-cs"/>
              </a:rPr>
              <a:t>「ウイルス感染しています。</a:t>
            </a:r>
            <a:endParaRPr kumimoji="1" lang="en-US" altLang="ja-JP" sz="4000" b="1" i="0" u="none" strike="noStrike" kern="1200" cap="none" spc="0" normalizeH="0" baseline="0" noProof="0" dirty="0">
              <a:ln>
                <a:noFill/>
              </a:ln>
              <a:solidFill>
                <a:srgbClr val="F6281E"/>
              </a:solidFill>
              <a:effectLst/>
              <a:uLnTx/>
              <a:uFillTx/>
              <a:latin typeface="Segoe UI"/>
              <a:ea typeface="メイリオ"/>
              <a:cs typeface="+mn-cs"/>
            </a:endParaRPr>
          </a:p>
          <a:p>
            <a:pPr marL="0" marR="0" lvl="0" indent="0" algn="l" defTabSz="914400" rtl="0" eaLnBrk="1" fontAlgn="auto" latinLnBrk="0" hangingPunct="1">
              <a:lnSpc>
                <a:spcPts val="57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6281E"/>
                </a:solidFill>
                <a:effectLst/>
                <a:uLnTx/>
                <a:uFillTx/>
                <a:latin typeface="Segoe UI"/>
                <a:ea typeface="メイリオ"/>
                <a:cs typeface="+mn-cs"/>
              </a:rPr>
              <a:t>サポートセンターに電話してください。」</a:t>
            </a:r>
            <a:endParaRPr kumimoji="1" lang="en-US" altLang="ja-JP" sz="4000" b="1" i="0" u="none" strike="noStrike" kern="1200" cap="none" spc="0" normalizeH="0" baseline="0" noProof="0" dirty="0">
              <a:ln>
                <a:noFill/>
              </a:ln>
              <a:solidFill>
                <a:srgbClr val="F6281E"/>
              </a:solidFill>
              <a:effectLst/>
              <a:uLnTx/>
              <a:uFillTx/>
              <a:latin typeface="Segoe UI"/>
              <a:ea typeface="メイリオ"/>
              <a:cs typeface="+mn-cs"/>
            </a:endParaRPr>
          </a:p>
          <a:p>
            <a:pPr marL="0" marR="0" lvl="0" indent="0" algn="l" defTabSz="914400" rtl="0" eaLnBrk="1" fontAlgn="auto" latinLnBrk="0" hangingPunct="1">
              <a:lnSpc>
                <a:spcPts val="57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って</a:t>
            </a:r>
            <a:r>
              <a:rPr lang="ja-JP" altLang="en-US" sz="4000" b="1" dirty="0">
                <a:solidFill>
                  <a:prstClr val="black"/>
                </a:solidFill>
                <a:latin typeface="Segoe UI"/>
                <a:ea typeface="メイリオ"/>
              </a:rPr>
              <a:t>、</a:t>
            </a: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警告が出てきたよ。</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7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どうすればいいの</a:t>
            </a:r>
            <a:r>
              <a:rPr lang="ja-JP" altLang="en-US" sz="4000" b="1" dirty="0">
                <a:solidFill>
                  <a:prstClr val="black"/>
                </a:solidFill>
                <a:latin typeface="Segoe UI"/>
                <a:ea typeface="メイリオ"/>
              </a:rPr>
              <a:t>？！</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a:xfrm>
            <a:off x="1109382" y="523699"/>
            <a:ext cx="7958418" cy="697099"/>
          </a:xfrm>
        </p:spPr>
        <p:txBody>
          <a:bodyPr/>
          <a:lstStyle/>
          <a:p>
            <a:r>
              <a:rPr lang="ja-JP" altLang="en-US" dirty="0"/>
              <a:t>考えてみよう</a:t>
            </a:r>
          </a:p>
        </p:txBody>
      </p:sp>
      <p:pic>
        <p:nvPicPr>
          <p:cNvPr id="9" name="図 8">
            <a:extLst>
              <a:ext uri="{FF2B5EF4-FFF2-40B4-BE49-F238E27FC236}">
                <a16:creationId xmlns:a16="http://schemas.microsoft.com/office/drawing/2014/main" id="{8E35E983-1EFC-121A-ECF8-F8FCD5C01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7925" y="3765202"/>
            <a:ext cx="3316075" cy="3316075"/>
          </a:xfrm>
          <a:prstGeom prst="rect">
            <a:avLst/>
          </a:prstGeom>
        </p:spPr>
      </p:pic>
      <p:sp>
        <p:nvSpPr>
          <p:cNvPr id="3" name="テキスト ボックス 2">
            <a:extLst>
              <a:ext uri="{FF2B5EF4-FFF2-40B4-BE49-F238E27FC236}">
                <a16:creationId xmlns:a16="http://schemas.microsoft.com/office/drawing/2014/main" id="{6DA5334D-E8B2-F651-BB1A-07FAB20B9371}"/>
              </a:ext>
            </a:extLst>
          </p:cNvPr>
          <p:cNvSpPr txBox="1"/>
          <p:nvPr/>
        </p:nvSpPr>
        <p:spPr>
          <a:xfrm>
            <a:off x="3454262" y="2212811"/>
            <a:ext cx="1005403" cy="338554"/>
          </a:xfrm>
          <a:prstGeom prst="rect">
            <a:avLst/>
          </a:prstGeom>
          <a:noFill/>
        </p:spPr>
        <p:txBody>
          <a:bodyPr wrap="none" rtlCol="0">
            <a:spAutoFit/>
          </a:bodyPr>
          <a:lstStyle/>
          <a:p>
            <a:r>
              <a:rPr kumimoji="1" lang="ja-JP" altLang="en-US" sz="1600" dirty="0"/>
              <a:t>かんせん</a:t>
            </a:r>
          </a:p>
        </p:txBody>
      </p:sp>
      <p:sp>
        <p:nvSpPr>
          <p:cNvPr id="6" name="テキスト ボックス 5">
            <a:extLst>
              <a:ext uri="{FF2B5EF4-FFF2-40B4-BE49-F238E27FC236}">
                <a16:creationId xmlns:a16="http://schemas.microsoft.com/office/drawing/2014/main" id="{5A0E83E4-468D-3FA1-1198-B5C4C510A448}"/>
              </a:ext>
            </a:extLst>
          </p:cNvPr>
          <p:cNvSpPr txBox="1"/>
          <p:nvPr/>
        </p:nvSpPr>
        <p:spPr>
          <a:xfrm>
            <a:off x="2448859" y="4388883"/>
            <a:ext cx="1005403" cy="338554"/>
          </a:xfrm>
          <a:prstGeom prst="rect">
            <a:avLst/>
          </a:prstGeom>
          <a:noFill/>
        </p:spPr>
        <p:txBody>
          <a:bodyPr wrap="none" rtlCol="0">
            <a:spAutoFit/>
          </a:bodyPr>
          <a:lstStyle/>
          <a:p>
            <a:r>
              <a:rPr kumimoji="1" lang="ja-JP" altLang="en-US" sz="1600" dirty="0"/>
              <a:t>けいこく</a:t>
            </a:r>
          </a:p>
        </p:txBody>
      </p:sp>
    </p:spTree>
    <p:extLst>
      <p:ext uri="{BB962C8B-B14F-4D97-AF65-F5344CB8AC3E}">
        <p14:creationId xmlns:p14="http://schemas.microsoft.com/office/powerpoint/2010/main" val="2871105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AC49CBBF-DB0A-8496-1BF6-8929B7DD7C71}"/>
              </a:ext>
            </a:extLst>
          </p:cNvPr>
          <p:cNvSpPr/>
          <p:nvPr/>
        </p:nvSpPr>
        <p:spPr>
          <a:xfrm>
            <a:off x="314154" y="1654762"/>
            <a:ext cx="8375184" cy="1479667"/>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5" name="コンテンツ プレースホルダー 4"/>
          <p:cNvSpPr>
            <a:spLocks noGrp="1"/>
          </p:cNvSpPr>
          <p:nvPr>
            <p:ph sz="half" idx="1"/>
          </p:nvPr>
        </p:nvSpPr>
        <p:spPr>
          <a:xfrm>
            <a:off x="192204" y="3405873"/>
            <a:ext cx="8759592" cy="3026569"/>
          </a:xfrm>
        </p:spPr>
        <p:txBody>
          <a:bodyPr>
            <a:noAutofit/>
          </a:bodyPr>
          <a:lstStyle/>
          <a:p>
            <a:pPr marL="0" indent="0">
              <a:lnSpc>
                <a:spcPct val="100000"/>
              </a:lnSpc>
              <a:buNone/>
            </a:pPr>
            <a:r>
              <a:rPr lang="ja-JP" altLang="en-US" sz="2800" dirty="0"/>
              <a:t>・偽物の警告画面を出して、利用者に電話を</a:t>
            </a:r>
            <a:endParaRPr lang="en-US" altLang="ja-JP" sz="2800" dirty="0"/>
          </a:p>
          <a:p>
            <a:pPr marL="0" indent="0">
              <a:lnSpc>
                <a:spcPct val="100000"/>
              </a:lnSpc>
              <a:buNone/>
            </a:pPr>
            <a:r>
              <a:rPr lang="ja-JP" altLang="en-US" sz="2800" dirty="0"/>
              <a:t>　かけさせる</a:t>
            </a:r>
          </a:p>
          <a:p>
            <a:pPr marL="0" indent="0">
              <a:lnSpc>
                <a:spcPct val="100000"/>
              </a:lnSpc>
              <a:buNone/>
            </a:pPr>
            <a:r>
              <a:rPr lang="ja-JP" altLang="en-US" sz="2800" dirty="0"/>
              <a:t>・遠隔操作ソフトでパソコンを操作され、</a:t>
            </a:r>
            <a:endParaRPr lang="en-US" altLang="ja-JP" sz="2800" dirty="0"/>
          </a:p>
          <a:p>
            <a:pPr marL="0" indent="0">
              <a:lnSpc>
                <a:spcPct val="100000"/>
              </a:lnSpc>
              <a:buNone/>
            </a:pPr>
            <a:r>
              <a:rPr lang="ja-JP" altLang="en-US" sz="2800" dirty="0"/>
              <a:t>　架空のサポート費用をだまし取られる</a:t>
            </a:r>
            <a:endParaRPr lang="en-US" altLang="ja-JP" sz="4000" dirty="0"/>
          </a:p>
        </p:txBody>
      </p:sp>
      <p:sp>
        <p:nvSpPr>
          <p:cNvPr id="4" name="タイトル 3"/>
          <p:cNvSpPr>
            <a:spLocks noGrp="1"/>
          </p:cNvSpPr>
          <p:nvPr>
            <p:ph type="title"/>
          </p:nvPr>
        </p:nvSpPr>
        <p:spPr>
          <a:xfrm>
            <a:off x="386766" y="466187"/>
            <a:ext cx="1645529" cy="805362"/>
          </a:xfrm>
        </p:spPr>
        <p:txBody>
          <a:bodyPr>
            <a:normAutofit/>
          </a:bodyPr>
          <a:lstStyle/>
          <a:p>
            <a:r>
              <a:rPr lang="ja-JP" altLang="en-US" sz="4000" b="1" dirty="0"/>
              <a:t>答え</a:t>
            </a:r>
            <a:endParaRPr kumimoji="1" lang="ja-JP" altLang="en-US" sz="4000" b="1" dirty="0"/>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384408" y="1943241"/>
            <a:ext cx="7958418" cy="7845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srgbClr val="ED7D31"/>
                </a:solidFill>
                <a:effectLst/>
                <a:uLnTx/>
                <a:uFillTx/>
                <a:latin typeface="メイリオ"/>
                <a:ea typeface="メイリオ"/>
                <a:cs typeface="+mj-cs"/>
              </a:rPr>
              <a:t>「偽セキュリティ警告」かもしれません。</a:t>
            </a: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480862" y="2508693"/>
            <a:ext cx="1685159" cy="1479667"/>
          </a:xfrm>
          <a:prstGeom prst="rect">
            <a:avLst/>
          </a:prstGeom>
        </p:spPr>
      </p:pic>
      <p:pic>
        <p:nvPicPr>
          <p:cNvPr id="8" name="図 7">
            <a:extLst>
              <a:ext uri="{FF2B5EF4-FFF2-40B4-BE49-F238E27FC236}">
                <a16:creationId xmlns:a16="http://schemas.microsoft.com/office/drawing/2014/main" id="{8371D2DB-0A4A-B506-F87E-3AD7D7564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1426" y="4770349"/>
            <a:ext cx="2397309" cy="2397309"/>
          </a:xfrm>
          <a:prstGeom prst="rect">
            <a:avLst/>
          </a:prstGeom>
        </p:spPr>
      </p:pic>
      <p:sp>
        <p:nvSpPr>
          <p:cNvPr id="14" name="テキスト ボックス 13">
            <a:extLst>
              <a:ext uri="{FF2B5EF4-FFF2-40B4-BE49-F238E27FC236}">
                <a16:creationId xmlns:a16="http://schemas.microsoft.com/office/drawing/2014/main" id="{3518A7D7-9F7B-0BCF-3F0E-28CAF37313A1}"/>
              </a:ext>
            </a:extLst>
          </p:cNvPr>
          <p:cNvSpPr txBox="1"/>
          <p:nvPr/>
        </p:nvSpPr>
        <p:spPr>
          <a:xfrm>
            <a:off x="825644" y="1745683"/>
            <a:ext cx="595035" cy="338554"/>
          </a:xfrm>
          <a:prstGeom prst="rect">
            <a:avLst/>
          </a:prstGeom>
          <a:noFill/>
        </p:spPr>
        <p:txBody>
          <a:bodyPr wrap="none" rtlCol="0">
            <a:spAutoFit/>
          </a:bodyPr>
          <a:lstStyle/>
          <a:p>
            <a:r>
              <a:rPr lang="ja-JP" altLang="en-US" sz="1600" dirty="0"/>
              <a:t>にせ</a:t>
            </a:r>
            <a:endParaRPr kumimoji="1" lang="ja-JP" altLang="en-US" sz="1600" dirty="0"/>
          </a:p>
        </p:txBody>
      </p:sp>
      <p:sp>
        <p:nvSpPr>
          <p:cNvPr id="16" name="テキスト ボックス 15">
            <a:extLst>
              <a:ext uri="{FF2B5EF4-FFF2-40B4-BE49-F238E27FC236}">
                <a16:creationId xmlns:a16="http://schemas.microsoft.com/office/drawing/2014/main" id="{3A203122-B05F-9B33-BC6A-08B0556F4270}"/>
              </a:ext>
            </a:extLst>
          </p:cNvPr>
          <p:cNvSpPr txBox="1"/>
          <p:nvPr/>
        </p:nvSpPr>
        <p:spPr>
          <a:xfrm>
            <a:off x="3840474" y="1773634"/>
            <a:ext cx="1283634" cy="338554"/>
          </a:xfrm>
          <a:prstGeom prst="rect">
            <a:avLst/>
          </a:prstGeom>
          <a:noFill/>
        </p:spPr>
        <p:txBody>
          <a:bodyPr wrap="square" rtlCol="0">
            <a:spAutoFit/>
          </a:bodyPr>
          <a:lstStyle/>
          <a:p>
            <a:r>
              <a:rPr lang="ja-JP" altLang="en-US" sz="1600" dirty="0"/>
              <a:t>けいこく</a:t>
            </a:r>
            <a:endParaRPr kumimoji="1" lang="ja-JP" altLang="en-US" sz="1600" dirty="0"/>
          </a:p>
        </p:txBody>
      </p:sp>
      <p:sp>
        <p:nvSpPr>
          <p:cNvPr id="18" name="テキスト ボックス 17">
            <a:extLst>
              <a:ext uri="{FF2B5EF4-FFF2-40B4-BE49-F238E27FC236}">
                <a16:creationId xmlns:a16="http://schemas.microsoft.com/office/drawing/2014/main" id="{B8B987E6-906F-E533-6A21-95E09E8FFDA1}"/>
              </a:ext>
            </a:extLst>
          </p:cNvPr>
          <p:cNvSpPr txBox="1"/>
          <p:nvPr/>
        </p:nvSpPr>
        <p:spPr>
          <a:xfrm>
            <a:off x="555555" y="3183967"/>
            <a:ext cx="1005403" cy="338554"/>
          </a:xfrm>
          <a:prstGeom prst="rect">
            <a:avLst/>
          </a:prstGeom>
          <a:noFill/>
        </p:spPr>
        <p:txBody>
          <a:bodyPr wrap="none" rtlCol="0">
            <a:spAutoFit/>
          </a:bodyPr>
          <a:lstStyle/>
          <a:p>
            <a:r>
              <a:rPr lang="ja-JP" altLang="en-US" sz="1600" dirty="0"/>
              <a:t>にせもの</a:t>
            </a:r>
            <a:endParaRPr kumimoji="1" lang="ja-JP" altLang="en-US" sz="1600" dirty="0"/>
          </a:p>
        </p:txBody>
      </p:sp>
      <p:sp>
        <p:nvSpPr>
          <p:cNvPr id="19" name="テキスト ボックス 18">
            <a:extLst>
              <a:ext uri="{FF2B5EF4-FFF2-40B4-BE49-F238E27FC236}">
                <a16:creationId xmlns:a16="http://schemas.microsoft.com/office/drawing/2014/main" id="{CCC3D161-11A9-E6BA-4EC6-49D4F69470A8}"/>
              </a:ext>
            </a:extLst>
          </p:cNvPr>
          <p:cNvSpPr txBox="1"/>
          <p:nvPr/>
        </p:nvSpPr>
        <p:spPr>
          <a:xfrm>
            <a:off x="1580413" y="3182938"/>
            <a:ext cx="1005403" cy="338554"/>
          </a:xfrm>
          <a:prstGeom prst="rect">
            <a:avLst/>
          </a:prstGeom>
          <a:noFill/>
        </p:spPr>
        <p:txBody>
          <a:bodyPr wrap="none" rtlCol="0">
            <a:spAutoFit/>
          </a:bodyPr>
          <a:lstStyle/>
          <a:p>
            <a:r>
              <a:rPr lang="ja-JP" altLang="en-US" sz="1600" dirty="0"/>
              <a:t>けいこく</a:t>
            </a:r>
            <a:endParaRPr kumimoji="1" lang="ja-JP" altLang="en-US" sz="1600" dirty="0"/>
          </a:p>
        </p:txBody>
      </p:sp>
      <p:sp>
        <p:nvSpPr>
          <p:cNvPr id="20" name="テキスト ボックス 19">
            <a:extLst>
              <a:ext uri="{FF2B5EF4-FFF2-40B4-BE49-F238E27FC236}">
                <a16:creationId xmlns:a16="http://schemas.microsoft.com/office/drawing/2014/main" id="{F6514A80-E49E-5827-BA99-F6D49CBB9394}"/>
              </a:ext>
            </a:extLst>
          </p:cNvPr>
          <p:cNvSpPr txBox="1"/>
          <p:nvPr/>
        </p:nvSpPr>
        <p:spPr>
          <a:xfrm>
            <a:off x="4881086" y="3221848"/>
            <a:ext cx="1210588" cy="338554"/>
          </a:xfrm>
          <a:prstGeom prst="rect">
            <a:avLst/>
          </a:prstGeom>
          <a:noFill/>
        </p:spPr>
        <p:txBody>
          <a:bodyPr wrap="none" rtlCol="0">
            <a:spAutoFit/>
          </a:bodyPr>
          <a:lstStyle/>
          <a:p>
            <a:r>
              <a:rPr lang="ja-JP" altLang="en-US" sz="1600" dirty="0"/>
              <a:t>りようしゃ</a:t>
            </a:r>
            <a:endParaRPr kumimoji="1" lang="ja-JP" altLang="en-US" sz="1600" dirty="0"/>
          </a:p>
        </p:txBody>
      </p:sp>
      <p:sp>
        <p:nvSpPr>
          <p:cNvPr id="21" name="テキスト ボックス 20">
            <a:extLst>
              <a:ext uri="{FF2B5EF4-FFF2-40B4-BE49-F238E27FC236}">
                <a16:creationId xmlns:a16="http://schemas.microsoft.com/office/drawing/2014/main" id="{77661DC1-F76A-8CAF-4D69-985A43F90538}"/>
              </a:ext>
            </a:extLst>
          </p:cNvPr>
          <p:cNvSpPr txBox="1"/>
          <p:nvPr/>
        </p:nvSpPr>
        <p:spPr>
          <a:xfrm>
            <a:off x="555555" y="4312063"/>
            <a:ext cx="1620957" cy="338554"/>
          </a:xfrm>
          <a:prstGeom prst="rect">
            <a:avLst/>
          </a:prstGeom>
          <a:noFill/>
        </p:spPr>
        <p:txBody>
          <a:bodyPr wrap="none" rtlCol="0">
            <a:spAutoFit/>
          </a:bodyPr>
          <a:lstStyle/>
          <a:p>
            <a:r>
              <a:rPr lang="ja-JP" altLang="en-US" sz="1600" dirty="0"/>
              <a:t>えんかくそうさ</a:t>
            </a:r>
            <a:endParaRPr kumimoji="1" lang="ja-JP" altLang="en-US" sz="1600" dirty="0"/>
          </a:p>
        </p:txBody>
      </p:sp>
      <p:sp>
        <p:nvSpPr>
          <p:cNvPr id="22" name="テキスト ボックス 21">
            <a:extLst>
              <a:ext uri="{FF2B5EF4-FFF2-40B4-BE49-F238E27FC236}">
                <a16:creationId xmlns:a16="http://schemas.microsoft.com/office/drawing/2014/main" id="{1BBDB8F8-9D16-530C-A698-A2388D7115A9}"/>
              </a:ext>
            </a:extLst>
          </p:cNvPr>
          <p:cNvSpPr txBox="1"/>
          <p:nvPr/>
        </p:nvSpPr>
        <p:spPr>
          <a:xfrm>
            <a:off x="5217206" y="4309942"/>
            <a:ext cx="800219" cy="338554"/>
          </a:xfrm>
          <a:prstGeom prst="rect">
            <a:avLst/>
          </a:prstGeom>
          <a:noFill/>
        </p:spPr>
        <p:txBody>
          <a:bodyPr wrap="none" rtlCol="0">
            <a:spAutoFit/>
          </a:bodyPr>
          <a:lstStyle/>
          <a:p>
            <a:r>
              <a:rPr kumimoji="1" lang="ja-JP" altLang="en-US" sz="1600" dirty="0"/>
              <a:t>そうさ</a:t>
            </a:r>
          </a:p>
        </p:txBody>
      </p:sp>
      <p:sp>
        <p:nvSpPr>
          <p:cNvPr id="23" name="テキスト ボックス 22">
            <a:extLst>
              <a:ext uri="{FF2B5EF4-FFF2-40B4-BE49-F238E27FC236}">
                <a16:creationId xmlns:a16="http://schemas.microsoft.com/office/drawing/2014/main" id="{9FB9EF67-678C-9E63-04D3-25783ABD44BF}"/>
              </a:ext>
            </a:extLst>
          </p:cNvPr>
          <p:cNvSpPr txBox="1"/>
          <p:nvPr/>
        </p:nvSpPr>
        <p:spPr>
          <a:xfrm>
            <a:off x="652807" y="4869042"/>
            <a:ext cx="3262432" cy="338554"/>
          </a:xfrm>
          <a:prstGeom prst="rect">
            <a:avLst/>
          </a:prstGeom>
          <a:noFill/>
        </p:spPr>
        <p:txBody>
          <a:bodyPr wrap="none" rtlCol="0">
            <a:spAutoFit/>
          </a:bodyPr>
          <a:lstStyle/>
          <a:p>
            <a:r>
              <a:rPr lang="ja-JP" altLang="en-US" sz="1600" dirty="0"/>
              <a:t>かくう　　　　　　　　　ひよう</a:t>
            </a:r>
            <a:endParaRPr kumimoji="1" lang="ja-JP" altLang="en-US" sz="1600" dirty="0"/>
          </a:p>
        </p:txBody>
      </p:sp>
    </p:spTree>
    <p:extLst>
      <p:ext uri="{BB962C8B-B14F-4D97-AF65-F5344CB8AC3E}">
        <p14:creationId xmlns:p14="http://schemas.microsoft.com/office/powerpoint/2010/main" val="5798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46C5B9F-AE45-6B1C-8E5C-F5419BCB99DB}"/>
              </a:ext>
            </a:extLst>
          </p:cNvPr>
          <p:cNvSpPr/>
          <p:nvPr/>
        </p:nvSpPr>
        <p:spPr>
          <a:xfrm>
            <a:off x="1188719" y="4020491"/>
            <a:ext cx="5693343" cy="25819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dirty="0"/>
              <a:t>対処の解説</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627519" y="1177180"/>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警告画面がでても、電話しない</a:t>
            </a:r>
          </a:p>
        </p:txBody>
      </p:sp>
      <p:sp>
        <p:nvSpPr>
          <p:cNvPr id="31" name="テキスト ボックス 30">
            <a:extLst>
              <a:ext uri="{FF2B5EF4-FFF2-40B4-BE49-F238E27FC236}">
                <a16:creationId xmlns:a16="http://schemas.microsoft.com/office/drawing/2014/main" id="{F0390BE6-F231-B98E-D421-E0CBC31F9735}"/>
              </a:ext>
            </a:extLst>
          </p:cNvPr>
          <p:cNvSpPr txBox="1"/>
          <p:nvPr/>
        </p:nvSpPr>
        <p:spPr>
          <a:xfrm>
            <a:off x="430059" y="1975287"/>
            <a:ext cx="8505825" cy="4478149"/>
          </a:xfrm>
          <a:prstGeom prst="rect">
            <a:avLst/>
          </a:prstGeom>
          <a:noFill/>
        </p:spPr>
        <p:txBody>
          <a:bodyPr wrap="square">
            <a:spAutoFit/>
          </a:bodyPr>
          <a:lstStyle/>
          <a:p>
            <a:pPr>
              <a:lnSpc>
                <a:spcPct val="150000"/>
              </a:lnSpc>
            </a:pPr>
            <a:r>
              <a:rPr lang="ja-JP" altLang="en-US" sz="2400" dirty="0"/>
              <a:t>・冷静になってブラウザをとじる</a:t>
            </a:r>
          </a:p>
          <a:p>
            <a:pPr>
              <a:lnSpc>
                <a:spcPct val="150000"/>
              </a:lnSpc>
            </a:pPr>
            <a:r>
              <a:rPr lang="ja-JP" altLang="en-US" sz="2400" dirty="0"/>
              <a:t>・案内されたソフトをダウンロード・インストールしない</a:t>
            </a:r>
          </a:p>
          <a:p>
            <a:endParaRPr lang="en-US" altLang="ja-JP" sz="2400" dirty="0"/>
          </a:p>
          <a:p>
            <a:endParaRPr lang="en-US" altLang="ja-JP" sz="2400" dirty="0"/>
          </a:p>
          <a:p>
            <a:endParaRPr lang="en-US" altLang="ja-JP" sz="2400" dirty="0"/>
          </a:p>
          <a:p>
            <a:pPr>
              <a:lnSpc>
                <a:spcPct val="150000"/>
              </a:lnSpc>
            </a:pPr>
            <a:r>
              <a:rPr lang="ja-JP" altLang="en-US" sz="2400" dirty="0"/>
              <a:t> 　 　・警告画面が次々とでる</a:t>
            </a:r>
          </a:p>
          <a:p>
            <a:pPr>
              <a:lnSpc>
                <a:spcPct val="150000"/>
              </a:lnSpc>
            </a:pPr>
            <a:r>
              <a:rPr lang="ja-JP" altLang="en-US" sz="2400" dirty="0"/>
              <a:t>  　　・警告音やアナウンスが流れる</a:t>
            </a:r>
          </a:p>
          <a:p>
            <a:pPr>
              <a:lnSpc>
                <a:spcPct val="150000"/>
              </a:lnSpc>
            </a:pPr>
            <a:r>
              <a:rPr lang="ja-JP" altLang="en-US" sz="2400" dirty="0"/>
              <a:t>  　　・実在する企業のロゴが表示される</a:t>
            </a:r>
          </a:p>
          <a:p>
            <a:pPr>
              <a:lnSpc>
                <a:spcPct val="150000"/>
              </a:lnSpc>
            </a:pPr>
            <a:r>
              <a:rPr lang="ja-JP" altLang="en-US" sz="2400" dirty="0"/>
              <a:t>  　　・サポート窓口の電話番号が表示される</a:t>
            </a:r>
          </a:p>
        </p:txBody>
      </p:sp>
      <p:sp>
        <p:nvSpPr>
          <p:cNvPr id="40" name="四角形: 角を丸くする 39">
            <a:extLst>
              <a:ext uri="{FF2B5EF4-FFF2-40B4-BE49-F238E27FC236}">
                <a16:creationId xmlns:a16="http://schemas.microsoft.com/office/drawing/2014/main" id="{0183B296-04E9-4B01-9332-9DCDF29EB663}"/>
              </a:ext>
            </a:extLst>
          </p:cNvPr>
          <p:cNvSpPr/>
          <p:nvPr/>
        </p:nvSpPr>
        <p:spPr>
          <a:xfrm>
            <a:off x="553829" y="3511081"/>
            <a:ext cx="3008457" cy="56878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spc="600" dirty="0">
                <a:solidFill>
                  <a:prstClr val="white"/>
                </a:solidFill>
                <a:latin typeface="Segoe UI"/>
                <a:ea typeface="メイリオ"/>
              </a:rPr>
              <a:t>偽警告の特徴</a:t>
            </a:r>
            <a:endParaRPr kumimoji="1" lang="ja-JP" altLang="en-US" sz="2800" b="1" i="0" u="none" strike="noStrike" kern="1200" cap="none" spc="600" normalizeH="0" baseline="0" noProof="0" dirty="0">
              <a:ln>
                <a:noFill/>
              </a:ln>
              <a:solidFill>
                <a:prstClr val="white"/>
              </a:solidFill>
              <a:effectLst/>
              <a:uLnTx/>
              <a:uFillTx/>
              <a:latin typeface="Segoe UI"/>
              <a:ea typeface="メイリオ"/>
              <a:cs typeface="+mn-cs"/>
            </a:endParaRPr>
          </a:p>
        </p:txBody>
      </p:sp>
      <p:pic>
        <p:nvPicPr>
          <p:cNvPr id="5" name="図 4">
            <a:extLst>
              <a:ext uri="{FF2B5EF4-FFF2-40B4-BE49-F238E27FC236}">
                <a16:creationId xmlns:a16="http://schemas.microsoft.com/office/drawing/2014/main" id="{62053811-A4DB-9E57-29E2-7CE62DB17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861" y="4624208"/>
            <a:ext cx="2397309" cy="2397309"/>
          </a:xfrm>
          <a:prstGeom prst="rect">
            <a:avLst/>
          </a:prstGeom>
        </p:spPr>
      </p:pic>
      <p:sp>
        <p:nvSpPr>
          <p:cNvPr id="8" name="テキスト ボックス 7">
            <a:extLst>
              <a:ext uri="{FF2B5EF4-FFF2-40B4-BE49-F238E27FC236}">
                <a16:creationId xmlns:a16="http://schemas.microsoft.com/office/drawing/2014/main" id="{DB49BD08-EBAC-E4F1-E9B0-886A9C3278C5}"/>
              </a:ext>
            </a:extLst>
          </p:cNvPr>
          <p:cNvSpPr txBox="1"/>
          <p:nvPr/>
        </p:nvSpPr>
        <p:spPr>
          <a:xfrm>
            <a:off x="686017" y="1222181"/>
            <a:ext cx="1005403" cy="338554"/>
          </a:xfrm>
          <a:prstGeom prst="rect">
            <a:avLst/>
          </a:prstGeom>
          <a:noFill/>
        </p:spPr>
        <p:txBody>
          <a:bodyPr wrap="none" rtlCol="0">
            <a:spAutoFit/>
          </a:bodyPr>
          <a:lstStyle/>
          <a:p>
            <a:r>
              <a:rPr kumimoji="1" lang="ja-JP" altLang="en-US" sz="1600" dirty="0"/>
              <a:t>けいこく</a:t>
            </a:r>
          </a:p>
        </p:txBody>
      </p:sp>
      <p:sp>
        <p:nvSpPr>
          <p:cNvPr id="9" name="テキスト ボックス 8">
            <a:extLst>
              <a:ext uri="{FF2B5EF4-FFF2-40B4-BE49-F238E27FC236}">
                <a16:creationId xmlns:a16="http://schemas.microsoft.com/office/drawing/2014/main" id="{9029C992-6D9E-7981-8E26-13F174919BEA}"/>
              </a:ext>
            </a:extLst>
          </p:cNvPr>
          <p:cNvSpPr txBox="1"/>
          <p:nvPr/>
        </p:nvSpPr>
        <p:spPr>
          <a:xfrm>
            <a:off x="648676" y="1917187"/>
            <a:ext cx="1005403" cy="338554"/>
          </a:xfrm>
          <a:prstGeom prst="rect">
            <a:avLst/>
          </a:prstGeom>
          <a:noFill/>
        </p:spPr>
        <p:txBody>
          <a:bodyPr wrap="none" rtlCol="0">
            <a:spAutoFit/>
          </a:bodyPr>
          <a:lstStyle/>
          <a:p>
            <a:r>
              <a:rPr kumimoji="1" lang="ja-JP" altLang="en-US" sz="1600" dirty="0"/>
              <a:t>れいせい</a:t>
            </a:r>
          </a:p>
        </p:txBody>
      </p:sp>
      <p:sp>
        <p:nvSpPr>
          <p:cNvPr id="11" name="テキスト ボックス 10">
            <a:extLst>
              <a:ext uri="{FF2B5EF4-FFF2-40B4-BE49-F238E27FC236}">
                <a16:creationId xmlns:a16="http://schemas.microsoft.com/office/drawing/2014/main" id="{B7B22263-584C-1D81-F246-F33D5C31841C}"/>
              </a:ext>
            </a:extLst>
          </p:cNvPr>
          <p:cNvSpPr txBox="1"/>
          <p:nvPr/>
        </p:nvSpPr>
        <p:spPr>
          <a:xfrm>
            <a:off x="727269" y="2460069"/>
            <a:ext cx="1005403" cy="338554"/>
          </a:xfrm>
          <a:prstGeom prst="rect">
            <a:avLst/>
          </a:prstGeom>
          <a:noFill/>
        </p:spPr>
        <p:txBody>
          <a:bodyPr wrap="none" rtlCol="0">
            <a:spAutoFit/>
          </a:bodyPr>
          <a:lstStyle/>
          <a:p>
            <a:r>
              <a:rPr kumimoji="1" lang="ja-JP" altLang="en-US" sz="1600" dirty="0"/>
              <a:t>あんない</a:t>
            </a:r>
          </a:p>
        </p:txBody>
      </p:sp>
      <p:sp>
        <p:nvSpPr>
          <p:cNvPr id="13" name="テキスト ボックス 12">
            <a:extLst>
              <a:ext uri="{FF2B5EF4-FFF2-40B4-BE49-F238E27FC236}">
                <a16:creationId xmlns:a16="http://schemas.microsoft.com/office/drawing/2014/main" id="{7D4EEEF6-6224-EDFF-5695-DA0AD54F686D}"/>
              </a:ext>
            </a:extLst>
          </p:cNvPr>
          <p:cNvSpPr txBox="1"/>
          <p:nvPr/>
        </p:nvSpPr>
        <p:spPr>
          <a:xfrm>
            <a:off x="569664" y="3234823"/>
            <a:ext cx="3057247" cy="338554"/>
          </a:xfrm>
          <a:prstGeom prst="rect">
            <a:avLst/>
          </a:prstGeom>
          <a:noFill/>
        </p:spPr>
        <p:txBody>
          <a:bodyPr wrap="none" rtlCol="0">
            <a:spAutoFit/>
          </a:bodyPr>
          <a:lstStyle/>
          <a:p>
            <a:r>
              <a:rPr lang="ja-JP" altLang="en-US" sz="1600" dirty="0"/>
              <a:t>にせ</a:t>
            </a:r>
            <a:r>
              <a:rPr kumimoji="1" lang="ja-JP" altLang="en-US" sz="1600" dirty="0"/>
              <a:t>けいこく　　　とくちょう</a:t>
            </a:r>
          </a:p>
        </p:txBody>
      </p:sp>
      <p:sp>
        <p:nvSpPr>
          <p:cNvPr id="14" name="テキスト ボックス 13">
            <a:extLst>
              <a:ext uri="{FF2B5EF4-FFF2-40B4-BE49-F238E27FC236}">
                <a16:creationId xmlns:a16="http://schemas.microsoft.com/office/drawing/2014/main" id="{A185B3E7-7B5D-EB1A-DDC7-662ADDEF3DD5}"/>
              </a:ext>
            </a:extLst>
          </p:cNvPr>
          <p:cNvSpPr txBox="1"/>
          <p:nvPr/>
        </p:nvSpPr>
        <p:spPr>
          <a:xfrm>
            <a:off x="1422925" y="4091135"/>
            <a:ext cx="1005403" cy="338554"/>
          </a:xfrm>
          <a:prstGeom prst="rect">
            <a:avLst/>
          </a:prstGeom>
          <a:noFill/>
        </p:spPr>
        <p:txBody>
          <a:bodyPr wrap="none" rtlCol="0">
            <a:spAutoFit/>
          </a:bodyPr>
          <a:lstStyle/>
          <a:p>
            <a:r>
              <a:rPr kumimoji="1" lang="ja-JP" altLang="en-US" sz="1600" dirty="0"/>
              <a:t>けいこく</a:t>
            </a:r>
          </a:p>
        </p:txBody>
      </p:sp>
      <p:sp>
        <p:nvSpPr>
          <p:cNvPr id="15" name="テキスト ボックス 14">
            <a:extLst>
              <a:ext uri="{FF2B5EF4-FFF2-40B4-BE49-F238E27FC236}">
                <a16:creationId xmlns:a16="http://schemas.microsoft.com/office/drawing/2014/main" id="{BEE91BCB-F356-EF2E-A01B-17AAE1A98EA8}"/>
              </a:ext>
            </a:extLst>
          </p:cNvPr>
          <p:cNvSpPr txBox="1"/>
          <p:nvPr/>
        </p:nvSpPr>
        <p:spPr>
          <a:xfrm>
            <a:off x="1457960" y="4649637"/>
            <a:ext cx="1415772" cy="338554"/>
          </a:xfrm>
          <a:prstGeom prst="rect">
            <a:avLst/>
          </a:prstGeom>
          <a:noFill/>
        </p:spPr>
        <p:txBody>
          <a:bodyPr wrap="none" rtlCol="0">
            <a:spAutoFit/>
          </a:bodyPr>
          <a:lstStyle/>
          <a:p>
            <a:r>
              <a:rPr kumimoji="1" lang="ja-JP" altLang="en-US" sz="1600" dirty="0"/>
              <a:t>けいこくおん</a:t>
            </a:r>
          </a:p>
        </p:txBody>
      </p:sp>
      <p:sp>
        <p:nvSpPr>
          <p:cNvPr id="16" name="テキスト ボックス 15">
            <a:extLst>
              <a:ext uri="{FF2B5EF4-FFF2-40B4-BE49-F238E27FC236}">
                <a16:creationId xmlns:a16="http://schemas.microsoft.com/office/drawing/2014/main" id="{CBEBB2BB-6C29-B5A8-2E76-FBB010F13B90}"/>
              </a:ext>
            </a:extLst>
          </p:cNvPr>
          <p:cNvSpPr txBox="1"/>
          <p:nvPr/>
        </p:nvSpPr>
        <p:spPr>
          <a:xfrm>
            <a:off x="1457960" y="5202134"/>
            <a:ext cx="4083169" cy="338554"/>
          </a:xfrm>
          <a:prstGeom prst="rect">
            <a:avLst/>
          </a:prstGeom>
          <a:noFill/>
        </p:spPr>
        <p:txBody>
          <a:bodyPr wrap="none" rtlCol="0">
            <a:spAutoFit/>
          </a:bodyPr>
          <a:lstStyle/>
          <a:p>
            <a:r>
              <a:rPr kumimoji="1" lang="ja-JP" altLang="en-US" sz="1600" dirty="0"/>
              <a:t>じつざい　　きぎょう　　　　　ひょうじ</a:t>
            </a:r>
          </a:p>
        </p:txBody>
      </p:sp>
      <p:sp>
        <p:nvSpPr>
          <p:cNvPr id="17" name="テキスト ボックス 16">
            <a:extLst>
              <a:ext uri="{FF2B5EF4-FFF2-40B4-BE49-F238E27FC236}">
                <a16:creationId xmlns:a16="http://schemas.microsoft.com/office/drawing/2014/main" id="{EB731F4C-5B85-F9B3-E9E2-4C6D8FAF0E64}"/>
              </a:ext>
            </a:extLst>
          </p:cNvPr>
          <p:cNvSpPr txBox="1"/>
          <p:nvPr/>
        </p:nvSpPr>
        <p:spPr>
          <a:xfrm>
            <a:off x="2605714" y="5754498"/>
            <a:ext cx="3467616" cy="338554"/>
          </a:xfrm>
          <a:prstGeom prst="rect">
            <a:avLst/>
          </a:prstGeom>
          <a:noFill/>
        </p:spPr>
        <p:txBody>
          <a:bodyPr wrap="none" rtlCol="0">
            <a:spAutoFit/>
          </a:bodyPr>
          <a:lstStyle/>
          <a:p>
            <a:r>
              <a:rPr kumimoji="1" lang="ja-JP" altLang="en-US" sz="1600" dirty="0"/>
              <a:t>まどぐち　　　　　　　　ひょうじ</a:t>
            </a:r>
          </a:p>
        </p:txBody>
      </p:sp>
    </p:spTree>
    <p:extLst>
      <p:ext uri="{BB962C8B-B14F-4D97-AF65-F5344CB8AC3E}">
        <p14:creationId xmlns:p14="http://schemas.microsoft.com/office/powerpoint/2010/main" val="42881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動画を見てみましょう。</a:t>
            </a:r>
          </a:p>
        </p:txBody>
      </p:sp>
      <p:pic>
        <p:nvPicPr>
          <p:cNvPr id="2" name="fake-alert_full">
            <a:hlinkClick r:id="" action="ppaction://media"/>
            <a:extLst>
              <a:ext uri="{FF2B5EF4-FFF2-40B4-BE49-F238E27FC236}">
                <a16:creationId xmlns:a16="http://schemas.microsoft.com/office/drawing/2014/main" id="{F4284A8A-2076-C175-C8A0-F609FB3CE5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64" y="1875154"/>
            <a:ext cx="7314071" cy="4114165"/>
          </a:xfrm>
          <a:prstGeom prst="rect">
            <a:avLst/>
          </a:prstGeom>
        </p:spPr>
      </p:pic>
    </p:spTree>
    <p:extLst>
      <p:ext uri="{BB962C8B-B14F-4D97-AF65-F5344CB8AC3E}">
        <p14:creationId xmlns:p14="http://schemas.microsoft.com/office/powerpoint/2010/main" val="915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508243" y="1733108"/>
            <a:ext cx="7956060" cy="3290956"/>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pic>
        <p:nvPicPr>
          <p:cNvPr id="3" name="図 2">
            <a:extLst>
              <a:ext uri="{FF2B5EF4-FFF2-40B4-BE49-F238E27FC236}">
                <a16:creationId xmlns:a16="http://schemas.microsoft.com/office/drawing/2014/main" id="{2B11177E-434E-D772-0B52-0DFC77B55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429" y="3390710"/>
            <a:ext cx="5105399" cy="4084319"/>
          </a:xfrm>
          <a:prstGeom prst="rect">
            <a:avLst/>
          </a:prstGeom>
        </p:spPr>
      </p:pic>
      <p:sp>
        <p:nvSpPr>
          <p:cNvPr id="19" name="テキスト ボックス 18">
            <a:extLst>
              <a:ext uri="{FF2B5EF4-FFF2-40B4-BE49-F238E27FC236}">
                <a16:creationId xmlns:a16="http://schemas.microsoft.com/office/drawing/2014/main" id="{36661EB8-3AB0-6698-1556-668F89802C4B}"/>
              </a:ext>
            </a:extLst>
          </p:cNvPr>
          <p:cNvSpPr txBox="1"/>
          <p:nvPr/>
        </p:nvSpPr>
        <p:spPr>
          <a:xfrm>
            <a:off x="735804" y="1960857"/>
            <a:ext cx="7500937" cy="2135200"/>
          </a:xfrm>
          <a:prstGeom prst="rect">
            <a:avLst/>
          </a:prstGeom>
          <a:noFill/>
        </p:spPr>
        <p:txBody>
          <a:bodyPr wrap="square">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Segoe UI"/>
                <a:ea typeface="メイリオ"/>
                <a:cs typeface="+mn-cs"/>
              </a:rPr>
              <a:t>知らない人から添付ファイルの</a:t>
            </a:r>
            <a:br>
              <a:rPr kumimoji="1" lang="en-US" altLang="ja-JP" sz="3600" b="1"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3600" b="1" i="0" u="none" strike="noStrike" kern="1200" cap="none" spc="0" normalizeH="0" baseline="0" noProof="0" dirty="0">
                <a:ln>
                  <a:noFill/>
                </a:ln>
                <a:solidFill>
                  <a:prstClr val="black"/>
                </a:solidFill>
                <a:effectLst/>
                <a:uLnTx/>
                <a:uFillTx/>
                <a:latin typeface="Segoe UI"/>
                <a:ea typeface="メイリオ"/>
                <a:cs typeface="+mn-cs"/>
              </a:rPr>
              <a:t>ついたメールが送られてきたよ。</a:t>
            </a:r>
            <a:endParaRPr kumimoji="1" lang="en-US" altLang="ja-JP" sz="36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Segoe UI"/>
                <a:ea typeface="メイリオ"/>
                <a:cs typeface="+mn-cs"/>
              </a:rPr>
              <a:t>気になるから開けてもいいかな？</a:t>
            </a:r>
            <a:endParaRPr kumimoji="1" lang="en-US" altLang="ja-JP" sz="36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sp>
        <p:nvSpPr>
          <p:cNvPr id="5" name="テキスト ボックス 4">
            <a:extLst>
              <a:ext uri="{FF2B5EF4-FFF2-40B4-BE49-F238E27FC236}">
                <a16:creationId xmlns:a16="http://schemas.microsoft.com/office/drawing/2014/main" id="{EF8F8390-5A54-710B-3675-6A79C69044DB}"/>
              </a:ext>
            </a:extLst>
          </p:cNvPr>
          <p:cNvSpPr txBox="1"/>
          <p:nvPr/>
        </p:nvSpPr>
        <p:spPr>
          <a:xfrm>
            <a:off x="4070120" y="1883368"/>
            <a:ext cx="723275" cy="307777"/>
          </a:xfrm>
          <a:prstGeom prst="rect">
            <a:avLst/>
          </a:prstGeom>
          <a:noFill/>
        </p:spPr>
        <p:txBody>
          <a:bodyPr wrap="none" rtlCol="0">
            <a:spAutoFit/>
          </a:bodyPr>
          <a:lstStyle/>
          <a:p>
            <a:r>
              <a:rPr kumimoji="1" lang="ja-JP" altLang="en-US" sz="1400" dirty="0"/>
              <a:t>てんぷ</a:t>
            </a:r>
          </a:p>
        </p:txBody>
      </p:sp>
      <p:pic>
        <p:nvPicPr>
          <p:cNvPr id="6" name="グラフィックス 5" descr="送信 単色塗りつぶし">
            <a:extLst>
              <a:ext uri="{FF2B5EF4-FFF2-40B4-BE49-F238E27FC236}">
                <a16:creationId xmlns:a16="http://schemas.microsoft.com/office/drawing/2014/main" id="{34F65EC1-DCF4-D645-DB43-706BC6275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4632" y="4917080"/>
            <a:ext cx="1911008" cy="1911008"/>
          </a:xfrm>
          <a:prstGeom prst="rect">
            <a:avLst/>
          </a:prstGeom>
        </p:spPr>
      </p:pic>
    </p:spTree>
    <p:extLst>
      <p:ext uri="{BB962C8B-B14F-4D97-AF65-F5344CB8AC3E}">
        <p14:creationId xmlns:p14="http://schemas.microsoft.com/office/powerpoint/2010/main" val="76942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066E29A0-47AF-93BB-015D-A5CFB993D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57758">
            <a:off x="900906" y="3784943"/>
            <a:ext cx="2124397" cy="2124397"/>
          </a:xfrm>
          <a:prstGeom prst="rect">
            <a:avLst/>
          </a:prstGeom>
        </p:spPr>
      </p:pic>
      <p:sp>
        <p:nvSpPr>
          <p:cNvPr id="11" name="フリーフォーム: 図形 10">
            <a:extLst>
              <a:ext uri="{FF2B5EF4-FFF2-40B4-BE49-F238E27FC236}">
                <a16:creationId xmlns:a16="http://schemas.microsoft.com/office/drawing/2014/main" id="{AC49CBBF-DB0A-8496-1BF6-8929B7DD7C71}"/>
              </a:ext>
            </a:extLst>
          </p:cNvPr>
          <p:cNvSpPr/>
          <p:nvPr/>
        </p:nvSpPr>
        <p:spPr>
          <a:xfrm>
            <a:off x="384408" y="1662326"/>
            <a:ext cx="8375184" cy="2090602"/>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2253666" y="421765"/>
            <a:ext cx="1645529" cy="805362"/>
          </a:xfrm>
        </p:spPr>
        <p:txBody>
          <a:bodyPr>
            <a:normAutofit/>
          </a:bodyPr>
          <a:lstStyle/>
          <a:p>
            <a:r>
              <a:rPr lang="ja-JP" altLang="en-US" sz="4000" b="1" dirty="0"/>
              <a:t>答え</a:t>
            </a:r>
            <a:endParaRPr kumimoji="1" lang="ja-JP" altLang="en-US" sz="4000" b="1" dirty="0"/>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801174" y="2199336"/>
            <a:ext cx="7310583" cy="784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ts val="5400"/>
              </a:lnSpc>
              <a:spcBef>
                <a:spcPct val="0"/>
              </a:spcBef>
              <a:spcAft>
                <a:spcPts val="0"/>
              </a:spcAft>
              <a:buClrTx/>
              <a:buSzTx/>
              <a:buFontTx/>
              <a:buNone/>
              <a:tabLst/>
              <a:defRPr/>
            </a:pPr>
            <a:r>
              <a:rPr lang="ja-JP" altLang="en-US" sz="4000" dirty="0">
                <a:solidFill>
                  <a:srgbClr val="ED7D31"/>
                </a:solidFill>
                <a:latin typeface="メイリオ"/>
                <a:ea typeface="メイリオ"/>
              </a:rPr>
              <a:t>添付ファイルを開くことで、</a:t>
            </a:r>
            <a:endParaRPr lang="en-US" altLang="ja-JP" sz="4000" dirty="0">
              <a:solidFill>
                <a:srgbClr val="ED7D31"/>
              </a:solidFill>
              <a:latin typeface="メイリオ"/>
              <a:ea typeface="メイリオ"/>
            </a:endParaRPr>
          </a:p>
          <a:p>
            <a:pPr marL="0" marR="0" lvl="0" indent="0" algn="l" defTabSz="914400" rtl="0" eaLnBrk="1" fontAlgn="auto" latinLnBrk="0" hangingPunct="1">
              <a:lnSpc>
                <a:spcPts val="5400"/>
              </a:lnSpc>
              <a:spcBef>
                <a:spcPct val="0"/>
              </a:spcBef>
              <a:spcAft>
                <a:spcPts val="0"/>
              </a:spcAft>
              <a:buClrTx/>
              <a:buSzTx/>
              <a:buFontTx/>
              <a:buNone/>
              <a:tabLst/>
              <a:defRPr/>
            </a:pPr>
            <a:r>
              <a:rPr lang="ja-JP" altLang="en-US" sz="4000" dirty="0">
                <a:solidFill>
                  <a:srgbClr val="ED7D31"/>
                </a:solidFill>
                <a:latin typeface="メイリオ"/>
                <a:ea typeface="メイリオ"/>
              </a:rPr>
              <a:t>ウイルス感染の危険がある。</a:t>
            </a:r>
            <a:endParaRPr kumimoji="1" lang="ja-JP" altLang="en-US" sz="4000" b="1" i="0" u="none" strike="noStrike" kern="1200" cap="none" spc="0" normalizeH="0" baseline="0" noProof="0" dirty="0">
              <a:ln>
                <a:noFill/>
              </a:ln>
              <a:solidFill>
                <a:srgbClr val="ED7D31"/>
              </a:solidFill>
              <a:effectLst/>
              <a:uLnTx/>
              <a:uFillTx/>
              <a:latin typeface="メイリオ"/>
              <a:ea typeface="メイリオ"/>
              <a:cs typeface="+mj-cs"/>
            </a:endParaRP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831121" y="2199336"/>
            <a:ext cx="2380938" cy="2090602"/>
          </a:xfrm>
          <a:prstGeom prst="rect">
            <a:avLst/>
          </a:prstGeom>
        </p:spPr>
      </p:pic>
      <p:pic>
        <p:nvPicPr>
          <p:cNvPr id="2" name="図 1">
            <a:extLst>
              <a:ext uri="{FF2B5EF4-FFF2-40B4-BE49-F238E27FC236}">
                <a16:creationId xmlns:a16="http://schemas.microsoft.com/office/drawing/2014/main" id="{1010F7C5-CD23-C0E6-A884-E15F97CA5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5057" y="167956"/>
            <a:ext cx="1828125" cy="1451192"/>
          </a:xfrm>
          <a:prstGeom prst="rect">
            <a:avLst/>
          </a:prstGeom>
        </p:spPr>
      </p:pic>
      <p:sp>
        <p:nvSpPr>
          <p:cNvPr id="3" name="テキスト ボックス 2">
            <a:extLst>
              <a:ext uri="{FF2B5EF4-FFF2-40B4-BE49-F238E27FC236}">
                <a16:creationId xmlns:a16="http://schemas.microsoft.com/office/drawing/2014/main" id="{42FA8A6C-A584-9847-2A1F-E6D6EFB85837}"/>
              </a:ext>
            </a:extLst>
          </p:cNvPr>
          <p:cNvSpPr txBox="1"/>
          <p:nvPr/>
        </p:nvSpPr>
        <p:spPr>
          <a:xfrm>
            <a:off x="591037" y="264988"/>
            <a:ext cx="1107996" cy="1200329"/>
          </a:xfrm>
          <a:prstGeom prst="rect">
            <a:avLst/>
          </a:prstGeom>
          <a:noFill/>
        </p:spPr>
        <p:txBody>
          <a:bodyPr wrap="none" rtlCol="0">
            <a:spAutoFit/>
          </a:bodyPr>
          <a:lstStyle/>
          <a:p>
            <a:r>
              <a:rPr kumimoji="1" lang="en-US" altLang="ja-JP" sz="7200" b="1" dirty="0">
                <a:solidFill>
                  <a:srgbClr val="0070C0"/>
                </a:solidFill>
                <a:latin typeface="源真ゴシック Heavy" panose="020B0702020203020207" pitchFamily="50" charset="-128"/>
                <a:ea typeface="源真ゴシック Heavy" panose="020B0702020203020207" pitchFamily="50" charset="-128"/>
                <a:cs typeface="源真ゴシック Heavy" panose="020B0702020203020207" pitchFamily="50" charset="-128"/>
              </a:rPr>
              <a:t>×</a:t>
            </a:r>
            <a:endParaRPr kumimoji="1" lang="ja-JP" altLang="en-US" sz="7200" b="1" dirty="0">
              <a:solidFill>
                <a:srgbClr val="0070C0"/>
              </a:solidFill>
              <a:latin typeface="源真ゴシック Heavy" panose="020B0702020203020207" pitchFamily="50" charset="-128"/>
              <a:ea typeface="源真ゴシック Heavy" panose="020B0702020203020207" pitchFamily="50" charset="-128"/>
              <a:cs typeface="源真ゴシック Heavy" panose="020B0702020203020207" pitchFamily="50" charset="-128"/>
            </a:endParaRPr>
          </a:p>
        </p:txBody>
      </p:sp>
      <p:sp>
        <p:nvSpPr>
          <p:cNvPr id="33" name="コンテンツ プレースホルダー 4">
            <a:extLst>
              <a:ext uri="{FF2B5EF4-FFF2-40B4-BE49-F238E27FC236}">
                <a16:creationId xmlns:a16="http://schemas.microsoft.com/office/drawing/2014/main" id="{73AD90C6-3374-C46A-BEA6-F4359B0EFC6B}"/>
              </a:ext>
            </a:extLst>
          </p:cNvPr>
          <p:cNvSpPr txBox="1">
            <a:spLocks/>
          </p:cNvSpPr>
          <p:nvPr/>
        </p:nvSpPr>
        <p:spPr>
          <a:xfrm rot="21359735">
            <a:off x="2642809" y="4066319"/>
            <a:ext cx="1454323" cy="2138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kumimoji="1" lang="ja-JP" altLang="en-US" sz="1400" b="0" i="0" u="none" strike="noStrike" kern="1200" cap="none" spc="0" normalizeH="0" baseline="0" noProof="0" dirty="0">
                <a:ln>
                  <a:noFill/>
                </a:ln>
                <a:solidFill>
                  <a:schemeClr val="bg1"/>
                </a:solidFill>
                <a:effectLst/>
                <a:uLnTx/>
                <a:uFillTx/>
                <a:latin typeface="Segoe UI"/>
                <a:ea typeface="メイリオ"/>
                <a:cs typeface="+mn-cs"/>
              </a:rPr>
              <a:t>✉受信</a:t>
            </a:r>
            <a:br>
              <a:rPr kumimoji="1" lang="en-US" altLang="ja-JP" sz="1400" b="0" i="0" u="none" strike="noStrike" kern="1200" cap="none" spc="0" normalizeH="0" baseline="0" noProof="0" dirty="0">
                <a:ln>
                  <a:noFill/>
                </a:ln>
                <a:solidFill>
                  <a:schemeClr val="bg1"/>
                </a:solidFill>
                <a:effectLst/>
                <a:uLnTx/>
                <a:uFillTx/>
                <a:latin typeface="Segoe UI"/>
                <a:ea typeface="メイリオ"/>
                <a:cs typeface="+mn-cs"/>
              </a:rPr>
            </a:br>
            <a:r>
              <a:rPr kumimoji="1" lang="ja-JP" altLang="en-US" sz="1400" b="0" i="0" u="none" strike="noStrike" kern="1200" cap="none" spc="0" normalizeH="0" baseline="0" noProof="0" dirty="0">
                <a:ln>
                  <a:noFill/>
                </a:ln>
                <a:solidFill>
                  <a:schemeClr val="bg1"/>
                </a:solidFill>
                <a:effectLst/>
                <a:uLnTx/>
                <a:uFillTx/>
                <a:latin typeface="Segoe UI"/>
                <a:ea typeface="メイリオ"/>
                <a:cs typeface="+mn-cs"/>
              </a:rPr>
              <a:t>ひさしぶり！</a:t>
            </a:r>
            <a:br>
              <a:rPr kumimoji="1" lang="en-US" altLang="ja-JP" sz="1400" b="0" i="0" u="none" strike="noStrike" kern="1200" cap="none" spc="0" normalizeH="0" baseline="0" noProof="0" dirty="0">
                <a:ln>
                  <a:noFill/>
                </a:ln>
                <a:solidFill>
                  <a:schemeClr val="bg1"/>
                </a:solidFill>
                <a:effectLst/>
                <a:uLnTx/>
                <a:uFillTx/>
                <a:latin typeface="Segoe UI"/>
                <a:ea typeface="メイリオ"/>
                <a:cs typeface="+mn-cs"/>
              </a:rPr>
            </a:br>
            <a:r>
              <a:rPr kumimoji="1" lang="ja-JP" altLang="en-US" sz="1400" b="0" i="0" u="none" strike="noStrike" kern="1200" cap="none" spc="0" normalizeH="0" baseline="0" noProof="0" dirty="0">
                <a:ln>
                  <a:noFill/>
                </a:ln>
                <a:solidFill>
                  <a:schemeClr val="bg1"/>
                </a:solidFill>
                <a:effectLst/>
                <a:uLnTx/>
                <a:uFillTx/>
                <a:latin typeface="Segoe UI"/>
                <a:ea typeface="メイリオ"/>
                <a:cs typeface="+mn-cs"/>
              </a:rPr>
              <a:t>この前の写真</a:t>
            </a:r>
            <a:br>
              <a:rPr kumimoji="1" lang="en-US" altLang="ja-JP" sz="1400" b="0" i="0" u="none" strike="noStrike" kern="1200" cap="none" spc="0" normalizeH="0" baseline="0" noProof="0" dirty="0">
                <a:ln>
                  <a:noFill/>
                </a:ln>
                <a:solidFill>
                  <a:schemeClr val="bg1"/>
                </a:solidFill>
                <a:effectLst/>
                <a:uLnTx/>
                <a:uFillTx/>
                <a:latin typeface="Segoe UI"/>
                <a:ea typeface="メイリオ"/>
                <a:cs typeface="+mn-cs"/>
              </a:rPr>
            </a:br>
            <a:r>
              <a:rPr kumimoji="1" lang="ja-JP" altLang="en-US" sz="1400" b="0" i="0" u="none" strike="noStrike" kern="1200" cap="none" spc="0" normalizeH="0" baseline="0" noProof="0" dirty="0">
                <a:ln>
                  <a:noFill/>
                </a:ln>
                <a:solidFill>
                  <a:schemeClr val="bg1"/>
                </a:solidFill>
                <a:effectLst/>
                <a:uLnTx/>
                <a:uFillTx/>
                <a:latin typeface="Segoe UI"/>
                <a:ea typeface="メイリオ"/>
                <a:cs typeface="+mn-cs"/>
              </a:rPr>
              <a:t>だよ！</a:t>
            </a:r>
            <a:endParaRPr kumimoji="1" lang="en-US" altLang="ja-JP" sz="1400" b="0" i="0" u="none" strike="noStrike" kern="1200" cap="none" spc="0" normalizeH="0" baseline="0" noProof="0" dirty="0">
              <a:ln>
                <a:noFill/>
              </a:ln>
              <a:solidFill>
                <a:schemeClr val="bg1"/>
              </a:solidFill>
              <a:effectLst/>
              <a:uLnTx/>
              <a:uFillTx/>
              <a:latin typeface="Segoe UI"/>
              <a:ea typeface="メイリオ"/>
              <a:cs typeface="+mn-cs"/>
            </a:endParaRPr>
          </a:p>
          <a:p>
            <a:pPr marL="0" marR="0" lvl="0" indent="0" algn="l" defTabSz="914400" rtl="0" eaLnBrk="1" fontAlgn="auto" latinLnBrk="0" hangingPunct="1">
              <a:lnSpc>
                <a:spcPct val="100000"/>
              </a:lnSpc>
              <a:spcBef>
                <a:spcPts val="1000"/>
              </a:spcBef>
              <a:spcAft>
                <a:spcPts val="0"/>
              </a:spcAft>
              <a:buClrTx/>
              <a:buSzTx/>
              <a:buNone/>
              <a:tabLst/>
              <a:defRPr/>
            </a:pPr>
            <a:r>
              <a:rPr kumimoji="1" lang="en-US" altLang="ja-JP" sz="1400" b="0" i="0" u="sng" strike="noStrike" kern="1200" cap="none" spc="0" normalizeH="0" baseline="0" noProof="0" dirty="0">
                <a:ln>
                  <a:noFill/>
                </a:ln>
                <a:solidFill>
                  <a:schemeClr val="bg1"/>
                </a:solidFill>
                <a:effectLst/>
                <a:uLnTx/>
                <a:uFillTx/>
                <a:latin typeface="Segoe UI"/>
                <a:ea typeface="メイリオ"/>
                <a:cs typeface="+mn-cs"/>
              </a:rPr>
              <a:t>http://photo.friend/...</a:t>
            </a:r>
          </a:p>
        </p:txBody>
      </p:sp>
      <p:sp>
        <p:nvSpPr>
          <p:cNvPr id="5" name="テキスト ボックス 4">
            <a:extLst>
              <a:ext uri="{FF2B5EF4-FFF2-40B4-BE49-F238E27FC236}">
                <a16:creationId xmlns:a16="http://schemas.microsoft.com/office/drawing/2014/main" id="{FA9012CC-3102-591B-13FD-0E947C8634DB}"/>
              </a:ext>
            </a:extLst>
          </p:cNvPr>
          <p:cNvSpPr txBox="1"/>
          <p:nvPr/>
        </p:nvSpPr>
        <p:spPr>
          <a:xfrm>
            <a:off x="991800" y="1701201"/>
            <a:ext cx="723275" cy="307777"/>
          </a:xfrm>
          <a:prstGeom prst="rect">
            <a:avLst/>
          </a:prstGeom>
          <a:noFill/>
        </p:spPr>
        <p:txBody>
          <a:bodyPr wrap="none" rtlCol="0">
            <a:spAutoFit/>
          </a:bodyPr>
          <a:lstStyle/>
          <a:p>
            <a:r>
              <a:rPr lang="ja-JP" altLang="en-US" sz="1400" dirty="0"/>
              <a:t>てんぷ</a:t>
            </a:r>
            <a:endParaRPr kumimoji="1" lang="ja-JP" altLang="en-US" sz="1400" dirty="0"/>
          </a:p>
        </p:txBody>
      </p:sp>
      <p:sp>
        <p:nvSpPr>
          <p:cNvPr id="10" name="テキスト ボックス 9">
            <a:extLst>
              <a:ext uri="{FF2B5EF4-FFF2-40B4-BE49-F238E27FC236}">
                <a16:creationId xmlns:a16="http://schemas.microsoft.com/office/drawing/2014/main" id="{F37C8918-30A8-FB6C-1397-3CDD01B5CC92}"/>
              </a:ext>
            </a:extLst>
          </p:cNvPr>
          <p:cNvSpPr txBox="1"/>
          <p:nvPr/>
        </p:nvSpPr>
        <p:spPr>
          <a:xfrm>
            <a:off x="2948258" y="2434942"/>
            <a:ext cx="2385589" cy="307777"/>
          </a:xfrm>
          <a:prstGeom prst="rect">
            <a:avLst/>
          </a:prstGeom>
          <a:noFill/>
        </p:spPr>
        <p:txBody>
          <a:bodyPr wrap="none" rtlCol="0">
            <a:spAutoFit/>
          </a:bodyPr>
          <a:lstStyle/>
          <a:p>
            <a:r>
              <a:rPr lang="ja-JP" altLang="en-US" sz="1400" dirty="0"/>
              <a:t>かんせん                   きけん</a:t>
            </a:r>
            <a:endParaRPr kumimoji="1" lang="ja-JP" altLang="en-US" sz="1400" dirty="0"/>
          </a:p>
        </p:txBody>
      </p:sp>
      <p:pic>
        <p:nvPicPr>
          <p:cNvPr id="8" name="図 7">
            <a:extLst>
              <a:ext uri="{FF2B5EF4-FFF2-40B4-BE49-F238E27FC236}">
                <a16:creationId xmlns:a16="http://schemas.microsoft.com/office/drawing/2014/main" id="{93438A52-7243-CC45-B3E6-5A7C4E995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5056" y="3429000"/>
            <a:ext cx="3429000" cy="3429000"/>
          </a:xfrm>
          <a:prstGeom prst="rect">
            <a:avLst/>
          </a:prstGeom>
        </p:spPr>
      </p:pic>
    </p:spTree>
    <p:extLst>
      <p:ext uri="{BB962C8B-B14F-4D97-AF65-F5344CB8AC3E}">
        <p14:creationId xmlns:p14="http://schemas.microsoft.com/office/powerpoint/2010/main" val="1839490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DBF1D84-525A-8EC7-AFAB-93761231B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00000">
            <a:off x="7696216" y="3331475"/>
            <a:ext cx="1480160" cy="1480160"/>
          </a:xfrm>
          <a:prstGeom prst="rect">
            <a:avLst/>
          </a:prstGeom>
        </p:spPr>
      </p:pic>
      <p:sp>
        <p:nvSpPr>
          <p:cNvPr id="2" name="タイトル 1"/>
          <p:cNvSpPr>
            <a:spLocks noGrp="1"/>
          </p:cNvSpPr>
          <p:nvPr>
            <p:ph type="title"/>
          </p:nvPr>
        </p:nvSpPr>
        <p:spPr>
          <a:xfrm>
            <a:off x="275753" y="471094"/>
            <a:ext cx="7958418" cy="784598"/>
          </a:xfrm>
        </p:spPr>
        <p:txBody>
          <a:bodyPr>
            <a:normAutofit/>
          </a:bodyPr>
          <a:lstStyle/>
          <a:p>
            <a:r>
              <a:rPr lang="ja-JP" altLang="en-US" sz="4000" dirty="0"/>
              <a:t>対策の解説</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522421" y="1230425"/>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4000" b="1" dirty="0">
                <a:solidFill>
                  <a:srgbClr val="ED7D31"/>
                </a:solidFill>
                <a:latin typeface="Segoe UI"/>
                <a:ea typeface="メイリオ"/>
              </a:rPr>
              <a:t>添付ファイルは要注意</a:t>
            </a:r>
            <a:endPar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5" name="コンテンツ プレースホルダー 4">
            <a:extLst>
              <a:ext uri="{FF2B5EF4-FFF2-40B4-BE49-F238E27FC236}">
                <a16:creationId xmlns:a16="http://schemas.microsoft.com/office/drawing/2014/main" id="{049CBAC0-4FC7-7DD0-E94F-FE7916946416}"/>
              </a:ext>
            </a:extLst>
          </p:cNvPr>
          <p:cNvSpPr txBox="1">
            <a:spLocks/>
          </p:cNvSpPr>
          <p:nvPr/>
        </p:nvSpPr>
        <p:spPr>
          <a:xfrm>
            <a:off x="396413" y="2124706"/>
            <a:ext cx="8351174" cy="1828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3800"/>
              </a:lnSpc>
              <a:spcBef>
                <a:spcPts val="1400"/>
              </a:spcBef>
              <a:spcAft>
                <a:spcPts val="0"/>
              </a:spcAft>
              <a:buClrTx/>
              <a:buSzTx/>
              <a:buNone/>
              <a:tabLst/>
              <a:defRPr/>
            </a:pPr>
            <a:r>
              <a:rPr lang="ja-JP" altLang="en-US" sz="2800" dirty="0">
                <a:solidFill>
                  <a:prstClr val="black"/>
                </a:solidFill>
                <a:latin typeface="Segoe UI"/>
                <a:ea typeface="メイリオ"/>
              </a:rPr>
              <a:t>・</a:t>
            </a: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知らない人から届いた添付ファイルは開かない</a:t>
            </a:r>
          </a:p>
          <a:p>
            <a:pPr marL="0" marR="0" lvl="0" indent="0" algn="l" defTabSz="914400" rtl="0" eaLnBrk="1" fontAlgn="auto" latinLnBrk="0" hangingPunct="1">
              <a:lnSpc>
                <a:spcPts val="3800"/>
              </a:lnSpc>
              <a:spcBef>
                <a:spcPts val="1400"/>
              </a:spcBef>
              <a:spcAft>
                <a:spcPts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・知っている人から届いたメールに見えても</a:t>
            </a:r>
            <a:br>
              <a:rPr kumimoji="1" lang="en-US" altLang="ja-JP" sz="2800" b="0"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　文面に要注意</a:t>
            </a:r>
            <a:endPar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 name="コンテンツ プレースホルダー 4">
            <a:extLst>
              <a:ext uri="{FF2B5EF4-FFF2-40B4-BE49-F238E27FC236}">
                <a16:creationId xmlns:a16="http://schemas.microsoft.com/office/drawing/2014/main" id="{9719E532-B559-614B-9B7B-42FA4ADF8717}"/>
              </a:ext>
            </a:extLst>
          </p:cNvPr>
          <p:cNvSpPr txBox="1">
            <a:spLocks/>
          </p:cNvSpPr>
          <p:nvPr/>
        </p:nvSpPr>
        <p:spPr>
          <a:xfrm>
            <a:off x="415463" y="4048892"/>
            <a:ext cx="6347287" cy="2062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3000"/>
              </a:lnSpc>
              <a:spcBef>
                <a:spcPts val="1000"/>
              </a:spcBef>
              <a:spcAft>
                <a:spcPts val="0"/>
              </a:spcAft>
              <a:buClrTx/>
              <a:buSzTx/>
              <a:buNone/>
              <a:tabLst/>
              <a:defRPr/>
            </a:pP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　　</a:t>
            </a:r>
            <a:r>
              <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日本語が不自然だったり、話の流れが</a:t>
            </a:r>
            <a:endPar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3000"/>
              </a:lnSpc>
              <a:spcBef>
                <a:spcPts val="1000"/>
              </a:spcBef>
              <a:spcAft>
                <a:spcPts val="0"/>
              </a:spcAft>
              <a:buClrTx/>
              <a:buSzTx/>
              <a:buNone/>
              <a:tabLst/>
              <a:defRPr/>
            </a:pPr>
            <a:r>
              <a:rPr lang="ja-JP" altLang="en-US" sz="2400" dirty="0">
                <a:solidFill>
                  <a:prstClr val="black"/>
                </a:solidFill>
                <a:latin typeface="Segoe UI"/>
                <a:ea typeface="メイリオ"/>
              </a:rPr>
              <a:t>　　  </a:t>
            </a: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唐突だと感じた</a:t>
            </a:r>
            <a:r>
              <a:rPr lang="ja-JP" altLang="en-US" sz="2400" dirty="0">
                <a:solidFill>
                  <a:prstClr val="black"/>
                </a:solidFill>
                <a:latin typeface="Segoe UI"/>
                <a:ea typeface="メイリオ"/>
              </a:rPr>
              <a:t>りした</a:t>
            </a: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ら、なりすまし</a:t>
            </a:r>
            <a:endPar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3000"/>
              </a:lnSpc>
              <a:spcBef>
                <a:spcPts val="1000"/>
              </a:spcBef>
              <a:spcAft>
                <a:spcPts val="0"/>
              </a:spcAft>
              <a:buClrTx/>
              <a:buSzTx/>
              <a:buNone/>
              <a:tabLst/>
              <a:defRPr/>
            </a:pP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　　  メールかも。添付ファイルは開かず、</a:t>
            </a:r>
            <a:endPar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3000"/>
              </a:lnSpc>
              <a:spcBef>
                <a:spcPts val="1000"/>
              </a:spcBef>
              <a:spcAft>
                <a:spcPts val="0"/>
              </a:spcAft>
              <a:buClrTx/>
              <a:buSzTx/>
              <a:buNone/>
              <a:tabLst/>
              <a:defRPr/>
            </a:pP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　　  差出人に電話などで確認しましょう。</a:t>
            </a:r>
            <a:endParaRPr kumimoji="1" lang="en-US" altLang="ja-JP" sz="24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12" name="テキスト ボックス 11">
            <a:extLst>
              <a:ext uri="{FF2B5EF4-FFF2-40B4-BE49-F238E27FC236}">
                <a16:creationId xmlns:a16="http://schemas.microsoft.com/office/drawing/2014/main" id="{4AB7CB68-66FC-46AA-6838-B412EBAEB755}"/>
              </a:ext>
            </a:extLst>
          </p:cNvPr>
          <p:cNvSpPr txBox="1"/>
          <p:nvPr/>
        </p:nvSpPr>
        <p:spPr>
          <a:xfrm>
            <a:off x="738379" y="1265429"/>
            <a:ext cx="5101076" cy="307777"/>
          </a:xfrm>
          <a:prstGeom prst="rect">
            <a:avLst/>
          </a:prstGeom>
          <a:noFill/>
        </p:spPr>
        <p:txBody>
          <a:bodyPr wrap="none" rtlCol="0">
            <a:spAutoFit/>
          </a:bodyPr>
          <a:lstStyle/>
          <a:p>
            <a:r>
              <a:rPr kumimoji="1" lang="ja-JP" altLang="en-US" sz="1400" dirty="0"/>
              <a:t>てんぷ　　　　　　　　　　　　　　　　よ う ち ゅ う い　</a:t>
            </a:r>
          </a:p>
        </p:txBody>
      </p:sp>
      <p:sp>
        <p:nvSpPr>
          <p:cNvPr id="20" name="テキスト ボックス 19">
            <a:extLst>
              <a:ext uri="{FF2B5EF4-FFF2-40B4-BE49-F238E27FC236}">
                <a16:creationId xmlns:a16="http://schemas.microsoft.com/office/drawing/2014/main" id="{CC08B464-A782-D929-C7E6-5163AD85FEC5}"/>
              </a:ext>
            </a:extLst>
          </p:cNvPr>
          <p:cNvSpPr txBox="1"/>
          <p:nvPr/>
        </p:nvSpPr>
        <p:spPr>
          <a:xfrm>
            <a:off x="4375223" y="2012579"/>
            <a:ext cx="646331" cy="276999"/>
          </a:xfrm>
          <a:prstGeom prst="rect">
            <a:avLst/>
          </a:prstGeom>
          <a:noFill/>
        </p:spPr>
        <p:txBody>
          <a:bodyPr wrap="none" rtlCol="0">
            <a:spAutoFit/>
          </a:bodyPr>
          <a:lstStyle/>
          <a:p>
            <a:r>
              <a:rPr kumimoji="1" lang="ja-JP" altLang="en-US" sz="1200" dirty="0"/>
              <a:t>てんぷ</a:t>
            </a:r>
          </a:p>
        </p:txBody>
      </p:sp>
      <p:sp>
        <p:nvSpPr>
          <p:cNvPr id="23" name="テキスト ボックス 22">
            <a:extLst>
              <a:ext uri="{FF2B5EF4-FFF2-40B4-BE49-F238E27FC236}">
                <a16:creationId xmlns:a16="http://schemas.microsoft.com/office/drawing/2014/main" id="{96FAC5E6-EDB9-80D1-8729-ABD02F58B080}"/>
              </a:ext>
            </a:extLst>
          </p:cNvPr>
          <p:cNvSpPr txBox="1"/>
          <p:nvPr/>
        </p:nvSpPr>
        <p:spPr>
          <a:xfrm>
            <a:off x="3258979" y="2003173"/>
            <a:ext cx="492443" cy="276999"/>
          </a:xfrm>
          <a:prstGeom prst="rect">
            <a:avLst/>
          </a:prstGeom>
          <a:noFill/>
        </p:spPr>
        <p:txBody>
          <a:bodyPr wrap="none" rtlCol="0">
            <a:spAutoFit/>
          </a:bodyPr>
          <a:lstStyle/>
          <a:p>
            <a:r>
              <a:rPr kumimoji="1" lang="ja-JP" altLang="en-US" sz="1200" dirty="0"/>
              <a:t>とど</a:t>
            </a:r>
          </a:p>
        </p:txBody>
      </p:sp>
      <p:sp>
        <p:nvSpPr>
          <p:cNvPr id="27" name="テキスト ボックス 26">
            <a:extLst>
              <a:ext uri="{FF2B5EF4-FFF2-40B4-BE49-F238E27FC236}">
                <a16:creationId xmlns:a16="http://schemas.microsoft.com/office/drawing/2014/main" id="{D7458A15-58CD-BD64-26B2-C00516F0C088}"/>
              </a:ext>
            </a:extLst>
          </p:cNvPr>
          <p:cNvSpPr txBox="1"/>
          <p:nvPr/>
        </p:nvSpPr>
        <p:spPr>
          <a:xfrm>
            <a:off x="3603569" y="2643226"/>
            <a:ext cx="492443" cy="276999"/>
          </a:xfrm>
          <a:prstGeom prst="rect">
            <a:avLst/>
          </a:prstGeom>
          <a:noFill/>
        </p:spPr>
        <p:txBody>
          <a:bodyPr wrap="none" rtlCol="0">
            <a:spAutoFit/>
          </a:bodyPr>
          <a:lstStyle/>
          <a:p>
            <a:r>
              <a:rPr kumimoji="1" lang="ja-JP" altLang="en-US" sz="1200" dirty="0"/>
              <a:t>とど</a:t>
            </a:r>
          </a:p>
        </p:txBody>
      </p:sp>
      <p:sp>
        <p:nvSpPr>
          <p:cNvPr id="44" name="テキスト ボックス 43">
            <a:extLst>
              <a:ext uri="{FF2B5EF4-FFF2-40B4-BE49-F238E27FC236}">
                <a16:creationId xmlns:a16="http://schemas.microsoft.com/office/drawing/2014/main" id="{1A89E2C6-877C-21B8-6807-DF00787ACD37}"/>
              </a:ext>
            </a:extLst>
          </p:cNvPr>
          <p:cNvSpPr txBox="1"/>
          <p:nvPr/>
        </p:nvSpPr>
        <p:spPr>
          <a:xfrm>
            <a:off x="1208283" y="4410395"/>
            <a:ext cx="800219" cy="276999"/>
          </a:xfrm>
          <a:prstGeom prst="rect">
            <a:avLst/>
          </a:prstGeom>
          <a:noFill/>
        </p:spPr>
        <p:txBody>
          <a:bodyPr wrap="none" rtlCol="0">
            <a:spAutoFit/>
          </a:bodyPr>
          <a:lstStyle/>
          <a:p>
            <a:r>
              <a:rPr lang="ja-JP" altLang="en-US" sz="1200" dirty="0"/>
              <a:t>とうとつ</a:t>
            </a:r>
            <a:endParaRPr kumimoji="1" lang="ja-JP" altLang="en-US" sz="1200" dirty="0"/>
          </a:p>
        </p:txBody>
      </p:sp>
      <p:sp>
        <p:nvSpPr>
          <p:cNvPr id="45" name="テキスト ボックス 44">
            <a:extLst>
              <a:ext uri="{FF2B5EF4-FFF2-40B4-BE49-F238E27FC236}">
                <a16:creationId xmlns:a16="http://schemas.microsoft.com/office/drawing/2014/main" id="{47492CE6-363E-3BA4-6E93-57C94489E31A}"/>
              </a:ext>
            </a:extLst>
          </p:cNvPr>
          <p:cNvSpPr txBox="1"/>
          <p:nvPr/>
        </p:nvSpPr>
        <p:spPr>
          <a:xfrm>
            <a:off x="3030972" y="4943584"/>
            <a:ext cx="646331" cy="276999"/>
          </a:xfrm>
          <a:prstGeom prst="rect">
            <a:avLst/>
          </a:prstGeom>
          <a:noFill/>
        </p:spPr>
        <p:txBody>
          <a:bodyPr wrap="none" rtlCol="0">
            <a:spAutoFit/>
          </a:bodyPr>
          <a:lstStyle/>
          <a:p>
            <a:r>
              <a:rPr kumimoji="1" lang="ja-JP" altLang="en-US" sz="1200" dirty="0"/>
              <a:t>てんぷ</a:t>
            </a:r>
          </a:p>
        </p:txBody>
      </p:sp>
      <p:sp>
        <p:nvSpPr>
          <p:cNvPr id="46" name="テキスト ボックス 45">
            <a:extLst>
              <a:ext uri="{FF2B5EF4-FFF2-40B4-BE49-F238E27FC236}">
                <a16:creationId xmlns:a16="http://schemas.microsoft.com/office/drawing/2014/main" id="{C79B57A6-D7C2-B2D8-32D0-73A71E6A2216}"/>
              </a:ext>
            </a:extLst>
          </p:cNvPr>
          <p:cNvSpPr txBox="1"/>
          <p:nvPr/>
        </p:nvSpPr>
        <p:spPr>
          <a:xfrm>
            <a:off x="3934330" y="5419368"/>
            <a:ext cx="891049" cy="276999"/>
          </a:xfrm>
          <a:prstGeom prst="rect">
            <a:avLst/>
          </a:prstGeom>
          <a:noFill/>
        </p:spPr>
        <p:txBody>
          <a:bodyPr wrap="square" rtlCol="0">
            <a:spAutoFit/>
          </a:bodyPr>
          <a:lstStyle/>
          <a:p>
            <a:r>
              <a:rPr kumimoji="1" lang="ja-JP" altLang="en-US" sz="1200" dirty="0"/>
              <a:t>かくにん</a:t>
            </a:r>
          </a:p>
        </p:txBody>
      </p:sp>
      <p:pic>
        <p:nvPicPr>
          <p:cNvPr id="8" name="図 7">
            <a:extLst>
              <a:ext uri="{FF2B5EF4-FFF2-40B4-BE49-F238E27FC236}">
                <a16:creationId xmlns:a16="http://schemas.microsoft.com/office/drawing/2014/main" id="{02E53AA6-2A9B-4730-F263-A04E6C6B3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826" y="4213365"/>
            <a:ext cx="2828420" cy="2828420"/>
          </a:xfrm>
          <a:prstGeom prst="rect">
            <a:avLst/>
          </a:prstGeom>
        </p:spPr>
      </p:pic>
      <p:sp>
        <p:nvSpPr>
          <p:cNvPr id="11" name="テキスト ボックス 10">
            <a:extLst>
              <a:ext uri="{FF2B5EF4-FFF2-40B4-BE49-F238E27FC236}">
                <a16:creationId xmlns:a16="http://schemas.microsoft.com/office/drawing/2014/main" id="{5B6F2D12-0FAA-5D19-917B-817158B2A06A}"/>
              </a:ext>
            </a:extLst>
          </p:cNvPr>
          <p:cNvSpPr txBox="1"/>
          <p:nvPr/>
        </p:nvSpPr>
        <p:spPr>
          <a:xfrm>
            <a:off x="1920435" y="3161656"/>
            <a:ext cx="1107996" cy="276999"/>
          </a:xfrm>
          <a:prstGeom prst="rect">
            <a:avLst/>
          </a:prstGeom>
          <a:noFill/>
        </p:spPr>
        <p:txBody>
          <a:bodyPr wrap="none" rtlCol="0">
            <a:spAutoFit/>
          </a:bodyPr>
          <a:lstStyle/>
          <a:p>
            <a:r>
              <a:rPr lang="ja-JP" altLang="en-US" sz="1200" dirty="0"/>
              <a:t>ようちゅうい</a:t>
            </a:r>
            <a:endParaRPr kumimoji="1" lang="ja-JP" altLang="en-US" sz="1200" dirty="0"/>
          </a:p>
        </p:txBody>
      </p:sp>
      <p:sp>
        <p:nvSpPr>
          <p:cNvPr id="13" name="テキスト ボックス 12">
            <a:extLst>
              <a:ext uri="{FF2B5EF4-FFF2-40B4-BE49-F238E27FC236}">
                <a16:creationId xmlns:a16="http://schemas.microsoft.com/office/drawing/2014/main" id="{06544E19-5D05-B204-3F1A-17AD366BD3A2}"/>
              </a:ext>
            </a:extLst>
          </p:cNvPr>
          <p:cNvSpPr txBox="1"/>
          <p:nvPr/>
        </p:nvSpPr>
        <p:spPr>
          <a:xfrm>
            <a:off x="2533153" y="3906398"/>
            <a:ext cx="800219" cy="276999"/>
          </a:xfrm>
          <a:prstGeom prst="rect">
            <a:avLst/>
          </a:prstGeom>
          <a:noFill/>
        </p:spPr>
        <p:txBody>
          <a:bodyPr wrap="none" rtlCol="0">
            <a:spAutoFit/>
          </a:bodyPr>
          <a:lstStyle/>
          <a:p>
            <a:r>
              <a:rPr lang="ja-JP" altLang="en-US" sz="1200" dirty="0"/>
              <a:t>ふしぜん</a:t>
            </a:r>
            <a:endParaRPr kumimoji="1" lang="ja-JP" altLang="en-US" sz="1200" dirty="0"/>
          </a:p>
        </p:txBody>
      </p:sp>
      <p:sp>
        <p:nvSpPr>
          <p:cNvPr id="14" name="テキスト ボックス 13">
            <a:extLst>
              <a:ext uri="{FF2B5EF4-FFF2-40B4-BE49-F238E27FC236}">
                <a16:creationId xmlns:a16="http://schemas.microsoft.com/office/drawing/2014/main" id="{0549A04D-C430-DD8C-BCB7-DCDC727B1E50}"/>
              </a:ext>
            </a:extLst>
          </p:cNvPr>
          <p:cNvSpPr txBox="1"/>
          <p:nvPr/>
        </p:nvSpPr>
        <p:spPr>
          <a:xfrm>
            <a:off x="1194860" y="5419368"/>
            <a:ext cx="1107996" cy="276999"/>
          </a:xfrm>
          <a:prstGeom prst="rect">
            <a:avLst/>
          </a:prstGeom>
          <a:noFill/>
        </p:spPr>
        <p:txBody>
          <a:bodyPr wrap="none" rtlCol="0">
            <a:spAutoFit/>
          </a:bodyPr>
          <a:lstStyle/>
          <a:p>
            <a:r>
              <a:rPr kumimoji="1" lang="ja-JP" altLang="en-US" sz="1200" dirty="0"/>
              <a:t>さしだしにん</a:t>
            </a:r>
          </a:p>
        </p:txBody>
      </p:sp>
    </p:spTree>
    <p:extLst>
      <p:ext uri="{BB962C8B-B14F-4D97-AF65-F5344CB8AC3E}">
        <p14:creationId xmlns:p14="http://schemas.microsoft.com/office/powerpoint/2010/main" val="26822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mj-ea"/>
              </a:rPr>
              <a:t>ふりかえり</a:t>
            </a:r>
          </a:p>
        </p:txBody>
      </p:sp>
      <p:sp>
        <p:nvSpPr>
          <p:cNvPr id="5" name="コンテンツ プレースホルダー 4"/>
          <p:cNvSpPr>
            <a:spLocks noGrp="1"/>
          </p:cNvSpPr>
          <p:nvPr>
            <p:ph sz="half" idx="1"/>
          </p:nvPr>
        </p:nvSpPr>
        <p:spPr>
          <a:xfrm>
            <a:off x="489004" y="1818251"/>
            <a:ext cx="8026346" cy="4351338"/>
          </a:xfrm>
        </p:spPr>
        <p:txBody>
          <a:bodyPr>
            <a:normAutofit/>
          </a:bodyPr>
          <a:lstStyle/>
          <a:p>
            <a:pPr marL="0" indent="0">
              <a:buNone/>
            </a:pPr>
            <a:r>
              <a:rPr lang="ja-JP" altLang="en-US" sz="5400" dirty="0">
                <a:latin typeface="+mj-ea"/>
                <a:ea typeface="+mj-ea"/>
              </a:rPr>
              <a:t>・本日の話を振り返って</a:t>
            </a:r>
            <a:endParaRPr lang="en-US" altLang="ja-JP" sz="5400" dirty="0">
              <a:latin typeface="+mj-ea"/>
              <a:ea typeface="+mj-ea"/>
            </a:endParaRPr>
          </a:p>
          <a:p>
            <a:pPr marL="0" indent="0">
              <a:buNone/>
            </a:pPr>
            <a:r>
              <a:rPr lang="ja-JP" altLang="en-US" sz="5400" dirty="0">
                <a:latin typeface="+mj-ea"/>
                <a:ea typeface="+mj-ea"/>
              </a:rPr>
              <a:t>　みよう</a:t>
            </a:r>
            <a:endParaRPr kumimoji="1" lang="ja-JP" altLang="en-US" sz="5400" dirty="0">
              <a:latin typeface="+mj-ea"/>
              <a:ea typeface="+mj-ea"/>
            </a:endParaRPr>
          </a:p>
        </p:txBody>
      </p:sp>
    </p:spTree>
    <p:extLst>
      <p:ext uri="{BB962C8B-B14F-4D97-AF65-F5344CB8AC3E}">
        <p14:creationId xmlns:p14="http://schemas.microsoft.com/office/powerpoint/2010/main" val="3738580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D0FCB28-DA65-224F-C091-FBA9C75C6763}"/>
              </a:ext>
            </a:extLst>
          </p:cNvPr>
          <p:cNvSpPr>
            <a:spLocks noGrp="1"/>
          </p:cNvSpPr>
          <p:nvPr>
            <p:ph type="title"/>
          </p:nvPr>
        </p:nvSpPr>
        <p:spPr/>
        <p:txBody>
          <a:bodyPr/>
          <a:lstStyle/>
          <a:p>
            <a:r>
              <a:rPr lang="ja-JP" altLang="en-US" dirty="0"/>
              <a:t>動画を見て考えよう</a:t>
            </a:r>
          </a:p>
        </p:txBody>
      </p:sp>
      <p:pic>
        <p:nvPicPr>
          <p:cNvPr id="5" name="password_full">
            <a:hlinkClick r:id="" action="ppaction://media"/>
            <a:extLst>
              <a:ext uri="{FF2B5EF4-FFF2-40B4-BE49-F238E27FC236}">
                <a16:creationId xmlns:a16="http://schemas.microsoft.com/office/drawing/2014/main" id="{5F673784-99AD-66E1-CCDE-EB6D0F166C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057" y="1707514"/>
            <a:ext cx="7449539" cy="4190366"/>
          </a:xfrm>
          <a:prstGeom prst="rect">
            <a:avLst/>
          </a:prstGeom>
        </p:spPr>
      </p:pic>
    </p:spTree>
    <p:extLst>
      <p:ext uri="{BB962C8B-B14F-4D97-AF65-F5344CB8AC3E}">
        <p14:creationId xmlns:p14="http://schemas.microsoft.com/office/powerpoint/2010/main" val="25782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367645" y="1863331"/>
            <a:ext cx="8408709" cy="2766666"/>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8" name="テキスト ボックス 7">
            <a:extLst>
              <a:ext uri="{FF2B5EF4-FFF2-40B4-BE49-F238E27FC236}">
                <a16:creationId xmlns:a16="http://schemas.microsoft.com/office/drawing/2014/main" id="{0A007814-8D8C-E88F-60E2-DD10A376A03D}"/>
              </a:ext>
            </a:extLst>
          </p:cNvPr>
          <p:cNvSpPr txBox="1"/>
          <p:nvPr/>
        </p:nvSpPr>
        <p:spPr>
          <a:xfrm>
            <a:off x="791852" y="2241593"/>
            <a:ext cx="6054926" cy="1502976"/>
          </a:xfrm>
          <a:prstGeom prst="rect">
            <a:avLst/>
          </a:prstGeom>
          <a:noFill/>
        </p:spPr>
        <p:txBody>
          <a:bodyPr wrap="square">
            <a:spAutoFit/>
          </a:bodyPr>
          <a:lstStyle/>
          <a:p>
            <a:pPr marL="0" marR="0" lvl="0" indent="0" algn="l" defTabSz="914400" rtl="0" eaLnBrk="1" fontAlgn="auto" latinLnBrk="0" hangingPunct="1">
              <a:lnSpc>
                <a:spcPts val="55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prstClr val="black"/>
                </a:solidFill>
                <a:effectLst/>
                <a:uLnTx/>
                <a:uFillTx/>
                <a:latin typeface="Segoe UI"/>
                <a:ea typeface="メイリオ"/>
                <a:cs typeface="+mn-cs"/>
              </a:rPr>
              <a:t>ID</a:t>
            </a:r>
            <a:r>
              <a:rPr kumimoji="1" lang="ja-JP" altLang="en-US" sz="4400" b="1" i="0" u="none" strike="noStrike" kern="1200" cap="none" spc="0" normalizeH="0" baseline="0" noProof="0" dirty="0">
                <a:ln>
                  <a:noFill/>
                </a:ln>
                <a:solidFill>
                  <a:prstClr val="black"/>
                </a:solidFill>
                <a:effectLst/>
                <a:uLnTx/>
                <a:uFillTx/>
                <a:latin typeface="Segoe UI"/>
                <a:ea typeface="メイリオ"/>
                <a:cs typeface="+mn-cs"/>
              </a:rPr>
              <a:t>とパスワードって、</a:t>
            </a:r>
            <a:endParaRPr kumimoji="1" lang="en-US" altLang="ja-JP" sz="44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Segoe UI"/>
                <a:ea typeface="メイリオ"/>
                <a:cs typeface="+mn-cs"/>
              </a:rPr>
              <a:t>どんな役割があるの？</a:t>
            </a:r>
            <a:endParaRPr kumimoji="1" lang="en-US" altLang="ja-JP" sz="4400" b="1"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6" name="図 5">
            <a:extLst>
              <a:ext uri="{FF2B5EF4-FFF2-40B4-BE49-F238E27FC236}">
                <a16:creationId xmlns:a16="http://schemas.microsoft.com/office/drawing/2014/main" id="{73AB363E-2DAD-EC4D-D478-FA31F998D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828" y="3034993"/>
            <a:ext cx="5719989" cy="4575990"/>
          </a:xfrm>
          <a:prstGeom prst="rect">
            <a:avLst/>
          </a:prstGeom>
        </p:spPr>
      </p:pic>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sp>
        <p:nvSpPr>
          <p:cNvPr id="3" name="テキスト ボックス 2">
            <a:extLst>
              <a:ext uri="{FF2B5EF4-FFF2-40B4-BE49-F238E27FC236}">
                <a16:creationId xmlns:a16="http://schemas.microsoft.com/office/drawing/2014/main" id="{87ADB4C1-A035-E4A4-E3D5-A51FF8CAA7F5}"/>
              </a:ext>
            </a:extLst>
          </p:cNvPr>
          <p:cNvSpPr txBox="1"/>
          <p:nvPr/>
        </p:nvSpPr>
        <p:spPr>
          <a:xfrm>
            <a:off x="2745975" y="2838539"/>
            <a:ext cx="799331" cy="276999"/>
          </a:xfrm>
          <a:prstGeom prst="rect">
            <a:avLst/>
          </a:prstGeom>
          <a:noFill/>
        </p:spPr>
        <p:txBody>
          <a:bodyPr wrap="square" rtlCol="0">
            <a:spAutoFit/>
          </a:bodyPr>
          <a:lstStyle/>
          <a:p>
            <a:r>
              <a:rPr lang="ja-JP" altLang="en-US" sz="1200" dirty="0"/>
              <a:t>やくわり</a:t>
            </a:r>
            <a:endParaRPr kumimoji="1" lang="ja-JP" altLang="en-US" sz="1200" dirty="0"/>
          </a:p>
        </p:txBody>
      </p:sp>
    </p:spTree>
    <p:extLst>
      <p:ext uri="{BB962C8B-B14F-4D97-AF65-F5344CB8AC3E}">
        <p14:creationId xmlns:p14="http://schemas.microsoft.com/office/powerpoint/2010/main" val="126607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AC49CBBF-DB0A-8496-1BF6-8929B7DD7C71}"/>
              </a:ext>
            </a:extLst>
          </p:cNvPr>
          <p:cNvSpPr/>
          <p:nvPr/>
        </p:nvSpPr>
        <p:spPr>
          <a:xfrm>
            <a:off x="384407" y="1573118"/>
            <a:ext cx="8447359" cy="3913282"/>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5" name="コンテンツ プレースホルダー 4"/>
          <p:cNvSpPr>
            <a:spLocks noGrp="1"/>
          </p:cNvSpPr>
          <p:nvPr>
            <p:ph sz="half" idx="1"/>
          </p:nvPr>
        </p:nvSpPr>
        <p:spPr>
          <a:xfrm>
            <a:off x="662506" y="1806113"/>
            <a:ext cx="8200236" cy="1198545"/>
          </a:xfrm>
        </p:spPr>
        <p:txBody>
          <a:bodyPr>
            <a:noAutofit/>
          </a:bodyPr>
          <a:lstStyle/>
          <a:p>
            <a:pPr marL="0" indent="0">
              <a:lnSpc>
                <a:spcPct val="100000"/>
              </a:lnSpc>
              <a:buNone/>
            </a:pPr>
            <a:endParaRPr lang="en-US" altLang="ja-JP" sz="4000" b="1" dirty="0"/>
          </a:p>
          <a:p>
            <a:pPr marL="0" indent="0">
              <a:lnSpc>
                <a:spcPct val="100000"/>
              </a:lnSpc>
              <a:buNone/>
            </a:pPr>
            <a:r>
              <a:rPr lang="ja-JP" altLang="en-US" sz="4000" dirty="0"/>
              <a:t>利用者を識別するための符号</a:t>
            </a:r>
            <a:endParaRPr lang="en-US" altLang="ja-JP" sz="4000" dirty="0"/>
          </a:p>
        </p:txBody>
      </p:sp>
      <p:sp>
        <p:nvSpPr>
          <p:cNvPr id="4" name="タイトル 3"/>
          <p:cNvSpPr>
            <a:spLocks noGrp="1"/>
          </p:cNvSpPr>
          <p:nvPr>
            <p:ph type="title"/>
          </p:nvPr>
        </p:nvSpPr>
        <p:spPr>
          <a:xfrm>
            <a:off x="493677" y="469898"/>
            <a:ext cx="1645529" cy="805362"/>
          </a:xfrm>
        </p:spPr>
        <p:txBody>
          <a:bodyPr>
            <a:normAutofit/>
          </a:bodyPr>
          <a:lstStyle/>
          <a:p>
            <a:r>
              <a:rPr lang="ja-JP" altLang="en-US" sz="4000" b="1" dirty="0"/>
              <a:t>答え</a:t>
            </a:r>
            <a:endParaRPr kumimoji="1" lang="ja-JP" altLang="en-US" sz="4000" b="1" dirty="0"/>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228766" y="4248493"/>
            <a:ext cx="2983466" cy="2619656"/>
          </a:xfrm>
          <a:prstGeom prst="rect">
            <a:avLst/>
          </a:prstGeom>
        </p:spPr>
      </p:pic>
      <p:pic>
        <p:nvPicPr>
          <p:cNvPr id="18" name="図 17">
            <a:extLst>
              <a:ext uri="{FF2B5EF4-FFF2-40B4-BE49-F238E27FC236}">
                <a16:creationId xmlns:a16="http://schemas.microsoft.com/office/drawing/2014/main" id="{AD66AF29-B879-9034-8CCA-D5D0A4644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27" y="4617434"/>
            <a:ext cx="2575598" cy="2575598"/>
          </a:xfrm>
          <a:prstGeom prst="rect">
            <a:avLst/>
          </a:prstGeom>
        </p:spPr>
      </p:pic>
      <p:sp>
        <p:nvSpPr>
          <p:cNvPr id="23" name="コンテンツ プレースホルダー 4">
            <a:extLst>
              <a:ext uri="{FF2B5EF4-FFF2-40B4-BE49-F238E27FC236}">
                <a16:creationId xmlns:a16="http://schemas.microsoft.com/office/drawing/2014/main" id="{03F84CB1-7736-DFDE-4A71-83CC6B42BD01}"/>
              </a:ext>
            </a:extLst>
          </p:cNvPr>
          <p:cNvSpPr txBox="1">
            <a:spLocks/>
          </p:cNvSpPr>
          <p:nvPr/>
        </p:nvSpPr>
        <p:spPr>
          <a:xfrm>
            <a:off x="1640688" y="3733873"/>
            <a:ext cx="5088976" cy="12641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4000" dirty="0"/>
          </a:p>
        </p:txBody>
      </p:sp>
      <p:sp>
        <p:nvSpPr>
          <p:cNvPr id="24" name="コンテンツ プレースホルダー 4">
            <a:extLst>
              <a:ext uri="{FF2B5EF4-FFF2-40B4-BE49-F238E27FC236}">
                <a16:creationId xmlns:a16="http://schemas.microsoft.com/office/drawing/2014/main" id="{6CF7EBD8-CF1C-0DD2-9081-E4C735C2D466}"/>
              </a:ext>
            </a:extLst>
          </p:cNvPr>
          <p:cNvSpPr txBox="1">
            <a:spLocks/>
          </p:cNvSpPr>
          <p:nvPr/>
        </p:nvSpPr>
        <p:spPr>
          <a:xfrm>
            <a:off x="663614" y="3780252"/>
            <a:ext cx="8200236" cy="1487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4000" dirty="0"/>
              <a:t>ID</a:t>
            </a:r>
            <a:r>
              <a:rPr lang="ja-JP" altLang="en-US" sz="4000" dirty="0"/>
              <a:t>を使うための秘密の合言葉</a:t>
            </a:r>
            <a:endParaRPr lang="en-US" altLang="ja-JP" sz="4000" dirty="0"/>
          </a:p>
        </p:txBody>
      </p:sp>
      <p:pic>
        <p:nvPicPr>
          <p:cNvPr id="26" name="図 25">
            <a:extLst>
              <a:ext uri="{FF2B5EF4-FFF2-40B4-BE49-F238E27FC236}">
                <a16:creationId xmlns:a16="http://schemas.microsoft.com/office/drawing/2014/main" id="{8C671D9F-B67F-81F3-8391-B9AA97CE8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2325" y="5179311"/>
            <a:ext cx="1485379" cy="1512376"/>
          </a:xfrm>
          <a:prstGeom prst="rect">
            <a:avLst/>
          </a:prstGeom>
        </p:spPr>
      </p:pic>
      <p:pic>
        <p:nvPicPr>
          <p:cNvPr id="28" name="図 27">
            <a:extLst>
              <a:ext uri="{FF2B5EF4-FFF2-40B4-BE49-F238E27FC236}">
                <a16:creationId xmlns:a16="http://schemas.microsoft.com/office/drawing/2014/main" id="{082B7DE4-C97B-36EC-E8F4-0FE8849068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88455">
            <a:off x="3208270" y="5032996"/>
            <a:ext cx="1254242" cy="1254242"/>
          </a:xfrm>
          <a:prstGeom prst="rect">
            <a:avLst/>
          </a:prstGeom>
        </p:spPr>
      </p:pic>
      <p:sp>
        <p:nvSpPr>
          <p:cNvPr id="29" name="コンテンツ プレースホルダー 4">
            <a:extLst>
              <a:ext uri="{FF2B5EF4-FFF2-40B4-BE49-F238E27FC236}">
                <a16:creationId xmlns:a16="http://schemas.microsoft.com/office/drawing/2014/main" id="{3C4825B3-BF0B-3EBD-0454-127EEE533389}"/>
              </a:ext>
            </a:extLst>
          </p:cNvPr>
          <p:cNvSpPr txBox="1">
            <a:spLocks/>
          </p:cNvSpPr>
          <p:nvPr/>
        </p:nvSpPr>
        <p:spPr>
          <a:xfrm>
            <a:off x="662506" y="1836919"/>
            <a:ext cx="2373029" cy="64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考えてみよう</a:t>
            </a:r>
          </a:p>
        </p:txBody>
      </p:sp>
      <p:sp>
        <p:nvSpPr>
          <p:cNvPr id="30" name="四角形: 角を丸くする 29">
            <a:extLst>
              <a:ext uri="{FF2B5EF4-FFF2-40B4-BE49-F238E27FC236}">
                <a16:creationId xmlns:a16="http://schemas.microsoft.com/office/drawing/2014/main" id="{77D98B91-5BFA-E006-2F4C-50EFBC083E5F}"/>
              </a:ext>
            </a:extLst>
          </p:cNvPr>
          <p:cNvSpPr/>
          <p:nvPr/>
        </p:nvSpPr>
        <p:spPr>
          <a:xfrm>
            <a:off x="627850" y="1790540"/>
            <a:ext cx="1777973"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600" normalizeH="0" baseline="0" noProof="0" dirty="0">
                <a:ln>
                  <a:noFill/>
                </a:ln>
                <a:solidFill>
                  <a:prstClr val="white"/>
                </a:solidFill>
                <a:effectLst/>
                <a:uLnTx/>
                <a:uFillTx/>
                <a:latin typeface="Segoe UI"/>
                <a:ea typeface="メイリオ"/>
                <a:cs typeface="+mn-cs"/>
              </a:rPr>
              <a:t>ID</a:t>
            </a:r>
            <a:endParaRPr kumimoji="1" lang="ja-JP" altLang="en-US" sz="2400" b="1" i="0" u="none" strike="noStrike" kern="1200" cap="none" spc="600" normalizeH="0" baseline="0" noProof="0" dirty="0">
              <a:ln>
                <a:noFill/>
              </a:ln>
              <a:solidFill>
                <a:prstClr val="white"/>
              </a:solidFill>
              <a:effectLst/>
              <a:uLnTx/>
              <a:uFillTx/>
              <a:latin typeface="Segoe UI"/>
              <a:ea typeface="メイリオ"/>
              <a:cs typeface="+mn-cs"/>
            </a:endParaRPr>
          </a:p>
        </p:txBody>
      </p:sp>
      <p:sp>
        <p:nvSpPr>
          <p:cNvPr id="31" name="四角形: 角を丸くする 30">
            <a:extLst>
              <a:ext uri="{FF2B5EF4-FFF2-40B4-BE49-F238E27FC236}">
                <a16:creationId xmlns:a16="http://schemas.microsoft.com/office/drawing/2014/main" id="{D66715DF-9602-728C-463D-DF23CC8B0428}"/>
              </a:ext>
            </a:extLst>
          </p:cNvPr>
          <p:cNvSpPr/>
          <p:nvPr/>
        </p:nvSpPr>
        <p:spPr>
          <a:xfrm>
            <a:off x="648692" y="3239046"/>
            <a:ext cx="1833533"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パスワード</a:t>
            </a:r>
          </a:p>
        </p:txBody>
      </p:sp>
      <p:sp>
        <p:nvSpPr>
          <p:cNvPr id="3" name="テキスト ボックス 2">
            <a:extLst>
              <a:ext uri="{FF2B5EF4-FFF2-40B4-BE49-F238E27FC236}">
                <a16:creationId xmlns:a16="http://schemas.microsoft.com/office/drawing/2014/main" id="{8C895DD8-ACE4-2AF3-6630-39321589F67F}"/>
              </a:ext>
            </a:extLst>
          </p:cNvPr>
          <p:cNvSpPr txBox="1"/>
          <p:nvPr/>
        </p:nvSpPr>
        <p:spPr>
          <a:xfrm>
            <a:off x="1091483" y="2374718"/>
            <a:ext cx="6223717" cy="276999"/>
          </a:xfrm>
          <a:prstGeom prst="rect">
            <a:avLst/>
          </a:prstGeom>
          <a:noFill/>
        </p:spPr>
        <p:txBody>
          <a:bodyPr wrap="square" rtlCol="0">
            <a:spAutoFit/>
          </a:bodyPr>
          <a:lstStyle/>
          <a:p>
            <a:r>
              <a:rPr lang="ja-JP" altLang="en-US" sz="1200" dirty="0"/>
              <a:t>りようしゃ　　　　　　 しきべつ　　　　　　　　　　　　　　　　　　　　ふごう</a:t>
            </a:r>
            <a:endParaRPr lang="en-US" altLang="ja-JP" sz="1200" dirty="0"/>
          </a:p>
        </p:txBody>
      </p:sp>
      <p:sp>
        <p:nvSpPr>
          <p:cNvPr id="6" name="テキスト ボックス 5">
            <a:extLst>
              <a:ext uri="{FF2B5EF4-FFF2-40B4-BE49-F238E27FC236}">
                <a16:creationId xmlns:a16="http://schemas.microsoft.com/office/drawing/2014/main" id="{CA6BCDF5-3634-AF76-012A-281E23F19C66}"/>
              </a:ext>
            </a:extLst>
          </p:cNvPr>
          <p:cNvSpPr txBox="1"/>
          <p:nvPr/>
        </p:nvSpPr>
        <p:spPr>
          <a:xfrm>
            <a:off x="4443972" y="3617072"/>
            <a:ext cx="679065" cy="276999"/>
          </a:xfrm>
          <a:prstGeom prst="rect">
            <a:avLst/>
          </a:prstGeom>
          <a:noFill/>
        </p:spPr>
        <p:txBody>
          <a:bodyPr wrap="square" rtlCol="0">
            <a:spAutoFit/>
          </a:bodyPr>
          <a:lstStyle/>
          <a:p>
            <a:r>
              <a:rPr lang="ja-JP" altLang="en-US" sz="1200" dirty="0"/>
              <a:t>ひみつ</a:t>
            </a:r>
            <a:endParaRPr lang="en-US" altLang="ja-JP" sz="1200" dirty="0"/>
          </a:p>
        </p:txBody>
      </p:sp>
    </p:spTree>
    <p:extLst>
      <p:ext uri="{BB962C8B-B14F-4D97-AF65-F5344CB8AC3E}">
        <p14:creationId xmlns:p14="http://schemas.microsoft.com/office/powerpoint/2010/main" val="251578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C1D62D54-0E5C-BC8E-0111-FB27C2B46DBD}"/>
              </a:ext>
            </a:extLst>
          </p:cNvPr>
          <p:cNvSpPr/>
          <p:nvPr/>
        </p:nvSpPr>
        <p:spPr>
          <a:xfrm>
            <a:off x="441025" y="1883205"/>
            <a:ext cx="8505012" cy="1734709"/>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0" name="コンテンツ プレースホルダー 9">
            <a:extLst>
              <a:ext uri="{FF2B5EF4-FFF2-40B4-BE49-F238E27FC236}">
                <a16:creationId xmlns:a16="http://schemas.microsoft.com/office/drawing/2014/main" id="{D802EF2C-7A5E-2CAB-9AEA-23F69376A9FE}"/>
              </a:ext>
            </a:extLst>
          </p:cNvPr>
          <p:cNvSpPr>
            <a:spLocks noGrp="1"/>
          </p:cNvSpPr>
          <p:nvPr>
            <p:ph sz="half" idx="1"/>
          </p:nvPr>
        </p:nvSpPr>
        <p:spPr>
          <a:xfrm>
            <a:off x="1539930" y="2281749"/>
            <a:ext cx="7886701" cy="1336165"/>
          </a:xfrm>
        </p:spPr>
        <p:txBody>
          <a:bodyPr>
            <a:normAutofit/>
          </a:bodyPr>
          <a:lstStyle/>
          <a:p>
            <a:pPr marL="0" indent="0">
              <a:buNone/>
            </a:pPr>
            <a:r>
              <a:rPr lang="ja-JP" altLang="en-US" sz="3200" dirty="0"/>
              <a:t>仲が良い友達だったら</a:t>
            </a:r>
            <a:endParaRPr lang="en-US" altLang="ja-JP" sz="3200" dirty="0"/>
          </a:p>
          <a:p>
            <a:pPr marL="0" indent="0">
              <a:buNone/>
            </a:pPr>
            <a:r>
              <a:rPr lang="en-US" altLang="ja-JP" sz="3200" dirty="0"/>
              <a:t>ID</a:t>
            </a:r>
            <a:r>
              <a:rPr lang="ja-JP" altLang="en-US" sz="3200" dirty="0"/>
              <a:t>とパスワードを教えてもいいのかな？</a:t>
            </a:r>
            <a:endParaRPr lang="en-US" altLang="ja-JP" sz="3200" dirty="0"/>
          </a:p>
          <a:p>
            <a:pPr marL="0" indent="0">
              <a:buNone/>
            </a:pPr>
            <a:endParaRPr lang="en-US" altLang="ja-JP" sz="2800" dirty="0"/>
          </a:p>
          <a:p>
            <a:pPr marL="0" indent="0">
              <a:buNone/>
            </a:pPr>
            <a:endParaRPr lang="ja-JP" altLang="en-US" sz="3200" dirty="0"/>
          </a:p>
        </p:txBody>
      </p:sp>
      <p:sp>
        <p:nvSpPr>
          <p:cNvPr id="2" name="タイトル 1"/>
          <p:cNvSpPr>
            <a:spLocks noGrp="1"/>
          </p:cNvSpPr>
          <p:nvPr>
            <p:ph type="title"/>
          </p:nvPr>
        </p:nvSpPr>
        <p:spPr/>
        <p:txBody>
          <a:bodyPr>
            <a:normAutofit/>
          </a:bodyPr>
          <a:lstStyle/>
          <a:p>
            <a:r>
              <a:rPr kumimoji="1" lang="ja-JP" altLang="en-US" sz="4000" b="1" dirty="0"/>
              <a:t>考えてみよう</a:t>
            </a:r>
          </a:p>
        </p:txBody>
      </p:sp>
      <p:sp>
        <p:nvSpPr>
          <p:cNvPr id="30" name="四角形: 角を丸くする 29">
            <a:extLst>
              <a:ext uri="{FF2B5EF4-FFF2-40B4-BE49-F238E27FC236}">
                <a16:creationId xmlns:a16="http://schemas.microsoft.com/office/drawing/2014/main" id="{23F6A6BF-92FE-3C56-D0CA-9B59436F6413}"/>
              </a:ext>
            </a:extLst>
          </p:cNvPr>
          <p:cNvSpPr/>
          <p:nvPr/>
        </p:nvSpPr>
        <p:spPr>
          <a:xfrm>
            <a:off x="441025" y="4020708"/>
            <a:ext cx="8439024" cy="1734709"/>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5" name="コンテンツ プレースホルダー 4">
            <a:extLst>
              <a:ext uri="{FF2B5EF4-FFF2-40B4-BE49-F238E27FC236}">
                <a16:creationId xmlns:a16="http://schemas.microsoft.com/office/drawing/2014/main" id="{049CBAC0-4FC7-7DD0-E94F-FE7916946416}"/>
              </a:ext>
            </a:extLst>
          </p:cNvPr>
          <p:cNvSpPr txBox="1">
            <a:spLocks/>
          </p:cNvSpPr>
          <p:nvPr/>
        </p:nvSpPr>
        <p:spPr>
          <a:xfrm>
            <a:off x="931892" y="4294997"/>
            <a:ext cx="6598914" cy="2676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lang="ja-JP" altLang="en-US" sz="3200" dirty="0">
                <a:solidFill>
                  <a:prstClr val="black"/>
                </a:solidFill>
                <a:latin typeface="Segoe UI"/>
                <a:ea typeface="メイリオ"/>
              </a:rPr>
              <a:t>おうちの人には</a:t>
            </a:r>
            <a:endParaRPr lang="en-US" altLang="ja-JP" sz="3200" dirty="0">
              <a:solidFill>
                <a:prstClr val="black"/>
              </a:solidFill>
              <a:latin typeface="Segoe UI"/>
              <a:ea typeface="メイリオ"/>
            </a:endParaRPr>
          </a:p>
          <a:p>
            <a:pPr marL="0" marR="0" lvl="0" indent="0" algn="l" defTabSz="914400" rtl="0" eaLnBrk="1" fontAlgn="auto" latinLnBrk="0" hangingPunct="1">
              <a:lnSpc>
                <a:spcPct val="100000"/>
              </a:lnSpc>
              <a:spcBef>
                <a:spcPts val="1000"/>
              </a:spcBef>
              <a:spcAft>
                <a:spcPts val="0"/>
              </a:spcAft>
              <a:buClrTx/>
              <a:buSzTx/>
              <a:buNone/>
              <a:tabLst/>
              <a:defRPr/>
            </a:pPr>
            <a:r>
              <a:rPr lang="ja-JP" altLang="en-US" sz="3200" dirty="0">
                <a:solidFill>
                  <a:prstClr val="black"/>
                </a:solidFill>
                <a:latin typeface="Segoe UI"/>
                <a:ea typeface="メイリオ"/>
              </a:rPr>
              <a:t>教えたほうがいいのだろうか？</a:t>
            </a:r>
            <a:endPar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31" name="図 30">
            <a:extLst>
              <a:ext uri="{FF2B5EF4-FFF2-40B4-BE49-F238E27FC236}">
                <a16:creationId xmlns:a16="http://schemas.microsoft.com/office/drawing/2014/main" id="{563E9050-CF88-4B32-30F1-D547848BC1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5481" y="1842752"/>
            <a:ext cx="1424449" cy="1799947"/>
          </a:xfrm>
          <a:prstGeom prst="rect">
            <a:avLst/>
          </a:prstGeom>
        </p:spPr>
      </p:pic>
      <p:pic>
        <p:nvPicPr>
          <p:cNvPr id="32" name="図 31">
            <a:extLst>
              <a:ext uri="{FF2B5EF4-FFF2-40B4-BE49-F238E27FC236}">
                <a16:creationId xmlns:a16="http://schemas.microsoft.com/office/drawing/2014/main" id="{98AF14F8-7260-A59A-DB62-89FB21397D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7838" y="3988874"/>
            <a:ext cx="1231056" cy="1790677"/>
          </a:xfrm>
          <a:prstGeom prst="rect">
            <a:avLst/>
          </a:prstGeom>
        </p:spPr>
      </p:pic>
      <p:sp>
        <p:nvSpPr>
          <p:cNvPr id="3" name="テキスト ボックス 2">
            <a:extLst>
              <a:ext uri="{FF2B5EF4-FFF2-40B4-BE49-F238E27FC236}">
                <a16:creationId xmlns:a16="http://schemas.microsoft.com/office/drawing/2014/main" id="{3D4C72A1-2652-DB5E-CAF5-DB314DD1C6FB}"/>
              </a:ext>
            </a:extLst>
          </p:cNvPr>
          <p:cNvSpPr txBox="1"/>
          <p:nvPr/>
        </p:nvSpPr>
        <p:spPr>
          <a:xfrm>
            <a:off x="1581671" y="2079208"/>
            <a:ext cx="2476981" cy="276999"/>
          </a:xfrm>
          <a:prstGeom prst="rect">
            <a:avLst/>
          </a:prstGeom>
          <a:noFill/>
        </p:spPr>
        <p:txBody>
          <a:bodyPr wrap="square" rtlCol="0">
            <a:spAutoFit/>
          </a:bodyPr>
          <a:lstStyle/>
          <a:p>
            <a:r>
              <a:rPr lang="ja-JP" altLang="en-US" sz="1200" dirty="0"/>
              <a:t>なか　　　   よ　　　　ともだち</a:t>
            </a:r>
            <a:endParaRPr lang="en-US" altLang="ja-JP" sz="1200" dirty="0"/>
          </a:p>
        </p:txBody>
      </p:sp>
    </p:spTree>
    <p:extLst>
      <p:ext uri="{BB962C8B-B14F-4D97-AF65-F5344CB8AC3E}">
        <p14:creationId xmlns:p14="http://schemas.microsoft.com/office/powerpoint/2010/main" val="220618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508243" y="1733108"/>
            <a:ext cx="7956060" cy="3290956"/>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821531" y="1822698"/>
            <a:ext cx="7500937" cy="2362185"/>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やぶられにくいパスワードを</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つくるには、どんな点に</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気をつければいいの？</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pic>
        <p:nvPicPr>
          <p:cNvPr id="6" name="図 5">
            <a:extLst>
              <a:ext uri="{FF2B5EF4-FFF2-40B4-BE49-F238E27FC236}">
                <a16:creationId xmlns:a16="http://schemas.microsoft.com/office/drawing/2014/main" id="{21BC7AAC-2E60-977A-D6ED-DA1F35E22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090" y="2111836"/>
            <a:ext cx="6932345" cy="5545876"/>
          </a:xfrm>
          <a:prstGeom prst="rect">
            <a:avLst/>
          </a:prstGeom>
        </p:spPr>
      </p:pic>
    </p:spTree>
    <p:extLst>
      <p:ext uri="{BB962C8B-B14F-4D97-AF65-F5344CB8AC3E}">
        <p14:creationId xmlns:p14="http://schemas.microsoft.com/office/powerpoint/2010/main" val="345357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AC49CBBF-DB0A-8496-1BF6-8929B7DD7C71}"/>
              </a:ext>
            </a:extLst>
          </p:cNvPr>
          <p:cNvSpPr/>
          <p:nvPr/>
        </p:nvSpPr>
        <p:spPr>
          <a:xfrm>
            <a:off x="384408" y="1662326"/>
            <a:ext cx="8375184" cy="1473425"/>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5" name="コンテンツ プレースホルダー 4"/>
          <p:cNvSpPr>
            <a:spLocks noGrp="1"/>
          </p:cNvSpPr>
          <p:nvPr>
            <p:ph sz="half" idx="1"/>
          </p:nvPr>
        </p:nvSpPr>
        <p:spPr>
          <a:xfrm>
            <a:off x="245998" y="3293786"/>
            <a:ext cx="7886701" cy="4351338"/>
          </a:xfrm>
        </p:spPr>
        <p:txBody>
          <a:bodyPr>
            <a:noAutofit/>
          </a:bodyPr>
          <a:lstStyle/>
          <a:p>
            <a:pPr>
              <a:lnSpc>
                <a:spcPts val="3800"/>
              </a:lnSpc>
            </a:pPr>
            <a:r>
              <a:rPr lang="ja-JP" altLang="en-US" sz="2800" dirty="0"/>
              <a:t>短いパスワードは</a:t>
            </a:r>
            <a:r>
              <a:rPr lang="ja-JP" altLang="en-US" sz="2800" b="1" dirty="0"/>
              <a:t>総当たり</a:t>
            </a:r>
            <a:r>
              <a:rPr lang="ja-JP" altLang="en-US" sz="2800" dirty="0"/>
              <a:t>などの</a:t>
            </a:r>
            <a:endParaRPr lang="en-US" altLang="ja-JP" sz="2800" dirty="0"/>
          </a:p>
          <a:p>
            <a:pPr marL="0" indent="0">
              <a:lnSpc>
                <a:spcPts val="3800"/>
              </a:lnSpc>
              <a:buNone/>
            </a:pPr>
            <a:r>
              <a:rPr lang="ja-JP" altLang="en-US" sz="2800" dirty="0"/>
              <a:t>  機械的な方法でやぶられる</a:t>
            </a:r>
          </a:p>
          <a:p>
            <a:pPr>
              <a:lnSpc>
                <a:spcPts val="3800"/>
              </a:lnSpc>
            </a:pPr>
            <a:r>
              <a:rPr lang="ja-JP" altLang="en-US" sz="2800" dirty="0"/>
              <a:t>一般用語や代表的な個人情報</a:t>
            </a:r>
            <a:br>
              <a:rPr lang="en-US" altLang="ja-JP" sz="2800" dirty="0"/>
            </a:br>
            <a:r>
              <a:rPr lang="ja-JP" altLang="en-US" sz="2800" dirty="0"/>
              <a:t>（誕生日・名前など）は推測されやすい</a:t>
            </a:r>
            <a:endParaRPr lang="en-US" altLang="ja-JP" sz="4000" dirty="0"/>
          </a:p>
        </p:txBody>
      </p:sp>
      <p:sp>
        <p:nvSpPr>
          <p:cNvPr id="4" name="タイトル 3"/>
          <p:cNvSpPr>
            <a:spLocks noGrp="1"/>
          </p:cNvSpPr>
          <p:nvPr>
            <p:ph type="title"/>
          </p:nvPr>
        </p:nvSpPr>
        <p:spPr>
          <a:xfrm>
            <a:off x="386766" y="466187"/>
            <a:ext cx="1645529" cy="805362"/>
          </a:xfrm>
        </p:spPr>
        <p:txBody>
          <a:bodyPr>
            <a:normAutofit/>
          </a:bodyPr>
          <a:lstStyle/>
          <a:p>
            <a:r>
              <a:rPr lang="ja-JP" altLang="en-US" sz="4000" b="1" dirty="0"/>
              <a:t>答え</a:t>
            </a:r>
            <a:endParaRPr kumimoji="1" lang="ja-JP" altLang="en-US" sz="4000" b="1" dirty="0"/>
          </a:p>
        </p:txBody>
      </p:sp>
      <p:sp>
        <p:nvSpPr>
          <p:cNvPr id="7" name="タイトル 3">
            <a:extLst>
              <a:ext uri="{FF2B5EF4-FFF2-40B4-BE49-F238E27FC236}">
                <a16:creationId xmlns:a16="http://schemas.microsoft.com/office/drawing/2014/main" id="{16FB2DF2-6B9D-D4DA-8E2A-C82C2D29C8E9}"/>
              </a:ext>
            </a:extLst>
          </p:cNvPr>
          <p:cNvSpPr txBox="1">
            <a:spLocks/>
          </p:cNvSpPr>
          <p:nvPr/>
        </p:nvSpPr>
        <p:spPr>
          <a:xfrm>
            <a:off x="716181" y="1980159"/>
            <a:ext cx="7958418" cy="78459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b="1" kern="120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srgbClr val="ED7D31"/>
                </a:solidFill>
                <a:effectLst/>
                <a:uLnTx/>
                <a:uFillTx/>
                <a:latin typeface="メイリオ"/>
                <a:ea typeface="メイリオ"/>
                <a:cs typeface="+mj-cs"/>
              </a:rPr>
              <a:t>長く、複雑なパスワードにする。</a:t>
            </a:r>
          </a:p>
        </p:txBody>
      </p:sp>
      <p:pic>
        <p:nvPicPr>
          <p:cNvPr id="13" name="図 12">
            <a:extLst>
              <a:ext uri="{FF2B5EF4-FFF2-40B4-BE49-F238E27FC236}">
                <a16:creationId xmlns:a16="http://schemas.microsoft.com/office/drawing/2014/main" id="{0C3B06A8-8064-1C95-14EF-A5C022A4E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110699" y="2643001"/>
            <a:ext cx="2002117" cy="1757975"/>
          </a:xfrm>
          <a:prstGeom prst="rect">
            <a:avLst/>
          </a:prstGeom>
        </p:spPr>
      </p:pic>
      <p:sp>
        <p:nvSpPr>
          <p:cNvPr id="3" name="四角形: 角を丸くする 2">
            <a:extLst>
              <a:ext uri="{FF2B5EF4-FFF2-40B4-BE49-F238E27FC236}">
                <a16:creationId xmlns:a16="http://schemas.microsoft.com/office/drawing/2014/main" id="{291D4E57-6822-813D-70D6-216E2147E27D}"/>
              </a:ext>
            </a:extLst>
          </p:cNvPr>
          <p:cNvSpPr/>
          <p:nvPr/>
        </p:nvSpPr>
        <p:spPr>
          <a:xfrm>
            <a:off x="1590473" y="5575276"/>
            <a:ext cx="6542226" cy="1029360"/>
          </a:xfrm>
          <a:prstGeom prst="roundRect">
            <a:avLst>
              <a:gd name="adj" fmla="val 11488"/>
            </a:avLst>
          </a:pr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C00000"/>
                </a:solidFill>
                <a:effectLst/>
                <a:uLnTx/>
                <a:uFillTx/>
                <a:latin typeface="Segoe UI"/>
                <a:ea typeface="メイリオ"/>
                <a:cs typeface="+mn-cs"/>
              </a:rPr>
              <a:t>password</a:t>
            </a:r>
            <a:r>
              <a:rPr kumimoji="1" lang="ja-JP" altLang="en-US" sz="2000" b="0" i="0" u="none" strike="noStrike" kern="1200" cap="none" spc="0" normalizeH="0" baseline="0" noProof="0" dirty="0">
                <a:ln>
                  <a:noFill/>
                </a:ln>
                <a:solidFill>
                  <a:prstClr val="black"/>
                </a:solidFill>
                <a:effectLst/>
                <a:uLnTx/>
                <a:uFillTx/>
                <a:latin typeface="Segoe UI"/>
                <a:ea typeface="メイリオ"/>
                <a:cs typeface="+mn-cs"/>
              </a:rPr>
              <a:t>や</a:t>
            </a:r>
            <a:r>
              <a:rPr kumimoji="1" lang="en-US" altLang="ja-JP" sz="2800" b="1" i="0" u="none" strike="noStrike" kern="1200" cap="none" spc="0" normalizeH="0" baseline="0" noProof="0" dirty="0">
                <a:ln>
                  <a:noFill/>
                </a:ln>
                <a:solidFill>
                  <a:srgbClr val="C00000"/>
                </a:solidFill>
                <a:effectLst/>
                <a:uLnTx/>
                <a:uFillTx/>
                <a:latin typeface="Segoe UI"/>
                <a:ea typeface="メイリオ"/>
                <a:cs typeface="+mn-cs"/>
              </a:rPr>
              <a:t>12345678</a:t>
            </a:r>
            <a:r>
              <a:rPr kumimoji="1" lang="ja-JP" altLang="en-US" sz="2000" b="0" i="0" u="none" strike="noStrike" kern="1200" cap="none" spc="0" normalizeH="0" baseline="0" noProof="0" dirty="0">
                <a:ln>
                  <a:noFill/>
                </a:ln>
                <a:solidFill>
                  <a:prstClr val="black"/>
                </a:solidFill>
                <a:effectLst/>
                <a:uLnTx/>
                <a:uFillTx/>
                <a:latin typeface="Segoe UI"/>
                <a:ea typeface="メイリオ"/>
                <a:cs typeface="+mn-cs"/>
              </a:rPr>
              <a:t>など</a:t>
            </a:r>
            <a:endParaRPr kumimoji="1" lang="en-US" altLang="ja-JP" sz="20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ctr" defTabSz="914400" rtl="0" eaLnBrk="1" fontAlgn="auto" latinLnBrk="0" hangingPunct="1">
              <a:lnSpc>
                <a:spcPts val="45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簡単に思いつくものは絶対 </a:t>
            </a:r>
            <a:r>
              <a:rPr kumimoji="1" lang="en-US" altLang="ja-JP" sz="4000" b="0" i="0" u="none" strike="noStrike" kern="1200" cap="none" spc="0" normalizeH="0" baseline="0" noProof="0" dirty="0">
                <a:ln>
                  <a:noFill/>
                </a:ln>
                <a:solidFill>
                  <a:srgbClr val="FF0000"/>
                </a:solidFill>
                <a:effectLst/>
                <a:uLnTx/>
                <a:uFillTx/>
                <a:latin typeface="Segoe UI"/>
                <a:ea typeface="メイリオ"/>
                <a:cs typeface="+mn-cs"/>
              </a:rPr>
              <a:t>×</a:t>
            </a:r>
            <a:endParaRPr kumimoji="1" lang="ja-JP" altLang="en-US" sz="1800" b="0"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2" name="テキスト ボックス 1">
            <a:extLst>
              <a:ext uri="{FF2B5EF4-FFF2-40B4-BE49-F238E27FC236}">
                <a16:creationId xmlns:a16="http://schemas.microsoft.com/office/drawing/2014/main" id="{F59F3BBB-0710-82D2-C1B9-364CA98F474B}"/>
              </a:ext>
            </a:extLst>
          </p:cNvPr>
          <p:cNvSpPr txBox="1"/>
          <p:nvPr/>
        </p:nvSpPr>
        <p:spPr>
          <a:xfrm>
            <a:off x="2483230" y="1843812"/>
            <a:ext cx="825352" cy="276999"/>
          </a:xfrm>
          <a:prstGeom prst="rect">
            <a:avLst/>
          </a:prstGeom>
          <a:noFill/>
        </p:spPr>
        <p:txBody>
          <a:bodyPr wrap="square" rtlCol="0">
            <a:spAutoFit/>
          </a:bodyPr>
          <a:lstStyle/>
          <a:p>
            <a:r>
              <a:rPr kumimoji="1" lang="ja-JP" altLang="en-US" sz="1200" dirty="0"/>
              <a:t>ふくざつ</a:t>
            </a:r>
          </a:p>
        </p:txBody>
      </p:sp>
      <p:sp>
        <p:nvSpPr>
          <p:cNvPr id="6" name="テキスト ボックス 5">
            <a:extLst>
              <a:ext uri="{FF2B5EF4-FFF2-40B4-BE49-F238E27FC236}">
                <a16:creationId xmlns:a16="http://schemas.microsoft.com/office/drawing/2014/main" id="{5BF11CA6-63DA-11F0-4E84-1451DD995E28}"/>
              </a:ext>
            </a:extLst>
          </p:cNvPr>
          <p:cNvSpPr txBox="1"/>
          <p:nvPr/>
        </p:nvSpPr>
        <p:spPr>
          <a:xfrm>
            <a:off x="3359875" y="3199346"/>
            <a:ext cx="746338" cy="276999"/>
          </a:xfrm>
          <a:prstGeom prst="rect">
            <a:avLst/>
          </a:prstGeom>
          <a:noFill/>
        </p:spPr>
        <p:txBody>
          <a:bodyPr wrap="square" rtlCol="0">
            <a:spAutoFit/>
          </a:bodyPr>
          <a:lstStyle/>
          <a:p>
            <a:r>
              <a:rPr kumimoji="1" lang="ja-JP" altLang="en-US" sz="1200" dirty="0"/>
              <a:t>そうあ</a:t>
            </a:r>
          </a:p>
        </p:txBody>
      </p:sp>
      <p:sp>
        <p:nvSpPr>
          <p:cNvPr id="17" name="テキスト ボックス 16">
            <a:extLst>
              <a:ext uri="{FF2B5EF4-FFF2-40B4-BE49-F238E27FC236}">
                <a16:creationId xmlns:a16="http://schemas.microsoft.com/office/drawing/2014/main" id="{94413143-2E66-0F9A-37E7-5E771785757B}"/>
              </a:ext>
            </a:extLst>
          </p:cNvPr>
          <p:cNvSpPr txBox="1"/>
          <p:nvPr/>
        </p:nvSpPr>
        <p:spPr>
          <a:xfrm>
            <a:off x="593187" y="3793693"/>
            <a:ext cx="2485293" cy="276999"/>
          </a:xfrm>
          <a:prstGeom prst="rect">
            <a:avLst/>
          </a:prstGeom>
          <a:noFill/>
        </p:spPr>
        <p:txBody>
          <a:bodyPr wrap="square" rtlCol="0">
            <a:spAutoFit/>
          </a:bodyPr>
          <a:lstStyle/>
          <a:p>
            <a:r>
              <a:rPr kumimoji="1" lang="ja-JP" altLang="en-US" sz="1200" dirty="0"/>
              <a:t>きかいてき　     　ほうほう</a:t>
            </a:r>
          </a:p>
        </p:txBody>
      </p:sp>
      <p:sp>
        <p:nvSpPr>
          <p:cNvPr id="18" name="テキスト ボックス 17">
            <a:extLst>
              <a:ext uri="{FF2B5EF4-FFF2-40B4-BE49-F238E27FC236}">
                <a16:creationId xmlns:a16="http://schemas.microsoft.com/office/drawing/2014/main" id="{559BA4E0-6619-07DF-5DE2-C262F5ACCB1E}"/>
              </a:ext>
            </a:extLst>
          </p:cNvPr>
          <p:cNvSpPr txBox="1"/>
          <p:nvPr/>
        </p:nvSpPr>
        <p:spPr>
          <a:xfrm>
            <a:off x="790886" y="4383410"/>
            <a:ext cx="4566725" cy="276999"/>
          </a:xfrm>
          <a:prstGeom prst="rect">
            <a:avLst/>
          </a:prstGeom>
          <a:noFill/>
        </p:spPr>
        <p:txBody>
          <a:bodyPr wrap="square" rtlCol="0">
            <a:spAutoFit/>
          </a:bodyPr>
          <a:lstStyle/>
          <a:p>
            <a:r>
              <a:rPr kumimoji="1" lang="ja-JP" altLang="en-US" sz="1200" dirty="0"/>
              <a:t>いっぱんようご　　　だいひょうてき　　 こじんじょうほう　</a:t>
            </a:r>
          </a:p>
        </p:txBody>
      </p:sp>
      <p:sp>
        <p:nvSpPr>
          <p:cNvPr id="19" name="テキスト ボックス 18">
            <a:extLst>
              <a:ext uri="{FF2B5EF4-FFF2-40B4-BE49-F238E27FC236}">
                <a16:creationId xmlns:a16="http://schemas.microsoft.com/office/drawing/2014/main" id="{FA626395-24DC-6DDA-3A89-870C42B9FC29}"/>
              </a:ext>
            </a:extLst>
          </p:cNvPr>
          <p:cNvSpPr txBox="1"/>
          <p:nvPr/>
        </p:nvSpPr>
        <p:spPr>
          <a:xfrm>
            <a:off x="4383044" y="4917602"/>
            <a:ext cx="856514" cy="276999"/>
          </a:xfrm>
          <a:prstGeom prst="rect">
            <a:avLst/>
          </a:prstGeom>
          <a:noFill/>
        </p:spPr>
        <p:txBody>
          <a:bodyPr wrap="square" rtlCol="0">
            <a:spAutoFit/>
          </a:bodyPr>
          <a:lstStyle/>
          <a:p>
            <a:r>
              <a:rPr kumimoji="1" lang="ja-JP" altLang="en-US" sz="1200" dirty="0"/>
              <a:t>すいそく</a:t>
            </a:r>
          </a:p>
        </p:txBody>
      </p:sp>
      <p:sp>
        <p:nvSpPr>
          <p:cNvPr id="20" name="テキスト ボックス 19">
            <a:extLst>
              <a:ext uri="{FF2B5EF4-FFF2-40B4-BE49-F238E27FC236}">
                <a16:creationId xmlns:a16="http://schemas.microsoft.com/office/drawing/2014/main" id="{A9B39FED-116A-0FA6-8D00-73ABEB8145C0}"/>
              </a:ext>
            </a:extLst>
          </p:cNvPr>
          <p:cNvSpPr txBox="1"/>
          <p:nvPr/>
        </p:nvSpPr>
        <p:spPr>
          <a:xfrm>
            <a:off x="2725286" y="6027146"/>
            <a:ext cx="829284" cy="276999"/>
          </a:xfrm>
          <a:prstGeom prst="rect">
            <a:avLst/>
          </a:prstGeom>
          <a:noFill/>
        </p:spPr>
        <p:txBody>
          <a:bodyPr wrap="square" rtlCol="0">
            <a:spAutoFit/>
          </a:bodyPr>
          <a:lstStyle/>
          <a:p>
            <a:r>
              <a:rPr kumimoji="1" lang="ja-JP" altLang="en-US" sz="1200" dirty="0"/>
              <a:t>かんたん</a:t>
            </a:r>
          </a:p>
        </p:txBody>
      </p:sp>
      <p:sp>
        <p:nvSpPr>
          <p:cNvPr id="21" name="テキスト ボックス 20">
            <a:extLst>
              <a:ext uri="{FF2B5EF4-FFF2-40B4-BE49-F238E27FC236}">
                <a16:creationId xmlns:a16="http://schemas.microsoft.com/office/drawing/2014/main" id="{90B30D82-9763-51E8-0A7B-254E2C0D3702}"/>
              </a:ext>
            </a:extLst>
          </p:cNvPr>
          <p:cNvSpPr txBox="1"/>
          <p:nvPr/>
        </p:nvSpPr>
        <p:spPr>
          <a:xfrm>
            <a:off x="5726955" y="6053872"/>
            <a:ext cx="933789" cy="276999"/>
          </a:xfrm>
          <a:prstGeom prst="rect">
            <a:avLst/>
          </a:prstGeom>
          <a:noFill/>
        </p:spPr>
        <p:txBody>
          <a:bodyPr wrap="square" rtlCol="0">
            <a:spAutoFit/>
          </a:bodyPr>
          <a:lstStyle/>
          <a:p>
            <a:r>
              <a:rPr kumimoji="1" lang="ja-JP" altLang="en-US" sz="1200" dirty="0"/>
              <a:t>ぜったい</a:t>
            </a:r>
          </a:p>
        </p:txBody>
      </p:sp>
      <p:sp>
        <p:nvSpPr>
          <p:cNvPr id="22" name="テキスト ボックス 21">
            <a:extLst>
              <a:ext uri="{FF2B5EF4-FFF2-40B4-BE49-F238E27FC236}">
                <a16:creationId xmlns:a16="http://schemas.microsoft.com/office/drawing/2014/main" id="{BD6DC137-247E-A8F6-3832-203BA847BD82}"/>
              </a:ext>
            </a:extLst>
          </p:cNvPr>
          <p:cNvSpPr txBox="1"/>
          <p:nvPr/>
        </p:nvSpPr>
        <p:spPr>
          <a:xfrm>
            <a:off x="874140" y="4902584"/>
            <a:ext cx="1183259" cy="276999"/>
          </a:xfrm>
          <a:prstGeom prst="rect">
            <a:avLst/>
          </a:prstGeom>
          <a:noFill/>
        </p:spPr>
        <p:txBody>
          <a:bodyPr wrap="square" rtlCol="0">
            <a:spAutoFit/>
          </a:bodyPr>
          <a:lstStyle/>
          <a:p>
            <a:r>
              <a:rPr kumimoji="1" lang="ja-JP" altLang="en-US" sz="1200" dirty="0"/>
              <a:t>たんじょうび</a:t>
            </a:r>
          </a:p>
        </p:txBody>
      </p:sp>
    </p:spTree>
    <p:extLst>
      <p:ext uri="{BB962C8B-B14F-4D97-AF65-F5344CB8AC3E}">
        <p14:creationId xmlns:p14="http://schemas.microsoft.com/office/powerpoint/2010/main" val="420642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9">
            <a:extLst>
              <a:ext uri="{FF2B5EF4-FFF2-40B4-BE49-F238E27FC236}">
                <a16:creationId xmlns:a16="http://schemas.microsoft.com/office/drawing/2014/main" id="{D802EF2C-7A5E-2CAB-9AEA-23F69376A9FE}"/>
              </a:ext>
            </a:extLst>
          </p:cNvPr>
          <p:cNvSpPr>
            <a:spLocks noGrp="1"/>
          </p:cNvSpPr>
          <p:nvPr>
            <p:ph sz="half" idx="1"/>
          </p:nvPr>
        </p:nvSpPr>
        <p:spPr>
          <a:xfrm>
            <a:off x="583210" y="2240024"/>
            <a:ext cx="7650962" cy="1227606"/>
          </a:xfrm>
        </p:spPr>
        <p:txBody>
          <a:bodyPr>
            <a:normAutofit/>
          </a:bodyPr>
          <a:lstStyle/>
          <a:p>
            <a:r>
              <a:rPr lang="ja-JP" altLang="en-US" sz="3200" dirty="0"/>
              <a:t>日本語の文章をローマ字に変換</a:t>
            </a:r>
            <a:endParaRPr lang="en-US" altLang="ja-JP" sz="3200" dirty="0"/>
          </a:p>
          <a:p>
            <a:pPr marL="0" indent="0">
              <a:buNone/>
            </a:pPr>
            <a:r>
              <a:rPr lang="ja-JP" altLang="en-US" sz="3200" dirty="0"/>
              <a:t> </a:t>
            </a:r>
            <a:r>
              <a:rPr lang="en-US" altLang="ja-JP" sz="3200" dirty="0"/>
              <a:t>   </a:t>
            </a:r>
            <a:r>
              <a:rPr lang="ja-JP" altLang="en-US" sz="3200" dirty="0"/>
              <a:t>例 「ネコが好き」→   </a:t>
            </a:r>
            <a:r>
              <a:rPr lang="en-US" altLang="ja-JP" sz="3200" b="1" dirty="0" err="1"/>
              <a:t>nekogasuki</a:t>
            </a:r>
            <a:r>
              <a:rPr lang="en-US" altLang="ja-JP" sz="3200" dirty="0"/>
              <a:t> </a:t>
            </a:r>
            <a:r>
              <a:rPr lang="ja-JP" altLang="en-US" sz="3200" dirty="0"/>
              <a:t>  </a:t>
            </a:r>
            <a:endParaRPr lang="en-US" altLang="ja-JP" sz="3200" dirty="0"/>
          </a:p>
          <a:p>
            <a:endParaRPr lang="en-US" altLang="ja-JP" sz="2800" dirty="0"/>
          </a:p>
          <a:p>
            <a:endParaRPr lang="en-US" altLang="ja-JP" sz="2800" dirty="0"/>
          </a:p>
          <a:p>
            <a:endParaRPr lang="ja-JP" altLang="en-US" sz="3200" dirty="0"/>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dirty="0"/>
              <a:t>対策の解説</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507561" y="1125812"/>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自分だけのフレーズを考える</a:t>
            </a:r>
          </a:p>
        </p:txBody>
      </p:sp>
      <p:sp>
        <p:nvSpPr>
          <p:cNvPr id="4" name="四角形: 角を丸くする 3">
            <a:extLst>
              <a:ext uri="{FF2B5EF4-FFF2-40B4-BE49-F238E27FC236}">
                <a16:creationId xmlns:a16="http://schemas.microsoft.com/office/drawing/2014/main" id="{054B488B-4C8C-2F52-73CC-17DC7A74527B}"/>
              </a:ext>
            </a:extLst>
          </p:cNvPr>
          <p:cNvSpPr/>
          <p:nvPr/>
        </p:nvSpPr>
        <p:spPr>
          <a:xfrm>
            <a:off x="909828" y="2743947"/>
            <a:ext cx="6895702" cy="57336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5" name="コンテンツ プレースホルダー 4">
            <a:extLst>
              <a:ext uri="{FF2B5EF4-FFF2-40B4-BE49-F238E27FC236}">
                <a16:creationId xmlns:a16="http://schemas.microsoft.com/office/drawing/2014/main" id="{049CBAC0-4FC7-7DD0-E94F-FE7916946416}"/>
              </a:ext>
            </a:extLst>
          </p:cNvPr>
          <p:cNvSpPr txBox="1">
            <a:spLocks/>
          </p:cNvSpPr>
          <p:nvPr/>
        </p:nvSpPr>
        <p:spPr>
          <a:xfrm>
            <a:off x="734877" y="4033973"/>
            <a:ext cx="7886701" cy="2676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ts val="4500"/>
              </a:lnSpc>
              <a:spcBef>
                <a:spcPts val="100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より強いパスワードにするため、</a:t>
            </a:r>
            <a:br>
              <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大文字・数字・記号もふくめた</a:t>
            </a:r>
            <a:br>
              <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パスワードにするのがおすすめ</a:t>
            </a:r>
            <a:endPar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6" name="コンテンツ プレースホルダー 9">
            <a:extLst>
              <a:ext uri="{FF2B5EF4-FFF2-40B4-BE49-F238E27FC236}">
                <a16:creationId xmlns:a16="http://schemas.microsoft.com/office/drawing/2014/main" id="{47A4D380-99FA-E8AA-8076-B01C65351D9F}"/>
              </a:ext>
            </a:extLst>
          </p:cNvPr>
          <p:cNvSpPr txBox="1">
            <a:spLocks/>
          </p:cNvSpPr>
          <p:nvPr/>
        </p:nvSpPr>
        <p:spPr>
          <a:xfrm>
            <a:off x="1362748" y="5849385"/>
            <a:ext cx="7886701" cy="808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err="1">
                <a:ln>
                  <a:noFill/>
                </a:ln>
                <a:solidFill>
                  <a:prstClr val="black"/>
                </a:solidFill>
                <a:effectLst/>
                <a:uLnTx/>
                <a:uFillTx/>
                <a:latin typeface="Segoe UI"/>
                <a:ea typeface="メイリオ"/>
                <a:cs typeface="+mn-cs"/>
              </a:rPr>
              <a:t>nekogasuki</a:t>
            </a:r>
            <a:r>
              <a:rPr kumimoji="1" lang="en-US" altLang="ja-JP" sz="2800" b="0" i="0" u="none" strike="noStrike" kern="1200" cap="none" spc="0" normalizeH="0" baseline="0" noProof="0" dirty="0">
                <a:ln>
                  <a:noFill/>
                </a:ln>
                <a:solidFill>
                  <a:prstClr val="black"/>
                </a:solidFill>
                <a:effectLst/>
                <a:uLnTx/>
                <a:uFillTx/>
                <a:latin typeface="Segoe UI"/>
                <a:ea typeface="メイリオ"/>
                <a:cs typeface="+mn-cs"/>
              </a:rPr>
              <a:t> </a:t>
            </a: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  →   </a:t>
            </a:r>
            <a:r>
              <a:rPr kumimoji="1" lang="en-US" altLang="ja-JP" sz="3600" b="1" i="0" u="none" strike="noStrike" kern="1200" cap="none" spc="0" normalizeH="0" baseline="0" noProof="0" dirty="0" err="1">
                <a:ln>
                  <a:noFill/>
                </a:ln>
                <a:solidFill>
                  <a:prstClr val="black"/>
                </a:solidFill>
                <a:effectLst/>
                <a:uLnTx/>
                <a:uFillTx/>
                <a:latin typeface="Segoe UI"/>
                <a:ea typeface="メイリオ"/>
                <a:cs typeface="+mn-cs"/>
              </a:rPr>
              <a:t>neko</a:t>
            </a:r>
            <a:r>
              <a:rPr kumimoji="1" lang="en-US" altLang="ja-JP" sz="3600" b="1" i="0" u="none" strike="noStrike" kern="1200" cap="none" spc="0" normalizeH="0" baseline="0" noProof="0" dirty="0" err="1">
                <a:ln>
                  <a:noFill/>
                </a:ln>
                <a:solidFill>
                  <a:srgbClr val="00B050"/>
                </a:solidFill>
                <a:effectLst/>
                <a:uLnTx/>
                <a:uFillTx/>
                <a:latin typeface="Segoe UI"/>
                <a:ea typeface="メイリオ"/>
                <a:cs typeface="+mn-cs"/>
              </a:rPr>
              <a:t>GA</a:t>
            </a:r>
            <a:r>
              <a:rPr kumimoji="1" lang="en-US" altLang="ja-JP" sz="3600" b="1" i="0" u="none" strike="noStrike" kern="1200" cap="none" spc="0" normalizeH="0" baseline="0" noProof="0" dirty="0" err="1">
                <a:ln>
                  <a:noFill/>
                </a:ln>
                <a:solidFill>
                  <a:prstClr val="black"/>
                </a:solidFill>
                <a:effectLst/>
                <a:uLnTx/>
                <a:uFillTx/>
                <a:latin typeface="Segoe UI"/>
                <a:ea typeface="メイリオ"/>
                <a:cs typeface="+mn-cs"/>
              </a:rPr>
              <a:t>suki</a:t>
            </a:r>
            <a:r>
              <a:rPr kumimoji="1" lang="en-US" altLang="ja-JP" sz="3600" b="1" i="0" u="none" strike="noStrike" kern="1200" cap="none" spc="0" normalizeH="0" baseline="0" noProof="0" dirty="0">
                <a:ln>
                  <a:noFill/>
                </a:ln>
                <a:solidFill>
                  <a:srgbClr val="00B050"/>
                </a:solidFill>
                <a:effectLst/>
                <a:uLnTx/>
                <a:uFillTx/>
                <a:latin typeface="Segoe UI"/>
                <a:ea typeface="メイリオ"/>
                <a:cs typeface="+mn-cs"/>
              </a:rPr>
              <a:t>!!06</a:t>
            </a:r>
            <a:endParaRPr kumimoji="1" lang="ja-JP" altLang="en-US" sz="3200" b="1" i="0" u="none" strike="noStrike" kern="1200" cap="none" spc="0" normalizeH="0" baseline="0" noProof="0" dirty="0">
              <a:ln>
                <a:noFill/>
              </a:ln>
              <a:solidFill>
                <a:srgbClr val="00B050"/>
              </a:solidFill>
              <a:effectLst/>
              <a:uLnTx/>
              <a:uFillTx/>
              <a:latin typeface="Segoe UI"/>
              <a:ea typeface="メイリオ"/>
              <a:cs typeface="+mn-cs"/>
            </a:endParaRPr>
          </a:p>
        </p:txBody>
      </p:sp>
      <p:sp>
        <p:nvSpPr>
          <p:cNvPr id="7" name="四角形: 角を丸くする 6">
            <a:extLst>
              <a:ext uri="{FF2B5EF4-FFF2-40B4-BE49-F238E27FC236}">
                <a16:creationId xmlns:a16="http://schemas.microsoft.com/office/drawing/2014/main" id="{4329BF65-D7C5-8DBC-CEE4-6BD0782CB3C7}"/>
              </a:ext>
            </a:extLst>
          </p:cNvPr>
          <p:cNvSpPr/>
          <p:nvPr/>
        </p:nvSpPr>
        <p:spPr>
          <a:xfrm>
            <a:off x="1277323" y="5817945"/>
            <a:ext cx="2804325" cy="601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2" name="四角形: 角を丸くする 11">
            <a:extLst>
              <a:ext uri="{FF2B5EF4-FFF2-40B4-BE49-F238E27FC236}">
                <a16:creationId xmlns:a16="http://schemas.microsoft.com/office/drawing/2014/main" id="{583C273A-7D9C-8342-88B0-54D1EFD6C638}"/>
              </a:ext>
            </a:extLst>
          </p:cNvPr>
          <p:cNvSpPr/>
          <p:nvPr/>
        </p:nvSpPr>
        <p:spPr>
          <a:xfrm>
            <a:off x="4624131" y="5826656"/>
            <a:ext cx="3845779" cy="601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9" name="テキスト ボックス 8">
            <a:extLst>
              <a:ext uri="{FF2B5EF4-FFF2-40B4-BE49-F238E27FC236}">
                <a16:creationId xmlns:a16="http://schemas.microsoft.com/office/drawing/2014/main" id="{A09F3D13-96CA-D370-1348-548B58C9A34C}"/>
              </a:ext>
            </a:extLst>
          </p:cNvPr>
          <p:cNvSpPr txBox="1"/>
          <p:nvPr/>
        </p:nvSpPr>
        <p:spPr>
          <a:xfrm>
            <a:off x="5803516" y="2018589"/>
            <a:ext cx="800219" cy="276999"/>
          </a:xfrm>
          <a:prstGeom prst="rect">
            <a:avLst/>
          </a:prstGeom>
          <a:noFill/>
        </p:spPr>
        <p:txBody>
          <a:bodyPr wrap="none" rtlCol="0">
            <a:spAutoFit/>
          </a:bodyPr>
          <a:lstStyle/>
          <a:p>
            <a:r>
              <a:rPr kumimoji="1" lang="ja-JP" altLang="en-US" sz="1200" dirty="0"/>
              <a:t>へんかん</a:t>
            </a:r>
          </a:p>
        </p:txBody>
      </p:sp>
      <p:sp>
        <p:nvSpPr>
          <p:cNvPr id="11" name="テキスト ボックス 10">
            <a:extLst>
              <a:ext uri="{FF2B5EF4-FFF2-40B4-BE49-F238E27FC236}">
                <a16:creationId xmlns:a16="http://schemas.microsoft.com/office/drawing/2014/main" id="{966E90A9-CA89-6224-E9E5-CB12A8B8E576}"/>
              </a:ext>
            </a:extLst>
          </p:cNvPr>
          <p:cNvSpPr txBox="1"/>
          <p:nvPr/>
        </p:nvSpPr>
        <p:spPr>
          <a:xfrm>
            <a:off x="2881196" y="3363787"/>
            <a:ext cx="800219" cy="276999"/>
          </a:xfrm>
          <a:prstGeom prst="rect">
            <a:avLst/>
          </a:prstGeom>
          <a:noFill/>
        </p:spPr>
        <p:txBody>
          <a:bodyPr wrap="none" rtlCol="0">
            <a:spAutoFit/>
          </a:bodyPr>
          <a:lstStyle/>
          <a:p>
            <a:r>
              <a:rPr kumimoji="1" lang="ja-JP" altLang="en-US" sz="1200" dirty="0"/>
              <a:t>ふくざつ</a:t>
            </a:r>
          </a:p>
        </p:txBody>
      </p:sp>
      <p:sp>
        <p:nvSpPr>
          <p:cNvPr id="13" name="コンテンツ プレースホルダー 9">
            <a:extLst>
              <a:ext uri="{FF2B5EF4-FFF2-40B4-BE49-F238E27FC236}">
                <a16:creationId xmlns:a16="http://schemas.microsoft.com/office/drawing/2014/main" id="{29C8CB2E-C378-5967-C5F2-6634C7F05430}"/>
              </a:ext>
            </a:extLst>
          </p:cNvPr>
          <p:cNvSpPr txBox="1">
            <a:spLocks/>
          </p:cNvSpPr>
          <p:nvPr/>
        </p:nvSpPr>
        <p:spPr>
          <a:xfrm>
            <a:off x="1048814" y="3530203"/>
            <a:ext cx="7886700" cy="808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t>※</a:t>
            </a:r>
            <a:r>
              <a:rPr lang="ja-JP" altLang="en-US" sz="2400" dirty="0"/>
              <a:t>「長く」「複雑」になります</a:t>
            </a:r>
          </a:p>
        </p:txBody>
      </p:sp>
      <p:sp>
        <p:nvSpPr>
          <p:cNvPr id="14" name="テキスト ボックス 13">
            <a:extLst>
              <a:ext uri="{FF2B5EF4-FFF2-40B4-BE49-F238E27FC236}">
                <a16:creationId xmlns:a16="http://schemas.microsoft.com/office/drawing/2014/main" id="{A26D2776-BBF0-CB27-6C0C-493D2ADB38F4}"/>
              </a:ext>
            </a:extLst>
          </p:cNvPr>
          <p:cNvSpPr txBox="1"/>
          <p:nvPr/>
        </p:nvSpPr>
        <p:spPr>
          <a:xfrm>
            <a:off x="3254818" y="2554027"/>
            <a:ext cx="325730" cy="261610"/>
          </a:xfrm>
          <a:prstGeom prst="rect">
            <a:avLst/>
          </a:prstGeom>
          <a:noFill/>
        </p:spPr>
        <p:txBody>
          <a:bodyPr wrap="none" rtlCol="0">
            <a:spAutoFit/>
          </a:bodyPr>
          <a:lstStyle/>
          <a:p>
            <a:r>
              <a:rPr kumimoji="1" lang="ja-JP" altLang="en-US" sz="1100" dirty="0"/>
              <a:t>す</a:t>
            </a:r>
          </a:p>
        </p:txBody>
      </p:sp>
    </p:spTree>
    <p:extLst>
      <p:ext uri="{BB962C8B-B14F-4D97-AF65-F5344CB8AC3E}">
        <p14:creationId xmlns:p14="http://schemas.microsoft.com/office/powerpoint/2010/main" val="3779827162"/>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5503</Words>
  <Application>Microsoft Office PowerPoint</Application>
  <PresentationFormat>画面に合わせる (4:3)</PresentationFormat>
  <Paragraphs>541</Paragraphs>
  <Slides>27</Slides>
  <Notes>27</Notes>
  <HiddenSlides>0</HiddenSlides>
  <MMClips>2</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27</vt:i4>
      </vt:variant>
    </vt:vector>
  </HeadingPairs>
  <TitlesOfParts>
    <vt:vector size="42" baseType="lpstr">
      <vt:lpstr>docs-Calibri</vt:lpstr>
      <vt:lpstr>HGPSoeiKakugothicUB</vt:lpstr>
      <vt:lpstr>Meiryo UI</vt:lpstr>
      <vt:lpstr>NotoSansJP</vt:lpstr>
      <vt:lpstr>メイリオ</vt:lpstr>
      <vt:lpstr>源真ゴシック Heavy</vt:lpstr>
      <vt:lpstr>游ゴシック</vt:lpstr>
      <vt:lpstr>Arial</vt:lpstr>
      <vt:lpstr>Calibri</vt:lpstr>
      <vt:lpstr>Roboto</vt:lpstr>
      <vt:lpstr>Segoe UI</vt:lpstr>
      <vt:lpstr>Trebuchet MS</vt:lpstr>
      <vt:lpstr>2_Office テーマ</vt:lpstr>
      <vt:lpstr>3_Office テーマ</vt:lpstr>
      <vt:lpstr>4_Office テーマ</vt:lpstr>
      <vt:lpstr>複数の教材を組み合わせた 使用例①</vt:lpstr>
      <vt:lpstr>今日のおはなし</vt:lpstr>
      <vt:lpstr>動画を見て考えよう</vt:lpstr>
      <vt:lpstr>考えてみよう</vt:lpstr>
      <vt:lpstr>答え</vt:lpstr>
      <vt:lpstr>考えてみよう</vt:lpstr>
      <vt:lpstr>考えてみよう</vt:lpstr>
      <vt:lpstr>答え</vt:lpstr>
      <vt:lpstr>対策の解説</vt:lpstr>
      <vt:lpstr>考えてみよう</vt:lpstr>
      <vt:lpstr>PowerPoint プレゼンテーション</vt:lpstr>
      <vt:lpstr>対策の解説</vt:lpstr>
      <vt:lpstr>考えてみよう</vt:lpstr>
      <vt:lpstr>答え</vt:lpstr>
      <vt:lpstr>対策の解説</vt:lpstr>
      <vt:lpstr>考えてみよう</vt:lpstr>
      <vt:lpstr>PowerPoint プレゼンテーション</vt:lpstr>
      <vt:lpstr>対策の解説</vt:lpstr>
      <vt:lpstr>意見交換をしよう</vt:lpstr>
      <vt:lpstr>考えてみよう</vt:lpstr>
      <vt:lpstr>答え</vt:lpstr>
      <vt:lpstr>対処の解説</vt:lpstr>
      <vt:lpstr>動画を見てみましょう。</vt:lpstr>
      <vt:lpstr>考えてみよう</vt:lpstr>
      <vt:lpstr>答え</vt:lpstr>
      <vt:lpstr>対策の解説</vt:lpstr>
      <vt:lpstr>ふりかえり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2019-09-18T06:25:29Z</dcterms:created>
  <dcterms:modified xsi:type="dcterms:W3CDTF">2023-05-23T04:17:06Z</dcterms:modified>
</cp:coreProperties>
</file>