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37" r:id="rId2"/>
    <p:sldId id="1862287438" r:id="rId3"/>
    <p:sldId id="1862287442" r:id="rId4"/>
    <p:sldId id="1862287443"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A"/>
    <a:srgbClr val="AA7322"/>
    <a:srgbClr val="FDE1B0"/>
    <a:srgbClr val="ED7D31"/>
    <a:srgbClr val="FF99CC"/>
    <a:srgbClr val="D62475"/>
    <a:srgbClr val="F6281E"/>
    <a:srgbClr val="FFFFCC"/>
    <a:srgbClr val="F60052"/>
    <a:srgbClr val="FBD1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94" autoAdjust="0"/>
    <p:restoredTop sz="52727" autoAdjust="0"/>
  </p:normalViewPr>
  <p:slideViewPr>
    <p:cSldViewPr snapToGrid="0">
      <p:cViewPr>
        <p:scale>
          <a:sx n="50" d="100"/>
          <a:sy n="50" d="100"/>
        </p:scale>
        <p:origin x="1971" y="4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インターネットを利用し始めて間もない方</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イラストを描くなど、日常的に著作物を制作する機会のある方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著作権に関する基本的なことを伝える。現実とインターネット上の著作物の扱いについて考えさせる。</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この人は、自分でキャラクターを制作して、</a:t>
            </a:r>
            <a:r>
              <a:rPr kumimoji="1" lang="en-US" altLang="ja-JP" dirty="0"/>
              <a:t>SNS</a:t>
            </a:r>
            <a:r>
              <a:rPr kumimoji="1" lang="ja-JP" altLang="en-US" dirty="0"/>
              <a:t>に投稿したようです。</a:t>
            </a:r>
            <a:endParaRPr kumimoji="1" lang="en-US" altLang="ja-JP" dirty="0"/>
          </a:p>
          <a:p>
            <a:r>
              <a:rPr kumimoji="1" lang="ja-JP" altLang="en-US" dirty="0"/>
              <a:t>でも、</a:t>
            </a:r>
            <a:r>
              <a:rPr kumimoji="1" lang="en-US" altLang="ja-JP" dirty="0"/>
              <a:t>SNS</a:t>
            </a:r>
            <a:r>
              <a:rPr kumimoji="1" lang="ja-JP" altLang="en-US" dirty="0"/>
              <a:t>上でたくさんの人に作品を見てもらいたい気持ちがある一方で、自分で考えたキャラクターを誰かに勝手に使われてしまわないか、気にしています。</a:t>
            </a:r>
            <a:endParaRPr kumimoji="1" lang="en-US" altLang="ja-JP" dirty="0"/>
          </a:p>
          <a:p>
            <a:endParaRPr kumimoji="1" lang="en-US" altLang="ja-JP" dirty="0"/>
          </a:p>
          <a:p>
            <a:r>
              <a:rPr kumimoji="1" lang="ja-JP" altLang="en-US" dirty="0"/>
              <a:t>みなさんだったら、どう思いますか？</a:t>
            </a:r>
            <a:endParaRPr kumimoji="1" lang="en-US" altLang="ja-JP" dirty="0"/>
          </a:p>
          <a:p>
            <a:r>
              <a:rPr kumimoji="1" lang="ja-JP" altLang="en-US" dirty="0"/>
              <a:t>また、実際に誰かの創作物が第三者に使われた事例は知っていますか？</a:t>
            </a:r>
            <a:endParaRPr kumimoji="1" lang="en-US" altLang="ja-JP" dirty="0"/>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さて、さまざまな意見が出ました。</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a:t>
            </a:r>
            <a:r>
              <a:rPr lang="en-US" altLang="ja-JP" sz="1200" dirty="0">
                <a:latin typeface="メイリオ" panose="020B0604030504040204" pitchFamily="50" charset="-128"/>
              </a:rPr>
              <a:t>SNS</a:t>
            </a:r>
            <a:r>
              <a:rPr lang="ja-JP" altLang="en-US" sz="1200" dirty="0">
                <a:latin typeface="メイリオ" panose="020B0604030504040204" pitchFamily="50" charset="-128"/>
              </a:rPr>
              <a:t>に投稿したら勝手に使われても文句は言えないよ。」</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「勝手に人の絵をコピーしちゃいけないって言われたよ。」</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「でも、マンガのキャラクターを勝手に使っている人がいるよね？」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みなさんはどう思いますか？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一番目の意見を考えてみましょう。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SNS</a:t>
            </a:r>
            <a:r>
              <a:rPr lang="ja-JP" altLang="en-US" sz="1200" dirty="0">
                <a:latin typeface="メイリオ" panose="020B0604030504040204" pitchFamily="50" charset="-128"/>
              </a:rPr>
              <a:t>は不特定多数の人が見ることのできる仕様になっていることがほとんどで、投稿した内容は多くのが見ることができる。そして、投稿内容は、第三者が自分の端末にコピー、保存することが技術的に可能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次に、二番目と三番目の意見を考えてみましょう。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他人の作品を無断でコピーして使ってはいけないのは、何となく分かりますが、</a:t>
            </a:r>
            <a:r>
              <a:rPr lang="en-US" altLang="ja-JP" sz="1200" dirty="0">
                <a:latin typeface="メイリオ" panose="020B0604030504040204" pitchFamily="50" charset="-128"/>
              </a:rPr>
              <a:t>SNS</a:t>
            </a:r>
            <a:r>
              <a:rPr lang="ja-JP" altLang="en-US" sz="1200" dirty="0">
                <a:latin typeface="メイリオ" panose="020B0604030504040204" pitchFamily="50" charset="-128"/>
              </a:rPr>
              <a:t>上には、恐らく作成者に許可を得ていないと思われる、マンガのキャラクターのアイコンなどをよく見かけます。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マンガのキャラクターであれば、勝手に使っても問題ないのでしょうか？</a:t>
            </a:r>
            <a:endParaRPr kumimoji="1" lang="en-US" altLang="ja-JP" dirty="0"/>
          </a:p>
        </p:txBody>
      </p:sp>
    </p:spTree>
    <p:extLst>
      <p:ext uri="{BB962C8B-B14F-4D97-AF65-F5344CB8AC3E}">
        <p14:creationId xmlns:p14="http://schemas.microsoft.com/office/powerpoint/2010/main" val="409734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a:t>啓発時の</a:t>
            </a:r>
            <a:r>
              <a:rPr kumimoji="1" lang="ja-JP" altLang="en-US" dirty="0"/>
              <a:t>セリフ例</a:t>
            </a:r>
            <a:r>
              <a:rPr kumimoji="1" lang="en-US" altLang="ja-JP" dirty="0"/>
              <a:t>】</a:t>
            </a:r>
          </a:p>
          <a:p>
            <a:r>
              <a:rPr kumimoji="1" lang="ja-JP" altLang="en-US" dirty="0"/>
              <a:t>写真、絵、ゲーム、音楽、小説、マンガなど、人が考え、創作したものはすべて著作物です。</a:t>
            </a:r>
            <a:endParaRPr kumimoji="1" lang="en-US" altLang="ja-JP" dirty="0"/>
          </a:p>
          <a:p>
            <a:r>
              <a:rPr kumimoji="1" lang="ja-JP" altLang="en-US" dirty="0"/>
              <a:t>そして同時に、著作物を創作した著作者には、法律によって著作権という権利が与えられます。</a:t>
            </a:r>
            <a:endParaRPr kumimoji="1" lang="en-US" altLang="ja-JP" dirty="0"/>
          </a:p>
          <a:p>
            <a:r>
              <a:rPr kumimoji="1" lang="ja-JP" altLang="en-US" dirty="0"/>
              <a:t>著作権は著作者の努力に報いることと、文化を発展させることを目的としています。</a:t>
            </a:r>
            <a:endParaRPr kumimoji="1" lang="en-US" altLang="ja-JP" dirty="0"/>
          </a:p>
          <a:p>
            <a:endParaRPr kumimoji="1" lang="en-US" altLang="ja-JP" dirty="0"/>
          </a:p>
          <a:p>
            <a:r>
              <a:rPr kumimoji="1" lang="ja-JP" altLang="en-US" dirty="0"/>
              <a:t>著作物を自分の作品の一部として使ったり、改変して使ったり、複製したりする場合には、原則として著作者の許諾が必要になります。</a:t>
            </a:r>
            <a:endParaRPr kumimoji="1" lang="en-US" altLang="ja-JP" dirty="0"/>
          </a:p>
          <a:p>
            <a:endParaRPr kumimoji="1" lang="en-US" altLang="ja-JP" dirty="0"/>
          </a:p>
          <a:p>
            <a:r>
              <a:rPr kumimoji="1" lang="ja-JP" altLang="en-US" dirty="0"/>
              <a:t>私たちはインターネットを通じて、印刷物よりもデータになった著作物に触れる機会が増えました。</a:t>
            </a:r>
            <a:endParaRPr kumimoji="1" lang="en-US" altLang="ja-JP" dirty="0"/>
          </a:p>
          <a:p>
            <a:r>
              <a:rPr kumimoji="1" lang="ja-JP" altLang="en-US" dirty="0"/>
              <a:t>インターネット上の著作物を使用したい時に考えるべきことを話し合ってみましょう。</a:t>
            </a:r>
            <a:endParaRPr kumimoji="1" lang="en-US" altLang="ja-JP" dirty="0"/>
          </a:p>
          <a:p>
            <a:r>
              <a:rPr kumimoji="1" lang="ja-JP" altLang="en-US" dirty="0"/>
              <a:t>また、</a:t>
            </a:r>
            <a:r>
              <a:rPr kumimoji="1" lang="en-US" altLang="ja-JP" dirty="0"/>
              <a:t>SNS</a:t>
            </a:r>
            <a:r>
              <a:rPr kumimoji="1" lang="ja-JP" altLang="en-US" dirty="0"/>
              <a:t>のアイコンでマンガのキャラクターを使っているケースを目にしますが、問題はないのかを調べてみましょう。</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任天堂：ネットワークサービスにおける任天堂の著作物の利用に関するガイドライン</a:t>
            </a:r>
            <a:endParaRPr kumimoji="1" lang="en-US" altLang="ja-JP" dirty="0"/>
          </a:p>
          <a:p>
            <a:r>
              <a:rPr kumimoji="1" lang="en-US" altLang="ja-JP" dirty="0"/>
              <a:t>https://www.nintendo.co.jp/networkservice_guideline/ja/index.html</a:t>
            </a:r>
          </a:p>
        </p:txBody>
      </p:sp>
    </p:spTree>
    <p:extLst>
      <p:ext uri="{BB962C8B-B14F-4D97-AF65-F5344CB8AC3E}">
        <p14:creationId xmlns:p14="http://schemas.microsoft.com/office/powerpoint/2010/main" val="3615084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5-1-1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著作権とは</a:t>
            </a:r>
            <a:br>
              <a:rPr lang="en-US" altLang="ja-JP" sz="4000" dirty="0">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97826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24285" y="1733107"/>
            <a:ext cx="7956060" cy="4427061"/>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751846" y="1903744"/>
            <a:ext cx="7500937" cy="3131627"/>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自分で考えたキャラクターを</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SNS</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に投稿してみたの。</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でも、誰かが勝手に</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使ったら嫌だな</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a:t>
            </a: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sp>
        <p:nvSpPr>
          <p:cNvPr id="9" name="テキスト ボックス 8">
            <a:extLst>
              <a:ext uri="{FF2B5EF4-FFF2-40B4-BE49-F238E27FC236}">
                <a16:creationId xmlns:a16="http://schemas.microsoft.com/office/drawing/2014/main" id="{26233553-AAA4-DBF0-18A0-2ECB18C31E23}"/>
              </a:ext>
            </a:extLst>
          </p:cNvPr>
          <p:cNvSpPr txBox="1"/>
          <p:nvPr/>
        </p:nvSpPr>
        <p:spPr>
          <a:xfrm>
            <a:off x="2444946" y="2629417"/>
            <a:ext cx="800219" cy="276999"/>
          </a:xfrm>
          <a:prstGeom prst="rect">
            <a:avLst/>
          </a:prstGeom>
          <a:noFill/>
        </p:spPr>
        <p:txBody>
          <a:bodyPr wrap="none" rtlCol="0">
            <a:spAutoFit/>
          </a:bodyPr>
          <a:lstStyle/>
          <a:p>
            <a:r>
              <a:rPr kumimoji="1" lang="ja-JP" altLang="en-US" sz="1200" dirty="0"/>
              <a:t>とうこう</a:t>
            </a:r>
          </a:p>
        </p:txBody>
      </p:sp>
      <p:sp>
        <p:nvSpPr>
          <p:cNvPr id="10" name="テキスト ボックス 9">
            <a:extLst>
              <a:ext uri="{FF2B5EF4-FFF2-40B4-BE49-F238E27FC236}">
                <a16:creationId xmlns:a16="http://schemas.microsoft.com/office/drawing/2014/main" id="{AE0D39FF-5063-0ADA-A251-A5E3D9356B52}"/>
              </a:ext>
            </a:extLst>
          </p:cNvPr>
          <p:cNvSpPr txBox="1"/>
          <p:nvPr/>
        </p:nvSpPr>
        <p:spPr>
          <a:xfrm>
            <a:off x="2412862" y="3395612"/>
            <a:ext cx="492443" cy="276999"/>
          </a:xfrm>
          <a:prstGeom prst="rect">
            <a:avLst/>
          </a:prstGeom>
          <a:noFill/>
        </p:spPr>
        <p:txBody>
          <a:bodyPr wrap="none" rtlCol="0">
            <a:spAutoFit/>
          </a:bodyPr>
          <a:lstStyle/>
          <a:p>
            <a:r>
              <a:rPr lang="ja-JP" altLang="en-US" sz="1200" dirty="0"/>
              <a:t>だれ</a:t>
            </a:r>
            <a:endParaRPr kumimoji="1" lang="ja-JP" altLang="en-US" sz="1200" dirty="0"/>
          </a:p>
        </p:txBody>
      </p:sp>
      <p:sp>
        <p:nvSpPr>
          <p:cNvPr id="11" name="テキスト ボックス 10">
            <a:extLst>
              <a:ext uri="{FF2B5EF4-FFF2-40B4-BE49-F238E27FC236}">
                <a16:creationId xmlns:a16="http://schemas.microsoft.com/office/drawing/2014/main" id="{094AE8AA-2FDD-0616-780E-385C7C79F12F}"/>
              </a:ext>
            </a:extLst>
          </p:cNvPr>
          <p:cNvSpPr txBox="1"/>
          <p:nvPr/>
        </p:nvSpPr>
        <p:spPr>
          <a:xfrm>
            <a:off x="2905305" y="4171210"/>
            <a:ext cx="492443" cy="276999"/>
          </a:xfrm>
          <a:prstGeom prst="rect">
            <a:avLst/>
          </a:prstGeom>
          <a:noFill/>
        </p:spPr>
        <p:txBody>
          <a:bodyPr wrap="none" rtlCol="0">
            <a:spAutoFit/>
          </a:bodyPr>
          <a:lstStyle/>
          <a:p>
            <a:r>
              <a:rPr lang="ja-JP" altLang="en-US" sz="1200" dirty="0"/>
              <a:t>いや</a:t>
            </a:r>
            <a:endParaRPr kumimoji="1" lang="ja-JP" altLang="en-US" sz="1200" dirty="0"/>
          </a:p>
        </p:txBody>
      </p:sp>
      <p:pic>
        <p:nvPicPr>
          <p:cNvPr id="4" name="図 3">
            <a:extLst>
              <a:ext uri="{FF2B5EF4-FFF2-40B4-BE49-F238E27FC236}">
                <a16:creationId xmlns:a16="http://schemas.microsoft.com/office/drawing/2014/main" id="{C96F10D1-EAE5-AA32-9515-DC98E28EE3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8764" y="2406877"/>
            <a:ext cx="4902840" cy="4902840"/>
          </a:xfrm>
          <a:prstGeom prst="rect">
            <a:avLst/>
          </a:prstGeom>
        </p:spPr>
      </p:pic>
    </p:spTree>
    <p:extLst>
      <p:ext uri="{BB962C8B-B14F-4D97-AF65-F5344CB8AC3E}">
        <p14:creationId xmlns:p14="http://schemas.microsoft.com/office/powerpoint/2010/main" val="158457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410723" y="1603792"/>
            <a:ext cx="8455791" cy="123254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410723" y="3123749"/>
            <a:ext cx="8455791" cy="131209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537327" y="4722589"/>
            <a:ext cx="8329187" cy="128377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10723" y="3168578"/>
            <a:ext cx="836386" cy="1283773"/>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776147" y="4826305"/>
            <a:ext cx="1015957" cy="1283773"/>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8088924" y="1555033"/>
            <a:ext cx="874349" cy="1271816"/>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728269" y="1754859"/>
            <a:ext cx="7480284" cy="603767"/>
          </a:xfrm>
        </p:spPr>
        <p:txBody>
          <a:bodyPr>
            <a:noAutofit/>
          </a:bodyPr>
          <a:lstStyle/>
          <a:p>
            <a:pPr marL="0" indent="0">
              <a:lnSpc>
                <a:spcPct val="100000"/>
              </a:lnSpc>
              <a:buNone/>
            </a:pPr>
            <a:r>
              <a:rPr lang="en-US" altLang="ja-JP" dirty="0"/>
              <a:t>SNS</a:t>
            </a:r>
            <a:r>
              <a:rPr lang="ja-JP" altLang="en-US" dirty="0"/>
              <a:t>に投稿したら勝手に使われ</a:t>
            </a:r>
            <a:br>
              <a:rPr lang="en-US" altLang="ja-JP" dirty="0"/>
            </a:br>
            <a:r>
              <a:rPr lang="ja-JP" altLang="en-US" dirty="0"/>
              <a:t>ても文句は言えないよ。</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1549207" y="3283928"/>
            <a:ext cx="7267591"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200"/>
              </a:lnSpc>
              <a:spcBef>
                <a:spcPts val="1000"/>
              </a:spcBef>
              <a:spcAft>
                <a:spcPts val="0"/>
              </a:spcAft>
              <a:buClrTx/>
              <a:buSzTx/>
              <a:buFont typeface="Arial" panose="020B0604020202020204" pitchFamily="34" charset="0"/>
              <a:buNone/>
              <a:tabLst/>
              <a:defRPr/>
            </a:pPr>
            <a:r>
              <a:rPr lang="ja-JP" altLang="en-US" dirty="0">
                <a:solidFill>
                  <a:prstClr val="black"/>
                </a:solidFill>
                <a:latin typeface="Segoe UI"/>
                <a:ea typeface="メイリオ"/>
              </a:rPr>
              <a:t>勝手に人の絵をコピー</a:t>
            </a:r>
            <a:br>
              <a:rPr lang="en-US" altLang="ja-JP" dirty="0">
                <a:solidFill>
                  <a:prstClr val="black"/>
                </a:solidFill>
                <a:latin typeface="Segoe UI"/>
                <a:ea typeface="メイリオ"/>
              </a:rPr>
            </a:br>
            <a:r>
              <a:rPr lang="ja-JP" altLang="en-US" dirty="0">
                <a:solidFill>
                  <a:prstClr val="black"/>
                </a:solidFill>
                <a:latin typeface="Segoe UI"/>
                <a:ea typeface="メイリオ"/>
              </a:rPr>
              <a:t>しちゃいけないって言われたよ</a:t>
            </a: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605719" y="4826305"/>
            <a:ext cx="7480285"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ja-JP" altLang="en-US" dirty="0">
                <a:solidFill>
                  <a:prstClr val="black"/>
                </a:solidFill>
                <a:latin typeface="Segoe UI"/>
                <a:ea typeface="メイリオ"/>
              </a:rPr>
              <a:t>でも、マンガのキャラクターを勝手に使っている人がいるよね？</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3" name="テキスト ボックス 2">
            <a:extLst>
              <a:ext uri="{FF2B5EF4-FFF2-40B4-BE49-F238E27FC236}">
                <a16:creationId xmlns:a16="http://schemas.microsoft.com/office/drawing/2014/main" id="{24B039D7-389D-92AE-9E08-95CF2D9B7451}"/>
              </a:ext>
            </a:extLst>
          </p:cNvPr>
          <p:cNvSpPr txBox="1"/>
          <p:nvPr/>
        </p:nvSpPr>
        <p:spPr>
          <a:xfrm>
            <a:off x="2176011" y="1623545"/>
            <a:ext cx="800219" cy="276999"/>
          </a:xfrm>
          <a:prstGeom prst="rect">
            <a:avLst/>
          </a:prstGeom>
          <a:noFill/>
        </p:spPr>
        <p:txBody>
          <a:bodyPr wrap="none" rtlCol="0">
            <a:spAutoFit/>
          </a:bodyPr>
          <a:lstStyle/>
          <a:p>
            <a:r>
              <a:rPr kumimoji="1" lang="ja-JP" altLang="en-US" sz="1200" dirty="0"/>
              <a:t>とうこう</a:t>
            </a:r>
          </a:p>
        </p:txBody>
      </p:sp>
      <p:sp>
        <p:nvSpPr>
          <p:cNvPr id="5" name="テキスト ボックス 4">
            <a:extLst>
              <a:ext uri="{FF2B5EF4-FFF2-40B4-BE49-F238E27FC236}">
                <a16:creationId xmlns:a16="http://schemas.microsoft.com/office/drawing/2014/main" id="{E59A084F-5F03-981B-5D73-71315119AAF7}"/>
              </a:ext>
            </a:extLst>
          </p:cNvPr>
          <p:cNvSpPr txBox="1"/>
          <p:nvPr/>
        </p:nvSpPr>
        <p:spPr>
          <a:xfrm>
            <a:off x="1850296" y="2173911"/>
            <a:ext cx="646331" cy="276999"/>
          </a:xfrm>
          <a:prstGeom prst="rect">
            <a:avLst/>
          </a:prstGeom>
          <a:noFill/>
        </p:spPr>
        <p:txBody>
          <a:bodyPr wrap="none" rtlCol="0">
            <a:spAutoFit/>
          </a:bodyPr>
          <a:lstStyle/>
          <a:p>
            <a:r>
              <a:rPr lang="ja-JP" altLang="en-US" sz="1200" dirty="0"/>
              <a:t>もんく</a:t>
            </a:r>
            <a:endParaRPr kumimoji="1" lang="ja-JP" altLang="en-US" sz="1200" dirty="0"/>
          </a:p>
        </p:txBody>
      </p:sp>
    </p:spTree>
    <p:extLst>
      <p:ext uri="{BB962C8B-B14F-4D97-AF65-F5344CB8AC3E}">
        <p14:creationId xmlns:p14="http://schemas.microsoft.com/office/powerpoint/2010/main" val="3742643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A8C8A07-30A1-B955-E636-D9847C650FB5}"/>
              </a:ext>
            </a:extLst>
          </p:cNvPr>
          <p:cNvSpPr/>
          <p:nvPr/>
        </p:nvSpPr>
        <p:spPr>
          <a:xfrm>
            <a:off x="159336" y="3579146"/>
            <a:ext cx="8825328" cy="255596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2454856" y="1585867"/>
            <a:ext cx="6604304" cy="16540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ts val="5500"/>
              </a:lnSpc>
              <a:spcBef>
                <a:spcPct val="0"/>
              </a:spcBef>
              <a:spcAft>
                <a:spcPts val="0"/>
              </a:spcAft>
              <a:buClrTx/>
              <a:buSzTx/>
              <a:buFontTx/>
              <a:buNone/>
              <a:tabLst/>
              <a:defRPr/>
            </a:pPr>
            <a:r>
              <a:rPr lang="ja-JP" altLang="en-US" b="1" dirty="0">
                <a:solidFill>
                  <a:srgbClr val="ED7D31"/>
                </a:solidFill>
                <a:latin typeface="Segoe UI"/>
                <a:ea typeface="メイリオ"/>
              </a:rPr>
              <a:t>著作権</a:t>
            </a:r>
            <a:endParaRPr lang="en-US" altLang="ja-JP" b="1" dirty="0">
              <a:solidFill>
                <a:srgbClr val="ED7D31"/>
              </a:solidFill>
              <a:latin typeface="Segoe UI"/>
              <a:ea typeface="メイリオ"/>
            </a:endParaRPr>
          </a:p>
          <a:p>
            <a:pPr marL="0" marR="0" lvl="0" indent="0" algn="l" defTabSz="914400" rtl="0" eaLnBrk="1" fontAlgn="auto" latinLnBrk="0" hangingPunct="1">
              <a:lnSpc>
                <a:spcPts val="5500"/>
              </a:lnSpc>
              <a:spcBef>
                <a:spcPct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Segoe UI"/>
                <a:ea typeface="メイリオ"/>
                <a:cs typeface="+mj-cs"/>
              </a:rPr>
              <a:t>著作物を作った著作者に与えられる権利</a:t>
            </a:r>
          </a:p>
        </p:txBody>
      </p:sp>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213076" y="3861205"/>
            <a:ext cx="8771588" cy="2273909"/>
          </a:xfrm>
        </p:spPr>
        <p:txBody>
          <a:bodyPr>
            <a:normAutofit fontScale="92500" lnSpcReduction="10000"/>
          </a:bodyPr>
          <a:lstStyle/>
          <a:p>
            <a:r>
              <a:rPr lang="ja-JP" altLang="en-US" dirty="0">
                <a:latin typeface="+mn-ea"/>
              </a:rPr>
              <a:t>インターネット上で著作物を使いたい時に</a:t>
            </a:r>
            <a:endParaRPr lang="en-US" altLang="ja-JP" dirty="0">
              <a:latin typeface="+mn-ea"/>
            </a:endParaRPr>
          </a:p>
          <a:p>
            <a:pPr marL="0" indent="0">
              <a:buNone/>
            </a:pPr>
            <a:r>
              <a:rPr lang="ja-JP" altLang="en-US" dirty="0">
                <a:latin typeface="+mn-ea"/>
              </a:rPr>
              <a:t> どんなことを考えるべきでしょうか？</a:t>
            </a:r>
            <a:endParaRPr lang="en-US" altLang="ja-JP" dirty="0">
              <a:latin typeface="+mn-ea"/>
            </a:endParaRPr>
          </a:p>
          <a:p>
            <a:r>
              <a:rPr lang="en-US" altLang="ja-JP" dirty="0">
                <a:latin typeface="+mn-ea"/>
              </a:rPr>
              <a:t>SNS</a:t>
            </a:r>
            <a:r>
              <a:rPr lang="ja-JP" altLang="en-US" dirty="0">
                <a:latin typeface="+mn-ea"/>
              </a:rPr>
              <a:t>のアイコン等でマンガのキャラクター</a:t>
            </a:r>
            <a:endParaRPr lang="en-US" altLang="ja-JP" dirty="0">
              <a:latin typeface="+mn-ea"/>
            </a:endParaRPr>
          </a:p>
          <a:p>
            <a:pPr marL="0" indent="0">
              <a:buNone/>
            </a:pPr>
            <a:r>
              <a:rPr lang="ja-JP" altLang="en-US" dirty="0">
                <a:latin typeface="+mn-ea"/>
              </a:rPr>
              <a:t> を勝手に使うのは問題ないのでしょうか？</a:t>
            </a:r>
          </a:p>
        </p:txBody>
      </p:sp>
      <p:sp>
        <p:nvSpPr>
          <p:cNvPr id="5" name="四角形: 角を丸くする 4">
            <a:extLst>
              <a:ext uri="{FF2B5EF4-FFF2-40B4-BE49-F238E27FC236}">
                <a16:creationId xmlns:a16="http://schemas.microsoft.com/office/drawing/2014/main" id="{B411F5AB-BD3D-2401-6AC2-393A19A2FCFC}"/>
              </a:ext>
            </a:extLst>
          </p:cNvPr>
          <p:cNvSpPr/>
          <p:nvPr/>
        </p:nvSpPr>
        <p:spPr>
          <a:xfrm>
            <a:off x="476584" y="3354926"/>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コンテンツ プレースホルダー 4">
            <a:extLst>
              <a:ext uri="{FF2B5EF4-FFF2-40B4-BE49-F238E27FC236}">
                <a16:creationId xmlns:a16="http://schemas.microsoft.com/office/drawing/2014/main" id="{C903BC0C-175F-0EFC-CADC-D01AEE2B2576}"/>
              </a:ext>
            </a:extLst>
          </p:cNvPr>
          <p:cNvSpPr txBox="1">
            <a:spLocks/>
          </p:cNvSpPr>
          <p:nvPr/>
        </p:nvSpPr>
        <p:spPr>
          <a:xfrm>
            <a:off x="643344" y="3378607"/>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6" name="テキスト ボックス 5">
            <a:extLst>
              <a:ext uri="{FF2B5EF4-FFF2-40B4-BE49-F238E27FC236}">
                <a16:creationId xmlns:a16="http://schemas.microsoft.com/office/drawing/2014/main" id="{9A6FEA68-6491-BA52-65BC-F3777708DD6E}"/>
              </a:ext>
            </a:extLst>
          </p:cNvPr>
          <p:cNvSpPr txBox="1"/>
          <p:nvPr/>
        </p:nvSpPr>
        <p:spPr>
          <a:xfrm>
            <a:off x="2907752" y="1537751"/>
            <a:ext cx="2185214" cy="276999"/>
          </a:xfrm>
          <a:prstGeom prst="rect">
            <a:avLst/>
          </a:prstGeom>
          <a:noFill/>
        </p:spPr>
        <p:txBody>
          <a:bodyPr wrap="none" rtlCol="0">
            <a:spAutoFit/>
          </a:bodyPr>
          <a:lstStyle/>
          <a:p>
            <a:r>
              <a:rPr lang="ja-JP" altLang="en-US" sz="1200" dirty="0"/>
              <a:t>ちょさくけん　　　　　　　</a:t>
            </a:r>
            <a:endParaRPr kumimoji="1" lang="ja-JP" altLang="en-US" sz="1200" dirty="0"/>
          </a:p>
        </p:txBody>
      </p:sp>
      <p:sp>
        <p:nvSpPr>
          <p:cNvPr id="9" name="テキスト ボックス 8">
            <a:extLst>
              <a:ext uri="{FF2B5EF4-FFF2-40B4-BE49-F238E27FC236}">
                <a16:creationId xmlns:a16="http://schemas.microsoft.com/office/drawing/2014/main" id="{0A36DC94-43A3-9AD4-1BAD-35B86BD0B5D7}"/>
              </a:ext>
            </a:extLst>
          </p:cNvPr>
          <p:cNvSpPr txBox="1"/>
          <p:nvPr/>
        </p:nvSpPr>
        <p:spPr>
          <a:xfrm>
            <a:off x="4338524" y="3637811"/>
            <a:ext cx="1107996" cy="276999"/>
          </a:xfrm>
          <a:prstGeom prst="rect">
            <a:avLst/>
          </a:prstGeom>
          <a:noFill/>
        </p:spPr>
        <p:txBody>
          <a:bodyPr wrap="none" rtlCol="0">
            <a:spAutoFit/>
          </a:bodyPr>
          <a:lstStyle/>
          <a:p>
            <a:r>
              <a:rPr lang="ja-JP" altLang="en-US" sz="1200" dirty="0"/>
              <a:t>ちょさくぶつ</a:t>
            </a:r>
            <a:endParaRPr kumimoji="1" lang="ja-JP" altLang="en-US" sz="1200" dirty="0"/>
          </a:p>
        </p:txBody>
      </p:sp>
      <p:sp>
        <p:nvSpPr>
          <p:cNvPr id="11" name="テキスト ボックス 10">
            <a:extLst>
              <a:ext uri="{FF2B5EF4-FFF2-40B4-BE49-F238E27FC236}">
                <a16:creationId xmlns:a16="http://schemas.microsoft.com/office/drawing/2014/main" id="{1602E95A-2C29-4526-1E63-77573548BF1A}"/>
              </a:ext>
            </a:extLst>
          </p:cNvPr>
          <p:cNvSpPr txBox="1"/>
          <p:nvPr/>
        </p:nvSpPr>
        <p:spPr>
          <a:xfrm>
            <a:off x="4989688" y="2411148"/>
            <a:ext cx="1107996" cy="276999"/>
          </a:xfrm>
          <a:prstGeom prst="rect">
            <a:avLst/>
          </a:prstGeom>
          <a:noFill/>
        </p:spPr>
        <p:txBody>
          <a:bodyPr wrap="none" rtlCol="0">
            <a:spAutoFit/>
          </a:bodyPr>
          <a:lstStyle/>
          <a:p>
            <a:r>
              <a:rPr kumimoji="1" lang="ja-JP" altLang="en-US" sz="1200" dirty="0"/>
              <a:t>ちょさくしゃ</a:t>
            </a:r>
          </a:p>
        </p:txBody>
      </p:sp>
      <p:pic>
        <p:nvPicPr>
          <p:cNvPr id="13" name="図 12">
            <a:extLst>
              <a:ext uri="{FF2B5EF4-FFF2-40B4-BE49-F238E27FC236}">
                <a16:creationId xmlns:a16="http://schemas.microsoft.com/office/drawing/2014/main" id="{AE1C4F3F-0F44-F6D7-ECDA-4EE87C0A60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126" y="1339987"/>
            <a:ext cx="1908984" cy="1908984"/>
          </a:xfrm>
          <a:prstGeom prst="rect">
            <a:avLst/>
          </a:prstGeom>
        </p:spPr>
      </p:pic>
      <p:sp>
        <p:nvSpPr>
          <p:cNvPr id="10" name="テキスト ボックス 9">
            <a:extLst>
              <a:ext uri="{FF2B5EF4-FFF2-40B4-BE49-F238E27FC236}">
                <a16:creationId xmlns:a16="http://schemas.microsoft.com/office/drawing/2014/main" id="{A456E185-2A02-58C8-923C-E302601AC943}"/>
              </a:ext>
            </a:extLst>
          </p:cNvPr>
          <p:cNvSpPr txBox="1"/>
          <p:nvPr/>
        </p:nvSpPr>
        <p:spPr>
          <a:xfrm>
            <a:off x="2542881" y="2412904"/>
            <a:ext cx="1161853" cy="276999"/>
          </a:xfrm>
          <a:prstGeom prst="rect">
            <a:avLst/>
          </a:prstGeom>
          <a:noFill/>
        </p:spPr>
        <p:txBody>
          <a:bodyPr wrap="square">
            <a:spAutoFit/>
          </a:bodyPr>
          <a:lstStyle/>
          <a:p>
            <a:r>
              <a:rPr lang="ja-JP" altLang="en-US" sz="1200" dirty="0"/>
              <a:t>ちょさくぶつ</a:t>
            </a:r>
          </a:p>
        </p:txBody>
      </p:sp>
    </p:spTree>
    <p:extLst>
      <p:ext uri="{BB962C8B-B14F-4D97-AF65-F5344CB8AC3E}">
        <p14:creationId xmlns:p14="http://schemas.microsoft.com/office/powerpoint/2010/main" val="121965418"/>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1627</Words>
  <PresentationFormat>画面に合わせる (4:3)</PresentationFormat>
  <Paragraphs>96</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Arial</vt:lpstr>
      <vt:lpstr>Calibri</vt:lpstr>
      <vt:lpstr>Segoe UI</vt:lpstr>
      <vt:lpstr>2_Office テーマ</vt:lpstr>
      <vt:lpstr>5-1-1 著作権とは  </vt:lpstr>
      <vt:lpstr>考えてみよう</vt:lpstr>
      <vt:lpstr>みなさんはどう思いますか？</vt:lpstr>
      <vt:lpstr>知っておこう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2023-03-16T04:29:45Z</dcterms:modified>
</cp:coreProperties>
</file>