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444" r:id="rId2"/>
    <p:sldId id="1862287445" r:id="rId3"/>
    <p:sldId id="1862287446" r:id="rId4"/>
    <p:sldId id="186228744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63" autoAdjust="0"/>
    <p:restoredTop sz="57445" autoAdjust="0"/>
  </p:normalViewPr>
  <p:slideViewPr>
    <p:cSldViewPr snapToGrid="0">
      <p:cViewPr>
        <p:scale>
          <a:sx n="50" d="100"/>
          <a:sy n="50" d="100"/>
        </p:scale>
        <p:origin x="1968" y="1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A107C1-8A45-40E8-A2E3-BC4D7BCCCCD4}"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A4EDB-FBDE-47F5-83C9-4EB7FC84B9AC}" type="slidenum">
              <a:rPr kumimoji="1" lang="ja-JP" altLang="en-US" smtClean="0"/>
              <a:t>‹#›</a:t>
            </a:fld>
            <a:endParaRPr kumimoji="1" lang="ja-JP" altLang="en-US"/>
          </a:p>
        </p:txBody>
      </p:sp>
    </p:spTree>
    <p:extLst>
      <p:ext uri="{BB962C8B-B14F-4D97-AF65-F5344CB8AC3E}">
        <p14:creationId xmlns:p14="http://schemas.microsoft.com/office/powerpoint/2010/main" val="568848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想定する啓発対象者</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インターネットを利用する児童生徒、またその保護者</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未成年者がスマホをはじめとした情報端末を利用する際に、ペアレンタルコントロール機能を活用することの意義を伝える。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みなさんは、自分のお子さんが普段スマホでどのようなことをしているのかを把握していますか？</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の友達まで把握しているご家庭もあれば、何に使っているのかよく知らないというご家庭もあると思います。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子どものスマートフォン利用について、保護者はどこまで管理・関与すべきなのでしょうか？</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「子どもとはいえプライバシーがあるから詮索しない方がいい。」</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「ちらっと画面をみたら、まったく知らないアプリばかりで驚いたよ。」</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「子どものうちは保護者がすべて把握しておくべき。」</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この人の言うように、子どもにもプライバシーがあります。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一方で、スマートフォンを持たせる保護者の側にも、子どもが安全・安心にインターネットを利用できるよう、適切に管理することを求める法律（青少年が安全に安心してインターネットを利用できる環境の整備等に関する法律）も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保護者は、どこまで子どもの利用状況を知るべきなのでしょうか？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もしみなさんが、お子さんのスマホの画面に知らないアプリがあるのを見たら、どのように声をかけますか？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もし、子どもがアルバイトのできる年齢になっていてスマホの利用料をすべて子ども自身が支払っていた場合でも、保護者は子どもが利用する内容すべてを把握しておくべきなのでしょうか？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参考</a:t>
            </a:r>
            <a:r>
              <a:rPr kumimoji="1"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青少年が安全に安心してインターネットを利用できる環境の整備等に関する法律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https://elaws.e-gov.go.jp/document?lawid=420AC1000000079</a:t>
            </a:r>
          </a:p>
        </p:txBody>
      </p:sp>
    </p:spTree>
    <p:extLst>
      <p:ext uri="{BB962C8B-B14F-4D97-AF65-F5344CB8AC3E}">
        <p14:creationId xmlns:p14="http://schemas.microsoft.com/office/powerpoint/2010/main" val="40973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みなさんは、ペアレンタルコントロールという機能を知っていますか？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ペアレンタルコントロールとは、子どもが利用するスマートフォンやタブレット、パソコンなどの機器上で、保護者が制限を設けたり、監視を行ったりすることで、子どもが安心してインターネットを使えるようにするための機能やソフトウエアのことを言い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ペアレンタルコントロールを行うことで、子どもが危険なサイトにアクセスするのを防いだり、スマートフォン等を使い過ぎてしまったりすることを抑制できます。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何歳まで、どういった範囲まで、ペアレンタルコントロール機能を使うべきかという明確な基準はありませんが、本人が危険を判断できたり、使い過ぎを自制できるようになるまでは、制限する機能を適宜選んでペアレンタルコントロールを行うことを推奨し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さて、みなさんはペアレンタルコントールとしてどのような機能があるか、具体的に知っていますか？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例えば以下のような機能があります。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・暴力や残酷な表現が含まれるサイト、アダルトサイト、出会い系サイトなどの有害なサイトをブロックする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・子どものスマホ利用時間を見たり、制限したりできる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・アプリのダウンロードを制限できる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・クレジットカードを使った商品の購入や、アプリ課金などを制限できる</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また、お子さんが使っているスマートフォン等の情報端末に、どのようなペアレンタルコントロール機能がついているかを知っていますか？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スマートフォンの場合、購入時に子どもが利用することを伝えていれば、その場でペアレンタルコントロール機能についての説明を受けることができます。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また、購入後であっても、販売店で説明を受けながら設定できます。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ゲーム機の場合も、ペアレンタルコントロールの機能がありますので、時間やお金の使い方など、利用者と話し合って、設定することをお勧めします。</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15206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56429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68733495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420961158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83336421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13034542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3800441859"/>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383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39720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4-2-5</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ペアレンタルコントロール</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機能の活用</a:t>
            </a: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2617465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31781" y="1733108"/>
            <a:ext cx="7956060" cy="4046132"/>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559342" y="2048122"/>
            <a:ext cx="7500937" cy="236218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私の子ども、いつもスマホを</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さわっているけど、一体何に</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使っているのかしら？</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9" name="図 8">
            <a:extLst>
              <a:ext uri="{FF2B5EF4-FFF2-40B4-BE49-F238E27FC236}">
                <a16:creationId xmlns:a16="http://schemas.microsoft.com/office/drawing/2014/main" id="{1FA4D79E-9856-DD16-5485-C0C6ABFF0C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8591" y="3229214"/>
            <a:ext cx="5057666" cy="4046132"/>
          </a:xfrm>
          <a:prstGeom prst="rect">
            <a:avLst/>
          </a:prstGeom>
        </p:spPr>
      </p:pic>
      <p:sp>
        <p:nvSpPr>
          <p:cNvPr id="8" name="テキスト ボックス 7">
            <a:extLst>
              <a:ext uri="{FF2B5EF4-FFF2-40B4-BE49-F238E27FC236}">
                <a16:creationId xmlns:a16="http://schemas.microsoft.com/office/drawing/2014/main" id="{C284D490-A4FF-BD5D-3510-2014390B1AF6}"/>
              </a:ext>
            </a:extLst>
          </p:cNvPr>
          <p:cNvSpPr txBox="1"/>
          <p:nvPr/>
        </p:nvSpPr>
        <p:spPr>
          <a:xfrm>
            <a:off x="591426" y="1999996"/>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わたし</a:t>
            </a:r>
          </a:p>
        </p:txBody>
      </p:sp>
    </p:spTree>
    <p:extLst>
      <p:ext uri="{BB962C8B-B14F-4D97-AF65-F5344CB8AC3E}">
        <p14:creationId xmlns:p14="http://schemas.microsoft.com/office/powerpoint/2010/main" val="200719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08771" y="1680677"/>
            <a:ext cx="8261949" cy="1207905"/>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08771" y="3147421"/>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08772" y="4808251"/>
            <a:ext cx="8261949" cy="128377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a:t>みなさんはどう思いますか？</a:t>
            </a:r>
            <a:endParaRPr kumimoji="1" lang="ja-JP" altLang="en-US" sz="4000" b="1" dirty="0"/>
          </a:p>
        </p:txBody>
      </p:sp>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664559" y="1807106"/>
            <a:ext cx="6939857" cy="603767"/>
          </a:xfrm>
        </p:spPr>
        <p:txBody>
          <a:bodyPr>
            <a:noAutofit/>
          </a:bodyPr>
          <a:lstStyle/>
          <a:p>
            <a:pPr marL="0" indent="0">
              <a:lnSpc>
                <a:spcPct val="100000"/>
              </a:lnSpc>
              <a:buNone/>
            </a:pPr>
            <a:r>
              <a:rPr lang="ja-JP" altLang="en-US" dirty="0"/>
              <a:t>子どもとはいえプライバシーが</a:t>
            </a:r>
            <a:br>
              <a:rPr lang="en-US" altLang="ja-JP" dirty="0"/>
            </a:br>
            <a:r>
              <a:rPr lang="ja-JP" altLang="en-US" dirty="0"/>
              <a:t>あるから詮索しない方がいい。</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1503129" y="3348689"/>
            <a:ext cx="7267591"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2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ちらっと画面をみたら、まったく知らないアプリばかりで驚いたよ。</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728615" y="4977151"/>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子どものうちは保護者が</a:t>
            </a:r>
            <a:br>
              <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すべて把握しておくべき。</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7" name="図 6">
            <a:extLst>
              <a:ext uri="{FF2B5EF4-FFF2-40B4-BE49-F238E27FC236}">
                <a16:creationId xmlns:a16="http://schemas.microsoft.com/office/drawing/2014/main" id="{84548CE1-E28B-909D-3A22-BD65C3A66D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1618" y="4612326"/>
            <a:ext cx="2224358" cy="1779487"/>
          </a:xfrm>
          <a:prstGeom prst="rect">
            <a:avLst/>
          </a:prstGeom>
        </p:spPr>
      </p:pic>
      <p:pic>
        <p:nvPicPr>
          <p:cNvPr id="24" name="図 23">
            <a:extLst>
              <a:ext uri="{FF2B5EF4-FFF2-40B4-BE49-F238E27FC236}">
                <a16:creationId xmlns:a16="http://schemas.microsoft.com/office/drawing/2014/main" id="{9080A6D4-52C2-8C52-FDC4-E8F579D883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83564" y="2944314"/>
            <a:ext cx="2224358" cy="1779487"/>
          </a:xfrm>
          <a:prstGeom prst="rect">
            <a:avLst/>
          </a:prstGeom>
        </p:spPr>
      </p:pic>
      <p:pic>
        <p:nvPicPr>
          <p:cNvPr id="26" name="図 25">
            <a:extLst>
              <a:ext uri="{FF2B5EF4-FFF2-40B4-BE49-F238E27FC236}">
                <a16:creationId xmlns:a16="http://schemas.microsoft.com/office/drawing/2014/main" id="{17101163-814B-AF73-70EE-1E6B3F1652D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8378" y="1539626"/>
            <a:ext cx="2070320" cy="1656255"/>
          </a:xfrm>
          <a:prstGeom prst="rect">
            <a:avLst/>
          </a:prstGeom>
        </p:spPr>
      </p:pic>
      <p:sp>
        <p:nvSpPr>
          <p:cNvPr id="6" name="テキスト ボックス 5">
            <a:extLst>
              <a:ext uri="{FF2B5EF4-FFF2-40B4-BE49-F238E27FC236}">
                <a16:creationId xmlns:a16="http://schemas.microsoft.com/office/drawing/2014/main" id="{153B39B0-96F0-03C8-8F5C-989E6AA43C28}"/>
              </a:ext>
            </a:extLst>
          </p:cNvPr>
          <p:cNvSpPr txBox="1"/>
          <p:nvPr/>
        </p:nvSpPr>
        <p:spPr>
          <a:xfrm>
            <a:off x="2646351" y="2238238"/>
            <a:ext cx="273023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せんさく　　　　　　　　  　　ほう</a:t>
            </a:r>
          </a:p>
        </p:txBody>
      </p:sp>
      <p:sp>
        <p:nvSpPr>
          <p:cNvPr id="25" name="テキスト ボックス 24">
            <a:extLst>
              <a:ext uri="{FF2B5EF4-FFF2-40B4-BE49-F238E27FC236}">
                <a16:creationId xmlns:a16="http://schemas.microsoft.com/office/drawing/2014/main" id="{B0D90593-81A6-9711-0F3C-8836182ED79D}"/>
              </a:ext>
            </a:extLst>
          </p:cNvPr>
          <p:cNvSpPr txBox="1"/>
          <p:nvPr/>
        </p:nvSpPr>
        <p:spPr>
          <a:xfrm>
            <a:off x="6525673" y="3773106"/>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おどろ</a:t>
            </a:r>
          </a:p>
        </p:txBody>
      </p:sp>
      <p:sp>
        <p:nvSpPr>
          <p:cNvPr id="28" name="テキスト ボックス 27">
            <a:extLst>
              <a:ext uri="{FF2B5EF4-FFF2-40B4-BE49-F238E27FC236}">
                <a16:creationId xmlns:a16="http://schemas.microsoft.com/office/drawing/2014/main" id="{4F947D8D-FD76-8CFD-0A80-5D7CE107EE72}"/>
              </a:ext>
            </a:extLst>
          </p:cNvPr>
          <p:cNvSpPr txBox="1"/>
          <p:nvPr/>
        </p:nvSpPr>
        <p:spPr>
          <a:xfrm>
            <a:off x="4303803" y="4827987"/>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ほごしゃ</a:t>
            </a:r>
          </a:p>
        </p:txBody>
      </p:sp>
      <p:sp>
        <p:nvSpPr>
          <p:cNvPr id="29" name="テキスト ボックス 28">
            <a:extLst>
              <a:ext uri="{FF2B5EF4-FFF2-40B4-BE49-F238E27FC236}">
                <a16:creationId xmlns:a16="http://schemas.microsoft.com/office/drawing/2014/main" id="{BFA768D5-18DB-7542-02A9-4816DF23D8AB}"/>
              </a:ext>
            </a:extLst>
          </p:cNvPr>
          <p:cNvSpPr txBox="1"/>
          <p:nvPr/>
        </p:nvSpPr>
        <p:spPr>
          <a:xfrm>
            <a:off x="2372507" y="5412946"/>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はあく</a:t>
            </a:r>
          </a:p>
        </p:txBody>
      </p:sp>
    </p:spTree>
    <p:extLst>
      <p:ext uri="{BB962C8B-B14F-4D97-AF65-F5344CB8AC3E}">
        <p14:creationId xmlns:p14="http://schemas.microsoft.com/office/powerpoint/2010/main" val="362290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42773" y="3939290"/>
            <a:ext cx="8825328" cy="222578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kumimoji="1" lang="ja-JP" altLang="en-US" sz="4000" b="1" dirty="0"/>
              <a:t>知っておこう</a:t>
            </a:r>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333326" y="1037528"/>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600" b="1" i="0" u="none" strike="noStrike" kern="1200" cap="none" spc="0" normalizeH="0" baseline="0" noProof="0" dirty="0">
                <a:ln>
                  <a:noFill/>
                </a:ln>
                <a:solidFill>
                  <a:srgbClr val="ED7D31"/>
                </a:solidFill>
                <a:effectLst/>
                <a:uLnTx/>
                <a:uFillTx/>
                <a:latin typeface="Segoe UI"/>
                <a:ea typeface="メイリオ"/>
                <a:cs typeface="+mj-cs"/>
              </a:rPr>
              <a:t>ペアレンタルコントロールをしよう</a:t>
            </a: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142773" y="4113258"/>
            <a:ext cx="9060968" cy="2225781"/>
          </a:xfrm>
        </p:spPr>
        <p:txBody>
          <a:bodyPr>
            <a:normAutofit/>
          </a:bodyPr>
          <a:lstStyle/>
          <a:p>
            <a:pPr>
              <a:lnSpc>
                <a:spcPts val="3900"/>
              </a:lnSpc>
              <a:spcBef>
                <a:spcPts val="0"/>
              </a:spcBef>
            </a:pPr>
            <a:r>
              <a:rPr lang="ja-JP" altLang="en-US" sz="2800" dirty="0"/>
              <a:t>ペアレンタルコントロールにはどのような</a:t>
            </a:r>
            <a:br>
              <a:rPr lang="en-US" altLang="ja-JP" sz="2800" dirty="0"/>
            </a:br>
            <a:r>
              <a:rPr lang="ja-JP" altLang="en-US" sz="2800" dirty="0"/>
              <a:t>ものがあるか、知っていますか？</a:t>
            </a:r>
            <a:endParaRPr lang="en-US" altLang="ja-JP" sz="2800" dirty="0"/>
          </a:p>
          <a:p>
            <a:pPr>
              <a:lnSpc>
                <a:spcPts val="3900"/>
              </a:lnSpc>
              <a:spcBef>
                <a:spcPts val="0"/>
              </a:spcBef>
            </a:pPr>
            <a:r>
              <a:rPr lang="ja-JP" altLang="en-US" sz="2800" dirty="0"/>
              <a:t>子どもが使用しているスマホ等に備わっているペア</a:t>
            </a:r>
            <a:br>
              <a:rPr lang="en-US" altLang="ja-JP" sz="2800" dirty="0"/>
            </a:br>
            <a:r>
              <a:rPr lang="ja-JP" altLang="en-US" sz="2800" dirty="0"/>
              <a:t>レンタルコントロール機能を知っていますか？</a:t>
            </a:r>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476584" y="3639063"/>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643344" y="3662744"/>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11" name="テキスト ボックス 10">
            <a:extLst>
              <a:ext uri="{FF2B5EF4-FFF2-40B4-BE49-F238E27FC236}">
                <a16:creationId xmlns:a16="http://schemas.microsoft.com/office/drawing/2014/main" id="{A158CAE2-B17C-DE7B-538C-EA0E523AF24F}"/>
              </a:ext>
            </a:extLst>
          </p:cNvPr>
          <p:cNvSpPr txBox="1"/>
          <p:nvPr/>
        </p:nvSpPr>
        <p:spPr>
          <a:xfrm>
            <a:off x="4026926" y="2429680"/>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りよう</a:t>
            </a:r>
          </a:p>
        </p:txBody>
      </p:sp>
      <p:sp>
        <p:nvSpPr>
          <p:cNvPr id="19" name="テキスト ボックス 18">
            <a:extLst>
              <a:ext uri="{FF2B5EF4-FFF2-40B4-BE49-F238E27FC236}">
                <a16:creationId xmlns:a16="http://schemas.microsoft.com/office/drawing/2014/main" id="{DD94ADA4-F966-9E96-2600-CDC679E7511C}"/>
              </a:ext>
            </a:extLst>
          </p:cNvPr>
          <p:cNvSpPr txBox="1"/>
          <p:nvPr/>
        </p:nvSpPr>
        <p:spPr>
          <a:xfrm>
            <a:off x="4059010" y="5518383"/>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きのう</a:t>
            </a:r>
          </a:p>
        </p:txBody>
      </p:sp>
      <p:sp>
        <p:nvSpPr>
          <p:cNvPr id="20" name="コンテンツ プレースホルダー 32">
            <a:extLst>
              <a:ext uri="{FF2B5EF4-FFF2-40B4-BE49-F238E27FC236}">
                <a16:creationId xmlns:a16="http://schemas.microsoft.com/office/drawing/2014/main" id="{F3F15304-0841-EDF9-73D9-9F8DE9E274C3}"/>
              </a:ext>
            </a:extLst>
          </p:cNvPr>
          <p:cNvSpPr txBox="1">
            <a:spLocks/>
          </p:cNvSpPr>
          <p:nvPr/>
        </p:nvSpPr>
        <p:spPr>
          <a:xfrm>
            <a:off x="352539" y="2000732"/>
            <a:ext cx="6349636" cy="17103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900"/>
              </a:lnSpc>
              <a:spcBef>
                <a:spcPts val="0"/>
              </a:spcBef>
              <a:spcAft>
                <a:spcPts val="0"/>
              </a:spcAft>
              <a:buClrTx/>
              <a:buSzTx/>
              <a:buNone/>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ペアレンタルコントロールとは、子どもが安心してネットを利用する環境を保護者が設定できる機能のこと</a:t>
            </a:r>
          </a:p>
        </p:txBody>
      </p:sp>
      <p:pic>
        <p:nvPicPr>
          <p:cNvPr id="22" name="図 21">
            <a:extLst>
              <a:ext uri="{FF2B5EF4-FFF2-40B4-BE49-F238E27FC236}">
                <a16:creationId xmlns:a16="http://schemas.microsoft.com/office/drawing/2014/main" id="{18B7F8F0-ACC4-CCB3-6877-C710DDC887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2175" y="1659114"/>
            <a:ext cx="2167144" cy="2179062"/>
          </a:xfrm>
          <a:prstGeom prst="rect">
            <a:avLst/>
          </a:prstGeom>
        </p:spPr>
      </p:pic>
      <p:sp>
        <p:nvSpPr>
          <p:cNvPr id="6" name="テキスト ボックス 5">
            <a:extLst>
              <a:ext uri="{FF2B5EF4-FFF2-40B4-BE49-F238E27FC236}">
                <a16:creationId xmlns:a16="http://schemas.microsoft.com/office/drawing/2014/main" id="{12C1CAC4-926E-CA1F-521F-3B478D78A8F1}"/>
              </a:ext>
            </a:extLst>
          </p:cNvPr>
          <p:cNvSpPr txBox="1"/>
          <p:nvPr/>
        </p:nvSpPr>
        <p:spPr>
          <a:xfrm>
            <a:off x="5336833" y="2408292"/>
            <a:ext cx="954107"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かんきょう</a:t>
            </a:r>
          </a:p>
        </p:txBody>
      </p:sp>
      <p:sp>
        <p:nvSpPr>
          <p:cNvPr id="8" name="テキスト ボックス 7">
            <a:extLst>
              <a:ext uri="{FF2B5EF4-FFF2-40B4-BE49-F238E27FC236}">
                <a16:creationId xmlns:a16="http://schemas.microsoft.com/office/drawing/2014/main" id="{A8FD5845-A17D-6A07-A026-D8155C0426A0}"/>
              </a:ext>
            </a:extLst>
          </p:cNvPr>
          <p:cNvSpPr txBox="1"/>
          <p:nvPr/>
        </p:nvSpPr>
        <p:spPr>
          <a:xfrm>
            <a:off x="643344" y="2900374"/>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ほごしゃ</a:t>
            </a:r>
          </a:p>
        </p:txBody>
      </p:sp>
      <p:sp>
        <p:nvSpPr>
          <p:cNvPr id="9" name="テキスト ボックス 8">
            <a:extLst>
              <a:ext uri="{FF2B5EF4-FFF2-40B4-BE49-F238E27FC236}">
                <a16:creationId xmlns:a16="http://schemas.microsoft.com/office/drawing/2014/main" id="{DE61203E-83E7-1DA4-351C-EE6F6BC5D5B6}"/>
              </a:ext>
            </a:extLst>
          </p:cNvPr>
          <p:cNvSpPr txBox="1"/>
          <p:nvPr/>
        </p:nvSpPr>
        <p:spPr>
          <a:xfrm>
            <a:off x="3644307" y="2902367"/>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きのう</a:t>
            </a:r>
          </a:p>
        </p:txBody>
      </p:sp>
      <p:sp>
        <p:nvSpPr>
          <p:cNvPr id="10" name="テキスト ボックス 9">
            <a:extLst>
              <a:ext uri="{FF2B5EF4-FFF2-40B4-BE49-F238E27FC236}">
                <a16:creationId xmlns:a16="http://schemas.microsoft.com/office/drawing/2014/main" id="{36FD05D4-7FC6-7273-55E3-A897651467F5}"/>
              </a:ext>
            </a:extLst>
          </p:cNvPr>
          <p:cNvSpPr txBox="1"/>
          <p:nvPr/>
        </p:nvSpPr>
        <p:spPr>
          <a:xfrm>
            <a:off x="1803370" y="2911185"/>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せってい</a:t>
            </a:r>
          </a:p>
        </p:txBody>
      </p:sp>
      <p:sp>
        <p:nvSpPr>
          <p:cNvPr id="12" name="テキスト ボックス 11">
            <a:extLst>
              <a:ext uri="{FF2B5EF4-FFF2-40B4-BE49-F238E27FC236}">
                <a16:creationId xmlns:a16="http://schemas.microsoft.com/office/drawing/2014/main" id="{EB1A6AF6-51F4-49B4-058D-3C654BA53115}"/>
              </a:ext>
            </a:extLst>
          </p:cNvPr>
          <p:cNvSpPr txBox="1"/>
          <p:nvPr/>
        </p:nvSpPr>
        <p:spPr>
          <a:xfrm>
            <a:off x="5731095" y="5052180"/>
            <a:ext cx="49244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そな</a:t>
            </a:r>
          </a:p>
        </p:txBody>
      </p:sp>
    </p:spTree>
    <p:extLst>
      <p:ext uri="{BB962C8B-B14F-4D97-AF65-F5344CB8AC3E}">
        <p14:creationId xmlns:p14="http://schemas.microsoft.com/office/powerpoint/2010/main" val="372840340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1835</Words>
  <PresentationFormat>画面に合わせる (4:3)</PresentationFormat>
  <Paragraphs>109</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4-2-5 ペアレンタルコントロール 機能の活用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2023-03-15T05:42:50Z</dcterms:created>
  <dcterms:modified xsi:type="dcterms:W3CDTF">2023-03-16T04:28:45Z</dcterms:modified>
</cp:coreProperties>
</file>