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 id="2147483985" r:id="rId2"/>
  </p:sldMasterIdLst>
  <p:notesMasterIdLst>
    <p:notesMasterId r:id="rId7"/>
  </p:notesMasterIdLst>
  <p:handoutMasterIdLst>
    <p:handoutMasterId r:id="rId8"/>
  </p:handoutMasterIdLst>
  <p:sldIdLst>
    <p:sldId id="1862287439" r:id="rId3"/>
    <p:sldId id="1862287440" r:id="rId4"/>
    <p:sldId id="1862287441" r:id="rId5"/>
    <p:sldId id="1862287427" r:id="rId6"/>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7322"/>
    <a:srgbClr val="FDE1B0"/>
    <a:srgbClr val="ED7D31"/>
    <a:srgbClr val="FF99CC"/>
    <a:srgbClr val="D62475"/>
    <a:srgbClr val="F6281E"/>
    <a:srgbClr val="FFFFCC"/>
    <a:srgbClr val="F60052"/>
    <a:srgbClr val="FBD1AF"/>
    <a:srgbClr val="FF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24" autoAdjust="0"/>
    <p:restoredTop sz="53211" autoAdjust="0"/>
  </p:normalViewPr>
  <p:slideViewPr>
    <p:cSldViewPr snapToGrid="0">
      <p:cViewPr>
        <p:scale>
          <a:sx n="50" d="100"/>
          <a:sy n="50" d="100"/>
        </p:scale>
        <p:origin x="1974" y="51"/>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想定する啓発対象者</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日常的に情報端末（スマホやゲーム機等）を利用している方</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私たちの生活に欠かせない情報端末についてバランス良く使えているかどうかを考えさせ、スマホやサービスに振り回されない主体性を各自が持つ必要性を伝える。</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28740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「ごはんの時もお風呂の時も、常にスマホが近くにないと落ち着かない」という相談がありました。</a:t>
            </a:r>
            <a:endParaRPr kumimoji="1" lang="en-US" altLang="ja-JP" dirty="0"/>
          </a:p>
          <a:p>
            <a:r>
              <a:rPr kumimoji="1" lang="ja-JP" altLang="en-US" dirty="0"/>
              <a:t>みなさんはどうでしょうか？同じようなことを感じたことのある人はいますか？</a:t>
            </a:r>
            <a:endParaRPr kumimoji="1" lang="en-US" altLang="ja-JP" dirty="0"/>
          </a:p>
          <a:p>
            <a:endParaRPr kumimoji="1" lang="en-US" altLang="ja-JP" dirty="0"/>
          </a:p>
          <a:p>
            <a:r>
              <a:rPr kumimoji="1" lang="ja-JP" altLang="en-US" dirty="0"/>
              <a:t>また、「最近いつもスマホを触っている気がする」とも言っていますね。</a:t>
            </a:r>
            <a:endParaRPr kumimoji="1" lang="en-US" altLang="ja-JP" dirty="0"/>
          </a:p>
          <a:p>
            <a:r>
              <a:rPr kumimoji="1" lang="ja-JP" altLang="en-US" dirty="0"/>
              <a:t>この人は、一日にどれくらいの時間、スマホを使っているのでしょうか？</a:t>
            </a:r>
            <a:endParaRPr kumimoji="1" lang="en-US" altLang="ja-JP" dirty="0"/>
          </a:p>
        </p:txBody>
      </p:sp>
    </p:spTree>
    <p:extLst>
      <p:ext uri="{BB962C8B-B14F-4D97-AF65-F5344CB8AC3E}">
        <p14:creationId xmlns:p14="http://schemas.microsoft.com/office/powerpoint/2010/main" val="2623207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さて、さまざまな意見が出ました。</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「電車では、多くの大人もスマホを見ているよね。」</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「視力の低下とか寝不足は気になるな。」</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「勉強中にスマホを使うクセがついて、集中力が続かないかも。」</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みなさんはどう思いますか？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まず、一番目の意見を考えてみましょう。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たしかに、電車の中でスマホを見ている人は多く見かけますね。</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移動中であればずっとスマホを使っていても問題ないのでしょうか？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それとも、もっと違う時間の使い方をした方が良いのでしょうか？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スマホが普及する前は、電車の中でどのような時間の使い方をしていたのか、考えてみましょう。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次に、二番目の意見を考えてみましょう。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私たちはスマホをはじめとした情報端末を使う時間が増え、画面に目を向けている時間（スクリーンタイム）が長くなったと感じる人が多いと思います。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視力が低下したり、睡眠時間が減ったりしたという人はいますか？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そうならないための工夫も調べてみる必要がありそうですね。</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特に、スマホを枕元に置いて寝ると、気になって頻繁にスマホを見てしまったり、通知のバイブ音で起きてスマホを確認してしまったりすることがあり、睡眠の障害につながることもあります。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最後に、三番目の意見を考えてみましょう。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みなさんやみなさんのお子さんはどうでしょうか？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勉強中にスマホを使ってしまうと、スマホを使う時間がわずかであっても、その割り込みの行動が入ることで集中力が途切れてしまいます。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勉強や仕事など、継続した集中が必要な場面では、スマホを近くに置かないなどの工夫が必要かもしれません。</a:t>
            </a:r>
            <a:endParaRPr kumimoji="1" lang="en-US" altLang="ja-JP" dirty="0"/>
          </a:p>
        </p:txBody>
      </p:sp>
    </p:spTree>
    <p:extLst>
      <p:ext uri="{BB962C8B-B14F-4D97-AF65-F5344CB8AC3E}">
        <p14:creationId xmlns:p14="http://schemas.microsoft.com/office/powerpoint/2010/main" val="1035479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スマホやそこで動くアプリ・サービスは、私たちの生活を豊かにする魅力的な機能がたくさん用意されています。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しかし、それらのサービスは私たちを夢中にさせたり、依存させたりする仕組みを備えたものもあり、睡眠や他の行動とのバランスをとった上でスマホを利用することは、これからの私たちに大事な資質になってくるで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まず、みなさんがスマホを含めた情報端末を「何に」「どれくらい」利用しているかを知る必要があります。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それぞれの機種には、利用時間を含めたレポートを見る機能が搭載されています。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ぜひ確認してみましょう。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また、自分のスマホに入っているアプリや普段利用するサービスの中に、時間を忘れて夢中になってしまうものがあるかどうか、考えてみましょう。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さらに、スマホを使うことで、以前より減っている時間がないかどうかも確認しましょう。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それは読書だったり、趣味だったり、勉強だったり、睡眠だったりするかもしれません。</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自分自身の行動の優先順位を、今一度検討してみるのも良いかもしれませんね。</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スマホで使うアプリやサービスは、バランスよく使えば、私たちをサポートし味方になってくれるものです。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しかし、振り回されてしまうと、健康被害を起こしたり、やりたいことに時間が割けない状態になるかもしれません。</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主従関係の「従」に私たちがならないように、また振り回されないために、主体性が必要と言えるでしょう。</a:t>
            </a:r>
            <a:endParaRPr lang="en-US" altLang="ja-JP" sz="1200" dirty="0">
              <a:latin typeface="メイリオ" panose="020B0604030504040204" pitchFamily="50" charset="-128"/>
            </a:endParaRPr>
          </a:p>
        </p:txBody>
      </p:sp>
    </p:spTree>
    <p:extLst>
      <p:ext uri="{BB962C8B-B14F-4D97-AF65-F5344CB8AC3E}">
        <p14:creationId xmlns:p14="http://schemas.microsoft.com/office/powerpoint/2010/main" val="25994441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33403" y="27508"/>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361666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25416263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42992783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1787627681"/>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420075818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76597288"/>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15714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06118222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TextBox 9">
            <a:extLst>
              <a:ext uri="{FF2B5EF4-FFF2-40B4-BE49-F238E27FC236}">
                <a16:creationId xmlns:a16="http://schemas.microsoft.com/office/drawing/2014/main" id="{55EF4343-A537-4FAD-A602-01CE1357E21E}"/>
              </a:ext>
            </a:extLst>
          </p:cNvPr>
          <p:cNvSpPr txBox="1"/>
          <p:nvPr userDrawn="1"/>
        </p:nvSpPr>
        <p:spPr>
          <a:xfrm>
            <a:off x="249337" y="1937740"/>
            <a:ext cx="7472502" cy="1545038"/>
          </a:xfrm>
          <a:prstGeom prst="rect">
            <a:avLst/>
          </a:prstGeom>
          <a:noFill/>
        </p:spPr>
        <p:txBody>
          <a:bodyPr wrap="square" rtlCol="0">
            <a:spAutoFit/>
          </a:bodyPr>
          <a:lstStyle/>
          <a:p>
            <a:pPr>
              <a:lnSpc>
                <a:spcPct val="80000"/>
              </a:lnSpc>
            </a:pPr>
            <a:r>
              <a:rPr lang="ja-JP" altLang="en-US" sz="4000" dirty="0">
                <a:solidFill>
                  <a:srgbClr val="4472C4">
                    <a:lumMod val="50000"/>
                  </a:srgbClr>
                </a:solidFill>
                <a:latin typeface="HGPSoeiKakugothicUB" pitchFamily="50" charset="-128"/>
                <a:ea typeface="HGPSoeiKakugothicUB" pitchFamily="50" charset="-128"/>
              </a:rPr>
              <a:t>ともに学ぶ。考える。</a:t>
            </a:r>
            <a:endParaRPr lang="en-US" altLang="ja-JP" sz="4000" dirty="0">
              <a:solidFill>
                <a:srgbClr val="4472C4">
                  <a:lumMod val="50000"/>
                </a:srgbClr>
              </a:solidFill>
              <a:latin typeface="HGPSoeiKakugothicUB" pitchFamily="50" charset="-128"/>
              <a:ea typeface="HGPSoeiKakugothicUB" pitchFamily="50" charset="-128"/>
            </a:endParaRPr>
          </a:p>
          <a:p>
            <a:pPr>
              <a:lnSpc>
                <a:spcPct val="80000"/>
              </a:lnSpc>
            </a:pPr>
            <a:endParaRPr lang="en-US" altLang="ja-JP" sz="2400" dirty="0">
              <a:solidFill>
                <a:srgbClr val="4472C4">
                  <a:lumMod val="50000"/>
                </a:srgbClr>
              </a:solidFill>
              <a:latin typeface="HGPSoeiKakugothicUB" pitchFamily="50" charset="-128"/>
              <a:ea typeface="HGPSoeiKakugothicUB" pitchFamily="50" charset="-128"/>
            </a:endParaRPr>
          </a:p>
          <a:p>
            <a:pPr>
              <a:lnSpc>
                <a:spcPct val="80000"/>
              </a:lnSpc>
            </a:pPr>
            <a:r>
              <a:rPr lang="ja-JP" alt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rPr>
              <a:t>インターネット安全教室</a:t>
            </a:r>
            <a:endParaRPr 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endParaRPr>
          </a:p>
        </p:txBody>
      </p:sp>
      <p:sp>
        <p:nvSpPr>
          <p:cNvPr id="9" name="テキスト ボックス 8">
            <a:extLst>
              <a:ext uri="{FF2B5EF4-FFF2-40B4-BE49-F238E27FC236}">
                <a16:creationId xmlns:a16="http://schemas.microsoft.com/office/drawing/2014/main" id="{69C675DA-34DA-4185-A64C-416D885BEA85}"/>
              </a:ext>
            </a:extLst>
          </p:cNvPr>
          <p:cNvSpPr txBox="1"/>
          <p:nvPr userDrawn="1"/>
        </p:nvSpPr>
        <p:spPr>
          <a:xfrm>
            <a:off x="249337" y="3683510"/>
            <a:ext cx="8522898" cy="369332"/>
          </a:xfrm>
          <a:prstGeom prst="rect">
            <a:avLst/>
          </a:prstGeom>
          <a:noFill/>
        </p:spPr>
        <p:txBody>
          <a:bodyPr wrap="square" rtlCol="0">
            <a:spAutoFit/>
          </a:bodyPr>
          <a:lstStyle/>
          <a:p>
            <a:r>
              <a:rPr lang="ja-JP" altLang="en-US" dirty="0">
                <a:solidFill>
                  <a:prstClr val="black"/>
                </a:solidFill>
              </a:rPr>
              <a:t>～大人もこどもも一緒に学び、考える。インターネットとのつきあい方～</a:t>
            </a:r>
          </a:p>
        </p:txBody>
      </p:sp>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3084909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1.png"/><Relationship Id="rId5" Type="http://schemas.openxmlformats.org/officeDocument/2006/relationships/slideLayout" Target="../slideLayouts/slideLayout13.xml"/><Relationship Id="rId10" Type="http://schemas.openxmlformats.org/officeDocument/2006/relationships/theme" Target="../theme/theme2.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1059025853"/>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7.xml"/><Relationship Id="rId5" Type="http://schemas.openxmlformats.org/officeDocument/2006/relationships/image" Target="../media/image14.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17.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4-2-1</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情報端末を</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バランス良く使うには</a:t>
            </a: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2261306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280678" y="1685121"/>
            <a:ext cx="8296393" cy="3972748"/>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735802" y="1836882"/>
            <a:ext cx="7739458" cy="2843086"/>
          </a:xfrm>
          <a:prstGeom prst="rect">
            <a:avLst/>
          </a:prstGeom>
          <a:noFill/>
        </p:spPr>
        <p:txBody>
          <a:bodyPr wrap="square">
            <a:spAutoFit/>
          </a:bodyPr>
          <a:lstStyle/>
          <a:p>
            <a:pPr marL="0" marR="0" lvl="0" indent="0" algn="l" defTabSz="914400" rtl="0" eaLnBrk="1" fontAlgn="auto" latinLnBrk="0" hangingPunct="1">
              <a:lnSpc>
                <a:spcPts val="54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ごはんの時もお風呂の時も、</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4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常にスマホが近くにないと落ち着かないな。最近いつもスマホを触っている気がする。</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pic>
        <p:nvPicPr>
          <p:cNvPr id="10" name="図 9">
            <a:extLst>
              <a:ext uri="{FF2B5EF4-FFF2-40B4-BE49-F238E27FC236}">
                <a16:creationId xmlns:a16="http://schemas.microsoft.com/office/drawing/2014/main" id="{1A9007B8-27FD-1D8B-E7A2-28FBBE2340E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534284">
            <a:off x="5326310" y="4917687"/>
            <a:ext cx="1847109" cy="1847109"/>
          </a:xfrm>
          <a:prstGeom prst="rect">
            <a:avLst/>
          </a:prstGeom>
        </p:spPr>
      </p:pic>
      <p:sp>
        <p:nvSpPr>
          <p:cNvPr id="11" name="テキスト ボックス 10">
            <a:extLst>
              <a:ext uri="{FF2B5EF4-FFF2-40B4-BE49-F238E27FC236}">
                <a16:creationId xmlns:a16="http://schemas.microsoft.com/office/drawing/2014/main" id="{60A592BB-B095-E519-CB3D-3E15A0258058}"/>
              </a:ext>
            </a:extLst>
          </p:cNvPr>
          <p:cNvSpPr txBox="1"/>
          <p:nvPr/>
        </p:nvSpPr>
        <p:spPr>
          <a:xfrm>
            <a:off x="4414137" y="1698530"/>
            <a:ext cx="912429"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Segoe UI"/>
                <a:ea typeface="メイリオ"/>
                <a:cs typeface="+mn-cs"/>
              </a:rPr>
              <a:t>ふ　  ろ</a:t>
            </a:r>
          </a:p>
        </p:txBody>
      </p:sp>
      <p:sp>
        <p:nvSpPr>
          <p:cNvPr id="12" name="テキスト ボックス 11">
            <a:extLst>
              <a:ext uri="{FF2B5EF4-FFF2-40B4-BE49-F238E27FC236}">
                <a16:creationId xmlns:a16="http://schemas.microsoft.com/office/drawing/2014/main" id="{068658A1-6A0E-813B-52D4-25D33A3CFC5B}"/>
              </a:ext>
            </a:extLst>
          </p:cNvPr>
          <p:cNvSpPr txBox="1"/>
          <p:nvPr/>
        </p:nvSpPr>
        <p:spPr>
          <a:xfrm>
            <a:off x="1257155" y="3748103"/>
            <a:ext cx="595035"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Segoe UI"/>
                <a:ea typeface="メイリオ"/>
                <a:cs typeface="+mn-cs"/>
              </a:rPr>
              <a:t>さわ</a:t>
            </a:r>
          </a:p>
        </p:txBody>
      </p:sp>
      <p:sp>
        <p:nvSpPr>
          <p:cNvPr id="3" name="テキスト ボックス 2">
            <a:extLst>
              <a:ext uri="{FF2B5EF4-FFF2-40B4-BE49-F238E27FC236}">
                <a16:creationId xmlns:a16="http://schemas.microsoft.com/office/drawing/2014/main" id="{E8450758-E231-0B9F-F7DD-5C67A0D1DC01}"/>
              </a:ext>
            </a:extLst>
          </p:cNvPr>
          <p:cNvSpPr txBox="1"/>
          <p:nvPr/>
        </p:nvSpPr>
        <p:spPr>
          <a:xfrm>
            <a:off x="784568" y="2388186"/>
            <a:ext cx="595035"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Segoe UI"/>
                <a:ea typeface="メイリオ"/>
                <a:cs typeface="+mn-cs"/>
              </a:rPr>
              <a:t>つね</a:t>
            </a:r>
          </a:p>
        </p:txBody>
      </p:sp>
      <p:pic>
        <p:nvPicPr>
          <p:cNvPr id="5" name="図 4">
            <a:extLst>
              <a:ext uri="{FF2B5EF4-FFF2-40B4-BE49-F238E27FC236}">
                <a16:creationId xmlns:a16="http://schemas.microsoft.com/office/drawing/2014/main" id="{3112CC38-0DDC-8B70-7AC1-11ED384A94D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2870" y="3523267"/>
            <a:ext cx="4117157" cy="4117157"/>
          </a:xfrm>
          <a:prstGeom prst="rect">
            <a:avLst/>
          </a:prstGeom>
        </p:spPr>
      </p:pic>
    </p:spTree>
    <p:extLst>
      <p:ext uri="{BB962C8B-B14F-4D97-AF65-F5344CB8AC3E}">
        <p14:creationId xmlns:p14="http://schemas.microsoft.com/office/powerpoint/2010/main" val="3769206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3FC8D05F-A2F1-92A0-468A-F2C56F011D06}"/>
              </a:ext>
            </a:extLst>
          </p:cNvPr>
          <p:cNvSpPr/>
          <p:nvPr/>
        </p:nvSpPr>
        <p:spPr>
          <a:xfrm>
            <a:off x="648135" y="1555012"/>
            <a:ext cx="8261949" cy="1302639"/>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7" name="四角形: 角を丸くする 16">
            <a:extLst>
              <a:ext uri="{FF2B5EF4-FFF2-40B4-BE49-F238E27FC236}">
                <a16:creationId xmlns:a16="http://schemas.microsoft.com/office/drawing/2014/main" id="{BC527FC6-3671-ED96-1B02-BECAEAB9320E}"/>
              </a:ext>
            </a:extLst>
          </p:cNvPr>
          <p:cNvSpPr/>
          <p:nvPr/>
        </p:nvSpPr>
        <p:spPr>
          <a:xfrm>
            <a:off x="386766" y="3078167"/>
            <a:ext cx="7912001" cy="1379541"/>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8" name="四角形: 角を丸くする 17">
            <a:extLst>
              <a:ext uri="{FF2B5EF4-FFF2-40B4-BE49-F238E27FC236}">
                <a16:creationId xmlns:a16="http://schemas.microsoft.com/office/drawing/2014/main" id="{A388B85E-FAE7-433A-D76D-ECB5D291D7B7}"/>
              </a:ext>
            </a:extLst>
          </p:cNvPr>
          <p:cNvSpPr/>
          <p:nvPr/>
        </p:nvSpPr>
        <p:spPr>
          <a:xfrm>
            <a:off x="742081" y="4678223"/>
            <a:ext cx="8199889" cy="1448953"/>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6192710" cy="805362"/>
          </a:xfrm>
        </p:spPr>
        <p:txBody>
          <a:bodyPr>
            <a:normAutofit fontScale="90000"/>
          </a:bodyPr>
          <a:lstStyle/>
          <a:p>
            <a:r>
              <a:rPr lang="ja-JP" altLang="en-US" sz="4000" b="1" dirty="0"/>
              <a:t>みなさんはどう思いますか？</a:t>
            </a:r>
            <a:endParaRPr kumimoji="1" lang="ja-JP" altLang="en-US" sz="4000" b="1" dirty="0"/>
          </a:p>
        </p:txBody>
      </p:sp>
      <p:pic>
        <p:nvPicPr>
          <p:cNvPr id="10" name="図 9">
            <a:extLst>
              <a:ext uri="{FF2B5EF4-FFF2-40B4-BE49-F238E27FC236}">
                <a16:creationId xmlns:a16="http://schemas.microsoft.com/office/drawing/2014/main" id="{F5BB2251-1532-BD64-60E0-089A6E1F79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25217" y="1271549"/>
            <a:ext cx="1129887" cy="1734270"/>
          </a:xfrm>
          <a:prstGeom prst="rect">
            <a:avLst/>
          </a:prstGeom>
        </p:spPr>
      </p:pic>
      <p:pic>
        <p:nvPicPr>
          <p:cNvPr id="12" name="図 11">
            <a:extLst>
              <a:ext uri="{FF2B5EF4-FFF2-40B4-BE49-F238E27FC236}">
                <a16:creationId xmlns:a16="http://schemas.microsoft.com/office/drawing/2014/main" id="{3251B545-B3FC-CD17-634D-FE2B6BE2F93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585595" y="2892843"/>
            <a:ext cx="1349454" cy="1705184"/>
          </a:xfrm>
          <a:prstGeom prst="rect">
            <a:avLst/>
          </a:prstGeom>
        </p:spPr>
      </p:pic>
      <p:pic>
        <p:nvPicPr>
          <p:cNvPr id="14" name="図 13">
            <a:extLst>
              <a:ext uri="{FF2B5EF4-FFF2-40B4-BE49-F238E27FC236}">
                <a16:creationId xmlns:a16="http://schemas.microsoft.com/office/drawing/2014/main" id="{AD2FC9B9-4CA1-1B6D-E3EC-712DDF982DB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100519" y="4566479"/>
            <a:ext cx="1095231" cy="1593107"/>
          </a:xfrm>
          <a:prstGeom prst="rect">
            <a:avLst/>
          </a:prstGeom>
        </p:spPr>
      </p:pic>
      <p:sp>
        <p:nvSpPr>
          <p:cNvPr id="19" name="コンテンツ プレースホルダー 4">
            <a:extLst>
              <a:ext uri="{FF2B5EF4-FFF2-40B4-BE49-F238E27FC236}">
                <a16:creationId xmlns:a16="http://schemas.microsoft.com/office/drawing/2014/main" id="{9582D131-C133-E286-3677-131516C46D5B}"/>
              </a:ext>
            </a:extLst>
          </p:cNvPr>
          <p:cNvSpPr>
            <a:spLocks noGrp="1"/>
          </p:cNvSpPr>
          <p:nvPr>
            <p:ph sz="half" idx="1"/>
          </p:nvPr>
        </p:nvSpPr>
        <p:spPr>
          <a:xfrm>
            <a:off x="1236154" y="1656700"/>
            <a:ext cx="7480284" cy="603767"/>
          </a:xfrm>
        </p:spPr>
        <p:txBody>
          <a:bodyPr>
            <a:noAutofit/>
          </a:bodyPr>
          <a:lstStyle/>
          <a:p>
            <a:pPr marL="0" indent="0">
              <a:lnSpc>
                <a:spcPct val="100000"/>
              </a:lnSpc>
              <a:buNone/>
            </a:pPr>
            <a:r>
              <a:rPr lang="ja-JP" altLang="en-US" b="0" i="0" dirty="0">
                <a:solidFill>
                  <a:srgbClr val="000000"/>
                </a:solidFill>
                <a:effectLst/>
                <a:latin typeface="docs-Calibri"/>
              </a:rPr>
              <a:t>電車では、多くの大人もスマホを見ているよね。</a:t>
            </a:r>
            <a:endParaRPr lang="en-US" altLang="ja-JP" dirty="0"/>
          </a:p>
        </p:txBody>
      </p:sp>
      <p:sp>
        <p:nvSpPr>
          <p:cNvPr id="22" name="コンテンツ プレースホルダー 4">
            <a:extLst>
              <a:ext uri="{FF2B5EF4-FFF2-40B4-BE49-F238E27FC236}">
                <a16:creationId xmlns:a16="http://schemas.microsoft.com/office/drawing/2014/main" id="{5E17FB98-9D66-61E5-2643-AE982AF81C5D}"/>
              </a:ext>
            </a:extLst>
          </p:cNvPr>
          <p:cNvSpPr txBox="1">
            <a:spLocks/>
          </p:cNvSpPr>
          <p:nvPr/>
        </p:nvSpPr>
        <p:spPr>
          <a:xfrm>
            <a:off x="1195750" y="3301840"/>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3800"/>
              </a:lnSpc>
              <a:spcBef>
                <a:spcPts val="1000"/>
              </a:spcBef>
              <a:spcAft>
                <a:spcPts val="0"/>
              </a:spcAft>
              <a:buClrTx/>
              <a:buSzTx/>
              <a:buFont typeface="Arial" panose="020B0604020202020204" pitchFamily="34" charset="0"/>
              <a:buNone/>
              <a:tabLst/>
              <a:defRPr/>
            </a:pPr>
            <a:r>
              <a:rPr kumimoji="1" lang="ja-JP" altLang="en-US" sz="4000" b="0" i="0" u="none" strike="noStrike" kern="1200" cap="none" spc="0" normalizeH="0" baseline="0" noProof="0" dirty="0">
                <a:ln>
                  <a:noFill/>
                </a:ln>
                <a:solidFill>
                  <a:prstClr val="black"/>
                </a:solidFill>
                <a:effectLst/>
                <a:uLnTx/>
                <a:uFillTx/>
                <a:latin typeface="Segoe UI"/>
                <a:ea typeface="メイリオ"/>
                <a:cs typeface="+mn-cs"/>
              </a:rPr>
              <a:t>視力の低下とか寝不足は</a:t>
            </a:r>
            <a:endParaRPr kumimoji="1" lang="en-US" altLang="ja-JP" sz="40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3800"/>
              </a:lnSpc>
              <a:spcBef>
                <a:spcPts val="1000"/>
              </a:spcBef>
              <a:spcAft>
                <a:spcPts val="0"/>
              </a:spcAft>
              <a:buClrTx/>
              <a:buSzTx/>
              <a:buFont typeface="Arial" panose="020B0604020202020204" pitchFamily="34" charset="0"/>
              <a:buNone/>
              <a:tabLst/>
              <a:defRPr/>
            </a:pPr>
            <a:r>
              <a:rPr kumimoji="1" lang="ja-JP" altLang="en-US" sz="4000" b="0" i="0" u="none" strike="noStrike" kern="1200" cap="none" spc="0" normalizeH="0" baseline="0" noProof="0" dirty="0">
                <a:ln>
                  <a:noFill/>
                </a:ln>
                <a:solidFill>
                  <a:prstClr val="black"/>
                </a:solidFill>
                <a:effectLst/>
                <a:uLnTx/>
                <a:uFillTx/>
                <a:latin typeface="Segoe UI"/>
                <a:ea typeface="メイリオ"/>
                <a:cs typeface="+mn-cs"/>
              </a:rPr>
              <a:t>気になるな。</a:t>
            </a:r>
            <a:endParaRPr kumimoji="1" lang="en-US" altLang="ja-JP" sz="40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3" name="コンテンツ プレースホルダー 4">
            <a:extLst>
              <a:ext uri="{FF2B5EF4-FFF2-40B4-BE49-F238E27FC236}">
                <a16:creationId xmlns:a16="http://schemas.microsoft.com/office/drawing/2014/main" id="{DF560ABB-E0FD-75FF-DF75-A41B09665BED}"/>
              </a:ext>
            </a:extLst>
          </p:cNvPr>
          <p:cNvSpPr txBox="1">
            <a:spLocks/>
          </p:cNvSpPr>
          <p:nvPr/>
        </p:nvSpPr>
        <p:spPr>
          <a:xfrm>
            <a:off x="1139331" y="4818542"/>
            <a:ext cx="7673930"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3600" b="0" i="0" u="none" strike="noStrike" kern="1200" cap="none" spc="0" normalizeH="0" baseline="0" noProof="0" dirty="0">
                <a:ln>
                  <a:noFill/>
                </a:ln>
                <a:solidFill>
                  <a:srgbClr val="000000"/>
                </a:solidFill>
                <a:effectLst/>
                <a:uLnTx/>
                <a:uFillTx/>
                <a:latin typeface="docs-Calibri"/>
                <a:ea typeface="メイリオ"/>
                <a:cs typeface="+mn-cs"/>
              </a:rPr>
              <a:t>勉強中にスマホを使うクセがついて、</a:t>
            </a:r>
            <a:r>
              <a:rPr lang="ja-JP" altLang="en-US" dirty="0">
                <a:solidFill>
                  <a:srgbClr val="000000"/>
                </a:solidFill>
                <a:latin typeface="docs-Calibri"/>
                <a:ea typeface="メイリオ"/>
              </a:rPr>
              <a:t>集中力が続かないかも。</a:t>
            </a:r>
            <a:endParaRPr kumimoji="1" lang="en-US" altLang="ja-JP" sz="36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テキスト ボックス 1">
            <a:extLst>
              <a:ext uri="{FF2B5EF4-FFF2-40B4-BE49-F238E27FC236}">
                <a16:creationId xmlns:a16="http://schemas.microsoft.com/office/drawing/2014/main" id="{F9E45B3F-624A-3000-807F-8604A7B10C76}"/>
              </a:ext>
            </a:extLst>
          </p:cNvPr>
          <p:cNvSpPr txBox="1"/>
          <p:nvPr/>
        </p:nvSpPr>
        <p:spPr>
          <a:xfrm>
            <a:off x="1350957" y="3072494"/>
            <a:ext cx="800219"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しりょく</a:t>
            </a:r>
          </a:p>
        </p:txBody>
      </p:sp>
      <p:sp>
        <p:nvSpPr>
          <p:cNvPr id="5" name="テキスト ボックス 4">
            <a:extLst>
              <a:ext uri="{FF2B5EF4-FFF2-40B4-BE49-F238E27FC236}">
                <a16:creationId xmlns:a16="http://schemas.microsoft.com/office/drawing/2014/main" id="{57D11C7C-F54C-E2E1-69F4-6EA8BC4822ED}"/>
              </a:ext>
            </a:extLst>
          </p:cNvPr>
          <p:cNvSpPr txBox="1"/>
          <p:nvPr/>
        </p:nvSpPr>
        <p:spPr>
          <a:xfrm>
            <a:off x="5214727" y="3089124"/>
            <a:ext cx="800219"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ねぶそく</a:t>
            </a:r>
          </a:p>
        </p:txBody>
      </p:sp>
    </p:spTree>
    <p:extLst>
      <p:ext uri="{BB962C8B-B14F-4D97-AF65-F5344CB8AC3E}">
        <p14:creationId xmlns:p14="http://schemas.microsoft.com/office/powerpoint/2010/main" val="494862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a:extLst>
              <a:ext uri="{FF2B5EF4-FFF2-40B4-BE49-F238E27FC236}">
                <a16:creationId xmlns:a16="http://schemas.microsoft.com/office/drawing/2014/main" id="{A9CC0E13-796C-CD77-D041-A7CC78580FB6}"/>
              </a:ext>
            </a:extLst>
          </p:cNvPr>
          <p:cNvSpPr/>
          <p:nvPr/>
        </p:nvSpPr>
        <p:spPr>
          <a:xfrm>
            <a:off x="559671" y="2933310"/>
            <a:ext cx="8228450" cy="3163478"/>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100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p:cNvSpPr>
            <a:spLocks noGrp="1"/>
          </p:cNvSpPr>
          <p:nvPr>
            <p:ph type="title"/>
          </p:nvPr>
        </p:nvSpPr>
        <p:spPr>
          <a:xfrm>
            <a:off x="275753" y="471094"/>
            <a:ext cx="7958418" cy="784598"/>
          </a:xfrm>
        </p:spPr>
        <p:txBody>
          <a:bodyPr>
            <a:normAutofit/>
          </a:bodyPr>
          <a:lstStyle/>
          <a:p>
            <a:r>
              <a:rPr lang="ja-JP" altLang="en-US" sz="4000" dirty="0"/>
              <a:t>知っておこう</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434489" y="1435320"/>
            <a:ext cx="8505825" cy="1196796"/>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4000" b="1" dirty="0">
                <a:solidFill>
                  <a:srgbClr val="ED7D31"/>
                </a:solidFill>
                <a:latin typeface="Segoe UI"/>
                <a:ea typeface="メイリオ"/>
              </a:rPr>
              <a:t>バランスよく使うには</a:t>
            </a:r>
            <a:endParaRPr lang="en-US" altLang="ja-JP" sz="4000" b="1" dirty="0">
              <a:solidFill>
                <a:srgbClr val="ED7D31"/>
              </a:solidFill>
              <a:latin typeface="Segoe UI"/>
              <a:ea typeface="メイリオ"/>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主体性が必要</a:t>
            </a:r>
          </a:p>
        </p:txBody>
      </p:sp>
      <p:grpSp>
        <p:nvGrpSpPr>
          <p:cNvPr id="10" name="グループ化 9">
            <a:extLst>
              <a:ext uri="{FF2B5EF4-FFF2-40B4-BE49-F238E27FC236}">
                <a16:creationId xmlns:a16="http://schemas.microsoft.com/office/drawing/2014/main" id="{D65E5FF9-7AA8-75AC-412E-191A59C874D6}"/>
              </a:ext>
            </a:extLst>
          </p:cNvPr>
          <p:cNvGrpSpPr/>
          <p:nvPr/>
        </p:nvGrpSpPr>
        <p:grpSpPr>
          <a:xfrm>
            <a:off x="355879" y="2600916"/>
            <a:ext cx="2621459" cy="656923"/>
            <a:chOff x="293958" y="3900905"/>
            <a:chExt cx="2621459" cy="656923"/>
          </a:xfrm>
        </p:grpSpPr>
        <p:sp>
          <p:nvSpPr>
            <p:cNvPr id="27" name="四角形: 角を丸くする 26">
              <a:extLst>
                <a:ext uri="{FF2B5EF4-FFF2-40B4-BE49-F238E27FC236}">
                  <a16:creationId xmlns:a16="http://schemas.microsoft.com/office/drawing/2014/main" id="{07B8F087-2284-A630-52B7-A86947BB547D}"/>
                </a:ext>
              </a:extLst>
            </p:cNvPr>
            <p:cNvSpPr/>
            <p:nvPr/>
          </p:nvSpPr>
          <p:spPr>
            <a:xfrm>
              <a:off x="293958" y="3900905"/>
              <a:ext cx="2539789" cy="44671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9" name="コンテンツ プレースホルダー 4">
              <a:extLst>
                <a:ext uri="{FF2B5EF4-FFF2-40B4-BE49-F238E27FC236}">
                  <a16:creationId xmlns:a16="http://schemas.microsoft.com/office/drawing/2014/main" id="{6CA4325D-76F0-17D2-BACE-D7C0F05A4F69}"/>
                </a:ext>
              </a:extLst>
            </p:cNvPr>
            <p:cNvSpPr txBox="1">
              <a:spLocks/>
            </p:cNvSpPr>
            <p:nvPr/>
          </p:nvSpPr>
          <p:spPr>
            <a:xfrm>
              <a:off x="542388" y="3911615"/>
              <a:ext cx="2373029" cy="6462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考えてみよう</a:t>
              </a:r>
            </a:p>
          </p:txBody>
        </p:sp>
      </p:grpSp>
      <p:sp>
        <p:nvSpPr>
          <p:cNvPr id="7" name="コンテンツ プレースホルダー 4">
            <a:extLst>
              <a:ext uri="{FF2B5EF4-FFF2-40B4-BE49-F238E27FC236}">
                <a16:creationId xmlns:a16="http://schemas.microsoft.com/office/drawing/2014/main" id="{A3F33F30-A9E6-25C5-E382-9ABDDD41387E}"/>
              </a:ext>
            </a:extLst>
          </p:cNvPr>
          <p:cNvSpPr txBox="1">
            <a:spLocks/>
          </p:cNvSpPr>
          <p:nvPr/>
        </p:nvSpPr>
        <p:spPr>
          <a:xfrm>
            <a:off x="604309" y="3124157"/>
            <a:ext cx="8566004" cy="289957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ts val="3800"/>
              </a:lnSpc>
              <a:spcBef>
                <a:spcPts val="0"/>
              </a:spcBef>
              <a:defRPr/>
            </a:pP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スマホを何にどれくらい利用していますか？</a:t>
            </a:r>
            <a:endParaRPr kumimoji="1" lang="en-US" altLang="ja-JP" sz="2800" b="0" i="0" u="none" strike="noStrike" kern="1200" cap="none" spc="0" normalizeH="0" baseline="0" noProof="0" dirty="0">
              <a:ln>
                <a:noFill/>
              </a:ln>
              <a:solidFill>
                <a:prstClr val="black"/>
              </a:solidFill>
              <a:effectLst/>
              <a:uLnTx/>
              <a:uFillTx/>
              <a:latin typeface="Segoe UI"/>
              <a:ea typeface="メイリオ"/>
              <a:cs typeface="+mn-cs"/>
            </a:endParaRPr>
          </a:p>
          <a:p>
            <a:pPr>
              <a:lnSpc>
                <a:spcPts val="3800"/>
              </a:lnSpc>
              <a:spcBef>
                <a:spcPts val="0"/>
              </a:spcBef>
              <a:defRPr/>
            </a:pP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スマホで使用できるサービスには、私たちを夢中にさせるサービスが多くあります。みなさんが時間を忘れて夢中になるサービスはなんですか？</a:t>
            </a:r>
            <a:endParaRPr kumimoji="1" lang="en-US" altLang="ja-JP" sz="2800" b="0" i="0" u="none" strike="noStrike" kern="1200" cap="none" spc="0" normalizeH="0" baseline="0" noProof="0" dirty="0">
              <a:ln>
                <a:noFill/>
              </a:ln>
              <a:solidFill>
                <a:prstClr val="black"/>
              </a:solidFill>
              <a:effectLst/>
              <a:uLnTx/>
              <a:uFillTx/>
              <a:latin typeface="Segoe UI"/>
              <a:ea typeface="メイリオ"/>
              <a:cs typeface="+mn-cs"/>
            </a:endParaRPr>
          </a:p>
          <a:p>
            <a:pPr>
              <a:lnSpc>
                <a:spcPts val="3800"/>
              </a:lnSpc>
              <a:spcBef>
                <a:spcPts val="0"/>
              </a:spcBef>
              <a:defRPr/>
            </a:pP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スマホを使うことで、以前より減っている時間</a:t>
            </a:r>
            <a:br>
              <a:rPr kumimoji="1" lang="en-US" altLang="ja-JP" sz="2800" b="0" i="0" u="none" strike="noStrike" kern="1200" cap="none" spc="0" normalizeH="0" baseline="0" noProof="0" dirty="0">
                <a:ln>
                  <a:noFill/>
                </a:ln>
                <a:solidFill>
                  <a:prstClr val="black"/>
                </a:solidFill>
                <a:effectLst/>
                <a:uLnTx/>
                <a:uFillTx/>
                <a:latin typeface="Segoe UI"/>
                <a:ea typeface="メイリオ"/>
                <a:cs typeface="+mn-cs"/>
              </a:rPr>
            </a:b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はありますか？</a:t>
            </a:r>
          </a:p>
          <a:p>
            <a:pPr marL="228600" marR="0" lvl="0" indent="-228600" algn="l" defTabSz="914400" rtl="0" eaLnBrk="1" fontAlgn="auto" latinLnBrk="0" hangingPunct="1">
              <a:lnSpc>
                <a:spcPts val="3800"/>
              </a:lnSpc>
              <a:spcBef>
                <a:spcPts val="0"/>
              </a:spcBef>
              <a:spcAft>
                <a:spcPts val="0"/>
              </a:spcAft>
              <a:buClrTx/>
              <a:buSzTx/>
              <a:buFont typeface="Arial" panose="020B0604020202020204" pitchFamily="34" charset="0"/>
              <a:buChar char="•"/>
              <a:tabLst/>
              <a:defRPr/>
            </a:pPr>
            <a:endParaRPr kumimoji="1" lang="en-US" altLang="ja-JP" sz="2800" b="0" i="0" u="none" strike="noStrike" kern="1200" cap="none" spc="0" normalizeH="0" baseline="0" noProof="0" dirty="0">
              <a:ln>
                <a:noFill/>
              </a:ln>
              <a:solidFill>
                <a:prstClr val="black"/>
              </a:solidFill>
              <a:effectLst/>
              <a:uLnTx/>
              <a:uFillTx/>
              <a:latin typeface="Segoe UI"/>
              <a:ea typeface="メイリオ"/>
              <a:cs typeface="+mn-cs"/>
            </a:endParaRPr>
          </a:p>
          <a:p>
            <a:pPr marL="228600" marR="0" lvl="0" indent="-228600" algn="l" defTabSz="914400" rtl="0" eaLnBrk="1" fontAlgn="auto" latinLnBrk="0" hangingPunct="1">
              <a:lnSpc>
                <a:spcPts val="3800"/>
              </a:lnSpc>
              <a:spcBef>
                <a:spcPts val="0"/>
              </a:spcBef>
              <a:spcAft>
                <a:spcPts val="0"/>
              </a:spcAft>
              <a:buClrTx/>
              <a:buSzTx/>
              <a:buFont typeface="Arial" panose="020B0604020202020204" pitchFamily="34" charset="0"/>
              <a:buChar char="•"/>
              <a:tabLst/>
              <a:defRPr/>
            </a:pPr>
            <a:endPar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endParaRPr>
          </a:p>
        </p:txBody>
      </p:sp>
      <p:pic>
        <p:nvPicPr>
          <p:cNvPr id="34" name="図 33">
            <a:extLst>
              <a:ext uri="{FF2B5EF4-FFF2-40B4-BE49-F238E27FC236}">
                <a16:creationId xmlns:a16="http://schemas.microsoft.com/office/drawing/2014/main" id="{EDE564AB-EF3D-C519-C7EE-DDA5FA9F68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66588" y="1332496"/>
            <a:ext cx="1563492" cy="1563492"/>
          </a:xfrm>
          <a:prstGeom prst="rect">
            <a:avLst/>
          </a:prstGeom>
        </p:spPr>
      </p:pic>
      <p:pic>
        <p:nvPicPr>
          <p:cNvPr id="38" name="図 37">
            <a:extLst>
              <a:ext uri="{FF2B5EF4-FFF2-40B4-BE49-F238E27FC236}">
                <a16:creationId xmlns:a16="http://schemas.microsoft.com/office/drawing/2014/main" id="{DFD26A21-7CCE-613B-DC31-682545A60D8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30080" y="1472642"/>
            <a:ext cx="1356475" cy="1371259"/>
          </a:xfrm>
          <a:prstGeom prst="rect">
            <a:avLst/>
          </a:prstGeom>
        </p:spPr>
      </p:pic>
      <p:sp>
        <p:nvSpPr>
          <p:cNvPr id="4" name="テキスト ボックス 3">
            <a:extLst>
              <a:ext uri="{FF2B5EF4-FFF2-40B4-BE49-F238E27FC236}">
                <a16:creationId xmlns:a16="http://schemas.microsoft.com/office/drawing/2014/main" id="{9391BC60-6C93-E188-8F23-725D0B369F9C}"/>
              </a:ext>
            </a:extLst>
          </p:cNvPr>
          <p:cNvSpPr txBox="1"/>
          <p:nvPr/>
        </p:nvSpPr>
        <p:spPr>
          <a:xfrm>
            <a:off x="4809374" y="2985397"/>
            <a:ext cx="646331"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りよう</a:t>
            </a:r>
          </a:p>
        </p:txBody>
      </p:sp>
      <p:sp>
        <p:nvSpPr>
          <p:cNvPr id="5" name="テキスト ボックス 4">
            <a:extLst>
              <a:ext uri="{FF2B5EF4-FFF2-40B4-BE49-F238E27FC236}">
                <a16:creationId xmlns:a16="http://schemas.microsoft.com/office/drawing/2014/main" id="{08919ACE-0665-255E-6A15-F5B627EEF9C6}"/>
              </a:ext>
            </a:extLst>
          </p:cNvPr>
          <p:cNvSpPr txBox="1"/>
          <p:nvPr/>
        </p:nvSpPr>
        <p:spPr>
          <a:xfrm>
            <a:off x="6502751" y="3532695"/>
            <a:ext cx="2339102"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わたし　　　　　　　むちゅう</a:t>
            </a:r>
          </a:p>
        </p:txBody>
      </p:sp>
      <p:sp>
        <p:nvSpPr>
          <p:cNvPr id="6" name="テキスト ボックス 5">
            <a:extLst>
              <a:ext uri="{FF2B5EF4-FFF2-40B4-BE49-F238E27FC236}">
                <a16:creationId xmlns:a16="http://schemas.microsoft.com/office/drawing/2014/main" id="{70DB300B-0162-C0A3-4CD2-3542EA932C10}"/>
              </a:ext>
            </a:extLst>
          </p:cNvPr>
          <p:cNvSpPr txBox="1"/>
          <p:nvPr/>
        </p:nvSpPr>
        <p:spPr>
          <a:xfrm>
            <a:off x="1463512" y="4457680"/>
            <a:ext cx="2031325"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　わす　　　　　むちゅう</a:t>
            </a:r>
          </a:p>
        </p:txBody>
      </p:sp>
      <p:sp>
        <p:nvSpPr>
          <p:cNvPr id="8" name="テキスト ボックス 7">
            <a:extLst>
              <a:ext uri="{FF2B5EF4-FFF2-40B4-BE49-F238E27FC236}">
                <a16:creationId xmlns:a16="http://schemas.microsoft.com/office/drawing/2014/main" id="{3AA2BD4B-2BB3-23B6-5F62-66202B0A4CB2}"/>
              </a:ext>
            </a:extLst>
          </p:cNvPr>
          <p:cNvSpPr txBox="1"/>
          <p:nvPr/>
        </p:nvSpPr>
        <p:spPr>
          <a:xfrm>
            <a:off x="4524785" y="4946915"/>
            <a:ext cx="1723549" cy="27699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Segoe UI"/>
                <a:ea typeface="メイリオ"/>
              </a:rPr>
              <a:t>いぜん　　　</a:t>
            </a: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　　　へ</a:t>
            </a:r>
          </a:p>
        </p:txBody>
      </p:sp>
    </p:spTree>
    <p:extLst>
      <p:ext uri="{BB962C8B-B14F-4D97-AF65-F5344CB8AC3E}">
        <p14:creationId xmlns:p14="http://schemas.microsoft.com/office/powerpoint/2010/main" val="4075734075"/>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1907</Words>
  <PresentationFormat>画面に合わせる (4:3)</PresentationFormat>
  <Paragraphs>109</Paragraphs>
  <Slides>4</Slides>
  <Notes>4</Notes>
  <HiddenSlides>1</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4</vt:i4>
      </vt:variant>
    </vt:vector>
  </HeadingPairs>
  <TitlesOfParts>
    <vt:vector size="12" baseType="lpstr">
      <vt:lpstr>docs-Calibri</vt:lpstr>
      <vt:lpstr>HGPSoeiKakugothicUB</vt:lpstr>
      <vt:lpstr>メイリオ</vt:lpstr>
      <vt:lpstr>Arial</vt:lpstr>
      <vt:lpstr>Calibri</vt:lpstr>
      <vt:lpstr>Segoe UI</vt:lpstr>
      <vt:lpstr>2_Office テーマ</vt:lpstr>
      <vt:lpstr>3_Office テーマ</vt:lpstr>
      <vt:lpstr>4-2-1 情報端末を バランス良く使うには </vt:lpstr>
      <vt:lpstr>考えてみよう</vt:lpstr>
      <vt:lpstr>みなさんはどう思いますか？</vt:lpstr>
      <vt:lpstr>知っておこう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2019-09-18T06:25:29Z</dcterms:created>
  <dcterms:modified xsi:type="dcterms:W3CDTF">2023-03-16T04:27:27Z</dcterms:modified>
</cp:coreProperties>
</file>