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533" r:id="rId2"/>
    <p:sldId id="1862287534" r:id="rId3"/>
    <p:sldId id="1862287535" r:id="rId4"/>
    <p:sldId id="186228753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作成者"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76" autoAdjust="0"/>
    <p:restoredTop sz="50424" autoAdjust="0"/>
  </p:normalViewPr>
  <p:slideViewPr>
    <p:cSldViewPr snapToGrid="0">
      <p:cViewPr>
        <p:scale>
          <a:sx n="50" d="100"/>
          <a:sy n="50" d="100"/>
        </p:scale>
        <p:origin x="1989" y="-6"/>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8C9EE1-2227-4350-8F1A-34A12F8CCC89}"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271ACB-8E54-49BF-8B0C-DA0E3CAA8D9F}" type="slidenum">
              <a:rPr kumimoji="1" lang="ja-JP" altLang="en-US" smtClean="0"/>
              <a:t>‹#›</a:t>
            </a:fld>
            <a:endParaRPr kumimoji="1" lang="ja-JP" altLang="en-US"/>
          </a:p>
        </p:txBody>
      </p:sp>
    </p:spTree>
    <p:extLst>
      <p:ext uri="{BB962C8B-B14F-4D97-AF65-F5344CB8AC3E}">
        <p14:creationId xmlns:p14="http://schemas.microsoft.com/office/powerpoint/2010/main" val="10423998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想定する啓発対象者</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インターネットを利用するすべての方</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エコーチェンバー現象について知り、インターネット上の情報との付き合い方を考えさせる。</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369297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ある人からこんな問いかけがありました。</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「学校でゲームをする時間を勝手に決められたんだ！</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そのことを</a:t>
            </a: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で相談したら、みんな</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それはおかしい！</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と言っていたよ！やっぱりおかしいよね？」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みなさんの意見はどうですか？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「おかしい！」と思う人？</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学校でルールを決めてもらえるのは良いことだと思う人？</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なるほど意見が分かれましたね。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でも、この人の</a:t>
            </a: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上では「おかしい！」という人が多かったようです。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（意見が偏った場合は、状況に合わせてください。）</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意見が分かれた場合は、意見が偏ったスライドの状況に啓発対象者が疑問を持つきっかけを与えます。意見が偏った場合には、啓発対象者間でもエコーチェンバー現象が起こっていないかどうかを確認し、後のスライドで解説する際に触れるのも良いでしょう。</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7631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さて、さまざまな意見が出ました。</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「みんなが言うなら、おかしいんだと思うよ。」</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「学校がルールを決めることに賛成の人はいないのかな？」</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「みんなってだれなんだろう？」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みなさんはどう思いますか？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まず、一番目の意見を考えてみましょう。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同じ意見の人が多いのであれば、ほとんどの人が、学校が家庭で行うゲームの利用時間を決めることは「おかしい」と思っているのかもしれません。</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でも、二番目の意見のように、学校がルールを決めることに賛成の人はいないのでしょうか？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また、三番目の意見では、そもそも「みんな」ってだれなんだろう？と言っています。面白い疑問ですね。</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2571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インターネット上は、さまざまな考えや豊富な見解があり、多様な情報に接することができる空間のはずです。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ただ、</a:t>
            </a: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上のつながりにおいては、同じような意見の人が集まりやすいという特性があります。</a:t>
            </a:r>
            <a:endParaRPr lang="en-US" altLang="ja-JP" sz="1200"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同じような意見を持つ人だけと交流して、共感しあうことで意見が偏ってしまう現象を「エコーチェンバー」と言います。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違う意見の人を意識的に排除したり、無意識にフォローしないようにしたりすることで、考える幅が狭まったり、一つの考えに固執してしまったりすることがあります。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そこで次のことを考えてみましょう。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どうして同じ意見の人とだけ交流したくなるのでしょうか？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また、今回の発問のように、双方の意見を知った方はよい場合など、どうすれば違う意見にも目を向けることができるのでしょうか？ぜひ考えてみてくください。</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＜参考：想定される回答例＞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どうして、同じ意見の人とだけ交流したくなるのだろうか？</a:t>
            </a:r>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・考えを共感できる人との交流の方が居心地が良いから</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・自分の考えや意見を肯定されると、その考えが正解だと思えるから</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・みんなも同じ考えだと思うと、自己肯定感が高まるから</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rPr>
              <a:t>どうしたら、違う意見にも目を向けることができるだろうか？</a:t>
            </a:r>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・意識して、反対意見や広く他の考えを取り入れたり、検索してみる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・本や雑誌など、別のメディアに触れる</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24747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14826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144742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07399120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7651491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239931926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42899582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26060080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11526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25237201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chor="ctr">
            <a:normAutofit/>
          </a:bodyPr>
          <a:lstStyle/>
          <a:p>
            <a:pPr>
              <a:lnSpc>
                <a:spcPct val="100000"/>
              </a:lnSpc>
            </a:pPr>
            <a:r>
              <a:rPr lang="en-US" altLang="ja-JP" sz="4000" dirty="0">
                <a:latin typeface="メイリオ" panose="020B0604030504040204" pitchFamily="50" charset="-128"/>
                <a:ea typeface="メイリオ" panose="020B0604030504040204" pitchFamily="50" charset="-128"/>
              </a:rPr>
              <a:t>4-1-2</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エコーチェンバー現象</a:t>
            </a:r>
            <a:br>
              <a:rPr lang="en-US" altLang="ja-JP" sz="4000" dirty="0">
                <a:solidFill>
                  <a:srgbClr val="FF0000"/>
                </a:solidFill>
                <a:latin typeface="メイリオ" panose="020B0604030504040204" pitchFamily="50" charset="-128"/>
                <a:ea typeface="メイリオ" panose="020B0604030504040204" pitchFamily="50" charset="-128"/>
              </a:rPr>
            </a:br>
            <a:endParaRPr kumimoji="1" lang="ja-JP" altLang="en-US" sz="2000" dirty="0">
              <a:solidFill>
                <a:srgbClr val="FF0000"/>
              </a:solidFill>
            </a:endParaRPr>
          </a:p>
        </p:txBody>
      </p:sp>
    </p:spTree>
    <p:extLst>
      <p:ext uri="{BB962C8B-B14F-4D97-AF65-F5344CB8AC3E}">
        <p14:creationId xmlns:p14="http://schemas.microsoft.com/office/powerpoint/2010/main" val="381770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リーフォーム: 図形 12">
            <a:extLst>
              <a:ext uri="{FF2B5EF4-FFF2-40B4-BE49-F238E27FC236}">
                <a16:creationId xmlns:a16="http://schemas.microsoft.com/office/drawing/2014/main" id="{3718D9E3-B08E-0F7C-3E1F-0B87D46CC541}"/>
              </a:ext>
            </a:extLst>
          </p:cNvPr>
          <p:cNvSpPr/>
          <p:nvPr/>
        </p:nvSpPr>
        <p:spPr>
          <a:xfrm>
            <a:off x="596900" y="1611330"/>
            <a:ext cx="7950200" cy="5040322"/>
          </a:xfrm>
          <a:custGeom>
            <a:avLst/>
            <a:gdLst>
              <a:gd name="connsiteX0" fmla="*/ 324146 w 7950200"/>
              <a:gd name="connsiteY0" fmla="*/ 0 h 5200390"/>
              <a:gd name="connsiteX1" fmla="*/ 7626054 w 7950200"/>
              <a:gd name="connsiteY1" fmla="*/ 0 h 5200390"/>
              <a:gd name="connsiteX2" fmla="*/ 7950200 w 7950200"/>
              <a:gd name="connsiteY2" fmla="*/ 324146 h 5200390"/>
              <a:gd name="connsiteX3" fmla="*/ 7950200 w 7950200"/>
              <a:gd name="connsiteY3" fmla="*/ 4189789 h 5200390"/>
              <a:gd name="connsiteX4" fmla="*/ 7626054 w 7950200"/>
              <a:gd name="connsiteY4" fmla="*/ 4513935 h 5200390"/>
              <a:gd name="connsiteX5" fmla="*/ 5028729 w 7950200"/>
              <a:gd name="connsiteY5" fmla="*/ 4513935 h 5200390"/>
              <a:gd name="connsiteX6" fmla="*/ 5065705 w 7950200"/>
              <a:gd name="connsiteY6" fmla="*/ 4618791 h 5200390"/>
              <a:gd name="connsiteX7" fmla="*/ 5451322 w 7950200"/>
              <a:gd name="connsiteY7" fmla="*/ 5200390 h 5200390"/>
              <a:gd name="connsiteX8" fmla="*/ 4256910 w 7950200"/>
              <a:gd name="connsiteY8" fmla="*/ 4642314 h 5200390"/>
              <a:gd name="connsiteX9" fmla="*/ 4151392 w 7950200"/>
              <a:gd name="connsiteY9" fmla="*/ 4513935 h 5200390"/>
              <a:gd name="connsiteX10" fmla="*/ 324146 w 7950200"/>
              <a:gd name="connsiteY10" fmla="*/ 4513935 h 5200390"/>
              <a:gd name="connsiteX11" fmla="*/ 0 w 7950200"/>
              <a:gd name="connsiteY11" fmla="*/ 4189789 h 5200390"/>
              <a:gd name="connsiteX12" fmla="*/ 0 w 7950200"/>
              <a:gd name="connsiteY12" fmla="*/ 324146 h 5200390"/>
              <a:gd name="connsiteX13" fmla="*/ 324146 w 7950200"/>
              <a:gd name="connsiteY13" fmla="*/ 0 h 5200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5200390">
                <a:moveTo>
                  <a:pt x="324146" y="0"/>
                </a:moveTo>
                <a:lnTo>
                  <a:pt x="7626054" y="0"/>
                </a:lnTo>
                <a:cubicBezTo>
                  <a:pt x="7805075" y="0"/>
                  <a:pt x="7950200" y="145125"/>
                  <a:pt x="7950200" y="324146"/>
                </a:cubicBezTo>
                <a:lnTo>
                  <a:pt x="7950200" y="4189789"/>
                </a:lnTo>
                <a:cubicBezTo>
                  <a:pt x="7950200" y="4368810"/>
                  <a:pt x="7805075" y="4513935"/>
                  <a:pt x="7626054" y="4513935"/>
                </a:cubicBezTo>
                <a:lnTo>
                  <a:pt x="5028729" y="4513935"/>
                </a:lnTo>
                <a:lnTo>
                  <a:pt x="5065705" y="4618791"/>
                </a:lnTo>
                <a:cubicBezTo>
                  <a:pt x="5141573" y="4802045"/>
                  <a:pt x="5272728" y="4986078"/>
                  <a:pt x="5451322" y="5200390"/>
                </a:cubicBezTo>
                <a:cubicBezTo>
                  <a:pt x="4834578" y="5108713"/>
                  <a:pt x="4502245" y="4913116"/>
                  <a:pt x="4256910" y="4642314"/>
                </a:cubicBezTo>
                <a:lnTo>
                  <a:pt x="4151392" y="4513935"/>
                </a:lnTo>
                <a:lnTo>
                  <a:pt x="324146" y="4513935"/>
                </a:lnTo>
                <a:cubicBezTo>
                  <a:pt x="145125" y="4513935"/>
                  <a:pt x="0" y="4368810"/>
                  <a:pt x="0" y="4189789"/>
                </a:cubicBezTo>
                <a:lnTo>
                  <a:pt x="0" y="324146"/>
                </a:lnTo>
                <a:cubicBezTo>
                  <a:pt x="0" y="145125"/>
                  <a:pt x="145125" y="0"/>
                  <a:pt x="32414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821531" y="1984386"/>
            <a:ext cx="7500937" cy="2891176"/>
          </a:xfrm>
          <a:prstGeom prst="rect">
            <a:avLst/>
          </a:prstGeom>
          <a:noFill/>
        </p:spPr>
        <p:txBody>
          <a:bodyPr wrap="square">
            <a:spAutoFit/>
          </a:bodyPr>
          <a:lstStyle/>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学校でゲームしてもいい時間を勝手に決められたんだ！</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SNS</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で相談したらみんな「おかしい！」と言っているよ！！</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3" name="タイトル 2">
            <a:extLst>
              <a:ext uri="{FF2B5EF4-FFF2-40B4-BE49-F238E27FC236}">
                <a16:creationId xmlns:a16="http://schemas.microsoft.com/office/drawing/2014/main" id="{D7BBB5BA-76F8-AA2B-85B9-1F9A46A0DFFF}"/>
              </a:ext>
            </a:extLst>
          </p:cNvPr>
          <p:cNvSpPr>
            <a:spLocks noGrp="1"/>
          </p:cNvSpPr>
          <p:nvPr>
            <p:ph type="title"/>
          </p:nvPr>
        </p:nvSpPr>
        <p:spPr>
          <a:xfrm>
            <a:off x="1168957" y="532722"/>
            <a:ext cx="7958418" cy="697099"/>
          </a:xfrm>
        </p:spPr>
        <p:txBody>
          <a:bodyPr/>
          <a:lstStyle/>
          <a:p>
            <a:r>
              <a:rPr lang="ja-JP" altLang="en-US" dirty="0"/>
              <a:t>考えてみよう</a:t>
            </a:r>
          </a:p>
        </p:txBody>
      </p:sp>
      <p:pic>
        <p:nvPicPr>
          <p:cNvPr id="5" name="図 4">
            <a:extLst>
              <a:ext uri="{FF2B5EF4-FFF2-40B4-BE49-F238E27FC236}">
                <a16:creationId xmlns:a16="http://schemas.microsoft.com/office/drawing/2014/main" id="{1618BDF0-DBAD-7040-BDBD-F4AFF3295B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9445" y="4131491"/>
            <a:ext cx="2904555" cy="2904555"/>
          </a:xfrm>
          <a:prstGeom prst="rect">
            <a:avLst/>
          </a:prstGeom>
        </p:spPr>
      </p:pic>
    </p:spTree>
    <p:extLst>
      <p:ext uri="{BB962C8B-B14F-4D97-AF65-F5344CB8AC3E}">
        <p14:creationId xmlns:p14="http://schemas.microsoft.com/office/powerpoint/2010/main" val="165372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88381" y="1653130"/>
            <a:ext cx="8261949" cy="1293940"/>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88381" y="3154400"/>
            <a:ext cx="8261949" cy="1443344"/>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40480" y="4835525"/>
            <a:ext cx="8261949" cy="140026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79553" y="1271549"/>
            <a:ext cx="1114322" cy="1710380"/>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699651" y="3200637"/>
            <a:ext cx="1120744" cy="1416183"/>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883977" y="4660828"/>
            <a:ext cx="1082756" cy="1574961"/>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578874" y="1827748"/>
            <a:ext cx="7480284" cy="737707"/>
          </a:xfrm>
        </p:spPr>
        <p:txBody>
          <a:bodyPr>
            <a:noAutofit/>
          </a:bodyPr>
          <a:lstStyle/>
          <a:p>
            <a:pPr marL="0" indent="0">
              <a:lnSpc>
                <a:spcPct val="100000"/>
              </a:lnSpc>
              <a:buNone/>
            </a:pPr>
            <a:r>
              <a:rPr lang="ja-JP" altLang="en-US" dirty="0"/>
              <a:t>みんなが言うなら、おかしいんだと思うよ。</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652966" y="3399387"/>
            <a:ext cx="7046685"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学校がルールを決めることに賛成の人はいないのかな？</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endParaRPr kumimoji="1" lang="en-US" altLang="ja-JP" sz="40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2195324" y="5217106"/>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kumimoji="1" lang="ja-JP" altLang="en-US" sz="4000" b="0" i="0" u="none" strike="noStrike" kern="1200" cap="none" spc="-300" normalizeH="0" baseline="0" noProof="0" dirty="0">
                <a:ln>
                  <a:noFill/>
                </a:ln>
                <a:solidFill>
                  <a:prstClr val="black"/>
                </a:solidFill>
                <a:effectLst/>
                <a:uLnTx/>
                <a:uFillTx/>
                <a:latin typeface="Segoe UI"/>
                <a:ea typeface="メイリオ"/>
                <a:cs typeface="+mn-cs"/>
              </a:rPr>
              <a:t>みんなってだれなんだろう？</a:t>
            </a:r>
            <a:endParaRPr kumimoji="1" lang="en-US" altLang="ja-JP" sz="4000" b="0" i="0" u="none" strike="noStrike" kern="1200" cap="none" spc="-300" normalizeH="0" baseline="0" noProof="0" dirty="0">
              <a:ln>
                <a:noFill/>
              </a:ln>
              <a:solidFill>
                <a:prstClr val="black"/>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81761744-F2D5-89C6-FD23-987D4A3FBA9F}"/>
              </a:ext>
            </a:extLst>
          </p:cNvPr>
          <p:cNvSpPr txBox="1"/>
          <p:nvPr/>
        </p:nvSpPr>
        <p:spPr>
          <a:xfrm>
            <a:off x="6718955" y="3219711"/>
            <a:ext cx="800219" cy="276999"/>
          </a:xfrm>
          <a:prstGeom prst="rect">
            <a:avLst/>
          </a:prstGeom>
          <a:noFill/>
        </p:spPr>
        <p:txBody>
          <a:bodyPr wrap="none" rtlCol="0">
            <a:spAutoFit/>
          </a:bodyPr>
          <a:lstStyle/>
          <a:p>
            <a:r>
              <a:rPr kumimoji="1" lang="ja-JP" altLang="en-US" sz="1200" dirty="0"/>
              <a:t>さんせい</a:t>
            </a:r>
          </a:p>
        </p:txBody>
      </p:sp>
    </p:spTree>
    <p:extLst>
      <p:ext uri="{BB962C8B-B14F-4D97-AF65-F5344CB8AC3E}">
        <p14:creationId xmlns:p14="http://schemas.microsoft.com/office/powerpoint/2010/main" val="419117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319087" y="2504238"/>
            <a:ext cx="8505825" cy="18495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500"/>
              </a:lnSpc>
              <a:spcBef>
                <a:spcPts val="1000"/>
              </a:spcBef>
              <a:spcAft>
                <a:spcPts val="0"/>
              </a:spcAft>
              <a:buClrTx/>
              <a:buSzTx/>
              <a:buNone/>
              <a:tabLst/>
              <a:defRPr/>
            </a:pPr>
            <a:r>
              <a:rPr kumimoji="1" lang="ja-JP" altLang="en-US" sz="2800" b="1" i="0" u="none" strike="noStrike" kern="1200" cap="none" spc="0" normalizeH="0" baseline="0" noProof="0" dirty="0">
                <a:ln>
                  <a:noFill/>
                </a:ln>
                <a:solidFill>
                  <a:prstClr val="black"/>
                </a:solidFill>
                <a:effectLst/>
                <a:uLnTx/>
                <a:uFillTx/>
                <a:latin typeface="Segoe UI"/>
                <a:ea typeface="メイリオ"/>
                <a:cs typeface="+mn-cs"/>
              </a:rPr>
              <a:t>エコーチェンバー現象</a:t>
            </a:r>
          </a:p>
          <a:p>
            <a:pPr marL="0" marR="0" lvl="0" indent="0" algn="l" defTabSz="914400" rtl="0" eaLnBrk="1" fontAlgn="auto" latinLnBrk="0" hangingPunct="1">
              <a:lnSpc>
                <a:spcPts val="3500"/>
              </a:lnSpc>
              <a:spcBef>
                <a:spcPts val="1000"/>
              </a:spcBef>
              <a:spcAft>
                <a:spcPts val="0"/>
              </a:spcAft>
              <a:buClrTx/>
              <a:buSzTx/>
              <a:buNone/>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  </a:t>
            </a:r>
            <a:r>
              <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rPr>
              <a:t> </a:t>
            </a: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同じような意見を持つ人だけで交流し、</a:t>
            </a:r>
            <a:endPar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3500"/>
              </a:lnSpc>
              <a:spcBef>
                <a:spcPts val="1000"/>
              </a:spcBef>
              <a:spcAft>
                <a:spcPts val="0"/>
              </a:spcAft>
              <a:buClrTx/>
              <a:buSzTx/>
              <a:buNone/>
              <a:tabLst/>
              <a:defRPr/>
            </a:pPr>
            <a:r>
              <a:rPr lang="ja-JP" altLang="en-US" sz="2800" dirty="0">
                <a:solidFill>
                  <a:prstClr val="black"/>
                </a:solidFill>
                <a:latin typeface="Segoe UI"/>
                <a:ea typeface="メイリオ"/>
              </a:rPr>
              <a:t>　</a:t>
            </a: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共感しあうことで意見が偏ってしまう</a:t>
            </a:r>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203636" y="1381132"/>
            <a:ext cx="8505825" cy="119679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自分と同じ意見の人とだけ</a:t>
            </a:r>
            <a:br>
              <a:rPr kumimoji="1" lang="en-US" altLang="ja-JP" sz="4000" b="1" i="0" u="none" strike="noStrike" kern="1200" cap="none" spc="0" normalizeH="0" baseline="0" noProof="0" dirty="0">
                <a:ln>
                  <a:noFill/>
                </a:ln>
                <a:solidFill>
                  <a:srgbClr val="ED7D31"/>
                </a:solidFill>
                <a:effectLst/>
                <a:uLnTx/>
                <a:uFillTx/>
                <a:latin typeface="Segoe UI"/>
                <a:ea typeface="メイリオ"/>
                <a:cs typeface="+mj-cs"/>
              </a:rPr>
            </a:b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つながっていませんか？</a:t>
            </a:r>
          </a:p>
        </p:txBody>
      </p:sp>
      <p:sp>
        <p:nvSpPr>
          <p:cNvPr id="23" name="テキスト ボックス 22">
            <a:extLst>
              <a:ext uri="{FF2B5EF4-FFF2-40B4-BE49-F238E27FC236}">
                <a16:creationId xmlns:a16="http://schemas.microsoft.com/office/drawing/2014/main" id="{FB3EA82F-86AA-71F6-4E07-8075DA79BBBD}"/>
              </a:ext>
            </a:extLst>
          </p:cNvPr>
          <p:cNvSpPr txBox="1"/>
          <p:nvPr/>
        </p:nvSpPr>
        <p:spPr>
          <a:xfrm>
            <a:off x="4541608" y="3487174"/>
            <a:ext cx="646331" cy="276999"/>
          </a:xfrm>
          <a:prstGeom prst="rect">
            <a:avLst/>
          </a:prstGeom>
          <a:noFill/>
        </p:spPr>
        <p:txBody>
          <a:bodyPr wrap="none" rtlCol="0">
            <a:spAutoFit/>
          </a:bodyPr>
          <a:lstStyle/>
          <a:p>
            <a:r>
              <a:rPr kumimoji="1" lang="ja-JP" altLang="en-US" sz="1200" dirty="0"/>
              <a:t>かたよ</a:t>
            </a:r>
          </a:p>
        </p:txBody>
      </p:sp>
      <p:sp>
        <p:nvSpPr>
          <p:cNvPr id="15" name="正方形/長方形 14">
            <a:extLst>
              <a:ext uri="{FF2B5EF4-FFF2-40B4-BE49-F238E27FC236}">
                <a16:creationId xmlns:a16="http://schemas.microsoft.com/office/drawing/2014/main" id="{34C550A0-8AF9-0422-E8A7-58FBB9B3AF13}"/>
              </a:ext>
            </a:extLst>
          </p:cNvPr>
          <p:cNvSpPr/>
          <p:nvPr/>
        </p:nvSpPr>
        <p:spPr>
          <a:xfrm>
            <a:off x="30775" y="4368245"/>
            <a:ext cx="9021666" cy="184952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grpSp>
        <p:nvGrpSpPr>
          <p:cNvPr id="9" name="グループ化 8">
            <a:extLst>
              <a:ext uri="{FF2B5EF4-FFF2-40B4-BE49-F238E27FC236}">
                <a16:creationId xmlns:a16="http://schemas.microsoft.com/office/drawing/2014/main" id="{1985AF5C-F041-A40F-D4C7-1249DCF72F88}"/>
              </a:ext>
            </a:extLst>
          </p:cNvPr>
          <p:cNvGrpSpPr/>
          <p:nvPr/>
        </p:nvGrpSpPr>
        <p:grpSpPr>
          <a:xfrm>
            <a:off x="302141" y="4146248"/>
            <a:ext cx="2561632" cy="757105"/>
            <a:chOff x="700055" y="3709044"/>
            <a:chExt cx="2561632" cy="649712"/>
          </a:xfrm>
        </p:grpSpPr>
        <p:sp>
          <p:nvSpPr>
            <p:cNvPr id="11" name="四角形: 角を丸くする 10">
              <a:extLst>
                <a:ext uri="{FF2B5EF4-FFF2-40B4-BE49-F238E27FC236}">
                  <a16:creationId xmlns:a16="http://schemas.microsoft.com/office/drawing/2014/main" id="{681C3D2D-9D87-B5AF-3977-51DED5AA22C8}"/>
                </a:ext>
              </a:extLst>
            </p:cNvPr>
            <p:cNvSpPr/>
            <p:nvPr/>
          </p:nvSpPr>
          <p:spPr>
            <a:xfrm>
              <a:off x="700055" y="3709044"/>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2" name="コンテンツ プレースホルダー 4">
              <a:extLst>
                <a:ext uri="{FF2B5EF4-FFF2-40B4-BE49-F238E27FC236}">
                  <a16:creationId xmlns:a16="http://schemas.microsoft.com/office/drawing/2014/main" id="{412F76A7-AE66-D5D3-847B-60B3B7CA566E}"/>
                </a:ext>
              </a:extLst>
            </p:cNvPr>
            <p:cNvSpPr txBox="1">
              <a:spLocks/>
            </p:cNvSpPr>
            <p:nvPr/>
          </p:nvSpPr>
          <p:spPr>
            <a:xfrm>
              <a:off x="888658" y="3712543"/>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grpSp>
      <p:sp>
        <p:nvSpPr>
          <p:cNvPr id="14" name="コンテンツ プレースホルダー 4">
            <a:extLst>
              <a:ext uri="{FF2B5EF4-FFF2-40B4-BE49-F238E27FC236}">
                <a16:creationId xmlns:a16="http://schemas.microsoft.com/office/drawing/2014/main" id="{F31A859E-04E2-212B-6875-C401B0CFD177}"/>
              </a:ext>
            </a:extLst>
          </p:cNvPr>
          <p:cNvSpPr txBox="1">
            <a:spLocks/>
          </p:cNvSpPr>
          <p:nvPr/>
        </p:nvSpPr>
        <p:spPr>
          <a:xfrm>
            <a:off x="25321" y="4885117"/>
            <a:ext cx="9939293" cy="103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どうして、同じ意見の人とだけ交流したくなるのだろうか？</a:t>
            </a:r>
            <a:endParaRPr kumimoji="1" lang="en-US" altLang="ja-JP" sz="24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ja-JP" altLang="en-US" sz="2400" dirty="0">
                <a:solidFill>
                  <a:prstClr val="black"/>
                </a:solidFill>
                <a:latin typeface="Segoe UI"/>
                <a:ea typeface="メイリオ"/>
              </a:rPr>
              <a:t>どうしたら違う意見にも目を向けることができるだろうか？</a:t>
            </a:r>
            <a:endParaRPr lang="en-US" altLang="ja-JP" sz="2400" dirty="0">
              <a:solidFill>
                <a:prstClr val="black"/>
              </a:solidFill>
              <a:latin typeface="Segoe UI"/>
              <a:ea typeface="メイリオ"/>
            </a:endParaRP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endPar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8" name="テキスト ボックス 27">
            <a:extLst>
              <a:ext uri="{FF2B5EF4-FFF2-40B4-BE49-F238E27FC236}">
                <a16:creationId xmlns:a16="http://schemas.microsoft.com/office/drawing/2014/main" id="{377D7DFA-6763-0358-4EBA-F5A6AC643C09}"/>
              </a:ext>
            </a:extLst>
          </p:cNvPr>
          <p:cNvSpPr txBox="1"/>
          <p:nvPr/>
        </p:nvSpPr>
        <p:spPr>
          <a:xfrm>
            <a:off x="1793798" y="5211386"/>
            <a:ext cx="492443" cy="276999"/>
          </a:xfrm>
          <a:prstGeom prst="rect">
            <a:avLst/>
          </a:prstGeom>
          <a:noFill/>
        </p:spPr>
        <p:txBody>
          <a:bodyPr wrap="none" rtlCol="0">
            <a:spAutoFit/>
          </a:bodyPr>
          <a:lstStyle/>
          <a:p>
            <a:r>
              <a:rPr kumimoji="1" lang="ja-JP" altLang="en-US" sz="1200" dirty="0"/>
              <a:t>ちが</a:t>
            </a:r>
          </a:p>
        </p:txBody>
      </p:sp>
      <p:pic>
        <p:nvPicPr>
          <p:cNvPr id="6" name="図 5">
            <a:extLst>
              <a:ext uri="{FF2B5EF4-FFF2-40B4-BE49-F238E27FC236}">
                <a16:creationId xmlns:a16="http://schemas.microsoft.com/office/drawing/2014/main" id="{A8F85643-84BF-2509-DF74-6A97EFA3BC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4726" y="2382566"/>
            <a:ext cx="2092868" cy="2092868"/>
          </a:xfrm>
          <a:prstGeom prst="rect">
            <a:avLst/>
          </a:prstGeom>
        </p:spPr>
      </p:pic>
    </p:spTree>
    <p:extLst>
      <p:ext uri="{BB962C8B-B14F-4D97-AF65-F5344CB8AC3E}">
        <p14:creationId xmlns:p14="http://schemas.microsoft.com/office/powerpoint/2010/main" val="155941015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1793</Words>
  <PresentationFormat>画面に合わせる (4:3)</PresentationFormat>
  <Paragraphs>105</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4-1-2 エコーチェンバー現象 </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2023-03-15T04:55:57Z</dcterms:created>
  <dcterms:modified xsi:type="dcterms:W3CDTF">2023-03-16T04:27:10Z</dcterms:modified>
</cp:coreProperties>
</file>