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33" r:id="rId2"/>
    <p:sldId id="1862287534" r:id="rId3"/>
    <p:sldId id="1862287535" r:id="rId4"/>
    <p:sldId id="186228753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37" autoAdjust="0"/>
    <p:restoredTop sz="63232" autoAdjust="0"/>
  </p:normalViewPr>
  <p:slideViewPr>
    <p:cSldViewPr snapToGrid="0">
      <p:cViewPr varScale="1">
        <p:scale>
          <a:sx n="61" d="100"/>
          <a:sy n="61" d="100"/>
        </p:scale>
        <p:origin x="1716" y="27"/>
      </p:cViewPr>
      <p:guideLst/>
    </p:cSldViewPr>
  </p:slideViewPr>
  <p:notesTextViewPr>
    <p:cViewPr>
      <p:scale>
        <a:sx n="125" d="100"/>
        <a:sy n="125" d="100"/>
      </p:scale>
      <p:origin x="0" y="-1179"/>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C9EE1-2227-4350-8F1A-34A12F8CCC89}"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271ACB-8E54-49BF-8B0C-DA0E3CAA8D9F}" type="slidenum">
              <a:rPr kumimoji="1" lang="ja-JP" altLang="en-US" smtClean="0"/>
              <a:t>‹#›</a:t>
            </a:fld>
            <a:endParaRPr kumimoji="1" lang="ja-JP" altLang="en-US"/>
          </a:p>
        </p:txBody>
      </p:sp>
    </p:spTree>
    <p:extLst>
      <p:ext uri="{BB962C8B-B14F-4D97-AF65-F5344CB8AC3E}">
        <p14:creationId xmlns:p14="http://schemas.microsoft.com/office/powerpoint/2010/main" val="10423998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想定する啓発対象者</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インターネット社会に生きるすべての方</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rPr>
              <a:t>自分の個人情報がインターネット上に投稿された場合の対応について考えさせる。</a:t>
            </a:r>
            <a:endParaRPr kumimoji="1" lang="en-US" altLang="ja-JP"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インターネットを使った情報発信の特性として、記録性を有していることが挙げられます。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インターネット上に投稿された個人情報は、どこかでずっと残り続けるかもしれません。</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情報が残り続けても問題にならない情報であれば良いのですが、残り続けることで自分にとって不利益をもたらす場合もあります。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もし、自分の個人情報がインターネット上に投稿され、その情報を削除したい場合は、どうすれば良いのでしょうか？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「ネットにアップされた情報は消せないからあきらめるしかないよ。」</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「警察に通報すれば消してもらえるんじゃない？」</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「それを投稿している人に</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消して</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と頼むのはどう？」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インターネットにアップされた情報は残り続けると言われているので、諦めるしかないのでしょうか？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一度投稿された情報でも、早めに削除することができれば、その情報を見る人を減らすことはできるかもしれません。</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警察はインターネットの投稿を消してくれるのでしょうか？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警察は事件や事故の捜査をする機関であるため、初期対応は難しいケース、また問題によっては対応できない可能性もあります。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個人情報を投稿した人に削除を依頼するのは良い方法かもしれませんね。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もし悪意がないのであれば削除してくれるでしょうし、削除しないのであれば何らかの悪意があるのかもしれませんので、次のスライドで紹介する方法を試してみましょう。</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自分の個人情報がインターネットにアップされてしまった場合、いくつかの削除方法があります。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まず最初に行うのは、そのサービスを運営している会社に削除を依頼することです。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多くのサービスで、そのサービス内における不適切な投稿を通報する窓口が用意されています。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その窓口へ、自分の個人情報が書かれているので、投稿を削除してほしい旨を伝えてください。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次に、公共の団体が助けになってくれる場合があります。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例としては、一般社団法人セーファーインターネット協会や法務省の窓口が挙げられます。</a:t>
            </a:r>
            <a:endParaRPr lang="en-US" altLang="ja-JP" sz="1200"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さらに、削除をお願いしても削除してもらえないなど、相手に悪意があると思われる場合は、その内容に応じて法的措置をとる方法もあります。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ネット上のトラブルや困りごとは、一人で悩まないで、すぐ相談するようにしましょう。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参考資料</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一般社団法人セーファーインターネット協会（誹謗中傷に該当する場合、誹謗中傷ホットラインで受付）</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https://www.saferinternet.or.jp/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法務省インターネット人権相談受付窓口</a:t>
            </a:r>
            <a:endParaRPr lang="en-US" altLang="ja-JP" sz="1200"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https://www.jinken.go.jp/</a:t>
            </a: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14826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144742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0739912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7651491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239931926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4289958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26060080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11526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5237201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pPr>
              <a:lnSpc>
                <a:spcPct val="100000"/>
              </a:lnSpc>
            </a:pPr>
            <a:r>
              <a:rPr lang="en-US" altLang="ja-JP" sz="4000" dirty="0">
                <a:latin typeface="メイリオ" panose="020B0604030504040204" pitchFamily="50" charset="-128"/>
                <a:ea typeface="メイリオ" panose="020B0604030504040204" pitchFamily="50" charset="-128"/>
              </a:rPr>
              <a:t>3-3-1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自身の情報が</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不本意に投稿された場合</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8177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23514" y="1667975"/>
            <a:ext cx="7950200" cy="3770550"/>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925923" y="2036331"/>
            <a:ext cx="7500937" cy="2498761"/>
          </a:xfrm>
          <a:prstGeom prst="rect">
            <a:avLst/>
          </a:prstGeom>
          <a:noFill/>
        </p:spPr>
        <p:txBody>
          <a:bodyPr wrap="square">
            <a:spAutoFit/>
          </a:bodyPr>
          <a:lstStyle/>
          <a:p>
            <a:pPr marL="0" marR="0" lvl="0" indent="0" algn="l" defTabSz="914400" rtl="0" eaLnBrk="1" fontAlgn="auto" latinLnBrk="0" hangingPunct="1">
              <a:lnSpc>
                <a:spcPts val="63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prstClr val="black"/>
                </a:solidFill>
                <a:effectLst/>
                <a:uLnTx/>
                <a:uFillTx/>
                <a:latin typeface="Segoe UI"/>
                <a:ea typeface="メイリオ"/>
                <a:cs typeface="+mn-cs"/>
              </a:rPr>
              <a:t>私の個人情報をネットに</a:t>
            </a:r>
            <a:br>
              <a:rPr kumimoji="1" lang="en-US" altLang="ja-JP" sz="48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800" b="1" i="0" u="none" strike="noStrike" kern="1200" cap="none" spc="0" normalizeH="0" baseline="0" noProof="0" dirty="0">
                <a:ln>
                  <a:noFill/>
                </a:ln>
                <a:solidFill>
                  <a:prstClr val="black"/>
                </a:solidFill>
                <a:effectLst/>
                <a:uLnTx/>
                <a:uFillTx/>
                <a:latin typeface="Segoe UI"/>
                <a:ea typeface="メイリオ"/>
                <a:cs typeface="+mn-cs"/>
              </a:rPr>
              <a:t>投稿されちゃった！</a:t>
            </a:r>
            <a:br>
              <a:rPr kumimoji="1" lang="en-US" altLang="ja-JP" sz="48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800" b="1" i="0" u="none" strike="noStrike" kern="1200" cap="none" spc="0" normalizeH="0" baseline="0" noProof="0" dirty="0">
                <a:ln>
                  <a:noFill/>
                </a:ln>
                <a:solidFill>
                  <a:prstClr val="black"/>
                </a:solidFill>
                <a:effectLst/>
                <a:uLnTx/>
                <a:uFillTx/>
                <a:latin typeface="Segoe UI"/>
                <a:ea typeface="メイリオ"/>
                <a:cs typeface="+mn-cs"/>
              </a:rPr>
              <a:t>どうすればいいの？</a:t>
            </a:r>
            <a:endParaRPr kumimoji="1" lang="en-US" altLang="ja-JP" sz="48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5" name="テキスト ボックス 4">
            <a:extLst>
              <a:ext uri="{FF2B5EF4-FFF2-40B4-BE49-F238E27FC236}">
                <a16:creationId xmlns:a16="http://schemas.microsoft.com/office/drawing/2014/main" id="{6E9C0618-CA31-B734-D37A-4226BBE7371C}"/>
              </a:ext>
            </a:extLst>
          </p:cNvPr>
          <p:cNvSpPr txBox="1"/>
          <p:nvPr/>
        </p:nvSpPr>
        <p:spPr>
          <a:xfrm>
            <a:off x="2597826" y="1926840"/>
            <a:ext cx="1707519" cy="276999"/>
          </a:xfrm>
          <a:prstGeom prst="rect">
            <a:avLst/>
          </a:prstGeom>
          <a:noFill/>
        </p:spPr>
        <p:txBody>
          <a:bodyPr wrap="none" rtlCol="0">
            <a:spAutoFit/>
          </a:bodyPr>
          <a:lstStyle/>
          <a:p>
            <a:r>
              <a:rPr kumimoji="1" lang="ja-JP" altLang="en-US" sz="1200" dirty="0"/>
              <a:t>こ じ ん じ ょ う ほ う</a:t>
            </a:r>
          </a:p>
        </p:txBody>
      </p:sp>
      <p:sp>
        <p:nvSpPr>
          <p:cNvPr id="8" name="テキスト ボックス 7">
            <a:extLst>
              <a:ext uri="{FF2B5EF4-FFF2-40B4-BE49-F238E27FC236}">
                <a16:creationId xmlns:a16="http://schemas.microsoft.com/office/drawing/2014/main" id="{E3F3398C-3463-5C36-6770-B4BADE01964C}"/>
              </a:ext>
            </a:extLst>
          </p:cNvPr>
          <p:cNvSpPr txBox="1"/>
          <p:nvPr/>
        </p:nvSpPr>
        <p:spPr>
          <a:xfrm>
            <a:off x="1205533" y="2733434"/>
            <a:ext cx="925253" cy="276999"/>
          </a:xfrm>
          <a:prstGeom prst="rect">
            <a:avLst/>
          </a:prstGeom>
          <a:noFill/>
        </p:spPr>
        <p:txBody>
          <a:bodyPr wrap="none" rtlCol="0">
            <a:spAutoFit/>
          </a:bodyPr>
          <a:lstStyle/>
          <a:p>
            <a:r>
              <a:rPr kumimoji="1" lang="ja-JP" altLang="en-US" sz="1200" dirty="0"/>
              <a:t>と う こ う</a:t>
            </a:r>
          </a:p>
        </p:txBody>
      </p:sp>
      <p:sp>
        <p:nvSpPr>
          <p:cNvPr id="2" name="テキスト ボックス 1">
            <a:extLst>
              <a:ext uri="{FF2B5EF4-FFF2-40B4-BE49-F238E27FC236}">
                <a16:creationId xmlns:a16="http://schemas.microsoft.com/office/drawing/2014/main" id="{A5F17040-965D-5EB1-C842-F03B265E787F}"/>
              </a:ext>
            </a:extLst>
          </p:cNvPr>
          <p:cNvSpPr txBox="1"/>
          <p:nvPr/>
        </p:nvSpPr>
        <p:spPr>
          <a:xfrm>
            <a:off x="961183" y="1945129"/>
            <a:ext cx="646331" cy="276999"/>
          </a:xfrm>
          <a:prstGeom prst="rect">
            <a:avLst/>
          </a:prstGeom>
          <a:noFill/>
        </p:spPr>
        <p:txBody>
          <a:bodyPr wrap="none" rtlCol="0">
            <a:spAutoFit/>
          </a:bodyPr>
          <a:lstStyle/>
          <a:p>
            <a:r>
              <a:rPr kumimoji="1" lang="ja-JP" altLang="en-US" sz="1200" dirty="0"/>
              <a:t>わたし</a:t>
            </a:r>
          </a:p>
        </p:txBody>
      </p:sp>
      <p:pic>
        <p:nvPicPr>
          <p:cNvPr id="11" name="図 10">
            <a:extLst>
              <a:ext uri="{FF2B5EF4-FFF2-40B4-BE49-F238E27FC236}">
                <a16:creationId xmlns:a16="http://schemas.microsoft.com/office/drawing/2014/main" id="{843ECA4F-9F21-2DDA-1295-C80CC55945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0037" y="3706147"/>
            <a:ext cx="3770550" cy="3770550"/>
          </a:xfrm>
          <a:prstGeom prst="rect">
            <a:avLst/>
          </a:prstGeom>
        </p:spPr>
      </p:pic>
    </p:spTree>
    <p:extLst>
      <p:ext uri="{BB962C8B-B14F-4D97-AF65-F5344CB8AC3E}">
        <p14:creationId xmlns:p14="http://schemas.microsoft.com/office/powerpoint/2010/main" val="16537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72010" y="1535180"/>
            <a:ext cx="8261949" cy="1479026"/>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88381" y="3152930"/>
            <a:ext cx="826194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88380" y="4835527"/>
            <a:ext cx="8261949" cy="1400262"/>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8537" y="1309699"/>
            <a:ext cx="1114322" cy="1710380"/>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62347" y="3005391"/>
            <a:ext cx="1120744" cy="1416183"/>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83977" y="4660828"/>
            <a:ext cx="1082756" cy="1574961"/>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202255" y="1740364"/>
            <a:ext cx="7871406" cy="1374416"/>
          </a:xfrm>
        </p:spPr>
        <p:txBody>
          <a:bodyPr>
            <a:noAutofit/>
          </a:bodyPr>
          <a:lstStyle/>
          <a:p>
            <a:pPr marL="0" indent="0">
              <a:lnSpc>
                <a:spcPct val="100000"/>
              </a:lnSpc>
              <a:buNone/>
            </a:pPr>
            <a:r>
              <a:rPr lang="ja-JP" altLang="en-US" dirty="0"/>
              <a:t>ネットにアップされた情報は</a:t>
            </a:r>
            <a:br>
              <a:rPr lang="en-US" altLang="ja-JP" dirty="0"/>
            </a:br>
            <a:r>
              <a:rPr lang="ja-JP" altLang="en-US" dirty="0"/>
              <a:t>消せないからあきらめるしかないよ。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873281" y="3412137"/>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警察に通報すれば消して</a:t>
            </a:r>
            <a:br>
              <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もらえるんじゃない？</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075511" y="5025944"/>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lang="ja-JP" altLang="en-US" spc="-300" dirty="0">
                <a:solidFill>
                  <a:prstClr val="black"/>
                </a:solidFill>
                <a:latin typeface="Segoe UI"/>
                <a:ea typeface="メイリオ"/>
              </a:rPr>
              <a:t>それを投稿している人に</a:t>
            </a:r>
            <a:br>
              <a:rPr lang="en-US" altLang="ja-JP" spc="-300" dirty="0">
                <a:solidFill>
                  <a:prstClr val="black"/>
                </a:solidFill>
                <a:latin typeface="Segoe UI"/>
                <a:ea typeface="メイリオ"/>
              </a:rPr>
            </a:br>
            <a:r>
              <a:rPr lang="ja-JP" altLang="en-US" spc="-300" dirty="0">
                <a:solidFill>
                  <a:prstClr val="black"/>
                </a:solidFill>
                <a:latin typeface="Segoe UI"/>
                <a:ea typeface="メイリオ"/>
              </a:rPr>
              <a:t>「消して」と頼むのはどう？</a:t>
            </a:r>
            <a:endParaRPr kumimoji="1" lang="en-US" altLang="ja-JP" b="0" i="0" u="none" strike="noStrike" kern="1200" cap="none" spc="-30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084F8034-72D2-6A3E-CB83-208D9A6B3DCB}"/>
              </a:ext>
            </a:extLst>
          </p:cNvPr>
          <p:cNvSpPr txBox="1"/>
          <p:nvPr/>
        </p:nvSpPr>
        <p:spPr>
          <a:xfrm>
            <a:off x="5922140" y="1568847"/>
            <a:ext cx="954107" cy="276999"/>
          </a:xfrm>
          <a:prstGeom prst="rect">
            <a:avLst/>
          </a:prstGeom>
          <a:noFill/>
        </p:spPr>
        <p:txBody>
          <a:bodyPr wrap="none" rtlCol="0">
            <a:spAutoFit/>
          </a:bodyPr>
          <a:lstStyle/>
          <a:p>
            <a:r>
              <a:rPr kumimoji="1" lang="ja-JP" altLang="en-US" sz="1200" dirty="0"/>
              <a:t>じょうほう</a:t>
            </a:r>
          </a:p>
        </p:txBody>
      </p:sp>
      <p:sp>
        <p:nvSpPr>
          <p:cNvPr id="7" name="テキスト ボックス 6">
            <a:extLst>
              <a:ext uri="{FF2B5EF4-FFF2-40B4-BE49-F238E27FC236}">
                <a16:creationId xmlns:a16="http://schemas.microsoft.com/office/drawing/2014/main" id="{0E02610C-AC75-6BD9-0719-3369E4580945}"/>
              </a:ext>
            </a:extLst>
          </p:cNvPr>
          <p:cNvSpPr txBox="1"/>
          <p:nvPr/>
        </p:nvSpPr>
        <p:spPr>
          <a:xfrm>
            <a:off x="1021394" y="3198245"/>
            <a:ext cx="800219" cy="276999"/>
          </a:xfrm>
          <a:prstGeom prst="rect">
            <a:avLst/>
          </a:prstGeom>
          <a:noFill/>
        </p:spPr>
        <p:txBody>
          <a:bodyPr wrap="none" rtlCol="0">
            <a:spAutoFit/>
          </a:bodyPr>
          <a:lstStyle/>
          <a:p>
            <a:r>
              <a:rPr kumimoji="1" lang="ja-JP" altLang="en-US" sz="1200" dirty="0"/>
              <a:t>けいさつ</a:t>
            </a:r>
          </a:p>
        </p:txBody>
      </p:sp>
      <p:sp>
        <p:nvSpPr>
          <p:cNvPr id="8" name="テキスト ボックス 7">
            <a:extLst>
              <a:ext uri="{FF2B5EF4-FFF2-40B4-BE49-F238E27FC236}">
                <a16:creationId xmlns:a16="http://schemas.microsoft.com/office/drawing/2014/main" id="{4D00F7E7-ADB5-6668-7D84-A8586164EB4A}"/>
              </a:ext>
            </a:extLst>
          </p:cNvPr>
          <p:cNvSpPr txBox="1"/>
          <p:nvPr/>
        </p:nvSpPr>
        <p:spPr>
          <a:xfrm>
            <a:off x="2588306" y="3202943"/>
            <a:ext cx="800219" cy="276999"/>
          </a:xfrm>
          <a:prstGeom prst="rect">
            <a:avLst/>
          </a:prstGeom>
          <a:noFill/>
        </p:spPr>
        <p:txBody>
          <a:bodyPr wrap="none" rtlCol="0">
            <a:spAutoFit/>
          </a:bodyPr>
          <a:lstStyle/>
          <a:p>
            <a:r>
              <a:rPr kumimoji="1" lang="ja-JP" altLang="en-US" sz="1200" dirty="0"/>
              <a:t>つうほう</a:t>
            </a:r>
          </a:p>
        </p:txBody>
      </p:sp>
      <p:sp>
        <p:nvSpPr>
          <p:cNvPr id="9" name="テキスト ボックス 8">
            <a:extLst>
              <a:ext uri="{FF2B5EF4-FFF2-40B4-BE49-F238E27FC236}">
                <a16:creationId xmlns:a16="http://schemas.microsoft.com/office/drawing/2014/main" id="{889AD4D4-7872-E019-F044-BA55E297618D}"/>
              </a:ext>
            </a:extLst>
          </p:cNvPr>
          <p:cNvSpPr txBox="1"/>
          <p:nvPr/>
        </p:nvSpPr>
        <p:spPr>
          <a:xfrm>
            <a:off x="3467569" y="4878665"/>
            <a:ext cx="800219" cy="276999"/>
          </a:xfrm>
          <a:prstGeom prst="rect">
            <a:avLst/>
          </a:prstGeom>
          <a:noFill/>
        </p:spPr>
        <p:txBody>
          <a:bodyPr wrap="none" rtlCol="0">
            <a:spAutoFit/>
          </a:bodyPr>
          <a:lstStyle/>
          <a:p>
            <a:r>
              <a:rPr kumimoji="1" lang="ja-JP" altLang="en-US" sz="1200" dirty="0"/>
              <a:t>とうこう</a:t>
            </a:r>
          </a:p>
        </p:txBody>
      </p:sp>
      <p:sp>
        <p:nvSpPr>
          <p:cNvPr id="11" name="テキスト ボックス 10">
            <a:extLst>
              <a:ext uri="{FF2B5EF4-FFF2-40B4-BE49-F238E27FC236}">
                <a16:creationId xmlns:a16="http://schemas.microsoft.com/office/drawing/2014/main" id="{8CAB7512-3461-F11D-A962-73009E861B62}"/>
              </a:ext>
            </a:extLst>
          </p:cNvPr>
          <p:cNvSpPr txBox="1"/>
          <p:nvPr/>
        </p:nvSpPr>
        <p:spPr>
          <a:xfrm>
            <a:off x="4664885" y="5451219"/>
            <a:ext cx="492443" cy="276999"/>
          </a:xfrm>
          <a:prstGeom prst="rect">
            <a:avLst/>
          </a:prstGeom>
          <a:noFill/>
        </p:spPr>
        <p:txBody>
          <a:bodyPr wrap="none" rtlCol="0">
            <a:spAutoFit/>
          </a:bodyPr>
          <a:lstStyle/>
          <a:p>
            <a:r>
              <a:rPr kumimoji="1" lang="ja-JP" altLang="en-US" sz="1200" dirty="0"/>
              <a:t>たの</a:t>
            </a:r>
          </a:p>
        </p:txBody>
      </p:sp>
    </p:spTree>
    <p:extLst>
      <p:ext uri="{BB962C8B-B14F-4D97-AF65-F5344CB8AC3E}">
        <p14:creationId xmlns:p14="http://schemas.microsoft.com/office/powerpoint/2010/main" val="419117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434539" y="2425433"/>
            <a:ext cx="8505825" cy="23864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000"/>
              </a:lnSpc>
              <a:spcBef>
                <a:spcPts val="1000"/>
              </a:spcBef>
              <a:spcAft>
                <a:spcPts val="0"/>
              </a:spcAft>
              <a:buClrTx/>
              <a:buSzTx/>
              <a:buNone/>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a:t>
            </a: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サービスを運営している会社に削除を依頼する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4000"/>
              </a:lnSpc>
              <a:spcBef>
                <a:spcPts val="1000"/>
              </a:spcBef>
              <a:spcAft>
                <a:spcPts val="0"/>
              </a:spcAft>
              <a:buClrTx/>
              <a:buSzTx/>
              <a:buNone/>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・削除を助けてくれる公共の団体にお願いする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0" indent="0">
              <a:lnSpc>
                <a:spcPts val="4000"/>
              </a:lnSpc>
              <a:buNone/>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・投稿した人に削除を依頼する </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0" indent="0">
              <a:lnSpc>
                <a:spcPts val="4000"/>
              </a:lnSpc>
              <a:buNone/>
              <a:defRPr/>
            </a:pPr>
            <a:r>
              <a:rPr lang="en-US" altLang="ja-JP" sz="2600" dirty="0">
                <a:solidFill>
                  <a:prstClr val="black"/>
                </a:solidFill>
                <a:latin typeface="Segoe UI"/>
                <a:ea typeface="メイリオ"/>
              </a:rPr>
              <a:t>   </a:t>
            </a:r>
            <a:r>
              <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rPr>
              <a:t>- </a:t>
            </a: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悪質な場合は法的措置も</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4000"/>
              </a:lnSpc>
              <a:spcBef>
                <a:spcPts val="1000"/>
              </a:spcBef>
              <a:spcAft>
                <a:spcPts val="0"/>
              </a:spcAft>
              <a:buClrTx/>
              <a:buSzTx/>
              <a:buNone/>
              <a:tabLst/>
              <a:defRPr/>
            </a:pP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p:txBody>
      </p:sp>
      <p:grpSp>
        <p:nvGrpSpPr>
          <p:cNvPr id="7" name="グループ化 6">
            <a:extLst>
              <a:ext uri="{FF2B5EF4-FFF2-40B4-BE49-F238E27FC236}">
                <a16:creationId xmlns:a16="http://schemas.microsoft.com/office/drawing/2014/main" id="{C1FDF336-F9B2-F920-A2B7-FAE7BB675661}"/>
              </a:ext>
            </a:extLst>
          </p:cNvPr>
          <p:cNvGrpSpPr/>
          <p:nvPr/>
        </p:nvGrpSpPr>
        <p:grpSpPr>
          <a:xfrm>
            <a:off x="434539" y="1386248"/>
            <a:ext cx="8505825" cy="1196796"/>
            <a:chOff x="434539" y="1133997"/>
            <a:chExt cx="8505825" cy="1196796"/>
          </a:xfrm>
        </p:grpSpPr>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34539" y="1133997"/>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各所へ削除依頼をする</a:t>
              </a:r>
            </a:p>
          </p:txBody>
        </p:sp>
        <p:sp>
          <p:nvSpPr>
            <p:cNvPr id="10" name="テキスト ボックス 9">
              <a:extLst>
                <a:ext uri="{FF2B5EF4-FFF2-40B4-BE49-F238E27FC236}">
                  <a16:creationId xmlns:a16="http://schemas.microsoft.com/office/drawing/2014/main" id="{E9BE076D-9BEE-23FA-D085-E648C5A17D69}"/>
                </a:ext>
              </a:extLst>
            </p:cNvPr>
            <p:cNvSpPr txBox="1"/>
            <p:nvPr/>
          </p:nvSpPr>
          <p:spPr>
            <a:xfrm>
              <a:off x="2094106" y="1197212"/>
              <a:ext cx="925253" cy="276999"/>
            </a:xfrm>
            <a:prstGeom prst="rect">
              <a:avLst/>
            </a:prstGeom>
            <a:noFill/>
          </p:spPr>
          <p:txBody>
            <a:bodyPr wrap="none" rtlCol="0">
              <a:spAutoFit/>
            </a:bodyPr>
            <a:lstStyle/>
            <a:p>
              <a:r>
                <a:rPr kumimoji="1" lang="ja-JP" altLang="en-US" sz="1200" dirty="0"/>
                <a:t>さ く じ ょ</a:t>
              </a:r>
            </a:p>
          </p:txBody>
        </p:sp>
        <p:sp>
          <p:nvSpPr>
            <p:cNvPr id="4" name="テキスト ボックス 3">
              <a:extLst>
                <a:ext uri="{FF2B5EF4-FFF2-40B4-BE49-F238E27FC236}">
                  <a16:creationId xmlns:a16="http://schemas.microsoft.com/office/drawing/2014/main" id="{E7E5CD54-59FB-1BDB-3CD3-D3380D0C4E9F}"/>
                </a:ext>
              </a:extLst>
            </p:cNvPr>
            <p:cNvSpPr txBox="1"/>
            <p:nvPr/>
          </p:nvSpPr>
          <p:spPr>
            <a:xfrm>
              <a:off x="3244443" y="1183853"/>
              <a:ext cx="646331" cy="276999"/>
            </a:xfrm>
            <a:prstGeom prst="rect">
              <a:avLst/>
            </a:prstGeom>
            <a:noFill/>
          </p:spPr>
          <p:txBody>
            <a:bodyPr wrap="none" rtlCol="0">
              <a:spAutoFit/>
            </a:bodyPr>
            <a:lstStyle/>
            <a:p>
              <a:r>
                <a:rPr kumimoji="1" lang="ja-JP" altLang="en-US" sz="1200" dirty="0"/>
                <a:t>いらい</a:t>
              </a:r>
            </a:p>
          </p:txBody>
        </p:sp>
        <p:sp>
          <p:nvSpPr>
            <p:cNvPr id="6" name="テキスト ボックス 5">
              <a:extLst>
                <a:ext uri="{FF2B5EF4-FFF2-40B4-BE49-F238E27FC236}">
                  <a16:creationId xmlns:a16="http://schemas.microsoft.com/office/drawing/2014/main" id="{08B96239-DA99-99ED-F415-A4FD6A7F695B}"/>
                </a:ext>
              </a:extLst>
            </p:cNvPr>
            <p:cNvSpPr txBox="1"/>
            <p:nvPr/>
          </p:nvSpPr>
          <p:spPr>
            <a:xfrm>
              <a:off x="636032" y="1196000"/>
              <a:ext cx="800219" cy="276999"/>
            </a:xfrm>
            <a:prstGeom prst="rect">
              <a:avLst/>
            </a:prstGeom>
            <a:noFill/>
          </p:spPr>
          <p:txBody>
            <a:bodyPr wrap="none" rtlCol="0">
              <a:spAutoFit/>
            </a:bodyPr>
            <a:lstStyle/>
            <a:p>
              <a:r>
                <a:rPr kumimoji="1" lang="ja-JP" altLang="en-US" sz="1200" dirty="0"/>
                <a:t>かくしょ</a:t>
              </a:r>
            </a:p>
          </p:txBody>
        </p:sp>
      </p:grpSp>
      <p:pic>
        <p:nvPicPr>
          <p:cNvPr id="13" name="図 12">
            <a:extLst>
              <a:ext uri="{FF2B5EF4-FFF2-40B4-BE49-F238E27FC236}">
                <a16:creationId xmlns:a16="http://schemas.microsoft.com/office/drawing/2014/main" id="{6BDCFA93-2E02-3422-F8C4-D5712155AD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8375" y="3022000"/>
            <a:ext cx="3713519" cy="3713519"/>
          </a:xfrm>
          <a:prstGeom prst="rect">
            <a:avLst/>
          </a:prstGeom>
        </p:spPr>
      </p:pic>
      <p:sp>
        <p:nvSpPr>
          <p:cNvPr id="21" name="テキスト ボックス 20">
            <a:extLst>
              <a:ext uri="{FF2B5EF4-FFF2-40B4-BE49-F238E27FC236}">
                <a16:creationId xmlns:a16="http://schemas.microsoft.com/office/drawing/2014/main" id="{C176F6E6-6D42-F55E-A64B-F81DA990A0CE}"/>
              </a:ext>
            </a:extLst>
          </p:cNvPr>
          <p:cNvSpPr txBox="1"/>
          <p:nvPr/>
        </p:nvSpPr>
        <p:spPr>
          <a:xfrm>
            <a:off x="2485799" y="2343576"/>
            <a:ext cx="800219" cy="276999"/>
          </a:xfrm>
          <a:prstGeom prst="rect">
            <a:avLst/>
          </a:prstGeom>
          <a:noFill/>
        </p:spPr>
        <p:txBody>
          <a:bodyPr wrap="none" rtlCol="0">
            <a:spAutoFit/>
          </a:bodyPr>
          <a:lstStyle/>
          <a:p>
            <a:r>
              <a:rPr kumimoji="1" lang="ja-JP" altLang="en-US" sz="1200" dirty="0"/>
              <a:t>うんえい</a:t>
            </a:r>
          </a:p>
        </p:txBody>
      </p:sp>
      <p:sp>
        <p:nvSpPr>
          <p:cNvPr id="22" name="テキスト ボックス 21">
            <a:extLst>
              <a:ext uri="{FF2B5EF4-FFF2-40B4-BE49-F238E27FC236}">
                <a16:creationId xmlns:a16="http://schemas.microsoft.com/office/drawing/2014/main" id="{E2B799D2-DCE9-EDE4-F969-03D793E9F3DD}"/>
              </a:ext>
            </a:extLst>
          </p:cNvPr>
          <p:cNvSpPr txBox="1"/>
          <p:nvPr/>
        </p:nvSpPr>
        <p:spPr>
          <a:xfrm>
            <a:off x="5457874" y="2348545"/>
            <a:ext cx="800219" cy="276999"/>
          </a:xfrm>
          <a:prstGeom prst="rect">
            <a:avLst/>
          </a:prstGeom>
          <a:noFill/>
        </p:spPr>
        <p:txBody>
          <a:bodyPr wrap="none" rtlCol="0">
            <a:spAutoFit/>
          </a:bodyPr>
          <a:lstStyle/>
          <a:p>
            <a:r>
              <a:rPr kumimoji="1" lang="ja-JP" altLang="en-US" sz="1200" dirty="0"/>
              <a:t>さくじょ</a:t>
            </a:r>
          </a:p>
        </p:txBody>
      </p:sp>
      <p:sp>
        <p:nvSpPr>
          <p:cNvPr id="23" name="テキスト ボックス 22">
            <a:extLst>
              <a:ext uri="{FF2B5EF4-FFF2-40B4-BE49-F238E27FC236}">
                <a16:creationId xmlns:a16="http://schemas.microsoft.com/office/drawing/2014/main" id="{FB3EA82F-86AA-71F6-4E07-8075DA79BBBD}"/>
              </a:ext>
            </a:extLst>
          </p:cNvPr>
          <p:cNvSpPr txBox="1"/>
          <p:nvPr/>
        </p:nvSpPr>
        <p:spPr>
          <a:xfrm>
            <a:off x="6536102" y="2333497"/>
            <a:ext cx="646331" cy="276999"/>
          </a:xfrm>
          <a:prstGeom prst="rect">
            <a:avLst/>
          </a:prstGeom>
          <a:noFill/>
        </p:spPr>
        <p:txBody>
          <a:bodyPr wrap="none" rtlCol="0">
            <a:spAutoFit/>
          </a:bodyPr>
          <a:lstStyle/>
          <a:p>
            <a:r>
              <a:rPr kumimoji="1" lang="ja-JP" altLang="en-US" sz="1200" dirty="0"/>
              <a:t>いらい</a:t>
            </a:r>
          </a:p>
        </p:txBody>
      </p:sp>
      <p:sp>
        <p:nvSpPr>
          <p:cNvPr id="25" name="テキスト ボックス 24">
            <a:extLst>
              <a:ext uri="{FF2B5EF4-FFF2-40B4-BE49-F238E27FC236}">
                <a16:creationId xmlns:a16="http://schemas.microsoft.com/office/drawing/2014/main" id="{5AF58FEA-91DF-B788-B5FC-BACC8913C973}"/>
              </a:ext>
            </a:extLst>
          </p:cNvPr>
          <p:cNvSpPr txBox="1"/>
          <p:nvPr/>
        </p:nvSpPr>
        <p:spPr>
          <a:xfrm>
            <a:off x="809452" y="2980275"/>
            <a:ext cx="800219" cy="276999"/>
          </a:xfrm>
          <a:prstGeom prst="rect">
            <a:avLst/>
          </a:prstGeom>
          <a:noFill/>
        </p:spPr>
        <p:txBody>
          <a:bodyPr wrap="none" rtlCol="0">
            <a:spAutoFit/>
          </a:bodyPr>
          <a:lstStyle/>
          <a:p>
            <a:r>
              <a:rPr kumimoji="1" lang="ja-JP" altLang="en-US" sz="1200" dirty="0"/>
              <a:t>さくじょ</a:t>
            </a:r>
          </a:p>
        </p:txBody>
      </p:sp>
      <p:sp>
        <p:nvSpPr>
          <p:cNvPr id="26" name="テキスト ボックス 25">
            <a:extLst>
              <a:ext uri="{FF2B5EF4-FFF2-40B4-BE49-F238E27FC236}">
                <a16:creationId xmlns:a16="http://schemas.microsoft.com/office/drawing/2014/main" id="{B88F11CB-915C-EB7E-B9C0-48DCDB00E81F}"/>
              </a:ext>
            </a:extLst>
          </p:cNvPr>
          <p:cNvSpPr txBox="1"/>
          <p:nvPr/>
        </p:nvSpPr>
        <p:spPr>
          <a:xfrm>
            <a:off x="3710306" y="2998162"/>
            <a:ext cx="954107" cy="276999"/>
          </a:xfrm>
          <a:prstGeom prst="rect">
            <a:avLst/>
          </a:prstGeom>
          <a:noFill/>
        </p:spPr>
        <p:txBody>
          <a:bodyPr wrap="none" rtlCol="0">
            <a:spAutoFit/>
          </a:bodyPr>
          <a:lstStyle/>
          <a:p>
            <a:r>
              <a:rPr kumimoji="1" lang="ja-JP" altLang="en-US" sz="1200" dirty="0"/>
              <a:t>こうきょう</a:t>
            </a:r>
          </a:p>
        </p:txBody>
      </p:sp>
      <p:sp>
        <p:nvSpPr>
          <p:cNvPr id="28" name="テキスト ボックス 27">
            <a:extLst>
              <a:ext uri="{FF2B5EF4-FFF2-40B4-BE49-F238E27FC236}">
                <a16:creationId xmlns:a16="http://schemas.microsoft.com/office/drawing/2014/main" id="{377D7DFA-6763-0358-4EBA-F5A6AC643C09}"/>
              </a:ext>
            </a:extLst>
          </p:cNvPr>
          <p:cNvSpPr txBox="1"/>
          <p:nvPr/>
        </p:nvSpPr>
        <p:spPr>
          <a:xfrm>
            <a:off x="4698126" y="2994877"/>
            <a:ext cx="800219" cy="276999"/>
          </a:xfrm>
          <a:prstGeom prst="rect">
            <a:avLst/>
          </a:prstGeom>
          <a:noFill/>
        </p:spPr>
        <p:txBody>
          <a:bodyPr wrap="none" rtlCol="0">
            <a:spAutoFit/>
          </a:bodyPr>
          <a:lstStyle/>
          <a:p>
            <a:r>
              <a:rPr kumimoji="1" lang="ja-JP" altLang="en-US" sz="1200" dirty="0"/>
              <a:t>だんたい</a:t>
            </a:r>
          </a:p>
        </p:txBody>
      </p:sp>
      <p:sp>
        <p:nvSpPr>
          <p:cNvPr id="32" name="テキスト ボックス 31">
            <a:extLst>
              <a:ext uri="{FF2B5EF4-FFF2-40B4-BE49-F238E27FC236}">
                <a16:creationId xmlns:a16="http://schemas.microsoft.com/office/drawing/2014/main" id="{FB262F65-C247-6A92-C471-FA347C92417D}"/>
              </a:ext>
            </a:extLst>
          </p:cNvPr>
          <p:cNvSpPr txBox="1"/>
          <p:nvPr/>
        </p:nvSpPr>
        <p:spPr>
          <a:xfrm>
            <a:off x="6043659" y="2990916"/>
            <a:ext cx="492443" cy="276999"/>
          </a:xfrm>
          <a:prstGeom prst="rect">
            <a:avLst/>
          </a:prstGeom>
          <a:noFill/>
        </p:spPr>
        <p:txBody>
          <a:bodyPr wrap="none" rtlCol="0">
            <a:spAutoFit/>
          </a:bodyPr>
          <a:lstStyle/>
          <a:p>
            <a:r>
              <a:rPr kumimoji="1" lang="ja-JP" altLang="en-US" sz="1200" dirty="0"/>
              <a:t>ねが</a:t>
            </a:r>
          </a:p>
        </p:txBody>
      </p:sp>
      <p:sp>
        <p:nvSpPr>
          <p:cNvPr id="33" name="テキスト ボックス 32">
            <a:extLst>
              <a:ext uri="{FF2B5EF4-FFF2-40B4-BE49-F238E27FC236}">
                <a16:creationId xmlns:a16="http://schemas.microsoft.com/office/drawing/2014/main" id="{C6F2E3BC-408C-0165-DD2B-100B78F418E5}"/>
              </a:ext>
            </a:extLst>
          </p:cNvPr>
          <p:cNvSpPr txBox="1"/>
          <p:nvPr/>
        </p:nvSpPr>
        <p:spPr>
          <a:xfrm>
            <a:off x="2768766" y="3612539"/>
            <a:ext cx="800219" cy="276999"/>
          </a:xfrm>
          <a:prstGeom prst="rect">
            <a:avLst/>
          </a:prstGeom>
          <a:noFill/>
        </p:spPr>
        <p:txBody>
          <a:bodyPr wrap="none" rtlCol="0">
            <a:spAutoFit/>
          </a:bodyPr>
          <a:lstStyle/>
          <a:p>
            <a:r>
              <a:rPr kumimoji="1" lang="ja-JP" altLang="en-US" sz="1200" dirty="0"/>
              <a:t>さくじょ</a:t>
            </a:r>
          </a:p>
        </p:txBody>
      </p:sp>
      <p:sp>
        <p:nvSpPr>
          <p:cNvPr id="34" name="テキスト ボックス 33">
            <a:extLst>
              <a:ext uri="{FF2B5EF4-FFF2-40B4-BE49-F238E27FC236}">
                <a16:creationId xmlns:a16="http://schemas.microsoft.com/office/drawing/2014/main" id="{92752A66-00FB-5C55-CC20-B155F541521E}"/>
              </a:ext>
            </a:extLst>
          </p:cNvPr>
          <p:cNvSpPr txBox="1"/>
          <p:nvPr/>
        </p:nvSpPr>
        <p:spPr>
          <a:xfrm>
            <a:off x="3868010" y="3612539"/>
            <a:ext cx="646331" cy="276999"/>
          </a:xfrm>
          <a:prstGeom prst="rect">
            <a:avLst/>
          </a:prstGeom>
          <a:noFill/>
        </p:spPr>
        <p:txBody>
          <a:bodyPr wrap="none" rtlCol="0">
            <a:spAutoFit/>
          </a:bodyPr>
          <a:lstStyle/>
          <a:p>
            <a:r>
              <a:rPr kumimoji="1" lang="ja-JP" altLang="en-US" sz="1200" dirty="0"/>
              <a:t>いらい</a:t>
            </a:r>
          </a:p>
        </p:txBody>
      </p:sp>
      <p:sp>
        <p:nvSpPr>
          <p:cNvPr id="35" name="テキスト ボックス 34">
            <a:extLst>
              <a:ext uri="{FF2B5EF4-FFF2-40B4-BE49-F238E27FC236}">
                <a16:creationId xmlns:a16="http://schemas.microsoft.com/office/drawing/2014/main" id="{C67852C9-C9BD-D8E5-2FB9-B9A03AF64994}"/>
              </a:ext>
            </a:extLst>
          </p:cNvPr>
          <p:cNvSpPr txBox="1"/>
          <p:nvPr/>
        </p:nvSpPr>
        <p:spPr>
          <a:xfrm>
            <a:off x="801204" y="3606899"/>
            <a:ext cx="800219" cy="276999"/>
          </a:xfrm>
          <a:prstGeom prst="rect">
            <a:avLst/>
          </a:prstGeom>
          <a:noFill/>
        </p:spPr>
        <p:txBody>
          <a:bodyPr wrap="square" rtlCol="0">
            <a:spAutoFit/>
          </a:bodyPr>
          <a:lstStyle/>
          <a:p>
            <a:r>
              <a:rPr kumimoji="1" lang="ja-JP" altLang="en-US" sz="1200" dirty="0"/>
              <a:t>とうこう</a:t>
            </a:r>
          </a:p>
        </p:txBody>
      </p:sp>
      <p:sp>
        <p:nvSpPr>
          <p:cNvPr id="36" name="テキスト ボックス 35">
            <a:extLst>
              <a:ext uri="{FF2B5EF4-FFF2-40B4-BE49-F238E27FC236}">
                <a16:creationId xmlns:a16="http://schemas.microsoft.com/office/drawing/2014/main" id="{D051EDDD-45B6-2F46-D9EF-CE1372E5BA79}"/>
              </a:ext>
            </a:extLst>
          </p:cNvPr>
          <p:cNvSpPr txBox="1"/>
          <p:nvPr/>
        </p:nvSpPr>
        <p:spPr>
          <a:xfrm>
            <a:off x="974666" y="4242493"/>
            <a:ext cx="800219" cy="276999"/>
          </a:xfrm>
          <a:prstGeom prst="rect">
            <a:avLst/>
          </a:prstGeom>
          <a:noFill/>
        </p:spPr>
        <p:txBody>
          <a:bodyPr wrap="square" rtlCol="0">
            <a:spAutoFit/>
          </a:bodyPr>
          <a:lstStyle/>
          <a:p>
            <a:r>
              <a:rPr kumimoji="1" lang="ja-JP" altLang="en-US" sz="1200" dirty="0"/>
              <a:t>あくしつ</a:t>
            </a:r>
          </a:p>
        </p:txBody>
      </p:sp>
      <p:sp>
        <p:nvSpPr>
          <p:cNvPr id="37" name="テキスト ボックス 36">
            <a:extLst>
              <a:ext uri="{FF2B5EF4-FFF2-40B4-BE49-F238E27FC236}">
                <a16:creationId xmlns:a16="http://schemas.microsoft.com/office/drawing/2014/main" id="{17ACF714-1EC9-FCEE-031E-39087C3F45FE}"/>
              </a:ext>
            </a:extLst>
          </p:cNvPr>
          <p:cNvSpPr txBox="1"/>
          <p:nvPr/>
        </p:nvSpPr>
        <p:spPr>
          <a:xfrm>
            <a:off x="2949727" y="4274024"/>
            <a:ext cx="800219" cy="276999"/>
          </a:xfrm>
          <a:prstGeom prst="rect">
            <a:avLst/>
          </a:prstGeom>
          <a:noFill/>
        </p:spPr>
        <p:txBody>
          <a:bodyPr wrap="square" rtlCol="0">
            <a:spAutoFit/>
          </a:bodyPr>
          <a:lstStyle/>
          <a:p>
            <a:r>
              <a:rPr kumimoji="1" lang="ja-JP" altLang="en-US" sz="1200" dirty="0"/>
              <a:t>ほうてき</a:t>
            </a:r>
          </a:p>
        </p:txBody>
      </p:sp>
      <p:sp>
        <p:nvSpPr>
          <p:cNvPr id="38" name="テキスト ボックス 37">
            <a:extLst>
              <a:ext uri="{FF2B5EF4-FFF2-40B4-BE49-F238E27FC236}">
                <a16:creationId xmlns:a16="http://schemas.microsoft.com/office/drawing/2014/main" id="{E433128A-9CF4-462F-34E3-D686612A632C}"/>
              </a:ext>
            </a:extLst>
          </p:cNvPr>
          <p:cNvSpPr txBox="1"/>
          <p:nvPr/>
        </p:nvSpPr>
        <p:spPr>
          <a:xfrm>
            <a:off x="3654518" y="4256932"/>
            <a:ext cx="800219" cy="276999"/>
          </a:xfrm>
          <a:prstGeom prst="rect">
            <a:avLst/>
          </a:prstGeom>
          <a:noFill/>
        </p:spPr>
        <p:txBody>
          <a:bodyPr wrap="square" rtlCol="0">
            <a:spAutoFit/>
          </a:bodyPr>
          <a:lstStyle/>
          <a:p>
            <a:r>
              <a:rPr kumimoji="1" lang="ja-JP" altLang="en-US" sz="1200" dirty="0"/>
              <a:t>そ   ち</a:t>
            </a:r>
          </a:p>
        </p:txBody>
      </p:sp>
      <p:sp>
        <p:nvSpPr>
          <p:cNvPr id="8" name="テキスト ボックス 7">
            <a:extLst>
              <a:ext uri="{FF2B5EF4-FFF2-40B4-BE49-F238E27FC236}">
                <a16:creationId xmlns:a16="http://schemas.microsoft.com/office/drawing/2014/main" id="{940BABD9-8A0D-2CD1-77AA-3A7B298F256D}"/>
              </a:ext>
            </a:extLst>
          </p:cNvPr>
          <p:cNvSpPr txBox="1"/>
          <p:nvPr/>
        </p:nvSpPr>
        <p:spPr>
          <a:xfrm>
            <a:off x="1763502" y="6339078"/>
            <a:ext cx="5955323" cy="400110"/>
          </a:xfrm>
          <a:prstGeom prst="rect">
            <a:avLst/>
          </a:prstGeom>
          <a:solidFill>
            <a:srgbClr val="FFFF00"/>
          </a:solidFill>
        </p:spPr>
        <p:txBody>
          <a:bodyPr wrap="square" rtlCol="0">
            <a:spAutoFit/>
          </a:bodyPr>
          <a:lstStyle/>
          <a:p>
            <a:r>
              <a:rPr kumimoji="1" lang="ja-JP" altLang="en-US" sz="2000" dirty="0"/>
              <a:t>一人で悩まないで、困ったらまず相談しましょう。</a:t>
            </a:r>
          </a:p>
        </p:txBody>
      </p:sp>
    </p:spTree>
    <p:extLst>
      <p:ext uri="{BB962C8B-B14F-4D97-AF65-F5344CB8AC3E}">
        <p14:creationId xmlns:p14="http://schemas.microsoft.com/office/powerpoint/2010/main" val="155941015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1705</Words>
  <PresentationFormat>画面に合わせる (4:3)</PresentationFormat>
  <Paragraphs>119</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3-3-1 自身の情報が 不本意に投稿された場合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2023-03-15T07:16:17Z</dcterms:created>
  <dcterms:modified xsi:type="dcterms:W3CDTF">2023-03-16T07:40:04Z</dcterms:modified>
</cp:coreProperties>
</file>