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Lst>
  <p:notesMasterIdLst>
    <p:notesMasterId r:id="rId6"/>
  </p:notesMasterIdLst>
  <p:handoutMasterIdLst>
    <p:handoutMasterId r:id="rId7"/>
  </p:handoutMasterIdLst>
  <p:sldIdLst>
    <p:sldId id="1862287444" r:id="rId2"/>
    <p:sldId id="1862287445" r:id="rId3"/>
    <p:sldId id="1862287446" r:id="rId4"/>
    <p:sldId id="1862287447" r:id="rId5"/>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4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A"/>
    <a:srgbClr val="AA7322"/>
    <a:srgbClr val="FDE1B0"/>
    <a:srgbClr val="ED7D31"/>
    <a:srgbClr val="FF99CC"/>
    <a:srgbClr val="D62475"/>
    <a:srgbClr val="F6281E"/>
    <a:srgbClr val="FFFFCC"/>
    <a:srgbClr val="F60052"/>
    <a:srgbClr val="FBD1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46" autoAdjust="0"/>
    <p:restoredTop sz="54622" autoAdjust="0"/>
  </p:normalViewPr>
  <p:slideViewPr>
    <p:cSldViewPr snapToGrid="0">
      <p:cViewPr>
        <p:scale>
          <a:sx n="50" d="100"/>
          <a:sy n="50" d="100"/>
        </p:scale>
        <p:origin x="1986" y="81"/>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想定する啓発対象者</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SNS</a:t>
            </a:r>
            <a:r>
              <a:rPr lang="ja-JP" altLang="en-US" sz="1200" dirty="0">
                <a:latin typeface="メイリオ" panose="020B0604030504040204" pitchFamily="50" charset="-128"/>
              </a:rPr>
              <a:t>の利用者</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SNS</a:t>
            </a:r>
            <a:r>
              <a:rPr kumimoji="1" lang="ja-JP" altLang="en-US" dirty="0"/>
              <a:t>への投稿は、個人情報が推測され得ることを理解させ、様々な視点から投稿のリスクを考えさせる。</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みなさんは</a:t>
            </a:r>
            <a:r>
              <a:rPr kumimoji="1" lang="en-US" altLang="ja-JP" dirty="0"/>
              <a:t>SNS</a:t>
            </a:r>
            <a:r>
              <a:rPr kumimoji="1" lang="ja-JP" altLang="en-US" dirty="0"/>
              <a:t>を使ったことはありますか？</a:t>
            </a:r>
            <a:endParaRPr kumimoji="1" lang="en-US" altLang="ja-JP" dirty="0"/>
          </a:p>
          <a:p>
            <a:endParaRPr kumimoji="1" lang="en-US" altLang="ja-JP" dirty="0"/>
          </a:p>
          <a:p>
            <a:r>
              <a:rPr kumimoji="1" lang="ja-JP" altLang="en-US" dirty="0"/>
              <a:t>この人は、自宅の最寄り駅にいるネコを撮影して</a:t>
            </a:r>
            <a:r>
              <a:rPr kumimoji="1" lang="en-US" altLang="ja-JP" dirty="0"/>
              <a:t>SNS</a:t>
            </a:r>
            <a:r>
              <a:rPr kumimoji="1" lang="ja-JP" altLang="en-US" dirty="0"/>
              <a:t>に投稿しているようです。</a:t>
            </a:r>
            <a:endParaRPr kumimoji="1" lang="en-US" altLang="ja-JP" dirty="0"/>
          </a:p>
          <a:p>
            <a:r>
              <a:rPr kumimoji="1" lang="ja-JP" altLang="en-US" dirty="0"/>
              <a:t>特に悪い事をしているわけではないですよね。</a:t>
            </a:r>
            <a:endParaRPr kumimoji="1" lang="en-US" altLang="ja-JP" dirty="0"/>
          </a:p>
          <a:p>
            <a:r>
              <a:rPr kumimoji="1" lang="ja-JP" altLang="en-US" dirty="0"/>
              <a:t>フォロワーもこの人の投稿を肯定的に見てくれているようです。</a:t>
            </a:r>
            <a:endParaRPr kumimoji="1" lang="en-US" altLang="ja-JP" dirty="0"/>
          </a:p>
          <a:p>
            <a:endParaRPr kumimoji="1" lang="en-US" altLang="ja-JP" dirty="0"/>
          </a:p>
          <a:p>
            <a:r>
              <a:rPr kumimoji="1" lang="ja-JP" altLang="en-US" dirty="0"/>
              <a:t>みなさんは、この投稿について何か思うことはありますか？</a:t>
            </a:r>
            <a:endParaRPr kumimoji="1" lang="en-US" altLang="ja-JP" dirty="0"/>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さて、様々な意見が出ました。</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a:t>
            </a:r>
            <a:r>
              <a:rPr lang="ja-JP" altLang="en-US" dirty="0"/>
              <a:t>だれにも迷惑かけてないし、いいと思うよ。</a:t>
            </a:r>
            <a:r>
              <a:rPr lang="ja-JP" altLang="en-US" sz="1200" dirty="0">
                <a:latin typeface="メイリオ" panose="020B0604030504040204" pitchFamily="50" charset="-128"/>
              </a:rPr>
              <a:t>」</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a:t>
            </a:r>
            <a:r>
              <a:rPr lang="ja-JP" altLang="en-US" b="0" i="0" dirty="0">
                <a:solidFill>
                  <a:srgbClr val="000000"/>
                </a:solidFill>
                <a:effectLst/>
                <a:latin typeface="Roboto" panose="02000000000000000000" pitchFamily="2" charset="0"/>
              </a:rPr>
              <a:t>駅の時計から、撮った時間がわかるね。</a:t>
            </a:r>
            <a:r>
              <a:rPr lang="ja-JP" altLang="en-US" sz="1200" dirty="0">
                <a:latin typeface="メイリオ" panose="020B0604030504040204" pitchFamily="50" charset="-128"/>
              </a:rPr>
              <a:t>」</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a:t>
            </a:r>
            <a:r>
              <a:rPr lang="ja-JP" altLang="en-US" b="0" i="0" dirty="0">
                <a:solidFill>
                  <a:srgbClr val="000000"/>
                </a:solidFill>
                <a:effectLst/>
                <a:latin typeface="Roboto" panose="02000000000000000000" pitchFamily="2" charset="0"/>
              </a:rPr>
              <a:t>その駅の近くに住んでいることがばれるよ。</a:t>
            </a:r>
            <a:r>
              <a:rPr lang="ja-JP" altLang="en-US" sz="1200" dirty="0">
                <a:latin typeface="メイリオ" panose="020B0604030504040204" pitchFamily="50" charset="-128"/>
              </a:rPr>
              <a:t>」</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みなさんはどう思いますか？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まず、一番目の意見を考えてみましょう。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たしかに、誰にも迷惑はかけていませんね。悪いことをしている、ということではなさそうです。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次に、二番目の意見を考えてみましょう。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ネコと一緒に時計が写っていたとしたら、写真を撮った時間が分かってしまいますね。</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また、リアルタイムでネコを撮影し</a:t>
            </a:r>
            <a:r>
              <a:rPr lang="en-US" altLang="ja-JP" sz="1200" dirty="0">
                <a:latin typeface="メイリオ" panose="020B0604030504040204" pitchFamily="50" charset="-128"/>
              </a:rPr>
              <a:t>SNS</a:t>
            </a:r>
            <a:r>
              <a:rPr lang="ja-JP" altLang="en-US" sz="1200" dirty="0">
                <a:latin typeface="メイリオ" panose="020B0604030504040204" pitchFamily="50" charset="-128"/>
              </a:rPr>
              <a:t>に投稿していたとしたら、投稿した時間から普段その駅にいる時間が分かってしまうかもしれません。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最後に、三番目の意見を考えてみましょう。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投稿した写真から、ネコを撮影した駅が特定されてしまったら、投稿した人がその駅を利用している、またはその駅に立ち寄っていることを第三者に知られてしまうかもしれません。</a:t>
            </a:r>
            <a:endParaRPr kumimoji="1" lang="en-US" altLang="ja-JP" dirty="0"/>
          </a:p>
        </p:txBody>
      </p:sp>
    </p:spTree>
    <p:extLst>
      <p:ext uri="{BB962C8B-B14F-4D97-AF65-F5344CB8AC3E}">
        <p14:creationId xmlns:p14="http://schemas.microsoft.com/office/powerpoint/2010/main" val="409734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en-US" altLang="ja-JP" dirty="0"/>
              <a:t>SNS</a:t>
            </a:r>
            <a:r>
              <a:rPr kumimoji="1" lang="ja-JP" altLang="en-US" dirty="0"/>
              <a:t>に投稿した写真の中に直接的な個人情報が含まれていなかったとしても、写真の背景等からいろいろな情報を得ることができます。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今回例として挙げた写真以外でも、写った人物の服装や天候、建物の特徴等から投稿者が投稿した環境を推測することが可能な場合があります。</a:t>
            </a:r>
            <a:endParaRPr kumimoji="1" lang="en-US" altLang="ja-JP" dirty="0"/>
          </a:p>
          <a:p>
            <a:endParaRPr kumimoji="1" lang="en-US" altLang="ja-JP" dirty="0"/>
          </a:p>
          <a:p>
            <a:r>
              <a:rPr kumimoji="1" lang="ja-JP" altLang="en-US" dirty="0"/>
              <a:t>誰にも迷惑をかけない投稿だったとしても、その投稿によって自分の個人情報や行動パターンが第三者から推測されることはないか、意識しておきましょう。</a:t>
            </a:r>
            <a:endParaRPr kumimoji="1" lang="en-US" altLang="ja-JP" dirty="0"/>
          </a:p>
          <a:p>
            <a:endParaRPr kumimoji="1" lang="en-US" altLang="ja-JP" dirty="0"/>
          </a:p>
          <a:p>
            <a:r>
              <a:rPr kumimoji="1" lang="ja-JP" altLang="en-US" dirty="0"/>
              <a:t>みなさんは、</a:t>
            </a:r>
            <a:r>
              <a:rPr kumimoji="1" lang="en-US" altLang="ja-JP" dirty="0"/>
              <a:t>SNS</a:t>
            </a:r>
            <a:r>
              <a:rPr kumimoji="1" lang="ja-JP" altLang="en-US" dirty="0"/>
              <a:t>上で個人情報が書かれているのを見たことはありますか？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もしくは、直接的な個人情報ではなくても、住んでいる場所が分かるような投稿を見たことはありますか？</a:t>
            </a:r>
            <a:endParaRPr kumimoji="1" lang="en-US" altLang="ja-JP" dirty="0"/>
          </a:p>
          <a:p>
            <a:r>
              <a:rPr kumimoji="1" lang="ja-JP" altLang="en-US" dirty="0"/>
              <a:t>見たことがある場合、それはどのような投稿であったかを周りの人と共有してみましょう。</a:t>
            </a:r>
            <a:endParaRPr kumimoji="1" lang="en-US" altLang="ja-JP" dirty="0"/>
          </a:p>
          <a:p>
            <a:endParaRPr kumimoji="1" lang="en-US" altLang="ja-JP" dirty="0"/>
          </a:p>
          <a:p>
            <a:r>
              <a:rPr kumimoji="1" lang="ja-JP" altLang="en-US" dirty="0"/>
              <a:t>また、どういった写真なら出して良いか、どういった写真は出さないようにしたいか、という自分なりの基準があれば、合わせて周りの人と共有してみましょう。</a:t>
            </a:r>
            <a:endParaRPr kumimoji="1" lang="en-US" altLang="ja-JP" dirty="0"/>
          </a:p>
        </p:txBody>
      </p:sp>
    </p:spTree>
    <p:extLst>
      <p:ext uri="{BB962C8B-B14F-4D97-AF65-F5344CB8AC3E}">
        <p14:creationId xmlns:p14="http://schemas.microsoft.com/office/powerpoint/2010/main" val="3615084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3-2-3</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写真から分かる個人情報</a:t>
            </a:r>
            <a:br>
              <a:rPr lang="en-US" altLang="ja-JP" sz="4000" dirty="0">
                <a:solidFill>
                  <a:srgbClr val="FF0000"/>
                </a:solidFill>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206849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331781" y="1640115"/>
            <a:ext cx="7956060" cy="4579616"/>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559342" y="1880326"/>
            <a:ext cx="7500937" cy="3245760"/>
          </a:xfrm>
          <a:prstGeom prst="rect">
            <a:avLst/>
          </a:prstGeom>
          <a:noFill/>
        </p:spPr>
        <p:txBody>
          <a:bodyPr wrap="square">
            <a:spAutoFit/>
          </a:bodyPr>
          <a:lstStyle/>
          <a:p>
            <a:pPr marL="0" marR="0" lvl="0" indent="0" algn="l" defTabSz="914400" rtl="0" eaLnBrk="1" fontAlgn="auto" latinLnBrk="0" hangingPunct="1">
              <a:lnSpc>
                <a:spcPts val="5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Segoe UI"/>
                <a:ea typeface="メイリオ"/>
                <a:cs typeface="+mn-cs"/>
              </a:rPr>
              <a:t>家の最寄り駅にいつもいるネコを撮影して、毎日</a:t>
            </a:r>
            <a:r>
              <a:rPr kumimoji="1" lang="en-US" altLang="ja-JP" sz="3200" b="1" i="0" u="none" strike="noStrike" kern="1200" cap="none" spc="0" normalizeH="0" baseline="0" noProof="0" dirty="0">
                <a:ln>
                  <a:noFill/>
                </a:ln>
                <a:solidFill>
                  <a:prstClr val="black"/>
                </a:solidFill>
                <a:effectLst/>
                <a:uLnTx/>
                <a:uFillTx/>
                <a:latin typeface="Segoe UI"/>
                <a:ea typeface="メイリオ"/>
                <a:cs typeface="+mn-cs"/>
              </a:rPr>
              <a:t>SNS</a:t>
            </a:r>
            <a:r>
              <a:rPr kumimoji="1" lang="ja-JP" altLang="en-US" sz="3200" b="1" i="0" u="none" strike="noStrike" kern="1200" cap="none" spc="0" normalizeH="0" baseline="0" noProof="0" dirty="0">
                <a:ln>
                  <a:noFill/>
                </a:ln>
                <a:solidFill>
                  <a:prstClr val="black"/>
                </a:solidFill>
                <a:effectLst/>
                <a:uLnTx/>
                <a:uFillTx/>
                <a:latin typeface="Segoe UI"/>
                <a:ea typeface="メイリオ"/>
                <a:cs typeface="+mn-cs"/>
              </a:rPr>
              <a:t>に投稿しています。たくさん「いいね！」がつくし、「毎日楽しみにしています！」ってフォロワーさんからコメントをもらっています！</a:t>
            </a:r>
            <a:endParaRPr kumimoji="1" lang="en-US" altLang="ja-JP" sz="32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pic>
        <p:nvPicPr>
          <p:cNvPr id="9" name="図 8">
            <a:extLst>
              <a:ext uri="{FF2B5EF4-FFF2-40B4-BE49-F238E27FC236}">
                <a16:creationId xmlns:a16="http://schemas.microsoft.com/office/drawing/2014/main" id="{AAC9357A-02AB-66BF-6E0D-D851A071C0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08380" y="4371757"/>
            <a:ext cx="3251257" cy="2601006"/>
          </a:xfrm>
          <a:prstGeom prst="rect">
            <a:avLst/>
          </a:prstGeom>
        </p:spPr>
      </p:pic>
      <p:sp>
        <p:nvSpPr>
          <p:cNvPr id="10" name="テキスト ボックス 9">
            <a:extLst>
              <a:ext uri="{FF2B5EF4-FFF2-40B4-BE49-F238E27FC236}">
                <a16:creationId xmlns:a16="http://schemas.microsoft.com/office/drawing/2014/main" id="{55E994E1-52F3-2855-CEE0-B4D386DD6F46}"/>
              </a:ext>
            </a:extLst>
          </p:cNvPr>
          <p:cNvSpPr txBox="1"/>
          <p:nvPr/>
        </p:nvSpPr>
        <p:spPr>
          <a:xfrm>
            <a:off x="1577310" y="1764131"/>
            <a:ext cx="543739"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Segoe UI"/>
                <a:ea typeface="メイリオ"/>
                <a:cs typeface="+mn-cs"/>
              </a:rPr>
              <a:t>もよ</a:t>
            </a:r>
          </a:p>
        </p:txBody>
      </p:sp>
      <p:sp>
        <p:nvSpPr>
          <p:cNvPr id="11" name="テキスト ボックス 10">
            <a:extLst>
              <a:ext uri="{FF2B5EF4-FFF2-40B4-BE49-F238E27FC236}">
                <a16:creationId xmlns:a16="http://schemas.microsoft.com/office/drawing/2014/main" id="{63CB0C1F-96BE-A6A5-6817-C783968536F8}"/>
              </a:ext>
            </a:extLst>
          </p:cNvPr>
          <p:cNvSpPr txBox="1"/>
          <p:nvPr/>
        </p:nvSpPr>
        <p:spPr>
          <a:xfrm>
            <a:off x="6699737" y="1782060"/>
            <a:ext cx="902811"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Segoe UI"/>
                <a:ea typeface="メイリオ"/>
                <a:cs typeface="+mn-cs"/>
              </a:rPr>
              <a:t>さつえい</a:t>
            </a:r>
          </a:p>
        </p:txBody>
      </p:sp>
      <p:sp>
        <p:nvSpPr>
          <p:cNvPr id="13" name="テキスト ボックス 12">
            <a:extLst>
              <a:ext uri="{FF2B5EF4-FFF2-40B4-BE49-F238E27FC236}">
                <a16:creationId xmlns:a16="http://schemas.microsoft.com/office/drawing/2014/main" id="{9084885F-B977-B785-ED30-84B5EF5BFC31}"/>
              </a:ext>
            </a:extLst>
          </p:cNvPr>
          <p:cNvSpPr txBox="1"/>
          <p:nvPr/>
        </p:nvSpPr>
        <p:spPr>
          <a:xfrm>
            <a:off x="3440292" y="2446332"/>
            <a:ext cx="902811"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Segoe UI"/>
                <a:ea typeface="メイリオ"/>
                <a:cs typeface="+mn-cs"/>
              </a:rPr>
              <a:t>とうこう</a:t>
            </a:r>
          </a:p>
        </p:txBody>
      </p:sp>
    </p:spTree>
    <p:extLst>
      <p:ext uri="{BB962C8B-B14F-4D97-AF65-F5344CB8AC3E}">
        <p14:creationId xmlns:p14="http://schemas.microsoft.com/office/powerpoint/2010/main" val="3915201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604565" y="1621707"/>
            <a:ext cx="8261949" cy="1366132"/>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530674" y="3210066"/>
            <a:ext cx="8261949" cy="131209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604566" y="4781216"/>
            <a:ext cx="8261949" cy="128377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kumimoji="1" lang="ja-JP" altLang="en-US" sz="4000" b="1" dirty="0"/>
              <a:t>みなさんはどう思いますか？</a:t>
            </a:r>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10746" y="1376874"/>
            <a:ext cx="1092731" cy="1677239"/>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702626" y="2937871"/>
            <a:ext cx="1245530" cy="1573864"/>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95844" y="4468594"/>
            <a:ext cx="1153070" cy="1677239"/>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697296" y="1811775"/>
            <a:ext cx="7480284" cy="603767"/>
          </a:xfrm>
        </p:spPr>
        <p:txBody>
          <a:bodyPr>
            <a:noAutofit/>
          </a:bodyPr>
          <a:lstStyle/>
          <a:p>
            <a:pPr marL="0" indent="0">
              <a:lnSpc>
                <a:spcPct val="100000"/>
              </a:lnSpc>
              <a:buNone/>
            </a:pPr>
            <a:r>
              <a:rPr lang="ja-JP" altLang="en-US" dirty="0"/>
              <a:t>だれにも迷惑かけてないし、</a:t>
            </a:r>
            <a:br>
              <a:rPr lang="en-US" altLang="ja-JP" dirty="0"/>
            </a:br>
            <a:r>
              <a:rPr lang="ja-JP" altLang="en-US" dirty="0"/>
              <a:t>いいと思うよ。</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1044251" y="3333834"/>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2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0" normalizeH="0" baseline="0" noProof="0" dirty="0">
                <a:ln>
                  <a:noFill/>
                </a:ln>
                <a:solidFill>
                  <a:srgbClr val="000000"/>
                </a:solidFill>
                <a:effectLst/>
                <a:uLnTx/>
                <a:uFillTx/>
                <a:latin typeface="Roboto" panose="02000000000000000000" pitchFamily="2" charset="0"/>
                <a:ea typeface="メイリオ"/>
                <a:cs typeface="+mn-cs"/>
              </a:rPr>
              <a:t>駅の時計から、撮った時間が</a:t>
            </a:r>
            <a:br>
              <a:rPr kumimoji="1" lang="en-US" altLang="ja-JP" sz="3600" b="0" i="0" u="none" strike="noStrike" kern="1200" cap="none" spc="0" normalizeH="0" baseline="0" noProof="0" dirty="0">
                <a:ln>
                  <a:noFill/>
                </a:ln>
                <a:solidFill>
                  <a:srgbClr val="000000"/>
                </a:solidFill>
                <a:effectLst/>
                <a:uLnTx/>
                <a:uFillTx/>
                <a:latin typeface="Roboto" panose="02000000000000000000" pitchFamily="2" charset="0"/>
                <a:ea typeface="メイリオ"/>
                <a:cs typeface="+mn-cs"/>
              </a:rPr>
            </a:br>
            <a:r>
              <a:rPr kumimoji="1" lang="ja-JP" altLang="en-US" sz="3600" b="0" i="0" u="none" strike="noStrike" kern="1200" cap="none" spc="0" normalizeH="0" baseline="0" noProof="0" dirty="0">
                <a:ln>
                  <a:noFill/>
                </a:ln>
                <a:solidFill>
                  <a:srgbClr val="000000"/>
                </a:solidFill>
                <a:effectLst/>
                <a:uLnTx/>
                <a:uFillTx/>
                <a:latin typeface="Roboto" panose="02000000000000000000" pitchFamily="2" charset="0"/>
                <a:ea typeface="メイリオ"/>
                <a:cs typeface="+mn-cs"/>
              </a:rPr>
              <a:t>わかるね。</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1757636" y="4913761"/>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0" normalizeH="0" baseline="0" noProof="0" dirty="0">
                <a:ln>
                  <a:noFill/>
                </a:ln>
                <a:solidFill>
                  <a:srgbClr val="000000"/>
                </a:solidFill>
                <a:effectLst/>
                <a:uLnTx/>
                <a:uFillTx/>
                <a:latin typeface="Roboto" panose="02000000000000000000" pitchFamily="2" charset="0"/>
                <a:ea typeface="メイリオ"/>
                <a:cs typeface="+mn-cs"/>
              </a:rPr>
              <a:t>その駅の近くに住んでいることがばれるよ。</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7" name="テキスト ボックス 6">
            <a:extLst>
              <a:ext uri="{FF2B5EF4-FFF2-40B4-BE49-F238E27FC236}">
                <a16:creationId xmlns:a16="http://schemas.microsoft.com/office/drawing/2014/main" id="{61DF1139-85EB-8AC5-8600-D54C3F480790}"/>
              </a:ext>
            </a:extLst>
          </p:cNvPr>
          <p:cNvSpPr txBox="1"/>
          <p:nvPr/>
        </p:nvSpPr>
        <p:spPr>
          <a:xfrm>
            <a:off x="3624238" y="1621707"/>
            <a:ext cx="902811"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Segoe UI"/>
                <a:ea typeface="メイリオ"/>
                <a:cs typeface="+mn-cs"/>
              </a:rPr>
              <a:t>めいわく</a:t>
            </a:r>
          </a:p>
        </p:txBody>
      </p:sp>
      <p:sp>
        <p:nvSpPr>
          <p:cNvPr id="8" name="テキスト ボックス 7">
            <a:extLst>
              <a:ext uri="{FF2B5EF4-FFF2-40B4-BE49-F238E27FC236}">
                <a16:creationId xmlns:a16="http://schemas.microsoft.com/office/drawing/2014/main" id="{EB4F843A-20F6-6F87-CB70-52F9A02E5D52}"/>
              </a:ext>
            </a:extLst>
          </p:cNvPr>
          <p:cNvSpPr txBox="1"/>
          <p:nvPr/>
        </p:nvSpPr>
        <p:spPr>
          <a:xfrm>
            <a:off x="4406528" y="3160415"/>
            <a:ext cx="364202"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Segoe UI"/>
                <a:ea typeface="メイリオ"/>
                <a:cs typeface="+mn-cs"/>
              </a:rPr>
              <a:t>と</a:t>
            </a:r>
          </a:p>
        </p:txBody>
      </p:sp>
    </p:spTree>
    <p:extLst>
      <p:ext uri="{BB962C8B-B14F-4D97-AF65-F5344CB8AC3E}">
        <p14:creationId xmlns:p14="http://schemas.microsoft.com/office/powerpoint/2010/main" val="349682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A8C8A07-30A1-B955-E636-D9847C650FB5}"/>
              </a:ext>
            </a:extLst>
          </p:cNvPr>
          <p:cNvSpPr/>
          <p:nvPr/>
        </p:nvSpPr>
        <p:spPr>
          <a:xfrm>
            <a:off x="159336" y="4608823"/>
            <a:ext cx="8825328" cy="152140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3" name="コンテンツ プレースホルダー 32">
            <a:extLst>
              <a:ext uri="{FF2B5EF4-FFF2-40B4-BE49-F238E27FC236}">
                <a16:creationId xmlns:a16="http://schemas.microsoft.com/office/drawing/2014/main" id="{E4862D63-C29D-25BB-F76D-6A6758D7C5B2}"/>
              </a:ext>
            </a:extLst>
          </p:cNvPr>
          <p:cNvSpPr>
            <a:spLocks noGrp="1"/>
          </p:cNvSpPr>
          <p:nvPr>
            <p:ph sz="half" idx="1"/>
          </p:nvPr>
        </p:nvSpPr>
        <p:spPr>
          <a:xfrm>
            <a:off x="394123" y="2142612"/>
            <a:ext cx="8425578" cy="2320252"/>
          </a:xfrm>
        </p:spPr>
        <p:txBody>
          <a:bodyPr>
            <a:normAutofit/>
          </a:bodyPr>
          <a:lstStyle/>
          <a:p>
            <a:pPr>
              <a:lnSpc>
                <a:spcPts val="4700"/>
              </a:lnSpc>
              <a:spcBef>
                <a:spcPts val="0"/>
              </a:spcBef>
            </a:pPr>
            <a:r>
              <a:rPr lang="ja-JP" altLang="en-US" dirty="0"/>
              <a:t>写真の背景から、住んでいる地域が</a:t>
            </a:r>
            <a:br>
              <a:rPr lang="en-US" altLang="ja-JP" dirty="0"/>
            </a:br>
            <a:r>
              <a:rPr lang="ja-JP" altLang="en-US" dirty="0"/>
              <a:t>わかる</a:t>
            </a:r>
            <a:endParaRPr lang="en-US" altLang="ja-JP" dirty="0"/>
          </a:p>
          <a:p>
            <a:pPr>
              <a:lnSpc>
                <a:spcPts val="4700"/>
              </a:lnSpc>
              <a:spcBef>
                <a:spcPts val="0"/>
              </a:spcBef>
            </a:pPr>
            <a:r>
              <a:rPr lang="ja-JP" altLang="en-US" dirty="0"/>
              <a:t>行動パターンを推測される</a:t>
            </a:r>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313876" y="1272332"/>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撮影した写真から分かることがある</a:t>
            </a:r>
          </a:p>
        </p:txBody>
      </p:sp>
      <p:sp>
        <p:nvSpPr>
          <p:cNvPr id="5" name="四角形: 角を丸くする 4">
            <a:extLst>
              <a:ext uri="{FF2B5EF4-FFF2-40B4-BE49-F238E27FC236}">
                <a16:creationId xmlns:a16="http://schemas.microsoft.com/office/drawing/2014/main" id="{B411F5AB-BD3D-2401-6AC2-393A19A2FCFC}"/>
              </a:ext>
            </a:extLst>
          </p:cNvPr>
          <p:cNvSpPr/>
          <p:nvPr/>
        </p:nvSpPr>
        <p:spPr>
          <a:xfrm>
            <a:off x="800361" y="4328982"/>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7" name="コンテンツ プレースホルダー 4">
            <a:extLst>
              <a:ext uri="{FF2B5EF4-FFF2-40B4-BE49-F238E27FC236}">
                <a16:creationId xmlns:a16="http://schemas.microsoft.com/office/drawing/2014/main" id="{C903BC0C-175F-0EFC-CADC-D01AEE2B2576}"/>
              </a:ext>
            </a:extLst>
          </p:cNvPr>
          <p:cNvSpPr txBox="1">
            <a:spLocks/>
          </p:cNvSpPr>
          <p:nvPr/>
        </p:nvSpPr>
        <p:spPr>
          <a:xfrm>
            <a:off x="967121" y="4352663"/>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sp>
        <p:nvSpPr>
          <p:cNvPr id="8" name="テキスト ボックス 7">
            <a:extLst>
              <a:ext uri="{FF2B5EF4-FFF2-40B4-BE49-F238E27FC236}">
                <a16:creationId xmlns:a16="http://schemas.microsoft.com/office/drawing/2014/main" id="{B11CD7C0-DEDF-8FFC-1AD6-84B01F665065}"/>
              </a:ext>
            </a:extLst>
          </p:cNvPr>
          <p:cNvSpPr txBox="1"/>
          <p:nvPr/>
        </p:nvSpPr>
        <p:spPr>
          <a:xfrm>
            <a:off x="496503" y="1319477"/>
            <a:ext cx="1005403"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Segoe UI"/>
                <a:ea typeface="メイリオ"/>
                <a:cs typeface="+mn-cs"/>
              </a:rPr>
              <a:t>さつえい</a:t>
            </a:r>
          </a:p>
        </p:txBody>
      </p:sp>
      <p:sp>
        <p:nvSpPr>
          <p:cNvPr id="15" name="テキスト ボックス 14">
            <a:extLst>
              <a:ext uri="{FF2B5EF4-FFF2-40B4-BE49-F238E27FC236}">
                <a16:creationId xmlns:a16="http://schemas.microsoft.com/office/drawing/2014/main" id="{12F20BFC-BA57-E7F4-A7DE-4B0BE30F2251}"/>
              </a:ext>
            </a:extLst>
          </p:cNvPr>
          <p:cNvSpPr txBox="1"/>
          <p:nvPr/>
        </p:nvSpPr>
        <p:spPr>
          <a:xfrm>
            <a:off x="2148340" y="2005847"/>
            <a:ext cx="902811"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Segoe UI"/>
                <a:ea typeface="メイリオ"/>
                <a:cs typeface="+mn-cs"/>
              </a:rPr>
              <a:t>はいけい</a:t>
            </a:r>
          </a:p>
        </p:txBody>
      </p:sp>
      <p:sp>
        <p:nvSpPr>
          <p:cNvPr id="6" name="コンテンツ プレースホルダー 32">
            <a:extLst>
              <a:ext uri="{FF2B5EF4-FFF2-40B4-BE49-F238E27FC236}">
                <a16:creationId xmlns:a16="http://schemas.microsoft.com/office/drawing/2014/main" id="{C3436073-BCAB-F73F-C136-0C889FDA5901}"/>
              </a:ext>
            </a:extLst>
          </p:cNvPr>
          <p:cNvSpPr txBox="1">
            <a:spLocks/>
          </p:cNvSpPr>
          <p:nvPr/>
        </p:nvSpPr>
        <p:spPr>
          <a:xfrm>
            <a:off x="372412" y="4855842"/>
            <a:ext cx="8771588" cy="13523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4700"/>
              </a:lnSpc>
              <a:spcBef>
                <a:spcPts val="0"/>
              </a:spcBef>
              <a:spcAft>
                <a:spcPts val="0"/>
              </a:spcAft>
              <a:buClrTx/>
              <a:buSzTx/>
              <a:buFont typeface="Arial" panose="020B0604020202020204" pitchFamily="34" charset="0"/>
              <a:buChar char="•"/>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インターネットに個人情報が書かれて</a:t>
            </a:r>
            <a:br>
              <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いるのを見たことはありますか？</a:t>
            </a:r>
          </a:p>
        </p:txBody>
      </p:sp>
      <p:pic>
        <p:nvPicPr>
          <p:cNvPr id="14" name="図 13">
            <a:extLst>
              <a:ext uri="{FF2B5EF4-FFF2-40B4-BE49-F238E27FC236}">
                <a16:creationId xmlns:a16="http://schemas.microsoft.com/office/drawing/2014/main" id="{5D122C00-7190-F463-C3D6-9CBDDFD0A1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65488" y="2594882"/>
            <a:ext cx="2119175" cy="2119175"/>
          </a:xfrm>
          <a:prstGeom prst="rect">
            <a:avLst/>
          </a:prstGeom>
        </p:spPr>
      </p:pic>
      <p:sp>
        <p:nvSpPr>
          <p:cNvPr id="16" name="テキスト ボックス 15">
            <a:extLst>
              <a:ext uri="{FF2B5EF4-FFF2-40B4-BE49-F238E27FC236}">
                <a16:creationId xmlns:a16="http://schemas.microsoft.com/office/drawing/2014/main" id="{6F926A0A-3AA5-21F8-CFCF-89B4E352ACA9}"/>
              </a:ext>
            </a:extLst>
          </p:cNvPr>
          <p:cNvSpPr txBox="1"/>
          <p:nvPr/>
        </p:nvSpPr>
        <p:spPr>
          <a:xfrm>
            <a:off x="6770645" y="2031076"/>
            <a:ext cx="723275"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Segoe UI"/>
                <a:ea typeface="メイリオ"/>
                <a:cs typeface="+mn-cs"/>
              </a:rPr>
              <a:t>ちいき</a:t>
            </a:r>
          </a:p>
        </p:txBody>
      </p:sp>
      <p:sp>
        <p:nvSpPr>
          <p:cNvPr id="17" name="テキスト ボックス 16">
            <a:extLst>
              <a:ext uri="{FF2B5EF4-FFF2-40B4-BE49-F238E27FC236}">
                <a16:creationId xmlns:a16="http://schemas.microsoft.com/office/drawing/2014/main" id="{F623B3A5-7798-0B46-3E60-B2D87703B384}"/>
              </a:ext>
            </a:extLst>
          </p:cNvPr>
          <p:cNvSpPr txBox="1"/>
          <p:nvPr/>
        </p:nvSpPr>
        <p:spPr>
          <a:xfrm>
            <a:off x="3945626" y="3185655"/>
            <a:ext cx="902811"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Segoe UI"/>
                <a:ea typeface="メイリオ"/>
                <a:cs typeface="+mn-cs"/>
              </a:rPr>
              <a:t>すいそく</a:t>
            </a:r>
            <a:endParaRPr kumimoji="1" lang="en-US" altLang="ja-JP" sz="14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18" name="テキスト ボックス 17">
            <a:extLst>
              <a:ext uri="{FF2B5EF4-FFF2-40B4-BE49-F238E27FC236}">
                <a16:creationId xmlns:a16="http://schemas.microsoft.com/office/drawing/2014/main" id="{C4D63BE5-D6D4-341D-D0AB-E917C37DA980}"/>
              </a:ext>
            </a:extLst>
          </p:cNvPr>
          <p:cNvSpPr txBox="1"/>
          <p:nvPr/>
        </p:nvSpPr>
        <p:spPr>
          <a:xfrm>
            <a:off x="4007791" y="4744666"/>
            <a:ext cx="1620957"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Segoe UI"/>
                <a:ea typeface="メイリオ"/>
                <a:cs typeface="+mn-cs"/>
              </a:rPr>
              <a:t>こじんじょうほう</a:t>
            </a:r>
            <a:endParaRPr kumimoji="1" lang="en-US" altLang="ja-JP" sz="14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19" name="タイトル 1">
            <a:extLst>
              <a:ext uri="{FF2B5EF4-FFF2-40B4-BE49-F238E27FC236}">
                <a16:creationId xmlns:a16="http://schemas.microsoft.com/office/drawing/2014/main" id="{44C1D4BB-2544-7FDD-DE6E-788C4F4EF69E}"/>
              </a:ext>
            </a:extLst>
          </p:cNvPr>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Tree>
    <p:extLst>
      <p:ext uri="{BB962C8B-B14F-4D97-AF65-F5344CB8AC3E}">
        <p14:creationId xmlns:p14="http://schemas.microsoft.com/office/powerpoint/2010/main" val="2843529784"/>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1641</Words>
  <PresentationFormat>画面に合わせる (4:3)</PresentationFormat>
  <Paragraphs>94</Paragraphs>
  <Slides>4</Slides>
  <Notes>4</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Arial</vt:lpstr>
      <vt:lpstr>Calibri</vt:lpstr>
      <vt:lpstr>Roboto</vt:lpstr>
      <vt:lpstr>Segoe UI</vt:lpstr>
      <vt:lpstr>2_Office テーマ</vt:lpstr>
      <vt:lpstr>3-2-3 写真から分かる個人情報 </vt:lpstr>
      <vt:lpstr>考えてみよう</vt:lpstr>
      <vt:lpstr>みなさんはどう思いますか？</vt:lpstr>
      <vt:lpstr>知っておこう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2023-03-16T04:25:06Z</dcterms:modified>
</cp:coreProperties>
</file>