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7" r:id="rId2"/>
    <p:sldId id="1862287438" r:id="rId3"/>
    <p:sldId id="1862287442" r:id="rId4"/>
    <p:sldId id="1862287443"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4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A"/>
    <a:srgbClr val="AA7322"/>
    <a:srgbClr val="FDE1B0"/>
    <a:srgbClr val="ED7D31"/>
    <a:srgbClr val="FF99CC"/>
    <a:srgbClr val="D62475"/>
    <a:srgbClr val="F6281E"/>
    <a:srgbClr val="FFFFCC"/>
    <a:srgbClr val="F60052"/>
    <a:srgbClr val="FBD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5" autoAdjust="0"/>
    <p:restoredTop sz="54622" autoAdjust="0"/>
  </p:normalViewPr>
  <p:slideViewPr>
    <p:cSldViewPr snapToGrid="0">
      <p:cViewPr>
        <p:scale>
          <a:sx n="50" d="100"/>
          <a:sy n="50" d="100"/>
        </p:scale>
        <p:origin x="1980" y="81"/>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想定する啓発対象者</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SNS</a:t>
            </a:r>
            <a:r>
              <a:rPr lang="ja-JP" altLang="en-US" sz="1200" dirty="0">
                <a:latin typeface="メイリオ" panose="020B0604030504040204" pitchFamily="50" charset="-128"/>
              </a:rPr>
              <a:t>の利用者</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自分の顔や姿が映った動画を</a:t>
            </a:r>
            <a:r>
              <a:rPr kumimoji="1" lang="en-US" altLang="ja-JP" sz="1200" dirty="0"/>
              <a:t>SNS</a:t>
            </a:r>
            <a:r>
              <a:rPr kumimoji="1" lang="ja-JP" altLang="en-US" sz="1200" dirty="0"/>
              <a:t>に投稿することの影響について考えさせ、</a:t>
            </a:r>
            <a:r>
              <a:rPr kumimoji="1" lang="en-US" altLang="ja-JP" dirty="0"/>
              <a:t>SNS</a:t>
            </a:r>
            <a:r>
              <a:rPr kumimoji="1" lang="ja-JP" altLang="en-US" dirty="0"/>
              <a:t>投稿にはリスクがあることを伝える。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啓発時のセリフ例</a:t>
            </a:r>
            <a:r>
              <a:rPr kumimoji="1" lang="en-US" altLang="ja-JP" sz="1200" dirty="0">
                <a:latin typeface="メイリオ" panose="020B0604030504040204" pitchFamily="50" charset="-128"/>
                <a:ea typeface="メイリオ" panose="020B0604030504040204" pitchFamily="50" charset="-128"/>
              </a:rPr>
              <a:t>】</a:t>
            </a:r>
          </a:p>
          <a:p>
            <a:r>
              <a:rPr kumimoji="1" lang="en-US" altLang="ja-JP" sz="1200" dirty="0">
                <a:latin typeface="メイリオ" panose="020B0604030504040204" pitchFamily="50" charset="-128"/>
                <a:ea typeface="メイリオ" panose="020B0604030504040204" pitchFamily="50" charset="-128"/>
              </a:rPr>
              <a:t>SNS</a:t>
            </a:r>
            <a:r>
              <a:rPr kumimoji="1" lang="ja-JP" altLang="en-US" sz="1200" dirty="0">
                <a:latin typeface="メイリオ" panose="020B0604030504040204" pitchFamily="50" charset="-128"/>
                <a:ea typeface="メイリオ" panose="020B0604030504040204" pitchFamily="50" charset="-128"/>
              </a:rPr>
              <a:t>を使って、多くの人がいろいろな情報を発信しています。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音楽の演奏や歌、ゲームの実況、小説やイラスト等々、みなさんも好きな動画やいつも見ているチャンネルがあるかもしれませんね。</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また、見たり、聞いたりするだけでなく、私たち自身が情報を発信し、コメントをもらうこともできます。</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このスライドの人は、自分のダンス動画を</a:t>
            </a:r>
            <a:r>
              <a:rPr kumimoji="1" lang="en-US" altLang="ja-JP" sz="1200" dirty="0">
                <a:latin typeface="メイリオ" panose="020B0604030504040204" pitchFamily="50" charset="-128"/>
                <a:ea typeface="メイリオ" panose="020B0604030504040204" pitchFamily="50" charset="-128"/>
              </a:rPr>
              <a:t>SNS</a:t>
            </a:r>
            <a:r>
              <a:rPr kumimoji="1" lang="ja-JP" altLang="en-US" sz="1200" dirty="0">
                <a:latin typeface="メイリオ" panose="020B0604030504040204" pitchFamily="50" charset="-128"/>
                <a:ea typeface="メイリオ" panose="020B0604030504040204" pitchFamily="50" charset="-128"/>
              </a:rPr>
              <a:t>上に投稿することで、いろいろな人からコメントをもらうことを期待しているようです。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自分のダンス動画を</a:t>
            </a:r>
            <a:r>
              <a:rPr kumimoji="1" lang="en-US" altLang="ja-JP" sz="1200" dirty="0">
                <a:latin typeface="メイリオ" panose="020B0604030504040204" pitchFamily="50" charset="-128"/>
                <a:ea typeface="メイリオ" panose="020B0604030504040204" pitchFamily="50" charset="-128"/>
              </a:rPr>
              <a:t>SNS</a:t>
            </a:r>
            <a:r>
              <a:rPr kumimoji="1" lang="ja-JP" altLang="en-US" sz="1200" dirty="0">
                <a:latin typeface="メイリオ" panose="020B0604030504040204" pitchFamily="50" charset="-128"/>
                <a:ea typeface="メイリオ" panose="020B0604030504040204" pitchFamily="50" charset="-128"/>
              </a:rPr>
              <a:t>上に投稿すると、果たしてどのようなことが起こるのでしょうか？</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啓発対象者に経験を聞いてみても良い。</a:t>
            </a:r>
            <a:endParaRPr kumimoji="1"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啓発時のセリフ例</a:t>
            </a:r>
            <a:r>
              <a:rPr kumimoji="1"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さて、様々な意見が出ました。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「ダンスが好きな人が見てくれると思うよ。」</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「見た人に悪口を書かれたらいやだな。」</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「顔がうつっている動画を投稿して大丈夫？」</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確かにこの人の言うとおりになりそうですね。ダンスが好きな人が見てくれて、コメントやアドバイスをもらえるかもしれません。</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次に、二番目の意見を考えてみましょう。</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の投稿はたくさんの人が見ています。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たくさんの人が見ているということは色々な価値観で見られるということになるので、否定的なコメントがついたり、場合によってはコメントがつかない可能性もありますね。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最後に、三番目の意見を考えてみましょう。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顔が映っている動画や写真の場合、インターネット上に投稿することの影響を考える必要がありそうですね。</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9734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啓発時のセリフ例</a:t>
            </a:r>
            <a:r>
              <a:rPr kumimoji="1" lang="en-US" altLang="ja-JP" sz="1200"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自分の考えや特技などを</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で公開して、多くの人に見てもらうことが可能な世の中になりました。</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それ自体はネット社会を活用することで悪いことではありません。</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しかし、その投稿内容や動画、写真などから個人を特定される可能性があることを知る必要はあります。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例えば、写真や動画にうつる景色や投稿内容から、場所や行動パターンがわかることがあります。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顔がうつっている場合は、なりすましや写真の加工などの被害に遭う可能性もあります。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最悪の場合、ストーカー行為を招くこともあります。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特に、未成年や</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の利用歴が浅い人などがターゲットになる可能性があります。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利用するからには自己防衛の気持ちを持ち、投稿内容の影響を考えて利用する必要があるでしょう。</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もう少し考えてみましょう。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個人名や自分の写真を使っている人を</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上で見ることがあります。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みなさんが、ネット上に個人情報を投稿しても良いのはどんな時でしょうか？</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1508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chor="t">
            <a:normAutofit/>
          </a:bodyPr>
          <a:lstStyle/>
          <a:p>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4000" dirty="0">
                <a:solidFill>
                  <a:srgbClr val="FF0000"/>
                </a:solidFill>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3-2-2</a:t>
            </a:r>
            <a:br>
              <a:rPr lang="en-US" altLang="ja-JP" sz="4000" dirty="0">
                <a:latin typeface="メイリオ" panose="020B0604030504040204" pitchFamily="50" charset="-128"/>
                <a:ea typeface="メイリオ" panose="020B0604030504040204" pitchFamily="50" charset="-128"/>
              </a:rPr>
            </a:br>
            <a:r>
              <a:rPr lang="ja-JP" altLang="en-US" sz="3200" dirty="0">
                <a:latin typeface="メイリオ" panose="020B0604030504040204" pitchFamily="50" charset="-128"/>
                <a:ea typeface="メイリオ" panose="020B0604030504040204" pitchFamily="50" charset="-128"/>
              </a:rPr>
              <a:t>自分が映った動画の投稿</a:t>
            </a: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リーフォーム: 図形 4">
            <a:extLst>
              <a:ext uri="{FF2B5EF4-FFF2-40B4-BE49-F238E27FC236}">
                <a16:creationId xmlns:a16="http://schemas.microsoft.com/office/drawing/2014/main" id="{8B4F4DA6-1097-466F-90FD-B122B4144BB7}"/>
              </a:ext>
            </a:extLst>
          </p:cNvPr>
          <p:cNvSpPr/>
          <p:nvPr/>
        </p:nvSpPr>
        <p:spPr>
          <a:xfrm>
            <a:off x="285974" y="1773386"/>
            <a:ext cx="8456036" cy="3934687"/>
          </a:xfrm>
          <a:custGeom>
            <a:avLst/>
            <a:gdLst>
              <a:gd name="connsiteX0" fmla="*/ 314506 w 7950200"/>
              <a:gd name="connsiteY0" fmla="*/ 0 h 4759926"/>
              <a:gd name="connsiteX1" fmla="*/ 7635694 w 7950200"/>
              <a:gd name="connsiteY1" fmla="*/ 0 h 4759926"/>
              <a:gd name="connsiteX2" fmla="*/ 7950200 w 7950200"/>
              <a:gd name="connsiteY2" fmla="*/ 314506 h 4759926"/>
              <a:gd name="connsiteX3" fmla="*/ 7950200 w 7950200"/>
              <a:gd name="connsiteY3" fmla="*/ 4065187 h 4759926"/>
              <a:gd name="connsiteX4" fmla="*/ 7635694 w 7950200"/>
              <a:gd name="connsiteY4" fmla="*/ 4379693 h 4759926"/>
              <a:gd name="connsiteX5" fmla="*/ 5925203 w 7950200"/>
              <a:gd name="connsiteY5" fmla="*/ 4379693 h 4759926"/>
              <a:gd name="connsiteX6" fmla="*/ 5937284 w 7950200"/>
              <a:gd name="connsiteY6" fmla="*/ 4400494 h 4759926"/>
              <a:gd name="connsiteX7" fmla="*/ 6205824 w 7950200"/>
              <a:gd name="connsiteY7" fmla="*/ 4759926 h 4759926"/>
              <a:gd name="connsiteX8" fmla="*/ 5293058 w 7950200"/>
              <a:gd name="connsiteY8" fmla="*/ 4446520 h 4759926"/>
              <a:gd name="connsiteX9" fmla="*/ 5205926 w 7950200"/>
              <a:gd name="connsiteY9" fmla="*/ 4379693 h 4759926"/>
              <a:gd name="connsiteX10" fmla="*/ 314506 w 7950200"/>
              <a:gd name="connsiteY10" fmla="*/ 4379693 h 4759926"/>
              <a:gd name="connsiteX11" fmla="*/ 0 w 7950200"/>
              <a:gd name="connsiteY11" fmla="*/ 4065187 h 4759926"/>
              <a:gd name="connsiteX12" fmla="*/ 0 w 7950200"/>
              <a:gd name="connsiteY12" fmla="*/ 314506 h 4759926"/>
              <a:gd name="connsiteX13" fmla="*/ 314506 w 7950200"/>
              <a:gd name="connsiteY13" fmla="*/ 0 h 4759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4759926">
                <a:moveTo>
                  <a:pt x="314506" y="0"/>
                </a:moveTo>
                <a:lnTo>
                  <a:pt x="7635694" y="0"/>
                </a:lnTo>
                <a:cubicBezTo>
                  <a:pt x="7809391" y="0"/>
                  <a:pt x="7950200" y="140809"/>
                  <a:pt x="7950200" y="314506"/>
                </a:cubicBezTo>
                <a:lnTo>
                  <a:pt x="7950200" y="4065187"/>
                </a:lnTo>
                <a:cubicBezTo>
                  <a:pt x="7950200" y="4238884"/>
                  <a:pt x="7809391" y="4379693"/>
                  <a:pt x="7635694" y="4379693"/>
                </a:cubicBezTo>
                <a:lnTo>
                  <a:pt x="5925203" y="4379693"/>
                </a:lnTo>
                <a:lnTo>
                  <a:pt x="5937284" y="4400494"/>
                </a:lnTo>
                <a:cubicBezTo>
                  <a:pt x="6008589" y="4513652"/>
                  <a:pt x="6098668" y="4631339"/>
                  <a:pt x="6205824" y="4759926"/>
                </a:cubicBezTo>
                <a:cubicBezTo>
                  <a:pt x="5794661" y="4698808"/>
                  <a:pt x="5509903" y="4591503"/>
                  <a:pt x="5293058" y="4446520"/>
                </a:cubicBezTo>
                <a:lnTo>
                  <a:pt x="5205926" y="4379693"/>
                </a:lnTo>
                <a:lnTo>
                  <a:pt x="314506" y="4379693"/>
                </a:lnTo>
                <a:cubicBezTo>
                  <a:pt x="140809" y="4379693"/>
                  <a:pt x="0" y="4238884"/>
                  <a:pt x="0" y="4065187"/>
                </a:cubicBezTo>
                <a:lnTo>
                  <a:pt x="0" y="314506"/>
                </a:lnTo>
                <a:cubicBezTo>
                  <a:pt x="0" y="140809"/>
                  <a:pt x="140809" y="0"/>
                  <a:pt x="31450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4" name="テキスト ボックス 3">
            <a:extLst>
              <a:ext uri="{FF2B5EF4-FFF2-40B4-BE49-F238E27FC236}">
                <a16:creationId xmlns:a16="http://schemas.microsoft.com/office/drawing/2014/main" id="{593F0051-7B78-2656-E106-F09B862AEEA6}"/>
              </a:ext>
            </a:extLst>
          </p:cNvPr>
          <p:cNvSpPr txBox="1"/>
          <p:nvPr/>
        </p:nvSpPr>
        <p:spPr>
          <a:xfrm>
            <a:off x="3181719" y="1279176"/>
            <a:ext cx="5962281" cy="369332"/>
          </a:xfrm>
          <a:prstGeom prst="rect">
            <a:avLst/>
          </a:prstGeom>
          <a:noFill/>
        </p:spPr>
        <p:txBody>
          <a:bodyPr wrap="square" rtlCol="0">
            <a:spAutoFit/>
          </a:bodyPr>
          <a:lstStyle/>
          <a:p>
            <a:r>
              <a:rPr kumimoji="1" lang="en-US" altLang="ja-JP" dirty="0">
                <a:latin typeface="+mn-ea"/>
              </a:rPr>
              <a:t>※SNS</a:t>
            </a:r>
            <a:r>
              <a:rPr kumimoji="1" lang="ja-JP" altLang="en-US" dirty="0">
                <a:latin typeface="+mn-ea"/>
              </a:rPr>
              <a:t>は利用規約を読んで、対象年齢を確認しましょう</a:t>
            </a:r>
          </a:p>
        </p:txBody>
      </p:sp>
      <p:sp>
        <p:nvSpPr>
          <p:cNvPr id="6" name="Rectangle 1">
            <a:extLst>
              <a:ext uri="{FF2B5EF4-FFF2-40B4-BE49-F238E27FC236}">
                <a16:creationId xmlns:a16="http://schemas.microsoft.com/office/drawing/2014/main" id="{B265D8D4-762C-F123-5CB0-F40B5364B013}"/>
              </a:ext>
            </a:extLst>
          </p:cNvPr>
          <p:cNvSpPr>
            <a:spLocks noChangeArrowheads="1"/>
          </p:cNvSpPr>
          <p:nvPr/>
        </p:nvSpPr>
        <p:spPr bwMode="auto">
          <a:xfrm>
            <a:off x="401990" y="1921473"/>
            <a:ext cx="8105104" cy="3398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5200"/>
              </a:lnSpc>
              <a:spcBef>
                <a:spcPct val="0"/>
              </a:spcBef>
              <a:spcAft>
                <a:spcPct val="0"/>
              </a:spcAft>
              <a:buClrTx/>
              <a:buSzTx/>
              <a:buFontTx/>
              <a:buNone/>
              <a:tabLst/>
            </a:pPr>
            <a:r>
              <a:rPr kumimoji="0" lang="ja-JP" altLang="ja-JP"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ダンスが</a:t>
            </a:r>
            <a:r>
              <a:rPr kumimoji="0" lang="ja-JP" altLang="en-US"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大好きで</a:t>
            </a:r>
            <a:endParaRPr kumimoji="0" lang="en-US" altLang="ja-JP"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5200"/>
              </a:lnSpc>
              <a:spcBef>
                <a:spcPct val="0"/>
              </a:spcBef>
              <a:spcAft>
                <a:spcPct val="0"/>
              </a:spcAft>
              <a:buClrTx/>
              <a:buSzTx/>
              <a:buFontTx/>
              <a:buNone/>
              <a:tabLst/>
            </a:pPr>
            <a:r>
              <a:rPr kumimoji="0" lang="ja-JP" altLang="en-US"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いつも練習しています。</a:t>
            </a:r>
            <a:endParaRPr kumimoji="0" lang="en-US" altLang="ja-JP"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5200"/>
              </a:lnSpc>
              <a:spcBef>
                <a:spcPct val="0"/>
              </a:spcBef>
              <a:spcAft>
                <a:spcPct val="0"/>
              </a:spcAft>
              <a:buClrTx/>
              <a:buSzTx/>
              <a:buFontTx/>
              <a:buNone/>
              <a:tabLst/>
            </a:pPr>
            <a:r>
              <a:rPr kumimoji="0" lang="en-US" altLang="ja-JP"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SNS</a:t>
            </a:r>
            <a:r>
              <a:rPr kumimoji="0" lang="ja-JP" altLang="en-US"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に自分のダンス動画を投稿して、</a:t>
            </a:r>
            <a:endParaRPr kumimoji="0" lang="en-US" altLang="ja-JP"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5200"/>
              </a:lnSpc>
              <a:spcBef>
                <a:spcPct val="0"/>
              </a:spcBef>
              <a:spcAft>
                <a:spcPct val="0"/>
              </a:spcAft>
              <a:buClrTx/>
              <a:buSzTx/>
              <a:buFontTx/>
              <a:buNone/>
              <a:tabLst/>
            </a:pPr>
            <a:r>
              <a:rPr kumimoji="0" lang="ja-JP" altLang="en-US"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いろいろな人のコメントが</a:t>
            </a:r>
            <a:endParaRPr kumimoji="0" lang="en-US" altLang="ja-JP"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5200"/>
              </a:lnSpc>
              <a:spcBef>
                <a:spcPct val="0"/>
              </a:spcBef>
              <a:spcAft>
                <a:spcPct val="0"/>
              </a:spcAft>
              <a:buClrTx/>
              <a:buSzTx/>
              <a:buFontTx/>
              <a:buNone/>
              <a:tabLst/>
            </a:pPr>
            <a:r>
              <a:rPr kumimoji="0" lang="ja-JP" altLang="en-US" sz="36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ほしいけど、いいかな？</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7" name="テキスト ボックス 6">
            <a:extLst>
              <a:ext uri="{FF2B5EF4-FFF2-40B4-BE49-F238E27FC236}">
                <a16:creationId xmlns:a16="http://schemas.microsoft.com/office/drawing/2014/main" id="{B6115E4E-8B98-272D-3AEF-46CCA13C5D64}"/>
              </a:ext>
            </a:extLst>
          </p:cNvPr>
          <p:cNvSpPr txBox="1"/>
          <p:nvPr/>
        </p:nvSpPr>
        <p:spPr>
          <a:xfrm>
            <a:off x="2433865" y="1793811"/>
            <a:ext cx="877163" cy="369332"/>
          </a:xfrm>
          <a:prstGeom prst="rect">
            <a:avLst/>
          </a:prstGeom>
          <a:noFill/>
        </p:spPr>
        <p:txBody>
          <a:bodyPr wrap="none" rtlCol="0">
            <a:spAutoFit/>
          </a:bodyPr>
          <a:lstStyle/>
          <a:p>
            <a:r>
              <a:rPr lang="ja-JP" altLang="en-US" dirty="0"/>
              <a:t>だいす</a:t>
            </a:r>
            <a:endParaRPr kumimoji="1" lang="ja-JP" altLang="en-US" dirty="0"/>
          </a:p>
        </p:txBody>
      </p:sp>
      <p:sp>
        <p:nvSpPr>
          <p:cNvPr id="8" name="テキスト ボックス 7">
            <a:extLst>
              <a:ext uri="{FF2B5EF4-FFF2-40B4-BE49-F238E27FC236}">
                <a16:creationId xmlns:a16="http://schemas.microsoft.com/office/drawing/2014/main" id="{EA6DAFD7-9F3F-0310-8BE2-AAE86D6079B0}"/>
              </a:ext>
            </a:extLst>
          </p:cNvPr>
          <p:cNvSpPr txBox="1"/>
          <p:nvPr/>
        </p:nvSpPr>
        <p:spPr>
          <a:xfrm>
            <a:off x="5961932" y="3101702"/>
            <a:ext cx="1107996" cy="369332"/>
          </a:xfrm>
          <a:prstGeom prst="rect">
            <a:avLst/>
          </a:prstGeom>
          <a:noFill/>
        </p:spPr>
        <p:txBody>
          <a:bodyPr wrap="none" rtlCol="0">
            <a:spAutoFit/>
          </a:bodyPr>
          <a:lstStyle/>
          <a:p>
            <a:r>
              <a:rPr lang="ja-JP" altLang="en-US" dirty="0"/>
              <a:t>とうこう</a:t>
            </a:r>
            <a:endParaRPr kumimoji="1" lang="ja-JP" altLang="en-US" dirty="0"/>
          </a:p>
        </p:txBody>
      </p:sp>
      <p:pic>
        <p:nvPicPr>
          <p:cNvPr id="10" name="図 9">
            <a:extLst>
              <a:ext uri="{FF2B5EF4-FFF2-40B4-BE49-F238E27FC236}">
                <a16:creationId xmlns:a16="http://schemas.microsoft.com/office/drawing/2014/main" id="{2675244B-E9DA-4D46-6BCB-B2D64EA9D3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2039" y="3838371"/>
            <a:ext cx="3218260" cy="3218260"/>
          </a:xfrm>
          <a:prstGeom prst="rect">
            <a:avLst/>
          </a:prstGeom>
        </p:spPr>
      </p:pic>
    </p:spTree>
    <p:extLst>
      <p:ext uri="{BB962C8B-B14F-4D97-AF65-F5344CB8AC3E}">
        <p14:creationId xmlns:p14="http://schemas.microsoft.com/office/powerpoint/2010/main" val="158457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434021" y="1594023"/>
            <a:ext cx="8261949" cy="1429999"/>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441025" y="3203066"/>
            <a:ext cx="8261949"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441025" y="4708906"/>
            <a:ext cx="8261949" cy="1361809"/>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94855" y="1303445"/>
            <a:ext cx="1092731" cy="1677239"/>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184753" y="2940657"/>
            <a:ext cx="1245530" cy="1573864"/>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03665" y="4471310"/>
            <a:ext cx="1092731" cy="1589471"/>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2145163" y="1755280"/>
            <a:ext cx="7480284" cy="603767"/>
          </a:xfrm>
        </p:spPr>
        <p:txBody>
          <a:bodyPr>
            <a:noAutofit/>
          </a:bodyPr>
          <a:lstStyle/>
          <a:p>
            <a:pPr marL="0" indent="0">
              <a:lnSpc>
                <a:spcPct val="100000"/>
              </a:lnSpc>
              <a:buNone/>
            </a:pPr>
            <a:r>
              <a:rPr lang="ja-JP" altLang="en-US" b="0" i="0" dirty="0">
                <a:solidFill>
                  <a:srgbClr val="000000"/>
                </a:solidFill>
                <a:effectLst/>
                <a:latin typeface="Roboto" panose="02000000000000000000" pitchFamily="2" charset="0"/>
              </a:rPr>
              <a:t>ダンスが好きな人が見てくれる</a:t>
            </a:r>
            <a:endParaRPr lang="en-US" altLang="ja-JP" b="0" i="0" dirty="0">
              <a:solidFill>
                <a:srgbClr val="000000"/>
              </a:solidFill>
              <a:effectLst/>
              <a:latin typeface="Roboto" panose="02000000000000000000" pitchFamily="2" charset="0"/>
            </a:endParaRPr>
          </a:p>
          <a:p>
            <a:pPr marL="0" indent="0">
              <a:lnSpc>
                <a:spcPct val="100000"/>
              </a:lnSpc>
              <a:buNone/>
            </a:pPr>
            <a:r>
              <a:rPr lang="ja-JP" altLang="en-US" b="0" i="0" dirty="0">
                <a:solidFill>
                  <a:srgbClr val="000000"/>
                </a:solidFill>
                <a:effectLst/>
                <a:latin typeface="Roboto" panose="02000000000000000000" pitchFamily="2" charset="0"/>
              </a:rPr>
              <a:t>と思うよ。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880711" y="3382179"/>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200"/>
              </a:lnSpc>
              <a:spcBef>
                <a:spcPts val="1000"/>
              </a:spcBef>
              <a:spcAft>
                <a:spcPts val="0"/>
              </a:spcAft>
              <a:buClrTx/>
              <a:buSzTx/>
              <a:buFont typeface="Arial" panose="020B0604020202020204" pitchFamily="34" charset="0"/>
              <a:buNone/>
              <a:tabLst/>
              <a:defRPr/>
            </a:pPr>
            <a:r>
              <a:rPr lang="ja-JP" altLang="en-US" b="0" i="0" dirty="0">
                <a:solidFill>
                  <a:srgbClr val="000000"/>
                </a:solidFill>
                <a:effectLst/>
                <a:latin typeface="Roboto" panose="02000000000000000000" pitchFamily="2" charset="0"/>
              </a:rPr>
              <a:t>見た人に悪口を書かれたら</a:t>
            </a:r>
            <a:br>
              <a:rPr lang="en-US" altLang="ja-JP" b="0" i="0" dirty="0">
                <a:solidFill>
                  <a:srgbClr val="000000"/>
                </a:solidFill>
                <a:effectLst/>
                <a:latin typeface="Roboto" panose="02000000000000000000" pitchFamily="2" charset="0"/>
              </a:rPr>
            </a:br>
            <a:r>
              <a:rPr lang="ja-JP" altLang="en-US" dirty="0">
                <a:solidFill>
                  <a:srgbClr val="000000"/>
                </a:solidFill>
                <a:latin typeface="Roboto" panose="02000000000000000000" pitchFamily="2" charset="0"/>
              </a:rPr>
              <a:t>いやだな。</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405305" y="4832310"/>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ja-JP" altLang="en-US" b="0" i="0" dirty="0">
                <a:solidFill>
                  <a:srgbClr val="000000"/>
                </a:solidFill>
                <a:effectLst/>
                <a:latin typeface="Roboto" panose="02000000000000000000" pitchFamily="2" charset="0"/>
              </a:rPr>
              <a:t>顔がうつっている動画を</a:t>
            </a:r>
            <a:endParaRPr lang="en-US" altLang="ja-JP" b="0" i="0" dirty="0">
              <a:solidFill>
                <a:srgbClr val="000000"/>
              </a:solidFill>
              <a:effectLst/>
              <a:latin typeface="Roboto" panose="02000000000000000000" pitchFamily="2" charset="0"/>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3600" u="none" strike="noStrike" kern="1200" cap="none" spc="0" normalizeH="0" baseline="0" noProof="0" dirty="0">
                <a:ln>
                  <a:noFill/>
                </a:ln>
                <a:solidFill>
                  <a:srgbClr val="000000"/>
                </a:solidFill>
                <a:uLnTx/>
                <a:uFillTx/>
                <a:latin typeface="Roboto" panose="02000000000000000000" pitchFamily="2" charset="0"/>
                <a:ea typeface="メイリオ"/>
                <a:cs typeface="+mn-cs"/>
              </a:rPr>
              <a:t>投稿して大丈夫？</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7E2DFF64-57D8-C1D9-CB0A-0B10337D42F8}"/>
              </a:ext>
            </a:extLst>
          </p:cNvPr>
          <p:cNvSpPr txBox="1"/>
          <p:nvPr/>
        </p:nvSpPr>
        <p:spPr>
          <a:xfrm>
            <a:off x="4079584" y="1564652"/>
            <a:ext cx="389850" cy="338554"/>
          </a:xfrm>
          <a:prstGeom prst="rect">
            <a:avLst/>
          </a:prstGeom>
          <a:noFill/>
        </p:spPr>
        <p:txBody>
          <a:bodyPr wrap="none" rtlCol="0">
            <a:spAutoFit/>
          </a:bodyPr>
          <a:lstStyle/>
          <a:p>
            <a:r>
              <a:rPr kumimoji="1" lang="ja-JP" altLang="en-US" sz="1600" dirty="0"/>
              <a:t>す</a:t>
            </a:r>
          </a:p>
        </p:txBody>
      </p:sp>
      <p:sp>
        <p:nvSpPr>
          <p:cNvPr id="3" name="テキスト ボックス 2">
            <a:extLst>
              <a:ext uri="{FF2B5EF4-FFF2-40B4-BE49-F238E27FC236}">
                <a16:creationId xmlns:a16="http://schemas.microsoft.com/office/drawing/2014/main" id="{49D03A92-A00B-9FF2-AD9C-6D08E5418183}"/>
              </a:ext>
            </a:extLst>
          </p:cNvPr>
          <p:cNvSpPr txBox="1"/>
          <p:nvPr/>
        </p:nvSpPr>
        <p:spPr>
          <a:xfrm>
            <a:off x="4294714" y="5497384"/>
            <a:ext cx="1662307" cy="338554"/>
          </a:xfrm>
          <a:prstGeom prst="rect">
            <a:avLst/>
          </a:prstGeom>
          <a:noFill/>
        </p:spPr>
        <p:txBody>
          <a:bodyPr wrap="square" rtlCol="0">
            <a:spAutoFit/>
          </a:bodyPr>
          <a:lstStyle/>
          <a:p>
            <a:r>
              <a:rPr kumimoji="1" lang="ja-JP" altLang="en-US" sz="1600" dirty="0"/>
              <a:t>だいじょうぶ</a:t>
            </a:r>
          </a:p>
        </p:txBody>
      </p:sp>
      <p:sp>
        <p:nvSpPr>
          <p:cNvPr id="5" name="テキスト ボックス 4">
            <a:extLst>
              <a:ext uri="{FF2B5EF4-FFF2-40B4-BE49-F238E27FC236}">
                <a16:creationId xmlns:a16="http://schemas.microsoft.com/office/drawing/2014/main" id="{0E86C36B-150A-5051-E393-318FC6C50EF6}"/>
              </a:ext>
            </a:extLst>
          </p:cNvPr>
          <p:cNvSpPr txBox="1"/>
          <p:nvPr/>
        </p:nvSpPr>
        <p:spPr>
          <a:xfrm>
            <a:off x="2528620" y="5476053"/>
            <a:ext cx="1005403" cy="338554"/>
          </a:xfrm>
          <a:prstGeom prst="rect">
            <a:avLst/>
          </a:prstGeom>
          <a:noFill/>
        </p:spPr>
        <p:txBody>
          <a:bodyPr wrap="none" rtlCol="0">
            <a:spAutoFit/>
          </a:bodyPr>
          <a:lstStyle/>
          <a:p>
            <a:r>
              <a:rPr lang="ja-JP" altLang="en-US" sz="1600" dirty="0"/>
              <a:t>とうこう</a:t>
            </a:r>
            <a:endParaRPr kumimoji="1" lang="ja-JP" altLang="en-US" sz="1600" dirty="0"/>
          </a:p>
        </p:txBody>
      </p:sp>
    </p:spTree>
    <p:extLst>
      <p:ext uri="{BB962C8B-B14F-4D97-AF65-F5344CB8AC3E}">
        <p14:creationId xmlns:p14="http://schemas.microsoft.com/office/powerpoint/2010/main" val="374264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8C8A07-30A1-B955-E636-D9847C650FB5}"/>
              </a:ext>
            </a:extLst>
          </p:cNvPr>
          <p:cNvSpPr/>
          <p:nvPr/>
        </p:nvSpPr>
        <p:spPr>
          <a:xfrm>
            <a:off x="186206" y="4304861"/>
            <a:ext cx="8825328" cy="184424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275753" y="1200778"/>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3200" b="1" dirty="0">
                <a:solidFill>
                  <a:srgbClr val="ED7D31"/>
                </a:solidFill>
                <a:latin typeface="Segoe UI"/>
                <a:ea typeface="メイリオ"/>
              </a:rPr>
              <a:t>動画投稿は思わぬトラブルを招くこともある</a:t>
            </a:r>
            <a:endParaRPr kumimoji="1" lang="ja-JP" altLang="en-US" sz="32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213076" y="4647628"/>
            <a:ext cx="8771588" cy="1383965"/>
          </a:xfrm>
        </p:spPr>
        <p:txBody>
          <a:bodyPr>
            <a:normAutofit/>
          </a:bodyPr>
          <a:lstStyle/>
          <a:p>
            <a:pPr>
              <a:lnSpc>
                <a:spcPts val="4700"/>
              </a:lnSpc>
              <a:spcBef>
                <a:spcPts val="0"/>
              </a:spcBef>
            </a:pPr>
            <a:r>
              <a:rPr lang="ja-JP" altLang="en-US" dirty="0"/>
              <a:t>ネット上に個人情報を投稿してもよいのは、どんな時だろうか？</a:t>
            </a:r>
          </a:p>
        </p:txBody>
      </p:sp>
      <p:sp>
        <p:nvSpPr>
          <p:cNvPr id="5" name="四角形: 角を丸くする 4">
            <a:extLst>
              <a:ext uri="{FF2B5EF4-FFF2-40B4-BE49-F238E27FC236}">
                <a16:creationId xmlns:a16="http://schemas.microsoft.com/office/drawing/2014/main" id="{B411F5AB-BD3D-2401-6AC2-393A19A2FCFC}"/>
              </a:ext>
            </a:extLst>
          </p:cNvPr>
          <p:cNvSpPr/>
          <p:nvPr/>
        </p:nvSpPr>
        <p:spPr>
          <a:xfrm>
            <a:off x="524710" y="4121729"/>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コンテンツ プレースホルダー 4">
            <a:extLst>
              <a:ext uri="{FF2B5EF4-FFF2-40B4-BE49-F238E27FC236}">
                <a16:creationId xmlns:a16="http://schemas.microsoft.com/office/drawing/2014/main" id="{C903BC0C-175F-0EFC-CADC-D01AEE2B2576}"/>
              </a:ext>
            </a:extLst>
          </p:cNvPr>
          <p:cNvSpPr txBox="1">
            <a:spLocks/>
          </p:cNvSpPr>
          <p:nvPr/>
        </p:nvSpPr>
        <p:spPr>
          <a:xfrm>
            <a:off x="691470" y="4145410"/>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8" name="テキスト ボックス 7">
            <a:extLst>
              <a:ext uri="{FF2B5EF4-FFF2-40B4-BE49-F238E27FC236}">
                <a16:creationId xmlns:a16="http://schemas.microsoft.com/office/drawing/2014/main" id="{B11CD7C0-DEDF-8FFC-1AD6-84B01F665065}"/>
              </a:ext>
            </a:extLst>
          </p:cNvPr>
          <p:cNvSpPr txBox="1"/>
          <p:nvPr/>
        </p:nvSpPr>
        <p:spPr>
          <a:xfrm>
            <a:off x="1217041" y="1313225"/>
            <a:ext cx="902811" cy="307777"/>
          </a:xfrm>
          <a:prstGeom prst="rect">
            <a:avLst/>
          </a:prstGeom>
          <a:noFill/>
        </p:spPr>
        <p:txBody>
          <a:bodyPr wrap="none" rtlCol="0">
            <a:spAutoFit/>
          </a:bodyPr>
          <a:lstStyle/>
          <a:p>
            <a:r>
              <a:rPr lang="ja-JP" altLang="en-US" sz="1400" dirty="0"/>
              <a:t>とうこう</a:t>
            </a:r>
            <a:endParaRPr kumimoji="1" lang="ja-JP" altLang="en-US" sz="1400" dirty="0"/>
          </a:p>
        </p:txBody>
      </p:sp>
      <p:sp>
        <p:nvSpPr>
          <p:cNvPr id="9" name="テキスト ボックス 8">
            <a:extLst>
              <a:ext uri="{FF2B5EF4-FFF2-40B4-BE49-F238E27FC236}">
                <a16:creationId xmlns:a16="http://schemas.microsoft.com/office/drawing/2014/main" id="{2C9D982E-9788-FFBF-F326-FE49A6EB6E90}"/>
              </a:ext>
            </a:extLst>
          </p:cNvPr>
          <p:cNvSpPr txBox="1"/>
          <p:nvPr/>
        </p:nvSpPr>
        <p:spPr>
          <a:xfrm>
            <a:off x="5610206" y="2686021"/>
            <a:ext cx="543739" cy="307777"/>
          </a:xfrm>
          <a:prstGeom prst="rect">
            <a:avLst/>
          </a:prstGeom>
          <a:noFill/>
        </p:spPr>
        <p:txBody>
          <a:bodyPr wrap="none" rtlCol="0">
            <a:spAutoFit/>
          </a:bodyPr>
          <a:lstStyle/>
          <a:p>
            <a:r>
              <a:rPr kumimoji="1" lang="ja-JP" altLang="en-US" sz="1400" dirty="0"/>
              <a:t>とく</a:t>
            </a:r>
          </a:p>
        </p:txBody>
      </p:sp>
      <p:sp>
        <p:nvSpPr>
          <p:cNvPr id="13" name="コンテンツ プレースホルダー 32">
            <a:extLst>
              <a:ext uri="{FF2B5EF4-FFF2-40B4-BE49-F238E27FC236}">
                <a16:creationId xmlns:a16="http://schemas.microsoft.com/office/drawing/2014/main" id="{ECCB318B-35FB-E837-4996-B8F95C8BE4BD}"/>
              </a:ext>
            </a:extLst>
          </p:cNvPr>
          <p:cNvSpPr txBox="1">
            <a:spLocks/>
          </p:cNvSpPr>
          <p:nvPr/>
        </p:nvSpPr>
        <p:spPr>
          <a:xfrm>
            <a:off x="118563" y="2139385"/>
            <a:ext cx="8771588" cy="15013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4700"/>
              </a:lnSpc>
              <a:spcBef>
                <a:spcPts val="0"/>
              </a:spcBef>
            </a:pPr>
            <a:r>
              <a:rPr lang="ja-JP" altLang="en-US" sz="3200" dirty="0"/>
              <a:t>誹謗中傷されたり、さらされたりすることも</a:t>
            </a:r>
            <a:endParaRPr lang="en-US" altLang="ja-JP" sz="3200" dirty="0"/>
          </a:p>
          <a:p>
            <a:pPr>
              <a:lnSpc>
                <a:spcPts val="4700"/>
              </a:lnSpc>
              <a:spcBef>
                <a:spcPts val="0"/>
              </a:spcBef>
            </a:pPr>
            <a:r>
              <a:rPr lang="ja-JP" altLang="en-US" sz="3200" dirty="0"/>
              <a:t>顔や個人情報がわかるものは特に注意</a:t>
            </a:r>
            <a:endParaRPr lang="en-US" altLang="ja-JP" sz="3200" dirty="0"/>
          </a:p>
        </p:txBody>
      </p:sp>
      <p:sp>
        <p:nvSpPr>
          <p:cNvPr id="20" name="テキスト ボックス 19">
            <a:extLst>
              <a:ext uri="{FF2B5EF4-FFF2-40B4-BE49-F238E27FC236}">
                <a16:creationId xmlns:a16="http://schemas.microsoft.com/office/drawing/2014/main" id="{B4DBA7E5-757B-758D-2A60-00A903251B28}"/>
              </a:ext>
            </a:extLst>
          </p:cNvPr>
          <p:cNvSpPr txBox="1"/>
          <p:nvPr/>
        </p:nvSpPr>
        <p:spPr>
          <a:xfrm>
            <a:off x="425163" y="2035627"/>
            <a:ext cx="1800493" cy="307777"/>
          </a:xfrm>
          <a:prstGeom prst="rect">
            <a:avLst/>
          </a:prstGeom>
          <a:noFill/>
        </p:spPr>
        <p:txBody>
          <a:bodyPr wrap="none" rtlCol="0">
            <a:spAutoFit/>
          </a:bodyPr>
          <a:lstStyle/>
          <a:p>
            <a:r>
              <a:rPr lang="ja-JP" altLang="en-US" sz="1400" dirty="0"/>
              <a:t>ひぼうちゅうしょう</a:t>
            </a:r>
            <a:endParaRPr kumimoji="1" lang="ja-JP" altLang="en-US" sz="1400" dirty="0"/>
          </a:p>
        </p:txBody>
      </p:sp>
      <p:sp>
        <p:nvSpPr>
          <p:cNvPr id="6" name="テキスト ボックス 5">
            <a:extLst>
              <a:ext uri="{FF2B5EF4-FFF2-40B4-BE49-F238E27FC236}">
                <a16:creationId xmlns:a16="http://schemas.microsoft.com/office/drawing/2014/main" id="{9E4B5563-A18F-7E82-4073-5F2B914E8853}"/>
              </a:ext>
            </a:extLst>
          </p:cNvPr>
          <p:cNvSpPr txBox="1"/>
          <p:nvPr/>
        </p:nvSpPr>
        <p:spPr>
          <a:xfrm>
            <a:off x="1210937" y="2651450"/>
            <a:ext cx="1620957" cy="307777"/>
          </a:xfrm>
          <a:prstGeom prst="rect">
            <a:avLst/>
          </a:prstGeom>
          <a:noFill/>
        </p:spPr>
        <p:txBody>
          <a:bodyPr wrap="none" rtlCol="0">
            <a:spAutoFit/>
          </a:bodyPr>
          <a:lstStyle/>
          <a:p>
            <a:r>
              <a:rPr kumimoji="1" lang="ja-JP" altLang="en-US" sz="1400" dirty="0"/>
              <a:t>こじんじょうほう</a:t>
            </a:r>
          </a:p>
        </p:txBody>
      </p:sp>
      <p:sp>
        <p:nvSpPr>
          <p:cNvPr id="11" name="テキスト ボックス 10">
            <a:extLst>
              <a:ext uri="{FF2B5EF4-FFF2-40B4-BE49-F238E27FC236}">
                <a16:creationId xmlns:a16="http://schemas.microsoft.com/office/drawing/2014/main" id="{FCAC0B14-BA95-BC46-337F-7A0C6F40DEB4}"/>
              </a:ext>
            </a:extLst>
          </p:cNvPr>
          <p:cNvSpPr txBox="1"/>
          <p:nvPr/>
        </p:nvSpPr>
        <p:spPr>
          <a:xfrm>
            <a:off x="3841766" y="6223079"/>
            <a:ext cx="5372027" cy="646331"/>
          </a:xfrm>
          <a:prstGeom prst="rect">
            <a:avLst/>
          </a:prstGeom>
          <a:noFill/>
        </p:spPr>
        <p:txBody>
          <a:bodyPr wrap="square" rtlCol="0">
            <a:spAutoFit/>
          </a:bodyPr>
          <a:lstStyle/>
          <a:p>
            <a:r>
              <a:rPr kumimoji="1" lang="en-US" altLang="ja-JP" dirty="0">
                <a:latin typeface="+mn-ea"/>
              </a:rPr>
              <a:t>※SNS</a:t>
            </a:r>
            <a:r>
              <a:rPr kumimoji="1" lang="ja-JP" altLang="en-US" dirty="0">
                <a:latin typeface="+mn-ea"/>
              </a:rPr>
              <a:t>は利用規約を読んで、対象年齢を確認し</a:t>
            </a:r>
            <a:endParaRPr kumimoji="1" lang="en-US" altLang="ja-JP" dirty="0">
              <a:latin typeface="+mn-ea"/>
            </a:endParaRPr>
          </a:p>
          <a:p>
            <a:r>
              <a:rPr lang="ja-JP" altLang="en-US" dirty="0">
                <a:latin typeface="+mn-ea"/>
              </a:rPr>
              <a:t>　</a:t>
            </a:r>
            <a:r>
              <a:rPr kumimoji="1" lang="ja-JP" altLang="en-US" dirty="0">
                <a:latin typeface="+mn-ea"/>
              </a:rPr>
              <a:t>気持ちの良い活用を心掛けましょう</a:t>
            </a:r>
          </a:p>
        </p:txBody>
      </p:sp>
      <p:sp>
        <p:nvSpPr>
          <p:cNvPr id="12" name="テキスト ボックス 11">
            <a:extLst>
              <a:ext uri="{FF2B5EF4-FFF2-40B4-BE49-F238E27FC236}">
                <a16:creationId xmlns:a16="http://schemas.microsoft.com/office/drawing/2014/main" id="{263A4523-0682-D0B6-8B6F-C1E8E1A00E8E}"/>
              </a:ext>
            </a:extLst>
          </p:cNvPr>
          <p:cNvSpPr txBox="1"/>
          <p:nvPr/>
        </p:nvSpPr>
        <p:spPr>
          <a:xfrm>
            <a:off x="5588028" y="1293755"/>
            <a:ext cx="543739" cy="307777"/>
          </a:xfrm>
          <a:prstGeom prst="rect">
            <a:avLst/>
          </a:prstGeom>
          <a:noFill/>
        </p:spPr>
        <p:txBody>
          <a:bodyPr wrap="none" rtlCol="0">
            <a:spAutoFit/>
          </a:bodyPr>
          <a:lstStyle/>
          <a:p>
            <a:r>
              <a:rPr lang="ja-JP" altLang="en-US" sz="1400" dirty="0"/>
              <a:t>まね</a:t>
            </a:r>
            <a:endParaRPr kumimoji="1" lang="ja-JP" altLang="en-US" sz="1400" dirty="0"/>
          </a:p>
        </p:txBody>
      </p:sp>
      <p:sp>
        <p:nvSpPr>
          <p:cNvPr id="14" name="テキスト ボックス 13">
            <a:extLst>
              <a:ext uri="{FF2B5EF4-FFF2-40B4-BE49-F238E27FC236}">
                <a16:creationId xmlns:a16="http://schemas.microsoft.com/office/drawing/2014/main" id="{68C53AE3-3B5F-8263-992E-89CC17424A1C}"/>
              </a:ext>
            </a:extLst>
          </p:cNvPr>
          <p:cNvSpPr txBox="1"/>
          <p:nvPr/>
        </p:nvSpPr>
        <p:spPr>
          <a:xfrm>
            <a:off x="2994352" y="4457914"/>
            <a:ext cx="1620957" cy="307777"/>
          </a:xfrm>
          <a:prstGeom prst="rect">
            <a:avLst/>
          </a:prstGeom>
          <a:noFill/>
        </p:spPr>
        <p:txBody>
          <a:bodyPr wrap="none" rtlCol="0">
            <a:spAutoFit/>
          </a:bodyPr>
          <a:lstStyle/>
          <a:p>
            <a:r>
              <a:rPr kumimoji="1" lang="ja-JP" altLang="en-US" sz="1400" dirty="0"/>
              <a:t>こじんじょうほう</a:t>
            </a:r>
          </a:p>
        </p:txBody>
      </p:sp>
      <p:pic>
        <p:nvPicPr>
          <p:cNvPr id="22" name="図 21">
            <a:extLst>
              <a:ext uri="{FF2B5EF4-FFF2-40B4-BE49-F238E27FC236}">
                <a16:creationId xmlns:a16="http://schemas.microsoft.com/office/drawing/2014/main" id="{19F010C0-8845-3615-5C89-C7066EB1E6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06181" y="2695783"/>
            <a:ext cx="1807612" cy="1827314"/>
          </a:xfrm>
          <a:prstGeom prst="rect">
            <a:avLst/>
          </a:prstGeom>
        </p:spPr>
      </p:pic>
      <p:sp>
        <p:nvSpPr>
          <p:cNvPr id="23" name="テキスト ボックス 22">
            <a:extLst>
              <a:ext uri="{FF2B5EF4-FFF2-40B4-BE49-F238E27FC236}">
                <a16:creationId xmlns:a16="http://schemas.microsoft.com/office/drawing/2014/main" id="{0B036F01-22BC-0064-443F-1D53C9350F5A}"/>
              </a:ext>
            </a:extLst>
          </p:cNvPr>
          <p:cNvSpPr txBox="1"/>
          <p:nvPr/>
        </p:nvSpPr>
        <p:spPr>
          <a:xfrm>
            <a:off x="5120461" y="4457914"/>
            <a:ext cx="902811" cy="307777"/>
          </a:xfrm>
          <a:prstGeom prst="rect">
            <a:avLst/>
          </a:prstGeom>
          <a:noFill/>
        </p:spPr>
        <p:txBody>
          <a:bodyPr wrap="none" rtlCol="0">
            <a:spAutoFit/>
          </a:bodyPr>
          <a:lstStyle/>
          <a:p>
            <a:r>
              <a:rPr kumimoji="1" lang="ja-JP" altLang="en-US" sz="1400" dirty="0"/>
              <a:t>とうこう</a:t>
            </a:r>
          </a:p>
        </p:txBody>
      </p:sp>
    </p:spTree>
    <p:extLst>
      <p:ext uri="{BB962C8B-B14F-4D97-AF65-F5344CB8AC3E}">
        <p14:creationId xmlns:p14="http://schemas.microsoft.com/office/powerpoint/2010/main" val="121965418"/>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1715</Words>
  <PresentationFormat>画面に合わせる (4:3)</PresentationFormat>
  <Paragraphs>112</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Arial</vt:lpstr>
      <vt:lpstr>Calibri</vt:lpstr>
      <vt:lpstr>Roboto</vt:lpstr>
      <vt:lpstr>Segoe UI</vt:lpstr>
      <vt:lpstr>2_Office テーマ</vt:lpstr>
      <vt:lpstr>   3-2-2 自分が映った動画の投稿 </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2023-03-16T04:24:47Z</dcterms:modified>
</cp:coreProperties>
</file>