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85" r:id="rId1"/>
  </p:sldMasterIdLst>
  <p:notesMasterIdLst>
    <p:notesMasterId r:id="rId6"/>
  </p:notesMasterIdLst>
  <p:handoutMasterIdLst>
    <p:handoutMasterId r:id="rId7"/>
  </p:handoutMasterIdLst>
  <p:sldIdLst>
    <p:sldId id="1862287437" r:id="rId2"/>
    <p:sldId id="1862287438" r:id="rId3"/>
    <p:sldId id="1862287442" r:id="rId4"/>
    <p:sldId id="1862287443" r:id="rId5"/>
  </p:sldIdLst>
  <p:sldSz cx="9144000" cy="6858000" type="screen4x3"/>
  <p:notesSz cx="7053263" cy="10180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2CA"/>
    <a:srgbClr val="AA7322"/>
    <a:srgbClr val="FDE1B0"/>
    <a:srgbClr val="ED7D31"/>
    <a:srgbClr val="FF99CC"/>
    <a:srgbClr val="D62475"/>
    <a:srgbClr val="F6281E"/>
    <a:srgbClr val="FFFFCC"/>
    <a:srgbClr val="F60052"/>
    <a:srgbClr val="FBD1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694" autoAdjust="0"/>
    <p:restoredTop sz="49824" autoAdjust="0"/>
  </p:normalViewPr>
  <p:slideViewPr>
    <p:cSldViewPr snapToGrid="0">
      <p:cViewPr>
        <p:scale>
          <a:sx n="50" d="100"/>
          <a:sy n="50" d="100"/>
        </p:scale>
        <p:origin x="1971" y="-21"/>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notesViewPr>
    <p:cSldViewPr snapToGrid="0">
      <p:cViewPr varScale="1">
        <p:scale>
          <a:sx n="61" d="100"/>
          <a:sy n="61" d="100"/>
        </p:scale>
        <p:origin x="3206"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8/10/relationships/authors" Target="author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3055702" cy="509762"/>
          </a:xfrm>
          <a:prstGeom prst="rect">
            <a:avLst/>
          </a:prstGeom>
        </p:spPr>
        <p:txBody>
          <a:bodyPr vert="horz" lIns="93982" tIns="46991" rIns="93982" bIns="46991" rtlCol="0"/>
          <a:lstStyle>
            <a:lvl1pPr algn="l">
              <a:defRPr sz="1200"/>
            </a:lvl1pPr>
          </a:lstStyle>
          <a:p>
            <a:endParaRPr kumimoji="1" lang="ja-JP" altLang="en-US" dirty="0">
              <a:ea typeface="メイリオ" panose="020B0604030504040204" pitchFamily="50" charset="-128"/>
            </a:endParaRPr>
          </a:p>
        </p:txBody>
      </p:sp>
      <p:sp>
        <p:nvSpPr>
          <p:cNvPr id="3" name="日付プレースホルダー 2"/>
          <p:cNvSpPr>
            <a:spLocks noGrp="1"/>
          </p:cNvSpPr>
          <p:nvPr>
            <p:ph type="dt" sz="quarter" idx="1"/>
          </p:nvPr>
        </p:nvSpPr>
        <p:spPr>
          <a:xfrm>
            <a:off x="3995918" y="1"/>
            <a:ext cx="3055701" cy="509762"/>
          </a:xfrm>
          <a:prstGeom prst="rect">
            <a:avLst/>
          </a:prstGeom>
        </p:spPr>
        <p:txBody>
          <a:bodyPr vert="horz" lIns="93982" tIns="46991" rIns="93982" bIns="46991" rtlCol="0"/>
          <a:lstStyle>
            <a:lvl1pPr algn="r">
              <a:defRPr sz="1200"/>
            </a:lvl1pPr>
          </a:lstStyle>
          <a:p>
            <a:endParaRPr kumimoji="1" lang="ja-JP" altLang="en-US" dirty="0">
              <a:ea typeface="メイリオ" panose="020B0604030504040204" pitchFamily="50" charset="-128"/>
            </a:endParaRPr>
          </a:p>
        </p:txBody>
      </p:sp>
      <p:sp>
        <p:nvSpPr>
          <p:cNvPr id="4" name="フッター プレースホルダー 3"/>
          <p:cNvSpPr>
            <a:spLocks noGrp="1"/>
          </p:cNvSpPr>
          <p:nvPr>
            <p:ph type="ftr" sz="quarter" idx="2"/>
          </p:nvPr>
        </p:nvSpPr>
        <p:spPr>
          <a:xfrm>
            <a:off x="1" y="9670876"/>
            <a:ext cx="3055702" cy="509762"/>
          </a:xfrm>
          <a:prstGeom prst="rect">
            <a:avLst/>
          </a:prstGeom>
        </p:spPr>
        <p:txBody>
          <a:bodyPr vert="horz" lIns="93982" tIns="46991" rIns="93982" bIns="46991" rtlCol="0" anchor="b"/>
          <a:lstStyle>
            <a:lvl1pPr algn="l">
              <a:defRPr sz="1200"/>
            </a:lvl1pPr>
          </a:lstStyle>
          <a:p>
            <a:r>
              <a:rPr kumimoji="1" lang="en-US" altLang="ja-JP" dirty="0">
                <a:ea typeface="メイリオ" panose="020B0604030504040204" pitchFamily="50" charset="-128"/>
              </a:rPr>
              <a:t>Copyright (C) 2009-2017 Edu-net Co., Ltd.  All Rights Reserved. </a:t>
            </a:r>
            <a:endParaRPr kumimoji="1" lang="ja-JP" altLang="en-US" dirty="0">
              <a:ea typeface="メイリオ" panose="020B0604030504040204" pitchFamily="50" charset="-128"/>
            </a:endParaRPr>
          </a:p>
        </p:txBody>
      </p:sp>
      <p:sp>
        <p:nvSpPr>
          <p:cNvPr id="5" name="スライド番号プレースホルダー 4"/>
          <p:cNvSpPr>
            <a:spLocks noGrp="1"/>
          </p:cNvSpPr>
          <p:nvPr>
            <p:ph type="sldNum" sz="quarter" idx="3"/>
          </p:nvPr>
        </p:nvSpPr>
        <p:spPr>
          <a:xfrm>
            <a:off x="3995918" y="9670876"/>
            <a:ext cx="3055701" cy="509762"/>
          </a:xfrm>
          <a:prstGeom prst="rect">
            <a:avLst/>
          </a:prstGeom>
        </p:spPr>
        <p:txBody>
          <a:bodyPr vert="horz" lIns="93982" tIns="46991" rIns="93982" bIns="46991" rtlCol="0" anchor="b"/>
          <a:lstStyle>
            <a:lvl1pPr algn="r">
              <a:defRPr sz="1200"/>
            </a:lvl1pPr>
          </a:lstStyle>
          <a:p>
            <a:fld id="{5951B48D-9D36-4DF8-897D-043405FC11B0}" type="slidenum">
              <a:rPr kumimoji="1" lang="ja-JP" altLang="en-US" smtClean="0">
                <a:ea typeface="メイリオ" panose="020B0604030504040204" pitchFamily="50" charset="-128"/>
              </a:rPr>
              <a:t>‹#›</a:t>
            </a:fld>
            <a:endParaRPr kumimoji="1" lang="ja-JP" altLang="en-US" dirty="0">
              <a:ea typeface="メイリオ" panose="020B0604030504040204" pitchFamily="50" charset="-128"/>
            </a:endParaRPr>
          </a:p>
        </p:txBody>
      </p:sp>
    </p:spTree>
    <p:extLst>
      <p:ext uri="{BB962C8B-B14F-4D97-AF65-F5344CB8AC3E}">
        <p14:creationId xmlns:p14="http://schemas.microsoft.com/office/powerpoint/2010/main" val="9168828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56414" cy="510800"/>
          </a:xfrm>
          <a:prstGeom prst="rect">
            <a:avLst/>
          </a:prstGeom>
        </p:spPr>
        <p:txBody>
          <a:bodyPr vert="horz" lIns="93982" tIns="46991" rIns="93982" bIns="46991" rtlCol="0"/>
          <a:lstStyle>
            <a:lvl1pPr algn="l">
              <a:defRPr sz="1200">
                <a:ea typeface="メイリオ" panose="020B0604030504040204" pitchFamily="50" charset="-128"/>
              </a:defRPr>
            </a:lvl1pPr>
          </a:lstStyle>
          <a:p>
            <a:endParaRPr lang="ja-JP" altLang="en-US" dirty="0"/>
          </a:p>
        </p:txBody>
      </p:sp>
      <p:sp>
        <p:nvSpPr>
          <p:cNvPr id="3" name="日付プレースホルダー 2"/>
          <p:cNvSpPr>
            <a:spLocks noGrp="1"/>
          </p:cNvSpPr>
          <p:nvPr>
            <p:ph type="dt" idx="1"/>
          </p:nvPr>
        </p:nvSpPr>
        <p:spPr>
          <a:xfrm>
            <a:off x="3995218" y="0"/>
            <a:ext cx="3056414" cy="510800"/>
          </a:xfrm>
          <a:prstGeom prst="rect">
            <a:avLst/>
          </a:prstGeom>
        </p:spPr>
        <p:txBody>
          <a:bodyPr vert="horz" lIns="93982" tIns="46991" rIns="93982" bIns="46991" rtlCol="0"/>
          <a:lstStyle>
            <a:lvl1pPr algn="r">
              <a:defRPr sz="1200">
                <a:ea typeface="メイリオ" panose="020B0604030504040204" pitchFamily="50" charset="-128"/>
              </a:defRPr>
            </a:lvl1pPr>
          </a:lstStyle>
          <a:p>
            <a:endParaRPr lang="ja-JP" altLang="en-US" dirty="0"/>
          </a:p>
        </p:txBody>
      </p:sp>
      <p:sp>
        <p:nvSpPr>
          <p:cNvPr id="4" name="スライド イメージ プレースホルダー 3"/>
          <p:cNvSpPr>
            <a:spLocks noGrp="1" noRot="1" noChangeAspect="1"/>
          </p:cNvSpPr>
          <p:nvPr>
            <p:ph type="sldImg" idx="2"/>
          </p:nvPr>
        </p:nvSpPr>
        <p:spPr>
          <a:xfrm>
            <a:off x="1236663" y="1273175"/>
            <a:ext cx="4579937" cy="3435350"/>
          </a:xfrm>
          <a:prstGeom prst="rect">
            <a:avLst/>
          </a:prstGeom>
          <a:noFill/>
          <a:ln w="12700">
            <a:solidFill>
              <a:prstClr val="black"/>
            </a:solidFill>
          </a:ln>
        </p:spPr>
        <p:txBody>
          <a:bodyPr vert="horz" lIns="93982" tIns="46991" rIns="93982" bIns="46991" rtlCol="0" anchor="ctr"/>
          <a:lstStyle/>
          <a:p>
            <a:endParaRPr lang="ja-JP" altLang="en-US" dirty="0"/>
          </a:p>
        </p:txBody>
      </p:sp>
      <p:sp>
        <p:nvSpPr>
          <p:cNvPr id="5" name="ノート プレースホルダー 4"/>
          <p:cNvSpPr>
            <a:spLocks noGrp="1"/>
          </p:cNvSpPr>
          <p:nvPr>
            <p:ph type="body" sz="quarter" idx="3"/>
          </p:nvPr>
        </p:nvSpPr>
        <p:spPr>
          <a:xfrm>
            <a:off x="705327" y="4899432"/>
            <a:ext cx="5642610" cy="4008626"/>
          </a:xfrm>
          <a:prstGeom prst="rect">
            <a:avLst/>
          </a:prstGeom>
        </p:spPr>
        <p:txBody>
          <a:bodyPr vert="horz" lIns="93982" tIns="46991" rIns="93982" bIns="46991"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Tree>
    <p:extLst>
      <p:ext uri="{BB962C8B-B14F-4D97-AF65-F5344CB8AC3E}">
        <p14:creationId xmlns:p14="http://schemas.microsoft.com/office/powerpoint/2010/main" val="217913432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メイリオ" panose="020B0604030504040204" pitchFamily="50" charset="-128"/>
        <a:cs typeface="+mn-cs"/>
      </a:defRPr>
    </a:lvl1pPr>
    <a:lvl2pPr marL="457200" algn="l" defTabSz="914400" rtl="0" eaLnBrk="1" latinLnBrk="0" hangingPunct="1">
      <a:defRPr kumimoji="1" sz="1200" kern="1200">
        <a:solidFill>
          <a:schemeClr val="tx1"/>
        </a:solidFill>
        <a:latin typeface="+mn-lt"/>
        <a:ea typeface="メイリオ" panose="020B0604030504040204" pitchFamily="50" charset="-128"/>
        <a:cs typeface="+mn-cs"/>
      </a:defRPr>
    </a:lvl2pPr>
    <a:lvl3pPr marL="914400" algn="l" defTabSz="914400" rtl="0" eaLnBrk="1" latinLnBrk="0" hangingPunct="1">
      <a:defRPr kumimoji="1" sz="1200" kern="1200">
        <a:solidFill>
          <a:schemeClr val="tx1"/>
        </a:solidFill>
        <a:latin typeface="+mn-lt"/>
        <a:ea typeface="メイリオ" panose="020B0604030504040204" pitchFamily="50" charset="-128"/>
        <a:cs typeface="+mn-cs"/>
      </a:defRPr>
    </a:lvl3pPr>
    <a:lvl4pPr marL="1371600" algn="l" defTabSz="914400" rtl="0" eaLnBrk="1" latinLnBrk="0" hangingPunct="1">
      <a:defRPr kumimoji="1" sz="1200" kern="1200">
        <a:solidFill>
          <a:schemeClr val="tx1"/>
        </a:solidFill>
        <a:latin typeface="+mn-lt"/>
        <a:ea typeface="メイリオ" panose="020B0604030504040204" pitchFamily="50" charset="-128"/>
        <a:cs typeface="+mn-cs"/>
      </a:defRPr>
    </a:lvl4pPr>
    <a:lvl5pPr marL="1828800" algn="l" defTabSz="914400" rtl="0" eaLnBrk="1" latinLnBrk="0" hangingPunct="1">
      <a:defRPr kumimoji="1" sz="1200" kern="1200">
        <a:solidFill>
          <a:schemeClr val="tx1"/>
        </a:solidFill>
        <a:latin typeface="+mn-lt"/>
        <a:ea typeface="メイリオ" panose="020B0604030504040204"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kern="1200" dirty="0">
                <a:solidFill>
                  <a:schemeClr val="tx1"/>
                </a:solidFill>
                <a:effectLst/>
                <a:latin typeface="+mn-lt"/>
                <a:cs typeface="+mn-cs"/>
              </a:rPr>
              <a:t>■本教材の利用規約を一番下に記載しています。必ず事前にご確認いただき、利用規約に同意した上で、本教材をご利用ください。</a:t>
            </a:r>
          </a:p>
          <a:p>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特徴と使い方</a:t>
            </a:r>
            <a:r>
              <a:rPr kumimoji="1" lang="en-US" altLang="ja-JP" sz="1200" kern="1200" dirty="0">
                <a:solidFill>
                  <a:schemeClr val="tx1"/>
                </a:solidFill>
                <a:effectLst/>
                <a:latin typeface="+mn-lt"/>
                <a:cs typeface="+mn-cs"/>
              </a:rPr>
              <a:t>】</a:t>
            </a:r>
          </a:p>
          <a:p>
            <a:r>
              <a:rPr kumimoji="1" lang="ja-JP" altLang="en-US" sz="1200" kern="1200" dirty="0">
                <a:solidFill>
                  <a:schemeClr val="tx1"/>
                </a:solidFill>
                <a:effectLst/>
                <a:latin typeface="+mn-lt"/>
                <a:cs typeface="+mn-cs"/>
              </a:rPr>
              <a:t>　・スライド</a:t>
            </a:r>
            <a:r>
              <a:rPr kumimoji="1" lang="en-US" altLang="ja-JP" sz="1200" kern="1200" dirty="0">
                <a:solidFill>
                  <a:schemeClr val="tx1"/>
                </a:solidFill>
                <a:effectLst/>
                <a:latin typeface="+mn-lt"/>
                <a:cs typeface="+mn-cs"/>
              </a:rPr>
              <a:t>3</a:t>
            </a:r>
            <a:r>
              <a:rPr kumimoji="1" lang="ja-JP" altLang="en-US" sz="1200" kern="1200" dirty="0">
                <a:solidFill>
                  <a:schemeClr val="tx1"/>
                </a:solidFill>
                <a:effectLst/>
                <a:latin typeface="+mn-lt"/>
                <a:cs typeface="+mn-cs"/>
              </a:rPr>
              <a:t>枚を使って、啓発対象者に情報セキュリティの知識を供与、または興味を喚起することを目的としています。</a:t>
            </a:r>
          </a:p>
          <a:p>
            <a:r>
              <a:rPr kumimoji="1" lang="ja-JP" altLang="en-US" sz="1200" kern="1200" dirty="0">
                <a:solidFill>
                  <a:schemeClr val="tx1"/>
                </a:solidFill>
                <a:effectLst/>
                <a:latin typeface="+mn-lt"/>
                <a:cs typeface="+mn-cs"/>
              </a:rPr>
              <a:t>　・対象者に「自分事」として考えてもらえるよう、</a:t>
            </a:r>
            <a:endParaRPr kumimoji="1" lang="en-US" altLang="ja-JP" sz="1200" kern="1200" dirty="0">
              <a:solidFill>
                <a:schemeClr val="tx1"/>
              </a:solidFill>
              <a:effectLst/>
              <a:latin typeface="+mn-lt"/>
              <a:cs typeface="+mn-cs"/>
            </a:endParaRPr>
          </a:p>
          <a:p>
            <a:r>
              <a:rPr kumimoji="1" lang="ja-JP" altLang="en-US" sz="1200" kern="1200" dirty="0">
                <a:solidFill>
                  <a:schemeClr val="tx1"/>
                </a:solidFill>
                <a:effectLst/>
                <a:latin typeface="+mn-lt"/>
                <a:cs typeface="+mn-cs"/>
              </a:rPr>
              <a:t>　　　</a:t>
            </a:r>
            <a:r>
              <a:rPr kumimoji="1" lang="en-US" altLang="ja-JP" sz="1200" kern="1200" dirty="0">
                <a:solidFill>
                  <a:schemeClr val="tx1"/>
                </a:solidFill>
                <a:effectLst/>
                <a:latin typeface="+mn-lt"/>
                <a:cs typeface="+mn-cs"/>
              </a:rPr>
              <a:t>1</a:t>
            </a:r>
            <a:r>
              <a:rPr kumimoji="1" lang="ja-JP" altLang="en-US" sz="1200" kern="1200" dirty="0">
                <a:solidFill>
                  <a:schemeClr val="tx1"/>
                </a:solidFill>
                <a:effectLst/>
                <a:latin typeface="+mn-lt"/>
                <a:cs typeface="+mn-cs"/>
              </a:rPr>
              <a:t>枚目のスライドは、「発問」から始まります。</a:t>
            </a:r>
            <a:endParaRPr kumimoji="1" lang="en-US" altLang="ja-JP" sz="1200" kern="1200" dirty="0">
              <a:solidFill>
                <a:schemeClr val="tx1"/>
              </a:solidFill>
              <a:effectLst/>
              <a:latin typeface="+mn-lt"/>
              <a:cs typeface="+mn-cs"/>
            </a:endParaRPr>
          </a:p>
          <a:p>
            <a:r>
              <a:rPr kumimoji="1" lang="ja-JP" altLang="en-US" sz="1200" kern="1200" dirty="0">
                <a:solidFill>
                  <a:schemeClr val="tx1"/>
                </a:solidFill>
                <a:effectLst/>
                <a:latin typeface="+mn-lt"/>
                <a:cs typeface="+mn-cs"/>
              </a:rPr>
              <a:t>　　　</a:t>
            </a:r>
            <a:r>
              <a:rPr kumimoji="1" lang="en-US" altLang="ja-JP" sz="1200" kern="1200" dirty="0">
                <a:solidFill>
                  <a:schemeClr val="tx1"/>
                </a:solidFill>
                <a:effectLst/>
                <a:latin typeface="+mn-lt"/>
                <a:cs typeface="+mn-cs"/>
              </a:rPr>
              <a:t>2</a:t>
            </a:r>
            <a:r>
              <a:rPr kumimoji="1" lang="ja-JP" altLang="en-US" sz="1200" kern="1200" dirty="0">
                <a:solidFill>
                  <a:schemeClr val="tx1"/>
                </a:solidFill>
                <a:effectLst/>
                <a:latin typeface="+mn-lt"/>
                <a:cs typeface="+mn-cs"/>
              </a:rPr>
              <a:t>枚目のスライドでは、「答え」や「様々な視点」を提示します。</a:t>
            </a:r>
            <a:endParaRPr kumimoji="1" lang="en-US" altLang="ja-JP" sz="1200" kern="1200" dirty="0">
              <a:solidFill>
                <a:schemeClr val="tx1"/>
              </a:solidFill>
              <a:effectLst/>
              <a:latin typeface="+mn-lt"/>
              <a:cs typeface="+mn-cs"/>
            </a:endParaRPr>
          </a:p>
          <a:p>
            <a:r>
              <a:rPr kumimoji="1" lang="ja-JP" altLang="en-US" sz="1200" kern="1200" dirty="0">
                <a:solidFill>
                  <a:schemeClr val="tx1"/>
                </a:solidFill>
                <a:effectLst/>
                <a:latin typeface="+mn-lt"/>
                <a:cs typeface="+mn-cs"/>
              </a:rPr>
              <a:t>　　　</a:t>
            </a:r>
            <a:r>
              <a:rPr kumimoji="1" lang="en-US" altLang="ja-JP" sz="1200" kern="1200" dirty="0">
                <a:solidFill>
                  <a:schemeClr val="tx1"/>
                </a:solidFill>
                <a:effectLst/>
                <a:latin typeface="+mn-lt"/>
                <a:cs typeface="+mn-cs"/>
              </a:rPr>
              <a:t>3</a:t>
            </a:r>
            <a:r>
              <a:rPr kumimoji="1" lang="ja-JP" altLang="en-US" sz="1200" kern="1200" dirty="0">
                <a:solidFill>
                  <a:schemeClr val="tx1"/>
                </a:solidFill>
                <a:effectLst/>
                <a:latin typeface="+mn-lt"/>
                <a:cs typeface="+mn-cs"/>
              </a:rPr>
              <a:t>枚目のスライドでは、対策等の解説や発展的な知識の提供、または課題検討を深めるための別観点からの発問や興味を持って調べるための方法等を提示します。</a:t>
            </a:r>
          </a:p>
          <a:p>
            <a:r>
              <a:rPr kumimoji="1" lang="ja-JP" altLang="en-US" sz="1200" kern="1200" dirty="0">
                <a:solidFill>
                  <a:schemeClr val="tx1"/>
                </a:solidFill>
                <a:effectLst/>
                <a:latin typeface="+mn-lt"/>
                <a:cs typeface="+mn-cs"/>
              </a:rPr>
              <a:t>　・ノートには啓発する際のセリフ例を記載しています。また、教材が扱うテーマに関連する資料のある場合は参考資料を記載しています。</a:t>
            </a:r>
            <a:endParaRPr kumimoji="1" lang="en-US" altLang="ja-JP" sz="1200" kern="1200" dirty="0">
              <a:solidFill>
                <a:schemeClr val="tx1"/>
              </a:solidFill>
              <a:effectLst/>
              <a:latin typeface="+mn-lt"/>
              <a:cs typeface="+mn-cs"/>
            </a:endParaRPr>
          </a:p>
          <a:p>
            <a:endParaRPr kumimoji="1" lang="en-US" altLang="ja-JP" sz="1200" kern="1200" dirty="0">
              <a:solidFill>
                <a:schemeClr val="tx1"/>
              </a:solidFill>
              <a:effectLst/>
              <a:latin typeface="+mn-lt"/>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メイリオ" panose="020B0604030504040204" pitchFamily="50" charset="-128"/>
              </a:rPr>
              <a:t>【</a:t>
            </a:r>
            <a:r>
              <a:rPr lang="ja-JP" altLang="en-US" sz="1200" dirty="0">
                <a:latin typeface="メイリオ" panose="020B0604030504040204" pitchFamily="50" charset="-128"/>
              </a:rPr>
              <a:t>想定する啓発対象者</a:t>
            </a:r>
            <a:r>
              <a:rPr lang="en-US" altLang="ja-JP" sz="1200" dirty="0">
                <a:latin typeface="メイリオ"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メイリオ" panose="020B0604030504040204" pitchFamily="50" charset="-128"/>
              </a:rPr>
              <a:t>SNS</a:t>
            </a:r>
            <a:r>
              <a:rPr lang="ja-JP" altLang="en-US" sz="1200" dirty="0">
                <a:latin typeface="メイリオ" panose="020B0604030504040204" pitchFamily="50" charset="-128"/>
              </a:rPr>
              <a:t>の利用者</a:t>
            </a:r>
            <a:endParaRPr lang="en-US" altLang="ja-JP" sz="1200" dirty="0">
              <a:latin typeface="メイリオ" panose="020B0604030504040204" pitchFamily="50" charset="-128"/>
            </a:endParaRPr>
          </a:p>
          <a:p>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ポイント</a:t>
            </a:r>
            <a:r>
              <a:rPr kumimoji="1" lang="en-US" altLang="ja-JP" sz="1200" kern="1200" dirty="0">
                <a:solidFill>
                  <a:schemeClr val="tx1"/>
                </a:solidFill>
                <a:effectLst/>
                <a:latin typeface="+mn-lt"/>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インターネット上の投稿には記録性と拡散性があることを理解させ、啓発対象者の適切な判断力を養う。</a:t>
            </a:r>
            <a:endParaRPr kumimoji="1" lang="en-US" altLang="ja-JP" dirty="0"/>
          </a:p>
          <a:p>
            <a:endParaRPr kumimoji="1" lang="en-US" altLang="ja-JP" sz="1200" kern="1200" dirty="0">
              <a:solidFill>
                <a:schemeClr val="tx1"/>
              </a:solidFill>
              <a:effectLst/>
              <a:latin typeface="+mn-lt"/>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本教材利用規約</a:t>
            </a:r>
            <a:r>
              <a:rPr kumimoji="1" lang="en-US" altLang="ja-JP" sz="1200" kern="1200" dirty="0">
                <a:solidFill>
                  <a:schemeClr val="tx1"/>
                </a:solidFill>
                <a:effectLst/>
                <a:latin typeface="+mn-lt"/>
                <a:cs typeface="+mn-cs"/>
              </a:rPr>
              <a:t>】</a:t>
            </a:r>
          </a:p>
          <a:p>
            <a:r>
              <a:rPr kumimoji="1" lang="ja-JP" altLang="en-US" sz="1200" kern="1200" dirty="0">
                <a:solidFill>
                  <a:schemeClr val="tx1"/>
                </a:solidFill>
                <a:effectLst/>
                <a:latin typeface="+mn-lt"/>
                <a:cs typeface="+mn-cs"/>
              </a:rPr>
              <a:t>本教材は、情報セキュリティに関する啓発を目的に独立行政法人情報処理推進機構（</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）（以下「</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」という。）が作成した教材、およびこれに付随する資料（今後に作成され得る各々の改訂版を含む。）により構成されます。なお、改訂版が利用可能となった後は、専ら改訂版をご利用ください。</a:t>
            </a:r>
          </a:p>
          <a:p>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は、本利用規約に同意いただくことを条件として、本教材の利用を無償で許諾します。有償セミナー等での利用を希望する場合は、事前に</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に申し出て別途許諾を得てください。</a:t>
            </a:r>
          </a:p>
          <a:p>
            <a:endParaRPr kumimoji="1" lang="ja-JP" altLang="en-US"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1.</a:t>
            </a:r>
            <a:r>
              <a:rPr kumimoji="1" lang="ja-JP" altLang="en-US" sz="1200" kern="1200" dirty="0">
                <a:solidFill>
                  <a:schemeClr val="tx1"/>
                </a:solidFill>
                <a:effectLst/>
                <a:latin typeface="+mn-lt"/>
                <a:cs typeface="+mn-cs"/>
              </a:rPr>
              <a:t>本教材に関する著作権その他すべての権利は独立行政法人情報処理推進機構（</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）が保有しており、国際条約、著作権法その他の法律により保護されています。</a:t>
            </a:r>
          </a:p>
          <a:p>
            <a:r>
              <a:rPr kumimoji="1" lang="en-US" altLang="ja-JP" sz="1200" kern="1200" dirty="0">
                <a:solidFill>
                  <a:schemeClr val="tx1"/>
                </a:solidFill>
                <a:effectLst/>
                <a:latin typeface="+mn-lt"/>
                <a:cs typeface="+mn-cs"/>
              </a:rPr>
              <a:t>2.</a:t>
            </a:r>
            <a:r>
              <a:rPr kumimoji="1" lang="ja-JP" altLang="en-US" sz="1200" kern="1200" dirty="0">
                <a:solidFill>
                  <a:schemeClr val="tx1"/>
                </a:solidFill>
                <a:effectLst/>
                <a:latin typeface="+mn-lt"/>
                <a:cs typeface="+mn-cs"/>
              </a:rPr>
              <a:t>本教材は、情報セキュリティや情報モラルの教育、普及の目的に限り、無償の授業、各種セミナーや研修等にご利用いただけます。</a:t>
            </a:r>
          </a:p>
          <a:p>
            <a:r>
              <a:rPr kumimoji="1" lang="en-US" altLang="ja-JP" sz="1200" kern="1200" dirty="0">
                <a:solidFill>
                  <a:schemeClr val="tx1"/>
                </a:solidFill>
                <a:effectLst/>
                <a:latin typeface="+mn-lt"/>
                <a:cs typeface="+mn-cs"/>
              </a:rPr>
              <a:t>3.</a:t>
            </a:r>
            <a:r>
              <a:rPr kumimoji="1" lang="ja-JP" altLang="en-US" sz="1200" kern="1200" dirty="0">
                <a:solidFill>
                  <a:schemeClr val="tx1"/>
                </a:solidFill>
                <a:effectLst/>
                <a:latin typeface="+mn-lt"/>
                <a:cs typeface="+mn-cs"/>
              </a:rPr>
              <a:t>必要な範囲での複製（生徒等受講者への配布のための複製を含む。）は可能とします。</a:t>
            </a:r>
          </a:p>
          <a:p>
            <a:r>
              <a:rPr kumimoji="1" lang="en-US" altLang="ja-JP" sz="1200" kern="1200" dirty="0">
                <a:solidFill>
                  <a:schemeClr val="tx1"/>
                </a:solidFill>
                <a:effectLst/>
                <a:latin typeface="+mn-lt"/>
                <a:cs typeface="+mn-cs"/>
              </a:rPr>
              <a:t>4.</a:t>
            </a:r>
            <a:r>
              <a:rPr kumimoji="1" lang="ja-JP" altLang="en-US" sz="1200" kern="1200" dirty="0">
                <a:solidFill>
                  <a:schemeClr val="tx1"/>
                </a:solidFill>
                <a:effectLst/>
                <a:latin typeface="+mn-lt"/>
                <a:cs typeface="+mn-cs"/>
              </a:rPr>
              <a:t>本教材は原文のまま利用してください。ただし、グラフの形式を変える、文体を変える等、単なる表記形式のみの変更は可能とし、また、具体的な利用場面においてやむを得ない場合であって、かつ前記目的のために必要な場合には、その必要な範囲で、利用者の責任において、文意を変えず、かつ原文のままでないことが容易にわかるように明記または明示（例「～を基に作成」等）することを条件として、文面の一部改変等を可能とします。</a:t>
            </a:r>
          </a:p>
          <a:p>
            <a:r>
              <a:rPr kumimoji="1" lang="en-US" altLang="ja-JP" sz="1200" kern="1200" dirty="0">
                <a:solidFill>
                  <a:schemeClr val="tx1"/>
                </a:solidFill>
                <a:effectLst/>
                <a:latin typeface="+mn-lt"/>
                <a:cs typeface="+mn-cs"/>
              </a:rPr>
              <a:t>5.</a:t>
            </a:r>
            <a:r>
              <a:rPr kumimoji="1" lang="ja-JP" altLang="en-US" sz="1200" kern="1200" dirty="0">
                <a:solidFill>
                  <a:schemeClr val="tx1"/>
                </a:solidFill>
                <a:effectLst/>
                <a:latin typeface="+mn-lt"/>
                <a:cs typeface="+mn-cs"/>
              </a:rPr>
              <a:t>本教材の中のデータやグラフ・図表・イラスト・映像等の全部または一部を引用等した場合、本利用規約に同意したものとみなします。</a:t>
            </a:r>
          </a:p>
          <a:p>
            <a:r>
              <a:rPr kumimoji="1" lang="en-US" altLang="ja-JP" sz="1200" kern="1200" dirty="0">
                <a:solidFill>
                  <a:schemeClr val="tx1"/>
                </a:solidFill>
                <a:effectLst/>
                <a:latin typeface="+mn-lt"/>
                <a:cs typeface="+mn-cs"/>
              </a:rPr>
              <a:t>6.</a:t>
            </a:r>
            <a:r>
              <a:rPr kumimoji="1" lang="ja-JP" altLang="en-US" sz="1200" kern="1200" dirty="0">
                <a:solidFill>
                  <a:schemeClr val="tx1"/>
                </a:solidFill>
                <a:effectLst/>
                <a:latin typeface="+mn-lt"/>
                <a:cs typeface="+mn-cs"/>
              </a:rPr>
              <a:t>いかなる形で利用する場合においても本教材を利用する際は、出典（</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の名称、資料名、</a:t>
            </a:r>
            <a:r>
              <a:rPr kumimoji="1" lang="en-US" altLang="ja-JP" sz="1200" kern="1200" dirty="0">
                <a:solidFill>
                  <a:schemeClr val="tx1"/>
                </a:solidFill>
                <a:effectLst/>
                <a:latin typeface="+mn-lt"/>
                <a:cs typeface="+mn-cs"/>
              </a:rPr>
              <a:t>URL</a:t>
            </a:r>
            <a:r>
              <a:rPr kumimoji="1" lang="ja-JP" altLang="en-US" sz="1200" kern="1200" dirty="0">
                <a:solidFill>
                  <a:schemeClr val="tx1"/>
                </a:solidFill>
                <a:effectLst/>
                <a:latin typeface="+mn-lt"/>
                <a:cs typeface="+mn-cs"/>
              </a:rPr>
              <a:t>等）を容易に判る態様で明記または明示してください。</a:t>
            </a:r>
          </a:p>
          <a:p>
            <a:r>
              <a:rPr kumimoji="1" lang="en-US" altLang="ja-JP" sz="1200" kern="1200" dirty="0">
                <a:solidFill>
                  <a:schemeClr val="tx1"/>
                </a:solidFill>
                <a:effectLst/>
                <a:latin typeface="+mn-lt"/>
                <a:cs typeface="+mn-cs"/>
              </a:rPr>
              <a:t>7.</a:t>
            </a:r>
            <a:r>
              <a:rPr kumimoji="1" lang="ja-JP" altLang="en-US" sz="1200" kern="1200" dirty="0">
                <a:solidFill>
                  <a:schemeClr val="tx1"/>
                </a:solidFill>
                <a:effectLst/>
                <a:latin typeface="+mn-lt"/>
                <a:cs typeface="+mn-cs"/>
              </a:rPr>
              <a:t>本教材を利用する部分と利用者が自ら作成する部分が混在した教材等を作成する場合、本教材利用部分か、利用者自身による作成部分かが容易かつ明確に判別できるようにしてください。なお、利用者は、自己の作成部分について全ての責任を負うものとします。</a:t>
            </a:r>
          </a:p>
          <a:p>
            <a:r>
              <a:rPr kumimoji="1" lang="en-US" altLang="ja-JP" sz="1200" kern="1200" dirty="0">
                <a:solidFill>
                  <a:schemeClr val="tx1"/>
                </a:solidFill>
                <a:effectLst/>
                <a:latin typeface="+mn-lt"/>
                <a:cs typeface="+mn-cs"/>
              </a:rPr>
              <a:t>8.</a:t>
            </a:r>
            <a:r>
              <a:rPr kumimoji="1" lang="ja-JP" altLang="en-US" sz="1200" kern="1200" dirty="0">
                <a:solidFill>
                  <a:schemeClr val="tx1"/>
                </a:solidFill>
                <a:effectLst/>
                <a:latin typeface="+mn-lt"/>
                <a:cs typeface="+mn-cs"/>
              </a:rPr>
              <a:t>本教材（本項においては、利用者が自ら作成する部分が混在する場合を含む）の二次利用を希望する者に対して複製物を配布する場合には、相手先に本利用規約を配布するなどにより、相手先が本教材（利用者が自ら新たに作成した部分を除く）を利用する際には本利用規約に同意する必要があることを伝えてください。</a:t>
            </a:r>
          </a:p>
          <a:p>
            <a:r>
              <a:rPr kumimoji="1" lang="en-US" altLang="ja-JP" sz="1200" kern="1200" dirty="0">
                <a:solidFill>
                  <a:schemeClr val="tx1"/>
                </a:solidFill>
                <a:effectLst/>
                <a:latin typeface="+mn-lt"/>
                <a:cs typeface="+mn-cs"/>
              </a:rPr>
              <a:t>9.</a:t>
            </a:r>
            <a:r>
              <a:rPr kumimoji="1" lang="ja-JP" altLang="en-US" sz="1200" kern="1200" dirty="0">
                <a:solidFill>
                  <a:schemeClr val="tx1"/>
                </a:solidFill>
                <a:effectLst/>
                <a:latin typeface="+mn-lt"/>
                <a:cs typeface="+mn-cs"/>
              </a:rPr>
              <a:t>本教材で提供する情報の正確性、信頼性、網羅性及び完全性については、</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が保証するものではありません。</a:t>
            </a:r>
          </a:p>
          <a:p>
            <a:r>
              <a:rPr kumimoji="1" lang="en-US" altLang="ja-JP" sz="1200" kern="1200" dirty="0">
                <a:solidFill>
                  <a:schemeClr val="tx1"/>
                </a:solidFill>
                <a:effectLst/>
                <a:latin typeface="+mn-lt"/>
                <a:cs typeface="+mn-cs"/>
              </a:rPr>
              <a:t>10.</a:t>
            </a:r>
            <a:r>
              <a:rPr kumimoji="1" lang="ja-JP" altLang="en-US" sz="1200" kern="1200" dirty="0">
                <a:solidFill>
                  <a:schemeClr val="tx1"/>
                </a:solidFill>
                <a:effectLst/>
                <a:latin typeface="+mn-lt"/>
                <a:cs typeface="+mn-cs"/>
              </a:rPr>
              <a:t>本教材のファイルをダウンロードすることまたは利用したこと等により生じるいかなる損害（他人に対して責任を負う場合を含む。）についても</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は何ら責任を負いません。</a:t>
            </a:r>
          </a:p>
          <a:p>
            <a:r>
              <a:rPr kumimoji="1" lang="en-US" altLang="ja-JP" sz="1200" kern="1200" dirty="0">
                <a:solidFill>
                  <a:schemeClr val="tx1"/>
                </a:solidFill>
                <a:effectLst/>
                <a:latin typeface="+mn-lt"/>
                <a:cs typeface="+mn-cs"/>
              </a:rPr>
              <a:t>11.</a:t>
            </a:r>
            <a:r>
              <a:rPr kumimoji="1" lang="ja-JP" altLang="en-US" sz="1200" kern="1200" dirty="0">
                <a:solidFill>
                  <a:schemeClr val="tx1"/>
                </a:solidFill>
                <a:effectLst/>
                <a:latin typeface="+mn-lt"/>
                <a:cs typeface="+mn-cs"/>
              </a:rPr>
              <a:t>本利用規約は予告なく改正する場合があります。その場合、改正後の内容は、それが</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のウェブページ上で公表された時以降の利用に適用するものとします。</a:t>
            </a:r>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12.</a:t>
            </a:r>
            <a:r>
              <a:rPr kumimoji="1" lang="ja-JP" altLang="en-US" sz="1200" kern="1200" dirty="0">
                <a:solidFill>
                  <a:schemeClr val="tx1"/>
                </a:solidFill>
                <a:effectLst/>
                <a:latin typeface="+mn-lt"/>
                <a:cs typeface="+mn-cs"/>
              </a:rPr>
              <a:t>本教材及び本利用規約に関する質問は、</a:t>
            </a:r>
            <a:r>
              <a:rPr kumimoji="1" lang="en-US" altLang="ja-JP" sz="1200" kern="1200" dirty="0">
                <a:solidFill>
                  <a:schemeClr val="tx1"/>
                </a:solidFill>
                <a:effectLst/>
                <a:latin typeface="+mn-lt"/>
                <a:cs typeface="+mn-cs"/>
              </a:rPr>
              <a:t>net-anzen@ipa.go.jp</a:t>
            </a:r>
            <a:r>
              <a:rPr kumimoji="1" lang="ja-JP" altLang="en-US" sz="1200" kern="1200" dirty="0">
                <a:solidFill>
                  <a:schemeClr val="tx1"/>
                </a:solidFill>
                <a:effectLst/>
                <a:latin typeface="+mn-lt"/>
                <a:cs typeface="+mn-cs"/>
              </a:rPr>
              <a:t>までお寄せください。なお、</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からの応答等は、その業務に支障のない範囲内とさせていただきます。</a:t>
            </a:r>
            <a:endParaRPr kumimoji="1" lang="en-US" altLang="ja-JP" sz="1200" kern="1200" dirty="0">
              <a:solidFill>
                <a:schemeClr val="tx1"/>
              </a:solidFill>
              <a:effectLst/>
              <a:latin typeface="+mn-lt"/>
              <a:cs typeface="+mn-cs"/>
            </a:endParaRPr>
          </a:p>
          <a:p>
            <a:pPr marL="0" indent="0">
              <a:buNone/>
            </a:pPr>
            <a:endParaRPr kumimoji="1" lang="en-US" altLang="ja-JP" sz="1200" kern="1200" dirty="0">
              <a:solidFill>
                <a:schemeClr val="tx1"/>
              </a:solidFill>
              <a:effectLst/>
              <a:latin typeface="+mn-lt"/>
              <a:cs typeface="+mn-cs"/>
            </a:endParaRPr>
          </a:p>
          <a:p>
            <a:pPr marL="0" indent="0">
              <a:buNone/>
            </a:pPr>
            <a:r>
              <a:rPr kumimoji="1" lang="ja-JP" altLang="en-US" sz="1200" kern="1200" dirty="0">
                <a:solidFill>
                  <a:schemeClr val="tx1"/>
                </a:solidFill>
                <a:effectLst/>
                <a:latin typeface="+mn-lt"/>
                <a:cs typeface="+mn-cs"/>
              </a:rPr>
              <a:t>独立行政法人情報処理推進機構　セキュリティセンター</a:t>
            </a:r>
            <a:endParaRPr kumimoji="1" lang="en-US" altLang="ja-JP" sz="1200" kern="1200" dirty="0">
              <a:solidFill>
                <a:schemeClr val="tx1"/>
              </a:solidFill>
              <a:effectLst/>
              <a:latin typeface="+mn-lt"/>
              <a:cs typeface="+mn-cs"/>
            </a:endParaRPr>
          </a:p>
          <a:p>
            <a:pPr marL="0" indent="0">
              <a:buNone/>
            </a:pPr>
            <a:endParaRPr kumimoji="1" lang="en-US" altLang="ja-JP" sz="1200" kern="1200" dirty="0">
              <a:solidFill>
                <a:schemeClr val="tx1"/>
              </a:solidFill>
              <a:effectLst/>
              <a:latin typeface="+mn-lt"/>
              <a:cs typeface="+mn-cs"/>
            </a:endParaRPr>
          </a:p>
          <a:p>
            <a:pPr marL="0" indent="0">
              <a:buNone/>
            </a:pPr>
            <a:r>
              <a:rPr kumimoji="1" lang="ja-JP" altLang="en-US" sz="1200" kern="1200" dirty="0">
                <a:solidFill>
                  <a:schemeClr val="tx1"/>
                </a:solidFill>
                <a:effectLst/>
                <a:latin typeface="+mn-lt"/>
                <a:cs typeface="+mn-cs"/>
              </a:rPr>
              <a:t>以上</a:t>
            </a:r>
          </a:p>
        </p:txBody>
      </p:sp>
    </p:spTree>
    <p:extLst>
      <p:ext uri="{BB962C8B-B14F-4D97-AF65-F5344CB8AC3E}">
        <p14:creationId xmlns:p14="http://schemas.microsoft.com/office/powerpoint/2010/main" val="22874046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sz="1100" dirty="0"/>
              <a:t>【</a:t>
            </a:r>
            <a:r>
              <a:rPr kumimoji="1" lang="ja-JP" altLang="en-US" sz="1100" dirty="0"/>
              <a:t>啓発時のセリフ例</a:t>
            </a:r>
            <a:r>
              <a:rPr kumimoji="1" lang="en-US" altLang="ja-JP" sz="110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t>この人は、友達と悪ふざけをした動画を撮り、その動画を友達に見せたいと思っているようです。</a:t>
            </a:r>
            <a:endParaRPr kumimoji="1" lang="en-US" altLang="ja-JP" sz="11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t>立ち入り禁止の池に入ること自体がルールやモラルに反する行為ですが、たとえ限定公開の場であっても、</a:t>
            </a:r>
            <a:r>
              <a:rPr kumimoji="1" lang="en-US" altLang="ja-JP" sz="1100" dirty="0"/>
              <a:t>SNS</a:t>
            </a:r>
            <a:r>
              <a:rPr kumimoji="1" lang="ja-JP" altLang="en-US" sz="1100" dirty="0"/>
              <a:t>に一度投稿してしまうと、どのようなことが起こり得るのでしょうか？</a:t>
            </a:r>
            <a:endParaRPr kumimoji="1" lang="en-US" altLang="ja-JP" sz="1100" dirty="0"/>
          </a:p>
        </p:txBody>
      </p:sp>
    </p:spTree>
    <p:extLst>
      <p:ext uri="{BB962C8B-B14F-4D97-AF65-F5344CB8AC3E}">
        <p14:creationId xmlns:p14="http://schemas.microsoft.com/office/powerpoint/2010/main" val="26232078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sz="1200" dirty="0"/>
              <a:t>【</a:t>
            </a:r>
            <a:r>
              <a:rPr kumimoji="1" lang="ja-JP" altLang="en-US" sz="1200" dirty="0"/>
              <a:t>啓発時のセリフ例</a:t>
            </a:r>
            <a:r>
              <a:rPr kumimoji="1" lang="en-US" altLang="ja-JP" sz="120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さて、様々な意見が出ました。</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「仲良しの友達しか見ないなら、大丈夫では？」</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「その動画を見た友だちはどう思うのかな？」</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「限定公開にしてるけど、本当に友達しか見ないのかな？」</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みなさんはどう思いますか？</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まず、一番目の意見を考えてみましょう。</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限定公開にして、仲良しの友達しか見ることができなければ、どのような投稿をしても問題ないのでしょうか？</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次に、二番目の意見を考えてみましょう。</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動画を見た友達の中には、道徳的な観点から不快感を感じる人がいるかもしれません。また、逆に自分もやってみようと真似する人が出てしまうかもしれません。</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最後に、三番目の意見を考えてみましょう。</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公開範囲が限定的であっても、動画を見た友達が、スマートフォンにその動画を保存したりスクリーンショットを撮ったりすることで、別の友達に情報を拡散することができます。</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そうなると、元々この動画を投稿した人が想定していたよりも多くの人が、この動画を目にすることになります。</a:t>
            </a:r>
            <a:endParaRPr kumimoji="1" lang="en-US" altLang="ja-JP" dirty="0"/>
          </a:p>
        </p:txBody>
      </p:sp>
    </p:spTree>
    <p:extLst>
      <p:ext uri="{BB962C8B-B14F-4D97-AF65-F5344CB8AC3E}">
        <p14:creationId xmlns:p14="http://schemas.microsoft.com/office/powerpoint/2010/main" val="4097343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sz="1200" dirty="0"/>
              <a:t>【</a:t>
            </a:r>
            <a:r>
              <a:rPr kumimoji="1" lang="ja-JP" altLang="en-US" sz="1200" dirty="0"/>
              <a:t>啓発時のセリフ例</a:t>
            </a:r>
            <a:r>
              <a:rPr kumimoji="1" lang="en-US" altLang="ja-JP" sz="1200" dirty="0"/>
              <a:t>】</a:t>
            </a:r>
          </a:p>
          <a:p>
            <a:r>
              <a:rPr kumimoji="1" lang="ja-JP" altLang="en-US" dirty="0"/>
              <a:t>インターネット上に投稿した文章、画像、動画などは、どこかで残り続け、広まり続けるということを知っておきましょう。</a:t>
            </a:r>
            <a:endParaRPr kumimoji="1" lang="en-US" altLang="ja-JP" dirty="0"/>
          </a:p>
          <a:p>
            <a:r>
              <a:rPr kumimoji="1" lang="ja-JP" altLang="en-US" dirty="0"/>
              <a:t>インターネットへの投稿は、「記録性」と「拡散性」という特性を持つと言えます。</a:t>
            </a:r>
            <a:endParaRPr kumimoji="1" lang="en-US" altLang="ja-JP" dirty="0"/>
          </a:p>
          <a:p>
            <a:endParaRPr kumimoji="1" lang="en-US" altLang="ja-JP" dirty="0"/>
          </a:p>
          <a:p>
            <a:r>
              <a:rPr kumimoji="1" lang="ja-JP" altLang="en-US" dirty="0"/>
              <a:t>限定した相手に情報発信したつもりでも、それを見た人が自分の端末上に情報を保存してしまうと、その情報は消すことができません。</a:t>
            </a:r>
            <a:endParaRPr kumimoji="1" lang="en-US" altLang="ja-JP" dirty="0"/>
          </a:p>
          <a:p>
            <a:r>
              <a:rPr kumimoji="1" lang="ja-JP" altLang="en-US" dirty="0"/>
              <a:t>発信を受けた相手側の端末上で情報を保存されてしまうと、いつかその情報がインターネット上に再度投稿されてしまうケースもあります。</a:t>
            </a:r>
            <a:endParaRPr kumimoji="1" lang="en-US" altLang="ja-JP" dirty="0"/>
          </a:p>
          <a:p>
            <a:endParaRPr kumimoji="1" lang="en-US" altLang="ja-JP" dirty="0"/>
          </a:p>
          <a:p>
            <a:r>
              <a:rPr kumimoji="1" lang="ja-JP" altLang="en-US" dirty="0"/>
              <a:t>他人の投稿を引用して再度投稿する機能や、コピペ（コピー、ペースト（貼り付け））といった技術的に情報を拡散する仕組みもあるため、このような特性を知った上で、</a:t>
            </a:r>
            <a:r>
              <a:rPr kumimoji="1" lang="en-US" altLang="ja-JP" dirty="0"/>
              <a:t>SNS</a:t>
            </a:r>
            <a:r>
              <a:rPr kumimoji="1" lang="ja-JP" altLang="en-US" dirty="0"/>
              <a:t>を利用することが重要です。</a:t>
            </a:r>
            <a:endParaRPr kumimoji="1" lang="en-US" altLang="ja-JP" dirty="0"/>
          </a:p>
          <a:p>
            <a:endParaRPr kumimoji="1" lang="en-US" altLang="ja-JP" dirty="0"/>
          </a:p>
          <a:p>
            <a:r>
              <a:rPr kumimoji="1" lang="ja-JP" altLang="en-US" dirty="0"/>
              <a:t>みなさんは、実際に</a:t>
            </a:r>
            <a:r>
              <a:rPr kumimoji="1" lang="en-US" altLang="ja-JP" dirty="0"/>
              <a:t>SNS</a:t>
            </a:r>
            <a:r>
              <a:rPr kumimoji="1" lang="ja-JP" altLang="en-US" dirty="0"/>
              <a:t>に投稿された内容が原因で炎上した事例を知っていますか？</a:t>
            </a:r>
            <a:endParaRPr kumimoji="1" lang="en-US" altLang="ja-JP" dirty="0"/>
          </a:p>
          <a:p>
            <a:r>
              <a:rPr kumimoji="1" lang="ja-JP" altLang="en-US" dirty="0"/>
              <a:t>お互いに共有してみましょう。</a:t>
            </a:r>
            <a:endParaRPr kumimoji="1" lang="en-US" altLang="ja-JP" dirty="0"/>
          </a:p>
          <a:p>
            <a:endParaRPr kumimoji="1" lang="en-US" altLang="ja-JP" dirty="0"/>
          </a:p>
          <a:p>
            <a:r>
              <a:rPr kumimoji="1" lang="ja-JP" altLang="en-US" dirty="0"/>
              <a:t>また、</a:t>
            </a:r>
            <a:r>
              <a:rPr kumimoji="1" lang="en-US" altLang="ja-JP" dirty="0"/>
              <a:t>SNS</a:t>
            </a:r>
            <a:r>
              <a:rPr kumimoji="1" lang="ja-JP" altLang="en-US" dirty="0"/>
              <a:t>投稿が私たちに利益をもたらすような良い事例や役に立つ事例についても考えてみましょう。</a:t>
            </a:r>
            <a:endParaRPr kumimoji="1" lang="en-US" altLang="ja-JP" dirty="0"/>
          </a:p>
        </p:txBody>
      </p:sp>
    </p:spTree>
    <p:extLst>
      <p:ext uri="{BB962C8B-B14F-4D97-AF65-F5344CB8AC3E}">
        <p14:creationId xmlns:p14="http://schemas.microsoft.com/office/powerpoint/2010/main" val="3615084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id="{026A5816-5948-4ADE-8FDB-8629BE2ED863}"/>
              </a:ext>
            </a:extLst>
          </p:cNvPr>
          <p:cNvPicPr>
            <a:picLocks noChangeAspect="1"/>
          </p:cNvPicPr>
          <p:nvPr userDrawn="1"/>
        </p:nvPicPr>
        <p:blipFill>
          <a:blip r:embed="rId2"/>
          <a:stretch>
            <a:fillRect/>
          </a:stretch>
        </p:blipFill>
        <p:spPr>
          <a:xfrm>
            <a:off x="4858555" y="4927679"/>
            <a:ext cx="3913680" cy="1830686"/>
          </a:xfrm>
          <a:prstGeom prst="rect">
            <a:avLst/>
          </a:prstGeom>
        </p:spPr>
      </p:pic>
      <p:pic>
        <p:nvPicPr>
          <p:cNvPr id="11" name="図 10">
            <a:extLst>
              <a:ext uri="{FF2B5EF4-FFF2-40B4-BE49-F238E27FC236}">
                <a16:creationId xmlns:a16="http://schemas.microsoft.com/office/drawing/2014/main" id="{0ED4FB25-6B02-476C-844C-5600A87A8FF2}"/>
              </a:ext>
            </a:extLst>
          </p:cNvPr>
          <p:cNvPicPr>
            <a:picLocks noChangeAspect="1"/>
          </p:cNvPicPr>
          <p:nvPr userDrawn="1"/>
        </p:nvPicPr>
        <p:blipFill>
          <a:blip r:embed="rId3"/>
          <a:stretch>
            <a:fillRect/>
          </a:stretch>
        </p:blipFill>
        <p:spPr>
          <a:xfrm flipH="1">
            <a:off x="352425" y="550676"/>
            <a:ext cx="2219325" cy="1115760"/>
          </a:xfrm>
          <a:prstGeom prst="rect">
            <a:avLst/>
          </a:prstGeom>
        </p:spPr>
      </p:pic>
    </p:spTree>
    <p:extLst>
      <p:ext uri="{BB962C8B-B14F-4D97-AF65-F5344CB8AC3E}">
        <p14:creationId xmlns:p14="http://schemas.microsoft.com/office/powerpoint/2010/main" val="4135051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ユーザー設定レイアウト">
    <p:spTree>
      <p:nvGrpSpPr>
        <p:cNvPr id="1" name=""/>
        <p:cNvGrpSpPr/>
        <p:nvPr/>
      </p:nvGrpSpPr>
      <p:grpSpPr>
        <a:xfrm>
          <a:off x="0" y="0"/>
          <a:ext cx="0" cy="0"/>
          <a:chOff x="0" y="0"/>
          <a:chExt cx="0" cy="0"/>
        </a:xfrm>
      </p:grpSpPr>
      <p:sp>
        <p:nvSpPr>
          <p:cNvPr id="11" name="テキスト ボックス 10"/>
          <p:cNvSpPr txBox="1">
            <a:spLocks/>
          </p:cNvSpPr>
          <p:nvPr userDrawn="1"/>
        </p:nvSpPr>
        <p:spPr>
          <a:xfrm>
            <a:off x="0" y="0"/>
            <a:ext cx="9144000" cy="6858000"/>
          </a:xfrm>
          <a:custGeom>
            <a:avLst/>
            <a:gdLst>
              <a:gd name="connsiteX0" fmla="*/ 0 w 9144000"/>
              <a:gd name="connsiteY0" fmla="*/ 0 h 6858000"/>
              <a:gd name="connsiteX1" fmla="*/ 9144000 w 9144000"/>
              <a:gd name="connsiteY1" fmla="*/ 0 h 6858000"/>
              <a:gd name="connsiteX2" fmla="*/ 9144000 w 9144000"/>
              <a:gd name="connsiteY2" fmla="*/ 6858000 h 6858000"/>
              <a:gd name="connsiteX3" fmla="*/ 0 w 9144000"/>
              <a:gd name="connsiteY3" fmla="*/ 6858000 h 6858000"/>
              <a:gd name="connsiteX4" fmla="*/ 0 w 9144000"/>
              <a:gd name="connsiteY4" fmla="*/ 0 h 6858000"/>
              <a:gd name="connsiteX5" fmla="*/ 606798 w 9144000"/>
              <a:gd name="connsiteY5" fmla="*/ 729000 h 6858000"/>
              <a:gd name="connsiteX6" fmla="*/ 606798 w 9144000"/>
              <a:gd name="connsiteY6" fmla="*/ 6129000 h 6858000"/>
              <a:gd name="connsiteX7" fmla="*/ 8537201 w 9144000"/>
              <a:gd name="connsiteY7" fmla="*/ 6129000 h 6858000"/>
              <a:gd name="connsiteX8" fmla="*/ 8537201 w 9144000"/>
              <a:gd name="connsiteY8" fmla="*/ 729000 h 6858000"/>
              <a:gd name="connsiteX9" fmla="*/ 606798 w 9144000"/>
              <a:gd name="connsiteY9" fmla="*/ 729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44000" h="6858000">
                <a:moveTo>
                  <a:pt x="0" y="0"/>
                </a:moveTo>
                <a:lnTo>
                  <a:pt x="9144000" y="0"/>
                </a:lnTo>
                <a:lnTo>
                  <a:pt x="9144000" y="6858000"/>
                </a:lnTo>
                <a:lnTo>
                  <a:pt x="0" y="6858000"/>
                </a:lnTo>
                <a:lnTo>
                  <a:pt x="0" y="0"/>
                </a:lnTo>
                <a:close/>
                <a:moveTo>
                  <a:pt x="606798" y="729000"/>
                </a:moveTo>
                <a:lnTo>
                  <a:pt x="606798" y="6129000"/>
                </a:lnTo>
                <a:lnTo>
                  <a:pt x="8537201" y="6129000"/>
                </a:lnTo>
                <a:lnTo>
                  <a:pt x="8537201" y="729000"/>
                </a:lnTo>
                <a:lnTo>
                  <a:pt x="606798" y="729000"/>
                </a:lnTo>
                <a:close/>
              </a:path>
            </a:pathLst>
          </a:custGeom>
          <a:solidFill>
            <a:srgbClr val="ED7D31"/>
          </a:solidFill>
          <a:ln w="76200">
            <a:solidFill>
              <a:srgbClr val="ED7D31"/>
            </a:solidFill>
          </a:ln>
        </p:spPr>
        <p:txBody>
          <a:bodyPr vert="horz" wrap="square"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endParaRPr lang="ja-JP" altLang="en-US" dirty="0"/>
          </a:p>
        </p:txBody>
      </p:sp>
      <p:sp>
        <p:nvSpPr>
          <p:cNvPr id="2" name="タイトル 1"/>
          <p:cNvSpPr>
            <a:spLocks noGrp="1"/>
          </p:cNvSpPr>
          <p:nvPr>
            <p:ph type="title"/>
          </p:nvPr>
        </p:nvSpPr>
        <p:spPr>
          <a:xfrm>
            <a:off x="606798" y="799434"/>
            <a:ext cx="7930403" cy="5314149"/>
          </a:xfrm>
          <a:noFill/>
          <a:ln w="76200">
            <a:noFill/>
          </a:ln>
        </p:spPr>
        <p:txBody>
          <a:bodyPr>
            <a:normAutofit/>
          </a:bodyPr>
          <a:lstStyle>
            <a:lvl1pPr algn="ctr">
              <a:defRPr sz="6000"/>
            </a:lvl1pPr>
          </a:lstStyle>
          <a:p>
            <a:r>
              <a:rPr kumimoji="1" lang="ja-JP" altLang="en-US" dirty="0"/>
              <a:t>マスター タイトルの書式設定</a:t>
            </a:r>
          </a:p>
        </p:txBody>
      </p:sp>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0347" y="4525008"/>
            <a:ext cx="2407282" cy="1357685"/>
          </a:xfrm>
          <a:prstGeom prst="rect">
            <a:avLst/>
          </a:prstGeom>
        </p:spPr>
      </p:pic>
      <p:pic>
        <p:nvPicPr>
          <p:cNvPr id="13" name="図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pic>
        <p:nvPicPr>
          <p:cNvPr id="14" name="図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69966" y="4601088"/>
            <a:ext cx="3232150" cy="1345286"/>
          </a:xfrm>
          <a:prstGeom prst="rect">
            <a:avLst/>
          </a:prstGeom>
        </p:spPr>
      </p:pic>
      <p:sp>
        <p:nvSpPr>
          <p:cNvPr id="16" name="Content Placeholder 2"/>
          <p:cNvSpPr>
            <a:spLocks noGrp="1"/>
          </p:cNvSpPr>
          <p:nvPr>
            <p:ph sz="half" idx="1"/>
          </p:nvPr>
        </p:nvSpPr>
        <p:spPr>
          <a:xfrm>
            <a:off x="4557485" y="6142499"/>
            <a:ext cx="4619918" cy="748620"/>
          </a:xfrm>
        </p:spPr>
        <p:txBody>
          <a:bodyPr anchor="ctr">
            <a:noAutofit/>
          </a:bodyPr>
          <a:lstStyle>
            <a:lvl1pPr marL="0" indent="0" algn="ctr">
              <a:buNone/>
              <a:defRPr sz="2800"/>
            </a:lvl1pPr>
          </a:lstStyle>
          <a:p>
            <a:pPr lvl="0"/>
            <a:r>
              <a:rPr lang="ja-JP" altLang="en-US" dirty="0"/>
              <a:t>マスター テキストの書式設定</a:t>
            </a:r>
            <a:endParaRPr lang="en-US" dirty="0"/>
          </a:p>
        </p:txBody>
      </p:sp>
    </p:spTree>
    <p:extLst>
      <p:ext uri="{BB962C8B-B14F-4D97-AF65-F5344CB8AC3E}">
        <p14:creationId xmlns:p14="http://schemas.microsoft.com/office/powerpoint/2010/main" val="845050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0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12" name="図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1794" y="369701"/>
            <a:ext cx="987588" cy="1211772"/>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1109382" y="457199"/>
            <a:ext cx="7958418" cy="697099"/>
          </a:xfrm>
        </p:spPr>
        <p:txBody>
          <a:bodyPr>
            <a:noAutofit/>
          </a:bodyPr>
          <a:lstStyle>
            <a:lvl1pPr>
              <a:defRPr sz="4400" b="1">
                <a:latin typeface="+mj-ea"/>
                <a:ea typeface="+mj-ea"/>
              </a:defRPr>
            </a:lvl1pPr>
          </a:lstStyle>
          <a:p>
            <a:r>
              <a:rPr kumimoji="1" lang="ja-JP" altLang="en-US" dirty="0"/>
              <a:t>考えてみよう</a:t>
            </a:r>
          </a:p>
        </p:txBody>
      </p:sp>
    </p:spTree>
    <p:extLst>
      <p:ext uri="{BB962C8B-B14F-4D97-AF65-F5344CB8AC3E}">
        <p14:creationId xmlns:p14="http://schemas.microsoft.com/office/powerpoint/2010/main" val="124685664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2"/>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29467" y="434340"/>
            <a:ext cx="1168840" cy="10888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243727" y="471829"/>
            <a:ext cx="7958418" cy="784598"/>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3595915228"/>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 y="444977"/>
            <a:ext cx="1148335" cy="1077435"/>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1317812" y="444977"/>
            <a:ext cx="7749988" cy="709322"/>
          </a:xfrm>
        </p:spPr>
        <p:txBody>
          <a:bodyPr>
            <a:noAutofit/>
          </a:bodyPr>
          <a:lstStyle>
            <a:lvl1pPr>
              <a:defRPr sz="4400" b="1">
                <a:latin typeface="+mj-ea"/>
                <a:ea typeface="+mj-ea"/>
              </a:defRPr>
            </a:lvl1pPr>
          </a:lstStyle>
          <a:p>
            <a:r>
              <a:rPr kumimoji="1" lang="ja-JP" altLang="en-US" dirty="0"/>
              <a:t>動画をみて考えよう</a:t>
            </a:r>
          </a:p>
        </p:txBody>
      </p:sp>
    </p:spTree>
    <p:extLst>
      <p:ext uri="{BB962C8B-B14F-4D97-AF65-F5344CB8AC3E}">
        <p14:creationId xmlns:p14="http://schemas.microsoft.com/office/powerpoint/2010/main" val="1041905828"/>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8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 y="444977"/>
            <a:ext cx="1148335" cy="1077435"/>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1317812" y="444977"/>
            <a:ext cx="7749988" cy="709322"/>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1547429017"/>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9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6"/>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8776" y="357313"/>
            <a:ext cx="1219531" cy="11650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396688" y="497541"/>
            <a:ext cx="7723094" cy="632572"/>
          </a:xfrm>
        </p:spPr>
        <p:txBody>
          <a:bodyPr>
            <a:noAutofit/>
          </a:bodyPr>
          <a:lstStyle>
            <a:lvl1pPr>
              <a:defRPr sz="4400" b="1">
                <a:latin typeface="+mj-ea"/>
                <a:ea typeface="+mj-ea"/>
              </a:defRPr>
            </a:lvl1pPr>
          </a:lstStyle>
          <a:p>
            <a:r>
              <a:rPr kumimoji="1" lang="ja-JP" altLang="en-US" dirty="0"/>
              <a:t>ポイント</a:t>
            </a:r>
          </a:p>
        </p:txBody>
      </p:sp>
    </p:spTree>
    <p:extLst>
      <p:ext uri="{BB962C8B-B14F-4D97-AF65-F5344CB8AC3E}">
        <p14:creationId xmlns:p14="http://schemas.microsoft.com/office/powerpoint/2010/main" val="2495049296"/>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73105" y="6420745"/>
            <a:ext cx="2057400" cy="365125"/>
          </a:xfrm>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172714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6" name="Slide Number Placeholder 5"/>
          <p:cNvSpPr>
            <a:spLocks noGrp="1"/>
          </p:cNvSpPr>
          <p:nvPr>
            <p:ph type="sldNum" sz="quarter" idx="4"/>
          </p:nvPr>
        </p:nvSpPr>
        <p:spPr>
          <a:xfrm>
            <a:off x="6940907" y="6378407"/>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7" name="正方形/長方形 6"/>
          <p:cNvSpPr/>
          <p:nvPr/>
        </p:nvSpPr>
        <p:spPr>
          <a:xfrm>
            <a:off x="0" y="0"/>
            <a:ext cx="9144000" cy="6858000"/>
          </a:xfrm>
          <a:prstGeom prst="rect">
            <a:avLst/>
          </a:prstGeom>
          <a:no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pic>
        <p:nvPicPr>
          <p:cNvPr id="8" name="図 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spTree>
    <p:extLst>
      <p:ext uri="{BB962C8B-B14F-4D97-AF65-F5344CB8AC3E}">
        <p14:creationId xmlns:p14="http://schemas.microsoft.com/office/powerpoint/2010/main" val="359711035"/>
      </p:ext>
    </p:extLst>
  </p:cSld>
  <p:clrMap bg1="lt1" tx1="dk1" bg2="lt2" tx2="dk2" accent1="accent1" accent2="accent2" accent3="accent3" accent4="accent4" accent5="accent5" accent6="accent6" hlink="hlink" folHlink="folHlink"/>
  <p:sldLayoutIdLst>
    <p:sldLayoutId id="2147483971" r:id="rId1"/>
    <p:sldLayoutId id="2147483887" r:id="rId2"/>
    <p:sldLayoutId id="2147483888" r:id="rId3"/>
    <p:sldLayoutId id="2147483972" r:id="rId4"/>
    <p:sldLayoutId id="2147483891" r:id="rId5"/>
    <p:sldLayoutId id="2147483893" r:id="rId6"/>
    <p:sldLayoutId id="2147483894" r:id="rId7"/>
    <p:sldLayoutId id="2147483902" r:id="rId8"/>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4.xml"/><Relationship Id="rId5" Type="http://schemas.openxmlformats.org/officeDocument/2006/relationships/image" Target="../media/image13.png"/><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chor="t">
            <a:normAutofit/>
          </a:bodyPr>
          <a:lstStyle/>
          <a:p>
            <a:br>
              <a:rPr lang="en-US" altLang="ja-JP" sz="4000" dirty="0">
                <a:solidFill>
                  <a:srgbClr val="FF0000"/>
                </a:solidFill>
                <a:latin typeface="メイリオ" panose="020B0604030504040204" pitchFamily="50" charset="-128"/>
                <a:ea typeface="メイリオ" panose="020B0604030504040204" pitchFamily="50" charset="-128"/>
              </a:rPr>
            </a:br>
            <a:br>
              <a:rPr lang="en-US" altLang="ja-JP" sz="4000" dirty="0">
                <a:solidFill>
                  <a:srgbClr val="FF0000"/>
                </a:solidFill>
                <a:latin typeface="メイリオ" panose="020B0604030504040204" pitchFamily="50" charset="-128"/>
                <a:ea typeface="メイリオ" panose="020B0604030504040204" pitchFamily="50" charset="-128"/>
              </a:rPr>
            </a:br>
            <a:br>
              <a:rPr lang="en-US" altLang="ja-JP" sz="4000" dirty="0">
                <a:solidFill>
                  <a:srgbClr val="FF0000"/>
                </a:solidFill>
                <a:latin typeface="メイリオ" panose="020B0604030504040204" pitchFamily="50" charset="-128"/>
                <a:ea typeface="メイリオ" panose="020B0604030504040204" pitchFamily="50" charset="-128"/>
              </a:rPr>
            </a:br>
            <a:r>
              <a:rPr lang="en-US" altLang="ja-JP" sz="4000" dirty="0">
                <a:latin typeface="メイリオ" panose="020B0604030504040204" pitchFamily="50" charset="-128"/>
                <a:ea typeface="メイリオ" panose="020B0604030504040204" pitchFamily="50" charset="-128"/>
              </a:rPr>
              <a:t>3-2-1</a:t>
            </a:r>
            <a:br>
              <a:rPr lang="en-US" altLang="ja-JP" sz="4000" dirty="0">
                <a:latin typeface="メイリオ" panose="020B0604030504040204" pitchFamily="50" charset="-128"/>
                <a:ea typeface="メイリオ" panose="020B0604030504040204" pitchFamily="50" charset="-128"/>
              </a:rPr>
            </a:br>
            <a:r>
              <a:rPr lang="ja-JP" altLang="en-US" sz="4000" dirty="0">
                <a:latin typeface="メイリオ" panose="020B0604030504040204" pitchFamily="50" charset="-128"/>
                <a:ea typeface="メイリオ" panose="020B0604030504040204" pitchFamily="50" charset="-128"/>
              </a:rPr>
              <a:t>インターネット投稿の特性</a:t>
            </a:r>
            <a:endParaRPr kumimoji="1" lang="ja-JP" altLang="en-US" sz="2000" dirty="0"/>
          </a:p>
        </p:txBody>
      </p:sp>
    </p:spTree>
    <p:extLst>
      <p:ext uri="{BB962C8B-B14F-4D97-AF65-F5344CB8AC3E}">
        <p14:creationId xmlns:p14="http://schemas.microsoft.com/office/powerpoint/2010/main" val="3978268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フリーフォーム: 図形 20">
            <a:extLst>
              <a:ext uri="{FF2B5EF4-FFF2-40B4-BE49-F238E27FC236}">
                <a16:creationId xmlns:a16="http://schemas.microsoft.com/office/drawing/2014/main" id="{2504D842-5DD5-5DFD-4726-9CD8B4A3D4D7}"/>
              </a:ext>
            </a:extLst>
          </p:cNvPr>
          <p:cNvSpPr/>
          <p:nvPr/>
        </p:nvSpPr>
        <p:spPr>
          <a:xfrm>
            <a:off x="383558" y="1736261"/>
            <a:ext cx="7956060" cy="5052165"/>
          </a:xfrm>
          <a:custGeom>
            <a:avLst/>
            <a:gdLst>
              <a:gd name="connsiteX0" fmla="*/ 131413 w 7956060"/>
              <a:gd name="connsiteY0" fmla="*/ 0 h 3207999"/>
              <a:gd name="connsiteX1" fmla="*/ 7824647 w 7956060"/>
              <a:gd name="connsiteY1" fmla="*/ 0 h 3207999"/>
              <a:gd name="connsiteX2" fmla="*/ 7956060 w 7956060"/>
              <a:gd name="connsiteY2" fmla="*/ 131413 h 3207999"/>
              <a:gd name="connsiteX3" fmla="*/ 7956060 w 7956060"/>
              <a:gd name="connsiteY3" fmla="*/ 2396732 h 3207999"/>
              <a:gd name="connsiteX4" fmla="*/ 7824647 w 7956060"/>
              <a:gd name="connsiteY4" fmla="*/ 2528145 h 3207999"/>
              <a:gd name="connsiteX5" fmla="*/ 4298038 w 7956060"/>
              <a:gd name="connsiteY5" fmla="*/ 2528145 h 3207999"/>
              <a:gd name="connsiteX6" fmla="*/ 4339620 w 7956060"/>
              <a:gd name="connsiteY6" fmla="*/ 2647925 h 3207999"/>
              <a:gd name="connsiteX7" fmla="*/ 4687640 w 7956060"/>
              <a:gd name="connsiteY7" fmla="*/ 3207999 h 3207999"/>
              <a:gd name="connsiteX8" fmla="*/ 3467555 w 7956060"/>
              <a:gd name="connsiteY8" fmla="*/ 2597994 h 3207999"/>
              <a:gd name="connsiteX9" fmla="*/ 3411336 w 7956060"/>
              <a:gd name="connsiteY9" fmla="*/ 2528145 h 3207999"/>
              <a:gd name="connsiteX10" fmla="*/ 131413 w 7956060"/>
              <a:gd name="connsiteY10" fmla="*/ 2528145 h 3207999"/>
              <a:gd name="connsiteX11" fmla="*/ 0 w 7956060"/>
              <a:gd name="connsiteY11" fmla="*/ 2396732 h 3207999"/>
              <a:gd name="connsiteX12" fmla="*/ 0 w 7956060"/>
              <a:gd name="connsiteY12" fmla="*/ 131413 h 3207999"/>
              <a:gd name="connsiteX13" fmla="*/ 131413 w 7956060"/>
              <a:gd name="connsiteY13" fmla="*/ 0 h 320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956060" h="3207999">
                <a:moveTo>
                  <a:pt x="131413" y="0"/>
                </a:moveTo>
                <a:lnTo>
                  <a:pt x="7824647" y="0"/>
                </a:lnTo>
                <a:cubicBezTo>
                  <a:pt x="7897224" y="0"/>
                  <a:pt x="7956060" y="58836"/>
                  <a:pt x="7956060" y="131413"/>
                </a:cubicBezTo>
                <a:lnTo>
                  <a:pt x="7956060" y="2396732"/>
                </a:lnTo>
                <a:cubicBezTo>
                  <a:pt x="7956060" y="2469309"/>
                  <a:pt x="7897224" y="2528145"/>
                  <a:pt x="7824647" y="2528145"/>
                </a:cubicBezTo>
                <a:lnTo>
                  <a:pt x="4298038" y="2528145"/>
                </a:lnTo>
                <a:lnTo>
                  <a:pt x="4339620" y="2647925"/>
                </a:lnTo>
                <a:cubicBezTo>
                  <a:pt x="4401426" y="2789680"/>
                  <a:pt x="4512750" y="2964654"/>
                  <a:pt x="4687640" y="3207999"/>
                </a:cubicBezTo>
                <a:cubicBezTo>
                  <a:pt x="3973355" y="3043840"/>
                  <a:pt x="3680601" y="2835921"/>
                  <a:pt x="3467555" y="2597994"/>
                </a:cubicBezTo>
                <a:lnTo>
                  <a:pt x="3411336" y="2528145"/>
                </a:lnTo>
                <a:lnTo>
                  <a:pt x="131413" y="2528145"/>
                </a:lnTo>
                <a:cubicBezTo>
                  <a:pt x="58836" y="2528145"/>
                  <a:pt x="0" y="2469309"/>
                  <a:pt x="0" y="2396732"/>
                </a:cubicBezTo>
                <a:lnTo>
                  <a:pt x="0" y="131413"/>
                </a:lnTo>
                <a:cubicBezTo>
                  <a:pt x="0" y="58836"/>
                  <a:pt x="58836" y="0"/>
                  <a:pt x="131413" y="0"/>
                </a:cubicBezTo>
                <a:close/>
              </a:path>
            </a:pathLst>
          </a:cu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19" name="テキスト ボックス 18">
            <a:extLst>
              <a:ext uri="{FF2B5EF4-FFF2-40B4-BE49-F238E27FC236}">
                <a16:creationId xmlns:a16="http://schemas.microsoft.com/office/drawing/2014/main" id="{36661EB8-3AB0-6698-1556-668F89802C4B}"/>
              </a:ext>
            </a:extLst>
          </p:cNvPr>
          <p:cNvSpPr txBox="1"/>
          <p:nvPr/>
        </p:nvSpPr>
        <p:spPr>
          <a:xfrm>
            <a:off x="611120" y="1899119"/>
            <a:ext cx="7500937" cy="3863365"/>
          </a:xfrm>
          <a:prstGeom prst="rect">
            <a:avLst/>
          </a:prstGeom>
          <a:noFill/>
        </p:spPr>
        <p:txBody>
          <a:bodyPr wrap="square">
            <a:spAutoFit/>
          </a:bodyPr>
          <a:lstStyle/>
          <a:p>
            <a:pPr marL="0" marR="0" lvl="0" indent="0" algn="l" defTabSz="914400" rtl="0" eaLnBrk="1" fontAlgn="auto" latinLnBrk="0" hangingPunct="1">
              <a:lnSpc>
                <a:spcPts val="6000"/>
              </a:lnSpc>
              <a:spcBef>
                <a:spcPts val="0"/>
              </a:spcBef>
              <a:spcAft>
                <a:spcPts val="0"/>
              </a:spcAft>
              <a:buClrTx/>
              <a:buSzTx/>
              <a:buFontTx/>
              <a:buNone/>
              <a:tabLst/>
              <a:defRPr/>
            </a:pPr>
            <a:r>
              <a:rPr kumimoji="1" lang="ja-JP" altLang="en-US" sz="4000" b="1" i="0" u="none" strike="noStrike" kern="1200" cap="none" spc="0" normalizeH="0" baseline="0" noProof="0" dirty="0">
                <a:ln>
                  <a:noFill/>
                </a:ln>
                <a:solidFill>
                  <a:prstClr val="black"/>
                </a:solidFill>
                <a:effectLst/>
                <a:uLnTx/>
                <a:uFillTx/>
                <a:latin typeface="Segoe UI"/>
                <a:ea typeface="メイリオ"/>
                <a:cs typeface="+mn-cs"/>
              </a:rPr>
              <a:t>友だちと立ち入り禁止の池に入った動画をとったよ。</a:t>
            </a:r>
            <a:br>
              <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rPr>
            </a:br>
            <a:r>
              <a:rPr kumimoji="1" lang="ja-JP" altLang="en-US" sz="4000" b="1" i="0" u="none" strike="noStrike" kern="1200" cap="none" spc="0" normalizeH="0" baseline="0" noProof="0" dirty="0">
                <a:ln>
                  <a:noFill/>
                </a:ln>
                <a:solidFill>
                  <a:prstClr val="black"/>
                </a:solidFill>
                <a:effectLst/>
                <a:uLnTx/>
                <a:uFillTx/>
                <a:latin typeface="Segoe UI"/>
                <a:ea typeface="メイリオ"/>
                <a:cs typeface="+mn-cs"/>
              </a:rPr>
              <a:t>限定公開なら</a:t>
            </a:r>
            <a:r>
              <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rPr>
              <a:t>SNS</a:t>
            </a:r>
            <a:r>
              <a:rPr kumimoji="1" lang="ja-JP" altLang="en-US" sz="4000" b="1" i="0" u="none" strike="noStrike" kern="1200" cap="none" spc="0" normalizeH="0" baseline="0" noProof="0" dirty="0">
                <a:ln>
                  <a:noFill/>
                </a:ln>
                <a:solidFill>
                  <a:prstClr val="black"/>
                </a:solidFill>
                <a:effectLst/>
                <a:uLnTx/>
                <a:uFillTx/>
                <a:latin typeface="Segoe UI"/>
                <a:ea typeface="メイリオ"/>
                <a:cs typeface="+mn-cs"/>
              </a:rPr>
              <a:t>に投稿</a:t>
            </a:r>
            <a:endPar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endParaRPr>
          </a:p>
          <a:p>
            <a:pPr>
              <a:lnSpc>
                <a:spcPts val="6000"/>
              </a:lnSpc>
              <a:defRPr/>
            </a:pPr>
            <a:r>
              <a:rPr kumimoji="1" lang="ja-JP" altLang="en-US" sz="4000" b="1" i="0" u="none" strike="noStrike" kern="1200" cap="none" spc="0" normalizeH="0" baseline="0" noProof="0" dirty="0">
                <a:ln>
                  <a:noFill/>
                </a:ln>
                <a:solidFill>
                  <a:schemeClr val="tx1"/>
                </a:solidFill>
                <a:effectLst/>
                <a:uLnTx/>
                <a:uFillTx/>
                <a:latin typeface="Segoe UI"/>
                <a:ea typeface="メイリオ"/>
                <a:cs typeface="+mn-cs"/>
              </a:rPr>
              <a:t>してもいいよね？</a:t>
            </a:r>
          </a:p>
          <a:p>
            <a:pPr marL="0" marR="0" lvl="0" indent="0" algn="l" defTabSz="914400" rtl="0" eaLnBrk="1" fontAlgn="auto" latinLnBrk="0" hangingPunct="1">
              <a:lnSpc>
                <a:spcPts val="6000"/>
              </a:lnSpc>
              <a:spcBef>
                <a:spcPts val="0"/>
              </a:spcBef>
              <a:spcAft>
                <a:spcPts val="0"/>
              </a:spcAft>
              <a:buClrTx/>
              <a:buSzTx/>
              <a:buFontTx/>
              <a:buNone/>
              <a:tabLst/>
              <a:defRPr/>
            </a:pPr>
            <a:endPar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endParaRPr>
          </a:p>
        </p:txBody>
      </p:sp>
      <p:sp>
        <p:nvSpPr>
          <p:cNvPr id="2" name="タイトル 1">
            <a:extLst>
              <a:ext uri="{FF2B5EF4-FFF2-40B4-BE49-F238E27FC236}">
                <a16:creationId xmlns:a16="http://schemas.microsoft.com/office/drawing/2014/main" id="{C938A3A6-F1C8-EEF2-9F53-07D9C5BE4283}"/>
              </a:ext>
            </a:extLst>
          </p:cNvPr>
          <p:cNvSpPr>
            <a:spLocks noGrp="1"/>
          </p:cNvSpPr>
          <p:nvPr>
            <p:ph type="title"/>
          </p:nvPr>
        </p:nvSpPr>
        <p:spPr/>
        <p:txBody>
          <a:bodyPr/>
          <a:lstStyle/>
          <a:p>
            <a:r>
              <a:rPr lang="ja-JP" altLang="en-US" dirty="0"/>
              <a:t>考えてみよう</a:t>
            </a:r>
          </a:p>
        </p:txBody>
      </p:sp>
      <p:pic>
        <p:nvPicPr>
          <p:cNvPr id="5" name="図 4">
            <a:extLst>
              <a:ext uri="{FF2B5EF4-FFF2-40B4-BE49-F238E27FC236}">
                <a16:creationId xmlns:a16="http://schemas.microsoft.com/office/drawing/2014/main" id="{F31E39FA-0D21-A7AB-B0B6-A618209A6FBD}"/>
              </a:ext>
            </a:extLst>
          </p:cNvPr>
          <p:cNvPicPr>
            <a:picLocks noChangeAspect="1"/>
          </p:cNvPicPr>
          <p:nvPr/>
        </p:nvPicPr>
        <p:blipFill>
          <a:blip r:embed="rId3"/>
          <a:stretch>
            <a:fillRect/>
          </a:stretch>
        </p:blipFill>
        <p:spPr>
          <a:xfrm>
            <a:off x="4945819" y="2769673"/>
            <a:ext cx="6003678" cy="4800436"/>
          </a:xfrm>
          <a:prstGeom prst="rect">
            <a:avLst/>
          </a:prstGeom>
        </p:spPr>
      </p:pic>
      <p:sp>
        <p:nvSpPr>
          <p:cNvPr id="3" name="テキスト ボックス 2">
            <a:extLst>
              <a:ext uri="{FF2B5EF4-FFF2-40B4-BE49-F238E27FC236}">
                <a16:creationId xmlns:a16="http://schemas.microsoft.com/office/drawing/2014/main" id="{08A29C16-7B3C-8AF4-94ED-C768290638C7}"/>
              </a:ext>
            </a:extLst>
          </p:cNvPr>
          <p:cNvSpPr txBox="1"/>
          <p:nvPr/>
        </p:nvSpPr>
        <p:spPr>
          <a:xfrm>
            <a:off x="4740043" y="1759976"/>
            <a:ext cx="1002197" cy="369332"/>
          </a:xfrm>
          <a:prstGeom prst="rect">
            <a:avLst/>
          </a:prstGeom>
          <a:noFill/>
        </p:spPr>
        <p:txBody>
          <a:bodyPr wrap="none" rtlCol="0">
            <a:spAutoFit/>
          </a:bodyPr>
          <a:lstStyle/>
          <a:p>
            <a:r>
              <a:rPr lang="ja-JP" altLang="en-US" dirty="0"/>
              <a:t>きん  し</a:t>
            </a:r>
            <a:endParaRPr kumimoji="1" lang="ja-JP" altLang="en-US" dirty="0"/>
          </a:p>
        </p:txBody>
      </p:sp>
      <p:sp>
        <p:nvSpPr>
          <p:cNvPr id="4" name="テキスト ボックス 3">
            <a:extLst>
              <a:ext uri="{FF2B5EF4-FFF2-40B4-BE49-F238E27FC236}">
                <a16:creationId xmlns:a16="http://schemas.microsoft.com/office/drawing/2014/main" id="{58C136C6-92DF-ADD7-7462-A0CA70AB41A3}"/>
              </a:ext>
            </a:extLst>
          </p:cNvPr>
          <p:cNvSpPr txBox="1"/>
          <p:nvPr/>
        </p:nvSpPr>
        <p:spPr>
          <a:xfrm>
            <a:off x="5178624" y="3331197"/>
            <a:ext cx="2258179" cy="369332"/>
          </a:xfrm>
          <a:prstGeom prst="rect">
            <a:avLst/>
          </a:prstGeom>
          <a:noFill/>
        </p:spPr>
        <p:txBody>
          <a:bodyPr wrap="square" rtlCol="0">
            <a:spAutoFit/>
          </a:bodyPr>
          <a:lstStyle/>
          <a:p>
            <a:r>
              <a:rPr lang="ja-JP" altLang="en-US" dirty="0"/>
              <a:t>とうこう</a:t>
            </a:r>
            <a:endParaRPr kumimoji="1" lang="ja-JP" altLang="en-US" dirty="0"/>
          </a:p>
        </p:txBody>
      </p:sp>
      <p:sp>
        <p:nvSpPr>
          <p:cNvPr id="7" name="テキスト ボックス 6">
            <a:extLst>
              <a:ext uri="{FF2B5EF4-FFF2-40B4-BE49-F238E27FC236}">
                <a16:creationId xmlns:a16="http://schemas.microsoft.com/office/drawing/2014/main" id="{AC99FB33-751F-B505-4E57-A9B90287DC3A}"/>
              </a:ext>
            </a:extLst>
          </p:cNvPr>
          <p:cNvSpPr txBox="1"/>
          <p:nvPr/>
        </p:nvSpPr>
        <p:spPr>
          <a:xfrm>
            <a:off x="3140322" y="1279176"/>
            <a:ext cx="6003678" cy="369332"/>
          </a:xfrm>
          <a:prstGeom prst="rect">
            <a:avLst/>
          </a:prstGeom>
          <a:noFill/>
        </p:spPr>
        <p:txBody>
          <a:bodyPr wrap="square" rtlCol="0">
            <a:spAutoFit/>
          </a:bodyPr>
          <a:lstStyle/>
          <a:p>
            <a:r>
              <a:rPr kumimoji="1" lang="en-US" altLang="ja-JP" dirty="0">
                <a:latin typeface="+mn-ea"/>
              </a:rPr>
              <a:t>※SNS</a:t>
            </a:r>
            <a:r>
              <a:rPr kumimoji="1" lang="ja-JP" altLang="en-US" dirty="0">
                <a:latin typeface="+mn-ea"/>
              </a:rPr>
              <a:t>は利用規約を読んで、対象年齢を確認しましょう</a:t>
            </a:r>
          </a:p>
        </p:txBody>
      </p:sp>
      <p:sp>
        <p:nvSpPr>
          <p:cNvPr id="9" name="テキスト ボックス 8">
            <a:extLst>
              <a:ext uri="{FF2B5EF4-FFF2-40B4-BE49-F238E27FC236}">
                <a16:creationId xmlns:a16="http://schemas.microsoft.com/office/drawing/2014/main" id="{09F78220-13FC-328B-74FC-9EE95DAC215F}"/>
              </a:ext>
            </a:extLst>
          </p:cNvPr>
          <p:cNvSpPr txBox="1"/>
          <p:nvPr/>
        </p:nvSpPr>
        <p:spPr>
          <a:xfrm>
            <a:off x="686853" y="3331197"/>
            <a:ext cx="2258179" cy="369332"/>
          </a:xfrm>
          <a:prstGeom prst="rect">
            <a:avLst/>
          </a:prstGeom>
          <a:noFill/>
        </p:spPr>
        <p:txBody>
          <a:bodyPr wrap="square" rtlCol="0">
            <a:spAutoFit/>
          </a:bodyPr>
          <a:lstStyle/>
          <a:p>
            <a:r>
              <a:rPr kumimoji="1" lang="ja-JP" altLang="en-US" dirty="0"/>
              <a:t>げんてい</a:t>
            </a:r>
          </a:p>
        </p:txBody>
      </p:sp>
    </p:spTree>
    <p:extLst>
      <p:ext uri="{BB962C8B-B14F-4D97-AF65-F5344CB8AC3E}">
        <p14:creationId xmlns:p14="http://schemas.microsoft.com/office/powerpoint/2010/main" val="1584577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四角形: 角を丸くする 14">
            <a:extLst>
              <a:ext uri="{FF2B5EF4-FFF2-40B4-BE49-F238E27FC236}">
                <a16:creationId xmlns:a16="http://schemas.microsoft.com/office/drawing/2014/main" id="{3FC8D05F-A2F1-92A0-468A-F2C56F011D06}"/>
              </a:ext>
            </a:extLst>
          </p:cNvPr>
          <p:cNvSpPr/>
          <p:nvPr/>
        </p:nvSpPr>
        <p:spPr>
          <a:xfrm>
            <a:off x="590052" y="1602875"/>
            <a:ext cx="8261949" cy="1351269"/>
          </a:xfrm>
          <a:prstGeom prst="roundRect">
            <a:avLst>
              <a:gd name="adj" fmla="val 7181"/>
            </a:avLst>
          </a:pr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17" name="四角形: 角を丸くする 16">
            <a:extLst>
              <a:ext uri="{FF2B5EF4-FFF2-40B4-BE49-F238E27FC236}">
                <a16:creationId xmlns:a16="http://schemas.microsoft.com/office/drawing/2014/main" id="{BC527FC6-3671-ED96-1B02-BECAEAB9320E}"/>
              </a:ext>
            </a:extLst>
          </p:cNvPr>
          <p:cNvSpPr/>
          <p:nvPr/>
        </p:nvSpPr>
        <p:spPr>
          <a:xfrm>
            <a:off x="511647" y="3228826"/>
            <a:ext cx="8261949" cy="1312097"/>
          </a:xfrm>
          <a:prstGeom prst="roundRect">
            <a:avLst>
              <a:gd name="adj" fmla="val 7181"/>
            </a:avLst>
          </a:pr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18" name="四角形: 角を丸くする 17">
            <a:extLst>
              <a:ext uri="{FF2B5EF4-FFF2-40B4-BE49-F238E27FC236}">
                <a16:creationId xmlns:a16="http://schemas.microsoft.com/office/drawing/2014/main" id="{A388B85E-FAE7-433A-D76D-ECB5D291D7B7}"/>
              </a:ext>
            </a:extLst>
          </p:cNvPr>
          <p:cNvSpPr/>
          <p:nvPr/>
        </p:nvSpPr>
        <p:spPr>
          <a:xfrm>
            <a:off x="590052" y="4755519"/>
            <a:ext cx="8261949" cy="1402067"/>
          </a:xfrm>
          <a:prstGeom prst="roundRect">
            <a:avLst>
              <a:gd name="adj" fmla="val 7181"/>
            </a:avLst>
          </a:pr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4" name="タイトル 3"/>
          <p:cNvSpPr>
            <a:spLocks noGrp="1"/>
          </p:cNvSpPr>
          <p:nvPr>
            <p:ph type="title"/>
          </p:nvPr>
        </p:nvSpPr>
        <p:spPr>
          <a:xfrm>
            <a:off x="386766" y="466187"/>
            <a:ext cx="6192710" cy="805362"/>
          </a:xfrm>
        </p:spPr>
        <p:txBody>
          <a:bodyPr>
            <a:normAutofit fontScale="90000"/>
          </a:bodyPr>
          <a:lstStyle/>
          <a:p>
            <a:r>
              <a:rPr lang="ja-JP" altLang="en-US" sz="4000" b="1" dirty="0"/>
              <a:t>みなさんはどう思いますか？</a:t>
            </a:r>
            <a:endParaRPr kumimoji="1" lang="ja-JP" altLang="en-US" sz="4000" b="1" dirty="0"/>
          </a:p>
        </p:txBody>
      </p:sp>
      <p:pic>
        <p:nvPicPr>
          <p:cNvPr id="10" name="図 9">
            <a:extLst>
              <a:ext uri="{FF2B5EF4-FFF2-40B4-BE49-F238E27FC236}">
                <a16:creationId xmlns:a16="http://schemas.microsoft.com/office/drawing/2014/main" id="{F5BB2251-1532-BD64-60E0-089A6E1F79B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746575" y="1293269"/>
            <a:ext cx="1092731" cy="1677239"/>
          </a:xfrm>
          <a:prstGeom prst="rect">
            <a:avLst/>
          </a:prstGeom>
        </p:spPr>
      </p:pic>
      <p:pic>
        <p:nvPicPr>
          <p:cNvPr id="12" name="図 11">
            <a:extLst>
              <a:ext uri="{FF2B5EF4-FFF2-40B4-BE49-F238E27FC236}">
                <a16:creationId xmlns:a16="http://schemas.microsoft.com/office/drawing/2014/main" id="{3251B545-B3FC-CD17-634D-FE2B6BE2F939}"/>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7397662" y="2984793"/>
            <a:ext cx="1245530" cy="1573864"/>
          </a:xfrm>
          <a:prstGeom prst="rect">
            <a:avLst/>
          </a:prstGeom>
        </p:spPr>
      </p:pic>
      <p:pic>
        <p:nvPicPr>
          <p:cNvPr id="14" name="図 13">
            <a:extLst>
              <a:ext uri="{FF2B5EF4-FFF2-40B4-BE49-F238E27FC236}">
                <a16:creationId xmlns:a16="http://schemas.microsoft.com/office/drawing/2014/main" id="{AD2FC9B9-4CA1-1B6D-E3EC-712DDF982DB3}"/>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716405" y="4480837"/>
            <a:ext cx="1153070" cy="1677239"/>
          </a:xfrm>
          <a:prstGeom prst="rect">
            <a:avLst/>
          </a:prstGeom>
        </p:spPr>
      </p:pic>
      <p:sp>
        <p:nvSpPr>
          <p:cNvPr id="19" name="コンテンツ プレースホルダー 4">
            <a:extLst>
              <a:ext uri="{FF2B5EF4-FFF2-40B4-BE49-F238E27FC236}">
                <a16:creationId xmlns:a16="http://schemas.microsoft.com/office/drawing/2014/main" id="{9582D131-C133-E286-3677-131516C46D5B}"/>
              </a:ext>
            </a:extLst>
          </p:cNvPr>
          <p:cNvSpPr>
            <a:spLocks noGrp="1"/>
          </p:cNvSpPr>
          <p:nvPr>
            <p:ph sz="half" idx="1"/>
          </p:nvPr>
        </p:nvSpPr>
        <p:spPr>
          <a:xfrm>
            <a:off x="2174714" y="1818270"/>
            <a:ext cx="7480284" cy="603767"/>
          </a:xfrm>
        </p:spPr>
        <p:txBody>
          <a:bodyPr>
            <a:noAutofit/>
          </a:bodyPr>
          <a:lstStyle/>
          <a:p>
            <a:pPr marL="0" indent="0">
              <a:lnSpc>
                <a:spcPct val="100000"/>
              </a:lnSpc>
              <a:buNone/>
            </a:pPr>
            <a:r>
              <a:rPr lang="ja-JP" altLang="en-US" dirty="0"/>
              <a:t>仲良しの友だちしか見ない</a:t>
            </a:r>
            <a:br>
              <a:rPr lang="en-US" altLang="ja-JP" dirty="0"/>
            </a:br>
            <a:r>
              <a:rPr lang="ja-JP" altLang="en-US" dirty="0"/>
              <a:t>なら大丈夫では？</a:t>
            </a:r>
            <a:endParaRPr lang="en-US" altLang="ja-JP" dirty="0"/>
          </a:p>
        </p:txBody>
      </p:sp>
      <p:sp>
        <p:nvSpPr>
          <p:cNvPr id="22" name="コンテンツ プレースホルダー 4">
            <a:extLst>
              <a:ext uri="{FF2B5EF4-FFF2-40B4-BE49-F238E27FC236}">
                <a16:creationId xmlns:a16="http://schemas.microsoft.com/office/drawing/2014/main" id="{5E17FB98-9D66-61E5-2643-AE982AF81C5D}"/>
              </a:ext>
            </a:extLst>
          </p:cNvPr>
          <p:cNvSpPr txBox="1">
            <a:spLocks/>
          </p:cNvSpPr>
          <p:nvPr/>
        </p:nvSpPr>
        <p:spPr>
          <a:xfrm>
            <a:off x="746575" y="3386565"/>
            <a:ext cx="6587767" cy="101868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ts val="4200"/>
              </a:lnSpc>
              <a:spcBef>
                <a:spcPts val="1000"/>
              </a:spcBef>
              <a:spcAft>
                <a:spcPts val="0"/>
              </a:spcAft>
              <a:buClrTx/>
              <a:buSzTx/>
              <a:buFont typeface="Arial" panose="020B0604020202020204" pitchFamily="34" charset="0"/>
              <a:buNone/>
              <a:tabLst/>
              <a:defRPr/>
            </a:pPr>
            <a:r>
              <a:rPr lang="ja-JP" altLang="en-US" b="0" i="0" dirty="0">
                <a:solidFill>
                  <a:srgbClr val="000000"/>
                </a:solidFill>
                <a:effectLst/>
                <a:latin typeface="Roboto" panose="02000000000000000000" pitchFamily="2" charset="0"/>
              </a:rPr>
              <a:t>その動画を見た友だちはどう思うのかな？</a:t>
            </a:r>
            <a:endParaRPr kumimoji="1" lang="en-US" altLang="ja-JP" b="0" i="0" u="none" strike="noStrike" kern="1200" cap="none" spc="0" normalizeH="0" baseline="0" noProof="0" dirty="0">
              <a:ln>
                <a:noFill/>
              </a:ln>
              <a:solidFill>
                <a:prstClr val="black"/>
              </a:solidFill>
              <a:effectLst/>
              <a:uLnTx/>
              <a:uFillTx/>
              <a:latin typeface="Segoe UI"/>
              <a:ea typeface="メイリオ"/>
              <a:cs typeface="+mn-cs"/>
            </a:endParaRPr>
          </a:p>
        </p:txBody>
      </p:sp>
      <p:sp>
        <p:nvSpPr>
          <p:cNvPr id="23" name="コンテンツ プレースホルダー 4">
            <a:extLst>
              <a:ext uri="{FF2B5EF4-FFF2-40B4-BE49-F238E27FC236}">
                <a16:creationId xmlns:a16="http://schemas.microsoft.com/office/drawing/2014/main" id="{DF560ABB-E0FD-75FF-DF75-A41B09665BED}"/>
              </a:ext>
            </a:extLst>
          </p:cNvPr>
          <p:cNvSpPr txBox="1">
            <a:spLocks/>
          </p:cNvSpPr>
          <p:nvPr/>
        </p:nvSpPr>
        <p:spPr>
          <a:xfrm>
            <a:off x="2182807" y="5026827"/>
            <a:ext cx="6587767" cy="101868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ja-JP" altLang="en-US" b="0" i="0" dirty="0">
                <a:solidFill>
                  <a:srgbClr val="000000"/>
                </a:solidFill>
                <a:effectLst/>
                <a:latin typeface="Roboto" panose="02000000000000000000" pitchFamily="2" charset="0"/>
              </a:rPr>
              <a:t>限定公開にしてるけど、本当に</a:t>
            </a:r>
            <a:r>
              <a:rPr lang="ja-JP" altLang="en-US" dirty="0">
                <a:solidFill>
                  <a:srgbClr val="000000"/>
                </a:solidFill>
                <a:latin typeface="Roboto" panose="02000000000000000000" pitchFamily="2" charset="0"/>
              </a:rPr>
              <a:t>友だち</a:t>
            </a:r>
            <a:r>
              <a:rPr lang="ja-JP" altLang="en-US" b="0" i="0" dirty="0">
                <a:solidFill>
                  <a:srgbClr val="000000"/>
                </a:solidFill>
                <a:effectLst/>
                <a:latin typeface="Roboto" panose="02000000000000000000" pitchFamily="2" charset="0"/>
              </a:rPr>
              <a:t>しか見ないのかな？</a:t>
            </a:r>
            <a:endParaRPr kumimoji="1" lang="en-US" altLang="ja-JP" sz="3600" b="0" i="0" u="none" strike="noStrike" kern="1200" cap="none" spc="0" normalizeH="0" baseline="0" noProof="0" dirty="0">
              <a:ln>
                <a:noFill/>
              </a:ln>
              <a:solidFill>
                <a:prstClr val="black"/>
              </a:solidFill>
              <a:effectLst/>
              <a:uLnTx/>
              <a:uFillTx/>
              <a:latin typeface="Segoe UI"/>
              <a:ea typeface="メイリオ"/>
              <a:cs typeface="+mn-cs"/>
            </a:endParaRPr>
          </a:p>
        </p:txBody>
      </p:sp>
      <p:sp>
        <p:nvSpPr>
          <p:cNvPr id="2" name="テキスト ボックス 1">
            <a:extLst>
              <a:ext uri="{FF2B5EF4-FFF2-40B4-BE49-F238E27FC236}">
                <a16:creationId xmlns:a16="http://schemas.microsoft.com/office/drawing/2014/main" id="{40549AB5-3C05-0651-51C0-39DCC74ECFDF}"/>
              </a:ext>
            </a:extLst>
          </p:cNvPr>
          <p:cNvSpPr txBox="1"/>
          <p:nvPr/>
        </p:nvSpPr>
        <p:spPr>
          <a:xfrm>
            <a:off x="2383476" y="1646597"/>
            <a:ext cx="646331" cy="276999"/>
          </a:xfrm>
          <a:prstGeom prst="rect">
            <a:avLst/>
          </a:prstGeom>
          <a:noFill/>
        </p:spPr>
        <p:txBody>
          <a:bodyPr wrap="none" rtlCol="0">
            <a:spAutoFit/>
          </a:bodyPr>
          <a:lstStyle/>
          <a:p>
            <a:r>
              <a:rPr lang="ja-JP" altLang="en-US" sz="1200" dirty="0"/>
              <a:t>なかよ</a:t>
            </a:r>
            <a:endParaRPr kumimoji="1" lang="ja-JP" altLang="en-US" sz="1200" dirty="0"/>
          </a:p>
        </p:txBody>
      </p:sp>
      <p:sp>
        <p:nvSpPr>
          <p:cNvPr id="3" name="テキスト ボックス 2">
            <a:extLst>
              <a:ext uri="{FF2B5EF4-FFF2-40B4-BE49-F238E27FC236}">
                <a16:creationId xmlns:a16="http://schemas.microsoft.com/office/drawing/2014/main" id="{9606BF9C-EFB8-439F-1812-FB6E9E1A14EE}"/>
              </a:ext>
            </a:extLst>
          </p:cNvPr>
          <p:cNvSpPr txBox="1"/>
          <p:nvPr/>
        </p:nvSpPr>
        <p:spPr>
          <a:xfrm>
            <a:off x="3189404" y="2257494"/>
            <a:ext cx="1274708" cy="276999"/>
          </a:xfrm>
          <a:prstGeom prst="rect">
            <a:avLst/>
          </a:prstGeom>
          <a:noFill/>
        </p:spPr>
        <p:txBody>
          <a:bodyPr wrap="none" rtlCol="0">
            <a:spAutoFit/>
          </a:bodyPr>
          <a:lstStyle/>
          <a:p>
            <a:r>
              <a:rPr kumimoji="1" lang="ja-JP" altLang="en-US" sz="1200" dirty="0"/>
              <a:t>だい じょう   ぶ</a:t>
            </a:r>
          </a:p>
        </p:txBody>
      </p:sp>
      <p:sp>
        <p:nvSpPr>
          <p:cNvPr id="5" name="テキスト ボックス 4">
            <a:extLst>
              <a:ext uri="{FF2B5EF4-FFF2-40B4-BE49-F238E27FC236}">
                <a16:creationId xmlns:a16="http://schemas.microsoft.com/office/drawing/2014/main" id="{B5B416A2-513D-8462-4A66-939A3E4F0920}"/>
              </a:ext>
            </a:extLst>
          </p:cNvPr>
          <p:cNvSpPr txBox="1"/>
          <p:nvPr/>
        </p:nvSpPr>
        <p:spPr>
          <a:xfrm>
            <a:off x="2306531" y="4812231"/>
            <a:ext cx="883575" cy="276999"/>
          </a:xfrm>
          <a:prstGeom prst="rect">
            <a:avLst/>
          </a:prstGeom>
          <a:noFill/>
        </p:spPr>
        <p:txBody>
          <a:bodyPr wrap="none" rtlCol="0">
            <a:spAutoFit/>
          </a:bodyPr>
          <a:lstStyle/>
          <a:p>
            <a:r>
              <a:rPr lang="ja-JP" altLang="en-US" sz="1200" dirty="0"/>
              <a:t>げん  てい</a:t>
            </a:r>
            <a:endParaRPr kumimoji="1" lang="ja-JP" altLang="en-US" sz="1200" dirty="0"/>
          </a:p>
        </p:txBody>
      </p:sp>
    </p:spTree>
    <p:extLst>
      <p:ext uri="{BB962C8B-B14F-4D97-AF65-F5344CB8AC3E}">
        <p14:creationId xmlns:p14="http://schemas.microsoft.com/office/powerpoint/2010/main" val="37426439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0A8C8A07-30A1-B955-E636-D9847C650FB5}"/>
              </a:ext>
            </a:extLst>
          </p:cNvPr>
          <p:cNvSpPr/>
          <p:nvPr/>
        </p:nvSpPr>
        <p:spPr>
          <a:xfrm>
            <a:off x="159336" y="3390090"/>
            <a:ext cx="8825328" cy="2755017"/>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2" name="タイトル 1"/>
          <p:cNvSpPr>
            <a:spLocks noGrp="1"/>
          </p:cNvSpPr>
          <p:nvPr>
            <p:ph type="title"/>
          </p:nvPr>
        </p:nvSpPr>
        <p:spPr>
          <a:xfrm>
            <a:off x="275753" y="471094"/>
            <a:ext cx="7958418" cy="784598"/>
          </a:xfrm>
        </p:spPr>
        <p:txBody>
          <a:bodyPr>
            <a:normAutofit/>
          </a:bodyPr>
          <a:lstStyle/>
          <a:p>
            <a:r>
              <a:rPr kumimoji="1" lang="ja-JP" altLang="en-US" sz="4000" b="1" dirty="0"/>
              <a:t>知っておこう</a:t>
            </a:r>
          </a:p>
        </p:txBody>
      </p:sp>
      <p:sp>
        <p:nvSpPr>
          <p:cNvPr id="3" name="タイトル 1">
            <a:extLst>
              <a:ext uri="{FF2B5EF4-FFF2-40B4-BE49-F238E27FC236}">
                <a16:creationId xmlns:a16="http://schemas.microsoft.com/office/drawing/2014/main" id="{76F1128B-5B9B-BDCD-F009-146B19402DB5}"/>
              </a:ext>
            </a:extLst>
          </p:cNvPr>
          <p:cNvSpPr txBox="1">
            <a:spLocks/>
          </p:cNvSpPr>
          <p:nvPr/>
        </p:nvSpPr>
        <p:spPr>
          <a:xfrm>
            <a:off x="268560" y="1181805"/>
            <a:ext cx="8505825" cy="119679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ja-JP" altLang="en-US" sz="4000" b="1" dirty="0">
                <a:solidFill>
                  <a:srgbClr val="ED7D31"/>
                </a:solidFill>
                <a:latin typeface="Segoe UI"/>
                <a:ea typeface="メイリオ"/>
              </a:rPr>
              <a:t>投稿内容の記録性、拡散性</a:t>
            </a:r>
            <a:endParaRPr kumimoji="1" lang="ja-JP" altLang="en-US" sz="4000" b="1" i="0" u="none" strike="noStrike" kern="1200" cap="none" spc="0" normalizeH="0" baseline="0" noProof="0" dirty="0">
              <a:ln>
                <a:noFill/>
              </a:ln>
              <a:solidFill>
                <a:srgbClr val="ED7D31"/>
              </a:solidFill>
              <a:effectLst/>
              <a:uLnTx/>
              <a:uFillTx/>
              <a:latin typeface="Segoe UI"/>
              <a:ea typeface="メイリオ"/>
              <a:cs typeface="+mj-cs"/>
            </a:endParaRPr>
          </a:p>
        </p:txBody>
      </p:sp>
      <p:sp>
        <p:nvSpPr>
          <p:cNvPr id="33" name="コンテンツ プレースホルダー 32">
            <a:extLst>
              <a:ext uri="{FF2B5EF4-FFF2-40B4-BE49-F238E27FC236}">
                <a16:creationId xmlns:a16="http://schemas.microsoft.com/office/drawing/2014/main" id="{E4862D63-C29D-25BB-F76D-6A6758D7C5B2}"/>
              </a:ext>
            </a:extLst>
          </p:cNvPr>
          <p:cNvSpPr>
            <a:spLocks noGrp="1"/>
          </p:cNvSpPr>
          <p:nvPr>
            <p:ph sz="half" idx="1"/>
          </p:nvPr>
        </p:nvSpPr>
        <p:spPr>
          <a:xfrm>
            <a:off x="213076" y="3754092"/>
            <a:ext cx="8771588" cy="2906502"/>
          </a:xfrm>
        </p:spPr>
        <p:txBody>
          <a:bodyPr>
            <a:normAutofit/>
          </a:bodyPr>
          <a:lstStyle/>
          <a:p>
            <a:pPr>
              <a:lnSpc>
                <a:spcPts val="4700"/>
              </a:lnSpc>
              <a:spcBef>
                <a:spcPts val="0"/>
              </a:spcBef>
            </a:pPr>
            <a:r>
              <a:rPr lang="en-US" altLang="ja-JP" dirty="0"/>
              <a:t>SNS</a:t>
            </a:r>
            <a:r>
              <a:rPr lang="ja-JP" altLang="en-US" dirty="0"/>
              <a:t>への投稿で炎上した事例を知っていますか？</a:t>
            </a:r>
          </a:p>
          <a:p>
            <a:pPr>
              <a:lnSpc>
                <a:spcPts val="4700"/>
              </a:lnSpc>
              <a:spcBef>
                <a:spcPts val="0"/>
              </a:spcBef>
            </a:pPr>
            <a:r>
              <a:rPr lang="ja-JP" altLang="en-US" dirty="0"/>
              <a:t>ネット上に投稿されることが</a:t>
            </a:r>
            <a:endParaRPr lang="en-US" altLang="ja-JP" dirty="0"/>
          </a:p>
          <a:p>
            <a:pPr marL="0" indent="0">
              <a:lnSpc>
                <a:spcPts val="4700"/>
              </a:lnSpc>
              <a:spcBef>
                <a:spcPts val="0"/>
              </a:spcBef>
              <a:buNone/>
            </a:pPr>
            <a:r>
              <a:rPr lang="ja-JP" altLang="en-US" dirty="0"/>
              <a:t>  良い事例や役に立つ事例を考えましょう</a:t>
            </a:r>
            <a:endParaRPr lang="en-US" altLang="ja-JP" dirty="0"/>
          </a:p>
        </p:txBody>
      </p:sp>
      <p:sp>
        <p:nvSpPr>
          <p:cNvPr id="10" name="コンテンツ プレースホルダー 32">
            <a:extLst>
              <a:ext uri="{FF2B5EF4-FFF2-40B4-BE49-F238E27FC236}">
                <a16:creationId xmlns:a16="http://schemas.microsoft.com/office/drawing/2014/main" id="{20677E16-5E57-BCE4-C31A-3D7F907B674D}"/>
              </a:ext>
            </a:extLst>
          </p:cNvPr>
          <p:cNvSpPr txBox="1">
            <a:spLocks/>
          </p:cNvSpPr>
          <p:nvPr/>
        </p:nvSpPr>
        <p:spPr>
          <a:xfrm>
            <a:off x="213076" y="2009476"/>
            <a:ext cx="9060969" cy="1292652"/>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4500"/>
              </a:lnSpc>
              <a:buNone/>
            </a:pPr>
            <a:r>
              <a:rPr lang="ja-JP" altLang="en-US" sz="3200" dirty="0"/>
              <a:t>インターネット上に投稿した情報は</a:t>
            </a:r>
            <a:br>
              <a:rPr lang="en-US" altLang="ja-JP" sz="3200" dirty="0"/>
            </a:br>
            <a:r>
              <a:rPr lang="ja-JP" altLang="en-US" sz="3200" dirty="0"/>
              <a:t>残る（記録性）、広まる（拡散性）ことを知ろう</a:t>
            </a:r>
            <a:endParaRPr lang="ja-JP" altLang="en-US" dirty="0"/>
          </a:p>
        </p:txBody>
      </p:sp>
      <p:sp>
        <p:nvSpPr>
          <p:cNvPr id="5" name="四角形: 角を丸くする 4">
            <a:extLst>
              <a:ext uri="{FF2B5EF4-FFF2-40B4-BE49-F238E27FC236}">
                <a16:creationId xmlns:a16="http://schemas.microsoft.com/office/drawing/2014/main" id="{B411F5AB-BD3D-2401-6AC2-393A19A2FCFC}"/>
              </a:ext>
            </a:extLst>
          </p:cNvPr>
          <p:cNvSpPr/>
          <p:nvPr/>
        </p:nvSpPr>
        <p:spPr>
          <a:xfrm>
            <a:off x="524710" y="3175256"/>
            <a:ext cx="2539789" cy="446716"/>
          </a:xfrm>
          <a:prstGeom prst="roundRect">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7" name="コンテンツ プレースホルダー 4">
            <a:extLst>
              <a:ext uri="{FF2B5EF4-FFF2-40B4-BE49-F238E27FC236}">
                <a16:creationId xmlns:a16="http://schemas.microsoft.com/office/drawing/2014/main" id="{C903BC0C-175F-0EFC-CADC-D01AEE2B2576}"/>
              </a:ext>
            </a:extLst>
          </p:cNvPr>
          <p:cNvSpPr txBox="1">
            <a:spLocks/>
          </p:cNvSpPr>
          <p:nvPr/>
        </p:nvSpPr>
        <p:spPr>
          <a:xfrm>
            <a:off x="691470" y="3198937"/>
            <a:ext cx="2373029" cy="64621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1" lang="ja-JP" altLang="en-US" sz="2400" b="1" i="0" u="none" strike="noStrike" kern="1200" cap="none" spc="0" normalizeH="0" baseline="0" noProof="0" dirty="0">
                <a:ln>
                  <a:noFill/>
                </a:ln>
                <a:solidFill>
                  <a:prstClr val="white"/>
                </a:solidFill>
                <a:effectLst/>
                <a:uLnTx/>
                <a:uFillTx/>
                <a:latin typeface="Segoe UI"/>
                <a:ea typeface="メイリオ"/>
                <a:cs typeface="+mn-cs"/>
              </a:rPr>
              <a:t>考えてみよう</a:t>
            </a:r>
          </a:p>
        </p:txBody>
      </p:sp>
      <p:sp>
        <p:nvSpPr>
          <p:cNvPr id="8" name="テキスト ボックス 7">
            <a:extLst>
              <a:ext uri="{FF2B5EF4-FFF2-40B4-BE49-F238E27FC236}">
                <a16:creationId xmlns:a16="http://schemas.microsoft.com/office/drawing/2014/main" id="{B11CD7C0-DEDF-8FFC-1AD6-84B01F665065}"/>
              </a:ext>
            </a:extLst>
          </p:cNvPr>
          <p:cNvSpPr txBox="1"/>
          <p:nvPr/>
        </p:nvSpPr>
        <p:spPr>
          <a:xfrm>
            <a:off x="458993" y="1251802"/>
            <a:ext cx="800219" cy="276999"/>
          </a:xfrm>
          <a:prstGeom prst="rect">
            <a:avLst/>
          </a:prstGeom>
          <a:noFill/>
        </p:spPr>
        <p:txBody>
          <a:bodyPr wrap="none" rtlCol="0">
            <a:spAutoFit/>
          </a:bodyPr>
          <a:lstStyle/>
          <a:p>
            <a:r>
              <a:rPr lang="ja-JP" altLang="en-US" sz="1200" dirty="0"/>
              <a:t>とうこう</a:t>
            </a:r>
            <a:endParaRPr kumimoji="1" lang="ja-JP" altLang="en-US" sz="1200" dirty="0"/>
          </a:p>
        </p:txBody>
      </p:sp>
      <p:sp>
        <p:nvSpPr>
          <p:cNvPr id="9" name="テキスト ボックス 8">
            <a:extLst>
              <a:ext uri="{FF2B5EF4-FFF2-40B4-BE49-F238E27FC236}">
                <a16:creationId xmlns:a16="http://schemas.microsoft.com/office/drawing/2014/main" id="{2C9D982E-9788-FFBF-F326-FE49A6EB6E90}"/>
              </a:ext>
            </a:extLst>
          </p:cNvPr>
          <p:cNvSpPr txBox="1"/>
          <p:nvPr/>
        </p:nvSpPr>
        <p:spPr>
          <a:xfrm>
            <a:off x="5175311" y="1250361"/>
            <a:ext cx="1107996" cy="276999"/>
          </a:xfrm>
          <a:prstGeom prst="rect">
            <a:avLst/>
          </a:prstGeom>
          <a:noFill/>
        </p:spPr>
        <p:txBody>
          <a:bodyPr wrap="none" rtlCol="0">
            <a:spAutoFit/>
          </a:bodyPr>
          <a:lstStyle/>
          <a:p>
            <a:r>
              <a:rPr lang="ja-JP" altLang="en-US" sz="1200" dirty="0"/>
              <a:t>かくさんせい</a:t>
            </a:r>
            <a:endParaRPr kumimoji="1" lang="ja-JP" altLang="en-US" sz="1200" dirty="0"/>
          </a:p>
        </p:txBody>
      </p:sp>
      <p:sp>
        <p:nvSpPr>
          <p:cNvPr id="12" name="テキスト ボックス 11">
            <a:extLst>
              <a:ext uri="{FF2B5EF4-FFF2-40B4-BE49-F238E27FC236}">
                <a16:creationId xmlns:a16="http://schemas.microsoft.com/office/drawing/2014/main" id="{5E6DBEA1-A5F7-3B52-742F-9144CA613BF4}"/>
              </a:ext>
            </a:extLst>
          </p:cNvPr>
          <p:cNvSpPr txBox="1"/>
          <p:nvPr/>
        </p:nvSpPr>
        <p:spPr>
          <a:xfrm>
            <a:off x="2308193" y="3605523"/>
            <a:ext cx="800219" cy="276999"/>
          </a:xfrm>
          <a:prstGeom prst="rect">
            <a:avLst/>
          </a:prstGeom>
          <a:noFill/>
        </p:spPr>
        <p:txBody>
          <a:bodyPr wrap="none" rtlCol="0">
            <a:spAutoFit/>
          </a:bodyPr>
          <a:lstStyle/>
          <a:p>
            <a:r>
              <a:rPr lang="ja-JP" altLang="en-US" sz="1200" dirty="0"/>
              <a:t>とうこう</a:t>
            </a:r>
            <a:endParaRPr kumimoji="1" lang="ja-JP" altLang="en-US" sz="1200" dirty="0"/>
          </a:p>
        </p:txBody>
      </p:sp>
      <p:sp>
        <p:nvSpPr>
          <p:cNvPr id="15" name="テキスト ボックス 14">
            <a:extLst>
              <a:ext uri="{FF2B5EF4-FFF2-40B4-BE49-F238E27FC236}">
                <a16:creationId xmlns:a16="http://schemas.microsoft.com/office/drawing/2014/main" id="{12F20BFC-BA57-E7F4-A7DE-4B0BE30F2251}"/>
              </a:ext>
            </a:extLst>
          </p:cNvPr>
          <p:cNvSpPr txBox="1"/>
          <p:nvPr/>
        </p:nvSpPr>
        <p:spPr>
          <a:xfrm>
            <a:off x="3700195" y="3639984"/>
            <a:ext cx="954107" cy="276999"/>
          </a:xfrm>
          <a:prstGeom prst="rect">
            <a:avLst/>
          </a:prstGeom>
          <a:noFill/>
        </p:spPr>
        <p:txBody>
          <a:bodyPr wrap="none" rtlCol="0">
            <a:spAutoFit/>
          </a:bodyPr>
          <a:lstStyle/>
          <a:p>
            <a:r>
              <a:rPr kumimoji="1" lang="ja-JP" altLang="en-US" sz="1200" dirty="0"/>
              <a:t>えんじょう</a:t>
            </a:r>
          </a:p>
        </p:txBody>
      </p:sp>
      <p:sp>
        <p:nvSpPr>
          <p:cNvPr id="19" name="テキスト ボックス 18">
            <a:extLst>
              <a:ext uri="{FF2B5EF4-FFF2-40B4-BE49-F238E27FC236}">
                <a16:creationId xmlns:a16="http://schemas.microsoft.com/office/drawing/2014/main" id="{749E4728-8FBD-08DE-D43C-20B9AEEB326E}"/>
              </a:ext>
            </a:extLst>
          </p:cNvPr>
          <p:cNvSpPr txBox="1"/>
          <p:nvPr/>
        </p:nvSpPr>
        <p:spPr>
          <a:xfrm>
            <a:off x="2899976" y="4806508"/>
            <a:ext cx="800219" cy="276999"/>
          </a:xfrm>
          <a:prstGeom prst="rect">
            <a:avLst/>
          </a:prstGeom>
          <a:noFill/>
        </p:spPr>
        <p:txBody>
          <a:bodyPr wrap="none" rtlCol="0">
            <a:spAutoFit/>
          </a:bodyPr>
          <a:lstStyle/>
          <a:p>
            <a:r>
              <a:rPr kumimoji="1" lang="ja-JP" altLang="en-US" sz="1200" dirty="0"/>
              <a:t>とうこう</a:t>
            </a:r>
          </a:p>
        </p:txBody>
      </p:sp>
      <p:sp>
        <p:nvSpPr>
          <p:cNvPr id="20" name="テキスト ボックス 19">
            <a:extLst>
              <a:ext uri="{FF2B5EF4-FFF2-40B4-BE49-F238E27FC236}">
                <a16:creationId xmlns:a16="http://schemas.microsoft.com/office/drawing/2014/main" id="{B4DBA7E5-757B-758D-2A60-00A903251B28}"/>
              </a:ext>
            </a:extLst>
          </p:cNvPr>
          <p:cNvSpPr txBox="1"/>
          <p:nvPr/>
        </p:nvSpPr>
        <p:spPr>
          <a:xfrm>
            <a:off x="604408" y="5443635"/>
            <a:ext cx="5109091" cy="276999"/>
          </a:xfrm>
          <a:prstGeom prst="rect">
            <a:avLst/>
          </a:prstGeom>
          <a:noFill/>
        </p:spPr>
        <p:txBody>
          <a:bodyPr wrap="none" rtlCol="0">
            <a:spAutoFit/>
          </a:bodyPr>
          <a:lstStyle/>
          <a:p>
            <a:r>
              <a:rPr kumimoji="1" lang="ja-JP" altLang="en-US" sz="1200" dirty="0"/>
              <a:t>よ　　　　　じ　れい　　　　　　　　　　　　　　　　　じ　れい　</a:t>
            </a:r>
          </a:p>
        </p:txBody>
      </p:sp>
      <p:sp>
        <p:nvSpPr>
          <p:cNvPr id="6" name="テキスト ボックス 5">
            <a:extLst>
              <a:ext uri="{FF2B5EF4-FFF2-40B4-BE49-F238E27FC236}">
                <a16:creationId xmlns:a16="http://schemas.microsoft.com/office/drawing/2014/main" id="{BD9C33B4-9069-07A0-0D38-694F31D95E00}"/>
              </a:ext>
            </a:extLst>
          </p:cNvPr>
          <p:cNvSpPr txBox="1"/>
          <p:nvPr/>
        </p:nvSpPr>
        <p:spPr>
          <a:xfrm>
            <a:off x="3700195" y="1920800"/>
            <a:ext cx="800219" cy="276999"/>
          </a:xfrm>
          <a:prstGeom prst="rect">
            <a:avLst/>
          </a:prstGeom>
          <a:noFill/>
        </p:spPr>
        <p:txBody>
          <a:bodyPr wrap="none" rtlCol="0">
            <a:spAutoFit/>
          </a:bodyPr>
          <a:lstStyle/>
          <a:p>
            <a:r>
              <a:rPr kumimoji="1" lang="ja-JP" altLang="en-US" sz="1200" dirty="0"/>
              <a:t>とうこう</a:t>
            </a:r>
          </a:p>
        </p:txBody>
      </p:sp>
      <p:sp>
        <p:nvSpPr>
          <p:cNvPr id="13" name="テキスト ボックス 12">
            <a:extLst>
              <a:ext uri="{FF2B5EF4-FFF2-40B4-BE49-F238E27FC236}">
                <a16:creationId xmlns:a16="http://schemas.microsoft.com/office/drawing/2014/main" id="{BFFE13B8-B3D1-CED4-F1BE-694B604D0D39}"/>
              </a:ext>
            </a:extLst>
          </p:cNvPr>
          <p:cNvSpPr txBox="1"/>
          <p:nvPr/>
        </p:nvSpPr>
        <p:spPr>
          <a:xfrm>
            <a:off x="5634930" y="3632041"/>
            <a:ext cx="646331" cy="276999"/>
          </a:xfrm>
          <a:prstGeom prst="rect">
            <a:avLst/>
          </a:prstGeom>
          <a:noFill/>
        </p:spPr>
        <p:txBody>
          <a:bodyPr wrap="none" rtlCol="0">
            <a:spAutoFit/>
          </a:bodyPr>
          <a:lstStyle/>
          <a:p>
            <a:r>
              <a:rPr kumimoji="1" lang="ja-JP" altLang="en-US" sz="1200" dirty="0"/>
              <a:t>じれい</a:t>
            </a:r>
          </a:p>
        </p:txBody>
      </p:sp>
      <p:sp>
        <p:nvSpPr>
          <p:cNvPr id="11" name="テキスト ボックス 10">
            <a:extLst>
              <a:ext uri="{FF2B5EF4-FFF2-40B4-BE49-F238E27FC236}">
                <a16:creationId xmlns:a16="http://schemas.microsoft.com/office/drawing/2014/main" id="{E98A15EC-C346-6DA6-F621-24363E2EAA0E}"/>
              </a:ext>
            </a:extLst>
          </p:cNvPr>
          <p:cNvSpPr txBox="1"/>
          <p:nvPr/>
        </p:nvSpPr>
        <p:spPr>
          <a:xfrm>
            <a:off x="3247785" y="1238400"/>
            <a:ext cx="954107" cy="276999"/>
          </a:xfrm>
          <a:prstGeom prst="rect">
            <a:avLst/>
          </a:prstGeom>
          <a:noFill/>
        </p:spPr>
        <p:txBody>
          <a:bodyPr wrap="none" rtlCol="0">
            <a:spAutoFit/>
          </a:bodyPr>
          <a:lstStyle/>
          <a:p>
            <a:r>
              <a:rPr lang="ja-JP" altLang="en-US" sz="1200" dirty="0"/>
              <a:t>きろくせい</a:t>
            </a:r>
            <a:endParaRPr kumimoji="1" lang="ja-JP" altLang="en-US" sz="1200" dirty="0"/>
          </a:p>
        </p:txBody>
      </p:sp>
      <p:sp>
        <p:nvSpPr>
          <p:cNvPr id="14" name="テキスト ボックス 13">
            <a:extLst>
              <a:ext uri="{FF2B5EF4-FFF2-40B4-BE49-F238E27FC236}">
                <a16:creationId xmlns:a16="http://schemas.microsoft.com/office/drawing/2014/main" id="{1CAD97E6-E8DA-CFC5-BD64-53A05DFDF17E}"/>
              </a:ext>
            </a:extLst>
          </p:cNvPr>
          <p:cNvSpPr txBox="1"/>
          <p:nvPr/>
        </p:nvSpPr>
        <p:spPr>
          <a:xfrm>
            <a:off x="1545330" y="2469124"/>
            <a:ext cx="954107" cy="276999"/>
          </a:xfrm>
          <a:prstGeom prst="rect">
            <a:avLst/>
          </a:prstGeom>
          <a:noFill/>
        </p:spPr>
        <p:txBody>
          <a:bodyPr wrap="none" rtlCol="0">
            <a:spAutoFit/>
          </a:bodyPr>
          <a:lstStyle/>
          <a:p>
            <a:r>
              <a:rPr kumimoji="1" lang="ja-JP" altLang="en-US" sz="1200" dirty="0"/>
              <a:t>きろくせい</a:t>
            </a:r>
          </a:p>
        </p:txBody>
      </p:sp>
      <p:sp>
        <p:nvSpPr>
          <p:cNvPr id="16" name="テキスト ボックス 15">
            <a:extLst>
              <a:ext uri="{FF2B5EF4-FFF2-40B4-BE49-F238E27FC236}">
                <a16:creationId xmlns:a16="http://schemas.microsoft.com/office/drawing/2014/main" id="{1D02668E-2106-7C52-E21B-125AD06F8DBA}"/>
              </a:ext>
            </a:extLst>
          </p:cNvPr>
          <p:cNvSpPr txBox="1"/>
          <p:nvPr/>
        </p:nvSpPr>
        <p:spPr>
          <a:xfrm>
            <a:off x="4932633" y="2492709"/>
            <a:ext cx="1107996" cy="276999"/>
          </a:xfrm>
          <a:prstGeom prst="rect">
            <a:avLst/>
          </a:prstGeom>
          <a:noFill/>
        </p:spPr>
        <p:txBody>
          <a:bodyPr wrap="none" rtlCol="0">
            <a:spAutoFit/>
          </a:bodyPr>
          <a:lstStyle/>
          <a:p>
            <a:r>
              <a:rPr kumimoji="1" lang="ja-JP" altLang="en-US" sz="1200" dirty="0"/>
              <a:t>かくさんせい</a:t>
            </a:r>
          </a:p>
        </p:txBody>
      </p:sp>
      <p:sp>
        <p:nvSpPr>
          <p:cNvPr id="17" name="テキスト ボックス 16">
            <a:extLst>
              <a:ext uri="{FF2B5EF4-FFF2-40B4-BE49-F238E27FC236}">
                <a16:creationId xmlns:a16="http://schemas.microsoft.com/office/drawing/2014/main" id="{4F34547E-EC5C-A3A5-2950-9CBBD09765E3}"/>
              </a:ext>
            </a:extLst>
          </p:cNvPr>
          <p:cNvSpPr txBox="1"/>
          <p:nvPr/>
        </p:nvSpPr>
        <p:spPr>
          <a:xfrm>
            <a:off x="5105977" y="1951313"/>
            <a:ext cx="954107" cy="276999"/>
          </a:xfrm>
          <a:prstGeom prst="rect">
            <a:avLst/>
          </a:prstGeom>
          <a:noFill/>
        </p:spPr>
        <p:txBody>
          <a:bodyPr wrap="none" rtlCol="0">
            <a:spAutoFit/>
          </a:bodyPr>
          <a:lstStyle/>
          <a:p>
            <a:r>
              <a:rPr kumimoji="1" lang="ja-JP" altLang="en-US" sz="1200" dirty="0"/>
              <a:t>じょうほう</a:t>
            </a:r>
          </a:p>
        </p:txBody>
      </p:sp>
      <p:sp>
        <p:nvSpPr>
          <p:cNvPr id="18" name="テキスト ボックス 17">
            <a:extLst>
              <a:ext uri="{FF2B5EF4-FFF2-40B4-BE49-F238E27FC236}">
                <a16:creationId xmlns:a16="http://schemas.microsoft.com/office/drawing/2014/main" id="{0CDFB2EC-A962-9139-6277-FE5BE32493DB}"/>
              </a:ext>
            </a:extLst>
          </p:cNvPr>
          <p:cNvSpPr txBox="1"/>
          <p:nvPr/>
        </p:nvSpPr>
        <p:spPr>
          <a:xfrm>
            <a:off x="278488" y="2503684"/>
            <a:ext cx="492443" cy="276999"/>
          </a:xfrm>
          <a:prstGeom prst="rect">
            <a:avLst/>
          </a:prstGeom>
          <a:noFill/>
        </p:spPr>
        <p:txBody>
          <a:bodyPr wrap="none" rtlCol="0">
            <a:spAutoFit/>
          </a:bodyPr>
          <a:lstStyle/>
          <a:p>
            <a:r>
              <a:rPr kumimoji="1" lang="ja-JP" altLang="en-US" sz="1200" dirty="0"/>
              <a:t>のこ</a:t>
            </a:r>
          </a:p>
        </p:txBody>
      </p:sp>
    </p:spTree>
    <p:extLst>
      <p:ext uri="{BB962C8B-B14F-4D97-AF65-F5344CB8AC3E}">
        <p14:creationId xmlns:p14="http://schemas.microsoft.com/office/powerpoint/2010/main" val="121965418"/>
      </p:ext>
    </p:extLst>
  </p:cSld>
  <p:clrMapOvr>
    <a:masterClrMapping/>
  </p:clrMapOvr>
</p:sld>
</file>

<file path=ppt/theme/theme1.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1676</Words>
  <PresentationFormat>画面に合わせる (4:3)</PresentationFormat>
  <Paragraphs>105</Paragraphs>
  <Slides>4</Slides>
  <Notes>4</Notes>
  <HiddenSlides>1</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メイリオ</vt:lpstr>
      <vt:lpstr>Arial</vt:lpstr>
      <vt:lpstr>Calibri</vt:lpstr>
      <vt:lpstr>Roboto</vt:lpstr>
      <vt:lpstr>Segoe UI</vt:lpstr>
      <vt:lpstr>2_Office テーマ</vt:lpstr>
      <vt:lpstr>   3-2-1 インターネット投稿の特性</vt:lpstr>
      <vt:lpstr>考えてみよう</vt:lpstr>
      <vt:lpstr>みなさんはどう思いますか？</vt:lpstr>
      <vt:lpstr>知っておこう</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dcterms:created xsi:type="dcterms:W3CDTF">2019-09-18T06:25:29Z</dcterms:created>
  <dcterms:modified xsi:type="dcterms:W3CDTF">2023-03-16T04:24:26Z</dcterms:modified>
</cp:coreProperties>
</file>