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1862287533" r:id="rId2"/>
    <p:sldId id="1862287537" r:id="rId3"/>
    <p:sldId id="1862287538" r:id="rId4"/>
    <p:sldId id="186228753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72" autoAdjust="0"/>
    <p:restoredTop sz="57304" autoAdjust="0"/>
  </p:normalViewPr>
  <p:slideViewPr>
    <p:cSldViewPr snapToGrid="0">
      <p:cViewPr>
        <p:scale>
          <a:sx n="50" d="100"/>
          <a:sy n="50" d="100"/>
        </p:scale>
        <p:origin x="202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8FF27D-B493-483B-849D-B5984A9476CE}"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1E3FF2-855A-4F5A-BC9E-C116F1DCCBA2}" type="slidenum">
              <a:rPr kumimoji="1" lang="ja-JP" altLang="en-US" smtClean="0"/>
              <a:t>‹#›</a:t>
            </a:fld>
            <a:endParaRPr kumimoji="1" lang="ja-JP" altLang="en-US"/>
          </a:p>
        </p:txBody>
      </p:sp>
    </p:spTree>
    <p:extLst>
      <p:ext uri="{BB962C8B-B14F-4D97-AF65-F5344CB8AC3E}">
        <p14:creationId xmlns:p14="http://schemas.microsoft.com/office/powerpoint/2010/main" val="14864105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メイリオ" panose="020B0604030504040204" pitchFamily="50" charset="-128"/>
                <a:ea typeface="メイリオ" panose="020B0604030504040204" pitchFamily="50" charset="-128"/>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特徴と使い方</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・スライド</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・対象者に「自分事」として考えてもらえるよう、</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枚目のスライドは、「発問」から始まります。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枚目のスライドでは、「答え」や「様々な視点」を提示します。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想定する啓発対象者</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SNS</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やオンラインゲームを利用している方</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ポイント</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SNS</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やオンラインゲームを通じ、会ったことがない人とつながることのできるメリットを理解しつつ、慎重になるべき面も存在することを考えさせる。</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本教材利用規約</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a:t>
            </a:r>
          </a:p>
          <a:p>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本教材は、情報セキュリティに関する啓発を目的に独立行政法人情報処理推進機構（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に申し出て別途許諾を得てください。</a:t>
            </a:r>
          </a:p>
          <a:p>
            <a:endPar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本教材に関する著作権その他すべての権利は独立行政法人情報処理推進機構（</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）が保有しており、国際条約、著作権法その他の法律により保護されています。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3.</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必要な範囲での複製（生徒等受講者への配布のための複製を含む。）は可能とします。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4.</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5.</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6.</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いかなる形で利用する場合においても本教材を利用する際は、出典（</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の名称、資料名、</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URL</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等）を容易に判る態様で明記または明示してください。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7.</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8.</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9.</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本教材で提供する情報の正確性、信頼性、網羅性及び完全性については、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が保証するものではありません。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10.</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は何ら責任を負いません。</a:t>
            </a: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11.</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本利用規約は予告なく改正する場合があります。その場合、改正後の内容は、それが</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のウェブページ上で公表された時以降の利用に適用するものとします。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12.</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本教材及び本利用規約に関する質問は、</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net-anzen@ipa.go.jp</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までお寄せください。なお、</a:t>
            </a:r>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IPA</a:t>
            </a: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からの応答等は、その業務に支障のない範囲内とさせていただきます。</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独立行政法人情報処理推進機構　セキュリティセンター</a:t>
            </a: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endPar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endParaRPr>
          </a:p>
          <a:p>
            <a:pPr marL="0" indent="0">
              <a:buNone/>
            </a:pPr>
            <a:r>
              <a:rPr kumimoji="1" lang="ja-JP" altLang="en-US" sz="1200" kern="1200" dirty="0">
                <a:solidFill>
                  <a:schemeClr val="tx1"/>
                </a:solidFill>
                <a:effectLst/>
                <a:latin typeface="メイリオ" panose="020B0604030504040204" pitchFamily="50" charset="-128"/>
                <a:ea typeface="メイリオ" panose="020B0604030504040204" pitchFamily="50" charset="-128"/>
                <a:cs typeface="+mn-cs"/>
              </a:rPr>
              <a:t>以上</a:t>
            </a:r>
          </a:p>
        </p:txBody>
      </p:sp>
    </p:spTree>
    <p:extLst>
      <p:ext uri="{BB962C8B-B14F-4D97-AF65-F5344CB8AC3E}">
        <p14:creationId xmlns:p14="http://schemas.microsoft.com/office/powerpoint/2010/main" val="3692974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啓発時のセリフ例</a:t>
            </a:r>
            <a:r>
              <a:rPr kumimoji="1" lang="en-US" altLang="ja-JP"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インターネットを使った</a:t>
            </a:r>
            <a:r>
              <a:rPr kumimoji="1" lang="en-US" altLang="ja-JP" dirty="0">
                <a:latin typeface="メイリオ" panose="020B0604030504040204" pitchFamily="50" charset="-128"/>
                <a:ea typeface="メイリオ" panose="020B0604030504040204" pitchFamily="50" charset="-128"/>
              </a:rPr>
              <a:t>SNS</a:t>
            </a:r>
            <a:r>
              <a:rPr kumimoji="1" lang="ja-JP" altLang="en-US" dirty="0">
                <a:latin typeface="メイリオ" panose="020B0604030504040204" pitchFamily="50" charset="-128"/>
                <a:ea typeface="メイリオ" panose="020B0604030504040204" pitchFamily="50" charset="-128"/>
              </a:rPr>
              <a:t>やオンラインゲームでは、会ったことがない人とつながることができます。</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同じ趣味、同じ目的の人とつながることで、世界が広がったり、新しいことを知ることができます。</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メイリオ" panose="020B0604030504040204" pitchFamily="50" charset="-128"/>
                <a:ea typeface="メイリオ" panose="020B0604030504040204" pitchFamily="50" charset="-128"/>
              </a:rPr>
              <a:t>SNS</a:t>
            </a:r>
            <a:r>
              <a:rPr kumimoji="1" lang="ja-JP" altLang="en-US" dirty="0">
                <a:latin typeface="メイリオ" panose="020B0604030504040204" pitchFamily="50" charset="-128"/>
                <a:ea typeface="メイリオ" panose="020B0604030504040204" pitchFamily="50" charset="-128"/>
              </a:rPr>
              <a:t>上でよく会話をして仲良くなったフォロワーさんから、ダイレクトメッセージで写真が送られてきたら、こちらも写真を送るべきでしょうか？</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みなさんだったらどうしますか？</a:t>
            </a:r>
            <a:endParaRPr kumimoji="1" lang="en-US" altLang="ja-JP"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啓発対象者の意見を聞いても良い。</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47631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啓発時のセリフ例</a:t>
            </a:r>
            <a:r>
              <a:rPr kumimoji="1" lang="en-US" altLang="ja-JP" dirty="0">
                <a:latin typeface="メイリオ" panose="020B0604030504040204" pitchFamily="50" charset="-128"/>
                <a:ea typeface="メイリオ" panose="020B0604030504040204" pitchFamily="50" charset="-128"/>
              </a:rPr>
              <a:t>】</a:t>
            </a:r>
          </a:p>
          <a:p>
            <a:r>
              <a:rPr kumimoji="1" lang="ja-JP" altLang="en-US" dirty="0">
                <a:latin typeface="メイリオ" panose="020B0604030504040204" pitchFamily="50" charset="-128"/>
                <a:ea typeface="メイリオ" panose="020B0604030504040204" pitchFamily="50" charset="-128"/>
              </a:rPr>
              <a:t>みなさんの意見もいろいろでしたね。他にもこんな意見がありました。</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せっかく仲良くなった人なので、写真を送ってくれたなら、こちらも写真を送るべきではないか。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もしかしたらその写真がその人の写真とは限らないのではないか。</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送った写真が変なことに使われることはないのか。</a:t>
            </a:r>
            <a:endParaRPr kumimoji="1" lang="en-US" altLang="ja-JP" dirty="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たしかに、いろいろなことを考える必要がありそうですね。</a:t>
            </a:r>
            <a:endParaRPr kumimoji="1"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82571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啓発時のセリフ例</a:t>
            </a:r>
            <a:r>
              <a:rPr lang="en-US" altLang="ja-JP" sz="1200"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会ったことがない人でも、</a:t>
            </a:r>
            <a:r>
              <a:rPr lang="en-US" altLang="ja-JP" sz="1200" dirty="0">
                <a:latin typeface="メイリオ" panose="020B0604030504040204" pitchFamily="50" charset="-128"/>
                <a:ea typeface="メイリオ" panose="020B0604030504040204" pitchFamily="50" charset="-128"/>
              </a:rPr>
              <a:t>SNS</a:t>
            </a:r>
            <a:r>
              <a:rPr lang="ja-JP" altLang="en-US" sz="1200" dirty="0">
                <a:latin typeface="メイリオ" panose="020B0604030504040204" pitchFamily="50" charset="-128"/>
                <a:ea typeface="メイリオ" panose="020B0604030504040204" pitchFamily="50" charset="-128"/>
              </a:rPr>
              <a:t>やオンラインゲームで仲良くなることがあると思います。</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同じ趣味の人や、同じ目的を持った人とつながることができるのは、インターネットの利点と言えます。</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しかし、直接、知らない人とつながるからこそ、慎重に対応する必要があります。</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残念ながら、誰とでもつながることができるインターネットの世界では、悪意のある人がいるのも事実です。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特に、未成年者や、情報社会に慣れていない人は狙われやすいと言えるため、つながった相手を簡単に信用せずに、まずは保護者や信頼できる大人の人に、インターネットの世界で知らない人とつながっていること、コミュニケーションをとっていることを伝え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もし、困ったことが起こったら、一人で悩まず、速やかに相談しましょう。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今回の事例の場合、もし自分の顔写真を送ってしまったら、その写真は相手にどんなふうに使われると思いますか？</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また、インターネット社会では、「どんな相手なら信用できるか」を考えることも大事です。</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「ちょっと怪しいな」と思う人とつながったときの対処方法、</a:t>
            </a:r>
            <a:r>
              <a:rPr lang="en-US" altLang="ja-JP" sz="1200" dirty="0">
                <a:latin typeface="メイリオ" panose="020B0604030504040204" pitchFamily="50" charset="-128"/>
                <a:ea typeface="メイリオ" panose="020B0604030504040204" pitchFamily="50" charset="-128"/>
              </a:rPr>
              <a:t>SNS</a:t>
            </a:r>
            <a:r>
              <a:rPr lang="ja-JP" altLang="en-US" sz="1200" dirty="0">
                <a:latin typeface="メイリオ" panose="020B0604030504040204" pitchFamily="50" charset="-128"/>
                <a:ea typeface="メイリオ" panose="020B0604030504040204" pitchFamily="50" charset="-128"/>
              </a:rPr>
              <a:t>を通じた被害事例についても調べてみましょう。</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参考資料</a:t>
            </a:r>
            <a:r>
              <a:rPr lang="en-US" altLang="ja-JP" sz="1200" dirty="0">
                <a:latin typeface="メイリオ" panose="020B0604030504040204" pitchFamily="50" charset="-128"/>
                <a:ea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rPr>
              <a:t>総務省：インターネットトラブル事例集（</a:t>
            </a:r>
            <a:r>
              <a:rPr lang="ja-JP" altLang="en-US" b="0" i="0" dirty="0">
                <a:solidFill>
                  <a:srgbClr val="000000"/>
                </a:solidFill>
                <a:effectLst/>
                <a:latin typeface="メイリオ" panose="020B0604030504040204" pitchFamily="50" charset="-128"/>
                <a:ea typeface="メイリオ" panose="020B0604030504040204" pitchFamily="50" charset="-128"/>
              </a:rPr>
              <a:t>心のよりどころだった</a:t>
            </a:r>
            <a:r>
              <a:rPr lang="en-US" altLang="ja-JP" b="0" i="0" dirty="0">
                <a:solidFill>
                  <a:srgbClr val="000000"/>
                </a:solidFill>
                <a:effectLst/>
                <a:latin typeface="メイリオ" panose="020B0604030504040204" pitchFamily="50" charset="-128"/>
                <a:ea typeface="メイリオ" panose="020B0604030504040204" pitchFamily="50" charset="-128"/>
              </a:rPr>
              <a:t>SNS</a:t>
            </a:r>
            <a:r>
              <a:rPr lang="ja-JP" altLang="en-US" b="0" i="0" dirty="0">
                <a:solidFill>
                  <a:srgbClr val="000000"/>
                </a:solidFill>
                <a:effectLst/>
                <a:latin typeface="メイリオ" panose="020B0604030504040204" pitchFamily="50" charset="-128"/>
                <a:ea typeface="メイリオ" panose="020B0604030504040204" pitchFamily="50" charset="-128"/>
              </a:rPr>
              <a:t>上の知人による誘い出し</a:t>
            </a:r>
            <a:r>
              <a:rPr lang="ja-JP" altLang="en-US" sz="12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ea typeface="メイリオ" panose="020B0604030504040204" pitchFamily="50" charset="-128"/>
              </a:rPr>
              <a:t>https://www.soumu.go.jp/use_the_internet_wisely/trouble/case/case03.html</a:t>
            </a:r>
          </a:p>
        </p:txBody>
      </p:sp>
    </p:spTree>
    <p:extLst>
      <p:ext uri="{BB962C8B-B14F-4D97-AF65-F5344CB8AC3E}">
        <p14:creationId xmlns:p14="http://schemas.microsoft.com/office/powerpoint/2010/main" val="24247479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287915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3647675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55038937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2898209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221247110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2650050248"/>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689173777"/>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291340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29561046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3-1-2</a:t>
            </a:r>
            <a:br>
              <a:rPr lang="en-US" altLang="ja-JP" sz="4000" dirty="0">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SNS</a:t>
            </a:r>
            <a:r>
              <a:rPr lang="ja-JP" altLang="en-US" sz="4000" dirty="0">
                <a:latin typeface="メイリオ" panose="020B0604030504040204" pitchFamily="50" charset="-128"/>
                <a:ea typeface="メイリオ" panose="020B0604030504040204" pitchFamily="50" charset="-128"/>
              </a:rPr>
              <a:t>上の交流</a:t>
            </a:r>
            <a:br>
              <a:rPr lang="en-US" altLang="ja-JP" sz="4000" dirty="0">
                <a:solidFill>
                  <a:srgbClr val="FF0000"/>
                </a:solidFill>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3817702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フリーフォーム: 図形 12">
            <a:extLst>
              <a:ext uri="{FF2B5EF4-FFF2-40B4-BE49-F238E27FC236}">
                <a16:creationId xmlns:a16="http://schemas.microsoft.com/office/drawing/2014/main" id="{3718D9E3-B08E-0F7C-3E1F-0B87D46CC541}"/>
              </a:ext>
            </a:extLst>
          </p:cNvPr>
          <p:cNvSpPr/>
          <p:nvPr/>
        </p:nvSpPr>
        <p:spPr>
          <a:xfrm>
            <a:off x="523514" y="1667975"/>
            <a:ext cx="7950200" cy="4657303"/>
          </a:xfrm>
          <a:custGeom>
            <a:avLst/>
            <a:gdLst>
              <a:gd name="connsiteX0" fmla="*/ 324146 w 7950200"/>
              <a:gd name="connsiteY0" fmla="*/ 0 h 5200390"/>
              <a:gd name="connsiteX1" fmla="*/ 7626054 w 7950200"/>
              <a:gd name="connsiteY1" fmla="*/ 0 h 5200390"/>
              <a:gd name="connsiteX2" fmla="*/ 7950200 w 7950200"/>
              <a:gd name="connsiteY2" fmla="*/ 324146 h 5200390"/>
              <a:gd name="connsiteX3" fmla="*/ 7950200 w 7950200"/>
              <a:gd name="connsiteY3" fmla="*/ 4189789 h 5200390"/>
              <a:gd name="connsiteX4" fmla="*/ 7626054 w 7950200"/>
              <a:gd name="connsiteY4" fmla="*/ 4513935 h 5200390"/>
              <a:gd name="connsiteX5" fmla="*/ 5028729 w 7950200"/>
              <a:gd name="connsiteY5" fmla="*/ 4513935 h 5200390"/>
              <a:gd name="connsiteX6" fmla="*/ 5065705 w 7950200"/>
              <a:gd name="connsiteY6" fmla="*/ 4618791 h 5200390"/>
              <a:gd name="connsiteX7" fmla="*/ 5451322 w 7950200"/>
              <a:gd name="connsiteY7" fmla="*/ 5200390 h 5200390"/>
              <a:gd name="connsiteX8" fmla="*/ 4256910 w 7950200"/>
              <a:gd name="connsiteY8" fmla="*/ 4642314 h 5200390"/>
              <a:gd name="connsiteX9" fmla="*/ 4151392 w 7950200"/>
              <a:gd name="connsiteY9" fmla="*/ 4513935 h 5200390"/>
              <a:gd name="connsiteX10" fmla="*/ 324146 w 7950200"/>
              <a:gd name="connsiteY10" fmla="*/ 4513935 h 5200390"/>
              <a:gd name="connsiteX11" fmla="*/ 0 w 7950200"/>
              <a:gd name="connsiteY11" fmla="*/ 4189789 h 5200390"/>
              <a:gd name="connsiteX12" fmla="*/ 0 w 7950200"/>
              <a:gd name="connsiteY12" fmla="*/ 324146 h 5200390"/>
              <a:gd name="connsiteX13" fmla="*/ 324146 w 7950200"/>
              <a:gd name="connsiteY13" fmla="*/ 0 h 5200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0200" h="5200390">
                <a:moveTo>
                  <a:pt x="324146" y="0"/>
                </a:moveTo>
                <a:lnTo>
                  <a:pt x="7626054" y="0"/>
                </a:lnTo>
                <a:cubicBezTo>
                  <a:pt x="7805075" y="0"/>
                  <a:pt x="7950200" y="145125"/>
                  <a:pt x="7950200" y="324146"/>
                </a:cubicBezTo>
                <a:lnTo>
                  <a:pt x="7950200" y="4189789"/>
                </a:lnTo>
                <a:cubicBezTo>
                  <a:pt x="7950200" y="4368810"/>
                  <a:pt x="7805075" y="4513935"/>
                  <a:pt x="7626054" y="4513935"/>
                </a:cubicBezTo>
                <a:lnTo>
                  <a:pt x="5028729" y="4513935"/>
                </a:lnTo>
                <a:lnTo>
                  <a:pt x="5065705" y="4618791"/>
                </a:lnTo>
                <a:cubicBezTo>
                  <a:pt x="5141573" y="4802045"/>
                  <a:pt x="5272728" y="4986078"/>
                  <a:pt x="5451322" y="5200390"/>
                </a:cubicBezTo>
                <a:cubicBezTo>
                  <a:pt x="4834578" y="5108713"/>
                  <a:pt x="4502245" y="4913116"/>
                  <a:pt x="4256910" y="4642314"/>
                </a:cubicBezTo>
                <a:lnTo>
                  <a:pt x="4151392" y="4513935"/>
                </a:lnTo>
                <a:lnTo>
                  <a:pt x="324146" y="4513935"/>
                </a:lnTo>
                <a:cubicBezTo>
                  <a:pt x="145125" y="4513935"/>
                  <a:pt x="0" y="4368810"/>
                  <a:pt x="0" y="4189789"/>
                </a:cubicBezTo>
                <a:lnTo>
                  <a:pt x="0" y="324146"/>
                </a:lnTo>
                <a:cubicBezTo>
                  <a:pt x="0" y="145125"/>
                  <a:pt x="145125" y="0"/>
                  <a:pt x="324146"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925923" y="2036331"/>
            <a:ext cx="7500937" cy="3558795"/>
          </a:xfrm>
          <a:prstGeom prst="rect">
            <a:avLst/>
          </a:prstGeom>
          <a:noFill/>
        </p:spPr>
        <p:txBody>
          <a:bodyPr wrap="square">
            <a:spAutoFit/>
          </a:bodyPr>
          <a:lstStyle/>
          <a:p>
            <a:pPr marL="0" marR="0" lvl="0" indent="0" algn="l" defTabSz="914400" rtl="0" eaLnBrk="1" fontAlgn="auto" latinLnBrk="0" hangingPunct="1">
              <a:lnSpc>
                <a:spcPts val="55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仲の良いフォロワーさんから、</a:t>
            </a:r>
            <a:b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ダイレクトメッセージで</a:t>
            </a:r>
            <a:b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顔写真が送られてきたの。</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500"/>
              </a:lnSpc>
              <a:spcBef>
                <a:spcPts val="0"/>
              </a:spcBef>
              <a:spcAft>
                <a:spcPts val="0"/>
              </a:spcAft>
              <a:buClrTx/>
              <a:buSzTx/>
              <a:buFontTx/>
              <a:buNone/>
              <a:tabLst/>
              <a:defRPr/>
            </a:pPr>
            <a:r>
              <a:rPr kumimoji="1" lang="ja-JP" altLang="en-US" sz="4000" b="1" dirty="0">
                <a:solidFill>
                  <a:prstClr val="black"/>
                </a:solidFill>
                <a:latin typeface="Segoe UI"/>
                <a:ea typeface="メイリオ"/>
              </a:rPr>
              <a:t>私も送った方がいいよね。</a:t>
            </a:r>
            <a:br>
              <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rPr>
            </a:b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pic>
        <p:nvPicPr>
          <p:cNvPr id="6" name="図 5">
            <a:extLst>
              <a:ext uri="{FF2B5EF4-FFF2-40B4-BE49-F238E27FC236}">
                <a16:creationId xmlns:a16="http://schemas.microsoft.com/office/drawing/2014/main" id="{FEA2AE0E-AD40-BB9A-509F-933E86B8E4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2475" y="3794416"/>
            <a:ext cx="4581686" cy="3665348"/>
          </a:xfrm>
          <a:prstGeom prst="rect">
            <a:avLst/>
          </a:prstGeom>
        </p:spPr>
      </p:pic>
      <p:sp>
        <p:nvSpPr>
          <p:cNvPr id="3" name="タイトル 2">
            <a:extLst>
              <a:ext uri="{FF2B5EF4-FFF2-40B4-BE49-F238E27FC236}">
                <a16:creationId xmlns:a16="http://schemas.microsoft.com/office/drawing/2014/main" id="{D7BBB5BA-76F8-AA2B-85B9-1F9A46A0DFFF}"/>
              </a:ext>
            </a:extLst>
          </p:cNvPr>
          <p:cNvSpPr>
            <a:spLocks noGrp="1"/>
          </p:cNvSpPr>
          <p:nvPr>
            <p:ph type="title"/>
          </p:nvPr>
        </p:nvSpPr>
        <p:spPr>
          <a:xfrm>
            <a:off x="1168957" y="532722"/>
            <a:ext cx="7958418" cy="697099"/>
          </a:xfrm>
        </p:spPr>
        <p:txBody>
          <a:bodyPr/>
          <a:lstStyle/>
          <a:p>
            <a:r>
              <a:rPr lang="ja-JP" altLang="en-US" dirty="0"/>
              <a:t>考えてみよう</a:t>
            </a:r>
          </a:p>
        </p:txBody>
      </p:sp>
      <p:sp>
        <p:nvSpPr>
          <p:cNvPr id="5" name="テキスト ボックス 4">
            <a:extLst>
              <a:ext uri="{FF2B5EF4-FFF2-40B4-BE49-F238E27FC236}">
                <a16:creationId xmlns:a16="http://schemas.microsoft.com/office/drawing/2014/main" id="{E35D0C90-3D66-E4B2-EBE9-C333C8ED0FDF}"/>
              </a:ext>
            </a:extLst>
          </p:cNvPr>
          <p:cNvSpPr txBox="1"/>
          <p:nvPr/>
        </p:nvSpPr>
        <p:spPr>
          <a:xfrm>
            <a:off x="874979" y="4031495"/>
            <a:ext cx="723275" cy="307777"/>
          </a:xfrm>
          <a:prstGeom prst="rect">
            <a:avLst/>
          </a:prstGeom>
          <a:noFill/>
        </p:spPr>
        <p:txBody>
          <a:bodyPr wrap="none" rtlCol="0">
            <a:spAutoFit/>
          </a:bodyPr>
          <a:lstStyle/>
          <a:p>
            <a:r>
              <a:rPr kumimoji="1" lang="ja-JP" altLang="en-US" sz="1400" dirty="0"/>
              <a:t>わたし</a:t>
            </a:r>
            <a:endParaRPr kumimoji="1" lang="en-US" altLang="ja-JP" sz="1400" dirty="0"/>
          </a:p>
        </p:txBody>
      </p:sp>
      <p:sp>
        <p:nvSpPr>
          <p:cNvPr id="7" name="テキスト ボックス 6">
            <a:extLst>
              <a:ext uri="{FF2B5EF4-FFF2-40B4-BE49-F238E27FC236}">
                <a16:creationId xmlns:a16="http://schemas.microsoft.com/office/drawing/2014/main" id="{9D073407-D93A-BB22-51AB-FBE3D8D083AF}"/>
              </a:ext>
            </a:extLst>
          </p:cNvPr>
          <p:cNvSpPr txBox="1"/>
          <p:nvPr/>
        </p:nvSpPr>
        <p:spPr>
          <a:xfrm>
            <a:off x="1276888" y="6461493"/>
            <a:ext cx="587276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メイリオ"/>
                <a:ea typeface="メイリオ"/>
                <a:cs typeface="+mn-cs"/>
              </a:rPr>
              <a:t>※SNS</a:t>
            </a:r>
            <a:r>
              <a:rPr kumimoji="1" lang="ja-JP" altLang="en-US" sz="1600" b="0" i="0" u="none" strike="noStrike" kern="1200" cap="none" spc="0" normalizeH="0" baseline="0" noProof="0" dirty="0">
                <a:ln>
                  <a:noFill/>
                </a:ln>
                <a:solidFill>
                  <a:prstClr val="black"/>
                </a:solidFill>
                <a:effectLst/>
                <a:uLnTx/>
                <a:uFillTx/>
                <a:latin typeface="メイリオ"/>
                <a:ea typeface="メイリオ"/>
                <a:cs typeface="+mn-cs"/>
              </a:rPr>
              <a:t>は利用規約を読んで、対象年齢を確認しましょう</a:t>
            </a:r>
          </a:p>
        </p:txBody>
      </p:sp>
      <p:sp>
        <p:nvSpPr>
          <p:cNvPr id="4" name="テキスト ボックス 3">
            <a:extLst>
              <a:ext uri="{FF2B5EF4-FFF2-40B4-BE49-F238E27FC236}">
                <a16:creationId xmlns:a16="http://schemas.microsoft.com/office/drawing/2014/main" id="{56B9D43F-5094-7566-430D-83A98D9BA86C}"/>
              </a:ext>
            </a:extLst>
          </p:cNvPr>
          <p:cNvSpPr txBox="1"/>
          <p:nvPr/>
        </p:nvSpPr>
        <p:spPr>
          <a:xfrm>
            <a:off x="942711" y="1900116"/>
            <a:ext cx="543739" cy="307777"/>
          </a:xfrm>
          <a:prstGeom prst="rect">
            <a:avLst/>
          </a:prstGeom>
          <a:noFill/>
        </p:spPr>
        <p:txBody>
          <a:bodyPr wrap="none" rtlCol="0">
            <a:spAutoFit/>
          </a:bodyPr>
          <a:lstStyle/>
          <a:p>
            <a:r>
              <a:rPr kumimoji="1" lang="ja-JP" altLang="en-US" sz="1400" dirty="0"/>
              <a:t>なか</a:t>
            </a:r>
          </a:p>
        </p:txBody>
      </p:sp>
      <p:sp>
        <p:nvSpPr>
          <p:cNvPr id="8" name="テキスト ボックス 7">
            <a:extLst>
              <a:ext uri="{FF2B5EF4-FFF2-40B4-BE49-F238E27FC236}">
                <a16:creationId xmlns:a16="http://schemas.microsoft.com/office/drawing/2014/main" id="{DB377A7F-C22F-C351-27FE-C4603D4AA45E}"/>
              </a:ext>
            </a:extLst>
          </p:cNvPr>
          <p:cNvSpPr txBox="1"/>
          <p:nvPr/>
        </p:nvSpPr>
        <p:spPr>
          <a:xfrm>
            <a:off x="2089253" y="1867054"/>
            <a:ext cx="364202" cy="307777"/>
          </a:xfrm>
          <a:prstGeom prst="rect">
            <a:avLst/>
          </a:prstGeom>
          <a:noFill/>
        </p:spPr>
        <p:txBody>
          <a:bodyPr wrap="none" rtlCol="0">
            <a:spAutoFit/>
          </a:bodyPr>
          <a:lstStyle/>
          <a:p>
            <a:r>
              <a:rPr kumimoji="1" lang="ja-JP" altLang="en-US" sz="1400" dirty="0"/>
              <a:t>よ</a:t>
            </a:r>
          </a:p>
        </p:txBody>
      </p:sp>
    </p:spTree>
    <p:extLst>
      <p:ext uri="{BB962C8B-B14F-4D97-AF65-F5344CB8AC3E}">
        <p14:creationId xmlns:p14="http://schemas.microsoft.com/office/powerpoint/2010/main" val="703937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588381" y="1552709"/>
            <a:ext cx="8261949" cy="1479026"/>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588381" y="3169863"/>
            <a:ext cx="8261949" cy="1443344"/>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588380" y="4750862"/>
            <a:ext cx="8261949" cy="1400261"/>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192710" cy="805362"/>
          </a:xfrm>
        </p:spPr>
        <p:txBody>
          <a:bodyPr>
            <a:normAutofit fontScale="90000"/>
          </a:bodyPr>
          <a:lstStyle/>
          <a:p>
            <a:r>
              <a:rPr lang="ja-JP" altLang="en-US" sz="4000" b="1" dirty="0"/>
              <a:t>みなさんはどう思いますか？</a:t>
            </a:r>
            <a:endParaRPr kumimoji="1" lang="ja-JP" altLang="en-US" sz="4000" b="1" dirty="0"/>
          </a:p>
        </p:txBody>
      </p:sp>
      <p:pic>
        <p:nvPicPr>
          <p:cNvPr id="10" name="図 9">
            <a:extLst>
              <a:ext uri="{FF2B5EF4-FFF2-40B4-BE49-F238E27FC236}">
                <a16:creationId xmlns:a16="http://schemas.microsoft.com/office/drawing/2014/main" id="{F5BB2251-1532-BD64-60E0-089A6E1F79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396486" y="1356214"/>
            <a:ext cx="1114322" cy="1710380"/>
          </a:xfrm>
          <a:prstGeom prst="rect">
            <a:avLst/>
          </a:prstGeom>
        </p:spPr>
      </p:pic>
      <p:pic>
        <p:nvPicPr>
          <p:cNvPr id="12" name="図 11">
            <a:extLst>
              <a:ext uri="{FF2B5EF4-FFF2-40B4-BE49-F238E27FC236}">
                <a16:creationId xmlns:a16="http://schemas.microsoft.com/office/drawing/2014/main" id="{3251B545-B3FC-CD17-634D-FE2B6BE2F93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662347" y="3191655"/>
            <a:ext cx="1120744" cy="1416183"/>
          </a:xfrm>
          <a:prstGeom prst="rect">
            <a:avLst/>
          </a:prstGeom>
        </p:spPr>
      </p:pic>
      <p:pic>
        <p:nvPicPr>
          <p:cNvPr id="14" name="図 13">
            <a:extLst>
              <a:ext uri="{FF2B5EF4-FFF2-40B4-BE49-F238E27FC236}">
                <a16:creationId xmlns:a16="http://schemas.microsoft.com/office/drawing/2014/main" id="{AD2FC9B9-4CA1-1B6D-E3EC-712DDF982DB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883977" y="4593096"/>
            <a:ext cx="1082756" cy="1574961"/>
          </a:xfrm>
          <a:prstGeom prst="rect">
            <a:avLst/>
          </a:prstGeom>
        </p:spPr>
      </p:pic>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1591513" y="1762612"/>
            <a:ext cx="7480284" cy="1374416"/>
          </a:xfrm>
        </p:spPr>
        <p:txBody>
          <a:bodyPr>
            <a:noAutofit/>
          </a:bodyPr>
          <a:lstStyle/>
          <a:p>
            <a:pPr marL="0" indent="0">
              <a:lnSpc>
                <a:spcPct val="100000"/>
              </a:lnSpc>
              <a:buNone/>
            </a:pPr>
            <a:r>
              <a:rPr lang="ja-JP" altLang="en-US" dirty="0"/>
              <a:t>仲が良いなら送った方がいいん</a:t>
            </a:r>
            <a:endParaRPr lang="en-US" altLang="ja-JP" dirty="0"/>
          </a:p>
          <a:p>
            <a:pPr marL="0" indent="0">
              <a:lnSpc>
                <a:spcPct val="100000"/>
              </a:lnSpc>
              <a:buNone/>
            </a:pPr>
            <a:r>
              <a:rPr lang="ja-JP" altLang="en-US" dirty="0"/>
              <a:t>じゃない？</a:t>
            </a:r>
            <a:endParaRPr lang="en-US" altLang="ja-JP"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896727" y="3325627"/>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500"/>
              </a:lnSpc>
              <a:spcBef>
                <a:spcPts val="1000"/>
              </a:spcBef>
              <a:spcAft>
                <a:spcPts val="0"/>
              </a:spcAft>
              <a:buClrTx/>
              <a:buSzTx/>
              <a:buFont typeface="Arial" panose="020B0604020202020204" pitchFamily="34" charset="0"/>
              <a:buNone/>
              <a:tabLst/>
              <a:defRPr/>
            </a:pPr>
            <a:r>
              <a:rPr kumimoji="1" lang="ja-JP" altLang="en-US" b="0" i="0" u="none" strike="noStrike" kern="1200" cap="none" spc="0" normalizeH="0" baseline="0" noProof="0" dirty="0">
                <a:ln>
                  <a:noFill/>
                </a:ln>
                <a:solidFill>
                  <a:prstClr val="black"/>
                </a:solidFill>
                <a:effectLst/>
                <a:uLnTx/>
                <a:uFillTx/>
                <a:latin typeface="Segoe UI"/>
                <a:ea typeface="メイリオ"/>
                <a:cs typeface="+mn-cs"/>
              </a:rPr>
              <a:t>送られてきた写真の人は</a:t>
            </a:r>
            <a:endParaRPr kumimoji="1" lang="en-US" altLang="ja-JP"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4500"/>
              </a:lnSpc>
              <a:spcBef>
                <a:spcPts val="1000"/>
              </a:spcBef>
              <a:spcAft>
                <a:spcPts val="0"/>
              </a:spcAft>
              <a:buClrTx/>
              <a:buSzTx/>
              <a:buFont typeface="Arial" panose="020B0604020202020204" pitchFamily="34" charset="0"/>
              <a:buNone/>
              <a:tabLst/>
              <a:defRPr/>
            </a:pPr>
            <a:r>
              <a:rPr lang="ja-JP" altLang="en-US" dirty="0">
                <a:solidFill>
                  <a:prstClr val="black"/>
                </a:solidFill>
                <a:latin typeface="Segoe UI"/>
                <a:ea typeface="メイリオ"/>
              </a:rPr>
              <a:t>フォロワーさんと違う人かも。</a:t>
            </a:r>
            <a:endParaRPr kumimoji="1" lang="en-US" altLang="ja-JP"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3" name="コンテンツ プレースホルダー 4">
            <a:extLst>
              <a:ext uri="{FF2B5EF4-FFF2-40B4-BE49-F238E27FC236}">
                <a16:creationId xmlns:a16="http://schemas.microsoft.com/office/drawing/2014/main" id="{DF560ABB-E0FD-75FF-DF75-A41B09665BED}"/>
              </a:ext>
            </a:extLst>
          </p:cNvPr>
          <p:cNvSpPr txBox="1">
            <a:spLocks/>
          </p:cNvSpPr>
          <p:nvPr/>
        </p:nvSpPr>
        <p:spPr>
          <a:xfrm>
            <a:off x="2484030" y="4890593"/>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300"/>
              </a:lnSpc>
              <a:spcBef>
                <a:spcPts val="1000"/>
              </a:spcBef>
              <a:spcAft>
                <a:spcPts val="0"/>
              </a:spcAft>
              <a:buClrTx/>
              <a:buSzTx/>
              <a:buFont typeface="Arial" panose="020B0604020202020204" pitchFamily="34" charset="0"/>
              <a:buNone/>
              <a:tabLst/>
              <a:defRPr/>
            </a:pPr>
            <a:r>
              <a:rPr lang="ja-JP" altLang="en-US" spc="-300" dirty="0">
                <a:solidFill>
                  <a:prstClr val="black"/>
                </a:solidFill>
                <a:latin typeface="Segoe UI"/>
                <a:ea typeface="メイリオ"/>
              </a:rPr>
              <a:t>送った写真が、変なことに</a:t>
            </a:r>
            <a:endParaRPr lang="en-US" altLang="ja-JP" spc="-300" dirty="0">
              <a:solidFill>
                <a:prstClr val="black"/>
              </a:solidFill>
              <a:latin typeface="Segoe UI"/>
              <a:ea typeface="メイリオ"/>
            </a:endParaRPr>
          </a:p>
          <a:p>
            <a:pPr marL="0" marR="0" lvl="0" indent="0" algn="l" defTabSz="914400" rtl="0" eaLnBrk="1" fontAlgn="auto" latinLnBrk="0" hangingPunct="1">
              <a:lnSpc>
                <a:spcPts val="4300"/>
              </a:lnSpc>
              <a:spcBef>
                <a:spcPts val="1000"/>
              </a:spcBef>
              <a:spcAft>
                <a:spcPts val="0"/>
              </a:spcAft>
              <a:buClrTx/>
              <a:buSzTx/>
              <a:buFont typeface="Arial" panose="020B0604020202020204" pitchFamily="34" charset="0"/>
              <a:buNone/>
              <a:tabLst/>
              <a:defRPr/>
            </a:pPr>
            <a:r>
              <a:rPr kumimoji="1" lang="ja-JP" altLang="en-US" sz="3600" b="0" i="0" u="none" strike="noStrike" kern="1200" cap="none" spc="-300" normalizeH="0" baseline="0" noProof="0" dirty="0">
                <a:ln>
                  <a:noFill/>
                </a:ln>
                <a:solidFill>
                  <a:prstClr val="black"/>
                </a:solidFill>
                <a:effectLst/>
                <a:uLnTx/>
                <a:uFillTx/>
                <a:latin typeface="Segoe UI"/>
                <a:ea typeface="メイリオ"/>
                <a:cs typeface="+mn-cs"/>
              </a:rPr>
              <a:t>使われたらこまるよね。</a:t>
            </a:r>
            <a:endParaRPr kumimoji="1" lang="en-US" altLang="ja-JP" sz="3600" b="0" i="0" u="none" strike="noStrike" kern="1200" cap="none" spc="-300" normalizeH="0" baseline="0" noProof="0" dirty="0">
              <a:ln>
                <a:noFill/>
              </a:ln>
              <a:solidFill>
                <a:prstClr val="black"/>
              </a:solidFill>
              <a:effectLst/>
              <a:uLnTx/>
              <a:uFillTx/>
              <a:latin typeface="Segoe UI"/>
              <a:ea typeface="メイリオ"/>
              <a:cs typeface="+mn-cs"/>
            </a:endParaRPr>
          </a:p>
        </p:txBody>
      </p:sp>
      <p:sp>
        <p:nvSpPr>
          <p:cNvPr id="3" name="テキスト ボックス 2">
            <a:extLst>
              <a:ext uri="{FF2B5EF4-FFF2-40B4-BE49-F238E27FC236}">
                <a16:creationId xmlns:a16="http://schemas.microsoft.com/office/drawing/2014/main" id="{ADB9AD5B-A03A-2249-FAC1-7812678FE11D}"/>
              </a:ext>
            </a:extLst>
          </p:cNvPr>
          <p:cNvSpPr txBox="1"/>
          <p:nvPr/>
        </p:nvSpPr>
        <p:spPr>
          <a:xfrm>
            <a:off x="1633934" y="1596509"/>
            <a:ext cx="543739" cy="307777"/>
          </a:xfrm>
          <a:prstGeom prst="rect">
            <a:avLst/>
          </a:prstGeom>
          <a:noFill/>
        </p:spPr>
        <p:txBody>
          <a:bodyPr wrap="none" rtlCol="0">
            <a:spAutoFit/>
          </a:bodyPr>
          <a:lstStyle/>
          <a:p>
            <a:r>
              <a:rPr kumimoji="1" lang="ja-JP" altLang="en-US" sz="1400" dirty="0"/>
              <a:t>なか</a:t>
            </a:r>
          </a:p>
        </p:txBody>
      </p:sp>
      <p:sp>
        <p:nvSpPr>
          <p:cNvPr id="5" name="テキスト ボックス 4">
            <a:extLst>
              <a:ext uri="{FF2B5EF4-FFF2-40B4-BE49-F238E27FC236}">
                <a16:creationId xmlns:a16="http://schemas.microsoft.com/office/drawing/2014/main" id="{8F888599-AFA0-827B-D822-150175B6EBF1}"/>
              </a:ext>
            </a:extLst>
          </p:cNvPr>
          <p:cNvSpPr txBox="1"/>
          <p:nvPr/>
        </p:nvSpPr>
        <p:spPr>
          <a:xfrm>
            <a:off x="2645012" y="1597313"/>
            <a:ext cx="364202" cy="307777"/>
          </a:xfrm>
          <a:prstGeom prst="rect">
            <a:avLst/>
          </a:prstGeom>
          <a:noFill/>
        </p:spPr>
        <p:txBody>
          <a:bodyPr wrap="none" rtlCol="0">
            <a:spAutoFit/>
          </a:bodyPr>
          <a:lstStyle/>
          <a:p>
            <a:r>
              <a:rPr kumimoji="1" lang="ja-JP" altLang="en-US" sz="1400" dirty="0"/>
              <a:t>よ</a:t>
            </a:r>
          </a:p>
        </p:txBody>
      </p:sp>
      <p:sp>
        <p:nvSpPr>
          <p:cNvPr id="8" name="テキスト ボックス 7">
            <a:extLst>
              <a:ext uri="{FF2B5EF4-FFF2-40B4-BE49-F238E27FC236}">
                <a16:creationId xmlns:a16="http://schemas.microsoft.com/office/drawing/2014/main" id="{E8DCAA12-1CD2-2BB8-2C06-2480FE18266D}"/>
              </a:ext>
            </a:extLst>
          </p:cNvPr>
          <p:cNvSpPr txBox="1"/>
          <p:nvPr/>
        </p:nvSpPr>
        <p:spPr>
          <a:xfrm>
            <a:off x="4572000" y="3870735"/>
            <a:ext cx="543739" cy="307777"/>
          </a:xfrm>
          <a:prstGeom prst="rect">
            <a:avLst/>
          </a:prstGeom>
          <a:noFill/>
        </p:spPr>
        <p:txBody>
          <a:bodyPr wrap="none" rtlCol="0">
            <a:spAutoFit/>
          </a:bodyPr>
          <a:lstStyle/>
          <a:p>
            <a:r>
              <a:rPr kumimoji="1" lang="ja-JP" altLang="en-US" sz="1400" dirty="0"/>
              <a:t>ちが</a:t>
            </a:r>
          </a:p>
        </p:txBody>
      </p:sp>
      <p:sp>
        <p:nvSpPr>
          <p:cNvPr id="9" name="テキスト ボックス 8">
            <a:extLst>
              <a:ext uri="{FF2B5EF4-FFF2-40B4-BE49-F238E27FC236}">
                <a16:creationId xmlns:a16="http://schemas.microsoft.com/office/drawing/2014/main" id="{AC6BC670-1A92-5B3E-8EB7-C78CCBC0CE73}"/>
              </a:ext>
            </a:extLst>
          </p:cNvPr>
          <p:cNvSpPr txBox="1"/>
          <p:nvPr/>
        </p:nvSpPr>
        <p:spPr>
          <a:xfrm>
            <a:off x="5455244" y="4761432"/>
            <a:ext cx="543739" cy="307777"/>
          </a:xfrm>
          <a:prstGeom prst="rect">
            <a:avLst/>
          </a:prstGeom>
          <a:noFill/>
        </p:spPr>
        <p:txBody>
          <a:bodyPr wrap="none" rtlCol="0">
            <a:spAutoFit/>
          </a:bodyPr>
          <a:lstStyle/>
          <a:p>
            <a:r>
              <a:rPr kumimoji="1" lang="ja-JP" altLang="en-US" sz="1400" dirty="0"/>
              <a:t>へん</a:t>
            </a:r>
          </a:p>
        </p:txBody>
      </p:sp>
    </p:spTree>
    <p:extLst>
      <p:ext uri="{BB962C8B-B14F-4D97-AF65-F5344CB8AC3E}">
        <p14:creationId xmlns:p14="http://schemas.microsoft.com/office/powerpoint/2010/main" val="2595962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a:extLst>
              <a:ext uri="{FF2B5EF4-FFF2-40B4-BE49-F238E27FC236}">
                <a16:creationId xmlns:a16="http://schemas.microsoft.com/office/drawing/2014/main" id="{A9CC0E13-796C-CD77-D041-A7CC78580FB6}"/>
              </a:ext>
            </a:extLst>
          </p:cNvPr>
          <p:cNvSpPr/>
          <p:nvPr/>
        </p:nvSpPr>
        <p:spPr>
          <a:xfrm>
            <a:off x="462652" y="3428081"/>
            <a:ext cx="8322912" cy="2676966"/>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 name="タイトル 1"/>
          <p:cNvSpPr>
            <a:spLocks noGrp="1"/>
          </p:cNvSpPr>
          <p:nvPr>
            <p:ph type="title"/>
          </p:nvPr>
        </p:nvSpPr>
        <p:spPr>
          <a:xfrm>
            <a:off x="275753" y="471094"/>
            <a:ext cx="7958418" cy="784598"/>
          </a:xfrm>
        </p:spPr>
        <p:txBody>
          <a:bodyPr>
            <a:normAutofit/>
          </a:bodyPr>
          <a:lstStyle/>
          <a:p>
            <a:r>
              <a:rPr lang="ja-JP" altLang="en-US" sz="4000" dirty="0"/>
              <a:t>知っておこう</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448596" y="1302634"/>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相手を</a:t>
            </a:r>
            <a:r>
              <a:rPr lang="ja-JP" altLang="en-US" sz="4000" b="1" dirty="0">
                <a:solidFill>
                  <a:srgbClr val="ED7D31"/>
                </a:solidFill>
                <a:latin typeface="Segoe UI"/>
                <a:ea typeface="メイリオ"/>
              </a:rPr>
              <a:t>簡単</a:t>
            </a: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に信用しない</a:t>
            </a:r>
          </a:p>
        </p:txBody>
      </p:sp>
      <p:sp>
        <p:nvSpPr>
          <p:cNvPr id="5" name="コンテンツ プレースホルダー 4">
            <a:extLst>
              <a:ext uri="{FF2B5EF4-FFF2-40B4-BE49-F238E27FC236}">
                <a16:creationId xmlns:a16="http://schemas.microsoft.com/office/drawing/2014/main" id="{049CBAC0-4FC7-7DD0-E94F-FE7916946416}"/>
              </a:ext>
            </a:extLst>
          </p:cNvPr>
          <p:cNvSpPr txBox="1">
            <a:spLocks/>
          </p:cNvSpPr>
          <p:nvPr/>
        </p:nvSpPr>
        <p:spPr>
          <a:xfrm>
            <a:off x="462652" y="2382985"/>
            <a:ext cx="6683202" cy="26769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4500"/>
              </a:lnSpc>
              <a:spcBef>
                <a:spcPts val="1000"/>
              </a:spcBef>
              <a:spcAft>
                <a:spcPts val="0"/>
              </a:spcAft>
              <a:buClrTx/>
              <a:buSzTx/>
              <a:buNone/>
              <a:tabLst/>
              <a:defRPr/>
            </a:pP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知らない相手だからこそ</a:t>
            </a:r>
            <a:r>
              <a:rPr lang="ja-JP" altLang="en-US" sz="3200" dirty="0">
                <a:solidFill>
                  <a:prstClr val="black"/>
                </a:solidFill>
                <a:latin typeface="Segoe UI"/>
                <a:ea typeface="メイリオ"/>
              </a:rPr>
              <a:t>慎重に</a:t>
            </a:r>
            <a:endPar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7" name="四角形: 角を丸くする 26">
            <a:extLst>
              <a:ext uri="{FF2B5EF4-FFF2-40B4-BE49-F238E27FC236}">
                <a16:creationId xmlns:a16="http://schemas.microsoft.com/office/drawing/2014/main" id="{07B8F087-2284-A630-52B7-A86947BB547D}"/>
              </a:ext>
            </a:extLst>
          </p:cNvPr>
          <p:cNvSpPr/>
          <p:nvPr/>
        </p:nvSpPr>
        <p:spPr>
          <a:xfrm>
            <a:off x="700055" y="3141482"/>
            <a:ext cx="2539789" cy="44671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9" name="コンテンツ プレースホルダー 4">
            <a:extLst>
              <a:ext uri="{FF2B5EF4-FFF2-40B4-BE49-F238E27FC236}">
                <a16:creationId xmlns:a16="http://schemas.microsoft.com/office/drawing/2014/main" id="{6CA4325D-76F0-17D2-BACE-D7C0F05A4F69}"/>
              </a:ext>
            </a:extLst>
          </p:cNvPr>
          <p:cNvSpPr txBox="1">
            <a:spLocks/>
          </p:cNvSpPr>
          <p:nvPr/>
        </p:nvSpPr>
        <p:spPr>
          <a:xfrm>
            <a:off x="888658" y="3144981"/>
            <a:ext cx="2373029" cy="6462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考えてみよう</a:t>
            </a:r>
          </a:p>
        </p:txBody>
      </p:sp>
      <p:pic>
        <p:nvPicPr>
          <p:cNvPr id="35" name="図 34">
            <a:extLst>
              <a:ext uri="{FF2B5EF4-FFF2-40B4-BE49-F238E27FC236}">
                <a16:creationId xmlns:a16="http://schemas.microsoft.com/office/drawing/2014/main" id="{9B9064D5-25A5-AB55-9D9C-27342D77445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05864" y="1436699"/>
            <a:ext cx="2221811" cy="2221811"/>
          </a:xfrm>
          <a:prstGeom prst="rect">
            <a:avLst/>
          </a:prstGeom>
        </p:spPr>
      </p:pic>
      <p:sp>
        <p:nvSpPr>
          <p:cNvPr id="31" name="コンテンツ プレースホルダー 4">
            <a:extLst>
              <a:ext uri="{FF2B5EF4-FFF2-40B4-BE49-F238E27FC236}">
                <a16:creationId xmlns:a16="http://schemas.microsoft.com/office/drawing/2014/main" id="{27E0115C-4822-13D6-2A39-A11D48D42730}"/>
              </a:ext>
            </a:extLst>
          </p:cNvPr>
          <p:cNvSpPr txBox="1">
            <a:spLocks/>
          </p:cNvSpPr>
          <p:nvPr/>
        </p:nvSpPr>
        <p:spPr>
          <a:xfrm>
            <a:off x="678597" y="3632576"/>
            <a:ext cx="8277634" cy="26769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ts val="4000"/>
              </a:lnSpc>
              <a:spcBef>
                <a:spcPts val="1000"/>
              </a:spcBef>
              <a:spcAft>
                <a:spcPts val="0"/>
              </a:spcAft>
              <a:buClrTx/>
              <a:buSzTx/>
              <a:buFont typeface="Arial" panose="020B0604020202020204" pitchFamily="34" charset="0"/>
              <a:buChar char="•"/>
              <a:tabLst/>
              <a:defRPr/>
            </a:pPr>
            <a:r>
              <a:rPr kumimoji="1" lang="ja-JP" altLang="en-US" sz="2600" b="0" i="0" u="none" strike="noStrike" kern="1200" cap="none" spc="0" normalizeH="0" baseline="0" noProof="0" dirty="0">
                <a:ln>
                  <a:noFill/>
                </a:ln>
                <a:solidFill>
                  <a:prstClr val="black"/>
                </a:solidFill>
                <a:effectLst/>
                <a:uLnTx/>
                <a:uFillTx/>
                <a:latin typeface="Segoe UI"/>
                <a:ea typeface="メイリオ"/>
                <a:cs typeface="+mn-cs"/>
              </a:rPr>
              <a:t>送った写真がどんなふうに使われるだろうか？</a:t>
            </a:r>
            <a:endParaRPr kumimoji="1" lang="en-US" altLang="ja-JP" sz="2600" b="0" i="0" u="none" strike="noStrike" kern="1200" cap="none" spc="0" normalizeH="0" baseline="0" noProof="0" dirty="0">
              <a:ln>
                <a:noFill/>
              </a:ln>
              <a:solidFill>
                <a:prstClr val="black"/>
              </a:solidFill>
              <a:effectLst/>
              <a:uLnTx/>
              <a:uFillTx/>
              <a:latin typeface="Segoe UI"/>
              <a:ea typeface="メイリオ"/>
              <a:cs typeface="+mn-cs"/>
            </a:endParaRPr>
          </a:p>
          <a:p>
            <a:pPr marL="228600" marR="0" lvl="0" indent="-228600" algn="l" defTabSz="914400" rtl="0" eaLnBrk="1" fontAlgn="auto" latinLnBrk="0" hangingPunct="1">
              <a:lnSpc>
                <a:spcPts val="4000"/>
              </a:lnSpc>
              <a:spcBef>
                <a:spcPts val="1000"/>
              </a:spcBef>
              <a:spcAft>
                <a:spcPts val="0"/>
              </a:spcAft>
              <a:buClrTx/>
              <a:buSzTx/>
              <a:buFont typeface="Arial" panose="020B0604020202020204" pitchFamily="34" charset="0"/>
              <a:buChar char="•"/>
              <a:tabLst/>
              <a:defRPr/>
            </a:pPr>
            <a:r>
              <a:rPr kumimoji="1" lang="ja-JP" altLang="en-US" sz="2600" b="0" i="0" u="none" strike="noStrike" kern="1200" cap="none" spc="0" normalizeH="0" baseline="0" noProof="0" dirty="0">
                <a:ln>
                  <a:noFill/>
                </a:ln>
                <a:solidFill>
                  <a:prstClr val="black"/>
                </a:solidFill>
                <a:effectLst/>
                <a:uLnTx/>
                <a:uFillTx/>
                <a:latin typeface="Segoe UI"/>
                <a:ea typeface="メイリオ"/>
                <a:cs typeface="+mn-cs"/>
              </a:rPr>
              <a:t>どんな相手なら信用できるだろうか？</a:t>
            </a:r>
            <a:endParaRPr kumimoji="1" lang="en-US" altLang="ja-JP" sz="2600" b="0" i="0" u="none" strike="noStrike" kern="1200" cap="none" spc="0" normalizeH="0" baseline="0" noProof="0" dirty="0">
              <a:ln>
                <a:noFill/>
              </a:ln>
              <a:solidFill>
                <a:prstClr val="black"/>
              </a:solidFill>
              <a:effectLst/>
              <a:uLnTx/>
              <a:uFillTx/>
              <a:latin typeface="Segoe UI"/>
              <a:ea typeface="メイリオ"/>
              <a:cs typeface="+mn-cs"/>
            </a:endParaRPr>
          </a:p>
          <a:p>
            <a:pPr>
              <a:lnSpc>
                <a:spcPts val="4000"/>
              </a:lnSpc>
              <a:defRPr/>
            </a:pPr>
            <a:r>
              <a:rPr kumimoji="1" lang="ja-JP" altLang="en-US" sz="2600" b="0" i="0" u="none" strike="noStrike" kern="1200" cap="none" spc="0" normalizeH="0" baseline="0" noProof="0" dirty="0">
                <a:ln>
                  <a:noFill/>
                </a:ln>
                <a:solidFill>
                  <a:prstClr val="black"/>
                </a:solidFill>
                <a:effectLst/>
                <a:uLnTx/>
                <a:uFillTx/>
                <a:latin typeface="Segoe UI"/>
                <a:ea typeface="メイリオ"/>
                <a:cs typeface="+mn-cs"/>
              </a:rPr>
              <a:t>あやしいと思った相手はどうすればいいだろうか？</a:t>
            </a:r>
            <a:endParaRPr kumimoji="1" lang="en-US" altLang="ja-JP" sz="2600" b="0" i="0" u="none" strike="noStrike" kern="1200" cap="none" spc="0" normalizeH="0" baseline="0" noProof="0" dirty="0">
              <a:ln>
                <a:noFill/>
              </a:ln>
              <a:solidFill>
                <a:prstClr val="black"/>
              </a:solidFill>
              <a:effectLst/>
              <a:uLnTx/>
              <a:uFillTx/>
              <a:latin typeface="Segoe UI"/>
              <a:ea typeface="メイリオ"/>
              <a:cs typeface="+mn-cs"/>
            </a:endParaRPr>
          </a:p>
          <a:p>
            <a:pPr marL="228600" marR="0" lvl="0" indent="-228600" algn="l" defTabSz="914400" rtl="0" eaLnBrk="1" fontAlgn="auto" latinLnBrk="0" hangingPunct="1">
              <a:lnSpc>
                <a:spcPts val="4000"/>
              </a:lnSpc>
              <a:spcBef>
                <a:spcPts val="1000"/>
              </a:spcBef>
              <a:spcAft>
                <a:spcPts val="0"/>
              </a:spcAft>
              <a:buClrTx/>
              <a:buSzTx/>
              <a:buFont typeface="Arial" panose="020B0604020202020204" pitchFamily="34" charset="0"/>
              <a:buChar char="•"/>
              <a:tabLst/>
              <a:defRPr/>
            </a:pPr>
            <a:r>
              <a:rPr lang="en-US" altLang="ja-JP" sz="2600" dirty="0">
                <a:solidFill>
                  <a:prstClr val="black"/>
                </a:solidFill>
                <a:latin typeface="Segoe UI"/>
                <a:ea typeface="メイリオ"/>
              </a:rPr>
              <a:t>SNS</a:t>
            </a:r>
            <a:r>
              <a:rPr lang="ja-JP" altLang="en-US" sz="2600" dirty="0">
                <a:solidFill>
                  <a:prstClr val="black"/>
                </a:solidFill>
                <a:latin typeface="Segoe UI"/>
                <a:ea typeface="メイリオ"/>
              </a:rPr>
              <a:t>を通じた事件について調べてみよう</a:t>
            </a:r>
            <a:endParaRPr kumimoji="1" lang="ja-JP" altLang="en-US" sz="26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4" name="テキスト ボックス 3">
            <a:extLst>
              <a:ext uri="{FF2B5EF4-FFF2-40B4-BE49-F238E27FC236}">
                <a16:creationId xmlns:a16="http://schemas.microsoft.com/office/drawing/2014/main" id="{439B6845-2495-D267-CC49-B534AEB4FC02}"/>
              </a:ext>
            </a:extLst>
          </p:cNvPr>
          <p:cNvSpPr txBox="1"/>
          <p:nvPr/>
        </p:nvSpPr>
        <p:spPr>
          <a:xfrm>
            <a:off x="3242020" y="4167984"/>
            <a:ext cx="800219" cy="276999"/>
          </a:xfrm>
          <a:prstGeom prst="rect">
            <a:avLst/>
          </a:prstGeom>
          <a:noFill/>
        </p:spPr>
        <p:txBody>
          <a:bodyPr wrap="none" rtlCol="0">
            <a:spAutoFit/>
          </a:bodyPr>
          <a:lstStyle/>
          <a:p>
            <a:r>
              <a:rPr kumimoji="1" lang="ja-JP" altLang="en-US" sz="1200" dirty="0"/>
              <a:t>しんよう</a:t>
            </a:r>
            <a:endParaRPr kumimoji="1" lang="en-US" altLang="ja-JP" sz="1200" dirty="0"/>
          </a:p>
        </p:txBody>
      </p:sp>
      <p:sp>
        <p:nvSpPr>
          <p:cNvPr id="9" name="テキスト ボックス 8">
            <a:extLst>
              <a:ext uri="{FF2B5EF4-FFF2-40B4-BE49-F238E27FC236}">
                <a16:creationId xmlns:a16="http://schemas.microsoft.com/office/drawing/2014/main" id="{489C6689-E53F-1DA1-53C8-117947E5AFDA}"/>
              </a:ext>
            </a:extLst>
          </p:cNvPr>
          <p:cNvSpPr txBox="1"/>
          <p:nvPr/>
        </p:nvSpPr>
        <p:spPr>
          <a:xfrm>
            <a:off x="2905558" y="5449524"/>
            <a:ext cx="646331" cy="276999"/>
          </a:xfrm>
          <a:prstGeom prst="rect">
            <a:avLst/>
          </a:prstGeom>
          <a:noFill/>
        </p:spPr>
        <p:txBody>
          <a:bodyPr wrap="none" rtlCol="0">
            <a:spAutoFit/>
          </a:bodyPr>
          <a:lstStyle/>
          <a:p>
            <a:r>
              <a:rPr kumimoji="1" lang="ja-JP" altLang="en-US" sz="1200" dirty="0"/>
              <a:t>じけん</a:t>
            </a:r>
            <a:endParaRPr kumimoji="1" lang="en-US" altLang="ja-JP" sz="1200" dirty="0"/>
          </a:p>
        </p:txBody>
      </p:sp>
      <p:sp>
        <p:nvSpPr>
          <p:cNvPr id="7" name="テキスト ボックス 6">
            <a:extLst>
              <a:ext uri="{FF2B5EF4-FFF2-40B4-BE49-F238E27FC236}">
                <a16:creationId xmlns:a16="http://schemas.microsoft.com/office/drawing/2014/main" id="{DC50B32E-DE12-6784-5894-A06544CF189A}"/>
              </a:ext>
            </a:extLst>
          </p:cNvPr>
          <p:cNvSpPr txBox="1"/>
          <p:nvPr/>
        </p:nvSpPr>
        <p:spPr>
          <a:xfrm>
            <a:off x="2075172" y="1354747"/>
            <a:ext cx="2518638" cy="307777"/>
          </a:xfrm>
          <a:prstGeom prst="rect">
            <a:avLst/>
          </a:prstGeom>
          <a:noFill/>
        </p:spPr>
        <p:txBody>
          <a:bodyPr wrap="none" rtlCol="0">
            <a:spAutoFit/>
          </a:bodyPr>
          <a:lstStyle/>
          <a:p>
            <a:r>
              <a:rPr kumimoji="1" lang="ja-JP" altLang="en-US" sz="1400" dirty="0"/>
              <a:t>かんたん　　　　　しんよう</a:t>
            </a:r>
          </a:p>
        </p:txBody>
      </p:sp>
      <p:sp>
        <p:nvSpPr>
          <p:cNvPr id="8" name="テキスト ボックス 7">
            <a:extLst>
              <a:ext uri="{FF2B5EF4-FFF2-40B4-BE49-F238E27FC236}">
                <a16:creationId xmlns:a16="http://schemas.microsoft.com/office/drawing/2014/main" id="{342EB0AB-2BFE-2B10-4256-188A801ADC76}"/>
              </a:ext>
            </a:extLst>
          </p:cNvPr>
          <p:cNvSpPr txBox="1"/>
          <p:nvPr/>
        </p:nvSpPr>
        <p:spPr>
          <a:xfrm>
            <a:off x="4851280" y="2235844"/>
            <a:ext cx="1136681" cy="307777"/>
          </a:xfrm>
          <a:prstGeom prst="rect">
            <a:avLst/>
          </a:prstGeom>
          <a:noFill/>
        </p:spPr>
        <p:txBody>
          <a:bodyPr wrap="square" rtlCol="0">
            <a:spAutoFit/>
          </a:bodyPr>
          <a:lstStyle/>
          <a:p>
            <a:r>
              <a:rPr kumimoji="1" lang="ja-JP" altLang="en-US" sz="1400" dirty="0"/>
              <a:t>しんちょう</a:t>
            </a:r>
          </a:p>
        </p:txBody>
      </p:sp>
    </p:spTree>
    <p:extLst>
      <p:ext uri="{BB962C8B-B14F-4D97-AF65-F5344CB8AC3E}">
        <p14:creationId xmlns:p14="http://schemas.microsoft.com/office/powerpoint/2010/main" val="3023099076"/>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1624</Words>
  <PresentationFormat>画面に合わせる (4:3)</PresentationFormat>
  <Paragraphs>98</Paragraphs>
  <Slides>4</Slides>
  <Notes>4</Notes>
  <HiddenSlides>1</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メイリオ</vt:lpstr>
      <vt:lpstr>游ゴシック</vt:lpstr>
      <vt:lpstr>Arial</vt:lpstr>
      <vt:lpstr>Segoe UI</vt:lpstr>
      <vt:lpstr>2_Office テーマ</vt:lpstr>
      <vt:lpstr>3-1-2 SNS上の交流  </vt:lpstr>
      <vt:lpstr>考えてみよう</vt:lpstr>
      <vt:lpstr>みなさんはどう思いますか？</vt:lpstr>
      <vt:lpstr>知っておこう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2023-03-15T06:07:57Z</dcterms:created>
  <dcterms:modified xsi:type="dcterms:W3CDTF">2023-03-16T04:24:07Z</dcterms:modified>
</cp:coreProperties>
</file>