
<file path=[Content_Types].xml><?xml version="1.0" encoding="utf-8"?>
<Types xmlns="http://schemas.openxmlformats.org/package/2006/content-types">
  <Default Extension="docx" ContentType="application/vnd.openxmlformats-officedocument.wordprocessingml.documen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 id="2147483985" r:id="rId2"/>
  </p:sldMasterIdLst>
  <p:notesMasterIdLst>
    <p:notesMasterId r:id="rId7"/>
  </p:notesMasterIdLst>
  <p:handoutMasterIdLst>
    <p:handoutMasterId r:id="rId8"/>
  </p:handoutMasterIdLst>
  <p:sldIdLst>
    <p:sldId id="1862287424" r:id="rId3"/>
    <p:sldId id="1862287425" r:id="rId4"/>
    <p:sldId id="1862287426" r:id="rId5"/>
    <p:sldId id="1862287427" r:id="rId6"/>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2475"/>
    <a:srgbClr val="FBD1AF"/>
    <a:srgbClr val="AA7322"/>
    <a:srgbClr val="FDE1B0"/>
    <a:srgbClr val="ED7D31"/>
    <a:srgbClr val="FF99CC"/>
    <a:srgbClr val="F6281E"/>
    <a:srgbClr val="FFFFCC"/>
    <a:srgbClr val="F60052"/>
    <a:srgbClr val="FF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98" autoAdjust="0"/>
    <p:restoredTop sz="50318" autoAdjust="0"/>
  </p:normalViewPr>
  <p:slideViewPr>
    <p:cSldViewPr snapToGrid="0">
      <p:cViewPr>
        <p:scale>
          <a:sx n="50" d="100"/>
          <a:sy n="50" d="100"/>
        </p:scale>
        <p:origin x="1968" y="-9"/>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想定する啓発対象者</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SNS</a:t>
            </a:r>
            <a:r>
              <a:rPr lang="ja-JP" altLang="en-US" sz="1200" dirty="0">
                <a:latin typeface="メイリオ" panose="020B0604030504040204" pitchFamily="50" charset="-128"/>
              </a:rPr>
              <a:t>を利用し始めて間もない方</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SNS</a:t>
            </a:r>
            <a:r>
              <a:rPr kumimoji="1" lang="ja-JP" altLang="en-US" dirty="0"/>
              <a:t>上で知り合った人からの友だち申請・フォロー申請について考える。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プロフィールや過去の投稿だけで相手を信頼するのは危険であること、知らない人とつながることは慎重になるべきことを伝える。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※SNS</a:t>
            </a:r>
            <a:r>
              <a:rPr lang="ja-JP" altLang="en-US" sz="1200" dirty="0">
                <a:latin typeface="メイリオ" panose="020B0604030504040204" pitchFamily="50" charset="-128"/>
              </a:rPr>
              <a:t>は利用規約により、対象年齢が規定されている場合があります。</a:t>
            </a:r>
            <a:endParaRPr lang="en-US" altLang="ja-JP" sz="1200" dirty="0">
              <a:latin typeface="メイリオ" panose="020B0604030504040204" pitchFamily="50" charset="-128"/>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637888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インターネットを使った</a:t>
            </a:r>
            <a:r>
              <a:rPr kumimoji="1" lang="en-US" altLang="ja-JP" dirty="0"/>
              <a:t>SNS</a:t>
            </a:r>
            <a:r>
              <a:rPr kumimoji="1" lang="ja-JP" altLang="en-US" dirty="0"/>
              <a:t>サービスは、老若男女、様々な人が利用することができ、たくさんの人と交流したり、情報を交換したりできます。</a:t>
            </a:r>
            <a:endParaRPr kumimoji="1" lang="en-US" altLang="ja-JP" dirty="0"/>
          </a:p>
          <a:p>
            <a:endParaRPr kumimoji="1" lang="en-US" altLang="ja-JP" dirty="0"/>
          </a:p>
          <a:p>
            <a:r>
              <a:rPr kumimoji="1" lang="ja-JP" altLang="en-US" dirty="0"/>
              <a:t>あるとき、同じ学年、同じ性別と思われる人（アカウント）から友だち申請（またはフォロー申請）がきました。</a:t>
            </a:r>
            <a:endParaRPr kumimoji="1" lang="en-US" altLang="ja-JP" dirty="0"/>
          </a:p>
          <a:p>
            <a:r>
              <a:rPr kumimoji="1" lang="ja-JP" altLang="en-US" dirty="0"/>
              <a:t>みなさんは、許可するときに確認することはありますか？</a:t>
            </a:r>
            <a:endParaRPr kumimoji="1" lang="en-US" altLang="ja-JP" dirty="0"/>
          </a:p>
        </p:txBody>
      </p:sp>
    </p:spTree>
    <p:extLst>
      <p:ext uri="{BB962C8B-B14F-4D97-AF65-F5344CB8AC3E}">
        <p14:creationId xmlns:p14="http://schemas.microsoft.com/office/powerpoint/2010/main" val="3470222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さて、様々な意見が出ました。</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「なぜ友だち申請してきたんだろう？」</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「その人、趣味は同じみたいだね。」</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「プロフィールは本当かな？」</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みなさんはどう思いますか？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まず、一番目の意見を考えてみましょう。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友達申請してきた理由ですが、何となく申請してきたのかもしれませんね。</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また、仲良くなりたくて申請してきたのかもしれません。</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もしかすると何かの悪意をもって近づいてきたのかもしれません。</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次に、二番目の意見を考えてみましょう。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この人は、友達申請してきた人のプロフィールや過去の投稿を見たところ、前のスライドで出てきた主人公と趣味が同じだったことに気付いたようです。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趣味が同じ人であれば、仲良くなりやすいかもしれませんし、色々なことを教えてくれるかもしれません。</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しかし、そのプロフィールや投稿は、友達申請を送った相手に趣味が同じであると見せかけて、興味関心を持ってもらうための手段である可能性があります。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最後に、三番目の意見を考えてみましょう。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この人は、友達申請してきた人のプロフィールに書いてあった年齢や性別などを確認したようですね。</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プロフィールは自由に書けるので、すべてを信用するのは危険な場合があります。</a:t>
            </a:r>
            <a:endParaRPr kumimoji="1" lang="en-US" altLang="ja-JP" sz="1200" dirty="0">
              <a:latin typeface="メイリオ" panose="020B0604030504040204" pitchFamily="50" charset="-128"/>
            </a:endParaRPr>
          </a:p>
        </p:txBody>
      </p:sp>
    </p:spTree>
    <p:extLst>
      <p:ext uri="{BB962C8B-B14F-4D97-AF65-F5344CB8AC3E}">
        <p14:creationId xmlns:p14="http://schemas.microsoft.com/office/powerpoint/2010/main" val="1035479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en-US" altLang="ja-JP" dirty="0"/>
              <a:t>SNS</a:t>
            </a:r>
            <a:r>
              <a:rPr kumimoji="1" lang="ja-JP" altLang="en-US" dirty="0"/>
              <a:t>は多くの人とつながることができます。</a:t>
            </a:r>
            <a:endParaRPr kumimoji="1" lang="en-US" altLang="ja-JP" dirty="0"/>
          </a:p>
          <a:p>
            <a:r>
              <a:rPr kumimoji="1" lang="ja-JP" altLang="en-US" dirty="0"/>
              <a:t>もちろん良い面もありますが、未成年や子どもたち、また</a:t>
            </a:r>
            <a:r>
              <a:rPr kumimoji="1" lang="en-US" altLang="ja-JP" dirty="0"/>
              <a:t>SNS</a:t>
            </a:r>
            <a:r>
              <a:rPr kumimoji="1" lang="ja-JP" altLang="en-US" dirty="0"/>
              <a:t>に慣れていない人を狙って、悪意をもって接触してくる人がいるのも事実です。</a:t>
            </a:r>
            <a:endParaRPr kumimoji="1" lang="en-US" altLang="ja-JP" dirty="0"/>
          </a:p>
          <a:p>
            <a:endParaRPr kumimoji="1" lang="en-US" altLang="ja-JP" dirty="0"/>
          </a:p>
          <a:p>
            <a:r>
              <a:rPr kumimoji="1" lang="ja-JP" altLang="en-US" dirty="0"/>
              <a:t>知らない人から友達申請がきた場合、そのプロフィールや投稿内容を確認するだけでなく、周りの大人に相談したり、悪意を持った人である可能性も考えて判断する必要があります。</a:t>
            </a:r>
            <a:endParaRPr kumimoji="1" lang="en-US" altLang="ja-JP" dirty="0"/>
          </a:p>
          <a:p>
            <a:endParaRPr kumimoji="1" lang="en-US" altLang="ja-JP" dirty="0"/>
          </a:p>
          <a:p>
            <a:r>
              <a:rPr kumimoji="1" lang="ja-JP" altLang="en-US" dirty="0"/>
              <a:t>悪意のある人の手口が巧妙になっており、信頼を得るために長い期間をかけて親しく交流を続け、写真を要求してきたり、直接連絡を取ろうとしてきたりします。</a:t>
            </a:r>
            <a:endParaRPr kumimoji="1" lang="en-US" altLang="ja-JP" dirty="0"/>
          </a:p>
          <a:p>
            <a:r>
              <a:rPr kumimoji="1" lang="ja-JP" altLang="en-US" dirty="0"/>
              <a:t>最悪のケースでは、呼び出されて会いに行ったことで、自宅に監禁されるなどの事件も起こっています。</a:t>
            </a:r>
            <a:endParaRPr kumimoji="1" lang="en-US" altLang="ja-JP" dirty="0"/>
          </a:p>
          <a:p>
            <a:endParaRPr kumimoji="1" lang="en-US" altLang="ja-JP" dirty="0"/>
          </a:p>
          <a:p>
            <a:r>
              <a:rPr kumimoji="1" lang="ja-JP" altLang="en-US" dirty="0"/>
              <a:t>そこで考えてみましょう。</a:t>
            </a:r>
            <a:endParaRPr kumimoji="1" lang="en-US" altLang="ja-JP" dirty="0"/>
          </a:p>
          <a:p>
            <a:r>
              <a:rPr kumimoji="1" lang="en-US" altLang="ja-JP" dirty="0"/>
              <a:t>SNS</a:t>
            </a:r>
            <a:r>
              <a:rPr kumimoji="1" lang="ja-JP" altLang="en-US" dirty="0"/>
              <a:t>を使う時に、自分のプロフィールを書くとしたら何か気をつけることはあるでしょうか？</a:t>
            </a:r>
            <a:endParaRPr kumimoji="1" lang="en-US" altLang="ja-JP" dirty="0"/>
          </a:p>
          <a:p>
            <a:r>
              <a:rPr kumimoji="1" lang="ja-JP" altLang="en-US" dirty="0"/>
              <a:t>学生や女性とみられると、執拗にコメントを送ってくるケースがあります。</a:t>
            </a:r>
            <a:endParaRPr kumimoji="1" lang="en-US" altLang="ja-JP" dirty="0"/>
          </a:p>
          <a:p>
            <a:r>
              <a:rPr kumimoji="1" lang="ja-JP" altLang="en-US" dirty="0"/>
              <a:t>プロフィールに何を書くべきか、慎重に考えましょう。</a:t>
            </a:r>
            <a:endParaRPr kumimoji="1" lang="en-US" altLang="ja-JP" dirty="0"/>
          </a:p>
          <a:p>
            <a:endParaRPr kumimoji="1" lang="en-US" altLang="ja-JP" dirty="0"/>
          </a:p>
          <a:p>
            <a:r>
              <a:rPr kumimoji="1" lang="ja-JP" altLang="en-US" dirty="0"/>
              <a:t>また、悪意を持って</a:t>
            </a:r>
            <a:r>
              <a:rPr kumimoji="1" lang="en-US" altLang="ja-JP" dirty="0"/>
              <a:t>SNS</a:t>
            </a:r>
            <a:r>
              <a:rPr kumimoji="1" lang="ja-JP" altLang="en-US" dirty="0"/>
              <a:t>を使っている人はどのように近づいてくると思いますか？</a:t>
            </a:r>
            <a:endParaRPr kumimoji="1" lang="en-US" altLang="ja-JP" dirty="0"/>
          </a:p>
          <a:p>
            <a:r>
              <a:rPr kumimoji="1" lang="ja-JP" altLang="en-US" dirty="0"/>
              <a:t>どのような人に声をかけてくるのか、ということと合わせて考えてみましょう。</a:t>
            </a:r>
            <a:endParaRPr kumimoji="1" lang="en-US" altLang="ja-JP" dirty="0"/>
          </a:p>
          <a:p>
            <a:endParaRPr kumimoji="1" lang="en-US" altLang="ja-JP" dirty="0"/>
          </a:p>
          <a:p>
            <a:r>
              <a:rPr kumimoji="1" lang="ja-JP" altLang="en-US" dirty="0"/>
              <a:t>悪意を持った人が近づいてくる場合、いろいろなケースがありますが、１つの例として</a:t>
            </a:r>
            <a:r>
              <a:rPr kumimoji="1" lang="en-US" altLang="ja-JP" dirty="0"/>
              <a:t>SNS</a:t>
            </a:r>
            <a:r>
              <a:rPr kumimoji="1" lang="ja-JP" altLang="en-US" dirty="0"/>
              <a:t>上で悩みを言っている人や、困っている人を探して声をかけてくるケースがあります。</a:t>
            </a:r>
            <a:endParaRPr kumimoji="1" lang="en-US" altLang="ja-JP" dirty="0"/>
          </a:p>
          <a:p>
            <a:endParaRPr kumimoji="1" lang="en-US" altLang="ja-JP" dirty="0"/>
          </a:p>
          <a:p>
            <a:r>
              <a:rPr kumimoji="1" lang="en-US" altLang="ja-JP" dirty="0"/>
              <a:t>SNS</a:t>
            </a:r>
            <a:r>
              <a:rPr kumimoji="1" lang="ja-JP" altLang="en-US" dirty="0"/>
              <a:t>で知り合った人に対して自分の秘密を簡単に教える、個人情報を渡す、会いに行くなど、トラブルにつながりそうな行動はしないように気を付けてください。</a:t>
            </a:r>
            <a:endParaRPr kumimoji="1" lang="en-US" altLang="ja-JP" dirty="0"/>
          </a:p>
        </p:txBody>
      </p:sp>
    </p:spTree>
    <p:extLst>
      <p:ext uri="{BB962C8B-B14F-4D97-AF65-F5344CB8AC3E}">
        <p14:creationId xmlns:p14="http://schemas.microsoft.com/office/powerpoint/2010/main" val="25994441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33403" y="27508"/>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166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25416263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4299278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7876276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42007581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659728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5714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06118222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TextBox 9">
            <a:extLst>
              <a:ext uri="{FF2B5EF4-FFF2-40B4-BE49-F238E27FC236}">
                <a16:creationId xmlns:a16="http://schemas.microsoft.com/office/drawing/2014/main" id="{55EF4343-A537-4FAD-A602-01CE1357E21E}"/>
              </a:ext>
            </a:extLst>
          </p:cNvPr>
          <p:cNvSpPr txBox="1"/>
          <p:nvPr userDrawn="1"/>
        </p:nvSpPr>
        <p:spPr>
          <a:xfrm>
            <a:off x="249337" y="1937740"/>
            <a:ext cx="7472502" cy="1545038"/>
          </a:xfrm>
          <a:prstGeom prst="rect">
            <a:avLst/>
          </a:prstGeom>
          <a:noFill/>
        </p:spPr>
        <p:txBody>
          <a:bodyPr wrap="square" rtlCol="0">
            <a:spAutoFit/>
          </a:bodyPr>
          <a:lstStyle/>
          <a:p>
            <a:pPr>
              <a:lnSpc>
                <a:spcPct val="80000"/>
              </a:lnSpc>
            </a:pPr>
            <a:r>
              <a:rPr lang="ja-JP" altLang="en-US" sz="4000" dirty="0">
                <a:solidFill>
                  <a:srgbClr val="4472C4">
                    <a:lumMod val="50000"/>
                  </a:srgbClr>
                </a:solidFill>
                <a:latin typeface="HGPSoeiKakugothicUB" pitchFamily="50" charset="-128"/>
                <a:ea typeface="HGPSoeiKakugothicUB" pitchFamily="50" charset="-128"/>
              </a:rPr>
              <a:t>ともに学ぶ。考える。</a:t>
            </a:r>
            <a:endParaRPr lang="en-US" altLang="ja-JP" sz="4000" dirty="0">
              <a:solidFill>
                <a:srgbClr val="4472C4">
                  <a:lumMod val="50000"/>
                </a:srgbClr>
              </a:solidFill>
              <a:latin typeface="HGPSoeiKakugothicUB" pitchFamily="50" charset="-128"/>
              <a:ea typeface="HGPSoeiKakugothicUB" pitchFamily="50" charset="-128"/>
            </a:endParaRPr>
          </a:p>
          <a:p>
            <a:pPr>
              <a:lnSpc>
                <a:spcPct val="80000"/>
              </a:lnSpc>
            </a:pPr>
            <a:endParaRPr lang="en-US" altLang="ja-JP" sz="2400" dirty="0">
              <a:solidFill>
                <a:srgbClr val="4472C4">
                  <a:lumMod val="50000"/>
                </a:srgbClr>
              </a:solidFill>
              <a:latin typeface="HGPSoeiKakugothicUB" pitchFamily="50" charset="-128"/>
              <a:ea typeface="HGPSoeiKakugothicUB" pitchFamily="50" charset="-128"/>
            </a:endParaRPr>
          </a:p>
          <a:p>
            <a:pPr>
              <a:lnSpc>
                <a:spcPct val="80000"/>
              </a:lnSpc>
            </a:pPr>
            <a:r>
              <a:rPr lang="ja-JP" alt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rPr>
              <a:t>インターネット安全教室</a:t>
            </a:r>
            <a:endParaRPr 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9" name="テキスト ボックス 8">
            <a:extLst>
              <a:ext uri="{FF2B5EF4-FFF2-40B4-BE49-F238E27FC236}">
                <a16:creationId xmlns:a16="http://schemas.microsoft.com/office/drawing/2014/main" id="{69C675DA-34DA-4185-A64C-416D885BEA85}"/>
              </a:ext>
            </a:extLst>
          </p:cNvPr>
          <p:cNvSpPr txBox="1"/>
          <p:nvPr userDrawn="1"/>
        </p:nvSpPr>
        <p:spPr>
          <a:xfrm>
            <a:off x="249337" y="3683510"/>
            <a:ext cx="8522898" cy="369332"/>
          </a:xfrm>
          <a:prstGeom prst="rect">
            <a:avLst/>
          </a:prstGeom>
          <a:noFill/>
        </p:spPr>
        <p:txBody>
          <a:bodyPr wrap="square" rtlCol="0">
            <a:spAutoFit/>
          </a:bodyPr>
          <a:lstStyle/>
          <a:p>
            <a:r>
              <a:rPr lang="ja-JP" altLang="en-US" dirty="0">
                <a:solidFill>
                  <a:prstClr val="black"/>
                </a:solidFill>
              </a:rPr>
              <a:t>～大人もこどもも一緒に学び、考える。インターネットとのつきあい方～</a:t>
            </a:r>
          </a:p>
        </p:txBody>
      </p:sp>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08490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1.png"/><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05902585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7.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package" Target="../embeddings/Microsoft_Word_Document.docx"/><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1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19.emf"/></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06798" y="799434"/>
            <a:ext cx="7965702" cy="5314149"/>
          </a:xfrm>
        </p:spPr>
        <p:txBody>
          <a:bodyPr>
            <a:normAutofit/>
          </a:bodyPr>
          <a:lstStyle/>
          <a:p>
            <a:r>
              <a:rPr lang="en-US" altLang="ja-JP" sz="4000" dirty="0">
                <a:latin typeface="メイリオ" panose="020B0604030504040204" pitchFamily="50" charset="-128"/>
                <a:ea typeface="メイリオ" panose="020B0604030504040204" pitchFamily="50" charset="-128"/>
              </a:rPr>
              <a:t>3-1-1</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プロフィール情報</a:t>
            </a:r>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2413368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フリーフォーム: 図形 12">
            <a:extLst>
              <a:ext uri="{FF2B5EF4-FFF2-40B4-BE49-F238E27FC236}">
                <a16:creationId xmlns:a16="http://schemas.microsoft.com/office/drawing/2014/main" id="{3718D9E3-B08E-0F7C-3E1F-0B87D46CC541}"/>
              </a:ext>
            </a:extLst>
          </p:cNvPr>
          <p:cNvSpPr/>
          <p:nvPr/>
        </p:nvSpPr>
        <p:spPr>
          <a:xfrm>
            <a:off x="445655" y="1635607"/>
            <a:ext cx="7950200" cy="3665349"/>
          </a:xfrm>
          <a:custGeom>
            <a:avLst/>
            <a:gdLst>
              <a:gd name="connsiteX0" fmla="*/ 324146 w 7950200"/>
              <a:gd name="connsiteY0" fmla="*/ 0 h 5200390"/>
              <a:gd name="connsiteX1" fmla="*/ 7626054 w 7950200"/>
              <a:gd name="connsiteY1" fmla="*/ 0 h 5200390"/>
              <a:gd name="connsiteX2" fmla="*/ 7950200 w 7950200"/>
              <a:gd name="connsiteY2" fmla="*/ 324146 h 5200390"/>
              <a:gd name="connsiteX3" fmla="*/ 7950200 w 7950200"/>
              <a:gd name="connsiteY3" fmla="*/ 4189789 h 5200390"/>
              <a:gd name="connsiteX4" fmla="*/ 7626054 w 7950200"/>
              <a:gd name="connsiteY4" fmla="*/ 4513935 h 5200390"/>
              <a:gd name="connsiteX5" fmla="*/ 5028729 w 7950200"/>
              <a:gd name="connsiteY5" fmla="*/ 4513935 h 5200390"/>
              <a:gd name="connsiteX6" fmla="*/ 5065705 w 7950200"/>
              <a:gd name="connsiteY6" fmla="*/ 4618791 h 5200390"/>
              <a:gd name="connsiteX7" fmla="*/ 5451322 w 7950200"/>
              <a:gd name="connsiteY7" fmla="*/ 5200390 h 5200390"/>
              <a:gd name="connsiteX8" fmla="*/ 4256910 w 7950200"/>
              <a:gd name="connsiteY8" fmla="*/ 4642314 h 5200390"/>
              <a:gd name="connsiteX9" fmla="*/ 4151392 w 7950200"/>
              <a:gd name="connsiteY9" fmla="*/ 4513935 h 5200390"/>
              <a:gd name="connsiteX10" fmla="*/ 324146 w 7950200"/>
              <a:gd name="connsiteY10" fmla="*/ 4513935 h 5200390"/>
              <a:gd name="connsiteX11" fmla="*/ 0 w 7950200"/>
              <a:gd name="connsiteY11" fmla="*/ 4189789 h 5200390"/>
              <a:gd name="connsiteX12" fmla="*/ 0 w 7950200"/>
              <a:gd name="connsiteY12" fmla="*/ 324146 h 5200390"/>
              <a:gd name="connsiteX13" fmla="*/ 324146 w 7950200"/>
              <a:gd name="connsiteY13" fmla="*/ 0 h 5200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0200" h="5200390">
                <a:moveTo>
                  <a:pt x="324146" y="0"/>
                </a:moveTo>
                <a:lnTo>
                  <a:pt x="7626054" y="0"/>
                </a:lnTo>
                <a:cubicBezTo>
                  <a:pt x="7805075" y="0"/>
                  <a:pt x="7950200" y="145125"/>
                  <a:pt x="7950200" y="324146"/>
                </a:cubicBezTo>
                <a:lnTo>
                  <a:pt x="7950200" y="4189789"/>
                </a:lnTo>
                <a:cubicBezTo>
                  <a:pt x="7950200" y="4368810"/>
                  <a:pt x="7805075" y="4513935"/>
                  <a:pt x="7626054" y="4513935"/>
                </a:cubicBezTo>
                <a:lnTo>
                  <a:pt x="5028729" y="4513935"/>
                </a:lnTo>
                <a:lnTo>
                  <a:pt x="5065705" y="4618791"/>
                </a:lnTo>
                <a:cubicBezTo>
                  <a:pt x="5141573" y="4802045"/>
                  <a:pt x="5272728" y="4986078"/>
                  <a:pt x="5451322" y="5200390"/>
                </a:cubicBezTo>
                <a:cubicBezTo>
                  <a:pt x="4834578" y="5108713"/>
                  <a:pt x="4502245" y="4913116"/>
                  <a:pt x="4256910" y="4642314"/>
                </a:cubicBezTo>
                <a:lnTo>
                  <a:pt x="4151392" y="4513935"/>
                </a:lnTo>
                <a:lnTo>
                  <a:pt x="324146" y="4513935"/>
                </a:lnTo>
                <a:cubicBezTo>
                  <a:pt x="145125" y="4513935"/>
                  <a:pt x="0" y="4368810"/>
                  <a:pt x="0" y="4189789"/>
                </a:cubicBezTo>
                <a:lnTo>
                  <a:pt x="0" y="324146"/>
                </a:lnTo>
                <a:cubicBezTo>
                  <a:pt x="0" y="145125"/>
                  <a:pt x="145125" y="0"/>
                  <a:pt x="324146"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670286" y="1849901"/>
            <a:ext cx="7950200" cy="2891176"/>
          </a:xfrm>
          <a:prstGeom prst="rect">
            <a:avLst/>
          </a:prstGeom>
          <a:noFill/>
        </p:spPr>
        <p:txBody>
          <a:bodyPr wrap="square">
            <a:spAutoFit/>
          </a:bodyPr>
          <a:lstStyle/>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同じ学年、同じ性別の子から</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SNS</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で</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友だち申請</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フォロー申請</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が</a:t>
            </a:r>
            <a:b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きたよ。</a:t>
            </a:r>
            <a:b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許可してもいいよね？</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3" name="タイトル 2">
            <a:extLst>
              <a:ext uri="{FF2B5EF4-FFF2-40B4-BE49-F238E27FC236}">
                <a16:creationId xmlns:a16="http://schemas.microsoft.com/office/drawing/2014/main" id="{D7BBB5BA-76F8-AA2B-85B9-1F9A46A0DFFF}"/>
              </a:ext>
            </a:extLst>
          </p:cNvPr>
          <p:cNvSpPr>
            <a:spLocks noGrp="1"/>
          </p:cNvSpPr>
          <p:nvPr>
            <p:ph type="title"/>
          </p:nvPr>
        </p:nvSpPr>
        <p:spPr>
          <a:xfrm>
            <a:off x="1168957" y="532722"/>
            <a:ext cx="7958418" cy="697099"/>
          </a:xfrm>
        </p:spPr>
        <p:txBody>
          <a:bodyPr/>
          <a:lstStyle/>
          <a:p>
            <a:r>
              <a:rPr lang="ja-JP" altLang="en-US" dirty="0"/>
              <a:t>考えてみよう</a:t>
            </a:r>
          </a:p>
        </p:txBody>
      </p:sp>
      <p:sp>
        <p:nvSpPr>
          <p:cNvPr id="7" name="テキスト ボックス 6">
            <a:extLst>
              <a:ext uri="{FF2B5EF4-FFF2-40B4-BE49-F238E27FC236}">
                <a16:creationId xmlns:a16="http://schemas.microsoft.com/office/drawing/2014/main" id="{366163B7-28E7-B2EB-35D5-A23C0161A30C}"/>
              </a:ext>
            </a:extLst>
          </p:cNvPr>
          <p:cNvSpPr txBox="1"/>
          <p:nvPr/>
        </p:nvSpPr>
        <p:spPr>
          <a:xfrm>
            <a:off x="4265532" y="1683872"/>
            <a:ext cx="1175750" cy="338554"/>
          </a:xfrm>
          <a:prstGeom prst="rect">
            <a:avLst/>
          </a:prstGeom>
          <a:noFill/>
        </p:spPr>
        <p:txBody>
          <a:bodyPr wrap="square" rtlCol="0">
            <a:spAutoFit/>
          </a:bodyPr>
          <a:lstStyle/>
          <a:p>
            <a:r>
              <a:rPr lang="ja-JP" altLang="en-US" sz="1600" dirty="0"/>
              <a:t>せいべつ</a:t>
            </a:r>
            <a:endParaRPr kumimoji="1" lang="ja-JP" altLang="en-US" sz="1600" dirty="0"/>
          </a:p>
        </p:txBody>
      </p:sp>
      <p:sp>
        <p:nvSpPr>
          <p:cNvPr id="8" name="テキスト ボックス 7">
            <a:extLst>
              <a:ext uri="{FF2B5EF4-FFF2-40B4-BE49-F238E27FC236}">
                <a16:creationId xmlns:a16="http://schemas.microsoft.com/office/drawing/2014/main" id="{BA0223DF-03A1-BEC6-8025-FD5D164CB05E}"/>
              </a:ext>
            </a:extLst>
          </p:cNvPr>
          <p:cNvSpPr txBox="1"/>
          <p:nvPr/>
        </p:nvSpPr>
        <p:spPr>
          <a:xfrm>
            <a:off x="820377" y="3822117"/>
            <a:ext cx="800219" cy="338554"/>
          </a:xfrm>
          <a:prstGeom prst="rect">
            <a:avLst/>
          </a:prstGeom>
          <a:noFill/>
        </p:spPr>
        <p:txBody>
          <a:bodyPr wrap="none" rtlCol="0">
            <a:spAutoFit/>
          </a:bodyPr>
          <a:lstStyle/>
          <a:p>
            <a:r>
              <a:rPr kumimoji="1" lang="ja-JP" altLang="en-US" sz="1600" dirty="0"/>
              <a:t>きょか</a:t>
            </a:r>
          </a:p>
        </p:txBody>
      </p:sp>
      <p:sp>
        <p:nvSpPr>
          <p:cNvPr id="9" name="テキスト ボックス 8">
            <a:extLst>
              <a:ext uri="{FF2B5EF4-FFF2-40B4-BE49-F238E27FC236}">
                <a16:creationId xmlns:a16="http://schemas.microsoft.com/office/drawing/2014/main" id="{8B786BF6-FA5A-39F2-3A8B-D004BA23292D}"/>
              </a:ext>
            </a:extLst>
          </p:cNvPr>
          <p:cNvSpPr txBox="1"/>
          <p:nvPr/>
        </p:nvSpPr>
        <p:spPr>
          <a:xfrm>
            <a:off x="2988026" y="2433992"/>
            <a:ext cx="1162229" cy="338554"/>
          </a:xfrm>
          <a:prstGeom prst="rect">
            <a:avLst/>
          </a:prstGeom>
          <a:noFill/>
        </p:spPr>
        <p:txBody>
          <a:bodyPr wrap="square" rtlCol="0">
            <a:spAutoFit/>
          </a:bodyPr>
          <a:lstStyle/>
          <a:p>
            <a:r>
              <a:rPr lang="ja-JP" altLang="en-US" sz="1600" dirty="0"/>
              <a:t>しんせい</a:t>
            </a:r>
            <a:endParaRPr kumimoji="1" lang="ja-JP" altLang="en-US" sz="1600" dirty="0"/>
          </a:p>
        </p:txBody>
      </p:sp>
      <p:sp>
        <p:nvSpPr>
          <p:cNvPr id="2" name="テキスト ボックス 1">
            <a:extLst>
              <a:ext uri="{FF2B5EF4-FFF2-40B4-BE49-F238E27FC236}">
                <a16:creationId xmlns:a16="http://schemas.microsoft.com/office/drawing/2014/main" id="{F6421E88-0EBC-9531-FC3E-BB0A2FDC2804}"/>
              </a:ext>
            </a:extLst>
          </p:cNvPr>
          <p:cNvSpPr txBox="1"/>
          <p:nvPr/>
        </p:nvSpPr>
        <p:spPr>
          <a:xfrm>
            <a:off x="6260615" y="2472092"/>
            <a:ext cx="1162229" cy="338554"/>
          </a:xfrm>
          <a:prstGeom prst="rect">
            <a:avLst/>
          </a:prstGeom>
          <a:noFill/>
        </p:spPr>
        <p:txBody>
          <a:bodyPr wrap="square" rtlCol="0">
            <a:spAutoFit/>
          </a:bodyPr>
          <a:lstStyle/>
          <a:p>
            <a:r>
              <a:rPr lang="ja-JP" altLang="en-US" sz="1600" dirty="0"/>
              <a:t>しんせい</a:t>
            </a:r>
            <a:endParaRPr kumimoji="1" lang="ja-JP" altLang="en-US" sz="1600" dirty="0"/>
          </a:p>
        </p:txBody>
      </p:sp>
      <p:sp>
        <p:nvSpPr>
          <p:cNvPr id="5" name="テキスト ボックス 4">
            <a:extLst>
              <a:ext uri="{FF2B5EF4-FFF2-40B4-BE49-F238E27FC236}">
                <a16:creationId xmlns:a16="http://schemas.microsoft.com/office/drawing/2014/main" id="{6EBBBDE5-CC2F-261C-29B0-8EE251813BE6}"/>
              </a:ext>
            </a:extLst>
          </p:cNvPr>
          <p:cNvSpPr txBox="1"/>
          <p:nvPr/>
        </p:nvSpPr>
        <p:spPr>
          <a:xfrm>
            <a:off x="1258958" y="6440712"/>
            <a:ext cx="5872766" cy="338554"/>
          </a:xfrm>
          <a:prstGeom prst="rect">
            <a:avLst/>
          </a:prstGeom>
          <a:noFill/>
        </p:spPr>
        <p:txBody>
          <a:bodyPr wrap="square" rtlCol="0">
            <a:spAutoFit/>
          </a:bodyPr>
          <a:lstStyle/>
          <a:p>
            <a:r>
              <a:rPr kumimoji="1" lang="en-US" altLang="ja-JP" sz="1600" dirty="0">
                <a:latin typeface="+mn-ea"/>
              </a:rPr>
              <a:t>※SNS</a:t>
            </a:r>
            <a:r>
              <a:rPr kumimoji="1" lang="ja-JP" altLang="en-US" sz="1600" dirty="0">
                <a:latin typeface="+mn-ea"/>
              </a:rPr>
              <a:t>は利用規約を読んで、対象年齢を確認しましょう。</a:t>
            </a:r>
          </a:p>
        </p:txBody>
      </p:sp>
      <p:pic>
        <p:nvPicPr>
          <p:cNvPr id="10" name="図 9">
            <a:extLst>
              <a:ext uri="{FF2B5EF4-FFF2-40B4-BE49-F238E27FC236}">
                <a16:creationId xmlns:a16="http://schemas.microsoft.com/office/drawing/2014/main" id="{362F61B9-75BA-2C99-0CA1-7F0B200C05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97193" y="3513405"/>
            <a:ext cx="3651301" cy="3651301"/>
          </a:xfrm>
          <a:prstGeom prst="rect">
            <a:avLst/>
          </a:prstGeom>
        </p:spPr>
      </p:pic>
    </p:spTree>
    <p:extLst>
      <p:ext uri="{BB962C8B-B14F-4D97-AF65-F5344CB8AC3E}">
        <p14:creationId xmlns:p14="http://schemas.microsoft.com/office/powerpoint/2010/main" val="276453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518266" y="1864969"/>
            <a:ext cx="8261949" cy="1197741"/>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518267" y="3294450"/>
            <a:ext cx="8261949" cy="131209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498662" y="4849602"/>
            <a:ext cx="8281554" cy="1197741"/>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63017" y="1345334"/>
            <a:ext cx="1092731" cy="1677239"/>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399808" y="3124737"/>
            <a:ext cx="1245530" cy="1573864"/>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873479" y="2223204"/>
            <a:ext cx="7480284" cy="976678"/>
          </a:xfrm>
        </p:spPr>
        <p:txBody>
          <a:bodyPr>
            <a:noAutofit/>
          </a:bodyPr>
          <a:lstStyle/>
          <a:p>
            <a:pPr marL="0" indent="0">
              <a:lnSpc>
                <a:spcPts val="5000"/>
              </a:lnSpc>
              <a:buNone/>
            </a:pPr>
            <a:r>
              <a:rPr lang="ja-JP" altLang="en-US" sz="3200" dirty="0"/>
              <a:t>なぜ</a:t>
            </a:r>
            <a:r>
              <a:rPr lang="ja-JP" altLang="en-US" dirty="0"/>
              <a:t>友だち</a:t>
            </a:r>
            <a:r>
              <a:rPr lang="ja-JP" altLang="en-US" sz="3200" dirty="0"/>
              <a:t>申請してきたんだろう？</a:t>
            </a:r>
            <a:endParaRPr lang="en-US" altLang="ja-JP" sz="3200"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763915" y="3781222"/>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800"/>
              </a:lnSpc>
              <a:spcBef>
                <a:spcPts val="1000"/>
              </a:spcBef>
              <a:spcAft>
                <a:spcPts val="0"/>
              </a:spcAft>
              <a:buClrTx/>
              <a:buSzTx/>
              <a:buFont typeface="Arial" panose="020B0604020202020204" pitchFamily="34" charset="0"/>
              <a:buNone/>
              <a:tabLst/>
              <a:defRPr/>
            </a:pPr>
            <a:r>
              <a:rPr kumimoji="1" lang="ja-JP" altLang="en-US" b="0" i="0" u="none" strike="noStrike" kern="1200" cap="none" spc="0" normalizeH="0" baseline="0" noProof="0" dirty="0">
                <a:ln>
                  <a:noFill/>
                </a:ln>
                <a:solidFill>
                  <a:prstClr val="black"/>
                </a:solidFill>
                <a:effectLst/>
                <a:uLnTx/>
                <a:uFillTx/>
                <a:latin typeface="Segoe UI"/>
                <a:ea typeface="メイリオ"/>
                <a:cs typeface="+mn-cs"/>
              </a:rPr>
              <a:t>その人、趣味は同じみたいだね</a:t>
            </a:r>
            <a:r>
              <a:rPr lang="ja-JP" altLang="en-US" dirty="0">
                <a:solidFill>
                  <a:prstClr val="black"/>
                </a:solidFill>
                <a:latin typeface="Segoe UI"/>
                <a:ea typeface="メイリオ"/>
              </a:rPr>
              <a:t>。</a:t>
            </a:r>
            <a:endParaRPr kumimoji="1" lang="en-US" altLang="ja-JP"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テキスト ボックス 1">
            <a:extLst>
              <a:ext uri="{FF2B5EF4-FFF2-40B4-BE49-F238E27FC236}">
                <a16:creationId xmlns:a16="http://schemas.microsoft.com/office/drawing/2014/main" id="{6120F741-78ED-5728-72F6-682C773E886B}"/>
              </a:ext>
            </a:extLst>
          </p:cNvPr>
          <p:cNvSpPr txBox="1"/>
          <p:nvPr/>
        </p:nvSpPr>
        <p:spPr>
          <a:xfrm>
            <a:off x="4074089" y="2053927"/>
            <a:ext cx="1526092" cy="338554"/>
          </a:xfrm>
          <a:prstGeom prst="rect">
            <a:avLst/>
          </a:prstGeom>
          <a:noFill/>
        </p:spPr>
        <p:txBody>
          <a:bodyPr wrap="square" rtlCol="0">
            <a:spAutoFit/>
          </a:bodyPr>
          <a:lstStyle/>
          <a:p>
            <a:r>
              <a:rPr kumimoji="1" lang="ja-JP" altLang="en-US" sz="1600" dirty="0"/>
              <a:t>しんせい</a:t>
            </a:r>
          </a:p>
        </p:txBody>
      </p:sp>
      <p:sp>
        <p:nvSpPr>
          <p:cNvPr id="5" name="テキスト ボックス 4">
            <a:extLst>
              <a:ext uri="{FF2B5EF4-FFF2-40B4-BE49-F238E27FC236}">
                <a16:creationId xmlns:a16="http://schemas.microsoft.com/office/drawing/2014/main" id="{B61A382B-A429-70E5-CDD2-7F16A60F5DEF}"/>
              </a:ext>
            </a:extLst>
          </p:cNvPr>
          <p:cNvSpPr txBox="1"/>
          <p:nvPr/>
        </p:nvSpPr>
        <p:spPr>
          <a:xfrm>
            <a:off x="2717870" y="3512014"/>
            <a:ext cx="986169" cy="338554"/>
          </a:xfrm>
          <a:prstGeom prst="rect">
            <a:avLst/>
          </a:prstGeom>
          <a:noFill/>
        </p:spPr>
        <p:txBody>
          <a:bodyPr wrap="square" rtlCol="0">
            <a:spAutoFit/>
          </a:bodyPr>
          <a:lstStyle/>
          <a:p>
            <a:r>
              <a:rPr lang="ja-JP" altLang="en-US" sz="1600" dirty="0"/>
              <a:t>しゅみ</a:t>
            </a:r>
            <a:endParaRPr kumimoji="1" lang="ja-JP" altLang="en-US" sz="1600" dirty="0"/>
          </a:p>
        </p:txBody>
      </p:sp>
      <p:sp>
        <p:nvSpPr>
          <p:cNvPr id="11" name="コンテンツ プレースホルダー 4">
            <a:extLst>
              <a:ext uri="{FF2B5EF4-FFF2-40B4-BE49-F238E27FC236}">
                <a16:creationId xmlns:a16="http://schemas.microsoft.com/office/drawing/2014/main" id="{44DFB9F4-5FEF-F47C-72CC-68199DCC6673}"/>
              </a:ext>
            </a:extLst>
          </p:cNvPr>
          <p:cNvSpPr txBox="1">
            <a:spLocks/>
          </p:cNvSpPr>
          <p:nvPr/>
        </p:nvSpPr>
        <p:spPr>
          <a:xfrm>
            <a:off x="2765996" y="5199967"/>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800"/>
              </a:lnSpc>
              <a:spcBef>
                <a:spcPts val="1000"/>
              </a:spcBef>
              <a:spcAft>
                <a:spcPts val="0"/>
              </a:spcAft>
              <a:buClrTx/>
              <a:buSzTx/>
              <a:buFont typeface="Arial" panose="020B0604020202020204" pitchFamily="34" charset="0"/>
              <a:buNone/>
              <a:tabLst/>
              <a:defRPr/>
            </a:pPr>
            <a:r>
              <a:rPr lang="ja-JP" altLang="en-US" dirty="0">
                <a:solidFill>
                  <a:prstClr val="black"/>
                </a:solidFill>
                <a:latin typeface="Segoe UI"/>
                <a:ea typeface="メイリオ"/>
              </a:rPr>
              <a:t>プロフィールは本当かな</a:t>
            </a:r>
            <a:r>
              <a:rPr kumimoji="1" lang="ja-JP" altLang="en-US" b="0" i="0" u="none" strike="noStrike" kern="1200" cap="none" spc="0" normalizeH="0" baseline="0" noProof="0" dirty="0">
                <a:ln>
                  <a:noFill/>
                </a:ln>
                <a:solidFill>
                  <a:prstClr val="black"/>
                </a:solidFill>
                <a:effectLst/>
                <a:uLnTx/>
                <a:uFillTx/>
                <a:latin typeface="Segoe UI"/>
                <a:ea typeface="メイリオ"/>
                <a:cs typeface="+mn-cs"/>
              </a:rPr>
              <a:t>？</a:t>
            </a:r>
            <a:endParaRPr kumimoji="1" lang="en-US" altLang="ja-JP" b="0"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377656" y="4752936"/>
            <a:ext cx="1153070" cy="1677239"/>
          </a:xfrm>
          <a:prstGeom prst="rect">
            <a:avLst/>
          </a:prstGeom>
        </p:spPr>
      </p:pic>
    </p:spTree>
    <p:extLst>
      <p:ext uri="{BB962C8B-B14F-4D97-AF65-F5344CB8AC3E}">
        <p14:creationId xmlns:p14="http://schemas.microsoft.com/office/powerpoint/2010/main" val="2143188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275753" y="1209651"/>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プロフィールは正しいとは限らない</a:t>
            </a: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266128" y="2247699"/>
            <a:ext cx="6422788" cy="240942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ts val="3800"/>
              </a:lnSpc>
              <a:spcBef>
                <a:spcPts val="1000"/>
              </a:spcBef>
              <a:spcAft>
                <a:spcPts val="0"/>
              </a:spcAft>
              <a:buClrTx/>
              <a:buSzTx/>
              <a:buFont typeface="Arial" panose="020B0604020202020204" pitchFamily="34" charset="0"/>
              <a:buChar char="•"/>
              <a:tabLst/>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知らない人と交流するときは慎重に</a:t>
            </a:r>
            <a:endPar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endParaRPr>
          </a:p>
          <a:p>
            <a:pPr marL="228600" marR="0" lvl="0" indent="-228600" algn="l" defTabSz="914400" rtl="0" eaLnBrk="1" fontAlgn="auto" latinLnBrk="0" hangingPunct="1">
              <a:lnSpc>
                <a:spcPts val="3800"/>
              </a:lnSpc>
              <a:spcBef>
                <a:spcPts val="1000"/>
              </a:spcBef>
              <a:spcAft>
                <a:spcPts val="0"/>
              </a:spcAft>
              <a:buClrTx/>
              <a:buSzTx/>
              <a:buFont typeface="Arial" panose="020B0604020202020204" pitchFamily="34" charset="0"/>
              <a:buChar char="•"/>
              <a:tabLst/>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未成年の場合は、周りの大人に相談</a:t>
            </a:r>
            <a:endPar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endParaRPr>
          </a:p>
          <a:p>
            <a:pPr marL="228600" marR="0" lvl="0" indent="-228600" algn="l" defTabSz="914400" rtl="0" eaLnBrk="1" fontAlgn="auto" latinLnBrk="0" hangingPunct="1">
              <a:lnSpc>
                <a:spcPts val="3800"/>
              </a:lnSpc>
              <a:spcBef>
                <a:spcPts val="1000"/>
              </a:spcBef>
              <a:spcAft>
                <a:spcPts val="0"/>
              </a:spcAft>
              <a:buClrTx/>
              <a:buSzTx/>
              <a:buFont typeface="Arial" panose="020B0604020202020204" pitchFamily="34" charset="0"/>
              <a:buChar char="•"/>
              <a:tabLst/>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あなたをねらう人がいることを知る</a:t>
            </a:r>
          </a:p>
        </p:txBody>
      </p:sp>
      <p:pic>
        <p:nvPicPr>
          <p:cNvPr id="10" name="図 9">
            <a:extLst>
              <a:ext uri="{FF2B5EF4-FFF2-40B4-BE49-F238E27FC236}">
                <a16:creationId xmlns:a16="http://schemas.microsoft.com/office/drawing/2014/main" id="{0F463031-4EFF-916F-13F3-A8E6EE26A5F2}"/>
              </a:ext>
            </a:extLst>
          </p:cNvPr>
          <p:cNvPicPr>
            <a:picLocks noChangeAspect="1"/>
          </p:cNvPicPr>
          <p:nvPr/>
        </p:nvPicPr>
        <p:blipFill>
          <a:blip r:embed="rId3"/>
          <a:stretch>
            <a:fillRect/>
          </a:stretch>
        </p:blipFill>
        <p:spPr>
          <a:xfrm>
            <a:off x="292229" y="4482488"/>
            <a:ext cx="8562458" cy="1556935"/>
          </a:xfrm>
          <a:prstGeom prst="rect">
            <a:avLst/>
          </a:prstGeom>
        </p:spPr>
      </p:pic>
      <p:pic>
        <p:nvPicPr>
          <p:cNvPr id="12" name="図 11">
            <a:extLst>
              <a:ext uri="{FF2B5EF4-FFF2-40B4-BE49-F238E27FC236}">
                <a16:creationId xmlns:a16="http://schemas.microsoft.com/office/drawing/2014/main" id="{800137D2-1AD3-9776-4BE3-6FB648CD1427}"/>
              </a:ext>
            </a:extLst>
          </p:cNvPr>
          <p:cNvPicPr>
            <a:picLocks noChangeAspect="1"/>
          </p:cNvPicPr>
          <p:nvPr/>
        </p:nvPicPr>
        <p:blipFill>
          <a:blip r:embed="rId4"/>
          <a:stretch>
            <a:fillRect/>
          </a:stretch>
        </p:blipFill>
        <p:spPr>
          <a:xfrm>
            <a:off x="612653" y="4201782"/>
            <a:ext cx="2542252" cy="445047"/>
          </a:xfrm>
          <a:prstGeom prst="rect">
            <a:avLst/>
          </a:prstGeom>
        </p:spPr>
      </p:pic>
      <p:pic>
        <p:nvPicPr>
          <p:cNvPr id="23" name="図 22">
            <a:extLst>
              <a:ext uri="{FF2B5EF4-FFF2-40B4-BE49-F238E27FC236}">
                <a16:creationId xmlns:a16="http://schemas.microsoft.com/office/drawing/2014/main" id="{2B6D7992-BC76-3A13-4E3B-B1686A2BA23E}"/>
              </a:ext>
            </a:extLst>
          </p:cNvPr>
          <p:cNvPicPr>
            <a:picLocks noChangeAspect="1"/>
          </p:cNvPicPr>
          <p:nvPr/>
        </p:nvPicPr>
        <p:blipFill>
          <a:blip r:embed="rId5"/>
          <a:stretch>
            <a:fillRect/>
          </a:stretch>
        </p:blipFill>
        <p:spPr>
          <a:xfrm>
            <a:off x="745786" y="4186690"/>
            <a:ext cx="2469094" cy="682811"/>
          </a:xfrm>
          <a:prstGeom prst="rect">
            <a:avLst/>
          </a:prstGeom>
        </p:spPr>
      </p:pic>
      <p:sp>
        <p:nvSpPr>
          <p:cNvPr id="37" name="テキスト ボックス 36">
            <a:extLst>
              <a:ext uri="{FF2B5EF4-FFF2-40B4-BE49-F238E27FC236}">
                <a16:creationId xmlns:a16="http://schemas.microsoft.com/office/drawing/2014/main" id="{B88BF696-9482-ED4F-4904-2F99D8EF56D5}"/>
              </a:ext>
            </a:extLst>
          </p:cNvPr>
          <p:cNvSpPr txBox="1"/>
          <p:nvPr/>
        </p:nvSpPr>
        <p:spPr>
          <a:xfrm>
            <a:off x="5113584" y="2097338"/>
            <a:ext cx="1086081" cy="307777"/>
          </a:xfrm>
          <a:prstGeom prst="rect">
            <a:avLst/>
          </a:prstGeom>
          <a:noFill/>
        </p:spPr>
        <p:txBody>
          <a:bodyPr wrap="square" rtlCol="0">
            <a:spAutoFit/>
          </a:bodyPr>
          <a:lstStyle/>
          <a:p>
            <a:r>
              <a:rPr kumimoji="1" lang="ja-JP" altLang="en-US" sz="1400" dirty="0"/>
              <a:t>しんちょう</a:t>
            </a:r>
          </a:p>
        </p:txBody>
      </p:sp>
      <p:sp>
        <p:nvSpPr>
          <p:cNvPr id="38" name="テキスト ボックス 37">
            <a:extLst>
              <a:ext uri="{FF2B5EF4-FFF2-40B4-BE49-F238E27FC236}">
                <a16:creationId xmlns:a16="http://schemas.microsoft.com/office/drawing/2014/main" id="{16149345-DD07-840D-73ED-98004893BF84}"/>
              </a:ext>
            </a:extLst>
          </p:cNvPr>
          <p:cNvSpPr txBox="1"/>
          <p:nvPr/>
        </p:nvSpPr>
        <p:spPr>
          <a:xfrm>
            <a:off x="612653" y="2708991"/>
            <a:ext cx="1203056" cy="307777"/>
          </a:xfrm>
          <a:prstGeom prst="rect">
            <a:avLst/>
          </a:prstGeom>
          <a:noFill/>
        </p:spPr>
        <p:txBody>
          <a:bodyPr wrap="square" rtlCol="0">
            <a:spAutoFit/>
          </a:bodyPr>
          <a:lstStyle/>
          <a:p>
            <a:r>
              <a:rPr kumimoji="1" lang="ja-JP" altLang="en-US" sz="1400" dirty="0"/>
              <a:t>みせいねん</a:t>
            </a:r>
          </a:p>
        </p:txBody>
      </p:sp>
      <p:pic>
        <p:nvPicPr>
          <p:cNvPr id="41" name="図 40">
            <a:extLst>
              <a:ext uri="{FF2B5EF4-FFF2-40B4-BE49-F238E27FC236}">
                <a16:creationId xmlns:a16="http://schemas.microsoft.com/office/drawing/2014/main" id="{AACD57AA-930F-AB47-A27B-1030EF2CB02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28561" y="1929987"/>
            <a:ext cx="2581838" cy="2581838"/>
          </a:xfrm>
          <a:prstGeom prst="rect">
            <a:avLst/>
          </a:prstGeom>
        </p:spPr>
      </p:pic>
      <p:sp>
        <p:nvSpPr>
          <p:cNvPr id="44" name="コンテンツ プレースホルダー 4">
            <a:extLst>
              <a:ext uri="{FF2B5EF4-FFF2-40B4-BE49-F238E27FC236}">
                <a16:creationId xmlns:a16="http://schemas.microsoft.com/office/drawing/2014/main" id="{5164626B-FFD1-9A4C-2732-D7607DD370F8}"/>
              </a:ext>
            </a:extLst>
          </p:cNvPr>
          <p:cNvSpPr txBox="1">
            <a:spLocks/>
          </p:cNvSpPr>
          <p:nvPr/>
        </p:nvSpPr>
        <p:spPr>
          <a:xfrm>
            <a:off x="7445820" y="2396312"/>
            <a:ext cx="1342098" cy="19072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None/>
              <a:tabLst/>
              <a:defRPr/>
            </a:pPr>
            <a:endParaRPr kumimoji="1" lang="en-US" altLang="ja-JP" sz="1400" b="0" i="0" u="sng" strike="noStrike" kern="1200" cap="none" spc="0" normalizeH="0" baseline="0" noProof="0" dirty="0">
              <a:ln>
                <a:noFill/>
              </a:ln>
              <a:solidFill>
                <a:schemeClr val="bg1"/>
              </a:solidFill>
              <a:effectLst/>
              <a:uLnTx/>
              <a:uFillTx/>
              <a:latin typeface="Segoe UI"/>
              <a:ea typeface="メイリオ"/>
              <a:cs typeface="+mn-cs"/>
            </a:endParaRPr>
          </a:p>
        </p:txBody>
      </p:sp>
      <p:grpSp>
        <p:nvGrpSpPr>
          <p:cNvPr id="4" name="グループ化 3">
            <a:extLst>
              <a:ext uri="{FF2B5EF4-FFF2-40B4-BE49-F238E27FC236}">
                <a16:creationId xmlns:a16="http://schemas.microsoft.com/office/drawing/2014/main" id="{029DBC04-DB26-9434-05D4-09717B3E4119}"/>
              </a:ext>
            </a:extLst>
          </p:cNvPr>
          <p:cNvGrpSpPr/>
          <p:nvPr/>
        </p:nvGrpSpPr>
        <p:grpSpPr>
          <a:xfrm>
            <a:off x="6676565" y="1832853"/>
            <a:ext cx="3115211" cy="2853021"/>
            <a:chOff x="4622667" y="1793275"/>
            <a:chExt cx="3115211" cy="2853021"/>
          </a:xfrm>
        </p:grpSpPr>
        <p:sp>
          <p:nvSpPr>
            <p:cNvPr id="43" name="正方形/長方形 42">
              <a:extLst>
                <a:ext uri="{FF2B5EF4-FFF2-40B4-BE49-F238E27FC236}">
                  <a16:creationId xmlns:a16="http://schemas.microsoft.com/office/drawing/2014/main" id="{55450BFA-6F3B-E041-CDE5-1AB7752D498A}"/>
                </a:ext>
              </a:extLst>
            </p:cNvPr>
            <p:cNvSpPr/>
            <p:nvPr/>
          </p:nvSpPr>
          <p:spPr>
            <a:xfrm>
              <a:off x="5608489" y="2136700"/>
              <a:ext cx="1113982" cy="2076365"/>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吹き出し: 角を丸めた四角形 44">
              <a:extLst>
                <a:ext uri="{FF2B5EF4-FFF2-40B4-BE49-F238E27FC236}">
                  <a16:creationId xmlns:a16="http://schemas.microsoft.com/office/drawing/2014/main" id="{0192AC07-EDAF-D54F-F225-3F8B5FF5ABEC}"/>
                </a:ext>
              </a:extLst>
            </p:cNvPr>
            <p:cNvSpPr/>
            <p:nvPr/>
          </p:nvSpPr>
          <p:spPr>
            <a:xfrm>
              <a:off x="5717300" y="2373829"/>
              <a:ext cx="885700" cy="384068"/>
            </a:xfrm>
            <a:prstGeom prst="wedgeRoundRectCallout">
              <a:avLst>
                <a:gd name="adj1" fmla="val -40061"/>
                <a:gd name="adj2" fmla="val -70327"/>
                <a:gd name="adj3" fmla="val 16667"/>
              </a:avLst>
            </a:prstGeom>
            <a:solidFill>
              <a:schemeClr val="bg1"/>
            </a:solidFill>
            <a:ln>
              <a:solidFill>
                <a:schemeClr val="bg1"/>
              </a:solidFill>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900" dirty="0"/>
                <a:t>チアダンスやってるの</a:t>
              </a:r>
              <a:endParaRPr kumimoji="1" lang="ja-JP" altLang="en-US" sz="900" dirty="0"/>
            </a:p>
          </p:txBody>
        </p:sp>
        <p:sp>
          <p:nvSpPr>
            <p:cNvPr id="46" name="吹き出し: 角を丸めた四角形 45">
              <a:extLst>
                <a:ext uri="{FF2B5EF4-FFF2-40B4-BE49-F238E27FC236}">
                  <a16:creationId xmlns:a16="http://schemas.microsoft.com/office/drawing/2014/main" id="{D8E732F1-E203-BAAC-BE57-20D411BA54E9}"/>
                </a:ext>
              </a:extLst>
            </p:cNvPr>
            <p:cNvSpPr/>
            <p:nvPr/>
          </p:nvSpPr>
          <p:spPr>
            <a:xfrm>
              <a:off x="5744537" y="2942638"/>
              <a:ext cx="885700" cy="311665"/>
            </a:xfrm>
            <a:prstGeom prst="wedgeRoundRectCallout">
              <a:avLst>
                <a:gd name="adj1" fmla="val 50743"/>
                <a:gd name="adj2" fmla="val -74666"/>
                <a:gd name="adj3" fmla="val 16667"/>
              </a:avLst>
            </a:prstGeom>
            <a:solidFill>
              <a:srgbClr val="92D050"/>
            </a:solidFill>
            <a:ln>
              <a:solidFill>
                <a:srgbClr val="92D050"/>
              </a:solidFill>
            </a:ln>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900" dirty="0"/>
                <a:t>偶然！       わたしも！</a:t>
              </a:r>
            </a:p>
          </p:txBody>
        </p:sp>
        <p:sp>
          <p:nvSpPr>
            <p:cNvPr id="47" name="吹き出し: 角を丸めた四角形 46">
              <a:extLst>
                <a:ext uri="{FF2B5EF4-FFF2-40B4-BE49-F238E27FC236}">
                  <a16:creationId xmlns:a16="http://schemas.microsoft.com/office/drawing/2014/main" id="{C27FA7A9-ADCF-484F-2817-ECB7034ACA5F}"/>
                </a:ext>
              </a:extLst>
            </p:cNvPr>
            <p:cNvSpPr/>
            <p:nvPr/>
          </p:nvSpPr>
          <p:spPr>
            <a:xfrm>
              <a:off x="5717300" y="3486483"/>
              <a:ext cx="885700" cy="338614"/>
            </a:xfrm>
            <a:prstGeom prst="wedgeRoundRectCallout">
              <a:avLst>
                <a:gd name="adj1" fmla="val -43683"/>
                <a:gd name="adj2" fmla="val -66186"/>
                <a:gd name="adj3" fmla="val 16667"/>
              </a:avLst>
            </a:prstGeom>
            <a:solidFill>
              <a:schemeClr val="bg1"/>
            </a:solidFill>
            <a:ln>
              <a:solidFill>
                <a:schemeClr val="bg1"/>
              </a:solidFill>
            </a:ln>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000" dirty="0"/>
                <a:t>すごい！ 一緒だね！</a:t>
              </a:r>
            </a:p>
          </p:txBody>
        </p:sp>
        <p:pic>
          <p:nvPicPr>
            <p:cNvPr id="42" name="図 41">
              <a:extLst>
                <a:ext uri="{FF2B5EF4-FFF2-40B4-BE49-F238E27FC236}">
                  <a16:creationId xmlns:a16="http://schemas.microsoft.com/office/drawing/2014/main" id="{9E1DC572-2528-E403-1E97-EB4ED3C6139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22667" y="1793275"/>
              <a:ext cx="3115211" cy="2853021"/>
            </a:xfrm>
            <a:prstGeom prst="rect">
              <a:avLst/>
            </a:prstGeom>
          </p:spPr>
        </p:pic>
      </p:grpSp>
      <p:sp>
        <p:nvSpPr>
          <p:cNvPr id="9" name="テキスト ボックス 8">
            <a:extLst>
              <a:ext uri="{FF2B5EF4-FFF2-40B4-BE49-F238E27FC236}">
                <a16:creationId xmlns:a16="http://schemas.microsoft.com/office/drawing/2014/main" id="{BC49FE4E-4764-14AB-0115-CE8C29D307AD}"/>
              </a:ext>
            </a:extLst>
          </p:cNvPr>
          <p:cNvSpPr txBox="1"/>
          <p:nvPr/>
        </p:nvSpPr>
        <p:spPr>
          <a:xfrm>
            <a:off x="3371402" y="2692210"/>
            <a:ext cx="3172311" cy="307777"/>
          </a:xfrm>
          <a:prstGeom prst="rect">
            <a:avLst/>
          </a:prstGeom>
          <a:noFill/>
        </p:spPr>
        <p:txBody>
          <a:bodyPr wrap="square" rtlCol="0">
            <a:spAutoFit/>
          </a:bodyPr>
          <a:lstStyle/>
          <a:p>
            <a:r>
              <a:rPr kumimoji="1" lang="ja-JP" altLang="en-US" sz="1400" dirty="0"/>
              <a:t>まわ　　　　　　　　　　　　　</a:t>
            </a:r>
          </a:p>
        </p:txBody>
      </p:sp>
      <p:graphicFrame>
        <p:nvGraphicFramePr>
          <p:cNvPr id="11" name="オブジェクト 10">
            <a:extLst>
              <a:ext uri="{FF2B5EF4-FFF2-40B4-BE49-F238E27FC236}">
                <a16:creationId xmlns:a16="http://schemas.microsoft.com/office/drawing/2014/main" id="{CF9E2A2B-EFDB-E2BD-89A9-68F5C7F3E9C7}"/>
              </a:ext>
            </a:extLst>
          </p:cNvPr>
          <p:cNvGraphicFramePr>
            <a:graphicFrameLocks noChangeAspect="1"/>
          </p:cNvGraphicFramePr>
          <p:nvPr>
            <p:extLst>
              <p:ext uri="{D42A27DB-BD31-4B8C-83A1-F6EECF244321}">
                <p14:modId xmlns:p14="http://schemas.microsoft.com/office/powerpoint/2010/main" val="836643940"/>
              </p:ext>
            </p:extLst>
          </p:nvPr>
        </p:nvGraphicFramePr>
        <p:xfrm>
          <a:off x="5053531" y="3822281"/>
          <a:ext cx="6215063" cy="4124325"/>
        </p:xfrm>
        <a:graphic>
          <a:graphicData uri="http://schemas.openxmlformats.org/presentationml/2006/ole">
            <mc:AlternateContent xmlns:mc="http://schemas.openxmlformats.org/markup-compatibility/2006">
              <mc:Choice xmlns:v="urn:schemas-microsoft-com:vml" Requires="v">
                <p:oleObj name="Document" r:id="rId8" imgW="6215740" imgH="4124457" progId="Word.Document.12">
                  <p:embed/>
                </p:oleObj>
              </mc:Choice>
              <mc:Fallback>
                <p:oleObj name="Document" r:id="rId8" imgW="6215740" imgH="4124457" progId="Word.Document.12">
                  <p:embed/>
                  <p:pic>
                    <p:nvPicPr>
                      <p:cNvPr id="0" name=""/>
                      <p:cNvPicPr/>
                      <p:nvPr/>
                    </p:nvPicPr>
                    <p:blipFill>
                      <a:blip r:embed="rId9"/>
                      <a:stretch>
                        <a:fillRect/>
                      </a:stretch>
                    </p:blipFill>
                    <p:spPr>
                      <a:xfrm>
                        <a:off x="5053531" y="3822281"/>
                        <a:ext cx="6215063" cy="4124325"/>
                      </a:xfrm>
                      <a:prstGeom prst="rect">
                        <a:avLst/>
                      </a:prstGeom>
                    </p:spPr>
                  </p:pic>
                </p:oleObj>
              </mc:Fallback>
            </mc:AlternateContent>
          </a:graphicData>
        </a:graphic>
      </p:graphicFrame>
      <p:sp>
        <p:nvSpPr>
          <p:cNvPr id="16" name="Rectangle 1">
            <a:extLst>
              <a:ext uri="{FF2B5EF4-FFF2-40B4-BE49-F238E27FC236}">
                <a16:creationId xmlns:a16="http://schemas.microsoft.com/office/drawing/2014/main" id="{7C912A25-462E-A4C9-D33B-9F62F36609EE}"/>
              </a:ext>
            </a:extLst>
          </p:cNvPr>
          <p:cNvSpPr>
            <a:spLocks noChangeArrowheads="1"/>
          </p:cNvSpPr>
          <p:nvPr/>
        </p:nvSpPr>
        <p:spPr bwMode="auto">
          <a:xfrm>
            <a:off x="437695" y="4729364"/>
            <a:ext cx="8268610"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ja-JP" altLang="en-US" sz="2500" b="0" i="0" u="none" strike="noStrike" cap="none" normalizeH="0" baseline="0" dirty="0">
                <a:ln>
                  <a:noFill/>
                </a:ln>
                <a:solidFill>
                  <a:srgbClr val="000000"/>
                </a:solidFill>
                <a:effectLst/>
                <a:latin typeface="Segoe UI" panose="020B0502040204020203" pitchFamily="34" charset="0"/>
                <a:ea typeface="メイリオ" panose="020B0604030504040204" pitchFamily="50" charset="-128"/>
                <a:cs typeface="Segoe UI" panose="020B0502040204020203" pitchFamily="34" charset="0"/>
              </a:rPr>
              <a:t>自分</a:t>
            </a:r>
            <a:r>
              <a:rPr kumimoji="0" lang="ja-JP" altLang="en-US" sz="25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mn-cs"/>
              </a:rPr>
              <a:t>のプロフィールを</a:t>
            </a:r>
            <a:r>
              <a:rPr kumimoji="0" lang="ja-JP" altLang="en-US" sz="2500" b="0" i="0" u="none" strike="noStrike" cap="none" normalizeH="0" baseline="0" dirty="0">
                <a:ln>
                  <a:noFill/>
                </a:ln>
                <a:solidFill>
                  <a:srgbClr val="000000"/>
                </a:solidFill>
                <a:effectLst/>
                <a:latin typeface="Segoe UI" panose="020B0502040204020203" pitchFamily="34" charset="0"/>
                <a:ea typeface="メイリオ" panose="020B0604030504040204" pitchFamily="50" charset="-128"/>
                <a:cs typeface="Segoe UI" panose="020B0502040204020203" pitchFamily="34" charset="0"/>
              </a:rPr>
              <a:t>書く</a:t>
            </a:r>
            <a:r>
              <a:rPr kumimoji="0" lang="ja-JP" altLang="en-US" sz="2500" b="0" i="0" u="none" strike="noStrike" cap="none" normalizeH="0" baseline="0" dirty="0">
                <a:ln>
                  <a:noFill/>
                </a:ln>
                <a:solidFill>
                  <a:srgbClr val="000000"/>
                </a:solidFill>
                <a:effectLst/>
                <a:latin typeface="Segoe UI" panose="020B0502040204020203" pitchFamily="34" charset="0"/>
                <a:ea typeface="メイリオ" panose="020B0604030504040204" pitchFamily="50" charset="-128"/>
                <a:cs typeface="+mn-cs"/>
              </a:rPr>
              <a:t>時</a:t>
            </a:r>
            <a:r>
              <a:rPr kumimoji="0" lang="ja-JP" altLang="en-US" sz="25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mn-cs"/>
              </a:rPr>
              <a:t>に</a:t>
            </a:r>
            <a:r>
              <a:rPr kumimoji="0" lang="ja-JP" altLang="en-US" sz="2500" b="0" i="0" u="none" strike="noStrike" cap="none" normalizeH="0" baseline="0" dirty="0">
                <a:ln>
                  <a:noFill/>
                </a:ln>
                <a:solidFill>
                  <a:srgbClr val="000000"/>
                </a:solidFill>
                <a:effectLst/>
                <a:latin typeface="Segoe UI" panose="020B0502040204020203" pitchFamily="34" charset="0"/>
                <a:ea typeface="メイリオ" panose="020B0604030504040204" pitchFamily="50" charset="-128"/>
                <a:cs typeface="Segoe UI" panose="020B0502040204020203" pitchFamily="34" charset="0"/>
              </a:rPr>
              <a:t>気</a:t>
            </a:r>
            <a:r>
              <a:rPr kumimoji="0" lang="ja-JP" altLang="en-US" sz="25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mn-cs"/>
              </a:rPr>
              <a:t>をつけることを</a:t>
            </a:r>
            <a:endParaRPr kumimoji="0" lang="en-US" altLang="ja-JP" sz="25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ja-JP" altLang="en-US" sz="2500" dirty="0">
                <a:solidFill>
                  <a:srgbClr val="000000"/>
                </a:solidFill>
                <a:latin typeface="メイリオ" panose="020B0604030504040204" pitchFamily="50" charset="-128"/>
                <a:ea typeface="メイリオ" panose="020B0604030504040204" pitchFamily="50" charset="-128"/>
                <a:cs typeface="Segoe UI" panose="020B0502040204020203" pitchFamily="34" charset="0"/>
              </a:rPr>
              <a:t> </a:t>
            </a:r>
            <a:r>
              <a:rPr kumimoji="0" lang="ja-JP" altLang="en-US" sz="2500" b="0" i="0" u="none" strike="noStrike" cap="none" normalizeH="0" baseline="0" dirty="0">
                <a:ln>
                  <a:noFill/>
                </a:ln>
                <a:solidFill>
                  <a:srgbClr val="000000"/>
                </a:solidFill>
                <a:effectLst/>
                <a:latin typeface="Segoe UI" panose="020B0502040204020203" pitchFamily="34" charset="0"/>
                <a:ea typeface="メイリオ" panose="020B0604030504040204" pitchFamily="50" charset="-128"/>
                <a:cs typeface="Segoe UI" panose="020B0502040204020203" pitchFamily="34" charset="0"/>
              </a:rPr>
              <a:t>考えて</a:t>
            </a:r>
            <a:r>
              <a:rPr kumimoji="0" lang="ja-JP" altLang="en-US" sz="25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mn-cs"/>
              </a:rPr>
              <a:t>みましょう</a:t>
            </a:r>
            <a:endParaRPr kumimoji="0" lang="ja-JP" altLang="en-US"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ja-JP" sz="2500" b="0" i="0" u="none" strike="noStrike" cap="none" normalizeH="0" baseline="0" dirty="0">
                <a:ln>
                  <a:noFill/>
                </a:ln>
                <a:solidFill>
                  <a:srgbClr val="000000"/>
                </a:solidFill>
                <a:effectLst/>
                <a:latin typeface="Segoe UI" panose="020B0502040204020203" pitchFamily="34" charset="0"/>
                <a:ea typeface="メイリオ" panose="020B0604030504040204" pitchFamily="50" charset="-128"/>
                <a:cs typeface="Segoe UI" panose="020B0502040204020203" pitchFamily="34" charset="0"/>
              </a:rPr>
              <a:t>SNS</a:t>
            </a:r>
            <a:r>
              <a:rPr kumimoji="0" lang="ja-JP" altLang="en-US" sz="25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mn-cs"/>
              </a:rPr>
              <a:t>の「あやしい</a:t>
            </a:r>
            <a:r>
              <a:rPr kumimoji="0" lang="ja-JP" altLang="en-US" sz="2500" b="0" i="0" u="none" strike="noStrike" cap="none" normalizeH="0" baseline="0" dirty="0">
                <a:ln>
                  <a:noFill/>
                </a:ln>
                <a:solidFill>
                  <a:srgbClr val="000000"/>
                </a:solidFill>
                <a:effectLst/>
                <a:latin typeface="Segoe UI" panose="020B0502040204020203" pitchFamily="34" charset="0"/>
                <a:ea typeface="メイリオ" panose="020B0604030504040204" pitchFamily="50" charset="-128"/>
                <a:cs typeface="Segoe UI" panose="020B0502040204020203" pitchFamily="34" charset="0"/>
              </a:rPr>
              <a:t>人</a:t>
            </a:r>
            <a:r>
              <a:rPr kumimoji="0" lang="ja-JP" altLang="en-US" sz="25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mn-cs"/>
              </a:rPr>
              <a:t>」はどうやって近づいてくるかな？</a:t>
            </a: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
        <p:nvSpPr>
          <p:cNvPr id="17" name="テキスト ボックス 16">
            <a:extLst>
              <a:ext uri="{FF2B5EF4-FFF2-40B4-BE49-F238E27FC236}">
                <a16:creationId xmlns:a16="http://schemas.microsoft.com/office/drawing/2014/main" id="{09D30829-7B27-33EB-D80B-C6B34C7BE176}"/>
              </a:ext>
            </a:extLst>
          </p:cNvPr>
          <p:cNvSpPr txBox="1"/>
          <p:nvPr/>
        </p:nvSpPr>
        <p:spPr>
          <a:xfrm>
            <a:off x="6455991" y="1245987"/>
            <a:ext cx="1086081" cy="307777"/>
          </a:xfrm>
          <a:prstGeom prst="rect">
            <a:avLst/>
          </a:prstGeom>
          <a:noFill/>
        </p:spPr>
        <p:txBody>
          <a:bodyPr wrap="square" rtlCol="0">
            <a:spAutoFit/>
          </a:bodyPr>
          <a:lstStyle/>
          <a:p>
            <a:r>
              <a:rPr lang="ja-JP" altLang="en-US" sz="1400" dirty="0"/>
              <a:t>かぎ</a:t>
            </a:r>
            <a:endParaRPr kumimoji="1" lang="ja-JP" altLang="en-US" sz="1400" dirty="0"/>
          </a:p>
        </p:txBody>
      </p:sp>
    </p:spTree>
    <p:extLst>
      <p:ext uri="{BB962C8B-B14F-4D97-AF65-F5344CB8AC3E}">
        <p14:creationId xmlns:p14="http://schemas.microsoft.com/office/powerpoint/2010/main" val="4075734075"/>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1866</Words>
  <PresentationFormat>画面に合わせる (4:3)</PresentationFormat>
  <Paragraphs>113</Paragraphs>
  <Slides>4</Slides>
  <Notes>4</Notes>
  <HiddenSlides>1</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4</vt:i4>
      </vt:variant>
    </vt:vector>
  </HeadingPairs>
  <TitlesOfParts>
    <vt:vector size="12" baseType="lpstr">
      <vt:lpstr>HGPSoeiKakugothicUB</vt:lpstr>
      <vt:lpstr>メイリオ</vt:lpstr>
      <vt:lpstr>Arial</vt:lpstr>
      <vt:lpstr>Calibri</vt:lpstr>
      <vt:lpstr>Segoe UI</vt:lpstr>
      <vt:lpstr>2_Office テーマ</vt:lpstr>
      <vt:lpstr>3_Office テーマ</vt:lpstr>
      <vt:lpstr>Document</vt:lpstr>
      <vt:lpstr>3-1-1 プロフィール情報  </vt:lpstr>
      <vt:lpstr>考えてみよう</vt:lpstr>
      <vt:lpstr>みなさんはどう思いますか？</vt:lpstr>
      <vt:lpstr>知っておこう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2023-03-16T04:23:49Z</dcterms:modified>
</cp:coreProperties>
</file>