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1" r:id="rId3"/>
    <p:sldId id="1862287422" r:id="rId4"/>
    <p:sldId id="1862287423" r:id="rId5"/>
    <p:sldId id="846"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281E"/>
    <a:srgbClr val="AA7322"/>
    <a:srgbClr val="FDE1B0"/>
    <a:srgbClr val="ED7D31"/>
    <a:srgbClr val="FF99CC"/>
    <a:srgbClr val="D62475"/>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20" autoAdjust="0"/>
    <p:restoredTop sz="49965" autoAdjust="0"/>
  </p:normalViewPr>
  <p:slideViewPr>
    <p:cSldViewPr snapToGrid="0">
      <p:cViewPr varScale="1">
        <p:scale>
          <a:sx n="57" d="100"/>
          <a:sy n="57" d="100"/>
        </p:scale>
        <p:origin x="2952" y="5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パソコンでインターネットを利用する方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偽セキュリティ警告の手口を知り、その対処法を理解させる。</a:t>
            </a:r>
            <a:endParaRPr lang="en-US" altLang="ja-JP" sz="1200" dirty="0">
              <a:latin typeface="メイリオ" panose="020B0604030504040204" pitchFamily="50" charset="-128"/>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パソコンを利用していると、ブラウザ画面に「ウイルス感染しています。サポートセンターに電話してください。」</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という警告メッセージが出てきました。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みなさんはこのような経験はありますか？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経験値を問う。また、その場合の対応について意見を聞く。</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偽セキュリティ警告の手口は、パソコンのブラウザ画面上にいきなりセキュリティに関する偽の警告メッセージが表示され、</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そのメッセージに記載しているサポートセンターの電話番号に電話をかけさせることで、だまされた人を誘導し、金銭的な被害を起こすものです。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サポートセンターに電話をかけると、オペレーターにパソコンの操作を指示または遠隔操作され、有償のサポート契約と代金支払いへと誘導されます。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最近の手口では、代金支払いの方法としてプリペイドカードを指定される場合が多いです。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コンビニエンスストアに電子マネーのプリペイドカードを買いに行くように指示され、カードに記載されたコードを教えるよう言われます。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パソコンユーザーのみなさんは、このような手口があることを知っておきましょう。</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参考資料</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IPA</a:t>
            </a:r>
            <a:r>
              <a:rPr lang="ja-JP" altLang="en-US" sz="1200" dirty="0">
                <a:latin typeface="メイリオ" panose="020B0604030504040204" pitchFamily="50" charset="-128"/>
              </a:rPr>
              <a:t>：安心相談窓口だより</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https://www.ipa.go.jp/security/anshin/attention/2022/mgdayori20230228.html</a:t>
            </a:r>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警告画面が出たときの対処法を知っておきましょう。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まず、慌てて電話をかけないことです。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警告音などが流れるケースもありますが、音量を落として、冷静にブラウザ画面を閉じましょう。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リモート操作をするためのソフトを案内されるケースもありますが、ダウンロード・インストールしないようにしましょう。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偽セキュリティ警告は、驚かせたり、慌てさせたりすることで、私たちが冷静に判断させないように仕向けてきます。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警告画面が次々と出てくる、警告音やアナウンスが流れる、実在する企業やロゴを使うことで信用させる、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こうした特徴があります。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もし、みなさんの周りでもこのような事例を耳にしたら、電話番号を表示されたことでつい電話をかけてしまうことがないよう、みなさんからもしっかりケアしていただきたいと思います。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参考資料</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IPA</a:t>
            </a:r>
            <a:r>
              <a:rPr lang="ja-JP" altLang="en-US" sz="1200" dirty="0">
                <a:latin typeface="メイリオ" panose="020B0604030504040204" pitchFamily="50" charset="-128"/>
              </a:rPr>
              <a:t>：安心相談窓口だより</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a:latin typeface="メイリオ" panose="020B0604030504040204" pitchFamily="50" charset="-128"/>
              </a:rPr>
              <a:t>https://www.ipa.go.jp/security/anshin/attention/2021/mgdayori20211116.html</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2-2-2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偽セキュリティ警告</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1273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リーフォーム: 図形 3">
            <a:extLst>
              <a:ext uri="{FF2B5EF4-FFF2-40B4-BE49-F238E27FC236}">
                <a16:creationId xmlns:a16="http://schemas.microsoft.com/office/drawing/2014/main" id="{1A6644EF-DCFA-0765-130B-40D5205D6A3B}"/>
              </a:ext>
            </a:extLst>
          </p:cNvPr>
          <p:cNvSpPr/>
          <p:nvPr/>
        </p:nvSpPr>
        <p:spPr>
          <a:xfrm>
            <a:off x="445655" y="1635607"/>
            <a:ext cx="7950200" cy="5056742"/>
          </a:xfrm>
          <a:custGeom>
            <a:avLst/>
            <a:gdLst>
              <a:gd name="connsiteX0" fmla="*/ 324146 w 7950200"/>
              <a:gd name="connsiteY0" fmla="*/ 0 h 5200390"/>
              <a:gd name="connsiteX1" fmla="*/ 7626054 w 7950200"/>
              <a:gd name="connsiteY1" fmla="*/ 0 h 5200390"/>
              <a:gd name="connsiteX2" fmla="*/ 7950200 w 7950200"/>
              <a:gd name="connsiteY2" fmla="*/ 324146 h 5200390"/>
              <a:gd name="connsiteX3" fmla="*/ 7950200 w 7950200"/>
              <a:gd name="connsiteY3" fmla="*/ 4189789 h 5200390"/>
              <a:gd name="connsiteX4" fmla="*/ 7626054 w 7950200"/>
              <a:gd name="connsiteY4" fmla="*/ 4513935 h 5200390"/>
              <a:gd name="connsiteX5" fmla="*/ 5028729 w 7950200"/>
              <a:gd name="connsiteY5" fmla="*/ 4513935 h 5200390"/>
              <a:gd name="connsiteX6" fmla="*/ 5065705 w 7950200"/>
              <a:gd name="connsiteY6" fmla="*/ 4618791 h 5200390"/>
              <a:gd name="connsiteX7" fmla="*/ 5451322 w 7950200"/>
              <a:gd name="connsiteY7" fmla="*/ 5200390 h 5200390"/>
              <a:gd name="connsiteX8" fmla="*/ 4256910 w 7950200"/>
              <a:gd name="connsiteY8" fmla="*/ 4642314 h 5200390"/>
              <a:gd name="connsiteX9" fmla="*/ 4151392 w 7950200"/>
              <a:gd name="connsiteY9" fmla="*/ 4513935 h 5200390"/>
              <a:gd name="connsiteX10" fmla="*/ 324146 w 7950200"/>
              <a:gd name="connsiteY10" fmla="*/ 4513935 h 5200390"/>
              <a:gd name="connsiteX11" fmla="*/ 0 w 7950200"/>
              <a:gd name="connsiteY11" fmla="*/ 4189789 h 5200390"/>
              <a:gd name="connsiteX12" fmla="*/ 0 w 7950200"/>
              <a:gd name="connsiteY12" fmla="*/ 324146 h 5200390"/>
              <a:gd name="connsiteX13" fmla="*/ 324146 w 7950200"/>
              <a:gd name="connsiteY13" fmla="*/ 0 h 5200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0200" h="5200390">
                <a:moveTo>
                  <a:pt x="324146" y="0"/>
                </a:moveTo>
                <a:lnTo>
                  <a:pt x="7626054" y="0"/>
                </a:lnTo>
                <a:cubicBezTo>
                  <a:pt x="7805075" y="0"/>
                  <a:pt x="7950200" y="145125"/>
                  <a:pt x="7950200" y="324146"/>
                </a:cubicBezTo>
                <a:lnTo>
                  <a:pt x="7950200" y="4189789"/>
                </a:lnTo>
                <a:cubicBezTo>
                  <a:pt x="7950200" y="4368810"/>
                  <a:pt x="7805075" y="4513935"/>
                  <a:pt x="7626054" y="4513935"/>
                </a:cubicBezTo>
                <a:lnTo>
                  <a:pt x="5028729" y="4513935"/>
                </a:lnTo>
                <a:lnTo>
                  <a:pt x="5065705" y="4618791"/>
                </a:lnTo>
                <a:cubicBezTo>
                  <a:pt x="5141573" y="4802045"/>
                  <a:pt x="5272728" y="4986078"/>
                  <a:pt x="5451322" y="5200390"/>
                </a:cubicBezTo>
                <a:cubicBezTo>
                  <a:pt x="4834578" y="5108713"/>
                  <a:pt x="4502245" y="4913116"/>
                  <a:pt x="4256910" y="4642314"/>
                </a:cubicBezTo>
                <a:lnTo>
                  <a:pt x="4151392" y="4513935"/>
                </a:lnTo>
                <a:lnTo>
                  <a:pt x="324146" y="4513935"/>
                </a:lnTo>
                <a:cubicBezTo>
                  <a:pt x="145125" y="4513935"/>
                  <a:pt x="0" y="4368810"/>
                  <a:pt x="0" y="4189789"/>
                </a:cubicBezTo>
                <a:lnTo>
                  <a:pt x="0" y="324146"/>
                </a:lnTo>
                <a:cubicBezTo>
                  <a:pt x="0" y="145125"/>
                  <a:pt x="145125" y="0"/>
                  <a:pt x="324146"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815392" y="1634712"/>
            <a:ext cx="7214703" cy="4449295"/>
          </a:xfrm>
          <a:prstGeom prst="rect">
            <a:avLst/>
          </a:prstGeom>
          <a:noFill/>
        </p:spPr>
        <p:txBody>
          <a:bodyPr wrap="square">
            <a:spAutoFit/>
          </a:bodyPr>
          <a:lstStyle/>
          <a:p>
            <a:pPr marL="0" marR="0" lvl="0" indent="0" algn="l" defTabSz="914400" rtl="0" eaLnBrk="1" fontAlgn="auto" latinLnBrk="0" hangingPunct="1">
              <a:lnSpc>
                <a:spcPts val="57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パソコンに</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7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srgbClr val="F6281E"/>
                </a:solidFill>
                <a:effectLst/>
                <a:uLnTx/>
                <a:uFillTx/>
                <a:latin typeface="Segoe UI"/>
                <a:ea typeface="メイリオ"/>
                <a:cs typeface="+mn-cs"/>
              </a:rPr>
              <a:t>「ウイルス感染しています。</a:t>
            </a:r>
            <a:endParaRPr kumimoji="1" lang="en-US" altLang="ja-JP" sz="4000" b="1" i="0" u="none" strike="noStrike" kern="1200" cap="none" spc="0" normalizeH="0" baseline="0" noProof="0" dirty="0">
              <a:ln>
                <a:noFill/>
              </a:ln>
              <a:solidFill>
                <a:srgbClr val="F6281E"/>
              </a:solidFill>
              <a:effectLst/>
              <a:uLnTx/>
              <a:uFillTx/>
              <a:latin typeface="Segoe UI"/>
              <a:ea typeface="メイリオ"/>
              <a:cs typeface="+mn-cs"/>
            </a:endParaRPr>
          </a:p>
          <a:p>
            <a:pPr marL="0" marR="0" lvl="0" indent="0" algn="l" defTabSz="914400" rtl="0" eaLnBrk="1" fontAlgn="auto" latinLnBrk="0" hangingPunct="1">
              <a:lnSpc>
                <a:spcPts val="57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srgbClr val="F6281E"/>
                </a:solidFill>
                <a:effectLst/>
                <a:uLnTx/>
                <a:uFillTx/>
                <a:latin typeface="Segoe UI"/>
                <a:ea typeface="メイリオ"/>
                <a:cs typeface="+mn-cs"/>
              </a:rPr>
              <a:t>サポートセンターに電話してください。」</a:t>
            </a:r>
            <a:endParaRPr kumimoji="1" lang="en-US" altLang="ja-JP" sz="4000" b="1" i="0" u="none" strike="noStrike" kern="1200" cap="none" spc="0" normalizeH="0" baseline="0" noProof="0" dirty="0">
              <a:ln>
                <a:noFill/>
              </a:ln>
              <a:solidFill>
                <a:srgbClr val="F6281E"/>
              </a:solidFill>
              <a:effectLst/>
              <a:uLnTx/>
              <a:uFillTx/>
              <a:latin typeface="Segoe UI"/>
              <a:ea typeface="メイリオ"/>
              <a:cs typeface="+mn-cs"/>
            </a:endParaRPr>
          </a:p>
          <a:p>
            <a:pPr marL="0" marR="0" lvl="0" indent="0" algn="l" defTabSz="914400" rtl="0" eaLnBrk="1" fontAlgn="auto" latinLnBrk="0" hangingPunct="1">
              <a:lnSpc>
                <a:spcPts val="57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って</a:t>
            </a:r>
            <a:r>
              <a:rPr lang="ja-JP" altLang="en-US" sz="4000" b="1" dirty="0">
                <a:solidFill>
                  <a:prstClr val="black"/>
                </a:solidFill>
                <a:latin typeface="Segoe UI"/>
                <a:ea typeface="メイリオ"/>
              </a:rPr>
              <a:t>、</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警告が出てきたよ。</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7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どうすればいいの</a:t>
            </a:r>
            <a:r>
              <a:rPr lang="ja-JP" altLang="en-US" sz="4000" b="1" dirty="0">
                <a:solidFill>
                  <a:prstClr val="black"/>
                </a:solidFill>
                <a:latin typeface="Segoe UI"/>
                <a:ea typeface="メイリオ"/>
              </a:rPr>
              <a:t>？！</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a:xfrm>
            <a:off x="1109382" y="523699"/>
            <a:ext cx="7958418" cy="697099"/>
          </a:xfrm>
        </p:spPr>
        <p:txBody>
          <a:bodyPr/>
          <a:lstStyle/>
          <a:p>
            <a:r>
              <a:rPr lang="ja-JP" altLang="en-US" dirty="0"/>
              <a:t>考えてみよう</a:t>
            </a:r>
          </a:p>
        </p:txBody>
      </p:sp>
      <p:pic>
        <p:nvPicPr>
          <p:cNvPr id="9" name="図 8">
            <a:extLst>
              <a:ext uri="{FF2B5EF4-FFF2-40B4-BE49-F238E27FC236}">
                <a16:creationId xmlns:a16="http://schemas.microsoft.com/office/drawing/2014/main" id="{8E35E983-1EFC-121A-ECF8-F8FCD5C0121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7925" y="3765202"/>
            <a:ext cx="3316075" cy="3316075"/>
          </a:xfrm>
          <a:prstGeom prst="rect">
            <a:avLst/>
          </a:prstGeom>
        </p:spPr>
      </p:pic>
      <p:sp>
        <p:nvSpPr>
          <p:cNvPr id="3" name="テキスト ボックス 2">
            <a:extLst>
              <a:ext uri="{FF2B5EF4-FFF2-40B4-BE49-F238E27FC236}">
                <a16:creationId xmlns:a16="http://schemas.microsoft.com/office/drawing/2014/main" id="{6DA5334D-E8B2-F651-BB1A-07FAB20B9371}"/>
              </a:ext>
            </a:extLst>
          </p:cNvPr>
          <p:cNvSpPr txBox="1"/>
          <p:nvPr/>
        </p:nvSpPr>
        <p:spPr>
          <a:xfrm>
            <a:off x="3454262" y="2212811"/>
            <a:ext cx="1005403" cy="338554"/>
          </a:xfrm>
          <a:prstGeom prst="rect">
            <a:avLst/>
          </a:prstGeom>
          <a:noFill/>
        </p:spPr>
        <p:txBody>
          <a:bodyPr wrap="none" rtlCol="0">
            <a:spAutoFit/>
          </a:bodyPr>
          <a:lstStyle/>
          <a:p>
            <a:r>
              <a:rPr kumimoji="1" lang="ja-JP" altLang="en-US" sz="1600" dirty="0"/>
              <a:t>かんせん</a:t>
            </a:r>
          </a:p>
        </p:txBody>
      </p:sp>
      <p:sp>
        <p:nvSpPr>
          <p:cNvPr id="6" name="テキスト ボックス 5">
            <a:extLst>
              <a:ext uri="{FF2B5EF4-FFF2-40B4-BE49-F238E27FC236}">
                <a16:creationId xmlns:a16="http://schemas.microsoft.com/office/drawing/2014/main" id="{5A0E83E4-468D-3FA1-1198-B5C4C510A448}"/>
              </a:ext>
            </a:extLst>
          </p:cNvPr>
          <p:cNvSpPr txBox="1"/>
          <p:nvPr/>
        </p:nvSpPr>
        <p:spPr>
          <a:xfrm>
            <a:off x="2448859" y="4388883"/>
            <a:ext cx="1005403" cy="338554"/>
          </a:xfrm>
          <a:prstGeom prst="rect">
            <a:avLst/>
          </a:prstGeom>
          <a:noFill/>
        </p:spPr>
        <p:txBody>
          <a:bodyPr wrap="none" rtlCol="0">
            <a:spAutoFit/>
          </a:bodyPr>
          <a:lstStyle/>
          <a:p>
            <a:r>
              <a:rPr kumimoji="1" lang="ja-JP" altLang="en-US" sz="1600" dirty="0"/>
              <a:t>けいこく</a:t>
            </a:r>
          </a:p>
        </p:txBody>
      </p:sp>
    </p:spTree>
    <p:extLst>
      <p:ext uri="{BB962C8B-B14F-4D97-AF65-F5344CB8AC3E}">
        <p14:creationId xmlns:p14="http://schemas.microsoft.com/office/powerpoint/2010/main" val="3491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14154" y="1654762"/>
            <a:ext cx="8375184" cy="1479667"/>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192204" y="3405873"/>
            <a:ext cx="8759592" cy="3026569"/>
          </a:xfrm>
        </p:spPr>
        <p:txBody>
          <a:bodyPr>
            <a:noAutofit/>
          </a:bodyPr>
          <a:lstStyle/>
          <a:p>
            <a:pPr marL="0" indent="0">
              <a:lnSpc>
                <a:spcPct val="100000"/>
              </a:lnSpc>
              <a:buNone/>
            </a:pPr>
            <a:r>
              <a:rPr lang="ja-JP" altLang="en-US" sz="2800" dirty="0"/>
              <a:t>・偽物の警告画面を出して、利用者に電話を</a:t>
            </a:r>
            <a:endParaRPr lang="en-US" altLang="ja-JP" sz="2800" dirty="0"/>
          </a:p>
          <a:p>
            <a:pPr marL="0" indent="0">
              <a:lnSpc>
                <a:spcPct val="100000"/>
              </a:lnSpc>
              <a:buNone/>
            </a:pPr>
            <a:r>
              <a:rPr lang="ja-JP" altLang="en-US" sz="2800" dirty="0"/>
              <a:t>　かけさせる</a:t>
            </a:r>
          </a:p>
          <a:p>
            <a:pPr marL="0" indent="0">
              <a:lnSpc>
                <a:spcPct val="100000"/>
              </a:lnSpc>
              <a:buNone/>
            </a:pPr>
            <a:r>
              <a:rPr lang="ja-JP" altLang="en-US" sz="2800" dirty="0"/>
              <a:t>・遠隔操作ソフトでパソコンを操作され、</a:t>
            </a:r>
            <a:endParaRPr lang="en-US" altLang="ja-JP" sz="2800" dirty="0"/>
          </a:p>
          <a:p>
            <a:pPr marL="0" indent="0">
              <a:lnSpc>
                <a:spcPct val="100000"/>
              </a:lnSpc>
              <a:buNone/>
            </a:pPr>
            <a:r>
              <a:rPr lang="ja-JP" altLang="en-US" sz="2800" dirty="0"/>
              <a:t>　架空のサポート費用をだまし取られる</a:t>
            </a:r>
            <a:endParaRPr lang="en-US" altLang="ja-JP" sz="4000" dirty="0"/>
          </a:p>
        </p:txBody>
      </p:sp>
      <p:sp>
        <p:nvSpPr>
          <p:cNvPr id="4" name="タイトル 3"/>
          <p:cNvSpPr>
            <a:spLocks noGrp="1"/>
          </p:cNvSpPr>
          <p:nvPr>
            <p:ph type="title"/>
          </p:nvPr>
        </p:nvSpPr>
        <p:spPr>
          <a:xfrm>
            <a:off x="386766" y="466187"/>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384408" y="1943241"/>
            <a:ext cx="7958418" cy="784598"/>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「偽セキュリティ警告」かもしれません。</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7480862" y="2508693"/>
            <a:ext cx="1685159" cy="1479667"/>
          </a:xfrm>
          <a:prstGeom prst="rect">
            <a:avLst/>
          </a:prstGeom>
        </p:spPr>
      </p:pic>
      <p:pic>
        <p:nvPicPr>
          <p:cNvPr id="8" name="図 7">
            <a:extLst>
              <a:ext uri="{FF2B5EF4-FFF2-40B4-BE49-F238E27FC236}">
                <a16:creationId xmlns:a16="http://schemas.microsoft.com/office/drawing/2014/main" id="{8371D2DB-0A4A-B506-F87E-3AD7D7564EF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51426" y="4770349"/>
            <a:ext cx="2397309" cy="2397309"/>
          </a:xfrm>
          <a:prstGeom prst="rect">
            <a:avLst/>
          </a:prstGeom>
        </p:spPr>
      </p:pic>
      <p:sp>
        <p:nvSpPr>
          <p:cNvPr id="14" name="テキスト ボックス 13">
            <a:extLst>
              <a:ext uri="{FF2B5EF4-FFF2-40B4-BE49-F238E27FC236}">
                <a16:creationId xmlns:a16="http://schemas.microsoft.com/office/drawing/2014/main" id="{3518A7D7-9F7B-0BCF-3F0E-28CAF37313A1}"/>
              </a:ext>
            </a:extLst>
          </p:cNvPr>
          <p:cNvSpPr txBox="1"/>
          <p:nvPr/>
        </p:nvSpPr>
        <p:spPr>
          <a:xfrm>
            <a:off x="825644" y="1745683"/>
            <a:ext cx="595035" cy="338554"/>
          </a:xfrm>
          <a:prstGeom prst="rect">
            <a:avLst/>
          </a:prstGeom>
          <a:noFill/>
        </p:spPr>
        <p:txBody>
          <a:bodyPr wrap="none" rtlCol="0">
            <a:spAutoFit/>
          </a:bodyPr>
          <a:lstStyle/>
          <a:p>
            <a:r>
              <a:rPr lang="ja-JP" altLang="en-US" sz="1600" dirty="0"/>
              <a:t>にせ</a:t>
            </a:r>
            <a:endParaRPr kumimoji="1" lang="ja-JP" altLang="en-US" sz="1600" dirty="0"/>
          </a:p>
        </p:txBody>
      </p:sp>
      <p:sp>
        <p:nvSpPr>
          <p:cNvPr id="16" name="テキスト ボックス 15">
            <a:extLst>
              <a:ext uri="{FF2B5EF4-FFF2-40B4-BE49-F238E27FC236}">
                <a16:creationId xmlns:a16="http://schemas.microsoft.com/office/drawing/2014/main" id="{3A203122-B05F-9B33-BC6A-08B0556F4270}"/>
              </a:ext>
            </a:extLst>
          </p:cNvPr>
          <p:cNvSpPr txBox="1"/>
          <p:nvPr/>
        </p:nvSpPr>
        <p:spPr>
          <a:xfrm>
            <a:off x="3840474" y="1773634"/>
            <a:ext cx="1283634" cy="338554"/>
          </a:xfrm>
          <a:prstGeom prst="rect">
            <a:avLst/>
          </a:prstGeom>
          <a:noFill/>
        </p:spPr>
        <p:txBody>
          <a:bodyPr wrap="square" rtlCol="0">
            <a:spAutoFit/>
          </a:bodyPr>
          <a:lstStyle/>
          <a:p>
            <a:r>
              <a:rPr lang="ja-JP" altLang="en-US" sz="1600" dirty="0"/>
              <a:t>けいこく</a:t>
            </a:r>
            <a:endParaRPr kumimoji="1" lang="ja-JP" altLang="en-US" sz="1600" dirty="0"/>
          </a:p>
        </p:txBody>
      </p:sp>
      <p:sp>
        <p:nvSpPr>
          <p:cNvPr id="18" name="テキスト ボックス 17">
            <a:extLst>
              <a:ext uri="{FF2B5EF4-FFF2-40B4-BE49-F238E27FC236}">
                <a16:creationId xmlns:a16="http://schemas.microsoft.com/office/drawing/2014/main" id="{B8B987E6-906F-E533-6A21-95E09E8FFDA1}"/>
              </a:ext>
            </a:extLst>
          </p:cNvPr>
          <p:cNvSpPr txBox="1"/>
          <p:nvPr/>
        </p:nvSpPr>
        <p:spPr>
          <a:xfrm>
            <a:off x="555555" y="3183967"/>
            <a:ext cx="1005403" cy="338554"/>
          </a:xfrm>
          <a:prstGeom prst="rect">
            <a:avLst/>
          </a:prstGeom>
          <a:noFill/>
        </p:spPr>
        <p:txBody>
          <a:bodyPr wrap="none" rtlCol="0">
            <a:spAutoFit/>
          </a:bodyPr>
          <a:lstStyle/>
          <a:p>
            <a:r>
              <a:rPr lang="ja-JP" altLang="en-US" sz="1600" dirty="0"/>
              <a:t>にせもの</a:t>
            </a:r>
            <a:endParaRPr kumimoji="1" lang="ja-JP" altLang="en-US" sz="1600" dirty="0"/>
          </a:p>
        </p:txBody>
      </p:sp>
      <p:sp>
        <p:nvSpPr>
          <p:cNvPr id="19" name="テキスト ボックス 18">
            <a:extLst>
              <a:ext uri="{FF2B5EF4-FFF2-40B4-BE49-F238E27FC236}">
                <a16:creationId xmlns:a16="http://schemas.microsoft.com/office/drawing/2014/main" id="{CCC3D161-11A9-E6BA-4EC6-49D4F69470A8}"/>
              </a:ext>
            </a:extLst>
          </p:cNvPr>
          <p:cNvSpPr txBox="1"/>
          <p:nvPr/>
        </p:nvSpPr>
        <p:spPr>
          <a:xfrm>
            <a:off x="1580413" y="3182938"/>
            <a:ext cx="1005403" cy="338554"/>
          </a:xfrm>
          <a:prstGeom prst="rect">
            <a:avLst/>
          </a:prstGeom>
          <a:noFill/>
        </p:spPr>
        <p:txBody>
          <a:bodyPr wrap="none" rtlCol="0">
            <a:spAutoFit/>
          </a:bodyPr>
          <a:lstStyle/>
          <a:p>
            <a:r>
              <a:rPr lang="ja-JP" altLang="en-US" sz="1600" dirty="0"/>
              <a:t>けいこく</a:t>
            </a:r>
            <a:endParaRPr kumimoji="1" lang="ja-JP" altLang="en-US" sz="1600" dirty="0"/>
          </a:p>
        </p:txBody>
      </p:sp>
      <p:sp>
        <p:nvSpPr>
          <p:cNvPr id="20" name="テキスト ボックス 19">
            <a:extLst>
              <a:ext uri="{FF2B5EF4-FFF2-40B4-BE49-F238E27FC236}">
                <a16:creationId xmlns:a16="http://schemas.microsoft.com/office/drawing/2014/main" id="{F6514A80-E49E-5827-BA99-F6D49CBB9394}"/>
              </a:ext>
            </a:extLst>
          </p:cNvPr>
          <p:cNvSpPr txBox="1"/>
          <p:nvPr/>
        </p:nvSpPr>
        <p:spPr>
          <a:xfrm>
            <a:off x="4881086" y="3221848"/>
            <a:ext cx="1210588" cy="338554"/>
          </a:xfrm>
          <a:prstGeom prst="rect">
            <a:avLst/>
          </a:prstGeom>
          <a:noFill/>
        </p:spPr>
        <p:txBody>
          <a:bodyPr wrap="none" rtlCol="0">
            <a:spAutoFit/>
          </a:bodyPr>
          <a:lstStyle/>
          <a:p>
            <a:r>
              <a:rPr lang="ja-JP" altLang="en-US" sz="1600" dirty="0"/>
              <a:t>りようしゃ</a:t>
            </a:r>
            <a:endParaRPr kumimoji="1" lang="ja-JP" altLang="en-US" sz="1600" dirty="0"/>
          </a:p>
        </p:txBody>
      </p:sp>
      <p:sp>
        <p:nvSpPr>
          <p:cNvPr id="21" name="テキスト ボックス 20">
            <a:extLst>
              <a:ext uri="{FF2B5EF4-FFF2-40B4-BE49-F238E27FC236}">
                <a16:creationId xmlns:a16="http://schemas.microsoft.com/office/drawing/2014/main" id="{77661DC1-F76A-8CAF-4D69-985A43F90538}"/>
              </a:ext>
            </a:extLst>
          </p:cNvPr>
          <p:cNvSpPr txBox="1"/>
          <p:nvPr/>
        </p:nvSpPr>
        <p:spPr>
          <a:xfrm>
            <a:off x="555555" y="4312063"/>
            <a:ext cx="1620957" cy="338554"/>
          </a:xfrm>
          <a:prstGeom prst="rect">
            <a:avLst/>
          </a:prstGeom>
          <a:noFill/>
        </p:spPr>
        <p:txBody>
          <a:bodyPr wrap="none" rtlCol="0">
            <a:spAutoFit/>
          </a:bodyPr>
          <a:lstStyle/>
          <a:p>
            <a:r>
              <a:rPr lang="ja-JP" altLang="en-US" sz="1600" dirty="0"/>
              <a:t>えんかくそうさ</a:t>
            </a:r>
            <a:endParaRPr kumimoji="1" lang="ja-JP" altLang="en-US" sz="1600" dirty="0"/>
          </a:p>
        </p:txBody>
      </p:sp>
      <p:sp>
        <p:nvSpPr>
          <p:cNvPr id="22" name="テキスト ボックス 21">
            <a:extLst>
              <a:ext uri="{FF2B5EF4-FFF2-40B4-BE49-F238E27FC236}">
                <a16:creationId xmlns:a16="http://schemas.microsoft.com/office/drawing/2014/main" id="{1BBDB8F8-9D16-530C-A698-A2388D7115A9}"/>
              </a:ext>
            </a:extLst>
          </p:cNvPr>
          <p:cNvSpPr txBox="1"/>
          <p:nvPr/>
        </p:nvSpPr>
        <p:spPr>
          <a:xfrm>
            <a:off x="5217206" y="4309942"/>
            <a:ext cx="800219" cy="338554"/>
          </a:xfrm>
          <a:prstGeom prst="rect">
            <a:avLst/>
          </a:prstGeom>
          <a:noFill/>
        </p:spPr>
        <p:txBody>
          <a:bodyPr wrap="none" rtlCol="0">
            <a:spAutoFit/>
          </a:bodyPr>
          <a:lstStyle/>
          <a:p>
            <a:r>
              <a:rPr kumimoji="1" lang="ja-JP" altLang="en-US" sz="1600" dirty="0"/>
              <a:t>そうさ</a:t>
            </a:r>
          </a:p>
        </p:txBody>
      </p:sp>
      <p:sp>
        <p:nvSpPr>
          <p:cNvPr id="23" name="テキスト ボックス 22">
            <a:extLst>
              <a:ext uri="{FF2B5EF4-FFF2-40B4-BE49-F238E27FC236}">
                <a16:creationId xmlns:a16="http://schemas.microsoft.com/office/drawing/2014/main" id="{9FB9EF67-678C-9E63-04D3-25783ABD44BF}"/>
              </a:ext>
            </a:extLst>
          </p:cNvPr>
          <p:cNvSpPr txBox="1"/>
          <p:nvPr/>
        </p:nvSpPr>
        <p:spPr>
          <a:xfrm>
            <a:off x="652807" y="4869042"/>
            <a:ext cx="3262432" cy="338554"/>
          </a:xfrm>
          <a:prstGeom prst="rect">
            <a:avLst/>
          </a:prstGeom>
          <a:noFill/>
        </p:spPr>
        <p:txBody>
          <a:bodyPr wrap="none" rtlCol="0">
            <a:spAutoFit/>
          </a:bodyPr>
          <a:lstStyle/>
          <a:p>
            <a:r>
              <a:rPr lang="ja-JP" altLang="en-US" sz="1600" dirty="0"/>
              <a:t>かくう　　　　　　　　　ひよう</a:t>
            </a:r>
            <a:endParaRPr kumimoji="1" lang="ja-JP" altLang="en-US" sz="1600" dirty="0"/>
          </a:p>
        </p:txBody>
      </p:sp>
    </p:spTree>
    <p:extLst>
      <p:ext uri="{BB962C8B-B14F-4D97-AF65-F5344CB8AC3E}">
        <p14:creationId xmlns:p14="http://schemas.microsoft.com/office/powerpoint/2010/main" val="420597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A46C5B9F-AE45-6B1C-8E5C-F5419BCB99DB}"/>
              </a:ext>
            </a:extLst>
          </p:cNvPr>
          <p:cNvSpPr/>
          <p:nvPr/>
        </p:nvSpPr>
        <p:spPr>
          <a:xfrm>
            <a:off x="1188719" y="4020491"/>
            <a:ext cx="5693343" cy="2581936"/>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対処の解説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627519" y="1177180"/>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警告画面がでても、電話しない</a:t>
            </a:r>
          </a:p>
        </p:txBody>
      </p:sp>
      <p:sp>
        <p:nvSpPr>
          <p:cNvPr id="31" name="テキスト ボックス 30">
            <a:extLst>
              <a:ext uri="{FF2B5EF4-FFF2-40B4-BE49-F238E27FC236}">
                <a16:creationId xmlns:a16="http://schemas.microsoft.com/office/drawing/2014/main" id="{F0390BE6-F231-B98E-D421-E0CBC31F9735}"/>
              </a:ext>
            </a:extLst>
          </p:cNvPr>
          <p:cNvSpPr txBox="1"/>
          <p:nvPr/>
        </p:nvSpPr>
        <p:spPr>
          <a:xfrm>
            <a:off x="430059" y="1975287"/>
            <a:ext cx="8505825" cy="4478149"/>
          </a:xfrm>
          <a:prstGeom prst="rect">
            <a:avLst/>
          </a:prstGeom>
          <a:noFill/>
        </p:spPr>
        <p:txBody>
          <a:bodyPr wrap="square">
            <a:spAutoFit/>
          </a:bodyPr>
          <a:lstStyle/>
          <a:p>
            <a:pPr>
              <a:lnSpc>
                <a:spcPct val="150000"/>
              </a:lnSpc>
            </a:pPr>
            <a:r>
              <a:rPr lang="ja-JP" altLang="en-US" sz="2400" dirty="0"/>
              <a:t>・冷静になってブラウザをとじる</a:t>
            </a:r>
          </a:p>
          <a:p>
            <a:pPr>
              <a:lnSpc>
                <a:spcPct val="150000"/>
              </a:lnSpc>
            </a:pPr>
            <a:r>
              <a:rPr lang="ja-JP" altLang="en-US" sz="2400" dirty="0"/>
              <a:t>・案内されたソフトをダウンロード・インストールしない</a:t>
            </a:r>
          </a:p>
          <a:p>
            <a:endParaRPr lang="en-US" altLang="ja-JP" sz="2400" dirty="0"/>
          </a:p>
          <a:p>
            <a:endParaRPr lang="en-US" altLang="ja-JP" sz="2400" dirty="0"/>
          </a:p>
          <a:p>
            <a:endParaRPr lang="en-US" altLang="ja-JP" sz="2400" dirty="0"/>
          </a:p>
          <a:p>
            <a:pPr>
              <a:lnSpc>
                <a:spcPct val="150000"/>
              </a:lnSpc>
            </a:pPr>
            <a:r>
              <a:rPr lang="ja-JP" altLang="en-US" sz="2400" dirty="0"/>
              <a:t> 　 　・警告画面が次々とでる</a:t>
            </a:r>
          </a:p>
          <a:p>
            <a:pPr>
              <a:lnSpc>
                <a:spcPct val="150000"/>
              </a:lnSpc>
            </a:pPr>
            <a:r>
              <a:rPr lang="ja-JP" altLang="en-US" sz="2400" dirty="0"/>
              <a:t>  　　・警告音やアナウンスが流れる</a:t>
            </a:r>
          </a:p>
          <a:p>
            <a:pPr>
              <a:lnSpc>
                <a:spcPct val="150000"/>
              </a:lnSpc>
            </a:pPr>
            <a:r>
              <a:rPr lang="ja-JP" altLang="en-US" sz="2400" dirty="0"/>
              <a:t>  　　・実在する企業のロゴが表示される</a:t>
            </a:r>
          </a:p>
          <a:p>
            <a:pPr>
              <a:lnSpc>
                <a:spcPct val="150000"/>
              </a:lnSpc>
            </a:pPr>
            <a:r>
              <a:rPr lang="ja-JP" altLang="en-US" sz="2400" dirty="0"/>
              <a:t>  　　・サポート窓口の電話番号が表示される</a:t>
            </a:r>
          </a:p>
        </p:txBody>
      </p:sp>
      <p:sp>
        <p:nvSpPr>
          <p:cNvPr id="40" name="四角形: 角を丸くする 39">
            <a:extLst>
              <a:ext uri="{FF2B5EF4-FFF2-40B4-BE49-F238E27FC236}">
                <a16:creationId xmlns:a16="http://schemas.microsoft.com/office/drawing/2014/main" id="{0183B296-04E9-4B01-9332-9DCDF29EB663}"/>
              </a:ext>
            </a:extLst>
          </p:cNvPr>
          <p:cNvSpPr/>
          <p:nvPr/>
        </p:nvSpPr>
        <p:spPr>
          <a:xfrm>
            <a:off x="553829" y="3511081"/>
            <a:ext cx="3008457" cy="568783"/>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spc="600" dirty="0">
                <a:solidFill>
                  <a:prstClr val="white"/>
                </a:solidFill>
                <a:latin typeface="Segoe UI"/>
                <a:ea typeface="メイリオ"/>
              </a:rPr>
              <a:t>偽警告の特徴</a:t>
            </a:r>
            <a:endParaRPr kumimoji="1" lang="ja-JP" altLang="en-US" sz="2800" b="1" i="0" u="none" strike="noStrike" kern="1200" cap="none" spc="600" normalizeH="0" baseline="0" noProof="0" dirty="0">
              <a:ln>
                <a:noFill/>
              </a:ln>
              <a:solidFill>
                <a:prstClr val="white"/>
              </a:solidFill>
              <a:effectLst/>
              <a:uLnTx/>
              <a:uFillTx/>
              <a:latin typeface="Segoe UI"/>
              <a:ea typeface="メイリオ"/>
              <a:cs typeface="+mn-cs"/>
            </a:endParaRPr>
          </a:p>
        </p:txBody>
      </p:sp>
      <p:pic>
        <p:nvPicPr>
          <p:cNvPr id="5" name="図 4">
            <a:extLst>
              <a:ext uri="{FF2B5EF4-FFF2-40B4-BE49-F238E27FC236}">
                <a16:creationId xmlns:a16="http://schemas.microsoft.com/office/drawing/2014/main" id="{62053811-A4DB-9E57-29E2-7CE62DB174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90861" y="4624208"/>
            <a:ext cx="2397309" cy="2397309"/>
          </a:xfrm>
          <a:prstGeom prst="rect">
            <a:avLst/>
          </a:prstGeom>
        </p:spPr>
      </p:pic>
      <p:sp>
        <p:nvSpPr>
          <p:cNvPr id="8" name="テキスト ボックス 7">
            <a:extLst>
              <a:ext uri="{FF2B5EF4-FFF2-40B4-BE49-F238E27FC236}">
                <a16:creationId xmlns:a16="http://schemas.microsoft.com/office/drawing/2014/main" id="{DB49BD08-EBAC-E4F1-E9B0-886A9C3278C5}"/>
              </a:ext>
            </a:extLst>
          </p:cNvPr>
          <p:cNvSpPr txBox="1"/>
          <p:nvPr/>
        </p:nvSpPr>
        <p:spPr>
          <a:xfrm>
            <a:off x="686017" y="1222181"/>
            <a:ext cx="1005403" cy="338554"/>
          </a:xfrm>
          <a:prstGeom prst="rect">
            <a:avLst/>
          </a:prstGeom>
          <a:noFill/>
        </p:spPr>
        <p:txBody>
          <a:bodyPr wrap="none" rtlCol="0">
            <a:spAutoFit/>
          </a:bodyPr>
          <a:lstStyle/>
          <a:p>
            <a:r>
              <a:rPr kumimoji="1" lang="ja-JP" altLang="en-US" sz="1600" dirty="0"/>
              <a:t>けいこく</a:t>
            </a:r>
          </a:p>
        </p:txBody>
      </p:sp>
      <p:sp>
        <p:nvSpPr>
          <p:cNvPr id="9" name="テキスト ボックス 8">
            <a:extLst>
              <a:ext uri="{FF2B5EF4-FFF2-40B4-BE49-F238E27FC236}">
                <a16:creationId xmlns:a16="http://schemas.microsoft.com/office/drawing/2014/main" id="{9029C992-6D9E-7981-8E26-13F174919BEA}"/>
              </a:ext>
            </a:extLst>
          </p:cNvPr>
          <p:cNvSpPr txBox="1"/>
          <p:nvPr/>
        </p:nvSpPr>
        <p:spPr>
          <a:xfrm>
            <a:off x="648676" y="1917187"/>
            <a:ext cx="1005403" cy="338554"/>
          </a:xfrm>
          <a:prstGeom prst="rect">
            <a:avLst/>
          </a:prstGeom>
          <a:noFill/>
        </p:spPr>
        <p:txBody>
          <a:bodyPr wrap="none" rtlCol="0">
            <a:spAutoFit/>
          </a:bodyPr>
          <a:lstStyle/>
          <a:p>
            <a:r>
              <a:rPr kumimoji="1" lang="ja-JP" altLang="en-US" sz="1600" dirty="0"/>
              <a:t>れいせい</a:t>
            </a:r>
          </a:p>
        </p:txBody>
      </p:sp>
      <p:sp>
        <p:nvSpPr>
          <p:cNvPr id="11" name="テキスト ボックス 10">
            <a:extLst>
              <a:ext uri="{FF2B5EF4-FFF2-40B4-BE49-F238E27FC236}">
                <a16:creationId xmlns:a16="http://schemas.microsoft.com/office/drawing/2014/main" id="{B7B22263-584C-1D81-F246-F33D5C31841C}"/>
              </a:ext>
            </a:extLst>
          </p:cNvPr>
          <p:cNvSpPr txBox="1"/>
          <p:nvPr/>
        </p:nvSpPr>
        <p:spPr>
          <a:xfrm>
            <a:off x="727269" y="2460069"/>
            <a:ext cx="1005403" cy="338554"/>
          </a:xfrm>
          <a:prstGeom prst="rect">
            <a:avLst/>
          </a:prstGeom>
          <a:noFill/>
        </p:spPr>
        <p:txBody>
          <a:bodyPr wrap="none" rtlCol="0">
            <a:spAutoFit/>
          </a:bodyPr>
          <a:lstStyle/>
          <a:p>
            <a:r>
              <a:rPr kumimoji="1" lang="ja-JP" altLang="en-US" sz="1600" dirty="0"/>
              <a:t>あんない</a:t>
            </a:r>
          </a:p>
        </p:txBody>
      </p:sp>
      <p:sp>
        <p:nvSpPr>
          <p:cNvPr id="13" name="テキスト ボックス 12">
            <a:extLst>
              <a:ext uri="{FF2B5EF4-FFF2-40B4-BE49-F238E27FC236}">
                <a16:creationId xmlns:a16="http://schemas.microsoft.com/office/drawing/2014/main" id="{7D4EEEF6-6224-EDFF-5695-DA0AD54F686D}"/>
              </a:ext>
            </a:extLst>
          </p:cNvPr>
          <p:cNvSpPr txBox="1"/>
          <p:nvPr/>
        </p:nvSpPr>
        <p:spPr>
          <a:xfrm>
            <a:off x="569664" y="3234823"/>
            <a:ext cx="3057247" cy="338554"/>
          </a:xfrm>
          <a:prstGeom prst="rect">
            <a:avLst/>
          </a:prstGeom>
          <a:noFill/>
        </p:spPr>
        <p:txBody>
          <a:bodyPr wrap="none" rtlCol="0">
            <a:spAutoFit/>
          </a:bodyPr>
          <a:lstStyle/>
          <a:p>
            <a:r>
              <a:rPr lang="ja-JP" altLang="en-US" sz="1600" dirty="0"/>
              <a:t>にせ</a:t>
            </a:r>
            <a:r>
              <a:rPr kumimoji="1" lang="ja-JP" altLang="en-US" sz="1600" dirty="0"/>
              <a:t>けいこく　　　とくちょう</a:t>
            </a:r>
          </a:p>
        </p:txBody>
      </p:sp>
      <p:sp>
        <p:nvSpPr>
          <p:cNvPr id="14" name="テキスト ボックス 13">
            <a:extLst>
              <a:ext uri="{FF2B5EF4-FFF2-40B4-BE49-F238E27FC236}">
                <a16:creationId xmlns:a16="http://schemas.microsoft.com/office/drawing/2014/main" id="{A185B3E7-7B5D-EB1A-DDC7-662ADDEF3DD5}"/>
              </a:ext>
            </a:extLst>
          </p:cNvPr>
          <p:cNvSpPr txBox="1"/>
          <p:nvPr/>
        </p:nvSpPr>
        <p:spPr>
          <a:xfrm>
            <a:off x="1422925" y="4091135"/>
            <a:ext cx="1005403" cy="338554"/>
          </a:xfrm>
          <a:prstGeom prst="rect">
            <a:avLst/>
          </a:prstGeom>
          <a:noFill/>
        </p:spPr>
        <p:txBody>
          <a:bodyPr wrap="none" rtlCol="0">
            <a:spAutoFit/>
          </a:bodyPr>
          <a:lstStyle/>
          <a:p>
            <a:r>
              <a:rPr kumimoji="1" lang="ja-JP" altLang="en-US" sz="1600" dirty="0"/>
              <a:t>けいこく</a:t>
            </a:r>
          </a:p>
        </p:txBody>
      </p:sp>
      <p:sp>
        <p:nvSpPr>
          <p:cNvPr id="15" name="テキスト ボックス 14">
            <a:extLst>
              <a:ext uri="{FF2B5EF4-FFF2-40B4-BE49-F238E27FC236}">
                <a16:creationId xmlns:a16="http://schemas.microsoft.com/office/drawing/2014/main" id="{BEE91BCB-F356-EF2E-A01B-17AAE1A98EA8}"/>
              </a:ext>
            </a:extLst>
          </p:cNvPr>
          <p:cNvSpPr txBox="1"/>
          <p:nvPr/>
        </p:nvSpPr>
        <p:spPr>
          <a:xfrm>
            <a:off x="1457960" y="4649637"/>
            <a:ext cx="1415772" cy="338554"/>
          </a:xfrm>
          <a:prstGeom prst="rect">
            <a:avLst/>
          </a:prstGeom>
          <a:noFill/>
        </p:spPr>
        <p:txBody>
          <a:bodyPr wrap="none" rtlCol="0">
            <a:spAutoFit/>
          </a:bodyPr>
          <a:lstStyle/>
          <a:p>
            <a:r>
              <a:rPr kumimoji="1" lang="ja-JP" altLang="en-US" sz="1600" dirty="0"/>
              <a:t>けいこくおん</a:t>
            </a:r>
          </a:p>
        </p:txBody>
      </p:sp>
      <p:sp>
        <p:nvSpPr>
          <p:cNvPr id="16" name="テキスト ボックス 15">
            <a:extLst>
              <a:ext uri="{FF2B5EF4-FFF2-40B4-BE49-F238E27FC236}">
                <a16:creationId xmlns:a16="http://schemas.microsoft.com/office/drawing/2014/main" id="{CBEBB2BB-6C29-B5A8-2E76-FBB010F13B90}"/>
              </a:ext>
            </a:extLst>
          </p:cNvPr>
          <p:cNvSpPr txBox="1"/>
          <p:nvPr/>
        </p:nvSpPr>
        <p:spPr>
          <a:xfrm>
            <a:off x="1457960" y="5202134"/>
            <a:ext cx="4083169" cy="338554"/>
          </a:xfrm>
          <a:prstGeom prst="rect">
            <a:avLst/>
          </a:prstGeom>
          <a:noFill/>
        </p:spPr>
        <p:txBody>
          <a:bodyPr wrap="none" rtlCol="0">
            <a:spAutoFit/>
          </a:bodyPr>
          <a:lstStyle/>
          <a:p>
            <a:r>
              <a:rPr kumimoji="1" lang="ja-JP" altLang="en-US" sz="1600" dirty="0"/>
              <a:t>じつざい　　きぎょう　　　　　ひょうじ</a:t>
            </a:r>
          </a:p>
        </p:txBody>
      </p:sp>
      <p:sp>
        <p:nvSpPr>
          <p:cNvPr id="17" name="テキスト ボックス 16">
            <a:extLst>
              <a:ext uri="{FF2B5EF4-FFF2-40B4-BE49-F238E27FC236}">
                <a16:creationId xmlns:a16="http://schemas.microsoft.com/office/drawing/2014/main" id="{EB731F4C-5B85-F9B3-E9E2-4C6D8FAF0E64}"/>
              </a:ext>
            </a:extLst>
          </p:cNvPr>
          <p:cNvSpPr txBox="1"/>
          <p:nvPr/>
        </p:nvSpPr>
        <p:spPr>
          <a:xfrm>
            <a:off x="2605714" y="5754498"/>
            <a:ext cx="3467616" cy="338554"/>
          </a:xfrm>
          <a:prstGeom prst="rect">
            <a:avLst/>
          </a:prstGeom>
          <a:noFill/>
        </p:spPr>
        <p:txBody>
          <a:bodyPr wrap="none" rtlCol="0">
            <a:spAutoFit/>
          </a:bodyPr>
          <a:lstStyle/>
          <a:p>
            <a:r>
              <a:rPr kumimoji="1" lang="ja-JP" altLang="en-US" sz="1600" dirty="0"/>
              <a:t>まどぐち　　　　　　　　ひょうじ</a:t>
            </a:r>
          </a:p>
        </p:txBody>
      </p:sp>
    </p:spTree>
    <p:extLst>
      <p:ext uri="{BB962C8B-B14F-4D97-AF65-F5344CB8AC3E}">
        <p14:creationId xmlns:p14="http://schemas.microsoft.com/office/powerpoint/2010/main" val="1308765693"/>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1582</Words>
  <Application>Microsoft Office PowerPoint</Application>
  <PresentationFormat>画面に合わせる (4:3)</PresentationFormat>
  <Paragraphs>114</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HGPSoeiKakugothicUB</vt:lpstr>
      <vt:lpstr>メイリオ</vt:lpstr>
      <vt:lpstr>Arial</vt:lpstr>
      <vt:lpstr>Calibri</vt:lpstr>
      <vt:lpstr>Segoe UI</vt:lpstr>
      <vt:lpstr>2_Office テーマ</vt:lpstr>
      <vt:lpstr>3_Office テーマ</vt:lpstr>
      <vt:lpstr>2-2-2 偽セキュリティ警告   </vt:lpstr>
      <vt:lpstr>考えてみよう</vt:lpstr>
      <vt:lpstr>答え</vt:lpstr>
      <vt:lpstr>対処の解説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2023-05-19T02:24:55Z</dcterms:modified>
</cp:coreProperties>
</file>