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21" r:id="rId3"/>
    <p:sldId id="1862287422" r:id="rId4"/>
    <p:sldId id="1862287423" r:id="rId5"/>
    <p:sldId id="846"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7322"/>
    <a:srgbClr val="FDE1B0"/>
    <a:srgbClr val="ED7D31"/>
    <a:srgbClr val="FF99CC"/>
    <a:srgbClr val="D62475"/>
    <a:srgbClr val="F6281E"/>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20" autoAdjust="0"/>
    <p:restoredTop sz="62809" autoAdjust="0"/>
  </p:normalViewPr>
  <p:slideViewPr>
    <p:cSldViewPr snapToGrid="0">
      <p:cViewPr varScale="1">
        <p:scale>
          <a:sx n="71" d="100"/>
          <a:sy n="71" d="100"/>
        </p:scale>
        <p:origin x="2532" y="72"/>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スマートフォンの利用者</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宅配便業者を名乗る相手から</a:t>
            </a:r>
            <a:r>
              <a:rPr kumimoji="1" lang="en-US" altLang="ja-JP" sz="1200" kern="1200" dirty="0">
                <a:solidFill>
                  <a:schemeClr val="tx1"/>
                </a:solidFill>
                <a:effectLst/>
                <a:latin typeface="+mn-lt"/>
                <a:cs typeface="+mn-cs"/>
              </a:rPr>
              <a:t>SMS</a:t>
            </a:r>
            <a:r>
              <a:rPr kumimoji="1" lang="ja-JP" altLang="en-US" sz="1200" kern="1200" dirty="0">
                <a:solidFill>
                  <a:schemeClr val="tx1"/>
                </a:solidFill>
                <a:effectLst/>
                <a:latin typeface="+mn-lt"/>
                <a:cs typeface="+mn-cs"/>
              </a:rPr>
              <a:t>が届いた場合の注意点を理解させる。</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SMS</a:t>
            </a:r>
            <a:r>
              <a:rPr kumimoji="1" lang="ja-JP" altLang="en-US" dirty="0"/>
              <a:t>（ショートメッセージサービス）に宅配便の不在通知が届く事例が多く発生しています。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宅配便を使って、日頃、荷物のやり取りをしている人にとっては常に心あたりのあることなので、再配達依頼をするべきか、悩んでしまいますよね。</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みなさんは</a:t>
            </a:r>
            <a:r>
              <a:rPr kumimoji="1" lang="en-US" altLang="ja-JP" dirty="0"/>
              <a:t>SMS</a:t>
            </a:r>
            <a:r>
              <a:rPr kumimoji="1" lang="ja-JP" altLang="en-US" dirty="0"/>
              <a:t>で不在通知が届いた経験はありますか？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また、このような場合、どのように対処していますか？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経験値を問う。またその場合の対処について意見を聞く。</a:t>
            </a:r>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啓発時のセリフ例</a:t>
            </a:r>
            <a:r>
              <a:rPr kumimoji="1" lang="en-US" altLang="ja-JP" dirty="0"/>
              <a:t>】</a:t>
            </a:r>
          </a:p>
          <a:p>
            <a:r>
              <a:rPr kumimoji="1" lang="ja-JP" altLang="en-US" dirty="0"/>
              <a:t>宅配業者による不在通知を装った手口は多く報告のある事例です。</a:t>
            </a:r>
            <a:endParaRPr kumimoji="1" lang="en-US" altLang="ja-JP" dirty="0"/>
          </a:p>
          <a:p>
            <a:endParaRPr kumimoji="1" lang="en-US" altLang="ja-JP" dirty="0"/>
          </a:p>
          <a:p>
            <a:r>
              <a:rPr kumimoji="1" lang="ja-JP" altLang="en-US" dirty="0"/>
              <a:t>再配達を依頼するため、偽の不在通知に記載されている</a:t>
            </a:r>
            <a:r>
              <a:rPr kumimoji="1" lang="en-US" altLang="ja-JP" dirty="0"/>
              <a:t>URL</a:t>
            </a:r>
            <a:r>
              <a:rPr kumimoji="1" lang="ja-JP" altLang="en-US" dirty="0"/>
              <a:t>をタップすると</a:t>
            </a:r>
            <a:r>
              <a:rPr lang="ja-JP" altLang="en-US" sz="1200" dirty="0"/>
              <a:t>不正なアプリをインストールするように誘導されます。</a:t>
            </a:r>
            <a:endParaRPr lang="en-US" altLang="ja-JP" sz="1200" dirty="0"/>
          </a:p>
          <a:p>
            <a:pPr marL="0" indent="0">
              <a:lnSpc>
                <a:spcPct val="100000"/>
              </a:lnSpc>
              <a:buNone/>
            </a:pPr>
            <a:r>
              <a:rPr lang="ja-JP" altLang="en-US" sz="1200" dirty="0"/>
              <a:t>不正なアプリをインストールしてしまうと、同じ内容の</a:t>
            </a:r>
            <a:r>
              <a:rPr lang="en-US" altLang="ja-JP" sz="1200" dirty="0"/>
              <a:t>SMS</a:t>
            </a:r>
            <a:r>
              <a:rPr lang="ja-JP" altLang="en-US" sz="1200" dirty="0"/>
              <a:t>が勝手に送信されたり、スマートフォン内のデータが盗み取られたりします。</a:t>
            </a:r>
            <a:endParaRPr lang="en-US" altLang="ja-JP" sz="1200" dirty="0"/>
          </a:p>
          <a:p>
            <a:pPr marL="0" indent="0">
              <a:lnSpc>
                <a:spcPct val="100000"/>
              </a:lnSpc>
              <a:buNone/>
            </a:pPr>
            <a:r>
              <a:rPr lang="ja-JP" altLang="en-US" sz="1200" dirty="0"/>
              <a:t>また、フィッシングなどの更なる被害につながることもあります。</a:t>
            </a:r>
            <a:endParaRPr lang="en-US" altLang="ja-JP" sz="1200" dirty="0"/>
          </a:p>
          <a:p>
            <a:pPr>
              <a:lnSpc>
                <a:spcPct val="100000"/>
              </a:lnSpc>
            </a:pPr>
            <a:endParaRPr lang="en-US" altLang="ja-JP" sz="1200" dirty="0"/>
          </a:p>
          <a:p>
            <a:pPr>
              <a:lnSpc>
                <a:spcPct val="100000"/>
              </a:lnSpc>
            </a:pPr>
            <a:r>
              <a:rPr lang="en-US" altLang="ja-JP" sz="1200" dirty="0"/>
              <a:t>※</a:t>
            </a:r>
            <a:r>
              <a:rPr lang="ja-JP" altLang="en-US" sz="1200" dirty="0"/>
              <a:t>端末の種類によって被害の詳細が異なる場合があります。最新の事例を確認してください。</a:t>
            </a:r>
            <a:endParaRPr lang="en-US" altLang="ja-JP" sz="1200" dirty="0"/>
          </a:p>
          <a:p>
            <a:pPr>
              <a:lnSpc>
                <a:spcPct val="100000"/>
              </a:lnSpc>
            </a:pPr>
            <a:endParaRPr lang="en-US" altLang="ja-JP" sz="1200" dirty="0"/>
          </a:p>
          <a:p>
            <a:r>
              <a:rPr kumimoji="1" lang="en-US" altLang="ja-JP" dirty="0"/>
              <a:t>【</a:t>
            </a:r>
            <a:r>
              <a:rPr kumimoji="1" lang="ja-JP" altLang="en-US" dirty="0"/>
              <a:t>参考資料</a:t>
            </a:r>
            <a:r>
              <a:rPr kumimoji="1" lang="en-US" altLang="ja-JP" dirty="0"/>
              <a:t>】</a:t>
            </a:r>
          </a:p>
          <a:p>
            <a:r>
              <a:rPr kumimoji="1" lang="en-US" altLang="ja-JP" dirty="0"/>
              <a:t>IPA</a:t>
            </a:r>
            <a:r>
              <a:rPr kumimoji="1" lang="ja-JP" altLang="en-US" dirty="0"/>
              <a:t>：安心相談窓口だより</a:t>
            </a:r>
            <a:endParaRPr kumimoji="1" lang="en-US" altLang="ja-JP" dirty="0"/>
          </a:p>
          <a:p>
            <a:r>
              <a:rPr kumimoji="1" lang="en-US" altLang="ja-JP" dirty="0"/>
              <a:t>https://www.ipa.go.jp/security/anshin/attention/2020/mgdayori20200220.html</a:t>
            </a:r>
            <a:endParaRPr kumimoji="1" lang="ja-JP" altLang="en-US" dirty="0"/>
          </a:p>
        </p:txBody>
      </p:sp>
    </p:spTree>
    <p:extLst>
      <p:ext uri="{BB962C8B-B14F-4D97-AF65-F5344CB8AC3E}">
        <p14:creationId xmlns:p14="http://schemas.microsoft.com/office/powerpoint/2010/main" val="47476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啓発時のセリフ例</a:t>
            </a:r>
            <a:r>
              <a:rPr kumimoji="1" lang="en-US" altLang="ja-JP" dirty="0"/>
              <a:t>】</a:t>
            </a:r>
          </a:p>
          <a:p>
            <a:r>
              <a:rPr kumimoji="1" lang="ja-JP" altLang="en-US" dirty="0"/>
              <a:t>みなさん宛に宅配業者を名乗る不在通知が</a:t>
            </a:r>
            <a:r>
              <a:rPr kumimoji="1" lang="en-US" altLang="ja-JP" dirty="0"/>
              <a:t>SMS</a:t>
            </a:r>
            <a:r>
              <a:rPr kumimoji="1" lang="ja-JP" altLang="en-US" dirty="0"/>
              <a:t>で届いたとしても、記載されている</a:t>
            </a:r>
            <a:r>
              <a:rPr kumimoji="1" lang="en-US" altLang="ja-JP" dirty="0"/>
              <a:t>URL</a:t>
            </a:r>
            <a:r>
              <a:rPr kumimoji="1" lang="ja-JP" altLang="en-US" dirty="0"/>
              <a:t>はタップしないでください。</a:t>
            </a:r>
            <a:endParaRPr kumimoji="1" lang="en-US" altLang="ja-JP" dirty="0"/>
          </a:p>
          <a:p>
            <a:endParaRPr kumimoji="1" lang="en-US" altLang="ja-JP" dirty="0"/>
          </a:p>
          <a:p>
            <a:r>
              <a:rPr kumimoji="1" lang="ja-JP" altLang="en-US" dirty="0"/>
              <a:t>メッセージが届いただけでは実害はありません。</a:t>
            </a:r>
            <a:endParaRPr kumimoji="1" lang="en-US" altLang="ja-JP" dirty="0"/>
          </a:p>
          <a:p>
            <a:r>
              <a:rPr kumimoji="1" lang="ja-JP" altLang="en-US" dirty="0"/>
              <a:t>ブロックするなどの対応はとれますが、際限なく届く可能性もありますので、怪しい不在通知の</a:t>
            </a:r>
            <a:r>
              <a:rPr kumimoji="1" lang="en-US" altLang="ja-JP" dirty="0"/>
              <a:t>SMS</a:t>
            </a:r>
            <a:r>
              <a:rPr kumimoji="1" lang="ja-JP" altLang="en-US" dirty="0"/>
              <a:t>は削除または放置するしかありません。</a:t>
            </a:r>
          </a:p>
          <a:p>
            <a:r>
              <a:rPr kumimoji="1" lang="ja-JP" altLang="en-US" dirty="0"/>
              <a:t>もし間違えてタップしても、アプリはインストールせず、パスワードやその他の個人情報は入力しないようにしてください。</a:t>
            </a:r>
            <a:endParaRPr kumimoji="1" lang="en-US" altLang="ja-JP" dirty="0"/>
          </a:p>
          <a:p>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en-US" altLang="ja-JP" dirty="0"/>
              <a:t>IPA</a:t>
            </a:r>
            <a:r>
              <a:rPr kumimoji="1" lang="ja-JP" altLang="en-US" dirty="0"/>
              <a:t>：安心相談窓口だより</a:t>
            </a:r>
            <a:endParaRPr kumimoji="1" lang="en-US" altLang="ja-JP" dirty="0"/>
          </a:p>
          <a:p>
            <a:r>
              <a:rPr kumimoji="1" lang="en-US" altLang="ja-JP"/>
              <a:t>https://www.ipa.go.jp/security/anshin/attention/2020/mgdayori20200220.html</a:t>
            </a:r>
            <a:endParaRPr kumimoji="1" lang="en-US" altLang="ja-JP" dirty="0"/>
          </a:p>
        </p:txBody>
      </p:sp>
    </p:spTree>
    <p:extLst>
      <p:ext uri="{BB962C8B-B14F-4D97-AF65-F5344CB8AC3E}">
        <p14:creationId xmlns:p14="http://schemas.microsoft.com/office/powerpoint/2010/main" val="287713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2-2-1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宅配便業者をかたる</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偽ショートメッセージ</a:t>
            </a:r>
            <a:br>
              <a:rPr lang="en-US" altLang="ja-JP" sz="3200" dirty="0">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4127332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372121" y="1623380"/>
            <a:ext cx="7956060" cy="3936172"/>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617970" y="1738318"/>
            <a:ext cx="7500937" cy="2843086"/>
          </a:xfrm>
          <a:prstGeom prst="rect">
            <a:avLst/>
          </a:prstGeom>
          <a:noFill/>
        </p:spPr>
        <p:txBody>
          <a:bodyPr wrap="square">
            <a:spAutoFit/>
          </a:bodyPr>
          <a:lstStyle/>
          <a:p>
            <a:pPr marL="0" marR="0" lvl="0" indent="0" algn="l" defTabSz="914400" rtl="0" eaLnBrk="1" fontAlgn="auto" latinLnBrk="0" hangingPunct="1">
              <a:lnSpc>
                <a:spcPts val="54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SMS</a:t>
            </a:r>
            <a:r>
              <a:rPr kumimoji="1" lang="ja-JP" altLang="en-US" sz="2800" b="1" i="0" u="none" strike="noStrike" kern="1200" cap="none" spc="0" normalizeH="0" baseline="0" noProof="0" dirty="0">
                <a:ln>
                  <a:noFill/>
                </a:ln>
                <a:solidFill>
                  <a:prstClr val="black"/>
                </a:solidFill>
                <a:effectLst/>
                <a:uLnTx/>
                <a:uFillTx/>
                <a:latin typeface="Segoe UI"/>
                <a:ea typeface="メイリオ"/>
                <a:cs typeface="+mn-cs"/>
              </a:rPr>
              <a:t>（ショートメッセージサービス）</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で</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宅配便の不在通知が届きました。</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URL</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をタップして、再配達依頼すればいいの？</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5" name="図 4">
            <a:extLst>
              <a:ext uri="{FF2B5EF4-FFF2-40B4-BE49-F238E27FC236}">
                <a16:creationId xmlns:a16="http://schemas.microsoft.com/office/drawing/2014/main" id="{185EDE92-788A-2A71-BF7E-297DFB6AD6D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629518" y="3544019"/>
            <a:ext cx="3068141" cy="3502473"/>
          </a:xfrm>
          <a:prstGeom prst="rect">
            <a:avLst/>
          </a:prstGeom>
        </p:spPr>
      </p:pic>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sp>
        <p:nvSpPr>
          <p:cNvPr id="3" name="テキスト ボックス 2">
            <a:extLst>
              <a:ext uri="{FF2B5EF4-FFF2-40B4-BE49-F238E27FC236}">
                <a16:creationId xmlns:a16="http://schemas.microsoft.com/office/drawing/2014/main" id="{71D3CDC2-4987-C76D-2254-06CF6CE11E2C}"/>
              </a:ext>
            </a:extLst>
          </p:cNvPr>
          <p:cNvSpPr txBox="1"/>
          <p:nvPr/>
        </p:nvSpPr>
        <p:spPr>
          <a:xfrm>
            <a:off x="701519" y="2278556"/>
            <a:ext cx="1415772" cy="338554"/>
          </a:xfrm>
          <a:prstGeom prst="rect">
            <a:avLst/>
          </a:prstGeom>
          <a:noFill/>
        </p:spPr>
        <p:txBody>
          <a:bodyPr wrap="none" rtlCol="0">
            <a:spAutoFit/>
          </a:bodyPr>
          <a:lstStyle/>
          <a:p>
            <a:r>
              <a:rPr kumimoji="1" lang="ja-JP" altLang="en-US" sz="1600" dirty="0"/>
              <a:t>たくはいびん</a:t>
            </a:r>
          </a:p>
        </p:txBody>
      </p:sp>
      <p:sp>
        <p:nvSpPr>
          <p:cNvPr id="4" name="テキスト ボックス 3">
            <a:extLst>
              <a:ext uri="{FF2B5EF4-FFF2-40B4-BE49-F238E27FC236}">
                <a16:creationId xmlns:a16="http://schemas.microsoft.com/office/drawing/2014/main" id="{D5B7AF9C-0C52-0246-8E05-0FE9B674C8FF}"/>
              </a:ext>
            </a:extLst>
          </p:cNvPr>
          <p:cNvSpPr txBox="1"/>
          <p:nvPr/>
        </p:nvSpPr>
        <p:spPr>
          <a:xfrm>
            <a:off x="2849940" y="2299687"/>
            <a:ext cx="800219" cy="338554"/>
          </a:xfrm>
          <a:prstGeom prst="rect">
            <a:avLst/>
          </a:prstGeom>
          <a:noFill/>
        </p:spPr>
        <p:txBody>
          <a:bodyPr wrap="none" rtlCol="0">
            <a:spAutoFit/>
          </a:bodyPr>
          <a:lstStyle/>
          <a:p>
            <a:r>
              <a:rPr lang="ja-JP" altLang="en-US" sz="1600" dirty="0"/>
              <a:t>ふざい</a:t>
            </a:r>
            <a:endParaRPr kumimoji="1" lang="ja-JP" altLang="en-US" sz="1600" dirty="0"/>
          </a:p>
        </p:txBody>
      </p:sp>
      <p:sp>
        <p:nvSpPr>
          <p:cNvPr id="6" name="テキスト ボックス 5">
            <a:extLst>
              <a:ext uri="{FF2B5EF4-FFF2-40B4-BE49-F238E27FC236}">
                <a16:creationId xmlns:a16="http://schemas.microsoft.com/office/drawing/2014/main" id="{E7C71611-C6FA-D9F3-52AD-91AD447713A8}"/>
              </a:ext>
            </a:extLst>
          </p:cNvPr>
          <p:cNvSpPr txBox="1"/>
          <p:nvPr/>
        </p:nvSpPr>
        <p:spPr>
          <a:xfrm>
            <a:off x="5192934" y="2278556"/>
            <a:ext cx="595035" cy="338554"/>
          </a:xfrm>
          <a:prstGeom prst="rect">
            <a:avLst/>
          </a:prstGeom>
          <a:noFill/>
        </p:spPr>
        <p:txBody>
          <a:bodyPr wrap="none" rtlCol="0">
            <a:spAutoFit/>
          </a:bodyPr>
          <a:lstStyle/>
          <a:p>
            <a:r>
              <a:rPr kumimoji="1" lang="ja-JP" altLang="en-US" sz="1600" dirty="0"/>
              <a:t>とど</a:t>
            </a:r>
          </a:p>
        </p:txBody>
      </p:sp>
      <p:sp>
        <p:nvSpPr>
          <p:cNvPr id="7" name="テキスト ボックス 6">
            <a:extLst>
              <a:ext uri="{FF2B5EF4-FFF2-40B4-BE49-F238E27FC236}">
                <a16:creationId xmlns:a16="http://schemas.microsoft.com/office/drawing/2014/main" id="{226437CE-A124-8441-A1F3-658B2556A7C1}"/>
              </a:ext>
            </a:extLst>
          </p:cNvPr>
          <p:cNvSpPr txBox="1"/>
          <p:nvPr/>
        </p:nvSpPr>
        <p:spPr>
          <a:xfrm>
            <a:off x="5147310" y="2975424"/>
            <a:ext cx="2662092" cy="338554"/>
          </a:xfrm>
          <a:prstGeom prst="rect">
            <a:avLst/>
          </a:prstGeom>
          <a:noFill/>
        </p:spPr>
        <p:txBody>
          <a:bodyPr wrap="square" rtlCol="0">
            <a:spAutoFit/>
          </a:bodyPr>
          <a:lstStyle/>
          <a:p>
            <a:r>
              <a:rPr lang="ja-JP" altLang="en-US" sz="1600" dirty="0"/>
              <a:t> さい　　　　　    いらい</a:t>
            </a:r>
            <a:endParaRPr kumimoji="1" lang="ja-JP" altLang="en-US" sz="1600" dirty="0"/>
          </a:p>
        </p:txBody>
      </p:sp>
      <p:grpSp>
        <p:nvGrpSpPr>
          <p:cNvPr id="24" name="グループ化 23">
            <a:extLst>
              <a:ext uri="{FF2B5EF4-FFF2-40B4-BE49-F238E27FC236}">
                <a16:creationId xmlns:a16="http://schemas.microsoft.com/office/drawing/2014/main" id="{ABD67409-E1DF-B374-9005-6E6307098879}"/>
              </a:ext>
            </a:extLst>
          </p:cNvPr>
          <p:cNvGrpSpPr/>
          <p:nvPr/>
        </p:nvGrpSpPr>
        <p:grpSpPr>
          <a:xfrm rot="20579030">
            <a:off x="4936770" y="4827399"/>
            <a:ext cx="2027242" cy="1794814"/>
            <a:chOff x="9135205" y="3513647"/>
            <a:chExt cx="1794814" cy="1794814"/>
          </a:xfrm>
        </p:grpSpPr>
        <p:pic>
          <p:nvPicPr>
            <p:cNvPr id="13" name="図 12">
              <a:extLst>
                <a:ext uri="{FF2B5EF4-FFF2-40B4-BE49-F238E27FC236}">
                  <a16:creationId xmlns:a16="http://schemas.microsoft.com/office/drawing/2014/main" id="{8619A5AB-E12B-7350-14D5-9850CFF18F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35205" y="3513647"/>
              <a:ext cx="1794814" cy="1794814"/>
            </a:xfrm>
            <a:prstGeom prst="rect">
              <a:avLst/>
            </a:prstGeom>
          </p:spPr>
        </p:pic>
        <p:sp>
          <p:nvSpPr>
            <p:cNvPr id="15" name="正方形/長方形 14">
              <a:extLst>
                <a:ext uri="{FF2B5EF4-FFF2-40B4-BE49-F238E27FC236}">
                  <a16:creationId xmlns:a16="http://schemas.microsoft.com/office/drawing/2014/main" id="{A770E736-CE79-EB63-BF85-97ACB199FC0A}"/>
                </a:ext>
              </a:extLst>
            </p:cNvPr>
            <p:cNvSpPr/>
            <p:nvPr/>
          </p:nvSpPr>
          <p:spPr>
            <a:xfrm>
              <a:off x="9724028" y="3729581"/>
              <a:ext cx="611983" cy="1289574"/>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9" name="グラフィックス 8" descr="チャットの吹き出し 単色塗りつぶし">
            <a:extLst>
              <a:ext uri="{FF2B5EF4-FFF2-40B4-BE49-F238E27FC236}">
                <a16:creationId xmlns:a16="http://schemas.microsoft.com/office/drawing/2014/main" id="{4C881082-CDDE-9A32-083C-077BD4E257B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0585428">
            <a:off x="5487273" y="5098451"/>
            <a:ext cx="584474" cy="584474"/>
          </a:xfrm>
          <a:prstGeom prst="rect">
            <a:avLst/>
          </a:prstGeom>
        </p:spPr>
      </p:pic>
    </p:spTree>
    <p:extLst>
      <p:ext uri="{BB962C8B-B14F-4D97-AF65-F5344CB8AC3E}">
        <p14:creationId xmlns:p14="http://schemas.microsoft.com/office/powerpoint/2010/main" val="349167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リーフォーム: 図形 10">
            <a:extLst>
              <a:ext uri="{FF2B5EF4-FFF2-40B4-BE49-F238E27FC236}">
                <a16:creationId xmlns:a16="http://schemas.microsoft.com/office/drawing/2014/main" id="{AC49CBBF-DB0A-8496-1BF6-8929B7DD7C71}"/>
              </a:ext>
            </a:extLst>
          </p:cNvPr>
          <p:cNvSpPr/>
          <p:nvPr/>
        </p:nvSpPr>
        <p:spPr>
          <a:xfrm>
            <a:off x="324595" y="1332338"/>
            <a:ext cx="7074692" cy="1029553"/>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 name="コンテンツ プレースホルダー 4"/>
          <p:cNvSpPr>
            <a:spLocks noGrp="1"/>
          </p:cNvSpPr>
          <p:nvPr>
            <p:ph sz="half" idx="1"/>
          </p:nvPr>
        </p:nvSpPr>
        <p:spPr>
          <a:xfrm>
            <a:off x="138661" y="3017014"/>
            <a:ext cx="8592519" cy="4351338"/>
          </a:xfrm>
        </p:spPr>
        <p:txBody>
          <a:bodyPr>
            <a:noAutofit/>
          </a:bodyPr>
          <a:lstStyle/>
          <a:p>
            <a:pPr>
              <a:lnSpc>
                <a:spcPct val="100000"/>
              </a:lnSpc>
            </a:pPr>
            <a:r>
              <a:rPr lang="ja-JP" altLang="en-US" sz="2800" dirty="0"/>
              <a:t>不正なアプリをインストールするように</a:t>
            </a:r>
            <a:endParaRPr lang="en-US" altLang="ja-JP" sz="2800" dirty="0"/>
          </a:p>
          <a:p>
            <a:pPr marL="0" indent="0">
              <a:lnSpc>
                <a:spcPct val="100000"/>
              </a:lnSpc>
              <a:buNone/>
            </a:pPr>
            <a:r>
              <a:rPr lang="ja-JP" altLang="en-US" sz="2800" dirty="0"/>
              <a:t>   誘導されてしまう</a:t>
            </a:r>
            <a:endParaRPr lang="en-US" altLang="ja-JP" sz="2800" dirty="0"/>
          </a:p>
          <a:p>
            <a:pPr>
              <a:lnSpc>
                <a:spcPct val="100000"/>
              </a:lnSpc>
            </a:pPr>
            <a:r>
              <a:rPr lang="ja-JP" altLang="en-US" sz="2800" dirty="0"/>
              <a:t>インストールした不正なアプリにより、</a:t>
            </a:r>
            <a:endParaRPr lang="en-US" altLang="ja-JP" sz="2800" dirty="0"/>
          </a:p>
          <a:p>
            <a:pPr marL="0" indent="0">
              <a:lnSpc>
                <a:spcPct val="100000"/>
              </a:lnSpc>
              <a:buNone/>
            </a:pPr>
            <a:r>
              <a:rPr lang="ja-JP" altLang="en-US" sz="2800" dirty="0"/>
              <a:t>   同じ内容の</a:t>
            </a:r>
            <a:r>
              <a:rPr lang="en-US" altLang="ja-JP" sz="2800" dirty="0"/>
              <a:t>SMS</a:t>
            </a:r>
            <a:r>
              <a:rPr lang="ja-JP" altLang="en-US" sz="2800" dirty="0"/>
              <a:t>が勝手に送信されたり、</a:t>
            </a:r>
            <a:endParaRPr lang="en-US" altLang="ja-JP" sz="2800" dirty="0"/>
          </a:p>
          <a:p>
            <a:pPr marL="0" indent="0">
              <a:lnSpc>
                <a:spcPct val="100000"/>
              </a:lnSpc>
              <a:buNone/>
            </a:pPr>
            <a:r>
              <a:rPr lang="ja-JP" altLang="en-US" sz="2800" dirty="0"/>
              <a:t>   スマホ内のデータが盗み取られたりする</a:t>
            </a:r>
          </a:p>
          <a:p>
            <a:pPr>
              <a:lnSpc>
                <a:spcPct val="100000"/>
              </a:lnSpc>
            </a:pPr>
            <a:r>
              <a:rPr lang="ja-JP" altLang="en-US" sz="2800" dirty="0"/>
              <a:t>フィッシングなど、更なる被害につながることも</a:t>
            </a:r>
            <a:endParaRPr lang="en-US" altLang="ja-JP" sz="4000"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468524" y="1475927"/>
            <a:ext cx="7958418" cy="784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srgbClr val="ED7D31"/>
                </a:solidFill>
                <a:effectLst/>
                <a:uLnTx/>
                <a:uFillTx/>
                <a:latin typeface="メイリオ"/>
                <a:ea typeface="メイリオ"/>
                <a:cs typeface="+mj-cs"/>
              </a:rPr>
              <a:t>その不在通知は偽物かもしれません。</a:t>
            </a: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6794536" y="1549488"/>
            <a:ext cx="2002117" cy="1757975"/>
          </a:xfrm>
          <a:prstGeom prst="rect">
            <a:avLst/>
          </a:prstGeom>
        </p:spPr>
      </p:pic>
      <p:sp>
        <p:nvSpPr>
          <p:cNvPr id="8" name="四角形: 角を丸くする 7">
            <a:extLst>
              <a:ext uri="{FF2B5EF4-FFF2-40B4-BE49-F238E27FC236}">
                <a16:creationId xmlns:a16="http://schemas.microsoft.com/office/drawing/2014/main" id="{414640E2-38D8-77A8-9662-EF844B388486}"/>
              </a:ext>
            </a:extLst>
          </p:cNvPr>
          <p:cNvSpPr/>
          <p:nvPr/>
        </p:nvSpPr>
        <p:spPr>
          <a:xfrm>
            <a:off x="313058" y="2442040"/>
            <a:ext cx="4258942" cy="467415"/>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prstClr val="white"/>
                </a:solidFill>
                <a:effectLst/>
                <a:uLnTx/>
                <a:uFillTx/>
                <a:latin typeface="Segoe UI"/>
                <a:ea typeface="メイリオ"/>
                <a:cs typeface="+mn-cs"/>
              </a:rPr>
              <a:t>URL</a:t>
            </a: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をタップしてしまうと</a:t>
            </a:r>
            <a:r>
              <a:rPr kumimoji="1" lang="en-US" altLang="ja-JP" sz="2400" b="1" i="0" u="none" strike="noStrike" kern="1200" cap="none" spc="0" normalizeH="0" baseline="0" noProof="0" dirty="0">
                <a:ln>
                  <a:noFill/>
                </a:ln>
                <a:solidFill>
                  <a:prstClr val="white"/>
                </a:solidFill>
                <a:effectLst/>
                <a:uLnTx/>
                <a:uFillTx/>
                <a:latin typeface="Segoe UI"/>
                <a:ea typeface="メイリオ"/>
                <a:cs typeface="+mn-cs"/>
              </a:rPr>
              <a:t>…</a:t>
            </a:r>
            <a:endPar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09339E05-AD1C-F348-90F3-D0F43552D589}"/>
              </a:ext>
            </a:extLst>
          </p:cNvPr>
          <p:cNvSpPr txBox="1"/>
          <p:nvPr/>
        </p:nvSpPr>
        <p:spPr>
          <a:xfrm>
            <a:off x="1333760" y="1319102"/>
            <a:ext cx="800219" cy="338554"/>
          </a:xfrm>
          <a:prstGeom prst="rect">
            <a:avLst/>
          </a:prstGeom>
          <a:noFill/>
        </p:spPr>
        <p:txBody>
          <a:bodyPr wrap="none" rtlCol="0">
            <a:spAutoFit/>
          </a:bodyPr>
          <a:lstStyle/>
          <a:p>
            <a:r>
              <a:rPr kumimoji="1" lang="ja-JP" altLang="en-US" sz="1600" dirty="0"/>
              <a:t>ふざい</a:t>
            </a:r>
          </a:p>
        </p:txBody>
      </p:sp>
      <p:sp>
        <p:nvSpPr>
          <p:cNvPr id="3" name="テキスト ボックス 2">
            <a:extLst>
              <a:ext uri="{FF2B5EF4-FFF2-40B4-BE49-F238E27FC236}">
                <a16:creationId xmlns:a16="http://schemas.microsoft.com/office/drawing/2014/main" id="{8C4ADEFD-7D37-D2F4-6420-A62C37826617}"/>
              </a:ext>
            </a:extLst>
          </p:cNvPr>
          <p:cNvSpPr txBox="1"/>
          <p:nvPr/>
        </p:nvSpPr>
        <p:spPr>
          <a:xfrm>
            <a:off x="405317" y="3393116"/>
            <a:ext cx="902811" cy="307777"/>
          </a:xfrm>
          <a:prstGeom prst="rect">
            <a:avLst/>
          </a:prstGeom>
          <a:noFill/>
        </p:spPr>
        <p:txBody>
          <a:bodyPr wrap="none" rtlCol="0">
            <a:spAutoFit/>
          </a:bodyPr>
          <a:lstStyle/>
          <a:p>
            <a:r>
              <a:rPr lang="ja-JP" altLang="en-US" sz="1400" dirty="0"/>
              <a:t>ゆうどう</a:t>
            </a:r>
            <a:endParaRPr kumimoji="1" lang="ja-JP" altLang="en-US" sz="1400" dirty="0"/>
          </a:p>
        </p:txBody>
      </p:sp>
      <p:sp>
        <p:nvSpPr>
          <p:cNvPr id="10" name="テキスト ボックス 9">
            <a:extLst>
              <a:ext uri="{FF2B5EF4-FFF2-40B4-BE49-F238E27FC236}">
                <a16:creationId xmlns:a16="http://schemas.microsoft.com/office/drawing/2014/main" id="{613FC8A4-3ACC-A985-B8B4-833EFB8EFEC9}"/>
              </a:ext>
            </a:extLst>
          </p:cNvPr>
          <p:cNvSpPr txBox="1"/>
          <p:nvPr/>
        </p:nvSpPr>
        <p:spPr>
          <a:xfrm>
            <a:off x="3632307" y="5030911"/>
            <a:ext cx="543739" cy="307777"/>
          </a:xfrm>
          <a:prstGeom prst="rect">
            <a:avLst/>
          </a:prstGeom>
          <a:noFill/>
        </p:spPr>
        <p:txBody>
          <a:bodyPr wrap="none" rtlCol="0">
            <a:spAutoFit/>
          </a:bodyPr>
          <a:lstStyle/>
          <a:p>
            <a:r>
              <a:rPr lang="ja-JP" altLang="en-US" sz="1400" dirty="0"/>
              <a:t>ぬす</a:t>
            </a:r>
            <a:endParaRPr kumimoji="1" lang="ja-JP" altLang="en-US" sz="1400" dirty="0"/>
          </a:p>
        </p:txBody>
      </p:sp>
      <p:sp>
        <p:nvSpPr>
          <p:cNvPr id="12" name="テキスト ボックス 11">
            <a:extLst>
              <a:ext uri="{FF2B5EF4-FFF2-40B4-BE49-F238E27FC236}">
                <a16:creationId xmlns:a16="http://schemas.microsoft.com/office/drawing/2014/main" id="{F31FBAD1-244A-AACD-00EF-E07677F2D994}"/>
              </a:ext>
            </a:extLst>
          </p:cNvPr>
          <p:cNvSpPr txBox="1"/>
          <p:nvPr/>
        </p:nvSpPr>
        <p:spPr>
          <a:xfrm>
            <a:off x="1105050" y="4498967"/>
            <a:ext cx="902811" cy="307777"/>
          </a:xfrm>
          <a:prstGeom prst="rect">
            <a:avLst/>
          </a:prstGeom>
          <a:noFill/>
        </p:spPr>
        <p:txBody>
          <a:bodyPr wrap="none" rtlCol="0">
            <a:spAutoFit/>
          </a:bodyPr>
          <a:lstStyle/>
          <a:p>
            <a:r>
              <a:rPr lang="ja-JP" altLang="en-US" sz="1400" dirty="0"/>
              <a:t>ないよう</a:t>
            </a:r>
            <a:endParaRPr kumimoji="1" lang="ja-JP" altLang="en-US" sz="1400" dirty="0"/>
          </a:p>
        </p:txBody>
      </p:sp>
      <p:sp>
        <p:nvSpPr>
          <p:cNvPr id="16" name="テキスト ボックス 15">
            <a:extLst>
              <a:ext uri="{FF2B5EF4-FFF2-40B4-BE49-F238E27FC236}">
                <a16:creationId xmlns:a16="http://schemas.microsoft.com/office/drawing/2014/main" id="{6C51878D-8C83-5F4E-DBDF-5C7F5E9FED77}"/>
              </a:ext>
            </a:extLst>
          </p:cNvPr>
          <p:cNvSpPr txBox="1"/>
          <p:nvPr/>
        </p:nvSpPr>
        <p:spPr>
          <a:xfrm>
            <a:off x="3548890" y="5584845"/>
            <a:ext cx="1869423" cy="307777"/>
          </a:xfrm>
          <a:prstGeom prst="rect">
            <a:avLst/>
          </a:prstGeom>
          <a:noFill/>
        </p:spPr>
        <p:txBody>
          <a:bodyPr wrap="none" rtlCol="0">
            <a:spAutoFit/>
          </a:bodyPr>
          <a:lstStyle/>
          <a:p>
            <a:r>
              <a:rPr lang="ja-JP" altLang="en-US" sz="1400" dirty="0"/>
              <a:t>さら　　　     ひがい</a:t>
            </a:r>
            <a:endParaRPr kumimoji="1" lang="ja-JP" altLang="en-US" sz="1400" dirty="0"/>
          </a:p>
        </p:txBody>
      </p:sp>
      <p:sp>
        <p:nvSpPr>
          <p:cNvPr id="17" name="テキスト ボックス 16">
            <a:extLst>
              <a:ext uri="{FF2B5EF4-FFF2-40B4-BE49-F238E27FC236}">
                <a16:creationId xmlns:a16="http://schemas.microsoft.com/office/drawing/2014/main" id="{614838F4-526B-F09C-CBDD-37D3CA95C9C4}"/>
              </a:ext>
            </a:extLst>
          </p:cNvPr>
          <p:cNvSpPr txBox="1"/>
          <p:nvPr/>
        </p:nvSpPr>
        <p:spPr>
          <a:xfrm>
            <a:off x="3248114" y="1320614"/>
            <a:ext cx="1005403" cy="338554"/>
          </a:xfrm>
          <a:prstGeom prst="rect">
            <a:avLst/>
          </a:prstGeom>
          <a:noFill/>
        </p:spPr>
        <p:txBody>
          <a:bodyPr wrap="none" rtlCol="0">
            <a:spAutoFit/>
          </a:bodyPr>
          <a:lstStyle/>
          <a:p>
            <a:r>
              <a:rPr kumimoji="1" lang="ja-JP" altLang="en-US" sz="1600" dirty="0"/>
              <a:t>にせもの</a:t>
            </a:r>
          </a:p>
        </p:txBody>
      </p:sp>
      <p:pic>
        <p:nvPicPr>
          <p:cNvPr id="20" name="図 19">
            <a:extLst>
              <a:ext uri="{FF2B5EF4-FFF2-40B4-BE49-F238E27FC236}">
                <a16:creationId xmlns:a16="http://schemas.microsoft.com/office/drawing/2014/main" id="{2A1DB507-CB4F-691E-5049-313E9AEBFC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84351" y="4056634"/>
            <a:ext cx="1757975" cy="1757975"/>
          </a:xfrm>
          <a:prstGeom prst="rect">
            <a:avLst/>
          </a:prstGeom>
        </p:spPr>
      </p:pic>
      <p:pic>
        <p:nvPicPr>
          <p:cNvPr id="18" name="図 17">
            <a:extLst>
              <a:ext uri="{FF2B5EF4-FFF2-40B4-BE49-F238E27FC236}">
                <a16:creationId xmlns:a16="http://schemas.microsoft.com/office/drawing/2014/main" id="{B4D45174-3CDA-5457-863E-327F51999A8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910126" y="3375526"/>
            <a:ext cx="1269448" cy="1269448"/>
          </a:xfrm>
          <a:prstGeom prst="rect">
            <a:avLst/>
          </a:prstGeom>
        </p:spPr>
      </p:pic>
      <p:pic>
        <p:nvPicPr>
          <p:cNvPr id="6" name="図 5">
            <a:extLst>
              <a:ext uri="{FF2B5EF4-FFF2-40B4-BE49-F238E27FC236}">
                <a16:creationId xmlns:a16="http://schemas.microsoft.com/office/drawing/2014/main" id="{F6D7ED98-C90E-D630-0F1A-DC11DD4E849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38661" y="111261"/>
            <a:ext cx="1565263" cy="1242528"/>
          </a:xfrm>
          <a:prstGeom prst="rect">
            <a:avLst/>
          </a:prstGeom>
        </p:spPr>
      </p:pic>
      <p:sp>
        <p:nvSpPr>
          <p:cNvPr id="19" name="テキスト ボックス 18">
            <a:extLst>
              <a:ext uri="{FF2B5EF4-FFF2-40B4-BE49-F238E27FC236}">
                <a16:creationId xmlns:a16="http://schemas.microsoft.com/office/drawing/2014/main" id="{EF308D12-643F-D3FE-7F24-9CF120AA793F}"/>
              </a:ext>
            </a:extLst>
          </p:cNvPr>
          <p:cNvSpPr txBox="1"/>
          <p:nvPr/>
        </p:nvSpPr>
        <p:spPr>
          <a:xfrm>
            <a:off x="393356" y="100228"/>
            <a:ext cx="1107996" cy="1200329"/>
          </a:xfrm>
          <a:prstGeom prst="rect">
            <a:avLst/>
          </a:prstGeom>
          <a:noFill/>
        </p:spPr>
        <p:txBody>
          <a:bodyPr wrap="none" rtlCol="0">
            <a:spAutoFit/>
          </a:bodyPr>
          <a:lstStyle/>
          <a:p>
            <a:r>
              <a:rPr kumimoji="1" lang="en-US" altLang="ja-JP"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rPr>
              <a:t>×</a:t>
            </a:r>
            <a:endParaRPr kumimoji="1" lang="ja-JP" altLang="en-US"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endParaRPr>
          </a:p>
        </p:txBody>
      </p:sp>
      <p:sp>
        <p:nvSpPr>
          <p:cNvPr id="4" name="タイトル 3">
            <a:extLst>
              <a:ext uri="{FF2B5EF4-FFF2-40B4-BE49-F238E27FC236}">
                <a16:creationId xmlns:a16="http://schemas.microsoft.com/office/drawing/2014/main" id="{FD48FA3B-A00C-4F0A-FEB4-88154CABC418}"/>
              </a:ext>
            </a:extLst>
          </p:cNvPr>
          <p:cNvSpPr txBox="1">
            <a:spLocks/>
          </p:cNvSpPr>
          <p:nvPr/>
        </p:nvSpPr>
        <p:spPr>
          <a:xfrm>
            <a:off x="1864721" y="415602"/>
            <a:ext cx="1645529" cy="8053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メイリオ"/>
                <a:ea typeface="メイリオ"/>
                <a:cs typeface="+mj-cs"/>
              </a:rPr>
              <a:t>答え</a:t>
            </a:r>
          </a:p>
        </p:txBody>
      </p:sp>
      <p:sp>
        <p:nvSpPr>
          <p:cNvPr id="9" name="テキスト ボックス 8">
            <a:extLst>
              <a:ext uri="{FF2B5EF4-FFF2-40B4-BE49-F238E27FC236}">
                <a16:creationId xmlns:a16="http://schemas.microsoft.com/office/drawing/2014/main" id="{F01AB2A7-C942-FCA3-C054-730D30E83EDC}"/>
              </a:ext>
            </a:extLst>
          </p:cNvPr>
          <p:cNvSpPr txBox="1"/>
          <p:nvPr/>
        </p:nvSpPr>
        <p:spPr>
          <a:xfrm>
            <a:off x="473780" y="2878365"/>
            <a:ext cx="723275" cy="307777"/>
          </a:xfrm>
          <a:prstGeom prst="rect">
            <a:avLst/>
          </a:prstGeom>
          <a:noFill/>
        </p:spPr>
        <p:txBody>
          <a:bodyPr wrap="none" rtlCol="0">
            <a:spAutoFit/>
          </a:bodyPr>
          <a:lstStyle/>
          <a:p>
            <a:r>
              <a:rPr kumimoji="1" lang="ja-JP" altLang="en-US" sz="1400" dirty="0"/>
              <a:t>ふせい</a:t>
            </a:r>
          </a:p>
        </p:txBody>
      </p:sp>
      <p:sp>
        <p:nvSpPr>
          <p:cNvPr id="14" name="テキスト ボックス 13">
            <a:extLst>
              <a:ext uri="{FF2B5EF4-FFF2-40B4-BE49-F238E27FC236}">
                <a16:creationId xmlns:a16="http://schemas.microsoft.com/office/drawing/2014/main" id="{F9DFBB8D-B6BB-3FC1-0708-98FF9B850A34}"/>
              </a:ext>
            </a:extLst>
          </p:cNvPr>
          <p:cNvSpPr txBox="1"/>
          <p:nvPr/>
        </p:nvSpPr>
        <p:spPr>
          <a:xfrm>
            <a:off x="3278594" y="3969470"/>
            <a:ext cx="723275" cy="307777"/>
          </a:xfrm>
          <a:prstGeom prst="rect">
            <a:avLst/>
          </a:prstGeom>
          <a:noFill/>
        </p:spPr>
        <p:txBody>
          <a:bodyPr wrap="none" rtlCol="0">
            <a:spAutoFit/>
          </a:bodyPr>
          <a:lstStyle/>
          <a:p>
            <a:r>
              <a:rPr kumimoji="1" lang="ja-JP" altLang="en-US" sz="1400" dirty="0"/>
              <a:t>ふせい</a:t>
            </a:r>
          </a:p>
        </p:txBody>
      </p:sp>
      <p:sp>
        <p:nvSpPr>
          <p:cNvPr id="15" name="テキスト ボックス 14">
            <a:extLst>
              <a:ext uri="{FF2B5EF4-FFF2-40B4-BE49-F238E27FC236}">
                <a16:creationId xmlns:a16="http://schemas.microsoft.com/office/drawing/2014/main" id="{68BE602A-998B-8C6E-D609-ED91A493DEB8}"/>
              </a:ext>
            </a:extLst>
          </p:cNvPr>
          <p:cNvSpPr txBox="1"/>
          <p:nvPr/>
        </p:nvSpPr>
        <p:spPr>
          <a:xfrm>
            <a:off x="4330028" y="4520579"/>
            <a:ext cx="902811" cy="307777"/>
          </a:xfrm>
          <a:prstGeom prst="rect">
            <a:avLst/>
          </a:prstGeom>
          <a:noFill/>
        </p:spPr>
        <p:txBody>
          <a:bodyPr wrap="none" rtlCol="0">
            <a:spAutoFit/>
          </a:bodyPr>
          <a:lstStyle/>
          <a:p>
            <a:r>
              <a:rPr kumimoji="1" lang="ja-JP" altLang="en-US" sz="1400" dirty="0"/>
              <a:t>そうしん</a:t>
            </a:r>
          </a:p>
        </p:txBody>
      </p:sp>
    </p:spTree>
    <p:extLst>
      <p:ext uri="{BB962C8B-B14F-4D97-AF65-F5344CB8AC3E}">
        <p14:creationId xmlns:p14="http://schemas.microsoft.com/office/powerpoint/2010/main" val="4205974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5753" y="471094"/>
            <a:ext cx="7958418" cy="784598"/>
          </a:xfrm>
        </p:spPr>
        <p:txBody>
          <a:bodyPr>
            <a:normAutofit/>
          </a:bodyPr>
          <a:lstStyle/>
          <a:p>
            <a:r>
              <a:rPr lang="ja-JP" altLang="en-US" sz="4000" dirty="0"/>
              <a:t>対処の解説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522421" y="1230425"/>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4000" b="1" i="0" u="none" strike="noStrike" kern="1200" cap="none" spc="0" normalizeH="0" baseline="0" noProof="0" dirty="0">
                <a:ln>
                  <a:noFill/>
                </a:ln>
                <a:solidFill>
                  <a:srgbClr val="ED7D31"/>
                </a:solidFill>
                <a:effectLst/>
                <a:uLnTx/>
                <a:uFillTx/>
                <a:latin typeface="Segoe UI"/>
                <a:ea typeface="メイリオ"/>
                <a:cs typeface="+mj-cs"/>
              </a:rPr>
              <a:t>URL</a:t>
            </a: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を安易にタップしない</a:t>
            </a: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452847" y="2195732"/>
            <a:ext cx="7886701"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アプリのインストール画面が出てきたら、細心の注意をはらう</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パスワードや認証コードを求められても、安易に入力しない</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4" name="テキスト ボックス 3">
            <a:extLst>
              <a:ext uri="{FF2B5EF4-FFF2-40B4-BE49-F238E27FC236}">
                <a16:creationId xmlns:a16="http://schemas.microsoft.com/office/drawing/2014/main" id="{3773E1B8-E415-AD19-9A65-3C03DF59849E}"/>
              </a:ext>
            </a:extLst>
          </p:cNvPr>
          <p:cNvSpPr txBox="1"/>
          <p:nvPr/>
        </p:nvSpPr>
        <p:spPr>
          <a:xfrm>
            <a:off x="2220410" y="1260330"/>
            <a:ext cx="800219" cy="338554"/>
          </a:xfrm>
          <a:prstGeom prst="rect">
            <a:avLst/>
          </a:prstGeom>
          <a:noFill/>
        </p:spPr>
        <p:txBody>
          <a:bodyPr wrap="none" rtlCol="0">
            <a:spAutoFit/>
          </a:bodyPr>
          <a:lstStyle/>
          <a:p>
            <a:r>
              <a:rPr lang="ja-JP" altLang="en-US" sz="1600" dirty="0"/>
              <a:t>あんい</a:t>
            </a:r>
            <a:endParaRPr kumimoji="1" lang="ja-JP" altLang="en-US" sz="1600" dirty="0"/>
          </a:p>
        </p:txBody>
      </p:sp>
      <p:sp>
        <p:nvSpPr>
          <p:cNvPr id="6" name="テキスト ボックス 5">
            <a:extLst>
              <a:ext uri="{FF2B5EF4-FFF2-40B4-BE49-F238E27FC236}">
                <a16:creationId xmlns:a16="http://schemas.microsoft.com/office/drawing/2014/main" id="{BD90E86D-AD20-CD5C-C427-7243E3691F1B}"/>
              </a:ext>
            </a:extLst>
          </p:cNvPr>
          <p:cNvSpPr txBox="1"/>
          <p:nvPr/>
        </p:nvSpPr>
        <p:spPr>
          <a:xfrm>
            <a:off x="3035308" y="3122250"/>
            <a:ext cx="1082348" cy="307777"/>
          </a:xfrm>
          <a:prstGeom prst="rect">
            <a:avLst/>
          </a:prstGeom>
          <a:noFill/>
        </p:spPr>
        <p:txBody>
          <a:bodyPr wrap="none" rtlCol="0">
            <a:spAutoFit/>
          </a:bodyPr>
          <a:lstStyle/>
          <a:p>
            <a:r>
              <a:rPr kumimoji="1" lang="ja-JP" altLang="en-US" sz="1400" dirty="0"/>
              <a:t>にんしょう</a:t>
            </a:r>
          </a:p>
        </p:txBody>
      </p:sp>
      <p:sp>
        <p:nvSpPr>
          <p:cNvPr id="10" name="テキスト ボックス 9">
            <a:extLst>
              <a:ext uri="{FF2B5EF4-FFF2-40B4-BE49-F238E27FC236}">
                <a16:creationId xmlns:a16="http://schemas.microsoft.com/office/drawing/2014/main" id="{8CDBF0D6-D060-515F-626A-235ACDEB9024}"/>
              </a:ext>
            </a:extLst>
          </p:cNvPr>
          <p:cNvSpPr txBox="1"/>
          <p:nvPr/>
        </p:nvSpPr>
        <p:spPr>
          <a:xfrm>
            <a:off x="804733" y="3636832"/>
            <a:ext cx="723275" cy="307777"/>
          </a:xfrm>
          <a:prstGeom prst="rect">
            <a:avLst/>
          </a:prstGeom>
          <a:noFill/>
        </p:spPr>
        <p:txBody>
          <a:bodyPr wrap="none" rtlCol="0">
            <a:spAutoFit/>
          </a:bodyPr>
          <a:lstStyle/>
          <a:p>
            <a:r>
              <a:rPr kumimoji="1" lang="ja-JP" altLang="en-US" sz="1400" dirty="0"/>
              <a:t>あんい</a:t>
            </a:r>
          </a:p>
        </p:txBody>
      </p:sp>
      <p:pic>
        <p:nvPicPr>
          <p:cNvPr id="20" name="図 19">
            <a:extLst>
              <a:ext uri="{FF2B5EF4-FFF2-40B4-BE49-F238E27FC236}">
                <a16:creationId xmlns:a16="http://schemas.microsoft.com/office/drawing/2014/main" id="{0099FA9F-BDB8-0826-C31E-7A74149206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9846" y="3826565"/>
            <a:ext cx="3206260" cy="3031435"/>
          </a:xfrm>
          <a:prstGeom prst="rect">
            <a:avLst/>
          </a:prstGeom>
        </p:spPr>
      </p:pic>
      <p:pic>
        <p:nvPicPr>
          <p:cNvPr id="27" name="図 26">
            <a:extLst>
              <a:ext uri="{FF2B5EF4-FFF2-40B4-BE49-F238E27FC236}">
                <a16:creationId xmlns:a16="http://schemas.microsoft.com/office/drawing/2014/main" id="{285AC89D-CFD7-2C02-11B7-D6890CA049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53185" y="4393542"/>
            <a:ext cx="2377775" cy="2377775"/>
          </a:xfrm>
          <a:prstGeom prst="rect">
            <a:avLst/>
          </a:prstGeom>
        </p:spPr>
      </p:pic>
    </p:spTree>
    <p:extLst>
      <p:ext uri="{BB962C8B-B14F-4D97-AF65-F5344CB8AC3E}">
        <p14:creationId xmlns:p14="http://schemas.microsoft.com/office/powerpoint/2010/main" val="1308765693"/>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1497</Words>
  <Application>Microsoft Office PowerPoint</Application>
  <PresentationFormat>画面に合わせる (4:3)</PresentationFormat>
  <Paragraphs>101</Paragraphs>
  <Slides>4</Slides>
  <Notes>4</Notes>
  <HiddenSlides>1</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HGPSoeiKakugothicUB</vt:lpstr>
      <vt:lpstr>メイリオ</vt:lpstr>
      <vt:lpstr>源真ゴシック Heavy</vt:lpstr>
      <vt:lpstr>Arial</vt:lpstr>
      <vt:lpstr>Calibri</vt:lpstr>
      <vt:lpstr>Segoe UI</vt:lpstr>
      <vt:lpstr>2_Office テーマ</vt:lpstr>
      <vt:lpstr>3_Office テーマ</vt:lpstr>
      <vt:lpstr>2-2-1 宅配便業者をかたる 偽ショートメッセージ  </vt:lpstr>
      <vt:lpstr>考えてみよう</vt:lpstr>
      <vt:lpstr>PowerPoint プレゼンテーション</vt:lpstr>
      <vt:lpstr>対処の解説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2019-09-18T06:25:29Z</dcterms:created>
  <dcterms:modified xsi:type="dcterms:W3CDTF">2023-05-19T02:22:16Z</dcterms:modified>
</cp:coreProperties>
</file>