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21" r:id="rId3"/>
    <p:sldId id="1862287422" r:id="rId4"/>
    <p:sldId id="1862287423" r:id="rId5"/>
    <p:sldId id="846"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281E"/>
    <a:srgbClr val="AA7322"/>
    <a:srgbClr val="FDE1B0"/>
    <a:srgbClr val="ED7D31"/>
    <a:srgbClr val="FF99CC"/>
    <a:srgbClr val="D62475"/>
    <a:srgbClr val="FFFFCC"/>
    <a:srgbClr val="F60052"/>
    <a:srgbClr val="FBD1AF"/>
    <a:srgbClr val="FF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76" autoAdjust="0"/>
    <p:restoredTop sz="52727" autoAdjust="0"/>
  </p:normalViewPr>
  <p:slideViewPr>
    <p:cSldViewPr snapToGrid="0">
      <p:cViewPr varScale="1">
        <p:scale>
          <a:sx n="60" d="100"/>
          <a:sy n="60" d="100"/>
        </p:scale>
        <p:origin x="2874" y="54"/>
      </p:cViewPr>
      <p:guideLst>
        <p:guide orient="horz" pos="2160"/>
        <p:guide pos="2880"/>
      </p:guideLst>
    </p:cSldViewPr>
  </p:slid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パソコンでインターネットを利用する方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パソコンがランサムウェアに感染した際の影響と日常的にデータをバックアップする重要性を理解させる。</a:t>
            </a:r>
            <a:endParaRPr lang="en-US" altLang="ja-JP" sz="1200" dirty="0">
              <a:latin typeface="メイリオ" panose="020B0604030504040204" pitchFamily="50" charset="-128"/>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パソコンを利用していると、ブラウザ画面に「重要なファイルが暗号化されました」という警告が出てきたようです。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そして、これは「偽の警告か？」と思ったら、本当にパソコンのデータが見られなくなってしまったという事例があります。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みなさんはこのような経験はありますか？また、このようになってしまった場合、どのように対処すべきでしょうか？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経験値を問う。またその場合の対応について意見を聞く。</a:t>
            </a: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パソコンのデータを見ることができなくなってしまった場合、パソコンが「ランサムウェア」というウィルスに感染したのかもしれません。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ランサムウェアに感染すると、パソコンの中にあるデータが暗号化され、「暗号化を解除したければ、お金を払え」と身代金を要求されます。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en-US"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実際に、とある企業では、パソコンがランサムウェアに感染し、会社のデータが暗号化されてしまい、身代金を支払うことになったケースもあります。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なお、一度暗号化されたデータは、元に戻すことが非常に難しいと言われており、感染するととても厄介なウイルスと言えます。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参考資料</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IPA</a:t>
            </a:r>
            <a:r>
              <a:rPr lang="ja-JP" altLang="en-US" sz="1200" dirty="0">
                <a:latin typeface="メイリオ" panose="020B0604030504040204" pitchFamily="50" charset="-128"/>
              </a:rPr>
              <a:t>：ランサムウェア対策特設ページ</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https://www.ipa.go.jp/security/anshin/measures/ransom_tokusetsu.html</a:t>
            </a:r>
          </a:p>
        </p:txBody>
      </p:sp>
    </p:spTree>
    <p:extLst>
      <p:ext uri="{BB962C8B-B14F-4D97-AF65-F5344CB8AC3E}">
        <p14:creationId xmlns:p14="http://schemas.microsoft.com/office/powerpoint/2010/main" val="474764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前のスライドでお話ししたとおり、ランサムウェアに感染してパソコンのデータが暗号化された場合、データを復元することは非常に難しいため、事後における有効な対処法は今のところ存在しないと言え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しかし、</a:t>
            </a:r>
            <a:r>
              <a:rPr kumimoji="1" lang="ja-JP" altLang="en-US" dirty="0"/>
              <a:t>私たちが事前に行える対策の一つとして、大事なデータのバックアップをとっておくことが挙げられます。</a:t>
            </a:r>
            <a:endParaRPr kumimoji="1" lang="en-US" altLang="ja-JP" dirty="0"/>
          </a:p>
          <a:p>
            <a:r>
              <a:rPr kumimoji="1" lang="ja-JP" altLang="en-US" dirty="0"/>
              <a:t>データがたとえ暗号化されたとしても、バックアップがあれば復元することが可能です。</a:t>
            </a:r>
            <a:endParaRPr kumimoji="1" lang="en-US" altLang="ja-JP" dirty="0"/>
          </a:p>
          <a:p>
            <a:r>
              <a:rPr kumimoji="1" lang="ja-JP" altLang="en-US" dirty="0"/>
              <a:t>ですから、日常的にバックアップデータをとっておくことが、ランサムウェアに対抗する有効な対策と言えます。</a:t>
            </a:r>
            <a:endParaRPr kumimoji="1" lang="en-US" altLang="ja-JP" dirty="0"/>
          </a:p>
          <a:p>
            <a:endParaRPr kumimoji="1" lang="en-US" altLang="ja-JP" dirty="0"/>
          </a:p>
          <a:p>
            <a:r>
              <a:rPr kumimoji="1" lang="ja-JP" altLang="en-US" dirty="0"/>
              <a:t>また、身代金を支払った場合でもデータが復元される確証はないため、ランサムウェアの被害にあったとしても、身代金は支払うことはおすすめできません。</a:t>
            </a:r>
            <a:endParaRPr kumimoji="1" lang="en-US" altLang="ja-JP" dirty="0"/>
          </a:p>
          <a:p>
            <a:r>
              <a:rPr kumimoji="1" lang="ja-JP" altLang="en-US" dirty="0"/>
              <a:t>悪意のある人の思うツボにはまらないよう、一人一人が事前に自衛の策をとっておきましょう。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内閣サイバーセキュリティセンター（</a:t>
            </a:r>
            <a:r>
              <a:rPr kumimoji="1" lang="en-US" altLang="ja-JP" dirty="0"/>
              <a:t>NISC</a:t>
            </a:r>
            <a:r>
              <a:rPr kumimoji="1" lang="ja-JP" altLang="en-US" dirty="0"/>
              <a:t>）：サイバーセキュリティー対策</a:t>
            </a:r>
            <a:r>
              <a:rPr kumimoji="1" lang="en-US" altLang="ja-JP" dirty="0"/>
              <a:t>9</a:t>
            </a:r>
            <a:r>
              <a:rPr kumimoji="1" lang="ja-JP" altLang="en-US" dirty="0"/>
              <a:t>か条（その</a:t>
            </a:r>
            <a:r>
              <a:rPr kumimoji="1" lang="en-US" altLang="ja-JP" dirty="0"/>
              <a:t>7</a:t>
            </a:r>
            <a:r>
              <a:rPr kumimoji="1" lang="ja-JP" altLang="en-US" dirty="0"/>
              <a:t>）</a:t>
            </a:r>
            <a:endParaRPr kumimoji="1" lang="en-US" altLang="ja-JP" dirty="0"/>
          </a:p>
          <a:p>
            <a:r>
              <a:rPr kumimoji="1" lang="en-US" altLang="ja-JP" dirty="0"/>
              <a:t>https://security-portal.nisc.go.jp/guidance/cybersecurity9principles.html</a:t>
            </a:r>
          </a:p>
          <a:p>
            <a:endParaRPr kumimoji="1" lang="en-US" altLang="ja-JP" dirty="0"/>
          </a:p>
          <a:p>
            <a:r>
              <a:rPr lang="en-US" altLang="ja-JP" dirty="0">
                <a:effectLst/>
              </a:rPr>
              <a:t>NISC</a:t>
            </a:r>
            <a:r>
              <a:rPr lang="ja-JP" altLang="en-US" dirty="0">
                <a:effectLst/>
              </a:rPr>
              <a:t>サイバーセキュリティ意識啓発動画ポータル</a:t>
            </a:r>
            <a:r>
              <a:rPr lang="en-US" altLang="ja-JP" dirty="0">
                <a:effectLst/>
              </a:rPr>
              <a:t>-</a:t>
            </a:r>
            <a:r>
              <a:rPr lang="en-US" altLang="ja-JP" dirty="0" err="1">
                <a:effectLst/>
              </a:rPr>
              <a:t>Youtube</a:t>
            </a:r>
            <a:r>
              <a:rPr lang="ja-JP" altLang="en-US" dirty="0">
                <a:effectLst/>
              </a:rPr>
              <a:t>：サイバーセキュリティ対策</a:t>
            </a:r>
            <a:r>
              <a:rPr lang="en-US" altLang="ja-JP" dirty="0">
                <a:effectLst/>
              </a:rPr>
              <a:t>9</a:t>
            </a:r>
            <a:r>
              <a:rPr lang="ja-JP" altLang="en-US" dirty="0">
                <a:effectLst/>
              </a:rPr>
              <a:t>か条「その</a:t>
            </a:r>
            <a:r>
              <a:rPr lang="en-US" altLang="ja-JP" dirty="0">
                <a:effectLst/>
              </a:rPr>
              <a:t>7</a:t>
            </a:r>
            <a:r>
              <a:rPr lang="ja-JP" altLang="en-US" dirty="0">
                <a:effectLst/>
              </a:rPr>
              <a:t>」</a:t>
            </a:r>
            <a:r>
              <a:rPr lang="en-US" altLang="ja-JP" dirty="0">
                <a:effectLst/>
              </a:rPr>
              <a:t>- </a:t>
            </a:r>
            <a:r>
              <a:rPr lang="ja-JP" altLang="en-US" dirty="0">
                <a:effectLst/>
              </a:rPr>
              <a:t>大切な情報は失う前にバックアップ（複製）しよう </a:t>
            </a:r>
            <a:r>
              <a:rPr lang="en-US" altLang="ja-JP" dirty="0">
                <a:effectLst/>
              </a:rPr>
              <a:t>-</a:t>
            </a:r>
            <a:br>
              <a:rPr lang="ja-JP" altLang="en-US" dirty="0"/>
            </a:br>
            <a:r>
              <a:rPr kumimoji="1" lang="en-US" altLang="ja-JP" dirty="0"/>
              <a:t>https://www.youtube.com/watch?v=YubGNG6s4qY</a:t>
            </a:r>
          </a:p>
        </p:txBody>
      </p:sp>
    </p:spTree>
    <p:extLst>
      <p:ext uri="{BB962C8B-B14F-4D97-AF65-F5344CB8AC3E}">
        <p14:creationId xmlns:p14="http://schemas.microsoft.com/office/powerpoint/2010/main" val="28771344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1.pn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4.png"/><Relationship Id="rId4" Type="http://schemas.openxmlformats.org/officeDocument/2006/relationships/image" Target="../media/image13.jpe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2-1-1</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ランサムウェア</a:t>
            </a:r>
            <a:br>
              <a:rPr lang="en-US" altLang="ja-JP" sz="3200" dirty="0">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4127332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444344" y="1683230"/>
            <a:ext cx="7956060" cy="4817321"/>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735804" y="1887492"/>
            <a:ext cx="7500937" cy="3535583"/>
          </a:xfrm>
          <a:prstGeom prst="rect">
            <a:avLst/>
          </a:prstGeom>
          <a:noFill/>
        </p:spPr>
        <p:txBody>
          <a:bodyPr wrap="square">
            <a:spAutoFit/>
          </a:bodyPr>
          <a:lstStyle/>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srgbClr val="F6281E"/>
                </a:solidFill>
                <a:effectLst/>
                <a:uLnTx/>
                <a:uFillTx/>
                <a:latin typeface="Segoe UI"/>
                <a:ea typeface="メイリオ"/>
                <a:cs typeface="+mn-cs"/>
              </a:rPr>
              <a:t>「重要なファイルが暗号化されました」</a:t>
            </a: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って警告が出てきて、パソコンのデータが本当に</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見られなくなっちゃった！</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54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どうすればいいの？！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a:xfrm>
            <a:off x="1109382" y="490449"/>
            <a:ext cx="7958418" cy="697099"/>
          </a:xfrm>
        </p:spPr>
        <p:txBody>
          <a:bodyPr/>
          <a:lstStyle/>
          <a:p>
            <a:r>
              <a:rPr lang="ja-JP" altLang="en-US" dirty="0"/>
              <a:t>考えてみよう</a:t>
            </a:r>
          </a:p>
        </p:txBody>
      </p:sp>
      <p:pic>
        <p:nvPicPr>
          <p:cNvPr id="6" name="図 5">
            <a:extLst>
              <a:ext uri="{FF2B5EF4-FFF2-40B4-BE49-F238E27FC236}">
                <a16:creationId xmlns:a16="http://schemas.microsoft.com/office/drawing/2014/main" id="{9E0195B9-74E9-DCA5-2238-2376F6C5B9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94465" y="3791808"/>
            <a:ext cx="3074227" cy="3074227"/>
          </a:xfrm>
          <a:prstGeom prst="rect">
            <a:avLst/>
          </a:prstGeom>
        </p:spPr>
      </p:pic>
      <p:sp>
        <p:nvSpPr>
          <p:cNvPr id="3" name="テキスト ボックス 2">
            <a:extLst>
              <a:ext uri="{FF2B5EF4-FFF2-40B4-BE49-F238E27FC236}">
                <a16:creationId xmlns:a16="http://schemas.microsoft.com/office/drawing/2014/main" id="{8D40B1F4-4FCF-03F8-34FD-05C010271F60}"/>
              </a:ext>
            </a:extLst>
          </p:cNvPr>
          <p:cNvSpPr txBox="1"/>
          <p:nvPr/>
        </p:nvSpPr>
        <p:spPr>
          <a:xfrm>
            <a:off x="1240009" y="1736876"/>
            <a:ext cx="1210588" cy="338554"/>
          </a:xfrm>
          <a:prstGeom prst="rect">
            <a:avLst/>
          </a:prstGeom>
          <a:noFill/>
        </p:spPr>
        <p:txBody>
          <a:bodyPr wrap="none" rtlCol="0">
            <a:spAutoFit/>
          </a:bodyPr>
          <a:lstStyle/>
          <a:p>
            <a:r>
              <a:rPr lang="ja-JP" altLang="en-US" sz="1600" dirty="0"/>
              <a:t>じゅうよう</a:t>
            </a:r>
            <a:endParaRPr kumimoji="1" lang="ja-JP" altLang="en-US" sz="1600" dirty="0"/>
          </a:p>
        </p:txBody>
      </p:sp>
      <p:sp>
        <p:nvSpPr>
          <p:cNvPr id="4" name="テキスト ボックス 3">
            <a:extLst>
              <a:ext uri="{FF2B5EF4-FFF2-40B4-BE49-F238E27FC236}">
                <a16:creationId xmlns:a16="http://schemas.microsoft.com/office/drawing/2014/main" id="{1BFF2609-04F4-1FC5-3C9E-65B9219D0D6D}"/>
              </a:ext>
            </a:extLst>
          </p:cNvPr>
          <p:cNvSpPr txBox="1"/>
          <p:nvPr/>
        </p:nvSpPr>
        <p:spPr>
          <a:xfrm>
            <a:off x="3914985" y="2467350"/>
            <a:ext cx="979755" cy="338554"/>
          </a:xfrm>
          <a:prstGeom prst="rect">
            <a:avLst/>
          </a:prstGeom>
          <a:noFill/>
        </p:spPr>
        <p:txBody>
          <a:bodyPr wrap="none" rtlCol="0">
            <a:spAutoFit/>
          </a:bodyPr>
          <a:lstStyle/>
          <a:p>
            <a:r>
              <a:rPr lang="ja-JP" altLang="en-US" sz="1600" dirty="0"/>
              <a:t>けいこ</a:t>
            </a:r>
            <a:r>
              <a:rPr lang="ja-JP" altLang="en-US" sz="1400" dirty="0"/>
              <a:t>く</a:t>
            </a:r>
            <a:endParaRPr kumimoji="1" lang="ja-JP" altLang="en-US" sz="1400" dirty="0"/>
          </a:p>
        </p:txBody>
      </p:sp>
    </p:spTree>
    <p:extLst>
      <p:ext uri="{BB962C8B-B14F-4D97-AF65-F5344CB8AC3E}">
        <p14:creationId xmlns:p14="http://schemas.microsoft.com/office/powerpoint/2010/main" val="3491678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フリーフォーム: 図形 10">
            <a:extLst>
              <a:ext uri="{FF2B5EF4-FFF2-40B4-BE49-F238E27FC236}">
                <a16:creationId xmlns:a16="http://schemas.microsoft.com/office/drawing/2014/main" id="{AC49CBBF-DB0A-8496-1BF6-8929B7DD7C71}"/>
              </a:ext>
            </a:extLst>
          </p:cNvPr>
          <p:cNvSpPr/>
          <p:nvPr/>
        </p:nvSpPr>
        <p:spPr>
          <a:xfrm>
            <a:off x="384408" y="1620195"/>
            <a:ext cx="8375184" cy="2003444"/>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5" name="コンテンツ プレースホルダー 4"/>
          <p:cNvSpPr>
            <a:spLocks noGrp="1"/>
          </p:cNvSpPr>
          <p:nvPr>
            <p:ph sz="half" idx="1"/>
          </p:nvPr>
        </p:nvSpPr>
        <p:spPr>
          <a:xfrm>
            <a:off x="304031" y="4013153"/>
            <a:ext cx="8802565" cy="4351338"/>
          </a:xfrm>
        </p:spPr>
        <p:txBody>
          <a:bodyPr>
            <a:noAutofit/>
          </a:bodyPr>
          <a:lstStyle/>
          <a:p>
            <a:pPr marL="0" indent="0">
              <a:lnSpc>
                <a:spcPct val="100000"/>
              </a:lnSpc>
              <a:buNone/>
            </a:pPr>
            <a:r>
              <a:rPr lang="ja-JP" altLang="en-US" sz="2800" dirty="0"/>
              <a:t>・データを暗号化して、身代金を要求するウイルス</a:t>
            </a:r>
          </a:p>
          <a:p>
            <a:pPr marL="0" indent="0">
              <a:lnSpc>
                <a:spcPct val="100000"/>
              </a:lnSpc>
              <a:buNone/>
            </a:pPr>
            <a:r>
              <a:rPr lang="ja-JP" altLang="en-US" sz="2800" dirty="0"/>
              <a:t>・会社のデータが暗号化され、被害を受けた企業も</a:t>
            </a:r>
          </a:p>
          <a:p>
            <a:pPr marL="0" indent="0">
              <a:lnSpc>
                <a:spcPct val="100000"/>
              </a:lnSpc>
              <a:buNone/>
            </a:pPr>
            <a:r>
              <a:rPr lang="ja-JP" altLang="en-US" sz="2800" dirty="0"/>
              <a:t>・一度暗号化されたデータは、元に戻すことが</a:t>
            </a:r>
            <a:endParaRPr lang="en-US" altLang="ja-JP" sz="2800" dirty="0"/>
          </a:p>
          <a:p>
            <a:pPr marL="0" indent="0">
              <a:lnSpc>
                <a:spcPct val="100000"/>
              </a:lnSpc>
              <a:buNone/>
            </a:pPr>
            <a:r>
              <a:rPr lang="ja-JP" altLang="en-US" sz="2800" dirty="0"/>
              <a:t>　非常に難しい</a:t>
            </a:r>
            <a:endParaRPr lang="en-US" altLang="ja-JP" sz="4000" dirty="0"/>
          </a:p>
        </p:txBody>
      </p:sp>
      <p:sp>
        <p:nvSpPr>
          <p:cNvPr id="4" name="タイトル 3"/>
          <p:cNvSpPr>
            <a:spLocks noGrp="1"/>
          </p:cNvSpPr>
          <p:nvPr>
            <p:ph type="title"/>
          </p:nvPr>
        </p:nvSpPr>
        <p:spPr>
          <a:xfrm>
            <a:off x="386766" y="466187"/>
            <a:ext cx="1645529" cy="805362"/>
          </a:xfrm>
        </p:spPr>
        <p:txBody>
          <a:bodyPr>
            <a:normAutofit/>
          </a:bodyPr>
          <a:lstStyle/>
          <a:p>
            <a:r>
              <a:rPr lang="ja-JP" altLang="en-US" sz="4000" b="1" dirty="0"/>
              <a:t>答え</a:t>
            </a:r>
            <a:endParaRPr kumimoji="1" lang="ja-JP" altLang="en-US" sz="4000" b="1" dirty="0"/>
          </a:p>
        </p:txBody>
      </p:sp>
      <p:sp>
        <p:nvSpPr>
          <p:cNvPr id="7" name="タイトル 3">
            <a:extLst>
              <a:ext uri="{FF2B5EF4-FFF2-40B4-BE49-F238E27FC236}">
                <a16:creationId xmlns:a16="http://schemas.microsoft.com/office/drawing/2014/main" id="{16FB2DF2-6B9D-D4DA-8E2A-C82C2D29C8E9}"/>
              </a:ext>
            </a:extLst>
          </p:cNvPr>
          <p:cNvSpPr txBox="1">
            <a:spLocks/>
          </p:cNvSpPr>
          <p:nvPr/>
        </p:nvSpPr>
        <p:spPr>
          <a:xfrm>
            <a:off x="538157" y="1722054"/>
            <a:ext cx="8067687" cy="1463259"/>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kumimoji="1" sz="4400" b="1" kern="1200">
                <a:solidFill>
                  <a:schemeClr val="tx1"/>
                </a:solidFill>
                <a:latin typeface="+mj-ea"/>
                <a:ea typeface="+mj-ea"/>
                <a:cs typeface="+mj-cs"/>
              </a:defRPr>
            </a:lvl1pPr>
          </a:lstStyle>
          <a:p>
            <a:pPr marL="0" marR="0" lvl="0" indent="0" algn="l" defTabSz="914400" rtl="0" eaLnBrk="1" fontAlgn="auto" latinLnBrk="0" hangingPunct="1">
              <a:lnSpc>
                <a:spcPts val="55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ランサムウェアというウイルスに</a:t>
            </a:r>
            <a:endParaRPr kumimoji="1" lang="en-US" altLang="ja-JP" sz="4400" b="1" i="0" u="none" strike="noStrike" kern="1200" cap="none" spc="0" normalizeH="0" baseline="0" noProof="0" dirty="0">
              <a:ln>
                <a:noFill/>
              </a:ln>
              <a:solidFill>
                <a:srgbClr val="ED7D31"/>
              </a:solidFill>
              <a:effectLst/>
              <a:uLnTx/>
              <a:uFillTx/>
              <a:latin typeface="メイリオ"/>
              <a:ea typeface="メイリオ"/>
              <a:cs typeface="+mj-cs"/>
            </a:endParaRPr>
          </a:p>
          <a:p>
            <a:pPr marL="0" marR="0" lvl="0" indent="0" algn="l" defTabSz="914400" rtl="0" eaLnBrk="1" fontAlgn="auto" latinLnBrk="0" hangingPunct="1">
              <a:lnSpc>
                <a:spcPts val="5500"/>
              </a:lnSpc>
              <a:spcBef>
                <a:spcPct val="0"/>
              </a:spcBef>
              <a:spcAft>
                <a:spcPts val="0"/>
              </a:spcAft>
              <a:buClrTx/>
              <a:buSzTx/>
              <a:buFontTx/>
              <a:buNone/>
              <a:tabLst/>
              <a:defRPr/>
            </a:pPr>
            <a:r>
              <a:rPr kumimoji="1" lang="ja-JP" altLang="en-US" sz="4400" b="1" i="0" u="none" strike="noStrike" kern="1200" cap="none" spc="0" normalizeH="0" baseline="0" noProof="0" dirty="0">
                <a:ln>
                  <a:noFill/>
                </a:ln>
                <a:solidFill>
                  <a:srgbClr val="ED7D31"/>
                </a:solidFill>
                <a:effectLst/>
                <a:uLnTx/>
                <a:uFillTx/>
                <a:latin typeface="メイリオ"/>
                <a:ea typeface="メイリオ"/>
                <a:cs typeface="+mj-cs"/>
              </a:rPr>
              <a:t>感染したかもしれません。</a:t>
            </a:r>
          </a:p>
        </p:txBody>
      </p:sp>
      <p:pic>
        <p:nvPicPr>
          <p:cNvPr id="13" name="図 12">
            <a:extLst>
              <a:ext uri="{FF2B5EF4-FFF2-40B4-BE49-F238E27FC236}">
                <a16:creationId xmlns:a16="http://schemas.microsoft.com/office/drawing/2014/main" id="{0C3B06A8-8064-1C95-14EF-A5C022A4E1E0}"/>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flipH="1">
            <a:off x="6973920" y="2036811"/>
            <a:ext cx="2002117" cy="1757975"/>
          </a:xfrm>
          <a:prstGeom prst="rect">
            <a:avLst/>
          </a:prstGeom>
        </p:spPr>
      </p:pic>
      <p:sp>
        <p:nvSpPr>
          <p:cNvPr id="3" name="テキスト ボックス 2">
            <a:extLst>
              <a:ext uri="{FF2B5EF4-FFF2-40B4-BE49-F238E27FC236}">
                <a16:creationId xmlns:a16="http://schemas.microsoft.com/office/drawing/2014/main" id="{D8771EDE-6A71-8AE0-E4CC-F47DF9E6BBA3}"/>
              </a:ext>
            </a:extLst>
          </p:cNvPr>
          <p:cNvSpPr txBox="1"/>
          <p:nvPr/>
        </p:nvSpPr>
        <p:spPr>
          <a:xfrm>
            <a:off x="631461" y="2334574"/>
            <a:ext cx="902811" cy="307777"/>
          </a:xfrm>
          <a:prstGeom prst="rect">
            <a:avLst/>
          </a:prstGeom>
          <a:noFill/>
        </p:spPr>
        <p:txBody>
          <a:bodyPr wrap="none" rtlCol="0">
            <a:spAutoFit/>
          </a:bodyPr>
          <a:lstStyle/>
          <a:p>
            <a:r>
              <a:rPr lang="ja-JP" altLang="en-US" sz="1400" dirty="0"/>
              <a:t>かんせん</a:t>
            </a:r>
            <a:endParaRPr kumimoji="1" lang="ja-JP" altLang="en-US" sz="1400" dirty="0"/>
          </a:p>
        </p:txBody>
      </p:sp>
      <p:sp>
        <p:nvSpPr>
          <p:cNvPr id="9" name="テキスト ボックス 8">
            <a:extLst>
              <a:ext uri="{FF2B5EF4-FFF2-40B4-BE49-F238E27FC236}">
                <a16:creationId xmlns:a16="http://schemas.microsoft.com/office/drawing/2014/main" id="{7055B6E0-57CF-C9DD-370A-C7E401367E75}"/>
              </a:ext>
            </a:extLst>
          </p:cNvPr>
          <p:cNvSpPr txBox="1"/>
          <p:nvPr/>
        </p:nvSpPr>
        <p:spPr>
          <a:xfrm>
            <a:off x="5495350" y="3854315"/>
            <a:ext cx="1082348" cy="307777"/>
          </a:xfrm>
          <a:prstGeom prst="rect">
            <a:avLst/>
          </a:prstGeom>
          <a:noFill/>
        </p:spPr>
        <p:txBody>
          <a:bodyPr wrap="none" rtlCol="0">
            <a:spAutoFit/>
          </a:bodyPr>
          <a:lstStyle/>
          <a:p>
            <a:r>
              <a:rPr kumimoji="1" lang="ja-JP" altLang="en-US" sz="1400" dirty="0"/>
              <a:t>ようきゅう</a:t>
            </a:r>
          </a:p>
        </p:txBody>
      </p:sp>
      <p:sp>
        <p:nvSpPr>
          <p:cNvPr id="12" name="テキスト ボックス 11">
            <a:extLst>
              <a:ext uri="{FF2B5EF4-FFF2-40B4-BE49-F238E27FC236}">
                <a16:creationId xmlns:a16="http://schemas.microsoft.com/office/drawing/2014/main" id="{0BCAE729-CAF4-2C1E-1C1D-B9272E25CD88}"/>
              </a:ext>
            </a:extLst>
          </p:cNvPr>
          <p:cNvSpPr txBox="1"/>
          <p:nvPr/>
        </p:nvSpPr>
        <p:spPr>
          <a:xfrm>
            <a:off x="5400357" y="4416378"/>
            <a:ext cx="2877711" cy="307777"/>
          </a:xfrm>
          <a:prstGeom prst="rect">
            <a:avLst/>
          </a:prstGeom>
          <a:noFill/>
        </p:spPr>
        <p:txBody>
          <a:bodyPr wrap="none" rtlCol="0">
            <a:spAutoFit/>
          </a:bodyPr>
          <a:lstStyle/>
          <a:p>
            <a:r>
              <a:rPr kumimoji="1" lang="ja-JP" altLang="en-US" sz="1400" dirty="0"/>
              <a:t>ひがい　　　　　　　　きぎょう</a:t>
            </a:r>
          </a:p>
        </p:txBody>
      </p:sp>
      <p:sp>
        <p:nvSpPr>
          <p:cNvPr id="14" name="テキスト ボックス 13">
            <a:extLst>
              <a:ext uri="{FF2B5EF4-FFF2-40B4-BE49-F238E27FC236}">
                <a16:creationId xmlns:a16="http://schemas.microsoft.com/office/drawing/2014/main" id="{68258FED-1A5F-F718-5107-C380C0108C77}"/>
              </a:ext>
            </a:extLst>
          </p:cNvPr>
          <p:cNvSpPr txBox="1"/>
          <p:nvPr/>
        </p:nvSpPr>
        <p:spPr>
          <a:xfrm>
            <a:off x="5963877" y="4978441"/>
            <a:ext cx="543739" cy="307777"/>
          </a:xfrm>
          <a:prstGeom prst="rect">
            <a:avLst/>
          </a:prstGeom>
          <a:noFill/>
        </p:spPr>
        <p:txBody>
          <a:bodyPr wrap="none" rtlCol="0">
            <a:spAutoFit/>
          </a:bodyPr>
          <a:lstStyle/>
          <a:p>
            <a:r>
              <a:rPr kumimoji="1" lang="ja-JP" altLang="en-US" sz="1400" dirty="0"/>
              <a:t>もど</a:t>
            </a:r>
          </a:p>
        </p:txBody>
      </p:sp>
      <p:sp>
        <p:nvSpPr>
          <p:cNvPr id="15" name="テキスト ボックス 14">
            <a:extLst>
              <a:ext uri="{FF2B5EF4-FFF2-40B4-BE49-F238E27FC236}">
                <a16:creationId xmlns:a16="http://schemas.microsoft.com/office/drawing/2014/main" id="{A5060879-7008-1679-1C8F-EB13E325F5B9}"/>
              </a:ext>
            </a:extLst>
          </p:cNvPr>
          <p:cNvSpPr txBox="1"/>
          <p:nvPr/>
        </p:nvSpPr>
        <p:spPr>
          <a:xfrm>
            <a:off x="733713" y="5524101"/>
            <a:ext cx="1620957" cy="307777"/>
          </a:xfrm>
          <a:prstGeom prst="rect">
            <a:avLst/>
          </a:prstGeom>
          <a:noFill/>
        </p:spPr>
        <p:txBody>
          <a:bodyPr wrap="none" rtlCol="0">
            <a:spAutoFit/>
          </a:bodyPr>
          <a:lstStyle/>
          <a:p>
            <a:r>
              <a:rPr kumimoji="1" lang="ja-JP" altLang="en-US" sz="1400" dirty="0"/>
              <a:t>ひじょう　むずか</a:t>
            </a:r>
          </a:p>
        </p:txBody>
      </p:sp>
    </p:spTree>
    <p:extLst>
      <p:ext uri="{BB962C8B-B14F-4D97-AF65-F5344CB8AC3E}">
        <p14:creationId xmlns:p14="http://schemas.microsoft.com/office/powerpoint/2010/main" val="4205974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図 32">
            <a:extLst>
              <a:ext uri="{FF2B5EF4-FFF2-40B4-BE49-F238E27FC236}">
                <a16:creationId xmlns:a16="http://schemas.microsoft.com/office/drawing/2014/main" id="{0033AA59-2301-C1BD-CDAC-746A9D3FB6A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6911" y="4711820"/>
            <a:ext cx="2117497" cy="2117497"/>
          </a:xfrm>
          <a:prstGeom prst="rect">
            <a:avLst/>
          </a:prstGeom>
        </p:spPr>
      </p:pic>
      <p:pic>
        <p:nvPicPr>
          <p:cNvPr id="31" name="図 30">
            <a:extLst>
              <a:ext uri="{FF2B5EF4-FFF2-40B4-BE49-F238E27FC236}">
                <a16:creationId xmlns:a16="http://schemas.microsoft.com/office/drawing/2014/main" id="{82C48D7B-9223-F73F-F9A6-09F3F2D0302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8312" y="5022306"/>
            <a:ext cx="1642946" cy="1642946"/>
          </a:xfrm>
          <a:prstGeom prst="rect">
            <a:avLst/>
          </a:prstGeom>
        </p:spPr>
      </p:pic>
      <p:sp>
        <p:nvSpPr>
          <p:cNvPr id="2" name="タイトル 1"/>
          <p:cNvSpPr>
            <a:spLocks noGrp="1"/>
          </p:cNvSpPr>
          <p:nvPr>
            <p:ph type="title"/>
          </p:nvPr>
        </p:nvSpPr>
        <p:spPr>
          <a:xfrm>
            <a:off x="275753" y="471094"/>
            <a:ext cx="7958418" cy="784598"/>
          </a:xfrm>
        </p:spPr>
        <p:txBody>
          <a:bodyPr>
            <a:normAutofit/>
          </a:bodyPr>
          <a:lstStyle/>
          <a:p>
            <a:r>
              <a:rPr lang="ja-JP" altLang="en-US" sz="4000" dirty="0"/>
              <a:t>対策の解説</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414760" y="1512843"/>
            <a:ext cx="8505825" cy="119679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rPr>
              <a:t>データはこまめにバックアップ</a:t>
            </a: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360159" y="2709639"/>
            <a:ext cx="8783841"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ja-JP" altLang="en-US" sz="3200" dirty="0">
                <a:solidFill>
                  <a:prstClr val="black"/>
                </a:solidFill>
                <a:latin typeface="Segoe UI"/>
                <a:ea typeface="メイリオ"/>
              </a:rPr>
              <a:t> </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暗号化されても困らないよう</a:t>
            </a:r>
            <a:r>
              <a:rPr lang="ja-JP" altLang="en-US" sz="3200" dirty="0">
                <a:solidFill>
                  <a:prstClr val="black"/>
                </a:solidFill>
                <a:latin typeface="Segoe UI"/>
                <a:ea typeface="メイリオ"/>
              </a:rPr>
              <a:t>に</a:t>
            </a:r>
            <a:endParaRPr lang="en-US" altLang="ja-JP" sz="3200" dirty="0">
              <a:solidFill>
                <a:prstClr val="black"/>
              </a:solidFill>
              <a:latin typeface="Segoe UI"/>
              <a:ea typeface="メイリオ"/>
            </a:endParaRPr>
          </a:p>
          <a:p>
            <a:pPr marL="0" marR="0" lvl="0" indent="0" algn="l" defTabSz="914400" rtl="0" eaLnBrk="1" fontAlgn="auto" latinLnBrk="0" hangingPunct="1">
              <a:lnSpc>
                <a:spcPct val="100000"/>
              </a:lnSpc>
              <a:spcBef>
                <a:spcPts val="1000"/>
              </a:spcBef>
              <a:spcAft>
                <a:spcPts val="0"/>
              </a:spcAft>
              <a:buClrTx/>
              <a:buSzTx/>
              <a:buNone/>
              <a:tabLst/>
              <a:defRPr/>
            </a:pPr>
            <a:r>
              <a:rPr lang="ja-JP" altLang="en-US" sz="3200" dirty="0">
                <a:solidFill>
                  <a:prstClr val="black"/>
                </a:solidFill>
                <a:latin typeface="Segoe UI"/>
                <a:ea typeface="メイリオ"/>
              </a:rPr>
              <a:t>   </a:t>
            </a: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バックアップをとる</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 被害にあった場合にも身代金を払わない</a:t>
            </a:r>
            <a:endParaRPr kumimoji="1" lang="en-US" altLang="ja-JP" sz="3200" b="0" i="0" u="none" strike="noStrike" kern="1200" cap="none" spc="0" normalizeH="0" baseline="0" noProof="0" dirty="0">
              <a:ln>
                <a:noFill/>
              </a:ln>
              <a:solidFill>
                <a:prstClr val="black"/>
              </a:solidFill>
              <a:effectLst/>
              <a:uLnTx/>
              <a:uFillTx/>
              <a:latin typeface="Segoe UI"/>
              <a:ea typeface="メイリオ"/>
              <a:cs typeface="+mn-cs"/>
            </a:endParaRPr>
          </a:p>
        </p:txBody>
      </p:sp>
      <p:pic>
        <p:nvPicPr>
          <p:cNvPr id="35" name="図 34">
            <a:extLst>
              <a:ext uri="{FF2B5EF4-FFF2-40B4-BE49-F238E27FC236}">
                <a16:creationId xmlns:a16="http://schemas.microsoft.com/office/drawing/2014/main" id="{671DF015-D7DF-A3F9-6532-1315FEA9DCD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22080" y="4381319"/>
            <a:ext cx="2476681" cy="2476681"/>
          </a:xfrm>
          <a:prstGeom prst="rect">
            <a:avLst/>
          </a:prstGeom>
        </p:spPr>
      </p:pic>
      <p:sp>
        <p:nvSpPr>
          <p:cNvPr id="36" name="乗算記号 35">
            <a:extLst>
              <a:ext uri="{FF2B5EF4-FFF2-40B4-BE49-F238E27FC236}">
                <a16:creationId xmlns:a16="http://schemas.microsoft.com/office/drawing/2014/main" id="{2C77036B-C980-73F4-49E1-3F0990B75EA8}"/>
              </a:ext>
            </a:extLst>
          </p:cNvPr>
          <p:cNvSpPr/>
          <p:nvPr/>
        </p:nvSpPr>
        <p:spPr>
          <a:xfrm>
            <a:off x="5748421" y="4427385"/>
            <a:ext cx="1521853" cy="1380488"/>
          </a:xfrm>
          <a:prstGeom prst="mathMultiply">
            <a:avLst/>
          </a:prstGeom>
          <a:solidFill>
            <a:srgbClr val="C00000"/>
          </a:solidFill>
          <a:ln w="12700">
            <a:solidFill>
              <a:schemeClr val="tx1">
                <a:alpha val="3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 塗りつぶしなし 36">
            <a:extLst>
              <a:ext uri="{FF2B5EF4-FFF2-40B4-BE49-F238E27FC236}">
                <a16:creationId xmlns:a16="http://schemas.microsoft.com/office/drawing/2014/main" id="{378E861A-3F65-3D20-5C00-640B9C66F323}"/>
              </a:ext>
            </a:extLst>
          </p:cNvPr>
          <p:cNvSpPr/>
          <p:nvPr/>
        </p:nvSpPr>
        <p:spPr>
          <a:xfrm>
            <a:off x="1067521" y="4754023"/>
            <a:ext cx="986309" cy="963883"/>
          </a:xfrm>
          <a:prstGeom prst="donut">
            <a:avLst/>
          </a:prstGeom>
          <a:solidFill>
            <a:srgbClr val="C000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 name="テキスト ボックス 6">
            <a:extLst>
              <a:ext uri="{FF2B5EF4-FFF2-40B4-BE49-F238E27FC236}">
                <a16:creationId xmlns:a16="http://schemas.microsoft.com/office/drawing/2014/main" id="{81B09A2C-3F9A-B71F-85CD-DBD22B583434}"/>
              </a:ext>
            </a:extLst>
          </p:cNvPr>
          <p:cNvSpPr txBox="1"/>
          <p:nvPr/>
        </p:nvSpPr>
        <p:spPr>
          <a:xfrm>
            <a:off x="3571281" y="2551912"/>
            <a:ext cx="543739" cy="307777"/>
          </a:xfrm>
          <a:prstGeom prst="rect">
            <a:avLst/>
          </a:prstGeom>
          <a:noFill/>
        </p:spPr>
        <p:txBody>
          <a:bodyPr wrap="none" rtlCol="0">
            <a:spAutoFit/>
          </a:bodyPr>
          <a:lstStyle/>
          <a:p>
            <a:r>
              <a:rPr kumimoji="1" lang="ja-JP" altLang="en-US" sz="1400" dirty="0"/>
              <a:t>こま</a:t>
            </a:r>
          </a:p>
        </p:txBody>
      </p:sp>
      <p:sp>
        <p:nvSpPr>
          <p:cNvPr id="8" name="テキスト ボックス 7">
            <a:extLst>
              <a:ext uri="{FF2B5EF4-FFF2-40B4-BE49-F238E27FC236}">
                <a16:creationId xmlns:a16="http://schemas.microsoft.com/office/drawing/2014/main" id="{250DF459-1EAB-FA69-65E0-2371A251490E}"/>
              </a:ext>
            </a:extLst>
          </p:cNvPr>
          <p:cNvSpPr txBox="1"/>
          <p:nvPr/>
        </p:nvSpPr>
        <p:spPr>
          <a:xfrm>
            <a:off x="876376" y="3786728"/>
            <a:ext cx="723275" cy="307777"/>
          </a:xfrm>
          <a:prstGeom prst="rect">
            <a:avLst/>
          </a:prstGeom>
          <a:noFill/>
        </p:spPr>
        <p:txBody>
          <a:bodyPr wrap="none" rtlCol="0">
            <a:spAutoFit/>
          </a:bodyPr>
          <a:lstStyle/>
          <a:p>
            <a:r>
              <a:rPr kumimoji="1" lang="ja-JP" altLang="en-US" sz="1400" dirty="0"/>
              <a:t>ひがい</a:t>
            </a:r>
          </a:p>
        </p:txBody>
      </p:sp>
      <p:sp>
        <p:nvSpPr>
          <p:cNvPr id="9" name="テキスト ボックス 8">
            <a:extLst>
              <a:ext uri="{FF2B5EF4-FFF2-40B4-BE49-F238E27FC236}">
                <a16:creationId xmlns:a16="http://schemas.microsoft.com/office/drawing/2014/main" id="{D3F1CEBA-DEC3-4135-CB54-6518AC0141BB}"/>
              </a:ext>
            </a:extLst>
          </p:cNvPr>
          <p:cNvSpPr txBox="1"/>
          <p:nvPr/>
        </p:nvSpPr>
        <p:spPr>
          <a:xfrm>
            <a:off x="6325041" y="3766567"/>
            <a:ext cx="543739" cy="307777"/>
          </a:xfrm>
          <a:prstGeom prst="rect">
            <a:avLst/>
          </a:prstGeom>
          <a:noFill/>
        </p:spPr>
        <p:txBody>
          <a:bodyPr wrap="none" rtlCol="0">
            <a:spAutoFit/>
          </a:bodyPr>
          <a:lstStyle/>
          <a:p>
            <a:r>
              <a:rPr kumimoji="1" lang="ja-JP" altLang="en-US" sz="1400" dirty="0"/>
              <a:t>はら</a:t>
            </a:r>
          </a:p>
        </p:txBody>
      </p:sp>
    </p:spTree>
    <p:extLst>
      <p:ext uri="{BB962C8B-B14F-4D97-AF65-F5344CB8AC3E}">
        <p14:creationId xmlns:p14="http://schemas.microsoft.com/office/powerpoint/2010/main" val="1308765693"/>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1620</Words>
  <Application>Microsoft Office PowerPoint</Application>
  <PresentationFormat>画面に合わせる (4:3)</PresentationFormat>
  <Paragraphs>96</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HGPSoeiKakugothicUB</vt:lpstr>
      <vt:lpstr>メイリオ</vt:lpstr>
      <vt:lpstr>Arial</vt:lpstr>
      <vt:lpstr>Calibri</vt:lpstr>
      <vt:lpstr>Segoe UI</vt:lpstr>
      <vt:lpstr>2_Office テーマ</vt:lpstr>
      <vt:lpstr>3_Office テーマ</vt:lpstr>
      <vt:lpstr>2-1-1 ランサムウェア  </vt:lpstr>
      <vt:lpstr>考えてみよう</vt:lpstr>
      <vt:lpstr>答え</vt:lpstr>
      <vt:lpstr>対策の解説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2019-09-18T06:25:29Z</dcterms:created>
  <dcterms:modified xsi:type="dcterms:W3CDTF">2023-05-19T02:19:42Z</dcterms:modified>
</cp:coreProperties>
</file>