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21" r:id="rId3"/>
    <p:sldId id="1862287422" r:id="rId4"/>
    <p:sldId id="1862287423" r:id="rId5"/>
    <p:sldId id="1862287424"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7322"/>
    <a:srgbClr val="FDE1B0"/>
    <a:srgbClr val="ED7D31"/>
    <a:srgbClr val="FF99CC"/>
    <a:srgbClr val="D62475"/>
    <a:srgbClr val="F6281E"/>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02" autoAdjust="0"/>
    <p:restoredTop sz="52727" autoAdjust="0"/>
  </p:normalViewPr>
  <p:slideViewPr>
    <p:cSldViewPr snapToGrid="0">
      <p:cViewPr varScale="1">
        <p:scale>
          <a:sx n="60" d="100"/>
          <a:sy n="60" d="100"/>
        </p:scale>
        <p:origin x="2934" y="5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インターネットを利用し始めて間もない方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パソコンやスマホの画面ロック機能の必要性を伝える。</a:t>
            </a:r>
            <a:endParaRPr kumimoji="1" lang="en-US" altLang="ja-JP" dirty="0"/>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みなさんは、スマートフォンやパソコンに画面ロックをかけていますか？</a:t>
            </a:r>
            <a:endParaRPr kumimoji="1" lang="en-US" altLang="ja-JP" dirty="0"/>
          </a:p>
          <a:p>
            <a:r>
              <a:rPr kumimoji="1" lang="ja-JP" altLang="en-US" sz="1200" dirty="0">
                <a:latin typeface="メイリオ" panose="020B0604030504040204" pitchFamily="50" charset="-128"/>
              </a:rPr>
              <a:t>画面ロックというのは、ログイン時やスリープ解除時にパスワード（パスコード）を求めるようにする機能です。</a:t>
            </a:r>
            <a:endParaRPr kumimoji="1" lang="en-US" altLang="ja-JP" sz="1200" dirty="0">
              <a:latin typeface="メイリオ" panose="020B0604030504040204" pitchFamily="50" charset="-128"/>
            </a:endParaRPr>
          </a:p>
          <a:p>
            <a:endParaRPr kumimoji="1" lang="en-US" altLang="ja-JP" sz="1200" dirty="0">
              <a:latin typeface="メイリオ" panose="020B0604030504040204" pitchFamily="50" charset="-128"/>
            </a:endParaRPr>
          </a:p>
          <a:p>
            <a:r>
              <a:rPr lang="ja-JP" altLang="en-US" sz="1200" dirty="0">
                <a:latin typeface="メイリオ" panose="020B0604030504040204" pitchFamily="50" charset="-128"/>
              </a:rPr>
              <a:t>「特に秘密の情報はないから」とか、「パスワード（パスコード）入れるのが面倒だから」といった理由で、</a:t>
            </a:r>
            <a:r>
              <a:rPr kumimoji="1" lang="ja-JP" altLang="en-US" dirty="0"/>
              <a:t>スマートフォンやパソコンの</a:t>
            </a:r>
            <a:r>
              <a:rPr lang="ja-JP" altLang="en-US" sz="1200" dirty="0">
                <a:latin typeface="メイリオ" panose="020B0604030504040204" pitchFamily="50" charset="-128"/>
              </a:rPr>
              <a:t>画面ロックをかけていない人はいるでしょうか？</a:t>
            </a:r>
            <a:endParaRPr lang="en-US" altLang="ja-JP" sz="1200" dirty="0">
              <a:latin typeface="メイリオ" panose="020B0604030504040204" pitchFamily="50" charset="-128"/>
            </a:endParaRPr>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隠しごとのない人でも、画面ロックをかけないでいることは非常に危険です。</a:t>
            </a:r>
            <a:endParaRPr kumimoji="1" lang="en-US" altLang="ja-JP" dirty="0"/>
          </a:p>
          <a:p>
            <a:endParaRPr kumimoji="1" lang="en-US" altLang="ja-JP" dirty="0"/>
          </a:p>
          <a:p>
            <a:r>
              <a:rPr kumimoji="1" lang="ja-JP" altLang="en-US" dirty="0"/>
              <a:t>画面ロックをかけていないと、ちょっとした隙や紛失した際に、第三者によってスマートフォンを操作される危険があります。</a:t>
            </a:r>
            <a:endParaRPr kumimoji="1" lang="en-US" altLang="ja-JP" dirty="0"/>
          </a:p>
          <a:p>
            <a:r>
              <a:rPr kumimoji="1" lang="ja-JP" altLang="en-US" dirty="0"/>
              <a:t>スマートフォンを勝手に操作されると、不正なソフトをインストールされたり、あなたのアカウントを使って勝手に買い物をしたり、勝手にメールを送られたりされてしまう危険性があります。</a:t>
            </a:r>
            <a:endParaRPr kumimoji="1" lang="en-US" altLang="ja-JP" dirty="0"/>
          </a:p>
        </p:txBody>
      </p:sp>
    </p:spTree>
    <p:extLst>
      <p:ext uri="{BB962C8B-B14F-4D97-AF65-F5344CB8AC3E}">
        <p14:creationId xmlns:p14="http://schemas.microsoft.com/office/powerpoint/2010/main" val="47476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セキュリティ対策として、必ず画面ロックを利用しましょう。</a:t>
            </a:r>
            <a:endParaRPr kumimoji="1" lang="en-US" altLang="ja-JP" dirty="0"/>
          </a:p>
          <a:p>
            <a:r>
              <a:rPr kumimoji="1" lang="ja-JP" altLang="en-US" dirty="0"/>
              <a:t>先ほどお話ししたように、秘密にすべき情報がなかったとしても、第三者に勝手にスマートフォンを使われてしまうというセキュリティ上の穴を作ることになります。</a:t>
            </a:r>
            <a:endParaRPr kumimoji="1" lang="en-US" altLang="ja-JP" dirty="0"/>
          </a:p>
          <a:p>
            <a:endParaRPr kumimoji="1" lang="en-US" altLang="ja-JP" dirty="0"/>
          </a:p>
          <a:p>
            <a:r>
              <a:rPr kumimoji="1" lang="ja-JP" altLang="en-US" dirty="0"/>
              <a:t>「少しの間ならスマートフォンを放置しておいても大丈夫だろう」といったように甘く考えず、短時間であっても画面ロックをすることを心がけましょう。</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en-US" altLang="ja-JP" dirty="0"/>
              <a:t>IPA</a:t>
            </a:r>
            <a:r>
              <a:rPr kumimoji="1" lang="ja-JP" altLang="en-US" dirty="0"/>
              <a:t>：安心相談窓口だより</a:t>
            </a:r>
            <a:endParaRPr kumimoji="1" lang="en-US" altLang="ja-JP" dirty="0"/>
          </a:p>
          <a:p>
            <a:r>
              <a:rPr kumimoji="1" lang="en-US" altLang="ja-JP"/>
              <a:t>https://www.ipa.go.jp/security/anshin/attention/2016/mgdayori20161207.html</a:t>
            </a:r>
            <a:endParaRPr kumimoji="1" lang="en-US" altLang="ja-JP" dirty="0"/>
          </a:p>
        </p:txBody>
      </p:sp>
    </p:spTree>
    <p:extLst>
      <p:ext uri="{BB962C8B-B14F-4D97-AF65-F5344CB8AC3E}">
        <p14:creationId xmlns:p14="http://schemas.microsoft.com/office/powerpoint/2010/main" val="8041676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1-5-1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画面ロック</a:t>
            </a: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4127332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08243" y="1733108"/>
            <a:ext cx="7956060" cy="329095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735804" y="1960857"/>
            <a:ext cx="7500937" cy="2326919"/>
          </a:xfrm>
          <a:prstGeom prst="rect">
            <a:avLst/>
          </a:prstGeom>
          <a:noFill/>
        </p:spPr>
        <p:txBody>
          <a:bodyPr wrap="square">
            <a:spAutoFit/>
          </a:bodyPr>
          <a:lstStyle/>
          <a:p>
            <a:pPr marL="0" marR="0" lvl="0" indent="0" algn="l" defTabSz="914400" rtl="0" eaLnBrk="1" fontAlgn="auto" latinLnBrk="0" hangingPunct="1">
              <a:lnSpc>
                <a:spcPts val="59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僕は隠し事なんてないから、  スマホやパソコンに</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画面ロックはかけないよ。</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a:xfrm>
            <a:off x="1109382" y="489283"/>
            <a:ext cx="7958418" cy="697099"/>
          </a:xfrm>
        </p:spPr>
        <p:txBody>
          <a:bodyPr/>
          <a:lstStyle/>
          <a:p>
            <a:r>
              <a:rPr lang="ja-JP" altLang="en-US" dirty="0"/>
              <a:t>考えてみよう</a:t>
            </a:r>
          </a:p>
        </p:txBody>
      </p:sp>
      <p:pic>
        <p:nvPicPr>
          <p:cNvPr id="3" name="図 2">
            <a:extLst>
              <a:ext uri="{FF2B5EF4-FFF2-40B4-BE49-F238E27FC236}">
                <a16:creationId xmlns:a16="http://schemas.microsoft.com/office/drawing/2014/main" id="{E70F7D66-8EA1-10D2-EE73-8C112E8D3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2788526"/>
            <a:ext cx="5999747" cy="4799798"/>
          </a:xfrm>
          <a:prstGeom prst="rect">
            <a:avLst/>
          </a:prstGeom>
        </p:spPr>
      </p:pic>
      <p:sp>
        <p:nvSpPr>
          <p:cNvPr id="5" name="テキスト ボックス 4">
            <a:extLst>
              <a:ext uri="{FF2B5EF4-FFF2-40B4-BE49-F238E27FC236}">
                <a16:creationId xmlns:a16="http://schemas.microsoft.com/office/drawing/2014/main" id="{26386FC7-E201-942E-96A6-761BF03F0ED9}"/>
              </a:ext>
            </a:extLst>
          </p:cNvPr>
          <p:cNvSpPr txBox="1"/>
          <p:nvPr/>
        </p:nvSpPr>
        <p:spPr>
          <a:xfrm>
            <a:off x="829109" y="1871005"/>
            <a:ext cx="1566454" cy="338554"/>
          </a:xfrm>
          <a:prstGeom prst="rect">
            <a:avLst/>
          </a:prstGeom>
          <a:noFill/>
        </p:spPr>
        <p:txBody>
          <a:bodyPr wrap="none" rtlCol="0">
            <a:spAutoFit/>
          </a:bodyPr>
          <a:lstStyle/>
          <a:p>
            <a:r>
              <a:rPr kumimoji="1" lang="ja-JP" altLang="en-US" sz="1600" dirty="0"/>
              <a:t>ぼく          かく</a:t>
            </a:r>
          </a:p>
        </p:txBody>
      </p:sp>
    </p:spTree>
    <p:extLst>
      <p:ext uri="{BB962C8B-B14F-4D97-AF65-F5344CB8AC3E}">
        <p14:creationId xmlns:p14="http://schemas.microsoft.com/office/powerpoint/2010/main" val="349167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662326"/>
            <a:ext cx="8375184" cy="1924449"/>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 name="コンテンツ プレースホルダー 4"/>
          <p:cNvSpPr>
            <a:spLocks noGrp="1"/>
          </p:cNvSpPr>
          <p:nvPr>
            <p:ph sz="half" idx="1"/>
          </p:nvPr>
        </p:nvSpPr>
        <p:spPr>
          <a:xfrm>
            <a:off x="537344" y="3731618"/>
            <a:ext cx="6537223" cy="2858510"/>
          </a:xfrm>
        </p:spPr>
        <p:txBody>
          <a:bodyPr>
            <a:noAutofit/>
          </a:bodyPr>
          <a:lstStyle/>
          <a:p>
            <a:pPr marL="0" indent="0">
              <a:lnSpc>
                <a:spcPts val="4800"/>
              </a:lnSpc>
              <a:spcBef>
                <a:spcPts val="0"/>
              </a:spcBef>
              <a:buNone/>
            </a:pPr>
            <a:r>
              <a:rPr lang="ja-JP" altLang="en-US" sz="3200" dirty="0"/>
              <a:t>・パソコンやスマホから目を離し</a:t>
            </a:r>
            <a:endParaRPr lang="en-US" altLang="ja-JP" sz="3200" dirty="0"/>
          </a:p>
          <a:p>
            <a:pPr marL="0" indent="0">
              <a:lnSpc>
                <a:spcPts val="4800"/>
              </a:lnSpc>
              <a:spcBef>
                <a:spcPts val="0"/>
              </a:spcBef>
              <a:buNone/>
            </a:pPr>
            <a:r>
              <a:rPr lang="ja-JP" altLang="en-US" sz="3200" dirty="0"/>
              <a:t>　た隙に操作されてしまうかも</a:t>
            </a:r>
          </a:p>
          <a:p>
            <a:pPr marL="0" indent="0">
              <a:lnSpc>
                <a:spcPts val="4800"/>
              </a:lnSpc>
              <a:spcBef>
                <a:spcPts val="0"/>
              </a:spcBef>
              <a:buNone/>
            </a:pPr>
            <a:r>
              <a:rPr lang="ja-JP" altLang="en-US" sz="3200" dirty="0"/>
              <a:t>・パソコンやスマホをなくしたら</a:t>
            </a:r>
            <a:endParaRPr lang="en-US" altLang="ja-JP" sz="3200" dirty="0"/>
          </a:p>
          <a:p>
            <a:pPr marL="0" indent="0">
              <a:lnSpc>
                <a:spcPts val="4800"/>
              </a:lnSpc>
              <a:spcBef>
                <a:spcPts val="0"/>
              </a:spcBef>
              <a:buNone/>
            </a:pPr>
            <a:r>
              <a:rPr lang="ja-JP" altLang="en-US" sz="3200" dirty="0"/>
              <a:t>　勝手に使われてしまうかも</a:t>
            </a:r>
          </a:p>
          <a:p>
            <a:pPr marL="0" indent="0">
              <a:lnSpc>
                <a:spcPct val="100000"/>
              </a:lnSpc>
              <a:buNone/>
            </a:pPr>
            <a:r>
              <a:rPr lang="ja-JP" altLang="en-US" sz="2400" dirty="0"/>
              <a:t> </a:t>
            </a:r>
            <a:endParaRPr lang="en-US" altLang="ja-JP" sz="2400" dirty="0"/>
          </a:p>
        </p:txBody>
      </p:sp>
      <p:sp>
        <p:nvSpPr>
          <p:cNvPr id="4" name="タイトル 3"/>
          <p:cNvSpPr>
            <a:spLocks noGrp="1"/>
          </p:cNvSpPr>
          <p:nvPr>
            <p:ph type="title"/>
          </p:nvPr>
        </p:nvSpPr>
        <p:spPr>
          <a:xfrm>
            <a:off x="2215566" y="477502"/>
            <a:ext cx="1645529" cy="805362"/>
          </a:xfrm>
        </p:spPr>
        <p:txBody>
          <a:bodyPr>
            <a:normAutofit/>
          </a:bodyPr>
          <a:lstStyle/>
          <a:p>
            <a:r>
              <a:rPr lang="ja-JP" altLang="en-US" sz="4000" b="1" dirty="0"/>
              <a:t>答え</a:t>
            </a:r>
            <a:endParaRPr kumimoji="1" lang="ja-JP" altLang="en-US" sz="4000" b="1"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656721" y="1765342"/>
            <a:ext cx="7958418" cy="1500205"/>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ts val="5500"/>
              </a:lnSpc>
              <a:spcBef>
                <a:spcPct val="0"/>
              </a:spcBef>
              <a:spcAft>
                <a:spcPts val="0"/>
              </a:spcAft>
              <a:buClrTx/>
              <a:buSzTx/>
              <a:buFontTx/>
              <a:buNone/>
              <a:tabLst/>
              <a:defRPr/>
            </a:pPr>
            <a:r>
              <a:rPr kumimoji="1" lang="ja-JP" altLang="en-US" sz="4400" b="1" i="0" u="none" strike="noStrike" kern="1200" cap="none" spc="0" normalizeH="0" baseline="0" noProof="0" dirty="0">
                <a:ln>
                  <a:noFill/>
                </a:ln>
                <a:solidFill>
                  <a:srgbClr val="ED7D31"/>
                </a:solidFill>
                <a:effectLst/>
                <a:uLnTx/>
                <a:uFillTx/>
                <a:latin typeface="メイリオ"/>
                <a:ea typeface="メイリオ"/>
                <a:cs typeface="+mj-cs"/>
              </a:rPr>
              <a:t>画面ロックをかけないと、大事な情報が盗まれる危険がある。</a:t>
            </a: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7435450" y="2361116"/>
            <a:ext cx="1708550" cy="1500206"/>
          </a:xfrm>
          <a:prstGeom prst="rect">
            <a:avLst/>
          </a:prstGeom>
        </p:spPr>
      </p:pic>
      <p:pic>
        <p:nvPicPr>
          <p:cNvPr id="2" name="図 1">
            <a:extLst>
              <a:ext uri="{FF2B5EF4-FFF2-40B4-BE49-F238E27FC236}">
                <a16:creationId xmlns:a16="http://schemas.microsoft.com/office/drawing/2014/main" id="{C69D5149-06A7-9C96-F18A-D5CF9720AF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11923" y="143272"/>
            <a:ext cx="1828125" cy="1451192"/>
          </a:xfrm>
          <a:prstGeom prst="rect">
            <a:avLst/>
          </a:prstGeom>
        </p:spPr>
      </p:pic>
      <p:sp>
        <p:nvSpPr>
          <p:cNvPr id="3" name="テキスト ボックス 2">
            <a:extLst>
              <a:ext uri="{FF2B5EF4-FFF2-40B4-BE49-F238E27FC236}">
                <a16:creationId xmlns:a16="http://schemas.microsoft.com/office/drawing/2014/main" id="{0D8B0899-F38B-37A2-D797-980EBE2EF545}"/>
              </a:ext>
            </a:extLst>
          </p:cNvPr>
          <p:cNvSpPr txBox="1"/>
          <p:nvPr/>
        </p:nvSpPr>
        <p:spPr>
          <a:xfrm>
            <a:off x="571987" y="222868"/>
            <a:ext cx="1107996" cy="1200329"/>
          </a:xfrm>
          <a:prstGeom prst="rect">
            <a:avLst/>
          </a:prstGeom>
          <a:noFill/>
        </p:spPr>
        <p:txBody>
          <a:bodyPr wrap="none" rtlCol="0">
            <a:spAutoFit/>
          </a:bodyPr>
          <a:lstStyle/>
          <a:p>
            <a:r>
              <a:rPr kumimoji="1" lang="en-US" altLang="ja-JP"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rPr>
              <a:t>×</a:t>
            </a:r>
            <a:endParaRPr kumimoji="1" lang="ja-JP" altLang="en-US"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endParaRPr>
          </a:p>
        </p:txBody>
      </p:sp>
      <p:sp>
        <p:nvSpPr>
          <p:cNvPr id="10" name="コンテンツ プレースホルダー 4">
            <a:extLst>
              <a:ext uri="{FF2B5EF4-FFF2-40B4-BE49-F238E27FC236}">
                <a16:creationId xmlns:a16="http://schemas.microsoft.com/office/drawing/2014/main" id="{B00057EA-DF95-FF6B-8291-ADB2C259E3A8}"/>
              </a:ext>
            </a:extLst>
          </p:cNvPr>
          <p:cNvSpPr txBox="1">
            <a:spLocks/>
          </p:cNvSpPr>
          <p:nvPr/>
        </p:nvSpPr>
        <p:spPr>
          <a:xfrm>
            <a:off x="650349" y="3755310"/>
            <a:ext cx="6726291"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Font typeface="Arial" panose="020B0604020202020204" pitchFamily="34" charset="0"/>
              <a:buNone/>
            </a:pPr>
            <a:endParaRPr lang="ja-JP" altLang="en-US" sz="2400" dirty="0"/>
          </a:p>
          <a:p>
            <a:pPr marL="0" indent="0">
              <a:lnSpc>
                <a:spcPct val="100000"/>
              </a:lnSpc>
              <a:buFont typeface="Arial" panose="020B0604020202020204" pitchFamily="34" charset="0"/>
              <a:buNone/>
            </a:pPr>
            <a:r>
              <a:rPr lang="ja-JP" altLang="en-US" sz="2400" dirty="0"/>
              <a:t> </a:t>
            </a:r>
            <a:endParaRPr lang="en-US" altLang="ja-JP" sz="1600" dirty="0"/>
          </a:p>
        </p:txBody>
      </p:sp>
      <p:sp>
        <p:nvSpPr>
          <p:cNvPr id="18" name="テキスト ボックス 17">
            <a:extLst>
              <a:ext uri="{FF2B5EF4-FFF2-40B4-BE49-F238E27FC236}">
                <a16:creationId xmlns:a16="http://schemas.microsoft.com/office/drawing/2014/main" id="{5A677857-CFDB-7BE2-98D7-560235B40087}"/>
              </a:ext>
            </a:extLst>
          </p:cNvPr>
          <p:cNvSpPr txBox="1"/>
          <p:nvPr/>
        </p:nvSpPr>
        <p:spPr>
          <a:xfrm>
            <a:off x="1254526" y="2369927"/>
            <a:ext cx="4613764" cy="307777"/>
          </a:xfrm>
          <a:prstGeom prst="rect">
            <a:avLst/>
          </a:prstGeom>
          <a:noFill/>
        </p:spPr>
        <p:txBody>
          <a:bodyPr wrap="none" rtlCol="0">
            <a:spAutoFit/>
          </a:bodyPr>
          <a:lstStyle/>
          <a:p>
            <a:r>
              <a:rPr kumimoji="1" lang="ja-JP" altLang="en-US" sz="1400" dirty="0"/>
              <a:t>じょうほう              ぬす                                       きけん</a:t>
            </a:r>
          </a:p>
        </p:txBody>
      </p:sp>
      <p:sp>
        <p:nvSpPr>
          <p:cNvPr id="19" name="テキスト ボックス 18">
            <a:extLst>
              <a:ext uri="{FF2B5EF4-FFF2-40B4-BE49-F238E27FC236}">
                <a16:creationId xmlns:a16="http://schemas.microsoft.com/office/drawing/2014/main" id="{B7C011A5-1D1E-FE47-42CA-FF16DE4B1D39}"/>
              </a:ext>
            </a:extLst>
          </p:cNvPr>
          <p:cNvSpPr txBox="1"/>
          <p:nvPr/>
        </p:nvSpPr>
        <p:spPr>
          <a:xfrm>
            <a:off x="393778" y="4266211"/>
            <a:ext cx="2579552" cy="276999"/>
          </a:xfrm>
          <a:prstGeom prst="rect">
            <a:avLst/>
          </a:prstGeom>
          <a:noFill/>
        </p:spPr>
        <p:txBody>
          <a:bodyPr wrap="none" rtlCol="0">
            <a:spAutoFit/>
          </a:bodyPr>
          <a:lstStyle/>
          <a:p>
            <a:r>
              <a:rPr lang="ja-JP" altLang="en-US" sz="1200" dirty="0"/>
              <a:t>                        すき               そうさ</a:t>
            </a:r>
            <a:endParaRPr kumimoji="1" lang="ja-JP" altLang="en-US" sz="1200" dirty="0"/>
          </a:p>
        </p:txBody>
      </p:sp>
      <p:pic>
        <p:nvPicPr>
          <p:cNvPr id="21" name="図 20">
            <a:extLst>
              <a:ext uri="{FF2B5EF4-FFF2-40B4-BE49-F238E27FC236}">
                <a16:creationId xmlns:a16="http://schemas.microsoft.com/office/drawing/2014/main" id="{3A69BDC4-6A5B-173E-B900-0F749A1EA25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66021" y="3960432"/>
            <a:ext cx="2470484" cy="2470484"/>
          </a:xfrm>
          <a:prstGeom prst="rect">
            <a:avLst/>
          </a:prstGeom>
        </p:spPr>
      </p:pic>
      <p:sp>
        <p:nvSpPr>
          <p:cNvPr id="8" name="テキスト ボックス 7">
            <a:extLst>
              <a:ext uri="{FF2B5EF4-FFF2-40B4-BE49-F238E27FC236}">
                <a16:creationId xmlns:a16="http://schemas.microsoft.com/office/drawing/2014/main" id="{FE72F2E4-66D5-5DDA-7B7A-0F1B0685EDCD}"/>
              </a:ext>
            </a:extLst>
          </p:cNvPr>
          <p:cNvSpPr txBox="1"/>
          <p:nvPr/>
        </p:nvSpPr>
        <p:spPr>
          <a:xfrm>
            <a:off x="5856380" y="3652655"/>
            <a:ext cx="653296" cy="307777"/>
          </a:xfrm>
          <a:prstGeom prst="rect">
            <a:avLst/>
          </a:prstGeom>
          <a:noFill/>
        </p:spPr>
        <p:txBody>
          <a:bodyPr wrap="square">
            <a:spAutoFit/>
          </a:bodyPr>
          <a:lstStyle/>
          <a:p>
            <a:r>
              <a:rPr lang="ja-JP" altLang="en-US" sz="1200" dirty="0"/>
              <a:t>はな</a:t>
            </a:r>
            <a:r>
              <a:rPr lang="ja-JP" altLang="en-US" sz="1400" dirty="0"/>
              <a:t> </a:t>
            </a:r>
          </a:p>
        </p:txBody>
      </p:sp>
    </p:spTree>
    <p:extLst>
      <p:ext uri="{BB962C8B-B14F-4D97-AF65-F5344CB8AC3E}">
        <p14:creationId xmlns:p14="http://schemas.microsoft.com/office/powerpoint/2010/main" val="4205974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13E0DB8-017D-F244-2FA1-3BF0724491C1}"/>
              </a:ext>
            </a:extLst>
          </p:cNvPr>
          <p:cNvSpPr>
            <a:spLocks noGrp="1"/>
          </p:cNvSpPr>
          <p:nvPr>
            <p:ph type="title"/>
          </p:nvPr>
        </p:nvSpPr>
        <p:spPr>
          <a:xfrm>
            <a:off x="244475" y="471488"/>
            <a:ext cx="7958138" cy="784225"/>
          </a:xfrm>
        </p:spPr>
        <p:txBody>
          <a:bodyPr>
            <a:normAutofit/>
          </a:bodyPr>
          <a:lstStyle/>
          <a:p>
            <a:r>
              <a:rPr lang="ja-JP" altLang="en-US" sz="4000" dirty="0"/>
              <a:t>対策の解説</a:t>
            </a:r>
            <a:endParaRPr kumimoji="1" lang="ja-JP" altLang="en-US" sz="4000" b="1" dirty="0"/>
          </a:p>
        </p:txBody>
      </p:sp>
      <p:sp>
        <p:nvSpPr>
          <p:cNvPr id="5" name="タイトル 1">
            <a:extLst>
              <a:ext uri="{FF2B5EF4-FFF2-40B4-BE49-F238E27FC236}">
                <a16:creationId xmlns:a16="http://schemas.microsoft.com/office/drawing/2014/main" id="{463A4BDD-EC42-2EEF-C1BD-652563D21DBC}"/>
              </a:ext>
            </a:extLst>
          </p:cNvPr>
          <p:cNvSpPr txBox="1">
            <a:spLocks noGrp="1"/>
          </p:cNvSpPr>
          <p:nvPr>
            <p:ph sz="half" idx="1"/>
          </p:nvPr>
        </p:nvSpPr>
        <p:spPr>
          <a:xfrm>
            <a:off x="704850" y="1433512"/>
            <a:ext cx="7200900" cy="7842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4000" b="1" dirty="0">
                <a:solidFill>
                  <a:srgbClr val="ED7D31"/>
                </a:solidFill>
                <a:latin typeface="Segoe UI"/>
                <a:ea typeface="メイリオ"/>
              </a:rPr>
              <a:t>画面ロックを利用しよう</a:t>
            </a:r>
            <a:endPar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6" name="コンテンツ プレースホルダー 4">
            <a:extLst>
              <a:ext uri="{FF2B5EF4-FFF2-40B4-BE49-F238E27FC236}">
                <a16:creationId xmlns:a16="http://schemas.microsoft.com/office/drawing/2014/main" id="{DBCF3677-84CE-6A41-159C-211B32A3AEB4}"/>
              </a:ext>
            </a:extLst>
          </p:cNvPr>
          <p:cNvSpPr txBox="1">
            <a:spLocks/>
          </p:cNvSpPr>
          <p:nvPr/>
        </p:nvSpPr>
        <p:spPr>
          <a:xfrm>
            <a:off x="481012" y="2057397"/>
            <a:ext cx="7958138" cy="22447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5200"/>
              </a:lnSpc>
              <a:spcBef>
                <a:spcPts val="0"/>
              </a:spcBef>
              <a:buFont typeface="Arial" panose="020B0604020202020204" pitchFamily="34" charset="0"/>
              <a:buNone/>
            </a:pPr>
            <a:r>
              <a:rPr lang="ja-JP" altLang="en-US" sz="3200" dirty="0"/>
              <a:t>・待ち受け画面をロックすることでスマホ</a:t>
            </a:r>
            <a:endParaRPr lang="en-US" altLang="ja-JP" sz="3200" dirty="0"/>
          </a:p>
          <a:p>
            <a:pPr marL="0" indent="0">
              <a:lnSpc>
                <a:spcPts val="5200"/>
              </a:lnSpc>
              <a:spcBef>
                <a:spcPts val="0"/>
              </a:spcBef>
              <a:buFont typeface="Arial" panose="020B0604020202020204" pitchFamily="34" charset="0"/>
              <a:buNone/>
            </a:pPr>
            <a:r>
              <a:rPr lang="ja-JP" altLang="en-US" sz="3200" dirty="0"/>
              <a:t>　やパソコンの大事な情報を保護する</a:t>
            </a:r>
          </a:p>
          <a:p>
            <a:pPr marL="0" indent="0">
              <a:lnSpc>
                <a:spcPts val="5200"/>
              </a:lnSpc>
              <a:spcBef>
                <a:spcPts val="0"/>
              </a:spcBef>
              <a:buFont typeface="Arial" panose="020B0604020202020204" pitchFamily="34" charset="0"/>
              <a:buNone/>
            </a:pPr>
            <a:r>
              <a:rPr lang="ja-JP" altLang="en-US" sz="3200" dirty="0"/>
              <a:t>・短時間であっても画面ロックをかけるこ</a:t>
            </a:r>
            <a:endParaRPr lang="en-US" altLang="ja-JP" sz="3200" dirty="0"/>
          </a:p>
          <a:p>
            <a:pPr marL="0" indent="0">
              <a:lnSpc>
                <a:spcPts val="5200"/>
              </a:lnSpc>
              <a:spcBef>
                <a:spcPts val="0"/>
              </a:spcBef>
              <a:buFont typeface="Arial" panose="020B0604020202020204" pitchFamily="34" charset="0"/>
              <a:buNone/>
            </a:pPr>
            <a:r>
              <a:rPr lang="ja-JP" altLang="en-US" sz="3200" dirty="0"/>
              <a:t>　とが重要</a:t>
            </a:r>
            <a:endParaRPr lang="en-US" altLang="ja-JP" sz="3200" dirty="0"/>
          </a:p>
        </p:txBody>
      </p:sp>
      <p:sp>
        <p:nvSpPr>
          <p:cNvPr id="9" name="コンテンツ プレースホルダー 4">
            <a:extLst>
              <a:ext uri="{FF2B5EF4-FFF2-40B4-BE49-F238E27FC236}">
                <a16:creationId xmlns:a16="http://schemas.microsoft.com/office/drawing/2014/main" id="{5F9A6CBC-A247-8310-A9A5-733C942FC90B}"/>
              </a:ext>
            </a:extLst>
          </p:cNvPr>
          <p:cNvSpPr txBox="1">
            <a:spLocks/>
          </p:cNvSpPr>
          <p:nvPr/>
        </p:nvSpPr>
        <p:spPr>
          <a:xfrm>
            <a:off x="4027769" y="4577345"/>
            <a:ext cx="3166983" cy="16171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Font typeface="Arial" panose="020B0604020202020204" pitchFamily="34" charset="0"/>
              <a:buNone/>
            </a:pPr>
            <a:endParaRPr lang="ja-JP" altLang="en-US" sz="1400" dirty="0"/>
          </a:p>
        </p:txBody>
      </p:sp>
      <p:grpSp>
        <p:nvGrpSpPr>
          <p:cNvPr id="3" name="グループ化 2">
            <a:extLst>
              <a:ext uri="{FF2B5EF4-FFF2-40B4-BE49-F238E27FC236}">
                <a16:creationId xmlns:a16="http://schemas.microsoft.com/office/drawing/2014/main" id="{BCF82029-1952-07C1-716E-F8A51BCFCD92}"/>
              </a:ext>
            </a:extLst>
          </p:cNvPr>
          <p:cNvGrpSpPr/>
          <p:nvPr/>
        </p:nvGrpSpPr>
        <p:grpSpPr>
          <a:xfrm>
            <a:off x="3250111" y="3912737"/>
            <a:ext cx="3359450" cy="3359450"/>
            <a:chOff x="2147216" y="3744763"/>
            <a:chExt cx="3359450" cy="3359450"/>
          </a:xfrm>
        </p:grpSpPr>
        <p:sp>
          <p:nvSpPr>
            <p:cNvPr id="14" name="正方形/長方形 13">
              <a:extLst>
                <a:ext uri="{FF2B5EF4-FFF2-40B4-BE49-F238E27FC236}">
                  <a16:creationId xmlns:a16="http://schemas.microsoft.com/office/drawing/2014/main" id="{A1FE7343-B4B0-2740-E6B5-3E4DD4E057D3}"/>
                </a:ext>
              </a:extLst>
            </p:cNvPr>
            <p:cNvSpPr/>
            <p:nvPr/>
          </p:nvSpPr>
          <p:spPr>
            <a:xfrm>
              <a:off x="2885670" y="4463403"/>
              <a:ext cx="1835795" cy="1207812"/>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a:extLst>
                <a:ext uri="{FF2B5EF4-FFF2-40B4-BE49-F238E27FC236}">
                  <a16:creationId xmlns:a16="http://schemas.microsoft.com/office/drawing/2014/main" id="{78D957AB-5D28-956D-4879-F4A6EC8481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9001" y="4592562"/>
              <a:ext cx="460652" cy="460652"/>
            </a:xfrm>
            <a:prstGeom prst="rect">
              <a:avLst/>
            </a:prstGeom>
          </p:spPr>
        </p:pic>
        <p:sp>
          <p:nvSpPr>
            <p:cNvPr id="16" name="正方形/長方形 15">
              <a:extLst>
                <a:ext uri="{FF2B5EF4-FFF2-40B4-BE49-F238E27FC236}">
                  <a16:creationId xmlns:a16="http://schemas.microsoft.com/office/drawing/2014/main" id="{2AD13741-A265-A9B4-6373-4642694BB18C}"/>
                </a:ext>
              </a:extLst>
            </p:cNvPr>
            <p:cNvSpPr/>
            <p:nvPr/>
          </p:nvSpPr>
          <p:spPr>
            <a:xfrm>
              <a:off x="3438910" y="5115435"/>
              <a:ext cx="684431" cy="115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02825C2D-4530-5043-0691-D6525665E60A}"/>
                </a:ext>
              </a:extLst>
            </p:cNvPr>
            <p:cNvSpPr/>
            <p:nvPr/>
          </p:nvSpPr>
          <p:spPr>
            <a:xfrm>
              <a:off x="4176848" y="5131477"/>
              <a:ext cx="144378" cy="9902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51765179-CC6D-3D0A-B80E-F744901DF5B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47216" y="3744763"/>
              <a:ext cx="3359450" cy="3359450"/>
            </a:xfrm>
            <a:prstGeom prst="rect">
              <a:avLst/>
            </a:prstGeom>
          </p:spPr>
        </p:pic>
      </p:grpSp>
      <p:grpSp>
        <p:nvGrpSpPr>
          <p:cNvPr id="2" name="グループ化 1">
            <a:extLst>
              <a:ext uri="{FF2B5EF4-FFF2-40B4-BE49-F238E27FC236}">
                <a16:creationId xmlns:a16="http://schemas.microsoft.com/office/drawing/2014/main" id="{1907E625-6061-284F-0367-7713B01DE5DF}"/>
              </a:ext>
            </a:extLst>
          </p:cNvPr>
          <p:cNvGrpSpPr/>
          <p:nvPr/>
        </p:nvGrpSpPr>
        <p:grpSpPr>
          <a:xfrm>
            <a:off x="5923669" y="4134457"/>
            <a:ext cx="2723543" cy="2723543"/>
            <a:chOff x="4697577" y="3995949"/>
            <a:chExt cx="2723543" cy="2723543"/>
          </a:xfrm>
        </p:grpSpPr>
        <p:sp>
          <p:nvSpPr>
            <p:cNvPr id="8" name="正方形/長方形 7">
              <a:extLst>
                <a:ext uri="{FF2B5EF4-FFF2-40B4-BE49-F238E27FC236}">
                  <a16:creationId xmlns:a16="http://schemas.microsoft.com/office/drawing/2014/main" id="{92491795-2E50-E24B-FB87-7D380CF47E28}"/>
                </a:ext>
              </a:extLst>
            </p:cNvPr>
            <p:cNvSpPr/>
            <p:nvPr/>
          </p:nvSpPr>
          <p:spPr>
            <a:xfrm rot="618553">
              <a:off x="5584128" y="4329605"/>
              <a:ext cx="984399" cy="1963257"/>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a:t>
              </a:r>
            </a:p>
            <a:p>
              <a:pPr algn="ctr"/>
              <a:r>
                <a:rPr lang="ja-JP" altLang="en-US" sz="1400" dirty="0"/>
                <a:t>１２３</a:t>
              </a:r>
              <a:endParaRPr lang="en-US" altLang="ja-JP" sz="1400" dirty="0"/>
            </a:p>
            <a:p>
              <a:pPr algn="ctr"/>
              <a:r>
                <a:rPr kumimoji="1" lang="ja-JP" altLang="en-US" sz="1400" dirty="0"/>
                <a:t>４５６</a:t>
              </a:r>
              <a:endParaRPr kumimoji="1" lang="en-US" altLang="ja-JP" sz="1400" dirty="0"/>
            </a:p>
            <a:p>
              <a:pPr algn="ctr"/>
              <a:r>
                <a:rPr lang="ja-JP" altLang="en-US" sz="1400" dirty="0"/>
                <a:t>７８９</a:t>
              </a:r>
              <a:endParaRPr lang="en-US" altLang="ja-JP" sz="1400" dirty="0"/>
            </a:p>
            <a:p>
              <a:pPr algn="ctr"/>
              <a:r>
                <a:rPr lang="ja-JP" altLang="en-US" sz="1400" dirty="0"/>
                <a:t>０</a:t>
              </a:r>
              <a:endParaRPr kumimoji="1" lang="ja-JP" altLang="en-US" sz="1400" dirty="0"/>
            </a:p>
          </p:txBody>
        </p:sp>
        <p:pic>
          <p:nvPicPr>
            <p:cNvPr id="11" name="図 10">
              <a:extLst>
                <a:ext uri="{FF2B5EF4-FFF2-40B4-BE49-F238E27FC236}">
                  <a16:creationId xmlns:a16="http://schemas.microsoft.com/office/drawing/2014/main" id="{742E756F-5B9A-AA42-8CB8-4C093265640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600000">
              <a:off x="6040040" y="4385010"/>
              <a:ext cx="365097" cy="365097"/>
            </a:xfrm>
            <a:prstGeom prst="rect">
              <a:avLst/>
            </a:prstGeom>
          </p:spPr>
        </p:pic>
        <p:pic>
          <p:nvPicPr>
            <p:cNvPr id="7" name="図 6">
              <a:extLst>
                <a:ext uri="{FF2B5EF4-FFF2-40B4-BE49-F238E27FC236}">
                  <a16:creationId xmlns:a16="http://schemas.microsoft.com/office/drawing/2014/main" id="{AF7B7553-45B3-FB3E-B2CA-8ED3675C880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618553">
              <a:off x="4697577" y="3995949"/>
              <a:ext cx="2723543" cy="2723543"/>
            </a:xfrm>
            <a:prstGeom prst="rect">
              <a:avLst/>
            </a:prstGeom>
          </p:spPr>
        </p:pic>
      </p:grpSp>
      <p:sp>
        <p:nvSpPr>
          <p:cNvPr id="10" name="テキスト ボックス 9">
            <a:extLst>
              <a:ext uri="{FF2B5EF4-FFF2-40B4-BE49-F238E27FC236}">
                <a16:creationId xmlns:a16="http://schemas.microsoft.com/office/drawing/2014/main" id="{F48813F1-96B6-4C97-1DEC-5EDF6398C838}"/>
              </a:ext>
            </a:extLst>
          </p:cNvPr>
          <p:cNvSpPr txBox="1"/>
          <p:nvPr/>
        </p:nvSpPr>
        <p:spPr>
          <a:xfrm>
            <a:off x="4572000" y="2691735"/>
            <a:ext cx="2082621" cy="276999"/>
          </a:xfrm>
          <a:prstGeom prst="rect">
            <a:avLst/>
          </a:prstGeom>
          <a:noFill/>
        </p:spPr>
        <p:txBody>
          <a:bodyPr wrap="none" rtlCol="0">
            <a:spAutoFit/>
          </a:bodyPr>
          <a:lstStyle/>
          <a:p>
            <a:r>
              <a:rPr kumimoji="1" lang="ja-JP" altLang="en-US" sz="1200" dirty="0"/>
              <a:t>じょうほ</a:t>
            </a:r>
            <a:r>
              <a:rPr lang="ja-JP" altLang="en-US" sz="1200" dirty="0"/>
              <a:t>う              ほ 　ご</a:t>
            </a:r>
            <a:endParaRPr kumimoji="1" lang="ja-JP" altLang="en-US" sz="1200" dirty="0"/>
          </a:p>
        </p:txBody>
      </p:sp>
      <p:sp>
        <p:nvSpPr>
          <p:cNvPr id="12" name="テキスト ボックス 11">
            <a:extLst>
              <a:ext uri="{FF2B5EF4-FFF2-40B4-BE49-F238E27FC236}">
                <a16:creationId xmlns:a16="http://schemas.microsoft.com/office/drawing/2014/main" id="{20B93BA0-B7D8-3849-C768-E9A86567641B}"/>
              </a:ext>
            </a:extLst>
          </p:cNvPr>
          <p:cNvSpPr txBox="1"/>
          <p:nvPr/>
        </p:nvSpPr>
        <p:spPr>
          <a:xfrm>
            <a:off x="3959714" y="1305638"/>
            <a:ext cx="822661" cy="307777"/>
          </a:xfrm>
          <a:prstGeom prst="rect">
            <a:avLst/>
          </a:prstGeom>
          <a:noFill/>
        </p:spPr>
        <p:txBody>
          <a:bodyPr wrap="none" rtlCol="0">
            <a:spAutoFit/>
          </a:bodyPr>
          <a:lstStyle/>
          <a:p>
            <a:r>
              <a:rPr lang="ja-JP" altLang="en-US" sz="1400" dirty="0"/>
              <a:t>り よ う</a:t>
            </a:r>
            <a:endParaRPr kumimoji="1" lang="ja-JP" altLang="en-US" sz="1400" dirty="0"/>
          </a:p>
        </p:txBody>
      </p:sp>
      <p:sp>
        <p:nvSpPr>
          <p:cNvPr id="18" name="テキスト ボックス 17">
            <a:extLst>
              <a:ext uri="{FF2B5EF4-FFF2-40B4-BE49-F238E27FC236}">
                <a16:creationId xmlns:a16="http://schemas.microsoft.com/office/drawing/2014/main" id="{A07F1A74-0773-5C09-17B3-7B61924096A5}"/>
              </a:ext>
            </a:extLst>
          </p:cNvPr>
          <p:cNvSpPr txBox="1"/>
          <p:nvPr/>
        </p:nvSpPr>
        <p:spPr>
          <a:xfrm>
            <a:off x="1696587" y="3996731"/>
            <a:ext cx="954107" cy="276999"/>
          </a:xfrm>
          <a:prstGeom prst="rect">
            <a:avLst/>
          </a:prstGeom>
          <a:noFill/>
        </p:spPr>
        <p:txBody>
          <a:bodyPr wrap="none" rtlCol="0">
            <a:spAutoFit/>
          </a:bodyPr>
          <a:lstStyle/>
          <a:p>
            <a:r>
              <a:rPr kumimoji="1" lang="ja-JP" altLang="en-US" sz="1200" dirty="0"/>
              <a:t>じゅうよう</a:t>
            </a:r>
          </a:p>
        </p:txBody>
      </p:sp>
    </p:spTree>
    <p:extLst>
      <p:ext uri="{BB962C8B-B14F-4D97-AF65-F5344CB8AC3E}">
        <p14:creationId xmlns:p14="http://schemas.microsoft.com/office/powerpoint/2010/main" val="917622591"/>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1396</Words>
  <Application>Microsoft Office PowerPoint</Application>
  <PresentationFormat>画面に合わせる (4:3)</PresentationFormat>
  <Paragraphs>86</Paragraphs>
  <Slides>4</Slides>
  <Notes>4</Notes>
  <HiddenSlides>1</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HGPSoeiKakugothicUB</vt:lpstr>
      <vt:lpstr>メイリオ</vt:lpstr>
      <vt:lpstr>源真ゴシック Heavy</vt:lpstr>
      <vt:lpstr>Arial</vt:lpstr>
      <vt:lpstr>Calibri</vt:lpstr>
      <vt:lpstr>Segoe UI</vt:lpstr>
      <vt:lpstr>2_Office テーマ</vt:lpstr>
      <vt:lpstr>3_Office テーマ</vt:lpstr>
      <vt:lpstr>1-5-1 画面ロック   </vt:lpstr>
      <vt:lpstr>考えてみよう</vt:lpstr>
      <vt:lpstr>答え</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2019-09-18T06:25:29Z</dcterms:created>
  <dcterms:modified xsi:type="dcterms:W3CDTF">2023-05-19T02:17:52Z</dcterms:modified>
</cp:coreProperties>
</file>