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39" r:id="rId4"/>
    <p:sldId id="1862287440"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322"/>
    <a:srgbClr val="FDE1B0"/>
    <a:srgbClr val="ED7D31"/>
    <a:srgbClr val="FF99CC"/>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95" autoAdjust="0"/>
    <p:restoredTop sz="56669" autoAdjust="0"/>
  </p:normalViewPr>
  <p:slideViewPr>
    <p:cSldViewPr snapToGrid="0">
      <p:cViewPr varScale="1">
        <p:scale>
          <a:sx n="46" d="100"/>
          <a:sy n="46" d="100"/>
        </p:scale>
        <p:origin x="2172" y="42"/>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外出先でパソコンやタブレットをはじめとした情報端末を利用することの多い方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dirty="0"/>
              <a:t>外出時に情報端末を使用するときの注意点を理解させる。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ノートパソコンやタブレット型端末などを、外出先で使用する人も増えています。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大事な情報の入ったパソコンやタブレット型端末を外で使うときに、気を付けることはあるのでしょうか？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a:t>啓発対象者が</a:t>
            </a:r>
            <a:r>
              <a:rPr kumimoji="1" lang="ja-JP" altLang="en-US" dirty="0"/>
              <a:t>気を付けていること、疑問に思っていることを聞いてみても良い。</a:t>
            </a: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カフェなどでパソコンを使う場合、ちょっと席を立った隙を狙ってパソコンを盗難されたり、忘れたり、なくしたりすることないよう細心の注意を払う必要があります。</a:t>
            </a:r>
            <a:endParaRPr kumimoji="1" lang="en-US" altLang="ja-JP" dirty="0"/>
          </a:p>
          <a:p>
            <a:endParaRPr kumimoji="1" lang="en-US" altLang="ja-JP" dirty="0"/>
          </a:p>
          <a:p>
            <a:r>
              <a:rPr kumimoji="1" lang="ja-JP" altLang="en-US" dirty="0"/>
              <a:t>また、パスワードを入力しているときなどに覗き見されてしまい情報が漏れる危険性もあります。</a:t>
            </a:r>
            <a:endParaRPr kumimoji="1" lang="en-US" altLang="ja-JP" dirty="0"/>
          </a:p>
          <a:p>
            <a:r>
              <a:rPr kumimoji="1" lang="ja-JP" altLang="en-US" dirty="0"/>
              <a:t>覗き見されたパスワードを他のサービスでも使っていた場合、他のサービスでも悪意のある第三者がログインしてしまうことで被害が大きくなる可能性もあります。</a:t>
            </a:r>
            <a:endParaRPr kumimoji="1" lang="en-US" altLang="ja-JP" dirty="0"/>
          </a:p>
          <a:p>
            <a:endParaRPr kumimoji="1" lang="en-US" altLang="ja-JP" dirty="0"/>
          </a:p>
          <a:p>
            <a:r>
              <a:rPr kumimoji="1" lang="ja-JP" altLang="en-US" dirty="0"/>
              <a:t>個人情報も含め、大事な情報が詰まっているパソコンやタブレット型端末の情報漏えいは、実は人的ミス（ヒューマンエラー）が原因であることもあるのです。</a:t>
            </a:r>
            <a:endParaRPr kumimoji="1" lang="en-US" altLang="ja-JP" dirty="0"/>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外でスマホやパソコンを利用する場合は、細心の注意を払う必要があります。</a:t>
            </a:r>
            <a:endParaRPr kumimoji="1" lang="en-US" altLang="ja-JP" dirty="0"/>
          </a:p>
          <a:p>
            <a:endParaRPr kumimoji="1" lang="en-US" altLang="ja-JP" dirty="0"/>
          </a:p>
          <a:p>
            <a:r>
              <a:rPr kumimoji="1" lang="ja-JP" altLang="en-US" dirty="0"/>
              <a:t>まずは、</a:t>
            </a:r>
            <a:endParaRPr kumimoji="1" lang="en-US" altLang="ja-JP" dirty="0"/>
          </a:p>
          <a:p>
            <a:r>
              <a:rPr kumimoji="1" lang="ja-JP" altLang="en-US" dirty="0"/>
              <a:t>　・そのまま放置して席を立たない</a:t>
            </a:r>
            <a:endParaRPr kumimoji="1" lang="en-US" altLang="ja-JP" dirty="0"/>
          </a:p>
          <a:p>
            <a:r>
              <a:rPr kumimoji="1" lang="ja-JP" altLang="en-US" dirty="0"/>
              <a:t>　・帰るときには、忘れ物がないかの確認を怠らない</a:t>
            </a:r>
            <a:endParaRPr kumimoji="1" lang="en-US" altLang="ja-JP" dirty="0"/>
          </a:p>
          <a:p>
            <a:r>
              <a:rPr kumimoji="1" lang="ja-JP" altLang="en-US" dirty="0"/>
              <a:t>　・背後からの覗き見を防止するフィルター等を活用する</a:t>
            </a:r>
            <a:endParaRPr kumimoji="1" lang="en-US" altLang="ja-JP" dirty="0"/>
          </a:p>
          <a:p>
            <a:r>
              <a:rPr kumimoji="1" lang="ja-JP" altLang="en-US" dirty="0"/>
              <a:t>こうした対策を検討してみましょう。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内閣サイバーセキュリティセンター</a:t>
            </a:r>
            <a:r>
              <a:rPr kumimoji="1" lang="de-DE" altLang="ja-JP" dirty="0"/>
              <a:t>(NISC</a:t>
            </a:r>
            <a:r>
              <a:rPr kumimoji="1" lang="en-US" altLang="ja-JP" dirty="0"/>
              <a:t>)</a:t>
            </a:r>
            <a:r>
              <a:rPr kumimoji="1" lang="ja-JP" altLang="en-US" dirty="0"/>
              <a:t>：サイバーセキュリティー対策</a:t>
            </a:r>
            <a:r>
              <a:rPr kumimoji="1" lang="en-US" altLang="ja-JP" dirty="0"/>
              <a:t>9</a:t>
            </a:r>
            <a:r>
              <a:rPr kumimoji="1" lang="ja-JP" altLang="en-US" dirty="0"/>
              <a:t>か条（「その</a:t>
            </a:r>
            <a:r>
              <a:rPr kumimoji="1" lang="en-US" altLang="ja-JP" dirty="0"/>
              <a:t>8</a:t>
            </a:r>
            <a:r>
              <a:rPr kumimoji="1" lang="ja-JP" altLang="en-US" dirty="0"/>
              <a:t>」を参照）</a:t>
            </a:r>
            <a:endParaRPr kumimoji="1" lang="en-US" altLang="ja-JP" dirty="0"/>
          </a:p>
          <a:p>
            <a:r>
              <a:rPr kumimoji="1" lang="de-DE" altLang="ja-JP" dirty="0"/>
              <a:t>https://security-portal.nisc.go.jp/guidance/cybersecurity9principles.html</a:t>
            </a:r>
          </a:p>
          <a:p>
            <a:endParaRPr kumimoji="1" lang="de-DE" altLang="ja-JP" dirty="0"/>
          </a:p>
          <a:p>
            <a:r>
              <a:rPr kumimoji="1" lang="ja-JP" altLang="en-US" dirty="0"/>
              <a:t>内閣サイバーセキュリティセンター</a:t>
            </a:r>
            <a:r>
              <a:rPr kumimoji="1" lang="de-DE" altLang="ja-JP" dirty="0"/>
              <a:t>(NISC</a:t>
            </a:r>
            <a:r>
              <a:rPr kumimoji="1" lang="en-US" altLang="ja-JP" dirty="0"/>
              <a:t>)</a:t>
            </a:r>
            <a:r>
              <a:rPr kumimoji="1" lang="ja-JP" altLang="en-US" dirty="0"/>
              <a:t>：インターネットの安全・安心ハンドブック</a:t>
            </a:r>
          </a:p>
          <a:p>
            <a:r>
              <a:rPr kumimoji="1" lang="de-DE" altLang="ja-JP" dirty="0"/>
              <a:t>https://security-portal.nisc.go.jp/guidance/handbook.html</a:t>
            </a:r>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1-4-2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外出時のセキュリティ対策</a:t>
            </a:r>
            <a:br>
              <a:rPr lang="en-US" altLang="ja-JP" sz="32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821531" y="1911598"/>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カフェに行ってパソコンを使うことが多いです。気をつける</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ことはありますか？</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6" name="図 5">
            <a:extLst>
              <a:ext uri="{FF2B5EF4-FFF2-40B4-BE49-F238E27FC236}">
                <a16:creationId xmlns:a16="http://schemas.microsoft.com/office/drawing/2014/main" id="{21BC7AAC-2E60-977A-D6ED-DA1F35E22B6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307776" y="3222325"/>
            <a:ext cx="3189966" cy="3865097"/>
          </a:xfrm>
          <a:prstGeom prst="rect">
            <a:avLst/>
          </a:prstGeom>
        </p:spPr>
      </p:pic>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562100"/>
            <a:ext cx="8375184" cy="1611751"/>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716181" y="2018259"/>
            <a:ext cx="7958418" cy="784598"/>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紛失・盗難・覗き見に注意しましょう。</a:t>
            </a:r>
          </a:p>
        </p:txBody>
      </p:sp>
      <p:sp>
        <p:nvSpPr>
          <p:cNvPr id="2" name="テキスト ボックス 1">
            <a:extLst>
              <a:ext uri="{FF2B5EF4-FFF2-40B4-BE49-F238E27FC236}">
                <a16:creationId xmlns:a16="http://schemas.microsoft.com/office/drawing/2014/main" id="{3450CAB5-C63C-B288-B6CF-0B9C6573F09F}"/>
              </a:ext>
            </a:extLst>
          </p:cNvPr>
          <p:cNvSpPr txBox="1"/>
          <p:nvPr/>
        </p:nvSpPr>
        <p:spPr>
          <a:xfrm>
            <a:off x="676908" y="1750568"/>
            <a:ext cx="1107996" cy="369332"/>
          </a:xfrm>
          <a:prstGeom prst="rect">
            <a:avLst/>
          </a:prstGeom>
          <a:noFill/>
        </p:spPr>
        <p:txBody>
          <a:bodyPr wrap="none" rtlCol="0">
            <a:spAutoFit/>
          </a:bodyPr>
          <a:lstStyle/>
          <a:p>
            <a:r>
              <a:rPr lang="ja-JP" altLang="en-US" dirty="0"/>
              <a:t>ふんしつ</a:t>
            </a:r>
            <a:endParaRPr kumimoji="1" lang="ja-JP" altLang="en-US" dirty="0"/>
          </a:p>
        </p:txBody>
      </p:sp>
      <p:sp>
        <p:nvSpPr>
          <p:cNvPr id="8" name="テキスト ボックス 7">
            <a:extLst>
              <a:ext uri="{FF2B5EF4-FFF2-40B4-BE49-F238E27FC236}">
                <a16:creationId xmlns:a16="http://schemas.microsoft.com/office/drawing/2014/main" id="{86B29EB9-4C89-BD18-69F9-AD838C533E15}"/>
              </a:ext>
            </a:extLst>
          </p:cNvPr>
          <p:cNvSpPr txBox="1"/>
          <p:nvPr/>
        </p:nvSpPr>
        <p:spPr>
          <a:xfrm>
            <a:off x="1985964" y="1755765"/>
            <a:ext cx="1107996" cy="369332"/>
          </a:xfrm>
          <a:prstGeom prst="rect">
            <a:avLst/>
          </a:prstGeom>
          <a:noFill/>
        </p:spPr>
        <p:txBody>
          <a:bodyPr wrap="none" rtlCol="0">
            <a:spAutoFit/>
          </a:bodyPr>
          <a:lstStyle/>
          <a:p>
            <a:r>
              <a:rPr lang="ja-JP" altLang="en-US" dirty="0"/>
              <a:t>とうなん</a:t>
            </a:r>
            <a:endParaRPr kumimoji="1" lang="ja-JP" altLang="en-US" dirty="0"/>
          </a:p>
        </p:txBody>
      </p:sp>
      <p:sp>
        <p:nvSpPr>
          <p:cNvPr id="9" name="テキスト ボックス 8">
            <a:extLst>
              <a:ext uri="{FF2B5EF4-FFF2-40B4-BE49-F238E27FC236}">
                <a16:creationId xmlns:a16="http://schemas.microsoft.com/office/drawing/2014/main" id="{8857D19D-1793-C4D0-F928-27FBDDE0CEF4}"/>
              </a:ext>
            </a:extLst>
          </p:cNvPr>
          <p:cNvSpPr txBox="1"/>
          <p:nvPr/>
        </p:nvSpPr>
        <p:spPr>
          <a:xfrm>
            <a:off x="3295020" y="1759593"/>
            <a:ext cx="646331" cy="369332"/>
          </a:xfrm>
          <a:prstGeom prst="rect">
            <a:avLst/>
          </a:prstGeom>
          <a:noFill/>
        </p:spPr>
        <p:txBody>
          <a:bodyPr wrap="none" rtlCol="0">
            <a:spAutoFit/>
          </a:bodyPr>
          <a:lstStyle/>
          <a:p>
            <a:r>
              <a:rPr kumimoji="1" lang="ja-JP" altLang="en-US" dirty="0"/>
              <a:t>のぞ</a:t>
            </a:r>
          </a:p>
        </p:txBody>
      </p:sp>
      <p:pic>
        <p:nvPicPr>
          <p:cNvPr id="10" name="コンテンツ プレースホルダー 9">
            <a:extLst>
              <a:ext uri="{FF2B5EF4-FFF2-40B4-BE49-F238E27FC236}">
                <a16:creationId xmlns:a16="http://schemas.microsoft.com/office/drawing/2014/main" id="{C7AC2F32-09F7-D890-5814-CC94623C46D6}"/>
              </a:ext>
            </a:extLst>
          </p:cNvPr>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a:stretch/>
        </p:blipFill>
        <p:spPr>
          <a:xfrm flipH="1">
            <a:off x="6596839" y="2631365"/>
            <a:ext cx="2409533" cy="2105569"/>
          </a:xfrm>
          <a:prstGeom prst="rect">
            <a:avLst/>
          </a:prstGeom>
        </p:spPr>
      </p:pic>
      <p:pic>
        <p:nvPicPr>
          <p:cNvPr id="12" name="図 11">
            <a:extLst>
              <a:ext uri="{FF2B5EF4-FFF2-40B4-BE49-F238E27FC236}">
                <a16:creationId xmlns:a16="http://schemas.microsoft.com/office/drawing/2014/main" id="{80F893A2-80B5-CACF-07E8-5ADEC77305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85964" y="2944663"/>
            <a:ext cx="4082761" cy="4082761"/>
          </a:xfrm>
          <a:prstGeom prst="rect">
            <a:avLst/>
          </a:prstGeom>
        </p:spPr>
      </p:pic>
    </p:spTree>
    <p:extLst>
      <p:ext uri="{BB962C8B-B14F-4D97-AF65-F5344CB8AC3E}">
        <p14:creationId xmlns:p14="http://schemas.microsoft.com/office/powerpoint/2010/main" val="386994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415991" y="2107201"/>
            <a:ext cx="8312018" cy="4351338"/>
          </a:xfrm>
        </p:spPr>
        <p:txBody>
          <a:bodyPr/>
          <a:lstStyle/>
          <a:p>
            <a:pPr>
              <a:lnSpc>
                <a:spcPts val="4900"/>
              </a:lnSpc>
            </a:pPr>
            <a:r>
              <a:rPr lang="ja-JP" altLang="en-US" dirty="0"/>
              <a:t>パソコンやスマホを放置して席を立たない</a:t>
            </a:r>
            <a:endParaRPr lang="en-US" altLang="ja-JP" dirty="0"/>
          </a:p>
          <a:p>
            <a:pPr>
              <a:lnSpc>
                <a:spcPts val="4900"/>
              </a:lnSpc>
            </a:pPr>
            <a:r>
              <a:rPr lang="ja-JP" altLang="en-US" b="0" i="0" dirty="0">
                <a:solidFill>
                  <a:srgbClr val="000000"/>
                </a:solidFill>
                <a:effectLst/>
                <a:latin typeface="docs-Calibri"/>
              </a:rPr>
              <a:t>忘れ物がないかの確認</a:t>
            </a:r>
            <a:endParaRPr lang="en-US" altLang="ja-JP" b="0" i="0" dirty="0">
              <a:solidFill>
                <a:srgbClr val="000000"/>
              </a:solidFill>
              <a:effectLst/>
              <a:latin typeface="docs-Calibri"/>
            </a:endParaRPr>
          </a:p>
          <a:p>
            <a:pPr>
              <a:lnSpc>
                <a:spcPts val="4900"/>
              </a:lnSpc>
            </a:pPr>
            <a:r>
              <a:rPr lang="ja-JP" altLang="en-US" b="0" i="0" dirty="0">
                <a:solidFill>
                  <a:srgbClr val="000000"/>
                </a:solidFill>
                <a:effectLst/>
                <a:latin typeface="docs-Calibri"/>
              </a:rPr>
              <a:t>覗き見を防止するフィルター等を活用する</a:t>
            </a:r>
            <a:endParaRPr lang="ja-JP" altLang="en-US" dirty="0"/>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487097"/>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12" name="テキスト ボックス 11">
            <a:extLst>
              <a:ext uri="{FF2B5EF4-FFF2-40B4-BE49-F238E27FC236}">
                <a16:creationId xmlns:a16="http://schemas.microsoft.com/office/drawing/2014/main" id="{E2115BE0-F7D7-E196-87AE-C7B7186C76C3}"/>
              </a:ext>
            </a:extLst>
          </p:cNvPr>
          <p:cNvSpPr txBox="1"/>
          <p:nvPr/>
        </p:nvSpPr>
        <p:spPr>
          <a:xfrm>
            <a:off x="4868034" y="1984881"/>
            <a:ext cx="800219" cy="338554"/>
          </a:xfrm>
          <a:prstGeom prst="rect">
            <a:avLst/>
          </a:prstGeom>
          <a:noFill/>
        </p:spPr>
        <p:txBody>
          <a:bodyPr wrap="none" rtlCol="0">
            <a:spAutoFit/>
          </a:bodyPr>
          <a:lstStyle/>
          <a:p>
            <a:r>
              <a:rPr lang="ja-JP" altLang="en-US" sz="1600" dirty="0"/>
              <a:t>ほうち</a:t>
            </a:r>
            <a:endParaRPr kumimoji="1" lang="ja-JP" altLang="en-US" sz="1600" dirty="0"/>
          </a:p>
        </p:txBody>
      </p:sp>
      <p:sp>
        <p:nvSpPr>
          <p:cNvPr id="13" name="テキスト ボックス 12">
            <a:extLst>
              <a:ext uri="{FF2B5EF4-FFF2-40B4-BE49-F238E27FC236}">
                <a16:creationId xmlns:a16="http://schemas.microsoft.com/office/drawing/2014/main" id="{B340AD60-008A-F17C-58BD-E132E46AF641}"/>
              </a:ext>
            </a:extLst>
          </p:cNvPr>
          <p:cNvSpPr txBox="1"/>
          <p:nvPr/>
        </p:nvSpPr>
        <p:spPr>
          <a:xfrm>
            <a:off x="656943" y="3337898"/>
            <a:ext cx="595035" cy="338554"/>
          </a:xfrm>
          <a:prstGeom prst="rect">
            <a:avLst/>
          </a:prstGeom>
          <a:noFill/>
        </p:spPr>
        <p:txBody>
          <a:bodyPr wrap="none" rtlCol="0">
            <a:spAutoFit/>
          </a:bodyPr>
          <a:lstStyle/>
          <a:p>
            <a:r>
              <a:rPr kumimoji="1" lang="ja-JP" altLang="en-US" sz="1600" dirty="0"/>
              <a:t>わす</a:t>
            </a:r>
          </a:p>
        </p:txBody>
      </p:sp>
      <p:sp>
        <p:nvSpPr>
          <p:cNvPr id="14" name="テキスト ボックス 13">
            <a:extLst>
              <a:ext uri="{FF2B5EF4-FFF2-40B4-BE49-F238E27FC236}">
                <a16:creationId xmlns:a16="http://schemas.microsoft.com/office/drawing/2014/main" id="{87104421-2A1C-B5F9-2877-8E9EE65C3164}"/>
              </a:ext>
            </a:extLst>
          </p:cNvPr>
          <p:cNvSpPr txBox="1"/>
          <p:nvPr/>
        </p:nvSpPr>
        <p:spPr>
          <a:xfrm>
            <a:off x="2570922" y="4077020"/>
            <a:ext cx="800219" cy="338554"/>
          </a:xfrm>
          <a:prstGeom prst="rect">
            <a:avLst/>
          </a:prstGeom>
          <a:noFill/>
        </p:spPr>
        <p:txBody>
          <a:bodyPr wrap="none" rtlCol="0">
            <a:spAutoFit/>
          </a:bodyPr>
          <a:lstStyle/>
          <a:p>
            <a:r>
              <a:rPr kumimoji="1" lang="ja-JP" altLang="en-US" sz="1600" dirty="0"/>
              <a:t>ぼうし</a:t>
            </a:r>
          </a:p>
        </p:txBody>
      </p:sp>
      <p:sp>
        <p:nvSpPr>
          <p:cNvPr id="15" name="テキスト ボックス 14">
            <a:extLst>
              <a:ext uri="{FF2B5EF4-FFF2-40B4-BE49-F238E27FC236}">
                <a16:creationId xmlns:a16="http://schemas.microsoft.com/office/drawing/2014/main" id="{239281D9-E88E-7461-ACB2-AC1279C62F41}"/>
              </a:ext>
            </a:extLst>
          </p:cNvPr>
          <p:cNvSpPr txBox="1"/>
          <p:nvPr/>
        </p:nvSpPr>
        <p:spPr>
          <a:xfrm>
            <a:off x="6590271" y="1960960"/>
            <a:ext cx="595035" cy="338554"/>
          </a:xfrm>
          <a:prstGeom prst="rect">
            <a:avLst/>
          </a:prstGeom>
          <a:noFill/>
        </p:spPr>
        <p:txBody>
          <a:bodyPr wrap="none" rtlCol="0">
            <a:spAutoFit/>
          </a:bodyPr>
          <a:lstStyle/>
          <a:p>
            <a:r>
              <a:rPr lang="ja-JP" altLang="en-US" sz="1600" dirty="0"/>
              <a:t>せき</a:t>
            </a:r>
            <a:endParaRPr kumimoji="1" lang="ja-JP" altLang="en-US" sz="1600" dirty="0"/>
          </a:p>
        </p:txBody>
      </p:sp>
      <p:sp>
        <p:nvSpPr>
          <p:cNvPr id="16" name="テキスト ボックス 15">
            <a:extLst>
              <a:ext uri="{FF2B5EF4-FFF2-40B4-BE49-F238E27FC236}">
                <a16:creationId xmlns:a16="http://schemas.microsoft.com/office/drawing/2014/main" id="{36B15EF6-7BD9-A159-3812-0454826C7279}"/>
              </a:ext>
            </a:extLst>
          </p:cNvPr>
          <p:cNvSpPr txBox="1"/>
          <p:nvPr/>
        </p:nvSpPr>
        <p:spPr>
          <a:xfrm>
            <a:off x="666590" y="4098204"/>
            <a:ext cx="595035" cy="338554"/>
          </a:xfrm>
          <a:prstGeom prst="rect">
            <a:avLst/>
          </a:prstGeom>
          <a:noFill/>
        </p:spPr>
        <p:txBody>
          <a:bodyPr wrap="none" rtlCol="0">
            <a:spAutoFit/>
          </a:bodyPr>
          <a:lstStyle/>
          <a:p>
            <a:r>
              <a:rPr kumimoji="1" lang="ja-JP" altLang="en-US" sz="1600" dirty="0"/>
              <a:t>のぞ</a:t>
            </a:r>
          </a:p>
        </p:txBody>
      </p:sp>
      <p:sp>
        <p:nvSpPr>
          <p:cNvPr id="17" name="テキスト ボックス 16">
            <a:extLst>
              <a:ext uri="{FF2B5EF4-FFF2-40B4-BE49-F238E27FC236}">
                <a16:creationId xmlns:a16="http://schemas.microsoft.com/office/drawing/2014/main" id="{5DD59E20-3E40-8312-AFDD-6D42A89DA778}"/>
              </a:ext>
            </a:extLst>
          </p:cNvPr>
          <p:cNvSpPr txBox="1"/>
          <p:nvPr/>
        </p:nvSpPr>
        <p:spPr>
          <a:xfrm>
            <a:off x="4352101" y="3299798"/>
            <a:ext cx="1005403" cy="338554"/>
          </a:xfrm>
          <a:prstGeom prst="rect">
            <a:avLst/>
          </a:prstGeom>
          <a:noFill/>
        </p:spPr>
        <p:txBody>
          <a:bodyPr wrap="none" rtlCol="0">
            <a:spAutoFit/>
          </a:bodyPr>
          <a:lstStyle/>
          <a:p>
            <a:r>
              <a:rPr lang="ja-JP" altLang="en-US" sz="1600" dirty="0"/>
              <a:t>かくにん</a:t>
            </a:r>
            <a:endParaRPr kumimoji="1" lang="ja-JP" altLang="en-US" sz="1600" dirty="0"/>
          </a:p>
        </p:txBody>
      </p:sp>
      <p:pic>
        <p:nvPicPr>
          <p:cNvPr id="22" name="図 21" descr="モニター, 電子機器, 座る, 写真 が含まれている画像&#10;&#10;自動的に生成された説明">
            <a:extLst>
              <a:ext uri="{FF2B5EF4-FFF2-40B4-BE49-F238E27FC236}">
                <a16:creationId xmlns:a16="http://schemas.microsoft.com/office/drawing/2014/main" id="{F0E1749C-3369-13FC-156F-5D6DCC8B6F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064834">
            <a:off x="2433242" y="5156189"/>
            <a:ext cx="1660729" cy="1660729"/>
          </a:xfrm>
          <a:prstGeom prst="rect">
            <a:avLst/>
          </a:prstGeom>
        </p:spPr>
      </p:pic>
      <p:sp>
        <p:nvSpPr>
          <p:cNvPr id="4" name="テキスト ボックス 3">
            <a:extLst>
              <a:ext uri="{FF2B5EF4-FFF2-40B4-BE49-F238E27FC236}">
                <a16:creationId xmlns:a16="http://schemas.microsoft.com/office/drawing/2014/main" id="{C6EBE205-905C-C86B-D971-46CDC83334AC}"/>
              </a:ext>
            </a:extLst>
          </p:cNvPr>
          <p:cNvSpPr txBox="1"/>
          <p:nvPr/>
        </p:nvSpPr>
        <p:spPr>
          <a:xfrm>
            <a:off x="387179" y="315047"/>
            <a:ext cx="2834001" cy="307777"/>
          </a:xfrm>
          <a:prstGeom prst="rect">
            <a:avLst/>
          </a:prstGeom>
          <a:noFill/>
        </p:spPr>
        <p:txBody>
          <a:bodyPr wrap="square" rtlCol="0">
            <a:spAutoFit/>
          </a:bodyPr>
          <a:lstStyle/>
          <a:p>
            <a:r>
              <a:rPr kumimoji="1" lang="ja-JP" altLang="en-US" sz="1400" dirty="0"/>
              <a:t>たいさく　　　　 かいせつ　　　　　　　</a:t>
            </a:r>
          </a:p>
        </p:txBody>
      </p:sp>
      <p:sp>
        <p:nvSpPr>
          <p:cNvPr id="5" name="タイトル 1">
            <a:extLst>
              <a:ext uri="{FF2B5EF4-FFF2-40B4-BE49-F238E27FC236}">
                <a16:creationId xmlns:a16="http://schemas.microsoft.com/office/drawing/2014/main" id="{68EA4355-A29A-DF5B-4973-5F4EDA1274B2}"/>
              </a:ext>
            </a:extLst>
          </p:cNvPr>
          <p:cNvSpPr txBox="1">
            <a:spLocks/>
          </p:cNvSpPr>
          <p:nvPr/>
        </p:nvSpPr>
        <p:spPr>
          <a:xfrm>
            <a:off x="370991" y="1252657"/>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外でパソコンを使う際の注意事項</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6" name="テキスト ボックス 5">
            <a:extLst>
              <a:ext uri="{FF2B5EF4-FFF2-40B4-BE49-F238E27FC236}">
                <a16:creationId xmlns:a16="http://schemas.microsoft.com/office/drawing/2014/main" id="{A63567A9-0ED3-3B42-64A7-D51E49DE2778}"/>
              </a:ext>
            </a:extLst>
          </p:cNvPr>
          <p:cNvSpPr txBox="1"/>
          <p:nvPr/>
        </p:nvSpPr>
        <p:spPr>
          <a:xfrm>
            <a:off x="4994491" y="1304331"/>
            <a:ext cx="2983509" cy="338554"/>
          </a:xfrm>
          <a:prstGeom prst="rect">
            <a:avLst/>
          </a:prstGeom>
          <a:noFill/>
        </p:spPr>
        <p:txBody>
          <a:bodyPr wrap="none" rtlCol="0">
            <a:spAutoFit/>
          </a:bodyPr>
          <a:lstStyle/>
          <a:p>
            <a:r>
              <a:rPr lang="ja-JP" altLang="en-US" sz="1600" dirty="0"/>
              <a:t>さい　　 　ちゅうい     じこう</a:t>
            </a:r>
            <a:endParaRPr kumimoji="1" lang="ja-JP" altLang="en-US" sz="1600" dirty="0"/>
          </a:p>
        </p:txBody>
      </p:sp>
      <p:pic>
        <p:nvPicPr>
          <p:cNvPr id="7" name="図 6">
            <a:extLst>
              <a:ext uri="{FF2B5EF4-FFF2-40B4-BE49-F238E27FC236}">
                <a16:creationId xmlns:a16="http://schemas.microsoft.com/office/drawing/2014/main" id="{5983C7EB-D2C4-05EC-B538-84EB3080C3F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rot="918682">
            <a:off x="5390620" y="5154700"/>
            <a:ext cx="1286414" cy="1561159"/>
          </a:xfrm>
          <a:prstGeom prst="rect">
            <a:avLst/>
          </a:prstGeom>
        </p:spPr>
      </p:pic>
      <p:pic>
        <p:nvPicPr>
          <p:cNvPr id="20" name="図 19" descr="ノートパソコンが置かれている&#10;&#10;自動的に生成された説明">
            <a:extLst>
              <a:ext uri="{FF2B5EF4-FFF2-40B4-BE49-F238E27FC236}">
                <a16:creationId xmlns:a16="http://schemas.microsoft.com/office/drawing/2014/main" id="{6126A4BB-C508-6B66-DADC-335453C1A08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06644" y="4382359"/>
            <a:ext cx="2896315" cy="2896315"/>
          </a:xfrm>
          <a:prstGeom prst="rect">
            <a:avLst/>
          </a:prstGeom>
        </p:spPr>
      </p:pic>
    </p:spTree>
    <p:extLst>
      <p:ext uri="{BB962C8B-B14F-4D97-AF65-F5344CB8AC3E}">
        <p14:creationId xmlns:p14="http://schemas.microsoft.com/office/powerpoint/2010/main" val="186874046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1414</Words>
  <PresentationFormat>画面に合わせる (4:3)</PresentationFormat>
  <Paragraphs>84</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docs-Calibri</vt:lpstr>
      <vt:lpstr>メイリオ</vt:lpstr>
      <vt:lpstr>Arial</vt:lpstr>
      <vt:lpstr>Calibri</vt:lpstr>
      <vt:lpstr>Segoe UI</vt:lpstr>
      <vt:lpstr>2_Office テーマ</vt:lpstr>
      <vt:lpstr>1-4-2 外出時のセキュリティ対策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2023-03-23T23:27:22Z</dcterms:modified>
</cp:coreProperties>
</file>