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5" r:id="rId2"/>
    <p:sldId id="1862287436" r:id="rId3"/>
    <p:sldId id="1862287437" r:id="rId4"/>
    <p:sldId id="1862287438"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ED7D31"/>
    <a:srgbClr val="AA7322"/>
    <a:srgbClr val="FDE1B0"/>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6" autoAdjust="0"/>
    <p:restoredTop sz="59351" autoAdjust="0"/>
  </p:normalViewPr>
  <p:slideViewPr>
    <p:cSldViewPr snapToGrid="0">
      <p:cViewPr>
        <p:scale>
          <a:sx n="50" d="100"/>
          <a:sy n="50" d="100"/>
        </p:scale>
        <p:origin x="1989" y="183"/>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インターネットを利用し始めて間もない方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フリー</a:t>
            </a:r>
            <a:r>
              <a:rPr kumimoji="1" lang="en-US" altLang="ja-JP" dirty="0"/>
              <a:t>Wi-Fi</a:t>
            </a:r>
            <a:r>
              <a:rPr kumimoji="1" lang="ja-JP" altLang="en-US" dirty="0"/>
              <a:t>の危険性を伝え、利用時における注意点や心構えを伝える。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45398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みなさんは「フリー</a:t>
            </a:r>
            <a:r>
              <a:rPr kumimoji="1" lang="en-US" altLang="ja-JP" dirty="0"/>
              <a:t>Wi-Fi</a:t>
            </a:r>
            <a:r>
              <a:rPr kumimoji="1" lang="ja-JP" altLang="en-US" dirty="0"/>
              <a:t>」という言葉を知っていますか？</a:t>
            </a:r>
            <a:endParaRPr kumimoji="1" lang="en-US" altLang="ja-JP" dirty="0"/>
          </a:p>
          <a:p>
            <a:r>
              <a:rPr kumimoji="1" lang="ja-JP" altLang="en-US" dirty="0"/>
              <a:t>最近は図書館などの公共施設の他、カフェやコンビニエンスストアでもフリー</a:t>
            </a:r>
            <a:r>
              <a:rPr kumimoji="1" lang="en-US" altLang="ja-JP" dirty="0"/>
              <a:t>Wi-Fi</a:t>
            </a:r>
            <a:r>
              <a:rPr kumimoji="1" lang="ja-JP" altLang="en-US" dirty="0"/>
              <a:t>を提供している施設があります。</a:t>
            </a:r>
            <a:endParaRPr kumimoji="1" lang="en-US" altLang="ja-JP" dirty="0"/>
          </a:p>
          <a:p>
            <a:r>
              <a:rPr kumimoji="1" lang="ja-JP" altLang="en-US" dirty="0"/>
              <a:t>フリー</a:t>
            </a:r>
            <a:r>
              <a:rPr kumimoji="1" lang="en-US" altLang="ja-JP" dirty="0"/>
              <a:t>Wi-Fi</a:t>
            </a:r>
            <a:r>
              <a:rPr kumimoji="1" lang="ja-JP" altLang="en-US" dirty="0"/>
              <a:t>を使えば、通信容量を気にせずにどこでもインターネットに接続できて便利です。</a:t>
            </a:r>
            <a:endParaRPr kumimoji="1" lang="en-US" altLang="ja-JP" dirty="0"/>
          </a:p>
          <a:p>
            <a:r>
              <a:rPr kumimoji="1" lang="ja-JP" altLang="en-US" dirty="0"/>
              <a:t>それでは、フリー</a:t>
            </a:r>
            <a:r>
              <a:rPr kumimoji="1" lang="en-US" altLang="ja-JP" dirty="0"/>
              <a:t>Wi-Fi</a:t>
            </a:r>
            <a:r>
              <a:rPr kumimoji="1" lang="ja-JP" altLang="en-US" dirty="0"/>
              <a:t>を見つけたら、好きなように使っても良いのでしょうか。</a:t>
            </a:r>
            <a:endParaRPr kumimoji="1" lang="en-US" altLang="ja-JP" dirty="0"/>
          </a:p>
        </p:txBody>
      </p:sp>
    </p:spTree>
    <p:extLst>
      <p:ext uri="{BB962C8B-B14F-4D97-AF65-F5344CB8AC3E}">
        <p14:creationId xmlns:p14="http://schemas.microsoft.com/office/powerpoint/2010/main" val="120824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残念ながら、答えは「</a:t>
            </a:r>
            <a:r>
              <a:rPr kumimoji="1" lang="en-US" altLang="ja-JP" dirty="0"/>
              <a:t>×</a:t>
            </a:r>
            <a:r>
              <a:rPr kumimoji="1" lang="ja-JP" altLang="en-US" dirty="0"/>
              <a:t>」です。</a:t>
            </a:r>
            <a:endParaRPr kumimoji="1" lang="en-US" altLang="ja-JP" dirty="0"/>
          </a:p>
          <a:p>
            <a:r>
              <a:rPr kumimoji="1" lang="ja-JP" altLang="en-US" dirty="0"/>
              <a:t>最近では公衆の場所で、フリー</a:t>
            </a:r>
            <a:r>
              <a:rPr kumimoji="1" lang="en-US" altLang="ja-JP" dirty="0"/>
              <a:t>Wi-Fi</a:t>
            </a:r>
            <a:r>
              <a:rPr kumimoji="1" lang="ja-JP" altLang="en-US" dirty="0"/>
              <a:t>を設けているところが増えてきました。</a:t>
            </a:r>
            <a:endParaRPr kumimoji="1" lang="en-US" altLang="ja-JP" dirty="0"/>
          </a:p>
          <a:p>
            <a:r>
              <a:rPr kumimoji="1" lang="ja-JP" altLang="en-US" dirty="0"/>
              <a:t>提供元が悪意のないフリー</a:t>
            </a:r>
            <a:r>
              <a:rPr kumimoji="1" lang="de-DE" altLang="ja-JP" dirty="0"/>
              <a:t>Wi-Fi</a:t>
            </a:r>
            <a:r>
              <a:rPr kumimoji="1" lang="ja-JP" altLang="en-US" dirty="0"/>
              <a:t>ももちろんありますが、中にはフリー</a:t>
            </a:r>
            <a:r>
              <a:rPr kumimoji="1" lang="de-DE" altLang="ja-JP" dirty="0"/>
              <a:t>Wi-Fi</a:t>
            </a:r>
            <a:r>
              <a:rPr kumimoji="1" lang="ja-JP" altLang="en-US" dirty="0"/>
              <a:t>の利便性に付け込んで、悪意のあるフリー</a:t>
            </a:r>
            <a:r>
              <a:rPr kumimoji="1" lang="en-US" altLang="ja-JP" dirty="0"/>
              <a:t>Wi-Fi</a:t>
            </a:r>
            <a:r>
              <a:rPr kumimoji="1" lang="ja-JP" altLang="en-US" dirty="0"/>
              <a:t>も存在します。</a:t>
            </a:r>
            <a:endParaRPr kumimoji="1" lang="en-US" altLang="ja-JP" dirty="0"/>
          </a:p>
          <a:p>
            <a:r>
              <a:rPr kumimoji="1" lang="ja-JP" altLang="en-US" dirty="0"/>
              <a:t>悪意のあるフリー</a:t>
            </a:r>
            <a:r>
              <a:rPr kumimoji="1" lang="en-US" altLang="ja-JP" dirty="0"/>
              <a:t>Wi-Fi</a:t>
            </a:r>
            <a:r>
              <a:rPr kumimoji="1" lang="ja-JP" altLang="en-US" dirty="0"/>
              <a:t>と知らずにつないでしまったことで、不利益を被る事例が報告されています。</a:t>
            </a:r>
          </a:p>
          <a:p>
            <a:endParaRPr kumimoji="1" lang="en-US" altLang="ja-JP" dirty="0"/>
          </a:p>
          <a:p>
            <a:r>
              <a:rPr kumimoji="1" lang="ja-JP" altLang="en-US" dirty="0"/>
              <a:t>悪意のあるフリー</a:t>
            </a:r>
            <a:r>
              <a:rPr kumimoji="1" lang="en-US" altLang="ja-JP" dirty="0"/>
              <a:t>Wi-Fi</a:t>
            </a:r>
            <a:r>
              <a:rPr kumimoji="1" lang="ja-JP" altLang="en-US" dirty="0"/>
              <a:t>につないだ場合、閲覧したサイトの</a:t>
            </a:r>
            <a:r>
              <a:rPr kumimoji="1" lang="en-US" altLang="ja-JP" dirty="0"/>
              <a:t>URL</a:t>
            </a:r>
            <a:r>
              <a:rPr kumimoji="1" lang="ja-JP" altLang="en-US" dirty="0"/>
              <a:t>や入力した情報（</a:t>
            </a:r>
            <a:r>
              <a:rPr kumimoji="1" lang="en-US" altLang="ja-JP" dirty="0"/>
              <a:t>ID</a:t>
            </a:r>
            <a:r>
              <a:rPr kumimoji="1" lang="ja-JP" altLang="en-US" dirty="0"/>
              <a:t>やパスワード）を盗み見られる危険性があります。</a:t>
            </a:r>
            <a:endParaRPr kumimoji="1" lang="en-US" altLang="ja-JP" dirty="0"/>
          </a:p>
          <a:p>
            <a:r>
              <a:rPr kumimoji="1" lang="ja-JP" altLang="en-US" dirty="0"/>
              <a:t>どんなに長くて複雑なパスワードでも、盗み見られてしまえば、どうしようもありません。</a:t>
            </a:r>
            <a:endParaRPr kumimoji="1" lang="en-US" altLang="ja-JP" dirty="0"/>
          </a:p>
          <a:p>
            <a:endParaRPr kumimoji="1" lang="en-US" altLang="ja-JP" dirty="0"/>
          </a:p>
          <a:p>
            <a:r>
              <a:rPr kumimoji="1" lang="ja-JP" altLang="en-US" dirty="0"/>
              <a:t>フリー</a:t>
            </a:r>
            <a:r>
              <a:rPr kumimoji="1" lang="en-US" altLang="ja-JP" dirty="0"/>
              <a:t>Wi-Fi</a:t>
            </a:r>
            <a:r>
              <a:rPr kumimoji="1" lang="ja-JP" altLang="en-US" dirty="0"/>
              <a:t>を提供している施設に入って、施設を連想される名称のアクセスポイントを見つけたとしても、</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接続する前に、そのアクセスポイントが正規のものかを確認する必要があります。</a:t>
            </a:r>
            <a:endParaRPr kumimoji="1" lang="en-US" altLang="ja-JP" dirty="0"/>
          </a:p>
        </p:txBody>
      </p:sp>
    </p:spTree>
    <p:extLst>
      <p:ext uri="{BB962C8B-B14F-4D97-AF65-F5344CB8AC3E}">
        <p14:creationId xmlns:p14="http://schemas.microsoft.com/office/powerpoint/2010/main" val="25829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フリー</a:t>
            </a:r>
            <a:r>
              <a:rPr kumimoji="1" lang="en-US" altLang="ja-JP" dirty="0"/>
              <a:t>Wi-Fi</a:t>
            </a:r>
            <a:r>
              <a:rPr kumimoji="1" lang="ja-JP" altLang="en-US" dirty="0"/>
              <a:t>を使う時は、何かしら危険性があるということを理解しておきましょう。</a:t>
            </a:r>
            <a:endParaRPr kumimoji="1" lang="en-US" altLang="ja-JP" dirty="0"/>
          </a:p>
          <a:p>
            <a:endParaRPr kumimoji="1" lang="en-US" altLang="ja-JP" dirty="0"/>
          </a:p>
          <a:p>
            <a:r>
              <a:rPr kumimoji="1" lang="ja-JP" altLang="en-US" dirty="0"/>
              <a:t>例えば、公衆の場にフリー</a:t>
            </a:r>
            <a:r>
              <a:rPr kumimoji="1" lang="en-US" altLang="ja-JP" dirty="0"/>
              <a:t>Wi-Fi</a:t>
            </a:r>
            <a:r>
              <a:rPr kumimoji="1" lang="ja-JP" altLang="en-US" dirty="0"/>
              <a:t>が設置されている場合、パソコンで行っている作業を見られる可能性もあります。</a:t>
            </a:r>
            <a:endParaRPr kumimoji="1" lang="en-US" altLang="ja-JP" dirty="0"/>
          </a:p>
          <a:p>
            <a:r>
              <a:rPr kumimoji="1" lang="en-US" altLang="ja-JP" dirty="0"/>
              <a:t>ID</a:t>
            </a:r>
            <a:r>
              <a:rPr kumimoji="1" lang="ja-JP" altLang="en-US" dirty="0"/>
              <a:t>やパスワードを入力するような作業は極力避けましょう。</a:t>
            </a:r>
            <a:endParaRPr kumimoji="1" lang="en-US" altLang="ja-JP" dirty="0"/>
          </a:p>
          <a:p>
            <a:r>
              <a:rPr kumimoji="1" lang="ja-JP" altLang="en-US" dirty="0"/>
              <a:t>クレジットカードや銀行情報など、お金が関係するやり取りはフリー</a:t>
            </a:r>
            <a:r>
              <a:rPr kumimoji="1" lang="en-US" altLang="ja-JP" dirty="0"/>
              <a:t>Wi-Fi</a:t>
            </a:r>
            <a:r>
              <a:rPr kumimoji="1" lang="ja-JP" altLang="en-US" dirty="0"/>
              <a:t>を使って行うないのが無難です。</a:t>
            </a:r>
            <a:endParaRPr kumimoji="1" lang="en-US" altLang="ja-JP" dirty="0"/>
          </a:p>
          <a:p>
            <a:r>
              <a:rPr kumimoji="1" lang="ja-JP" altLang="en-US" dirty="0"/>
              <a:t>なお、</a:t>
            </a:r>
            <a:r>
              <a:rPr kumimoji="1" lang="en-US" altLang="ja-JP" dirty="0"/>
              <a:t>VPN</a:t>
            </a:r>
            <a:r>
              <a:rPr kumimoji="1" lang="ja-JP" altLang="en-US" dirty="0"/>
              <a:t>という仕組みを使ってインターネットに接続することで、フリー</a:t>
            </a:r>
            <a:r>
              <a:rPr kumimoji="1" lang="en-US" altLang="ja-JP" dirty="0"/>
              <a:t>Wi-Fi</a:t>
            </a:r>
            <a:r>
              <a:rPr kumimoji="1" lang="ja-JP" altLang="en-US" dirty="0"/>
              <a:t>を使う場合でも安全性を高めることができるので、興味のある方は調べてみてください。</a:t>
            </a:r>
            <a:endParaRPr kumimoji="1" lang="en-US" altLang="ja-JP" dirty="0"/>
          </a:p>
          <a:p>
            <a:endParaRPr kumimoji="1" lang="en-US" altLang="ja-JP" dirty="0"/>
          </a:p>
          <a:p>
            <a:r>
              <a:rPr kumimoji="1" lang="ja-JP" altLang="en-US" dirty="0"/>
              <a:t>フリー</a:t>
            </a:r>
            <a:r>
              <a:rPr kumimoji="1" lang="en-US" altLang="ja-JP" dirty="0"/>
              <a:t>Wi-Fi</a:t>
            </a:r>
            <a:r>
              <a:rPr kumimoji="1" lang="ja-JP" altLang="en-US" dirty="0"/>
              <a:t>に絶対安全はありえないことを心に留めて、一時的な利用と割り切って使うのが良いでしょう。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総務省：無線</a:t>
            </a:r>
            <a:r>
              <a:rPr kumimoji="1" lang="en-US" altLang="ja-JP" dirty="0"/>
              <a:t>LAN(Wi-Fi)</a:t>
            </a:r>
            <a:r>
              <a:rPr kumimoji="1" lang="ja-JP" altLang="en-US" dirty="0"/>
              <a:t>の安全な利用</a:t>
            </a:r>
            <a:r>
              <a:rPr kumimoji="1" lang="en-US" altLang="ja-JP" dirty="0"/>
              <a:t>(</a:t>
            </a:r>
            <a:r>
              <a:rPr kumimoji="1" lang="ja-JP" altLang="en-US" dirty="0"/>
              <a:t>セキュリティ確保</a:t>
            </a:r>
            <a:r>
              <a:rPr kumimoji="1" lang="en-US" altLang="ja-JP" dirty="0"/>
              <a:t>)</a:t>
            </a:r>
            <a:r>
              <a:rPr kumimoji="1" lang="ja-JP" altLang="en-US" dirty="0"/>
              <a:t>について</a:t>
            </a:r>
            <a:endParaRPr kumimoji="1" lang="en-US" altLang="ja-JP" dirty="0"/>
          </a:p>
          <a:p>
            <a:r>
              <a:rPr kumimoji="1" lang="en-US" altLang="ja-JP" dirty="0"/>
              <a:t>https://www.soumu.go.jp/main_sosiki/cybersecurity/wi-fi/</a:t>
            </a:r>
          </a:p>
        </p:txBody>
      </p:sp>
    </p:spTree>
    <p:extLst>
      <p:ext uri="{BB962C8B-B14F-4D97-AF65-F5344CB8AC3E}">
        <p14:creationId xmlns:p14="http://schemas.microsoft.com/office/powerpoint/2010/main" val="35744094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1-4-1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フリー</a:t>
            </a:r>
            <a:r>
              <a:rPr lang="en-US" altLang="ja-JP" sz="4000" dirty="0">
                <a:latin typeface="メイリオ" panose="020B0604030504040204" pitchFamily="50" charset="-128"/>
                <a:ea typeface="メイリオ" panose="020B0604030504040204" pitchFamily="50" charset="-128"/>
              </a:rPr>
              <a:t>Wi-Fi</a:t>
            </a:r>
            <a:r>
              <a:rPr lang="ja-JP" altLang="en-US" sz="4000" dirty="0">
                <a:latin typeface="メイリオ" panose="020B0604030504040204" pitchFamily="50" charset="-128"/>
                <a:ea typeface="メイリオ" panose="020B0604030504040204" pitchFamily="50" charset="-128"/>
              </a:rPr>
              <a:t>の利用</a:t>
            </a:r>
            <a:br>
              <a:rPr lang="en-US" altLang="ja-JP" sz="32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122169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248596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pic>
        <p:nvPicPr>
          <p:cNvPr id="5" name="図 4">
            <a:extLst>
              <a:ext uri="{FF2B5EF4-FFF2-40B4-BE49-F238E27FC236}">
                <a16:creationId xmlns:a16="http://schemas.microsoft.com/office/drawing/2014/main" id="{3EBE7DB3-E86E-850B-9BEF-05EFE8CA6E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2499" y="2964006"/>
            <a:ext cx="5191125" cy="4152900"/>
          </a:xfrm>
          <a:prstGeom prst="rect">
            <a:avLst/>
          </a:prstGeom>
        </p:spPr>
      </p:pic>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946262"/>
            <a:ext cx="7500937" cy="1592744"/>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4000" b="1" dirty="0">
                <a:solidFill>
                  <a:prstClr val="black"/>
                </a:solidFill>
                <a:latin typeface="Segoe UI"/>
                <a:ea typeface="メイリオ"/>
              </a:rPr>
              <a:t>フリー</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Wi-Fi</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を見つけたよ。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4000" b="1" dirty="0">
                <a:solidFill>
                  <a:prstClr val="black"/>
                </a:solidFill>
                <a:latin typeface="Segoe UI"/>
                <a:ea typeface="メイリオ"/>
              </a:rPr>
              <a:t>使っていいよね？</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4" name="四角形: 角を丸くする 3">
            <a:extLst>
              <a:ext uri="{FF2B5EF4-FFF2-40B4-BE49-F238E27FC236}">
                <a16:creationId xmlns:a16="http://schemas.microsoft.com/office/drawing/2014/main" id="{CC5B95ED-A980-60D6-9FC2-8147FFF7F434}"/>
              </a:ext>
            </a:extLst>
          </p:cNvPr>
          <p:cNvSpPr/>
          <p:nvPr/>
        </p:nvSpPr>
        <p:spPr>
          <a:xfrm>
            <a:off x="2331350" y="3935975"/>
            <a:ext cx="409576" cy="2781801"/>
          </a:xfrm>
          <a:prstGeom prst="roundRect">
            <a:avLst/>
          </a:prstGeom>
          <a:solidFill>
            <a:schemeClr val="bg1">
              <a:lumMod val="95000"/>
            </a:schemeClr>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CEF59626-DB24-AC8A-356E-19457277FA16}"/>
              </a:ext>
            </a:extLst>
          </p:cNvPr>
          <p:cNvSpPr/>
          <p:nvPr/>
        </p:nvSpPr>
        <p:spPr>
          <a:xfrm>
            <a:off x="1720534" y="4049934"/>
            <a:ext cx="1658192" cy="1658192"/>
          </a:xfrm>
          <a:prstGeom prst="ellipse">
            <a:avLst/>
          </a:prstGeom>
          <a:solidFill>
            <a:srgbClr val="0083FF"/>
          </a:solidFill>
          <a:ln w="57150">
            <a:solidFill>
              <a:srgbClr val="005A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 name="グループ化 6">
            <a:extLst>
              <a:ext uri="{FF2B5EF4-FFF2-40B4-BE49-F238E27FC236}">
                <a16:creationId xmlns:a16="http://schemas.microsoft.com/office/drawing/2014/main" id="{5654C1A9-0AEA-E796-EF5A-374800960B27}"/>
              </a:ext>
            </a:extLst>
          </p:cNvPr>
          <p:cNvGrpSpPr/>
          <p:nvPr/>
        </p:nvGrpSpPr>
        <p:grpSpPr>
          <a:xfrm>
            <a:off x="1999894" y="4221164"/>
            <a:ext cx="1088583" cy="930823"/>
            <a:chOff x="3726075" y="4797884"/>
            <a:chExt cx="1088583" cy="930823"/>
          </a:xfrm>
        </p:grpSpPr>
        <p:sp>
          <p:nvSpPr>
            <p:cNvPr id="8" name="フリーフォーム: 図形 7">
              <a:extLst>
                <a:ext uri="{FF2B5EF4-FFF2-40B4-BE49-F238E27FC236}">
                  <a16:creationId xmlns:a16="http://schemas.microsoft.com/office/drawing/2014/main" id="{43810BD0-2860-B8B3-DAE5-D6E39D62AA59}"/>
                </a:ext>
              </a:extLst>
            </p:cNvPr>
            <p:cNvSpPr/>
            <p:nvPr/>
          </p:nvSpPr>
          <p:spPr>
            <a:xfrm rot="2700000">
              <a:off x="4167016" y="5522005"/>
              <a:ext cx="206702" cy="206702"/>
            </a:xfrm>
            <a:custGeom>
              <a:avLst/>
              <a:gdLst>
                <a:gd name="connsiteX0" fmla="*/ 206703 w 206702"/>
                <a:gd name="connsiteY0" fmla="*/ 103351 h 206702"/>
                <a:gd name="connsiteX1" fmla="*/ 103351 w 206702"/>
                <a:gd name="connsiteY1" fmla="*/ 206703 h 206702"/>
                <a:gd name="connsiteX2" fmla="*/ 0 w 206702"/>
                <a:gd name="connsiteY2" fmla="*/ 103351 h 206702"/>
                <a:gd name="connsiteX3" fmla="*/ 103351 w 206702"/>
                <a:gd name="connsiteY3" fmla="*/ 0 h 206702"/>
                <a:gd name="connsiteX4" fmla="*/ 206703 w 206702"/>
                <a:gd name="connsiteY4" fmla="*/ 103351 h 206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702" h="206702">
                  <a:moveTo>
                    <a:pt x="206703" y="103351"/>
                  </a:moveTo>
                  <a:cubicBezTo>
                    <a:pt x="206703" y="160431"/>
                    <a:pt x="160431" y="206703"/>
                    <a:pt x="103351" y="206703"/>
                  </a:cubicBezTo>
                  <a:cubicBezTo>
                    <a:pt x="46272" y="206703"/>
                    <a:pt x="0" y="160431"/>
                    <a:pt x="0" y="103351"/>
                  </a:cubicBezTo>
                  <a:cubicBezTo>
                    <a:pt x="0" y="46272"/>
                    <a:pt x="46272" y="0"/>
                    <a:pt x="103351" y="0"/>
                  </a:cubicBezTo>
                  <a:cubicBezTo>
                    <a:pt x="160431" y="0"/>
                    <a:pt x="206703" y="46272"/>
                    <a:pt x="206703" y="103351"/>
                  </a:cubicBezTo>
                  <a:close/>
                </a:path>
              </a:pathLst>
            </a:custGeom>
            <a:solidFill>
              <a:schemeClr val="bg1"/>
            </a:solidFill>
            <a:ln w="13196" cap="flat">
              <a:noFill/>
              <a:prstDash val="solid"/>
              <a:miter/>
            </a:ln>
          </p:spPr>
          <p:txBody>
            <a:bodyPr rtlCol="0" anchor="ctr"/>
            <a:lstStyle/>
            <a:p>
              <a:endParaRPr lang="ja-JP" altLang="en-US"/>
            </a:p>
          </p:txBody>
        </p:sp>
        <p:sp>
          <p:nvSpPr>
            <p:cNvPr id="9" name="フリーフォーム: 図形 8">
              <a:extLst>
                <a:ext uri="{FF2B5EF4-FFF2-40B4-BE49-F238E27FC236}">
                  <a16:creationId xmlns:a16="http://schemas.microsoft.com/office/drawing/2014/main" id="{D35B487E-BDFE-0A38-56BD-92C65E2A0B71}"/>
                </a:ext>
              </a:extLst>
            </p:cNvPr>
            <p:cNvSpPr/>
            <p:nvPr/>
          </p:nvSpPr>
          <p:spPr>
            <a:xfrm>
              <a:off x="3726075" y="4797884"/>
              <a:ext cx="1088583" cy="690009"/>
            </a:xfrm>
            <a:custGeom>
              <a:avLst/>
              <a:gdLst>
                <a:gd name="connsiteX0" fmla="*/ 588004 w 1176007"/>
                <a:gd name="connsiteY0" fmla="*/ 412976 h 591312"/>
                <a:gd name="connsiteX1" fmla="*/ 883873 w 1176007"/>
                <a:gd name="connsiteY1" fmla="*/ 535312 h 591312"/>
                <a:gd name="connsiteX2" fmla="*/ 827873 w 1176007"/>
                <a:gd name="connsiteY2" fmla="*/ 591312 h 591312"/>
                <a:gd name="connsiteX3" fmla="*/ 348136 w 1176007"/>
                <a:gd name="connsiteY3" fmla="*/ 591312 h 591312"/>
                <a:gd name="connsiteX4" fmla="*/ 292136 w 1176007"/>
                <a:gd name="connsiteY4" fmla="*/ 535312 h 591312"/>
                <a:gd name="connsiteX5" fmla="*/ 588004 w 1176007"/>
                <a:gd name="connsiteY5" fmla="*/ 412976 h 591312"/>
                <a:gd name="connsiteX6" fmla="*/ 587895 w 1176007"/>
                <a:gd name="connsiteY6" fmla="*/ 206834 h 591312"/>
                <a:gd name="connsiteX7" fmla="*/ 1029567 w 1176007"/>
                <a:gd name="connsiteY7" fmla="*/ 389617 h 591312"/>
                <a:gd name="connsiteX8" fmla="*/ 973567 w 1176007"/>
                <a:gd name="connsiteY8" fmla="*/ 445617 h 591312"/>
                <a:gd name="connsiteX9" fmla="*/ 202068 w 1176007"/>
                <a:gd name="connsiteY9" fmla="*/ 445243 h 591312"/>
                <a:gd name="connsiteX10" fmla="*/ 146067 w 1176007"/>
                <a:gd name="connsiteY10" fmla="*/ 389243 h 591312"/>
                <a:gd name="connsiteX11" fmla="*/ 587895 w 1176007"/>
                <a:gd name="connsiteY11" fmla="*/ 206834 h 591312"/>
                <a:gd name="connsiteX12" fmla="*/ 588003 w 1176007"/>
                <a:gd name="connsiteY12" fmla="*/ 0 h 591312"/>
                <a:gd name="connsiteX13" fmla="*/ 1176007 w 1176007"/>
                <a:gd name="connsiteY13" fmla="*/ 243177 h 591312"/>
                <a:gd name="connsiteX14" fmla="*/ 1120007 w 1176007"/>
                <a:gd name="connsiteY14" fmla="*/ 299177 h 591312"/>
                <a:gd name="connsiteX15" fmla="*/ 56000 w 1176007"/>
                <a:gd name="connsiteY15" fmla="*/ 299177 h 591312"/>
                <a:gd name="connsiteX16" fmla="*/ 0 w 1176007"/>
                <a:gd name="connsiteY16" fmla="*/ 243177 h 591312"/>
                <a:gd name="connsiteX17" fmla="*/ 588003 w 1176007"/>
                <a:gd name="connsiteY17" fmla="*/ 0 h 59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76007" h="591312">
                  <a:moveTo>
                    <a:pt x="588004" y="412976"/>
                  </a:moveTo>
                  <a:cubicBezTo>
                    <a:pt x="695057" y="412977"/>
                    <a:pt x="802111" y="453755"/>
                    <a:pt x="883873" y="535312"/>
                  </a:cubicBezTo>
                  <a:lnTo>
                    <a:pt x="827873" y="591312"/>
                  </a:lnTo>
                  <a:cubicBezTo>
                    <a:pt x="695307" y="459054"/>
                    <a:pt x="480702" y="459054"/>
                    <a:pt x="348136" y="591312"/>
                  </a:cubicBezTo>
                  <a:lnTo>
                    <a:pt x="292136" y="535312"/>
                  </a:lnTo>
                  <a:cubicBezTo>
                    <a:pt x="373897" y="453755"/>
                    <a:pt x="480950" y="412976"/>
                    <a:pt x="588004" y="412976"/>
                  </a:cubicBezTo>
                  <a:close/>
                  <a:moveTo>
                    <a:pt x="587895" y="206834"/>
                  </a:moveTo>
                  <a:cubicBezTo>
                    <a:pt x="747723" y="206901"/>
                    <a:pt x="907527" y="267834"/>
                    <a:pt x="1029567" y="389617"/>
                  </a:cubicBezTo>
                  <a:lnTo>
                    <a:pt x="973567" y="445617"/>
                  </a:lnTo>
                  <a:cubicBezTo>
                    <a:pt x="760415" y="232978"/>
                    <a:pt x="415424" y="232813"/>
                    <a:pt x="202068" y="445243"/>
                  </a:cubicBezTo>
                  <a:lnTo>
                    <a:pt x="146067" y="389243"/>
                  </a:lnTo>
                  <a:cubicBezTo>
                    <a:pt x="268210" y="267564"/>
                    <a:pt x="428065" y="206766"/>
                    <a:pt x="587895" y="206834"/>
                  </a:cubicBezTo>
                  <a:close/>
                  <a:moveTo>
                    <a:pt x="588003" y="0"/>
                  </a:moveTo>
                  <a:cubicBezTo>
                    <a:pt x="800766" y="0"/>
                    <a:pt x="1013529" y="81059"/>
                    <a:pt x="1176007" y="243177"/>
                  </a:cubicBezTo>
                  <a:lnTo>
                    <a:pt x="1120007" y="299177"/>
                  </a:lnTo>
                  <a:cubicBezTo>
                    <a:pt x="826009" y="5797"/>
                    <a:pt x="349998" y="5797"/>
                    <a:pt x="56000" y="299177"/>
                  </a:cubicBezTo>
                  <a:lnTo>
                    <a:pt x="0" y="243177"/>
                  </a:lnTo>
                  <a:cubicBezTo>
                    <a:pt x="162477" y="81058"/>
                    <a:pt x="375240" y="0"/>
                    <a:pt x="588003" y="0"/>
                  </a:cubicBezTo>
                  <a:close/>
                </a:path>
              </a:pathLst>
            </a:custGeom>
            <a:solidFill>
              <a:schemeClr val="bg1"/>
            </a:solidFill>
            <a:ln w="28575"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grpSp>
      <p:sp>
        <p:nvSpPr>
          <p:cNvPr id="10" name="テキスト ボックス 9">
            <a:extLst>
              <a:ext uri="{FF2B5EF4-FFF2-40B4-BE49-F238E27FC236}">
                <a16:creationId xmlns:a16="http://schemas.microsoft.com/office/drawing/2014/main" id="{F0728796-C45D-A2C1-0AAD-1C8E090385FF}"/>
              </a:ext>
            </a:extLst>
          </p:cNvPr>
          <p:cNvSpPr txBox="1"/>
          <p:nvPr/>
        </p:nvSpPr>
        <p:spPr>
          <a:xfrm>
            <a:off x="1859542" y="5072388"/>
            <a:ext cx="1369286" cy="523220"/>
          </a:xfrm>
          <a:prstGeom prst="rect">
            <a:avLst/>
          </a:prstGeom>
          <a:noFill/>
        </p:spPr>
        <p:txBody>
          <a:bodyPr wrap="square" rtlCol="0">
            <a:spAutoFit/>
          </a:bodyPr>
          <a:lstStyle/>
          <a:p>
            <a:pPr algn="ctr"/>
            <a:r>
              <a:rPr kumimoji="1" lang="en-US" altLang="ja-JP" sz="2800" b="1" dirty="0">
                <a:solidFill>
                  <a:srgbClr val="FFC000"/>
                </a:solidFill>
              </a:rPr>
              <a:t>FREE</a:t>
            </a:r>
            <a:endParaRPr kumimoji="1" lang="ja-JP" altLang="en-US" sz="2800" b="1" dirty="0">
              <a:solidFill>
                <a:srgbClr val="FFC000"/>
              </a:solidFill>
            </a:endParaRPr>
          </a:p>
        </p:txBody>
      </p:sp>
    </p:spTree>
    <p:extLst>
      <p:ext uri="{BB962C8B-B14F-4D97-AF65-F5344CB8AC3E}">
        <p14:creationId xmlns:p14="http://schemas.microsoft.com/office/powerpoint/2010/main" val="57393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147342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1000915" y="1885769"/>
            <a:ext cx="7529489" cy="8473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rPr>
              <a:t>危険なフリー</a:t>
            </a:r>
            <a:r>
              <a:rPr kumimoji="1" lang="en-US" altLang="ja-JP" sz="4000" b="1" i="0" u="none" strike="noStrike" kern="1200" cap="none" spc="0" normalizeH="0" baseline="0" noProof="0" dirty="0">
                <a:ln>
                  <a:noFill/>
                </a:ln>
                <a:solidFill>
                  <a:srgbClr val="ED7D31"/>
                </a:solidFill>
                <a:effectLst/>
                <a:uLnTx/>
                <a:uFillTx/>
                <a:latin typeface="メイリオ"/>
                <a:ea typeface="メイリオ"/>
                <a:cs typeface="+mj-cs"/>
              </a:rPr>
              <a:t>Wi-Fi</a:t>
            </a:r>
            <a:r>
              <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rPr>
              <a:t>もある</a:t>
            </a:r>
            <a:r>
              <a:rPr lang="ja-JP" altLang="en-US" sz="4000" dirty="0">
                <a:solidFill>
                  <a:srgbClr val="ED7D31"/>
                </a:solidFill>
                <a:latin typeface="メイリオ"/>
                <a:ea typeface="メイリオ"/>
              </a:rPr>
              <a:t>。</a:t>
            </a:r>
            <a:endParaRPr kumimoji="1" lang="en-US" altLang="ja-JP" sz="4000" b="1" i="0" u="none" strike="noStrike" kern="1200" cap="none" spc="0" normalizeH="0" baseline="0" noProof="0" dirty="0">
              <a:ln>
                <a:noFill/>
              </a:ln>
              <a:solidFill>
                <a:srgbClr val="ED7D31"/>
              </a:solidFill>
              <a:effectLst/>
              <a:uLnTx/>
              <a:uFillTx/>
              <a:latin typeface="メイリオ"/>
              <a:ea typeface="メイリオ"/>
              <a:cs typeface="+mj-cs"/>
            </a:endParaRP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564156" y="1775086"/>
            <a:ext cx="1678050" cy="1473425"/>
          </a:xfrm>
          <a:prstGeom prst="rect">
            <a:avLst/>
          </a:prstGeom>
        </p:spPr>
      </p:pic>
      <p:sp>
        <p:nvSpPr>
          <p:cNvPr id="19" name="タイトル 3">
            <a:extLst>
              <a:ext uri="{FF2B5EF4-FFF2-40B4-BE49-F238E27FC236}">
                <a16:creationId xmlns:a16="http://schemas.microsoft.com/office/drawing/2014/main" id="{111DE6AF-21F1-8DC0-F40B-5E5914EAE686}"/>
              </a:ext>
            </a:extLst>
          </p:cNvPr>
          <p:cNvSpPr txBox="1">
            <a:spLocks/>
          </p:cNvSpPr>
          <p:nvPr/>
        </p:nvSpPr>
        <p:spPr>
          <a:xfrm>
            <a:off x="2117268" y="466187"/>
            <a:ext cx="1645529" cy="8053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r>
              <a:rPr lang="ja-JP" altLang="en-US" sz="4000" dirty="0"/>
              <a:t>答え</a:t>
            </a:r>
          </a:p>
        </p:txBody>
      </p:sp>
      <p:pic>
        <p:nvPicPr>
          <p:cNvPr id="21" name="図 20">
            <a:extLst>
              <a:ext uri="{FF2B5EF4-FFF2-40B4-BE49-F238E27FC236}">
                <a16:creationId xmlns:a16="http://schemas.microsoft.com/office/drawing/2014/main" id="{6B749C13-27E7-1FE7-8FC4-F8F1D9E6C7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11923" y="143272"/>
            <a:ext cx="1828125" cy="1451192"/>
          </a:xfrm>
          <a:prstGeom prst="rect">
            <a:avLst/>
          </a:prstGeom>
        </p:spPr>
      </p:pic>
      <p:sp>
        <p:nvSpPr>
          <p:cNvPr id="22" name="テキスト ボックス 21">
            <a:extLst>
              <a:ext uri="{FF2B5EF4-FFF2-40B4-BE49-F238E27FC236}">
                <a16:creationId xmlns:a16="http://schemas.microsoft.com/office/drawing/2014/main" id="{8C0AD2F1-B211-D552-EAF5-FA6AEA6FE9D0}"/>
              </a:ext>
            </a:extLst>
          </p:cNvPr>
          <p:cNvSpPr txBox="1"/>
          <p:nvPr/>
        </p:nvSpPr>
        <p:spPr>
          <a:xfrm>
            <a:off x="571987" y="208218"/>
            <a:ext cx="1107996" cy="1200329"/>
          </a:xfrm>
          <a:prstGeom prst="rect">
            <a:avLst/>
          </a:prstGeom>
          <a:noFill/>
        </p:spPr>
        <p:txBody>
          <a:bodyPr wrap="none" rtlCol="0">
            <a:spAutoFit/>
          </a:bodyPr>
          <a:lstStyle/>
          <a:p>
            <a:r>
              <a:rPr kumimoji="1" lang="en-US" altLang="ja-JP"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rPr>
              <a:t>×</a:t>
            </a:r>
            <a:endParaRPr kumimoji="1" lang="ja-JP" altLang="en-US"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endParaRPr>
          </a:p>
        </p:txBody>
      </p:sp>
      <p:sp>
        <p:nvSpPr>
          <p:cNvPr id="24" name="テキスト ボックス 23">
            <a:extLst>
              <a:ext uri="{FF2B5EF4-FFF2-40B4-BE49-F238E27FC236}">
                <a16:creationId xmlns:a16="http://schemas.microsoft.com/office/drawing/2014/main" id="{A1C16CF9-B8C1-DD02-1055-2E768A592E39}"/>
              </a:ext>
            </a:extLst>
          </p:cNvPr>
          <p:cNvSpPr txBox="1"/>
          <p:nvPr/>
        </p:nvSpPr>
        <p:spPr>
          <a:xfrm>
            <a:off x="457243" y="3154132"/>
            <a:ext cx="5720311" cy="2925801"/>
          </a:xfrm>
          <a:prstGeom prst="rect">
            <a:avLst/>
          </a:prstGeom>
          <a:noFill/>
        </p:spPr>
        <p:txBody>
          <a:bodyPr wrap="square">
            <a:spAutoFit/>
          </a:bodyPr>
          <a:lstStyle/>
          <a:p>
            <a:pPr>
              <a:lnSpc>
                <a:spcPts val="4500"/>
              </a:lnSpc>
            </a:pPr>
            <a:r>
              <a:rPr lang="ja-JP" altLang="en-US" sz="2400" b="0" i="0" dirty="0">
                <a:solidFill>
                  <a:srgbClr val="000000"/>
                </a:solidFill>
                <a:effectLst/>
                <a:latin typeface="docs-Calibri"/>
              </a:rPr>
              <a:t>・正規のアクセスポイントになりすます</a:t>
            </a:r>
            <a:endParaRPr lang="en-US" altLang="ja-JP" sz="2400" b="0" i="0" dirty="0">
              <a:solidFill>
                <a:srgbClr val="000000"/>
              </a:solidFill>
              <a:effectLst/>
              <a:latin typeface="docs-Calibri"/>
            </a:endParaRPr>
          </a:p>
          <a:p>
            <a:pPr>
              <a:lnSpc>
                <a:spcPts val="4500"/>
              </a:lnSpc>
            </a:pPr>
            <a:r>
              <a:rPr lang="ja-JP" altLang="en-US" sz="2400" b="0" i="0" dirty="0">
                <a:solidFill>
                  <a:srgbClr val="000000"/>
                </a:solidFill>
                <a:effectLst/>
                <a:latin typeface="docs-Calibri"/>
              </a:rPr>
              <a:t>　悪意を持った人がいるかもしれない </a:t>
            </a:r>
            <a:endParaRPr lang="en-US" altLang="ja-JP" sz="2400" b="0" i="0" dirty="0">
              <a:solidFill>
                <a:srgbClr val="000000"/>
              </a:solidFill>
              <a:effectLst/>
              <a:latin typeface="docs-Calibri"/>
            </a:endParaRPr>
          </a:p>
          <a:p>
            <a:pPr>
              <a:lnSpc>
                <a:spcPts val="4500"/>
              </a:lnSpc>
            </a:pPr>
            <a:r>
              <a:rPr lang="ja-JP" altLang="en-US" sz="2400" b="0" i="0" dirty="0">
                <a:solidFill>
                  <a:srgbClr val="000000"/>
                </a:solidFill>
                <a:effectLst/>
                <a:latin typeface="docs-Calibri"/>
              </a:rPr>
              <a:t>・接続した人が見たサイトの</a:t>
            </a:r>
            <a:r>
              <a:rPr lang="en-US" altLang="ja-JP" sz="2400" b="0" i="0" dirty="0">
                <a:solidFill>
                  <a:srgbClr val="000000"/>
                </a:solidFill>
                <a:effectLst/>
                <a:latin typeface="docs-Calibri"/>
              </a:rPr>
              <a:t>URL</a:t>
            </a:r>
            <a:r>
              <a:rPr lang="ja-JP" altLang="en-US" sz="2400" b="0" i="0" dirty="0">
                <a:solidFill>
                  <a:srgbClr val="000000"/>
                </a:solidFill>
                <a:effectLst/>
                <a:latin typeface="docs-Calibri"/>
              </a:rPr>
              <a:t>や入力</a:t>
            </a:r>
            <a:endParaRPr lang="en-US" altLang="ja-JP" sz="2400" b="0" i="0" dirty="0">
              <a:solidFill>
                <a:srgbClr val="000000"/>
              </a:solidFill>
              <a:effectLst/>
              <a:latin typeface="docs-Calibri"/>
            </a:endParaRPr>
          </a:p>
          <a:p>
            <a:pPr>
              <a:lnSpc>
                <a:spcPts val="4500"/>
              </a:lnSpc>
            </a:pPr>
            <a:r>
              <a:rPr lang="ja-JP" altLang="en-US" sz="2400" dirty="0">
                <a:solidFill>
                  <a:srgbClr val="000000"/>
                </a:solidFill>
                <a:latin typeface="docs-Calibri"/>
              </a:rPr>
              <a:t>　</a:t>
            </a:r>
            <a:r>
              <a:rPr lang="ja-JP" altLang="en-US" sz="2400" b="0" i="0" dirty="0">
                <a:solidFill>
                  <a:srgbClr val="000000"/>
                </a:solidFill>
                <a:effectLst/>
                <a:latin typeface="docs-Calibri"/>
              </a:rPr>
              <a:t>した情報</a:t>
            </a:r>
            <a:r>
              <a:rPr lang="en-US" altLang="ja-JP" sz="2400" b="0" i="0" dirty="0">
                <a:solidFill>
                  <a:srgbClr val="000000"/>
                </a:solidFill>
                <a:effectLst/>
                <a:latin typeface="docs-Calibri"/>
              </a:rPr>
              <a:t>(ID</a:t>
            </a:r>
            <a:r>
              <a:rPr lang="ja-JP" altLang="en-US" sz="2400" b="0" i="0" dirty="0">
                <a:solidFill>
                  <a:srgbClr val="000000"/>
                </a:solidFill>
                <a:effectLst/>
                <a:latin typeface="docs-Calibri"/>
              </a:rPr>
              <a:t>やパスワードなど</a:t>
            </a:r>
            <a:r>
              <a:rPr lang="en-US" altLang="ja-JP" sz="2400" b="0" i="0" dirty="0">
                <a:solidFill>
                  <a:srgbClr val="000000"/>
                </a:solidFill>
                <a:effectLst/>
                <a:latin typeface="docs-Calibri"/>
              </a:rPr>
              <a:t>)</a:t>
            </a:r>
            <a:r>
              <a:rPr lang="ja-JP" altLang="en-US" sz="2400" b="0" i="0" dirty="0">
                <a:solidFill>
                  <a:srgbClr val="000000"/>
                </a:solidFill>
                <a:effectLst/>
                <a:latin typeface="docs-Calibri"/>
              </a:rPr>
              <a:t>を盗み</a:t>
            </a:r>
            <a:endParaRPr lang="en-US" altLang="ja-JP" sz="2400" b="0" i="0" dirty="0">
              <a:solidFill>
                <a:srgbClr val="000000"/>
              </a:solidFill>
              <a:effectLst/>
              <a:latin typeface="docs-Calibri"/>
            </a:endParaRPr>
          </a:p>
          <a:p>
            <a:pPr>
              <a:lnSpc>
                <a:spcPts val="4500"/>
              </a:lnSpc>
            </a:pPr>
            <a:r>
              <a:rPr lang="ja-JP" altLang="en-US" sz="2400" dirty="0">
                <a:solidFill>
                  <a:srgbClr val="000000"/>
                </a:solidFill>
                <a:latin typeface="docs-Calibri"/>
              </a:rPr>
              <a:t>　見ら</a:t>
            </a:r>
            <a:r>
              <a:rPr lang="ja-JP" altLang="en-US" sz="2400" b="0" i="0" dirty="0">
                <a:solidFill>
                  <a:srgbClr val="000000"/>
                </a:solidFill>
                <a:effectLst/>
                <a:latin typeface="docs-Calibri"/>
              </a:rPr>
              <a:t>れるかもしれない</a:t>
            </a:r>
            <a:endParaRPr lang="en-US" altLang="ja-JP" sz="2400" dirty="0"/>
          </a:p>
        </p:txBody>
      </p:sp>
      <p:pic>
        <p:nvPicPr>
          <p:cNvPr id="27" name="図 26">
            <a:extLst>
              <a:ext uri="{FF2B5EF4-FFF2-40B4-BE49-F238E27FC236}">
                <a16:creationId xmlns:a16="http://schemas.microsoft.com/office/drawing/2014/main" id="{B7483C12-0CF6-FC78-C017-BFE5219C9FF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95435" y="3429000"/>
            <a:ext cx="2002117" cy="2002117"/>
          </a:xfrm>
          <a:prstGeom prst="rect">
            <a:avLst/>
          </a:prstGeom>
        </p:spPr>
      </p:pic>
      <p:pic>
        <p:nvPicPr>
          <p:cNvPr id="31" name="図 30">
            <a:extLst>
              <a:ext uri="{FF2B5EF4-FFF2-40B4-BE49-F238E27FC236}">
                <a16:creationId xmlns:a16="http://schemas.microsoft.com/office/drawing/2014/main" id="{FCFE1277-E037-5B03-09C7-46FCF8238D0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856615" y="4399465"/>
            <a:ext cx="2287385" cy="2287385"/>
          </a:xfrm>
          <a:prstGeom prst="rect">
            <a:avLst/>
          </a:prstGeom>
        </p:spPr>
      </p:pic>
      <p:sp>
        <p:nvSpPr>
          <p:cNvPr id="2" name="テキスト ボックス 1">
            <a:extLst>
              <a:ext uri="{FF2B5EF4-FFF2-40B4-BE49-F238E27FC236}">
                <a16:creationId xmlns:a16="http://schemas.microsoft.com/office/drawing/2014/main" id="{57E189B1-1F81-0ECA-500E-3B0E5768C32A}"/>
              </a:ext>
            </a:extLst>
          </p:cNvPr>
          <p:cNvSpPr txBox="1"/>
          <p:nvPr/>
        </p:nvSpPr>
        <p:spPr>
          <a:xfrm>
            <a:off x="1144224" y="1807990"/>
            <a:ext cx="800219" cy="338554"/>
          </a:xfrm>
          <a:prstGeom prst="rect">
            <a:avLst/>
          </a:prstGeom>
          <a:noFill/>
        </p:spPr>
        <p:txBody>
          <a:bodyPr wrap="none" rtlCol="0">
            <a:spAutoFit/>
          </a:bodyPr>
          <a:lstStyle/>
          <a:p>
            <a:r>
              <a:rPr kumimoji="1" lang="ja-JP" altLang="en-US" sz="1600" dirty="0"/>
              <a:t>きけん</a:t>
            </a:r>
          </a:p>
        </p:txBody>
      </p:sp>
      <p:sp>
        <p:nvSpPr>
          <p:cNvPr id="10" name="テキスト ボックス 9">
            <a:extLst>
              <a:ext uri="{FF2B5EF4-FFF2-40B4-BE49-F238E27FC236}">
                <a16:creationId xmlns:a16="http://schemas.microsoft.com/office/drawing/2014/main" id="{DB8850D1-F0AA-9AB1-1963-7BC0B23BFFA9}"/>
              </a:ext>
            </a:extLst>
          </p:cNvPr>
          <p:cNvSpPr txBox="1"/>
          <p:nvPr/>
        </p:nvSpPr>
        <p:spPr>
          <a:xfrm>
            <a:off x="808951" y="3104108"/>
            <a:ext cx="646331" cy="276999"/>
          </a:xfrm>
          <a:prstGeom prst="rect">
            <a:avLst/>
          </a:prstGeom>
          <a:noFill/>
        </p:spPr>
        <p:txBody>
          <a:bodyPr wrap="none" rtlCol="0">
            <a:spAutoFit/>
          </a:bodyPr>
          <a:lstStyle/>
          <a:p>
            <a:r>
              <a:rPr kumimoji="1" lang="ja-JP" altLang="en-US" sz="1200" dirty="0"/>
              <a:t>せいき</a:t>
            </a:r>
          </a:p>
        </p:txBody>
      </p:sp>
      <p:sp>
        <p:nvSpPr>
          <p:cNvPr id="18" name="テキスト ボックス 17">
            <a:extLst>
              <a:ext uri="{FF2B5EF4-FFF2-40B4-BE49-F238E27FC236}">
                <a16:creationId xmlns:a16="http://schemas.microsoft.com/office/drawing/2014/main" id="{F5A126C9-AF32-9E4E-7041-C40C444D3D68}"/>
              </a:ext>
            </a:extLst>
          </p:cNvPr>
          <p:cNvSpPr txBox="1"/>
          <p:nvPr/>
        </p:nvSpPr>
        <p:spPr>
          <a:xfrm>
            <a:off x="755007" y="4267879"/>
            <a:ext cx="800219" cy="276999"/>
          </a:xfrm>
          <a:prstGeom prst="rect">
            <a:avLst/>
          </a:prstGeom>
          <a:noFill/>
        </p:spPr>
        <p:txBody>
          <a:bodyPr wrap="none" rtlCol="0">
            <a:spAutoFit/>
          </a:bodyPr>
          <a:lstStyle/>
          <a:p>
            <a:r>
              <a:rPr kumimoji="1" lang="ja-JP" altLang="en-US" sz="1200" dirty="0"/>
              <a:t>せつぞく</a:t>
            </a:r>
          </a:p>
        </p:txBody>
      </p:sp>
      <p:sp>
        <p:nvSpPr>
          <p:cNvPr id="23" name="テキスト ボックス 22">
            <a:extLst>
              <a:ext uri="{FF2B5EF4-FFF2-40B4-BE49-F238E27FC236}">
                <a16:creationId xmlns:a16="http://schemas.microsoft.com/office/drawing/2014/main" id="{896B4AE0-1BBF-DF75-EFE9-C852611F5CCC}"/>
              </a:ext>
            </a:extLst>
          </p:cNvPr>
          <p:cNvSpPr txBox="1"/>
          <p:nvPr/>
        </p:nvSpPr>
        <p:spPr>
          <a:xfrm>
            <a:off x="1312746" y="4823975"/>
            <a:ext cx="954107" cy="276999"/>
          </a:xfrm>
          <a:prstGeom prst="rect">
            <a:avLst/>
          </a:prstGeom>
          <a:noFill/>
        </p:spPr>
        <p:txBody>
          <a:bodyPr wrap="none" rtlCol="0">
            <a:spAutoFit/>
          </a:bodyPr>
          <a:lstStyle/>
          <a:p>
            <a:r>
              <a:rPr lang="ja-JP" altLang="en-US" sz="1200" dirty="0"/>
              <a:t>じょうほう</a:t>
            </a:r>
            <a:endParaRPr kumimoji="1" lang="ja-JP" altLang="en-US" sz="1200" dirty="0"/>
          </a:p>
        </p:txBody>
      </p:sp>
      <p:sp>
        <p:nvSpPr>
          <p:cNvPr id="25" name="テキスト ボックス 24">
            <a:extLst>
              <a:ext uri="{FF2B5EF4-FFF2-40B4-BE49-F238E27FC236}">
                <a16:creationId xmlns:a16="http://schemas.microsoft.com/office/drawing/2014/main" id="{AB6C9C12-F5AF-7E64-5A92-25DAA179B6D3}"/>
              </a:ext>
            </a:extLst>
          </p:cNvPr>
          <p:cNvSpPr txBox="1"/>
          <p:nvPr/>
        </p:nvSpPr>
        <p:spPr>
          <a:xfrm>
            <a:off x="5170063" y="4807080"/>
            <a:ext cx="492443" cy="276999"/>
          </a:xfrm>
          <a:prstGeom prst="rect">
            <a:avLst/>
          </a:prstGeom>
          <a:noFill/>
        </p:spPr>
        <p:txBody>
          <a:bodyPr wrap="none" rtlCol="0">
            <a:spAutoFit/>
          </a:bodyPr>
          <a:lstStyle/>
          <a:p>
            <a:r>
              <a:rPr lang="ja-JP" altLang="en-US" sz="1200" dirty="0"/>
              <a:t>ぬす</a:t>
            </a:r>
            <a:endParaRPr kumimoji="1" lang="ja-JP" altLang="en-US" sz="1200" dirty="0"/>
          </a:p>
        </p:txBody>
      </p:sp>
    </p:spTree>
    <p:extLst>
      <p:ext uri="{BB962C8B-B14F-4D97-AF65-F5344CB8AC3E}">
        <p14:creationId xmlns:p14="http://schemas.microsoft.com/office/powerpoint/2010/main" val="399875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図 46">
            <a:extLst>
              <a:ext uri="{FF2B5EF4-FFF2-40B4-BE49-F238E27FC236}">
                <a16:creationId xmlns:a16="http://schemas.microsoft.com/office/drawing/2014/main" id="{042B34B1-5BA9-A0A3-4511-8031AEE57C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11606" y="4637497"/>
            <a:ext cx="1995399" cy="1995399"/>
          </a:xfrm>
          <a:prstGeom prst="rect">
            <a:avLst/>
          </a:prstGeom>
        </p:spPr>
      </p:pic>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75497" y="1327179"/>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ED7D31"/>
                </a:solidFill>
                <a:effectLst/>
                <a:uLnTx/>
                <a:uFillTx/>
                <a:latin typeface="Segoe UI"/>
                <a:ea typeface="メイリオ"/>
                <a:cs typeface="+mj-cs"/>
              </a:rPr>
              <a:t>フリー</a:t>
            </a:r>
            <a:r>
              <a:rPr kumimoji="1" lang="en-US" altLang="ja-JP" sz="3600" b="1" i="0" u="none" strike="noStrike" kern="1200" cap="none" spc="0" normalizeH="0" baseline="0" noProof="0" dirty="0">
                <a:ln>
                  <a:noFill/>
                </a:ln>
                <a:solidFill>
                  <a:srgbClr val="ED7D31"/>
                </a:solidFill>
                <a:effectLst/>
                <a:uLnTx/>
                <a:uFillTx/>
                <a:latin typeface="Segoe UI"/>
                <a:ea typeface="メイリオ"/>
                <a:cs typeface="+mj-cs"/>
              </a:rPr>
              <a:t>Wi-Fi</a:t>
            </a:r>
            <a:r>
              <a:rPr kumimoji="1" lang="ja-JP" altLang="en-US" sz="3600" b="1" i="0" u="none" strike="noStrike" kern="1200" cap="none" spc="0" normalizeH="0" baseline="0" noProof="0" dirty="0">
                <a:ln>
                  <a:noFill/>
                </a:ln>
                <a:solidFill>
                  <a:srgbClr val="ED7D31"/>
                </a:solidFill>
                <a:effectLst/>
                <a:uLnTx/>
                <a:uFillTx/>
                <a:latin typeface="Segoe UI"/>
                <a:ea typeface="メイリオ"/>
                <a:cs typeface="+mj-cs"/>
              </a:rPr>
              <a:t>は危険性</a:t>
            </a:r>
            <a:r>
              <a:rPr lang="ja-JP" altLang="en-US" sz="3600" b="1" dirty="0">
                <a:solidFill>
                  <a:srgbClr val="ED7D31"/>
                </a:solidFill>
                <a:latin typeface="Segoe UI"/>
                <a:ea typeface="メイリオ"/>
              </a:rPr>
              <a:t>を承知の上で使う</a:t>
            </a:r>
            <a:endParaRPr kumimoji="1" lang="ja-JP" altLang="en-US" sz="36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198524" y="2360222"/>
            <a:ext cx="8481528" cy="32427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5000"/>
              </a:lnSpc>
              <a:spcBef>
                <a:spcPts val="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・通信内容を他人に見られても困らない範囲</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000"/>
              </a:lnSpc>
              <a:spcBef>
                <a:spcPts val="0"/>
              </a:spcBef>
              <a:spcAft>
                <a:spcPts val="0"/>
              </a:spcAft>
              <a:buClrTx/>
              <a:buSzTx/>
              <a:buNone/>
              <a:tabLst/>
              <a:defRPr/>
            </a:pPr>
            <a:r>
              <a:rPr lang="ja-JP" altLang="en-US" sz="3200" dirty="0">
                <a:solidFill>
                  <a:prstClr val="black"/>
                </a:solidFill>
                <a:latin typeface="Segoe UI"/>
                <a:ea typeface="メイリオ"/>
              </a:rPr>
              <a:t>　</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で使う</a:t>
            </a:r>
          </a:p>
          <a:p>
            <a:pPr marL="0" marR="0" lvl="0" indent="0" algn="l" defTabSz="914400" rtl="0" eaLnBrk="1" fontAlgn="auto" latinLnBrk="0" hangingPunct="1">
              <a:lnSpc>
                <a:spcPts val="5000"/>
              </a:lnSpc>
              <a:spcBef>
                <a:spcPts val="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・念のため、</a:t>
            </a:r>
            <a:r>
              <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rPr>
              <a:t>ID</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・パスワードの入力はしない</a:t>
            </a:r>
          </a:p>
          <a:p>
            <a:pPr marL="0" marR="0" lvl="0" indent="0" algn="l" defTabSz="914400" rtl="0" eaLnBrk="1" fontAlgn="auto" latinLnBrk="0" hangingPunct="1">
              <a:lnSpc>
                <a:spcPts val="5000"/>
              </a:lnSpc>
              <a:spcBef>
                <a:spcPts val="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・クレジットカードや金融機関などの</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000"/>
              </a:lnSpc>
              <a:spcBef>
                <a:spcPts val="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　利用・取引は行わない</a:t>
            </a:r>
          </a:p>
          <a:p>
            <a:pPr marL="0" marR="0" lvl="0" indent="0" algn="l" defTabSz="914400" rtl="0" eaLnBrk="1" fontAlgn="auto" latinLnBrk="0" hangingPunct="1">
              <a:lnSpc>
                <a:spcPts val="5000"/>
              </a:lnSpc>
              <a:spcBef>
                <a:spcPts val="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a:t>
            </a:r>
            <a:r>
              <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rPr>
              <a:t>VPN</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接続を使う</a:t>
            </a:r>
          </a:p>
        </p:txBody>
      </p:sp>
      <p:pic>
        <p:nvPicPr>
          <p:cNvPr id="45" name="図 44">
            <a:extLst>
              <a:ext uri="{FF2B5EF4-FFF2-40B4-BE49-F238E27FC236}">
                <a16:creationId xmlns:a16="http://schemas.microsoft.com/office/drawing/2014/main" id="{FA433BFC-E54D-962C-1228-503AD3AA04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44249" y="4726634"/>
            <a:ext cx="2067358" cy="2067358"/>
          </a:xfrm>
          <a:prstGeom prst="rect">
            <a:avLst/>
          </a:prstGeom>
        </p:spPr>
      </p:pic>
      <p:sp>
        <p:nvSpPr>
          <p:cNvPr id="6" name="テキスト ボックス 5">
            <a:extLst>
              <a:ext uri="{FF2B5EF4-FFF2-40B4-BE49-F238E27FC236}">
                <a16:creationId xmlns:a16="http://schemas.microsoft.com/office/drawing/2014/main" id="{6FD6F901-FB12-5BD1-4D37-3E4CA22EBB58}"/>
              </a:ext>
            </a:extLst>
          </p:cNvPr>
          <p:cNvSpPr txBox="1"/>
          <p:nvPr/>
        </p:nvSpPr>
        <p:spPr>
          <a:xfrm>
            <a:off x="3546060" y="1389534"/>
            <a:ext cx="3394945" cy="306296"/>
          </a:xfrm>
          <a:prstGeom prst="rect">
            <a:avLst/>
          </a:prstGeom>
          <a:noFill/>
        </p:spPr>
        <p:txBody>
          <a:bodyPr wrap="square" rtlCol="0">
            <a:spAutoFit/>
          </a:bodyPr>
          <a:lstStyle/>
          <a:p>
            <a:r>
              <a:rPr kumimoji="1" lang="ja-JP" altLang="en-US" sz="1400" dirty="0"/>
              <a:t> きけんせい  　　　　しょうち</a:t>
            </a:r>
          </a:p>
        </p:txBody>
      </p:sp>
      <p:sp>
        <p:nvSpPr>
          <p:cNvPr id="7" name="テキスト ボックス 6">
            <a:extLst>
              <a:ext uri="{FF2B5EF4-FFF2-40B4-BE49-F238E27FC236}">
                <a16:creationId xmlns:a16="http://schemas.microsoft.com/office/drawing/2014/main" id="{68A5CEEF-85BC-F04C-E8F9-85A7EB35AEE8}"/>
              </a:ext>
            </a:extLst>
          </p:cNvPr>
          <p:cNvSpPr txBox="1"/>
          <p:nvPr/>
        </p:nvSpPr>
        <p:spPr>
          <a:xfrm>
            <a:off x="5934615" y="2284053"/>
            <a:ext cx="2412840" cy="276999"/>
          </a:xfrm>
          <a:prstGeom prst="rect">
            <a:avLst/>
          </a:prstGeom>
          <a:noFill/>
        </p:spPr>
        <p:txBody>
          <a:bodyPr wrap="none" rtlCol="0">
            <a:spAutoFit/>
          </a:bodyPr>
          <a:lstStyle/>
          <a:p>
            <a:r>
              <a:rPr lang="ja-JP" altLang="en-US" sz="1200" dirty="0"/>
              <a:t>こま                                   はんい</a:t>
            </a:r>
            <a:endParaRPr kumimoji="1" lang="ja-JP" altLang="en-US" sz="1200" dirty="0"/>
          </a:p>
        </p:txBody>
      </p:sp>
      <p:sp>
        <p:nvSpPr>
          <p:cNvPr id="4" name="テキスト ボックス 3">
            <a:extLst>
              <a:ext uri="{FF2B5EF4-FFF2-40B4-BE49-F238E27FC236}">
                <a16:creationId xmlns:a16="http://schemas.microsoft.com/office/drawing/2014/main" id="{D1F0F5CD-BFFC-531C-FED4-35A97416E41E}"/>
              </a:ext>
            </a:extLst>
          </p:cNvPr>
          <p:cNvSpPr txBox="1"/>
          <p:nvPr/>
        </p:nvSpPr>
        <p:spPr>
          <a:xfrm>
            <a:off x="694668" y="2305232"/>
            <a:ext cx="1707519" cy="276999"/>
          </a:xfrm>
          <a:prstGeom prst="rect">
            <a:avLst/>
          </a:prstGeom>
          <a:noFill/>
        </p:spPr>
        <p:txBody>
          <a:bodyPr wrap="none" rtlCol="0">
            <a:spAutoFit/>
          </a:bodyPr>
          <a:lstStyle/>
          <a:p>
            <a:r>
              <a:rPr lang="ja-JP" altLang="en-US" sz="1200" dirty="0"/>
              <a:t>つ う し ん な い よ う</a:t>
            </a:r>
            <a:endParaRPr kumimoji="1" lang="ja-JP" altLang="en-US" sz="1200" dirty="0"/>
          </a:p>
        </p:txBody>
      </p:sp>
      <p:sp>
        <p:nvSpPr>
          <p:cNvPr id="8" name="テキスト ボックス 7">
            <a:extLst>
              <a:ext uri="{FF2B5EF4-FFF2-40B4-BE49-F238E27FC236}">
                <a16:creationId xmlns:a16="http://schemas.microsoft.com/office/drawing/2014/main" id="{C08D43D2-A28F-D545-8D21-B8046487816D}"/>
              </a:ext>
            </a:extLst>
          </p:cNvPr>
          <p:cNvSpPr txBox="1"/>
          <p:nvPr/>
        </p:nvSpPr>
        <p:spPr>
          <a:xfrm>
            <a:off x="657346" y="3575679"/>
            <a:ext cx="492443" cy="276999"/>
          </a:xfrm>
          <a:prstGeom prst="rect">
            <a:avLst/>
          </a:prstGeom>
          <a:noFill/>
        </p:spPr>
        <p:txBody>
          <a:bodyPr wrap="none" rtlCol="0">
            <a:spAutoFit/>
          </a:bodyPr>
          <a:lstStyle/>
          <a:p>
            <a:r>
              <a:rPr kumimoji="1" lang="ja-JP" altLang="en-US" sz="1200" dirty="0"/>
              <a:t>ねん</a:t>
            </a:r>
          </a:p>
        </p:txBody>
      </p:sp>
      <p:sp>
        <p:nvSpPr>
          <p:cNvPr id="9" name="テキスト ボックス 8">
            <a:extLst>
              <a:ext uri="{FF2B5EF4-FFF2-40B4-BE49-F238E27FC236}">
                <a16:creationId xmlns:a16="http://schemas.microsoft.com/office/drawing/2014/main" id="{A23F5B9D-8F4E-9424-9126-95F00D268ACB}"/>
              </a:ext>
            </a:extLst>
          </p:cNvPr>
          <p:cNvSpPr txBox="1"/>
          <p:nvPr/>
        </p:nvSpPr>
        <p:spPr>
          <a:xfrm>
            <a:off x="4385318" y="4214187"/>
            <a:ext cx="1511952" cy="276999"/>
          </a:xfrm>
          <a:prstGeom prst="rect">
            <a:avLst/>
          </a:prstGeom>
          <a:noFill/>
        </p:spPr>
        <p:txBody>
          <a:bodyPr wrap="none" rtlCol="0">
            <a:spAutoFit/>
          </a:bodyPr>
          <a:lstStyle/>
          <a:p>
            <a:r>
              <a:rPr lang="ja-JP" altLang="en-US" sz="1200" dirty="0"/>
              <a:t>き ん ゆ う き か ん</a:t>
            </a:r>
            <a:endParaRPr kumimoji="1" lang="ja-JP" altLang="en-US" sz="1200" dirty="0"/>
          </a:p>
        </p:txBody>
      </p:sp>
      <p:sp>
        <p:nvSpPr>
          <p:cNvPr id="11" name="テキスト ボックス 10">
            <a:extLst>
              <a:ext uri="{FF2B5EF4-FFF2-40B4-BE49-F238E27FC236}">
                <a16:creationId xmlns:a16="http://schemas.microsoft.com/office/drawing/2014/main" id="{54030BD7-6DF1-3789-6717-42760FF0B3ED}"/>
              </a:ext>
            </a:extLst>
          </p:cNvPr>
          <p:cNvSpPr txBox="1"/>
          <p:nvPr/>
        </p:nvSpPr>
        <p:spPr>
          <a:xfrm>
            <a:off x="759565" y="4867060"/>
            <a:ext cx="646331" cy="276999"/>
          </a:xfrm>
          <a:prstGeom prst="rect">
            <a:avLst/>
          </a:prstGeom>
          <a:noFill/>
        </p:spPr>
        <p:txBody>
          <a:bodyPr wrap="none" rtlCol="0">
            <a:spAutoFit/>
          </a:bodyPr>
          <a:lstStyle/>
          <a:p>
            <a:r>
              <a:rPr kumimoji="1" lang="ja-JP" altLang="en-US" sz="1200" dirty="0"/>
              <a:t>りよう</a:t>
            </a:r>
          </a:p>
        </p:txBody>
      </p:sp>
      <p:sp>
        <p:nvSpPr>
          <p:cNvPr id="12" name="テキスト ボックス 11">
            <a:extLst>
              <a:ext uri="{FF2B5EF4-FFF2-40B4-BE49-F238E27FC236}">
                <a16:creationId xmlns:a16="http://schemas.microsoft.com/office/drawing/2014/main" id="{8787A46E-A577-A707-DE07-CF9948F2C59A}"/>
              </a:ext>
            </a:extLst>
          </p:cNvPr>
          <p:cNvSpPr txBox="1"/>
          <p:nvPr/>
        </p:nvSpPr>
        <p:spPr>
          <a:xfrm>
            <a:off x="1548427" y="5483314"/>
            <a:ext cx="800219" cy="276999"/>
          </a:xfrm>
          <a:prstGeom prst="rect">
            <a:avLst/>
          </a:prstGeom>
          <a:noFill/>
        </p:spPr>
        <p:txBody>
          <a:bodyPr wrap="none" rtlCol="0">
            <a:spAutoFit/>
          </a:bodyPr>
          <a:lstStyle/>
          <a:p>
            <a:r>
              <a:rPr kumimoji="1" lang="ja-JP" altLang="en-US" sz="1200" dirty="0"/>
              <a:t>せつぞく</a:t>
            </a:r>
          </a:p>
        </p:txBody>
      </p:sp>
    </p:spTree>
    <p:extLst>
      <p:ext uri="{BB962C8B-B14F-4D97-AF65-F5344CB8AC3E}">
        <p14:creationId xmlns:p14="http://schemas.microsoft.com/office/powerpoint/2010/main" val="67394451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1573</Words>
  <PresentationFormat>画面に合わせる (4:3)</PresentationFormat>
  <Paragraphs>98</Paragraphs>
  <Slides>4</Slides>
  <Notes>4</Notes>
  <HiddenSlides>1</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docs-Calibri</vt:lpstr>
      <vt:lpstr>メイリオ</vt:lpstr>
      <vt:lpstr>源真ゴシック Heavy</vt:lpstr>
      <vt:lpstr>Arial</vt:lpstr>
      <vt:lpstr>Calibri</vt:lpstr>
      <vt:lpstr>Segoe UI</vt:lpstr>
      <vt:lpstr>2_Office テーマ</vt:lpstr>
      <vt:lpstr> 1-4-1 フリーWi-Fiの利用   </vt:lpstr>
      <vt:lpstr>考えてみよう</vt:lpstr>
      <vt:lpstr>PowerPoint プレゼンテーション</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2023-03-16T04:15:40Z</dcterms:modified>
</cp:coreProperties>
</file>