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Lst>
  <p:notesMasterIdLst>
    <p:notesMasterId r:id="rId6"/>
  </p:notesMasterIdLst>
  <p:handoutMasterIdLst>
    <p:handoutMasterId r:id="rId7"/>
  </p:handoutMasterIdLst>
  <p:sldIdLst>
    <p:sldId id="1862287435" r:id="rId2"/>
    <p:sldId id="1862287436" r:id="rId3"/>
    <p:sldId id="1862287437" r:id="rId4"/>
    <p:sldId id="1862287438" r:id="rId5"/>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723"/>
    <a:srgbClr val="92A386"/>
    <a:srgbClr val="C00000"/>
    <a:srgbClr val="ED7D31"/>
    <a:srgbClr val="FF99CC"/>
    <a:srgbClr val="AA7322"/>
    <a:srgbClr val="FDE1B0"/>
    <a:srgbClr val="D62475"/>
    <a:srgbClr val="F6281E"/>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02" autoAdjust="0"/>
    <p:restoredTop sz="52479" autoAdjust="0"/>
  </p:normalViewPr>
  <p:slideViewPr>
    <p:cSldViewPr snapToGrid="0">
      <p:cViewPr varScale="1">
        <p:scale>
          <a:sx n="59" d="100"/>
          <a:sy n="59" d="100"/>
        </p:scale>
        <p:origin x="2964" y="78"/>
      </p:cViewPr>
      <p:guideLst>
        <p:guide orient="horz" pos="2160"/>
        <p:guide pos="2880"/>
      </p:guideLst>
    </p:cSldViewPr>
  </p:slideViewPr>
  <p:notesTextViewPr>
    <p:cViewPr>
      <p:scale>
        <a:sx n="125" d="100"/>
        <a:sy n="125" d="100"/>
      </p:scale>
      <p:origin x="0" y="0"/>
    </p:cViewPr>
  </p:notesTextViewPr>
  <p:sorterViewPr>
    <p:cViewPr varScale="1">
      <p:scale>
        <a:sx n="1" d="1"/>
        <a:sy n="1" d="1"/>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想定する啓発対象者</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パスワードの安全性について、より理解を深めたい方</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パスワードそのものが漏えいしたり、盗まれたりする危険性があるため、多要素認証を使うことでより安全にサービスを利用できることを伝える。</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453989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lang="ja-JP" altLang="en-US" sz="1200" dirty="0">
                <a:latin typeface="メイリオ" panose="020B0604030504040204" pitchFamily="50" charset="-128"/>
              </a:rPr>
              <a:t>みなさんはどのようにしてパスワードを作っていますか？</a:t>
            </a:r>
            <a:endParaRPr lang="en-US" altLang="ja-JP" sz="1200" dirty="0">
              <a:latin typeface="メイリオ" panose="020B0604030504040204" pitchFamily="50" charset="-128"/>
            </a:endParaRPr>
          </a:p>
          <a:p>
            <a:r>
              <a:rPr lang="ja-JP" altLang="en-US" sz="1200" dirty="0">
                <a:latin typeface="メイリオ" panose="020B0604030504040204" pitchFamily="50" charset="-128"/>
              </a:rPr>
              <a:t>難しいパスワードをつくり、そしてサービスごとに異なるパスワードを使う、</a:t>
            </a:r>
            <a:endParaRPr lang="en-US" altLang="ja-JP" sz="1200" dirty="0">
              <a:latin typeface="メイリオ" panose="020B0604030504040204" pitchFamily="50" charset="-128"/>
            </a:endParaRPr>
          </a:p>
          <a:p>
            <a:r>
              <a:rPr lang="ja-JP" altLang="en-US" sz="1200" dirty="0">
                <a:latin typeface="メイリオ" panose="020B0604030504040204" pitchFamily="50" charset="-128"/>
              </a:rPr>
              <a:t>つまり、パスワードを「長く、複雑に、使いまわさない」ようにすれば、絶対に安全と言えるのでしょうか？</a:t>
            </a:r>
            <a:endParaRPr kumimoji="1" lang="en-US" altLang="ja-JP" dirty="0"/>
          </a:p>
        </p:txBody>
      </p:sp>
    </p:spTree>
    <p:extLst>
      <p:ext uri="{BB962C8B-B14F-4D97-AF65-F5344CB8AC3E}">
        <p14:creationId xmlns:p14="http://schemas.microsoft.com/office/powerpoint/2010/main" val="1208241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どんなに難しいパスワードを使っていても、</a:t>
            </a:r>
            <a:endParaRPr kumimoji="1" lang="en-US" altLang="ja-JP" dirty="0"/>
          </a:p>
          <a:p>
            <a:r>
              <a:rPr kumimoji="1" lang="ja-JP" altLang="en-US" dirty="0"/>
              <a:t>パスワードそのものが盗まれてしまっては意味がありません。</a:t>
            </a:r>
            <a:endParaRPr kumimoji="1" lang="en-US" altLang="ja-JP" dirty="0"/>
          </a:p>
          <a:p>
            <a:r>
              <a:rPr kumimoji="1" lang="ja-JP" altLang="en-US" dirty="0"/>
              <a:t>パスワード情報が流出する、つまり「情報漏えいする」ことで、悪意のある人にパスワードが知られてしまいます。</a:t>
            </a:r>
            <a:endParaRPr kumimoji="1" lang="en-US" altLang="ja-JP" dirty="0"/>
          </a:p>
          <a:p>
            <a:endParaRPr kumimoji="1" lang="en-US" altLang="ja-JP" dirty="0"/>
          </a:p>
          <a:p>
            <a:r>
              <a:rPr kumimoji="1" lang="ja-JP" altLang="en-US" dirty="0"/>
              <a:t>情報漏えいする原因として、以下のような場合が挙げられます。</a:t>
            </a:r>
            <a:endParaRPr kumimoji="1" lang="en-US" altLang="ja-JP" dirty="0"/>
          </a:p>
          <a:p>
            <a:r>
              <a:rPr kumimoji="1" lang="ja-JP" altLang="en-US" dirty="0"/>
              <a:t>・フィッシング詐欺にひっかかり、パスワードを入力させられて漏えい</a:t>
            </a:r>
            <a:endParaRPr kumimoji="1" lang="en-US" altLang="ja-JP" b="1" dirty="0"/>
          </a:p>
          <a:p>
            <a:r>
              <a:rPr kumimoji="1" lang="ja-JP" altLang="en-US" dirty="0"/>
              <a:t>・ウイルスに感染した状態のパソコンを知らずに使い続け、パスワードの入力情報をウイルス（悪意のあるプログラム）によって盗みとられる。　</a:t>
            </a:r>
            <a:endParaRPr kumimoji="1" lang="en-US" altLang="ja-JP" dirty="0"/>
          </a:p>
          <a:p>
            <a:r>
              <a:rPr kumimoji="1" lang="ja-JP" altLang="en-US" dirty="0"/>
              <a:t>・公共の場などでパスワードを入力する際に、後ろから盗み見られる。</a:t>
            </a:r>
            <a:r>
              <a:rPr kumimoji="1" lang="en-US" altLang="ja-JP" dirty="0"/>
              <a:t>(</a:t>
            </a:r>
            <a:r>
              <a:rPr kumimoji="1" lang="ja-JP" altLang="en-US" dirty="0"/>
              <a:t>ショルダーハッキング</a:t>
            </a:r>
            <a:r>
              <a:rPr kumimoji="1" lang="en-US" altLang="ja-JP" dirty="0"/>
              <a:t>)</a:t>
            </a:r>
            <a:r>
              <a:rPr kumimoji="1" lang="ja-JP" altLang="en-US" dirty="0"/>
              <a:t>　</a:t>
            </a:r>
            <a:endParaRPr kumimoji="1" lang="en-US" altLang="ja-JP" dirty="0"/>
          </a:p>
          <a:p>
            <a:endParaRPr kumimoji="1" lang="en-US" altLang="ja-JP" dirty="0"/>
          </a:p>
          <a:p>
            <a:r>
              <a:rPr kumimoji="1" lang="ja-JP" altLang="en-US" dirty="0"/>
              <a:t>サービスごとに異なるパスワードを使っていれば、情報漏えいした際の被害は</a:t>
            </a:r>
            <a:r>
              <a:rPr kumimoji="1" lang="en-US" altLang="ja-JP" dirty="0"/>
              <a:t>1</a:t>
            </a:r>
            <a:r>
              <a:rPr kumimoji="1" lang="ja-JP" altLang="en-US" dirty="0"/>
              <a:t>つのサービスだけに留めることができるかもしれませんが、被害の発生は避けられません。</a:t>
            </a:r>
            <a:endParaRPr kumimoji="1" lang="en-US" altLang="ja-JP" dirty="0"/>
          </a:p>
          <a:p>
            <a:r>
              <a:rPr kumimoji="1" lang="ja-JP" altLang="en-US" dirty="0"/>
              <a:t>たとえパスワードが漏えいしても、不正ログインされない対策はあるのでしょうか？</a:t>
            </a:r>
            <a:endParaRPr kumimoji="1" lang="en-US" altLang="ja-JP" dirty="0"/>
          </a:p>
          <a:p>
            <a:endParaRPr kumimoji="1" lang="en-US" altLang="ja-JP" dirty="0"/>
          </a:p>
          <a:p>
            <a:r>
              <a:rPr kumimoji="1" lang="en-US" altLang="ja-JP" dirty="0"/>
              <a:t>【</a:t>
            </a:r>
            <a:r>
              <a:rPr kumimoji="1" lang="ja-JP" altLang="en-US" dirty="0"/>
              <a:t>関連教材</a:t>
            </a:r>
            <a:r>
              <a:rPr kumimoji="1" lang="en-US" altLang="ja-JP" dirty="0"/>
              <a:t>】</a:t>
            </a:r>
          </a:p>
          <a:p>
            <a:r>
              <a:rPr kumimoji="1" lang="ja-JP" altLang="en-US" b="0" dirty="0"/>
              <a:t>フィッシング詐欺・・・教材番号</a:t>
            </a:r>
            <a:r>
              <a:rPr kumimoji="1" lang="en-US" altLang="ja-JP" b="0" dirty="0"/>
              <a:t>1-1-4</a:t>
            </a:r>
            <a:r>
              <a:rPr kumimoji="1" lang="ja-JP" altLang="en-US" b="0" dirty="0"/>
              <a:t>を参照</a:t>
            </a:r>
            <a:endParaRPr kumimoji="1"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a:t>ウイルス・・・教材番号</a:t>
            </a:r>
            <a:r>
              <a:rPr kumimoji="1" lang="en-US" altLang="ja-JP" b="0" dirty="0"/>
              <a:t>1-1-1</a:t>
            </a:r>
            <a:r>
              <a:rPr kumimoji="1" lang="ja-JP" altLang="en-US" b="0" dirty="0"/>
              <a:t>を参照</a:t>
            </a:r>
            <a:endParaRPr kumimoji="1" lang="en-US" altLang="ja-JP"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dirty="0"/>
              <a:t>盗み見・・・教材番号</a:t>
            </a:r>
            <a:r>
              <a:rPr kumimoji="1" lang="en-US" altLang="ja-JP" b="0" dirty="0"/>
              <a:t>1-1-5</a:t>
            </a:r>
            <a:r>
              <a:rPr kumimoji="1" lang="ja-JP" altLang="en-US" b="0" dirty="0"/>
              <a:t>を参照</a:t>
            </a:r>
            <a:endParaRPr kumimoji="1" lang="en-US" altLang="ja-JP" b="0" dirty="0"/>
          </a:p>
        </p:txBody>
      </p:sp>
    </p:spTree>
    <p:extLst>
      <p:ext uri="{BB962C8B-B14F-4D97-AF65-F5344CB8AC3E}">
        <p14:creationId xmlns:p14="http://schemas.microsoft.com/office/powerpoint/2010/main" val="2582930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r>
              <a:rPr kumimoji="1" lang="ja-JP" altLang="en-US" dirty="0"/>
              <a:t>パスワードが漏えいしてしまっても、多要素認証を必要としていれば、不正なログインを回避できます。</a:t>
            </a:r>
            <a:endParaRPr kumimoji="1" lang="en-US" altLang="ja-JP" dirty="0"/>
          </a:p>
          <a:p>
            <a:endParaRPr kumimoji="1" lang="en-US" altLang="ja-JP" dirty="0"/>
          </a:p>
          <a:p>
            <a:r>
              <a:rPr kumimoji="1" lang="ja-JP" altLang="en-US" dirty="0"/>
              <a:t>多要素認証とは、ログインするときに２つ以上の異なる要素の認証方式を用いることを言います。</a:t>
            </a:r>
            <a:endParaRPr kumimoji="1" lang="en-US" altLang="ja-JP" dirty="0"/>
          </a:p>
          <a:p>
            <a:r>
              <a:rPr kumimoji="1" lang="ja-JP" altLang="en-US" dirty="0"/>
              <a:t>多要素認証には知識情報、所持情報、生体情報があります。</a:t>
            </a:r>
            <a:endParaRPr kumimoji="1" lang="en-US" altLang="ja-JP" dirty="0"/>
          </a:p>
          <a:p>
            <a:r>
              <a:rPr kumimoji="1" lang="ja-JP" altLang="en-US" dirty="0"/>
              <a:t>知識情報は、</a:t>
            </a:r>
            <a:r>
              <a:rPr kumimoji="1" lang="en-US" altLang="ja-JP" dirty="0"/>
              <a:t>ID</a:t>
            </a:r>
            <a:r>
              <a:rPr kumimoji="1" lang="ja-JP" altLang="en-US" dirty="0"/>
              <a:t>とパスワードなど、その人が記憶している情報のことを言います。</a:t>
            </a:r>
            <a:endParaRPr kumimoji="1" lang="en-US" altLang="ja-JP" dirty="0"/>
          </a:p>
          <a:p>
            <a:r>
              <a:rPr kumimoji="1" lang="ja-JP" altLang="en-US" dirty="0"/>
              <a:t>所持情報は、個人の</a:t>
            </a:r>
            <a:r>
              <a:rPr kumimoji="1" lang="en-US" altLang="ja-JP" dirty="0"/>
              <a:t>IC</a:t>
            </a:r>
            <a:r>
              <a:rPr kumimoji="1" lang="ja-JP" altLang="en-US" dirty="0"/>
              <a:t>カードやスマートフォンなど、その人だけが持っている物を言います。</a:t>
            </a:r>
            <a:endParaRPr kumimoji="1" lang="en-US" altLang="ja-JP" dirty="0"/>
          </a:p>
          <a:p>
            <a:r>
              <a:rPr kumimoji="1" lang="ja-JP" altLang="en-US" dirty="0"/>
              <a:t>生体情報は、個人の体に関連する情報を言います。指紋や静脈の配置、網膜の模様などを用いた認証が挙げられます。</a:t>
            </a:r>
            <a:endParaRPr kumimoji="1" lang="en-US" altLang="ja-JP" dirty="0"/>
          </a:p>
          <a:p>
            <a:endParaRPr kumimoji="1" lang="en-US" altLang="ja-JP" dirty="0"/>
          </a:p>
          <a:p>
            <a:r>
              <a:rPr kumimoji="1" lang="ja-JP" altLang="en-US" dirty="0"/>
              <a:t>多要素認証を導入しておくことで、</a:t>
            </a:r>
            <a:r>
              <a:rPr kumimoji="1" lang="en-US" altLang="ja-JP" dirty="0"/>
              <a:t>ID</a:t>
            </a:r>
            <a:r>
              <a:rPr kumimoji="1" lang="ja-JP" altLang="en-US" dirty="0"/>
              <a:t>・パスワードが情報漏えい、盗難にあっても、不正なログインを回避できます。</a:t>
            </a:r>
            <a:endParaRPr kumimoji="1" lang="en-US" altLang="ja-JP" dirty="0"/>
          </a:p>
          <a:p>
            <a:endParaRPr kumimoji="1" lang="en-US" altLang="ja-JP" dirty="0"/>
          </a:p>
          <a:p>
            <a:r>
              <a:rPr kumimoji="1" lang="en-US" altLang="ja-JP" dirty="0"/>
              <a:t>【</a:t>
            </a:r>
            <a:r>
              <a:rPr kumimoji="1" lang="ja-JP" altLang="en-US" dirty="0"/>
              <a:t>参考資料</a:t>
            </a:r>
            <a:r>
              <a:rPr kumimoji="1" lang="en-US" altLang="ja-JP" dirty="0"/>
              <a:t>】</a:t>
            </a:r>
          </a:p>
          <a:p>
            <a:r>
              <a:rPr kumimoji="1" lang="en-US" altLang="ja-JP" dirty="0"/>
              <a:t>IPA</a:t>
            </a:r>
            <a:r>
              <a:rPr kumimoji="1" lang="ja-JP" altLang="en-US" dirty="0"/>
              <a:t>：不正ログイン対策特集ページ</a:t>
            </a:r>
            <a:endParaRPr kumimoji="1" lang="en-US" altLang="ja-JP" dirty="0"/>
          </a:p>
          <a:p>
            <a:r>
              <a:rPr kumimoji="1" lang="en-US" altLang="ja-JP"/>
              <a:t>https://www.ipa.go.jp/security/anshin/measures/account_security.html</a:t>
            </a:r>
            <a:endParaRPr kumimoji="1" lang="en-US" altLang="ja-JP" dirty="0"/>
          </a:p>
        </p:txBody>
      </p:sp>
    </p:spTree>
    <p:extLst>
      <p:ext uri="{BB962C8B-B14F-4D97-AF65-F5344CB8AC3E}">
        <p14:creationId xmlns:p14="http://schemas.microsoft.com/office/powerpoint/2010/main" val="357440942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br>
              <a:rPr lang="en-US" altLang="ja-JP" sz="4000" dirty="0">
                <a:latin typeface="メイリオ" panose="020B0604030504040204" pitchFamily="50" charset="-128"/>
                <a:ea typeface="メイリオ" panose="020B0604030504040204" pitchFamily="50" charset="-128"/>
              </a:rPr>
            </a:br>
            <a:r>
              <a:rPr lang="en-US" altLang="ja-JP" sz="4000" dirty="0">
                <a:latin typeface="メイリオ" panose="020B0604030504040204" pitchFamily="50" charset="-128"/>
                <a:ea typeface="メイリオ" panose="020B0604030504040204" pitchFamily="50" charset="-128"/>
              </a:rPr>
              <a:t>1-3-5</a:t>
            </a:r>
            <a:br>
              <a:rPr lang="en-US" altLang="ja-JP" sz="4000" dirty="0">
                <a:latin typeface="メイリオ" panose="020B0604030504040204" pitchFamily="50" charset="-128"/>
                <a:ea typeface="メイリオ" panose="020B0604030504040204" pitchFamily="50" charset="-128"/>
              </a:rPr>
            </a:br>
            <a:r>
              <a:rPr lang="ja-JP" altLang="en-US" sz="3200" dirty="0">
                <a:latin typeface="メイリオ" panose="020B0604030504040204" pitchFamily="50" charset="-128"/>
                <a:ea typeface="メイリオ" panose="020B0604030504040204" pitchFamily="50" charset="-128"/>
              </a:rPr>
              <a:t>多要素認証</a:t>
            </a:r>
            <a:br>
              <a:rPr lang="en-US" altLang="ja-JP" sz="3200" dirty="0">
                <a:solidFill>
                  <a:srgbClr val="FF0000"/>
                </a:solidFill>
                <a:latin typeface="メイリオ" panose="020B0604030504040204" pitchFamily="50" charset="-128"/>
                <a:ea typeface="メイリオ" panose="020B0604030504040204" pitchFamily="50" charset="-128"/>
              </a:rPr>
            </a:br>
            <a:br>
              <a:rPr lang="en-US" altLang="ja-JP" sz="3200" dirty="0">
                <a:solidFill>
                  <a:srgbClr val="FF0000"/>
                </a:solidFill>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1221698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508243" y="1733108"/>
            <a:ext cx="7956060" cy="3290956"/>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735804" y="1868946"/>
            <a:ext cx="7500937" cy="2362185"/>
          </a:xfrm>
          <a:prstGeom prst="rect">
            <a:avLst/>
          </a:prstGeom>
          <a:noFill/>
        </p:spPr>
        <p:txBody>
          <a:bodyPr wrap="square">
            <a:spAutoFit/>
          </a:bodyPr>
          <a:lstStyle/>
          <a:p>
            <a:pPr marL="0" marR="0" lvl="0" indent="0" algn="l" defTabSz="914400" rtl="0" eaLnBrk="1" fontAlgn="auto" latinLnBrk="0" hangingPunct="1">
              <a:lnSpc>
                <a:spcPts val="6000"/>
              </a:lnSpc>
              <a:spcBef>
                <a:spcPts val="0"/>
              </a:spcBef>
              <a:spcAft>
                <a:spcPts val="0"/>
              </a:spcAft>
              <a:buClrTx/>
              <a:buSzTx/>
              <a:buFontTx/>
              <a:buNone/>
              <a:tabLst/>
              <a:defRPr/>
            </a:pPr>
            <a:r>
              <a:rPr lang="ja-JP" altLang="en-US" sz="4000" b="1" dirty="0">
                <a:solidFill>
                  <a:prstClr val="black"/>
                </a:solidFill>
                <a:latin typeface="Segoe UI"/>
                <a:ea typeface="メイリオ"/>
              </a:rPr>
              <a:t>使うサービスごとに異なる</a:t>
            </a:r>
            <a:br>
              <a:rPr lang="en-US" altLang="ja-JP" sz="4000" b="1" dirty="0">
                <a:solidFill>
                  <a:prstClr val="black"/>
                </a:solidFill>
                <a:latin typeface="Segoe UI"/>
                <a:ea typeface="メイリオ"/>
              </a:rPr>
            </a:br>
            <a:r>
              <a:rPr lang="ja-JP" altLang="en-US" sz="4000" b="1" dirty="0">
                <a:solidFill>
                  <a:prstClr val="black"/>
                </a:solidFill>
                <a:latin typeface="Segoe UI"/>
                <a:ea typeface="メイリオ"/>
              </a:rPr>
              <a:t>難しいパスワードを設定したよ。　</a:t>
            </a:r>
            <a:endParaRPr lang="en-US" altLang="ja-JP" sz="4000" b="1" dirty="0">
              <a:solidFill>
                <a:prstClr val="black"/>
              </a:solidFill>
              <a:latin typeface="Segoe UI"/>
              <a:ea typeface="メイリオ"/>
            </a:endParaRPr>
          </a:p>
          <a:p>
            <a:pPr marL="0" marR="0" lvl="0" indent="0" algn="l" defTabSz="914400" rtl="0" eaLnBrk="1" fontAlgn="auto" latinLnBrk="0" hangingPunct="1">
              <a:lnSpc>
                <a:spcPts val="6000"/>
              </a:lnSpc>
              <a:spcBef>
                <a:spcPts val="0"/>
              </a:spcBef>
              <a:spcAft>
                <a:spcPts val="0"/>
              </a:spcAft>
              <a:buClrTx/>
              <a:buSzTx/>
              <a:buFontTx/>
              <a:buNone/>
              <a:tabLst/>
              <a:defRPr/>
            </a:pPr>
            <a:r>
              <a:rPr lang="ja-JP" altLang="en-US" sz="4000" b="1" dirty="0">
                <a:solidFill>
                  <a:prstClr val="black"/>
                </a:solidFill>
                <a:latin typeface="Segoe UI"/>
                <a:ea typeface="メイリオ"/>
              </a:rPr>
              <a:t>絶対に安全だよね？</a:t>
            </a:r>
            <a:endParaRPr lang="en-US" altLang="ja-JP" sz="4000" b="1" dirty="0">
              <a:solidFill>
                <a:prstClr val="black"/>
              </a:solidFill>
              <a:latin typeface="Segoe UI"/>
              <a:ea typeface="メイリオ"/>
            </a:endParaRPr>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a:xfrm>
            <a:off x="1052232" y="596394"/>
            <a:ext cx="7958418" cy="697099"/>
          </a:xfrm>
        </p:spPr>
        <p:txBody>
          <a:bodyPr/>
          <a:lstStyle/>
          <a:p>
            <a:r>
              <a:rPr lang="ja-JP" altLang="en-US" dirty="0"/>
              <a:t>考えてみよう</a:t>
            </a:r>
          </a:p>
        </p:txBody>
      </p:sp>
      <p:pic>
        <p:nvPicPr>
          <p:cNvPr id="4" name="図 3">
            <a:extLst>
              <a:ext uri="{FF2B5EF4-FFF2-40B4-BE49-F238E27FC236}">
                <a16:creationId xmlns:a16="http://schemas.microsoft.com/office/drawing/2014/main" id="{BEAC884D-DCA5-831B-BD55-5FD0BBC9F8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48094" y="3391677"/>
            <a:ext cx="4608249" cy="3686599"/>
          </a:xfrm>
          <a:prstGeom prst="rect">
            <a:avLst/>
          </a:prstGeom>
        </p:spPr>
      </p:pic>
      <p:sp>
        <p:nvSpPr>
          <p:cNvPr id="3" name="テキスト ボックス 2">
            <a:extLst>
              <a:ext uri="{FF2B5EF4-FFF2-40B4-BE49-F238E27FC236}">
                <a16:creationId xmlns:a16="http://schemas.microsoft.com/office/drawing/2014/main" id="{BE6959DB-F0CD-6170-BA18-F5E4E07A7B5E}"/>
              </a:ext>
            </a:extLst>
          </p:cNvPr>
          <p:cNvSpPr txBox="1"/>
          <p:nvPr/>
        </p:nvSpPr>
        <p:spPr>
          <a:xfrm>
            <a:off x="5317958" y="1743658"/>
            <a:ext cx="646331" cy="369332"/>
          </a:xfrm>
          <a:prstGeom prst="rect">
            <a:avLst/>
          </a:prstGeom>
          <a:noFill/>
        </p:spPr>
        <p:txBody>
          <a:bodyPr wrap="none" rtlCol="0">
            <a:spAutoFit/>
          </a:bodyPr>
          <a:lstStyle/>
          <a:p>
            <a:r>
              <a:rPr lang="ja-JP" altLang="en-US" dirty="0"/>
              <a:t>こと</a:t>
            </a:r>
            <a:endParaRPr kumimoji="1" lang="ja-JP" altLang="en-US" dirty="0"/>
          </a:p>
        </p:txBody>
      </p:sp>
      <p:sp>
        <p:nvSpPr>
          <p:cNvPr id="8" name="テキスト ボックス 7">
            <a:extLst>
              <a:ext uri="{FF2B5EF4-FFF2-40B4-BE49-F238E27FC236}">
                <a16:creationId xmlns:a16="http://schemas.microsoft.com/office/drawing/2014/main" id="{FBEC5C0B-5DF3-1747-F86D-1962103354E9}"/>
              </a:ext>
            </a:extLst>
          </p:cNvPr>
          <p:cNvSpPr txBox="1"/>
          <p:nvPr/>
        </p:nvSpPr>
        <p:spPr>
          <a:xfrm>
            <a:off x="663655" y="2489617"/>
            <a:ext cx="877163" cy="369332"/>
          </a:xfrm>
          <a:prstGeom prst="rect">
            <a:avLst/>
          </a:prstGeom>
          <a:noFill/>
        </p:spPr>
        <p:txBody>
          <a:bodyPr wrap="none" rtlCol="0">
            <a:spAutoFit/>
          </a:bodyPr>
          <a:lstStyle/>
          <a:p>
            <a:r>
              <a:rPr lang="ja-JP" altLang="en-US" dirty="0"/>
              <a:t>むずか</a:t>
            </a:r>
            <a:endParaRPr kumimoji="1" lang="ja-JP" altLang="en-US" dirty="0"/>
          </a:p>
        </p:txBody>
      </p:sp>
      <p:sp>
        <p:nvSpPr>
          <p:cNvPr id="9" name="テキスト ボックス 8">
            <a:extLst>
              <a:ext uri="{FF2B5EF4-FFF2-40B4-BE49-F238E27FC236}">
                <a16:creationId xmlns:a16="http://schemas.microsoft.com/office/drawing/2014/main" id="{467E6B2A-4576-22C3-27C4-91484B1E1E2F}"/>
              </a:ext>
            </a:extLst>
          </p:cNvPr>
          <p:cNvSpPr txBox="1"/>
          <p:nvPr/>
        </p:nvSpPr>
        <p:spPr>
          <a:xfrm>
            <a:off x="5330081" y="2505101"/>
            <a:ext cx="1107996" cy="369332"/>
          </a:xfrm>
          <a:prstGeom prst="rect">
            <a:avLst/>
          </a:prstGeom>
          <a:noFill/>
        </p:spPr>
        <p:txBody>
          <a:bodyPr wrap="none" rtlCol="0">
            <a:spAutoFit/>
          </a:bodyPr>
          <a:lstStyle/>
          <a:p>
            <a:r>
              <a:rPr lang="ja-JP" altLang="en-US" dirty="0"/>
              <a:t>せってい</a:t>
            </a:r>
            <a:endParaRPr kumimoji="1" lang="ja-JP" altLang="en-US" dirty="0"/>
          </a:p>
        </p:txBody>
      </p:sp>
      <p:sp>
        <p:nvSpPr>
          <p:cNvPr id="10" name="テキスト ボックス 9">
            <a:extLst>
              <a:ext uri="{FF2B5EF4-FFF2-40B4-BE49-F238E27FC236}">
                <a16:creationId xmlns:a16="http://schemas.microsoft.com/office/drawing/2014/main" id="{CFA1D9A7-93D9-196D-16D1-8AF20546B932}"/>
              </a:ext>
            </a:extLst>
          </p:cNvPr>
          <p:cNvSpPr txBox="1"/>
          <p:nvPr/>
        </p:nvSpPr>
        <p:spPr>
          <a:xfrm>
            <a:off x="785933" y="3260375"/>
            <a:ext cx="1107996" cy="369332"/>
          </a:xfrm>
          <a:prstGeom prst="rect">
            <a:avLst/>
          </a:prstGeom>
          <a:noFill/>
        </p:spPr>
        <p:txBody>
          <a:bodyPr wrap="none" rtlCol="0">
            <a:spAutoFit/>
          </a:bodyPr>
          <a:lstStyle/>
          <a:p>
            <a:r>
              <a:rPr lang="ja-JP" altLang="en-US" dirty="0"/>
              <a:t>ぜったい</a:t>
            </a:r>
            <a:endParaRPr kumimoji="1" lang="ja-JP" altLang="en-US" dirty="0"/>
          </a:p>
        </p:txBody>
      </p:sp>
      <p:grpSp>
        <p:nvGrpSpPr>
          <p:cNvPr id="18" name="グループ化 17">
            <a:extLst>
              <a:ext uri="{FF2B5EF4-FFF2-40B4-BE49-F238E27FC236}">
                <a16:creationId xmlns:a16="http://schemas.microsoft.com/office/drawing/2014/main" id="{A417BCF4-5F6B-C8A1-F332-39547451773C}"/>
              </a:ext>
            </a:extLst>
          </p:cNvPr>
          <p:cNvGrpSpPr/>
          <p:nvPr/>
        </p:nvGrpSpPr>
        <p:grpSpPr>
          <a:xfrm>
            <a:off x="982365" y="4955383"/>
            <a:ext cx="5030369" cy="2019626"/>
            <a:chOff x="982365" y="5058901"/>
            <a:chExt cx="5030369" cy="2019626"/>
          </a:xfrm>
        </p:grpSpPr>
        <p:sp>
          <p:nvSpPr>
            <p:cNvPr id="15" name="テキスト ボックス 14">
              <a:extLst>
                <a:ext uri="{FF2B5EF4-FFF2-40B4-BE49-F238E27FC236}">
                  <a16:creationId xmlns:a16="http://schemas.microsoft.com/office/drawing/2014/main" id="{484A5B9C-CAFB-A124-9427-AA066388C7E1}"/>
                </a:ext>
              </a:extLst>
            </p:cNvPr>
            <p:cNvSpPr txBox="1"/>
            <p:nvPr/>
          </p:nvSpPr>
          <p:spPr>
            <a:xfrm>
              <a:off x="982365" y="5058901"/>
              <a:ext cx="3933645" cy="861774"/>
            </a:xfrm>
            <a:prstGeom prst="rect">
              <a:avLst/>
            </a:prstGeom>
            <a:noFill/>
          </p:spPr>
          <p:txBody>
            <a:bodyPr wrap="square" rtlCol="0">
              <a:spAutoFit/>
            </a:bodyPr>
            <a:lstStyle/>
            <a:p>
              <a:r>
                <a:rPr kumimoji="1" lang="en-US" altLang="ja-JP" sz="3200" b="1" dirty="0" err="1">
                  <a:solidFill>
                    <a:schemeClr val="accent1">
                      <a:lumMod val="50000"/>
                    </a:schemeClr>
                  </a:solidFill>
                </a:rPr>
                <a:t>abcnekoGAsuki</a:t>
              </a:r>
              <a:r>
                <a:rPr kumimoji="1" lang="en-US" altLang="ja-JP" sz="3200" b="1" dirty="0">
                  <a:solidFill>
                    <a:schemeClr val="accent1">
                      <a:lumMod val="50000"/>
                    </a:schemeClr>
                  </a:solidFill>
                </a:rPr>
                <a:t>!!06</a:t>
              </a:r>
              <a:endParaRPr kumimoji="1" lang="ja-JP" altLang="en-US" sz="3200" b="1" dirty="0">
                <a:solidFill>
                  <a:schemeClr val="accent1">
                    <a:lumMod val="50000"/>
                  </a:schemeClr>
                </a:solidFill>
              </a:endParaRPr>
            </a:p>
            <a:p>
              <a:endParaRPr kumimoji="1" lang="ja-JP" altLang="en-US" dirty="0"/>
            </a:p>
          </p:txBody>
        </p:sp>
        <p:sp>
          <p:nvSpPr>
            <p:cNvPr id="16" name="テキスト ボックス 15">
              <a:extLst>
                <a:ext uri="{FF2B5EF4-FFF2-40B4-BE49-F238E27FC236}">
                  <a16:creationId xmlns:a16="http://schemas.microsoft.com/office/drawing/2014/main" id="{BDE99ABD-31CB-8C3B-94C4-782B57BD5A79}"/>
                </a:ext>
              </a:extLst>
            </p:cNvPr>
            <p:cNvSpPr txBox="1"/>
            <p:nvPr/>
          </p:nvSpPr>
          <p:spPr>
            <a:xfrm>
              <a:off x="1648955" y="5647642"/>
              <a:ext cx="3933645" cy="861774"/>
            </a:xfrm>
            <a:prstGeom prst="rect">
              <a:avLst/>
            </a:prstGeom>
            <a:noFill/>
          </p:spPr>
          <p:txBody>
            <a:bodyPr wrap="square" rtlCol="0">
              <a:spAutoFit/>
            </a:bodyPr>
            <a:lstStyle/>
            <a:p>
              <a:r>
                <a:rPr lang="en-US" altLang="ja-JP" sz="3200" b="1" dirty="0" err="1">
                  <a:solidFill>
                    <a:srgbClr val="C00000"/>
                  </a:solidFill>
                </a:rPr>
                <a:t>irh</a:t>
              </a:r>
              <a:r>
                <a:rPr kumimoji="1" lang="en-US" altLang="ja-JP" sz="3200" b="1" dirty="0" err="1">
                  <a:solidFill>
                    <a:srgbClr val="C00000"/>
                  </a:solidFill>
                </a:rPr>
                <a:t>nekoGAsuki</a:t>
              </a:r>
              <a:r>
                <a:rPr kumimoji="1" lang="en-US" altLang="ja-JP" sz="3200" b="1" dirty="0">
                  <a:solidFill>
                    <a:srgbClr val="C00000"/>
                  </a:solidFill>
                </a:rPr>
                <a:t>!!06</a:t>
              </a:r>
              <a:endParaRPr kumimoji="1" lang="ja-JP" altLang="en-US" sz="3200" b="1" dirty="0">
                <a:solidFill>
                  <a:srgbClr val="C00000"/>
                </a:solidFill>
              </a:endParaRPr>
            </a:p>
            <a:p>
              <a:endParaRPr kumimoji="1" lang="ja-JP" altLang="en-US" dirty="0"/>
            </a:p>
          </p:txBody>
        </p:sp>
        <p:sp>
          <p:nvSpPr>
            <p:cNvPr id="17" name="テキスト ボックス 16">
              <a:extLst>
                <a:ext uri="{FF2B5EF4-FFF2-40B4-BE49-F238E27FC236}">
                  <a16:creationId xmlns:a16="http://schemas.microsoft.com/office/drawing/2014/main" id="{9B3ECD3A-AF13-24D7-7A3E-776FD1209566}"/>
                </a:ext>
              </a:extLst>
            </p:cNvPr>
            <p:cNvSpPr txBox="1"/>
            <p:nvPr/>
          </p:nvSpPr>
          <p:spPr>
            <a:xfrm>
              <a:off x="2079089" y="6216753"/>
              <a:ext cx="3933645" cy="861774"/>
            </a:xfrm>
            <a:prstGeom prst="rect">
              <a:avLst/>
            </a:prstGeom>
            <a:noFill/>
          </p:spPr>
          <p:txBody>
            <a:bodyPr wrap="square" rtlCol="0">
              <a:spAutoFit/>
            </a:bodyPr>
            <a:lstStyle/>
            <a:p>
              <a:r>
                <a:rPr kumimoji="1" lang="en-US" altLang="ja-JP" sz="3200" b="1" dirty="0" err="1">
                  <a:solidFill>
                    <a:srgbClr val="385723"/>
                  </a:solidFill>
                </a:rPr>
                <a:t>IPAnekoGAsuki</a:t>
              </a:r>
              <a:r>
                <a:rPr kumimoji="1" lang="en-US" altLang="ja-JP" sz="3200" b="1" dirty="0">
                  <a:solidFill>
                    <a:srgbClr val="385723"/>
                  </a:solidFill>
                </a:rPr>
                <a:t>!!06</a:t>
              </a:r>
              <a:endParaRPr kumimoji="1" lang="ja-JP" altLang="en-US" sz="3200" b="1" dirty="0">
                <a:solidFill>
                  <a:srgbClr val="385723"/>
                </a:solidFill>
              </a:endParaRPr>
            </a:p>
            <a:p>
              <a:endParaRPr kumimoji="1" lang="ja-JP" altLang="en-US" dirty="0"/>
            </a:p>
          </p:txBody>
        </p:sp>
      </p:grpSp>
    </p:spTree>
    <p:extLst>
      <p:ext uri="{BB962C8B-B14F-4D97-AF65-F5344CB8AC3E}">
        <p14:creationId xmlns:p14="http://schemas.microsoft.com/office/powerpoint/2010/main" val="573938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図 34">
            <a:extLst>
              <a:ext uri="{FF2B5EF4-FFF2-40B4-BE49-F238E27FC236}">
                <a16:creationId xmlns:a16="http://schemas.microsoft.com/office/drawing/2014/main" id="{B3E271E4-B52E-5AE3-348C-F45FF24F43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431098">
            <a:off x="7632833" y="4930754"/>
            <a:ext cx="1499950" cy="1499950"/>
          </a:xfrm>
          <a:prstGeom prst="rect">
            <a:avLst/>
          </a:prstGeom>
        </p:spPr>
      </p:pic>
      <p:sp>
        <p:nvSpPr>
          <p:cNvPr id="11" name="フリーフォーム: 図形 10">
            <a:extLst>
              <a:ext uri="{FF2B5EF4-FFF2-40B4-BE49-F238E27FC236}">
                <a16:creationId xmlns:a16="http://schemas.microsoft.com/office/drawing/2014/main" id="{AC49CBBF-DB0A-8496-1BF6-8929B7DD7C71}"/>
              </a:ext>
            </a:extLst>
          </p:cNvPr>
          <p:cNvSpPr/>
          <p:nvPr/>
        </p:nvSpPr>
        <p:spPr>
          <a:xfrm>
            <a:off x="384408" y="1662326"/>
            <a:ext cx="8375184" cy="1473425"/>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7" name="タイトル 3">
            <a:extLst>
              <a:ext uri="{FF2B5EF4-FFF2-40B4-BE49-F238E27FC236}">
                <a16:creationId xmlns:a16="http://schemas.microsoft.com/office/drawing/2014/main" id="{16FB2DF2-6B9D-D4DA-8E2A-C82C2D29C8E9}"/>
              </a:ext>
            </a:extLst>
          </p:cNvPr>
          <p:cNvSpPr txBox="1">
            <a:spLocks/>
          </p:cNvSpPr>
          <p:nvPr/>
        </p:nvSpPr>
        <p:spPr>
          <a:xfrm>
            <a:off x="571987" y="1948566"/>
            <a:ext cx="7958418" cy="78459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mj-ea"/>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3200" b="1" i="0" u="none" strike="noStrike" kern="1200" cap="none" spc="0" normalizeH="0" baseline="0" noProof="0" dirty="0">
                <a:ln>
                  <a:noFill/>
                </a:ln>
                <a:solidFill>
                  <a:srgbClr val="ED7D31"/>
                </a:solidFill>
                <a:effectLst/>
                <a:uLnTx/>
                <a:uFillTx/>
                <a:latin typeface="メイリオ"/>
                <a:ea typeface="メイリオ"/>
                <a:cs typeface="+mj-cs"/>
              </a:rPr>
              <a:t>パスワードが漏えいする危険性はあります。</a:t>
            </a:r>
          </a:p>
        </p:txBody>
      </p:sp>
      <p:pic>
        <p:nvPicPr>
          <p:cNvPr id="13" name="図 12">
            <a:extLst>
              <a:ext uri="{FF2B5EF4-FFF2-40B4-BE49-F238E27FC236}">
                <a16:creationId xmlns:a16="http://schemas.microsoft.com/office/drawing/2014/main" id="{0C3B06A8-8064-1C95-14EF-A5C022A4E1E0}"/>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flipH="1">
            <a:off x="7555523" y="2518720"/>
            <a:ext cx="1668022" cy="1464620"/>
          </a:xfrm>
          <a:prstGeom prst="rect">
            <a:avLst/>
          </a:prstGeom>
        </p:spPr>
      </p:pic>
      <p:sp>
        <p:nvSpPr>
          <p:cNvPr id="19" name="タイトル 3">
            <a:extLst>
              <a:ext uri="{FF2B5EF4-FFF2-40B4-BE49-F238E27FC236}">
                <a16:creationId xmlns:a16="http://schemas.microsoft.com/office/drawing/2014/main" id="{111DE6AF-21F1-8DC0-F40B-5E5914EAE686}"/>
              </a:ext>
            </a:extLst>
          </p:cNvPr>
          <p:cNvSpPr txBox="1">
            <a:spLocks/>
          </p:cNvSpPr>
          <p:nvPr/>
        </p:nvSpPr>
        <p:spPr>
          <a:xfrm>
            <a:off x="2117268" y="466187"/>
            <a:ext cx="1645529" cy="8053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b="1" kern="1200">
                <a:solidFill>
                  <a:schemeClr val="tx1"/>
                </a:solidFill>
                <a:latin typeface="+mj-ea"/>
                <a:ea typeface="+mj-ea"/>
                <a:cs typeface="+mj-cs"/>
              </a:defRPr>
            </a:lvl1pPr>
          </a:lstStyle>
          <a:p>
            <a:r>
              <a:rPr lang="ja-JP" altLang="en-US" sz="4000"/>
              <a:t>答え</a:t>
            </a:r>
            <a:endParaRPr lang="ja-JP" altLang="en-US" sz="4000" dirty="0"/>
          </a:p>
        </p:txBody>
      </p:sp>
      <p:pic>
        <p:nvPicPr>
          <p:cNvPr id="21" name="図 20">
            <a:extLst>
              <a:ext uri="{FF2B5EF4-FFF2-40B4-BE49-F238E27FC236}">
                <a16:creationId xmlns:a16="http://schemas.microsoft.com/office/drawing/2014/main" id="{6B749C13-27E7-1FE7-8FC4-F8F1D9E6C7E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flipH="1">
            <a:off x="86853" y="141176"/>
            <a:ext cx="1828125" cy="1451192"/>
          </a:xfrm>
          <a:prstGeom prst="rect">
            <a:avLst/>
          </a:prstGeom>
        </p:spPr>
      </p:pic>
      <p:sp>
        <p:nvSpPr>
          <p:cNvPr id="22" name="テキスト ボックス 21">
            <a:extLst>
              <a:ext uri="{FF2B5EF4-FFF2-40B4-BE49-F238E27FC236}">
                <a16:creationId xmlns:a16="http://schemas.microsoft.com/office/drawing/2014/main" id="{8C0AD2F1-B211-D552-EAF5-FA6AEA6FE9D0}"/>
              </a:ext>
            </a:extLst>
          </p:cNvPr>
          <p:cNvSpPr txBox="1"/>
          <p:nvPr/>
        </p:nvSpPr>
        <p:spPr>
          <a:xfrm>
            <a:off x="448491" y="266608"/>
            <a:ext cx="1107996" cy="1200329"/>
          </a:xfrm>
          <a:prstGeom prst="rect">
            <a:avLst/>
          </a:prstGeom>
          <a:noFill/>
        </p:spPr>
        <p:txBody>
          <a:bodyPr wrap="none" rtlCol="0">
            <a:spAutoFit/>
          </a:bodyPr>
          <a:lstStyle/>
          <a:p>
            <a:r>
              <a:rPr kumimoji="1" lang="en-US" altLang="ja-JP" sz="7200" b="1" dirty="0">
                <a:solidFill>
                  <a:srgbClr val="0070C0"/>
                </a:solidFill>
                <a:latin typeface="源真ゴシック Heavy" panose="020B0702020203020207" pitchFamily="50" charset="-128"/>
                <a:ea typeface="源真ゴシック Heavy" panose="020B0702020203020207" pitchFamily="50" charset="-128"/>
                <a:cs typeface="源真ゴシック Heavy" panose="020B0702020203020207" pitchFamily="50" charset="-128"/>
              </a:rPr>
              <a:t>×</a:t>
            </a:r>
            <a:endParaRPr kumimoji="1" lang="ja-JP" altLang="en-US" sz="7200" b="1" dirty="0">
              <a:solidFill>
                <a:srgbClr val="0070C0"/>
              </a:solidFill>
              <a:latin typeface="源真ゴシック Heavy" panose="020B0702020203020207" pitchFamily="50" charset="-128"/>
              <a:ea typeface="源真ゴシック Heavy" panose="020B0702020203020207" pitchFamily="50" charset="-128"/>
              <a:cs typeface="源真ゴシック Heavy" panose="020B0702020203020207" pitchFamily="50" charset="-128"/>
            </a:endParaRPr>
          </a:p>
        </p:txBody>
      </p:sp>
      <p:sp>
        <p:nvSpPr>
          <p:cNvPr id="24" name="テキスト ボックス 23">
            <a:extLst>
              <a:ext uri="{FF2B5EF4-FFF2-40B4-BE49-F238E27FC236}">
                <a16:creationId xmlns:a16="http://schemas.microsoft.com/office/drawing/2014/main" id="{A1C16CF9-B8C1-DD02-1055-2E768A592E39}"/>
              </a:ext>
            </a:extLst>
          </p:cNvPr>
          <p:cNvSpPr txBox="1"/>
          <p:nvPr/>
        </p:nvSpPr>
        <p:spPr>
          <a:xfrm>
            <a:off x="473803" y="3215023"/>
            <a:ext cx="8208424" cy="3123932"/>
          </a:xfrm>
          <a:prstGeom prst="rect">
            <a:avLst/>
          </a:prstGeom>
          <a:noFill/>
        </p:spPr>
        <p:txBody>
          <a:bodyPr wrap="square">
            <a:spAutoFit/>
          </a:bodyPr>
          <a:lstStyle/>
          <a:p>
            <a:pPr>
              <a:lnSpc>
                <a:spcPts val="4800"/>
              </a:lnSpc>
            </a:pPr>
            <a:r>
              <a:rPr lang="ja-JP" altLang="en-US" sz="2800" b="0" i="0" dirty="0">
                <a:solidFill>
                  <a:srgbClr val="000000"/>
                </a:solidFill>
                <a:effectLst/>
                <a:latin typeface="docs-Calibri"/>
              </a:rPr>
              <a:t>・フィッシングに引っかかり漏えい </a:t>
            </a:r>
            <a:endParaRPr lang="en-US" altLang="ja-JP" sz="2800" b="0" i="0" dirty="0">
              <a:solidFill>
                <a:srgbClr val="000000"/>
              </a:solidFill>
              <a:effectLst/>
              <a:latin typeface="docs-Calibri"/>
            </a:endParaRPr>
          </a:p>
          <a:p>
            <a:pPr>
              <a:lnSpc>
                <a:spcPts val="4800"/>
              </a:lnSpc>
            </a:pPr>
            <a:r>
              <a:rPr lang="ja-JP" altLang="en-US" sz="2800" b="0" i="0" dirty="0">
                <a:solidFill>
                  <a:srgbClr val="000000"/>
                </a:solidFill>
                <a:effectLst/>
                <a:latin typeface="docs-Calibri"/>
              </a:rPr>
              <a:t>・入力したパスワードをウイルスによって</a:t>
            </a:r>
            <a:endParaRPr lang="en-US" altLang="ja-JP" sz="2800" b="0" i="0" dirty="0">
              <a:solidFill>
                <a:srgbClr val="000000"/>
              </a:solidFill>
              <a:effectLst/>
              <a:latin typeface="docs-Calibri"/>
            </a:endParaRPr>
          </a:p>
          <a:p>
            <a:pPr>
              <a:lnSpc>
                <a:spcPts val="4800"/>
              </a:lnSpc>
            </a:pPr>
            <a:r>
              <a:rPr lang="ja-JP" altLang="en-US" sz="2800" dirty="0">
                <a:solidFill>
                  <a:srgbClr val="000000"/>
                </a:solidFill>
                <a:latin typeface="docs-Calibri"/>
              </a:rPr>
              <a:t>　盗み取られる</a:t>
            </a:r>
            <a:endParaRPr lang="en-US" altLang="ja-JP" sz="2800" b="0" i="0" dirty="0">
              <a:solidFill>
                <a:srgbClr val="000000"/>
              </a:solidFill>
              <a:effectLst/>
              <a:latin typeface="docs-Calibri"/>
            </a:endParaRPr>
          </a:p>
          <a:p>
            <a:pPr>
              <a:lnSpc>
                <a:spcPts val="4800"/>
              </a:lnSpc>
            </a:pPr>
            <a:r>
              <a:rPr lang="ja-JP" altLang="en-US" sz="2800" b="0" i="0" dirty="0">
                <a:solidFill>
                  <a:srgbClr val="000000"/>
                </a:solidFill>
                <a:effectLst/>
                <a:latin typeface="docs-Calibri"/>
              </a:rPr>
              <a:t>・パスワードを盗み見られる</a:t>
            </a:r>
            <a:endParaRPr lang="en-US" altLang="ja-JP" sz="2800" b="0" i="0" dirty="0">
              <a:solidFill>
                <a:srgbClr val="000000"/>
              </a:solidFill>
              <a:effectLst/>
              <a:latin typeface="docs-Calibri"/>
            </a:endParaRPr>
          </a:p>
          <a:p>
            <a:pPr>
              <a:lnSpc>
                <a:spcPts val="4800"/>
              </a:lnSpc>
            </a:pPr>
            <a:r>
              <a:rPr lang="ja-JP" altLang="en-US" sz="2800" dirty="0">
                <a:solidFill>
                  <a:srgbClr val="000000"/>
                </a:solidFill>
                <a:latin typeface="docs-Calibri"/>
              </a:rPr>
              <a:t>　</a:t>
            </a:r>
            <a:r>
              <a:rPr lang="en-US" altLang="ja-JP" sz="2800" b="0" i="0" dirty="0">
                <a:solidFill>
                  <a:srgbClr val="000000"/>
                </a:solidFill>
                <a:effectLst/>
                <a:latin typeface="docs-Calibri"/>
              </a:rPr>
              <a:t>(</a:t>
            </a:r>
            <a:r>
              <a:rPr lang="ja-JP" altLang="en-US" sz="2800" b="0" i="0" dirty="0">
                <a:solidFill>
                  <a:srgbClr val="000000"/>
                </a:solidFill>
                <a:effectLst/>
                <a:latin typeface="docs-Calibri"/>
              </a:rPr>
              <a:t>ショルダーハッキング</a:t>
            </a:r>
            <a:r>
              <a:rPr lang="en-US" altLang="ja-JP" sz="2800" b="0" i="0" dirty="0">
                <a:solidFill>
                  <a:srgbClr val="000000"/>
                </a:solidFill>
                <a:effectLst/>
                <a:latin typeface="docs-Calibri"/>
              </a:rPr>
              <a:t>)</a:t>
            </a:r>
            <a:endParaRPr lang="ja-JP" altLang="en-US" sz="2800" dirty="0"/>
          </a:p>
        </p:txBody>
      </p:sp>
      <p:pic>
        <p:nvPicPr>
          <p:cNvPr id="30" name="図 29">
            <a:extLst>
              <a:ext uri="{FF2B5EF4-FFF2-40B4-BE49-F238E27FC236}">
                <a16:creationId xmlns:a16="http://schemas.microsoft.com/office/drawing/2014/main" id="{F039C9A2-3E38-35CC-5EE5-9423DF75BEC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99918" y="5195674"/>
            <a:ext cx="1745324" cy="1745324"/>
          </a:xfrm>
          <a:prstGeom prst="rect">
            <a:avLst/>
          </a:prstGeom>
        </p:spPr>
      </p:pic>
      <p:pic>
        <p:nvPicPr>
          <p:cNvPr id="32" name="図 31">
            <a:extLst>
              <a:ext uri="{FF2B5EF4-FFF2-40B4-BE49-F238E27FC236}">
                <a16:creationId xmlns:a16="http://schemas.microsoft.com/office/drawing/2014/main" id="{99331816-F54E-506A-D7E9-5871E9067F8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505119" y="4943681"/>
            <a:ext cx="1903010" cy="1903010"/>
          </a:xfrm>
          <a:prstGeom prst="rect">
            <a:avLst/>
          </a:prstGeom>
        </p:spPr>
      </p:pic>
      <p:sp>
        <p:nvSpPr>
          <p:cNvPr id="2" name="テキスト ボックス 1">
            <a:extLst>
              <a:ext uri="{FF2B5EF4-FFF2-40B4-BE49-F238E27FC236}">
                <a16:creationId xmlns:a16="http://schemas.microsoft.com/office/drawing/2014/main" id="{A1A27F5A-4074-D8C9-1676-B2A2F077A845}"/>
              </a:ext>
            </a:extLst>
          </p:cNvPr>
          <p:cNvSpPr txBox="1"/>
          <p:nvPr/>
        </p:nvSpPr>
        <p:spPr>
          <a:xfrm>
            <a:off x="3054323" y="1799930"/>
            <a:ext cx="3339376" cy="338554"/>
          </a:xfrm>
          <a:prstGeom prst="rect">
            <a:avLst/>
          </a:prstGeom>
          <a:noFill/>
        </p:spPr>
        <p:txBody>
          <a:bodyPr wrap="none" rtlCol="0">
            <a:spAutoFit/>
          </a:bodyPr>
          <a:lstStyle/>
          <a:p>
            <a:r>
              <a:rPr lang="ja-JP" altLang="en-US" sz="1600" dirty="0"/>
              <a:t>ろう　　                　　きけんせい</a:t>
            </a:r>
            <a:endParaRPr kumimoji="1" lang="ja-JP" altLang="en-US" sz="1600" dirty="0"/>
          </a:p>
        </p:txBody>
      </p:sp>
      <p:pic>
        <p:nvPicPr>
          <p:cNvPr id="4" name="図 3">
            <a:extLst>
              <a:ext uri="{FF2B5EF4-FFF2-40B4-BE49-F238E27FC236}">
                <a16:creationId xmlns:a16="http://schemas.microsoft.com/office/drawing/2014/main" id="{317C09A2-6027-26DD-D8B8-16F302B1431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5217008">
            <a:off x="5020769" y="5818487"/>
            <a:ext cx="1050923" cy="1050923"/>
          </a:xfrm>
          <a:prstGeom prst="rect">
            <a:avLst/>
          </a:prstGeom>
        </p:spPr>
      </p:pic>
      <p:sp>
        <p:nvSpPr>
          <p:cNvPr id="10" name="テキスト ボックス 9">
            <a:extLst>
              <a:ext uri="{FF2B5EF4-FFF2-40B4-BE49-F238E27FC236}">
                <a16:creationId xmlns:a16="http://schemas.microsoft.com/office/drawing/2014/main" id="{A9160094-F866-AA40-0702-0EB48B0173EE}"/>
              </a:ext>
            </a:extLst>
          </p:cNvPr>
          <p:cNvSpPr txBox="1"/>
          <p:nvPr/>
        </p:nvSpPr>
        <p:spPr>
          <a:xfrm>
            <a:off x="5090783" y="3205709"/>
            <a:ext cx="543739" cy="307777"/>
          </a:xfrm>
          <a:prstGeom prst="rect">
            <a:avLst/>
          </a:prstGeom>
          <a:noFill/>
        </p:spPr>
        <p:txBody>
          <a:bodyPr wrap="none" rtlCol="0">
            <a:spAutoFit/>
          </a:bodyPr>
          <a:lstStyle/>
          <a:p>
            <a:r>
              <a:rPr lang="ja-JP" altLang="en-US" sz="1400" dirty="0"/>
              <a:t>ろう</a:t>
            </a:r>
            <a:endParaRPr lang="en-US" altLang="ja-JP" sz="1400" dirty="0"/>
          </a:p>
        </p:txBody>
      </p:sp>
      <p:sp>
        <p:nvSpPr>
          <p:cNvPr id="17" name="テキスト ボックス 16">
            <a:extLst>
              <a:ext uri="{FF2B5EF4-FFF2-40B4-BE49-F238E27FC236}">
                <a16:creationId xmlns:a16="http://schemas.microsoft.com/office/drawing/2014/main" id="{3C75BD0E-C420-8D21-6B9E-C7850F04DE88}"/>
              </a:ext>
            </a:extLst>
          </p:cNvPr>
          <p:cNvSpPr txBox="1"/>
          <p:nvPr/>
        </p:nvSpPr>
        <p:spPr>
          <a:xfrm>
            <a:off x="833026" y="4393248"/>
            <a:ext cx="595035" cy="307777"/>
          </a:xfrm>
          <a:prstGeom prst="rect">
            <a:avLst/>
          </a:prstGeom>
          <a:noFill/>
        </p:spPr>
        <p:txBody>
          <a:bodyPr wrap="square" rtlCol="0">
            <a:spAutoFit/>
          </a:bodyPr>
          <a:lstStyle/>
          <a:p>
            <a:r>
              <a:rPr lang="ja-JP" altLang="en-US" sz="1400" dirty="0"/>
              <a:t>ぬす</a:t>
            </a:r>
            <a:endParaRPr lang="en-US" altLang="ja-JP" sz="1400" dirty="0"/>
          </a:p>
        </p:txBody>
      </p:sp>
      <p:sp>
        <p:nvSpPr>
          <p:cNvPr id="18" name="テキスト ボックス 17">
            <a:extLst>
              <a:ext uri="{FF2B5EF4-FFF2-40B4-BE49-F238E27FC236}">
                <a16:creationId xmlns:a16="http://schemas.microsoft.com/office/drawing/2014/main" id="{1A1BD4A8-8762-3712-EA09-91578CFE6D5F}"/>
              </a:ext>
            </a:extLst>
          </p:cNvPr>
          <p:cNvSpPr txBox="1"/>
          <p:nvPr/>
        </p:nvSpPr>
        <p:spPr>
          <a:xfrm>
            <a:off x="2958693" y="5026397"/>
            <a:ext cx="595035" cy="307777"/>
          </a:xfrm>
          <a:prstGeom prst="rect">
            <a:avLst/>
          </a:prstGeom>
          <a:noFill/>
        </p:spPr>
        <p:txBody>
          <a:bodyPr wrap="square" rtlCol="0">
            <a:spAutoFit/>
          </a:bodyPr>
          <a:lstStyle/>
          <a:p>
            <a:r>
              <a:rPr lang="ja-JP" altLang="en-US" sz="1400" dirty="0"/>
              <a:t>ぬす</a:t>
            </a:r>
            <a:endParaRPr lang="en-US" altLang="ja-JP" sz="1400" dirty="0"/>
          </a:p>
        </p:txBody>
      </p:sp>
    </p:spTree>
    <p:extLst>
      <p:ext uri="{BB962C8B-B14F-4D97-AF65-F5344CB8AC3E}">
        <p14:creationId xmlns:p14="http://schemas.microsoft.com/office/powerpoint/2010/main" val="3998750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四角形: 角を丸くする 52">
            <a:extLst>
              <a:ext uri="{FF2B5EF4-FFF2-40B4-BE49-F238E27FC236}">
                <a16:creationId xmlns:a16="http://schemas.microsoft.com/office/drawing/2014/main" id="{E5AF4647-0BEA-9DF4-6DDE-ED089A08A292}"/>
              </a:ext>
            </a:extLst>
          </p:cNvPr>
          <p:cNvSpPr/>
          <p:nvPr/>
        </p:nvSpPr>
        <p:spPr>
          <a:xfrm>
            <a:off x="1681286" y="5618445"/>
            <a:ext cx="5723505" cy="1139761"/>
          </a:xfrm>
          <a:prstGeom prst="roundRect">
            <a:avLst/>
          </a:prstGeom>
          <a:solidFill>
            <a:schemeClr val="bg1"/>
          </a:solidFill>
          <a:ln w="28575">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marL="0" marR="0" lvl="0" indent="0" algn="ctr" defTabSz="914400" rtl="0" eaLnBrk="1" fontAlgn="auto" latinLnBrk="0" hangingPunct="1">
              <a:lnSpc>
                <a:spcPts val="4000"/>
              </a:lnSpc>
              <a:spcBef>
                <a:spcPts val="0"/>
              </a:spcBef>
              <a:spcAft>
                <a:spcPts val="0"/>
              </a:spcAft>
              <a:buClrTx/>
              <a:buSzTx/>
              <a:buFontTx/>
              <a:buNone/>
              <a:tabLst/>
              <a:defRPr/>
            </a:pPr>
            <a:r>
              <a:rPr lang="en-US" altLang="ja-JP" sz="2800" b="1" dirty="0">
                <a:solidFill>
                  <a:schemeClr val="accent2"/>
                </a:solidFill>
                <a:effectLst/>
                <a:latin typeface="Meiryo UI" panose="020B0604030504040204" pitchFamily="50" charset="-128"/>
                <a:ea typeface="Meiryo UI" panose="020B0604030504040204" pitchFamily="50" charset="-128"/>
              </a:rPr>
              <a:t>ID</a:t>
            </a:r>
            <a:r>
              <a:rPr lang="ja-JP" altLang="en-US" sz="2800" b="1" dirty="0">
                <a:solidFill>
                  <a:schemeClr val="accent2"/>
                </a:solidFill>
                <a:effectLst/>
                <a:latin typeface="Meiryo UI" panose="020B0604030504040204" pitchFamily="50" charset="-128"/>
                <a:ea typeface="Meiryo UI" panose="020B0604030504040204" pitchFamily="50" charset="-128"/>
              </a:rPr>
              <a:t>・パスワードが漏えいしても</a:t>
            </a:r>
            <a:endParaRPr lang="en-US" altLang="ja-JP" sz="2800" b="1" dirty="0">
              <a:solidFill>
                <a:schemeClr val="accent2"/>
              </a:solidFill>
              <a:effectLst/>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ts val="4000"/>
              </a:lnSpc>
              <a:spcBef>
                <a:spcPts val="0"/>
              </a:spcBef>
              <a:spcAft>
                <a:spcPts val="0"/>
              </a:spcAft>
              <a:buClrTx/>
              <a:buSzTx/>
              <a:buFontTx/>
              <a:buNone/>
              <a:tabLst/>
              <a:defRPr/>
            </a:pPr>
            <a:r>
              <a:rPr lang="ja-JP" altLang="en-US" sz="2800" b="1" dirty="0">
                <a:solidFill>
                  <a:schemeClr val="accent2"/>
                </a:solidFill>
                <a:effectLst/>
                <a:latin typeface="Meiryo UI" panose="020B0604030504040204" pitchFamily="50" charset="-128"/>
                <a:ea typeface="Meiryo UI" panose="020B0604030504040204" pitchFamily="50" charset="-128"/>
              </a:rPr>
              <a:t>不正なログインを回避できる</a:t>
            </a:r>
            <a:endParaRPr kumimoji="1" lang="ja-JP" altLang="en-US" sz="2800" b="1" i="0" u="none" strike="noStrike" kern="1200" cap="none" spc="0" normalizeH="0" baseline="0" noProof="0" dirty="0">
              <a:ln>
                <a:noFill/>
              </a:ln>
              <a:solidFill>
                <a:schemeClr val="accent2"/>
              </a:solidFill>
              <a:effectLst/>
              <a:uLnTx/>
              <a:uFillTx/>
              <a:latin typeface="Segoe UI"/>
              <a:ea typeface="メイリオ"/>
              <a:cs typeface="+mn-cs"/>
            </a:endParaRPr>
          </a:p>
        </p:txBody>
      </p:sp>
      <p:sp>
        <p:nvSpPr>
          <p:cNvPr id="5" name="コンテンツ プレースホルダー 4">
            <a:extLst>
              <a:ext uri="{FF2B5EF4-FFF2-40B4-BE49-F238E27FC236}">
                <a16:creationId xmlns:a16="http://schemas.microsoft.com/office/drawing/2014/main" id="{049CBAC0-4FC7-7DD0-E94F-FE7916946416}"/>
              </a:ext>
            </a:extLst>
          </p:cNvPr>
          <p:cNvSpPr txBox="1">
            <a:spLocks/>
          </p:cNvSpPr>
          <p:nvPr/>
        </p:nvSpPr>
        <p:spPr>
          <a:xfrm>
            <a:off x="961269" y="1984654"/>
            <a:ext cx="7600749" cy="62447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3500"/>
              </a:lnSpc>
              <a:spcBef>
                <a:spcPts val="1000"/>
              </a:spcBef>
              <a:spcAft>
                <a:spcPts val="0"/>
              </a:spcAft>
              <a:buClrTx/>
              <a:buSzTx/>
              <a:buNone/>
              <a:tabLst/>
              <a:defRPr/>
            </a:pPr>
            <a:r>
              <a:rPr lang="ja-JP" altLang="en-US" sz="2400" dirty="0">
                <a:solidFill>
                  <a:prstClr val="black"/>
                </a:solidFill>
                <a:latin typeface="Segoe UI"/>
                <a:ea typeface="メイリオ"/>
              </a:rPr>
              <a:t>ログイン時に、</a:t>
            </a:r>
            <a:r>
              <a:rPr lang="en-US" altLang="ja-JP" sz="2400" dirty="0">
                <a:solidFill>
                  <a:prstClr val="black"/>
                </a:solidFill>
                <a:latin typeface="Segoe UI"/>
                <a:ea typeface="メイリオ"/>
              </a:rPr>
              <a:t>2</a:t>
            </a:r>
            <a:r>
              <a:rPr lang="ja-JP" altLang="en-US" sz="2400" dirty="0">
                <a:solidFill>
                  <a:prstClr val="black"/>
                </a:solidFill>
                <a:latin typeface="Segoe UI"/>
                <a:ea typeface="メイリオ"/>
              </a:rPr>
              <a:t>つ以上の異なる要素を使用する</a:t>
            </a:r>
            <a:endParaRPr kumimoji="1" lang="ja-JP" altLang="en-US" sz="24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タイトル 1"/>
          <p:cNvSpPr>
            <a:spLocks noGrp="1"/>
          </p:cNvSpPr>
          <p:nvPr>
            <p:ph type="title"/>
          </p:nvPr>
        </p:nvSpPr>
        <p:spPr>
          <a:xfrm>
            <a:off x="275753" y="471094"/>
            <a:ext cx="7958418" cy="784598"/>
          </a:xfrm>
        </p:spPr>
        <p:txBody>
          <a:bodyPr>
            <a:normAutofit/>
          </a:bodyPr>
          <a:lstStyle/>
          <a:p>
            <a:r>
              <a:rPr lang="ja-JP" altLang="en-US" sz="4000" dirty="0"/>
              <a:t>対策の解説</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654825" y="1117327"/>
            <a:ext cx="8752493"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3200" b="1" i="0" u="none" strike="noStrike" kern="1200" cap="none" spc="0" normalizeH="0" baseline="0" noProof="0" dirty="0">
                <a:ln>
                  <a:noFill/>
                </a:ln>
                <a:solidFill>
                  <a:srgbClr val="ED7D31"/>
                </a:solidFill>
                <a:effectLst/>
                <a:uLnTx/>
                <a:uFillTx/>
                <a:latin typeface="Segoe UI"/>
                <a:ea typeface="メイリオ"/>
                <a:cs typeface="+mj-cs"/>
              </a:rPr>
              <a:t>多要素認証を使うと、より安全になる</a:t>
            </a:r>
          </a:p>
        </p:txBody>
      </p:sp>
      <p:sp>
        <p:nvSpPr>
          <p:cNvPr id="38" name="コンテンツ プレースホルダー 4">
            <a:extLst>
              <a:ext uri="{FF2B5EF4-FFF2-40B4-BE49-F238E27FC236}">
                <a16:creationId xmlns:a16="http://schemas.microsoft.com/office/drawing/2014/main" id="{03F6D0D0-9B27-169C-BA35-8C2BF26C3DEB}"/>
              </a:ext>
            </a:extLst>
          </p:cNvPr>
          <p:cNvSpPr txBox="1">
            <a:spLocks/>
          </p:cNvSpPr>
          <p:nvPr/>
        </p:nvSpPr>
        <p:spPr>
          <a:xfrm>
            <a:off x="255313" y="4988741"/>
            <a:ext cx="3115412" cy="66040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3500"/>
              </a:lnSpc>
              <a:spcBef>
                <a:spcPts val="1000"/>
              </a:spcBef>
              <a:spcAft>
                <a:spcPts val="0"/>
              </a:spcAft>
              <a:buClrTx/>
              <a:buSzTx/>
              <a:buNone/>
              <a:tabLst/>
              <a:defRPr/>
            </a:pPr>
            <a:r>
              <a:rPr kumimoji="1" lang="en-US" altLang="ja-JP" sz="1800" b="0" i="0" u="none" strike="noStrike" kern="1200" cap="none" spc="0" normalizeH="0" baseline="0" noProof="0" dirty="0">
                <a:ln>
                  <a:noFill/>
                </a:ln>
                <a:solidFill>
                  <a:prstClr val="black"/>
                </a:solidFill>
                <a:effectLst/>
                <a:uLnTx/>
                <a:uFillTx/>
                <a:latin typeface="Segoe UI"/>
                <a:ea typeface="メイリオ"/>
                <a:cs typeface="+mn-cs"/>
              </a:rPr>
              <a:t>ID</a:t>
            </a:r>
            <a:r>
              <a:rPr lang="ja-JP" altLang="en-US" sz="1800" dirty="0">
                <a:solidFill>
                  <a:prstClr val="black"/>
                </a:solidFill>
                <a:latin typeface="Segoe UI"/>
                <a:ea typeface="メイリオ"/>
              </a:rPr>
              <a:t>・パスワード</a:t>
            </a:r>
            <a:r>
              <a:rPr lang="ja-JP" altLang="en-US" sz="1600" dirty="0">
                <a:solidFill>
                  <a:prstClr val="black"/>
                </a:solidFill>
                <a:latin typeface="Segoe UI"/>
                <a:ea typeface="メイリオ"/>
              </a:rPr>
              <a:t>等</a:t>
            </a:r>
            <a:endParaRPr kumimoji="1" lang="ja-JP" altLang="en-US" sz="16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41" name="コンテンツ プレースホルダー 4">
            <a:extLst>
              <a:ext uri="{FF2B5EF4-FFF2-40B4-BE49-F238E27FC236}">
                <a16:creationId xmlns:a16="http://schemas.microsoft.com/office/drawing/2014/main" id="{7F61CC7E-5534-2B0D-5E1B-C997E74F3E8B}"/>
              </a:ext>
            </a:extLst>
          </p:cNvPr>
          <p:cNvSpPr txBox="1">
            <a:spLocks/>
          </p:cNvSpPr>
          <p:nvPr/>
        </p:nvSpPr>
        <p:spPr>
          <a:xfrm>
            <a:off x="6455868" y="4804593"/>
            <a:ext cx="2333574" cy="83540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50000"/>
              </a:lnSpc>
              <a:spcBef>
                <a:spcPts val="1000"/>
              </a:spcBef>
              <a:spcAft>
                <a:spcPts val="0"/>
              </a:spcAft>
              <a:buClrTx/>
              <a:buSzTx/>
              <a:buNone/>
              <a:tabLst/>
              <a:defRPr/>
            </a:pPr>
            <a:r>
              <a:rPr lang="ja-JP" altLang="en-US" sz="1800" dirty="0">
                <a:solidFill>
                  <a:prstClr val="black"/>
                </a:solidFill>
                <a:latin typeface="Segoe UI"/>
                <a:ea typeface="メイリオ"/>
              </a:rPr>
              <a:t>ユーザー自身の顔や指紋情報</a:t>
            </a:r>
            <a:r>
              <a:rPr lang="ja-JP" altLang="en-US" sz="1600" dirty="0">
                <a:solidFill>
                  <a:prstClr val="black"/>
                </a:solidFill>
                <a:latin typeface="Segoe UI"/>
                <a:ea typeface="メイリオ"/>
              </a:rPr>
              <a:t>等</a:t>
            </a:r>
            <a:endParaRPr kumimoji="1" lang="ja-JP" altLang="en-US" sz="16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42" name="コンテンツ プレースホルダー 4">
            <a:extLst>
              <a:ext uri="{FF2B5EF4-FFF2-40B4-BE49-F238E27FC236}">
                <a16:creationId xmlns:a16="http://schemas.microsoft.com/office/drawing/2014/main" id="{DBF17F2F-EA47-1A42-3470-538684C71ECB}"/>
              </a:ext>
            </a:extLst>
          </p:cNvPr>
          <p:cNvSpPr txBox="1">
            <a:spLocks/>
          </p:cNvSpPr>
          <p:nvPr/>
        </p:nvSpPr>
        <p:spPr>
          <a:xfrm>
            <a:off x="3118499" y="4973852"/>
            <a:ext cx="2944201" cy="69470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200"/>
              </a:spcBef>
              <a:spcAft>
                <a:spcPts val="0"/>
              </a:spcAft>
              <a:buClrTx/>
              <a:buSzTx/>
              <a:buNone/>
              <a:tabLst/>
              <a:defRPr/>
            </a:pPr>
            <a:r>
              <a:rPr kumimoji="1" lang="en-US" altLang="ja-JP" sz="1800" b="0" i="0" u="none" strike="noStrike" kern="1200" cap="none" spc="0" normalizeH="0" baseline="0" noProof="0" dirty="0">
                <a:ln>
                  <a:noFill/>
                </a:ln>
                <a:solidFill>
                  <a:prstClr val="black"/>
                </a:solidFill>
                <a:effectLst/>
                <a:uLnTx/>
                <a:uFillTx/>
                <a:latin typeface="Segoe UI"/>
                <a:ea typeface="メイリオ"/>
                <a:cs typeface="+mn-cs"/>
              </a:rPr>
              <a:t>IC</a:t>
            </a:r>
            <a:r>
              <a:rPr kumimoji="1" lang="ja-JP" altLang="en-US" sz="1800" b="0" i="0" u="none" strike="noStrike" kern="1200" cap="none" spc="0" normalizeH="0" baseline="0" noProof="0" dirty="0">
                <a:ln>
                  <a:noFill/>
                </a:ln>
                <a:solidFill>
                  <a:prstClr val="black"/>
                </a:solidFill>
                <a:effectLst/>
                <a:uLnTx/>
                <a:uFillTx/>
                <a:latin typeface="Segoe UI"/>
                <a:ea typeface="メイリオ"/>
                <a:cs typeface="+mn-cs"/>
              </a:rPr>
              <a:t>カードやスマホに届く　ワンタイムパスワード</a:t>
            </a:r>
            <a:r>
              <a:rPr kumimoji="1" lang="ja-JP" altLang="en-US" sz="1600" b="0" i="0" u="none" strike="noStrike" kern="1200" cap="none" spc="0" normalizeH="0" baseline="0" noProof="0" dirty="0">
                <a:ln>
                  <a:noFill/>
                </a:ln>
                <a:solidFill>
                  <a:prstClr val="black"/>
                </a:solidFill>
                <a:effectLst/>
                <a:uLnTx/>
                <a:uFillTx/>
                <a:latin typeface="Segoe UI"/>
                <a:ea typeface="メイリオ"/>
                <a:cs typeface="+mn-cs"/>
              </a:rPr>
              <a:t>等</a:t>
            </a:r>
          </a:p>
        </p:txBody>
      </p:sp>
      <p:sp>
        <p:nvSpPr>
          <p:cNvPr id="43" name="四角形: 角を丸くする 42">
            <a:extLst>
              <a:ext uri="{FF2B5EF4-FFF2-40B4-BE49-F238E27FC236}">
                <a16:creationId xmlns:a16="http://schemas.microsoft.com/office/drawing/2014/main" id="{609954C2-FC73-13AA-07CE-4A8E1136B385}"/>
              </a:ext>
            </a:extLst>
          </p:cNvPr>
          <p:cNvSpPr/>
          <p:nvPr/>
        </p:nvSpPr>
        <p:spPr>
          <a:xfrm>
            <a:off x="335509" y="2629246"/>
            <a:ext cx="1743547" cy="62447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tIns="57600" bIns="36000" rtlCol="0" anchor="b"/>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white"/>
                </a:solidFill>
                <a:effectLst/>
                <a:uLnTx/>
                <a:uFillTx/>
                <a:latin typeface="Segoe UI"/>
                <a:ea typeface="メイリオ"/>
                <a:cs typeface="+mn-cs"/>
              </a:rPr>
              <a:t>知識情報</a:t>
            </a:r>
          </a:p>
        </p:txBody>
      </p:sp>
      <p:sp>
        <p:nvSpPr>
          <p:cNvPr id="44" name="四角形: 角を丸くする 43">
            <a:extLst>
              <a:ext uri="{FF2B5EF4-FFF2-40B4-BE49-F238E27FC236}">
                <a16:creationId xmlns:a16="http://schemas.microsoft.com/office/drawing/2014/main" id="{840ECC93-AE1D-3DBC-0BF2-78661B5582A4}"/>
              </a:ext>
            </a:extLst>
          </p:cNvPr>
          <p:cNvSpPr/>
          <p:nvPr/>
        </p:nvSpPr>
        <p:spPr>
          <a:xfrm>
            <a:off x="3308118" y="2629246"/>
            <a:ext cx="1743547" cy="62447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tIns="57600" bIns="36000" rtlCol="0" anchor="b"/>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dirty="0">
                <a:solidFill>
                  <a:prstClr val="white"/>
                </a:solidFill>
                <a:latin typeface="Segoe UI"/>
                <a:ea typeface="メイリオ"/>
              </a:rPr>
              <a:t>所持</a:t>
            </a:r>
            <a:r>
              <a:rPr kumimoji="1" lang="ja-JP" altLang="en-US" sz="2400" b="0" i="0" u="none" strike="noStrike" kern="1200" cap="none" spc="0" normalizeH="0" baseline="0" noProof="0" dirty="0">
                <a:ln>
                  <a:noFill/>
                </a:ln>
                <a:solidFill>
                  <a:prstClr val="white"/>
                </a:solidFill>
                <a:effectLst/>
                <a:uLnTx/>
                <a:uFillTx/>
                <a:latin typeface="Segoe UI"/>
                <a:ea typeface="メイリオ"/>
                <a:cs typeface="+mn-cs"/>
              </a:rPr>
              <a:t>情報</a:t>
            </a:r>
          </a:p>
        </p:txBody>
      </p:sp>
      <p:sp>
        <p:nvSpPr>
          <p:cNvPr id="45" name="四角形: 角を丸くする 44">
            <a:extLst>
              <a:ext uri="{FF2B5EF4-FFF2-40B4-BE49-F238E27FC236}">
                <a16:creationId xmlns:a16="http://schemas.microsoft.com/office/drawing/2014/main" id="{E5D19791-977B-0296-4C83-F1708333C59A}"/>
              </a:ext>
            </a:extLst>
          </p:cNvPr>
          <p:cNvSpPr/>
          <p:nvPr/>
        </p:nvSpPr>
        <p:spPr>
          <a:xfrm>
            <a:off x="6367054" y="2629246"/>
            <a:ext cx="1743547" cy="62447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tIns="57600" bIns="36000" rtlCol="0" anchor="b"/>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dirty="0">
                <a:solidFill>
                  <a:prstClr val="white"/>
                </a:solidFill>
                <a:latin typeface="Segoe UI"/>
                <a:ea typeface="メイリオ"/>
              </a:rPr>
              <a:t>生体</a:t>
            </a:r>
            <a:r>
              <a:rPr kumimoji="1" lang="ja-JP" altLang="en-US" sz="2400" b="0" i="0" u="none" strike="noStrike" kern="1200" cap="none" spc="0" normalizeH="0" baseline="0" noProof="0" dirty="0">
                <a:ln>
                  <a:noFill/>
                </a:ln>
                <a:solidFill>
                  <a:prstClr val="white"/>
                </a:solidFill>
                <a:effectLst/>
                <a:uLnTx/>
                <a:uFillTx/>
                <a:latin typeface="Segoe UI"/>
                <a:ea typeface="メイリオ"/>
                <a:cs typeface="+mn-cs"/>
              </a:rPr>
              <a:t>情報</a:t>
            </a:r>
          </a:p>
        </p:txBody>
      </p:sp>
      <p:pic>
        <p:nvPicPr>
          <p:cNvPr id="55" name="図 54">
            <a:extLst>
              <a:ext uri="{FF2B5EF4-FFF2-40B4-BE49-F238E27FC236}">
                <a16:creationId xmlns:a16="http://schemas.microsoft.com/office/drawing/2014/main" id="{B0BE83F0-8842-5E11-2A3E-E74C1BB40A4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4636" y="3350586"/>
            <a:ext cx="1700351" cy="1700351"/>
          </a:xfrm>
          <a:prstGeom prst="rect">
            <a:avLst/>
          </a:prstGeom>
        </p:spPr>
      </p:pic>
      <p:pic>
        <p:nvPicPr>
          <p:cNvPr id="57" name="図 56">
            <a:extLst>
              <a:ext uri="{FF2B5EF4-FFF2-40B4-BE49-F238E27FC236}">
                <a16:creationId xmlns:a16="http://schemas.microsoft.com/office/drawing/2014/main" id="{F6DE9A93-AA6F-B3F8-0770-1D221764B98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815061">
            <a:off x="1298630" y="3024158"/>
            <a:ext cx="1894143" cy="1894143"/>
          </a:xfrm>
          <a:prstGeom prst="rect">
            <a:avLst/>
          </a:prstGeom>
        </p:spPr>
      </p:pic>
      <p:pic>
        <p:nvPicPr>
          <p:cNvPr id="59" name="図 58">
            <a:extLst>
              <a:ext uri="{FF2B5EF4-FFF2-40B4-BE49-F238E27FC236}">
                <a16:creationId xmlns:a16="http://schemas.microsoft.com/office/drawing/2014/main" id="{6EF31AD6-9368-C7A6-D624-0EB18625E7C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954398">
            <a:off x="6616359" y="3243978"/>
            <a:ext cx="1576864" cy="1576864"/>
          </a:xfrm>
          <a:prstGeom prst="rect">
            <a:avLst/>
          </a:prstGeom>
        </p:spPr>
      </p:pic>
      <p:pic>
        <p:nvPicPr>
          <p:cNvPr id="61" name="図 60">
            <a:extLst>
              <a:ext uri="{FF2B5EF4-FFF2-40B4-BE49-F238E27FC236}">
                <a16:creationId xmlns:a16="http://schemas.microsoft.com/office/drawing/2014/main" id="{4AF30508-9778-0EF7-E080-D68345B9E26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022867" y="3254808"/>
            <a:ext cx="1794814" cy="1794814"/>
          </a:xfrm>
          <a:prstGeom prst="rect">
            <a:avLst/>
          </a:prstGeom>
        </p:spPr>
      </p:pic>
      <p:pic>
        <p:nvPicPr>
          <p:cNvPr id="66" name="図 65">
            <a:extLst>
              <a:ext uri="{FF2B5EF4-FFF2-40B4-BE49-F238E27FC236}">
                <a16:creationId xmlns:a16="http://schemas.microsoft.com/office/drawing/2014/main" id="{398AD08F-E8D7-BA22-F2C3-5B914E717CF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677291" y="3613407"/>
            <a:ext cx="1191186" cy="1191186"/>
          </a:xfrm>
          <a:prstGeom prst="rect">
            <a:avLst/>
          </a:prstGeom>
        </p:spPr>
      </p:pic>
      <p:sp>
        <p:nvSpPr>
          <p:cNvPr id="4" name="正方形/長方形 3">
            <a:extLst>
              <a:ext uri="{FF2B5EF4-FFF2-40B4-BE49-F238E27FC236}">
                <a16:creationId xmlns:a16="http://schemas.microsoft.com/office/drawing/2014/main" id="{1C71A5A9-7144-F7FC-E423-4CBDD7460849}"/>
              </a:ext>
            </a:extLst>
          </p:cNvPr>
          <p:cNvSpPr/>
          <p:nvPr/>
        </p:nvSpPr>
        <p:spPr>
          <a:xfrm>
            <a:off x="3611690" y="3470742"/>
            <a:ext cx="611983" cy="1289574"/>
          </a:xfrm>
          <a:prstGeom prst="rect">
            <a:avLst/>
          </a:prstGeom>
          <a:gradFill flip="none" rotWithShape="1">
            <a:gsLst>
              <a:gs pos="0">
                <a:schemeClr val="accent5">
                  <a:lumMod val="67000"/>
                </a:schemeClr>
              </a:gs>
              <a:gs pos="48000">
                <a:schemeClr val="accent5">
                  <a:lumMod val="97000"/>
                  <a:lumOff val="3000"/>
                </a:schemeClr>
              </a:gs>
              <a:gs pos="100000">
                <a:schemeClr val="accent5">
                  <a:lumMod val="60000"/>
                  <a:lumOff val="4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矢印: ストライプ 66">
            <a:extLst>
              <a:ext uri="{FF2B5EF4-FFF2-40B4-BE49-F238E27FC236}">
                <a16:creationId xmlns:a16="http://schemas.microsoft.com/office/drawing/2014/main" id="{4F661AFF-F5BA-EF91-3D57-9F391403388E}"/>
              </a:ext>
            </a:extLst>
          </p:cNvPr>
          <p:cNvSpPr/>
          <p:nvPr/>
        </p:nvSpPr>
        <p:spPr>
          <a:xfrm rot="11495236">
            <a:off x="4054587" y="4211539"/>
            <a:ext cx="806336" cy="314074"/>
          </a:xfrm>
          <a:prstGeom prst="stripedRightArrow">
            <a:avLst>
              <a:gd name="adj1" fmla="val 46250"/>
              <a:gd name="adj2" fmla="val 50000"/>
            </a:avLst>
          </a:prstGeom>
          <a:gradFill flip="none" rotWithShape="1">
            <a:gsLst>
              <a:gs pos="30000">
                <a:srgbClr val="C00000"/>
              </a:gs>
              <a:gs pos="100000">
                <a:srgbClr val="FF99CC"/>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a:extLst>
              <a:ext uri="{FF2B5EF4-FFF2-40B4-BE49-F238E27FC236}">
                <a16:creationId xmlns:a16="http://schemas.microsoft.com/office/drawing/2014/main" id="{AAE5F049-F969-ACAB-AA5B-5A5E0B719781}"/>
              </a:ext>
            </a:extLst>
          </p:cNvPr>
          <p:cNvSpPr txBox="1"/>
          <p:nvPr/>
        </p:nvSpPr>
        <p:spPr>
          <a:xfrm>
            <a:off x="3573042" y="3470742"/>
            <a:ext cx="1202147" cy="730969"/>
          </a:xfrm>
          <a:prstGeom prst="rect">
            <a:avLst/>
          </a:prstGeom>
          <a:noFill/>
        </p:spPr>
        <p:txBody>
          <a:bodyPr wrap="square">
            <a:spAutoFit/>
          </a:bodyPr>
          <a:lstStyle/>
          <a:p>
            <a:pPr marL="0" marR="0" lvl="0" indent="0" algn="l" defTabSz="914400" rtl="0" eaLnBrk="1" fontAlgn="auto" latinLnBrk="0" hangingPunct="1">
              <a:lnSpc>
                <a:spcPts val="6000"/>
              </a:lnSpc>
              <a:spcBef>
                <a:spcPts val="0"/>
              </a:spcBef>
              <a:spcAft>
                <a:spcPts val="0"/>
              </a:spcAft>
              <a:buClrTx/>
              <a:buSzTx/>
              <a:buFontTx/>
              <a:buNone/>
              <a:tabLst/>
              <a:defRPr/>
            </a:pPr>
            <a:r>
              <a:rPr lang="en-US" altLang="ja-JP" sz="1600" b="1" dirty="0">
                <a:solidFill>
                  <a:schemeClr val="bg1"/>
                </a:solidFill>
                <a:latin typeface="Segoe UI"/>
                <a:ea typeface="メイリオ"/>
              </a:rPr>
              <a:t>1234</a:t>
            </a:r>
            <a:endParaRPr kumimoji="1" lang="en-US" altLang="ja-JP" sz="1600" b="1" i="0" u="none" strike="noStrike" kern="1200" cap="none" spc="0" normalizeH="0" baseline="0" noProof="0" dirty="0">
              <a:ln>
                <a:noFill/>
              </a:ln>
              <a:solidFill>
                <a:schemeClr val="bg1"/>
              </a:solidFill>
              <a:effectLst/>
              <a:uLnTx/>
              <a:uFillTx/>
              <a:latin typeface="Segoe UI"/>
              <a:ea typeface="メイリオ"/>
              <a:cs typeface="+mn-cs"/>
            </a:endParaRPr>
          </a:p>
        </p:txBody>
      </p:sp>
      <p:pic>
        <p:nvPicPr>
          <p:cNvPr id="68" name="図 67">
            <a:extLst>
              <a:ext uri="{FF2B5EF4-FFF2-40B4-BE49-F238E27FC236}">
                <a16:creationId xmlns:a16="http://schemas.microsoft.com/office/drawing/2014/main" id="{92578D58-C95E-4AE6-5184-196C4C8F7FB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rot="1103853">
            <a:off x="4219419" y="3852588"/>
            <a:ext cx="751126" cy="981868"/>
          </a:xfrm>
          <a:prstGeom prst="rect">
            <a:avLst/>
          </a:prstGeom>
        </p:spPr>
      </p:pic>
      <p:sp>
        <p:nvSpPr>
          <p:cNvPr id="6" name="テキスト ボックス 5">
            <a:extLst>
              <a:ext uri="{FF2B5EF4-FFF2-40B4-BE49-F238E27FC236}">
                <a16:creationId xmlns:a16="http://schemas.microsoft.com/office/drawing/2014/main" id="{C4FF6D76-8995-137C-2723-D228BD567070}"/>
              </a:ext>
            </a:extLst>
          </p:cNvPr>
          <p:cNvSpPr txBox="1"/>
          <p:nvPr/>
        </p:nvSpPr>
        <p:spPr>
          <a:xfrm>
            <a:off x="894384" y="1230914"/>
            <a:ext cx="1800493" cy="307777"/>
          </a:xfrm>
          <a:prstGeom prst="rect">
            <a:avLst/>
          </a:prstGeom>
          <a:noFill/>
        </p:spPr>
        <p:txBody>
          <a:bodyPr wrap="none" rtlCol="0">
            <a:spAutoFit/>
          </a:bodyPr>
          <a:lstStyle/>
          <a:p>
            <a:r>
              <a:rPr kumimoji="1" lang="ja-JP" altLang="en-US" sz="1400" dirty="0"/>
              <a:t>たようそにんしょう</a:t>
            </a:r>
          </a:p>
        </p:txBody>
      </p:sp>
      <p:sp>
        <p:nvSpPr>
          <p:cNvPr id="7" name="テキスト ボックス 6">
            <a:extLst>
              <a:ext uri="{FF2B5EF4-FFF2-40B4-BE49-F238E27FC236}">
                <a16:creationId xmlns:a16="http://schemas.microsoft.com/office/drawing/2014/main" id="{DE559FAB-CDF5-5AA9-87FE-E8AE292F9145}"/>
              </a:ext>
            </a:extLst>
          </p:cNvPr>
          <p:cNvSpPr txBox="1"/>
          <p:nvPr/>
        </p:nvSpPr>
        <p:spPr>
          <a:xfrm>
            <a:off x="3534521" y="1892533"/>
            <a:ext cx="2585964" cy="276999"/>
          </a:xfrm>
          <a:prstGeom prst="rect">
            <a:avLst/>
          </a:prstGeom>
          <a:noFill/>
        </p:spPr>
        <p:txBody>
          <a:bodyPr wrap="none" rtlCol="0">
            <a:spAutoFit/>
          </a:bodyPr>
          <a:lstStyle/>
          <a:p>
            <a:r>
              <a:rPr kumimoji="1" lang="ja-JP" altLang="en-US" sz="1200" dirty="0"/>
              <a:t>いじょう　　こと                 よう</a:t>
            </a:r>
            <a:r>
              <a:rPr lang="ja-JP" altLang="en-US" sz="1200" dirty="0"/>
              <a:t>そ</a:t>
            </a:r>
            <a:endParaRPr kumimoji="1" lang="en-US" altLang="ja-JP" sz="1200" dirty="0"/>
          </a:p>
        </p:txBody>
      </p:sp>
      <p:sp>
        <p:nvSpPr>
          <p:cNvPr id="10" name="テキスト ボックス 9">
            <a:extLst>
              <a:ext uri="{FF2B5EF4-FFF2-40B4-BE49-F238E27FC236}">
                <a16:creationId xmlns:a16="http://schemas.microsoft.com/office/drawing/2014/main" id="{85846A63-A0F1-7DC4-7C4A-E6EDBE6349BA}"/>
              </a:ext>
            </a:extLst>
          </p:cNvPr>
          <p:cNvSpPr txBox="1"/>
          <p:nvPr/>
        </p:nvSpPr>
        <p:spPr>
          <a:xfrm>
            <a:off x="593700" y="2627212"/>
            <a:ext cx="1261884" cy="253916"/>
          </a:xfrm>
          <a:prstGeom prst="rect">
            <a:avLst/>
          </a:prstGeom>
          <a:noFill/>
        </p:spPr>
        <p:txBody>
          <a:bodyPr wrap="none" rtlCol="0">
            <a:spAutoFit/>
          </a:bodyPr>
          <a:lstStyle/>
          <a:p>
            <a:r>
              <a:rPr lang="ja-JP" altLang="en-US" sz="1050" dirty="0"/>
              <a:t>ちしきじょうほう</a:t>
            </a:r>
            <a:endParaRPr kumimoji="1" lang="en-US" altLang="ja-JP" sz="1050" dirty="0"/>
          </a:p>
        </p:txBody>
      </p:sp>
      <p:sp>
        <p:nvSpPr>
          <p:cNvPr id="12" name="テキスト ボックス 11">
            <a:extLst>
              <a:ext uri="{FF2B5EF4-FFF2-40B4-BE49-F238E27FC236}">
                <a16:creationId xmlns:a16="http://schemas.microsoft.com/office/drawing/2014/main" id="{19ABD3CD-03A8-28AE-846C-5A60F1B2BAB4}"/>
              </a:ext>
            </a:extLst>
          </p:cNvPr>
          <p:cNvSpPr txBox="1"/>
          <p:nvPr/>
        </p:nvSpPr>
        <p:spPr>
          <a:xfrm>
            <a:off x="3567684" y="2627212"/>
            <a:ext cx="1261884" cy="253916"/>
          </a:xfrm>
          <a:prstGeom prst="rect">
            <a:avLst/>
          </a:prstGeom>
          <a:noFill/>
        </p:spPr>
        <p:txBody>
          <a:bodyPr wrap="none" rtlCol="0">
            <a:spAutoFit/>
          </a:bodyPr>
          <a:lstStyle/>
          <a:p>
            <a:r>
              <a:rPr lang="ja-JP" altLang="en-US" sz="1050" dirty="0"/>
              <a:t>しょじじょうほう</a:t>
            </a:r>
            <a:endParaRPr kumimoji="1" lang="en-US" altLang="ja-JP" sz="1050" dirty="0"/>
          </a:p>
        </p:txBody>
      </p:sp>
      <p:sp>
        <p:nvSpPr>
          <p:cNvPr id="20" name="テキスト ボックス 19">
            <a:extLst>
              <a:ext uri="{FF2B5EF4-FFF2-40B4-BE49-F238E27FC236}">
                <a16:creationId xmlns:a16="http://schemas.microsoft.com/office/drawing/2014/main" id="{E6482DE6-B0D0-0790-4284-4DE09D85BC2D}"/>
              </a:ext>
            </a:extLst>
          </p:cNvPr>
          <p:cNvSpPr txBox="1"/>
          <p:nvPr/>
        </p:nvSpPr>
        <p:spPr>
          <a:xfrm>
            <a:off x="6540293" y="2627212"/>
            <a:ext cx="1396536" cy="253916"/>
          </a:xfrm>
          <a:prstGeom prst="rect">
            <a:avLst/>
          </a:prstGeom>
          <a:noFill/>
        </p:spPr>
        <p:txBody>
          <a:bodyPr wrap="none" rtlCol="0">
            <a:spAutoFit/>
          </a:bodyPr>
          <a:lstStyle/>
          <a:p>
            <a:r>
              <a:rPr lang="ja-JP" altLang="en-US" sz="1050" dirty="0"/>
              <a:t>せいたいじょうほう</a:t>
            </a:r>
            <a:endParaRPr kumimoji="1" lang="en-US" altLang="ja-JP" sz="1050" dirty="0"/>
          </a:p>
        </p:txBody>
      </p:sp>
      <p:sp>
        <p:nvSpPr>
          <p:cNvPr id="23" name="テキスト ボックス 22">
            <a:extLst>
              <a:ext uri="{FF2B5EF4-FFF2-40B4-BE49-F238E27FC236}">
                <a16:creationId xmlns:a16="http://schemas.microsoft.com/office/drawing/2014/main" id="{55277ECD-A3C8-25B1-FDE2-9AF3C676C21D}"/>
              </a:ext>
            </a:extLst>
          </p:cNvPr>
          <p:cNvSpPr txBox="1"/>
          <p:nvPr/>
        </p:nvSpPr>
        <p:spPr>
          <a:xfrm>
            <a:off x="5131112" y="4792006"/>
            <a:ext cx="453970" cy="253916"/>
          </a:xfrm>
          <a:prstGeom prst="rect">
            <a:avLst/>
          </a:prstGeom>
          <a:noFill/>
        </p:spPr>
        <p:txBody>
          <a:bodyPr wrap="none" rtlCol="0">
            <a:spAutoFit/>
          </a:bodyPr>
          <a:lstStyle/>
          <a:p>
            <a:r>
              <a:rPr lang="ja-JP" altLang="en-US" sz="1050" dirty="0"/>
              <a:t>とど</a:t>
            </a:r>
            <a:endParaRPr kumimoji="1" lang="en-US" altLang="ja-JP" sz="1050" dirty="0"/>
          </a:p>
        </p:txBody>
      </p:sp>
      <p:sp>
        <p:nvSpPr>
          <p:cNvPr id="30" name="テキスト ボックス 29">
            <a:extLst>
              <a:ext uri="{FF2B5EF4-FFF2-40B4-BE49-F238E27FC236}">
                <a16:creationId xmlns:a16="http://schemas.microsoft.com/office/drawing/2014/main" id="{2F1C0E20-7540-3DD0-D5B4-E1DF47D6E1F7}"/>
              </a:ext>
            </a:extLst>
          </p:cNvPr>
          <p:cNvSpPr txBox="1"/>
          <p:nvPr/>
        </p:nvSpPr>
        <p:spPr>
          <a:xfrm>
            <a:off x="6376131" y="5139502"/>
            <a:ext cx="1261884" cy="253916"/>
          </a:xfrm>
          <a:prstGeom prst="rect">
            <a:avLst/>
          </a:prstGeom>
          <a:noFill/>
        </p:spPr>
        <p:txBody>
          <a:bodyPr wrap="none" rtlCol="0">
            <a:spAutoFit/>
          </a:bodyPr>
          <a:lstStyle/>
          <a:p>
            <a:r>
              <a:rPr kumimoji="1" lang="ja-JP" altLang="en-US" sz="1050" dirty="0"/>
              <a:t>しもんじょうほう</a:t>
            </a:r>
            <a:endParaRPr kumimoji="1" lang="en-US" altLang="ja-JP" sz="1050" dirty="0"/>
          </a:p>
        </p:txBody>
      </p:sp>
      <p:sp>
        <p:nvSpPr>
          <p:cNvPr id="9" name="テキスト ボックス 8">
            <a:extLst>
              <a:ext uri="{FF2B5EF4-FFF2-40B4-BE49-F238E27FC236}">
                <a16:creationId xmlns:a16="http://schemas.microsoft.com/office/drawing/2014/main" id="{9924C17F-552E-3A5C-56A6-6EFCB55E4A97}"/>
              </a:ext>
            </a:extLst>
          </p:cNvPr>
          <p:cNvSpPr txBox="1"/>
          <p:nvPr/>
        </p:nvSpPr>
        <p:spPr>
          <a:xfrm>
            <a:off x="4796698" y="5572488"/>
            <a:ext cx="492443" cy="276999"/>
          </a:xfrm>
          <a:prstGeom prst="rect">
            <a:avLst/>
          </a:prstGeom>
          <a:noFill/>
        </p:spPr>
        <p:txBody>
          <a:bodyPr wrap="none" rtlCol="0">
            <a:spAutoFit/>
          </a:bodyPr>
          <a:lstStyle/>
          <a:p>
            <a:r>
              <a:rPr kumimoji="1" lang="ja-JP" altLang="en-US" sz="1200" dirty="0"/>
              <a:t>ろう</a:t>
            </a:r>
            <a:endParaRPr kumimoji="1" lang="en-US" altLang="ja-JP" sz="1200" dirty="0"/>
          </a:p>
        </p:txBody>
      </p:sp>
      <p:sp>
        <p:nvSpPr>
          <p:cNvPr id="11" name="テキスト ボックス 10">
            <a:extLst>
              <a:ext uri="{FF2B5EF4-FFF2-40B4-BE49-F238E27FC236}">
                <a16:creationId xmlns:a16="http://schemas.microsoft.com/office/drawing/2014/main" id="{07E0D120-51B6-921E-A3A5-B087A654D24A}"/>
              </a:ext>
            </a:extLst>
          </p:cNvPr>
          <p:cNvSpPr txBox="1"/>
          <p:nvPr/>
        </p:nvSpPr>
        <p:spPr>
          <a:xfrm>
            <a:off x="2529399" y="6072524"/>
            <a:ext cx="3108543" cy="276999"/>
          </a:xfrm>
          <a:prstGeom prst="rect">
            <a:avLst/>
          </a:prstGeom>
          <a:noFill/>
        </p:spPr>
        <p:txBody>
          <a:bodyPr wrap="none" rtlCol="0">
            <a:spAutoFit/>
          </a:bodyPr>
          <a:lstStyle/>
          <a:p>
            <a:r>
              <a:rPr lang="ja-JP" altLang="en-US" sz="1200" dirty="0"/>
              <a:t>ふせい　　　　　　　　　　　　　かいひ</a:t>
            </a:r>
            <a:endParaRPr kumimoji="1" lang="en-US" altLang="ja-JP" sz="1200" dirty="0"/>
          </a:p>
        </p:txBody>
      </p:sp>
    </p:spTree>
    <p:extLst>
      <p:ext uri="{BB962C8B-B14F-4D97-AF65-F5344CB8AC3E}">
        <p14:creationId xmlns:p14="http://schemas.microsoft.com/office/powerpoint/2010/main" val="673944515"/>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1620</Words>
  <Application>Microsoft Office PowerPoint</Application>
  <PresentationFormat>画面に合わせる (4:3)</PresentationFormat>
  <Paragraphs>115</Paragraphs>
  <Slides>4</Slides>
  <Notes>4</Notes>
  <HiddenSlides>1</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docs-Calibri</vt:lpstr>
      <vt:lpstr>Meiryo UI</vt:lpstr>
      <vt:lpstr>メイリオ</vt:lpstr>
      <vt:lpstr>源真ゴシック Heavy</vt:lpstr>
      <vt:lpstr>Arial</vt:lpstr>
      <vt:lpstr>Calibri</vt:lpstr>
      <vt:lpstr>Segoe UI</vt:lpstr>
      <vt:lpstr>2_Office テーマ</vt:lpstr>
      <vt:lpstr> 1-3-5 多要素認証   </vt:lpstr>
      <vt:lpstr>考えてみよう</vt:lpstr>
      <vt:lpstr>PowerPoint プレゼンテーション</vt:lpstr>
      <vt:lpstr>対策の解説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2019-09-18T06:25:29Z</dcterms:created>
  <dcterms:modified xsi:type="dcterms:W3CDTF">2023-05-19T02:06:22Z</dcterms:modified>
</cp:coreProperties>
</file>