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 id="2147483985" r:id="rId2"/>
  </p:sldMasterIdLst>
  <p:notesMasterIdLst>
    <p:notesMasterId r:id="rId7"/>
  </p:notesMasterIdLst>
  <p:handoutMasterIdLst>
    <p:handoutMasterId r:id="rId8"/>
  </p:handoutMasterIdLst>
  <p:sldIdLst>
    <p:sldId id="1862287432" r:id="rId3"/>
    <p:sldId id="1862287433" r:id="rId4"/>
    <p:sldId id="1862287434" r:id="rId5"/>
    <p:sldId id="1862287440" r:id="rId6"/>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9966"/>
    <a:srgbClr val="AA7322"/>
    <a:srgbClr val="FDE1B0"/>
    <a:srgbClr val="ED7D31"/>
    <a:srgbClr val="FF99CC"/>
    <a:srgbClr val="D62475"/>
    <a:srgbClr val="F6281E"/>
    <a:srgbClr val="FFFFCC"/>
    <a:srgbClr val="F600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85" autoAdjust="0"/>
    <p:restoredTop sz="52727" autoAdjust="0"/>
  </p:normalViewPr>
  <p:slideViewPr>
    <p:cSldViewPr snapToGrid="0">
      <p:cViewPr varScale="1">
        <p:scale>
          <a:sx n="60" d="100"/>
          <a:sy n="60" d="100"/>
        </p:scale>
        <p:origin x="2862" y="54"/>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en-US" altLang="ja-JP" sz="1200" kern="1200" dirty="0">
                <a:solidFill>
                  <a:schemeClr val="tx1"/>
                </a:solidFill>
                <a:effectLst/>
                <a:latin typeface="+mn-lt"/>
                <a:cs typeface="+mn-cs"/>
              </a:rPr>
              <a:t>ID</a:t>
            </a:r>
            <a:r>
              <a:rPr kumimoji="1" lang="ja-JP" altLang="en-US" sz="1200" kern="1200" dirty="0">
                <a:solidFill>
                  <a:schemeClr val="tx1"/>
                </a:solidFill>
                <a:effectLst/>
                <a:latin typeface="+mn-lt"/>
                <a:cs typeface="+mn-cs"/>
              </a:rPr>
              <a:t>とパスワードの役割（教材</a:t>
            </a:r>
            <a:r>
              <a:rPr kumimoji="1" lang="en-US" altLang="ja-JP" sz="1200" kern="1200" dirty="0">
                <a:solidFill>
                  <a:schemeClr val="tx1"/>
                </a:solidFill>
                <a:effectLst/>
                <a:latin typeface="+mn-lt"/>
                <a:cs typeface="+mn-cs"/>
              </a:rPr>
              <a:t>1-3-1</a:t>
            </a:r>
            <a:r>
              <a:rPr kumimoji="1" lang="ja-JP" altLang="en-US" sz="1200" kern="1200" dirty="0">
                <a:solidFill>
                  <a:schemeClr val="tx1"/>
                </a:solidFill>
                <a:effectLst/>
                <a:latin typeface="+mn-lt"/>
                <a:cs typeface="+mn-cs"/>
              </a:rPr>
              <a:t>を参照）や作成方法（教材</a:t>
            </a:r>
            <a:r>
              <a:rPr kumimoji="1" lang="en-US" altLang="ja-JP" sz="1200" kern="1200" dirty="0">
                <a:solidFill>
                  <a:schemeClr val="tx1"/>
                </a:solidFill>
                <a:effectLst/>
                <a:latin typeface="+mn-lt"/>
                <a:cs typeface="+mn-cs"/>
              </a:rPr>
              <a:t>1-3-2</a:t>
            </a:r>
            <a:r>
              <a:rPr kumimoji="1" lang="ja-JP" altLang="en-US" sz="1200" kern="1200" dirty="0">
                <a:solidFill>
                  <a:schemeClr val="tx1"/>
                </a:solidFill>
                <a:effectLst/>
                <a:latin typeface="+mn-lt"/>
                <a:cs typeface="+mn-cs"/>
              </a:rPr>
              <a:t>、</a:t>
            </a:r>
            <a:r>
              <a:rPr kumimoji="1" lang="en-US" altLang="ja-JP" sz="1200" kern="1200" dirty="0">
                <a:solidFill>
                  <a:schemeClr val="tx1"/>
                </a:solidFill>
                <a:effectLst/>
                <a:latin typeface="+mn-lt"/>
                <a:cs typeface="+mn-cs"/>
              </a:rPr>
              <a:t>1-3-3</a:t>
            </a:r>
            <a:r>
              <a:rPr kumimoji="1" lang="ja-JP" altLang="en-US" sz="1200" kern="1200" dirty="0">
                <a:solidFill>
                  <a:schemeClr val="tx1"/>
                </a:solidFill>
                <a:effectLst/>
                <a:latin typeface="+mn-lt"/>
                <a:cs typeface="+mn-cs"/>
              </a:rPr>
              <a:t>を参照）を理解した方</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パスワードを管理する際の注意点を伝える。</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061714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en-US" altLang="ja-JP" dirty="0"/>
              <a:t>ID</a:t>
            </a:r>
            <a:r>
              <a:rPr kumimoji="1" lang="ja-JP" altLang="en-US" dirty="0"/>
              <a:t>とパスワードはどのように管理したら良いのでしょうか？</a:t>
            </a:r>
            <a:endParaRPr kumimoji="1" lang="en-US" altLang="ja-JP" dirty="0"/>
          </a:p>
          <a:p>
            <a:endParaRPr kumimoji="1" lang="en-US" altLang="ja-JP" dirty="0"/>
          </a:p>
          <a:p>
            <a:r>
              <a:rPr kumimoji="1" lang="en-US" altLang="ja-JP" dirty="0"/>
              <a:t>※</a:t>
            </a:r>
            <a:r>
              <a:rPr kumimoji="1" lang="ja-JP" altLang="en-US"/>
              <a:t>啓発対象者に</a:t>
            </a:r>
            <a:r>
              <a:rPr kumimoji="1" lang="ja-JP" altLang="en-US" dirty="0"/>
              <a:t>アイデアを発表してもらっても良い。</a:t>
            </a:r>
            <a:endParaRPr kumimoji="1" lang="en-US" altLang="ja-JP" dirty="0"/>
          </a:p>
        </p:txBody>
      </p:sp>
    </p:spTree>
    <p:extLst>
      <p:ext uri="{BB962C8B-B14F-4D97-AF65-F5344CB8AC3E}">
        <p14:creationId xmlns:p14="http://schemas.microsoft.com/office/powerpoint/2010/main" val="935106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いろいろな意見をいただけました。</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大事な</a:t>
            </a:r>
            <a:r>
              <a:rPr lang="en-US" altLang="ja-JP" sz="1200" dirty="0">
                <a:latin typeface="メイリオ" panose="020B0604030504040204" pitchFamily="50" charset="-128"/>
              </a:rPr>
              <a:t>ID</a:t>
            </a:r>
            <a:r>
              <a:rPr lang="ja-JP" altLang="en-US" sz="1200" dirty="0">
                <a:latin typeface="メイリオ" panose="020B0604030504040204" pitchFamily="50" charset="-128"/>
              </a:rPr>
              <a:t>とパスワード情報は「誰にも知られないような工夫」をする必要があります。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・パスワードをメモした手帳を置き忘れた</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・パソコンにパスワード情報を付箋で貼っている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・家族間でパスワード情報を共有している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これらの行動は大丈夫なのかを考えてみましょう。</a:t>
            </a:r>
            <a:endParaRPr lang="en-US" altLang="ja-JP" sz="1200" dirty="0">
              <a:latin typeface="メイリオ" panose="020B0604030504040204" pitchFamily="50" charset="-128"/>
            </a:endParaRPr>
          </a:p>
        </p:txBody>
      </p:sp>
    </p:spTree>
    <p:extLst>
      <p:ext uri="{BB962C8B-B14F-4D97-AF65-F5344CB8AC3E}">
        <p14:creationId xmlns:p14="http://schemas.microsoft.com/office/powerpoint/2010/main" val="3556622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sz="1200" dirty="0">
                <a:latin typeface="メイリオ" panose="020B0604030504040204" pitchFamily="50" charset="-128"/>
              </a:rPr>
              <a:t>それでは、パスワードを誰にも知られないようにするためには、どのようにすれば良いのでしょうか？</a:t>
            </a:r>
            <a:endParaRPr kumimoji="1" lang="en-US" altLang="ja-JP" sz="1200" dirty="0">
              <a:latin typeface="メイリオ" panose="020B0604030504040204" pitchFamily="50" charset="-128"/>
            </a:endParaRPr>
          </a:p>
          <a:p>
            <a:r>
              <a:rPr kumimoji="1" lang="ja-JP" altLang="en-US" sz="1200" dirty="0">
                <a:latin typeface="メイリオ" panose="020B0604030504040204" pitchFamily="50" charset="-128"/>
              </a:rPr>
              <a:t>誰にも見られることのない手帳にメモする。暗記する。いろいろなやり方が考えられます。</a:t>
            </a:r>
            <a:endParaRPr kumimoji="1" lang="en-US" altLang="ja-JP" sz="1200" dirty="0">
              <a:latin typeface="メイリオ" panose="020B0604030504040204" pitchFamily="50" charset="-128"/>
            </a:endParaRPr>
          </a:p>
          <a:p>
            <a:r>
              <a:rPr kumimoji="1" lang="en-US" altLang="ja-JP" sz="1200" dirty="0">
                <a:latin typeface="メイリオ" panose="020B0604030504040204" pitchFamily="50" charset="-128"/>
              </a:rPr>
              <a:t>※</a:t>
            </a:r>
            <a:r>
              <a:rPr kumimoji="1" lang="ja-JP" altLang="en-US" sz="1200" dirty="0">
                <a:latin typeface="メイリオ" panose="020B0604030504040204" pitchFamily="50" charset="-128"/>
              </a:rPr>
              <a:t>啓発対象者に意見を聞いても良い。</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ここでは、管理方法の一例をご紹介します。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まず、みなさんのパスワードを</a:t>
            </a:r>
            <a:r>
              <a:rPr lang="en-US" altLang="ja-JP" sz="1200" dirty="0">
                <a:latin typeface="メイリオ" panose="020B0604030504040204" pitchFamily="50" charset="-128"/>
              </a:rPr>
              <a:t>2</a:t>
            </a:r>
            <a:r>
              <a:rPr lang="ja-JP" altLang="en-US" sz="1200" dirty="0">
                <a:latin typeface="メイリオ" panose="020B0604030504040204" pitchFamily="50" charset="-128"/>
              </a:rPr>
              <a:t>つの部分に大きく分けます。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パスワードが、すべてのパスワードに共通する部分である「コアパスワード」と「サービスごとに異なるキーワード」で構成されることを前提とすると、この</a:t>
            </a:r>
            <a:r>
              <a:rPr lang="en-US" altLang="ja-JP" sz="1200" dirty="0">
                <a:latin typeface="メイリオ" panose="020B0604030504040204" pitchFamily="50" charset="-128"/>
              </a:rPr>
              <a:t>2</a:t>
            </a:r>
            <a:r>
              <a:rPr lang="ja-JP" altLang="en-US" sz="1200" dirty="0">
                <a:latin typeface="メイリオ" panose="020B0604030504040204" pitchFamily="50" charset="-128"/>
              </a:rPr>
              <a:t>つの部分を別々に管理するだけで、どちらか一方が悪意のある人に知られてしまっても、パスワード全体は知られずに済みます。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できれば</a:t>
            </a:r>
            <a:r>
              <a:rPr lang="en-US" altLang="ja-JP" sz="1200" dirty="0">
                <a:latin typeface="メイリオ" panose="020B0604030504040204" pitchFamily="50" charset="-128"/>
              </a:rPr>
              <a:t>2</a:t>
            </a:r>
            <a:r>
              <a:rPr lang="ja-JP" altLang="en-US" sz="1200" dirty="0">
                <a:latin typeface="メイリオ" panose="020B0604030504040204" pitchFamily="50" charset="-128"/>
              </a:rPr>
              <a:t>つの部分のどちらか一方、例で言うと、「コアパスワード」の部分は暗記することをお勧めします。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そしてもう一方の「サービスごとに異なるキーワード」は、データファイルやメモで管理を行いましょう。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なお、これは管理方法の一例です。みなさんもどのように管理をするのが良いのか、ぜひ考えてみてください。</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参考資料</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IPA</a:t>
            </a:r>
            <a:r>
              <a:rPr lang="ja-JP" altLang="en-US" sz="1200" dirty="0">
                <a:latin typeface="メイリオ" panose="020B0604030504040204" pitchFamily="50" charset="-128"/>
              </a:rPr>
              <a:t>：安心相談窓口だより</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a:latin typeface="メイリオ" panose="020B0604030504040204" pitchFamily="50" charset="-128"/>
              </a:rPr>
              <a:t>https://www.ipa.go.jp/security/anshin/attention/2016/mgdayori20160803.html</a:t>
            </a:r>
            <a:endParaRPr lang="en-US" altLang="ja-JP" sz="1200" dirty="0">
              <a:latin typeface="メイリオ" panose="020B0604030504040204" pitchFamily="50" charset="-128"/>
            </a:endParaRPr>
          </a:p>
        </p:txBody>
      </p:sp>
    </p:spTree>
    <p:extLst>
      <p:ext uri="{BB962C8B-B14F-4D97-AF65-F5344CB8AC3E}">
        <p14:creationId xmlns:p14="http://schemas.microsoft.com/office/powerpoint/2010/main" val="2877134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33403" y="27508"/>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6166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25416263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42992783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787627681"/>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420075818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6597288"/>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15714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061182225"/>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1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217214274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TextBox 9">
            <a:extLst>
              <a:ext uri="{FF2B5EF4-FFF2-40B4-BE49-F238E27FC236}">
                <a16:creationId xmlns:a16="http://schemas.microsoft.com/office/drawing/2014/main" id="{55EF4343-A537-4FAD-A602-01CE1357E21E}"/>
              </a:ext>
            </a:extLst>
          </p:cNvPr>
          <p:cNvSpPr txBox="1"/>
          <p:nvPr userDrawn="1"/>
        </p:nvSpPr>
        <p:spPr>
          <a:xfrm>
            <a:off x="249337" y="1937740"/>
            <a:ext cx="7472502" cy="1545038"/>
          </a:xfrm>
          <a:prstGeom prst="rect">
            <a:avLst/>
          </a:prstGeom>
          <a:noFill/>
        </p:spPr>
        <p:txBody>
          <a:bodyPr wrap="square" rtlCol="0">
            <a:spAutoFit/>
          </a:bodyPr>
          <a:lstStyle/>
          <a:p>
            <a:pPr>
              <a:lnSpc>
                <a:spcPct val="80000"/>
              </a:lnSpc>
            </a:pPr>
            <a:r>
              <a:rPr lang="ja-JP" altLang="en-US" sz="4000" dirty="0">
                <a:solidFill>
                  <a:srgbClr val="4472C4">
                    <a:lumMod val="50000"/>
                  </a:srgbClr>
                </a:solidFill>
                <a:latin typeface="HGPSoeiKakugothicUB" pitchFamily="50" charset="-128"/>
                <a:ea typeface="HGPSoeiKakugothicUB" pitchFamily="50" charset="-128"/>
              </a:rPr>
              <a:t>ともに学ぶ。考える。</a:t>
            </a:r>
            <a:endParaRPr lang="en-US" altLang="ja-JP" sz="4000" dirty="0">
              <a:solidFill>
                <a:srgbClr val="4472C4">
                  <a:lumMod val="50000"/>
                </a:srgbClr>
              </a:solidFill>
              <a:latin typeface="HGPSoeiKakugothicUB" pitchFamily="50" charset="-128"/>
              <a:ea typeface="HGPSoeiKakugothicUB" pitchFamily="50" charset="-128"/>
            </a:endParaRPr>
          </a:p>
          <a:p>
            <a:pPr>
              <a:lnSpc>
                <a:spcPct val="80000"/>
              </a:lnSpc>
            </a:pPr>
            <a:endParaRPr lang="en-US" altLang="ja-JP" sz="2400" dirty="0">
              <a:solidFill>
                <a:srgbClr val="4472C4">
                  <a:lumMod val="50000"/>
                </a:srgbClr>
              </a:solidFill>
              <a:latin typeface="HGPSoeiKakugothicUB" pitchFamily="50" charset="-128"/>
              <a:ea typeface="HGPSoeiKakugothicUB" pitchFamily="50" charset="-128"/>
            </a:endParaRPr>
          </a:p>
          <a:p>
            <a:pPr>
              <a:lnSpc>
                <a:spcPct val="80000"/>
              </a:lnSpc>
            </a:pPr>
            <a:r>
              <a:rPr lang="ja-JP" alt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rPr>
              <a:t>インターネット安全教室</a:t>
            </a:r>
            <a:endParaRPr 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endParaRPr>
          </a:p>
        </p:txBody>
      </p:sp>
      <p:sp>
        <p:nvSpPr>
          <p:cNvPr id="9" name="テキスト ボックス 8">
            <a:extLst>
              <a:ext uri="{FF2B5EF4-FFF2-40B4-BE49-F238E27FC236}">
                <a16:creationId xmlns:a16="http://schemas.microsoft.com/office/drawing/2014/main" id="{69C675DA-34DA-4185-A64C-416D885BEA85}"/>
              </a:ext>
            </a:extLst>
          </p:cNvPr>
          <p:cNvSpPr txBox="1"/>
          <p:nvPr userDrawn="1"/>
        </p:nvSpPr>
        <p:spPr>
          <a:xfrm>
            <a:off x="249337" y="3683510"/>
            <a:ext cx="8522898" cy="369332"/>
          </a:xfrm>
          <a:prstGeom prst="rect">
            <a:avLst/>
          </a:prstGeom>
          <a:noFill/>
        </p:spPr>
        <p:txBody>
          <a:bodyPr wrap="square" rtlCol="0">
            <a:spAutoFit/>
          </a:bodyPr>
          <a:lstStyle/>
          <a:p>
            <a:r>
              <a:rPr lang="ja-JP" altLang="en-US" dirty="0">
                <a:solidFill>
                  <a:prstClr val="black"/>
                </a:solidFill>
              </a:rPr>
              <a:t>～大人もこどもも一緒に学び、考える。インターネットとのつきあい方～</a:t>
            </a:r>
          </a:p>
        </p:txBody>
      </p:sp>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308490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image" Target="../media/image1.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theme" Target="../theme/theme2.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1059025853"/>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17.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1-3-4</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パスワードの管理</a:t>
            </a:r>
            <a:br>
              <a:rPr lang="en-US" altLang="ja-JP" sz="32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323089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478412" y="1701455"/>
            <a:ext cx="7956060" cy="2726597"/>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sp>
        <p:nvSpPr>
          <p:cNvPr id="8" name="テキスト ボックス 7">
            <a:extLst>
              <a:ext uri="{FF2B5EF4-FFF2-40B4-BE49-F238E27FC236}">
                <a16:creationId xmlns:a16="http://schemas.microsoft.com/office/drawing/2014/main" id="{0A007814-8D8C-E88F-60E2-DD10A376A03D}"/>
              </a:ext>
            </a:extLst>
          </p:cNvPr>
          <p:cNvSpPr txBox="1"/>
          <p:nvPr/>
        </p:nvSpPr>
        <p:spPr>
          <a:xfrm>
            <a:off x="767348" y="2054265"/>
            <a:ext cx="7608881" cy="1502976"/>
          </a:xfrm>
          <a:prstGeom prst="rect">
            <a:avLst/>
          </a:prstGeom>
          <a:noFill/>
        </p:spPr>
        <p:txBody>
          <a:bodyPr wrap="square">
            <a:spAutoFit/>
          </a:bodyPr>
          <a:lstStyle/>
          <a:p>
            <a:pPr marL="0" marR="0" lvl="0" indent="0" algn="l" defTabSz="914400" rtl="0" eaLnBrk="1" fontAlgn="auto" latinLnBrk="0" hangingPunct="1">
              <a:lnSpc>
                <a:spcPts val="5600"/>
              </a:lnSpc>
              <a:spcBef>
                <a:spcPts val="0"/>
              </a:spcBef>
              <a:spcAft>
                <a:spcPts val="0"/>
              </a:spcAft>
              <a:buClrTx/>
              <a:buSzTx/>
              <a:buFontTx/>
              <a:buNone/>
              <a:tabLst/>
              <a:defRPr/>
            </a:pPr>
            <a:r>
              <a:rPr lang="ja-JP" altLang="en-US" sz="4000" b="1" dirty="0">
                <a:solidFill>
                  <a:prstClr val="black"/>
                </a:solidFill>
                <a:latin typeface="Segoe UI"/>
                <a:ea typeface="メイリオ"/>
              </a:rPr>
              <a:t>作ったパスワードはどうやって管理すればいいの？</a:t>
            </a:r>
            <a:endParaRPr lang="en-US" altLang="ja-JP" sz="4000" b="1" dirty="0">
              <a:solidFill>
                <a:prstClr val="black"/>
              </a:solidFill>
              <a:latin typeface="Segoe UI"/>
              <a:ea typeface="メイリオ"/>
            </a:endParaRPr>
          </a:p>
        </p:txBody>
      </p:sp>
      <p:pic>
        <p:nvPicPr>
          <p:cNvPr id="3" name="図 2">
            <a:extLst>
              <a:ext uri="{FF2B5EF4-FFF2-40B4-BE49-F238E27FC236}">
                <a16:creationId xmlns:a16="http://schemas.microsoft.com/office/drawing/2014/main" id="{4445636A-DCCD-BB6F-1AFD-66664CA7DE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6986" y="4428052"/>
            <a:ext cx="2575598" cy="2575598"/>
          </a:xfrm>
          <a:prstGeom prst="rect">
            <a:avLst/>
          </a:prstGeom>
        </p:spPr>
      </p:pic>
      <p:pic>
        <p:nvPicPr>
          <p:cNvPr id="4" name="図 3">
            <a:extLst>
              <a:ext uri="{FF2B5EF4-FFF2-40B4-BE49-F238E27FC236}">
                <a16:creationId xmlns:a16="http://schemas.microsoft.com/office/drawing/2014/main" id="{72653B0C-A240-883D-B9BD-3B9D535C70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47899" y="4936043"/>
            <a:ext cx="1485379" cy="1512376"/>
          </a:xfrm>
          <a:prstGeom prst="rect">
            <a:avLst/>
          </a:prstGeom>
        </p:spPr>
      </p:pic>
      <p:pic>
        <p:nvPicPr>
          <p:cNvPr id="5" name="図 4">
            <a:extLst>
              <a:ext uri="{FF2B5EF4-FFF2-40B4-BE49-F238E27FC236}">
                <a16:creationId xmlns:a16="http://schemas.microsoft.com/office/drawing/2014/main" id="{1E9CA9FE-48B3-E6CE-5EA8-0320CF0F7C8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388455">
            <a:off x="3652745" y="4750073"/>
            <a:ext cx="1254242" cy="1254242"/>
          </a:xfrm>
          <a:prstGeom prst="rect">
            <a:avLst/>
          </a:prstGeom>
        </p:spPr>
      </p:pic>
      <p:pic>
        <p:nvPicPr>
          <p:cNvPr id="6" name="図 5">
            <a:extLst>
              <a:ext uri="{FF2B5EF4-FFF2-40B4-BE49-F238E27FC236}">
                <a16:creationId xmlns:a16="http://schemas.microsoft.com/office/drawing/2014/main" id="{73AB363E-2DAD-EC4D-D478-FA31F998DC3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10299" y="3027984"/>
            <a:ext cx="5719989" cy="4575990"/>
          </a:xfrm>
          <a:prstGeom prst="rect">
            <a:avLst/>
          </a:prstGeom>
        </p:spPr>
      </p:pic>
      <p:sp>
        <p:nvSpPr>
          <p:cNvPr id="9" name="テキスト ボックス 8">
            <a:extLst>
              <a:ext uri="{FF2B5EF4-FFF2-40B4-BE49-F238E27FC236}">
                <a16:creationId xmlns:a16="http://schemas.microsoft.com/office/drawing/2014/main" id="{C4803C86-8543-F885-0121-7F4338EFF4B8}"/>
              </a:ext>
            </a:extLst>
          </p:cNvPr>
          <p:cNvSpPr txBox="1"/>
          <p:nvPr/>
        </p:nvSpPr>
        <p:spPr>
          <a:xfrm>
            <a:off x="981606" y="2636476"/>
            <a:ext cx="837768" cy="338554"/>
          </a:xfrm>
          <a:prstGeom prst="rect">
            <a:avLst/>
          </a:prstGeom>
          <a:noFill/>
        </p:spPr>
        <p:txBody>
          <a:bodyPr wrap="square" rtlCol="0">
            <a:spAutoFit/>
          </a:bodyPr>
          <a:lstStyle/>
          <a:p>
            <a:r>
              <a:rPr kumimoji="1" lang="ja-JP" altLang="en-US" sz="1600" b="1" dirty="0"/>
              <a:t>かんり</a:t>
            </a:r>
          </a:p>
        </p:txBody>
      </p:sp>
    </p:spTree>
    <p:extLst>
      <p:ext uri="{BB962C8B-B14F-4D97-AF65-F5344CB8AC3E}">
        <p14:creationId xmlns:p14="http://schemas.microsoft.com/office/powerpoint/2010/main" val="1210285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527194E8-4121-41DB-70A2-8549B556F9D3}"/>
              </a:ext>
            </a:extLst>
          </p:cNvPr>
          <p:cNvSpPr/>
          <p:nvPr/>
        </p:nvSpPr>
        <p:spPr>
          <a:xfrm>
            <a:off x="349135" y="4337073"/>
            <a:ext cx="8628753" cy="1817856"/>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1" name="フリーフォーム: 図形 10">
            <a:extLst>
              <a:ext uri="{FF2B5EF4-FFF2-40B4-BE49-F238E27FC236}">
                <a16:creationId xmlns:a16="http://schemas.microsoft.com/office/drawing/2014/main" id="{AC49CBBF-DB0A-8496-1BF6-8929B7DD7C71}"/>
              </a:ext>
            </a:extLst>
          </p:cNvPr>
          <p:cNvSpPr/>
          <p:nvPr/>
        </p:nvSpPr>
        <p:spPr>
          <a:xfrm>
            <a:off x="384408" y="1579201"/>
            <a:ext cx="8375184" cy="1608899"/>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493677" y="469898"/>
            <a:ext cx="1645529" cy="805362"/>
          </a:xfrm>
        </p:spPr>
        <p:txBody>
          <a:bodyPr>
            <a:normAutofit/>
          </a:bodyPr>
          <a:lstStyle/>
          <a:p>
            <a:r>
              <a:rPr lang="ja-JP" altLang="en-US" sz="4000" b="1" dirty="0"/>
              <a:t>答え</a:t>
            </a:r>
            <a:endParaRPr kumimoji="1" lang="ja-JP" altLang="en-US" sz="4000" b="1" dirty="0"/>
          </a:p>
        </p:txBody>
      </p:sp>
      <p:sp>
        <p:nvSpPr>
          <p:cNvPr id="7" name="タイトル 3">
            <a:extLst>
              <a:ext uri="{FF2B5EF4-FFF2-40B4-BE49-F238E27FC236}">
                <a16:creationId xmlns:a16="http://schemas.microsoft.com/office/drawing/2014/main" id="{16FB2DF2-6B9D-D4DA-8E2A-C82C2D29C8E9}"/>
              </a:ext>
            </a:extLst>
          </p:cNvPr>
          <p:cNvSpPr txBox="1">
            <a:spLocks/>
          </p:cNvSpPr>
          <p:nvPr/>
        </p:nvSpPr>
        <p:spPr>
          <a:xfrm>
            <a:off x="691905" y="1921533"/>
            <a:ext cx="7958418" cy="784598"/>
          </a:xfrm>
          <a:prstGeom prst="rect">
            <a:avLst/>
          </a:prstGeom>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ja-JP" altLang="en-US" dirty="0">
                <a:solidFill>
                  <a:srgbClr val="ED7D31"/>
                </a:solidFill>
                <a:latin typeface="メイリオ"/>
                <a:ea typeface="メイリオ"/>
              </a:rPr>
              <a:t>誰にも知られないような工夫をする。</a:t>
            </a:r>
            <a:endParaRPr kumimoji="1" lang="ja-JP" altLang="en-US" sz="4400" b="1" i="0" u="none" strike="noStrike" kern="1200" cap="none" spc="0" normalizeH="0" baseline="0" noProof="0" dirty="0">
              <a:ln>
                <a:noFill/>
              </a:ln>
              <a:solidFill>
                <a:srgbClr val="ED7D31"/>
              </a:solidFill>
              <a:effectLst/>
              <a:uLnTx/>
              <a:uFillTx/>
              <a:latin typeface="メイリオ"/>
              <a:ea typeface="メイリオ"/>
              <a:cs typeface="+mj-cs"/>
            </a:endParaRPr>
          </a:p>
        </p:txBody>
      </p:sp>
      <p:pic>
        <p:nvPicPr>
          <p:cNvPr id="13" name="図 12">
            <a:extLst>
              <a:ext uri="{FF2B5EF4-FFF2-40B4-BE49-F238E27FC236}">
                <a16:creationId xmlns:a16="http://schemas.microsoft.com/office/drawing/2014/main" id="{0C3B06A8-8064-1C95-14EF-A5C022A4E1E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7112135" y="2698035"/>
            <a:ext cx="2002117" cy="1757975"/>
          </a:xfrm>
          <a:prstGeom prst="rect">
            <a:avLst/>
          </a:prstGeom>
        </p:spPr>
      </p:pic>
      <p:pic>
        <p:nvPicPr>
          <p:cNvPr id="28" name="図 27">
            <a:extLst>
              <a:ext uri="{FF2B5EF4-FFF2-40B4-BE49-F238E27FC236}">
                <a16:creationId xmlns:a16="http://schemas.microsoft.com/office/drawing/2014/main" id="{082B7DE4-C97B-36EC-E8F4-0FE88490684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388455">
            <a:off x="7635478" y="5440468"/>
            <a:ext cx="1415455" cy="1415455"/>
          </a:xfrm>
          <a:prstGeom prst="rect">
            <a:avLst/>
          </a:prstGeom>
        </p:spPr>
      </p:pic>
      <p:sp>
        <p:nvSpPr>
          <p:cNvPr id="9" name="テキスト ボックス 8">
            <a:extLst>
              <a:ext uri="{FF2B5EF4-FFF2-40B4-BE49-F238E27FC236}">
                <a16:creationId xmlns:a16="http://schemas.microsoft.com/office/drawing/2014/main" id="{DC952720-021A-644E-E1DD-2D42A95C0EDD}"/>
              </a:ext>
            </a:extLst>
          </p:cNvPr>
          <p:cNvSpPr txBox="1"/>
          <p:nvPr/>
        </p:nvSpPr>
        <p:spPr>
          <a:xfrm>
            <a:off x="349135" y="4224317"/>
            <a:ext cx="8181545" cy="2308324"/>
          </a:xfrm>
          <a:prstGeom prst="rect">
            <a:avLst/>
          </a:prstGeom>
          <a:noFill/>
        </p:spPr>
        <p:txBody>
          <a:bodyPr wrap="square" rtlCol="0">
            <a:spAutoFit/>
          </a:bodyPr>
          <a:lstStyle/>
          <a:p>
            <a:pPr>
              <a:lnSpc>
                <a:spcPct val="150000"/>
              </a:lnSpc>
            </a:pPr>
            <a:r>
              <a:rPr kumimoji="1" lang="ja-JP" altLang="en-US" sz="2800" dirty="0"/>
              <a:t>・パスワードをメモした手帳を置き忘れた</a:t>
            </a:r>
            <a:endParaRPr kumimoji="1" lang="en-US" altLang="ja-JP" sz="2800" dirty="0"/>
          </a:p>
          <a:p>
            <a:pPr>
              <a:lnSpc>
                <a:spcPct val="150000"/>
              </a:lnSpc>
            </a:pPr>
            <a:r>
              <a:rPr lang="ja-JP" altLang="en-US" sz="2800" dirty="0"/>
              <a:t>・パソコンにパスワード情報を付箋で貼っている</a:t>
            </a:r>
            <a:endParaRPr lang="en-US" altLang="ja-JP" sz="2800" dirty="0"/>
          </a:p>
          <a:p>
            <a:pPr>
              <a:lnSpc>
                <a:spcPct val="150000"/>
              </a:lnSpc>
            </a:pPr>
            <a:r>
              <a:rPr lang="ja-JP" altLang="en-US" sz="2800" dirty="0"/>
              <a:t>・家族間でパスワード情報を共有している</a:t>
            </a:r>
            <a:endParaRPr lang="en-US" altLang="ja-JP" sz="2800" dirty="0"/>
          </a:p>
          <a:p>
            <a:endParaRPr lang="en-US" altLang="ja-JP" dirty="0"/>
          </a:p>
        </p:txBody>
      </p:sp>
      <p:sp>
        <p:nvSpPr>
          <p:cNvPr id="12" name="四角形: 角を丸くする 11">
            <a:extLst>
              <a:ext uri="{FF2B5EF4-FFF2-40B4-BE49-F238E27FC236}">
                <a16:creationId xmlns:a16="http://schemas.microsoft.com/office/drawing/2014/main" id="{7B259DBE-FBE5-875D-B928-2D8417BB40E8}"/>
              </a:ext>
            </a:extLst>
          </p:cNvPr>
          <p:cNvSpPr/>
          <p:nvPr/>
        </p:nvSpPr>
        <p:spPr>
          <a:xfrm>
            <a:off x="319090" y="3724747"/>
            <a:ext cx="2725768" cy="688382"/>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Segoe UI"/>
                <a:ea typeface="メイリオ"/>
                <a:cs typeface="+mn-cs"/>
              </a:rPr>
              <a:t>大丈夫かな？</a:t>
            </a:r>
          </a:p>
        </p:txBody>
      </p:sp>
      <p:sp>
        <p:nvSpPr>
          <p:cNvPr id="2" name="テキスト ボックス 1">
            <a:extLst>
              <a:ext uri="{FF2B5EF4-FFF2-40B4-BE49-F238E27FC236}">
                <a16:creationId xmlns:a16="http://schemas.microsoft.com/office/drawing/2014/main" id="{4A0F7934-8B41-6829-94B1-A43A6996E91A}"/>
              </a:ext>
            </a:extLst>
          </p:cNvPr>
          <p:cNvSpPr txBox="1"/>
          <p:nvPr/>
        </p:nvSpPr>
        <p:spPr>
          <a:xfrm>
            <a:off x="573978" y="3692948"/>
            <a:ext cx="1107996" cy="276999"/>
          </a:xfrm>
          <a:prstGeom prst="rect">
            <a:avLst/>
          </a:prstGeom>
          <a:noFill/>
        </p:spPr>
        <p:txBody>
          <a:bodyPr wrap="none" rtlCol="0">
            <a:spAutoFit/>
          </a:bodyPr>
          <a:lstStyle/>
          <a:p>
            <a:r>
              <a:rPr lang="ja-JP" altLang="en-US" sz="1200" dirty="0"/>
              <a:t>だいじょうぶ</a:t>
            </a:r>
            <a:endParaRPr kumimoji="1" lang="ja-JP" altLang="en-US" sz="1200" dirty="0"/>
          </a:p>
        </p:txBody>
      </p:sp>
      <p:sp>
        <p:nvSpPr>
          <p:cNvPr id="3" name="テキスト ボックス 2">
            <a:extLst>
              <a:ext uri="{FF2B5EF4-FFF2-40B4-BE49-F238E27FC236}">
                <a16:creationId xmlns:a16="http://schemas.microsoft.com/office/drawing/2014/main" id="{509EE28C-2BB5-E26F-488E-4213CD4902FD}"/>
              </a:ext>
            </a:extLst>
          </p:cNvPr>
          <p:cNvSpPr txBox="1"/>
          <p:nvPr/>
        </p:nvSpPr>
        <p:spPr>
          <a:xfrm>
            <a:off x="5449636" y="4234692"/>
            <a:ext cx="1107996" cy="276999"/>
          </a:xfrm>
          <a:prstGeom prst="rect">
            <a:avLst/>
          </a:prstGeom>
          <a:noFill/>
        </p:spPr>
        <p:txBody>
          <a:bodyPr wrap="none" rtlCol="0">
            <a:spAutoFit/>
          </a:bodyPr>
          <a:lstStyle/>
          <a:p>
            <a:r>
              <a:rPr lang="ja-JP" altLang="en-US" sz="1200" dirty="0"/>
              <a:t>お　　　わす</a:t>
            </a:r>
            <a:endParaRPr kumimoji="1" lang="ja-JP" altLang="en-US" sz="1200" dirty="0"/>
          </a:p>
        </p:txBody>
      </p:sp>
      <p:sp>
        <p:nvSpPr>
          <p:cNvPr id="5" name="テキスト ボックス 4">
            <a:extLst>
              <a:ext uri="{FF2B5EF4-FFF2-40B4-BE49-F238E27FC236}">
                <a16:creationId xmlns:a16="http://schemas.microsoft.com/office/drawing/2014/main" id="{E767BF71-3500-1C8F-10A9-DC433414EA66}"/>
              </a:ext>
            </a:extLst>
          </p:cNvPr>
          <p:cNvSpPr txBox="1"/>
          <p:nvPr/>
        </p:nvSpPr>
        <p:spPr>
          <a:xfrm>
            <a:off x="4248017" y="4858629"/>
            <a:ext cx="2576346" cy="276999"/>
          </a:xfrm>
          <a:prstGeom prst="rect">
            <a:avLst/>
          </a:prstGeom>
          <a:noFill/>
        </p:spPr>
        <p:txBody>
          <a:bodyPr wrap="none" rtlCol="0">
            <a:spAutoFit/>
          </a:bodyPr>
          <a:lstStyle/>
          <a:p>
            <a:r>
              <a:rPr lang="ja-JP" altLang="en-US" sz="1200" dirty="0"/>
              <a:t>じょうほう　　　ふせん　　　  は</a:t>
            </a:r>
            <a:endParaRPr kumimoji="1" lang="ja-JP" altLang="en-US" sz="1200" dirty="0"/>
          </a:p>
        </p:txBody>
      </p:sp>
      <p:sp>
        <p:nvSpPr>
          <p:cNvPr id="6" name="テキスト ボックス 5">
            <a:extLst>
              <a:ext uri="{FF2B5EF4-FFF2-40B4-BE49-F238E27FC236}">
                <a16:creationId xmlns:a16="http://schemas.microsoft.com/office/drawing/2014/main" id="{EE63375F-A5FF-5C9C-1F74-03E8DE668343}"/>
              </a:ext>
            </a:extLst>
          </p:cNvPr>
          <p:cNvSpPr txBox="1"/>
          <p:nvPr/>
        </p:nvSpPr>
        <p:spPr>
          <a:xfrm>
            <a:off x="3870788" y="5492147"/>
            <a:ext cx="2085827" cy="276999"/>
          </a:xfrm>
          <a:prstGeom prst="rect">
            <a:avLst/>
          </a:prstGeom>
          <a:noFill/>
        </p:spPr>
        <p:txBody>
          <a:bodyPr wrap="none" rtlCol="0">
            <a:spAutoFit/>
          </a:bodyPr>
          <a:lstStyle/>
          <a:p>
            <a:r>
              <a:rPr lang="ja-JP" altLang="en-US" sz="1200" dirty="0"/>
              <a:t>じょうほう　    きょうゆう</a:t>
            </a:r>
            <a:endParaRPr kumimoji="1" lang="ja-JP" altLang="en-US" sz="1200" dirty="0"/>
          </a:p>
        </p:txBody>
      </p:sp>
      <p:sp>
        <p:nvSpPr>
          <p:cNvPr id="8" name="テキスト ボックス 7">
            <a:extLst>
              <a:ext uri="{FF2B5EF4-FFF2-40B4-BE49-F238E27FC236}">
                <a16:creationId xmlns:a16="http://schemas.microsoft.com/office/drawing/2014/main" id="{5412B666-A65A-4693-34F6-EEE426992EDD}"/>
              </a:ext>
            </a:extLst>
          </p:cNvPr>
          <p:cNvSpPr txBox="1"/>
          <p:nvPr/>
        </p:nvSpPr>
        <p:spPr>
          <a:xfrm>
            <a:off x="582636" y="1688184"/>
            <a:ext cx="837768" cy="307777"/>
          </a:xfrm>
          <a:prstGeom prst="rect">
            <a:avLst/>
          </a:prstGeom>
          <a:noFill/>
        </p:spPr>
        <p:txBody>
          <a:bodyPr wrap="square" rtlCol="0">
            <a:spAutoFit/>
          </a:bodyPr>
          <a:lstStyle/>
          <a:p>
            <a:r>
              <a:rPr lang="ja-JP" altLang="en-US" sz="1400" b="1" dirty="0"/>
              <a:t>だれ　　　　　　　　　　　　　　　　　　　　　　　　　　　　　　　　　　　　　　　　　　　　　</a:t>
            </a:r>
            <a:endParaRPr kumimoji="1" lang="ja-JP" altLang="en-US" sz="1400" b="1" dirty="0"/>
          </a:p>
        </p:txBody>
      </p:sp>
      <p:sp>
        <p:nvSpPr>
          <p:cNvPr id="14" name="テキスト ボックス 13">
            <a:extLst>
              <a:ext uri="{FF2B5EF4-FFF2-40B4-BE49-F238E27FC236}">
                <a16:creationId xmlns:a16="http://schemas.microsoft.com/office/drawing/2014/main" id="{901EECB2-A4D2-AF54-4EFD-1685502E2F3C}"/>
              </a:ext>
            </a:extLst>
          </p:cNvPr>
          <p:cNvSpPr txBox="1"/>
          <p:nvPr/>
        </p:nvSpPr>
        <p:spPr>
          <a:xfrm>
            <a:off x="6003634" y="1762457"/>
            <a:ext cx="837768" cy="307777"/>
          </a:xfrm>
          <a:prstGeom prst="rect">
            <a:avLst/>
          </a:prstGeom>
          <a:noFill/>
        </p:spPr>
        <p:txBody>
          <a:bodyPr wrap="square" rtlCol="0">
            <a:spAutoFit/>
          </a:bodyPr>
          <a:lstStyle/>
          <a:p>
            <a:r>
              <a:rPr lang="ja-JP" altLang="en-US" sz="1400" b="1" dirty="0"/>
              <a:t>くふう　　　　　　　　　　　　　　　　　　　　　　　　　　　　　　　　　　　　　　　　　　　　</a:t>
            </a:r>
            <a:endParaRPr kumimoji="1" lang="ja-JP" altLang="en-US" sz="1400" b="1" dirty="0"/>
          </a:p>
        </p:txBody>
      </p:sp>
    </p:spTree>
    <p:extLst>
      <p:ext uri="{BB962C8B-B14F-4D97-AF65-F5344CB8AC3E}">
        <p14:creationId xmlns:p14="http://schemas.microsoft.com/office/powerpoint/2010/main" val="3039257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5753" y="471094"/>
            <a:ext cx="7958418" cy="784598"/>
          </a:xfrm>
        </p:spPr>
        <p:txBody>
          <a:bodyPr>
            <a:normAutofit/>
          </a:bodyPr>
          <a:lstStyle/>
          <a:p>
            <a:r>
              <a:rPr lang="ja-JP" altLang="en-US" sz="4000" dirty="0"/>
              <a:t>対策の解説</a:t>
            </a:r>
            <a:endParaRPr kumimoji="1" lang="ja-JP" altLang="en-US" sz="4000" b="1" dirty="0"/>
          </a:p>
        </p:txBody>
      </p:sp>
      <p:grpSp>
        <p:nvGrpSpPr>
          <p:cNvPr id="6" name="グループ化 5">
            <a:extLst>
              <a:ext uri="{FF2B5EF4-FFF2-40B4-BE49-F238E27FC236}">
                <a16:creationId xmlns:a16="http://schemas.microsoft.com/office/drawing/2014/main" id="{71BC576E-3F70-FF06-9AB1-FEDA3CFA1A4B}"/>
              </a:ext>
            </a:extLst>
          </p:cNvPr>
          <p:cNvGrpSpPr/>
          <p:nvPr/>
        </p:nvGrpSpPr>
        <p:grpSpPr>
          <a:xfrm>
            <a:off x="524262" y="900715"/>
            <a:ext cx="9233939" cy="1565544"/>
            <a:chOff x="524262" y="900715"/>
            <a:chExt cx="9233939" cy="1565544"/>
          </a:xfrm>
        </p:grpSpPr>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524262" y="1269463"/>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パスワードの適切な管理方法</a:t>
              </a:r>
              <a:endParaRPr kumimoji="1" lang="en-US" altLang="ja-JP" sz="4000" b="1" i="0" u="none" strike="noStrike" kern="1200" cap="none" spc="0" normalizeH="0" baseline="0" noProof="0" dirty="0">
                <a:ln>
                  <a:noFill/>
                </a:ln>
                <a:solidFill>
                  <a:srgbClr val="ED7D31"/>
                </a:solidFill>
                <a:effectLst/>
                <a:uLnTx/>
                <a:uFillTx/>
                <a:latin typeface="Segoe UI"/>
                <a:ea typeface="メイリオ"/>
                <a:cs typeface="+mj-cs"/>
              </a:endParaRPr>
            </a:p>
          </p:txBody>
        </p:sp>
        <p:sp>
          <p:nvSpPr>
            <p:cNvPr id="27" name="テキスト ボックス 26">
              <a:extLst>
                <a:ext uri="{FF2B5EF4-FFF2-40B4-BE49-F238E27FC236}">
                  <a16:creationId xmlns:a16="http://schemas.microsoft.com/office/drawing/2014/main" id="{F09DFF3B-FE1F-B881-9529-686C6F0CE555}"/>
                </a:ext>
              </a:extLst>
            </p:cNvPr>
            <p:cNvSpPr txBox="1"/>
            <p:nvPr/>
          </p:nvSpPr>
          <p:spPr>
            <a:xfrm>
              <a:off x="3318892" y="900715"/>
              <a:ext cx="6439309" cy="730969"/>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Segoe UI"/>
                  <a:ea typeface="メイリオ"/>
                  <a:cs typeface="+mn-cs"/>
                </a:rPr>
                <a:t>　</a:t>
              </a:r>
              <a:r>
                <a:rPr lang="ja-JP" altLang="en-US" sz="1400" b="1" dirty="0">
                  <a:solidFill>
                    <a:prstClr val="black"/>
                  </a:solidFill>
                  <a:latin typeface="Segoe UI"/>
                  <a:ea typeface="メイリオ"/>
                </a:rPr>
                <a:t>   </a:t>
              </a:r>
              <a:r>
                <a:rPr kumimoji="1" lang="ja-JP" altLang="en-US" sz="1400" b="1" i="0" u="none" strike="noStrike" kern="1200" cap="none" spc="0" normalizeH="0" baseline="0" noProof="0" dirty="0">
                  <a:ln>
                    <a:noFill/>
                  </a:ln>
                  <a:solidFill>
                    <a:prstClr val="black"/>
                  </a:solidFill>
                  <a:effectLst/>
                  <a:uLnTx/>
                  <a:uFillTx/>
                  <a:latin typeface="Segoe UI"/>
                  <a:ea typeface="メイリオ"/>
                  <a:cs typeface="+mn-cs"/>
                </a:rPr>
                <a:t>てき  せつ   　　     かん    り　  ほう  ほう　　</a:t>
              </a:r>
              <a:endParaRPr kumimoji="1" lang="en-US" altLang="ja-JP" sz="1400" b="1" i="0" u="none" strike="noStrike" kern="1200" cap="none" spc="0" normalizeH="0" baseline="0" noProof="0" dirty="0">
                <a:ln>
                  <a:noFill/>
                </a:ln>
                <a:solidFill>
                  <a:prstClr val="black"/>
                </a:solidFill>
                <a:effectLst/>
                <a:uLnTx/>
                <a:uFillTx/>
                <a:latin typeface="Segoe UI"/>
                <a:ea typeface="メイリオ"/>
                <a:cs typeface="+mn-cs"/>
              </a:endParaRPr>
            </a:p>
          </p:txBody>
        </p:sp>
      </p:grpSp>
      <p:sp>
        <p:nvSpPr>
          <p:cNvPr id="33" name="コンテンツ プレースホルダー 32">
            <a:extLst>
              <a:ext uri="{FF2B5EF4-FFF2-40B4-BE49-F238E27FC236}">
                <a16:creationId xmlns:a16="http://schemas.microsoft.com/office/drawing/2014/main" id="{E4862D63-C29D-25BB-F76D-6A6758D7C5B2}"/>
              </a:ext>
            </a:extLst>
          </p:cNvPr>
          <p:cNvSpPr>
            <a:spLocks noGrp="1"/>
          </p:cNvSpPr>
          <p:nvPr>
            <p:ph sz="half" idx="1"/>
          </p:nvPr>
        </p:nvSpPr>
        <p:spPr>
          <a:xfrm>
            <a:off x="458187" y="4329407"/>
            <a:ext cx="8579083" cy="4351338"/>
          </a:xfrm>
        </p:spPr>
        <p:txBody>
          <a:bodyPr>
            <a:normAutofit/>
          </a:bodyPr>
          <a:lstStyle/>
          <a:p>
            <a:pPr>
              <a:lnSpc>
                <a:spcPct val="100000"/>
              </a:lnSpc>
              <a:spcBef>
                <a:spcPts val="1200"/>
              </a:spcBef>
            </a:pPr>
            <a:r>
              <a:rPr lang="ja-JP" altLang="en-US" sz="2800" dirty="0"/>
              <a:t>「コアパスワード」と「サービスごとに異なるキーワード」を別に管理する</a:t>
            </a:r>
          </a:p>
          <a:p>
            <a:pPr>
              <a:lnSpc>
                <a:spcPct val="100000"/>
              </a:lnSpc>
              <a:spcBef>
                <a:spcPts val="1200"/>
              </a:spcBef>
            </a:pPr>
            <a:r>
              <a:rPr lang="ja-JP" altLang="en-US" sz="2800" dirty="0"/>
              <a:t>できれば「コアパスワード」は暗記して、「キーワード」はファイルや紙で保管する</a:t>
            </a:r>
          </a:p>
        </p:txBody>
      </p:sp>
      <p:sp>
        <p:nvSpPr>
          <p:cNvPr id="12" name="テキスト ボックス 11">
            <a:extLst>
              <a:ext uri="{FF2B5EF4-FFF2-40B4-BE49-F238E27FC236}">
                <a16:creationId xmlns:a16="http://schemas.microsoft.com/office/drawing/2014/main" id="{02CEB517-8544-FC85-4FF6-F0F4C6F7BFBD}"/>
              </a:ext>
            </a:extLst>
          </p:cNvPr>
          <p:cNvSpPr txBox="1"/>
          <p:nvPr/>
        </p:nvSpPr>
        <p:spPr>
          <a:xfrm>
            <a:off x="3195087" y="4632386"/>
            <a:ext cx="1569660" cy="276999"/>
          </a:xfrm>
          <a:prstGeom prst="rect">
            <a:avLst/>
          </a:prstGeom>
          <a:noFill/>
        </p:spPr>
        <p:txBody>
          <a:bodyPr wrap="none" rtlCol="0">
            <a:spAutoFit/>
          </a:bodyPr>
          <a:lstStyle/>
          <a:p>
            <a:r>
              <a:rPr kumimoji="1" lang="ja-JP" altLang="en-US" sz="1200" dirty="0"/>
              <a:t>べつ　　　　かんり</a:t>
            </a:r>
          </a:p>
        </p:txBody>
      </p:sp>
      <p:sp>
        <p:nvSpPr>
          <p:cNvPr id="14" name="テキスト ボックス 13">
            <a:extLst>
              <a:ext uri="{FF2B5EF4-FFF2-40B4-BE49-F238E27FC236}">
                <a16:creationId xmlns:a16="http://schemas.microsoft.com/office/drawing/2014/main" id="{D1EC900C-7D89-85FB-0D26-EF58179C8B3D}"/>
              </a:ext>
            </a:extLst>
          </p:cNvPr>
          <p:cNvSpPr txBox="1"/>
          <p:nvPr/>
        </p:nvSpPr>
        <p:spPr>
          <a:xfrm>
            <a:off x="4987648" y="5628092"/>
            <a:ext cx="800219" cy="276999"/>
          </a:xfrm>
          <a:prstGeom prst="rect">
            <a:avLst/>
          </a:prstGeom>
          <a:noFill/>
        </p:spPr>
        <p:txBody>
          <a:bodyPr wrap="none" rtlCol="0">
            <a:spAutoFit/>
          </a:bodyPr>
          <a:lstStyle/>
          <a:p>
            <a:r>
              <a:rPr lang="ja-JP" altLang="en-US" sz="1200" dirty="0"/>
              <a:t>ほ　かん</a:t>
            </a:r>
            <a:endParaRPr kumimoji="1" lang="ja-JP" altLang="en-US" sz="1200" dirty="0"/>
          </a:p>
        </p:txBody>
      </p:sp>
      <p:sp>
        <p:nvSpPr>
          <p:cNvPr id="4" name="コンテンツ プレースホルダー 32">
            <a:extLst>
              <a:ext uri="{FF2B5EF4-FFF2-40B4-BE49-F238E27FC236}">
                <a16:creationId xmlns:a16="http://schemas.microsoft.com/office/drawing/2014/main" id="{CCFDF2F3-E737-574D-50BC-17E70DAB5A56}"/>
              </a:ext>
            </a:extLst>
          </p:cNvPr>
          <p:cNvSpPr txBox="1">
            <a:spLocks/>
          </p:cNvSpPr>
          <p:nvPr/>
        </p:nvSpPr>
        <p:spPr>
          <a:xfrm>
            <a:off x="814726" y="2401703"/>
            <a:ext cx="1687178" cy="73953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5000"/>
              </a:lnSpc>
              <a:buNone/>
            </a:pPr>
            <a:r>
              <a:rPr lang="ja-JP" altLang="en-US" sz="2400" dirty="0"/>
              <a:t>（例）</a:t>
            </a:r>
          </a:p>
        </p:txBody>
      </p:sp>
      <p:graphicFrame>
        <p:nvGraphicFramePr>
          <p:cNvPr id="8" name="表 8">
            <a:extLst>
              <a:ext uri="{FF2B5EF4-FFF2-40B4-BE49-F238E27FC236}">
                <a16:creationId xmlns:a16="http://schemas.microsoft.com/office/drawing/2014/main" id="{29016FC0-10FE-596A-6D4E-90DAD0257516}"/>
              </a:ext>
            </a:extLst>
          </p:cNvPr>
          <p:cNvGraphicFramePr>
            <a:graphicFrameLocks noGrp="1"/>
          </p:cNvGraphicFramePr>
          <p:nvPr>
            <p:extLst>
              <p:ext uri="{D42A27DB-BD31-4B8C-83A1-F6EECF244321}">
                <p14:modId xmlns:p14="http://schemas.microsoft.com/office/powerpoint/2010/main" val="3593664101"/>
              </p:ext>
            </p:extLst>
          </p:nvPr>
        </p:nvGraphicFramePr>
        <p:xfrm>
          <a:off x="3422441" y="2879642"/>
          <a:ext cx="4512257" cy="579120"/>
        </p:xfrm>
        <a:graphic>
          <a:graphicData uri="http://schemas.openxmlformats.org/drawingml/2006/table">
            <a:tbl>
              <a:tblPr firstRow="1" bandRow="1">
                <a:tableStyleId>{5C22544A-7EE6-4342-B048-85BDC9FD1C3A}</a:tableStyleId>
              </a:tblPr>
              <a:tblGrid>
                <a:gridCol w="1015684">
                  <a:extLst>
                    <a:ext uri="{9D8B030D-6E8A-4147-A177-3AD203B41FA5}">
                      <a16:colId xmlns:a16="http://schemas.microsoft.com/office/drawing/2014/main" val="3504758346"/>
                    </a:ext>
                  </a:extLst>
                </a:gridCol>
                <a:gridCol w="3496573">
                  <a:extLst>
                    <a:ext uri="{9D8B030D-6E8A-4147-A177-3AD203B41FA5}">
                      <a16:colId xmlns:a16="http://schemas.microsoft.com/office/drawing/2014/main" val="1919081251"/>
                    </a:ext>
                  </a:extLst>
                </a:gridCol>
              </a:tblGrid>
              <a:tr h="370840">
                <a:tc>
                  <a:txBody>
                    <a:bodyPr/>
                    <a:lstStyle/>
                    <a:p>
                      <a:r>
                        <a:rPr kumimoji="1" lang="en-US" altLang="ja-JP" sz="3200" dirty="0" err="1">
                          <a:solidFill>
                            <a:schemeClr val="accent1">
                              <a:lumMod val="50000"/>
                            </a:schemeClr>
                          </a:solidFill>
                        </a:rPr>
                        <a:t>abc</a:t>
                      </a:r>
                      <a:endParaRPr kumimoji="1" lang="ja-JP" altLang="en-US" sz="3200" dirty="0">
                        <a:solidFill>
                          <a:schemeClr val="accent1">
                            <a:lumMod val="50000"/>
                          </a:schemeClr>
                        </a:solidFill>
                      </a:endParaRPr>
                    </a:p>
                  </a:txBody>
                  <a:tcPr>
                    <a:solidFill>
                      <a:schemeClr val="bg1"/>
                    </a:solidFill>
                  </a:tcPr>
                </a:tc>
                <a:tc>
                  <a:txBody>
                    <a:bodyPr/>
                    <a:lstStyle/>
                    <a:p>
                      <a:r>
                        <a:rPr lang="en-US" altLang="ja-JP" sz="3200" dirty="0" err="1">
                          <a:solidFill>
                            <a:schemeClr val="accent1">
                              <a:lumMod val="50000"/>
                            </a:schemeClr>
                          </a:solidFill>
                        </a:rPr>
                        <a:t>nekoGAsuki</a:t>
                      </a:r>
                      <a:r>
                        <a:rPr lang="en-US" altLang="ja-JP" sz="3200" dirty="0">
                          <a:solidFill>
                            <a:schemeClr val="accent1">
                              <a:lumMod val="50000"/>
                            </a:schemeClr>
                          </a:solidFill>
                        </a:rPr>
                        <a:t>!!06</a:t>
                      </a:r>
                      <a:endParaRPr kumimoji="1" lang="ja-JP" altLang="en-US" sz="3200" dirty="0">
                        <a:solidFill>
                          <a:schemeClr val="accent1">
                            <a:lumMod val="50000"/>
                          </a:schemeClr>
                        </a:solidFill>
                      </a:endParaRPr>
                    </a:p>
                  </a:txBody>
                  <a:tcPr>
                    <a:solidFill>
                      <a:schemeClr val="bg1"/>
                    </a:solidFill>
                  </a:tcPr>
                </a:tc>
                <a:extLst>
                  <a:ext uri="{0D108BD9-81ED-4DB2-BD59-A6C34878D82A}">
                    <a16:rowId xmlns:a16="http://schemas.microsoft.com/office/drawing/2014/main" val="2020687029"/>
                  </a:ext>
                </a:extLst>
              </a:tr>
            </a:tbl>
          </a:graphicData>
        </a:graphic>
      </p:graphicFrame>
      <p:graphicFrame>
        <p:nvGraphicFramePr>
          <p:cNvPr id="9" name="表 8">
            <a:extLst>
              <a:ext uri="{FF2B5EF4-FFF2-40B4-BE49-F238E27FC236}">
                <a16:creationId xmlns:a16="http://schemas.microsoft.com/office/drawing/2014/main" id="{AED25F2A-1E2E-B4A0-D981-5F1A336EF2A5}"/>
              </a:ext>
            </a:extLst>
          </p:cNvPr>
          <p:cNvGraphicFramePr>
            <a:graphicFrameLocks noGrp="1"/>
          </p:cNvGraphicFramePr>
          <p:nvPr>
            <p:extLst>
              <p:ext uri="{D42A27DB-BD31-4B8C-83A1-F6EECF244321}">
                <p14:modId xmlns:p14="http://schemas.microsoft.com/office/powerpoint/2010/main" val="2645789645"/>
              </p:ext>
            </p:extLst>
          </p:nvPr>
        </p:nvGraphicFramePr>
        <p:xfrm>
          <a:off x="3422441" y="3546381"/>
          <a:ext cx="4512257" cy="579120"/>
        </p:xfrm>
        <a:graphic>
          <a:graphicData uri="http://schemas.openxmlformats.org/drawingml/2006/table">
            <a:tbl>
              <a:tblPr firstRow="1" bandRow="1">
                <a:tableStyleId>{5C22544A-7EE6-4342-B048-85BDC9FD1C3A}</a:tableStyleId>
              </a:tblPr>
              <a:tblGrid>
                <a:gridCol w="1036950">
                  <a:extLst>
                    <a:ext uri="{9D8B030D-6E8A-4147-A177-3AD203B41FA5}">
                      <a16:colId xmlns:a16="http://schemas.microsoft.com/office/drawing/2014/main" val="3504758346"/>
                    </a:ext>
                  </a:extLst>
                </a:gridCol>
                <a:gridCol w="3475307">
                  <a:extLst>
                    <a:ext uri="{9D8B030D-6E8A-4147-A177-3AD203B41FA5}">
                      <a16:colId xmlns:a16="http://schemas.microsoft.com/office/drawing/2014/main" val="1919081251"/>
                    </a:ext>
                  </a:extLst>
                </a:gridCol>
              </a:tblGrid>
              <a:tr h="370840">
                <a:tc>
                  <a:txBody>
                    <a:bodyPr/>
                    <a:lstStyle/>
                    <a:p>
                      <a:r>
                        <a:rPr kumimoji="1" lang="en-US" altLang="ja-JP" sz="3200" dirty="0">
                          <a:solidFill>
                            <a:schemeClr val="accent6">
                              <a:lumMod val="50000"/>
                            </a:schemeClr>
                          </a:solidFill>
                        </a:rPr>
                        <a:t>IPA</a:t>
                      </a:r>
                      <a:endParaRPr kumimoji="1" lang="ja-JP" altLang="en-US" sz="3200" dirty="0">
                        <a:solidFill>
                          <a:schemeClr val="accent6">
                            <a:lumMod val="50000"/>
                          </a:schemeClr>
                        </a:solidFill>
                      </a:endParaRPr>
                    </a:p>
                  </a:txBody>
                  <a:tcPr>
                    <a:solidFill>
                      <a:schemeClr val="bg1"/>
                    </a:solidFill>
                  </a:tcPr>
                </a:tc>
                <a:tc>
                  <a:txBody>
                    <a:bodyPr/>
                    <a:lstStyle/>
                    <a:p>
                      <a:r>
                        <a:rPr lang="en-US" altLang="ja-JP" sz="3200" dirty="0" err="1">
                          <a:solidFill>
                            <a:schemeClr val="accent6">
                              <a:lumMod val="50000"/>
                            </a:schemeClr>
                          </a:solidFill>
                        </a:rPr>
                        <a:t>nekoGAsuki</a:t>
                      </a:r>
                      <a:r>
                        <a:rPr lang="en-US" altLang="ja-JP" sz="3200" dirty="0">
                          <a:solidFill>
                            <a:schemeClr val="accent6">
                              <a:lumMod val="50000"/>
                            </a:schemeClr>
                          </a:solidFill>
                        </a:rPr>
                        <a:t>!!06</a:t>
                      </a:r>
                      <a:endParaRPr kumimoji="1" lang="ja-JP" altLang="en-US" sz="3200" dirty="0">
                        <a:solidFill>
                          <a:schemeClr val="accent6">
                            <a:lumMod val="50000"/>
                          </a:schemeClr>
                        </a:solidFill>
                      </a:endParaRPr>
                    </a:p>
                  </a:txBody>
                  <a:tcPr>
                    <a:solidFill>
                      <a:schemeClr val="bg1"/>
                    </a:solidFill>
                  </a:tcPr>
                </a:tc>
                <a:extLst>
                  <a:ext uri="{0D108BD9-81ED-4DB2-BD59-A6C34878D82A}">
                    <a16:rowId xmlns:a16="http://schemas.microsoft.com/office/drawing/2014/main" val="2020687029"/>
                  </a:ext>
                </a:extLst>
              </a:tr>
            </a:tbl>
          </a:graphicData>
        </a:graphic>
      </p:graphicFrame>
      <p:sp>
        <p:nvSpPr>
          <p:cNvPr id="13" name="四角形: 角を丸くする 12">
            <a:extLst>
              <a:ext uri="{FF2B5EF4-FFF2-40B4-BE49-F238E27FC236}">
                <a16:creationId xmlns:a16="http://schemas.microsoft.com/office/drawing/2014/main" id="{974FCC0F-68A4-02B4-5B61-D20BC7249C0D}"/>
              </a:ext>
            </a:extLst>
          </p:cNvPr>
          <p:cNvSpPr/>
          <p:nvPr/>
        </p:nvSpPr>
        <p:spPr>
          <a:xfrm>
            <a:off x="3268544" y="2879642"/>
            <a:ext cx="4666153" cy="6019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5" name="四角形: 角を丸くする 14">
            <a:extLst>
              <a:ext uri="{FF2B5EF4-FFF2-40B4-BE49-F238E27FC236}">
                <a16:creationId xmlns:a16="http://schemas.microsoft.com/office/drawing/2014/main" id="{159E48D2-2488-C0A7-18D3-F09D2BC3E7BC}"/>
              </a:ext>
            </a:extLst>
          </p:cNvPr>
          <p:cNvSpPr/>
          <p:nvPr/>
        </p:nvSpPr>
        <p:spPr>
          <a:xfrm>
            <a:off x="3258850" y="3567743"/>
            <a:ext cx="4677147" cy="60331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6" name="右中かっこ 15">
            <a:extLst>
              <a:ext uri="{FF2B5EF4-FFF2-40B4-BE49-F238E27FC236}">
                <a16:creationId xmlns:a16="http://schemas.microsoft.com/office/drawing/2014/main" id="{61175961-EBF7-416E-D54F-1DCB796D0A1C}"/>
              </a:ext>
            </a:extLst>
          </p:cNvPr>
          <p:cNvSpPr/>
          <p:nvPr/>
        </p:nvSpPr>
        <p:spPr>
          <a:xfrm rot="16200000">
            <a:off x="3703698" y="2318463"/>
            <a:ext cx="183990" cy="850084"/>
          </a:xfrm>
          <a:prstGeom prst="rightBrace">
            <a:avLst/>
          </a:prstGeom>
          <a:ln w="19050">
            <a:solidFill>
              <a:srgbClr val="ED7D3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Segoe UI"/>
              <a:ea typeface="メイリオ"/>
              <a:cs typeface="+mn-cs"/>
            </a:endParaRPr>
          </a:p>
        </p:txBody>
      </p:sp>
      <p:sp>
        <p:nvSpPr>
          <p:cNvPr id="17" name="右中かっこ 16">
            <a:extLst>
              <a:ext uri="{FF2B5EF4-FFF2-40B4-BE49-F238E27FC236}">
                <a16:creationId xmlns:a16="http://schemas.microsoft.com/office/drawing/2014/main" id="{038D9F3A-6E9B-B9EC-2D7F-5D3DE030E13E}"/>
              </a:ext>
            </a:extLst>
          </p:cNvPr>
          <p:cNvSpPr/>
          <p:nvPr/>
        </p:nvSpPr>
        <p:spPr>
          <a:xfrm rot="16200000">
            <a:off x="5998170" y="1295079"/>
            <a:ext cx="183990" cy="2896852"/>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18" name="テキスト ボックス 17">
            <a:extLst>
              <a:ext uri="{FF2B5EF4-FFF2-40B4-BE49-F238E27FC236}">
                <a16:creationId xmlns:a16="http://schemas.microsoft.com/office/drawing/2014/main" id="{CDBDDD4E-6224-68FE-C2FF-AEB8D5856AD5}"/>
              </a:ext>
            </a:extLst>
          </p:cNvPr>
          <p:cNvSpPr txBox="1"/>
          <p:nvPr/>
        </p:nvSpPr>
        <p:spPr>
          <a:xfrm>
            <a:off x="3100890" y="2116035"/>
            <a:ext cx="1800493" cy="64633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ED7D31"/>
                </a:solidFill>
                <a:effectLst/>
                <a:uLnTx/>
                <a:uFillTx/>
                <a:latin typeface="Segoe UI"/>
                <a:ea typeface="メイリオ"/>
                <a:cs typeface="+mn-cs"/>
              </a:rPr>
              <a:t>サービスごとの</a:t>
            </a:r>
            <a:endParaRPr kumimoji="1" lang="en-US" altLang="ja-JP" sz="1800" b="1" i="0" u="none" strike="noStrike" kern="1200" cap="none" spc="0" normalizeH="0" baseline="0" noProof="0" dirty="0">
              <a:ln>
                <a:noFill/>
              </a:ln>
              <a:solidFill>
                <a:srgbClr val="ED7D31"/>
              </a:solidFill>
              <a:effectLst/>
              <a:uLnTx/>
              <a:uFillTx/>
              <a:latin typeface="Segoe UI"/>
              <a:ea typeface="メイリオ"/>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ED7D31"/>
                </a:solidFill>
                <a:effectLst/>
                <a:uLnTx/>
                <a:uFillTx/>
                <a:latin typeface="Segoe UI"/>
                <a:ea typeface="メイリオ"/>
                <a:cs typeface="+mn-cs"/>
              </a:rPr>
              <a:t>キーワード</a:t>
            </a:r>
          </a:p>
        </p:txBody>
      </p:sp>
      <p:sp>
        <p:nvSpPr>
          <p:cNvPr id="19" name="テキスト ボックス 18">
            <a:extLst>
              <a:ext uri="{FF2B5EF4-FFF2-40B4-BE49-F238E27FC236}">
                <a16:creationId xmlns:a16="http://schemas.microsoft.com/office/drawing/2014/main" id="{F2EDCCAE-1AC0-0F72-2C87-D43686E92BD6}"/>
              </a:ext>
            </a:extLst>
          </p:cNvPr>
          <p:cNvSpPr txBox="1"/>
          <p:nvPr/>
        </p:nvSpPr>
        <p:spPr>
          <a:xfrm>
            <a:off x="5188326" y="2179707"/>
            <a:ext cx="1800494"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5B9BD5">
                    <a:lumMod val="50000"/>
                  </a:srgbClr>
                </a:solidFill>
                <a:effectLst/>
                <a:uLnTx/>
                <a:uFillTx/>
                <a:latin typeface="Segoe UI"/>
                <a:ea typeface="メイリオ"/>
                <a:cs typeface="+mn-cs"/>
              </a:rPr>
              <a:t>コアパスワード</a:t>
            </a:r>
          </a:p>
        </p:txBody>
      </p:sp>
      <p:pic>
        <p:nvPicPr>
          <p:cNvPr id="20" name="グラフィックス 19" descr="チャットの吹き出し">
            <a:extLst>
              <a:ext uri="{FF2B5EF4-FFF2-40B4-BE49-F238E27FC236}">
                <a16:creationId xmlns:a16="http://schemas.microsoft.com/office/drawing/2014/main" id="{653DCD63-0B1C-2FB2-0FB1-548CFE0433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5897" y="2879642"/>
            <a:ext cx="808115" cy="808115"/>
          </a:xfrm>
          <a:prstGeom prst="rect">
            <a:avLst/>
          </a:prstGeom>
        </p:spPr>
      </p:pic>
      <p:sp>
        <p:nvSpPr>
          <p:cNvPr id="21" name="テキスト ボックス 20">
            <a:extLst>
              <a:ext uri="{FF2B5EF4-FFF2-40B4-BE49-F238E27FC236}">
                <a16:creationId xmlns:a16="http://schemas.microsoft.com/office/drawing/2014/main" id="{85727B88-F675-9229-3EE6-34EE0D8B8893}"/>
              </a:ext>
            </a:extLst>
          </p:cNvPr>
          <p:cNvSpPr txBox="1"/>
          <p:nvPr/>
        </p:nvSpPr>
        <p:spPr>
          <a:xfrm>
            <a:off x="1914120" y="3099033"/>
            <a:ext cx="123783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err="1">
                <a:ln>
                  <a:noFill/>
                </a:ln>
                <a:solidFill>
                  <a:prstClr val="black"/>
                </a:solidFill>
                <a:effectLst/>
                <a:uLnTx/>
                <a:uFillTx/>
                <a:latin typeface="Segoe UI"/>
                <a:ea typeface="メイリオ"/>
                <a:cs typeface="+mn-cs"/>
              </a:rPr>
              <a:t>abc</a:t>
            </a:r>
            <a:r>
              <a:rPr kumimoji="1" lang="ja-JP" altLang="en-US" sz="1800" b="0" i="0" u="none" strike="noStrike" kern="1200" cap="none" spc="0" normalizeH="0" baseline="0" noProof="0" dirty="0">
                <a:ln>
                  <a:noFill/>
                </a:ln>
                <a:solidFill>
                  <a:prstClr val="black"/>
                </a:solidFill>
                <a:effectLst/>
                <a:uLnTx/>
                <a:uFillTx/>
                <a:latin typeface="Segoe UI"/>
                <a:ea typeface="メイリオ"/>
                <a:cs typeface="+mn-cs"/>
              </a:rPr>
              <a:t>アプリ</a:t>
            </a:r>
          </a:p>
        </p:txBody>
      </p:sp>
      <p:sp>
        <p:nvSpPr>
          <p:cNvPr id="22" name="テキスト ボックス 21">
            <a:extLst>
              <a:ext uri="{FF2B5EF4-FFF2-40B4-BE49-F238E27FC236}">
                <a16:creationId xmlns:a16="http://schemas.microsoft.com/office/drawing/2014/main" id="{3BBEFCEA-CA63-3B29-4DAB-E5BBAD793445}"/>
              </a:ext>
            </a:extLst>
          </p:cNvPr>
          <p:cNvSpPr txBox="1"/>
          <p:nvPr/>
        </p:nvSpPr>
        <p:spPr>
          <a:xfrm>
            <a:off x="1983947" y="3685445"/>
            <a:ext cx="119917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Segoe UI"/>
                <a:ea typeface="メイリオ"/>
                <a:cs typeface="+mn-cs"/>
              </a:rPr>
              <a:t>IPA</a:t>
            </a:r>
            <a:r>
              <a:rPr kumimoji="1" lang="ja-JP" altLang="en-US" sz="1800" b="0" i="0" u="none" strike="noStrike" kern="1200" cap="none" spc="0" normalizeH="0" baseline="0" noProof="0" dirty="0">
                <a:ln>
                  <a:noFill/>
                </a:ln>
                <a:solidFill>
                  <a:prstClr val="black"/>
                </a:solidFill>
                <a:effectLst/>
                <a:uLnTx/>
                <a:uFillTx/>
                <a:latin typeface="Segoe UI"/>
                <a:ea typeface="メイリオ"/>
                <a:cs typeface="+mn-cs"/>
              </a:rPr>
              <a:t>メール</a:t>
            </a:r>
          </a:p>
        </p:txBody>
      </p:sp>
      <p:pic>
        <p:nvPicPr>
          <p:cNvPr id="23" name="グラフィックス 22" descr="開いた封筒">
            <a:extLst>
              <a:ext uri="{FF2B5EF4-FFF2-40B4-BE49-F238E27FC236}">
                <a16:creationId xmlns:a16="http://schemas.microsoft.com/office/drawing/2014/main" id="{2904A823-606D-9324-EC3A-8D5E411069C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73311" y="3461657"/>
            <a:ext cx="674725" cy="674725"/>
          </a:xfrm>
          <a:prstGeom prst="rect">
            <a:avLst/>
          </a:prstGeom>
        </p:spPr>
      </p:pic>
      <p:sp>
        <p:nvSpPr>
          <p:cNvPr id="7" name="テキスト ボックス 6">
            <a:extLst>
              <a:ext uri="{FF2B5EF4-FFF2-40B4-BE49-F238E27FC236}">
                <a16:creationId xmlns:a16="http://schemas.microsoft.com/office/drawing/2014/main" id="{AAAD13F3-2160-2B2D-5D44-61E2E02B5ECF}"/>
              </a:ext>
            </a:extLst>
          </p:cNvPr>
          <p:cNvSpPr txBox="1"/>
          <p:nvPr/>
        </p:nvSpPr>
        <p:spPr>
          <a:xfrm>
            <a:off x="7106746" y="4175072"/>
            <a:ext cx="492443" cy="276999"/>
          </a:xfrm>
          <a:prstGeom prst="rect">
            <a:avLst/>
          </a:prstGeom>
          <a:noFill/>
        </p:spPr>
        <p:txBody>
          <a:bodyPr wrap="none" rtlCol="0">
            <a:spAutoFit/>
          </a:bodyPr>
          <a:lstStyle/>
          <a:p>
            <a:r>
              <a:rPr kumimoji="1" lang="ja-JP" altLang="en-US" sz="1200" dirty="0"/>
              <a:t>こと</a:t>
            </a:r>
          </a:p>
        </p:txBody>
      </p:sp>
    </p:spTree>
    <p:extLst>
      <p:ext uri="{BB962C8B-B14F-4D97-AF65-F5344CB8AC3E}">
        <p14:creationId xmlns:p14="http://schemas.microsoft.com/office/powerpoint/2010/main" val="1868740462"/>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1494</Words>
  <Application>Microsoft Office PowerPoint</Application>
  <PresentationFormat>画面に合わせる (4:3)</PresentationFormat>
  <Paragraphs>100</Paragraphs>
  <Slides>4</Slides>
  <Notes>4</Notes>
  <HiddenSlides>1</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4</vt:i4>
      </vt:variant>
    </vt:vector>
  </HeadingPairs>
  <TitlesOfParts>
    <vt:vector size="11" baseType="lpstr">
      <vt:lpstr>HGPSoeiKakugothicUB</vt:lpstr>
      <vt:lpstr>メイリオ</vt:lpstr>
      <vt:lpstr>Arial</vt:lpstr>
      <vt:lpstr>Calibri</vt:lpstr>
      <vt:lpstr>Segoe UI</vt:lpstr>
      <vt:lpstr>2_Office テーマ</vt:lpstr>
      <vt:lpstr>3_Office テーマ</vt:lpstr>
      <vt:lpstr>1-3-4 パスワードの管理  </vt:lpstr>
      <vt:lpstr>考えてみよう</vt:lpstr>
      <vt:lpstr>答え</vt:lpstr>
      <vt:lpstr>対策の解説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2019-09-18T06:25:29Z</dcterms:created>
  <dcterms:modified xsi:type="dcterms:W3CDTF">2023-05-19T02:02:11Z</dcterms:modified>
</cp:coreProperties>
</file>