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525" r:id="rId2"/>
    <p:sldId id="1862287526" r:id="rId3"/>
    <p:sldId id="1862287527" r:id="rId4"/>
    <p:sldId id="1862287528"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65069" autoAdjust="0"/>
  </p:normalViewPr>
  <p:slideViewPr>
    <p:cSldViewPr snapToGrid="0">
      <p:cViewPr varScale="1">
        <p:scale>
          <a:sx n="74" d="100"/>
          <a:sy n="74" d="100"/>
        </p:scale>
        <p:origin x="2586" y="66"/>
      </p:cViewPr>
      <p:guideLst/>
    </p:cSldViewPr>
  </p:slideViewPr>
  <p:notesTextViewPr>
    <p:cViewPr>
      <p:scale>
        <a:sx n="1" d="1"/>
        <a:sy n="1" d="1"/>
      </p:scale>
      <p:origin x="0" y="-49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C5AC46-F0FF-42B0-B51B-77BF2D8E341E}" type="datetimeFigureOut">
              <a:rPr kumimoji="1" lang="ja-JP" altLang="en-US" smtClean="0"/>
              <a:t>2023/5/19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2F50DC-EA08-4395-BDD6-E9E3CC214D76}" type="slidenum">
              <a:rPr kumimoji="1" lang="ja-JP" altLang="en-US" smtClean="0"/>
              <a:t>‹#›</a:t>
            </a:fld>
            <a:endParaRPr kumimoji="1" lang="ja-JP" altLang="en-US"/>
          </a:p>
        </p:txBody>
      </p:sp>
    </p:spTree>
    <p:extLst>
      <p:ext uri="{BB962C8B-B14F-4D97-AF65-F5344CB8AC3E}">
        <p14:creationId xmlns:p14="http://schemas.microsoft.com/office/powerpoint/2010/main" val="3382155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想定する啓発対象者</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パスワードの役割（教材</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1-3-1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を参照）を理解した方</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パスワードを作成するときに最低限注意すべき点を知り、その作成方法を考えさせる。</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lang="en-US" altLang="ja-JP" b="0" i="0" dirty="0">
                <a:solidFill>
                  <a:srgbClr val="222222"/>
                </a:solidFill>
                <a:effectLst/>
                <a:latin typeface="メイリオ" panose="020B0604030504040204" pitchFamily="50" charset="-128"/>
                <a:ea typeface="メイリオ" panose="020B0604030504040204" pitchFamily="50" charset="-128"/>
              </a:rPr>
              <a:t>【</a:t>
            </a:r>
            <a:r>
              <a:rPr lang="ja-JP" altLang="en-US" b="0" i="0" dirty="0">
                <a:solidFill>
                  <a:srgbClr val="222222"/>
                </a:solidFill>
                <a:effectLst/>
                <a:latin typeface="メイリオ" panose="020B0604030504040204" pitchFamily="50" charset="-128"/>
                <a:ea typeface="メイリオ" panose="020B0604030504040204" pitchFamily="50" charset="-128"/>
              </a:rPr>
              <a:t>本教材利用規約</a:t>
            </a:r>
            <a:r>
              <a:rPr lang="en-US" altLang="ja-JP" b="0" i="0" dirty="0">
                <a:solidFill>
                  <a:srgbClr val="222222"/>
                </a:solidFill>
                <a:effectLst/>
                <a:latin typeface="メイリオ" panose="020B0604030504040204" pitchFamily="50" charset="-128"/>
                <a:ea typeface="メイリオ" panose="020B0604030504040204" pitchFamily="50" charset="-128"/>
              </a:rPr>
              <a:t>】</a:t>
            </a:r>
            <a:br>
              <a:rPr lang="ja-JP" altLang="en-US" dirty="0">
                <a:latin typeface="メイリオ" panose="020B0604030504040204" pitchFamily="50" charset="-128"/>
                <a:ea typeface="メイリオ" panose="020B0604030504040204" pitchFamily="50" charset="-128"/>
              </a:rPr>
            </a:b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endPar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aseline="0" dirty="0">
                <a:latin typeface="メイリオ" panose="020B0604030504040204" pitchFamily="50" charset="-128"/>
                <a:ea typeface="メイリオ" panose="020B0604030504040204" pitchFamily="50" charset="-128"/>
              </a:rPr>
              <a:t>【</a:t>
            </a:r>
            <a:r>
              <a:rPr lang="ja-JP" altLang="en-US" sz="1200" baseline="0" dirty="0">
                <a:latin typeface="メイリオ" panose="020B0604030504040204" pitchFamily="50" charset="-128"/>
                <a:ea typeface="メイリオ" panose="020B0604030504040204" pitchFamily="50" charset="-128"/>
              </a:rPr>
              <a:t>啓発時のセリフ例</a:t>
            </a:r>
            <a:r>
              <a:rPr lang="en-US" altLang="ja-JP" sz="1200" baseline="0" dirty="0">
                <a:latin typeface="メイリオ" panose="020B0604030504040204" pitchFamily="50" charset="-128"/>
                <a:ea typeface="メイリオ" panose="020B0604030504040204" pitchFamily="50" charset="-128"/>
              </a:rPr>
              <a:t>】</a:t>
            </a:r>
          </a:p>
          <a:p>
            <a:r>
              <a:rPr lang="ja-JP" altLang="en-US" sz="1200" baseline="0" dirty="0">
                <a:effectLst/>
                <a:latin typeface="メイリオ" panose="020B0604030504040204" pitchFamily="50" charset="-128"/>
                <a:ea typeface="メイリオ" panose="020B0604030504040204" pitchFamily="50" charset="-128"/>
              </a:rPr>
              <a:t>みなさんはいろいろなサービスをつかったり、ゲームで遊んだりするときに、パスワードを作ったことはありますか？</a:t>
            </a: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パスワードを作るときには、どんな点に気をつければ良いと思いますか？</a:t>
            </a:r>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aseline="0" dirty="0">
                <a:latin typeface="メイリオ" panose="020B0604030504040204" pitchFamily="50" charset="-128"/>
                <a:ea typeface="メイリオ" panose="020B0604030504040204" pitchFamily="50" charset="-128"/>
              </a:rPr>
              <a:t>【</a:t>
            </a:r>
            <a:r>
              <a:rPr lang="ja-JP" altLang="en-US" sz="1200" baseline="0" dirty="0">
                <a:latin typeface="メイリオ" panose="020B0604030504040204" pitchFamily="50" charset="-128"/>
                <a:ea typeface="メイリオ" panose="020B0604030504040204" pitchFamily="50" charset="-128"/>
              </a:rPr>
              <a:t>啓発時のセリフ例</a:t>
            </a:r>
            <a:r>
              <a:rPr lang="en-US" altLang="ja-JP" sz="1200" baseline="0" dirty="0">
                <a:latin typeface="メイリオ" panose="020B0604030504040204" pitchFamily="50" charset="-128"/>
                <a:ea typeface="メイリオ" panose="020B0604030504040204" pitchFamily="50" charset="-128"/>
              </a:rPr>
              <a:t>】</a:t>
            </a:r>
          </a:p>
          <a:p>
            <a:r>
              <a:rPr lang="ja-JP" altLang="en-US" sz="1200" baseline="0" dirty="0">
                <a:effectLst/>
                <a:latin typeface="メイリオ" panose="020B0604030504040204" pitchFamily="50" charset="-128"/>
                <a:ea typeface="メイリオ" panose="020B0604030504040204" pitchFamily="50" charset="-128"/>
              </a:rPr>
              <a:t>まずはこれだけ覚えてください。私たちがパスワードを作るときは「長く、複雑なパスワード」にする必要があります。</a:t>
            </a:r>
            <a:endParaRPr lang="en-US" altLang="ja-JP" sz="1200" baseline="0" dirty="0">
              <a:effectLst/>
              <a:latin typeface="メイリオ" panose="020B0604030504040204" pitchFamily="50" charset="-128"/>
              <a:ea typeface="メイリオ" panose="020B0604030504040204" pitchFamily="50" charset="-128"/>
            </a:endParaRPr>
          </a:p>
          <a:p>
            <a:r>
              <a:rPr lang="ja-JP" altLang="ja-JP" sz="1800" dirty="0">
                <a:effectLst/>
                <a:ea typeface="游明朝" panose="02020400000000000000" pitchFamily="18" charset="-128"/>
                <a:cs typeface="Arial" panose="020B0604020202020204" pitchFamily="34" charset="0"/>
              </a:rPr>
              <a:t>パスワードは最低</a:t>
            </a:r>
            <a:r>
              <a:rPr lang="en-US" altLang="ja-JP" sz="1800" dirty="0">
                <a:effectLst/>
                <a:ea typeface="游明朝" panose="02020400000000000000" pitchFamily="18" charset="-128"/>
                <a:cs typeface="Arial" panose="020B0604020202020204" pitchFamily="34" charset="0"/>
              </a:rPr>
              <a:t>10</a:t>
            </a:r>
            <a:r>
              <a:rPr lang="ja-JP" altLang="ja-JP" sz="1800">
                <a:effectLst/>
                <a:ea typeface="游明朝" panose="02020400000000000000" pitchFamily="18" charset="-128"/>
                <a:cs typeface="Arial" panose="020B0604020202020204" pitchFamily="34" charset="0"/>
              </a:rPr>
              <a:t>文字以上の文字列で構成し、第三者に推測されにくいものにしましょう。</a:t>
            </a:r>
            <a:endParaRPr lang="en-US" altLang="ja-JP" sz="1200" baseline="0">
              <a:effectLst/>
              <a:latin typeface="メイリオ" panose="020B0604030504040204" pitchFamily="50" charset="-128"/>
              <a:ea typeface="メイリオ" panose="020B0604030504040204" pitchFamily="50" charset="-128"/>
            </a:endParaRPr>
          </a:p>
          <a:p>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短いパスワードの場合、「総当たり」と呼ばれる、コンピュータを使って機械的に文字の組み合わせすべてを試していく方法などにより、悪意のある第三者にパスワードがやぶられてしまう可能性が高いです。</a:t>
            </a:r>
            <a:br>
              <a:rPr lang="ja-JP" altLang="en-US" sz="1200" baseline="0" dirty="0">
                <a:effectLst/>
                <a:latin typeface="メイリオ" panose="020B0604030504040204" pitchFamily="50" charset="-128"/>
                <a:ea typeface="メイリオ" panose="020B0604030504040204" pitchFamily="50" charset="-128"/>
              </a:rPr>
            </a:b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また、名前や誕生日など、私たち個人の情報は推測されやすいので、覚えやすくても使わない方がいいでしょう。</a:t>
            </a: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数字の羅列や、キーボードのキーの横並び、またパスワードという言葉をローマ字に変えただけの「</a:t>
            </a:r>
            <a:r>
              <a:rPr lang="en-US" altLang="ja-JP" sz="1200" baseline="0" dirty="0">
                <a:effectLst/>
                <a:latin typeface="メイリオ" panose="020B0604030504040204" pitchFamily="50" charset="-128"/>
                <a:ea typeface="メイリオ" panose="020B0604030504040204" pitchFamily="50" charset="-128"/>
              </a:rPr>
              <a:t>PASSWORD</a:t>
            </a:r>
            <a:r>
              <a:rPr lang="ja-JP" altLang="en-US" sz="1200" baseline="0" dirty="0">
                <a:effectLst/>
                <a:latin typeface="メイリオ" panose="020B0604030504040204" pitchFamily="50" charset="-128"/>
                <a:ea typeface="メイリオ" panose="020B0604030504040204" pitchFamily="50" charset="-128"/>
              </a:rPr>
              <a:t>」といった簡単なものは、パスワードによく使われる文字列を利用する「辞書攻撃」で探し当てられやすく、危険性が高いです。</a:t>
            </a:r>
          </a:p>
        </p:txBody>
      </p:sp>
    </p:spTree>
    <p:extLst>
      <p:ext uri="{BB962C8B-B14F-4D97-AF65-F5344CB8AC3E}">
        <p14:creationId xmlns:p14="http://schemas.microsoft.com/office/powerpoint/2010/main" val="47476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aseline="0" dirty="0">
                <a:latin typeface="メイリオ" panose="020B0604030504040204" pitchFamily="50" charset="-128"/>
                <a:ea typeface="メイリオ" panose="020B0604030504040204" pitchFamily="50" charset="-128"/>
              </a:rPr>
              <a:t>【</a:t>
            </a:r>
            <a:r>
              <a:rPr lang="ja-JP" altLang="en-US" sz="1200" baseline="0" dirty="0">
                <a:latin typeface="メイリオ" panose="020B0604030504040204" pitchFamily="50" charset="-128"/>
                <a:ea typeface="メイリオ" panose="020B0604030504040204" pitchFamily="50" charset="-128"/>
              </a:rPr>
              <a:t>啓発時のセリフ例</a:t>
            </a:r>
            <a:r>
              <a:rPr lang="en-US" altLang="ja-JP" sz="1200" baseline="0" dirty="0">
                <a:latin typeface="メイリオ" panose="020B0604030504040204" pitchFamily="50" charset="-128"/>
                <a:ea typeface="メイリオ" panose="020B0604030504040204" pitchFamily="50" charset="-128"/>
              </a:rPr>
              <a:t>】</a:t>
            </a:r>
          </a:p>
          <a:p>
            <a:r>
              <a:rPr lang="ja-JP" altLang="en-US" sz="1200" baseline="0" dirty="0">
                <a:effectLst/>
                <a:latin typeface="メイリオ" panose="020B0604030504040204" pitchFamily="50" charset="-128"/>
                <a:ea typeface="メイリオ" panose="020B0604030504040204" pitchFamily="50" charset="-128"/>
              </a:rPr>
              <a:t>「長く、複雑なパスワードにする」といっても、覚えられなければ困りますね。</a:t>
            </a: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では、ここで一つ提案です。</a:t>
            </a:r>
            <a:br>
              <a:rPr lang="ja-JP" altLang="en-US" sz="1200" baseline="0" dirty="0">
                <a:effectLst/>
                <a:latin typeface="メイリオ" panose="020B0604030504040204" pitchFamily="50" charset="-128"/>
                <a:ea typeface="メイリオ" panose="020B0604030504040204" pitchFamily="50" charset="-128"/>
              </a:rPr>
            </a:b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自分自身のオリジナルなフレーズを考えてみましょう。</a:t>
            </a: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例えば、ネコがすきな人は「ねこがすき」というフレーズを、ローマ字に直します。</a:t>
            </a: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a:t>
            </a:r>
            <a:r>
              <a:rPr lang="en-US" altLang="ja-JP" sz="1200" baseline="0" dirty="0" err="1">
                <a:effectLst/>
                <a:latin typeface="メイリオ" panose="020B0604030504040204" pitchFamily="50" charset="-128"/>
                <a:ea typeface="メイリオ" panose="020B0604030504040204" pitchFamily="50" charset="-128"/>
              </a:rPr>
              <a:t>nekogasuki</a:t>
            </a:r>
            <a:r>
              <a:rPr lang="ja-JP" altLang="en-US" sz="1200" baseline="0" dirty="0">
                <a:effectLst/>
                <a:latin typeface="メイリオ" panose="020B0604030504040204" pitchFamily="50" charset="-128"/>
                <a:ea typeface="メイリオ" panose="020B0604030504040204" pitchFamily="50" charset="-128"/>
              </a:rPr>
              <a:t>」となり、これだけで</a:t>
            </a:r>
            <a:r>
              <a:rPr lang="en-US" altLang="ja-JP" sz="1200" baseline="0" dirty="0">
                <a:effectLst/>
                <a:latin typeface="メイリオ" panose="020B0604030504040204" pitchFamily="50" charset="-128"/>
                <a:ea typeface="メイリオ" panose="020B0604030504040204" pitchFamily="50" charset="-128"/>
              </a:rPr>
              <a:t>10</a:t>
            </a:r>
            <a:r>
              <a:rPr lang="ja-JP" altLang="en-US" sz="1200" baseline="0" dirty="0">
                <a:effectLst/>
                <a:latin typeface="メイリオ" panose="020B0604030504040204" pitchFamily="50" charset="-128"/>
                <a:ea typeface="メイリオ" panose="020B0604030504040204" pitchFamily="50" charset="-128"/>
              </a:rPr>
              <a:t>文字のパスワードになります。</a:t>
            </a:r>
            <a:br>
              <a:rPr lang="ja-JP" altLang="en-US" sz="1200" baseline="0" dirty="0">
                <a:effectLst/>
                <a:latin typeface="メイリオ" panose="020B0604030504040204" pitchFamily="50" charset="-128"/>
                <a:ea typeface="メイリオ" panose="020B0604030504040204" pitchFamily="50" charset="-128"/>
              </a:rPr>
            </a:b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また、アルファベット小文字の他に、アルファベットの大文字、記号、数字など、多くの文字種を使うと、よりやぶられにくいパスワードになります。</a:t>
            </a:r>
            <a:br>
              <a:rPr lang="ja-JP" altLang="en-US" sz="1200" baseline="0" dirty="0">
                <a:effectLst/>
                <a:latin typeface="メイリオ" panose="020B0604030504040204" pitchFamily="50" charset="-128"/>
                <a:ea typeface="メイリオ" panose="020B0604030504040204" pitchFamily="50" charset="-128"/>
              </a:rPr>
            </a:b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そこで、例えば、</a:t>
            </a:r>
            <a:endParaRPr lang="en-US" altLang="ja-JP" sz="1200" baseline="0" dirty="0">
              <a:effectLst/>
              <a:latin typeface="メイリオ" panose="020B0604030504040204" pitchFamily="50" charset="-128"/>
              <a:ea typeface="メイリオ" panose="020B0604030504040204" pitchFamily="50" charset="-128"/>
            </a:endParaRPr>
          </a:p>
          <a:p>
            <a:r>
              <a:rPr lang="ja-JP" altLang="en-US" sz="1200" baseline="0" dirty="0">
                <a:effectLst/>
                <a:latin typeface="メイリオ" panose="020B0604030504040204" pitchFamily="50" charset="-128"/>
                <a:ea typeface="メイリオ" panose="020B0604030504040204" pitchFamily="50" charset="-128"/>
              </a:rPr>
              <a:t>　・フレーズ内の助詞は大文字にする</a:t>
            </a:r>
            <a:endParaRPr lang="en-US" altLang="ja-JP" sz="1200" baseline="0" dirty="0">
              <a:effectLst/>
              <a:latin typeface="メイリオ" panose="020B0604030504040204" pitchFamily="50" charset="-128"/>
              <a:ea typeface="メイリオ" panose="020B0604030504040204" pitchFamily="50" charset="-128"/>
            </a:endParaRPr>
          </a:p>
          <a:p>
            <a:r>
              <a:rPr lang="ja-JP" altLang="en-US" sz="1200" baseline="0" dirty="0">
                <a:effectLst/>
                <a:latin typeface="メイリオ" panose="020B0604030504040204" pitchFamily="50" charset="-128"/>
                <a:ea typeface="メイリオ" panose="020B0604030504040204" pitchFamily="50" charset="-128"/>
              </a:rPr>
              <a:t>　・末尾に「！」を２つ追加する</a:t>
            </a:r>
            <a:endParaRPr lang="en-US" altLang="ja-JP" sz="1200" baseline="0" dirty="0">
              <a:effectLst/>
              <a:latin typeface="メイリオ" panose="020B0604030504040204" pitchFamily="50" charset="-128"/>
              <a:ea typeface="メイリオ" panose="020B0604030504040204" pitchFamily="50" charset="-128"/>
            </a:endParaRPr>
          </a:p>
          <a:p>
            <a:r>
              <a:rPr lang="ja-JP" altLang="en-US" sz="1200" baseline="0" dirty="0">
                <a:effectLst/>
                <a:latin typeface="メイリオ" panose="020B0604030504040204" pitchFamily="50" charset="-128"/>
                <a:ea typeface="メイリオ" panose="020B0604030504040204" pitchFamily="50" charset="-128"/>
              </a:rPr>
              <a:t>　・またその後ろには好きな野球選手の背番号である「</a:t>
            </a:r>
            <a:r>
              <a:rPr lang="en-US" altLang="ja-JP" sz="1200" baseline="0" dirty="0">
                <a:effectLst/>
                <a:latin typeface="メイリオ" panose="020B0604030504040204" pitchFamily="50" charset="-128"/>
                <a:ea typeface="メイリオ" panose="020B0604030504040204" pitchFamily="50" charset="-128"/>
              </a:rPr>
              <a:t>06</a:t>
            </a:r>
            <a:r>
              <a:rPr lang="ja-JP" altLang="en-US" sz="1200" baseline="0" dirty="0">
                <a:effectLst/>
                <a:latin typeface="メイリオ" panose="020B0604030504040204" pitchFamily="50" charset="-128"/>
                <a:ea typeface="メイリオ" panose="020B0604030504040204" pitchFamily="50" charset="-128"/>
              </a:rPr>
              <a:t>」を追加する</a:t>
            </a:r>
            <a:endParaRPr lang="en-US" altLang="ja-JP" sz="1200" baseline="0" dirty="0">
              <a:effectLst/>
              <a:latin typeface="メイリオ" panose="020B0604030504040204" pitchFamily="50" charset="-128"/>
              <a:ea typeface="メイリオ" panose="020B0604030504040204" pitchFamily="50" charset="-128"/>
            </a:endParaRPr>
          </a:p>
          <a:p>
            <a:r>
              <a:rPr lang="ja-JP" altLang="en-US" sz="1200" baseline="0" dirty="0">
                <a:effectLst/>
                <a:latin typeface="メイリオ" panose="020B0604030504040204" pitchFamily="50" charset="-128"/>
                <a:ea typeface="メイリオ" panose="020B0604030504040204" pitchFamily="50" charset="-128"/>
              </a:rPr>
              <a:t>といったルールを設けることで、「</a:t>
            </a:r>
            <a:r>
              <a:rPr lang="en-US" altLang="ja-JP" sz="1200" baseline="0" dirty="0" err="1">
                <a:effectLst/>
                <a:latin typeface="メイリオ" panose="020B0604030504040204" pitchFamily="50" charset="-128"/>
                <a:ea typeface="メイリオ" panose="020B0604030504040204" pitchFamily="50" charset="-128"/>
              </a:rPr>
              <a:t>nekogasuki</a:t>
            </a:r>
            <a:r>
              <a:rPr lang="ja-JP" altLang="en-US" sz="1200" baseline="0" dirty="0">
                <a:effectLst/>
                <a:latin typeface="メイリオ" panose="020B0604030504040204" pitchFamily="50" charset="-128"/>
                <a:ea typeface="メイリオ" panose="020B0604030504040204" pitchFamily="50" charset="-128"/>
              </a:rPr>
              <a:t>」というパスワードを「</a:t>
            </a:r>
            <a:r>
              <a:rPr lang="en-US" altLang="ja-JP" sz="1200" baseline="0" dirty="0" err="1">
                <a:effectLst/>
                <a:latin typeface="メイリオ" panose="020B0604030504040204" pitchFamily="50" charset="-128"/>
                <a:ea typeface="メイリオ" panose="020B0604030504040204" pitchFamily="50" charset="-128"/>
              </a:rPr>
              <a:t>nekoGAsuki</a:t>
            </a:r>
            <a:r>
              <a:rPr lang="en-US" altLang="ja-JP" sz="1200" baseline="0" dirty="0">
                <a:effectLst/>
                <a:latin typeface="メイリオ" panose="020B0604030504040204" pitchFamily="50" charset="-128"/>
                <a:ea typeface="メイリオ" panose="020B0604030504040204" pitchFamily="50" charset="-128"/>
              </a:rPr>
              <a:t>!!06</a:t>
            </a:r>
            <a:r>
              <a:rPr lang="ja-JP" altLang="en-US" sz="1200" baseline="0" dirty="0">
                <a:effectLst/>
                <a:latin typeface="メイリオ" panose="020B0604030504040204" pitchFamily="50" charset="-128"/>
                <a:ea typeface="メイリオ" panose="020B0604030504040204" pitchFamily="50" charset="-128"/>
              </a:rPr>
              <a:t>」というパスワードへさらに変化させます。</a:t>
            </a:r>
            <a:br>
              <a:rPr lang="ja-JP" altLang="en-US" sz="1200" baseline="0" dirty="0">
                <a:effectLst/>
                <a:latin typeface="メイリオ" panose="020B0604030504040204" pitchFamily="50" charset="-128"/>
                <a:ea typeface="メイリオ" panose="020B0604030504040204" pitchFamily="50" charset="-128"/>
              </a:rPr>
            </a:br>
            <a:br>
              <a:rPr lang="ja-JP" altLang="en-US" sz="1200" baseline="0" dirty="0">
                <a:effectLst/>
                <a:latin typeface="メイリオ" panose="020B0604030504040204" pitchFamily="50" charset="-128"/>
                <a:ea typeface="メイリオ" panose="020B0604030504040204" pitchFamily="50" charset="-128"/>
              </a:rPr>
            </a:br>
            <a:r>
              <a:rPr lang="ja-JP" altLang="en-US" sz="1200" baseline="0" dirty="0">
                <a:effectLst/>
                <a:latin typeface="メイリオ" panose="020B0604030504040204" pitchFamily="50" charset="-128"/>
                <a:ea typeface="メイリオ" panose="020B0604030504040204" pitchFamily="50" charset="-128"/>
              </a:rPr>
              <a:t>こうすることで、アルファベットの小文字・大文字・記号・数字という４つの文字種を混ぜた「強いパスワード」をつくることができます。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aseline="0" dirty="0">
              <a:latin typeface="メイリオ" panose="020B0604030504040204" pitchFamily="50" charset="-128"/>
              <a:ea typeface="メイリオ" panose="020B0604030504040204" pitchFamily="50" charset="-128"/>
            </a:endParaRPr>
          </a:p>
          <a:p>
            <a:r>
              <a:rPr lang="en-US" altLang="ja-JP" sz="1200" baseline="0" dirty="0">
                <a:effectLst/>
                <a:latin typeface="メイリオ" panose="020B0604030504040204" pitchFamily="50" charset="-128"/>
                <a:ea typeface="メイリオ" panose="020B0604030504040204" pitchFamily="50" charset="-128"/>
              </a:rPr>
              <a:t>【</a:t>
            </a:r>
            <a:r>
              <a:rPr lang="ja-JP" altLang="en-US" sz="1200" baseline="0" dirty="0">
                <a:effectLst/>
                <a:latin typeface="メイリオ" panose="020B0604030504040204" pitchFamily="50" charset="-128"/>
                <a:ea typeface="メイリオ" panose="020B0604030504040204" pitchFamily="50" charset="-128"/>
              </a:rPr>
              <a:t>参考資料</a:t>
            </a:r>
            <a:r>
              <a:rPr lang="en-US" altLang="ja-JP" sz="1200" baseline="0" dirty="0">
                <a:effectLst/>
                <a:latin typeface="メイリオ" panose="020B0604030504040204" pitchFamily="50" charset="-128"/>
                <a:ea typeface="メイリオ" panose="020B0604030504040204" pitchFamily="50" charset="-128"/>
              </a:rPr>
              <a:t>】</a:t>
            </a:r>
            <a:br>
              <a:rPr lang="en-US" altLang="ja-JP" sz="1200" baseline="0" dirty="0">
                <a:effectLst/>
                <a:latin typeface="メイリオ" panose="020B0604030504040204" pitchFamily="50" charset="-128"/>
                <a:ea typeface="メイリオ" panose="020B0604030504040204" pitchFamily="50" charset="-128"/>
              </a:rPr>
            </a:br>
            <a:r>
              <a:rPr lang="en-US" altLang="ja-JP" sz="1200" baseline="0" dirty="0">
                <a:effectLst/>
                <a:latin typeface="メイリオ" panose="020B0604030504040204" pitchFamily="50" charset="-128"/>
                <a:ea typeface="メイリオ" panose="020B0604030504040204" pitchFamily="50" charset="-128"/>
              </a:rPr>
              <a:t>IPA</a:t>
            </a:r>
            <a:r>
              <a:rPr lang="ja-JP" altLang="en-US" sz="1200" baseline="0" dirty="0">
                <a:effectLst/>
                <a:latin typeface="メイリオ" panose="020B0604030504040204" pitchFamily="50" charset="-128"/>
                <a:ea typeface="メイリオ" panose="020B0604030504040204" pitchFamily="50" charset="-128"/>
              </a:rPr>
              <a:t>：安心相談窓口だより</a:t>
            </a:r>
            <a:br>
              <a:rPr lang="ja-JP" altLang="en-US" sz="1200" baseline="0" dirty="0">
                <a:effectLst/>
                <a:latin typeface="メイリオ" panose="020B0604030504040204" pitchFamily="50" charset="-128"/>
                <a:ea typeface="メイリオ" panose="020B0604030504040204" pitchFamily="50" charset="-128"/>
              </a:rPr>
            </a:br>
            <a:r>
              <a:rPr lang="en-US" altLang="ja-JP" sz="1200" baseline="0">
                <a:effectLst/>
                <a:latin typeface="メイリオ" panose="020B0604030504040204" pitchFamily="50" charset="-128"/>
                <a:ea typeface="メイリオ" panose="020B0604030504040204" pitchFamily="50" charset="-128"/>
              </a:rPr>
              <a:t>https://www.ipa.go.jp/security/anshin/attention/2016/mgdayori20160803.html</a:t>
            </a:r>
            <a:endParaRPr lang="en-US" altLang="ja-JP" sz="1200" baseline="0" dirty="0">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7713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1778209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4248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288581009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27617352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2168854276"/>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49584786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1351644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2032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9878128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1-3-2</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やぶられにくいパスワード</a:t>
            </a: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4242882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08243" y="1733108"/>
            <a:ext cx="7956060" cy="329095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821531" y="1822698"/>
            <a:ext cx="7500937" cy="2362185"/>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やぶられにくいパスワードを</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つくるには、どんな点に</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気をつければいいの？</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6" name="図 5">
            <a:extLst>
              <a:ext uri="{FF2B5EF4-FFF2-40B4-BE49-F238E27FC236}">
                <a16:creationId xmlns:a16="http://schemas.microsoft.com/office/drawing/2014/main" id="{21BC7AAC-2E60-977A-D6ED-DA1F35E22B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5090" y="2111836"/>
            <a:ext cx="6932345" cy="5545876"/>
          </a:xfrm>
          <a:prstGeom prst="rect">
            <a:avLst/>
          </a:prstGeom>
        </p:spPr>
      </p:pic>
    </p:spTree>
    <p:extLst>
      <p:ext uri="{BB962C8B-B14F-4D97-AF65-F5344CB8AC3E}">
        <p14:creationId xmlns:p14="http://schemas.microsoft.com/office/powerpoint/2010/main" val="2873681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662326"/>
            <a:ext cx="8375184" cy="1473425"/>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 name="コンテンツ プレースホルダー 4"/>
          <p:cNvSpPr>
            <a:spLocks noGrp="1"/>
          </p:cNvSpPr>
          <p:nvPr>
            <p:ph sz="half" idx="1"/>
          </p:nvPr>
        </p:nvSpPr>
        <p:spPr>
          <a:xfrm>
            <a:off x="245998" y="3293786"/>
            <a:ext cx="7886701" cy="4351338"/>
          </a:xfrm>
        </p:spPr>
        <p:txBody>
          <a:bodyPr>
            <a:noAutofit/>
          </a:bodyPr>
          <a:lstStyle/>
          <a:p>
            <a:pPr>
              <a:lnSpc>
                <a:spcPts val="3800"/>
              </a:lnSpc>
            </a:pPr>
            <a:r>
              <a:rPr lang="ja-JP" altLang="en-US" sz="2800" dirty="0"/>
              <a:t>短いパスワードは</a:t>
            </a:r>
            <a:r>
              <a:rPr lang="ja-JP" altLang="en-US" sz="2800" b="1" dirty="0"/>
              <a:t>総当たり</a:t>
            </a:r>
            <a:r>
              <a:rPr lang="ja-JP" altLang="en-US" sz="2800" dirty="0"/>
              <a:t>などの</a:t>
            </a:r>
            <a:endParaRPr lang="en-US" altLang="ja-JP" sz="2800" dirty="0"/>
          </a:p>
          <a:p>
            <a:pPr marL="0" indent="0">
              <a:lnSpc>
                <a:spcPts val="3800"/>
              </a:lnSpc>
              <a:buNone/>
            </a:pPr>
            <a:r>
              <a:rPr lang="ja-JP" altLang="en-US" sz="2800" dirty="0"/>
              <a:t>  機械的な方法でやぶられる</a:t>
            </a:r>
          </a:p>
          <a:p>
            <a:pPr>
              <a:lnSpc>
                <a:spcPts val="3800"/>
              </a:lnSpc>
            </a:pPr>
            <a:r>
              <a:rPr lang="ja-JP" altLang="en-US" sz="2800" dirty="0"/>
              <a:t>一般用語や代表的な個人情報</a:t>
            </a:r>
            <a:br>
              <a:rPr lang="en-US" altLang="ja-JP" sz="2800" dirty="0"/>
            </a:br>
            <a:r>
              <a:rPr lang="ja-JP" altLang="en-US" sz="2800" dirty="0"/>
              <a:t>（誕生日・名前など）は推測されやすい</a:t>
            </a:r>
            <a:endParaRPr lang="en-US" altLang="ja-JP" sz="4000" dirty="0"/>
          </a:p>
        </p:txBody>
      </p:sp>
      <p:sp>
        <p:nvSpPr>
          <p:cNvPr id="4" name="タイトル 3"/>
          <p:cNvSpPr>
            <a:spLocks noGrp="1"/>
          </p:cNvSpPr>
          <p:nvPr>
            <p:ph type="title"/>
          </p:nvPr>
        </p:nvSpPr>
        <p:spPr>
          <a:xfrm>
            <a:off x="386766" y="466187"/>
            <a:ext cx="1645529" cy="805362"/>
          </a:xfrm>
        </p:spPr>
        <p:txBody>
          <a:bodyPr>
            <a:normAutofit/>
          </a:bodyPr>
          <a:lstStyle/>
          <a:p>
            <a:r>
              <a:rPr lang="ja-JP" altLang="en-US" sz="4000" b="1" dirty="0"/>
              <a:t>答え</a:t>
            </a:r>
            <a:endParaRPr kumimoji="1" lang="ja-JP" altLang="en-US" sz="4000" b="1"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716181" y="1980159"/>
            <a:ext cx="7958418" cy="784598"/>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400" b="1" i="0" u="none" strike="noStrike" kern="1200" cap="none" spc="0" normalizeH="0" baseline="0" noProof="0" dirty="0">
                <a:ln>
                  <a:noFill/>
                </a:ln>
                <a:solidFill>
                  <a:srgbClr val="ED7D31"/>
                </a:solidFill>
                <a:effectLst/>
                <a:uLnTx/>
                <a:uFillTx/>
                <a:latin typeface="メイリオ"/>
                <a:ea typeface="メイリオ"/>
                <a:cs typeface="+mj-cs"/>
              </a:rPr>
              <a:t>長く、複雑なパスワードにする。</a:t>
            </a: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7110699" y="2643001"/>
            <a:ext cx="2002117" cy="1757975"/>
          </a:xfrm>
          <a:prstGeom prst="rect">
            <a:avLst/>
          </a:prstGeom>
        </p:spPr>
      </p:pic>
      <p:sp>
        <p:nvSpPr>
          <p:cNvPr id="3" name="四角形: 角を丸くする 2">
            <a:extLst>
              <a:ext uri="{FF2B5EF4-FFF2-40B4-BE49-F238E27FC236}">
                <a16:creationId xmlns:a16="http://schemas.microsoft.com/office/drawing/2014/main" id="{291D4E57-6822-813D-70D6-216E2147E27D}"/>
              </a:ext>
            </a:extLst>
          </p:cNvPr>
          <p:cNvSpPr/>
          <p:nvPr/>
        </p:nvSpPr>
        <p:spPr>
          <a:xfrm>
            <a:off x="1590473" y="5575276"/>
            <a:ext cx="6542226" cy="1029360"/>
          </a:xfrm>
          <a:prstGeom prst="roundRect">
            <a:avLst>
              <a:gd name="adj" fmla="val 11488"/>
            </a:avLst>
          </a:prstGeom>
          <a:solidFill>
            <a:schemeClr val="accent2">
              <a:lumMod val="40000"/>
              <a:lumOff val="6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45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srgbClr val="C00000"/>
                </a:solidFill>
                <a:effectLst/>
                <a:uLnTx/>
                <a:uFillTx/>
                <a:latin typeface="Segoe UI"/>
                <a:ea typeface="メイリオ"/>
                <a:cs typeface="+mn-cs"/>
              </a:rPr>
              <a:t>password</a:t>
            </a:r>
            <a:r>
              <a:rPr kumimoji="1" lang="ja-JP" altLang="en-US" sz="2000" b="0" i="0" u="none" strike="noStrike" kern="1200" cap="none" spc="0" normalizeH="0" baseline="0" noProof="0" dirty="0">
                <a:ln>
                  <a:noFill/>
                </a:ln>
                <a:solidFill>
                  <a:prstClr val="black"/>
                </a:solidFill>
                <a:effectLst/>
                <a:uLnTx/>
                <a:uFillTx/>
                <a:latin typeface="Segoe UI"/>
                <a:ea typeface="メイリオ"/>
                <a:cs typeface="+mn-cs"/>
              </a:rPr>
              <a:t>や</a:t>
            </a:r>
            <a:r>
              <a:rPr kumimoji="1" lang="en-US" altLang="ja-JP" sz="2800" b="1" i="0" u="none" strike="noStrike" kern="1200" cap="none" spc="0" normalizeH="0" baseline="0" noProof="0" dirty="0">
                <a:ln>
                  <a:noFill/>
                </a:ln>
                <a:solidFill>
                  <a:srgbClr val="C00000"/>
                </a:solidFill>
                <a:effectLst/>
                <a:uLnTx/>
                <a:uFillTx/>
                <a:latin typeface="Segoe UI"/>
                <a:ea typeface="メイリオ"/>
                <a:cs typeface="+mn-cs"/>
              </a:rPr>
              <a:t>12345678</a:t>
            </a:r>
            <a:r>
              <a:rPr kumimoji="1" lang="ja-JP" altLang="en-US" sz="2000" b="0" i="0" u="none" strike="noStrike" kern="1200" cap="none" spc="0" normalizeH="0" baseline="0" noProof="0" dirty="0">
                <a:ln>
                  <a:noFill/>
                </a:ln>
                <a:solidFill>
                  <a:prstClr val="black"/>
                </a:solidFill>
                <a:effectLst/>
                <a:uLnTx/>
                <a:uFillTx/>
                <a:latin typeface="Segoe UI"/>
                <a:ea typeface="メイリオ"/>
                <a:cs typeface="+mn-cs"/>
              </a:rPr>
              <a:t>など</a:t>
            </a:r>
            <a:endParaRPr kumimoji="1" lang="en-US" altLang="ja-JP" sz="20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ctr" defTabSz="914400" rtl="0" eaLnBrk="1" fontAlgn="auto" latinLnBrk="0" hangingPunct="1">
              <a:lnSpc>
                <a:spcPts val="45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簡単に思いつくものは絶対 </a:t>
            </a:r>
            <a:r>
              <a:rPr kumimoji="1" lang="en-US" altLang="ja-JP" sz="4000" b="0" i="0" u="none" strike="noStrike" kern="1200" cap="none" spc="0" normalizeH="0" baseline="0" noProof="0" dirty="0">
                <a:ln>
                  <a:noFill/>
                </a:ln>
                <a:solidFill>
                  <a:srgbClr val="FF0000"/>
                </a:solidFill>
                <a:effectLst/>
                <a:uLnTx/>
                <a:uFillTx/>
                <a:latin typeface="Segoe UI"/>
                <a:ea typeface="メイリオ"/>
                <a:cs typeface="+mn-cs"/>
              </a:rPr>
              <a:t>×</a:t>
            </a:r>
            <a:endParaRPr kumimoji="1" lang="ja-JP" altLang="en-US" sz="1800" b="0" i="0" u="none" strike="noStrike" kern="1200" cap="none" spc="0" normalizeH="0" baseline="0" noProof="0" dirty="0">
              <a:ln>
                <a:noFill/>
              </a:ln>
              <a:solidFill>
                <a:srgbClr val="FF0000"/>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F59F3BBB-0710-82D2-C1B9-364CA98F474B}"/>
              </a:ext>
            </a:extLst>
          </p:cNvPr>
          <p:cNvSpPr txBox="1"/>
          <p:nvPr/>
        </p:nvSpPr>
        <p:spPr>
          <a:xfrm>
            <a:off x="2483230" y="1843812"/>
            <a:ext cx="825352" cy="276999"/>
          </a:xfrm>
          <a:prstGeom prst="rect">
            <a:avLst/>
          </a:prstGeom>
          <a:noFill/>
        </p:spPr>
        <p:txBody>
          <a:bodyPr wrap="square" rtlCol="0">
            <a:spAutoFit/>
          </a:bodyPr>
          <a:lstStyle/>
          <a:p>
            <a:r>
              <a:rPr kumimoji="1" lang="ja-JP" altLang="en-US" sz="1200" dirty="0"/>
              <a:t>ふくざつ</a:t>
            </a:r>
          </a:p>
        </p:txBody>
      </p:sp>
      <p:sp>
        <p:nvSpPr>
          <p:cNvPr id="6" name="テキスト ボックス 5">
            <a:extLst>
              <a:ext uri="{FF2B5EF4-FFF2-40B4-BE49-F238E27FC236}">
                <a16:creationId xmlns:a16="http://schemas.microsoft.com/office/drawing/2014/main" id="{5BF11CA6-63DA-11F0-4E84-1451DD995E28}"/>
              </a:ext>
            </a:extLst>
          </p:cNvPr>
          <p:cNvSpPr txBox="1"/>
          <p:nvPr/>
        </p:nvSpPr>
        <p:spPr>
          <a:xfrm>
            <a:off x="3359875" y="3199346"/>
            <a:ext cx="746338" cy="276999"/>
          </a:xfrm>
          <a:prstGeom prst="rect">
            <a:avLst/>
          </a:prstGeom>
          <a:noFill/>
        </p:spPr>
        <p:txBody>
          <a:bodyPr wrap="square" rtlCol="0">
            <a:spAutoFit/>
          </a:bodyPr>
          <a:lstStyle/>
          <a:p>
            <a:r>
              <a:rPr kumimoji="1" lang="ja-JP" altLang="en-US" sz="1200" dirty="0"/>
              <a:t>そうあ</a:t>
            </a:r>
          </a:p>
        </p:txBody>
      </p:sp>
      <p:sp>
        <p:nvSpPr>
          <p:cNvPr id="17" name="テキスト ボックス 16">
            <a:extLst>
              <a:ext uri="{FF2B5EF4-FFF2-40B4-BE49-F238E27FC236}">
                <a16:creationId xmlns:a16="http://schemas.microsoft.com/office/drawing/2014/main" id="{94413143-2E66-0F9A-37E7-5E771785757B}"/>
              </a:ext>
            </a:extLst>
          </p:cNvPr>
          <p:cNvSpPr txBox="1"/>
          <p:nvPr/>
        </p:nvSpPr>
        <p:spPr>
          <a:xfrm>
            <a:off x="593187" y="3793693"/>
            <a:ext cx="2485293" cy="276999"/>
          </a:xfrm>
          <a:prstGeom prst="rect">
            <a:avLst/>
          </a:prstGeom>
          <a:noFill/>
        </p:spPr>
        <p:txBody>
          <a:bodyPr wrap="square" rtlCol="0">
            <a:spAutoFit/>
          </a:bodyPr>
          <a:lstStyle/>
          <a:p>
            <a:r>
              <a:rPr kumimoji="1" lang="ja-JP" altLang="en-US" sz="1200" dirty="0"/>
              <a:t>きかいてき　     　ほうほう</a:t>
            </a:r>
          </a:p>
        </p:txBody>
      </p:sp>
      <p:sp>
        <p:nvSpPr>
          <p:cNvPr id="18" name="テキスト ボックス 17">
            <a:extLst>
              <a:ext uri="{FF2B5EF4-FFF2-40B4-BE49-F238E27FC236}">
                <a16:creationId xmlns:a16="http://schemas.microsoft.com/office/drawing/2014/main" id="{559BA4E0-6619-07DF-5DE2-C262F5ACCB1E}"/>
              </a:ext>
            </a:extLst>
          </p:cNvPr>
          <p:cNvSpPr txBox="1"/>
          <p:nvPr/>
        </p:nvSpPr>
        <p:spPr>
          <a:xfrm>
            <a:off x="790886" y="4383410"/>
            <a:ext cx="4566725" cy="276999"/>
          </a:xfrm>
          <a:prstGeom prst="rect">
            <a:avLst/>
          </a:prstGeom>
          <a:noFill/>
        </p:spPr>
        <p:txBody>
          <a:bodyPr wrap="square" rtlCol="0">
            <a:spAutoFit/>
          </a:bodyPr>
          <a:lstStyle/>
          <a:p>
            <a:r>
              <a:rPr kumimoji="1" lang="ja-JP" altLang="en-US" sz="1200" dirty="0"/>
              <a:t>いっぱんようご　　　だいひょうてき　　 こじんじょうほう　</a:t>
            </a:r>
          </a:p>
        </p:txBody>
      </p:sp>
      <p:sp>
        <p:nvSpPr>
          <p:cNvPr id="19" name="テキスト ボックス 18">
            <a:extLst>
              <a:ext uri="{FF2B5EF4-FFF2-40B4-BE49-F238E27FC236}">
                <a16:creationId xmlns:a16="http://schemas.microsoft.com/office/drawing/2014/main" id="{FA626395-24DC-6DDA-3A89-870C42B9FC29}"/>
              </a:ext>
            </a:extLst>
          </p:cNvPr>
          <p:cNvSpPr txBox="1"/>
          <p:nvPr/>
        </p:nvSpPr>
        <p:spPr>
          <a:xfrm>
            <a:off x="4383044" y="4917602"/>
            <a:ext cx="856514" cy="276999"/>
          </a:xfrm>
          <a:prstGeom prst="rect">
            <a:avLst/>
          </a:prstGeom>
          <a:noFill/>
        </p:spPr>
        <p:txBody>
          <a:bodyPr wrap="square" rtlCol="0">
            <a:spAutoFit/>
          </a:bodyPr>
          <a:lstStyle/>
          <a:p>
            <a:r>
              <a:rPr kumimoji="1" lang="ja-JP" altLang="en-US" sz="1200" dirty="0"/>
              <a:t>すいそく</a:t>
            </a:r>
          </a:p>
        </p:txBody>
      </p:sp>
      <p:sp>
        <p:nvSpPr>
          <p:cNvPr id="20" name="テキスト ボックス 19">
            <a:extLst>
              <a:ext uri="{FF2B5EF4-FFF2-40B4-BE49-F238E27FC236}">
                <a16:creationId xmlns:a16="http://schemas.microsoft.com/office/drawing/2014/main" id="{A9B39FED-116A-0FA6-8D00-73ABEB8145C0}"/>
              </a:ext>
            </a:extLst>
          </p:cNvPr>
          <p:cNvSpPr txBox="1"/>
          <p:nvPr/>
        </p:nvSpPr>
        <p:spPr>
          <a:xfrm>
            <a:off x="2725286" y="6027146"/>
            <a:ext cx="829284" cy="276999"/>
          </a:xfrm>
          <a:prstGeom prst="rect">
            <a:avLst/>
          </a:prstGeom>
          <a:noFill/>
        </p:spPr>
        <p:txBody>
          <a:bodyPr wrap="square" rtlCol="0">
            <a:spAutoFit/>
          </a:bodyPr>
          <a:lstStyle/>
          <a:p>
            <a:r>
              <a:rPr kumimoji="1" lang="ja-JP" altLang="en-US" sz="1200" dirty="0"/>
              <a:t>かんたん</a:t>
            </a:r>
          </a:p>
        </p:txBody>
      </p:sp>
      <p:sp>
        <p:nvSpPr>
          <p:cNvPr id="21" name="テキスト ボックス 20">
            <a:extLst>
              <a:ext uri="{FF2B5EF4-FFF2-40B4-BE49-F238E27FC236}">
                <a16:creationId xmlns:a16="http://schemas.microsoft.com/office/drawing/2014/main" id="{90B30D82-9763-51E8-0A7B-254E2C0D3702}"/>
              </a:ext>
            </a:extLst>
          </p:cNvPr>
          <p:cNvSpPr txBox="1"/>
          <p:nvPr/>
        </p:nvSpPr>
        <p:spPr>
          <a:xfrm>
            <a:off x="5726955" y="6053872"/>
            <a:ext cx="933789" cy="276999"/>
          </a:xfrm>
          <a:prstGeom prst="rect">
            <a:avLst/>
          </a:prstGeom>
          <a:noFill/>
        </p:spPr>
        <p:txBody>
          <a:bodyPr wrap="square" rtlCol="0">
            <a:spAutoFit/>
          </a:bodyPr>
          <a:lstStyle/>
          <a:p>
            <a:r>
              <a:rPr kumimoji="1" lang="ja-JP" altLang="en-US" sz="1200" dirty="0"/>
              <a:t>ぜったい</a:t>
            </a:r>
          </a:p>
        </p:txBody>
      </p:sp>
      <p:sp>
        <p:nvSpPr>
          <p:cNvPr id="22" name="テキスト ボックス 21">
            <a:extLst>
              <a:ext uri="{FF2B5EF4-FFF2-40B4-BE49-F238E27FC236}">
                <a16:creationId xmlns:a16="http://schemas.microsoft.com/office/drawing/2014/main" id="{BD6DC137-247E-A8F6-3832-203BA847BD82}"/>
              </a:ext>
            </a:extLst>
          </p:cNvPr>
          <p:cNvSpPr txBox="1"/>
          <p:nvPr/>
        </p:nvSpPr>
        <p:spPr>
          <a:xfrm>
            <a:off x="874140" y="4902584"/>
            <a:ext cx="1183259" cy="276999"/>
          </a:xfrm>
          <a:prstGeom prst="rect">
            <a:avLst/>
          </a:prstGeom>
          <a:noFill/>
        </p:spPr>
        <p:txBody>
          <a:bodyPr wrap="square" rtlCol="0">
            <a:spAutoFit/>
          </a:bodyPr>
          <a:lstStyle/>
          <a:p>
            <a:r>
              <a:rPr kumimoji="1" lang="ja-JP" altLang="en-US" sz="1200" dirty="0"/>
              <a:t>たんじょうび</a:t>
            </a:r>
          </a:p>
        </p:txBody>
      </p:sp>
    </p:spTree>
    <p:extLst>
      <p:ext uri="{BB962C8B-B14F-4D97-AF65-F5344CB8AC3E}">
        <p14:creationId xmlns:p14="http://schemas.microsoft.com/office/powerpoint/2010/main" val="794224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9">
            <a:extLst>
              <a:ext uri="{FF2B5EF4-FFF2-40B4-BE49-F238E27FC236}">
                <a16:creationId xmlns:a16="http://schemas.microsoft.com/office/drawing/2014/main" id="{D802EF2C-7A5E-2CAB-9AEA-23F69376A9FE}"/>
              </a:ext>
            </a:extLst>
          </p:cNvPr>
          <p:cNvSpPr>
            <a:spLocks noGrp="1"/>
          </p:cNvSpPr>
          <p:nvPr>
            <p:ph sz="half" idx="1"/>
          </p:nvPr>
        </p:nvSpPr>
        <p:spPr>
          <a:xfrm>
            <a:off x="583210" y="2240024"/>
            <a:ext cx="7650962" cy="1227606"/>
          </a:xfrm>
        </p:spPr>
        <p:txBody>
          <a:bodyPr>
            <a:normAutofit/>
          </a:bodyPr>
          <a:lstStyle/>
          <a:p>
            <a:r>
              <a:rPr lang="ja-JP" altLang="en-US" sz="3200" dirty="0"/>
              <a:t>日本語の文章をローマ字に変換</a:t>
            </a:r>
            <a:endParaRPr lang="en-US" altLang="ja-JP" sz="3200" dirty="0"/>
          </a:p>
          <a:p>
            <a:pPr marL="0" indent="0">
              <a:buNone/>
            </a:pPr>
            <a:r>
              <a:rPr lang="ja-JP" altLang="en-US" sz="3200" dirty="0"/>
              <a:t> </a:t>
            </a:r>
            <a:r>
              <a:rPr lang="en-US" altLang="ja-JP" sz="3200" dirty="0"/>
              <a:t>   </a:t>
            </a:r>
            <a:r>
              <a:rPr lang="ja-JP" altLang="en-US" sz="3200" dirty="0"/>
              <a:t>例 「ネコが好き」→   </a:t>
            </a:r>
            <a:r>
              <a:rPr lang="en-US" altLang="ja-JP" sz="3200" b="1" dirty="0" err="1"/>
              <a:t>nekogasuki</a:t>
            </a:r>
            <a:r>
              <a:rPr lang="en-US" altLang="ja-JP" sz="3200" dirty="0"/>
              <a:t> </a:t>
            </a:r>
            <a:r>
              <a:rPr lang="ja-JP" altLang="en-US" sz="3200" dirty="0"/>
              <a:t>  </a:t>
            </a:r>
            <a:endParaRPr lang="en-US" altLang="ja-JP" sz="3200" dirty="0"/>
          </a:p>
          <a:p>
            <a:endParaRPr lang="en-US" altLang="ja-JP" sz="2800" dirty="0"/>
          </a:p>
          <a:p>
            <a:endParaRPr lang="en-US" altLang="ja-JP" sz="2800" dirty="0"/>
          </a:p>
          <a:p>
            <a:endParaRPr lang="ja-JP" altLang="en-US" sz="3200" dirty="0"/>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507561" y="1125812"/>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自分だけのフレーズを考える</a:t>
            </a:r>
          </a:p>
        </p:txBody>
      </p:sp>
      <p:sp>
        <p:nvSpPr>
          <p:cNvPr id="4" name="四角形: 角を丸くする 3">
            <a:extLst>
              <a:ext uri="{FF2B5EF4-FFF2-40B4-BE49-F238E27FC236}">
                <a16:creationId xmlns:a16="http://schemas.microsoft.com/office/drawing/2014/main" id="{054B488B-4C8C-2F52-73CC-17DC7A74527B}"/>
              </a:ext>
            </a:extLst>
          </p:cNvPr>
          <p:cNvSpPr/>
          <p:nvPr/>
        </p:nvSpPr>
        <p:spPr>
          <a:xfrm>
            <a:off x="909828" y="2743947"/>
            <a:ext cx="6895702" cy="57336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734877" y="4033973"/>
            <a:ext cx="7886701"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4500"/>
              </a:lnSpc>
              <a:spcBef>
                <a:spcPts val="1000"/>
              </a:spcBef>
              <a:spcAft>
                <a:spcPts val="0"/>
              </a:spcAft>
              <a:buClrTx/>
              <a:buSzTx/>
              <a:buFont typeface="Arial" panose="020B0604020202020204" pitchFamily="34" charset="0"/>
              <a:buChar char="•"/>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より強いパスワードにするため、</a:t>
            </a:r>
            <a:br>
              <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大文字・数字・記号もふくめた</a:t>
            </a:r>
            <a:br>
              <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パスワードにするのがおすすめ</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6" name="コンテンツ プレースホルダー 9">
            <a:extLst>
              <a:ext uri="{FF2B5EF4-FFF2-40B4-BE49-F238E27FC236}">
                <a16:creationId xmlns:a16="http://schemas.microsoft.com/office/drawing/2014/main" id="{47A4D380-99FA-E8AA-8076-B01C65351D9F}"/>
              </a:ext>
            </a:extLst>
          </p:cNvPr>
          <p:cNvSpPr txBox="1">
            <a:spLocks/>
          </p:cNvSpPr>
          <p:nvPr/>
        </p:nvSpPr>
        <p:spPr>
          <a:xfrm>
            <a:off x="1362748" y="5849385"/>
            <a:ext cx="7886701" cy="8081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3600" b="1" i="0" u="none" strike="noStrike" kern="1200" cap="none" spc="0" normalizeH="0" baseline="0" noProof="0" dirty="0" err="1">
                <a:ln>
                  <a:noFill/>
                </a:ln>
                <a:solidFill>
                  <a:prstClr val="black"/>
                </a:solidFill>
                <a:effectLst/>
                <a:uLnTx/>
                <a:uFillTx/>
                <a:latin typeface="Segoe UI"/>
                <a:ea typeface="メイリオ"/>
                <a:cs typeface="+mn-cs"/>
              </a:rPr>
              <a:t>nekogasuki</a:t>
            </a:r>
            <a:r>
              <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rPr>
              <a:t> </a:t>
            </a: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  →   </a:t>
            </a:r>
            <a:r>
              <a:rPr kumimoji="1" lang="en-US" altLang="ja-JP" sz="3600" b="1" i="0" u="none" strike="noStrike" kern="1200" cap="none" spc="0" normalizeH="0" baseline="0" noProof="0" dirty="0" err="1">
                <a:ln>
                  <a:noFill/>
                </a:ln>
                <a:solidFill>
                  <a:prstClr val="black"/>
                </a:solidFill>
                <a:effectLst/>
                <a:uLnTx/>
                <a:uFillTx/>
                <a:latin typeface="Segoe UI"/>
                <a:ea typeface="メイリオ"/>
                <a:cs typeface="+mn-cs"/>
              </a:rPr>
              <a:t>neko</a:t>
            </a:r>
            <a:r>
              <a:rPr kumimoji="1" lang="en-US" altLang="ja-JP" sz="3600" b="1" i="0" u="none" strike="noStrike" kern="1200" cap="none" spc="0" normalizeH="0" baseline="0" noProof="0" dirty="0" err="1">
                <a:ln>
                  <a:noFill/>
                </a:ln>
                <a:solidFill>
                  <a:srgbClr val="00B050"/>
                </a:solidFill>
                <a:effectLst/>
                <a:uLnTx/>
                <a:uFillTx/>
                <a:latin typeface="Segoe UI"/>
                <a:ea typeface="メイリオ"/>
                <a:cs typeface="+mn-cs"/>
              </a:rPr>
              <a:t>GA</a:t>
            </a:r>
            <a:r>
              <a:rPr kumimoji="1" lang="en-US" altLang="ja-JP" sz="3600" b="1" i="0" u="none" strike="noStrike" kern="1200" cap="none" spc="0" normalizeH="0" baseline="0" noProof="0" dirty="0" err="1">
                <a:ln>
                  <a:noFill/>
                </a:ln>
                <a:solidFill>
                  <a:prstClr val="black"/>
                </a:solidFill>
                <a:effectLst/>
                <a:uLnTx/>
                <a:uFillTx/>
                <a:latin typeface="Segoe UI"/>
                <a:ea typeface="メイリオ"/>
                <a:cs typeface="+mn-cs"/>
              </a:rPr>
              <a:t>suki</a:t>
            </a:r>
            <a:r>
              <a:rPr kumimoji="1" lang="en-US" altLang="ja-JP" sz="3600" b="1" i="0" u="none" strike="noStrike" kern="1200" cap="none" spc="0" normalizeH="0" baseline="0" noProof="0" dirty="0">
                <a:ln>
                  <a:noFill/>
                </a:ln>
                <a:solidFill>
                  <a:srgbClr val="00B050"/>
                </a:solidFill>
                <a:effectLst/>
                <a:uLnTx/>
                <a:uFillTx/>
                <a:latin typeface="Segoe UI"/>
                <a:ea typeface="メイリオ"/>
                <a:cs typeface="+mn-cs"/>
              </a:rPr>
              <a:t>!!06</a:t>
            </a:r>
            <a:endParaRPr kumimoji="1" lang="ja-JP" altLang="en-US" sz="3200" b="1" i="0" u="none" strike="noStrike" kern="1200" cap="none" spc="0" normalizeH="0" baseline="0" noProof="0" dirty="0">
              <a:ln>
                <a:noFill/>
              </a:ln>
              <a:solidFill>
                <a:srgbClr val="00B050"/>
              </a:solidFill>
              <a:effectLst/>
              <a:uLnTx/>
              <a:uFillTx/>
              <a:latin typeface="Segoe UI"/>
              <a:ea typeface="メイリオ"/>
              <a:cs typeface="+mn-cs"/>
            </a:endParaRPr>
          </a:p>
        </p:txBody>
      </p:sp>
      <p:sp>
        <p:nvSpPr>
          <p:cNvPr id="7" name="四角形: 角を丸くする 6">
            <a:extLst>
              <a:ext uri="{FF2B5EF4-FFF2-40B4-BE49-F238E27FC236}">
                <a16:creationId xmlns:a16="http://schemas.microsoft.com/office/drawing/2014/main" id="{4329BF65-D7C5-8DBC-CEE4-6BD0782CB3C7}"/>
              </a:ext>
            </a:extLst>
          </p:cNvPr>
          <p:cNvSpPr/>
          <p:nvPr/>
        </p:nvSpPr>
        <p:spPr>
          <a:xfrm>
            <a:off x="1277323" y="5817945"/>
            <a:ext cx="2804325" cy="6019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2" name="四角形: 角を丸くする 11">
            <a:extLst>
              <a:ext uri="{FF2B5EF4-FFF2-40B4-BE49-F238E27FC236}">
                <a16:creationId xmlns:a16="http://schemas.microsoft.com/office/drawing/2014/main" id="{583C273A-7D9C-8342-88B0-54D1EFD6C638}"/>
              </a:ext>
            </a:extLst>
          </p:cNvPr>
          <p:cNvSpPr/>
          <p:nvPr/>
        </p:nvSpPr>
        <p:spPr>
          <a:xfrm>
            <a:off x="4624131" y="5826656"/>
            <a:ext cx="3845779" cy="6019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9" name="テキスト ボックス 8">
            <a:extLst>
              <a:ext uri="{FF2B5EF4-FFF2-40B4-BE49-F238E27FC236}">
                <a16:creationId xmlns:a16="http://schemas.microsoft.com/office/drawing/2014/main" id="{A09F3D13-96CA-D370-1348-548B58C9A34C}"/>
              </a:ext>
            </a:extLst>
          </p:cNvPr>
          <p:cNvSpPr txBox="1"/>
          <p:nvPr/>
        </p:nvSpPr>
        <p:spPr>
          <a:xfrm>
            <a:off x="5803516" y="2018589"/>
            <a:ext cx="800219" cy="276999"/>
          </a:xfrm>
          <a:prstGeom prst="rect">
            <a:avLst/>
          </a:prstGeom>
          <a:noFill/>
        </p:spPr>
        <p:txBody>
          <a:bodyPr wrap="none" rtlCol="0">
            <a:spAutoFit/>
          </a:bodyPr>
          <a:lstStyle/>
          <a:p>
            <a:r>
              <a:rPr kumimoji="1" lang="ja-JP" altLang="en-US" sz="1200" dirty="0"/>
              <a:t>へんかん</a:t>
            </a:r>
          </a:p>
        </p:txBody>
      </p:sp>
      <p:sp>
        <p:nvSpPr>
          <p:cNvPr id="11" name="テキスト ボックス 10">
            <a:extLst>
              <a:ext uri="{FF2B5EF4-FFF2-40B4-BE49-F238E27FC236}">
                <a16:creationId xmlns:a16="http://schemas.microsoft.com/office/drawing/2014/main" id="{966E90A9-CA89-6224-E9E5-CB12A8B8E576}"/>
              </a:ext>
            </a:extLst>
          </p:cNvPr>
          <p:cNvSpPr txBox="1"/>
          <p:nvPr/>
        </p:nvSpPr>
        <p:spPr>
          <a:xfrm>
            <a:off x="2881196" y="3363787"/>
            <a:ext cx="800219" cy="276999"/>
          </a:xfrm>
          <a:prstGeom prst="rect">
            <a:avLst/>
          </a:prstGeom>
          <a:noFill/>
        </p:spPr>
        <p:txBody>
          <a:bodyPr wrap="none" rtlCol="0">
            <a:spAutoFit/>
          </a:bodyPr>
          <a:lstStyle/>
          <a:p>
            <a:r>
              <a:rPr kumimoji="1" lang="ja-JP" altLang="en-US" sz="1200" dirty="0"/>
              <a:t>ふくざつ</a:t>
            </a:r>
          </a:p>
        </p:txBody>
      </p:sp>
      <p:sp>
        <p:nvSpPr>
          <p:cNvPr id="13" name="コンテンツ プレースホルダー 9">
            <a:extLst>
              <a:ext uri="{FF2B5EF4-FFF2-40B4-BE49-F238E27FC236}">
                <a16:creationId xmlns:a16="http://schemas.microsoft.com/office/drawing/2014/main" id="{29C8CB2E-C378-5967-C5F2-6634C7F05430}"/>
              </a:ext>
            </a:extLst>
          </p:cNvPr>
          <p:cNvSpPr txBox="1">
            <a:spLocks/>
          </p:cNvSpPr>
          <p:nvPr/>
        </p:nvSpPr>
        <p:spPr>
          <a:xfrm>
            <a:off x="1048814" y="3530203"/>
            <a:ext cx="7886700" cy="8081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400" dirty="0"/>
              <a:t>※</a:t>
            </a:r>
            <a:r>
              <a:rPr lang="ja-JP" altLang="en-US" sz="2400" dirty="0"/>
              <a:t>「長く」「複雑」になります</a:t>
            </a:r>
          </a:p>
        </p:txBody>
      </p:sp>
      <p:sp>
        <p:nvSpPr>
          <p:cNvPr id="14" name="テキスト ボックス 13">
            <a:extLst>
              <a:ext uri="{FF2B5EF4-FFF2-40B4-BE49-F238E27FC236}">
                <a16:creationId xmlns:a16="http://schemas.microsoft.com/office/drawing/2014/main" id="{A26D2776-BBF0-CB27-6C0C-493D2ADB38F4}"/>
              </a:ext>
            </a:extLst>
          </p:cNvPr>
          <p:cNvSpPr txBox="1"/>
          <p:nvPr/>
        </p:nvSpPr>
        <p:spPr>
          <a:xfrm>
            <a:off x="3254818" y="2554027"/>
            <a:ext cx="325730" cy="261610"/>
          </a:xfrm>
          <a:prstGeom prst="rect">
            <a:avLst/>
          </a:prstGeom>
          <a:noFill/>
        </p:spPr>
        <p:txBody>
          <a:bodyPr wrap="none" rtlCol="0">
            <a:spAutoFit/>
          </a:bodyPr>
          <a:lstStyle/>
          <a:p>
            <a:r>
              <a:rPr kumimoji="1" lang="ja-JP" altLang="en-US" sz="1100" dirty="0"/>
              <a:t>す</a:t>
            </a:r>
          </a:p>
        </p:txBody>
      </p:sp>
    </p:spTree>
    <p:extLst>
      <p:ext uri="{BB962C8B-B14F-4D97-AF65-F5344CB8AC3E}">
        <p14:creationId xmlns:p14="http://schemas.microsoft.com/office/powerpoint/2010/main" val="3014117556"/>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1617</Words>
  <Application>Microsoft Office PowerPoint</Application>
  <PresentationFormat>画面に合わせる (4:3)</PresentationFormat>
  <Paragraphs>80</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Arial</vt:lpstr>
      <vt:lpstr>Segoe UI</vt:lpstr>
      <vt:lpstr>2_Office テーマ</vt:lpstr>
      <vt:lpstr>1-3-2 やぶられにくいパスワード </vt:lpstr>
      <vt:lpstr>考えてみよう</vt:lpstr>
      <vt:lpstr>答え</vt:lpstr>
      <vt:lpstr>対策の解説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2023-03-03T05:42:10Z</dcterms:created>
  <dcterms:modified xsi:type="dcterms:W3CDTF">2023-05-19T01:56:56Z</dcterms:modified>
</cp:coreProperties>
</file>