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 id="2147483985" r:id="rId2"/>
  </p:sldMasterIdLst>
  <p:notesMasterIdLst>
    <p:notesMasterId r:id="rId7"/>
  </p:notesMasterIdLst>
  <p:handoutMasterIdLst>
    <p:handoutMasterId r:id="rId8"/>
  </p:handoutMasterIdLst>
  <p:sldIdLst>
    <p:sldId id="1862287432" r:id="rId3"/>
    <p:sldId id="1862287436" r:id="rId4"/>
    <p:sldId id="1862287434" r:id="rId5"/>
    <p:sldId id="1862287435" r:id="rId6"/>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66"/>
    <a:srgbClr val="AA7322"/>
    <a:srgbClr val="FDE1B0"/>
    <a:srgbClr val="ED7D31"/>
    <a:srgbClr val="FF99CC"/>
    <a:srgbClr val="D62475"/>
    <a:srgbClr val="F6281E"/>
    <a:srgbClr val="FFFFCC"/>
    <a:srgbClr val="F600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63" autoAdjust="0"/>
    <p:restoredTop sz="52727" autoAdjust="0"/>
  </p:normalViewPr>
  <p:slideViewPr>
    <p:cSldViewPr snapToGrid="0">
      <p:cViewPr varScale="1">
        <p:scale>
          <a:sx n="43" d="100"/>
          <a:sy n="43" d="100"/>
        </p:scale>
        <p:origin x="2346" y="36"/>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インターネットを利用し始めて間もない方</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アカウント（</a:t>
            </a:r>
            <a:r>
              <a:rPr kumimoji="1" lang="en-US" altLang="ja-JP" dirty="0"/>
              <a:t>ID</a:t>
            </a:r>
            <a:r>
              <a:rPr kumimoji="1" lang="ja-JP" altLang="en-US" dirty="0"/>
              <a:t>とパスワード）の定義と役割を伝え、より発展的な問いにつなげる。</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061714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みなさんは</a:t>
            </a:r>
            <a:r>
              <a:rPr kumimoji="1" lang="en-US" altLang="ja-JP" dirty="0"/>
              <a:t>ID</a:t>
            </a:r>
            <a:r>
              <a:rPr kumimoji="1" lang="ja-JP" altLang="en-US" dirty="0"/>
              <a:t>とパスワードを作った経験はありますか？</a:t>
            </a:r>
            <a:endParaRPr kumimoji="1" lang="en-US" altLang="ja-JP" dirty="0"/>
          </a:p>
          <a:p>
            <a:r>
              <a:rPr kumimoji="1" lang="ja-JP" altLang="en-US" dirty="0"/>
              <a:t>インターネットを使っていろいろなサービスを使うときに、</a:t>
            </a:r>
            <a:r>
              <a:rPr kumimoji="1" lang="en-US" altLang="ja-JP" dirty="0"/>
              <a:t>ID</a:t>
            </a:r>
            <a:r>
              <a:rPr kumimoji="1" lang="ja-JP" altLang="en-US" dirty="0"/>
              <a:t>とパスワードを設定したことがある人もいるのではないでしょうか？</a:t>
            </a:r>
            <a:endParaRPr kumimoji="1" lang="en-US" altLang="ja-JP" dirty="0"/>
          </a:p>
          <a:p>
            <a:r>
              <a:rPr kumimoji="1" lang="ja-JP" altLang="en-US" dirty="0"/>
              <a:t>それでは、この</a:t>
            </a:r>
            <a:r>
              <a:rPr kumimoji="1" lang="en-US" altLang="ja-JP" dirty="0"/>
              <a:t>ID</a:t>
            </a:r>
            <a:r>
              <a:rPr kumimoji="1" lang="ja-JP" altLang="en-US" dirty="0"/>
              <a:t>とパスワードはどんな役割があるのでしょうか？</a:t>
            </a:r>
            <a:endParaRPr kumimoji="1" lang="en-US" altLang="ja-JP" dirty="0"/>
          </a:p>
        </p:txBody>
      </p:sp>
    </p:spTree>
    <p:extLst>
      <p:ext uri="{BB962C8B-B14F-4D97-AF65-F5344CB8AC3E}">
        <p14:creationId xmlns:p14="http://schemas.microsoft.com/office/powerpoint/2010/main" val="935106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ID</a:t>
            </a:r>
            <a:r>
              <a:rPr lang="ja-JP" altLang="en-US" sz="1200" dirty="0">
                <a:latin typeface="メイリオ" panose="020B0604030504040204" pitchFamily="50" charset="-128"/>
              </a:rPr>
              <a:t>とは「</a:t>
            </a:r>
            <a:r>
              <a:rPr lang="de-DE" altLang="ja-JP" b="0" i="0" dirty="0">
                <a:solidFill>
                  <a:srgbClr val="111111"/>
                </a:solidFill>
                <a:effectLst/>
                <a:latin typeface="Roboto" panose="02000000000000000000" pitchFamily="2" charset="0"/>
              </a:rPr>
              <a:t>identification</a:t>
            </a:r>
            <a:r>
              <a:rPr lang="ja-JP" altLang="en-US" b="0" i="0" dirty="0">
                <a:solidFill>
                  <a:srgbClr val="111111"/>
                </a:solidFill>
                <a:effectLst/>
                <a:latin typeface="Roboto" panose="02000000000000000000" pitchFamily="2" charset="0"/>
              </a:rPr>
              <a:t>」の略です。サービスの利用者を識別するための符号です。</a:t>
            </a:r>
            <a:endParaRPr lang="en-US" altLang="ja-JP" b="0" i="0" dirty="0">
              <a:solidFill>
                <a:srgbClr val="111111"/>
              </a:solidFill>
              <a:effectLst/>
              <a:latin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名前のような役割といえるでしょう。また、「ユーザー名」「ユーザー</a:t>
            </a:r>
            <a:r>
              <a:rPr kumimoji="1" lang="en-US" altLang="ja-JP" dirty="0"/>
              <a:t>ID</a:t>
            </a:r>
            <a:r>
              <a:rPr kumimoji="1" lang="ja-JP" altLang="en-US" dirty="0"/>
              <a:t>」などと呼ばれることもあります。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ID</a:t>
            </a:r>
            <a:r>
              <a:rPr kumimoji="1" lang="ja-JP" altLang="en-US" dirty="0"/>
              <a:t>は、自分で設定した文字列となる場合もあれば、サービス側から設定された文字列となる場合もあります。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一方、パスワードは、その</a:t>
            </a:r>
            <a:r>
              <a:rPr kumimoji="1" lang="en-US" altLang="ja-JP" dirty="0"/>
              <a:t>ID</a:t>
            </a:r>
            <a:r>
              <a:rPr kumimoji="1" lang="ja-JP" altLang="en-US" dirty="0"/>
              <a:t>を使うための「秘密の合言葉」の役割があります。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1D1C1D"/>
                </a:solidFill>
                <a:effectLst/>
                <a:latin typeface="NotoSansJP"/>
              </a:rPr>
              <a:t>その</a:t>
            </a:r>
            <a:r>
              <a:rPr lang="en-US" altLang="ja-JP" b="0" i="0" dirty="0">
                <a:solidFill>
                  <a:srgbClr val="1D1C1D"/>
                </a:solidFill>
                <a:effectLst/>
                <a:latin typeface="NotoSansJP"/>
              </a:rPr>
              <a:t>ID</a:t>
            </a:r>
            <a:r>
              <a:rPr lang="ja-JP" altLang="en-US" b="0" i="0" dirty="0">
                <a:solidFill>
                  <a:srgbClr val="1D1C1D"/>
                </a:solidFill>
                <a:effectLst/>
                <a:latin typeface="NotoSansJP"/>
              </a:rPr>
              <a:t>では合言葉を知っている人だけが使うことができます。</a:t>
            </a:r>
            <a:endParaRPr lang="en-US" altLang="ja-JP" b="0" i="0" dirty="0">
              <a:solidFill>
                <a:srgbClr val="1D1C1D"/>
              </a:solidFill>
              <a:effectLst/>
              <a:latin typeface="NotoSansJP"/>
            </a:endParaRPr>
          </a:p>
        </p:txBody>
      </p:sp>
    </p:spTree>
    <p:extLst>
      <p:ext uri="{BB962C8B-B14F-4D97-AF65-F5344CB8AC3E}">
        <p14:creationId xmlns:p14="http://schemas.microsoft.com/office/powerpoint/2010/main" val="3556622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aseline="0" dirty="0"/>
              <a:t>【</a:t>
            </a:r>
            <a:r>
              <a:rPr kumimoji="1" lang="ja-JP" altLang="en-US" baseline="0" dirty="0"/>
              <a:t>啓発時のセリフ例</a:t>
            </a:r>
            <a:r>
              <a:rPr kumimoji="1" lang="en-US" altLang="ja-JP"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aseline="0" dirty="0">
                <a:latin typeface="メイリオ" panose="020B0604030504040204" pitchFamily="50" charset="-128"/>
              </a:rPr>
              <a:t>ID</a:t>
            </a:r>
            <a:r>
              <a:rPr lang="ja-JP" altLang="en-US" sz="1200" baseline="0" dirty="0">
                <a:latin typeface="メイリオ" panose="020B0604030504040204" pitchFamily="50" charset="-128"/>
              </a:rPr>
              <a:t>とパスワードの役割がわかったところで、次のことも考えてみてください。</a:t>
            </a:r>
            <a:endParaRPr lang="en-US" altLang="ja-JP" sz="1200" baseline="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baseline="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aseline="0" dirty="0">
                <a:latin typeface="メイリオ" panose="020B0604030504040204" pitchFamily="50" charset="-128"/>
              </a:rPr>
              <a:t>信頼できる仲の良い友達にゲームを進めてもらうために、自分の</a:t>
            </a:r>
            <a:r>
              <a:rPr lang="en-US" altLang="ja-JP" sz="1200" baseline="0" dirty="0">
                <a:latin typeface="メイリオ" panose="020B0604030504040204" pitchFamily="50" charset="-128"/>
              </a:rPr>
              <a:t>ID</a:t>
            </a:r>
            <a:r>
              <a:rPr lang="ja-JP" altLang="en-US" sz="1200" baseline="0" dirty="0">
                <a:latin typeface="メイリオ" panose="020B0604030504040204" pitchFamily="50" charset="-128"/>
              </a:rPr>
              <a:t>とパスワードを教えても良いのか？</a:t>
            </a:r>
            <a:endParaRPr lang="en-US" altLang="ja-JP" sz="1200" baseline="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aseline="0" dirty="0">
                <a:latin typeface="メイリオ" panose="020B0604030504040204" pitchFamily="50" charset="-128"/>
              </a:rPr>
              <a:t>おうちの人（保護者）だけには、自分の</a:t>
            </a:r>
            <a:r>
              <a:rPr lang="en-US" altLang="ja-JP" sz="1200" baseline="0" dirty="0">
                <a:latin typeface="メイリオ" panose="020B0604030504040204" pitchFamily="50" charset="-128"/>
              </a:rPr>
              <a:t>ID</a:t>
            </a:r>
            <a:r>
              <a:rPr lang="ja-JP" altLang="en-US" sz="1200" baseline="0" dirty="0">
                <a:latin typeface="メイリオ" panose="020B0604030504040204" pitchFamily="50" charset="-128"/>
              </a:rPr>
              <a:t>とパスワードを教えておいた方が良いのか？</a:t>
            </a:r>
            <a:endParaRPr lang="en-US" altLang="ja-JP" sz="1200" baseline="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baseline="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aseline="0" dirty="0">
                <a:latin typeface="メイリオ" panose="020B0604030504040204" pitchFamily="50" charset="-128"/>
              </a:rPr>
              <a:t>みなさんで、ぜひ考えてみてください。</a:t>
            </a:r>
            <a:endParaRPr lang="en-US" altLang="ja-JP" sz="1200" baseline="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baseline="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aseline="0" dirty="0">
                <a:latin typeface="メイリオ" panose="020B0604030504040204" pitchFamily="50" charset="-128"/>
              </a:rPr>
              <a:t>※</a:t>
            </a:r>
            <a:r>
              <a:rPr lang="ja-JP" altLang="en-US" sz="1200" baseline="0" dirty="0">
                <a:latin typeface="メイリオ" panose="020B0604030504040204" pitchFamily="50" charset="-128"/>
              </a:rPr>
              <a:t>ここでは答えを提示するのでは</a:t>
            </a:r>
            <a:r>
              <a:rPr lang="ja-JP" altLang="en-US" sz="1200" baseline="0">
                <a:latin typeface="メイリオ" panose="020B0604030504040204" pitchFamily="50" charset="-128"/>
              </a:rPr>
              <a:t>なく、啓発対象者が</a:t>
            </a:r>
            <a:r>
              <a:rPr lang="ja-JP" altLang="en-US" sz="1200" baseline="0" dirty="0">
                <a:latin typeface="メイリオ" panose="020B0604030504040204" pitchFamily="50" charset="-128"/>
              </a:rPr>
              <a:t>自分で「調べてみよう」と思うように話してみましょう。</a:t>
            </a:r>
            <a:endParaRPr lang="en-US" altLang="ja-JP" sz="1200" baseline="0" dirty="0">
              <a:latin typeface="メイリオ" panose="020B0604030504040204" pitchFamily="50" charset="-128"/>
            </a:endParaRPr>
          </a:p>
        </p:txBody>
      </p:sp>
    </p:spTree>
    <p:extLst>
      <p:ext uri="{BB962C8B-B14F-4D97-AF65-F5344CB8AC3E}">
        <p14:creationId xmlns:p14="http://schemas.microsoft.com/office/powerpoint/2010/main" val="34138192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33403" y="27508"/>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166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25416263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4299278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7876276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42007581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659728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5714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06118222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1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21721427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TextBox 9">
            <a:extLst>
              <a:ext uri="{FF2B5EF4-FFF2-40B4-BE49-F238E27FC236}">
                <a16:creationId xmlns:a16="http://schemas.microsoft.com/office/drawing/2014/main" id="{55EF4343-A537-4FAD-A602-01CE1357E21E}"/>
              </a:ext>
            </a:extLst>
          </p:cNvPr>
          <p:cNvSpPr txBox="1"/>
          <p:nvPr userDrawn="1"/>
        </p:nvSpPr>
        <p:spPr>
          <a:xfrm>
            <a:off x="249337" y="1937740"/>
            <a:ext cx="7472502" cy="1545038"/>
          </a:xfrm>
          <a:prstGeom prst="rect">
            <a:avLst/>
          </a:prstGeom>
          <a:noFill/>
        </p:spPr>
        <p:txBody>
          <a:bodyPr wrap="square" rtlCol="0">
            <a:spAutoFit/>
          </a:bodyPr>
          <a:lstStyle/>
          <a:p>
            <a:pPr>
              <a:lnSpc>
                <a:spcPct val="80000"/>
              </a:lnSpc>
            </a:pPr>
            <a:r>
              <a:rPr lang="ja-JP" altLang="en-US" sz="4000" dirty="0">
                <a:solidFill>
                  <a:srgbClr val="4472C4">
                    <a:lumMod val="50000"/>
                  </a:srgbClr>
                </a:solidFill>
                <a:latin typeface="HGPSoeiKakugothicUB" pitchFamily="50" charset="-128"/>
                <a:ea typeface="HGPSoeiKakugothicUB" pitchFamily="50" charset="-128"/>
              </a:rPr>
              <a:t>ともに学ぶ。考える。</a:t>
            </a:r>
            <a:endParaRPr lang="en-US" altLang="ja-JP" sz="4000" dirty="0">
              <a:solidFill>
                <a:srgbClr val="4472C4">
                  <a:lumMod val="50000"/>
                </a:srgbClr>
              </a:solidFill>
              <a:latin typeface="HGPSoeiKakugothicUB" pitchFamily="50" charset="-128"/>
              <a:ea typeface="HGPSoeiKakugothicUB" pitchFamily="50" charset="-128"/>
            </a:endParaRPr>
          </a:p>
          <a:p>
            <a:pPr>
              <a:lnSpc>
                <a:spcPct val="80000"/>
              </a:lnSpc>
            </a:pPr>
            <a:endParaRPr lang="en-US" altLang="ja-JP" sz="2400" dirty="0">
              <a:solidFill>
                <a:srgbClr val="4472C4">
                  <a:lumMod val="50000"/>
                </a:srgbClr>
              </a:solidFill>
              <a:latin typeface="HGPSoeiKakugothicUB" pitchFamily="50" charset="-128"/>
              <a:ea typeface="HGPSoeiKakugothicUB" pitchFamily="50" charset="-128"/>
            </a:endParaRPr>
          </a:p>
          <a:p>
            <a:pPr>
              <a:lnSpc>
                <a:spcPct val="80000"/>
              </a:lnSpc>
            </a:pPr>
            <a:r>
              <a:rPr lang="ja-JP" alt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rPr>
              <a:t>インターネット安全教室</a:t>
            </a:r>
            <a:endParaRPr 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9" name="テキスト ボックス 8">
            <a:extLst>
              <a:ext uri="{FF2B5EF4-FFF2-40B4-BE49-F238E27FC236}">
                <a16:creationId xmlns:a16="http://schemas.microsoft.com/office/drawing/2014/main" id="{69C675DA-34DA-4185-A64C-416D885BEA85}"/>
              </a:ext>
            </a:extLst>
          </p:cNvPr>
          <p:cNvSpPr txBox="1"/>
          <p:nvPr userDrawn="1"/>
        </p:nvSpPr>
        <p:spPr>
          <a:xfrm>
            <a:off x="249337" y="3683510"/>
            <a:ext cx="8522898" cy="369332"/>
          </a:xfrm>
          <a:prstGeom prst="rect">
            <a:avLst/>
          </a:prstGeom>
          <a:noFill/>
        </p:spPr>
        <p:txBody>
          <a:bodyPr wrap="square" rtlCol="0">
            <a:spAutoFit/>
          </a:bodyPr>
          <a:lstStyle/>
          <a:p>
            <a:r>
              <a:rPr lang="ja-JP" altLang="en-US" dirty="0">
                <a:solidFill>
                  <a:prstClr val="black"/>
                </a:solidFill>
              </a:rPr>
              <a:t>～大人もこどもも一緒に学び、考える。インターネットとのつきあい方～</a:t>
            </a:r>
          </a:p>
        </p:txBody>
      </p:sp>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08490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1.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theme" Target="../theme/theme2.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05902585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1-3-1</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ID</a:t>
            </a:r>
            <a:r>
              <a:rPr lang="ja-JP" altLang="en-US" sz="4000" dirty="0">
                <a:latin typeface="メイリオ" panose="020B0604030504040204" pitchFamily="50" charset="-128"/>
                <a:ea typeface="メイリオ" panose="020B0604030504040204" pitchFamily="50" charset="-128"/>
              </a:rPr>
              <a:t>とパスワードの役割</a:t>
            </a:r>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23089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367645" y="1863331"/>
            <a:ext cx="8408709" cy="2766666"/>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8" name="テキスト ボックス 7">
            <a:extLst>
              <a:ext uri="{FF2B5EF4-FFF2-40B4-BE49-F238E27FC236}">
                <a16:creationId xmlns:a16="http://schemas.microsoft.com/office/drawing/2014/main" id="{0A007814-8D8C-E88F-60E2-DD10A376A03D}"/>
              </a:ext>
            </a:extLst>
          </p:cNvPr>
          <p:cNvSpPr txBox="1"/>
          <p:nvPr/>
        </p:nvSpPr>
        <p:spPr>
          <a:xfrm>
            <a:off x="791852" y="2241593"/>
            <a:ext cx="6054926" cy="1502976"/>
          </a:xfrm>
          <a:prstGeom prst="rect">
            <a:avLst/>
          </a:prstGeom>
          <a:noFill/>
        </p:spPr>
        <p:txBody>
          <a:bodyPr wrap="square">
            <a:spAutoFit/>
          </a:bodyPr>
          <a:lstStyle/>
          <a:p>
            <a:pPr marL="0" marR="0" lvl="0" indent="0" algn="l" defTabSz="914400" rtl="0" eaLnBrk="1" fontAlgn="auto" latinLnBrk="0" hangingPunct="1">
              <a:lnSpc>
                <a:spcPts val="5500"/>
              </a:lnSpc>
              <a:spcBef>
                <a:spcPts val="0"/>
              </a:spcBef>
              <a:spcAft>
                <a:spcPts val="0"/>
              </a:spcAft>
              <a:buClrTx/>
              <a:buSzTx/>
              <a:buFontTx/>
              <a:buNone/>
              <a:tabLst/>
              <a:defRPr/>
            </a:pPr>
            <a:r>
              <a:rPr kumimoji="1" lang="en-US" altLang="ja-JP" sz="4400" b="1" i="0" u="none" strike="noStrike" kern="1200" cap="none" spc="0" normalizeH="0" baseline="0" noProof="0" dirty="0">
                <a:ln>
                  <a:noFill/>
                </a:ln>
                <a:solidFill>
                  <a:prstClr val="black"/>
                </a:solidFill>
                <a:effectLst/>
                <a:uLnTx/>
                <a:uFillTx/>
                <a:latin typeface="Segoe UI"/>
                <a:ea typeface="メイリオ"/>
                <a:cs typeface="+mn-cs"/>
              </a:rPr>
              <a:t>ID</a:t>
            </a:r>
            <a:r>
              <a:rPr kumimoji="1" lang="ja-JP" altLang="en-US" sz="4400" b="1" i="0" u="none" strike="noStrike" kern="1200" cap="none" spc="0" normalizeH="0" baseline="0" noProof="0" dirty="0">
                <a:ln>
                  <a:noFill/>
                </a:ln>
                <a:solidFill>
                  <a:prstClr val="black"/>
                </a:solidFill>
                <a:effectLst/>
                <a:uLnTx/>
                <a:uFillTx/>
                <a:latin typeface="Segoe UI"/>
                <a:ea typeface="メイリオ"/>
                <a:cs typeface="+mn-cs"/>
              </a:rPr>
              <a:t>とパスワードって、</a:t>
            </a:r>
            <a:endParaRPr kumimoji="1" lang="en-US" altLang="ja-JP" sz="44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black"/>
                </a:solidFill>
                <a:effectLst/>
                <a:uLnTx/>
                <a:uFillTx/>
                <a:latin typeface="Segoe UI"/>
                <a:ea typeface="メイリオ"/>
                <a:cs typeface="+mn-cs"/>
              </a:rPr>
              <a:t>どんな役割があるの？</a:t>
            </a:r>
            <a:endParaRPr kumimoji="1" lang="en-US" altLang="ja-JP" sz="4400" b="1"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6" name="図 5">
            <a:extLst>
              <a:ext uri="{FF2B5EF4-FFF2-40B4-BE49-F238E27FC236}">
                <a16:creationId xmlns:a16="http://schemas.microsoft.com/office/drawing/2014/main" id="{73AB363E-2DAD-EC4D-D478-FA31F998DC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8828" y="3034993"/>
            <a:ext cx="5719989" cy="4575990"/>
          </a:xfrm>
          <a:prstGeom prst="rect">
            <a:avLst/>
          </a:prstGeom>
        </p:spPr>
      </p:pic>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sp>
        <p:nvSpPr>
          <p:cNvPr id="3" name="テキスト ボックス 2">
            <a:extLst>
              <a:ext uri="{FF2B5EF4-FFF2-40B4-BE49-F238E27FC236}">
                <a16:creationId xmlns:a16="http://schemas.microsoft.com/office/drawing/2014/main" id="{87ADB4C1-A035-E4A4-E3D5-A51FF8CAA7F5}"/>
              </a:ext>
            </a:extLst>
          </p:cNvPr>
          <p:cNvSpPr txBox="1"/>
          <p:nvPr/>
        </p:nvSpPr>
        <p:spPr>
          <a:xfrm>
            <a:off x="2745975" y="2838539"/>
            <a:ext cx="799331" cy="276999"/>
          </a:xfrm>
          <a:prstGeom prst="rect">
            <a:avLst/>
          </a:prstGeom>
          <a:noFill/>
        </p:spPr>
        <p:txBody>
          <a:bodyPr wrap="square" rtlCol="0">
            <a:spAutoFit/>
          </a:bodyPr>
          <a:lstStyle/>
          <a:p>
            <a:r>
              <a:rPr lang="ja-JP" altLang="en-US" sz="1200" dirty="0"/>
              <a:t>やくわり</a:t>
            </a:r>
            <a:endParaRPr kumimoji="1" lang="ja-JP" altLang="en-US" sz="1200" dirty="0"/>
          </a:p>
        </p:txBody>
      </p:sp>
    </p:spTree>
    <p:extLst>
      <p:ext uri="{BB962C8B-B14F-4D97-AF65-F5344CB8AC3E}">
        <p14:creationId xmlns:p14="http://schemas.microsoft.com/office/powerpoint/2010/main" val="1266072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リーフォーム: 図形 10">
            <a:extLst>
              <a:ext uri="{FF2B5EF4-FFF2-40B4-BE49-F238E27FC236}">
                <a16:creationId xmlns:a16="http://schemas.microsoft.com/office/drawing/2014/main" id="{AC49CBBF-DB0A-8496-1BF6-8929B7DD7C71}"/>
              </a:ext>
            </a:extLst>
          </p:cNvPr>
          <p:cNvSpPr/>
          <p:nvPr/>
        </p:nvSpPr>
        <p:spPr>
          <a:xfrm>
            <a:off x="384407" y="1573118"/>
            <a:ext cx="8447359" cy="3913282"/>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5" name="コンテンツ プレースホルダー 4"/>
          <p:cNvSpPr>
            <a:spLocks noGrp="1"/>
          </p:cNvSpPr>
          <p:nvPr>
            <p:ph sz="half" idx="1"/>
          </p:nvPr>
        </p:nvSpPr>
        <p:spPr>
          <a:xfrm>
            <a:off x="662506" y="1806113"/>
            <a:ext cx="8200236" cy="1198545"/>
          </a:xfrm>
        </p:spPr>
        <p:txBody>
          <a:bodyPr>
            <a:noAutofit/>
          </a:bodyPr>
          <a:lstStyle/>
          <a:p>
            <a:pPr marL="0" indent="0">
              <a:lnSpc>
                <a:spcPct val="100000"/>
              </a:lnSpc>
              <a:buNone/>
            </a:pPr>
            <a:endParaRPr lang="en-US" altLang="ja-JP" sz="4000" b="1" dirty="0"/>
          </a:p>
          <a:p>
            <a:pPr marL="0" indent="0">
              <a:lnSpc>
                <a:spcPct val="100000"/>
              </a:lnSpc>
              <a:buNone/>
            </a:pPr>
            <a:r>
              <a:rPr lang="ja-JP" altLang="en-US" sz="4000" dirty="0"/>
              <a:t>利用者を識別するための符号</a:t>
            </a:r>
            <a:endParaRPr lang="en-US" altLang="ja-JP" sz="4000" dirty="0"/>
          </a:p>
        </p:txBody>
      </p:sp>
      <p:sp>
        <p:nvSpPr>
          <p:cNvPr id="4" name="タイトル 3"/>
          <p:cNvSpPr>
            <a:spLocks noGrp="1"/>
          </p:cNvSpPr>
          <p:nvPr>
            <p:ph type="title"/>
          </p:nvPr>
        </p:nvSpPr>
        <p:spPr>
          <a:xfrm>
            <a:off x="493677" y="469898"/>
            <a:ext cx="1645529" cy="805362"/>
          </a:xfrm>
        </p:spPr>
        <p:txBody>
          <a:bodyPr>
            <a:normAutofit/>
          </a:bodyPr>
          <a:lstStyle/>
          <a:p>
            <a:r>
              <a:rPr lang="ja-JP" altLang="en-US" sz="4000" b="1" dirty="0"/>
              <a:t>答え</a:t>
            </a:r>
            <a:endParaRPr kumimoji="1" lang="ja-JP" altLang="en-US" sz="4000" b="1" dirty="0"/>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6228766" y="4248493"/>
            <a:ext cx="2983466" cy="2619656"/>
          </a:xfrm>
          <a:prstGeom prst="rect">
            <a:avLst/>
          </a:prstGeom>
        </p:spPr>
      </p:pic>
      <p:pic>
        <p:nvPicPr>
          <p:cNvPr id="18" name="図 17">
            <a:extLst>
              <a:ext uri="{FF2B5EF4-FFF2-40B4-BE49-F238E27FC236}">
                <a16:creationId xmlns:a16="http://schemas.microsoft.com/office/drawing/2014/main" id="{AD66AF29-B879-9034-8CCA-D5D0A4644BA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2927" y="4617434"/>
            <a:ext cx="2575598" cy="2575598"/>
          </a:xfrm>
          <a:prstGeom prst="rect">
            <a:avLst/>
          </a:prstGeom>
        </p:spPr>
      </p:pic>
      <p:sp>
        <p:nvSpPr>
          <p:cNvPr id="23" name="コンテンツ プレースホルダー 4">
            <a:extLst>
              <a:ext uri="{FF2B5EF4-FFF2-40B4-BE49-F238E27FC236}">
                <a16:creationId xmlns:a16="http://schemas.microsoft.com/office/drawing/2014/main" id="{03F84CB1-7736-DFDE-4A71-83CC6B42BD01}"/>
              </a:ext>
            </a:extLst>
          </p:cNvPr>
          <p:cNvSpPr txBox="1">
            <a:spLocks/>
          </p:cNvSpPr>
          <p:nvPr/>
        </p:nvSpPr>
        <p:spPr>
          <a:xfrm>
            <a:off x="1640688" y="3733873"/>
            <a:ext cx="5088976" cy="12641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Font typeface="Arial" panose="020B0604020202020204" pitchFamily="34" charset="0"/>
              <a:buNone/>
            </a:pPr>
            <a:endParaRPr lang="en-US" altLang="ja-JP" sz="4000" dirty="0"/>
          </a:p>
        </p:txBody>
      </p:sp>
      <p:sp>
        <p:nvSpPr>
          <p:cNvPr id="24" name="コンテンツ プレースホルダー 4">
            <a:extLst>
              <a:ext uri="{FF2B5EF4-FFF2-40B4-BE49-F238E27FC236}">
                <a16:creationId xmlns:a16="http://schemas.microsoft.com/office/drawing/2014/main" id="{6CF7EBD8-CF1C-0DD2-9081-E4C735C2D466}"/>
              </a:ext>
            </a:extLst>
          </p:cNvPr>
          <p:cNvSpPr txBox="1">
            <a:spLocks/>
          </p:cNvSpPr>
          <p:nvPr/>
        </p:nvSpPr>
        <p:spPr>
          <a:xfrm>
            <a:off x="663614" y="3780252"/>
            <a:ext cx="8200236" cy="148737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altLang="ja-JP" sz="4000" dirty="0"/>
              <a:t>ID</a:t>
            </a:r>
            <a:r>
              <a:rPr lang="ja-JP" altLang="en-US" sz="4000" dirty="0"/>
              <a:t>を使うための秘密の合言葉</a:t>
            </a:r>
            <a:endParaRPr lang="en-US" altLang="ja-JP" sz="4000" dirty="0"/>
          </a:p>
        </p:txBody>
      </p:sp>
      <p:pic>
        <p:nvPicPr>
          <p:cNvPr id="26" name="図 25">
            <a:extLst>
              <a:ext uri="{FF2B5EF4-FFF2-40B4-BE49-F238E27FC236}">
                <a16:creationId xmlns:a16="http://schemas.microsoft.com/office/drawing/2014/main" id="{8C671D9F-B67F-81F3-8391-B9AA97CE84E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72325" y="5179311"/>
            <a:ext cx="1485379" cy="1512376"/>
          </a:xfrm>
          <a:prstGeom prst="rect">
            <a:avLst/>
          </a:prstGeom>
        </p:spPr>
      </p:pic>
      <p:pic>
        <p:nvPicPr>
          <p:cNvPr id="28" name="図 27">
            <a:extLst>
              <a:ext uri="{FF2B5EF4-FFF2-40B4-BE49-F238E27FC236}">
                <a16:creationId xmlns:a16="http://schemas.microsoft.com/office/drawing/2014/main" id="{082B7DE4-C97B-36EC-E8F4-0FE88490684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388455">
            <a:off x="3208270" y="5032996"/>
            <a:ext cx="1254242" cy="1254242"/>
          </a:xfrm>
          <a:prstGeom prst="rect">
            <a:avLst/>
          </a:prstGeom>
        </p:spPr>
      </p:pic>
      <p:sp>
        <p:nvSpPr>
          <p:cNvPr id="29" name="コンテンツ プレースホルダー 4">
            <a:extLst>
              <a:ext uri="{FF2B5EF4-FFF2-40B4-BE49-F238E27FC236}">
                <a16:creationId xmlns:a16="http://schemas.microsoft.com/office/drawing/2014/main" id="{3C4825B3-BF0B-3EBD-0454-127EEE533389}"/>
              </a:ext>
            </a:extLst>
          </p:cNvPr>
          <p:cNvSpPr txBox="1">
            <a:spLocks/>
          </p:cNvSpPr>
          <p:nvPr/>
        </p:nvSpPr>
        <p:spPr>
          <a:xfrm>
            <a:off x="662506" y="1836919"/>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sp>
        <p:nvSpPr>
          <p:cNvPr id="30" name="四角形: 角を丸くする 29">
            <a:extLst>
              <a:ext uri="{FF2B5EF4-FFF2-40B4-BE49-F238E27FC236}">
                <a16:creationId xmlns:a16="http://schemas.microsoft.com/office/drawing/2014/main" id="{77D98B91-5BFA-E006-2F4C-50EFBC083E5F}"/>
              </a:ext>
            </a:extLst>
          </p:cNvPr>
          <p:cNvSpPr/>
          <p:nvPr/>
        </p:nvSpPr>
        <p:spPr>
          <a:xfrm>
            <a:off x="627850" y="1790540"/>
            <a:ext cx="1777973"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600" normalizeH="0" baseline="0" noProof="0" dirty="0">
                <a:ln>
                  <a:noFill/>
                </a:ln>
                <a:solidFill>
                  <a:prstClr val="white"/>
                </a:solidFill>
                <a:effectLst/>
                <a:uLnTx/>
                <a:uFillTx/>
                <a:latin typeface="Segoe UI"/>
                <a:ea typeface="メイリオ"/>
                <a:cs typeface="+mn-cs"/>
              </a:rPr>
              <a:t>ID</a:t>
            </a:r>
            <a:endParaRPr kumimoji="1" lang="ja-JP" altLang="en-US" sz="2400" b="1" i="0" u="none" strike="noStrike" kern="1200" cap="none" spc="600" normalizeH="0" baseline="0" noProof="0" dirty="0">
              <a:ln>
                <a:noFill/>
              </a:ln>
              <a:solidFill>
                <a:prstClr val="white"/>
              </a:solidFill>
              <a:effectLst/>
              <a:uLnTx/>
              <a:uFillTx/>
              <a:latin typeface="Segoe UI"/>
              <a:ea typeface="メイリオ"/>
              <a:cs typeface="+mn-cs"/>
            </a:endParaRPr>
          </a:p>
        </p:txBody>
      </p:sp>
      <p:sp>
        <p:nvSpPr>
          <p:cNvPr id="31" name="四角形: 角を丸くする 30">
            <a:extLst>
              <a:ext uri="{FF2B5EF4-FFF2-40B4-BE49-F238E27FC236}">
                <a16:creationId xmlns:a16="http://schemas.microsoft.com/office/drawing/2014/main" id="{D66715DF-9602-728C-463D-DF23CC8B0428}"/>
              </a:ext>
            </a:extLst>
          </p:cNvPr>
          <p:cNvSpPr/>
          <p:nvPr/>
        </p:nvSpPr>
        <p:spPr>
          <a:xfrm>
            <a:off x="648692" y="3239046"/>
            <a:ext cx="1833533"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パスワード</a:t>
            </a:r>
          </a:p>
        </p:txBody>
      </p:sp>
      <p:sp>
        <p:nvSpPr>
          <p:cNvPr id="3" name="テキスト ボックス 2">
            <a:extLst>
              <a:ext uri="{FF2B5EF4-FFF2-40B4-BE49-F238E27FC236}">
                <a16:creationId xmlns:a16="http://schemas.microsoft.com/office/drawing/2014/main" id="{8C895DD8-ACE4-2AF3-6630-39321589F67F}"/>
              </a:ext>
            </a:extLst>
          </p:cNvPr>
          <p:cNvSpPr txBox="1"/>
          <p:nvPr/>
        </p:nvSpPr>
        <p:spPr>
          <a:xfrm>
            <a:off x="1091483" y="2374718"/>
            <a:ext cx="6223717" cy="276999"/>
          </a:xfrm>
          <a:prstGeom prst="rect">
            <a:avLst/>
          </a:prstGeom>
          <a:noFill/>
        </p:spPr>
        <p:txBody>
          <a:bodyPr wrap="square" rtlCol="0">
            <a:spAutoFit/>
          </a:bodyPr>
          <a:lstStyle/>
          <a:p>
            <a:r>
              <a:rPr lang="ja-JP" altLang="en-US" sz="1200" dirty="0"/>
              <a:t>りようしゃ　　　　　　 しきべつ　　　　　　　　　　　　　　　　　　　　ふごう</a:t>
            </a:r>
            <a:endParaRPr lang="en-US" altLang="ja-JP" sz="1200" dirty="0"/>
          </a:p>
        </p:txBody>
      </p:sp>
      <p:sp>
        <p:nvSpPr>
          <p:cNvPr id="6" name="テキスト ボックス 5">
            <a:extLst>
              <a:ext uri="{FF2B5EF4-FFF2-40B4-BE49-F238E27FC236}">
                <a16:creationId xmlns:a16="http://schemas.microsoft.com/office/drawing/2014/main" id="{CA6BCDF5-3634-AF76-012A-281E23F19C66}"/>
              </a:ext>
            </a:extLst>
          </p:cNvPr>
          <p:cNvSpPr txBox="1"/>
          <p:nvPr/>
        </p:nvSpPr>
        <p:spPr>
          <a:xfrm>
            <a:off x="4443972" y="3617072"/>
            <a:ext cx="679065" cy="276999"/>
          </a:xfrm>
          <a:prstGeom prst="rect">
            <a:avLst/>
          </a:prstGeom>
          <a:noFill/>
        </p:spPr>
        <p:txBody>
          <a:bodyPr wrap="square" rtlCol="0">
            <a:spAutoFit/>
          </a:bodyPr>
          <a:lstStyle/>
          <a:p>
            <a:r>
              <a:rPr lang="ja-JP" altLang="en-US" sz="1200" dirty="0"/>
              <a:t>ひみつ</a:t>
            </a:r>
            <a:endParaRPr lang="en-US" altLang="ja-JP" sz="1200" dirty="0"/>
          </a:p>
        </p:txBody>
      </p:sp>
    </p:spTree>
    <p:extLst>
      <p:ext uri="{BB962C8B-B14F-4D97-AF65-F5344CB8AC3E}">
        <p14:creationId xmlns:p14="http://schemas.microsoft.com/office/powerpoint/2010/main" val="3039257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四角形: 角を丸くする 26">
            <a:extLst>
              <a:ext uri="{FF2B5EF4-FFF2-40B4-BE49-F238E27FC236}">
                <a16:creationId xmlns:a16="http://schemas.microsoft.com/office/drawing/2014/main" id="{C1D62D54-0E5C-BC8E-0111-FB27C2B46DBD}"/>
              </a:ext>
            </a:extLst>
          </p:cNvPr>
          <p:cNvSpPr/>
          <p:nvPr/>
        </p:nvSpPr>
        <p:spPr>
          <a:xfrm>
            <a:off x="441025" y="1883205"/>
            <a:ext cx="8505012" cy="1734709"/>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0" name="コンテンツ プレースホルダー 9">
            <a:extLst>
              <a:ext uri="{FF2B5EF4-FFF2-40B4-BE49-F238E27FC236}">
                <a16:creationId xmlns:a16="http://schemas.microsoft.com/office/drawing/2014/main" id="{D802EF2C-7A5E-2CAB-9AEA-23F69376A9FE}"/>
              </a:ext>
            </a:extLst>
          </p:cNvPr>
          <p:cNvSpPr>
            <a:spLocks noGrp="1"/>
          </p:cNvSpPr>
          <p:nvPr>
            <p:ph sz="half" idx="1"/>
          </p:nvPr>
        </p:nvSpPr>
        <p:spPr>
          <a:xfrm>
            <a:off x="1539930" y="2281749"/>
            <a:ext cx="7886701" cy="1336165"/>
          </a:xfrm>
        </p:spPr>
        <p:txBody>
          <a:bodyPr>
            <a:normAutofit/>
          </a:bodyPr>
          <a:lstStyle/>
          <a:p>
            <a:pPr marL="0" indent="0">
              <a:buNone/>
            </a:pPr>
            <a:r>
              <a:rPr lang="ja-JP" altLang="en-US" sz="3200" dirty="0"/>
              <a:t>仲が良い友達だったら</a:t>
            </a:r>
            <a:endParaRPr lang="en-US" altLang="ja-JP" sz="3200" dirty="0"/>
          </a:p>
          <a:p>
            <a:pPr marL="0" indent="0">
              <a:buNone/>
            </a:pPr>
            <a:r>
              <a:rPr lang="en-US" altLang="ja-JP" sz="3200" dirty="0"/>
              <a:t>ID</a:t>
            </a:r>
            <a:r>
              <a:rPr lang="ja-JP" altLang="en-US" sz="3200" dirty="0"/>
              <a:t>とパスワードを教えてもいいのかな？</a:t>
            </a:r>
            <a:endParaRPr lang="en-US" altLang="ja-JP" sz="3200" dirty="0"/>
          </a:p>
          <a:p>
            <a:pPr marL="0" indent="0">
              <a:buNone/>
            </a:pPr>
            <a:endParaRPr lang="en-US" altLang="ja-JP" sz="2800" dirty="0"/>
          </a:p>
          <a:p>
            <a:pPr marL="0" indent="0">
              <a:buNone/>
            </a:pPr>
            <a:endParaRPr lang="ja-JP" altLang="en-US" sz="3200" dirty="0"/>
          </a:p>
        </p:txBody>
      </p:sp>
      <p:sp>
        <p:nvSpPr>
          <p:cNvPr id="2" name="タイトル 1"/>
          <p:cNvSpPr>
            <a:spLocks noGrp="1"/>
          </p:cNvSpPr>
          <p:nvPr>
            <p:ph type="title"/>
          </p:nvPr>
        </p:nvSpPr>
        <p:spPr/>
        <p:txBody>
          <a:bodyPr>
            <a:normAutofit/>
          </a:bodyPr>
          <a:lstStyle/>
          <a:p>
            <a:r>
              <a:rPr kumimoji="1" lang="ja-JP" altLang="en-US" sz="4000" b="1" dirty="0"/>
              <a:t>考えてみよう</a:t>
            </a:r>
          </a:p>
        </p:txBody>
      </p:sp>
      <p:sp>
        <p:nvSpPr>
          <p:cNvPr id="30" name="四角形: 角を丸くする 29">
            <a:extLst>
              <a:ext uri="{FF2B5EF4-FFF2-40B4-BE49-F238E27FC236}">
                <a16:creationId xmlns:a16="http://schemas.microsoft.com/office/drawing/2014/main" id="{23F6A6BF-92FE-3C56-D0CA-9B59436F6413}"/>
              </a:ext>
            </a:extLst>
          </p:cNvPr>
          <p:cNvSpPr/>
          <p:nvPr/>
        </p:nvSpPr>
        <p:spPr>
          <a:xfrm>
            <a:off x="441025" y="4020708"/>
            <a:ext cx="8439024" cy="1734709"/>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931892" y="4294997"/>
            <a:ext cx="6598914"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None/>
              <a:tabLst/>
              <a:defRPr/>
            </a:pPr>
            <a:r>
              <a:rPr lang="ja-JP" altLang="en-US" sz="3200" dirty="0">
                <a:solidFill>
                  <a:prstClr val="black"/>
                </a:solidFill>
                <a:latin typeface="Segoe UI"/>
                <a:ea typeface="メイリオ"/>
              </a:rPr>
              <a:t>おうちの人には</a:t>
            </a:r>
            <a:endParaRPr lang="en-US" altLang="ja-JP" sz="3200" dirty="0">
              <a:solidFill>
                <a:prstClr val="black"/>
              </a:solidFill>
              <a:latin typeface="Segoe UI"/>
              <a:ea typeface="メイリオ"/>
            </a:endParaRPr>
          </a:p>
          <a:p>
            <a:pPr marL="0" marR="0" lvl="0" indent="0" algn="l" defTabSz="914400" rtl="0" eaLnBrk="1" fontAlgn="auto" latinLnBrk="0" hangingPunct="1">
              <a:lnSpc>
                <a:spcPct val="100000"/>
              </a:lnSpc>
              <a:spcBef>
                <a:spcPts val="1000"/>
              </a:spcBef>
              <a:spcAft>
                <a:spcPts val="0"/>
              </a:spcAft>
              <a:buClrTx/>
              <a:buSzTx/>
              <a:buNone/>
              <a:tabLst/>
              <a:defRPr/>
            </a:pPr>
            <a:r>
              <a:rPr lang="ja-JP" altLang="en-US" sz="3200" dirty="0">
                <a:solidFill>
                  <a:prstClr val="black"/>
                </a:solidFill>
                <a:latin typeface="Segoe UI"/>
                <a:ea typeface="メイリオ"/>
              </a:rPr>
              <a:t>教えたほうがいいのだろうか？</a:t>
            </a:r>
            <a:endPar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31" name="図 30">
            <a:extLst>
              <a:ext uri="{FF2B5EF4-FFF2-40B4-BE49-F238E27FC236}">
                <a16:creationId xmlns:a16="http://schemas.microsoft.com/office/drawing/2014/main" id="{563E9050-CF88-4B32-30F1-D547848BC13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15481" y="1842752"/>
            <a:ext cx="1424449" cy="1799947"/>
          </a:xfrm>
          <a:prstGeom prst="rect">
            <a:avLst/>
          </a:prstGeom>
        </p:spPr>
      </p:pic>
      <p:pic>
        <p:nvPicPr>
          <p:cNvPr id="32" name="図 31">
            <a:extLst>
              <a:ext uri="{FF2B5EF4-FFF2-40B4-BE49-F238E27FC236}">
                <a16:creationId xmlns:a16="http://schemas.microsoft.com/office/drawing/2014/main" id="{98AF14F8-7260-A59A-DB62-89FB21397D6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557838" y="3988874"/>
            <a:ext cx="1231056" cy="1790677"/>
          </a:xfrm>
          <a:prstGeom prst="rect">
            <a:avLst/>
          </a:prstGeom>
        </p:spPr>
      </p:pic>
      <p:sp>
        <p:nvSpPr>
          <p:cNvPr id="3" name="テキスト ボックス 2">
            <a:extLst>
              <a:ext uri="{FF2B5EF4-FFF2-40B4-BE49-F238E27FC236}">
                <a16:creationId xmlns:a16="http://schemas.microsoft.com/office/drawing/2014/main" id="{3D4C72A1-2652-DB5E-CAF5-DB314DD1C6FB}"/>
              </a:ext>
            </a:extLst>
          </p:cNvPr>
          <p:cNvSpPr txBox="1"/>
          <p:nvPr/>
        </p:nvSpPr>
        <p:spPr>
          <a:xfrm>
            <a:off x="1581671" y="2079208"/>
            <a:ext cx="2476981" cy="276999"/>
          </a:xfrm>
          <a:prstGeom prst="rect">
            <a:avLst/>
          </a:prstGeom>
          <a:noFill/>
        </p:spPr>
        <p:txBody>
          <a:bodyPr wrap="square" rtlCol="0">
            <a:spAutoFit/>
          </a:bodyPr>
          <a:lstStyle/>
          <a:p>
            <a:r>
              <a:rPr lang="ja-JP" altLang="en-US" sz="1200" dirty="0"/>
              <a:t>なか　　　   よ　　　　ともだち</a:t>
            </a:r>
            <a:endParaRPr lang="en-US" altLang="ja-JP" sz="1200" dirty="0"/>
          </a:p>
        </p:txBody>
      </p:sp>
    </p:spTree>
    <p:extLst>
      <p:ext uri="{BB962C8B-B14F-4D97-AF65-F5344CB8AC3E}">
        <p14:creationId xmlns:p14="http://schemas.microsoft.com/office/powerpoint/2010/main" val="2799656074"/>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1342</Words>
  <PresentationFormat>画面に合わせる (4:3)</PresentationFormat>
  <Paragraphs>76</Paragraphs>
  <Slides>4</Slides>
  <Notes>4</Notes>
  <HiddenSlides>1</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4</vt:i4>
      </vt:variant>
    </vt:vector>
  </HeadingPairs>
  <TitlesOfParts>
    <vt:vector size="13" baseType="lpstr">
      <vt:lpstr>HGPSoeiKakugothicUB</vt:lpstr>
      <vt:lpstr>NotoSansJP</vt:lpstr>
      <vt:lpstr>メイリオ</vt:lpstr>
      <vt:lpstr>Arial</vt:lpstr>
      <vt:lpstr>Calibri</vt:lpstr>
      <vt:lpstr>Roboto</vt:lpstr>
      <vt:lpstr>Segoe UI</vt:lpstr>
      <vt:lpstr>2_Office テーマ</vt:lpstr>
      <vt:lpstr>3_Office テーマ</vt:lpstr>
      <vt:lpstr>1-3-1 IDとパスワードの役割  </vt:lpstr>
      <vt:lpstr>考えてみよう</vt:lpstr>
      <vt:lpstr>答え</vt:lpstr>
      <vt:lpstr>考えてみよう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2023-03-23T23:25:38Z</dcterms:modified>
</cp:coreProperties>
</file>