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85" r:id="rId1"/>
    <p:sldMasterId id="2147483985" r:id="rId2"/>
  </p:sldMasterIdLst>
  <p:notesMasterIdLst>
    <p:notesMasterId r:id="rId7"/>
  </p:notesMasterIdLst>
  <p:handoutMasterIdLst>
    <p:handoutMasterId r:id="rId8"/>
  </p:handoutMasterIdLst>
  <p:sldIdLst>
    <p:sldId id="1862287421" r:id="rId3"/>
    <p:sldId id="1862287422" r:id="rId4"/>
    <p:sldId id="1862287423" r:id="rId5"/>
    <p:sldId id="846" r:id="rId6"/>
  </p:sldIdLst>
  <p:sldSz cx="9144000" cy="6858000" type="screen4x3"/>
  <p:notesSz cx="7053263" cy="10180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281E"/>
    <a:srgbClr val="AA7322"/>
    <a:srgbClr val="FDE1B0"/>
    <a:srgbClr val="ED7D31"/>
    <a:srgbClr val="FF99CC"/>
    <a:srgbClr val="D62475"/>
    <a:srgbClr val="FFFFCC"/>
    <a:srgbClr val="F60052"/>
    <a:srgbClr val="FBD1AF"/>
    <a:srgbClr val="FFF2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833" autoAdjust="0"/>
    <p:restoredTop sz="52727" autoAdjust="0"/>
  </p:normalViewPr>
  <p:slideViewPr>
    <p:cSldViewPr snapToGrid="0">
      <p:cViewPr varScale="1">
        <p:scale>
          <a:sx n="29" d="100"/>
          <a:sy n="29" d="100"/>
        </p:scale>
        <p:origin x="1656" y="48"/>
      </p:cViewPr>
      <p:guideLst>
        <p:guide orient="horz" pos="2160"/>
        <p:guide pos="2880"/>
      </p:guideLst>
    </p:cSldViewPr>
  </p:slideViewPr>
  <p:notesTextViewPr>
    <p:cViewPr>
      <p:scale>
        <a:sx n="125" d="100"/>
        <a:sy n="125" d="100"/>
      </p:scale>
      <p:origin x="0" y="-1560"/>
    </p:cViewPr>
  </p:notesTextViewPr>
  <p:sorterViewPr>
    <p:cViewPr>
      <p:scale>
        <a:sx n="100" d="100"/>
        <a:sy n="100" d="100"/>
      </p:scale>
      <p:origin x="0" y="0"/>
    </p:cViewPr>
  </p:sorterViewPr>
  <p:notesViewPr>
    <p:cSldViewPr snapToGrid="0">
      <p:cViewPr varScale="1">
        <p:scale>
          <a:sx n="61" d="100"/>
          <a:sy n="61" d="100"/>
        </p:scale>
        <p:origin x="3206"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commentAuthors" Target="commentAuthors.xml"/><Relationship Id="rId14"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3055702" cy="509762"/>
          </a:xfrm>
          <a:prstGeom prst="rect">
            <a:avLst/>
          </a:prstGeom>
        </p:spPr>
        <p:txBody>
          <a:bodyPr vert="horz" lIns="93982" tIns="46991" rIns="93982" bIns="46991" rtlCol="0"/>
          <a:lstStyle>
            <a:lvl1pPr algn="l">
              <a:defRPr sz="1200"/>
            </a:lvl1pPr>
          </a:lstStyle>
          <a:p>
            <a:endParaRPr kumimoji="1" lang="ja-JP" altLang="en-US" dirty="0">
              <a:ea typeface="メイリオ" panose="020B0604030504040204" pitchFamily="50" charset="-128"/>
            </a:endParaRPr>
          </a:p>
        </p:txBody>
      </p:sp>
      <p:sp>
        <p:nvSpPr>
          <p:cNvPr id="3" name="日付プレースホルダー 2"/>
          <p:cNvSpPr>
            <a:spLocks noGrp="1"/>
          </p:cNvSpPr>
          <p:nvPr>
            <p:ph type="dt" sz="quarter" idx="1"/>
          </p:nvPr>
        </p:nvSpPr>
        <p:spPr>
          <a:xfrm>
            <a:off x="3995918" y="1"/>
            <a:ext cx="3055701" cy="509762"/>
          </a:xfrm>
          <a:prstGeom prst="rect">
            <a:avLst/>
          </a:prstGeom>
        </p:spPr>
        <p:txBody>
          <a:bodyPr vert="horz" lIns="93982" tIns="46991" rIns="93982" bIns="46991" rtlCol="0"/>
          <a:lstStyle>
            <a:lvl1pPr algn="r">
              <a:defRPr sz="1200"/>
            </a:lvl1pPr>
          </a:lstStyle>
          <a:p>
            <a:endParaRPr kumimoji="1" lang="ja-JP" altLang="en-US" dirty="0">
              <a:ea typeface="メイリオ" panose="020B0604030504040204" pitchFamily="50" charset="-128"/>
            </a:endParaRPr>
          </a:p>
        </p:txBody>
      </p:sp>
      <p:sp>
        <p:nvSpPr>
          <p:cNvPr id="4" name="フッター プレースホルダー 3"/>
          <p:cNvSpPr>
            <a:spLocks noGrp="1"/>
          </p:cNvSpPr>
          <p:nvPr>
            <p:ph type="ftr" sz="quarter" idx="2"/>
          </p:nvPr>
        </p:nvSpPr>
        <p:spPr>
          <a:xfrm>
            <a:off x="1" y="9670876"/>
            <a:ext cx="3055702" cy="509762"/>
          </a:xfrm>
          <a:prstGeom prst="rect">
            <a:avLst/>
          </a:prstGeom>
        </p:spPr>
        <p:txBody>
          <a:bodyPr vert="horz" lIns="93982" tIns="46991" rIns="93982" bIns="46991" rtlCol="0" anchor="b"/>
          <a:lstStyle>
            <a:lvl1pPr algn="l">
              <a:defRPr sz="1200"/>
            </a:lvl1pPr>
          </a:lstStyle>
          <a:p>
            <a:r>
              <a:rPr kumimoji="1" lang="en-US" altLang="ja-JP" dirty="0">
                <a:ea typeface="メイリオ" panose="020B0604030504040204" pitchFamily="50" charset="-128"/>
              </a:rPr>
              <a:t>Copyright (C) 2009-2017 Edu-net Co., Ltd.  All Rights Reserved. </a:t>
            </a:r>
            <a:endParaRPr kumimoji="1" lang="ja-JP" altLang="en-US" dirty="0">
              <a:ea typeface="メイリオ" panose="020B0604030504040204" pitchFamily="50" charset="-128"/>
            </a:endParaRPr>
          </a:p>
        </p:txBody>
      </p:sp>
      <p:sp>
        <p:nvSpPr>
          <p:cNvPr id="5" name="スライド番号プレースホルダー 4"/>
          <p:cNvSpPr>
            <a:spLocks noGrp="1"/>
          </p:cNvSpPr>
          <p:nvPr>
            <p:ph type="sldNum" sz="quarter" idx="3"/>
          </p:nvPr>
        </p:nvSpPr>
        <p:spPr>
          <a:xfrm>
            <a:off x="3995918" y="9670876"/>
            <a:ext cx="3055701" cy="509762"/>
          </a:xfrm>
          <a:prstGeom prst="rect">
            <a:avLst/>
          </a:prstGeom>
        </p:spPr>
        <p:txBody>
          <a:bodyPr vert="horz" lIns="93982" tIns="46991" rIns="93982" bIns="46991" rtlCol="0" anchor="b"/>
          <a:lstStyle>
            <a:lvl1pPr algn="r">
              <a:defRPr sz="1200"/>
            </a:lvl1pPr>
          </a:lstStyle>
          <a:p>
            <a:fld id="{5951B48D-9D36-4DF8-897D-043405FC11B0}" type="slidenum">
              <a:rPr kumimoji="1" lang="ja-JP" altLang="en-US" smtClean="0">
                <a:ea typeface="メイリオ" panose="020B0604030504040204" pitchFamily="50" charset="-128"/>
              </a:rPr>
              <a:t>‹#›</a:t>
            </a:fld>
            <a:endParaRPr kumimoji="1" lang="ja-JP" altLang="en-US" dirty="0">
              <a:ea typeface="メイリオ" panose="020B0604030504040204" pitchFamily="50" charset="-128"/>
            </a:endParaRPr>
          </a:p>
        </p:txBody>
      </p:sp>
    </p:spTree>
    <p:extLst>
      <p:ext uri="{BB962C8B-B14F-4D97-AF65-F5344CB8AC3E}">
        <p14:creationId xmlns:p14="http://schemas.microsoft.com/office/powerpoint/2010/main" val="9168828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56414" cy="510800"/>
          </a:xfrm>
          <a:prstGeom prst="rect">
            <a:avLst/>
          </a:prstGeom>
        </p:spPr>
        <p:txBody>
          <a:bodyPr vert="horz" lIns="93982" tIns="46991" rIns="93982" bIns="46991" rtlCol="0"/>
          <a:lstStyle>
            <a:lvl1pPr algn="l">
              <a:defRPr sz="1200">
                <a:ea typeface="メイリオ" panose="020B0604030504040204" pitchFamily="50" charset="-128"/>
              </a:defRPr>
            </a:lvl1pPr>
          </a:lstStyle>
          <a:p>
            <a:endParaRPr lang="ja-JP" altLang="en-US" dirty="0"/>
          </a:p>
        </p:txBody>
      </p:sp>
      <p:sp>
        <p:nvSpPr>
          <p:cNvPr id="3" name="日付プレースホルダー 2"/>
          <p:cNvSpPr>
            <a:spLocks noGrp="1"/>
          </p:cNvSpPr>
          <p:nvPr>
            <p:ph type="dt" idx="1"/>
          </p:nvPr>
        </p:nvSpPr>
        <p:spPr>
          <a:xfrm>
            <a:off x="3995218" y="0"/>
            <a:ext cx="3056414" cy="510800"/>
          </a:xfrm>
          <a:prstGeom prst="rect">
            <a:avLst/>
          </a:prstGeom>
        </p:spPr>
        <p:txBody>
          <a:bodyPr vert="horz" lIns="93982" tIns="46991" rIns="93982" bIns="46991" rtlCol="0"/>
          <a:lstStyle>
            <a:lvl1pPr algn="r">
              <a:defRPr sz="1200">
                <a:ea typeface="メイリオ" panose="020B0604030504040204" pitchFamily="50" charset="-128"/>
              </a:defRPr>
            </a:lvl1pPr>
          </a:lstStyle>
          <a:p>
            <a:endParaRPr lang="ja-JP" altLang="en-US" dirty="0"/>
          </a:p>
        </p:txBody>
      </p:sp>
      <p:sp>
        <p:nvSpPr>
          <p:cNvPr id="4" name="スライド イメージ プレースホルダー 3"/>
          <p:cNvSpPr>
            <a:spLocks noGrp="1" noRot="1" noChangeAspect="1"/>
          </p:cNvSpPr>
          <p:nvPr>
            <p:ph type="sldImg" idx="2"/>
          </p:nvPr>
        </p:nvSpPr>
        <p:spPr>
          <a:xfrm>
            <a:off x="1236663" y="1273175"/>
            <a:ext cx="4579937" cy="3435350"/>
          </a:xfrm>
          <a:prstGeom prst="rect">
            <a:avLst/>
          </a:prstGeom>
          <a:noFill/>
          <a:ln w="12700">
            <a:solidFill>
              <a:prstClr val="black"/>
            </a:solidFill>
          </a:ln>
        </p:spPr>
        <p:txBody>
          <a:bodyPr vert="horz" lIns="93982" tIns="46991" rIns="93982" bIns="46991" rtlCol="0" anchor="ctr"/>
          <a:lstStyle/>
          <a:p>
            <a:endParaRPr lang="ja-JP" altLang="en-US" dirty="0"/>
          </a:p>
        </p:txBody>
      </p:sp>
      <p:sp>
        <p:nvSpPr>
          <p:cNvPr id="5" name="ノート プレースホルダー 4"/>
          <p:cNvSpPr>
            <a:spLocks noGrp="1"/>
          </p:cNvSpPr>
          <p:nvPr>
            <p:ph type="body" sz="quarter" idx="3"/>
          </p:nvPr>
        </p:nvSpPr>
        <p:spPr>
          <a:xfrm>
            <a:off x="705327" y="4899432"/>
            <a:ext cx="5642610" cy="4008626"/>
          </a:xfrm>
          <a:prstGeom prst="rect">
            <a:avLst/>
          </a:prstGeom>
        </p:spPr>
        <p:txBody>
          <a:bodyPr vert="horz" lIns="93982" tIns="46991" rIns="93982" bIns="46991"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217913432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メイリオ" panose="020B0604030504040204" pitchFamily="50" charset="-128"/>
        <a:cs typeface="+mn-cs"/>
      </a:defRPr>
    </a:lvl1pPr>
    <a:lvl2pPr marL="457200" algn="l" defTabSz="914400" rtl="0" eaLnBrk="1" latinLnBrk="0" hangingPunct="1">
      <a:defRPr kumimoji="1" sz="1200" kern="1200">
        <a:solidFill>
          <a:schemeClr val="tx1"/>
        </a:solidFill>
        <a:latin typeface="+mn-lt"/>
        <a:ea typeface="メイリオ" panose="020B0604030504040204" pitchFamily="50" charset="-128"/>
        <a:cs typeface="+mn-cs"/>
      </a:defRPr>
    </a:lvl2pPr>
    <a:lvl3pPr marL="914400" algn="l" defTabSz="914400" rtl="0" eaLnBrk="1" latinLnBrk="0" hangingPunct="1">
      <a:defRPr kumimoji="1" sz="1200" kern="1200">
        <a:solidFill>
          <a:schemeClr val="tx1"/>
        </a:solidFill>
        <a:latin typeface="+mn-lt"/>
        <a:ea typeface="メイリオ" panose="020B0604030504040204" pitchFamily="50" charset="-128"/>
        <a:cs typeface="+mn-cs"/>
      </a:defRPr>
    </a:lvl3pPr>
    <a:lvl4pPr marL="1371600" algn="l" defTabSz="914400" rtl="0" eaLnBrk="1" latinLnBrk="0" hangingPunct="1">
      <a:defRPr kumimoji="1" sz="1200" kern="1200">
        <a:solidFill>
          <a:schemeClr val="tx1"/>
        </a:solidFill>
        <a:latin typeface="+mn-lt"/>
        <a:ea typeface="メイリオ" panose="020B0604030504040204" pitchFamily="50" charset="-128"/>
        <a:cs typeface="+mn-cs"/>
      </a:defRPr>
    </a:lvl4pPr>
    <a:lvl5pPr marL="1828800" algn="l" defTabSz="914400" rtl="0" eaLnBrk="1" latinLnBrk="0" hangingPunct="1">
      <a:defRPr kumimoji="1" sz="1200" kern="1200">
        <a:solidFill>
          <a:schemeClr val="tx1"/>
        </a:solidFill>
        <a:latin typeface="+mn-lt"/>
        <a:ea typeface="メイリオ" panose="020B060403050404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tx1"/>
                </a:solidFill>
                <a:effectLst/>
                <a:latin typeface="+mn-lt"/>
                <a:cs typeface="+mn-cs"/>
              </a:rPr>
              <a:t>■本教材の利用規約を一番下に記載しています。必ず事前にご確認いただき、利用規約に同意した上で、本教材をご利用ください。</a:t>
            </a: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特徴と使い方</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　・スライド</a:t>
            </a:r>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枚を使って、啓発対象者に情報セキュリティの知識を供与、または興味を喚起することを目的としています。</a:t>
            </a:r>
          </a:p>
          <a:p>
            <a:r>
              <a:rPr kumimoji="1" lang="ja-JP" altLang="en-US" sz="1200" kern="1200" dirty="0">
                <a:solidFill>
                  <a:schemeClr val="tx1"/>
                </a:solidFill>
                <a:effectLst/>
                <a:latin typeface="+mn-lt"/>
                <a:cs typeface="+mn-cs"/>
              </a:rPr>
              <a:t>　・対象者に「自分事」として考えてもらえるよう、</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1</a:t>
            </a:r>
            <a:r>
              <a:rPr kumimoji="1" lang="ja-JP" altLang="en-US" sz="1200" kern="1200" dirty="0">
                <a:solidFill>
                  <a:schemeClr val="tx1"/>
                </a:solidFill>
                <a:effectLst/>
                <a:latin typeface="+mn-lt"/>
                <a:cs typeface="+mn-cs"/>
              </a:rPr>
              <a:t>枚目のスライドは、「発問」から始まります。</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2</a:t>
            </a:r>
            <a:r>
              <a:rPr kumimoji="1" lang="ja-JP" altLang="en-US" sz="1200" kern="1200" dirty="0">
                <a:solidFill>
                  <a:schemeClr val="tx1"/>
                </a:solidFill>
                <a:effectLst/>
                <a:latin typeface="+mn-lt"/>
                <a:cs typeface="+mn-cs"/>
              </a:rPr>
              <a:t>枚目のスライドでは、「答え」や「様々な視点」を提示します。</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枚目のスライドでは、対策等の解説や発展的な知識の提供、または課題検討を深めるための別観点からの発問や興味を持って調べるための方法等を提示します。</a:t>
            </a:r>
          </a:p>
          <a:p>
            <a:r>
              <a:rPr kumimoji="1" lang="ja-JP" altLang="en-US" sz="1200" kern="1200" dirty="0">
                <a:solidFill>
                  <a:schemeClr val="tx1"/>
                </a:solidFill>
                <a:effectLst/>
                <a:latin typeface="+mn-lt"/>
                <a:cs typeface="+mn-cs"/>
              </a:rPr>
              <a:t>　・ノートには啓発する際のセリフ例を記載しています。また、教材が扱うテーマに関連する資料のある場合は参考資料を記載しています。</a:t>
            </a:r>
            <a:endParaRPr kumimoji="1" lang="en-US" altLang="ja-JP" sz="1200" kern="1200" dirty="0">
              <a:solidFill>
                <a:schemeClr val="tx1"/>
              </a:solidFill>
              <a:effectLst/>
              <a:latin typeface="+mn-lt"/>
              <a:cs typeface="+mn-cs"/>
            </a:endParaRP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想定する啓発対象者</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メールを利用し始めて間もない方</a:t>
            </a:r>
            <a:endParaRPr kumimoji="1" lang="en-US" altLang="ja-JP" sz="1200" kern="1200" dirty="0">
              <a:solidFill>
                <a:schemeClr val="tx1"/>
              </a:solidFill>
              <a:effectLst/>
              <a:latin typeface="+mn-lt"/>
              <a:cs typeface="+mn-cs"/>
            </a:endParaRP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ポイント</a:t>
            </a:r>
            <a:r>
              <a:rPr kumimoji="1" lang="en-US" altLang="ja-JP" sz="1200" kern="1200" dirty="0">
                <a:solidFill>
                  <a:schemeClr val="tx1"/>
                </a:solidFill>
                <a:effectLst/>
                <a:latin typeface="+mn-lt"/>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添付ファイルのついたメールが届いたときの注意点を理解させる。</a:t>
            </a:r>
            <a:endParaRPr kumimoji="1" lang="en-US" altLang="ja-JP" dirty="0"/>
          </a:p>
          <a:p>
            <a:endParaRPr kumimoji="1" lang="en-US" altLang="ja-JP" sz="1200" kern="1200" dirty="0">
              <a:solidFill>
                <a:schemeClr val="tx1"/>
              </a:solidFill>
              <a:effectLst/>
              <a:latin typeface="+mn-lt"/>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本教材利用規約</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本教材は、情報セキュリティに関する啓発を目的に独立行政法人情報処理推進機構（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）（以下「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」という。）が作成した教材、およびこれに付随する資料（今後に作成され得る各々の改訂版を含む。）により構成されます。なお、改訂版が利用可能となった後は、専ら改訂版をご利用ください。</a:t>
            </a:r>
          </a:p>
          <a:p>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は、本利用規約に同意いただくことを条件として、本教材の利用を無償で許諾します。有償セミナー等での利用を希望する場合は、事前に</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に申し出て別途許諾を得てください。</a:t>
            </a:r>
          </a:p>
          <a:p>
            <a:endParaRPr kumimoji="1" lang="ja-JP" altLang="en-US"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1.</a:t>
            </a:r>
            <a:r>
              <a:rPr kumimoji="1" lang="ja-JP" altLang="en-US" sz="1200" kern="1200" dirty="0">
                <a:solidFill>
                  <a:schemeClr val="tx1"/>
                </a:solidFill>
                <a:effectLst/>
                <a:latin typeface="+mn-lt"/>
                <a:cs typeface="+mn-cs"/>
              </a:rPr>
              <a:t>本教材に関する著作権その他すべての権利は独立行政法人情報処理推進機構（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）が保有しており、国際条約、著作権法その他の法律により保護されています。</a:t>
            </a:r>
          </a:p>
          <a:p>
            <a:r>
              <a:rPr kumimoji="1" lang="en-US" altLang="ja-JP" sz="1200" kern="1200" dirty="0">
                <a:solidFill>
                  <a:schemeClr val="tx1"/>
                </a:solidFill>
                <a:effectLst/>
                <a:latin typeface="+mn-lt"/>
                <a:cs typeface="+mn-cs"/>
              </a:rPr>
              <a:t>2.</a:t>
            </a:r>
            <a:r>
              <a:rPr kumimoji="1" lang="ja-JP" altLang="en-US" sz="1200" kern="1200" dirty="0">
                <a:solidFill>
                  <a:schemeClr val="tx1"/>
                </a:solidFill>
                <a:effectLst/>
                <a:latin typeface="+mn-lt"/>
                <a:cs typeface="+mn-cs"/>
              </a:rPr>
              <a:t>本教材は、情報セキュリティや情報モラルの教育、普及の目的に限り、無償の授業、各種セミナーや研修等にご利用いただけます。</a:t>
            </a:r>
          </a:p>
          <a:p>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必要な範囲での複製（生徒等受講者への配布のための複製を含む。）は可能とします。</a:t>
            </a:r>
          </a:p>
          <a:p>
            <a:r>
              <a:rPr kumimoji="1" lang="en-US" altLang="ja-JP" sz="1200" kern="1200" dirty="0">
                <a:solidFill>
                  <a:schemeClr val="tx1"/>
                </a:solidFill>
                <a:effectLst/>
                <a:latin typeface="+mn-lt"/>
                <a:cs typeface="+mn-cs"/>
              </a:rPr>
              <a:t>4.</a:t>
            </a:r>
            <a:r>
              <a:rPr kumimoji="1" lang="ja-JP" altLang="en-US" sz="1200" kern="1200" dirty="0">
                <a:solidFill>
                  <a:schemeClr val="tx1"/>
                </a:solidFill>
                <a:effectLst/>
                <a:latin typeface="+mn-lt"/>
                <a:cs typeface="+mn-cs"/>
              </a:rPr>
              <a:t>本教材は原文のまま利用してください。ただし、グラフの形式を変える、文体を変える等、単なる表記形式のみの変更は可能とし、また、具体的な利用場面においてやむを得ない場合であって、かつ前記目的のために必要な場合には、その必要な範囲で、利用者の責任において、文意を変えず、かつ原文のままでないことが容易にわかるように明記または明示（例「～を基に作成」等）することを条件として、文面の一部改変等を可能とします。</a:t>
            </a:r>
          </a:p>
          <a:p>
            <a:r>
              <a:rPr kumimoji="1" lang="en-US" altLang="ja-JP" sz="1200" kern="1200" dirty="0">
                <a:solidFill>
                  <a:schemeClr val="tx1"/>
                </a:solidFill>
                <a:effectLst/>
                <a:latin typeface="+mn-lt"/>
                <a:cs typeface="+mn-cs"/>
              </a:rPr>
              <a:t>5.</a:t>
            </a:r>
            <a:r>
              <a:rPr kumimoji="1" lang="ja-JP" altLang="en-US" sz="1200" kern="1200" dirty="0">
                <a:solidFill>
                  <a:schemeClr val="tx1"/>
                </a:solidFill>
                <a:effectLst/>
                <a:latin typeface="+mn-lt"/>
                <a:cs typeface="+mn-cs"/>
              </a:rPr>
              <a:t>本教材の中のデータやグラフ・図表・イラスト・映像等の全部または一部を引用等した場合、本利用規約に同意したものとみなします。</a:t>
            </a:r>
          </a:p>
          <a:p>
            <a:r>
              <a:rPr kumimoji="1" lang="en-US" altLang="ja-JP" sz="1200" kern="1200" dirty="0">
                <a:solidFill>
                  <a:schemeClr val="tx1"/>
                </a:solidFill>
                <a:effectLst/>
                <a:latin typeface="+mn-lt"/>
                <a:cs typeface="+mn-cs"/>
              </a:rPr>
              <a:t>6.</a:t>
            </a:r>
            <a:r>
              <a:rPr kumimoji="1" lang="ja-JP" altLang="en-US" sz="1200" kern="1200" dirty="0">
                <a:solidFill>
                  <a:schemeClr val="tx1"/>
                </a:solidFill>
                <a:effectLst/>
                <a:latin typeface="+mn-lt"/>
                <a:cs typeface="+mn-cs"/>
              </a:rPr>
              <a:t>いかなる形で利用する場合においても本教材を利用する際は、出典（</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の名称、資料名、</a:t>
            </a:r>
            <a:r>
              <a:rPr kumimoji="1" lang="en-US" altLang="ja-JP" sz="1200" kern="1200" dirty="0">
                <a:solidFill>
                  <a:schemeClr val="tx1"/>
                </a:solidFill>
                <a:effectLst/>
                <a:latin typeface="+mn-lt"/>
                <a:cs typeface="+mn-cs"/>
              </a:rPr>
              <a:t>URL</a:t>
            </a:r>
            <a:r>
              <a:rPr kumimoji="1" lang="ja-JP" altLang="en-US" sz="1200" kern="1200" dirty="0">
                <a:solidFill>
                  <a:schemeClr val="tx1"/>
                </a:solidFill>
                <a:effectLst/>
                <a:latin typeface="+mn-lt"/>
                <a:cs typeface="+mn-cs"/>
              </a:rPr>
              <a:t>等）を容易に判る態様で明記または明示してください。</a:t>
            </a:r>
          </a:p>
          <a:p>
            <a:r>
              <a:rPr kumimoji="1" lang="en-US" altLang="ja-JP" sz="1200" kern="1200" dirty="0">
                <a:solidFill>
                  <a:schemeClr val="tx1"/>
                </a:solidFill>
                <a:effectLst/>
                <a:latin typeface="+mn-lt"/>
                <a:cs typeface="+mn-cs"/>
              </a:rPr>
              <a:t>7.</a:t>
            </a:r>
            <a:r>
              <a:rPr kumimoji="1" lang="ja-JP" altLang="en-US" sz="1200" kern="1200" dirty="0">
                <a:solidFill>
                  <a:schemeClr val="tx1"/>
                </a:solidFill>
                <a:effectLst/>
                <a:latin typeface="+mn-lt"/>
                <a:cs typeface="+mn-cs"/>
              </a:rPr>
              <a:t>本教材を利用する部分と利用者が自ら作成する部分が混在した教材等を作成する場合、本教材利用部分か、利用者自身による作成部分かが容易かつ明確に判別できるようにしてください。なお、利用者は、自己の作成部分について全ての責任を負うものとします。</a:t>
            </a:r>
          </a:p>
          <a:p>
            <a:r>
              <a:rPr kumimoji="1" lang="en-US" altLang="ja-JP" sz="1200" kern="1200" dirty="0">
                <a:solidFill>
                  <a:schemeClr val="tx1"/>
                </a:solidFill>
                <a:effectLst/>
                <a:latin typeface="+mn-lt"/>
                <a:cs typeface="+mn-cs"/>
              </a:rPr>
              <a:t>8.</a:t>
            </a:r>
            <a:r>
              <a:rPr kumimoji="1" lang="ja-JP" altLang="en-US" sz="1200" kern="1200" dirty="0">
                <a:solidFill>
                  <a:schemeClr val="tx1"/>
                </a:solidFill>
                <a:effectLst/>
                <a:latin typeface="+mn-lt"/>
                <a:cs typeface="+mn-cs"/>
              </a:rPr>
              <a:t>本教材（本項においては、利用者が自ら作成する部分が混在する場合を含む）の二次利用を希望する者に対して複製物を配布する場合には、相手先に本利用規約を配布するなどにより、相手先が本教材（利用者が自ら新たに作成した部分を除く）を利用する際には本利用規約に同意する必要があることを伝えてください。</a:t>
            </a:r>
          </a:p>
          <a:p>
            <a:r>
              <a:rPr kumimoji="1" lang="en-US" altLang="ja-JP" sz="1200" kern="1200" dirty="0">
                <a:solidFill>
                  <a:schemeClr val="tx1"/>
                </a:solidFill>
                <a:effectLst/>
                <a:latin typeface="+mn-lt"/>
                <a:cs typeface="+mn-cs"/>
              </a:rPr>
              <a:t>9.</a:t>
            </a:r>
            <a:r>
              <a:rPr kumimoji="1" lang="ja-JP" altLang="en-US" sz="1200" kern="1200" dirty="0">
                <a:solidFill>
                  <a:schemeClr val="tx1"/>
                </a:solidFill>
                <a:effectLst/>
                <a:latin typeface="+mn-lt"/>
                <a:cs typeface="+mn-cs"/>
              </a:rPr>
              <a:t>本教材で提供する情報の正確性、信頼性、網羅性及び完全性については、</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が保証するものではありません。</a:t>
            </a:r>
          </a:p>
          <a:p>
            <a:r>
              <a:rPr kumimoji="1" lang="en-US" altLang="ja-JP" sz="1200" kern="1200" dirty="0">
                <a:solidFill>
                  <a:schemeClr val="tx1"/>
                </a:solidFill>
                <a:effectLst/>
                <a:latin typeface="+mn-lt"/>
                <a:cs typeface="+mn-cs"/>
              </a:rPr>
              <a:t>10.</a:t>
            </a:r>
            <a:r>
              <a:rPr kumimoji="1" lang="ja-JP" altLang="en-US" sz="1200" kern="1200" dirty="0">
                <a:solidFill>
                  <a:schemeClr val="tx1"/>
                </a:solidFill>
                <a:effectLst/>
                <a:latin typeface="+mn-lt"/>
                <a:cs typeface="+mn-cs"/>
              </a:rPr>
              <a:t>本教材のファイルをダウンロードすることまたは利用したこと等により生じるいかなる損害（他人に対して責任を負う場合を含む。）についても</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は何ら責任を負いません。</a:t>
            </a:r>
          </a:p>
          <a:p>
            <a:r>
              <a:rPr kumimoji="1" lang="en-US" altLang="ja-JP" sz="1200" kern="1200" dirty="0">
                <a:solidFill>
                  <a:schemeClr val="tx1"/>
                </a:solidFill>
                <a:effectLst/>
                <a:latin typeface="+mn-lt"/>
                <a:cs typeface="+mn-cs"/>
              </a:rPr>
              <a:t>11.</a:t>
            </a:r>
            <a:r>
              <a:rPr kumimoji="1" lang="ja-JP" altLang="en-US" sz="1200" kern="1200" dirty="0">
                <a:solidFill>
                  <a:schemeClr val="tx1"/>
                </a:solidFill>
                <a:effectLst/>
                <a:latin typeface="+mn-lt"/>
                <a:cs typeface="+mn-cs"/>
              </a:rPr>
              <a:t>本利用規約は予告なく改正する場合があります。その場合、改正後の内容は、それが</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のウェブページ上で公表された時以降の利用に適用するものとします。</a:t>
            </a:r>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12.</a:t>
            </a:r>
            <a:r>
              <a:rPr kumimoji="1" lang="ja-JP" altLang="en-US" sz="1200" kern="1200" dirty="0">
                <a:solidFill>
                  <a:schemeClr val="tx1"/>
                </a:solidFill>
                <a:effectLst/>
                <a:latin typeface="+mn-lt"/>
                <a:cs typeface="+mn-cs"/>
              </a:rPr>
              <a:t>本教材及び本利用規約に関する質問は、</a:t>
            </a:r>
            <a:r>
              <a:rPr kumimoji="1" lang="en-US" altLang="ja-JP" sz="1200" kern="1200" dirty="0">
                <a:solidFill>
                  <a:schemeClr val="tx1"/>
                </a:solidFill>
                <a:effectLst/>
                <a:latin typeface="+mn-lt"/>
                <a:cs typeface="+mn-cs"/>
              </a:rPr>
              <a:t>net-anzen@ipa.go.jp</a:t>
            </a:r>
            <a:r>
              <a:rPr kumimoji="1" lang="ja-JP" altLang="en-US" sz="1200" kern="1200" dirty="0">
                <a:solidFill>
                  <a:schemeClr val="tx1"/>
                </a:solidFill>
                <a:effectLst/>
                <a:latin typeface="+mn-lt"/>
                <a:cs typeface="+mn-cs"/>
              </a:rPr>
              <a:t>までお寄せください。なお、</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からの応答等は、その業務に支障のない範囲内とさせていただきます。</a:t>
            </a:r>
            <a:endParaRPr kumimoji="1" lang="en-US" altLang="ja-JP" sz="1200" kern="1200" dirty="0">
              <a:solidFill>
                <a:schemeClr val="tx1"/>
              </a:solidFill>
              <a:effectLst/>
              <a:latin typeface="+mn-lt"/>
              <a:cs typeface="+mn-cs"/>
            </a:endParaRPr>
          </a:p>
          <a:p>
            <a:pPr marL="0" indent="0">
              <a:buNone/>
            </a:pPr>
            <a:endParaRPr kumimoji="1" lang="en-US" altLang="ja-JP" sz="1200" kern="1200" dirty="0">
              <a:solidFill>
                <a:schemeClr val="tx1"/>
              </a:solidFill>
              <a:effectLst/>
              <a:latin typeface="+mn-lt"/>
              <a:cs typeface="+mn-cs"/>
            </a:endParaRPr>
          </a:p>
          <a:p>
            <a:pPr marL="0" indent="0">
              <a:buNone/>
            </a:pPr>
            <a:r>
              <a:rPr kumimoji="1" lang="ja-JP" altLang="en-US" sz="1200" kern="1200" dirty="0">
                <a:solidFill>
                  <a:schemeClr val="tx1"/>
                </a:solidFill>
                <a:effectLst/>
                <a:latin typeface="+mn-lt"/>
                <a:cs typeface="+mn-cs"/>
              </a:rPr>
              <a:t>独立行政法人情報処理推進機構　セキュリティセンター</a:t>
            </a:r>
            <a:endParaRPr kumimoji="1" lang="en-US" altLang="ja-JP" sz="1200" kern="1200" dirty="0">
              <a:solidFill>
                <a:schemeClr val="tx1"/>
              </a:solidFill>
              <a:effectLst/>
              <a:latin typeface="+mn-lt"/>
              <a:cs typeface="+mn-cs"/>
            </a:endParaRPr>
          </a:p>
          <a:p>
            <a:pPr marL="0" indent="0">
              <a:buNone/>
            </a:pPr>
            <a:endParaRPr kumimoji="1" lang="en-US" altLang="ja-JP" sz="1200" kern="1200" dirty="0">
              <a:solidFill>
                <a:schemeClr val="tx1"/>
              </a:solidFill>
              <a:effectLst/>
              <a:latin typeface="+mn-lt"/>
              <a:cs typeface="+mn-cs"/>
            </a:endParaRPr>
          </a:p>
          <a:p>
            <a:pPr marL="0" indent="0">
              <a:buNone/>
            </a:pPr>
            <a:r>
              <a:rPr kumimoji="1" lang="ja-JP" altLang="en-US" sz="1200" kern="1200" dirty="0">
                <a:solidFill>
                  <a:schemeClr val="tx1"/>
                </a:solidFill>
                <a:effectLst/>
                <a:latin typeface="+mn-lt"/>
                <a:cs typeface="+mn-cs"/>
              </a:rPr>
              <a:t>以上</a:t>
            </a:r>
          </a:p>
        </p:txBody>
      </p:sp>
    </p:spTree>
    <p:extLst>
      <p:ext uri="{BB962C8B-B14F-4D97-AF65-F5344CB8AC3E}">
        <p14:creationId xmlns:p14="http://schemas.microsoft.com/office/powerpoint/2010/main" val="2287404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baseline="0" dirty="0"/>
              <a:t>【</a:t>
            </a:r>
            <a:r>
              <a:rPr kumimoji="1" lang="ja-JP" altLang="en-US" baseline="0" dirty="0"/>
              <a:t>啓発時のセリフ例</a:t>
            </a:r>
            <a:r>
              <a:rPr kumimoji="1" lang="en-US" altLang="ja-JP" baseline="0" dirty="0"/>
              <a:t>】</a:t>
            </a:r>
          </a:p>
          <a:p>
            <a:r>
              <a:rPr kumimoji="1" lang="ja-JP" altLang="en-US" baseline="0" dirty="0"/>
              <a:t>みなさんは、メールを使ったことはありますか？</a:t>
            </a:r>
            <a:endParaRPr kumimoji="1" lang="en-US" altLang="ja-JP" baseline="0" dirty="0"/>
          </a:p>
          <a:p>
            <a:r>
              <a:rPr kumimoji="1" lang="ja-JP" altLang="en-US" sz="1200" baseline="0" dirty="0">
                <a:latin typeface="メイリオ" panose="020B0604030504040204" pitchFamily="50" charset="-128"/>
              </a:rPr>
              <a:t>知らない人からメールが送られてきた経験はありますか？</a:t>
            </a:r>
            <a:endParaRPr kumimoji="1" lang="en-US" altLang="ja-JP" sz="1200" baseline="0" dirty="0">
              <a:latin typeface="メイリオ" panose="020B0604030504040204" pitchFamily="50" charset="-128"/>
            </a:endParaRPr>
          </a:p>
          <a:p>
            <a:r>
              <a:rPr kumimoji="1" lang="ja-JP" altLang="en-US" sz="1200" baseline="0" dirty="0">
                <a:latin typeface="メイリオ" panose="020B0604030504040204" pitchFamily="50" charset="-128"/>
              </a:rPr>
              <a:t>もし、知らない人から送られてきたメールに添付ファイルがついていたら、みなさんはどうするでしょうか？</a:t>
            </a:r>
            <a:endParaRPr lang="en-US" altLang="ja-JP" sz="1200" baseline="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p:txBody>
      </p:sp>
    </p:spTree>
    <p:extLst>
      <p:ext uri="{BB962C8B-B14F-4D97-AF65-F5344CB8AC3E}">
        <p14:creationId xmlns:p14="http://schemas.microsoft.com/office/powerpoint/2010/main" val="2623207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baseline="0" dirty="0"/>
              <a:t>【</a:t>
            </a:r>
            <a:r>
              <a:rPr kumimoji="1" lang="ja-JP" altLang="en-US" baseline="0" dirty="0"/>
              <a:t>啓発時のセリフ例</a:t>
            </a:r>
            <a:r>
              <a:rPr kumimoji="1" lang="en-US" altLang="ja-JP" baseline="0" dirty="0"/>
              <a:t>】</a:t>
            </a:r>
          </a:p>
          <a:p>
            <a:r>
              <a:rPr kumimoji="1" lang="ja-JP" altLang="en-US" baseline="0" dirty="0"/>
              <a:t>知らない人から届いたメールの添付ファイルを開くのは非常に危険です。</a:t>
            </a:r>
            <a:endParaRPr kumimoji="1" lang="en-US" altLang="ja-JP" baseline="0" dirty="0"/>
          </a:p>
          <a:p>
            <a:r>
              <a:rPr kumimoji="1" lang="ja-JP" altLang="en-US" baseline="0" dirty="0"/>
              <a:t>開いた瞬間、コンピュータウイルスに感染する場合もあります。</a:t>
            </a:r>
            <a:endParaRPr kumimoji="1" lang="en-US" altLang="ja-JP" baseline="0" dirty="0"/>
          </a:p>
          <a:p>
            <a:endParaRPr kumimoji="1" lang="en-US" altLang="ja-JP" baseline="0" dirty="0"/>
          </a:p>
          <a:p>
            <a:r>
              <a:rPr kumimoji="1" lang="ja-JP" altLang="en-US" baseline="0" dirty="0"/>
              <a:t>知らない人が突然メールでファイルを送ってきても、すぐに開くという人は少ないかもしれませんね。</a:t>
            </a:r>
            <a:endParaRPr kumimoji="1" lang="en-US" altLang="ja-JP" baseline="0" dirty="0"/>
          </a:p>
          <a:p>
            <a:r>
              <a:rPr kumimoji="1" lang="ja-JP" altLang="en-US" baseline="0" dirty="0"/>
              <a:t>ですから、相手は開きたくなるような文言を入れて送ってきます。</a:t>
            </a:r>
            <a:endParaRPr kumimoji="1" lang="en-US" altLang="ja-JP" baseline="0" dirty="0"/>
          </a:p>
          <a:p>
            <a:endParaRPr kumimoji="1" lang="en-US" altLang="ja-JP" baseline="0" dirty="0"/>
          </a:p>
          <a:p>
            <a:r>
              <a:rPr kumimoji="1" lang="ja-JP" altLang="en-US" baseline="0" dirty="0"/>
              <a:t>例えば、宅配業者や銀行などを装ったメールが届くと、私たちは「自分に関係のあること」だと思い、つい「確認しないといけない」と思いがちです。</a:t>
            </a:r>
            <a:endParaRPr kumimoji="1" lang="en-US" altLang="ja-JP" baseline="0" dirty="0"/>
          </a:p>
        </p:txBody>
      </p:sp>
    </p:spTree>
    <p:extLst>
      <p:ext uri="{BB962C8B-B14F-4D97-AF65-F5344CB8AC3E}">
        <p14:creationId xmlns:p14="http://schemas.microsoft.com/office/powerpoint/2010/main" val="4747648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baseline="0" dirty="0"/>
              <a:t>【</a:t>
            </a:r>
            <a:r>
              <a:rPr kumimoji="1" lang="ja-JP" altLang="en-US" baseline="0" dirty="0"/>
              <a:t>啓発時のセリフ例</a:t>
            </a:r>
            <a:r>
              <a:rPr kumimoji="1" lang="en-US" altLang="ja-JP" baseline="0" dirty="0"/>
              <a:t>】</a:t>
            </a:r>
          </a:p>
          <a:p>
            <a:r>
              <a:rPr kumimoji="1" lang="ja-JP" altLang="en-US" baseline="0" dirty="0"/>
              <a:t>知らない人から送られてきたメールに添付されたファイルは絶対に開いてはいけません。</a:t>
            </a:r>
            <a:endParaRPr kumimoji="1" lang="en-US" altLang="ja-JP" baseline="0" dirty="0"/>
          </a:p>
          <a:p>
            <a:r>
              <a:rPr kumimoji="1" lang="ja-JP" altLang="en-US" baseline="0" dirty="0"/>
              <a:t>また、知っている人から届いたものであっても、注意が必要です。</a:t>
            </a:r>
            <a:endParaRPr kumimoji="1" lang="en-US" altLang="ja-JP" baseline="0" dirty="0"/>
          </a:p>
          <a:p>
            <a:endParaRPr kumimoji="1" lang="en-US" altLang="ja-JP" baseline="0" dirty="0"/>
          </a:p>
          <a:p>
            <a:r>
              <a:rPr kumimoji="1" lang="ja-JP" altLang="en-US" baseline="0" dirty="0"/>
              <a:t>相手のメールアドレスがだれかに乗っ取られて、第三者がメールを送ってきた可能性があります。</a:t>
            </a:r>
            <a:endParaRPr kumimoji="1" lang="en-US" altLang="ja-JP" baseline="0" dirty="0"/>
          </a:p>
          <a:p>
            <a:r>
              <a:rPr kumimoji="1" lang="ja-JP" altLang="en-US" baseline="0" dirty="0"/>
              <a:t>また、知っている人のパソコンがウイルスに感染してしまい、自動的にウイルスが添付されたメールを送信させられた可能性もあります。</a:t>
            </a:r>
            <a:endParaRPr kumimoji="1" lang="en-US" altLang="ja-JP" baseline="0" dirty="0"/>
          </a:p>
          <a:p>
            <a:endParaRPr kumimoji="1" lang="en-US" altLang="ja-JP" baseline="0" dirty="0"/>
          </a:p>
          <a:p>
            <a:r>
              <a:rPr kumimoji="1" lang="ja-JP" altLang="en-US" baseline="0" dirty="0"/>
              <a:t>メールの文面を読むことと、メールについている添付ファイルを開くことには、大きな違いがあります。</a:t>
            </a:r>
            <a:endParaRPr kumimoji="1" lang="en-US" altLang="ja-JP" baseline="0" dirty="0"/>
          </a:p>
          <a:p>
            <a:r>
              <a:rPr kumimoji="1" lang="ja-JP" altLang="en-US" baseline="0" dirty="0"/>
              <a:t>メールはいくら読んでも大丈夫ですが、添付ファイルを開くときには、ウイルス感染の可能性があることを理解して、細心の注意を払いましょう。</a:t>
            </a:r>
            <a:endParaRPr kumimoji="1" lang="en-US" altLang="ja-JP" baseline="0" dirty="0"/>
          </a:p>
          <a:p>
            <a:endParaRPr kumimoji="1" lang="en-US" altLang="ja-JP" baseline="0" dirty="0"/>
          </a:p>
          <a:p>
            <a:r>
              <a:rPr kumimoji="1" lang="ja-JP" altLang="en-US" baseline="0" dirty="0"/>
              <a:t>メールの日本語が不自然だったり、話が唐突だったり、開くことを急かしたり、焦らせたりするような文面の場合は要注意です。</a:t>
            </a:r>
            <a:endParaRPr kumimoji="1" lang="en-US" altLang="ja-JP" baseline="0" dirty="0"/>
          </a:p>
          <a:p>
            <a:r>
              <a:rPr kumimoji="1" lang="ja-JP" altLang="en-US" baseline="0" dirty="0"/>
              <a:t>もし知人からのメールだったとしても、その知人に電話するなどして、本当にメールを送信したのかどうかを確認してみましょう。</a:t>
            </a:r>
            <a:endParaRPr kumimoji="1" lang="en-US" altLang="ja-JP" baseline="0" dirty="0"/>
          </a:p>
          <a:p>
            <a:endParaRPr kumimoji="1" lang="en-US" altLang="ja-JP" baseline="0" dirty="0"/>
          </a:p>
          <a:p>
            <a:r>
              <a:rPr kumimoji="1" lang="en-US" altLang="ja-JP" baseline="0" dirty="0"/>
              <a:t>【</a:t>
            </a:r>
            <a:r>
              <a:rPr kumimoji="1" lang="ja-JP" altLang="en-US" baseline="0" dirty="0"/>
              <a:t>参考資料</a:t>
            </a:r>
            <a:r>
              <a:rPr kumimoji="1" lang="en-US" altLang="ja-JP" baseline="0" dirty="0"/>
              <a:t>】</a:t>
            </a:r>
          </a:p>
          <a:p>
            <a:r>
              <a:rPr kumimoji="1" lang="en-US" altLang="ja-JP" baseline="0" dirty="0"/>
              <a:t>IPA</a:t>
            </a:r>
            <a:r>
              <a:rPr kumimoji="1" lang="ja-JP" altLang="en-US" baseline="0" dirty="0"/>
              <a:t>：</a:t>
            </a:r>
            <a:r>
              <a:rPr lang="en-US" altLang="ja-JP" sz="1800" kern="100" dirty="0" err="1">
                <a:effectLst/>
                <a:latin typeface="游ゴシック" panose="020B0400000000000000" pitchFamily="50" charset="-128"/>
                <a:ea typeface="游ゴシック" panose="020B0400000000000000" pitchFamily="50" charset="-128"/>
                <a:cs typeface="Courier New" panose="02070309020205020404" pitchFamily="49" charset="0"/>
              </a:rPr>
              <a:t>Emotet</a:t>
            </a:r>
            <a:r>
              <a:rPr lang="ja-JP" altLang="ja-JP" sz="1800" kern="100" dirty="0">
                <a:effectLst/>
                <a:latin typeface="游ゴシック" panose="020B0400000000000000" pitchFamily="50" charset="-128"/>
                <a:ea typeface="游ゴシック" panose="020B0400000000000000" pitchFamily="50" charset="-128"/>
                <a:cs typeface="Courier New" panose="02070309020205020404" pitchFamily="49" charset="0"/>
              </a:rPr>
              <a:t>（エモテット）と呼ばれるウイルスへの感染を狙うメールについて</a:t>
            </a:r>
          </a:p>
          <a:p>
            <a:r>
              <a:rPr kumimoji="1" lang="en-US" altLang="ja-JP" baseline="0"/>
              <a:t>https://www.ipa.go.jp/security/security-alert/2022/1202.html</a:t>
            </a:r>
            <a:endParaRPr kumimoji="1" lang="en-US" altLang="ja-JP" baseline="0" dirty="0"/>
          </a:p>
        </p:txBody>
      </p:sp>
    </p:spTree>
    <p:extLst>
      <p:ext uri="{BB962C8B-B14F-4D97-AF65-F5344CB8AC3E}">
        <p14:creationId xmlns:p14="http://schemas.microsoft.com/office/powerpoint/2010/main" val="28771344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026A5816-5948-4ADE-8FDB-8629BE2ED863}"/>
              </a:ext>
            </a:extLst>
          </p:cNvPr>
          <p:cNvPicPr>
            <a:picLocks noChangeAspect="1"/>
          </p:cNvPicPr>
          <p:nvPr userDrawn="1"/>
        </p:nvPicPr>
        <p:blipFill>
          <a:blip r:embed="rId2"/>
          <a:stretch>
            <a:fillRect/>
          </a:stretch>
        </p:blipFill>
        <p:spPr>
          <a:xfrm>
            <a:off x="4858555" y="4927679"/>
            <a:ext cx="3913680" cy="1830686"/>
          </a:xfrm>
          <a:prstGeom prst="rect">
            <a:avLst/>
          </a:prstGeom>
        </p:spPr>
      </p:pic>
      <p:pic>
        <p:nvPicPr>
          <p:cNvPr id="11" name="図 10">
            <a:extLst>
              <a:ext uri="{FF2B5EF4-FFF2-40B4-BE49-F238E27FC236}">
                <a16:creationId xmlns:a16="http://schemas.microsoft.com/office/drawing/2014/main" id="{0ED4FB25-6B02-476C-844C-5600A87A8FF2}"/>
              </a:ext>
            </a:extLst>
          </p:cNvPr>
          <p:cNvPicPr>
            <a:picLocks noChangeAspect="1"/>
          </p:cNvPicPr>
          <p:nvPr userDrawn="1"/>
        </p:nvPicPr>
        <p:blipFill>
          <a:blip r:embed="rId3"/>
          <a:stretch>
            <a:fillRect/>
          </a:stretch>
        </p:blipFill>
        <p:spPr>
          <a:xfrm flipH="1">
            <a:off x="352425" y="550676"/>
            <a:ext cx="2219325" cy="1115760"/>
          </a:xfrm>
          <a:prstGeom prst="rect">
            <a:avLst/>
          </a:prstGeom>
        </p:spPr>
      </p:pic>
    </p:spTree>
    <p:extLst>
      <p:ext uri="{BB962C8B-B14F-4D97-AF65-F5344CB8AC3E}">
        <p14:creationId xmlns:p14="http://schemas.microsoft.com/office/powerpoint/2010/main" val="4135051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ユーザー設定レイアウト">
    <p:spTree>
      <p:nvGrpSpPr>
        <p:cNvPr id="1" name=""/>
        <p:cNvGrpSpPr/>
        <p:nvPr/>
      </p:nvGrpSpPr>
      <p:grpSpPr>
        <a:xfrm>
          <a:off x="0" y="0"/>
          <a:ext cx="0" cy="0"/>
          <a:chOff x="0" y="0"/>
          <a:chExt cx="0" cy="0"/>
        </a:xfrm>
      </p:grpSpPr>
      <p:sp>
        <p:nvSpPr>
          <p:cNvPr id="11" name="テキスト ボックス 10"/>
          <p:cNvSpPr txBox="1">
            <a:spLocks/>
          </p:cNvSpPr>
          <p:nvPr userDrawn="1"/>
        </p:nvSpPr>
        <p:spPr>
          <a:xfrm>
            <a:off x="33403" y="27508"/>
            <a:ext cx="9144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5" fmla="*/ 606798 w 9144000"/>
              <a:gd name="connsiteY5" fmla="*/ 729000 h 6858000"/>
              <a:gd name="connsiteX6" fmla="*/ 606798 w 9144000"/>
              <a:gd name="connsiteY6" fmla="*/ 6129000 h 6858000"/>
              <a:gd name="connsiteX7" fmla="*/ 8537201 w 9144000"/>
              <a:gd name="connsiteY7" fmla="*/ 6129000 h 6858000"/>
              <a:gd name="connsiteX8" fmla="*/ 8537201 w 9144000"/>
              <a:gd name="connsiteY8" fmla="*/ 729000 h 6858000"/>
              <a:gd name="connsiteX9" fmla="*/ 606798 w 9144000"/>
              <a:gd name="connsiteY9" fmla="*/ 7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0" h="6858000">
                <a:moveTo>
                  <a:pt x="0" y="0"/>
                </a:moveTo>
                <a:lnTo>
                  <a:pt x="9144000" y="0"/>
                </a:lnTo>
                <a:lnTo>
                  <a:pt x="9144000" y="6858000"/>
                </a:lnTo>
                <a:lnTo>
                  <a:pt x="0" y="6858000"/>
                </a:lnTo>
                <a:lnTo>
                  <a:pt x="0" y="0"/>
                </a:lnTo>
                <a:close/>
                <a:moveTo>
                  <a:pt x="606798" y="729000"/>
                </a:moveTo>
                <a:lnTo>
                  <a:pt x="606798" y="6129000"/>
                </a:lnTo>
                <a:lnTo>
                  <a:pt x="8537201" y="6129000"/>
                </a:lnTo>
                <a:lnTo>
                  <a:pt x="8537201" y="729000"/>
                </a:lnTo>
                <a:lnTo>
                  <a:pt x="606798" y="729000"/>
                </a:lnTo>
                <a:close/>
              </a:path>
            </a:pathLst>
          </a:custGeom>
          <a:solidFill>
            <a:srgbClr val="ED7D31"/>
          </a:solidFill>
          <a:ln w="76200">
            <a:solidFill>
              <a:srgbClr val="ED7D31"/>
            </a:solidFill>
          </a:ln>
        </p:spPr>
        <p:txBody>
          <a:bodyPr vert="horz" wrap="square"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dirty="0"/>
          </a:p>
        </p:txBody>
      </p:sp>
      <p:sp>
        <p:nvSpPr>
          <p:cNvPr id="2" name="タイトル 1"/>
          <p:cNvSpPr>
            <a:spLocks noGrp="1"/>
          </p:cNvSpPr>
          <p:nvPr>
            <p:ph type="title"/>
          </p:nvPr>
        </p:nvSpPr>
        <p:spPr>
          <a:xfrm>
            <a:off x="606798" y="799434"/>
            <a:ext cx="7930403" cy="5314149"/>
          </a:xfrm>
          <a:noFill/>
          <a:ln w="76200">
            <a:noFill/>
          </a:ln>
        </p:spPr>
        <p:txBody>
          <a:bodyPr>
            <a:normAutofit/>
          </a:bodyPr>
          <a:lstStyle>
            <a:lvl1pPr algn="ctr">
              <a:defRPr sz="6000"/>
            </a:lvl1pPr>
          </a:lstStyle>
          <a:p>
            <a:r>
              <a:rPr kumimoji="1" lang="ja-JP" altLang="en-US" dirty="0"/>
              <a:t>マスター タイトルの書式設定</a:t>
            </a:r>
          </a:p>
        </p:txBody>
      </p:sp>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0347" y="4525008"/>
            <a:ext cx="2407282" cy="1357685"/>
          </a:xfrm>
          <a:prstGeom prst="rect">
            <a:avLst/>
          </a:prstGeom>
        </p:spPr>
      </p:pic>
      <p:pic>
        <p:nvPicPr>
          <p:cNvPr id="13" name="図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pic>
        <p:nvPicPr>
          <p:cNvPr id="14" name="図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966" y="4601088"/>
            <a:ext cx="3232150" cy="1345286"/>
          </a:xfrm>
          <a:prstGeom prst="rect">
            <a:avLst/>
          </a:prstGeom>
        </p:spPr>
      </p:pic>
      <p:sp>
        <p:nvSpPr>
          <p:cNvPr id="16" name="Content Placeholder 2"/>
          <p:cNvSpPr>
            <a:spLocks noGrp="1"/>
          </p:cNvSpPr>
          <p:nvPr>
            <p:ph sz="half" idx="1"/>
          </p:nvPr>
        </p:nvSpPr>
        <p:spPr>
          <a:xfrm>
            <a:off x="4557485" y="6142499"/>
            <a:ext cx="4619918" cy="748620"/>
          </a:xfrm>
        </p:spPr>
        <p:txBody>
          <a:bodyPr anchor="ctr">
            <a:noAutofit/>
          </a:bodyPr>
          <a:lstStyle>
            <a:lvl1pPr marL="0" indent="0" algn="ctr">
              <a:buNone/>
              <a:defRPr sz="2800"/>
            </a:lvl1pPr>
          </a:lstStyle>
          <a:p>
            <a:pPr lvl="0"/>
            <a:r>
              <a:rPr lang="ja-JP" altLang="en-US" dirty="0"/>
              <a:t>マスター テキストの書式設定</a:t>
            </a:r>
            <a:endParaRPr lang="en-US" dirty="0"/>
          </a:p>
        </p:txBody>
      </p:sp>
    </p:spTree>
    <p:extLst>
      <p:ext uri="{BB962C8B-B14F-4D97-AF65-F5344CB8AC3E}">
        <p14:creationId xmlns:p14="http://schemas.microsoft.com/office/powerpoint/2010/main" val="361666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3254162631"/>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3429927838"/>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1787627681"/>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8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4200758185"/>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9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2276597288"/>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3105" y="6420745"/>
            <a:ext cx="2057400" cy="365125"/>
          </a:xfrm>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315714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ユーザー設定レイアウト">
    <p:spTree>
      <p:nvGrpSpPr>
        <p:cNvPr id="1" name=""/>
        <p:cNvGrpSpPr/>
        <p:nvPr/>
      </p:nvGrpSpPr>
      <p:grpSpPr>
        <a:xfrm>
          <a:off x="0" y="0"/>
          <a:ext cx="0" cy="0"/>
          <a:chOff x="0" y="0"/>
          <a:chExt cx="0" cy="0"/>
        </a:xfrm>
      </p:grpSpPr>
      <p:sp>
        <p:nvSpPr>
          <p:cNvPr id="11" name="テキスト ボックス 10"/>
          <p:cNvSpPr txBox="1">
            <a:spLocks/>
          </p:cNvSpPr>
          <p:nvPr userDrawn="1"/>
        </p:nvSpPr>
        <p:spPr>
          <a:xfrm>
            <a:off x="0" y="0"/>
            <a:ext cx="9144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5" fmla="*/ 606798 w 9144000"/>
              <a:gd name="connsiteY5" fmla="*/ 729000 h 6858000"/>
              <a:gd name="connsiteX6" fmla="*/ 606798 w 9144000"/>
              <a:gd name="connsiteY6" fmla="*/ 6129000 h 6858000"/>
              <a:gd name="connsiteX7" fmla="*/ 8537201 w 9144000"/>
              <a:gd name="connsiteY7" fmla="*/ 6129000 h 6858000"/>
              <a:gd name="connsiteX8" fmla="*/ 8537201 w 9144000"/>
              <a:gd name="connsiteY8" fmla="*/ 729000 h 6858000"/>
              <a:gd name="connsiteX9" fmla="*/ 606798 w 9144000"/>
              <a:gd name="connsiteY9" fmla="*/ 7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0" h="6858000">
                <a:moveTo>
                  <a:pt x="0" y="0"/>
                </a:moveTo>
                <a:lnTo>
                  <a:pt x="9144000" y="0"/>
                </a:lnTo>
                <a:lnTo>
                  <a:pt x="9144000" y="6858000"/>
                </a:lnTo>
                <a:lnTo>
                  <a:pt x="0" y="6858000"/>
                </a:lnTo>
                <a:lnTo>
                  <a:pt x="0" y="0"/>
                </a:lnTo>
                <a:close/>
                <a:moveTo>
                  <a:pt x="606798" y="729000"/>
                </a:moveTo>
                <a:lnTo>
                  <a:pt x="606798" y="6129000"/>
                </a:lnTo>
                <a:lnTo>
                  <a:pt x="8537201" y="6129000"/>
                </a:lnTo>
                <a:lnTo>
                  <a:pt x="8537201" y="729000"/>
                </a:lnTo>
                <a:lnTo>
                  <a:pt x="606798" y="729000"/>
                </a:lnTo>
                <a:close/>
              </a:path>
            </a:pathLst>
          </a:custGeom>
          <a:solidFill>
            <a:srgbClr val="ED7D31"/>
          </a:solidFill>
          <a:ln w="76200">
            <a:solidFill>
              <a:srgbClr val="ED7D31"/>
            </a:solidFill>
          </a:ln>
        </p:spPr>
        <p:txBody>
          <a:bodyPr vert="horz" wrap="square"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dirty="0"/>
          </a:p>
        </p:txBody>
      </p:sp>
      <p:sp>
        <p:nvSpPr>
          <p:cNvPr id="2" name="タイトル 1"/>
          <p:cNvSpPr>
            <a:spLocks noGrp="1"/>
          </p:cNvSpPr>
          <p:nvPr>
            <p:ph type="title"/>
          </p:nvPr>
        </p:nvSpPr>
        <p:spPr>
          <a:xfrm>
            <a:off x="606798" y="799434"/>
            <a:ext cx="7930403" cy="5314149"/>
          </a:xfrm>
          <a:noFill/>
          <a:ln w="76200">
            <a:noFill/>
          </a:ln>
        </p:spPr>
        <p:txBody>
          <a:bodyPr>
            <a:normAutofit/>
          </a:bodyPr>
          <a:lstStyle>
            <a:lvl1pPr algn="ctr">
              <a:defRPr sz="6000"/>
            </a:lvl1pPr>
          </a:lstStyle>
          <a:p>
            <a:r>
              <a:rPr kumimoji="1" lang="ja-JP" altLang="en-US" dirty="0"/>
              <a:t>マスター タイトルの書式設定</a:t>
            </a:r>
          </a:p>
        </p:txBody>
      </p:sp>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0347" y="4525008"/>
            <a:ext cx="2407282" cy="1357685"/>
          </a:xfrm>
          <a:prstGeom prst="rect">
            <a:avLst/>
          </a:prstGeom>
        </p:spPr>
      </p:pic>
      <p:pic>
        <p:nvPicPr>
          <p:cNvPr id="13" name="図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pic>
        <p:nvPicPr>
          <p:cNvPr id="14" name="図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966" y="4601088"/>
            <a:ext cx="3232150" cy="1345286"/>
          </a:xfrm>
          <a:prstGeom prst="rect">
            <a:avLst/>
          </a:prstGeom>
        </p:spPr>
      </p:pic>
      <p:sp>
        <p:nvSpPr>
          <p:cNvPr id="16" name="Content Placeholder 2"/>
          <p:cNvSpPr>
            <a:spLocks noGrp="1"/>
          </p:cNvSpPr>
          <p:nvPr>
            <p:ph sz="half" idx="1"/>
          </p:nvPr>
        </p:nvSpPr>
        <p:spPr>
          <a:xfrm>
            <a:off x="4557485" y="6142499"/>
            <a:ext cx="4619918" cy="748620"/>
          </a:xfrm>
        </p:spPr>
        <p:txBody>
          <a:bodyPr anchor="ctr">
            <a:noAutofit/>
          </a:bodyPr>
          <a:lstStyle>
            <a:lvl1pPr marL="0" indent="0" algn="ctr">
              <a:buNone/>
              <a:defRPr sz="2800"/>
            </a:lvl1pPr>
          </a:lstStyle>
          <a:p>
            <a:pPr lvl="0"/>
            <a:r>
              <a:rPr lang="ja-JP" altLang="en-US" dirty="0"/>
              <a:t>マスター テキストの書式設定</a:t>
            </a:r>
            <a:endParaRPr lang="en-US" dirty="0"/>
          </a:p>
        </p:txBody>
      </p:sp>
    </p:spTree>
    <p:extLst>
      <p:ext uri="{BB962C8B-B14F-4D97-AF65-F5344CB8AC3E}">
        <p14:creationId xmlns:p14="http://schemas.microsoft.com/office/powerpoint/2010/main" val="845050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0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12" name="図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1794" y="369701"/>
            <a:ext cx="987588" cy="1211772"/>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109382" y="457199"/>
            <a:ext cx="7958418" cy="697099"/>
          </a:xfrm>
        </p:spPr>
        <p:txBody>
          <a:bodyPr>
            <a:noAutofit/>
          </a:bodyPr>
          <a:lstStyle>
            <a:lvl1pPr>
              <a:defRPr sz="4400" b="1">
                <a:latin typeface="+mj-ea"/>
                <a:ea typeface="+mj-ea"/>
              </a:defRPr>
            </a:lvl1pPr>
          </a:lstStyle>
          <a:p>
            <a:r>
              <a:rPr kumimoji="1" lang="ja-JP" altLang="en-US" dirty="0"/>
              <a:t>考えてみよう</a:t>
            </a:r>
          </a:p>
        </p:txBody>
      </p:sp>
    </p:spTree>
    <p:extLst>
      <p:ext uri="{BB962C8B-B14F-4D97-AF65-F5344CB8AC3E}">
        <p14:creationId xmlns:p14="http://schemas.microsoft.com/office/powerpoint/2010/main" val="124685664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2"/>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9467" y="434340"/>
            <a:ext cx="1168840" cy="10888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243727" y="471829"/>
            <a:ext cx="7958418" cy="784598"/>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359591522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317812" y="444977"/>
            <a:ext cx="7749988" cy="709322"/>
          </a:xfrm>
        </p:spPr>
        <p:txBody>
          <a:bodyPr>
            <a:noAutofit/>
          </a:bodyPr>
          <a:lstStyle>
            <a:lvl1pPr>
              <a:defRPr sz="4400" b="1">
                <a:latin typeface="+mj-ea"/>
                <a:ea typeface="+mj-ea"/>
              </a:defRPr>
            </a:lvl1pPr>
          </a:lstStyle>
          <a:p>
            <a:r>
              <a:rPr kumimoji="1" lang="ja-JP" altLang="en-US" dirty="0"/>
              <a:t>動画をみて考えよう</a:t>
            </a:r>
          </a:p>
        </p:txBody>
      </p:sp>
    </p:spTree>
    <p:extLst>
      <p:ext uri="{BB962C8B-B14F-4D97-AF65-F5344CB8AC3E}">
        <p14:creationId xmlns:p14="http://schemas.microsoft.com/office/powerpoint/2010/main" val="1041905828"/>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1317812" y="444977"/>
            <a:ext cx="7749988" cy="709322"/>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1547429017"/>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9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6"/>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8776" y="357313"/>
            <a:ext cx="1219531" cy="11650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396688" y="497541"/>
            <a:ext cx="7723094" cy="632572"/>
          </a:xfrm>
        </p:spPr>
        <p:txBody>
          <a:bodyPr>
            <a:noAutofit/>
          </a:bodyPr>
          <a:lstStyle>
            <a:lvl1pPr>
              <a:defRPr sz="4400" b="1">
                <a:latin typeface="+mj-ea"/>
                <a:ea typeface="+mj-ea"/>
              </a:defRPr>
            </a:lvl1pPr>
          </a:lstStyle>
          <a:p>
            <a:r>
              <a:rPr kumimoji="1" lang="ja-JP" altLang="en-US" dirty="0"/>
              <a:t>ポイント</a:t>
            </a:r>
          </a:p>
        </p:txBody>
      </p:sp>
    </p:spTree>
    <p:extLst>
      <p:ext uri="{BB962C8B-B14F-4D97-AF65-F5344CB8AC3E}">
        <p14:creationId xmlns:p14="http://schemas.microsoft.com/office/powerpoint/2010/main" val="2495049296"/>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3105" y="6420745"/>
            <a:ext cx="2057400" cy="365125"/>
          </a:xfrm>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172714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7" name="TextBox 9">
            <a:extLst>
              <a:ext uri="{FF2B5EF4-FFF2-40B4-BE49-F238E27FC236}">
                <a16:creationId xmlns:a16="http://schemas.microsoft.com/office/drawing/2014/main" id="{55EF4343-A537-4FAD-A602-01CE1357E21E}"/>
              </a:ext>
            </a:extLst>
          </p:cNvPr>
          <p:cNvSpPr txBox="1"/>
          <p:nvPr userDrawn="1"/>
        </p:nvSpPr>
        <p:spPr>
          <a:xfrm>
            <a:off x="249337" y="1937740"/>
            <a:ext cx="7472502" cy="1545038"/>
          </a:xfrm>
          <a:prstGeom prst="rect">
            <a:avLst/>
          </a:prstGeom>
          <a:noFill/>
        </p:spPr>
        <p:txBody>
          <a:bodyPr wrap="square" rtlCol="0">
            <a:spAutoFit/>
          </a:bodyPr>
          <a:lstStyle/>
          <a:p>
            <a:pPr>
              <a:lnSpc>
                <a:spcPct val="80000"/>
              </a:lnSpc>
            </a:pPr>
            <a:r>
              <a:rPr lang="ja-JP" altLang="en-US" sz="4000" dirty="0">
                <a:solidFill>
                  <a:srgbClr val="4472C4">
                    <a:lumMod val="50000"/>
                  </a:srgbClr>
                </a:solidFill>
                <a:latin typeface="HGPSoeiKakugothicUB" pitchFamily="50" charset="-128"/>
                <a:ea typeface="HGPSoeiKakugothicUB" pitchFamily="50" charset="-128"/>
              </a:rPr>
              <a:t>ともに学ぶ。考える。</a:t>
            </a:r>
            <a:endParaRPr lang="en-US" altLang="ja-JP" sz="4000" dirty="0">
              <a:solidFill>
                <a:srgbClr val="4472C4">
                  <a:lumMod val="50000"/>
                </a:srgbClr>
              </a:solidFill>
              <a:latin typeface="HGPSoeiKakugothicUB" pitchFamily="50" charset="-128"/>
              <a:ea typeface="HGPSoeiKakugothicUB" pitchFamily="50" charset="-128"/>
            </a:endParaRPr>
          </a:p>
          <a:p>
            <a:pPr>
              <a:lnSpc>
                <a:spcPct val="80000"/>
              </a:lnSpc>
            </a:pPr>
            <a:endParaRPr lang="en-US" altLang="ja-JP" sz="2400" dirty="0">
              <a:solidFill>
                <a:srgbClr val="4472C4">
                  <a:lumMod val="50000"/>
                </a:srgbClr>
              </a:solidFill>
              <a:latin typeface="HGPSoeiKakugothicUB" pitchFamily="50" charset="-128"/>
              <a:ea typeface="HGPSoeiKakugothicUB" pitchFamily="50" charset="-128"/>
            </a:endParaRPr>
          </a:p>
          <a:p>
            <a:pPr>
              <a:lnSpc>
                <a:spcPct val="80000"/>
              </a:lnSpc>
            </a:pPr>
            <a:r>
              <a:rPr lang="ja-JP" altLang="en-US" sz="5400" dirty="0">
                <a:solidFill>
                  <a:srgbClr val="4472C4">
                    <a:lumMod val="50000"/>
                  </a:srgbClr>
                </a:solidFill>
                <a:effectLst>
                  <a:outerShdw blurRad="38100" dist="38100" dir="2700000" algn="tl">
                    <a:srgbClr val="000000">
                      <a:alpha val="43137"/>
                    </a:srgbClr>
                  </a:outerShdw>
                </a:effectLst>
                <a:latin typeface="HGPSoeiKakugothicUB" pitchFamily="50" charset="-128"/>
                <a:ea typeface="HGPSoeiKakugothicUB" pitchFamily="50" charset="-128"/>
              </a:rPr>
              <a:t>インターネット安全教室</a:t>
            </a:r>
            <a:endParaRPr lang="en-US" sz="5400" dirty="0">
              <a:solidFill>
                <a:srgbClr val="4472C4">
                  <a:lumMod val="50000"/>
                </a:srgbClr>
              </a:solidFill>
              <a:effectLst>
                <a:outerShdw blurRad="38100" dist="38100" dir="2700000" algn="tl">
                  <a:srgbClr val="000000">
                    <a:alpha val="43137"/>
                  </a:srgbClr>
                </a:outerShdw>
              </a:effectLst>
              <a:latin typeface="HGPSoeiKakugothicUB" pitchFamily="50" charset="-128"/>
              <a:ea typeface="HGPSoeiKakugothicUB" pitchFamily="50" charset="-128"/>
            </a:endParaRPr>
          </a:p>
        </p:txBody>
      </p:sp>
      <p:sp>
        <p:nvSpPr>
          <p:cNvPr id="9" name="テキスト ボックス 8">
            <a:extLst>
              <a:ext uri="{FF2B5EF4-FFF2-40B4-BE49-F238E27FC236}">
                <a16:creationId xmlns:a16="http://schemas.microsoft.com/office/drawing/2014/main" id="{69C675DA-34DA-4185-A64C-416D885BEA85}"/>
              </a:ext>
            </a:extLst>
          </p:cNvPr>
          <p:cNvSpPr txBox="1"/>
          <p:nvPr userDrawn="1"/>
        </p:nvSpPr>
        <p:spPr>
          <a:xfrm>
            <a:off x="249337" y="3683510"/>
            <a:ext cx="8522898" cy="369332"/>
          </a:xfrm>
          <a:prstGeom prst="rect">
            <a:avLst/>
          </a:prstGeom>
          <a:noFill/>
        </p:spPr>
        <p:txBody>
          <a:bodyPr wrap="square" rtlCol="0">
            <a:spAutoFit/>
          </a:bodyPr>
          <a:lstStyle/>
          <a:p>
            <a:r>
              <a:rPr lang="ja-JP" altLang="en-US" dirty="0">
                <a:solidFill>
                  <a:prstClr val="black"/>
                </a:solidFill>
              </a:rPr>
              <a:t>～大人もこどもも一緒に学び、考える。インターネットとのつきあい方～</a:t>
            </a:r>
          </a:p>
        </p:txBody>
      </p:sp>
      <p:pic>
        <p:nvPicPr>
          <p:cNvPr id="10" name="図 9">
            <a:extLst>
              <a:ext uri="{FF2B5EF4-FFF2-40B4-BE49-F238E27FC236}">
                <a16:creationId xmlns:a16="http://schemas.microsoft.com/office/drawing/2014/main" id="{026A5816-5948-4ADE-8FDB-8629BE2ED863}"/>
              </a:ext>
            </a:extLst>
          </p:cNvPr>
          <p:cNvPicPr>
            <a:picLocks noChangeAspect="1"/>
          </p:cNvPicPr>
          <p:nvPr userDrawn="1"/>
        </p:nvPicPr>
        <p:blipFill>
          <a:blip r:embed="rId2"/>
          <a:stretch>
            <a:fillRect/>
          </a:stretch>
        </p:blipFill>
        <p:spPr>
          <a:xfrm>
            <a:off x="4858555" y="4927679"/>
            <a:ext cx="3913680" cy="1830686"/>
          </a:xfrm>
          <a:prstGeom prst="rect">
            <a:avLst/>
          </a:prstGeom>
        </p:spPr>
      </p:pic>
      <p:pic>
        <p:nvPicPr>
          <p:cNvPr id="11" name="図 10">
            <a:extLst>
              <a:ext uri="{FF2B5EF4-FFF2-40B4-BE49-F238E27FC236}">
                <a16:creationId xmlns:a16="http://schemas.microsoft.com/office/drawing/2014/main" id="{0ED4FB25-6B02-476C-844C-5600A87A8FF2}"/>
              </a:ext>
            </a:extLst>
          </p:cNvPr>
          <p:cNvPicPr>
            <a:picLocks noChangeAspect="1"/>
          </p:cNvPicPr>
          <p:nvPr userDrawn="1"/>
        </p:nvPicPr>
        <p:blipFill>
          <a:blip r:embed="rId3"/>
          <a:stretch>
            <a:fillRect/>
          </a:stretch>
        </p:blipFill>
        <p:spPr>
          <a:xfrm flipH="1">
            <a:off x="352425" y="550676"/>
            <a:ext cx="2219325" cy="1115760"/>
          </a:xfrm>
          <a:prstGeom prst="rect">
            <a:avLst/>
          </a:prstGeom>
        </p:spPr>
      </p:pic>
    </p:spTree>
    <p:extLst>
      <p:ext uri="{BB962C8B-B14F-4D97-AF65-F5344CB8AC3E}">
        <p14:creationId xmlns:p14="http://schemas.microsoft.com/office/powerpoint/2010/main" val="3084909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10" Type="http://schemas.openxmlformats.org/officeDocument/2006/relationships/image" Target="../media/image1.png"/><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6940907" y="637840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正方形/長方形 6"/>
          <p:cNvSpPr/>
          <p:nvPr/>
        </p:nvSpPr>
        <p:spPr>
          <a:xfrm>
            <a:off x="0" y="0"/>
            <a:ext cx="9144000" cy="6858000"/>
          </a:xfrm>
          <a:prstGeom prst="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 name="図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spTree>
    <p:extLst>
      <p:ext uri="{BB962C8B-B14F-4D97-AF65-F5344CB8AC3E}">
        <p14:creationId xmlns:p14="http://schemas.microsoft.com/office/powerpoint/2010/main" val="359711035"/>
      </p:ext>
    </p:extLst>
  </p:cSld>
  <p:clrMap bg1="lt1" tx1="dk1" bg2="lt2" tx2="dk2" accent1="accent1" accent2="accent2" accent3="accent3" accent4="accent4" accent5="accent5" accent6="accent6" hlink="hlink" folHlink="folHlink"/>
  <p:sldLayoutIdLst>
    <p:sldLayoutId id="2147483971" r:id="rId1"/>
    <p:sldLayoutId id="2147483887" r:id="rId2"/>
    <p:sldLayoutId id="2147483888" r:id="rId3"/>
    <p:sldLayoutId id="2147483972" r:id="rId4"/>
    <p:sldLayoutId id="2147483891" r:id="rId5"/>
    <p:sldLayoutId id="2147483893" r:id="rId6"/>
    <p:sldLayoutId id="2147483894" r:id="rId7"/>
    <p:sldLayoutId id="2147483902" r:id="rId8"/>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6940907" y="637840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正方形/長方形 6"/>
          <p:cNvSpPr/>
          <p:nvPr/>
        </p:nvSpPr>
        <p:spPr>
          <a:xfrm>
            <a:off x="0" y="0"/>
            <a:ext cx="9144000" cy="6858000"/>
          </a:xfrm>
          <a:prstGeom prst="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 name="図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spTree>
    <p:extLst>
      <p:ext uri="{BB962C8B-B14F-4D97-AF65-F5344CB8AC3E}">
        <p14:creationId xmlns:p14="http://schemas.microsoft.com/office/powerpoint/2010/main" val="1059025853"/>
      </p:ext>
    </p:extLst>
  </p:cSld>
  <p:clrMap bg1="lt1" tx1="dk1" bg2="lt2" tx2="dk2" accent1="accent1" accent2="accent2" accent3="accent3" accent4="accent4" accent5="accent5" accent6="accent6" hlink="hlink" folHlink="folHlink"/>
  <p:sldLayoutIdLst>
    <p:sldLayoutId id="2147483986" r:id="rId1"/>
    <p:sldLayoutId id="2147483987" r:id="rId2"/>
    <p:sldLayoutId id="2147483988" r:id="rId3"/>
    <p:sldLayoutId id="2147483989" r:id="rId4"/>
    <p:sldLayoutId id="2147483990" r:id="rId5"/>
    <p:sldLayoutId id="2147483991" r:id="rId6"/>
    <p:sldLayoutId id="2147483992" r:id="rId7"/>
    <p:sldLayoutId id="2147483993" r:id="rId8"/>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12.svg"/><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lang="en-US" altLang="ja-JP" sz="4000" dirty="0">
                <a:latin typeface="メイリオ" panose="020B0604030504040204" pitchFamily="50" charset="-128"/>
                <a:ea typeface="メイリオ" panose="020B0604030504040204" pitchFamily="50" charset="-128"/>
              </a:rPr>
              <a:t>1-1-4</a:t>
            </a:r>
            <a:br>
              <a:rPr lang="en-US" altLang="ja-JP" sz="4000" dirty="0">
                <a:latin typeface="メイリオ" panose="020B0604030504040204" pitchFamily="50" charset="-128"/>
                <a:ea typeface="メイリオ" panose="020B0604030504040204" pitchFamily="50" charset="-128"/>
              </a:rPr>
            </a:br>
            <a:r>
              <a:rPr lang="ja-JP" altLang="en-US" sz="4000" dirty="0">
                <a:latin typeface="メイリオ" panose="020B0604030504040204" pitchFamily="50" charset="-128"/>
                <a:ea typeface="メイリオ" panose="020B0604030504040204" pitchFamily="50" charset="-128"/>
              </a:rPr>
              <a:t>メールの添付ファイル</a:t>
            </a:r>
            <a:br>
              <a:rPr lang="en-US" altLang="ja-JP" sz="4000" dirty="0">
                <a:solidFill>
                  <a:srgbClr val="FF0000"/>
                </a:solidFill>
                <a:latin typeface="メイリオ" panose="020B0604030504040204" pitchFamily="50" charset="-128"/>
                <a:ea typeface="メイリオ" panose="020B0604030504040204" pitchFamily="50" charset="-128"/>
              </a:rPr>
            </a:br>
            <a:br>
              <a:rPr lang="en-US" altLang="ja-JP" sz="3200" dirty="0">
                <a:solidFill>
                  <a:srgbClr val="FF0000"/>
                </a:solidFill>
                <a:latin typeface="メイリオ" panose="020B0604030504040204" pitchFamily="50" charset="-128"/>
                <a:ea typeface="メイリオ" panose="020B0604030504040204" pitchFamily="50" charset="-128"/>
              </a:rPr>
            </a:br>
            <a:br>
              <a:rPr lang="en-US" altLang="ja-JP" sz="3200" dirty="0">
                <a:latin typeface="メイリオ" panose="020B0604030504040204" pitchFamily="50" charset="-128"/>
                <a:ea typeface="メイリオ" panose="020B0604030504040204" pitchFamily="50" charset="-128"/>
              </a:rPr>
            </a:br>
            <a:endParaRPr kumimoji="1" lang="ja-JP" altLang="en-US" sz="2000" dirty="0"/>
          </a:p>
        </p:txBody>
      </p:sp>
    </p:spTree>
    <p:extLst>
      <p:ext uri="{BB962C8B-B14F-4D97-AF65-F5344CB8AC3E}">
        <p14:creationId xmlns:p14="http://schemas.microsoft.com/office/powerpoint/2010/main" val="4127332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フリーフォーム: 図形 20">
            <a:extLst>
              <a:ext uri="{FF2B5EF4-FFF2-40B4-BE49-F238E27FC236}">
                <a16:creationId xmlns:a16="http://schemas.microsoft.com/office/drawing/2014/main" id="{2504D842-5DD5-5DFD-4726-9CD8B4A3D4D7}"/>
              </a:ext>
            </a:extLst>
          </p:cNvPr>
          <p:cNvSpPr/>
          <p:nvPr/>
        </p:nvSpPr>
        <p:spPr>
          <a:xfrm>
            <a:off x="508243" y="1733108"/>
            <a:ext cx="7956060" cy="3290956"/>
          </a:xfrm>
          <a:custGeom>
            <a:avLst/>
            <a:gdLst>
              <a:gd name="connsiteX0" fmla="*/ 131413 w 7956060"/>
              <a:gd name="connsiteY0" fmla="*/ 0 h 3207999"/>
              <a:gd name="connsiteX1" fmla="*/ 7824647 w 7956060"/>
              <a:gd name="connsiteY1" fmla="*/ 0 h 3207999"/>
              <a:gd name="connsiteX2" fmla="*/ 7956060 w 7956060"/>
              <a:gd name="connsiteY2" fmla="*/ 131413 h 3207999"/>
              <a:gd name="connsiteX3" fmla="*/ 7956060 w 7956060"/>
              <a:gd name="connsiteY3" fmla="*/ 2396732 h 3207999"/>
              <a:gd name="connsiteX4" fmla="*/ 7824647 w 7956060"/>
              <a:gd name="connsiteY4" fmla="*/ 2528145 h 3207999"/>
              <a:gd name="connsiteX5" fmla="*/ 4298038 w 7956060"/>
              <a:gd name="connsiteY5" fmla="*/ 2528145 h 3207999"/>
              <a:gd name="connsiteX6" fmla="*/ 4339620 w 7956060"/>
              <a:gd name="connsiteY6" fmla="*/ 2647925 h 3207999"/>
              <a:gd name="connsiteX7" fmla="*/ 4687640 w 7956060"/>
              <a:gd name="connsiteY7" fmla="*/ 3207999 h 3207999"/>
              <a:gd name="connsiteX8" fmla="*/ 3467555 w 7956060"/>
              <a:gd name="connsiteY8" fmla="*/ 2597994 h 3207999"/>
              <a:gd name="connsiteX9" fmla="*/ 3411336 w 7956060"/>
              <a:gd name="connsiteY9" fmla="*/ 2528145 h 3207999"/>
              <a:gd name="connsiteX10" fmla="*/ 131413 w 7956060"/>
              <a:gd name="connsiteY10" fmla="*/ 2528145 h 3207999"/>
              <a:gd name="connsiteX11" fmla="*/ 0 w 7956060"/>
              <a:gd name="connsiteY11" fmla="*/ 2396732 h 3207999"/>
              <a:gd name="connsiteX12" fmla="*/ 0 w 7956060"/>
              <a:gd name="connsiteY12" fmla="*/ 131413 h 3207999"/>
              <a:gd name="connsiteX13" fmla="*/ 131413 w 7956060"/>
              <a:gd name="connsiteY13" fmla="*/ 0 h 320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6060" h="3207999">
                <a:moveTo>
                  <a:pt x="131413" y="0"/>
                </a:moveTo>
                <a:lnTo>
                  <a:pt x="7824647" y="0"/>
                </a:lnTo>
                <a:cubicBezTo>
                  <a:pt x="7897224" y="0"/>
                  <a:pt x="7956060" y="58836"/>
                  <a:pt x="7956060" y="131413"/>
                </a:cubicBezTo>
                <a:lnTo>
                  <a:pt x="7956060" y="2396732"/>
                </a:lnTo>
                <a:cubicBezTo>
                  <a:pt x="7956060" y="2469309"/>
                  <a:pt x="7897224" y="2528145"/>
                  <a:pt x="7824647" y="2528145"/>
                </a:cubicBezTo>
                <a:lnTo>
                  <a:pt x="4298038" y="2528145"/>
                </a:lnTo>
                <a:lnTo>
                  <a:pt x="4339620" y="2647925"/>
                </a:lnTo>
                <a:cubicBezTo>
                  <a:pt x="4401426" y="2789680"/>
                  <a:pt x="4512750" y="2964654"/>
                  <a:pt x="4687640" y="3207999"/>
                </a:cubicBezTo>
                <a:cubicBezTo>
                  <a:pt x="3973355" y="3043840"/>
                  <a:pt x="3680601" y="2835921"/>
                  <a:pt x="3467555" y="2597994"/>
                </a:cubicBezTo>
                <a:lnTo>
                  <a:pt x="3411336" y="2528145"/>
                </a:lnTo>
                <a:lnTo>
                  <a:pt x="131413" y="2528145"/>
                </a:lnTo>
                <a:cubicBezTo>
                  <a:pt x="58836" y="2528145"/>
                  <a:pt x="0" y="2469309"/>
                  <a:pt x="0" y="2396732"/>
                </a:cubicBezTo>
                <a:lnTo>
                  <a:pt x="0" y="131413"/>
                </a:lnTo>
                <a:cubicBezTo>
                  <a:pt x="0" y="58836"/>
                  <a:pt x="58836" y="0"/>
                  <a:pt x="131413" y="0"/>
                </a:cubicBezTo>
                <a:close/>
              </a:path>
            </a:pathLst>
          </a:cu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pic>
        <p:nvPicPr>
          <p:cNvPr id="3" name="図 2">
            <a:extLst>
              <a:ext uri="{FF2B5EF4-FFF2-40B4-BE49-F238E27FC236}">
                <a16:creationId xmlns:a16="http://schemas.microsoft.com/office/drawing/2014/main" id="{2B11177E-434E-D772-0B52-0DFC77B555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97429" y="3390710"/>
            <a:ext cx="5105399" cy="4084319"/>
          </a:xfrm>
          <a:prstGeom prst="rect">
            <a:avLst/>
          </a:prstGeom>
        </p:spPr>
      </p:pic>
      <p:sp>
        <p:nvSpPr>
          <p:cNvPr id="19" name="テキスト ボックス 18">
            <a:extLst>
              <a:ext uri="{FF2B5EF4-FFF2-40B4-BE49-F238E27FC236}">
                <a16:creationId xmlns:a16="http://schemas.microsoft.com/office/drawing/2014/main" id="{36661EB8-3AB0-6698-1556-668F89802C4B}"/>
              </a:ext>
            </a:extLst>
          </p:cNvPr>
          <p:cNvSpPr txBox="1"/>
          <p:nvPr/>
        </p:nvSpPr>
        <p:spPr>
          <a:xfrm>
            <a:off x="735804" y="1960857"/>
            <a:ext cx="7500937" cy="2135200"/>
          </a:xfrm>
          <a:prstGeom prst="rect">
            <a:avLst/>
          </a:prstGeom>
          <a:noFill/>
        </p:spPr>
        <p:txBody>
          <a:bodyPr wrap="square">
            <a:spAutoFit/>
          </a:bodyPr>
          <a:lstStyle/>
          <a:p>
            <a:pPr marL="0" marR="0" lvl="0" indent="0" algn="l" defTabSz="914400" rtl="0" eaLnBrk="1" fontAlgn="auto" latinLnBrk="0" hangingPunct="1">
              <a:lnSpc>
                <a:spcPts val="5400"/>
              </a:lnSpc>
              <a:spcBef>
                <a:spcPts val="0"/>
              </a:spcBef>
              <a:spcAft>
                <a:spcPts val="0"/>
              </a:spcAft>
              <a:buClrTx/>
              <a:buSzTx/>
              <a:buFontTx/>
              <a:buNone/>
              <a:tabLst/>
              <a:defRPr/>
            </a:pPr>
            <a:r>
              <a:rPr kumimoji="1" lang="ja-JP" altLang="en-US" sz="3600" b="1" i="0" u="none" strike="noStrike" kern="1200" cap="none" spc="0" normalizeH="0" baseline="0" noProof="0" dirty="0">
                <a:ln>
                  <a:noFill/>
                </a:ln>
                <a:solidFill>
                  <a:prstClr val="black"/>
                </a:solidFill>
                <a:effectLst/>
                <a:uLnTx/>
                <a:uFillTx/>
                <a:latin typeface="Segoe UI"/>
                <a:ea typeface="メイリオ"/>
                <a:cs typeface="+mn-cs"/>
              </a:rPr>
              <a:t>知らない人から添付ファイルの</a:t>
            </a:r>
            <a:br>
              <a:rPr kumimoji="1" lang="en-US" altLang="ja-JP" sz="3600" b="1" i="0" u="none" strike="noStrike" kern="1200" cap="none" spc="0" normalizeH="0" baseline="0" noProof="0" dirty="0">
                <a:ln>
                  <a:noFill/>
                </a:ln>
                <a:solidFill>
                  <a:prstClr val="black"/>
                </a:solidFill>
                <a:effectLst/>
                <a:uLnTx/>
                <a:uFillTx/>
                <a:latin typeface="Segoe UI"/>
                <a:ea typeface="メイリオ"/>
                <a:cs typeface="+mn-cs"/>
              </a:rPr>
            </a:br>
            <a:r>
              <a:rPr kumimoji="1" lang="ja-JP" altLang="en-US" sz="3600" b="1" i="0" u="none" strike="noStrike" kern="1200" cap="none" spc="0" normalizeH="0" baseline="0" noProof="0" dirty="0">
                <a:ln>
                  <a:noFill/>
                </a:ln>
                <a:solidFill>
                  <a:prstClr val="black"/>
                </a:solidFill>
                <a:effectLst/>
                <a:uLnTx/>
                <a:uFillTx/>
                <a:latin typeface="Segoe UI"/>
                <a:ea typeface="メイリオ"/>
                <a:cs typeface="+mn-cs"/>
              </a:rPr>
              <a:t>ついたメールが送られてきたよ。</a:t>
            </a:r>
            <a:endParaRPr kumimoji="1" lang="en-US" altLang="ja-JP" sz="3600" b="1"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ts val="5400"/>
              </a:lnSpc>
              <a:spcBef>
                <a:spcPts val="0"/>
              </a:spcBef>
              <a:spcAft>
                <a:spcPts val="0"/>
              </a:spcAft>
              <a:buClrTx/>
              <a:buSzTx/>
              <a:buFontTx/>
              <a:buNone/>
              <a:tabLst/>
              <a:defRPr/>
            </a:pPr>
            <a:r>
              <a:rPr kumimoji="1" lang="ja-JP" altLang="en-US" sz="3600" b="1" i="0" u="none" strike="noStrike" kern="1200" cap="none" spc="0" normalizeH="0" baseline="0" noProof="0" dirty="0">
                <a:ln>
                  <a:noFill/>
                </a:ln>
                <a:solidFill>
                  <a:prstClr val="black"/>
                </a:solidFill>
                <a:effectLst/>
                <a:uLnTx/>
                <a:uFillTx/>
                <a:latin typeface="Segoe UI"/>
                <a:ea typeface="メイリオ"/>
                <a:cs typeface="+mn-cs"/>
              </a:rPr>
              <a:t>気になるから開けてもいいかな？</a:t>
            </a:r>
            <a:endParaRPr kumimoji="1" lang="en-US" altLang="ja-JP" sz="3600" b="1"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2" name="タイトル 1">
            <a:extLst>
              <a:ext uri="{FF2B5EF4-FFF2-40B4-BE49-F238E27FC236}">
                <a16:creationId xmlns:a16="http://schemas.microsoft.com/office/drawing/2014/main" id="{C938A3A6-F1C8-EEF2-9F53-07D9C5BE4283}"/>
              </a:ext>
            </a:extLst>
          </p:cNvPr>
          <p:cNvSpPr>
            <a:spLocks noGrp="1"/>
          </p:cNvSpPr>
          <p:nvPr>
            <p:ph type="title"/>
          </p:nvPr>
        </p:nvSpPr>
        <p:spPr/>
        <p:txBody>
          <a:bodyPr/>
          <a:lstStyle/>
          <a:p>
            <a:r>
              <a:rPr lang="ja-JP" altLang="en-US" dirty="0"/>
              <a:t>考えてみよう</a:t>
            </a:r>
          </a:p>
        </p:txBody>
      </p:sp>
      <p:sp>
        <p:nvSpPr>
          <p:cNvPr id="5" name="テキスト ボックス 4">
            <a:extLst>
              <a:ext uri="{FF2B5EF4-FFF2-40B4-BE49-F238E27FC236}">
                <a16:creationId xmlns:a16="http://schemas.microsoft.com/office/drawing/2014/main" id="{EF8F8390-5A54-710B-3675-6A79C69044DB}"/>
              </a:ext>
            </a:extLst>
          </p:cNvPr>
          <p:cNvSpPr txBox="1"/>
          <p:nvPr/>
        </p:nvSpPr>
        <p:spPr>
          <a:xfrm>
            <a:off x="4070120" y="1883368"/>
            <a:ext cx="723275" cy="307777"/>
          </a:xfrm>
          <a:prstGeom prst="rect">
            <a:avLst/>
          </a:prstGeom>
          <a:noFill/>
        </p:spPr>
        <p:txBody>
          <a:bodyPr wrap="none" rtlCol="0">
            <a:spAutoFit/>
          </a:bodyPr>
          <a:lstStyle/>
          <a:p>
            <a:r>
              <a:rPr kumimoji="1" lang="ja-JP" altLang="en-US" sz="1400" dirty="0"/>
              <a:t>てんぷ</a:t>
            </a:r>
          </a:p>
        </p:txBody>
      </p:sp>
      <p:pic>
        <p:nvPicPr>
          <p:cNvPr id="6" name="グラフィックス 5" descr="送信 単色塗りつぶし">
            <a:extLst>
              <a:ext uri="{FF2B5EF4-FFF2-40B4-BE49-F238E27FC236}">
                <a16:creationId xmlns:a16="http://schemas.microsoft.com/office/drawing/2014/main" id="{34F65EC1-DCF4-D645-DB43-706BC627525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724632" y="4917080"/>
            <a:ext cx="1911008" cy="1911008"/>
          </a:xfrm>
          <a:prstGeom prst="rect">
            <a:avLst/>
          </a:prstGeom>
        </p:spPr>
      </p:pic>
    </p:spTree>
    <p:extLst>
      <p:ext uri="{BB962C8B-B14F-4D97-AF65-F5344CB8AC3E}">
        <p14:creationId xmlns:p14="http://schemas.microsoft.com/office/powerpoint/2010/main" val="3491678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図 16">
            <a:extLst>
              <a:ext uri="{FF2B5EF4-FFF2-40B4-BE49-F238E27FC236}">
                <a16:creationId xmlns:a16="http://schemas.microsoft.com/office/drawing/2014/main" id="{066E29A0-47AF-93BB-015D-A5CFB993D95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0957758">
            <a:off x="900906" y="3784943"/>
            <a:ext cx="2124397" cy="2124397"/>
          </a:xfrm>
          <a:prstGeom prst="rect">
            <a:avLst/>
          </a:prstGeom>
        </p:spPr>
      </p:pic>
      <p:sp>
        <p:nvSpPr>
          <p:cNvPr id="11" name="フリーフォーム: 図形 10">
            <a:extLst>
              <a:ext uri="{FF2B5EF4-FFF2-40B4-BE49-F238E27FC236}">
                <a16:creationId xmlns:a16="http://schemas.microsoft.com/office/drawing/2014/main" id="{AC49CBBF-DB0A-8496-1BF6-8929B7DD7C71}"/>
              </a:ext>
            </a:extLst>
          </p:cNvPr>
          <p:cNvSpPr/>
          <p:nvPr/>
        </p:nvSpPr>
        <p:spPr>
          <a:xfrm>
            <a:off x="384408" y="1662326"/>
            <a:ext cx="8375184" cy="2090602"/>
          </a:xfrm>
          <a:custGeom>
            <a:avLst/>
            <a:gdLst>
              <a:gd name="connsiteX0" fmla="*/ 131413 w 7956060"/>
              <a:gd name="connsiteY0" fmla="*/ 0 h 3207999"/>
              <a:gd name="connsiteX1" fmla="*/ 7824647 w 7956060"/>
              <a:gd name="connsiteY1" fmla="*/ 0 h 3207999"/>
              <a:gd name="connsiteX2" fmla="*/ 7956060 w 7956060"/>
              <a:gd name="connsiteY2" fmla="*/ 131413 h 3207999"/>
              <a:gd name="connsiteX3" fmla="*/ 7956060 w 7956060"/>
              <a:gd name="connsiteY3" fmla="*/ 2396732 h 3207999"/>
              <a:gd name="connsiteX4" fmla="*/ 7824647 w 7956060"/>
              <a:gd name="connsiteY4" fmla="*/ 2528145 h 3207999"/>
              <a:gd name="connsiteX5" fmla="*/ 4298038 w 7956060"/>
              <a:gd name="connsiteY5" fmla="*/ 2528145 h 3207999"/>
              <a:gd name="connsiteX6" fmla="*/ 4339620 w 7956060"/>
              <a:gd name="connsiteY6" fmla="*/ 2647925 h 3207999"/>
              <a:gd name="connsiteX7" fmla="*/ 4687640 w 7956060"/>
              <a:gd name="connsiteY7" fmla="*/ 3207999 h 3207999"/>
              <a:gd name="connsiteX8" fmla="*/ 3467555 w 7956060"/>
              <a:gd name="connsiteY8" fmla="*/ 2597994 h 3207999"/>
              <a:gd name="connsiteX9" fmla="*/ 3411336 w 7956060"/>
              <a:gd name="connsiteY9" fmla="*/ 2528145 h 3207999"/>
              <a:gd name="connsiteX10" fmla="*/ 131413 w 7956060"/>
              <a:gd name="connsiteY10" fmla="*/ 2528145 h 3207999"/>
              <a:gd name="connsiteX11" fmla="*/ 0 w 7956060"/>
              <a:gd name="connsiteY11" fmla="*/ 2396732 h 3207999"/>
              <a:gd name="connsiteX12" fmla="*/ 0 w 7956060"/>
              <a:gd name="connsiteY12" fmla="*/ 131413 h 3207999"/>
              <a:gd name="connsiteX13" fmla="*/ 131413 w 7956060"/>
              <a:gd name="connsiteY13" fmla="*/ 0 h 320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6060" h="3207999">
                <a:moveTo>
                  <a:pt x="131413" y="0"/>
                </a:moveTo>
                <a:lnTo>
                  <a:pt x="7824647" y="0"/>
                </a:lnTo>
                <a:cubicBezTo>
                  <a:pt x="7897224" y="0"/>
                  <a:pt x="7956060" y="58836"/>
                  <a:pt x="7956060" y="131413"/>
                </a:cubicBezTo>
                <a:lnTo>
                  <a:pt x="7956060" y="2396732"/>
                </a:lnTo>
                <a:cubicBezTo>
                  <a:pt x="7956060" y="2469309"/>
                  <a:pt x="7897224" y="2528145"/>
                  <a:pt x="7824647" y="2528145"/>
                </a:cubicBezTo>
                <a:lnTo>
                  <a:pt x="4298038" y="2528145"/>
                </a:lnTo>
                <a:lnTo>
                  <a:pt x="4339620" y="2647925"/>
                </a:lnTo>
                <a:cubicBezTo>
                  <a:pt x="4401426" y="2789680"/>
                  <a:pt x="4512750" y="2964654"/>
                  <a:pt x="4687640" y="3207999"/>
                </a:cubicBezTo>
                <a:cubicBezTo>
                  <a:pt x="3973355" y="3043840"/>
                  <a:pt x="3680601" y="2835921"/>
                  <a:pt x="3467555" y="2597994"/>
                </a:cubicBezTo>
                <a:lnTo>
                  <a:pt x="3411336" y="2528145"/>
                </a:lnTo>
                <a:lnTo>
                  <a:pt x="131413" y="2528145"/>
                </a:lnTo>
                <a:cubicBezTo>
                  <a:pt x="58836" y="2528145"/>
                  <a:pt x="0" y="2469309"/>
                  <a:pt x="0" y="2396732"/>
                </a:cubicBezTo>
                <a:lnTo>
                  <a:pt x="0" y="131413"/>
                </a:lnTo>
                <a:cubicBezTo>
                  <a:pt x="0" y="58836"/>
                  <a:pt x="58836" y="0"/>
                  <a:pt x="131413" y="0"/>
                </a:cubicBezTo>
                <a:close/>
              </a:path>
            </a:pathLst>
          </a:cu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4" name="タイトル 3"/>
          <p:cNvSpPr>
            <a:spLocks noGrp="1"/>
          </p:cNvSpPr>
          <p:nvPr>
            <p:ph type="title"/>
          </p:nvPr>
        </p:nvSpPr>
        <p:spPr>
          <a:xfrm>
            <a:off x="2253666" y="421765"/>
            <a:ext cx="1645529" cy="805362"/>
          </a:xfrm>
        </p:spPr>
        <p:txBody>
          <a:bodyPr>
            <a:normAutofit/>
          </a:bodyPr>
          <a:lstStyle/>
          <a:p>
            <a:r>
              <a:rPr lang="ja-JP" altLang="en-US" sz="4000" b="1" dirty="0"/>
              <a:t>答え</a:t>
            </a:r>
            <a:endParaRPr kumimoji="1" lang="ja-JP" altLang="en-US" sz="4000" b="1" dirty="0"/>
          </a:p>
        </p:txBody>
      </p:sp>
      <p:sp>
        <p:nvSpPr>
          <p:cNvPr id="7" name="タイトル 3">
            <a:extLst>
              <a:ext uri="{FF2B5EF4-FFF2-40B4-BE49-F238E27FC236}">
                <a16:creationId xmlns:a16="http://schemas.microsoft.com/office/drawing/2014/main" id="{16FB2DF2-6B9D-D4DA-8E2A-C82C2D29C8E9}"/>
              </a:ext>
            </a:extLst>
          </p:cNvPr>
          <p:cNvSpPr txBox="1">
            <a:spLocks/>
          </p:cNvSpPr>
          <p:nvPr/>
        </p:nvSpPr>
        <p:spPr>
          <a:xfrm>
            <a:off x="801174" y="2199336"/>
            <a:ext cx="7310583" cy="78459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b="1" kern="1200">
                <a:solidFill>
                  <a:schemeClr val="tx1"/>
                </a:solidFill>
                <a:latin typeface="+mj-ea"/>
                <a:ea typeface="+mj-ea"/>
                <a:cs typeface="+mj-cs"/>
              </a:defRPr>
            </a:lvl1pPr>
          </a:lstStyle>
          <a:p>
            <a:pPr marL="0" marR="0" lvl="0" indent="0" algn="l" defTabSz="914400" rtl="0" eaLnBrk="1" fontAlgn="auto" latinLnBrk="0" hangingPunct="1">
              <a:lnSpc>
                <a:spcPts val="5400"/>
              </a:lnSpc>
              <a:spcBef>
                <a:spcPct val="0"/>
              </a:spcBef>
              <a:spcAft>
                <a:spcPts val="0"/>
              </a:spcAft>
              <a:buClrTx/>
              <a:buSzTx/>
              <a:buFontTx/>
              <a:buNone/>
              <a:tabLst/>
              <a:defRPr/>
            </a:pPr>
            <a:r>
              <a:rPr lang="ja-JP" altLang="en-US" sz="4000" dirty="0">
                <a:solidFill>
                  <a:srgbClr val="ED7D31"/>
                </a:solidFill>
                <a:latin typeface="メイリオ"/>
                <a:ea typeface="メイリオ"/>
              </a:rPr>
              <a:t>添付ファイルを開くことで、</a:t>
            </a:r>
            <a:endParaRPr lang="en-US" altLang="ja-JP" sz="4000" dirty="0">
              <a:solidFill>
                <a:srgbClr val="ED7D31"/>
              </a:solidFill>
              <a:latin typeface="メイリオ"/>
              <a:ea typeface="メイリオ"/>
            </a:endParaRPr>
          </a:p>
          <a:p>
            <a:pPr marL="0" marR="0" lvl="0" indent="0" algn="l" defTabSz="914400" rtl="0" eaLnBrk="1" fontAlgn="auto" latinLnBrk="0" hangingPunct="1">
              <a:lnSpc>
                <a:spcPts val="5400"/>
              </a:lnSpc>
              <a:spcBef>
                <a:spcPct val="0"/>
              </a:spcBef>
              <a:spcAft>
                <a:spcPts val="0"/>
              </a:spcAft>
              <a:buClrTx/>
              <a:buSzTx/>
              <a:buFontTx/>
              <a:buNone/>
              <a:tabLst/>
              <a:defRPr/>
            </a:pPr>
            <a:r>
              <a:rPr lang="ja-JP" altLang="en-US" sz="4000" dirty="0">
                <a:solidFill>
                  <a:srgbClr val="ED7D31"/>
                </a:solidFill>
                <a:latin typeface="メイリオ"/>
                <a:ea typeface="メイリオ"/>
              </a:rPr>
              <a:t>ウイルス感染の危険がある。</a:t>
            </a:r>
            <a:endParaRPr kumimoji="1" lang="ja-JP" altLang="en-US" sz="4000" b="1" i="0" u="none" strike="noStrike" kern="1200" cap="none" spc="0" normalizeH="0" baseline="0" noProof="0" dirty="0">
              <a:ln>
                <a:noFill/>
              </a:ln>
              <a:solidFill>
                <a:srgbClr val="ED7D31"/>
              </a:solidFill>
              <a:effectLst/>
              <a:uLnTx/>
              <a:uFillTx/>
              <a:latin typeface="メイリオ"/>
              <a:ea typeface="メイリオ"/>
              <a:cs typeface="+mj-cs"/>
            </a:endParaRPr>
          </a:p>
        </p:txBody>
      </p:sp>
      <p:pic>
        <p:nvPicPr>
          <p:cNvPr id="13" name="図 12">
            <a:extLst>
              <a:ext uri="{FF2B5EF4-FFF2-40B4-BE49-F238E27FC236}">
                <a16:creationId xmlns:a16="http://schemas.microsoft.com/office/drawing/2014/main" id="{0C3B06A8-8064-1C95-14EF-A5C022A4E1E0}"/>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flipH="1">
            <a:off x="6831121" y="2199336"/>
            <a:ext cx="2380938" cy="2090602"/>
          </a:xfrm>
          <a:prstGeom prst="rect">
            <a:avLst/>
          </a:prstGeom>
        </p:spPr>
      </p:pic>
      <p:pic>
        <p:nvPicPr>
          <p:cNvPr id="2" name="図 1">
            <a:extLst>
              <a:ext uri="{FF2B5EF4-FFF2-40B4-BE49-F238E27FC236}">
                <a16:creationId xmlns:a16="http://schemas.microsoft.com/office/drawing/2014/main" id="{1010F7C5-CD23-C0E6-A884-E15F97CA5B1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225057" y="167956"/>
            <a:ext cx="1828125" cy="1451192"/>
          </a:xfrm>
          <a:prstGeom prst="rect">
            <a:avLst/>
          </a:prstGeom>
        </p:spPr>
      </p:pic>
      <p:sp>
        <p:nvSpPr>
          <p:cNvPr id="3" name="テキスト ボックス 2">
            <a:extLst>
              <a:ext uri="{FF2B5EF4-FFF2-40B4-BE49-F238E27FC236}">
                <a16:creationId xmlns:a16="http://schemas.microsoft.com/office/drawing/2014/main" id="{42FA8A6C-A584-9847-2A1F-E6D6EFB85837}"/>
              </a:ext>
            </a:extLst>
          </p:cNvPr>
          <p:cNvSpPr txBox="1"/>
          <p:nvPr/>
        </p:nvSpPr>
        <p:spPr>
          <a:xfrm>
            <a:off x="591037" y="264988"/>
            <a:ext cx="1107996" cy="1200329"/>
          </a:xfrm>
          <a:prstGeom prst="rect">
            <a:avLst/>
          </a:prstGeom>
          <a:noFill/>
        </p:spPr>
        <p:txBody>
          <a:bodyPr wrap="none" rtlCol="0">
            <a:spAutoFit/>
          </a:bodyPr>
          <a:lstStyle/>
          <a:p>
            <a:r>
              <a:rPr kumimoji="1" lang="en-US" altLang="ja-JP" sz="7200" b="1" dirty="0">
                <a:solidFill>
                  <a:srgbClr val="0070C0"/>
                </a:solidFill>
                <a:latin typeface="源真ゴシック Heavy" panose="020B0702020203020207" pitchFamily="50" charset="-128"/>
                <a:ea typeface="源真ゴシック Heavy" panose="020B0702020203020207" pitchFamily="50" charset="-128"/>
                <a:cs typeface="源真ゴシック Heavy" panose="020B0702020203020207" pitchFamily="50" charset="-128"/>
              </a:rPr>
              <a:t>×</a:t>
            </a:r>
            <a:endParaRPr kumimoji="1" lang="ja-JP" altLang="en-US" sz="7200" b="1" dirty="0">
              <a:solidFill>
                <a:srgbClr val="0070C0"/>
              </a:solidFill>
              <a:latin typeface="源真ゴシック Heavy" panose="020B0702020203020207" pitchFamily="50" charset="-128"/>
              <a:ea typeface="源真ゴシック Heavy" panose="020B0702020203020207" pitchFamily="50" charset="-128"/>
              <a:cs typeface="源真ゴシック Heavy" panose="020B0702020203020207" pitchFamily="50" charset="-128"/>
            </a:endParaRPr>
          </a:p>
        </p:txBody>
      </p:sp>
      <p:sp>
        <p:nvSpPr>
          <p:cNvPr id="33" name="コンテンツ プレースホルダー 4">
            <a:extLst>
              <a:ext uri="{FF2B5EF4-FFF2-40B4-BE49-F238E27FC236}">
                <a16:creationId xmlns:a16="http://schemas.microsoft.com/office/drawing/2014/main" id="{73AD90C6-3374-C46A-BEA6-F4359B0EFC6B}"/>
              </a:ext>
            </a:extLst>
          </p:cNvPr>
          <p:cNvSpPr txBox="1">
            <a:spLocks/>
          </p:cNvSpPr>
          <p:nvPr/>
        </p:nvSpPr>
        <p:spPr>
          <a:xfrm rot="21359735">
            <a:off x="2642809" y="4066319"/>
            <a:ext cx="1454323" cy="21383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Tx/>
              <a:buSzTx/>
              <a:buNone/>
              <a:tabLst/>
              <a:defRPr/>
            </a:pPr>
            <a:r>
              <a:rPr kumimoji="1" lang="ja-JP" altLang="en-US" sz="1400" b="0" i="0" u="none" strike="noStrike" kern="1200" cap="none" spc="0" normalizeH="0" baseline="0" noProof="0" dirty="0">
                <a:ln>
                  <a:noFill/>
                </a:ln>
                <a:solidFill>
                  <a:schemeClr val="bg1"/>
                </a:solidFill>
                <a:effectLst/>
                <a:uLnTx/>
                <a:uFillTx/>
                <a:latin typeface="Segoe UI"/>
                <a:ea typeface="メイリオ"/>
                <a:cs typeface="+mn-cs"/>
              </a:rPr>
              <a:t>✉受信</a:t>
            </a:r>
            <a:br>
              <a:rPr kumimoji="1" lang="en-US" altLang="ja-JP" sz="1400" b="0" i="0" u="none" strike="noStrike" kern="1200" cap="none" spc="0" normalizeH="0" baseline="0" noProof="0" dirty="0">
                <a:ln>
                  <a:noFill/>
                </a:ln>
                <a:solidFill>
                  <a:schemeClr val="bg1"/>
                </a:solidFill>
                <a:effectLst/>
                <a:uLnTx/>
                <a:uFillTx/>
                <a:latin typeface="Segoe UI"/>
                <a:ea typeface="メイリオ"/>
                <a:cs typeface="+mn-cs"/>
              </a:rPr>
            </a:br>
            <a:r>
              <a:rPr kumimoji="1" lang="ja-JP" altLang="en-US" sz="1400" b="0" i="0" u="none" strike="noStrike" kern="1200" cap="none" spc="0" normalizeH="0" baseline="0" noProof="0" dirty="0">
                <a:ln>
                  <a:noFill/>
                </a:ln>
                <a:solidFill>
                  <a:schemeClr val="bg1"/>
                </a:solidFill>
                <a:effectLst/>
                <a:uLnTx/>
                <a:uFillTx/>
                <a:latin typeface="Segoe UI"/>
                <a:ea typeface="メイリオ"/>
                <a:cs typeface="+mn-cs"/>
              </a:rPr>
              <a:t>ひさしぶり！</a:t>
            </a:r>
            <a:br>
              <a:rPr kumimoji="1" lang="en-US" altLang="ja-JP" sz="1400" b="0" i="0" u="none" strike="noStrike" kern="1200" cap="none" spc="0" normalizeH="0" baseline="0" noProof="0" dirty="0">
                <a:ln>
                  <a:noFill/>
                </a:ln>
                <a:solidFill>
                  <a:schemeClr val="bg1"/>
                </a:solidFill>
                <a:effectLst/>
                <a:uLnTx/>
                <a:uFillTx/>
                <a:latin typeface="Segoe UI"/>
                <a:ea typeface="メイリオ"/>
                <a:cs typeface="+mn-cs"/>
              </a:rPr>
            </a:br>
            <a:r>
              <a:rPr kumimoji="1" lang="ja-JP" altLang="en-US" sz="1400" b="0" i="0" u="none" strike="noStrike" kern="1200" cap="none" spc="0" normalizeH="0" baseline="0" noProof="0" dirty="0">
                <a:ln>
                  <a:noFill/>
                </a:ln>
                <a:solidFill>
                  <a:schemeClr val="bg1"/>
                </a:solidFill>
                <a:effectLst/>
                <a:uLnTx/>
                <a:uFillTx/>
                <a:latin typeface="Segoe UI"/>
                <a:ea typeface="メイリオ"/>
                <a:cs typeface="+mn-cs"/>
              </a:rPr>
              <a:t>この前の写真</a:t>
            </a:r>
            <a:br>
              <a:rPr kumimoji="1" lang="en-US" altLang="ja-JP" sz="1400" b="0" i="0" u="none" strike="noStrike" kern="1200" cap="none" spc="0" normalizeH="0" baseline="0" noProof="0" dirty="0">
                <a:ln>
                  <a:noFill/>
                </a:ln>
                <a:solidFill>
                  <a:schemeClr val="bg1"/>
                </a:solidFill>
                <a:effectLst/>
                <a:uLnTx/>
                <a:uFillTx/>
                <a:latin typeface="Segoe UI"/>
                <a:ea typeface="メイリオ"/>
                <a:cs typeface="+mn-cs"/>
              </a:rPr>
            </a:br>
            <a:r>
              <a:rPr kumimoji="1" lang="ja-JP" altLang="en-US" sz="1400" b="0" i="0" u="none" strike="noStrike" kern="1200" cap="none" spc="0" normalizeH="0" baseline="0" noProof="0" dirty="0">
                <a:ln>
                  <a:noFill/>
                </a:ln>
                <a:solidFill>
                  <a:schemeClr val="bg1"/>
                </a:solidFill>
                <a:effectLst/>
                <a:uLnTx/>
                <a:uFillTx/>
                <a:latin typeface="Segoe UI"/>
                <a:ea typeface="メイリオ"/>
                <a:cs typeface="+mn-cs"/>
              </a:rPr>
              <a:t>だよ！</a:t>
            </a:r>
            <a:endParaRPr kumimoji="1" lang="en-US" altLang="ja-JP" sz="1400" b="0" i="0" u="none" strike="noStrike" kern="1200" cap="none" spc="0" normalizeH="0" baseline="0" noProof="0" dirty="0">
              <a:ln>
                <a:noFill/>
              </a:ln>
              <a:solidFill>
                <a:schemeClr val="bg1"/>
              </a:solidFill>
              <a:effectLst/>
              <a:uLnTx/>
              <a:uFillTx/>
              <a:latin typeface="Segoe UI"/>
              <a:ea typeface="メイリオ"/>
              <a:cs typeface="+mn-cs"/>
            </a:endParaRPr>
          </a:p>
          <a:p>
            <a:pPr marL="0" marR="0" lvl="0" indent="0" algn="l" defTabSz="914400" rtl="0" eaLnBrk="1" fontAlgn="auto" latinLnBrk="0" hangingPunct="1">
              <a:lnSpc>
                <a:spcPct val="100000"/>
              </a:lnSpc>
              <a:spcBef>
                <a:spcPts val="1000"/>
              </a:spcBef>
              <a:spcAft>
                <a:spcPts val="0"/>
              </a:spcAft>
              <a:buClrTx/>
              <a:buSzTx/>
              <a:buNone/>
              <a:tabLst/>
              <a:defRPr/>
            </a:pPr>
            <a:r>
              <a:rPr kumimoji="1" lang="en-US" altLang="ja-JP" sz="1400" b="0" i="0" u="sng" strike="noStrike" kern="1200" cap="none" spc="0" normalizeH="0" baseline="0" noProof="0" dirty="0">
                <a:ln>
                  <a:noFill/>
                </a:ln>
                <a:solidFill>
                  <a:schemeClr val="bg1"/>
                </a:solidFill>
                <a:effectLst/>
                <a:uLnTx/>
                <a:uFillTx/>
                <a:latin typeface="Segoe UI"/>
                <a:ea typeface="メイリオ"/>
                <a:cs typeface="+mn-cs"/>
              </a:rPr>
              <a:t>http://photo.friend/...</a:t>
            </a:r>
          </a:p>
        </p:txBody>
      </p:sp>
      <p:sp>
        <p:nvSpPr>
          <p:cNvPr id="5" name="テキスト ボックス 4">
            <a:extLst>
              <a:ext uri="{FF2B5EF4-FFF2-40B4-BE49-F238E27FC236}">
                <a16:creationId xmlns:a16="http://schemas.microsoft.com/office/drawing/2014/main" id="{FA9012CC-3102-591B-13FD-0E947C8634DB}"/>
              </a:ext>
            </a:extLst>
          </p:cNvPr>
          <p:cNvSpPr txBox="1"/>
          <p:nvPr/>
        </p:nvSpPr>
        <p:spPr>
          <a:xfrm>
            <a:off x="991800" y="1701201"/>
            <a:ext cx="723275" cy="307777"/>
          </a:xfrm>
          <a:prstGeom prst="rect">
            <a:avLst/>
          </a:prstGeom>
          <a:noFill/>
        </p:spPr>
        <p:txBody>
          <a:bodyPr wrap="none" rtlCol="0">
            <a:spAutoFit/>
          </a:bodyPr>
          <a:lstStyle/>
          <a:p>
            <a:r>
              <a:rPr lang="ja-JP" altLang="en-US" sz="1400" dirty="0"/>
              <a:t>てんぷ</a:t>
            </a:r>
            <a:endParaRPr kumimoji="1" lang="ja-JP" altLang="en-US" sz="1400" dirty="0"/>
          </a:p>
        </p:txBody>
      </p:sp>
      <p:sp>
        <p:nvSpPr>
          <p:cNvPr id="10" name="テキスト ボックス 9">
            <a:extLst>
              <a:ext uri="{FF2B5EF4-FFF2-40B4-BE49-F238E27FC236}">
                <a16:creationId xmlns:a16="http://schemas.microsoft.com/office/drawing/2014/main" id="{F37C8918-30A8-FB6C-1397-3CDD01B5CC92}"/>
              </a:ext>
            </a:extLst>
          </p:cNvPr>
          <p:cNvSpPr txBox="1"/>
          <p:nvPr/>
        </p:nvSpPr>
        <p:spPr>
          <a:xfrm>
            <a:off x="2948258" y="2434942"/>
            <a:ext cx="2385589" cy="307777"/>
          </a:xfrm>
          <a:prstGeom prst="rect">
            <a:avLst/>
          </a:prstGeom>
          <a:noFill/>
        </p:spPr>
        <p:txBody>
          <a:bodyPr wrap="none" rtlCol="0">
            <a:spAutoFit/>
          </a:bodyPr>
          <a:lstStyle/>
          <a:p>
            <a:r>
              <a:rPr lang="ja-JP" altLang="en-US" sz="1400" dirty="0"/>
              <a:t>かんせん                   きけん</a:t>
            </a:r>
            <a:endParaRPr kumimoji="1" lang="ja-JP" altLang="en-US" sz="1400" dirty="0"/>
          </a:p>
        </p:txBody>
      </p:sp>
      <p:pic>
        <p:nvPicPr>
          <p:cNvPr id="8" name="図 7">
            <a:extLst>
              <a:ext uri="{FF2B5EF4-FFF2-40B4-BE49-F238E27FC236}">
                <a16:creationId xmlns:a16="http://schemas.microsoft.com/office/drawing/2014/main" id="{93438A52-7243-CC45-B3E6-5A7C4E995B7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395056" y="3429000"/>
            <a:ext cx="3429000" cy="3429000"/>
          </a:xfrm>
          <a:prstGeom prst="rect">
            <a:avLst/>
          </a:prstGeom>
        </p:spPr>
      </p:pic>
    </p:spTree>
    <p:extLst>
      <p:ext uri="{BB962C8B-B14F-4D97-AF65-F5344CB8AC3E}">
        <p14:creationId xmlns:p14="http://schemas.microsoft.com/office/powerpoint/2010/main" val="4205974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BDBF1D84-525A-8EC7-AFAB-93761231BE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800000">
            <a:off x="7696216" y="3331475"/>
            <a:ext cx="1480160" cy="1480160"/>
          </a:xfrm>
          <a:prstGeom prst="rect">
            <a:avLst/>
          </a:prstGeom>
        </p:spPr>
      </p:pic>
      <p:sp>
        <p:nvSpPr>
          <p:cNvPr id="2" name="タイトル 1"/>
          <p:cNvSpPr>
            <a:spLocks noGrp="1"/>
          </p:cNvSpPr>
          <p:nvPr>
            <p:ph type="title"/>
          </p:nvPr>
        </p:nvSpPr>
        <p:spPr>
          <a:xfrm>
            <a:off x="275753" y="471094"/>
            <a:ext cx="7958418" cy="784598"/>
          </a:xfrm>
        </p:spPr>
        <p:txBody>
          <a:bodyPr>
            <a:normAutofit/>
          </a:bodyPr>
          <a:lstStyle/>
          <a:p>
            <a:r>
              <a:rPr lang="ja-JP" altLang="en-US" sz="4000" dirty="0"/>
              <a:t>対策の解説</a:t>
            </a:r>
            <a:endParaRPr kumimoji="1" lang="ja-JP" altLang="en-US" sz="4000" b="1" dirty="0"/>
          </a:p>
        </p:txBody>
      </p:sp>
      <p:sp>
        <p:nvSpPr>
          <p:cNvPr id="3" name="タイトル 1">
            <a:extLst>
              <a:ext uri="{FF2B5EF4-FFF2-40B4-BE49-F238E27FC236}">
                <a16:creationId xmlns:a16="http://schemas.microsoft.com/office/drawing/2014/main" id="{76F1128B-5B9B-BDCD-F009-146B19402DB5}"/>
              </a:ext>
            </a:extLst>
          </p:cNvPr>
          <p:cNvSpPr txBox="1">
            <a:spLocks/>
          </p:cNvSpPr>
          <p:nvPr/>
        </p:nvSpPr>
        <p:spPr>
          <a:xfrm>
            <a:off x="522421" y="1230425"/>
            <a:ext cx="8505825" cy="119679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ja-JP" altLang="en-US" sz="4000" b="1" dirty="0">
                <a:solidFill>
                  <a:srgbClr val="ED7D31"/>
                </a:solidFill>
                <a:latin typeface="Segoe UI"/>
                <a:ea typeface="メイリオ"/>
              </a:rPr>
              <a:t>添付ファイルは要注意</a:t>
            </a:r>
            <a:endParaRPr kumimoji="1" lang="ja-JP" altLang="en-US" sz="4000" b="1" i="0" u="none" strike="noStrike" kern="1200" cap="none" spc="0" normalizeH="0" baseline="0" noProof="0" dirty="0">
              <a:ln>
                <a:noFill/>
              </a:ln>
              <a:solidFill>
                <a:srgbClr val="ED7D31"/>
              </a:solidFill>
              <a:effectLst/>
              <a:uLnTx/>
              <a:uFillTx/>
              <a:latin typeface="Segoe UI"/>
              <a:ea typeface="メイリオ"/>
              <a:cs typeface="+mj-cs"/>
            </a:endParaRPr>
          </a:p>
        </p:txBody>
      </p:sp>
      <p:sp>
        <p:nvSpPr>
          <p:cNvPr id="5" name="コンテンツ プレースホルダー 4">
            <a:extLst>
              <a:ext uri="{FF2B5EF4-FFF2-40B4-BE49-F238E27FC236}">
                <a16:creationId xmlns:a16="http://schemas.microsoft.com/office/drawing/2014/main" id="{049CBAC0-4FC7-7DD0-E94F-FE7916946416}"/>
              </a:ext>
            </a:extLst>
          </p:cNvPr>
          <p:cNvSpPr txBox="1">
            <a:spLocks/>
          </p:cNvSpPr>
          <p:nvPr/>
        </p:nvSpPr>
        <p:spPr>
          <a:xfrm>
            <a:off x="396413" y="2124706"/>
            <a:ext cx="8351174" cy="182888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ts val="3800"/>
              </a:lnSpc>
              <a:spcBef>
                <a:spcPts val="1400"/>
              </a:spcBef>
              <a:spcAft>
                <a:spcPts val="0"/>
              </a:spcAft>
              <a:buClrTx/>
              <a:buSzTx/>
              <a:buNone/>
              <a:tabLst/>
              <a:defRPr/>
            </a:pPr>
            <a:r>
              <a:rPr lang="ja-JP" altLang="en-US" sz="2800" dirty="0">
                <a:solidFill>
                  <a:prstClr val="black"/>
                </a:solidFill>
                <a:latin typeface="Segoe UI"/>
                <a:ea typeface="メイリオ"/>
              </a:rPr>
              <a:t>・</a:t>
            </a:r>
            <a:r>
              <a:rPr kumimoji="1" lang="ja-JP" altLang="en-US" sz="2800" b="0" i="0" u="none" strike="noStrike" kern="1200" cap="none" spc="0" normalizeH="0" baseline="0" noProof="0" dirty="0">
                <a:ln>
                  <a:noFill/>
                </a:ln>
                <a:solidFill>
                  <a:prstClr val="black"/>
                </a:solidFill>
                <a:effectLst/>
                <a:uLnTx/>
                <a:uFillTx/>
                <a:latin typeface="Segoe UI"/>
                <a:ea typeface="メイリオ"/>
                <a:cs typeface="+mn-cs"/>
              </a:rPr>
              <a:t>知らない人から届いた添付ファイルは開かない</a:t>
            </a:r>
          </a:p>
          <a:p>
            <a:pPr marL="0" marR="0" lvl="0" indent="0" algn="l" defTabSz="914400" rtl="0" eaLnBrk="1" fontAlgn="auto" latinLnBrk="0" hangingPunct="1">
              <a:lnSpc>
                <a:spcPts val="3800"/>
              </a:lnSpc>
              <a:spcBef>
                <a:spcPts val="1400"/>
              </a:spcBef>
              <a:spcAft>
                <a:spcPts val="0"/>
              </a:spcAft>
              <a:buClrTx/>
              <a:buSzTx/>
              <a:buNone/>
              <a:tabLst/>
              <a:defRPr/>
            </a:pPr>
            <a:r>
              <a:rPr kumimoji="1" lang="ja-JP" altLang="en-US" sz="2800" b="0" i="0" u="none" strike="noStrike" kern="1200" cap="none" spc="0" normalizeH="0" baseline="0" noProof="0" dirty="0">
                <a:ln>
                  <a:noFill/>
                </a:ln>
                <a:solidFill>
                  <a:prstClr val="black"/>
                </a:solidFill>
                <a:effectLst/>
                <a:uLnTx/>
                <a:uFillTx/>
                <a:latin typeface="Segoe UI"/>
                <a:ea typeface="メイリオ"/>
                <a:cs typeface="+mn-cs"/>
              </a:rPr>
              <a:t>・知っている人から届いたメールに見えても</a:t>
            </a:r>
            <a:br>
              <a:rPr kumimoji="1" lang="en-US" altLang="ja-JP" sz="2800" b="0" i="0" u="none" strike="noStrike" kern="1200" cap="none" spc="0" normalizeH="0" baseline="0" noProof="0" dirty="0">
                <a:ln>
                  <a:noFill/>
                </a:ln>
                <a:solidFill>
                  <a:prstClr val="black"/>
                </a:solidFill>
                <a:effectLst/>
                <a:uLnTx/>
                <a:uFillTx/>
                <a:latin typeface="Segoe UI"/>
                <a:ea typeface="メイリオ"/>
                <a:cs typeface="+mn-cs"/>
              </a:rPr>
            </a:br>
            <a:r>
              <a:rPr kumimoji="1" lang="ja-JP" altLang="en-US" sz="2800" b="0" i="0" u="none" strike="noStrike" kern="1200" cap="none" spc="0" normalizeH="0" baseline="0" noProof="0" dirty="0">
                <a:ln>
                  <a:noFill/>
                </a:ln>
                <a:solidFill>
                  <a:prstClr val="black"/>
                </a:solidFill>
                <a:effectLst/>
                <a:uLnTx/>
                <a:uFillTx/>
                <a:latin typeface="Segoe UI"/>
                <a:ea typeface="メイリオ"/>
                <a:cs typeface="+mn-cs"/>
              </a:rPr>
              <a:t>　文面に要注意</a:t>
            </a:r>
            <a:endParaRPr kumimoji="1" lang="en-US" altLang="ja-JP" sz="2400" b="0"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4" name="コンテンツ プレースホルダー 4">
            <a:extLst>
              <a:ext uri="{FF2B5EF4-FFF2-40B4-BE49-F238E27FC236}">
                <a16:creationId xmlns:a16="http://schemas.microsoft.com/office/drawing/2014/main" id="{9719E532-B559-614B-9B7B-42FA4ADF8717}"/>
              </a:ext>
            </a:extLst>
          </p:cNvPr>
          <p:cNvSpPr txBox="1">
            <a:spLocks/>
          </p:cNvSpPr>
          <p:nvPr/>
        </p:nvSpPr>
        <p:spPr>
          <a:xfrm>
            <a:off x="415463" y="4048892"/>
            <a:ext cx="6347287" cy="206212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ts val="3000"/>
              </a:lnSpc>
              <a:spcBef>
                <a:spcPts val="1000"/>
              </a:spcBef>
              <a:spcAft>
                <a:spcPts val="0"/>
              </a:spcAft>
              <a:buClrTx/>
              <a:buSzTx/>
              <a:buNone/>
              <a:tabLst/>
              <a:defRPr/>
            </a:pPr>
            <a:r>
              <a:rPr kumimoji="1" lang="ja-JP" altLang="en-US" sz="2400" b="0" i="0" u="none" strike="noStrike" kern="1200" cap="none" spc="0" normalizeH="0" baseline="0" noProof="0" dirty="0">
                <a:ln>
                  <a:noFill/>
                </a:ln>
                <a:solidFill>
                  <a:prstClr val="black"/>
                </a:solidFill>
                <a:effectLst/>
                <a:uLnTx/>
                <a:uFillTx/>
                <a:latin typeface="Segoe UI"/>
                <a:ea typeface="メイリオ"/>
                <a:cs typeface="+mn-cs"/>
              </a:rPr>
              <a:t>　　</a:t>
            </a:r>
            <a:r>
              <a:rPr kumimoji="1" lang="en-US" altLang="ja-JP" sz="2400" b="0" i="0" u="none" strike="noStrike" kern="1200" cap="none" spc="0" normalizeH="0" baseline="0" noProof="0" dirty="0">
                <a:ln>
                  <a:noFill/>
                </a:ln>
                <a:solidFill>
                  <a:prstClr val="black"/>
                </a:solidFill>
                <a:effectLst/>
                <a:uLnTx/>
                <a:uFillTx/>
                <a:latin typeface="Segoe UI"/>
                <a:ea typeface="メイリオ"/>
                <a:cs typeface="+mn-cs"/>
              </a:rPr>
              <a:t>-</a:t>
            </a:r>
            <a:r>
              <a:rPr kumimoji="1" lang="ja-JP" altLang="en-US" sz="2400" b="0" i="0" u="none" strike="noStrike" kern="1200" cap="none" spc="0" normalizeH="0" baseline="0" noProof="0" dirty="0">
                <a:ln>
                  <a:noFill/>
                </a:ln>
                <a:solidFill>
                  <a:prstClr val="black"/>
                </a:solidFill>
                <a:effectLst/>
                <a:uLnTx/>
                <a:uFillTx/>
                <a:latin typeface="Segoe UI"/>
                <a:ea typeface="メイリオ"/>
                <a:cs typeface="+mn-cs"/>
              </a:rPr>
              <a:t>日本語が不自然だったり、話の流れが</a:t>
            </a:r>
            <a:endParaRPr kumimoji="1" lang="en-US" altLang="ja-JP" sz="24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ts val="3000"/>
              </a:lnSpc>
              <a:spcBef>
                <a:spcPts val="1000"/>
              </a:spcBef>
              <a:spcAft>
                <a:spcPts val="0"/>
              </a:spcAft>
              <a:buClrTx/>
              <a:buSzTx/>
              <a:buNone/>
              <a:tabLst/>
              <a:defRPr/>
            </a:pPr>
            <a:r>
              <a:rPr lang="ja-JP" altLang="en-US" sz="2400" dirty="0">
                <a:solidFill>
                  <a:prstClr val="black"/>
                </a:solidFill>
                <a:latin typeface="Segoe UI"/>
                <a:ea typeface="メイリオ"/>
              </a:rPr>
              <a:t>　　  </a:t>
            </a:r>
            <a:r>
              <a:rPr kumimoji="1" lang="ja-JP" altLang="en-US" sz="2400" b="0" i="0" u="none" strike="noStrike" kern="1200" cap="none" spc="0" normalizeH="0" baseline="0" noProof="0" dirty="0">
                <a:ln>
                  <a:noFill/>
                </a:ln>
                <a:solidFill>
                  <a:prstClr val="black"/>
                </a:solidFill>
                <a:effectLst/>
                <a:uLnTx/>
                <a:uFillTx/>
                <a:latin typeface="Segoe UI"/>
                <a:ea typeface="メイリオ"/>
                <a:cs typeface="+mn-cs"/>
              </a:rPr>
              <a:t>唐突だと感じた</a:t>
            </a:r>
            <a:r>
              <a:rPr lang="ja-JP" altLang="en-US" sz="2400" dirty="0">
                <a:solidFill>
                  <a:prstClr val="black"/>
                </a:solidFill>
                <a:latin typeface="Segoe UI"/>
                <a:ea typeface="メイリオ"/>
              </a:rPr>
              <a:t>りした</a:t>
            </a:r>
            <a:r>
              <a:rPr kumimoji="1" lang="ja-JP" altLang="en-US" sz="2400" b="0" i="0" u="none" strike="noStrike" kern="1200" cap="none" spc="0" normalizeH="0" baseline="0" noProof="0" dirty="0">
                <a:ln>
                  <a:noFill/>
                </a:ln>
                <a:solidFill>
                  <a:prstClr val="black"/>
                </a:solidFill>
                <a:effectLst/>
                <a:uLnTx/>
                <a:uFillTx/>
                <a:latin typeface="Segoe UI"/>
                <a:ea typeface="メイリオ"/>
                <a:cs typeface="+mn-cs"/>
              </a:rPr>
              <a:t>ら、なりすまし</a:t>
            </a:r>
            <a:endParaRPr kumimoji="1" lang="en-US" altLang="ja-JP" sz="24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ts val="3000"/>
              </a:lnSpc>
              <a:spcBef>
                <a:spcPts val="1000"/>
              </a:spcBef>
              <a:spcAft>
                <a:spcPts val="0"/>
              </a:spcAft>
              <a:buClrTx/>
              <a:buSzTx/>
              <a:buNone/>
              <a:tabLst/>
              <a:defRPr/>
            </a:pPr>
            <a:r>
              <a:rPr kumimoji="1" lang="ja-JP" altLang="en-US" sz="2400" b="0" i="0" u="none" strike="noStrike" kern="1200" cap="none" spc="0" normalizeH="0" baseline="0" noProof="0" dirty="0">
                <a:ln>
                  <a:noFill/>
                </a:ln>
                <a:solidFill>
                  <a:prstClr val="black"/>
                </a:solidFill>
                <a:effectLst/>
                <a:uLnTx/>
                <a:uFillTx/>
                <a:latin typeface="Segoe UI"/>
                <a:ea typeface="メイリオ"/>
                <a:cs typeface="+mn-cs"/>
              </a:rPr>
              <a:t>　　  メールかも。添付ファイルは開かず、</a:t>
            </a:r>
            <a:endParaRPr kumimoji="1" lang="en-US" altLang="ja-JP" sz="24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ts val="3000"/>
              </a:lnSpc>
              <a:spcBef>
                <a:spcPts val="1000"/>
              </a:spcBef>
              <a:spcAft>
                <a:spcPts val="0"/>
              </a:spcAft>
              <a:buClrTx/>
              <a:buSzTx/>
              <a:buNone/>
              <a:tabLst/>
              <a:defRPr/>
            </a:pPr>
            <a:r>
              <a:rPr kumimoji="1" lang="ja-JP" altLang="en-US" sz="2400" b="0" i="0" u="none" strike="noStrike" kern="1200" cap="none" spc="0" normalizeH="0" baseline="0" noProof="0" dirty="0">
                <a:ln>
                  <a:noFill/>
                </a:ln>
                <a:solidFill>
                  <a:prstClr val="black"/>
                </a:solidFill>
                <a:effectLst/>
                <a:uLnTx/>
                <a:uFillTx/>
                <a:latin typeface="Segoe UI"/>
                <a:ea typeface="メイリオ"/>
                <a:cs typeface="+mn-cs"/>
              </a:rPr>
              <a:t>　　  差出人に電話などで確認しましょう。</a:t>
            </a:r>
            <a:endParaRPr kumimoji="1" lang="en-US" altLang="ja-JP" sz="2400" b="0"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12" name="テキスト ボックス 11">
            <a:extLst>
              <a:ext uri="{FF2B5EF4-FFF2-40B4-BE49-F238E27FC236}">
                <a16:creationId xmlns:a16="http://schemas.microsoft.com/office/drawing/2014/main" id="{4AB7CB68-66FC-46AA-6838-B412EBAEB755}"/>
              </a:ext>
            </a:extLst>
          </p:cNvPr>
          <p:cNvSpPr txBox="1"/>
          <p:nvPr/>
        </p:nvSpPr>
        <p:spPr>
          <a:xfrm>
            <a:off x="738379" y="1265429"/>
            <a:ext cx="5101076" cy="307777"/>
          </a:xfrm>
          <a:prstGeom prst="rect">
            <a:avLst/>
          </a:prstGeom>
          <a:noFill/>
        </p:spPr>
        <p:txBody>
          <a:bodyPr wrap="none" rtlCol="0">
            <a:spAutoFit/>
          </a:bodyPr>
          <a:lstStyle/>
          <a:p>
            <a:r>
              <a:rPr kumimoji="1" lang="ja-JP" altLang="en-US" sz="1400" dirty="0"/>
              <a:t>てんぷ　　　　　　　　　　　　　　　　よ う ち ゅ う い　</a:t>
            </a:r>
          </a:p>
        </p:txBody>
      </p:sp>
      <p:sp>
        <p:nvSpPr>
          <p:cNvPr id="20" name="テキスト ボックス 19">
            <a:extLst>
              <a:ext uri="{FF2B5EF4-FFF2-40B4-BE49-F238E27FC236}">
                <a16:creationId xmlns:a16="http://schemas.microsoft.com/office/drawing/2014/main" id="{CC08B464-A782-D929-C7E6-5163AD85FEC5}"/>
              </a:ext>
            </a:extLst>
          </p:cNvPr>
          <p:cNvSpPr txBox="1"/>
          <p:nvPr/>
        </p:nvSpPr>
        <p:spPr>
          <a:xfrm>
            <a:off x="4375223" y="2012579"/>
            <a:ext cx="646331" cy="276999"/>
          </a:xfrm>
          <a:prstGeom prst="rect">
            <a:avLst/>
          </a:prstGeom>
          <a:noFill/>
        </p:spPr>
        <p:txBody>
          <a:bodyPr wrap="none" rtlCol="0">
            <a:spAutoFit/>
          </a:bodyPr>
          <a:lstStyle/>
          <a:p>
            <a:r>
              <a:rPr kumimoji="1" lang="ja-JP" altLang="en-US" sz="1200" dirty="0"/>
              <a:t>てんぷ</a:t>
            </a:r>
          </a:p>
        </p:txBody>
      </p:sp>
      <p:sp>
        <p:nvSpPr>
          <p:cNvPr id="23" name="テキスト ボックス 22">
            <a:extLst>
              <a:ext uri="{FF2B5EF4-FFF2-40B4-BE49-F238E27FC236}">
                <a16:creationId xmlns:a16="http://schemas.microsoft.com/office/drawing/2014/main" id="{96FAC5E6-EDB9-80D1-8729-ABD02F58B080}"/>
              </a:ext>
            </a:extLst>
          </p:cNvPr>
          <p:cNvSpPr txBox="1"/>
          <p:nvPr/>
        </p:nvSpPr>
        <p:spPr>
          <a:xfrm>
            <a:off x="3258979" y="2003173"/>
            <a:ext cx="492443" cy="276999"/>
          </a:xfrm>
          <a:prstGeom prst="rect">
            <a:avLst/>
          </a:prstGeom>
          <a:noFill/>
        </p:spPr>
        <p:txBody>
          <a:bodyPr wrap="none" rtlCol="0">
            <a:spAutoFit/>
          </a:bodyPr>
          <a:lstStyle/>
          <a:p>
            <a:r>
              <a:rPr kumimoji="1" lang="ja-JP" altLang="en-US" sz="1200" dirty="0"/>
              <a:t>とど</a:t>
            </a:r>
          </a:p>
        </p:txBody>
      </p:sp>
      <p:sp>
        <p:nvSpPr>
          <p:cNvPr id="27" name="テキスト ボックス 26">
            <a:extLst>
              <a:ext uri="{FF2B5EF4-FFF2-40B4-BE49-F238E27FC236}">
                <a16:creationId xmlns:a16="http://schemas.microsoft.com/office/drawing/2014/main" id="{D7458A15-58CD-BD64-26B2-C00516F0C088}"/>
              </a:ext>
            </a:extLst>
          </p:cNvPr>
          <p:cNvSpPr txBox="1"/>
          <p:nvPr/>
        </p:nvSpPr>
        <p:spPr>
          <a:xfrm>
            <a:off x="3603569" y="2643226"/>
            <a:ext cx="492443" cy="276999"/>
          </a:xfrm>
          <a:prstGeom prst="rect">
            <a:avLst/>
          </a:prstGeom>
          <a:noFill/>
        </p:spPr>
        <p:txBody>
          <a:bodyPr wrap="none" rtlCol="0">
            <a:spAutoFit/>
          </a:bodyPr>
          <a:lstStyle/>
          <a:p>
            <a:r>
              <a:rPr kumimoji="1" lang="ja-JP" altLang="en-US" sz="1200" dirty="0"/>
              <a:t>とど</a:t>
            </a:r>
          </a:p>
        </p:txBody>
      </p:sp>
      <p:sp>
        <p:nvSpPr>
          <p:cNvPr id="44" name="テキスト ボックス 43">
            <a:extLst>
              <a:ext uri="{FF2B5EF4-FFF2-40B4-BE49-F238E27FC236}">
                <a16:creationId xmlns:a16="http://schemas.microsoft.com/office/drawing/2014/main" id="{1A89E2C6-877C-21B8-6807-DF00787ACD37}"/>
              </a:ext>
            </a:extLst>
          </p:cNvPr>
          <p:cNvSpPr txBox="1"/>
          <p:nvPr/>
        </p:nvSpPr>
        <p:spPr>
          <a:xfrm>
            <a:off x="1208283" y="4410395"/>
            <a:ext cx="800219" cy="276999"/>
          </a:xfrm>
          <a:prstGeom prst="rect">
            <a:avLst/>
          </a:prstGeom>
          <a:noFill/>
        </p:spPr>
        <p:txBody>
          <a:bodyPr wrap="none" rtlCol="0">
            <a:spAutoFit/>
          </a:bodyPr>
          <a:lstStyle/>
          <a:p>
            <a:r>
              <a:rPr lang="ja-JP" altLang="en-US" sz="1200" dirty="0"/>
              <a:t>とうとつ</a:t>
            </a:r>
            <a:endParaRPr kumimoji="1" lang="ja-JP" altLang="en-US" sz="1200" dirty="0"/>
          </a:p>
        </p:txBody>
      </p:sp>
      <p:sp>
        <p:nvSpPr>
          <p:cNvPr id="45" name="テキスト ボックス 44">
            <a:extLst>
              <a:ext uri="{FF2B5EF4-FFF2-40B4-BE49-F238E27FC236}">
                <a16:creationId xmlns:a16="http://schemas.microsoft.com/office/drawing/2014/main" id="{47492CE6-363E-3BA4-6E93-57C94489E31A}"/>
              </a:ext>
            </a:extLst>
          </p:cNvPr>
          <p:cNvSpPr txBox="1"/>
          <p:nvPr/>
        </p:nvSpPr>
        <p:spPr>
          <a:xfrm>
            <a:off x="3030972" y="4943584"/>
            <a:ext cx="646331" cy="276999"/>
          </a:xfrm>
          <a:prstGeom prst="rect">
            <a:avLst/>
          </a:prstGeom>
          <a:noFill/>
        </p:spPr>
        <p:txBody>
          <a:bodyPr wrap="none" rtlCol="0">
            <a:spAutoFit/>
          </a:bodyPr>
          <a:lstStyle/>
          <a:p>
            <a:r>
              <a:rPr kumimoji="1" lang="ja-JP" altLang="en-US" sz="1200" dirty="0"/>
              <a:t>てんぷ</a:t>
            </a:r>
          </a:p>
        </p:txBody>
      </p:sp>
      <p:sp>
        <p:nvSpPr>
          <p:cNvPr id="46" name="テキスト ボックス 45">
            <a:extLst>
              <a:ext uri="{FF2B5EF4-FFF2-40B4-BE49-F238E27FC236}">
                <a16:creationId xmlns:a16="http://schemas.microsoft.com/office/drawing/2014/main" id="{C79B57A6-D7C2-B2D8-32D0-73A71E6A2216}"/>
              </a:ext>
            </a:extLst>
          </p:cNvPr>
          <p:cNvSpPr txBox="1"/>
          <p:nvPr/>
        </p:nvSpPr>
        <p:spPr>
          <a:xfrm>
            <a:off x="3934330" y="5419368"/>
            <a:ext cx="891049" cy="276999"/>
          </a:xfrm>
          <a:prstGeom prst="rect">
            <a:avLst/>
          </a:prstGeom>
          <a:noFill/>
        </p:spPr>
        <p:txBody>
          <a:bodyPr wrap="square" rtlCol="0">
            <a:spAutoFit/>
          </a:bodyPr>
          <a:lstStyle/>
          <a:p>
            <a:r>
              <a:rPr kumimoji="1" lang="ja-JP" altLang="en-US" sz="1200" dirty="0"/>
              <a:t>かくにん</a:t>
            </a:r>
          </a:p>
        </p:txBody>
      </p:sp>
      <p:pic>
        <p:nvPicPr>
          <p:cNvPr id="8" name="図 7">
            <a:extLst>
              <a:ext uri="{FF2B5EF4-FFF2-40B4-BE49-F238E27FC236}">
                <a16:creationId xmlns:a16="http://schemas.microsoft.com/office/drawing/2014/main" id="{02E53AA6-2A9B-4730-F263-A04E6C6B36F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99826" y="4213365"/>
            <a:ext cx="2828420" cy="2828420"/>
          </a:xfrm>
          <a:prstGeom prst="rect">
            <a:avLst/>
          </a:prstGeom>
        </p:spPr>
      </p:pic>
      <p:sp>
        <p:nvSpPr>
          <p:cNvPr id="11" name="テキスト ボックス 10">
            <a:extLst>
              <a:ext uri="{FF2B5EF4-FFF2-40B4-BE49-F238E27FC236}">
                <a16:creationId xmlns:a16="http://schemas.microsoft.com/office/drawing/2014/main" id="{5B6F2D12-0FAA-5D19-917B-817158B2A06A}"/>
              </a:ext>
            </a:extLst>
          </p:cNvPr>
          <p:cNvSpPr txBox="1"/>
          <p:nvPr/>
        </p:nvSpPr>
        <p:spPr>
          <a:xfrm>
            <a:off x="1920435" y="3161656"/>
            <a:ext cx="1107996" cy="276999"/>
          </a:xfrm>
          <a:prstGeom prst="rect">
            <a:avLst/>
          </a:prstGeom>
          <a:noFill/>
        </p:spPr>
        <p:txBody>
          <a:bodyPr wrap="none" rtlCol="0">
            <a:spAutoFit/>
          </a:bodyPr>
          <a:lstStyle/>
          <a:p>
            <a:r>
              <a:rPr lang="ja-JP" altLang="en-US" sz="1200" dirty="0"/>
              <a:t>ようちゅうい</a:t>
            </a:r>
            <a:endParaRPr kumimoji="1" lang="ja-JP" altLang="en-US" sz="1200" dirty="0"/>
          </a:p>
        </p:txBody>
      </p:sp>
      <p:sp>
        <p:nvSpPr>
          <p:cNvPr id="13" name="テキスト ボックス 12">
            <a:extLst>
              <a:ext uri="{FF2B5EF4-FFF2-40B4-BE49-F238E27FC236}">
                <a16:creationId xmlns:a16="http://schemas.microsoft.com/office/drawing/2014/main" id="{06544E19-5D05-B204-3F1A-17AD366BD3A2}"/>
              </a:ext>
            </a:extLst>
          </p:cNvPr>
          <p:cNvSpPr txBox="1"/>
          <p:nvPr/>
        </p:nvSpPr>
        <p:spPr>
          <a:xfrm>
            <a:off x="2533153" y="3906398"/>
            <a:ext cx="800219" cy="276999"/>
          </a:xfrm>
          <a:prstGeom prst="rect">
            <a:avLst/>
          </a:prstGeom>
          <a:noFill/>
        </p:spPr>
        <p:txBody>
          <a:bodyPr wrap="none" rtlCol="0">
            <a:spAutoFit/>
          </a:bodyPr>
          <a:lstStyle/>
          <a:p>
            <a:r>
              <a:rPr lang="ja-JP" altLang="en-US" sz="1200" dirty="0"/>
              <a:t>ふしぜん</a:t>
            </a:r>
            <a:endParaRPr kumimoji="1" lang="ja-JP" altLang="en-US" sz="1200" dirty="0"/>
          </a:p>
        </p:txBody>
      </p:sp>
      <p:sp>
        <p:nvSpPr>
          <p:cNvPr id="14" name="テキスト ボックス 13">
            <a:extLst>
              <a:ext uri="{FF2B5EF4-FFF2-40B4-BE49-F238E27FC236}">
                <a16:creationId xmlns:a16="http://schemas.microsoft.com/office/drawing/2014/main" id="{0549A04D-C430-DD8C-BCB7-DCDC727B1E50}"/>
              </a:ext>
            </a:extLst>
          </p:cNvPr>
          <p:cNvSpPr txBox="1"/>
          <p:nvPr/>
        </p:nvSpPr>
        <p:spPr>
          <a:xfrm>
            <a:off x="1194860" y="5419368"/>
            <a:ext cx="1107996" cy="276999"/>
          </a:xfrm>
          <a:prstGeom prst="rect">
            <a:avLst/>
          </a:prstGeom>
          <a:noFill/>
        </p:spPr>
        <p:txBody>
          <a:bodyPr wrap="none" rtlCol="0">
            <a:spAutoFit/>
          </a:bodyPr>
          <a:lstStyle/>
          <a:p>
            <a:r>
              <a:rPr kumimoji="1" lang="ja-JP" altLang="en-US" sz="1200" dirty="0"/>
              <a:t>さしだしにん</a:t>
            </a:r>
          </a:p>
        </p:txBody>
      </p:sp>
    </p:spTree>
    <p:extLst>
      <p:ext uri="{BB962C8B-B14F-4D97-AF65-F5344CB8AC3E}">
        <p14:creationId xmlns:p14="http://schemas.microsoft.com/office/powerpoint/2010/main" val="1308765693"/>
      </p:ext>
    </p:extLst>
  </p:cSld>
  <p:clrMapOvr>
    <a:masterClrMapping/>
  </p:clrMapOvr>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1533</Words>
  <Application>Microsoft Office PowerPoint</Application>
  <PresentationFormat>画面に合わせる (4:3)</PresentationFormat>
  <Paragraphs>95</Paragraphs>
  <Slides>4</Slides>
  <Notes>4</Notes>
  <HiddenSlides>1</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4</vt:i4>
      </vt:variant>
    </vt:vector>
  </HeadingPairs>
  <TitlesOfParts>
    <vt:vector size="13" baseType="lpstr">
      <vt:lpstr>HGPSoeiKakugothicUB</vt:lpstr>
      <vt:lpstr>メイリオ</vt:lpstr>
      <vt:lpstr>源真ゴシック Heavy</vt:lpstr>
      <vt:lpstr>游ゴシック</vt:lpstr>
      <vt:lpstr>Arial</vt:lpstr>
      <vt:lpstr>Calibri</vt:lpstr>
      <vt:lpstr>Segoe UI</vt:lpstr>
      <vt:lpstr>2_Office テーマ</vt:lpstr>
      <vt:lpstr>3_Office テーマ</vt:lpstr>
      <vt:lpstr>1-1-4 メールの添付ファイル   </vt:lpstr>
      <vt:lpstr>考えてみよう</vt:lpstr>
      <vt:lpstr>答え</vt:lpstr>
      <vt:lpstr>対策の解説</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2019-09-18T06:25:29Z</dcterms:created>
  <dcterms:modified xsi:type="dcterms:W3CDTF">2023-05-23T04:16:53Z</dcterms:modified>
</cp:coreProperties>
</file>